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6.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notesMasters/notesMaster1.xml" ContentType="application/vnd.openxmlformats-officedocument.presentationml.notesMaster+xml"/>
  <Override PartName="/ppt/notesMasters/_rels/notesMaster1.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notesSlides/notesSlide22.xml" ContentType="application/vnd.openxmlformats-officedocument.presentationml.notesSlide+xml"/>
  <Override PartName="/ppt/notesSlides/notesSlide29.xml" ContentType="application/vnd.openxmlformats-officedocument.presentationml.notesSlide+xml"/>
  <Override PartName="/ppt/notesSlides/_rels/notesSlide22.xml.rels" ContentType="application/vnd.openxmlformats-package.relationships+xml"/>
  <Override PartName="/ppt/notesSlides/_rels/notesSlide29.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21.xml" ContentType="application/vnd.openxmlformats-officedocument.presentationml.slide+xml"/>
  <Override PartName="/ppt/slides/slide4.xml" ContentType="application/vnd.openxmlformats-officedocument.presentationml.slide+xml"/>
  <Override PartName="/ppt/slides/slide2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3.xml" ContentType="application/vnd.openxmlformats-officedocument.presentationml.slide+xml"/>
  <Override PartName="/ppt/slides/slide7.xml" ContentType="application/vnd.openxmlformats-officedocument.presentationml.slide+xml"/>
  <Override PartName="/ppt/slides/slide24.xml" ContentType="application/vnd.openxmlformats-officedocument.presentationml.slide+xml"/>
  <Override PartName="/ppt/slides/slide8.xml" ContentType="application/vnd.openxmlformats-officedocument.presentationml.slide+xml"/>
  <Override PartName="/ppt/slides/slide25.xml" ContentType="application/vnd.openxmlformats-officedocument.presentationml.slide+xml"/>
  <Override PartName="/ppt/slides/slide9.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_rels/slide1.xml.rels" ContentType="application/vnd.openxmlformats-package.relationships+xml"/>
  <Override PartName="/ppt/slides/_rels/slide22.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3.xml.rels" ContentType="application/vnd.openxmlformats-package.relationships+xml"/>
  <Override PartName="/ppt/slides/_rels/slide21.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23.xml.rels" ContentType="application/vnd.openxmlformats-package.relationships+xml"/>
  <Override PartName="/ppt/slides/_rels/slide6.xml.rels" ContentType="application/vnd.openxmlformats-package.relationships+xml"/>
  <Override PartName="/ppt/slides/_rels/slide24.xml.rels" ContentType="application/vnd.openxmlformats-package.relationships+xml"/>
  <Override PartName="/ppt/slides/_rels/slide7.xml.rels" ContentType="application/vnd.openxmlformats-package.relationships+xml"/>
  <Override PartName="/ppt/slides/_rels/slide25.xml.rels" ContentType="application/vnd.openxmlformats-package.relationships+xml"/>
  <Override PartName="/ppt/slides/_rels/slide8.xml.rels" ContentType="application/vnd.openxmlformats-package.relationships+xml"/>
  <Override PartName="/ppt/slides/_rels/slide26.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slides/_rels/slide18.xml.rels" ContentType="application/vnd.openxmlformats-package.relationships+xml"/>
  <Override PartName="/ppt/slides/_rels/slide19.xml.rels" ContentType="application/vnd.openxmlformats-package.relationships+xml"/>
  <Override PartName="/ppt/slides/_rels/slide27.xml.rels" ContentType="application/vnd.openxmlformats-package.relationships+xml"/>
  <Override PartName="/ppt/slides/_rels/slide28.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31.xml.rels" ContentType="application/vnd.openxmlformats-package.relationships+xml"/>
  <Override PartName="/ppt/slides/_rels/slide32.xml.rels" ContentType="application/vnd.openxmlformats-package.relationships+xml"/>
  <Override PartName="/ppt/slides/_rels/slide33.xml.rels" ContentType="application/vnd.openxmlformats-package.relationships+xml"/>
  <Override PartName="/ppt/presProps.xml" ContentType="application/vnd.openxmlformats-officedocument.presentationml.presProps+xml"/>
  <Override PartName="/ppt/_rels/presentation.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9" r:id="rId6"/>
    <p:sldMasterId id="2147483661" r:id="rId7"/>
    <p:sldMasterId id="2147483663" r:id="rId8"/>
    <p:sldMasterId id="2147483665" r:id="rId9"/>
    <p:sldMasterId id="2147483667" r:id="rId10"/>
    <p:sldMasterId id="2147483669" r:id="rId11"/>
    <p:sldMasterId id="2147483671" r:id="rId12"/>
  </p:sldMasterIdLst>
  <p:notesMasterIdLst>
    <p:notesMasterId r:id="rId13"/>
  </p:notesMasterIdLst>
  <p:sldIdLst>
    <p:sldId id="256" r:id="rId14"/>
    <p:sldId id="257" r:id="rId15"/>
    <p:sldId id="258" r:id="rId16"/>
    <p:sldId id="259" r:id="rId17"/>
    <p:sldId id="260" r:id="rId18"/>
    <p:sldId id="261" r:id="rId19"/>
    <p:sldId id="262" r:id="rId20"/>
    <p:sldId id="263" r:id="rId21"/>
    <p:sldId id="264"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3" r:id="rId41"/>
    <p:sldId id="284" r:id="rId42"/>
    <p:sldId id="285" r:id="rId43"/>
    <p:sldId id="286" r:id="rId44"/>
    <p:sldId id="287" r:id="rId45"/>
    <p:sldId id="288" r:id="rId46"/>
  </p:sldIdLst>
  <p:sldSz cx="12192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notesMaster" Target="notesMasters/notesMaster1.xml"/><Relationship Id="rId14" Type="http://schemas.openxmlformats.org/officeDocument/2006/relationships/slide" Target="slides/slide1.xml"/><Relationship Id="rId15" Type="http://schemas.openxmlformats.org/officeDocument/2006/relationships/slide" Target="slides/slide2.xml"/><Relationship Id="rId16" Type="http://schemas.openxmlformats.org/officeDocument/2006/relationships/slide" Target="slides/slide3.xml"/><Relationship Id="rId17" Type="http://schemas.openxmlformats.org/officeDocument/2006/relationships/slide" Target="slides/slide4.xml"/><Relationship Id="rId18" Type="http://schemas.openxmlformats.org/officeDocument/2006/relationships/slide" Target="slides/slide5.xml"/><Relationship Id="rId19" Type="http://schemas.openxmlformats.org/officeDocument/2006/relationships/slide" Target="slides/slide6.xml"/><Relationship Id="rId20" Type="http://schemas.openxmlformats.org/officeDocument/2006/relationships/slide" Target="slides/slide7.xml"/><Relationship Id="rId21" Type="http://schemas.openxmlformats.org/officeDocument/2006/relationships/slide" Target="slides/slide8.xml"/><Relationship Id="rId22" Type="http://schemas.openxmlformats.org/officeDocument/2006/relationships/slide" Target="slides/slide9.xml"/><Relationship Id="rId23" Type="http://schemas.openxmlformats.org/officeDocument/2006/relationships/slide" Target="slides/slide10.xml"/><Relationship Id="rId24" Type="http://schemas.openxmlformats.org/officeDocument/2006/relationships/slide" Target="slides/slide11.xml"/><Relationship Id="rId25" Type="http://schemas.openxmlformats.org/officeDocument/2006/relationships/slide" Target="slides/slide12.xml"/><Relationship Id="rId26" Type="http://schemas.openxmlformats.org/officeDocument/2006/relationships/slide" Target="slides/slide13.xml"/><Relationship Id="rId27" Type="http://schemas.openxmlformats.org/officeDocument/2006/relationships/slide" Target="slides/slide14.xml"/><Relationship Id="rId28" Type="http://schemas.openxmlformats.org/officeDocument/2006/relationships/slide" Target="slides/slide15.xml"/><Relationship Id="rId29" Type="http://schemas.openxmlformats.org/officeDocument/2006/relationships/slide" Target="slides/slide16.xml"/><Relationship Id="rId30" Type="http://schemas.openxmlformats.org/officeDocument/2006/relationships/slide" Target="slides/slide17.xml"/><Relationship Id="rId31" Type="http://schemas.openxmlformats.org/officeDocument/2006/relationships/slide" Target="slides/slide18.xml"/><Relationship Id="rId32" Type="http://schemas.openxmlformats.org/officeDocument/2006/relationships/slide" Target="slides/slide19.xml"/><Relationship Id="rId33" Type="http://schemas.openxmlformats.org/officeDocument/2006/relationships/slide" Target="slides/slide20.xml"/><Relationship Id="rId34" Type="http://schemas.openxmlformats.org/officeDocument/2006/relationships/slide" Target="slides/slide21.xml"/><Relationship Id="rId35" Type="http://schemas.openxmlformats.org/officeDocument/2006/relationships/slide" Target="slides/slide22.xml"/><Relationship Id="rId36" Type="http://schemas.openxmlformats.org/officeDocument/2006/relationships/slide" Target="slides/slide23.xml"/><Relationship Id="rId37" Type="http://schemas.openxmlformats.org/officeDocument/2006/relationships/slide" Target="slides/slide24.xml"/><Relationship Id="rId38" Type="http://schemas.openxmlformats.org/officeDocument/2006/relationships/slide" Target="slides/slide25.xml"/><Relationship Id="rId39" Type="http://schemas.openxmlformats.org/officeDocument/2006/relationships/slide" Target="slides/slide26.xml"/><Relationship Id="rId40" Type="http://schemas.openxmlformats.org/officeDocument/2006/relationships/slide" Target="slides/slide27.xml"/><Relationship Id="rId41" Type="http://schemas.openxmlformats.org/officeDocument/2006/relationships/slide" Target="slides/slide28.xml"/><Relationship Id="rId42" Type="http://schemas.openxmlformats.org/officeDocument/2006/relationships/slide" Target="slides/slide29.xml"/><Relationship Id="rId43" Type="http://schemas.openxmlformats.org/officeDocument/2006/relationships/slide" Target="slides/slide30.xml"/><Relationship Id="rId44" Type="http://schemas.openxmlformats.org/officeDocument/2006/relationships/slide" Target="slides/slide31.xml"/><Relationship Id="rId45" Type="http://schemas.openxmlformats.org/officeDocument/2006/relationships/slide" Target="slides/slide32.xml"/><Relationship Id="rId46" Type="http://schemas.openxmlformats.org/officeDocument/2006/relationships/slide" Target="slides/slide33.xml"/><Relationship Id="rId47"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12.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PlaceHolder 1"/>
          <p:cNvSpPr>
            <a:spLocks noGrp="1"/>
          </p:cNvSpPr>
          <p:nvPr>
            <p:ph type="sldImg"/>
          </p:nvPr>
        </p:nvSpPr>
        <p:spPr>
          <a:xfrm>
            <a:off x="216000" y="812520"/>
            <a:ext cx="7127280" cy="4008960"/>
          </a:xfrm>
          <a:prstGeom prst="rect">
            <a:avLst/>
          </a:prstGeom>
          <a:noFill/>
          <a:ln w="0">
            <a:noFill/>
          </a:ln>
        </p:spPr>
        <p:txBody>
          <a:bodyPr lIns="0" rIns="0" tIns="0" bIns="0" anchor="ctr">
            <a:noAutofit/>
          </a:bodyPr>
          <a:p>
            <a:r>
              <a:rPr b="0" lang="el-GR" sz="1800" strike="noStrike" u="none">
                <a:solidFill>
                  <a:schemeClr val="dk1"/>
                </a:solidFill>
                <a:uFillTx/>
                <a:latin typeface="Calibri"/>
              </a:rPr>
              <a:t>Πατήστε για μετακίνηση της διαφάνειας</a:t>
            </a:r>
            <a:endParaRPr b="0" lang="el-GR" sz="1800" strike="noStrike" u="none">
              <a:solidFill>
                <a:schemeClr val="dk1"/>
              </a:solidFill>
              <a:uFillTx/>
              <a:latin typeface="Calibri"/>
            </a:endParaRPr>
          </a:p>
        </p:txBody>
      </p:sp>
      <p:sp>
        <p:nvSpPr>
          <p:cNvPr id="69" name="PlaceHolder 2"/>
          <p:cNvSpPr>
            <a:spLocks noGrp="1"/>
          </p:cNvSpPr>
          <p:nvPr>
            <p:ph type="body"/>
          </p:nvPr>
        </p:nvSpPr>
        <p:spPr>
          <a:xfrm>
            <a:off x="756000" y="5078520"/>
            <a:ext cx="6047640" cy="4811040"/>
          </a:xfrm>
          <a:prstGeom prst="rect">
            <a:avLst/>
          </a:prstGeom>
          <a:noFill/>
          <a:ln w="0">
            <a:noFill/>
          </a:ln>
        </p:spPr>
        <p:txBody>
          <a:bodyPr lIns="0" rIns="0" tIns="0" bIns="0" anchor="t">
            <a:noAutofit/>
          </a:bodyPr>
          <a:p>
            <a:pPr marL="216000" indent="-216000">
              <a:buNone/>
            </a:pPr>
            <a:r>
              <a:rPr b="0" lang="el-GR" sz="2000" strike="noStrike" u="none">
                <a:solidFill>
                  <a:srgbClr val="000000"/>
                </a:solidFill>
                <a:uFillTx/>
                <a:latin typeface="Arial"/>
              </a:rPr>
              <a:t>Πατήστε για επεξεργασία της μορφής των σημειώσεων</a:t>
            </a:r>
            <a:endParaRPr b="0" lang="el-GR" sz="2000" strike="noStrike" u="none">
              <a:solidFill>
                <a:srgbClr val="000000"/>
              </a:solidFill>
              <a:uFillTx/>
              <a:latin typeface="Arial"/>
            </a:endParaRPr>
          </a:p>
        </p:txBody>
      </p:sp>
      <p:sp>
        <p:nvSpPr>
          <p:cNvPr id="70" name="PlaceHolder 3"/>
          <p:cNvSpPr>
            <a:spLocks noGrp="1"/>
          </p:cNvSpPr>
          <p:nvPr>
            <p:ph type="hdr"/>
          </p:nvPr>
        </p:nvSpPr>
        <p:spPr>
          <a:xfrm>
            <a:off x="0" y="0"/>
            <a:ext cx="3280680" cy="534240"/>
          </a:xfrm>
          <a:prstGeom prst="rect">
            <a:avLst/>
          </a:prstGeom>
          <a:noFill/>
          <a:ln w="0">
            <a:noFill/>
          </a:ln>
        </p:spPr>
        <p:txBody>
          <a:bodyPr lIns="0" rIns="0" tIns="0" bIns="0" anchor="t">
            <a:noAutofit/>
          </a:bodyPr>
          <a:p>
            <a:pPr indent="0">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71" name="PlaceHolder 4"/>
          <p:cNvSpPr>
            <a:spLocks noGrp="1"/>
          </p:cNvSpPr>
          <p:nvPr>
            <p:ph type="dt" idx="34"/>
          </p:nvPr>
        </p:nvSpPr>
        <p:spPr>
          <a:xfrm>
            <a:off x="4278960" y="0"/>
            <a:ext cx="3280680" cy="534240"/>
          </a:xfrm>
          <a:prstGeom prst="rect">
            <a:avLst/>
          </a:prstGeom>
          <a:noFill/>
          <a:ln w="0">
            <a:noFill/>
          </a:ln>
        </p:spPr>
        <p:txBody>
          <a:bodyPr lIns="0" rIns="0" tIns="0" bIns="0" anchor="t">
            <a:noAutofit/>
          </a:bodyPr>
          <a:lstStyle>
            <a:lvl1pPr indent="0" algn="r">
              <a:buNone/>
              <a:defRPr b="0" lang="el-GR" sz="1400" strike="noStrike" u="none">
                <a:solidFill>
                  <a:srgbClr val="000000"/>
                </a:solidFill>
                <a:uFillTx/>
                <a:latin typeface="Times New Roman"/>
              </a:defRPr>
            </a:lvl1pPr>
          </a:lstStyle>
          <a:p>
            <a:pPr indent="0" algn="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72" name="PlaceHolder 5"/>
          <p:cNvSpPr>
            <a:spLocks noGrp="1"/>
          </p:cNvSpPr>
          <p:nvPr>
            <p:ph type="ftr" idx="35"/>
          </p:nvPr>
        </p:nvSpPr>
        <p:spPr>
          <a:xfrm>
            <a:off x="0" y="10157400"/>
            <a:ext cx="3280680" cy="534240"/>
          </a:xfrm>
          <a:prstGeom prst="rect">
            <a:avLst/>
          </a:prstGeom>
          <a:noFill/>
          <a:ln w="0">
            <a:noFill/>
          </a:ln>
        </p:spPr>
        <p:txBody>
          <a:bodyPr lIns="0" rIns="0" tIns="0" bIns="0" anchor="b">
            <a:noAutofit/>
          </a:bodyPr>
          <a:lstStyle>
            <a:lvl1pPr indent="0">
              <a:buNone/>
              <a:defRPr b="0" lang="el-GR" sz="1400" strike="noStrike" u="none">
                <a:solidFill>
                  <a:srgbClr val="000000"/>
                </a:solidFill>
                <a:uFillTx/>
                <a:latin typeface="Times New Roman"/>
              </a:defRPr>
            </a:lvl1pPr>
          </a:lstStyle>
          <a:p>
            <a:pPr indent="0">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73" name="PlaceHolder 6"/>
          <p:cNvSpPr>
            <a:spLocks noGrp="1"/>
          </p:cNvSpPr>
          <p:nvPr>
            <p:ph type="sldNum" idx="36"/>
          </p:nvPr>
        </p:nvSpPr>
        <p:spPr>
          <a:xfrm>
            <a:off x="4278960" y="10157400"/>
            <a:ext cx="3280680" cy="534240"/>
          </a:xfrm>
          <a:prstGeom prst="rect">
            <a:avLst/>
          </a:prstGeom>
          <a:noFill/>
          <a:ln w="0">
            <a:noFill/>
          </a:ln>
        </p:spPr>
        <p:txBody>
          <a:bodyPr lIns="0" rIns="0" tIns="0" bIns="0" anchor="b">
            <a:noAutofit/>
          </a:bodyPr>
          <a:lstStyle>
            <a:lvl1pPr indent="0" algn="r">
              <a:buNone/>
              <a:defRPr b="0" lang="el-GR" sz="1400" strike="noStrike" u="none">
                <a:solidFill>
                  <a:srgbClr val="000000"/>
                </a:solidFill>
                <a:uFillTx/>
                <a:latin typeface="Times New Roman"/>
              </a:defRPr>
            </a:lvl1pPr>
          </a:lstStyle>
          <a:p>
            <a:pPr indent="0" algn="r">
              <a:buNone/>
            </a:pPr>
            <a:fld id="{7570ED9B-7444-4A2E-9B93-728C97AFDDB9}" type="slidenum">
              <a:rPr b="0" lang="el-GR" sz="1400" strike="noStrike" u="none">
                <a:solidFill>
                  <a:srgbClr val="000000"/>
                </a:solidFill>
                <a:uFillTx/>
                <a:latin typeface="Times New Roman"/>
              </a:rPr>
              <a:t>1</a:t>
            </a:fld>
            <a:endParaRPr b="0" lang="el-GR" sz="1400" strike="noStrike" u="none">
              <a:solidFill>
                <a:srgbClr val="000000"/>
              </a:solidFill>
              <a:uFillTx/>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2.xml.rels><?xml version="1.0" encoding="UTF-8"?>
<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
</Relationships>
</file>

<file path=ppt/notesSlides/_rels/notesSlide29.xml.rels><?xml version="1.0" encoding="UTF-8"?>
<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
</Relationships>
</file>

<file path=ppt/notesSlides/notesSlide2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PlaceHolder 1"/>
          <p:cNvSpPr>
            <a:spLocks noGrp="1"/>
          </p:cNvSpPr>
          <p:nvPr>
            <p:ph type="sldImg"/>
          </p:nvPr>
        </p:nvSpPr>
        <p:spPr>
          <a:xfrm>
            <a:off x="380880" y="685800"/>
            <a:ext cx="6095520" cy="3428640"/>
          </a:xfrm>
          <a:prstGeom prst="rect">
            <a:avLst/>
          </a:prstGeom>
          <a:ln w="0">
            <a:noFill/>
          </a:ln>
        </p:spPr>
      </p:sp>
      <p:sp>
        <p:nvSpPr>
          <p:cNvPr id="141" name="PlaceHolder 2"/>
          <p:cNvSpPr>
            <a:spLocks noGrp="1"/>
          </p:cNvSpPr>
          <p:nvPr>
            <p:ph type="body"/>
          </p:nvPr>
        </p:nvSpPr>
        <p:spPr>
          <a:xfrm>
            <a:off x="685800" y="4343400"/>
            <a:ext cx="5486040" cy="4114440"/>
          </a:xfrm>
          <a:prstGeom prst="rect">
            <a:avLst/>
          </a:prstGeom>
          <a:noFill/>
          <a:ln w="0">
            <a:noFill/>
          </a:ln>
        </p:spPr>
        <p:txBody>
          <a:bodyPr lIns="91440" rIns="91440" tIns="45720" bIns="45720" anchor="t">
            <a:normAutofit fontScale="92500" lnSpcReduction="9999"/>
          </a:bodyPr>
          <a:p>
            <a:pPr indent="0" algn="just" defTabSz="914400">
              <a:lnSpc>
                <a:spcPct val="100000"/>
              </a:lnSpc>
              <a:buNone/>
              <a:tabLst>
                <a:tab algn="l" pos="0"/>
              </a:tabLst>
            </a:pPr>
            <a:r>
              <a:rPr b="0" lang="el-GR" sz="2000" strike="noStrike" u="none">
                <a:solidFill>
                  <a:srgbClr val="000000"/>
                </a:solidFill>
                <a:uFillTx/>
                <a:latin typeface="Arial"/>
              </a:rPr>
              <a:t>* </a:t>
            </a:r>
            <a:r>
              <a:rPr b="0" lang="en-GB" sz="1200" strike="noStrike" u="none">
                <a:solidFill>
                  <a:schemeClr val="dk1"/>
                </a:solidFill>
                <a:uFillTx/>
                <a:latin typeface="+mn-lt"/>
                <a:ea typeface="+mn-ea"/>
              </a:rPr>
              <a:t>Data Protection Impact Assessment</a:t>
            </a:r>
            <a:r>
              <a:rPr b="0" lang="el-GR" sz="1200" strike="noStrike" u="none">
                <a:solidFill>
                  <a:schemeClr val="dk1"/>
                </a:solidFill>
                <a:uFillTx/>
                <a:latin typeface="+mn-lt"/>
                <a:ea typeface="+mn-ea"/>
              </a:rPr>
              <a:t>. </a:t>
            </a:r>
            <a:r>
              <a:rPr b="0" lang="el-GR" sz="1200" strike="noStrike" u="none">
                <a:solidFill>
                  <a:srgbClr val="000000"/>
                </a:solidFill>
                <a:uFillTx/>
                <a:latin typeface="+mn-lt"/>
                <a:ea typeface="+mn-ea"/>
              </a:rPr>
              <a:t>Όταν απαιτείται εκτίμηση αντικτύπου, ο υπεύθυνος επεξεργασίας πρέπει </a:t>
            </a:r>
            <a:r>
              <a:rPr b="0" lang="el-GR" sz="1200" strike="noStrike" u="none">
                <a:solidFill>
                  <a:srgbClr val="0070c0"/>
                </a:solidFill>
                <a:uFillTx/>
                <a:latin typeface="+mn-lt"/>
                <a:ea typeface="+mn-ea"/>
              </a:rPr>
              <a:t>να αξιολογεί την αναγκαιότητα και την αναλογικότητα της επεξεργασίας καθώς και τους ενδεχόμενους κινδύνους</a:t>
            </a:r>
            <a:r>
              <a:rPr b="0" lang="el-GR" sz="1200" strike="noStrike" u="none">
                <a:solidFill>
                  <a:srgbClr val="000000"/>
                </a:solidFill>
                <a:uFillTx/>
                <a:latin typeface="+mn-lt"/>
                <a:ea typeface="+mn-ea"/>
              </a:rPr>
              <a:t> για τα δικαιώματα των φυσικών προσώπων. </a:t>
            </a:r>
            <a:r>
              <a:rPr b="0" lang="el-GR" sz="2000" strike="noStrike" u="none">
                <a:solidFill>
                  <a:srgbClr val="000000"/>
                </a:solidFill>
                <a:uFillTx/>
                <a:latin typeface="+mn-lt"/>
                <a:ea typeface="+mn-ea"/>
              </a:rPr>
              <a:t>Η εκτίμηση αντικτύπου πρέπει να περιέχει επίσης τα σχεδιαζόμενα </a:t>
            </a:r>
            <a:r>
              <a:rPr b="0" lang="el-GR" sz="2000" strike="noStrike" u="none">
                <a:solidFill>
                  <a:srgbClr val="0070c0"/>
                </a:solidFill>
                <a:uFillTx/>
                <a:latin typeface="+mn-lt"/>
                <a:ea typeface="+mn-ea"/>
              </a:rPr>
              <a:t>μέτρα ασφάλειας</a:t>
            </a:r>
            <a:r>
              <a:rPr b="0" lang="el-GR" sz="2000" strike="noStrike" u="none">
                <a:solidFill>
                  <a:srgbClr val="000000"/>
                </a:solidFill>
                <a:uFillTx/>
                <a:latin typeface="+mn-lt"/>
                <a:ea typeface="+mn-ea"/>
              </a:rPr>
              <a:t> για την αντιμετώπιση των κινδύνων που προσδιορίζονται σε αυτήν. Εάν</a:t>
            </a:r>
            <a:r>
              <a:rPr b="0" lang="en-GB" sz="2000" strike="noStrike" u="none">
                <a:solidFill>
                  <a:srgbClr val="000000"/>
                </a:solidFill>
                <a:uFillTx/>
                <a:latin typeface="+mn-lt"/>
                <a:ea typeface="+mn-ea"/>
              </a:rPr>
              <a:t> </a:t>
            </a:r>
            <a:r>
              <a:rPr b="0" lang="el-GR" sz="2000" strike="noStrike" u="none">
                <a:solidFill>
                  <a:srgbClr val="000000"/>
                </a:solidFill>
                <a:uFillTx/>
                <a:latin typeface="+mn-lt"/>
                <a:ea typeface="+mn-ea"/>
              </a:rPr>
              <a:t>από την εκτίμηση αντικτύπου</a:t>
            </a:r>
            <a:r>
              <a:rPr b="0" lang="en-GB" sz="2000" strike="noStrike" u="none">
                <a:solidFill>
                  <a:srgbClr val="000000"/>
                </a:solidFill>
                <a:uFillTx/>
                <a:latin typeface="+mn-lt"/>
                <a:ea typeface="+mn-ea"/>
              </a:rPr>
              <a:t> </a:t>
            </a:r>
            <a:r>
              <a:rPr b="0" lang="el-GR" sz="2000" strike="noStrike" u="none">
                <a:solidFill>
                  <a:srgbClr val="000000"/>
                </a:solidFill>
                <a:uFillTx/>
                <a:latin typeface="+mn-lt"/>
                <a:ea typeface="+mn-ea"/>
              </a:rPr>
              <a:t>προκύπτει ότι η επεξεργασία θα προκαλέσει υψηλό κίνδυνο για τα δικαιώματα των φυσικών προσώπων και ότι δεν θεσπίστηκαν μέτρα για τον μετριασμό του κινδύνου, ο υπεύθυνος επεξεργασίας πρέπει </a:t>
            </a:r>
            <a:r>
              <a:rPr b="0" lang="el-GR" sz="2000" strike="noStrike" u="none">
                <a:solidFill>
                  <a:srgbClr val="0070c0"/>
                </a:solidFill>
                <a:uFillTx/>
                <a:latin typeface="+mn-lt"/>
                <a:ea typeface="+mn-ea"/>
              </a:rPr>
              <a:t>να ζητήσει τη γνώμη της αρμόδιας εποπτικής αρχής </a:t>
            </a:r>
            <a:r>
              <a:rPr b="0" lang="el-GR" sz="2000" strike="noStrike" u="none">
                <a:solidFill>
                  <a:srgbClr val="000000"/>
                </a:solidFill>
                <a:uFillTx/>
                <a:latin typeface="+mn-lt"/>
                <a:ea typeface="+mn-ea"/>
              </a:rPr>
              <a:t>προτού ξεκινήσει την πράξη επεξεργασίας</a:t>
            </a:r>
            <a:r>
              <a:rPr b="0" lang="en-GB" sz="2000" strike="noStrike" u="none">
                <a:solidFill>
                  <a:srgbClr val="000000"/>
                </a:solidFill>
                <a:uFillTx/>
                <a:latin typeface="+mn-lt"/>
                <a:ea typeface="+mn-ea"/>
              </a:rPr>
              <a:t>.</a:t>
            </a:r>
            <a:endParaRPr b="0" lang="el-GR" sz="2000" strike="noStrike" u="none">
              <a:solidFill>
                <a:srgbClr val="000000"/>
              </a:solidFill>
              <a:uFillTx/>
              <a:latin typeface="Arial"/>
            </a:endParaRPr>
          </a:p>
          <a:p>
            <a:pPr indent="0" algn="just" defTabSz="914400">
              <a:lnSpc>
                <a:spcPct val="100000"/>
              </a:lnSpc>
              <a:buNone/>
              <a:tabLst>
                <a:tab algn="l" pos="0"/>
              </a:tabLst>
            </a:pPr>
            <a:endParaRPr b="0" lang="el-GR" sz="2000" strike="noStrike" u="none">
              <a:solidFill>
                <a:srgbClr val="000000"/>
              </a:solidFill>
              <a:uFillTx/>
              <a:latin typeface="Arial"/>
            </a:endParaRPr>
          </a:p>
          <a:p>
            <a:pPr indent="0" algn="just" defTabSz="914400">
              <a:lnSpc>
                <a:spcPct val="100000"/>
              </a:lnSpc>
              <a:buNone/>
              <a:tabLst>
                <a:tab algn="l" pos="0"/>
              </a:tabLst>
            </a:pPr>
            <a:endParaRPr b="0" lang="el-GR" sz="1200" strike="noStrike" u="none">
              <a:solidFill>
                <a:srgbClr val="000000"/>
              </a:solidFill>
              <a:uFillTx/>
              <a:latin typeface="Arial"/>
            </a:endParaRPr>
          </a:p>
          <a:p>
            <a:pPr indent="0" defTabSz="914400">
              <a:lnSpc>
                <a:spcPct val="100000"/>
              </a:lnSpc>
              <a:buNone/>
              <a:tabLst>
                <a:tab algn="l" pos="0"/>
              </a:tabLst>
            </a:pPr>
            <a:endParaRPr b="0" lang="el-GR" sz="1200" strike="noStrike" u="none">
              <a:solidFill>
                <a:srgbClr val="000000"/>
              </a:solidFill>
              <a:uFillTx/>
              <a:latin typeface="Arial"/>
            </a:endParaRPr>
          </a:p>
        </p:txBody>
      </p:sp>
      <p:sp>
        <p:nvSpPr>
          <p:cNvPr id="142" name="PlaceHolder 3"/>
          <p:cNvSpPr>
            <a:spLocks noGrp="1"/>
          </p:cNvSpPr>
          <p:nvPr>
            <p:ph type="sldNum" idx="37"/>
          </p:nvPr>
        </p:nvSpPr>
        <p:spPr>
          <a:xfrm>
            <a:off x="3884760" y="8685360"/>
            <a:ext cx="2971440" cy="456840"/>
          </a:xfrm>
          <a:prstGeom prst="rect">
            <a:avLst/>
          </a:prstGeom>
          <a:noFill/>
          <a:ln w="0">
            <a:noFill/>
          </a:ln>
        </p:spPr>
        <p:txBody>
          <a:bodyPr lIns="91440" rIns="91440" tIns="45720" bIns="45720" anchor="b">
            <a:noAutofit/>
          </a:bodyPr>
          <a:lstStyle>
            <a:lvl1pPr indent="0" algn="r" defTabSz="914400">
              <a:lnSpc>
                <a:spcPct val="100000"/>
              </a:lnSpc>
              <a:buNone/>
              <a:defRPr b="0" lang="el-GR" sz="1200" strike="noStrike" u="none">
                <a:solidFill>
                  <a:schemeClr val="dk1"/>
                </a:solidFill>
                <a:uFillTx/>
                <a:latin typeface="+mn-lt"/>
                <a:ea typeface="+mn-ea"/>
              </a:defRPr>
            </a:lvl1pPr>
          </a:lstStyle>
          <a:p>
            <a:pPr indent="0" algn="r" defTabSz="914400">
              <a:lnSpc>
                <a:spcPct val="100000"/>
              </a:lnSpc>
              <a:buNone/>
            </a:pPr>
            <a:fld id="{4DDBDAED-44BA-4D6D-BCB4-6DB96A211E39}" type="slidenum">
              <a:rPr b="0" lang="el-GR" sz="1200" strike="noStrike" u="none">
                <a:solidFill>
                  <a:schemeClr val="dk1"/>
                </a:solidFill>
                <a:uFillTx/>
                <a:latin typeface="+mn-lt"/>
                <a:ea typeface="+mn-ea"/>
              </a:rPr>
              <a:t>&lt;αριθμός&gt;</a:t>
            </a:fld>
            <a:endParaRPr b="0" lang="el-GR" sz="1200" strike="noStrike" u="none">
              <a:solidFill>
                <a:srgbClr val="000000"/>
              </a:solidFill>
              <a:uFillTx/>
              <a:latin typeface="Times New Roman"/>
            </a:endParaRPr>
          </a:p>
        </p:txBody>
      </p:sp>
    </p:spTree>
  </p:cSld>
</p:notes>
</file>

<file path=ppt/notesSlides/notesSlide29.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3" name="PlaceHolder 1"/>
          <p:cNvSpPr>
            <a:spLocks noGrp="1"/>
          </p:cNvSpPr>
          <p:nvPr>
            <p:ph type="sldImg"/>
          </p:nvPr>
        </p:nvSpPr>
        <p:spPr>
          <a:xfrm>
            <a:off x="380880" y="685800"/>
            <a:ext cx="6095520" cy="3428640"/>
          </a:xfrm>
          <a:prstGeom prst="rect">
            <a:avLst/>
          </a:prstGeom>
          <a:ln w="0">
            <a:noFill/>
          </a:ln>
        </p:spPr>
      </p:sp>
      <p:sp>
        <p:nvSpPr>
          <p:cNvPr id="144" name="PlaceHolder 2"/>
          <p:cNvSpPr>
            <a:spLocks noGrp="1"/>
          </p:cNvSpPr>
          <p:nvPr>
            <p:ph type="body"/>
          </p:nvPr>
        </p:nvSpPr>
        <p:spPr>
          <a:xfrm>
            <a:off x="685800" y="4343400"/>
            <a:ext cx="5486040" cy="4114440"/>
          </a:xfrm>
          <a:prstGeom prst="rect">
            <a:avLst/>
          </a:prstGeom>
          <a:noFill/>
          <a:ln w="0">
            <a:noFill/>
          </a:ln>
        </p:spPr>
        <p:txBody>
          <a:bodyPr lIns="91440" rIns="91440" tIns="45720" bIns="45720" anchor="t">
            <a:normAutofit/>
          </a:bodyPr>
          <a:p>
            <a:pPr marL="216000" indent="0" algn="just">
              <a:lnSpc>
                <a:spcPct val="100000"/>
              </a:lnSpc>
              <a:buNone/>
            </a:pPr>
            <a:r>
              <a:rPr b="0" lang="el-GR" sz="2000" strike="noStrike" u="none">
                <a:solidFill>
                  <a:srgbClr val="000000"/>
                </a:solidFill>
                <a:uFillTx/>
                <a:latin typeface="Arial"/>
              </a:rPr>
              <a:t>*</a:t>
            </a:r>
            <a:r>
              <a:rPr b="1" i="1" lang="el-GR" sz="1200" strike="noStrike" u="none">
                <a:solidFill>
                  <a:schemeClr val="dk1"/>
                </a:solidFill>
                <a:uFillTx/>
                <a:latin typeface="+mn-lt"/>
                <a:ea typeface="+mn-ea"/>
              </a:rPr>
              <a:t>Άρθρο 924 - Ευθύνη του κατόχου ζώου. </a:t>
            </a:r>
            <a:r>
              <a:rPr b="0" lang="el-GR" sz="1200" strike="noStrike" u="none">
                <a:solidFill>
                  <a:schemeClr val="dk1"/>
                </a:solidFill>
                <a:uFillTx/>
                <a:latin typeface="+mn-lt"/>
                <a:ea typeface="+mn-ea"/>
              </a:rPr>
              <a:t>Ο κάτοχος ζώου ευθύνεται για τη ζημία που προξενήθηκε απ' αυτό σε τρίτον. Αν η ζημία έγινε από κατοικίδιο ζώο που χρησιμοποιείται για το επάγγελμα, τη φύλαξη της κατοικίας ή τη διατροφή του κατόχου του, αυτός δεν ευθύνεται, αν αποδείξει ότι δεν τον βαρύνει κανένα πταίσμα ως προς τη φύλαξη και την εποπτεία του ζώου.</a:t>
            </a:r>
            <a:endParaRPr b="0" lang="el-GR" sz="1200" strike="noStrike" u="none">
              <a:solidFill>
                <a:srgbClr val="000000"/>
              </a:solidFill>
              <a:uFillTx/>
              <a:latin typeface="Arial"/>
            </a:endParaRPr>
          </a:p>
        </p:txBody>
      </p:sp>
      <p:sp>
        <p:nvSpPr>
          <p:cNvPr id="145" name="PlaceHolder 3"/>
          <p:cNvSpPr>
            <a:spLocks noGrp="1"/>
          </p:cNvSpPr>
          <p:nvPr>
            <p:ph type="sldNum" idx="38"/>
          </p:nvPr>
        </p:nvSpPr>
        <p:spPr>
          <a:xfrm>
            <a:off x="3884760" y="8685360"/>
            <a:ext cx="2971440" cy="456840"/>
          </a:xfrm>
          <a:prstGeom prst="rect">
            <a:avLst/>
          </a:prstGeom>
          <a:noFill/>
          <a:ln w="0">
            <a:noFill/>
          </a:ln>
        </p:spPr>
        <p:txBody>
          <a:bodyPr lIns="91440" rIns="91440" tIns="45720" bIns="45720" anchor="b">
            <a:noAutofit/>
          </a:bodyPr>
          <a:lstStyle>
            <a:lvl1pPr indent="0" algn="r" defTabSz="914400">
              <a:lnSpc>
                <a:spcPct val="100000"/>
              </a:lnSpc>
              <a:buNone/>
              <a:defRPr b="0" lang="el-GR" sz="1200" strike="noStrike" u="none">
                <a:solidFill>
                  <a:schemeClr val="dk1"/>
                </a:solidFill>
                <a:uFillTx/>
                <a:latin typeface="+mn-lt"/>
                <a:ea typeface="+mn-ea"/>
              </a:defRPr>
            </a:lvl1pPr>
          </a:lstStyle>
          <a:p>
            <a:pPr indent="0" algn="r" defTabSz="914400">
              <a:lnSpc>
                <a:spcPct val="100000"/>
              </a:lnSpc>
              <a:buNone/>
            </a:pPr>
            <a:fld id="{85AEAA7F-5C13-4EEE-B5A6-D486E220D901}" type="slidenum">
              <a:rPr b="0" lang="el-GR" sz="1200" strike="noStrike" u="none">
                <a:solidFill>
                  <a:schemeClr val="dk1"/>
                </a:solidFill>
                <a:uFillTx/>
                <a:latin typeface="+mn-lt"/>
                <a:ea typeface="+mn-ea"/>
              </a:rPr>
              <a:t>&lt;αριθμός&gt;</a:t>
            </a:fld>
            <a:endParaRPr b="0" lang="el-GR" sz="1200" strike="noStrike" u="none">
              <a:solidFill>
                <a:srgbClr val="000000"/>
              </a:solidFill>
              <a:uFillTx/>
              <a:latin typeface="Times New Roman"/>
            </a:endParaRPr>
          </a:p>
        </p:txBody>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9.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6.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Διαφάνεια τίτλου">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el-GR" sz="1800" strike="noStrike" u="none">
              <a:solidFill>
                <a:schemeClr val="dk1"/>
              </a:solidFill>
              <a:uFillTx/>
              <a:latin typeface="Calibri"/>
            </a:endParaRPr>
          </a:p>
        </p:txBody>
      </p:sp>
      <p:sp>
        <p:nvSpPr>
          <p:cNvPr id="6"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el-GR" sz="3200" strike="noStrike" u="none">
              <a:solidFill>
                <a:srgbClr val="000000"/>
              </a:solidFill>
              <a:uFillTx/>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F41D0D56-5CC1-45C5-8361-7F6F7E19369B}" type="slidenum">
              <a:t>&lt;#&gt;</a:t>
            </a:fld>
          </a:p>
        </p:txBody>
      </p:sp>
      <p:sp>
        <p:nvSpPr>
          <p:cNvPr id="6" name="PlaceHolder 5"/>
          <p:cNvSpPr>
            <a:spLocks noGrp="1"/>
          </p:cNvSpPr>
          <p:nvPr>
            <p:ph type="dt" idx="1"/>
          </p:nvPr>
        </p:nvSpPr>
        <p:spPr/>
        <p:txBody>
          <a:bodyPr/>
          <a:p>
            <a:r>
              <a:rPr lang="el-GR"/>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Σύγκριση">
    <p:spTree>
      <p:nvGrpSpPr>
        <p:cNvPr id="1" name=""/>
        <p:cNvGrpSpPr/>
        <p:nvPr/>
      </p:nvGrpSpPr>
      <p:grpSpPr>
        <a:xfrm>
          <a:off x="0" y="0"/>
          <a:ext cx="0" cy="0"/>
          <a:chOff x="0" y="0"/>
          <a:chExt cx="0" cy="0"/>
        </a:xfrm>
      </p:grpSpPr>
      <p:sp>
        <p:nvSpPr>
          <p:cNvPr id="2" name="PlaceHolder 1"/>
          <p:cNvSpPr>
            <a:spLocks noGrp="1"/>
          </p:cNvSpPr>
          <p:nvPr>
            <p:ph type="ftr" idx="20"/>
          </p:nvPr>
        </p:nvSpPr>
        <p:spPr/>
        <p:txBody>
          <a:bodyPr/>
          <a:p>
            <a:r>
              <a:t>Footer</a:t>
            </a:r>
          </a:p>
        </p:txBody>
      </p:sp>
      <p:sp>
        <p:nvSpPr>
          <p:cNvPr id="3" name="PlaceHolder 2"/>
          <p:cNvSpPr>
            <a:spLocks noGrp="1"/>
          </p:cNvSpPr>
          <p:nvPr>
            <p:ph type="sldNum" idx="21"/>
          </p:nvPr>
        </p:nvSpPr>
        <p:spPr/>
        <p:txBody>
          <a:bodyPr/>
          <a:p>
            <a:fld id="{14AF4B91-31AF-4FF2-B9AD-E4C9318A7187}" type="slidenum">
              <a:t>&lt;#&gt;</a:t>
            </a:fld>
          </a:p>
        </p:txBody>
      </p:sp>
      <p:sp>
        <p:nvSpPr>
          <p:cNvPr id="4" name="PlaceHolder 3"/>
          <p:cNvSpPr>
            <a:spLocks noGrp="1"/>
          </p:cNvSpPr>
          <p:nvPr>
            <p:ph type="dt" idx="19"/>
          </p:nvPr>
        </p:nvSpPr>
        <p:spPr/>
        <p:txBody>
          <a:bodyPr/>
          <a:p>
            <a:r>
              <a:rPr lang="el-GR"/>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Μόνο τίτλος">
    <p:spTree>
      <p:nvGrpSpPr>
        <p:cNvPr id="1" name=""/>
        <p:cNvGrpSpPr/>
        <p:nvPr/>
      </p:nvGrpSpPr>
      <p:grpSpPr>
        <a:xfrm>
          <a:off x="0" y="0"/>
          <a:ext cx="0" cy="0"/>
          <a:chOff x="0" y="0"/>
          <a:chExt cx="0" cy="0"/>
        </a:xfrm>
      </p:grpSpPr>
      <p:sp>
        <p:nvSpPr>
          <p:cNvPr id="5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el-GR" sz="1800" strike="noStrike" u="none">
              <a:solidFill>
                <a:schemeClr val="dk1"/>
              </a:solidFill>
              <a:uFillTx/>
              <a:latin typeface="Calibri"/>
            </a:endParaRPr>
          </a:p>
        </p:txBody>
      </p:sp>
      <p:sp>
        <p:nvSpPr>
          <p:cNvPr id="3" name="PlaceHolder 2"/>
          <p:cNvSpPr>
            <a:spLocks noGrp="1"/>
          </p:cNvSpPr>
          <p:nvPr>
            <p:ph type="ftr" idx="23"/>
          </p:nvPr>
        </p:nvSpPr>
        <p:spPr/>
        <p:txBody>
          <a:bodyPr/>
          <a:p>
            <a:r>
              <a:t>Footer</a:t>
            </a:r>
          </a:p>
        </p:txBody>
      </p:sp>
      <p:sp>
        <p:nvSpPr>
          <p:cNvPr id="4" name="PlaceHolder 3"/>
          <p:cNvSpPr>
            <a:spLocks noGrp="1"/>
          </p:cNvSpPr>
          <p:nvPr>
            <p:ph type="sldNum" idx="24"/>
          </p:nvPr>
        </p:nvSpPr>
        <p:spPr/>
        <p:txBody>
          <a:bodyPr/>
          <a:p>
            <a:fld id="{E9C23137-B492-44B7-80E2-0C30B6ABFB5C}" type="slidenum">
              <a:t>&lt;#&gt;</a:t>
            </a:fld>
          </a:p>
        </p:txBody>
      </p:sp>
      <p:sp>
        <p:nvSpPr>
          <p:cNvPr id="5" name="PlaceHolder 4"/>
          <p:cNvSpPr>
            <a:spLocks noGrp="1"/>
          </p:cNvSpPr>
          <p:nvPr>
            <p:ph type="dt" idx="22"/>
          </p:nvPr>
        </p:nvSpPr>
        <p:spPr/>
        <p:txBody>
          <a:bodyPr/>
          <a:p>
            <a:r>
              <a:rPr lang="el-GR"/>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νό">
    <p:spTree>
      <p:nvGrpSpPr>
        <p:cNvPr id="1" name=""/>
        <p:cNvGrpSpPr/>
        <p:nvPr/>
      </p:nvGrpSpPr>
      <p:grpSpPr>
        <a:xfrm>
          <a:off x="0" y="0"/>
          <a:ext cx="0" cy="0"/>
          <a:chOff x="0" y="0"/>
          <a:chExt cx="0" cy="0"/>
        </a:xfrm>
      </p:grpSpPr>
      <p:sp>
        <p:nvSpPr>
          <p:cNvPr id="2" name="PlaceHolder 1"/>
          <p:cNvSpPr>
            <a:spLocks noGrp="1"/>
          </p:cNvSpPr>
          <p:nvPr>
            <p:ph type="ftr" idx="26"/>
          </p:nvPr>
        </p:nvSpPr>
        <p:spPr/>
        <p:txBody>
          <a:bodyPr/>
          <a:p>
            <a:r>
              <a:t>Footer</a:t>
            </a:r>
          </a:p>
        </p:txBody>
      </p:sp>
      <p:sp>
        <p:nvSpPr>
          <p:cNvPr id="3" name="PlaceHolder 2"/>
          <p:cNvSpPr>
            <a:spLocks noGrp="1"/>
          </p:cNvSpPr>
          <p:nvPr>
            <p:ph type="sldNum" idx="27"/>
          </p:nvPr>
        </p:nvSpPr>
        <p:spPr/>
        <p:txBody>
          <a:bodyPr/>
          <a:p>
            <a:fld id="{61FA7A76-4B66-4C92-9F71-5799711352A5}" type="slidenum">
              <a:t>&lt;#&gt;</a:t>
            </a:fld>
          </a:p>
        </p:txBody>
      </p:sp>
      <p:sp>
        <p:nvSpPr>
          <p:cNvPr id="4" name="PlaceHolder 3"/>
          <p:cNvSpPr>
            <a:spLocks noGrp="1"/>
          </p:cNvSpPr>
          <p:nvPr>
            <p:ph type="dt" idx="25"/>
          </p:nvPr>
        </p:nvSpPr>
        <p:spPr/>
        <p:txBody>
          <a:bodyPr/>
          <a:p>
            <a:r>
              <a:rPr lang="el-GR"/>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Περιεχόμενο με λεζάντα">
    <p:spTree>
      <p:nvGrpSpPr>
        <p:cNvPr id="1" name=""/>
        <p:cNvGrpSpPr/>
        <p:nvPr/>
      </p:nvGrpSpPr>
      <p:grpSpPr>
        <a:xfrm>
          <a:off x="0" y="0"/>
          <a:ext cx="0" cy="0"/>
          <a:chOff x="0" y="0"/>
          <a:chExt cx="0" cy="0"/>
        </a:xfrm>
      </p:grpSpPr>
      <p:sp>
        <p:nvSpPr>
          <p:cNvPr id="2" name="PlaceHolder 1"/>
          <p:cNvSpPr>
            <a:spLocks noGrp="1"/>
          </p:cNvSpPr>
          <p:nvPr>
            <p:ph type="ftr" idx="29"/>
          </p:nvPr>
        </p:nvSpPr>
        <p:spPr/>
        <p:txBody>
          <a:bodyPr/>
          <a:p>
            <a:r>
              <a:t>Footer</a:t>
            </a:r>
          </a:p>
        </p:txBody>
      </p:sp>
      <p:sp>
        <p:nvSpPr>
          <p:cNvPr id="3" name="PlaceHolder 2"/>
          <p:cNvSpPr>
            <a:spLocks noGrp="1"/>
          </p:cNvSpPr>
          <p:nvPr>
            <p:ph type="sldNum" idx="30"/>
          </p:nvPr>
        </p:nvSpPr>
        <p:spPr/>
        <p:txBody>
          <a:bodyPr/>
          <a:p>
            <a:fld id="{B8C4654B-6719-446C-9834-0827C775E8C8}" type="slidenum">
              <a:t>&lt;#&gt;</a:t>
            </a:fld>
          </a:p>
        </p:txBody>
      </p:sp>
      <p:sp>
        <p:nvSpPr>
          <p:cNvPr id="4" name="PlaceHolder 3"/>
          <p:cNvSpPr>
            <a:spLocks noGrp="1"/>
          </p:cNvSpPr>
          <p:nvPr>
            <p:ph type="dt" idx="28"/>
          </p:nvPr>
        </p:nvSpPr>
        <p:spPr/>
        <p:txBody>
          <a:bodyPr/>
          <a:p>
            <a:r>
              <a:rPr lang="el-GR"/>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Εικόνα με λεζάντα">
    <p:spTree>
      <p:nvGrpSpPr>
        <p:cNvPr id="1" name=""/>
        <p:cNvGrpSpPr/>
        <p:nvPr/>
      </p:nvGrpSpPr>
      <p:grpSpPr>
        <a:xfrm>
          <a:off x="0" y="0"/>
          <a:ext cx="0" cy="0"/>
          <a:chOff x="0" y="0"/>
          <a:chExt cx="0" cy="0"/>
        </a:xfrm>
      </p:grpSpPr>
      <p:sp>
        <p:nvSpPr>
          <p:cNvPr id="2" name="PlaceHolder 1"/>
          <p:cNvSpPr>
            <a:spLocks noGrp="1"/>
          </p:cNvSpPr>
          <p:nvPr>
            <p:ph type="ftr" idx="32"/>
          </p:nvPr>
        </p:nvSpPr>
        <p:spPr/>
        <p:txBody>
          <a:bodyPr/>
          <a:p>
            <a:r>
              <a:t>Footer</a:t>
            </a:r>
          </a:p>
        </p:txBody>
      </p:sp>
      <p:sp>
        <p:nvSpPr>
          <p:cNvPr id="3" name="PlaceHolder 2"/>
          <p:cNvSpPr>
            <a:spLocks noGrp="1"/>
          </p:cNvSpPr>
          <p:nvPr>
            <p:ph type="sldNum" idx="33"/>
          </p:nvPr>
        </p:nvSpPr>
        <p:spPr/>
        <p:txBody>
          <a:bodyPr/>
          <a:p>
            <a:fld id="{B4D811B0-33E6-4385-A786-840AFF49508E}" type="slidenum">
              <a:t>&lt;#&gt;</a:t>
            </a:fld>
          </a:p>
        </p:txBody>
      </p:sp>
      <p:sp>
        <p:nvSpPr>
          <p:cNvPr id="4" name="PlaceHolder 3"/>
          <p:cNvSpPr>
            <a:spLocks noGrp="1"/>
          </p:cNvSpPr>
          <p:nvPr>
            <p:ph type="dt" idx="31"/>
          </p:nvPr>
        </p:nvSpPr>
        <p:spPr/>
        <p:txBody>
          <a:bodyPr/>
          <a:p>
            <a:r>
              <a:rPr lang="el-GR"/>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Τίτλος και Κατακόρυφο κείμενο">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CC96EC3E-23E0-4D64-BCB4-A3ABE44A12CB}" type="slidenum">
              <a:t>&lt;#&gt;</a:t>
            </a:fld>
          </a:p>
        </p:txBody>
      </p:sp>
      <p:sp>
        <p:nvSpPr>
          <p:cNvPr id="4" name="PlaceHolder 3"/>
          <p:cNvSpPr>
            <a:spLocks noGrp="1"/>
          </p:cNvSpPr>
          <p:nvPr>
            <p:ph type="dt" idx="4"/>
          </p:nvPr>
        </p:nvSpPr>
        <p:spPr/>
        <p:txBody>
          <a:bodyPr/>
          <a:p>
            <a:r>
              <a:rPr lang="el-GR"/>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Κατακόρυφος τίτλος και Κείμενο">
    <p:spTree>
      <p:nvGrpSpPr>
        <p:cNvPr id="1" name=""/>
        <p:cNvGrpSpPr/>
        <p:nvPr/>
      </p:nvGrpSpPr>
      <p:grpSpPr>
        <a:xfrm>
          <a:off x="0" y="0"/>
          <a:ext cx="0" cy="0"/>
          <a:chOff x="0" y="0"/>
          <a:chExt cx="0" cy="0"/>
        </a:xfrm>
      </p:grpSpPr>
      <p:sp>
        <p:nvSpPr>
          <p:cNvPr id="2" name="PlaceHolder 1"/>
          <p:cNvSpPr>
            <a:spLocks noGrp="1"/>
          </p:cNvSpPr>
          <p:nvPr>
            <p:ph type="ftr" idx="8"/>
          </p:nvPr>
        </p:nvSpPr>
        <p:spPr/>
        <p:txBody>
          <a:bodyPr/>
          <a:p>
            <a:r>
              <a:t>Footer</a:t>
            </a:r>
          </a:p>
        </p:txBody>
      </p:sp>
      <p:sp>
        <p:nvSpPr>
          <p:cNvPr id="3" name="PlaceHolder 2"/>
          <p:cNvSpPr>
            <a:spLocks noGrp="1"/>
          </p:cNvSpPr>
          <p:nvPr>
            <p:ph type="sldNum" idx="9"/>
          </p:nvPr>
        </p:nvSpPr>
        <p:spPr/>
        <p:txBody>
          <a:bodyPr/>
          <a:p>
            <a:fld id="{360AB997-9446-4383-A265-2D14E75434B4}" type="slidenum">
              <a:t>&lt;#&gt;</a:t>
            </a:fld>
          </a:p>
        </p:txBody>
      </p:sp>
      <p:sp>
        <p:nvSpPr>
          <p:cNvPr id="4" name="PlaceHolder 3"/>
          <p:cNvSpPr>
            <a:spLocks noGrp="1"/>
          </p:cNvSpPr>
          <p:nvPr>
            <p:ph type="dt" idx="7"/>
          </p:nvPr>
        </p:nvSpPr>
        <p:spPr/>
        <p:txBody>
          <a:bodyPr/>
          <a:p>
            <a:r>
              <a:rPr lang="el-GR"/>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Τίτλος και περιεχόμενο">
    <p:spTree>
      <p:nvGrpSpPr>
        <p:cNvPr id="1" name=""/>
        <p:cNvGrpSpPr/>
        <p:nvPr/>
      </p:nvGrpSpPr>
      <p:grpSpPr>
        <a:xfrm>
          <a:off x="0" y="0"/>
          <a:ext cx="0" cy="0"/>
          <a:chOff x="0" y="0"/>
          <a:chExt cx="0" cy="0"/>
        </a:xfrm>
      </p:grpSpPr>
      <p:sp>
        <p:nvSpPr>
          <p:cNvPr id="22"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el-GR" sz="1800" strike="noStrike" u="none">
              <a:solidFill>
                <a:schemeClr val="dk1"/>
              </a:solidFill>
              <a:uFillTx/>
              <a:latin typeface="Calibri"/>
            </a:endParaRPr>
          </a:p>
        </p:txBody>
      </p:sp>
      <p:sp>
        <p:nvSpPr>
          <p:cNvPr id="23" name="PlaceHolder 2"/>
          <p:cNvSpPr>
            <a:spLocks noGrp="1"/>
          </p:cNvSpPr>
          <p:nvPr>
            <p:ph/>
          </p:nvPr>
        </p:nvSpPr>
        <p:spPr>
          <a:xfrm>
            <a:off x="838080" y="1825560"/>
            <a:ext cx="10515240" cy="4350960"/>
          </a:xfrm>
          <a:prstGeom prst="rect">
            <a:avLst/>
          </a:prstGeom>
          <a:noFill/>
          <a:ln w="0">
            <a:noFill/>
          </a:ln>
        </p:spPr>
        <p:txBody>
          <a:bodyPr lIns="0" rIns="0" tIns="0" bIns="0" anchor="t">
            <a:normAutofit/>
          </a:bodyPr>
          <a:p>
            <a:pPr indent="0">
              <a:lnSpc>
                <a:spcPct val="90000"/>
              </a:lnSpc>
              <a:spcBef>
                <a:spcPts val="1417"/>
              </a:spcBef>
              <a:buNone/>
            </a:pPr>
            <a:endParaRPr b="0" lang="el-GR" sz="2800" strike="noStrike" u="none">
              <a:solidFill>
                <a:schemeClr val="dk1"/>
              </a:solidFill>
              <a:uFillTx/>
              <a:latin typeface="Calibri"/>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FE764DEE-F41A-4C6F-817D-BC53AE6C4A3A}" type="slidenum">
              <a:t>&lt;#&gt;</a:t>
            </a:fld>
          </a:p>
        </p:txBody>
      </p:sp>
      <p:sp>
        <p:nvSpPr>
          <p:cNvPr id="6" name="PlaceHolder 5"/>
          <p:cNvSpPr>
            <a:spLocks noGrp="1"/>
          </p:cNvSpPr>
          <p:nvPr>
            <p:ph type="dt" idx="10"/>
          </p:nvPr>
        </p:nvSpPr>
        <p:spPr/>
        <p:txBody>
          <a:bodyPr/>
          <a:p>
            <a:r>
              <a:rPr lang="el-GR"/>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Τίτλος και περιεχόμενο">
    <p:spTree>
      <p:nvGrpSpPr>
        <p:cNvPr id="1" name=""/>
        <p:cNvGrpSpPr/>
        <p:nvPr/>
      </p:nvGrpSpPr>
      <p:grpSpPr>
        <a:xfrm>
          <a:off x="0" y="0"/>
          <a:ext cx="0" cy="0"/>
          <a:chOff x="0" y="0"/>
          <a:chExt cx="0" cy="0"/>
        </a:xfrm>
      </p:grpSpPr>
      <p:sp>
        <p:nvSpPr>
          <p:cNvPr id="24"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el-GR" sz="1800" strike="noStrike" u="none">
              <a:solidFill>
                <a:schemeClr val="dk1"/>
              </a:solidFill>
              <a:uFillTx/>
              <a:latin typeface="Calibri"/>
            </a:endParaRPr>
          </a:p>
        </p:txBody>
      </p:sp>
      <p:sp>
        <p:nvSpPr>
          <p:cNvPr id="25" name="PlaceHolder 2"/>
          <p:cNvSpPr>
            <a:spLocks noGrp="1"/>
          </p:cNvSpPr>
          <p:nvPr>
            <p:ph type="subTitle"/>
          </p:nvPr>
        </p:nvSpPr>
        <p:spPr>
          <a:xfrm>
            <a:off x="838080" y="1825560"/>
            <a:ext cx="10515240" cy="4350960"/>
          </a:xfrm>
          <a:prstGeom prst="rect">
            <a:avLst/>
          </a:prstGeom>
          <a:noFill/>
          <a:ln w="0">
            <a:noFill/>
          </a:ln>
        </p:spPr>
        <p:txBody>
          <a:bodyPr lIns="0" rIns="0" tIns="0" bIns="0" anchor="ctr">
            <a:noAutofit/>
          </a:bodyPr>
          <a:p>
            <a:pPr indent="0" algn="ctr">
              <a:buNone/>
            </a:pPr>
            <a:endParaRPr b="0" lang="el-GR" sz="3200" strike="noStrike" u="none">
              <a:solidFill>
                <a:srgbClr val="000000"/>
              </a:solidFill>
              <a:uFillTx/>
              <a:latin typeface="Arial"/>
            </a:endParaRPr>
          </a:p>
        </p:txBody>
      </p:sp>
      <p:sp>
        <p:nvSpPr>
          <p:cNvPr id="4" name="PlaceHolder 3"/>
          <p:cNvSpPr>
            <a:spLocks noGrp="1"/>
          </p:cNvSpPr>
          <p:nvPr>
            <p:ph type="ftr" idx="11"/>
          </p:nvPr>
        </p:nvSpPr>
        <p:spPr/>
        <p:txBody>
          <a:bodyPr/>
          <a:p>
            <a:r>
              <a:t>Footer</a:t>
            </a:r>
          </a:p>
        </p:txBody>
      </p:sp>
      <p:sp>
        <p:nvSpPr>
          <p:cNvPr id="5" name="PlaceHolder 4"/>
          <p:cNvSpPr>
            <a:spLocks noGrp="1"/>
          </p:cNvSpPr>
          <p:nvPr>
            <p:ph type="sldNum" idx="12"/>
          </p:nvPr>
        </p:nvSpPr>
        <p:spPr/>
        <p:txBody>
          <a:bodyPr/>
          <a:p>
            <a:fld id="{E9237B92-7AF1-4932-884C-37A6BF091145}" type="slidenum">
              <a:t>&lt;#&gt;</a:t>
            </a:fld>
          </a:p>
        </p:txBody>
      </p:sp>
      <p:sp>
        <p:nvSpPr>
          <p:cNvPr id="6" name="PlaceHolder 5"/>
          <p:cNvSpPr>
            <a:spLocks noGrp="1"/>
          </p:cNvSpPr>
          <p:nvPr>
            <p:ph type="dt" idx="10"/>
          </p:nvPr>
        </p:nvSpPr>
        <p:spPr/>
        <p:txBody>
          <a:bodyPr/>
          <a:p>
            <a:r>
              <a:rPr lang="el-GR"/>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Τίτλος και περιεχόμενο">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DBB45C72-A9A1-4150-BCB2-4C1A82559FDD}" type="slidenum">
              <a:t>&lt;#&gt;</a:t>
            </a:fld>
          </a:p>
        </p:txBody>
      </p:sp>
      <p:sp>
        <p:nvSpPr>
          <p:cNvPr id="4" name="PlaceHolder 3"/>
          <p:cNvSpPr>
            <a:spLocks noGrp="1"/>
          </p:cNvSpPr>
          <p:nvPr>
            <p:ph type="dt" idx="10"/>
          </p:nvPr>
        </p:nvSpPr>
        <p:spPr/>
        <p:txBody>
          <a:bodyPr/>
          <a:p>
            <a:r>
              <a:rPr lang="el-GR"/>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Τίτλος και περιεχόμενο">
    <p:spTree>
      <p:nvGrpSpPr>
        <p:cNvPr id="1" name=""/>
        <p:cNvGrpSpPr/>
        <p:nvPr/>
      </p:nvGrpSpPr>
      <p:grpSpPr>
        <a:xfrm>
          <a:off x="0" y="0"/>
          <a:ext cx="0" cy="0"/>
          <a:chOff x="0" y="0"/>
          <a:chExt cx="0" cy="0"/>
        </a:xfrm>
      </p:grpSpPr>
      <p:sp>
        <p:nvSpPr>
          <p:cNvPr id="2" name="PlaceHolder 1"/>
          <p:cNvSpPr>
            <a:spLocks noGrp="1"/>
          </p:cNvSpPr>
          <p:nvPr>
            <p:ph type="ftr" idx="11"/>
          </p:nvPr>
        </p:nvSpPr>
        <p:spPr/>
        <p:txBody>
          <a:bodyPr/>
          <a:p>
            <a:r>
              <a:t>Footer</a:t>
            </a:r>
          </a:p>
        </p:txBody>
      </p:sp>
      <p:sp>
        <p:nvSpPr>
          <p:cNvPr id="3" name="PlaceHolder 2"/>
          <p:cNvSpPr>
            <a:spLocks noGrp="1"/>
          </p:cNvSpPr>
          <p:nvPr>
            <p:ph type="sldNum" idx="12"/>
          </p:nvPr>
        </p:nvSpPr>
        <p:spPr/>
        <p:txBody>
          <a:bodyPr/>
          <a:p>
            <a:fld id="{286E0DDB-53F5-4594-90EF-7160AC3D977F}" type="slidenum">
              <a:t>&lt;#&gt;</a:t>
            </a:fld>
          </a:p>
        </p:txBody>
      </p:sp>
      <p:sp>
        <p:nvSpPr>
          <p:cNvPr id="4" name="PlaceHolder 3"/>
          <p:cNvSpPr>
            <a:spLocks noGrp="1"/>
          </p:cNvSpPr>
          <p:nvPr>
            <p:ph type="dt" idx="10"/>
          </p:nvPr>
        </p:nvSpPr>
        <p:spPr/>
        <p:txBody>
          <a:bodyPr/>
          <a:p>
            <a:r>
              <a:rPr lang="el-GR"/>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Κεφαλίδα ενότητας">
    <p:spTree>
      <p:nvGrpSpPr>
        <p:cNvPr id="1" name=""/>
        <p:cNvGrpSpPr/>
        <p:nvPr/>
      </p:nvGrpSpPr>
      <p:grpSpPr>
        <a:xfrm>
          <a:off x="0" y="0"/>
          <a:ext cx="0" cy="0"/>
          <a:chOff x="0" y="0"/>
          <a:chExt cx="0" cy="0"/>
        </a:xfrm>
      </p:grpSpPr>
      <p:sp>
        <p:nvSpPr>
          <p:cNvPr id="2" name="PlaceHolder 1"/>
          <p:cNvSpPr>
            <a:spLocks noGrp="1"/>
          </p:cNvSpPr>
          <p:nvPr>
            <p:ph type="ftr" idx="14"/>
          </p:nvPr>
        </p:nvSpPr>
        <p:spPr/>
        <p:txBody>
          <a:bodyPr/>
          <a:p>
            <a:r>
              <a:t>Footer</a:t>
            </a:r>
          </a:p>
        </p:txBody>
      </p:sp>
      <p:sp>
        <p:nvSpPr>
          <p:cNvPr id="3" name="PlaceHolder 2"/>
          <p:cNvSpPr>
            <a:spLocks noGrp="1"/>
          </p:cNvSpPr>
          <p:nvPr>
            <p:ph type="sldNum" idx="15"/>
          </p:nvPr>
        </p:nvSpPr>
        <p:spPr/>
        <p:txBody>
          <a:bodyPr/>
          <a:p>
            <a:fld id="{B3AE8499-3915-45A1-BEEE-2E6B5533A63A}" type="slidenum">
              <a:t>&lt;#&gt;</a:t>
            </a:fld>
          </a:p>
        </p:txBody>
      </p:sp>
      <p:sp>
        <p:nvSpPr>
          <p:cNvPr id="4" name="PlaceHolder 3"/>
          <p:cNvSpPr>
            <a:spLocks noGrp="1"/>
          </p:cNvSpPr>
          <p:nvPr>
            <p:ph type="dt" idx="13"/>
          </p:nvPr>
        </p:nvSpPr>
        <p:spPr/>
        <p:txBody>
          <a:bodyPr/>
          <a:p>
            <a:r>
              <a:rPr lang="el-GR"/>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Δύο περιεχόμενα">
    <p:spTree>
      <p:nvGrpSpPr>
        <p:cNvPr id="1" name=""/>
        <p:cNvGrpSpPr/>
        <p:nvPr/>
      </p:nvGrpSpPr>
      <p:grpSpPr>
        <a:xfrm>
          <a:off x="0" y="0"/>
          <a:ext cx="0" cy="0"/>
          <a:chOff x="0" y="0"/>
          <a:chExt cx="0" cy="0"/>
        </a:xfrm>
      </p:grpSpPr>
      <p:sp>
        <p:nvSpPr>
          <p:cNvPr id="37" name="PlaceHolder 1"/>
          <p:cNvSpPr>
            <a:spLocks noGrp="1"/>
          </p:cNvSpPr>
          <p:nvPr>
            <p:ph type="title"/>
          </p:nvPr>
        </p:nvSpPr>
        <p:spPr>
          <a:xfrm>
            <a:off x="838080" y="365040"/>
            <a:ext cx="10515240" cy="1325160"/>
          </a:xfrm>
          <a:prstGeom prst="rect">
            <a:avLst/>
          </a:prstGeom>
          <a:noFill/>
          <a:ln w="0">
            <a:noFill/>
          </a:ln>
        </p:spPr>
        <p:txBody>
          <a:bodyPr lIns="0" rIns="0" tIns="0" bIns="0" anchor="ctr">
            <a:noAutofit/>
          </a:bodyPr>
          <a:p>
            <a:pPr indent="0">
              <a:buNone/>
            </a:pPr>
            <a:endParaRPr b="0" lang="el-GR" sz="1800" strike="noStrike" u="none">
              <a:solidFill>
                <a:schemeClr val="dk1"/>
              </a:solidFill>
              <a:uFillTx/>
              <a:latin typeface="Calibri"/>
            </a:endParaRPr>
          </a:p>
        </p:txBody>
      </p:sp>
      <p:sp>
        <p:nvSpPr>
          <p:cNvPr id="38" name="PlaceHolder 2"/>
          <p:cNvSpPr>
            <a:spLocks noGrp="1"/>
          </p:cNvSpPr>
          <p:nvPr>
            <p:ph/>
          </p:nvPr>
        </p:nvSpPr>
        <p:spPr>
          <a:xfrm>
            <a:off x="83808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el-GR" sz="2800" strike="noStrike" u="none">
              <a:solidFill>
                <a:schemeClr val="dk1"/>
              </a:solidFill>
              <a:uFillTx/>
              <a:latin typeface="Calibri"/>
            </a:endParaRPr>
          </a:p>
        </p:txBody>
      </p:sp>
      <p:sp>
        <p:nvSpPr>
          <p:cNvPr id="39" name="PlaceHolder 3"/>
          <p:cNvSpPr>
            <a:spLocks noGrp="1"/>
          </p:cNvSpPr>
          <p:nvPr>
            <p:ph/>
          </p:nvPr>
        </p:nvSpPr>
        <p:spPr>
          <a:xfrm>
            <a:off x="6226200" y="1825560"/>
            <a:ext cx="5131080" cy="4350960"/>
          </a:xfrm>
          <a:prstGeom prst="rect">
            <a:avLst/>
          </a:prstGeom>
          <a:noFill/>
          <a:ln w="0">
            <a:noFill/>
          </a:ln>
        </p:spPr>
        <p:txBody>
          <a:bodyPr lIns="0" rIns="0" tIns="0" bIns="0" anchor="t">
            <a:normAutofit/>
          </a:bodyPr>
          <a:p>
            <a:pPr indent="0">
              <a:lnSpc>
                <a:spcPct val="90000"/>
              </a:lnSpc>
              <a:spcBef>
                <a:spcPts val="1417"/>
              </a:spcBef>
              <a:buNone/>
            </a:pPr>
            <a:endParaRPr b="0" lang="el-GR" sz="2800" strike="noStrike" u="none">
              <a:solidFill>
                <a:schemeClr val="dk1"/>
              </a:solidFill>
              <a:uFillTx/>
              <a:latin typeface="Calibri"/>
            </a:endParaRPr>
          </a:p>
        </p:txBody>
      </p:sp>
      <p:sp>
        <p:nvSpPr>
          <p:cNvPr id="5" name="PlaceHolder 4"/>
          <p:cNvSpPr>
            <a:spLocks noGrp="1"/>
          </p:cNvSpPr>
          <p:nvPr>
            <p:ph type="ftr" idx="17"/>
          </p:nvPr>
        </p:nvSpPr>
        <p:spPr/>
        <p:txBody>
          <a:bodyPr/>
          <a:p>
            <a:r>
              <a:t>Footer</a:t>
            </a:r>
          </a:p>
        </p:txBody>
      </p:sp>
      <p:sp>
        <p:nvSpPr>
          <p:cNvPr id="6" name="PlaceHolder 5"/>
          <p:cNvSpPr>
            <a:spLocks noGrp="1"/>
          </p:cNvSpPr>
          <p:nvPr>
            <p:ph type="sldNum" idx="18"/>
          </p:nvPr>
        </p:nvSpPr>
        <p:spPr/>
        <p:txBody>
          <a:bodyPr/>
          <a:p>
            <a:fld id="{51B4DE31-A739-4362-A88B-CBF49DDD28F5}" type="slidenum">
              <a:t>&lt;#&gt;</a:t>
            </a:fld>
          </a:p>
        </p:txBody>
      </p:sp>
      <p:sp>
        <p:nvSpPr>
          <p:cNvPr id="7" name="PlaceHolder 6"/>
          <p:cNvSpPr>
            <a:spLocks noGrp="1"/>
          </p:cNvSpPr>
          <p:nvPr>
            <p:ph type="dt" idx="16"/>
          </p:nvPr>
        </p:nvSpPr>
        <p:spPr/>
        <p:txBody>
          <a:bodyPr/>
          <a:p>
            <a:r>
              <a:rPr lang="el-GR"/>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3.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4.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8.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9.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10.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11.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1523880" y="1122480"/>
            <a:ext cx="9143640" cy="2387160"/>
          </a:xfrm>
          <a:prstGeom prst="rect">
            <a:avLst/>
          </a:prstGeom>
          <a:noFill/>
          <a:ln w="0">
            <a:noFill/>
          </a:ln>
        </p:spPr>
        <p:txBody>
          <a:bodyPr lIns="91440" rIns="91440" tIns="45720" bIns="45720" anchor="b">
            <a:noAutofit/>
          </a:bodyPr>
          <a:p>
            <a:pPr indent="0" algn="ctr" defTabSz="914400">
              <a:lnSpc>
                <a:spcPct val="90000"/>
              </a:lnSpc>
              <a:buNone/>
            </a:pPr>
            <a:r>
              <a:rPr b="0" lang="el-GR" sz="6000" strike="noStrike" u="none">
                <a:solidFill>
                  <a:schemeClr val="dk1"/>
                </a:solidFill>
                <a:uFillTx/>
                <a:latin typeface="Calibri Light"/>
              </a:rPr>
              <a:t>Κάντε κλικ για να επεξεργαστείτε τον τίτλο υποδείγματος</a:t>
            </a:r>
            <a:endParaRPr b="0" lang="el-GR" sz="6000" strike="noStrike" u="none">
              <a:solidFill>
                <a:schemeClr val="dk1"/>
              </a:solidFill>
              <a:uFillTx/>
              <a:latin typeface="Calibri"/>
            </a:endParaRPr>
          </a:p>
        </p:txBody>
      </p:sp>
      <p:sp>
        <p:nvSpPr>
          <p:cNvPr id="1" name="PlaceHolder 2"/>
          <p:cNvSpPr>
            <a:spLocks noGrp="1"/>
          </p:cNvSpPr>
          <p:nvPr>
            <p:ph type="dt" idx="1"/>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&lt;ημερομηνία/ώρα&gt;</a:t>
            </a:r>
            <a:endParaRPr b="0" lang="el-GR" sz="1200" strike="noStrike" u="none">
              <a:solidFill>
                <a:srgbClr val="000000"/>
              </a:solidFill>
              <a:uFillTx/>
              <a:latin typeface="Times New Roman"/>
            </a:endParaRPr>
          </a:p>
        </p:txBody>
      </p:sp>
      <p:sp>
        <p:nvSpPr>
          <p:cNvPr id="2" name="PlaceHolder 3"/>
          <p:cNvSpPr>
            <a:spLocks noGrp="1"/>
          </p:cNvSpPr>
          <p:nvPr>
            <p:ph type="ftr" idx="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&lt;υποσέλιδο&gt;</a:t>
            </a:r>
            <a:endParaRPr b="0" lang="el-GR" sz="1400" strike="noStrike" u="none">
              <a:solidFill>
                <a:srgbClr val="000000"/>
              </a:solidFill>
              <a:uFillTx/>
              <a:latin typeface="Times New Roman"/>
            </a:endParaRPr>
          </a:p>
        </p:txBody>
      </p:sp>
      <p:sp>
        <p:nvSpPr>
          <p:cNvPr id="3" name="PlaceHolder 4"/>
          <p:cNvSpPr>
            <a:spLocks noGrp="1"/>
          </p:cNvSpPr>
          <p:nvPr>
            <p:ph type="sldNum" idx="3"/>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2D6D794D-7759-4C81-B0FB-6DB113C1C6BF}" type="slidenum">
              <a:rPr b="0" lang="el-GR" sz="1200" strike="noStrike" u="none">
                <a:solidFill>
                  <a:schemeClr val="dk1">
                    <a:tint val="75000"/>
                  </a:schemeClr>
                </a:solidFill>
                <a:uFillTx/>
                <a:latin typeface="Calibri"/>
              </a:rPr>
              <a:t>&lt;αριθμός&gt;</a:t>
            </a:fld>
            <a:endParaRPr b="0" lang="el-GR" sz="1200" strike="noStrike" u="none">
              <a:solidFill>
                <a:srgbClr val="000000"/>
              </a:solidFill>
              <a:uFillTx/>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lnSpc>
                <a:spcPct val="90000"/>
              </a:lnSpc>
              <a:spcBef>
                <a:spcPts val="1417"/>
              </a:spcBef>
              <a:buClr>
                <a:srgbClr val="000000"/>
              </a:buClr>
              <a:buSzPct val="45000"/>
              <a:buFont typeface="Wingdings" charset="2"/>
              <a:buChar char=""/>
            </a:pPr>
            <a:r>
              <a:rPr b="0" lang="el-GR" sz="2800" strike="noStrike" u="none">
                <a:solidFill>
                  <a:schemeClr val="dk1"/>
                </a:solidFill>
                <a:uFillTx/>
                <a:latin typeface="Calibri"/>
              </a:rPr>
              <a:t>Πατήστε για επεξεργασία της μορφής κειμένου διάρθρωσης</a:t>
            </a:r>
            <a:endParaRPr b="0" lang="el-GR" sz="2800" strike="noStrike" u="none">
              <a:solidFill>
                <a:schemeClr val="dk1"/>
              </a:solidFill>
              <a:uFillTx/>
              <a:latin typeface="Calibri"/>
            </a:endParaRPr>
          </a:p>
          <a:p>
            <a:pPr lvl="1" marL="864000" indent="-324000">
              <a:lnSpc>
                <a:spcPct val="90000"/>
              </a:lnSpc>
              <a:spcBef>
                <a:spcPts val="1134"/>
              </a:spcBef>
              <a:buClr>
                <a:srgbClr val="000000"/>
              </a:buClr>
              <a:buSzPct val="75000"/>
              <a:buFont typeface="Symbol" charset="2"/>
              <a:buChar char=""/>
            </a:pPr>
            <a:r>
              <a:rPr b="0" lang="el-GR" sz="2000" strike="noStrike" u="none">
                <a:solidFill>
                  <a:schemeClr val="dk1"/>
                </a:solidFill>
                <a:uFillTx/>
                <a:latin typeface="Calibri"/>
              </a:rPr>
              <a:t>Δεύτερο επίπεδο διάρθρωσης</a:t>
            </a:r>
            <a:endParaRPr b="0" lang="el-GR" sz="2000" strike="noStrike" u="none">
              <a:solidFill>
                <a:schemeClr val="dk1"/>
              </a:solidFill>
              <a:uFillTx/>
              <a:latin typeface="Calibri"/>
            </a:endParaRPr>
          </a:p>
          <a:p>
            <a:pPr lvl="2" marL="1296000" indent="-288000">
              <a:lnSpc>
                <a:spcPct val="90000"/>
              </a:lnSpc>
              <a:spcBef>
                <a:spcPts val="850"/>
              </a:spcBef>
              <a:buClr>
                <a:srgbClr val="000000"/>
              </a:buClr>
              <a:buSzPct val="45000"/>
              <a:buFont typeface="Wingdings" charset="2"/>
              <a:buChar char=""/>
            </a:pPr>
            <a:r>
              <a:rPr b="0" lang="el-GR" sz="1800" strike="noStrike" u="none">
                <a:solidFill>
                  <a:schemeClr val="dk1"/>
                </a:solidFill>
                <a:uFillTx/>
                <a:latin typeface="Calibri"/>
              </a:rPr>
              <a:t>Τρίτο επίπεδο διάρθρωσης</a:t>
            </a:r>
            <a:endParaRPr b="0" lang="el-GR" sz="1800" strike="noStrike" u="none">
              <a:solidFill>
                <a:schemeClr val="dk1"/>
              </a:solidFill>
              <a:uFillTx/>
              <a:latin typeface="Calibri"/>
            </a:endParaRPr>
          </a:p>
          <a:p>
            <a:pPr lvl="3" marL="1728000" indent="-216000">
              <a:lnSpc>
                <a:spcPct val="90000"/>
              </a:lnSpc>
              <a:spcBef>
                <a:spcPts val="567"/>
              </a:spcBef>
              <a:buClr>
                <a:srgbClr val="000000"/>
              </a:buClr>
              <a:buSzPct val="75000"/>
              <a:buFont typeface="Symbol" charset="2"/>
              <a:buChar char=""/>
            </a:pPr>
            <a:r>
              <a:rPr b="0" lang="el-GR" sz="1800" strike="noStrike" u="none">
                <a:solidFill>
                  <a:schemeClr val="dk1"/>
                </a:solidFill>
                <a:uFillTx/>
                <a:latin typeface="Calibri"/>
              </a:rPr>
              <a:t>Τέταρτο επίπεδο διάρθρωσης</a:t>
            </a:r>
            <a:endParaRPr b="0" lang="el-GR" sz="1800" strike="noStrike" u="none">
              <a:solidFill>
                <a:schemeClr val="dk1"/>
              </a:solidFill>
              <a:uFillTx/>
              <a:latin typeface="Calibri"/>
            </a:endParaRPr>
          </a:p>
          <a:p>
            <a:pPr lvl="4" marL="2160000" indent="-216000">
              <a:lnSpc>
                <a:spcPct val="90000"/>
              </a:lnSpc>
              <a:spcBef>
                <a:spcPts val="283"/>
              </a:spcBef>
              <a:buClr>
                <a:srgbClr val="000000"/>
              </a:buClr>
              <a:buSzPct val="45000"/>
              <a:buFont typeface="Wingdings" charset="2"/>
              <a:buChar char=""/>
            </a:pPr>
            <a:r>
              <a:rPr b="0" lang="el-GR" sz="2000" strike="noStrike" u="none">
                <a:solidFill>
                  <a:schemeClr val="dk1"/>
                </a:solidFill>
                <a:uFillTx/>
                <a:latin typeface="Calibri"/>
              </a:rPr>
              <a:t>Πέμπτο επίπεδο διάρθρωσης</a:t>
            </a:r>
            <a:endParaRPr b="0" lang="el-GR" sz="2000" strike="noStrike" u="none">
              <a:solidFill>
                <a:schemeClr val="dk1"/>
              </a:solidFill>
              <a:uFillTx/>
              <a:latin typeface="Calibri"/>
            </a:endParaRPr>
          </a:p>
          <a:p>
            <a:pPr lvl="5" marL="2592000" indent="-216000">
              <a:lnSpc>
                <a:spcPct val="90000"/>
              </a:lnSpc>
              <a:spcBef>
                <a:spcPts val="283"/>
              </a:spcBef>
              <a:buClr>
                <a:srgbClr val="000000"/>
              </a:buClr>
              <a:buSzPct val="45000"/>
              <a:buFont typeface="Wingdings" charset="2"/>
              <a:buChar char=""/>
            </a:pPr>
            <a:r>
              <a:rPr b="0" lang="el-GR" sz="2000" strike="noStrike" u="none">
                <a:solidFill>
                  <a:schemeClr val="dk1"/>
                </a:solidFill>
                <a:uFillTx/>
                <a:latin typeface="Calibri"/>
              </a:rPr>
              <a:t>Έκτο επίπεδο διάρθρωσης</a:t>
            </a:r>
            <a:endParaRPr b="0" lang="el-GR" sz="2000" strike="noStrike" u="none">
              <a:solidFill>
                <a:schemeClr val="dk1"/>
              </a:solidFill>
              <a:uFillTx/>
              <a:latin typeface="Calibri"/>
            </a:endParaRPr>
          </a:p>
          <a:p>
            <a:pPr lvl="6" marL="3024000" indent="-216000">
              <a:lnSpc>
                <a:spcPct val="90000"/>
              </a:lnSpc>
              <a:spcBef>
                <a:spcPts val="283"/>
              </a:spcBef>
              <a:buClr>
                <a:srgbClr val="000000"/>
              </a:buClr>
              <a:buSzPct val="45000"/>
              <a:buFont typeface="Wingdings" charset="2"/>
              <a:buChar char=""/>
            </a:pPr>
            <a:r>
              <a:rPr b="0" lang="el-GR" sz="2000" strike="noStrike" u="none">
                <a:solidFill>
                  <a:schemeClr val="dk1"/>
                </a:solidFill>
                <a:uFillTx/>
                <a:latin typeface="Calibri"/>
              </a:rPr>
              <a:t>Έβδομο επίπεδο διάρθρωσης</a:t>
            </a:r>
            <a:endParaRPr b="0" lang="el-GR" sz="2000" strike="noStrike" u="none">
              <a:solidFill>
                <a:schemeClr val="dk1"/>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6"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el-GR" sz="3200" strike="noStrike" u="none">
                <a:solidFill>
                  <a:schemeClr val="dk1"/>
                </a:solidFill>
                <a:uFillTx/>
                <a:latin typeface="Calibri Light"/>
              </a:rPr>
              <a:t>Κάντε κλικ για να επεξεργαστείτε τον τίτλο υποδείγματος</a:t>
            </a:r>
            <a:endParaRPr b="0" lang="el-GR" sz="3200" strike="noStrike" u="none">
              <a:solidFill>
                <a:schemeClr val="dk1"/>
              </a:solidFill>
              <a:uFillTx/>
              <a:latin typeface="Calibri"/>
            </a:endParaRPr>
          </a:p>
        </p:txBody>
      </p:sp>
      <p:sp>
        <p:nvSpPr>
          <p:cNvPr id="57" name="PlaceHolder 2"/>
          <p:cNvSpPr>
            <a:spLocks noGrp="1"/>
          </p:cNvSpPr>
          <p:nvPr>
            <p:ph type="body"/>
          </p:nvPr>
        </p:nvSpPr>
        <p:spPr>
          <a:xfrm>
            <a:off x="5183280" y="987480"/>
            <a:ext cx="6171840" cy="487332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3200" strike="noStrike" u="none">
                <a:solidFill>
                  <a:schemeClr val="dk1"/>
                </a:solidFill>
                <a:uFillTx/>
                <a:latin typeface="Calibri"/>
              </a:rPr>
              <a:t>Στυλ κειμένου υποδείγματος</a:t>
            </a:r>
            <a:endParaRPr b="0" lang="el-GR" sz="32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800" strike="noStrike" u="none">
                <a:solidFill>
                  <a:schemeClr val="dk1"/>
                </a:solidFill>
                <a:uFillTx/>
                <a:latin typeface="Calibri"/>
              </a:rPr>
              <a:t>Δεύτερο επίπεδο</a:t>
            </a:r>
            <a:endParaRPr b="0" lang="el-GR" sz="28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Τρίτο επίπεδο</a:t>
            </a:r>
            <a:endParaRPr b="0" lang="el-GR" sz="24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Τέταρτο επίπεδο</a:t>
            </a:r>
            <a:endParaRPr b="0" lang="el-GR" sz="20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Πέμπτο επίπεδο</a:t>
            </a:r>
            <a:endParaRPr b="0" lang="el-GR" sz="2000" strike="noStrike" u="none">
              <a:solidFill>
                <a:schemeClr val="dk1"/>
              </a:solidFill>
              <a:uFillTx/>
              <a:latin typeface="Calibri"/>
            </a:endParaRPr>
          </a:p>
        </p:txBody>
      </p:sp>
      <p:sp>
        <p:nvSpPr>
          <p:cNvPr id="58"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l-GR" sz="1600" strike="noStrike" u="none">
                <a:solidFill>
                  <a:schemeClr val="dk1"/>
                </a:solidFill>
                <a:uFillTx/>
                <a:latin typeface="Calibri"/>
              </a:rPr>
              <a:t>Στυλ κειμένου υποδείγματος</a:t>
            </a:r>
            <a:endParaRPr b="0" lang="el-GR" sz="1600" strike="noStrike" u="none">
              <a:solidFill>
                <a:schemeClr val="dk1"/>
              </a:solidFill>
              <a:uFillTx/>
              <a:latin typeface="Calibri"/>
            </a:endParaRPr>
          </a:p>
        </p:txBody>
      </p:sp>
      <p:sp>
        <p:nvSpPr>
          <p:cNvPr id="59" name="PlaceHolder 4"/>
          <p:cNvSpPr>
            <a:spLocks noGrp="1"/>
          </p:cNvSpPr>
          <p:nvPr>
            <p:ph type="dt" idx="28"/>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60" name="PlaceHolder 5"/>
          <p:cNvSpPr>
            <a:spLocks noGrp="1"/>
          </p:cNvSpPr>
          <p:nvPr>
            <p:ph type="ftr" idx="29"/>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61" name="PlaceHolder 6"/>
          <p:cNvSpPr>
            <a:spLocks noGrp="1"/>
          </p:cNvSpPr>
          <p:nvPr>
            <p:ph type="sldNum" idx="30"/>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A6BA374C-D2A1-47B3-A5C7-AAB5A3EF87F9}"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0"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2" name="PlaceHolder 1"/>
          <p:cNvSpPr>
            <a:spLocks noGrp="1"/>
          </p:cNvSpPr>
          <p:nvPr>
            <p:ph type="title"/>
          </p:nvPr>
        </p:nvSpPr>
        <p:spPr>
          <a:xfrm>
            <a:off x="839880" y="457200"/>
            <a:ext cx="3931920" cy="1599840"/>
          </a:xfrm>
          <a:prstGeom prst="rect">
            <a:avLst/>
          </a:prstGeom>
          <a:noFill/>
          <a:ln w="0">
            <a:noFill/>
          </a:ln>
        </p:spPr>
        <p:txBody>
          <a:bodyPr lIns="91440" rIns="91440" tIns="45720" bIns="45720" anchor="b">
            <a:noAutofit/>
          </a:bodyPr>
          <a:p>
            <a:pPr indent="0" defTabSz="914400">
              <a:lnSpc>
                <a:spcPct val="90000"/>
              </a:lnSpc>
              <a:buNone/>
            </a:pPr>
            <a:r>
              <a:rPr b="0" lang="el-GR" sz="3200" strike="noStrike" u="none">
                <a:solidFill>
                  <a:schemeClr val="dk1"/>
                </a:solidFill>
                <a:uFillTx/>
                <a:latin typeface="Calibri Light"/>
              </a:rPr>
              <a:t>Κάντε κλικ για να επεξεργαστείτε τον τίτλο υποδείγματος</a:t>
            </a:r>
            <a:endParaRPr b="0" lang="el-GR" sz="3200" strike="noStrike" u="none">
              <a:solidFill>
                <a:schemeClr val="dk1"/>
              </a:solidFill>
              <a:uFillTx/>
              <a:latin typeface="Calibri"/>
            </a:endParaRPr>
          </a:p>
        </p:txBody>
      </p:sp>
      <p:sp>
        <p:nvSpPr>
          <p:cNvPr id="63" name="PlaceHolder 2"/>
          <p:cNvSpPr>
            <a:spLocks noGrp="1"/>
          </p:cNvSpPr>
          <p:nvPr>
            <p:ph type="body"/>
          </p:nvPr>
        </p:nvSpPr>
        <p:spPr>
          <a:xfrm>
            <a:off x="5183280" y="987480"/>
            <a:ext cx="6171840" cy="4873320"/>
          </a:xfrm>
          <a:prstGeom prst="rect">
            <a:avLst/>
          </a:prstGeom>
          <a:noFill/>
          <a:ln w="0">
            <a:noFill/>
          </a:ln>
        </p:spPr>
        <p:txBody>
          <a:bodyPr lIns="90000" rIns="90000" tIns="45000" bIns="45000" anchor="t">
            <a:noAutofit/>
          </a:bodyPr>
          <a:p>
            <a:pPr marL="432000" indent="-324000">
              <a:lnSpc>
                <a:spcPct val="90000"/>
              </a:lnSpc>
              <a:spcBef>
                <a:spcPts val="1417"/>
              </a:spcBef>
              <a:buClr>
                <a:srgbClr val="000000"/>
              </a:buClr>
              <a:buSzPct val="45000"/>
              <a:buFont typeface="Wingdings" charset="2"/>
              <a:buChar char=""/>
            </a:pPr>
            <a:r>
              <a:rPr b="0" lang="el-GR" sz="3200" strike="noStrike" u="none">
                <a:solidFill>
                  <a:schemeClr val="dk1"/>
                </a:solidFill>
                <a:uFillTx/>
                <a:latin typeface="Calibri"/>
              </a:rPr>
              <a:t>Πατήστε για επεξεργασία της μορφής κειμένου διάρθρωσης</a:t>
            </a:r>
            <a:endParaRPr b="0" lang="el-GR" sz="3200" strike="noStrike" u="none">
              <a:solidFill>
                <a:schemeClr val="dk1"/>
              </a:solidFill>
              <a:uFillTx/>
              <a:latin typeface="Calibri"/>
            </a:endParaRPr>
          </a:p>
          <a:p>
            <a:pPr lvl="1" marL="864000" indent="-324000">
              <a:lnSpc>
                <a:spcPct val="90000"/>
              </a:lnSpc>
              <a:spcBef>
                <a:spcPts val="1134"/>
              </a:spcBef>
              <a:buClr>
                <a:srgbClr val="000000"/>
              </a:buClr>
              <a:buSzPct val="75000"/>
              <a:buFont typeface="Symbol" charset="2"/>
              <a:buChar char=""/>
            </a:pPr>
            <a:r>
              <a:rPr b="0" lang="el-GR" sz="3200" strike="noStrike" u="none">
                <a:solidFill>
                  <a:schemeClr val="dk1"/>
                </a:solidFill>
                <a:uFillTx/>
                <a:latin typeface="Calibri"/>
              </a:rPr>
              <a:t>Δεύτερο επίπεδο διάρθρωσης</a:t>
            </a:r>
            <a:endParaRPr b="0" lang="el-GR" sz="3200" strike="noStrike" u="none">
              <a:solidFill>
                <a:schemeClr val="dk1"/>
              </a:solidFill>
              <a:uFillTx/>
              <a:latin typeface="Calibri"/>
            </a:endParaRPr>
          </a:p>
          <a:p>
            <a:pPr lvl="2" marL="1296000" indent="-288000">
              <a:lnSpc>
                <a:spcPct val="90000"/>
              </a:lnSpc>
              <a:spcBef>
                <a:spcPts val="850"/>
              </a:spcBef>
              <a:buClr>
                <a:srgbClr val="000000"/>
              </a:buClr>
              <a:buSzPct val="45000"/>
              <a:buFont typeface="Wingdings" charset="2"/>
              <a:buChar char=""/>
            </a:pPr>
            <a:r>
              <a:rPr b="0" lang="el-GR" sz="3200" strike="noStrike" u="none">
                <a:solidFill>
                  <a:schemeClr val="dk1"/>
                </a:solidFill>
                <a:uFillTx/>
                <a:latin typeface="Calibri"/>
              </a:rPr>
              <a:t>Τρίτο επίπεδο διάρθρωσης</a:t>
            </a:r>
            <a:endParaRPr b="0" lang="el-GR" sz="3200" strike="noStrike" u="none">
              <a:solidFill>
                <a:schemeClr val="dk1"/>
              </a:solidFill>
              <a:uFillTx/>
              <a:latin typeface="Calibri"/>
            </a:endParaRPr>
          </a:p>
          <a:p>
            <a:pPr lvl="3" marL="1728000" indent="-216000">
              <a:lnSpc>
                <a:spcPct val="90000"/>
              </a:lnSpc>
              <a:spcBef>
                <a:spcPts val="567"/>
              </a:spcBef>
              <a:buClr>
                <a:srgbClr val="000000"/>
              </a:buClr>
              <a:buSzPct val="75000"/>
              <a:buFont typeface="Symbol" charset="2"/>
              <a:buChar char=""/>
            </a:pPr>
            <a:r>
              <a:rPr b="0" lang="el-GR" sz="3200" strike="noStrike" u="none">
                <a:solidFill>
                  <a:schemeClr val="dk1"/>
                </a:solidFill>
                <a:uFillTx/>
                <a:latin typeface="Calibri"/>
              </a:rPr>
              <a:t>Τέταρτο επίπεδο διάρθρωσης</a:t>
            </a:r>
            <a:endParaRPr b="0" lang="el-GR" sz="3200" strike="noStrike" u="none">
              <a:solidFill>
                <a:schemeClr val="dk1"/>
              </a:solidFill>
              <a:uFillTx/>
              <a:latin typeface="Calibri"/>
            </a:endParaRPr>
          </a:p>
          <a:p>
            <a:pPr lvl="4" marL="2160000" indent="-216000">
              <a:lnSpc>
                <a:spcPct val="90000"/>
              </a:lnSpc>
              <a:spcBef>
                <a:spcPts val="283"/>
              </a:spcBef>
              <a:buClr>
                <a:srgbClr val="000000"/>
              </a:buClr>
              <a:buSzPct val="45000"/>
              <a:buFont typeface="Wingdings" charset="2"/>
              <a:buChar char=""/>
            </a:pPr>
            <a:r>
              <a:rPr b="0" lang="el-GR" sz="3200" strike="noStrike" u="none">
                <a:solidFill>
                  <a:schemeClr val="dk1"/>
                </a:solidFill>
                <a:uFillTx/>
                <a:latin typeface="Calibri"/>
              </a:rPr>
              <a:t>Πέμπτο επίπεδο διάρθρωσης</a:t>
            </a:r>
            <a:endParaRPr b="0" lang="el-GR" sz="3200" strike="noStrike" u="none">
              <a:solidFill>
                <a:schemeClr val="dk1"/>
              </a:solidFill>
              <a:uFillTx/>
              <a:latin typeface="Calibri"/>
            </a:endParaRPr>
          </a:p>
          <a:p>
            <a:pPr lvl="5" marL="2592000" indent="-216000">
              <a:lnSpc>
                <a:spcPct val="90000"/>
              </a:lnSpc>
              <a:spcBef>
                <a:spcPts val="283"/>
              </a:spcBef>
              <a:buClr>
                <a:srgbClr val="000000"/>
              </a:buClr>
              <a:buSzPct val="45000"/>
              <a:buFont typeface="Wingdings" charset="2"/>
              <a:buChar char=""/>
            </a:pPr>
            <a:r>
              <a:rPr b="0" lang="el-GR" sz="3200" strike="noStrike" u="none">
                <a:solidFill>
                  <a:schemeClr val="dk1"/>
                </a:solidFill>
                <a:uFillTx/>
                <a:latin typeface="Calibri"/>
              </a:rPr>
              <a:t>Έκτο επίπεδο διάρθρωσης</a:t>
            </a:r>
            <a:endParaRPr b="0" lang="el-GR" sz="3200" strike="noStrike" u="none">
              <a:solidFill>
                <a:schemeClr val="dk1"/>
              </a:solidFill>
              <a:uFillTx/>
              <a:latin typeface="Calibri"/>
            </a:endParaRPr>
          </a:p>
          <a:p>
            <a:pPr lvl="6" marL="3024000" indent="-216000">
              <a:lnSpc>
                <a:spcPct val="90000"/>
              </a:lnSpc>
              <a:spcBef>
                <a:spcPts val="283"/>
              </a:spcBef>
              <a:buClr>
                <a:srgbClr val="000000"/>
              </a:buClr>
              <a:buSzPct val="45000"/>
              <a:buFont typeface="Wingdings" charset="2"/>
              <a:buChar char=""/>
            </a:pPr>
            <a:r>
              <a:rPr b="0" lang="el-GR" sz="3200" strike="noStrike" u="none">
                <a:solidFill>
                  <a:schemeClr val="dk1"/>
                </a:solidFill>
                <a:uFillTx/>
                <a:latin typeface="Calibri"/>
              </a:rPr>
              <a:t>Έβδομο επίπεδο διάρθρωσης</a:t>
            </a:r>
            <a:endParaRPr b="0" lang="el-GR" sz="3200" strike="noStrike" u="none">
              <a:solidFill>
                <a:schemeClr val="dk1"/>
              </a:solidFill>
              <a:uFillTx/>
              <a:latin typeface="Calibri"/>
            </a:endParaRPr>
          </a:p>
        </p:txBody>
      </p:sp>
      <p:sp>
        <p:nvSpPr>
          <p:cNvPr id="64" name="PlaceHolder 3"/>
          <p:cNvSpPr>
            <a:spLocks noGrp="1"/>
          </p:cNvSpPr>
          <p:nvPr>
            <p:ph type="body"/>
          </p:nvPr>
        </p:nvSpPr>
        <p:spPr>
          <a:xfrm>
            <a:off x="839880" y="2057400"/>
            <a:ext cx="3931920" cy="381132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l-GR" sz="1600" strike="noStrike" u="none">
                <a:solidFill>
                  <a:schemeClr val="dk1"/>
                </a:solidFill>
                <a:uFillTx/>
                <a:latin typeface="Calibri"/>
              </a:rPr>
              <a:t>Στυλ κειμένου υποδείγματος</a:t>
            </a:r>
            <a:endParaRPr b="0" lang="el-GR" sz="1600" strike="noStrike" u="none">
              <a:solidFill>
                <a:schemeClr val="dk1"/>
              </a:solidFill>
              <a:uFillTx/>
              <a:latin typeface="Calibri"/>
            </a:endParaRPr>
          </a:p>
        </p:txBody>
      </p:sp>
      <p:sp>
        <p:nvSpPr>
          <p:cNvPr id="65" name="PlaceHolder 4"/>
          <p:cNvSpPr>
            <a:spLocks noGrp="1"/>
          </p:cNvSpPr>
          <p:nvPr>
            <p:ph type="dt" idx="31"/>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66" name="PlaceHolder 5"/>
          <p:cNvSpPr>
            <a:spLocks noGrp="1"/>
          </p:cNvSpPr>
          <p:nvPr>
            <p:ph type="ftr" idx="32"/>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67" name="PlaceHolder 6"/>
          <p:cNvSpPr>
            <a:spLocks noGrp="1"/>
          </p:cNvSpPr>
          <p:nvPr>
            <p:ph type="sldNum" idx="33"/>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44086895-EAD6-4586-9FED-63B78FE57F18}"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2"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9" name="PlaceHolder 3"/>
          <p:cNvSpPr>
            <a:spLocks noGrp="1"/>
          </p:cNvSpPr>
          <p:nvPr>
            <p:ph type="dt" idx="4"/>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10" name="PlaceHolder 4"/>
          <p:cNvSpPr>
            <a:spLocks noGrp="1"/>
          </p:cNvSpPr>
          <p:nvPr>
            <p:ph type="ftr" idx="5"/>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11" name="PlaceHolder 5"/>
          <p:cNvSpPr>
            <a:spLocks noGrp="1"/>
          </p:cNvSpPr>
          <p:nvPr>
            <p:ph type="sldNum" idx="6"/>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301C9B6E-7969-4B82-9DE2-D319F7E2764E}"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 name="PlaceHolder 1"/>
          <p:cNvSpPr>
            <a:spLocks noGrp="1"/>
          </p:cNvSpPr>
          <p:nvPr>
            <p:ph type="title"/>
          </p:nvPr>
        </p:nvSpPr>
        <p:spPr>
          <a:xfrm>
            <a:off x="8724960" y="365040"/>
            <a:ext cx="2628720" cy="5811480"/>
          </a:xfrm>
          <a:prstGeom prst="rect">
            <a:avLst/>
          </a:prstGeom>
          <a:noFill/>
          <a:ln w="0">
            <a:noFill/>
          </a:ln>
        </p:spPr>
        <p:txBody>
          <a:bodyPr lIns="91440" rIns="91440" tIns="45720" bIns="45720" anchor="ctr" vert="eaVert">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13" name="PlaceHolder 2"/>
          <p:cNvSpPr>
            <a:spLocks noGrp="1"/>
          </p:cNvSpPr>
          <p:nvPr>
            <p:ph type="body"/>
          </p:nvPr>
        </p:nvSpPr>
        <p:spPr>
          <a:xfrm>
            <a:off x="838080" y="365040"/>
            <a:ext cx="7733880" cy="5811480"/>
          </a:xfrm>
          <a:prstGeom prst="rect">
            <a:avLst/>
          </a:prstGeom>
          <a:noFill/>
          <a:ln w="0">
            <a:noFill/>
          </a:ln>
        </p:spPr>
        <p:txBody>
          <a:bodyPr lIns="91440" rIns="91440" tIns="45720" bIns="45720" anchor="t" vert="eaVe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14" name="PlaceHolder 3"/>
          <p:cNvSpPr>
            <a:spLocks noGrp="1"/>
          </p:cNvSpPr>
          <p:nvPr>
            <p:ph type="dt" idx="7"/>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15" name="PlaceHolder 4"/>
          <p:cNvSpPr>
            <a:spLocks noGrp="1"/>
          </p:cNvSpPr>
          <p:nvPr>
            <p:ph type="ftr" idx="8"/>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16" name="PlaceHolder 5"/>
          <p:cNvSpPr>
            <a:spLocks noGrp="1"/>
          </p:cNvSpPr>
          <p:nvPr>
            <p:ph type="sldNum" idx="9"/>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7B35BAD9-FDBC-40A8-BF49-271872508A61}"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18" name="PlaceHolder 2"/>
          <p:cNvSpPr>
            <a:spLocks noGrp="1"/>
          </p:cNvSpPr>
          <p:nvPr>
            <p:ph type="body"/>
          </p:nvPr>
        </p:nvSpPr>
        <p:spPr>
          <a:xfrm>
            <a:off x="838080" y="1825560"/>
            <a:ext cx="1051524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19" name="PlaceHolder 3"/>
          <p:cNvSpPr>
            <a:spLocks noGrp="1"/>
          </p:cNvSpPr>
          <p:nvPr>
            <p:ph type="dt" idx="10"/>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20" name="PlaceHolder 4"/>
          <p:cNvSpPr>
            <a:spLocks noGrp="1"/>
          </p:cNvSpPr>
          <p:nvPr>
            <p:ph type="ftr" idx="11"/>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21" name="PlaceHolder 5"/>
          <p:cNvSpPr>
            <a:spLocks noGrp="1"/>
          </p:cNvSpPr>
          <p:nvPr>
            <p:ph type="sldNum" idx="12"/>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5F27E30C-4C54-48ED-9CF2-08941A578D94}"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 id="2147483656" r:id="rId3"/>
    <p:sldLayoutId id="2147483657" r:id="rId4"/>
    <p:sldLayoutId id="2147483658" r:id="rId5"/>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 name="PlaceHolder 1"/>
          <p:cNvSpPr>
            <a:spLocks noGrp="1"/>
          </p:cNvSpPr>
          <p:nvPr>
            <p:ph type="title"/>
          </p:nvPr>
        </p:nvSpPr>
        <p:spPr>
          <a:xfrm>
            <a:off x="831960" y="1709640"/>
            <a:ext cx="10515240" cy="2852280"/>
          </a:xfrm>
          <a:prstGeom prst="rect">
            <a:avLst/>
          </a:prstGeom>
          <a:noFill/>
          <a:ln w="0">
            <a:noFill/>
          </a:ln>
        </p:spPr>
        <p:txBody>
          <a:bodyPr lIns="91440" rIns="91440" tIns="45720" bIns="45720" anchor="b">
            <a:noAutofit/>
          </a:bodyPr>
          <a:p>
            <a:pPr indent="0" defTabSz="914400">
              <a:lnSpc>
                <a:spcPct val="90000"/>
              </a:lnSpc>
              <a:buNone/>
            </a:pPr>
            <a:r>
              <a:rPr b="0" lang="el-GR" sz="6000" strike="noStrike" u="none">
                <a:solidFill>
                  <a:schemeClr val="dk1"/>
                </a:solidFill>
                <a:uFillTx/>
                <a:latin typeface="Calibri Light"/>
              </a:rPr>
              <a:t>Κάντε κλικ για να επεξεργαστείτε τον τίτλο υποδείγματος</a:t>
            </a:r>
            <a:endParaRPr b="0" lang="el-GR" sz="6000" strike="noStrike" u="none">
              <a:solidFill>
                <a:schemeClr val="dk1"/>
              </a:solidFill>
              <a:uFillTx/>
              <a:latin typeface="Calibri"/>
            </a:endParaRPr>
          </a:p>
        </p:txBody>
      </p:sp>
      <p:sp>
        <p:nvSpPr>
          <p:cNvPr id="27" name="PlaceHolder 2"/>
          <p:cNvSpPr>
            <a:spLocks noGrp="1"/>
          </p:cNvSpPr>
          <p:nvPr>
            <p:ph type="body"/>
          </p:nvPr>
        </p:nvSpPr>
        <p:spPr>
          <a:xfrm>
            <a:off x="831960" y="4589640"/>
            <a:ext cx="10515240" cy="1499760"/>
          </a:xfrm>
          <a:prstGeom prst="rect">
            <a:avLst/>
          </a:prstGeom>
          <a:noFill/>
          <a:ln w="0">
            <a:noFill/>
          </a:ln>
        </p:spPr>
        <p:txBody>
          <a:bodyPr lIns="91440" rIns="91440" tIns="45720" bIns="45720" anchor="t">
            <a:noAutofit/>
          </a:bodyPr>
          <a:p>
            <a:pPr indent="0" defTabSz="914400">
              <a:lnSpc>
                <a:spcPct val="90000"/>
              </a:lnSpc>
              <a:spcBef>
                <a:spcPts val="1001"/>
              </a:spcBef>
              <a:buNone/>
              <a:tabLst>
                <a:tab algn="l" pos="0"/>
              </a:tabLst>
            </a:pPr>
            <a:r>
              <a:rPr b="0" lang="el-GR" sz="2400" strike="noStrike" u="none">
                <a:solidFill>
                  <a:schemeClr val="dk1">
                    <a:tint val="75000"/>
                  </a:schemeClr>
                </a:solidFill>
                <a:uFillTx/>
                <a:latin typeface="Calibri"/>
              </a:rPr>
              <a:t>Στυλ κειμένου υποδείγματος</a:t>
            </a:r>
            <a:endParaRPr b="0" lang="el-GR" sz="2400" strike="noStrike" u="none">
              <a:solidFill>
                <a:schemeClr val="dk1"/>
              </a:solidFill>
              <a:uFillTx/>
              <a:latin typeface="Calibri"/>
            </a:endParaRPr>
          </a:p>
        </p:txBody>
      </p:sp>
      <p:sp>
        <p:nvSpPr>
          <p:cNvPr id="28" name="PlaceHolder 3"/>
          <p:cNvSpPr>
            <a:spLocks noGrp="1"/>
          </p:cNvSpPr>
          <p:nvPr>
            <p:ph type="dt" idx="13"/>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29" name="PlaceHolder 4"/>
          <p:cNvSpPr>
            <a:spLocks noGrp="1"/>
          </p:cNvSpPr>
          <p:nvPr>
            <p:ph type="ftr" idx="14"/>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30" name="PlaceHolder 5"/>
          <p:cNvSpPr>
            <a:spLocks noGrp="1"/>
          </p:cNvSpPr>
          <p:nvPr>
            <p:ph type="sldNum" idx="15"/>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0136B802-ED75-4972-B2F4-67CAB9314265}"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0"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1"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32" name="PlaceHolder 2"/>
          <p:cNvSpPr>
            <a:spLocks noGrp="1"/>
          </p:cNvSpPr>
          <p:nvPr>
            <p:ph type="body"/>
          </p:nvPr>
        </p:nvSpPr>
        <p:spPr>
          <a:xfrm>
            <a:off x="838080" y="1825560"/>
            <a:ext cx="51811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33" name="PlaceHolder 3"/>
          <p:cNvSpPr>
            <a:spLocks noGrp="1"/>
          </p:cNvSpPr>
          <p:nvPr>
            <p:ph type="body"/>
          </p:nvPr>
        </p:nvSpPr>
        <p:spPr>
          <a:xfrm>
            <a:off x="6172200" y="1825560"/>
            <a:ext cx="5181120" cy="435096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34" name="PlaceHolder 4"/>
          <p:cNvSpPr>
            <a:spLocks noGrp="1"/>
          </p:cNvSpPr>
          <p:nvPr>
            <p:ph type="dt" idx="16"/>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35" name="PlaceHolder 5"/>
          <p:cNvSpPr>
            <a:spLocks noGrp="1"/>
          </p:cNvSpPr>
          <p:nvPr>
            <p:ph type="ftr" idx="17"/>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36" name="PlaceHolder 6"/>
          <p:cNvSpPr>
            <a:spLocks noGrp="1"/>
          </p:cNvSpPr>
          <p:nvPr>
            <p:ph type="sldNum" idx="18"/>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6B16D860-BF63-4022-AD67-B51857C2221A}"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2"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8398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41" name="PlaceHolder 2"/>
          <p:cNvSpPr>
            <a:spLocks noGrp="1"/>
          </p:cNvSpPr>
          <p:nvPr>
            <p:ph type="body"/>
          </p:nvPr>
        </p:nvSpPr>
        <p:spPr>
          <a:xfrm>
            <a:off x="839880" y="1681200"/>
            <a:ext cx="5157360" cy="82368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el-GR" sz="2400" strike="noStrike" u="none">
                <a:solidFill>
                  <a:schemeClr val="dk1"/>
                </a:solidFill>
                <a:uFillTx/>
                <a:latin typeface="Calibri"/>
              </a:rPr>
              <a:t>Στυλ κειμένου υποδείγματος</a:t>
            </a:r>
            <a:endParaRPr b="0" lang="el-GR" sz="2400" strike="noStrike" u="none">
              <a:solidFill>
                <a:schemeClr val="dk1"/>
              </a:solidFill>
              <a:uFillTx/>
              <a:latin typeface="Calibri"/>
            </a:endParaRPr>
          </a:p>
        </p:txBody>
      </p:sp>
      <p:sp>
        <p:nvSpPr>
          <p:cNvPr id="42" name="PlaceHolder 3"/>
          <p:cNvSpPr>
            <a:spLocks noGrp="1"/>
          </p:cNvSpPr>
          <p:nvPr>
            <p:ph type="body"/>
          </p:nvPr>
        </p:nvSpPr>
        <p:spPr>
          <a:xfrm>
            <a:off x="839880" y="2505240"/>
            <a:ext cx="515736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43" name="PlaceHolder 4"/>
          <p:cNvSpPr>
            <a:spLocks noGrp="1"/>
          </p:cNvSpPr>
          <p:nvPr>
            <p:ph type="body"/>
          </p:nvPr>
        </p:nvSpPr>
        <p:spPr>
          <a:xfrm>
            <a:off x="6172200" y="1681200"/>
            <a:ext cx="5182920" cy="823680"/>
          </a:xfrm>
          <a:prstGeom prst="rect">
            <a:avLst/>
          </a:prstGeom>
          <a:noFill/>
          <a:ln w="0">
            <a:noFill/>
          </a:ln>
        </p:spPr>
        <p:txBody>
          <a:bodyPr lIns="91440" rIns="91440" tIns="45720" bIns="45720" anchor="b">
            <a:noAutofit/>
          </a:bodyPr>
          <a:p>
            <a:pPr indent="0" defTabSz="914400">
              <a:lnSpc>
                <a:spcPct val="90000"/>
              </a:lnSpc>
              <a:spcBef>
                <a:spcPts val="1001"/>
              </a:spcBef>
              <a:buNone/>
              <a:tabLst>
                <a:tab algn="l" pos="0"/>
              </a:tabLst>
            </a:pPr>
            <a:r>
              <a:rPr b="1" lang="el-GR" sz="2400" strike="noStrike" u="none">
                <a:solidFill>
                  <a:schemeClr val="dk1"/>
                </a:solidFill>
                <a:uFillTx/>
                <a:latin typeface="Calibri"/>
              </a:rPr>
              <a:t>Στυλ κειμένου υποδείγματος</a:t>
            </a:r>
            <a:endParaRPr b="0" lang="el-GR" sz="2400" strike="noStrike" u="none">
              <a:solidFill>
                <a:schemeClr val="dk1"/>
              </a:solidFill>
              <a:uFillTx/>
              <a:latin typeface="Calibri"/>
            </a:endParaRPr>
          </a:p>
        </p:txBody>
      </p:sp>
      <p:sp>
        <p:nvSpPr>
          <p:cNvPr id="44" name="PlaceHolder 5"/>
          <p:cNvSpPr>
            <a:spLocks noGrp="1"/>
          </p:cNvSpPr>
          <p:nvPr>
            <p:ph type="body"/>
          </p:nvPr>
        </p:nvSpPr>
        <p:spPr>
          <a:xfrm>
            <a:off x="6172200" y="2505240"/>
            <a:ext cx="5182920" cy="3684240"/>
          </a:xfrm>
          <a:prstGeom prst="rect">
            <a:avLst/>
          </a:prstGeom>
          <a:noFill/>
          <a:ln w="0">
            <a:noFill/>
          </a:ln>
        </p:spPr>
        <p:txBody>
          <a:bodyPr lIns="91440" rIns="91440" tIns="45720" bIns="45720" anchor="t">
            <a:noAutofit/>
          </a:bodyPr>
          <a:p>
            <a:pPr marL="228600" indent="-228600" defTabSz="914400">
              <a:lnSpc>
                <a:spcPct val="90000"/>
              </a:lnSpc>
              <a:spcBef>
                <a:spcPts val="1001"/>
              </a:spcBef>
              <a:buClr>
                <a:srgbClr val="000000"/>
              </a:buClr>
              <a:buFont typeface="Arial"/>
              <a:buChar char="•"/>
            </a:pPr>
            <a:r>
              <a:rPr b="0" lang="el-GR" sz="2800" strike="noStrike" u="none">
                <a:solidFill>
                  <a:schemeClr val="dk1"/>
                </a:solidFill>
                <a:uFillTx/>
                <a:latin typeface="Calibri"/>
              </a:rPr>
              <a:t>Στυλ κειμένου υποδείγματος</a:t>
            </a:r>
            <a:endParaRPr b="0" lang="el-GR" sz="2800" strike="noStrike" u="none">
              <a:solidFill>
                <a:schemeClr val="dk1"/>
              </a:solidFill>
              <a:uFillTx/>
              <a:latin typeface="Calibri"/>
            </a:endParaRPr>
          </a:p>
          <a:p>
            <a:pPr lvl="1" marL="685800" indent="-228600" defTabSz="914400">
              <a:lnSpc>
                <a:spcPct val="90000"/>
              </a:lnSpc>
              <a:spcBef>
                <a:spcPts val="499"/>
              </a:spcBef>
              <a:buClr>
                <a:srgbClr val="000000"/>
              </a:buClr>
              <a:buFont typeface="Arial"/>
              <a:buChar char="•"/>
            </a:pPr>
            <a:r>
              <a:rPr b="0" lang="el-GR" sz="2400" strike="noStrike" u="none">
                <a:solidFill>
                  <a:schemeClr val="dk1"/>
                </a:solidFill>
                <a:uFillTx/>
                <a:latin typeface="Calibri"/>
              </a:rPr>
              <a:t>Δεύτερο επίπεδο</a:t>
            </a:r>
            <a:endParaRPr b="0" lang="el-GR" sz="2400" strike="noStrike" u="none">
              <a:solidFill>
                <a:schemeClr val="dk1"/>
              </a:solidFill>
              <a:uFillTx/>
              <a:latin typeface="Calibri"/>
            </a:endParaRPr>
          </a:p>
          <a:p>
            <a:pPr lvl="2" marL="1143000" indent="-228600" defTabSz="914400">
              <a:lnSpc>
                <a:spcPct val="90000"/>
              </a:lnSpc>
              <a:spcBef>
                <a:spcPts val="499"/>
              </a:spcBef>
              <a:buClr>
                <a:srgbClr val="000000"/>
              </a:buClr>
              <a:buFont typeface="Arial"/>
              <a:buChar char="•"/>
            </a:pPr>
            <a:r>
              <a:rPr b="0" lang="el-GR" sz="2000" strike="noStrike" u="none">
                <a:solidFill>
                  <a:schemeClr val="dk1"/>
                </a:solidFill>
                <a:uFillTx/>
                <a:latin typeface="Calibri"/>
              </a:rPr>
              <a:t>Τρίτο επίπεδο</a:t>
            </a:r>
            <a:endParaRPr b="0" lang="el-GR" sz="2000" strike="noStrike" u="none">
              <a:solidFill>
                <a:schemeClr val="dk1"/>
              </a:solidFill>
              <a:uFillTx/>
              <a:latin typeface="Calibri"/>
            </a:endParaRPr>
          </a:p>
          <a:p>
            <a:pPr lvl="3" marL="16002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Τέταρτο επίπεδο</a:t>
            </a:r>
            <a:endParaRPr b="0" lang="el-GR" sz="1800" strike="noStrike" u="none">
              <a:solidFill>
                <a:schemeClr val="dk1"/>
              </a:solidFill>
              <a:uFillTx/>
              <a:latin typeface="Calibri"/>
            </a:endParaRPr>
          </a:p>
          <a:p>
            <a:pPr lvl="4" marL="2057400" indent="-228600" defTabSz="914400">
              <a:lnSpc>
                <a:spcPct val="90000"/>
              </a:lnSpc>
              <a:spcBef>
                <a:spcPts val="499"/>
              </a:spcBef>
              <a:buClr>
                <a:srgbClr val="000000"/>
              </a:buClr>
              <a:buFont typeface="Arial"/>
              <a:buChar char="•"/>
            </a:pPr>
            <a:r>
              <a:rPr b="0" lang="el-GR" sz="1800" strike="noStrike" u="none">
                <a:solidFill>
                  <a:schemeClr val="dk1"/>
                </a:solidFill>
                <a:uFillTx/>
                <a:latin typeface="Calibri"/>
              </a:rPr>
              <a:t>Πέμπτο επίπεδο</a:t>
            </a:r>
            <a:endParaRPr b="0" lang="el-GR" sz="1800" strike="noStrike" u="none">
              <a:solidFill>
                <a:schemeClr val="dk1"/>
              </a:solidFill>
              <a:uFillTx/>
              <a:latin typeface="Calibri"/>
            </a:endParaRPr>
          </a:p>
        </p:txBody>
      </p:sp>
      <p:sp>
        <p:nvSpPr>
          <p:cNvPr id="45" name="PlaceHolder 6"/>
          <p:cNvSpPr>
            <a:spLocks noGrp="1"/>
          </p:cNvSpPr>
          <p:nvPr>
            <p:ph type="dt" idx="19"/>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46" name="PlaceHolder 7"/>
          <p:cNvSpPr>
            <a:spLocks noGrp="1"/>
          </p:cNvSpPr>
          <p:nvPr>
            <p:ph type="ftr" idx="20"/>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47" name="PlaceHolder 8"/>
          <p:cNvSpPr>
            <a:spLocks noGrp="1"/>
          </p:cNvSpPr>
          <p:nvPr>
            <p:ph type="sldNum" idx="21"/>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309A07BF-A5FD-4693-9D7E-4A13574A60FC}"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4"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8" name="PlaceHolder 1"/>
          <p:cNvSpPr>
            <a:spLocks noGrp="1"/>
          </p:cNvSpPr>
          <p:nvPr>
            <p:ph type="title"/>
          </p:nvPr>
        </p:nvSpPr>
        <p:spPr>
          <a:xfrm>
            <a:off x="838080" y="365040"/>
            <a:ext cx="10515240" cy="1325160"/>
          </a:xfrm>
          <a:prstGeom prst="rect">
            <a:avLst/>
          </a:prstGeom>
          <a:noFill/>
          <a:ln w="0">
            <a:noFill/>
          </a:ln>
        </p:spPr>
        <p:txBody>
          <a:bodyPr lIns="91440" rIns="91440" tIns="45720" bIns="45720" anchor="ctr">
            <a:noAutofit/>
          </a:bodyPr>
          <a:p>
            <a:pPr indent="0" defTabSz="914400">
              <a:lnSpc>
                <a:spcPct val="90000"/>
              </a:lnSpc>
              <a:buNone/>
            </a:pPr>
            <a:r>
              <a:rPr b="0" lang="el-GR" sz="4400" strike="noStrike" u="none">
                <a:solidFill>
                  <a:schemeClr val="dk1"/>
                </a:solidFill>
                <a:uFillTx/>
                <a:latin typeface="Calibri Light"/>
              </a:rPr>
              <a:t>Κάντε κλικ για να επεξεργαστείτε τον τίτλο υποδείγματος</a:t>
            </a:r>
            <a:endParaRPr b="0" lang="el-GR" sz="4400" strike="noStrike" u="none">
              <a:solidFill>
                <a:schemeClr val="dk1"/>
              </a:solidFill>
              <a:uFillTx/>
              <a:latin typeface="Calibri"/>
            </a:endParaRPr>
          </a:p>
        </p:txBody>
      </p:sp>
      <p:sp>
        <p:nvSpPr>
          <p:cNvPr id="49" name="PlaceHolder 2"/>
          <p:cNvSpPr>
            <a:spLocks noGrp="1"/>
          </p:cNvSpPr>
          <p:nvPr>
            <p:ph type="dt" idx="22"/>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50" name="PlaceHolder 3"/>
          <p:cNvSpPr>
            <a:spLocks noGrp="1"/>
          </p:cNvSpPr>
          <p:nvPr>
            <p:ph type="ftr" idx="23"/>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51" name="PlaceHolder 4"/>
          <p:cNvSpPr>
            <a:spLocks noGrp="1"/>
          </p:cNvSpPr>
          <p:nvPr>
            <p:ph type="sldNum" idx="24"/>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E58854E5-590C-45A4-BCA5-D2CF107F6BDD}"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6"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3" name="PlaceHolder 1"/>
          <p:cNvSpPr>
            <a:spLocks noGrp="1"/>
          </p:cNvSpPr>
          <p:nvPr>
            <p:ph type="dt" idx="25"/>
          </p:nvPr>
        </p:nvSpPr>
        <p:spPr>
          <a:xfrm>
            <a:off x="838080" y="6356520"/>
            <a:ext cx="2742840" cy="364680"/>
          </a:xfrm>
          <a:prstGeom prst="rect">
            <a:avLst/>
          </a:prstGeom>
          <a:noFill/>
          <a:ln w="0">
            <a:noFill/>
          </a:ln>
        </p:spPr>
        <p:txBody>
          <a:bodyPr lIns="91440" rIns="91440" tIns="45720" bIns="45720" anchor="ctr">
            <a:noAutofit/>
          </a:bodyPr>
          <a:lstStyle>
            <a:lvl1pPr indent="0" defTabSz="914400">
              <a:lnSpc>
                <a:spcPct val="100000"/>
              </a:lnSpc>
              <a:buNone/>
              <a:defRPr b="0" lang="el-GR" sz="1200" strike="noStrike" u="none">
                <a:solidFill>
                  <a:schemeClr val="dk1">
                    <a:tint val="75000"/>
                  </a:schemeClr>
                </a:solidFill>
                <a:uFillTx/>
                <a:latin typeface="Calibri"/>
              </a:defRPr>
            </a:lvl1pPr>
          </a:lstStyle>
          <a:p>
            <a:pPr indent="0" defTabSz="914400">
              <a:lnSpc>
                <a:spcPct val="100000"/>
              </a:lnSpc>
              <a:buNone/>
            </a:pPr>
            <a:r>
              <a:rPr b="0" lang="el-GR" sz="1200" strike="noStrike" u="none">
                <a:solidFill>
                  <a:schemeClr val="dk1">
                    <a:tint val="75000"/>
                  </a:schemeClr>
                </a:solidFill>
                <a:uFillTx/>
                <a:latin typeface="Calibri"/>
              </a:rPr>
              <a:t> </a:t>
            </a:r>
            <a:endParaRPr b="0" lang="el-GR" sz="1200" strike="noStrike" u="none">
              <a:solidFill>
                <a:srgbClr val="000000"/>
              </a:solidFill>
              <a:uFillTx/>
              <a:latin typeface="Times New Roman"/>
            </a:endParaRPr>
          </a:p>
        </p:txBody>
      </p:sp>
      <p:sp>
        <p:nvSpPr>
          <p:cNvPr id="54" name="PlaceHolder 2"/>
          <p:cNvSpPr>
            <a:spLocks noGrp="1"/>
          </p:cNvSpPr>
          <p:nvPr>
            <p:ph type="ftr" idx="26"/>
          </p:nvPr>
        </p:nvSpPr>
        <p:spPr>
          <a:xfrm>
            <a:off x="4038480" y="6356520"/>
            <a:ext cx="4114440" cy="364680"/>
          </a:xfrm>
          <a:prstGeom prst="rect">
            <a:avLst/>
          </a:prstGeom>
          <a:noFill/>
          <a:ln w="0">
            <a:noFill/>
          </a:ln>
        </p:spPr>
        <p:txBody>
          <a:bodyPr lIns="91440" rIns="91440" tIns="45720" bIns="45720" anchor="ctr">
            <a:noAutofit/>
          </a:bodyPr>
          <a:lstStyle>
            <a:lvl1pPr indent="0" algn="ctr">
              <a:buNone/>
              <a:defRPr b="0" lang="el-GR" sz="1400" strike="noStrike" u="none">
                <a:solidFill>
                  <a:srgbClr val="000000"/>
                </a:solidFill>
                <a:uFillTx/>
                <a:latin typeface="Times New Roman"/>
              </a:defRPr>
            </a:lvl1pPr>
          </a:lstStyle>
          <a:p>
            <a:pPr indent="0" algn="ctr">
              <a:buNone/>
            </a:pPr>
            <a:r>
              <a:rPr b="0" lang="el-GR" sz="1400" strike="noStrike" u="none">
                <a:solidFill>
                  <a:srgbClr val="000000"/>
                </a:solidFill>
                <a:uFillTx/>
                <a:latin typeface="Times New Roman"/>
              </a:rPr>
              <a:t> </a:t>
            </a:r>
            <a:endParaRPr b="0" lang="el-GR" sz="1400" strike="noStrike" u="none">
              <a:solidFill>
                <a:srgbClr val="000000"/>
              </a:solidFill>
              <a:uFillTx/>
              <a:latin typeface="Times New Roman"/>
            </a:endParaRPr>
          </a:p>
        </p:txBody>
      </p:sp>
      <p:sp>
        <p:nvSpPr>
          <p:cNvPr id="55" name="PlaceHolder 3"/>
          <p:cNvSpPr>
            <a:spLocks noGrp="1"/>
          </p:cNvSpPr>
          <p:nvPr>
            <p:ph type="sldNum" idx="27"/>
          </p:nvPr>
        </p:nvSpPr>
        <p:spPr>
          <a:xfrm>
            <a:off x="8610480" y="6356520"/>
            <a:ext cx="2742840" cy="364680"/>
          </a:xfrm>
          <a:prstGeom prst="rect">
            <a:avLst/>
          </a:prstGeom>
          <a:noFill/>
          <a:ln w="0">
            <a:noFill/>
          </a:ln>
        </p:spPr>
        <p:txBody>
          <a:bodyPr lIns="91440" rIns="91440" tIns="45720" bIns="45720" anchor="ctr">
            <a:noAutofit/>
          </a:bodyPr>
          <a:lstStyle>
            <a:lvl1pPr indent="0" algn="r" defTabSz="914400">
              <a:lnSpc>
                <a:spcPct val="100000"/>
              </a:lnSpc>
              <a:buNone/>
              <a:defRPr b="0" lang="el-GR" sz="1200" strike="noStrike" u="none">
                <a:solidFill>
                  <a:schemeClr val="dk1">
                    <a:tint val="75000"/>
                  </a:schemeClr>
                </a:solidFill>
                <a:uFillTx/>
                <a:latin typeface="Calibri"/>
              </a:defRPr>
            </a:lvl1pPr>
          </a:lstStyle>
          <a:p>
            <a:pPr indent="0" algn="r" defTabSz="914400">
              <a:lnSpc>
                <a:spcPct val="100000"/>
              </a:lnSpc>
              <a:buNone/>
            </a:pPr>
            <a:fld id="{539FD19B-4461-4170-9EB7-0419F26010BE}" type="slidenum">
              <a:rPr b="0" lang="el-GR" sz="1200" strike="noStrike" u="none">
                <a:solidFill>
                  <a:schemeClr val="dk1">
                    <a:tint val="75000"/>
                  </a:schemeClr>
                </a:solidFill>
                <a:uFillTx/>
                <a:latin typeface="Calibri"/>
              </a:rPr>
              <a:t>1</a:t>
            </a:fld>
            <a:endParaRPr b="0" lang="el-GR"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8"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
</Relationships>
</file>

<file path=ppt/slides/_rels/slide2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2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0.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1.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33.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4" name="PlaceHolder 1"/>
          <p:cNvSpPr>
            <a:spLocks noGrp="1"/>
          </p:cNvSpPr>
          <p:nvPr>
            <p:ph type="title"/>
          </p:nvPr>
        </p:nvSpPr>
        <p:spPr>
          <a:xfrm>
            <a:off x="1523880" y="1122480"/>
            <a:ext cx="9143640" cy="1752480"/>
          </a:xfrm>
          <a:prstGeom prst="rect">
            <a:avLst/>
          </a:prstGeom>
          <a:noFill/>
          <a:ln w="0">
            <a:noFill/>
          </a:ln>
        </p:spPr>
        <p:txBody>
          <a:bodyPr lIns="91440" rIns="91440" tIns="45720" bIns="45720" anchor="b">
            <a:noAutofit/>
          </a:bodyPr>
          <a:p>
            <a:pPr indent="0" algn="ctr" defTabSz="914400">
              <a:lnSpc>
                <a:spcPct val="90000"/>
              </a:lnSpc>
              <a:buNone/>
            </a:pPr>
            <a:r>
              <a:rPr b="1" lang="el-GR" sz="6000" strike="noStrike" u="none">
                <a:solidFill>
                  <a:schemeClr val="dk1"/>
                </a:solidFill>
                <a:uFillTx/>
                <a:latin typeface="Calibri Light"/>
              </a:rPr>
              <a:t>Τεχνητή Νοημοσύνη</a:t>
            </a:r>
            <a:endParaRPr b="0" lang="el-GR" sz="6000" strike="noStrike" u="none">
              <a:solidFill>
                <a:schemeClr val="dk1"/>
              </a:solidFill>
              <a:uFillTx/>
              <a:latin typeface="Calibri"/>
            </a:endParaRPr>
          </a:p>
        </p:txBody>
      </p:sp>
      <p:sp>
        <p:nvSpPr>
          <p:cNvPr id="75" name="PlaceHolder 2"/>
          <p:cNvSpPr>
            <a:spLocks noGrp="1"/>
          </p:cNvSpPr>
          <p:nvPr>
            <p:ph type="subTitle"/>
          </p:nvPr>
        </p:nvSpPr>
        <p:spPr>
          <a:xfrm>
            <a:off x="1523880" y="3982680"/>
            <a:ext cx="9143640" cy="1274760"/>
          </a:xfrm>
          <a:prstGeom prst="rect">
            <a:avLst/>
          </a:prstGeom>
          <a:noFill/>
          <a:ln w="0">
            <a:noFill/>
          </a:ln>
        </p:spPr>
        <p:txBody>
          <a:bodyPr lIns="91440" rIns="91440" tIns="45720" bIns="45720" anchor="t">
            <a:noAutofit/>
          </a:bodyPr>
          <a:p>
            <a:pPr indent="0" algn="ctr" defTabSz="914400">
              <a:lnSpc>
                <a:spcPct val="90000"/>
              </a:lnSpc>
              <a:spcBef>
                <a:spcPts val="1001"/>
              </a:spcBef>
              <a:buNone/>
              <a:tabLst>
                <a:tab algn="l" pos="0"/>
              </a:tabLst>
            </a:pPr>
            <a:endParaRPr b="0" lang="el-GR" sz="2400" strike="noStrike" u="none">
              <a:solidFill>
                <a:srgbClr val="000000"/>
              </a:solidFill>
              <a:uFillTx/>
              <a:latin typeface="Arial"/>
            </a:endParaRPr>
          </a:p>
          <a:p>
            <a:pPr indent="0" algn="ctr" defTabSz="914400">
              <a:lnSpc>
                <a:spcPct val="90000"/>
              </a:lnSpc>
              <a:spcBef>
                <a:spcPts val="1001"/>
              </a:spcBef>
              <a:buNone/>
              <a:tabLst>
                <a:tab algn="l" pos="0"/>
              </a:tabLst>
            </a:pPr>
            <a:r>
              <a:rPr b="0" lang="el-GR" sz="2400" strike="noStrike" u="none">
                <a:solidFill>
                  <a:schemeClr val="dk1"/>
                </a:solidFill>
                <a:uFillTx/>
                <a:latin typeface="Calibri"/>
              </a:rPr>
              <a:t>Πηγή: </a:t>
            </a:r>
            <a:r>
              <a:rPr b="1" i="1" lang="el-GR" sz="2400" strike="noStrike" u="none">
                <a:solidFill>
                  <a:srgbClr val="0070c0"/>
                </a:solidFill>
                <a:uFillTx/>
                <a:latin typeface="Calibri"/>
              </a:rPr>
              <a:t>Ι. Ιγγλεζάκης</a:t>
            </a:r>
            <a:r>
              <a:rPr b="0" lang="el-GR" sz="2400" strike="noStrike" u="none">
                <a:solidFill>
                  <a:srgbClr val="0070c0"/>
                </a:solidFill>
                <a:uFillTx/>
                <a:latin typeface="Calibri"/>
              </a:rPr>
              <a:t>, Το δίκαιο της ψηφιακής οικονομίας (2022)</a:t>
            </a:r>
            <a:endParaRPr b="0" lang="el-GR"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2" name="PlaceHolder 1"/>
          <p:cNvSpPr>
            <a:spLocks noGrp="1"/>
          </p:cNvSpPr>
          <p:nvPr>
            <p:ph type="title"/>
          </p:nvPr>
        </p:nvSpPr>
        <p:spPr>
          <a:xfrm>
            <a:off x="838080" y="257040"/>
            <a:ext cx="10515240" cy="65700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93" name="PlaceHolder 2"/>
          <p:cNvSpPr>
            <a:spLocks noGrp="1"/>
          </p:cNvSpPr>
          <p:nvPr>
            <p:ph/>
          </p:nvPr>
        </p:nvSpPr>
        <p:spPr>
          <a:xfrm>
            <a:off x="838080" y="1095480"/>
            <a:ext cx="10515240" cy="5086080"/>
          </a:xfrm>
          <a:prstGeom prst="rect">
            <a:avLst/>
          </a:prstGeom>
          <a:noFill/>
          <a:ln w="0">
            <a:noFill/>
          </a:ln>
        </p:spPr>
        <p:txBody>
          <a:bodyPr lIns="91440" rIns="91440" tIns="45720" bIns="45720" anchor="t">
            <a:normAutofit fontScale="85000" lnSpcReduction="19999"/>
          </a:bodyPr>
          <a:p>
            <a:pPr marL="685800" indent="-685800" defTabSz="914400">
              <a:lnSpc>
                <a:spcPct val="110000"/>
              </a:lnSpc>
              <a:spcBef>
                <a:spcPts val="499"/>
              </a:spcBef>
              <a:buNone/>
              <a:tabLst>
                <a:tab algn="l" pos="0"/>
              </a:tabLst>
            </a:pPr>
            <a:r>
              <a:rPr b="1" i="1" lang="el-GR" sz="2500" strike="noStrike" u="none">
                <a:solidFill>
                  <a:schemeClr val="dk1"/>
                </a:solidFill>
                <a:uFillTx/>
                <a:latin typeface="Calibri"/>
              </a:rPr>
              <a:t>Συστήματα ΤΝ μη αποδεκτού κινδύνου</a:t>
            </a:r>
            <a:endParaRPr b="0" lang="el-GR" sz="25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tabLst>
                <a:tab algn="l" pos="0"/>
              </a:tabLst>
            </a:pPr>
            <a:r>
              <a:rPr b="0" lang="el-GR" sz="2500" strike="noStrike" u="none">
                <a:solidFill>
                  <a:schemeClr val="dk1"/>
                </a:solidFill>
                <a:uFillTx/>
                <a:latin typeface="Calibri"/>
              </a:rPr>
              <a:t>Απαγορεύεται - μεταξύ άλλων - η διάθεση στην αγορά, της θέσης σε λειτουργία ή χρήσης:</a:t>
            </a:r>
            <a:endParaRPr b="0" lang="el-GR" sz="2500" strike="noStrike" u="none">
              <a:solidFill>
                <a:schemeClr val="dk1"/>
              </a:solidFill>
              <a:uFillTx/>
              <a:latin typeface="Calibri"/>
            </a:endParaRPr>
          </a:p>
          <a:p>
            <a:pPr marL="228600" indent="-228600" algn="just" defTabSz="914400">
              <a:lnSpc>
                <a:spcPct val="110000"/>
              </a:lnSpc>
              <a:spcBef>
                <a:spcPts val="1001"/>
              </a:spcBef>
              <a:buNone/>
              <a:tabLst>
                <a:tab algn="l" pos="0"/>
              </a:tabLst>
            </a:pPr>
            <a:r>
              <a:rPr b="0" lang="el-GR" sz="2500" strike="noStrike" u="none">
                <a:solidFill>
                  <a:schemeClr val="dk1"/>
                </a:solidFill>
                <a:uFillTx/>
                <a:latin typeface="Calibri"/>
              </a:rPr>
              <a:t>………………………………………………………………………………………………………………………………</a:t>
            </a:r>
            <a:r>
              <a:rPr b="0" lang="el-GR" sz="2500" strike="noStrike" u="none">
                <a:solidFill>
                  <a:schemeClr val="dk1"/>
                </a:solidFill>
                <a:uFillTx/>
                <a:latin typeface="Calibri"/>
              </a:rPr>
              <a:t>..</a:t>
            </a:r>
            <a:endParaRPr b="0" lang="el-GR" sz="25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500" strike="noStrike" u="none">
                <a:solidFill>
                  <a:schemeClr val="dk1"/>
                </a:solidFill>
                <a:uFillTx/>
                <a:latin typeface="Calibri"/>
              </a:rPr>
              <a:t>γ) συστημάτων ΤΝ από τις δημόσιες αρχές για την </a:t>
            </a:r>
            <a:r>
              <a:rPr b="0" lang="el-GR" sz="2500" strike="noStrike" u="none">
                <a:solidFill>
                  <a:srgbClr val="0070c0"/>
                </a:solidFill>
                <a:uFillTx/>
                <a:latin typeface="Calibri"/>
              </a:rPr>
              <a:t>αξιολόγηση ή την ταξινόμηση της αξιοπιστίας των φυσικών προσώπων</a:t>
            </a:r>
            <a:r>
              <a:rPr b="0" lang="el-GR" sz="2500" strike="noStrike" u="none">
                <a:solidFill>
                  <a:schemeClr val="dk1"/>
                </a:solidFill>
                <a:uFillTx/>
                <a:latin typeface="Calibri"/>
              </a:rPr>
              <a:t> για ορισμένο χρονικό διάστημα με βάση την κοινωνική τους συμπεριφορά ή τα γνωστά ή προβλεπόμενα προσωπικά χαρακτηριστικά τους ή χαρακτηριστικά της προσωπικότητάς τους, με </a:t>
            </a:r>
            <a:r>
              <a:rPr b="0" lang="el-GR" sz="2500" strike="noStrike" u="none">
                <a:solidFill>
                  <a:srgbClr val="0070c0"/>
                </a:solidFill>
                <a:uFillTx/>
                <a:latin typeface="Calibri"/>
              </a:rPr>
              <a:t>κοινωνική βαθμολογία, </a:t>
            </a:r>
            <a:r>
              <a:rPr b="0" lang="el-GR" sz="2500" strike="noStrike" u="none">
                <a:solidFill>
                  <a:schemeClr val="dk1"/>
                </a:solidFill>
                <a:uFillTx/>
                <a:latin typeface="Calibri"/>
              </a:rPr>
              <a:t>η οποία οδηγεί σε δυσμενή μεταχείριση</a:t>
            </a:r>
            <a:r>
              <a:rPr b="0" lang="el-GR" sz="2500" strike="noStrike" u="none">
                <a:solidFill>
                  <a:schemeClr val="dk1"/>
                </a:solidFill>
                <a:uFillTx/>
                <a:latin typeface="Calibri"/>
              </a:rPr>
              <a:t>· </a:t>
            </a:r>
            <a:endParaRPr b="0" lang="el-GR" sz="25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500" strike="noStrike" u="none">
                <a:solidFill>
                  <a:schemeClr val="dk1"/>
                </a:solidFill>
                <a:uFillTx/>
                <a:latin typeface="Calibri"/>
              </a:rPr>
              <a:t>δ) συστημάτων </a:t>
            </a:r>
            <a:r>
              <a:rPr b="0" lang="el-GR" sz="2500" strike="noStrike" u="none">
                <a:solidFill>
                  <a:srgbClr val="0070c0"/>
                </a:solidFill>
                <a:uFillTx/>
                <a:latin typeface="Calibri"/>
              </a:rPr>
              <a:t>εξ αποστάσεως βιομετρικής ταυτοποίησης </a:t>
            </a:r>
            <a:r>
              <a:rPr b="0" lang="el-GR" sz="2500" strike="noStrike" u="none">
                <a:solidFill>
                  <a:schemeClr val="dk1"/>
                </a:solidFill>
                <a:uFillTx/>
                <a:latin typeface="Calibri"/>
              </a:rPr>
              <a:t>σε πραγματικό χρόνο, </a:t>
            </a:r>
            <a:r>
              <a:rPr b="0" lang="el-GR" sz="2500" strike="noStrike" u="none">
                <a:solidFill>
                  <a:srgbClr val="0070c0"/>
                </a:solidFill>
                <a:uFillTx/>
                <a:latin typeface="Calibri"/>
              </a:rPr>
              <a:t>σε δημόσια προσβάσιμους χώρους </a:t>
            </a:r>
            <a:r>
              <a:rPr b="0" lang="el-GR" sz="2500" strike="noStrike" u="none">
                <a:solidFill>
                  <a:schemeClr val="dk1"/>
                </a:solidFill>
                <a:uFillTx/>
                <a:latin typeface="Calibri"/>
              </a:rPr>
              <a:t>για σκοπούς επιβολής του νόμου, εκτός εάν και στον βαθμό που η χρήση αυτή είναι απολύτως αναγκαία για τη στοχευμένη αναζήτηση δυνητικών θυμάτων εγκληματικών πράξεων ή την πρόληψη απειλών κατά προσώπων ή τρομοκρατικής επίθεσης, ή τέλος τον εντοπισμό ή δίωξη δραστών ή υπόπτων για ποινικά αδικήματα και αυτό, μετά από άδεια από την αρμόδια δικαστική ή διοικητική αρχή.</a:t>
            </a:r>
            <a:endParaRPr b="0" lang="el-GR" sz="2500" strike="noStrike" u="none">
              <a:solidFill>
                <a:schemeClr val="dk1"/>
              </a:solidFill>
              <a:uFillTx/>
              <a:latin typeface="Calibri"/>
            </a:endParaRPr>
          </a:p>
          <a:p>
            <a:pPr indent="0" algn="just" defTabSz="914400">
              <a:lnSpc>
                <a:spcPct val="90000"/>
              </a:lnSpc>
              <a:spcBef>
                <a:spcPts val="1001"/>
              </a:spcBef>
              <a:buNone/>
              <a:tabLst>
                <a:tab algn="l" pos="0"/>
              </a:tabLst>
            </a:pPr>
            <a:endParaRPr b="0" lang="el-GR" sz="2800" strike="noStrike" u="none">
              <a:solidFill>
                <a:schemeClr val="dk1"/>
              </a:solidFill>
              <a:uFillTx/>
              <a:latin typeface="Calibri"/>
            </a:endParaRPr>
          </a:p>
          <a:p>
            <a:pPr indent="0" defTabSz="914400">
              <a:lnSpc>
                <a:spcPct val="90000"/>
              </a:lnSpc>
              <a:spcBef>
                <a:spcPts val="1001"/>
              </a:spcBef>
              <a:buNone/>
              <a:tabLst>
                <a:tab algn="l" pos="0"/>
              </a:tabLst>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4" name="PlaceHolder 1"/>
          <p:cNvSpPr>
            <a:spLocks noGrp="1"/>
          </p:cNvSpPr>
          <p:nvPr>
            <p:ph type="title"/>
          </p:nvPr>
        </p:nvSpPr>
        <p:spPr>
          <a:xfrm>
            <a:off x="838080" y="365040"/>
            <a:ext cx="10515240" cy="67284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95" name="PlaceHolder 2"/>
          <p:cNvSpPr>
            <a:spLocks noGrp="1"/>
          </p:cNvSpPr>
          <p:nvPr>
            <p:ph/>
          </p:nvPr>
        </p:nvSpPr>
        <p:spPr>
          <a:xfrm>
            <a:off x="838080" y="1201320"/>
            <a:ext cx="10515240" cy="4975200"/>
          </a:xfrm>
          <a:prstGeom prst="rect">
            <a:avLst/>
          </a:prstGeom>
          <a:noFill/>
          <a:ln w="0">
            <a:noFill/>
          </a:ln>
        </p:spPr>
        <p:txBody>
          <a:bodyPr lIns="91440" rIns="91440" tIns="45720" bIns="45720" anchor="t">
            <a:normAutofit fontScale="77500" lnSpcReduction="19999"/>
          </a:bodyPr>
          <a:p>
            <a:pPr marL="685800" indent="-685800" defTabSz="914400">
              <a:lnSpc>
                <a:spcPct val="110000"/>
              </a:lnSpc>
              <a:spcBef>
                <a:spcPts val="499"/>
              </a:spcBef>
              <a:buNone/>
              <a:tabLst>
                <a:tab algn="l" pos="0"/>
              </a:tabLst>
            </a:pPr>
            <a:r>
              <a:rPr b="1" i="1" lang="el-GR" sz="2600" strike="noStrike" u="none">
                <a:solidFill>
                  <a:schemeClr val="dk1"/>
                </a:solidFill>
                <a:uFillTx/>
                <a:latin typeface="Calibri"/>
              </a:rPr>
              <a:t>Συστήματα ΤΝ υψηλού κινδύνου</a:t>
            </a:r>
            <a:endParaRPr b="0" lang="el-GR" sz="26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tabLst>
                <a:tab algn="l" pos="0"/>
              </a:tabLst>
            </a:pPr>
            <a:r>
              <a:rPr b="0" lang="el-GR" sz="2800" strike="noStrike" u="none">
                <a:solidFill>
                  <a:schemeClr val="dk1"/>
                </a:solidFill>
                <a:uFillTx/>
                <a:latin typeface="Calibri"/>
              </a:rPr>
              <a:t>Η Πράξη ρυθμίζει εξαντλητικά τα συστήματα ΤΝ υψηλού κινδύνου, για τα οποία δέχεται ότι θα πρέπει να διατίθενται στην αγορά ή να τίθενται σε λειτουργία, μόνον εάν συμμορφώνονται με ορισμένες υποχρεωτικές απαιτήσεις, οι οποίες θα διασφαλίζουν ότι δεν ενέχουν μη αποδεκτούς κινδύνους.</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tabLst>
                <a:tab algn="l" pos="0"/>
              </a:tabLst>
            </a:pPr>
            <a:r>
              <a:rPr b="0" lang="el-GR" sz="2800" strike="noStrike" u="none">
                <a:solidFill>
                  <a:schemeClr val="dk1"/>
                </a:solidFill>
                <a:uFillTx/>
                <a:latin typeface="Calibri"/>
              </a:rPr>
              <a:t>Εδώ περιλαμβάνονται και τα συστήματα ΤΝ υψηλού κινδύνου στους τομείς: </a:t>
            </a:r>
            <a:endParaRPr b="0" lang="el-GR" sz="28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βιομετρικής ταυτοποίησης και κατηγοριοποίησης φυσικών προσώπων εξ αποστάσεως,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διαχείρισης και λειτουργίας υποδομών ζωτικής σημασίας,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εκπαίδευσης και επαγγελματικής κατάρτισης,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απασχόλησης, διαχείρισης εργαζομένων και πρόσβασης στην αυτοαπασχόληση,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πρόσβασης και απόλαυσης βασικών ιδιωτικών υπηρεσιών και δημόσιων υπηρεσιών και παροχών,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επιβολής του νόμου,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διαχείρισης της μετανάστευσης, του ασύλου και των συνοριακών ελέγχων και </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tabLst>
                <a:tab algn="l" pos="0"/>
              </a:tabLst>
            </a:pPr>
            <a:r>
              <a:rPr b="0" lang="el-GR" sz="2400" strike="noStrike" u="none">
                <a:solidFill>
                  <a:schemeClr val="dk1"/>
                </a:solidFill>
                <a:uFillTx/>
                <a:latin typeface="Calibri"/>
              </a:rPr>
              <a:t>της απονομής δικαιοσύνης και των δημοκρατικών διαδικασιών.</a:t>
            </a:r>
            <a:endParaRPr b="0" lang="el-GR" sz="2400" strike="noStrike" u="none">
              <a:solidFill>
                <a:schemeClr val="dk1"/>
              </a:solidFill>
              <a:uFillTx/>
              <a:latin typeface="Calibri"/>
            </a:endParaRPr>
          </a:p>
          <a:p>
            <a:pPr indent="0" algn="just" defTabSz="914400">
              <a:lnSpc>
                <a:spcPct val="90000"/>
              </a:lnSpc>
              <a:spcBef>
                <a:spcPts val="1001"/>
              </a:spcBef>
              <a:buNone/>
              <a:tabLst>
                <a:tab algn="l" pos="0"/>
              </a:tabLst>
            </a:pPr>
            <a:endParaRPr b="0" lang="el-GR" sz="2800" strike="noStrike" u="none">
              <a:solidFill>
                <a:schemeClr val="dk1"/>
              </a:solidFill>
              <a:uFillTx/>
              <a:latin typeface="Calibri"/>
            </a:endParaRPr>
          </a:p>
          <a:p>
            <a:pPr indent="0" defTabSz="914400">
              <a:lnSpc>
                <a:spcPct val="90000"/>
              </a:lnSpc>
              <a:spcBef>
                <a:spcPts val="1001"/>
              </a:spcBef>
              <a:buNone/>
              <a:tabLst>
                <a:tab algn="l" pos="0"/>
              </a:tabLst>
            </a:pPr>
            <a:endParaRPr b="0" lang="el-GR" sz="2800" strike="noStrike" u="none">
              <a:solidFill>
                <a:schemeClr val="dk1"/>
              </a:solidFill>
              <a:uFillTx/>
              <a:latin typeface="Calibri"/>
            </a:endParaRPr>
          </a:p>
          <a:p>
            <a:pPr indent="0" defTabSz="914400">
              <a:lnSpc>
                <a:spcPct val="90000"/>
              </a:lnSpc>
              <a:spcBef>
                <a:spcPts val="1001"/>
              </a:spcBef>
              <a:buNone/>
              <a:tabLst>
                <a:tab algn="l" pos="0"/>
              </a:tabLst>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6" name="PlaceHolder 1"/>
          <p:cNvSpPr>
            <a:spLocks noGrp="1"/>
          </p:cNvSpPr>
          <p:nvPr>
            <p:ph type="title"/>
          </p:nvPr>
        </p:nvSpPr>
        <p:spPr>
          <a:xfrm>
            <a:off x="838080" y="365040"/>
            <a:ext cx="10515240" cy="71028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97" name="PlaceHolder 2"/>
          <p:cNvSpPr>
            <a:spLocks noGrp="1"/>
          </p:cNvSpPr>
          <p:nvPr>
            <p:ph/>
          </p:nvPr>
        </p:nvSpPr>
        <p:spPr>
          <a:xfrm>
            <a:off x="838080" y="1333440"/>
            <a:ext cx="10515240" cy="4638240"/>
          </a:xfrm>
          <a:prstGeom prst="rect">
            <a:avLst/>
          </a:prstGeom>
          <a:noFill/>
          <a:ln w="0">
            <a:noFill/>
          </a:ln>
        </p:spPr>
        <p:txBody>
          <a:bodyPr lIns="91440" rIns="91440" tIns="45720" bIns="45720" anchor="t">
            <a:normAutofit/>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Προβλέπεται η υποχρέωση για την ύπαρξη ενός </a:t>
            </a:r>
            <a:r>
              <a:rPr b="0" lang="el-GR" sz="2800" strike="noStrike" u="none">
                <a:solidFill>
                  <a:srgbClr val="0070c0"/>
                </a:solidFill>
                <a:uFillTx/>
                <a:latin typeface="Calibri"/>
              </a:rPr>
              <a:t>συστήματος διαχείρισης κινδύνου</a:t>
            </a:r>
            <a:r>
              <a:rPr b="0" lang="el-GR" sz="2800" strike="noStrike" u="none">
                <a:solidFill>
                  <a:schemeClr val="dk1"/>
                </a:solidFill>
                <a:uFillTx/>
                <a:latin typeface="Calibri"/>
              </a:rPr>
              <a:t> σε σχέση με τα συστήματα ΤΝ υψηλού κινδύνου που θα διαρκεί καθ' όλη τη διάρκεια του κύκλου ζωής του συστήματος και θα επικαιροποιείται, και το οποίο θα περιλαμβάνει ανάλυση και αξιολόγηση κινδύνων και τη θέσπιση κατάλληλων μέτρων διαχείρισης κινδύνων. </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Πριν από τη διάθεση ενός συστήματος ΤΝ υψηλού κινδύνου στην αγορά ή τη θέση του σε λειτουργία πρέπει να καταρτίζεται ένας </a:t>
            </a:r>
            <a:r>
              <a:rPr b="0" lang="el-GR" sz="2800" strike="noStrike" u="none">
                <a:solidFill>
                  <a:srgbClr val="0070c0"/>
                </a:solidFill>
                <a:uFillTx/>
                <a:latin typeface="Calibri"/>
              </a:rPr>
              <a:t>τεχνικός φάκελος</a:t>
            </a:r>
            <a:r>
              <a:rPr b="0" lang="el-GR" sz="2800" strike="noStrike" u="none">
                <a:solidFill>
                  <a:schemeClr val="dk1"/>
                </a:solidFill>
                <a:uFillTx/>
                <a:latin typeface="Calibri"/>
              </a:rPr>
              <a:t>, κατά τρόπο ώστε να αποδεικνύεται ότι το σύστημα συμμορφώνεται προς τις απαιτήσεις του Κανονισμού.</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PlaceHolder 1"/>
          <p:cNvSpPr>
            <a:spLocks noGrp="1"/>
          </p:cNvSpPr>
          <p:nvPr>
            <p:ph type="title"/>
          </p:nvPr>
        </p:nvSpPr>
        <p:spPr>
          <a:xfrm>
            <a:off x="838080" y="365040"/>
            <a:ext cx="10515240" cy="88236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99" name="PlaceHolder 2"/>
          <p:cNvSpPr>
            <a:spLocks noGrp="1"/>
          </p:cNvSpPr>
          <p:nvPr>
            <p:ph/>
          </p:nvPr>
        </p:nvSpPr>
        <p:spPr>
          <a:xfrm>
            <a:off x="838080" y="1343160"/>
            <a:ext cx="10515240" cy="4667040"/>
          </a:xfrm>
          <a:prstGeom prst="rect">
            <a:avLst/>
          </a:prstGeom>
          <a:noFill/>
          <a:ln w="0">
            <a:noFill/>
          </a:ln>
        </p:spPr>
        <p:txBody>
          <a:bodyPr lIns="91440" rIns="91440" tIns="45720" bIns="45720" anchor="t">
            <a:normAutofit fontScale="85000" lnSpcReduction="19999"/>
          </a:bodyPr>
          <a:p>
            <a:pPr marL="228600" indent="-228600" algn="just" defTabSz="914400">
              <a:lnSpc>
                <a:spcPct val="110000"/>
              </a:lnSpc>
              <a:spcBef>
                <a:spcPts val="1001"/>
              </a:spcBef>
              <a:buClr>
                <a:srgbClr val="000000"/>
              </a:buClr>
              <a:buFont typeface="Arial"/>
              <a:buChar char="•"/>
            </a:pPr>
            <a:r>
              <a:rPr b="0" lang="el-GR" sz="2600" strike="noStrike" u="none">
                <a:solidFill>
                  <a:schemeClr val="dk1"/>
                </a:solidFill>
                <a:uFillTx/>
                <a:latin typeface="Calibri"/>
              </a:rPr>
              <a:t>Προβλέπεται ακόμα η υποχρέωση για τη </a:t>
            </a:r>
            <a:r>
              <a:rPr b="0" lang="el-GR" sz="2600" strike="noStrike" u="none">
                <a:solidFill>
                  <a:srgbClr val="0070c0"/>
                </a:solidFill>
                <a:uFillTx/>
                <a:latin typeface="Calibri"/>
              </a:rPr>
              <a:t>διασφάλιση της διαφάνειας </a:t>
            </a:r>
            <a:r>
              <a:rPr b="0" lang="el-GR" sz="2600" strike="noStrike" u="none">
                <a:solidFill>
                  <a:schemeClr val="dk1"/>
                </a:solidFill>
                <a:uFillTx/>
                <a:latin typeface="Calibri"/>
              </a:rPr>
              <a:t>κατά τη λειτουργία των συστημάτων ΤΝ υψηλού κινδύνου. Για το σκοπό αυτό, προβλέπεται ότι πρέπει να συνοδεύονται από οδηγίες χρήσης, στις οποίες περιλαμβάνονται μια σειρά από στοιχεία, όπως είναι, μεταξύ άλλων, η ταυτότητα και τα στοιχεία επικοινωνίας του παρόχου, τα χαρακτηριστικά, οι ικανότητες και οι περιορισμοί των επιδόσεων του συστήματος, οι αλλαγές και οι επιδόσεις του συστήματος, η αναμενόμενη διάρκεια ζωής του κ.ο.κ.</a:t>
            </a:r>
            <a:endParaRPr b="0" lang="el-GR" sz="26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600" strike="noStrike" u="none">
                <a:solidFill>
                  <a:schemeClr val="dk1"/>
                </a:solidFill>
                <a:uFillTx/>
                <a:latin typeface="Calibri"/>
              </a:rPr>
              <a:t>Κατοχυρώνεται η </a:t>
            </a:r>
            <a:r>
              <a:rPr b="0" lang="el-GR" sz="2600" strike="noStrike" u="none">
                <a:solidFill>
                  <a:srgbClr val="0070c0"/>
                </a:solidFill>
                <a:uFillTx/>
                <a:latin typeface="Calibri"/>
              </a:rPr>
              <a:t>δυνατότητα ανθρώπινης εποπτείας</a:t>
            </a:r>
            <a:r>
              <a:rPr b="0" lang="el-GR" sz="2600" strike="noStrike" u="none">
                <a:solidFill>
                  <a:schemeClr val="dk1"/>
                </a:solidFill>
                <a:uFillTx/>
                <a:latin typeface="Calibri"/>
              </a:rPr>
              <a:t>. Συγκεκριμένα, προβλέπεται ότι τα συστήματα υψηλού κινδύνου πρέπει να σχεδιάζονται και να αναπτύσσονται κατά τέτοιο τρόπο (π.χ. με κατάλληλα εργαλεία διεπαφής ανθρώπου-μηχανής), ώστε να μπορούν να εποπτεύονται αποτελεσματικά από φυσικά πρόσωπα κατά τη διάρκεια της περιόδου χρήσης τους και τούτο, με σκοπό την πρόληψη ή ελαχιστοποίηση των κινδύνων από τη λειτουργία τους για την υγεία, την ασφάλεια ή τα θεμελιώδη δικαιώματα που ενδέχεται να προκύψουν.</a:t>
            </a:r>
            <a:endParaRPr b="0" lang="el-GR" sz="26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0" name="PlaceHolder 1"/>
          <p:cNvSpPr>
            <a:spLocks noGrp="1"/>
          </p:cNvSpPr>
          <p:nvPr>
            <p:ph type="title"/>
          </p:nvPr>
        </p:nvSpPr>
        <p:spPr>
          <a:xfrm>
            <a:off x="838080" y="365040"/>
            <a:ext cx="10515240" cy="79092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01" name="PlaceHolder 2"/>
          <p:cNvSpPr>
            <a:spLocks noGrp="1"/>
          </p:cNvSpPr>
          <p:nvPr>
            <p:ph/>
          </p:nvPr>
        </p:nvSpPr>
        <p:spPr>
          <a:xfrm>
            <a:off x="838080" y="1281960"/>
            <a:ext cx="10515240" cy="4708800"/>
          </a:xfrm>
          <a:prstGeom prst="rect">
            <a:avLst/>
          </a:prstGeom>
          <a:noFill/>
          <a:ln w="0">
            <a:noFill/>
          </a:ln>
        </p:spPr>
        <p:txBody>
          <a:bodyPr lIns="91440" rIns="91440" tIns="45720" bIns="45720" anchor="t">
            <a:normAutofit fontScale="850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Τέλος, καθιερώνεται η </a:t>
            </a:r>
            <a:r>
              <a:rPr b="0" lang="el-GR" sz="2800" strike="noStrike" u="none">
                <a:solidFill>
                  <a:srgbClr val="0070c0"/>
                </a:solidFill>
                <a:uFillTx/>
                <a:latin typeface="Calibri"/>
              </a:rPr>
              <a:t>υποχρέωση για ακρίβεια, στιβαρότητα των συστημάτων ΤΝ και λήψη μέτρων Κυβερνοασφάλειας</a:t>
            </a:r>
            <a:r>
              <a:rPr b="0" lang="el-GR" sz="2800" strike="noStrike" u="none">
                <a:solidFill>
                  <a:schemeClr val="dk1"/>
                </a:solidFill>
                <a:uFillTx/>
                <a:latin typeface="Calibri"/>
              </a:rPr>
              <a:t>, για την οποία ορίζεται ότι τα συστήματα ΤΝ υψηλού κινδύνου είναι ανθεκτικά στις απόπειρες μη εξουσιοδοτημένων τρίτων να αλλοιώσουν τη χρήση ή τις επιδόσεις τους εκμεταλλευόμενοι τα τρωτά σημεία του συστήματος.</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Προβλέπονται </a:t>
            </a:r>
            <a:r>
              <a:rPr b="0" lang="el-GR" sz="2800" strike="noStrike" u="none">
                <a:solidFill>
                  <a:srgbClr val="0070c0"/>
                </a:solidFill>
                <a:uFillTx/>
                <a:latin typeface="Calibri"/>
              </a:rPr>
              <a:t>υποχρεώσεις των παρόχων συστημάτων ΤΝ υψηλού κινδύνου</a:t>
            </a:r>
            <a:r>
              <a:rPr b="0" lang="el-GR" sz="2800" strike="noStrike" u="none">
                <a:solidFill>
                  <a:schemeClr val="dk1"/>
                </a:solidFill>
                <a:uFillTx/>
                <a:latin typeface="Calibri"/>
              </a:rPr>
              <a:t>, οι οποίοι, μεταξύ άλλων, πρέπει να συμμορφώνονται με τις προαναφερθείσες υποχρεώσεις, να διαθέτουν σύστημα διαχείρισης ποιότητας, να καταρτίζουν τον τεχνικό φάκελο, να διασφαλίζουν ότι τα συστήματά τους υποβάλλονται στη σχετική διαδικασία αξιολόγησης της συμμόρφωσης, να τηρούν αρχεία καταγραφής, να λαμβάνουν διορθωτικά μέτρα, να τοποθετούν σήμανση </a:t>
            </a:r>
            <a:r>
              <a:rPr b="0" lang="en-US" sz="2800" strike="noStrike" u="none">
                <a:solidFill>
                  <a:schemeClr val="dk1"/>
                </a:solidFill>
                <a:uFillTx/>
                <a:latin typeface="Calibri"/>
              </a:rPr>
              <a:t>C</a:t>
            </a:r>
            <a:r>
              <a:rPr b="0" lang="el-GR" sz="2800" strike="noStrike" u="none">
                <a:solidFill>
                  <a:schemeClr val="dk1"/>
                </a:solidFill>
                <a:uFillTx/>
                <a:latin typeface="Calibri"/>
              </a:rPr>
              <a:t>Ε στα οικεία συστήματα ΤΝ υψηλού κινδύνου και να αποδεικνύουν τη συμμόρφωση του συστήματος με τις προβλεπόμενες</a:t>
            </a:r>
            <a:r>
              <a:rPr b="0" lang="en-US" sz="2800" strike="noStrike" u="none">
                <a:solidFill>
                  <a:schemeClr val="dk1"/>
                </a:solidFill>
                <a:uFillTx/>
                <a:latin typeface="Calibri"/>
              </a:rPr>
              <a:t> </a:t>
            </a:r>
            <a:r>
              <a:rPr b="0" lang="el-GR" sz="2800" strike="noStrike" u="none">
                <a:solidFill>
                  <a:schemeClr val="dk1"/>
                </a:solidFill>
                <a:uFillTx/>
                <a:latin typeface="Calibri"/>
              </a:rPr>
              <a:t>απαιτήσεις.</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2" name="PlaceHolder 1"/>
          <p:cNvSpPr>
            <a:spLocks noGrp="1"/>
          </p:cNvSpPr>
          <p:nvPr>
            <p:ph type="title"/>
          </p:nvPr>
        </p:nvSpPr>
        <p:spPr>
          <a:xfrm>
            <a:off x="838080" y="365040"/>
            <a:ext cx="10515240" cy="65376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03" name="PlaceHolder 2"/>
          <p:cNvSpPr>
            <a:spLocks noGrp="1"/>
          </p:cNvSpPr>
          <p:nvPr>
            <p:ph/>
          </p:nvPr>
        </p:nvSpPr>
        <p:spPr>
          <a:xfrm>
            <a:off x="838080" y="1183320"/>
            <a:ext cx="10515240" cy="4798080"/>
          </a:xfrm>
          <a:prstGeom prst="rect">
            <a:avLst/>
          </a:prstGeom>
          <a:noFill/>
          <a:ln w="0">
            <a:noFill/>
          </a:ln>
        </p:spPr>
        <p:txBody>
          <a:bodyPr lIns="91440" rIns="91440" tIns="45720" bIns="45720" anchor="t">
            <a:normAutofit/>
          </a:bodyPr>
          <a:p>
            <a:pPr marL="685800" indent="-685800" defTabSz="914400">
              <a:lnSpc>
                <a:spcPct val="100000"/>
              </a:lnSpc>
              <a:spcBef>
                <a:spcPts val="499"/>
              </a:spcBef>
              <a:buNone/>
              <a:tabLst>
                <a:tab algn="l" pos="0"/>
              </a:tabLst>
            </a:pPr>
            <a:r>
              <a:rPr b="1" i="1" lang="el-GR" sz="2400" strike="noStrike" u="none">
                <a:solidFill>
                  <a:schemeClr val="dk1"/>
                </a:solidFill>
                <a:uFillTx/>
                <a:latin typeface="Calibri"/>
              </a:rPr>
              <a:t>Συστήματα χαμηλού κινδύνου</a:t>
            </a:r>
            <a:endParaRPr b="0" lang="el-GR" sz="2400" strike="noStrike" u="none">
              <a:solidFill>
                <a:schemeClr val="dk1"/>
              </a:solidFill>
              <a:uFillTx/>
              <a:latin typeface="Calibri"/>
            </a:endParaRPr>
          </a:p>
          <a:p>
            <a:pPr lvl="1" marL="358920" indent="-358920" algn="just" defTabSz="914400">
              <a:lnSpc>
                <a:spcPct val="100000"/>
              </a:lnSpc>
              <a:spcBef>
                <a:spcPts val="499"/>
              </a:spcBef>
              <a:buClr>
                <a:srgbClr val="000000"/>
              </a:buClr>
              <a:buFont typeface="Arial"/>
              <a:buChar char="•"/>
              <a:tabLst>
                <a:tab algn="l" pos="0"/>
              </a:tabLst>
            </a:pPr>
            <a:r>
              <a:rPr b="0" lang="el-GR" sz="2400" strike="noStrike" u="none">
                <a:solidFill>
                  <a:schemeClr val="dk1"/>
                </a:solidFill>
                <a:uFillTx/>
                <a:latin typeface="Calibri"/>
              </a:rPr>
              <a:t>Τα συστήματα ΤΝ που δεν ανήκουν στην κατηγορία υψηλού ή μη αποδεκτού κινδύνου, δηλ. τα συστήματα ΤΝ χαμηλού κινδύνου, δεν κρίνεται απαραίτητο να υπόκεινται σε υποχρεώσεις συμμόρφωσης, παρά </a:t>
            </a:r>
            <a:r>
              <a:rPr b="0" lang="el-GR" sz="2400" strike="noStrike" u="none">
                <a:solidFill>
                  <a:srgbClr val="0070c0"/>
                </a:solidFill>
                <a:uFillTx/>
                <a:latin typeface="Calibri"/>
              </a:rPr>
              <a:t>μόνο σε υποχρεώσεις διαφάνειας</a:t>
            </a:r>
            <a:r>
              <a:rPr b="0" lang="en-US" sz="2400" strike="noStrike" u="none">
                <a:solidFill>
                  <a:schemeClr val="dk1"/>
                </a:solidFill>
                <a:uFillTx/>
                <a:latin typeface="Calibri"/>
              </a:rPr>
              <a:t>.</a:t>
            </a:r>
            <a:endParaRPr b="0" lang="el-GR" sz="2400" strike="noStrike" u="none">
              <a:solidFill>
                <a:schemeClr val="dk1"/>
              </a:solidFill>
              <a:uFillTx/>
              <a:latin typeface="Calibri"/>
            </a:endParaRPr>
          </a:p>
          <a:p>
            <a:pPr lvl="1" marL="358920" indent="-358920" algn="just" defTabSz="914400">
              <a:lnSpc>
                <a:spcPct val="100000"/>
              </a:lnSpc>
              <a:spcBef>
                <a:spcPts val="499"/>
              </a:spcBef>
              <a:buClr>
                <a:srgbClr val="000000"/>
              </a:buClr>
              <a:buFont typeface="Arial"/>
              <a:buChar char="•"/>
              <a:tabLst>
                <a:tab algn="l" pos="0"/>
              </a:tabLst>
            </a:pPr>
            <a:r>
              <a:rPr b="0" lang="en-US" sz="2400" strike="noStrike" u="none">
                <a:solidFill>
                  <a:schemeClr val="dk1"/>
                </a:solidFill>
                <a:uFillTx/>
                <a:latin typeface="Calibri"/>
              </a:rPr>
              <a:t>O</a:t>
            </a:r>
            <a:r>
              <a:rPr b="0" lang="el-GR" sz="2400" strike="noStrike" u="none">
                <a:solidFill>
                  <a:schemeClr val="dk1"/>
                </a:solidFill>
                <a:uFillTx/>
                <a:latin typeface="Calibri"/>
              </a:rPr>
              <a:t>ι πάροχοι</a:t>
            </a:r>
            <a:r>
              <a:rPr b="0" lang="en-US" sz="2400" strike="noStrike" u="none">
                <a:solidFill>
                  <a:schemeClr val="dk1"/>
                </a:solidFill>
                <a:uFillTx/>
                <a:latin typeface="Calibri"/>
              </a:rPr>
              <a:t> </a:t>
            </a:r>
            <a:r>
              <a:rPr b="0" lang="el-GR" sz="2400" strike="noStrike" u="none">
                <a:solidFill>
                  <a:schemeClr val="dk1"/>
                </a:solidFill>
                <a:uFillTx/>
                <a:latin typeface="Calibri"/>
              </a:rPr>
              <a:t>θα πρέπει να διασφαλίζουν ότι </a:t>
            </a:r>
            <a:r>
              <a:rPr b="0" lang="el-GR" sz="2400" strike="noStrike" u="none">
                <a:solidFill>
                  <a:srgbClr val="0070c0"/>
                </a:solidFill>
                <a:uFillTx/>
                <a:latin typeface="Calibri"/>
              </a:rPr>
              <a:t>τα φυσικά πρόσωπα ενημερώνονται ότι αλληλοεπιδρούν με σύστημα ΤΝ</a:t>
            </a:r>
            <a:r>
              <a:rPr b="0" lang="el-GR" sz="2400" strike="noStrike" u="none">
                <a:solidFill>
                  <a:schemeClr val="dk1"/>
                </a:solidFill>
                <a:uFillTx/>
                <a:latin typeface="Calibri"/>
              </a:rPr>
              <a:t>.</a:t>
            </a:r>
            <a:endParaRPr b="0" lang="el-GR" sz="2400" strike="noStrike" u="none">
              <a:solidFill>
                <a:schemeClr val="dk1"/>
              </a:solidFill>
              <a:uFillTx/>
              <a:latin typeface="Calibri"/>
            </a:endParaRPr>
          </a:p>
          <a:p>
            <a:pPr lvl="1" marL="358920" indent="-358920" algn="just" defTabSz="914400">
              <a:lnSpc>
                <a:spcPct val="100000"/>
              </a:lnSpc>
              <a:spcBef>
                <a:spcPts val="499"/>
              </a:spcBef>
              <a:buClr>
                <a:srgbClr val="000000"/>
              </a:buClr>
              <a:buFont typeface="Arial"/>
              <a:buChar char="•"/>
              <a:tabLst>
                <a:tab algn="l" pos="0"/>
              </a:tabLst>
            </a:pPr>
            <a:r>
              <a:rPr b="0" lang="el-GR" sz="2400" strike="noStrike" u="none">
                <a:solidFill>
                  <a:schemeClr val="dk1"/>
                </a:solidFill>
                <a:uFillTx/>
                <a:latin typeface="Calibri"/>
              </a:rPr>
              <a:t>Τα φυσικά πρόσωπα πρέπει να ενημερώνονται, </a:t>
            </a:r>
            <a:r>
              <a:rPr b="0" lang="el-GR" sz="2400" strike="noStrike" u="none">
                <a:solidFill>
                  <a:srgbClr val="0070c0"/>
                </a:solidFill>
                <a:uFillTx/>
                <a:latin typeface="Calibri"/>
              </a:rPr>
              <a:t>όταν εκτίθενται σε σύστημα αναγνώρισης συναισθημάτων ή βιομετρικής κατηγοριοποίησης </a:t>
            </a:r>
            <a:r>
              <a:rPr b="0" lang="el-GR" sz="2400" strike="noStrike" u="none">
                <a:solidFill>
                  <a:schemeClr val="dk1"/>
                </a:solidFill>
                <a:uFillTx/>
                <a:latin typeface="Calibri"/>
              </a:rPr>
              <a:t>σχετικά με τη λειτουργία του εν λόγω συστήματος ΤΝ, εκτός αν η χρήση τους επιτρέπεται από το νόμο για την ανίχνευση, την πρόληψη και τη διερεύνηση ποινικών αδικημάτων.</a:t>
            </a:r>
            <a:endParaRPr b="0" lang="el-GR" sz="2400" strike="noStrike" u="none">
              <a:solidFill>
                <a:schemeClr val="dk1"/>
              </a:solidFill>
              <a:uFillTx/>
              <a:latin typeface="Calibri"/>
            </a:endParaRPr>
          </a:p>
          <a:p>
            <a:pPr indent="0" algn="just" defTabSz="914400">
              <a:lnSpc>
                <a:spcPct val="100000"/>
              </a:lnSpc>
              <a:spcBef>
                <a:spcPts val="499"/>
              </a:spcBef>
              <a:buNone/>
              <a:tabLst>
                <a:tab algn="l" pos="0"/>
              </a:tabLst>
            </a:pPr>
            <a:endParaRPr b="0" lang="el-GR" sz="2400" strike="noStrike" u="none">
              <a:solidFill>
                <a:schemeClr val="dk1"/>
              </a:solidFill>
              <a:uFillTx/>
              <a:latin typeface="Calibri"/>
            </a:endParaRPr>
          </a:p>
          <a:p>
            <a:pPr indent="0" algn="just" defTabSz="914400">
              <a:lnSpc>
                <a:spcPct val="100000"/>
              </a:lnSpc>
              <a:spcBef>
                <a:spcPts val="499"/>
              </a:spcBef>
              <a:buNone/>
              <a:tabLst>
                <a:tab algn="l" pos="0"/>
              </a:tabLst>
            </a:pPr>
            <a:endParaRPr b="0" lang="el-GR" sz="2400" strike="noStrike" u="none">
              <a:solidFill>
                <a:schemeClr val="dk1"/>
              </a:solidFill>
              <a:uFillTx/>
              <a:latin typeface="Calibri"/>
            </a:endParaRPr>
          </a:p>
          <a:p>
            <a:pPr indent="0" algn="just" defTabSz="914400">
              <a:lnSpc>
                <a:spcPct val="90000"/>
              </a:lnSpc>
              <a:spcBef>
                <a:spcPts val="499"/>
              </a:spcBef>
              <a:buNone/>
              <a:tabLst>
                <a:tab algn="l" pos="0"/>
              </a:tabLst>
            </a:pPr>
            <a:endParaRPr b="0" lang="el-GR" sz="24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365040"/>
            <a:ext cx="10515240" cy="61560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05" name="PlaceHolder 2"/>
          <p:cNvSpPr>
            <a:spLocks noGrp="1"/>
          </p:cNvSpPr>
          <p:nvPr>
            <p:ph/>
          </p:nvPr>
        </p:nvSpPr>
        <p:spPr>
          <a:xfrm>
            <a:off x="838080" y="1257480"/>
            <a:ext cx="10515240" cy="4919400"/>
          </a:xfrm>
          <a:prstGeom prst="rect">
            <a:avLst/>
          </a:prstGeom>
          <a:noFill/>
          <a:ln w="0">
            <a:noFill/>
          </a:ln>
        </p:spPr>
        <p:txBody>
          <a:bodyPr lIns="91440" rIns="91440" tIns="45720" bIns="45720" anchor="t">
            <a:normAutofit fontScale="77500" lnSpcReduction="19999"/>
          </a:bodyPr>
          <a:p>
            <a:pPr lvl="1" marL="228600" indent="-228600" algn="just" defTabSz="914400">
              <a:lnSpc>
                <a:spcPct val="120000"/>
              </a:lnSpc>
              <a:spcBef>
                <a:spcPts val="1001"/>
              </a:spcBef>
              <a:buClr>
                <a:srgbClr val="0070c0"/>
              </a:buClr>
              <a:buFont typeface="Arial"/>
              <a:buChar char="•"/>
            </a:pPr>
            <a:r>
              <a:rPr b="0" lang="el-GR" sz="2600" strike="noStrike" u="none">
                <a:solidFill>
                  <a:srgbClr val="0070c0"/>
                </a:solidFill>
                <a:uFillTx/>
                <a:latin typeface="Calibri"/>
              </a:rPr>
              <a:t>Οι χρήστες, οι οποίοι χρησιμοποιούν σύστημα ΤΝ για τη δημιουργία ή τον χειρισμό περιεχομένου εικόνας, ήχου ή βίντεο που έχει αισθητές ομοιότητες με υπαρκτά πρόσωπα, τόπους ή γεγονότα και το οποίο θα μπορούσε να εκληφθεί ψευδώς από κάποιο πρόσωπο ως γνήσιο, </a:t>
            </a:r>
            <a:r>
              <a:rPr b="0" lang="el-GR" sz="2600" strike="noStrike" u="sng">
                <a:solidFill>
                  <a:srgbClr val="0070c0"/>
                </a:solidFill>
                <a:uFillTx/>
                <a:latin typeface="Calibri"/>
              </a:rPr>
              <a:t>θα πρέπει να γνωστοποιούν ότι το περιεχόμενο έχει δημιουργηθεί τεχνητά ή έχει υποστεί χειρισμό</a:t>
            </a:r>
            <a:r>
              <a:rPr b="0" lang="el-GR" sz="2600" strike="noStrike" u="none">
                <a:solidFill>
                  <a:srgbClr val="0070c0"/>
                </a:solidFill>
                <a:uFillTx/>
                <a:latin typeface="Calibri"/>
              </a:rPr>
              <a:t>, </a:t>
            </a:r>
            <a:r>
              <a:rPr b="0" lang="el-GR" sz="2600" strike="noStrike" u="sng">
                <a:solidFill>
                  <a:srgbClr val="0070c0"/>
                </a:solidFill>
                <a:uFillTx/>
                <a:latin typeface="Calibri"/>
              </a:rPr>
              <a:t>μέσω της κατάλληλης επισήμανσης των στοιχείων εξόδου </a:t>
            </a:r>
            <a:r>
              <a:rPr b="0" lang="el-GR" sz="2600" strike="noStrike" u="none">
                <a:solidFill>
                  <a:srgbClr val="0070c0"/>
                </a:solidFill>
                <a:uFillTx/>
                <a:latin typeface="Calibri"/>
              </a:rPr>
              <a:t>του συστήματος τεχνητής νοημοσύνης και γνωστοποίησης της τεχνητής προέλευσής του</a:t>
            </a:r>
            <a:r>
              <a:rPr b="0" lang="en-GB" sz="2600" strike="noStrike" u="none">
                <a:solidFill>
                  <a:schemeClr val="dk1"/>
                </a:solidFill>
                <a:uFillTx/>
                <a:latin typeface="Calibri"/>
              </a:rPr>
              <a:t>.</a:t>
            </a:r>
            <a:endParaRPr b="0" lang="el-GR" sz="2600" strike="noStrike" u="none">
              <a:solidFill>
                <a:schemeClr val="dk1"/>
              </a:solidFill>
              <a:uFillTx/>
              <a:latin typeface="Calibri"/>
            </a:endParaRPr>
          </a:p>
          <a:p>
            <a:pPr marL="228600" indent="-228600" defTabSz="914400">
              <a:lnSpc>
                <a:spcPct val="120000"/>
              </a:lnSpc>
              <a:spcBef>
                <a:spcPts val="1001"/>
              </a:spcBef>
              <a:buNone/>
              <a:tabLst>
                <a:tab algn="l" pos="0"/>
              </a:tabLst>
            </a:pPr>
            <a:endParaRPr b="0" lang="el-GR" sz="2800" strike="noStrike" u="none">
              <a:solidFill>
                <a:schemeClr val="dk1"/>
              </a:solidFill>
              <a:uFillTx/>
              <a:latin typeface="Calibri"/>
            </a:endParaRPr>
          </a:p>
          <a:p>
            <a:pPr marL="228600" indent="-228600" defTabSz="914400">
              <a:lnSpc>
                <a:spcPct val="120000"/>
              </a:lnSpc>
              <a:spcBef>
                <a:spcPts val="1001"/>
              </a:spcBef>
              <a:buNone/>
              <a:tabLst>
                <a:tab algn="l" pos="0"/>
              </a:tabLst>
            </a:pPr>
            <a:r>
              <a:rPr b="1" lang="el-GR" sz="2800" strike="noStrike" u="none">
                <a:solidFill>
                  <a:schemeClr val="dk1"/>
                </a:solidFill>
                <a:uFillTx/>
                <a:latin typeface="Calibri"/>
              </a:rPr>
              <a:t>Επιβολή και κυρώσεις</a:t>
            </a:r>
            <a:endParaRPr b="0" lang="el-GR" sz="2800" strike="noStrike" u="none">
              <a:solidFill>
                <a:schemeClr val="dk1"/>
              </a:solidFill>
              <a:uFillTx/>
              <a:latin typeface="Calibri"/>
            </a:endParaRPr>
          </a:p>
          <a:p>
            <a:pPr indent="0" algn="just" defTabSz="914400">
              <a:lnSpc>
                <a:spcPct val="120000"/>
              </a:lnSpc>
              <a:spcBef>
                <a:spcPts val="1001"/>
              </a:spcBef>
              <a:buNone/>
              <a:tabLst>
                <a:tab algn="l" pos="0"/>
              </a:tabLst>
            </a:pPr>
            <a:r>
              <a:rPr b="0" lang="el-GR" sz="2800" strike="noStrike" u="none">
                <a:solidFill>
                  <a:schemeClr val="dk1"/>
                </a:solidFill>
                <a:uFillTx/>
                <a:latin typeface="Calibri"/>
              </a:rPr>
              <a:t>Για την αποτελεσματική συνεργασία των εθνικών εποπτικών αρχών και της Επιτροπής, τον συντονισμό τους και τη διασφάλιση της συνεπούς εφαρμογής του κανονισμού προβλέπεται η σύσταση </a:t>
            </a:r>
            <a:r>
              <a:rPr b="0" lang="el-GR" sz="2800" strike="noStrike" u="none">
                <a:solidFill>
                  <a:srgbClr val="0070c0"/>
                </a:solidFill>
                <a:uFillTx/>
                <a:latin typeface="Calibri"/>
              </a:rPr>
              <a:t>Ευρωπαϊκού Συμβουλίου Τεχνητής Νοημοσύνης</a:t>
            </a:r>
            <a:r>
              <a:rPr b="0" lang="el-GR" sz="2800" strike="noStrike" u="none">
                <a:solidFill>
                  <a:schemeClr val="dk1"/>
                </a:solidFill>
                <a:uFillTx/>
                <a:latin typeface="Calibri"/>
              </a:rPr>
              <a:t> (άρθρο 56). Επιπλέον, σε κάθε κράτος μέλος συστήνονται ή ορίζονται οι αρμόδιες αρχές για την εφαρμογή και υλοποίηση του κανονισμού (άρθρο 59).</a:t>
            </a:r>
            <a:endParaRPr b="0" lang="el-GR" sz="2800" strike="noStrike" u="none">
              <a:solidFill>
                <a:schemeClr val="dk1"/>
              </a:solidFill>
              <a:uFillTx/>
              <a:latin typeface="Calibri"/>
            </a:endParaRPr>
          </a:p>
          <a:p>
            <a:pPr marL="228600" indent="-228600" algn="just" defTabSz="914400">
              <a:lnSpc>
                <a:spcPct val="90000"/>
              </a:lnSpc>
              <a:spcBef>
                <a:spcPts val="1001"/>
              </a:spcBef>
              <a:buNone/>
              <a:tabLst>
                <a:tab algn="l" pos="0"/>
              </a:tabLst>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365040"/>
            <a:ext cx="10515240" cy="729720"/>
          </a:xfrm>
          <a:prstGeom prst="rect">
            <a:avLst/>
          </a:prstGeom>
          <a:noFill/>
          <a:ln w="0">
            <a:noFill/>
          </a:ln>
        </p:spPr>
        <p:txBody>
          <a:bodyPr lIns="91440" rIns="91440" tIns="45720" bIns="45720" anchor="ctr">
            <a:normAutofit fontScale="32500" lnSpcReduction="19999"/>
          </a:bodyPr>
          <a:p>
            <a:pPr indent="0" algn="ctr" defTabSz="914400">
              <a:lnSpc>
                <a:spcPct val="90000"/>
              </a:lnSpc>
              <a:buNone/>
            </a:pPr>
            <a:br>
              <a:rPr sz="4400"/>
            </a:br>
            <a:r>
              <a:rPr b="1" lang="el-GR" sz="4400" strike="noStrike" u="none">
                <a:solidFill>
                  <a:schemeClr val="dk1"/>
                </a:solidFill>
                <a:uFillTx/>
                <a:latin typeface="Calibri"/>
              </a:rPr>
              <a:t>ΤΝ και Προστασία Προσωπικών Δεδομένων</a:t>
            </a:r>
            <a:br>
              <a:rPr sz="4400"/>
            </a:br>
            <a:endParaRPr b="0" lang="el-GR" sz="4400" strike="noStrike" u="none">
              <a:solidFill>
                <a:schemeClr val="dk1"/>
              </a:solidFill>
              <a:uFillTx/>
              <a:latin typeface="Calibri"/>
            </a:endParaRPr>
          </a:p>
        </p:txBody>
      </p:sp>
      <p:sp>
        <p:nvSpPr>
          <p:cNvPr id="107" name="PlaceHolder 2"/>
          <p:cNvSpPr>
            <a:spLocks noGrp="1"/>
          </p:cNvSpPr>
          <p:nvPr>
            <p:ph/>
          </p:nvPr>
        </p:nvSpPr>
        <p:spPr>
          <a:xfrm>
            <a:off x="838080" y="1343160"/>
            <a:ext cx="10515240" cy="4667040"/>
          </a:xfrm>
          <a:prstGeom prst="rect">
            <a:avLst/>
          </a:prstGeom>
          <a:noFill/>
          <a:ln w="0">
            <a:noFill/>
          </a:ln>
        </p:spPr>
        <p:txBody>
          <a:bodyPr lIns="91440" rIns="91440" tIns="45720" bIns="45720" anchor="t">
            <a:normAutofit fontScale="850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Στην ΤΝ, το λογισμικό λαμβάνει αυτόνομα αποφάσεις και για να λειτουργήσει ένα σύστημα μηχανικής μάθησης </a:t>
            </a:r>
            <a:r>
              <a:rPr b="0" lang="el-GR" sz="2800" strike="noStrike" u="none">
                <a:solidFill>
                  <a:srgbClr val="0070c0"/>
                </a:solidFill>
                <a:uFillTx/>
                <a:latin typeface="Calibri"/>
              </a:rPr>
              <a:t>απαιτείται να τροφοδοτηθεί με δεδομένα</a:t>
            </a:r>
            <a:r>
              <a:rPr b="0" lang="el-GR" sz="2800" strike="noStrike" u="none">
                <a:solidFill>
                  <a:schemeClr val="dk1"/>
                </a:solidFill>
                <a:uFillTx/>
                <a:latin typeface="Calibri"/>
              </a:rPr>
              <a:t>, ώστε να (αυτό)εκπαιδευθεί. </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Κάποια συστήματα χρησιμοποιούν δεδομένα προσωπικού χαρακτήρα ή/και </a:t>
            </a:r>
            <a:r>
              <a:rPr b="0" lang="el-GR" sz="2800" strike="noStrike" u="none">
                <a:solidFill>
                  <a:srgbClr val="0070c0"/>
                </a:solidFill>
                <a:uFillTx/>
                <a:latin typeface="Calibri"/>
              </a:rPr>
              <a:t>λαμβάνουν αυτοματοποιημένες αποφάσεις που αφορούν φυσικά πρόσωπα</a:t>
            </a:r>
            <a:r>
              <a:rPr b="0" lang="el-GR" sz="2800" strike="noStrike" u="none">
                <a:solidFill>
                  <a:schemeClr val="dk1"/>
                </a:solidFill>
                <a:uFillTx/>
                <a:latin typeface="Calibri"/>
              </a:rPr>
              <a:t> και σε αυτή την περίπτωση, τίθενται ζητήματα παραβίασης των δεδομένων προσωπικού χαρακτήρα.</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αθέμιτη επεξεργασία δεδομένων προσωπικού χαρακτήρα εκ μέρους κάποιου συστήματος ΤΝ είναι δυνατό να το οδηγήσει σε </a:t>
            </a:r>
            <a:r>
              <a:rPr b="0" lang="el-GR" sz="2800" strike="noStrike" u="none">
                <a:solidFill>
                  <a:srgbClr val="0070c0"/>
                </a:solidFill>
                <a:uFillTx/>
                <a:latin typeface="Calibri"/>
              </a:rPr>
              <a:t>αυθαίρετα συμπεράσματα που έχουν ως συνέπεια διακρίσεις σε βάρος φυσικών προσώπων</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Οι υπεύθυνοι επεξεργασίας πρέπει να παρέχουν επαρκή ενημέρωση για τους σκοπούς της χρήσης ΤΝ.</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365040"/>
            <a:ext cx="10515240" cy="78696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09" name="PlaceHolder 2"/>
          <p:cNvSpPr>
            <a:spLocks noGrp="1"/>
          </p:cNvSpPr>
          <p:nvPr>
            <p:ph/>
          </p:nvPr>
        </p:nvSpPr>
        <p:spPr>
          <a:xfrm>
            <a:off x="838080" y="1371600"/>
            <a:ext cx="10515240" cy="4667040"/>
          </a:xfrm>
          <a:prstGeom prst="rect">
            <a:avLst/>
          </a:prstGeom>
          <a:noFill/>
          <a:ln w="0">
            <a:noFill/>
          </a:ln>
        </p:spPr>
        <p:txBody>
          <a:bodyPr lIns="91440" rIns="91440" tIns="45720" bIns="45720" anchor="t">
            <a:normAutofit fontScale="925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a:t>
            </a:r>
            <a:r>
              <a:rPr b="0" lang="el-GR" sz="2800" strike="noStrike" u="none">
                <a:solidFill>
                  <a:srgbClr val="0070c0"/>
                </a:solidFill>
                <a:uFillTx/>
                <a:latin typeface="Calibri"/>
              </a:rPr>
              <a:t>αρχή της ακρίβειας</a:t>
            </a:r>
            <a:r>
              <a:rPr b="0" lang="el-GR" sz="2800" strike="noStrike" u="none">
                <a:solidFill>
                  <a:schemeClr val="dk1"/>
                </a:solidFill>
                <a:uFillTx/>
                <a:latin typeface="Calibri"/>
              </a:rPr>
              <a:t>, η οποία κατοχυρώνεται στο άρθρο 5 παρ. 1 στοιχ. δ' ΓΚΠΔ, επίσης, πρέπει να λαμβάνεται υπόψη στην περίπτωση που η ΤΝ </a:t>
            </a:r>
            <a:r>
              <a:rPr b="0" lang="el-GR" sz="2800" strike="noStrike" u="none">
                <a:solidFill>
                  <a:srgbClr val="0070c0"/>
                </a:solidFill>
                <a:uFillTx/>
                <a:latin typeface="Calibri"/>
              </a:rPr>
              <a:t>προβαίνει σε πρόβλεψη της μελλοντικής συμπεριφοράς ενός προσώπου</a:t>
            </a:r>
            <a:r>
              <a:rPr b="0" lang="el-GR" sz="2800" strike="noStrike" u="none">
                <a:solidFill>
                  <a:schemeClr val="dk1"/>
                </a:solidFill>
                <a:uFillTx/>
                <a:latin typeface="Calibri"/>
              </a:rPr>
              <a:t>. Αυτό μπορεί να συμβεί στις περιπτώσεις, όπου η ΤΝ εφαρμόζεται για να προβλέψει την </a:t>
            </a:r>
            <a:r>
              <a:rPr b="0" lang="el-GR" sz="2800" strike="noStrike" u="sng">
                <a:solidFill>
                  <a:schemeClr val="dk1"/>
                </a:solidFill>
                <a:uFillTx/>
                <a:latin typeface="Calibri"/>
              </a:rPr>
              <a:t>πιστοληπτική φερεγγυότητα</a:t>
            </a:r>
            <a:r>
              <a:rPr b="0" lang="el-GR" sz="2800" strike="noStrike" u="none">
                <a:solidFill>
                  <a:schemeClr val="dk1"/>
                </a:solidFill>
                <a:uFillTx/>
                <a:latin typeface="Calibri"/>
              </a:rPr>
              <a:t> ενός προσώπου στο μέλλον, </a:t>
            </a:r>
            <a:r>
              <a:rPr b="0" lang="el-GR" sz="2800" strike="noStrike" u="sng">
                <a:solidFill>
                  <a:schemeClr val="dk1"/>
                </a:solidFill>
                <a:uFillTx/>
                <a:latin typeface="Calibri"/>
              </a:rPr>
              <a:t>αν θα υποπέσει σε ένα ποινικό αδίκημα</a:t>
            </a:r>
            <a:r>
              <a:rPr b="0" lang="el-GR" sz="2800" strike="noStrike" u="none">
                <a:solidFill>
                  <a:schemeClr val="dk1"/>
                </a:solidFill>
                <a:uFillTx/>
                <a:latin typeface="Calibri"/>
              </a:rPr>
              <a:t> ή αν θα </a:t>
            </a:r>
            <a:r>
              <a:rPr b="0" lang="el-GR" sz="2800" strike="noStrike" u="sng">
                <a:solidFill>
                  <a:schemeClr val="dk1"/>
                </a:solidFill>
                <a:uFillTx/>
                <a:latin typeface="Calibri"/>
              </a:rPr>
              <a:t>επιλέξει ένα συγκεκριμένο προϊόν σε ένα διαδικτυακό κατάστημα</a:t>
            </a:r>
            <a:r>
              <a:rPr b="0" lang="el-GR" sz="2800" strike="noStrike" u="none">
                <a:solidFill>
                  <a:schemeClr val="dk1"/>
                </a:solidFill>
                <a:uFillTx/>
                <a:latin typeface="Calibri"/>
              </a:rPr>
              <a:t>. Εν προκειμένω, θα πρέπει </a:t>
            </a:r>
            <a:r>
              <a:rPr b="0" lang="el-GR" sz="2800" strike="noStrike" u="none">
                <a:solidFill>
                  <a:srgbClr val="0070c0"/>
                </a:solidFill>
                <a:uFillTx/>
                <a:latin typeface="Calibri"/>
              </a:rPr>
              <a:t>τα δεδομένα</a:t>
            </a:r>
            <a:r>
              <a:rPr b="0" lang="el-GR" sz="2800" strike="noStrike" u="none">
                <a:solidFill>
                  <a:schemeClr val="dk1"/>
                </a:solidFill>
                <a:uFillTx/>
                <a:latin typeface="Calibri"/>
              </a:rPr>
              <a:t> που χρησιμοποιούνται για να καταλήξει το σύστημα σε μια απόφαση, </a:t>
            </a:r>
            <a:r>
              <a:rPr b="0" lang="el-GR" sz="2800" strike="noStrike" u="none">
                <a:solidFill>
                  <a:srgbClr val="0070c0"/>
                </a:solidFill>
                <a:uFillTx/>
                <a:latin typeface="Calibri"/>
              </a:rPr>
              <a:t>να είναι ορθά και να επικαιροποιούνται</a:t>
            </a:r>
            <a:r>
              <a:rPr b="0" lang="el-GR" sz="2800" strike="noStrike" u="none">
                <a:solidFill>
                  <a:schemeClr val="dk1"/>
                </a:solidFill>
                <a:uFillTx/>
                <a:latin typeface="Calibri"/>
              </a:rPr>
              <a:t>, ο δε υπεύθυνος επεξεργασίας πρέπει να λαμβάνει τα κατάλληλα μέτρα, ώστε </a:t>
            </a:r>
            <a:r>
              <a:rPr b="0" lang="el-GR" sz="2800" strike="noStrike" u="none">
                <a:solidFill>
                  <a:srgbClr val="0070c0"/>
                </a:solidFill>
                <a:uFillTx/>
                <a:latin typeface="Calibri"/>
              </a:rPr>
              <a:t>να διαγράφονται τα μη ορθά δεδομένα </a:t>
            </a:r>
            <a:r>
              <a:rPr b="0" lang="el-GR" sz="2800" strike="noStrike" u="none">
                <a:solidFill>
                  <a:schemeClr val="dk1"/>
                </a:solidFill>
                <a:uFillTx/>
                <a:latin typeface="Calibri"/>
              </a:rPr>
              <a:t>(π.χ., εσφαλμένο ύψος εισοδήματος ενός υποψήφιου δανειολήπτη).</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365040"/>
            <a:ext cx="10515240" cy="66312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11" name="PlaceHolder 2"/>
          <p:cNvSpPr>
            <a:spLocks noGrp="1"/>
          </p:cNvSpPr>
          <p:nvPr>
            <p:ph/>
          </p:nvPr>
        </p:nvSpPr>
        <p:spPr>
          <a:xfrm>
            <a:off x="838080" y="1209600"/>
            <a:ext cx="10515240" cy="4966920"/>
          </a:xfrm>
          <a:prstGeom prst="rect">
            <a:avLst/>
          </a:prstGeom>
          <a:noFill/>
          <a:ln w="0">
            <a:noFill/>
          </a:ln>
        </p:spPr>
        <p:txBody>
          <a:bodyPr lIns="91440" rIns="91440" tIns="45720" bIns="45720" anchor="t">
            <a:normAutofit lnSpcReduction="9999"/>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Όταν κάποια τεχνολογία ΤΝ βρίσκει εφαρμογή για τη λήψη αποφάσεων που επηρεάζουν φυσικά πρόσωπα, τότε ο χρήστης ως υπεύθυνος επεξεργασίας πρέπει να λάβει υπόψη την απαγόρευση που προβλέπεται στο άρθρο 22 παρ. 1 ΓΚΠΔ. Σύμφωνα με τη διάταξη αυτή, </a:t>
            </a:r>
            <a:r>
              <a:rPr b="0" lang="el-GR" sz="2800" strike="noStrike" u="none">
                <a:solidFill>
                  <a:srgbClr val="0070c0"/>
                </a:solidFill>
                <a:uFillTx/>
                <a:latin typeface="Calibri"/>
              </a:rPr>
              <a:t>το υποκείμενο των δεδομένων έχει το δικαίωμα να μην υπόκειται σε απόφαση που λαμβάνεται </a:t>
            </a:r>
            <a:r>
              <a:rPr b="0" lang="el-GR" sz="2800" strike="noStrike" u="sng">
                <a:solidFill>
                  <a:srgbClr val="0070c0"/>
                </a:solidFill>
                <a:uFillTx/>
                <a:latin typeface="Calibri"/>
              </a:rPr>
              <a:t>αποκλειστικά</a:t>
            </a:r>
            <a:r>
              <a:rPr b="0" lang="el-GR" sz="2800" strike="noStrike" u="none">
                <a:solidFill>
                  <a:srgbClr val="0070c0"/>
                </a:solidFill>
                <a:uFillTx/>
                <a:latin typeface="Calibri"/>
              </a:rPr>
              <a:t> βάσει αυτοματοποιημένης επεξεργασίας, συμπεριλαμβανομένης της κατάρτισης προφίλ</a:t>
            </a:r>
            <a:r>
              <a:rPr b="0" lang="el-GR" sz="2800" strike="noStrike" u="none">
                <a:solidFill>
                  <a:schemeClr val="dk1"/>
                </a:solidFill>
                <a:uFillTx/>
                <a:latin typeface="Calibri"/>
              </a:rPr>
              <a:t>, η οποία παράγει έννομα αποτελέσματα που το αφορούν ή το επηρεάζει σημαντικά με παρόμοιο τρόπο, όπως λ.χ., στην περίπτωση της επιβολής προστίμου για υπερβολική ταχύτητα, με βάση την καταγραφή εικόνας από ένα αυτόματο σύστημα καταγραφής εικόνων σε αυτοκινητόδρομο.</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6" name="PlaceHolder 1"/>
          <p:cNvSpPr>
            <a:spLocks noGrp="1"/>
          </p:cNvSpPr>
          <p:nvPr>
            <p:ph type="title"/>
          </p:nvPr>
        </p:nvSpPr>
        <p:spPr>
          <a:xfrm>
            <a:off x="838080" y="365040"/>
            <a:ext cx="10515240" cy="872640"/>
          </a:xfrm>
          <a:prstGeom prst="rect">
            <a:avLst/>
          </a:prstGeom>
          <a:noFill/>
          <a:ln w="0">
            <a:noFill/>
          </a:ln>
        </p:spPr>
        <p:txBody>
          <a:bodyPr lIns="91440" rIns="91440" tIns="45720" bIns="45720" anchor="ctr">
            <a:noAutofit/>
          </a:bodyPr>
          <a:p>
            <a:pPr indent="0" algn="ctr" defTabSz="914400">
              <a:lnSpc>
                <a:spcPct val="90000"/>
              </a:lnSpc>
              <a:buNone/>
            </a:pPr>
            <a:r>
              <a:rPr b="1" lang="el-GR" sz="4400" strike="noStrike" u="none">
                <a:solidFill>
                  <a:schemeClr val="dk1"/>
                </a:solidFill>
                <a:uFillTx/>
                <a:latin typeface="Calibri"/>
              </a:rPr>
              <a:t>Εισαγωγή</a:t>
            </a:r>
            <a:endParaRPr b="0" lang="el-GR" sz="4400" strike="noStrike" u="none">
              <a:solidFill>
                <a:schemeClr val="dk1"/>
              </a:solidFill>
              <a:uFillTx/>
              <a:latin typeface="Calibri"/>
            </a:endParaRPr>
          </a:p>
        </p:txBody>
      </p:sp>
      <p:sp>
        <p:nvSpPr>
          <p:cNvPr id="77" name="PlaceHolder 2"/>
          <p:cNvSpPr>
            <a:spLocks noGrp="1"/>
          </p:cNvSpPr>
          <p:nvPr>
            <p:ph/>
          </p:nvPr>
        </p:nvSpPr>
        <p:spPr>
          <a:xfrm>
            <a:off x="838080" y="1593000"/>
            <a:ext cx="10515240" cy="4583520"/>
          </a:xfrm>
          <a:prstGeom prst="rect">
            <a:avLst/>
          </a:prstGeom>
          <a:noFill/>
          <a:ln w="0">
            <a:noFill/>
          </a:ln>
        </p:spPr>
        <p:txBody>
          <a:bodyPr lIns="91440" rIns="91440" tIns="45720" bIns="45720" anchor="t">
            <a:normAutofit fontScale="92500" lnSpcReduction="19999"/>
          </a:bodyPr>
          <a:p>
            <a:pPr indent="0" defTabSz="914400">
              <a:lnSpc>
                <a:spcPct val="110000"/>
              </a:lnSpc>
              <a:spcBef>
                <a:spcPts val="1001"/>
              </a:spcBef>
              <a:buNone/>
              <a:tabLst>
                <a:tab algn="l" pos="0"/>
              </a:tabLst>
            </a:pPr>
            <a:r>
              <a:rPr b="1" lang="el-GR" sz="2800" strike="noStrike" u="none">
                <a:solidFill>
                  <a:schemeClr val="dk1"/>
                </a:solidFill>
                <a:uFillTx/>
                <a:latin typeface="Calibri"/>
              </a:rPr>
              <a:t>Ζητήματα που αφορούν στην ΤΝ</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tabLst>
                <a:tab algn="l" pos="0"/>
              </a:tabLst>
            </a:pPr>
            <a:r>
              <a:rPr b="0" lang="el-GR" sz="2800" strike="noStrike" u="none">
                <a:solidFill>
                  <a:schemeClr val="dk1"/>
                </a:solidFill>
                <a:uFillTx/>
                <a:latin typeface="Calibri"/>
              </a:rPr>
              <a:t>Ζητήματα ανακύπτουν, όσον αφορά στα </a:t>
            </a:r>
            <a:r>
              <a:rPr b="0" lang="el-GR" sz="2800" strike="noStrike" u="none">
                <a:solidFill>
                  <a:srgbClr val="c00000"/>
                </a:solidFill>
                <a:uFillTx/>
                <a:latin typeface="Calibri"/>
              </a:rPr>
              <a:t>δικαιώματα πνευματικής ιδιοκτησίας </a:t>
            </a:r>
            <a:r>
              <a:rPr b="0" lang="el-GR" sz="2800" strike="noStrike" u="none">
                <a:solidFill>
                  <a:schemeClr val="dk1"/>
                </a:solidFill>
                <a:uFillTx/>
                <a:latin typeface="Calibri"/>
              </a:rPr>
              <a:t>επί των έργων που χρησιμοποιούνται </a:t>
            </a:r>
            <a:r>
              <a:rPr b="0" lang="el-GR" sz="2800" strike="noStrike" u="none">
                <a:solidFill>
                  <a:srgbClr val="00b050"/>
                </a:solidFill>
                <a:uFillTx/>
                <a:latin typeface="Calibri"/>
              </a:rPr>
              <a:t>για την τροφοδότηση </a:t>
            </a:r>
            <a:r>
              <a:rPr b="0" lang="el-GR" sz="2800" strike="noStrike" u="none">
                <a:solidFill>
                  <a:schemeClr val="dk1"/>
                </a:solidFill>
                <a:uFillTx/>
                <a:latin typeface="Calibri"/>
              </a:rPr>
              <a:t>των συστημάτων ΤΝ με πληροφορίες, αλλά και αναφορικά με τη </a:t>
            </a:r>
            <a:r>
              <a:rPr b="0" lang="el-GR" sz="2800" strike="noStrike" u="none">
                <a:solidFill>
                  <a:srgbClr val="00b050"/>
                </a:solidFill>
                <a:uFillTx/>
                <a:latin typeface="Calibri"/>
              </a:rPr>
              <a:t>δημιουργική</a:t>
            </a:r>
            <a:r>
              <a:rPr b="0" lang="el-GR" sz="2800" strike="noStrike" u="none">
                <a:solidFill>
                  <a:schemeClr val="dk1"/>
                </a:solidFill>
                <a:uFillTx/>
                <a:latin typeface="Calibri"/>
              </a:rPr>
              <a:t> ΤΝ, δηλ. με τη δημιουργία πρωτότυπων πνευματικών </a:t>
            </a:r>
            <a:r>
              <a:rPr b="0" lang="el-GR" sz="2800" strike="noStrike" u="none">
                <a:solidFill>
                  <a:srgbClr val="c00000"/>
                </a:solidFill>
                <a:uFillTx/>
                <a:latin typeface="Calibri"/>
              </a:rPr>
              <a:t>δημιουργημάτων</a:t>
            </a:r>
            <a:r>
              <a:rPr b="0" lang="el-GR" sz="2800" strike="noStrike" u="none">
                <a:solidFill>
                  <a:schemeClr val="dk1"/>
                </a:solidFill>
                <a:uFillTx/>
                <a:latin typeface="Calibri"/>
              </a:rPr>
              <a:t> με τη χρήση λογισμικού ΤΝ.</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tabLst>
                <a:tab algn="l" pos="0"/>
              </a:tabLst>
            </a:pPr>
            <a:r>
              <a:rPr b="0" lang="el-GR" sz="2800" strike="noStrike" u="none">
                <a:solidFill>
                  <a:schemeClr val="dk1"/>
                </a:solidFill>
                <a:uFillTx/>
                <a:latin typeface="Calibri"/>
              </a:rPr>
              <a:t>Ζητήματα ανακύπτουν όσον αφορά στην </a:t>
            </a:r>
            <a:r>
              <a:rPr b="0" lang="el-GR" sz="2800" strike="noStrike" u="none">
                <a:solidFill>
                  <a:srgbClr val="c00000"/>
                </a:solidFill>
                <a:uFillTx/>
                <a:latin typeface="Calibri"/>
              </a:rPr>
              <a:t>αστική ευθύνη </a:t>
            </a:r>
            <a:r>
              <a:rPr b="0" lang="el-GR" sz="2800" strike="noStrike" u="none">
                <a:solidFill>
                  <a:schemeClr val="dk1"/>
                </a:solidFill>
                <a:uFillTx/>
                <a:latin typeface="Calibri"/>
              </a:rPr>
              <a:t>για ζημίες που προκαλούνται από τη λειτουργία αυτόνομων συστημάτων. Τα πρόσωπα που μπορεί να ευθύνονται είναι: ο κατασκευαστής, το πρόσωπο που χρησιμοποιεί την ΤΝ ή η ίδια η ΤΝ, για την οποία προτείνεται η αναγνώριση ικανότητας δικαίου (</a:t>
            </a:r>
            <a:r>
              <a:rPr b="0" lang="el-GR" sz="2800" strike="noStrike" u="none">
                <a:solidFill>
                  <a:srgbClr val="0070c0"/>
                </a:solidFill>
                <a:uFillTx/>
                <a:latin typeface="Calibri"/>
              </a:rPr>
              <a:t>ψηφιακή ή ηλεκτρονική προσωπικότητα</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indent="0" algn="just" defTabSz="914400">
              <a:lnSpc>
                <a:spcPct val="110000"/>
              </a:lnSpc>
              <a:spcBef>
                <a:spcPts val="1001"/>
              </a:spcBef>
              <a:buNone/>
              <a:tabLst>
                <a:tab algn="l" pos="0"/>
              </a:tabLst>
            </a:pPr>
            <a:endParaRPr b="0" lang="el-GR" sz="2800" strike="noStrike" u="none">
              <a:solidFill>
                <a:schemeClr val="dk1"/>
              </a:solidFill>
              <a:uFillTx/>
              <a:latin typeface="Calibri"/>
            </a:endParaRPr>
          </a:p>
          <a:p>
            <a:pPr indent="0" algn="just" defTabSz="914400">
              <a:lnSpc>
                <a:spcPct val="90000"/>
              </a:lnSpc>
              <a:spcBef>
                <a:spcPts val="1001"/>
              </a:spcBef>
              <a:buNone/>
              <a:tabLst>
                <a:tab algn="l" pos="0"/>
              </a:tabLst>
            </a:pPr>
            <a:endParaRPr b="0" lang="el-GR" sz="2800" strike="noStrike" u="none">
              <a:solidFill>
                <a:schemeClr val="dk1"/>
              </a:solidFill>
              <a:uFillTx/>
              <a:latin typeface="Calibri"/>
            </a:endParaRPr>
          </a:p>
          <a:p>
            <a:pPr indent="0" algn="just" defTabSz="914400">
              <a:lnSpc>
                <a:spcPct val="90000"/>
              </a:lnSpc>
              <a:spcBef>
                <a:spcPts val="1001"/>
              </a:spcBef>
              <a:buNone/>
              <a:tabLst>
                <a:tab algn="l" pos="0"/>
              </a:tabLst>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365040"/>
            <a:ext cx="10515240" cy="65376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13" name="PlaceHolder 2"/>
          <p:cNvSpPr>
            <a:spLocks noGrp="1"/>
          </p:cNvSpPr>
          <p:nvPr>
            <p:ph/>
          </p:nvPr>
        </p:nvSpPr>
        <p:spPr>
          <a:xfrm>
            <a:off x="838080" y="1228680"/>
            <a:ext cx="10515240" cy="4914720"/>
          </a:xfrm>
          <a:prstGeom prst="rect">
            <a:avLst/>
          </a:prstGeom>
          <a:noFill/>
          <a:ln w="0">
            <a:noFill/>
          </a:ln>
        </p:spPr>
        <p:txBody>
          <a:bodyPr lIns="91440" rIns="91440" tIns="45720" bIns="45720" anchor="t">
            <a:normAutofit lnSpcReduction="9999"/>
          </a:bodyPr>
          <a:p>
            <a:pPr marL="228600" indent="-228600" algn="just" defTabSz="914400">
              <a:lnSpc>
                <a:spcPct val="100000"/>
              </a:lnSpc>
              <a:spcBef>
                <a:spcPts val="1001"/>
              </a:spcBef>
              <a:buClr>
                <a:srgbClr val="0070c0"/>
              </a:buClr>
              <a:buFont typeface="Arial"/>
              <a:buChar char="•"/>
            </a:pPr>
            <a:r>
              <a:rPr b="0" lang="el-GR" sz="2600" strike="noStrike" u="none">
                <a:solidFill>
                  <a:srgbClr val="0070c0"/>
                </a:solidFill>
                <a:uFillTx/>
                <a:latin typeface="Calibri"/>
              </a:rPr>
              <a:t>Η απαγόρευση λήψης απόφασης με αυτοματοποιημένα μέσα </a:t>
            </a:r>
            <a:r>
              <a:rPr b="0" lang="el-GR" sz="2600" strike="noStrike" u="none">
                <a:solidFill>
                  <a:schemeClr val="dk1"/>
                </a:solidFill>
                <a:uFillTx/>
                <a:latin typeface="Calibri"/>
              </a:rPr>
              <a:t>επηρεάζει σαφώς την εφαρμογή τεχνολογιών ΤΝ που χρησιμοποιούνται για το σκοπό αυτό. Ωστόσο, </a:t>
            </a:r>
            <a:r>
              <a:rPr b="0" lang="el-GR" sz="2600" strike="noStrike" u="none">
                <a:solidFill>
                  <a:srgbClr val="0070c0"/>
                </a:solidFill>
                <a:uFillTx/>
                <a:latin typeface="Calibri"/>
              </a:rPr>
              <a:t>εφαρμόζεται μόνο όταν η τεχνολογία χρησιμοποιείται για τη λήψη αποφάσεων και όχι όταν απλώς προτείνει μια πιθανή απόφαση</a:t>
            </a:r>
            <a:r>
              <a:rPr b="0" lang="el-GR" sz="2600" strike="noStrike" u="none">
                <a:solidFill>
                  <a:schemeClr val="dk1"/>
                </a:solidFill>
                <a:uFillTx/>
                <a:latin typeface="Calibri"/>
              </a:rPr>
              <a:t>. Επιπλέον, η απόφαση πρέπει να λαμβάνεται </a:t>
            </a:r>
            <a:r>
              <a:rPr b="0" lang="el-GR" sz="2600" strike="noStrike" u="sng">
                <a:solidFill>
                  <a:schemeClr val="dk1"/>
                </a:solidFill>
                <a:uFillTx/>
                <a:latin typeface="Calibri"/>
              </a:rPr>
              <a:t>πλήρως αυτοματοποιημένα</a:t>
            </a:r>
            <a:r>
              <a:rPr b="0" lang="el-GR" sz="2600" strike="noStrike" u="none">
                <a:solidFill>
                  <a:schemeClr val="dk1"/>
                </a:solidFill>
                <a:uFillTx/>
                <a:latin typeface="Calibri"/>
              </a:rPr>
              <a:t>. </a:t>
            </a:r>
            <a:r>
              <a:rPr b="0" lang="el-GR" sz="2600" strike="noStrike" u="none">
                <a:solidFill>
                  <a:srgbClr val="0070c0"/>
                </a:solidFill>
                <a:uFillTx/>
                <a:latin typeface="Calibri"/>
              </a:rPr>
              <a:t>Εάν μεσολαβεί ένας άνθρωπος στη διαδικασία λήψης απόφασης, δεν ισχύει η απαγόρευση</a:t>
            </a:r>
            <a:r>
              <a:rPr b="0" lang="el-GR" sz="2600" strike="noStrike" u="none">
                <a:solidFill>
                  <a:schemeClr val="dk1"/>
                </a:solidFill>
                <a:uFillTx/>
                <a:latin typeface="Calibri"/>
              </a:rPr>
              <a:t>. </a:t>
            </a:r>
            <a:endParaRPr b="0" lang="el-GR" sz="26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600" strike="noStrike" u="none">
                <a:solidFill>
                  <a:schemeClr val="dk1"/>
                </a:solidFill>
                <a:uFillTx/>
                <a:latin typeface="Calibri"/>
              </a:rPr>
              <a:t>Η απαγόρευση καταλαμβάνει περιπτώσεις, στις οποίες </a:t>
            </a:r>
            <a:r>
              <a:rPr b="0" lang="el-GR" sz="2600" strike="noStrike" u="none">
                <a:solidFill>
                  <a:srgbClr val="0070c0"/>
                </a:solidFill>
                <a:uFillTx/>
                <a:latin typeface="Calibri"/>
              </a:rPr>
              <a:t>ένα φυσικό πρόσωπο μπορεί να έχει αρνητικές έννομες συνέπειες από μια απόφαση </a:t>
            </a:r>
            <a:r>
              <a:rPr b="0" lang="el-GR" sz="2600" strike="noStrike" u="none">
                <a:solidFill>
                  <a:schemeClr val="dk1"/>
                </a:solidFill>
                <a:uFillTx/>
                <a:latin typeface="Calibri"/>
              </a:rPr>
              <a:t>(π.χ., επιβολή προστίμου, απαγόρευση εισόδου σε χώρα, άρνηση χορήγησης επιδόματος, αυτοματοποιημένη απόρριψη αίτησης δανείου, πρόσληψη εργαζομένων με αυτοματοποιημένα μέσα, χωρίς παρεμβολή ανθρώπου κ.λπ.).</a:t>
            </a:r>
            <a:endParaRPr b="0" lang="el-GR" sz="26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365040"/>
            <a:ext cx="10515240" cy="53928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15" name="PlaceHolder 2"/>
          <p:cNvSpPr>
            <a:spLocks noGrp="1"/>
          </p:cNvSpPr>
          <p:nvPr>
            <p:ph/>
          </p:nvPr>
        </p:nvSpPr>
        <p:spPr>
          <a:xfrm>
            <a:off x="838080" y="1162080"/>
            <a:ext cx="10515240" cy="4790880"/>
          </a:xfrm>
          <a:prstGeom prst="rect">
            <a:avLst/>
          </a:prstGeom>
          <a:noFill/>
          <a:ln w="0">
            <a:noFill/>
          </a:ln>
        </p:spPr>
        <p:txBody>
          <a:bodyPr lIns="91440" rIns="91440" tIns="45720" bIns="45720" anchor="t">
            <a:normAutofit fontScale="92500" lnSpcReduction="9999"/>
          </a:bodyPr>
          <a:p>
            <a:pPr marL="228600" indent="-228600" algn="just" defTabSz="914400">
              <a:lnSpc>
                <a:spcPct val="110000"/>
              </a:lnSpc>
              <a:spcBef>
                <a:spcPts val="1001"/>
              </a:spcBef>
              <a:buClr>
                <a:srgbClr val="000000"/>
              </a:buClr>
              <a:buFont typeface="Arial"/>
              <a:buChar char="•"/>
            </a:pPr>
            <a:r>
              <a:rPr b="0" lang="el-GR" sz="2600" strike="noStrike" u="none">
                <a:solidFill>
                  <a:schemeClr val="dk1"/>
                </a:solidFill>
                <a:uFillTx/>
                <a:latin typeface="Calibri"/>
              </a:rPr>
              <a:t>Ένα σύστημα ΤΝ μπορεί να τεθεί σε λειτουργία, όταν η λειτουργία του βασίζεται σε σύμβαση ή έχει χορηγηθεί η συγκατάθεση του υποκειμένου των δεδομένων. Τότε, όμως θα πρέπει ο υπεύθυνος επεξεργασίας να λαμβάνει κατάλληλα μέτρα για την προστασία των δικαιωμάτων, ελευθεριών και έννομων συμφερόντων του υποκειμένου των δεδομένων. Συγκεκριμένα, θα πρέπει να διασφαλίζεται ότι υφίσταται </a:t>
            </a:r>
            <a:r>
              <a:rPr b="0" lang="el-GR" sz="2600" strike="noStrike" u="none">
                <a:solidFill>
                  <a:srgbClr val="0070c0"/>
                </a:solidFill>
                <a:uFillTx/>
                <a:latin typeface="Calibri"/>
              </a:rPr>
              <a:t>δικαίωμα παρέμβασης εκ μέρους του υπεύθυνου επεξεργασίας</a:t>
            </a:r>
            <a:r>
              <a:rPr b="0" lang="el-GR" sz="2600" strike="noStrike" u="none">
                <a:solidFill>
                  <a:schemeClr val="dk1"/>
                </a:solidFill>
                <a:uFillTx/>
                <a:latin typeface="Calibri"/>
              </a:rPr>
              <a:t>, αλλά και </a:t>
            </a:r>
            <a:r>
              <a:rPr b="0" lang="el-GR" sz="2600" strike="noStrike" u="none">
                <a:solidFill>
                  <a:srgbClr val="0070c0"/>
                </a:solidFill>
                <a:uFillTx/>
                <a:latin typeface="Calibri"/>
              </a:rPr>
              <a:t>αμφισβήτησης της απόφασης</a:t>
            </a:r>
            <a:r>
              <a:rPr b="0" lang="el-GR" sz="2600" strike="noStrike" u="none">
                <a:solidFill>
                  <a:schemeClr val="dk1"/>
                </a:solidFill>
                <a:uFillTx/>
                <a:latin typeface="Calibri"/>
              </a:rPr>
              <a:t>.</a:t>
            </a:r>
            <a:endParaRPr b="0" lang="el-GR" sz="26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600" strike="noStrike" u="none">
                <a:solidFill>
                  <a:schemeClr val="dk1"/>
                </a:solidFill>
                <a:uFillTx/>
                <a:latin typeface="Calibri"/>
              </a:rPr>
              <a:t>Σύμφωνα με το άρθρο 13 παρ. 2 στοιχ. ζ' ΓΚΠΔ, θα πρέπει να παρέχεται </a:t>
            </a:r>
            <a:r>
              <a:rPr b="0" lang="el-GR" sz="2600" strike="noStrike" u="none">
                <a:solidFill>
                  <a:srgbClr val="0070c0"/>
                </a:solidFill>
                <a:uFillTx/>
                <a:latin typeface="Calibri"/>
              </a:rPr>
              <a:t>ενημέρωση</a:t>
            </a:r>
            <a:r>
              <a:rPr b="0" lang="el-GR" sz="2600" strike="noStrike" u="none">
                <a:solidFill>
                  <a:schemeClr val="dk1"/>
                </a:solidFill>
                <a:uFillTx/>
                <a:latin typeface="Calibri"/>
              </a:rPr>
              <a:t> στο υποκείμενο των δεδομένων </a:t>
            </a:r>
            <a:r>
              <a:rPr b="0" lang="el-GR" sz="2600" strike="noStrike" u="none">
                <a:solidFill>
                  <a:srgbClr val="0070c0"/>
                </a:solidFill>
                <a:uFillTx/>
                <a:latin typeface="Calibri"/>
              </a:rPr>
              <a:t>για την ύπαρξη αυτοματοποιημένης λήψης αποφάσεως</a:t>
            </a:r>
            <a:r>
              <a:rPr b="0" lang="el-GR" sz="2600" strike="noStrike" u="none">
                <a:solidFill>
                  <a:schemeClr val="dk1"/>
                </a:solidFill>
                <a:uFillTx/>
                <a:latin typeface="Calibri"/>
              </a:rPr>
              <a:t>, όπως και σημαντικές </a:t>
            </a:r>
            <a:r>
              <a:rPr b="0" lang="el-GR" sz="2600" strike="noStrike" u="none">
                <a:solidFill>
                  <a:srgbClr val="0070c0"/>
                </a:solidFill>
                <a:uFillTx/>
                <a:latin typeface="Calibri"/>
              </a:rPr>
              <a:t>πληροφορίες σχετικά με τη λογική </a:t>
            </a:r>
            <a:r>
              <a:rPr b="0" lang="el-GR" sz="2600" strike="noStrike" u="none">
                <a:solidFill>
                  <a:schemeClr val="dk1"/>
                </a:solidFill>
                <a:uFillTx/>
                <a:latin typeface="Calibri"/>
              </a:rPr>
              <a:t>που ακολουθείται, καθώς και τη σημασία και τις προβλεπόμενες </a:t>
            </a:r>
            <a:r>
              <a:rPr b="0" lang="el-GR" sz="2600" strike="noStrike" u="none">
                <a:solidFill>
                  <a:srgbClr val="0070c0"/>
                </a:solidFill>
                <a:uFillTx/>
                <a:latin typeface="Calibri"/>
              </a:rPr>
              <a:t>συνέπειες της εν λόγω επεξεργασίας</a:t>
            </a:r>
            <a:r>
              <a:rPr b="0" lang="el-GR" sz="2600" strike="noStrike" u="none">
                <a:solidFill>
                  <a:schemeClr val="dk1"/>
                </a:solidFill>
                <a:uFillTx/>
                <a:latin typeface="Calibri"/>
              </a:rPr>
              <a:t> για το υποκείμενο των δεδομένων. </a:t>
            </a:r>
            <a:endParaRPr b="0" lang="el-GR" sz="26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5040"/>
            <a:ext cx="10515240" cy="71100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17" name="PlaceHolder 2"/>
          <p:cNvSpPr>
            <a:spLocks noGrp="1"/>
          </p:cNvSpPr>
          <p:nvPr>
            <p:ph/>
          </p:nvPr>
        </p:nvSpPr>
        <p:spPr>
          <a:xfrm>
            <a:off x="838080" y="1152360"/>
            <a:ext cx="10515240" cy="5024160"/>
          </a:xfrm>
          <a:prstGeom prst="rect">
            <a:avLst/>
          </a:prstGeom>
          <a:noFill/>
          <a:ln w="0">
            <a:noFill/>
          </a:ln>
        </p:spPr>
        <p:txBody>
          <a:bodyPr lIns="91440" rIns="91440" tIns="45720" bIns="45720" anchor="t">
            <a:normAutofit lnSpcReduction="9999"/>
          </a:bodyPr>
          <a:p>
            <a:pPr marL="228600" indent="-228600" algn="just" defTabSz="914400">
              <a:lnSpc>
                <a:spcPct val="100000"/>
              </a:lnSpc>
              <a:spcBef>
                <a:spcPts val="1001"/>
              </a:spcBef>
              <a:buClr>
                <a:srgbClr val="000000"/>
              </a:buClr>
              <a:buFont typeface="Arial"/>
              <a:buChar char="•"/>
            </a:pPr>
            <a:r>
              <a:rPr b="0" lang="el-GR" sz="2400" strike="noStrike" u="none">
                <a:solidFill>
                  <a:schemeClr val="dk1"/>
                </a:solidFill>
                <a:uFillTx/>
                <a:latin typeface="Calibri"/>
              </a:rPr>
              <a:t>Μια ακόμη υποχρέωση του υπεύθυνου επεξεργασίας είναι η </a:t>
            </a:r>
            <a:r>
              <a:rPr b="0" lang="el-GR" sz="2400" strike="noStrike" u="none">
                <a:solidFill>
                  <a:srgbClr val="0070c0"/>
                </a:solidFill>
                <a:uFillTx/>
                <a:latin typeface="Calibri"/>
              </a:rPr>
              <a:t>διενέργεια εκτίμησης αντικτύπου στην προστασία δεδομένων </a:t>
            </a:r>
            <a:r>
              <a:rPr b="0" lang="el-GR" sz="2400" strike="noStrike" u="none">
                <a:solidFill>
                  <a:schemeClr val="dk1"/>
                </a:solidFill>
                <a:uFillTx/>
                <a:latin typeface="Calibri"/>
              </a:rPr>
              <a:t>(ΕΑΠΔ*), σύμφωνα με το άρθρο 35 ΓΚΠΔ, η οποία αφορά και τα συστήματα ΤΝ, στα οποία γίνεται επεξεργασία δεδομένων προσωπικού χαρακτήρα.</a:t>
            </a:r>
            <a:endParaRPr b="0" lang="el-GR" sz="2400" strike="noStrike" u="none">
              <a:solidFill>
                <a:schemeClr val="dk1"/>
              </a:solidFill>
              <a:uFillTx/>
              <a:latin typeface="Calibri"/>
            </a:endParaRPr>
          </a:p>
          <a:p>
            <a:pPr marL="228600" indent="-228600" algn="just" defTabSz="914400">
              <a:lnSpc>
                <a:spcPct val="100000"/>
              </a:lnSpc>
              <a:spcBef>
                <a:spcPts val="1191"/>
              </a:spcBef>
              <a:spcAft>
                <a:spcPts val="992"/>
              </a:spcAft>
              <a:buClr>
                <a:srgbClr val="000000"/>
              </a:buClr>
              <a:buFont typeface="Arial"/>
              <a:buChar char="•"/>
            </a:pPr>
            <a:r>
              <a:rPr b="0" lang="el-GR" sz="2400" strike="noStrike" u="none">
                <a:solidFill>
                  <a:schemeClr val="dk1"/>
                </a:solidFill>
                <a:uFillTx/>
                <a:latin typeface="Calibri"/>
              </a:rPr>
              <a:t>Στις ακόλουθες περιπτώσεις που εφαρμόζεται τεχνολογία της ΤΝ υφίσταται υποχρέωση διενέργειας ΕΑΠΔ: </a:t>
            </a:r>
            <a:r>
              <a:rPr b="0" lang="el-GR" sz="1000" strike="noStrike" u="none">
                <a:solidFill>
                  <a:schemeClr val="dk1"/>
                </a:solidFill>
                <a:uFillTx/>
                <a:latin typeface="Calibri"/>
              </a:rPr>
              <a:t>Ειδική Αξιολόγηση Περιβαλλοντικών Πεπραγμένων και Διαχείρισης (ΕΑΠΔ) </a:t>
            </a:r>
            <a:endParaRPr b="0" lang="el-GR" sz="10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Calibri"/>
              <a:buChar char="‒"/>
            </a:pPr>
            <a:r>
              <a:rPr b="0" lang="el-GR" sz="2400" strike="noStrike" u="none">
                <a:solidFill>
                  <a:schemeClr val="dk1"/>
                </a:solidFill>
                <a:uFillTx/>
                <a:latin typeface="Calibri"/>
              </a:rPr>
              <a:t>αξιολόγηση, περιλαμβανομένης της </a:t>
            </a:r>
            <a:r>
              <a:rPr b="0" lang="el-GR" sz="2400" strike="noStrike" u="none">
                <a:solidFill>
                  <a:srgbClr val="0070c0"/>
                </a:solidFill>
                <a:uFillTx/>
                <a:latin typeface="Calibri"/>
              </a:rPr>
              <a:t>κατάρτισης προφίλ </a:t>
            </a:r>
            <a:r>
              <a:rPr b="0" lang="el-GR" sz="2400" strike="noStrike" u="none">
                <a:solidFill>
                  <a:schemeClr val="dk1"/>
                </a:solidFill>
                <a:uFillTx/>
                <a:latin typeface="Calibri"/>
              </a:rPr>
              <a:t>και </a:t>
            </a:r>
            <a:r>
              <a:rPr b="0" lang="el-GR" sz="2400" strike="noStrike" u="none">
                <a:solidFill>
                  <a:srgbClr val="0070c0"/>
                </a:solidFill>
                <a:uFillTx/>
                <a:latin typeface="Calibri"/>
              </a:rPr>
              <a:t>προβλέψεων</a:t>
            </a:r>
            <a:r>
              <a:rPr b="0" lang="el-GR" sz="2400" strike="noStrike" u="none">
                <a:solidFill>
                  <a:schemeClr val="dk1"/>
                </a:solidFill>
                <a:uFillTx/>
                <a:latin typeface="Calibri"/>
              </a:rPr>
              <a:t>, όπως όταν χρηματοπιστωτικό ίδρυμα ελέγχει τους πελάτες του με βάση δεδομένα πιστοληπτικής ικανότητας ή δεδομένα για την καταπολέμηση της νομιμοποίησης εσόδων από παράνομες δραστηριότητες και της χρηματοδότησης της τρομοκρατίας ή δεδομένα για εγκλήματα απάτης, ή η περίπτωση, κατά την οποία εταιρεία βιοτεχνολογίας παρέχει απευθείας στους καταναλωτές γενετικές δοκιμές για να εκτιμήσει και να προβλέψει τους κινδύνους νόσου/υγείας·</a:t>
            </a:r>
            <a:endParaRPr b="0" lang="el-GR" sz="24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8" name="PlaceHolder 1"/>
          <p:cNvSpPr>
            <a:spLocks noGrp="1"/>
          </p:cNvSpPr>
          <p:nvPr>
            <p:ph type="title"/>
          </p:nvPr>
        </p:nvSpPr>
        <p:spPr>
          <a:xfrm>
            <a:off x="838080" y="365040"/>
            <a:ext cx="10515240" cy="69192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ΤΝ και Προστασία Προσωπικών Δεδομένων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119" name="PlaceHolder 2"/>
          <p:cNvSpPr>
            <a:spLocks noGrp="1"/>
          </p:cNvSpPr>
          <p:nvPr>
            <p:ph/>
          </p:nvPr>
        </p:nvSpPr>
        <p:spPr>
          <a:xfrm>
            <a:off x="838080" y="1380960"/>
            <a:ext cx="10515240" cy="4795560"/>
          </a:xfrm>
          <a:prstGeom prst="rect">
            <a:avLst/>
          </a:prstGeom>
          <a:noFill/>
          <a:ln w="0">
            <a:noFill/>
          </a:ln>
        </p:spPr>
        <p:txBody>
          <a:bodyPr lIns="91440" rIns="91440" tIns="45720" bIns="45720" anchor="t">
            <a:noAutofit/>
          </a:bodyPr>
          <a:p>
            <a:pPr lvl="1" marL="685800" indent="-228600" algn="just" defTabSz="914400">
              <a:lnSpc>
                <a:spcPct val="100000"/>
              </a:lnSpc>
              <a:spcBef>
                <a:spcPts val="499"/>
              </a:spcBef>
              <a:buClr>
                <a:srgbClr val="000000"/>
              </a:buClr>
              <a:buFont typeface="Calibri"/>
              <a:buChar char="‒"/>
            </a:pPr>
            <a:r>
              <a:rPr b="0" lang="el-GR" sz="2400" strike="noStrike" u="none">
                <a:solidFill>
                  <a:schemeClr val="dk1"/>
                </a:solidFill>
                <a:uFillTx/>
                <a:latin typeface="Calibri"/>
              </a:rPr>
              <a:t>λήψη αυτοματοποιημένων αποφάσεων που παράγουν έννομα αποτελέσματα ή σημαντικά αποτελέσματα, όπως είναι, λ.χ., </a:t>
            </a:r>
            <a:r>
              <a:rPr b="0" lang="el-GR" sz="2400" strike="noStrike" u="none">
                <a:solidFill>
                  <a:srgbClr val="0070c0"/>
                </a:solidFill>
                <a:uFillTx/>
                <a:latin typeface="Calibri"/>
              </a:rPr>
              <a:t>η αυτόματη απόρριψη αίτησης πίστωσης</a:t>
            </a:r>
            <a:r>
              <a:rPr b="0" lang="el-GR" sz="2400" strike="noStrike" u="none">
                <a:solidFill>
                  <a:schemeClr val="dk1"/>
                </a:solidFill>
                <a:uFillTx/>
                <a:latin typeface="Calibri"/>
              </a:rPr>
              <a:t> ή </a:t>
            </a:r>
            <a:r>
              <a:rPr b="0" lang="el-GR" sz="2400" strike="noStrike" u="none">
                <a:solidFill>
                  <a:srgbClr val="0070c0"/>
                </a:solidFill>
                <a:uFillTx/>
                <a:latin typeface="Calibri"/>
              </a:rPr>
              <a:t>πρακτικές ηλεκτρονικών προσλήψεων </a:t>
            </a:r>
            <a:r>
              <a:rPr b="0" lang="el-GR" sz="2400" strike="noStrike" u="sng">
                <a:solidFill>
                  <a:srgbClr val="0070c0"/>
                </a:solidFill>
                <a:uFillTx/>
                <a:latin typeface="Calibri"/>
              </a:rPr>
              <a:t>χωρίς ανθρώπινη παρέμβαση</a:t>
            </a:r>
            <a:r>
              <a:rPr b="0" lang="el-GR" sz="2400" strike="noStrike" u="none">
                <a:solidFill>
                  <a:schemeClr val="dk1"/>
                </a:solidFill>
                <a:uFillTx/>
                <a:latin typeface="Calibri"/>
              </a:rPr>
              <a:t> (αιτ. 71 του ΓΚΠΔ) ή η </a:t>
            </a:r>
            <a:r>
              <a:rPr b="0" lang="el-GR" sz="2400" strike="noStrike" u="none">
                <a:solidFill>
                  <a:srgbClr val="0070c0"/>
                </a:solidFill>
                <a:uFillTx/>
                <a:latin typeface="Calibri"/>
              </a:rPr>
              <a:t>αυτόματη άρνηση ασφαλιστικής παροχής</a:t>
            </a:r>
            <a:r>
              <a:rPr b="0" lang="el-GR" sz="2400" strike="noStrike" u="none">
                <a:solidFill>
                  <a:schemeClr val="dk1"/>
                </a:solidFill>
                <a:uFillTx/>
                <a:latin typeface="Calibri"/>
              </a:rPr>
              <a:t>· </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70c0"/>
              </a:buClr>
              <a:buFont typeface="Calibri"/>
              <a:buChar char="‒"/>
            </a:pPr>
            <a:r>
              <a:rPr b="0" lang="el-GR" sz="2400" strike="noStrike" u="none">
                <a:solidFill>
                  <a:srgbClr val="0070c0"/>
                </a:solidFill>
                <a:uFillTx/>
                <a:latin typeface="Calibri"/>
              </a:rPr>
              <a:t>συστηματική παρακολούθηση </a:t>
            </a:r>
            <a:r>
              <a:rPr b="0" lang="el-GR" sz="2400" strike="noStrike" u="none">
                <a:solidFill>
                  <a:schemeClr val="dk1"/>
                </a:solidFill>
                <a:uFillTx/>
                <a:latin typeface="Calibri"/>
              </a:rPr>
              <a:t>και σε μεγάλη κλίμακα επεξεργασία για τον έλεγχο </a:t>
            </a:r>
            <a:r>
              <a:rPr b="0" lang="el-GR" sz="2400" strike="noStrike" u="none">
                <a:solidFill>
                  <a:srgbClr val="0070c0"/>
                </a:solidFill>
                <a:uFillTx/>
                <a:latin typeface="Calibri"/>
              </a:rPr>
              <a:t>προσώπων</a:t>
            </a:r>
            <a:r>
              <a:rPr b="0" lang="el-GR" sz="2400" strike="noStrike" u="none">
                <a:solidFill>
                  <a:schemeClr val="dk1"/>
                </a:solidFill>
                <a:uFillTx/>
                <a:latin typeface="Calibri"/>
              </a:rPr>
              <a:t>, όπως π.χ. με τη χρήση συστημάτων βιντεοεπιτήρησης με τεχνολογίες αναγνώρισης προσώπου· </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Calibri"/>
              <a:buChar char="‒"/>
            </a:pPr>
            <a:r>
              <a:rPr b="0" lang="el-GR" sz="2400" strike="noStrike" u="none">
                <a:solidFill>
                  <a:schemeClr val="dk1"/>
                </a:solidFill>
                <a:uFillTx/>
                <a:latin typeface="Calibri"/>
              </a:rPr>
              <a:t>επεξεργασία δεδομένων </a:t>
            </a:r>
            <a:r>
              <a:rPr b="0" lang="el-GR" sz="2400" strike="noStrike" u="none">
                <a:solidFill>
                  <a:srgbClr val="0070c0"/>
                </a:solidFill>
                <a:uFillTx/>
                <a:latin typeface="Calibri"/>
              </a:rPr>
              <a:t>σε μεγάλη κλίμακα</a:t>
            </a:r>
            <a:r>
              <a:rPr b="0" lang="el-GR" sz="2400" strike="noStrike" u="none">
                <a:solidFill>
                  <a:schemeClr val="dk1"/>
                </a:solidFill>
                <a:uFillTx/>
                <a:latin typeface="Calibri"/>
              </a:rPr>
              <a:t>. </a:t>
            </a:r>
            <a:endParaRPr b="0" lang="el-GR" sz="2400" strike="noStrike" u="none">
              <a:solidFill>
                <a:schemeClr val="dk1"/>
              </a:solidFill>
              <a:uFillTx/>
              <a:latin typeface="Calibri"/>
            </a:endParaRPr>
          </a:p>
          <a:p>
            <a:pPr marL="685800" indent="-228600" algn="just" defTabSz="914400">
              <a:lnSpc>
                <a:spcPct val="100000"/>
              </a:lnSpc>
              <a:spcBef>
                <a:spcPts val="499"/>
              </a:spcBef>
              <a:buNone/>
              <a:tabLst>
                <a:tab algn="l" pos="0"/>
              </a:tabLst>
            </a:pPr>
            <a:endParaRPr b="0" lang="el-GR" sz="2400" strike="noStrike" u="none">
              <a:solidFill>
                <a:schemeClr val="dk1"/>
              </a:solidFill>
              <a:uFillTx/>
              <a:latin typeface="Calibri"/>
            </a:endParaRPr>
          </a:p>
          <a:p>
            <a:pPr marL="685800" indent="-228600" algn="just" defTabSz="914400">
              <a:lnSpc>
                <a:spcPct val="90000"/>
              </a:lnSpc>
              <a:spcBef>
                <a:spcPts val="499"/>
              </a:spcBef>
              <a:buNone/>
              <a:tabLst>
                <a:tab algn="l" pos="0"/>
              </a:tabLst>
            </a:pPr>
            <a:endParaRPr b="0" lang="el-GR" sz="2400" strike="noStrike" u="none">
              <a:solidFill>
                <a:schemeClr val="dk1"/>
              </a:solidFill>
              <a:uFillTx/>
              <a:latin typeface="Calibri"/>
            </a:endParaRPr>
          </a:p>
          <a:p>
            <a:pPr marL="685800" indent="-228600" algn="just" defTabSz="914400">
              <a:lnSpc>
                <a:spcPct val="90000"/>
              </a:lnSpc>
              <a:spcBef>
                <a:spcPts val="499"/>
              </a:spcBef>
              <a:buNone/>
              <a:tabLst>
                <a:tab algn="l" pos="0"/>
              </a:tabLst>
            </a:pPr>
            <a:endParaRPr b="0" lang="el-GR" sz="24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838080" y="247680"/>
            <a:ext cx="10515240" cy="666360"/>
          </a:xfrm>
          <a:prstGeom prst="rect">
            <a:avLst/>
          </a:prstGeom>
          <a:noFill/>
          <a:ln w="0">
            <a:noFill/>
          </a:ln>
        </p:spPr>
        <p:txBody>
          <a:bodyPr lIns="91440" rIns="91440" tIns="45720" bIns="45720" anchor="ctr">
            <a:normAutofit fontScale="40000" lnSpcReduction="19999"/>
          </a:bodyPr>
          <a:p>
            <a:pPr indent="0" algn="ctr">
              <a:lnSpc>
                <a:spcPct val="90000"/>
              </a:lnSpc>
              <a:buNone/>
            </a:pPr>
            <a:br>
              <a:rPr sz="3600"/>
            </a:br>
            <a:r>
              <a:rPr b="1" lang="el-GR" sz="3600" strike="noStrike" u="none">
                <a:solidFill>
                  <a:srgbClr val="000000"/>
                </a:solidFill>
                <a:uFillTx/>
                <a:latin typeface="Calibri"/>
              </a:rPr>
              <a:t>Ζητήματα αστικής ευθύνης από τη χρήση της ΤΝ</a:t>
            </a:r>
            <a:br>
              <a:rPr sz="3600"/>
            </a:br>
            <a:br>
              <a:rPr sz="1800"/>
            </a:br>
            <a:endParaRPr b="0" lang="el-GR" sz="3600" strike="noStrike" u="none">
              <a:solidFill>
                <a:schemeClr val="dk1"/>
              </a:solidFill>
              <a:uFillTx/>
              <a:latin typeface="Calibri"/>
            </a:endParaRPr>
          </a:p>
        </p:txBody>
      </p:sp>
      <p:sp>
        <p:nvSpPr>
          <p:cNvPr id="121" name="PlaceHolder 2"/>
          <p:cNvSpPr>
            <a:spLocks noGrp="1"/>
          </p:cNvSpPr>
          <p:nvPr>
            <p:ph/>
          </p:nvPr>
        </p:nvSpPr>
        <p:spPr>
          <a:xfrm>
            <a:off x="838080" y="1102680"/>
            <a:ext cx="10515240" cy="4983480"/>
          </a:xfrm>
          <a:prstGeom prst="rect">
            <a:avLst/>
          </a:prstGeom>
          <a:noFill/>
          <a:ln w="0">
            <a:noFill/>
          </a:ln>
        </p:spPr>
        <p:txBody>
          <a:bodyPr lIns="91440" rIns="91440" tIns="45720" bIns="45720" anchor="t">
            <a:normAutofit fontScale="92500" lnSpcReduction="19999"/>
          </a:bodyPr>
          <a:p>
            <a:pPr marL="228600" indent="-228600" algn="just" defTabSz="914400">
              <a:lnSpc>
                <a:spcPct val="110000"/>
              </a:lnSpc>
              <a:spcBef>
                <a:spcPts val="1001"/>
              </a:spcBef>
              <a:buClr>
                <a:srgbClr val="000000"/>
              </a:buClr>
              <a:buFont typeface="Arial"/>
              <a:buChar char="•"/>
            </a:pPr>
            <a:r>
              <a:rPr b="0" lang="el-GR" sz="2700" strike="noStrike" u="none">
                <a:solidFill>
                  <a:schemeClr val="dk1"/>
                </a:solidFill>
                <a:uFillTx/>
                <a:latin typeface="Calibri"/>
              </a:rPr>
              <a:t>Τα αυτόνομα συστήματα διαθέτουν </a:t>
            </a:r>
            <a:r>
              <a:rPr b="0" lang="el-GR" sz="2700" strike="noStrike" u="none">
                <a:solidFill>
                  <a:srgbClr val="0070c0"/>
                </a:solidFill>
                <a:uFillTx/>
                <a:latin typeface="Calibri"/>
              </a:rPr>
              <a:t>δυνατότητες αυτόνομης μάθησης </a:t>
            </a:r>
            <a:r>
              <a:rPr b="0" lang="el-GR" sz="2700" strike="noStrike" u="none">
                <a:solidFill>
                  <a:schemeClr val="dk1"/>
                </a:solidFill>
                <a:uFillTx/>
                <a:latin typeface="Calibri"/>
              </a:rPr>
              <a:t>που τους επιτρέπουν να </a:t>
            </a:r>
            <a:r>
              <a:rPr b="0" lang="el-GR" sz="2700" strike="noStrike" u="none">
                <a:solidFill>
                  <a:srgbClr val="0070c0"/>
                </a:solidFill>
                <a:uFillTx/>
                <a:latin typeface="Calibri"/>
              </a:rPr>
              <a:t>δρουν αυτόνομα </a:t>
            </a:r>
            <a:r>
              <a:rPr b="0" lang="el-GR" sz="2700" strike="noStrike" u="none">
                <a:solidFill>
                  <a:schemeClr val="dk1"/>
                </a:solidFill>
                <a:uFillTx/>
                <a:latin typeface="Calibri"/>
              </a:rPr>
              <a:t>και το αποτέλεσμα της δράσης τους </a:t>
            </a:r>
            <a:r>
              <a:rPr b="0" lang="el-GR" sz="2700" strike="noStrike" u="none">
                <a:solidFill>
                  <a:srgbClr val="0070c0"/>
                </a:solidFill>
                <a:uFillTx/>
                <a:latin typeface="Calibri"/>
              </a:rPr>
              <a:t>να μην είναι πάντα προβλέψιμο</a:t>
            </a:r>
            <a:r>
              <a:rPr b="0" lang="el-GR" sz="2700" strike="noStrike" u="none">
                <a:solidFill>
                  <a:schemeClr val="dk1"/>
                </a:solidFill>
                <a:uFillTx/>
                <a:latin typeface="Calibri"/>
              </a:rPr>
              <a:t>, ούτε και για τους προγραμματιστές/κατασκευαστές αυτόνομων συσκευών, οπότε είναι πιθανό να προκύψουν μη επιθυμητά αποτελέσματα που μπορεί να συνεπάγονται υλικές ζημίες ή σωματικές βλάβες.</a:t>
            </a:r>
            <a:endParaRPr b="0" lang="el-GR" sz="27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700" strike="noStrike" u="none">
                <a:solidFill>
                  <a:schemeClr val="dk1"/>
                </a:solidFill>
                <a:uFillTx/>
                <a:latin typeface="Calibri"/>
              </a:rPr>
              <a:t>Σε ψήφισμα του Ευρωπαϊκού Κοινοβουλίου με την αστική ευθύνη για ζημίες που προκαλούνται από τα ρομπότ προτείνεται η επιβολή ενός </a:t>
            </a:r>
            <a:r>
              <a:rPr b="0" lang="el-GR" sz="2700" strike="noStrike" u="none">
                <a:solidFill>
                  <a:srgbClr val="0070c0"/>
                </a:solidFill>
                <a:uFillTx/>
                <a:latin typeface="Calibri"/>
              </a:rPr>
              <a:t>υποχρεωτικού συστήματος ασφάλισης</a:t>
            </a:r>
            <a:r>
              <a:rPr b="0" lang="el-GR" sz="2700" strike="noStrike" u="none">
                <a:solidFill>
                  <a:schemeClr val="dk1"/>
                </a:solidFill>
                <a:uFillTx/>
                <a:latin typeface="Calibri"/>
              </a:rPr>
              <a:t>, αντίστοιχο με το σύστημα υποχρεωτικής ασφάλισης αυτοκινήτων.</a:t>
            </a:r>
            <a:endParaRPr b="0" lang="el-GR" sz="27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700" strike="noStrike" u="none">
                <a:solidFill>
                  <a:schemeClr val="dk1"/>
                </a:solidFill>
                <a:uFillTx/>
                <a:latin typeface="Calibri"/>
              </a:rPr>
              <a:t>Ένα τέτοιο σύστημα θα μπορούσε να συμπληρώνεται από ένα </a:t>
            </a:r>
            <a:r>
              <a:rPr b="0" lang="el-GR" sz="2700" strike="noStrike" u="none">
                <a:solidFill>
                  <a:srgbClr val="0070c0"/>
                </a:solidFill>
                <a:uFillTx/>
                <a:latin typeface="Calibri"/>
              </a:rPr>
              <a:t>ταμείο</a:t>
            </a:r>
            <a:r>
              <a:rPr b="0" lang="el-GR" sz="2700" strike="noStrike" u="none">
                <a:solidFill>
                  <a:schemeClr val="dk1"/>
                </a:solidFill>
                <a:uFillTx/>
                <a:latin typeface="Calibri"/>
              </a:rPr>
              <a:t>, προκειμένου να διασφαλίζεται ότι οι ζημίες θα αποκαθίστανται και όταν δεν υπάρχει ασφαλιστική κάλυψη.</a:t>
            </a:r>
            <a:endParaRPr b="0" lang="el-GR" sz="27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2" name="PlaceHolder 1"/>
          <p:cNvSpPr>
            <a:spLocks noGrp="1"/>
          </p:cNvSpPr>
          <p:nvPr>
            <p:ph type="title"/>
          </p:nvPr>
        </p:nvSpPr>
        <p:spPr>
          <a:xfrm>
            <a:off x="838080" y="365040"/>
            <a:ext cx="10515240" cy="711000"/>
          </a:xfrm>
          <a:prstGeom prst="rect">
            <a:avLst/>
          </a:prstGeom>
          <a:noFill/>
          <a:ln w="0">
            <a:noFill/>
          </a:ln>
        </p:spPr>
        <p:txBody>
          <a:bodyPr lIns="91440" rIns="91440" tIns="45720" bIns="45720" anchor="ctr">
            <a:normAutofit/>
          </a:bodyPr>
          <a:p>
            <a:pPr indent="0" algn="ctr" defTabSz="914400">
              <a:lnSpc>
                <a:spcPct val="90000"/>
              </a:lnSpc>
              <a:buNone/>
            </a:pPr>
            <a:r>
              <a:rPr b="1" lang="el-GR" sz="3200" strike="noStrike" u="none">
                <a:solidFill>
                  <a:schemeClr val="dk1"/>
                </a:solidFill>
                <a:uFillTx/>
                <a:latin typeface="Calibri"/>
              </a:rPr>
              <a:t>Ζητήματα αστικής ευθύνης από τη χρήση της ΤΝ </a:t>
            </a:r>
            <a:r>
              <a:rPr b="0" lang="el-GR" sz="3200" strike="noStrike" u="none">
                <a:solidFill>
                  <a:schemeClr val="dk1"/>
                </a:solidFill>
                <a:uFillTx/>
                <a:latin typeface="Calibri"/>
              </a:rPr>
              <a:t>(</a:t>
            </a:r>
            <a:r>
              <a:rPr b="0" i="1" lang="el-GR" sz="3200" strike="noStrike" u="none">
                <a:solidFill>
                  <a:srgbClr val="ff0000"/>
                </a:solidFill>
                <a:uFillTx/>
                <a:latin typeface="Calibri"/>
              </a:rPr>
              <a:t>συνέχεια</a:t>
            </a:r>
            <a:r>
              <a:rPr b="0" lang="el-GR" sz="3200" strike="noStrike" u="none">
                <a:solidFill>
                  <a:schemeClr val="dk1"/>
                </a:solidFill>
                <a:uFillTx/>
                <a:latin typeface="Calibri"/>
              </a:rPr>
              <a:t>)</a:t>
            </a:r>
            <a:endParaRPr b="0" lang="el-GR" sz="3200" strike="noStrike" u="none">
              <a:solidFill>
                <a:schemeClr val="dk1"/>
              </a:solidFill>
              <a:uFillTx/>
              <a:latin typeface="Calibri"/>
            </a:endParaRPr>
          </a:p>
        </p:txBody>
      </p:sp>
      <p:sp>
        <p:nvSpPr>
          <p:cNvPr id="123" name="PlaceHolder 2"/>
          <p:cNvSpPr>
            <a:spLocks noGrp="1"/>
          </p:cNvSpPr>
          <p:nvPr>
            <p:ph/>
          </p:nvPr>
        </p:nvSpPr>
        <p:spPr>
          <a:xfrm>
            <a:off x="838080" y="1257480"/>
            <a:ext cx="10515240" cy="4919400"/>
          </a:xfrm>
          <a:prstGeom prst="rect">
            <a:avLst/>
          </a:prstGeom>
          <a:noFill/>
          <a:ln w="0">
            <a:noFill/>
          </a:ln>
        </p:spPr>
        <p:txBody>
          <a:bodyPr lIns="91440" rIns="91440" tIns="45720" bIns="45720" anchor="t">
            <a:normAutofit/>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Προτείνεται ακόμα «</a:t>
            </a:r>
            <a:r>
              <a:rPr b="0" i="1" lang="el-GR" sz="2800" strike="noStrike" u="none">
                <a:solidFill>
                  <a:schemeClr val="dk1"/>
                </a:solidFill>
                <a:uFillTx/>
                <a:latin typeface="Calibri"/>
              </a:rPr>
              <a:t>η δημιουργία μακροπρόθεσμα ενός </a:t>
            </a:r>
            <a:r>
              <a:rPr b="0" i="1" lang="el-GR" sz="2800" strike="noStrike" u="none">
                <a:solidFill>
                  <a:srgbClr val="0070c0"/>
                </a:solidFill>
                <a:uFillTx/>
                <a:latin typeface="Calibri"/>
              </a:rPr>
              <a:t>ειδικού νομικού καθεστώτος για τα ρομπότ</a:t>
            </a:r>
            <a:r>
              <a:rPr b="0" i="1" lang="el-GR" sz="2800" strike="noStrike" u="none">
                <a:solidFill>
                  <a:schemeClr val="dk1"/>
                </a:solidFill>
                <a:uFillTx/>
                <a:latin typeface="Calibri"/>
              </a:rPr>
              <a:t>, ώστε τουλάχιστον τα πιο εξελιγμένα, αυτόνομα ρομπότ να αναγνωρίζονται ως </a:t>
            </a:r>
            <a:r>
              <a:rPr b="0" i="1" lang="el-GR" sz="2800" strike="noStrike" u="none">
                <a:solidFill>
                  <a:srgbClr val="0070c0"/>
                </a:solidFill>
                <a:uFillTx/>
                <a:latin typeface="Calibri"/>
              </a:rPr>
              <a:t>ηλεκτρονικά πρόσωπα </a:t>
            </a:r>
            <a:r>
              <a:rPr b="0" i="1" lang="el-GR" sz="2800" strike="noStrike" u="none">
                <a:solidFill>
                  <a:srgbClr val="ffc000"/>
                </a:solidFill>
                <a:uFillTx/>
                <a:latin typeface="Calibri"/>
              </a:rPr>
              <a:t>με υποχρέωση επανόρθωσης τυχόν ζημίας που προκαλούν</a:t>
            </a:r>
            <a:r>
              <a:rPr b="0" i="1" lang="el-GR" sz="2800" strike="noStrike" u="none">
                <a:solidFill>
                  <a:schemeClr val="dk1"/>
                </a:solidFill>
                <a:uFillTx/>
                <a:latin typeface="Calibri"/>
              </a:rPr>
              <a:t>, και ενδεχομένως εφαρμογή της ηλεκτρονικής αυτής προσωπικότητας σε περιπτώσεις στις οποίες τα ρομπότ λαμβάνουν αυτόνομα αποφάσεις ή έρχονται με άλλον τρόπο σε ανεξάρτητη διάδραση με τρίτα μέρη</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4" name="PlaceHolder 1"/>
          <p:cNvSpPr>
            <a:spLocks noGrp="1"/>
          </p:cNvSpPr>
          <p:nvPr>
            <p:ph type="title"/>
          </p:nvPr>
        </p:nvSpPr>
        <p:spPr>
          <a:xfrm>
            <a:off x="838080" y="365040"/>
            <a:ext cx="10515240" cy="739440"/>
          </a:xfrm>
          <a:prstGeom prst="rect">
            <a:avLst/>
          </a:prstGeom>
          <a:noFill/>
          <a:ln w="0">
            <a:noFill/>
          </a:ln>
        </p:spPr>
        <p:txBody>
          <a:bodyPr lIns="91440" rIns="91440" tIns="45720" bIns="45720" anchor="ctr">
            <a:normAutofit fontScale="40000" lnSpcReduction="19999"/>
          </a:bodyPr>
          <a:p>
            <a:pPr indent="0" algn="ctr" defTabSz="914400">
              <a:lnSpc>
                <a:spcPct val="90000"/>
              </a:lnSpc>
              <a:buNone/>
            </a:pPr>
            <a:br>
              <a:rPr sz="4400"/>
            </a:br>
            <a:r>
              <a:rPr b="1" lang="el-GR" sz="3600" strike="noStrike" u="none">
                <a:solidFill>
                  <a:schemeClr val="dk1"/>
                </a:solidFill>
                <a:uFillTx/>
                <a:latin typeface="Calibri"/>
              </a:rPr>
              <a:t>Ζητήματα αστικής ευθύνης από τη χρήση της ΤΝ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 </a:t>
            </a:r>
            <a:br>
              <a:rPr sz="4400"/>
            </a:br>
            <a:endParaRPr b="0" lang="el-GR" sz="3600" strike="noStrike" u="none">
              <a:solidFill>
                <a:schemeClr val="dk1"/>
              </a:solidFill>
              <a:uFillTx/>
              <a:latin typeface="Calibri"/>
            </a:endParaRPr>
          </a:p>
        </p:txBody>
      </p:sp>
      <p:sp>
        <p:nvSpPr>
          <p:cNvPr id="125" name="PlaceHolder 2"/>
          <p:cNvSpPr>
            <a:spLocks noGrp="1"/>
          </p:cNvSpPr>
          <p:nvPr>
            <p:ph/>
          </p:nvPr>
        </p:nvSpPr>
        <p:spPr>
          <a:xfrm>
            <a:off x="838080" y="1247760"/>
            <a:ext cx="10515240" cy="4733640"/>
          </a:xfrm>
          <a:prstGeom prst="rect">
            <a:avLst/>
          </a:prstGeom>
          <a:noFill/>
          <a:ln w="0">
            <a:noFill/>
          </a:ln>
        </p:spPr>
        <p:txBody>
          <a:bodyPr lIns="91440" rIns="91440" tIns="45720" bIns="45720" anchor="t">
            <a:normAutofit lnSpcReduction="9999"/>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Το ερώτημα που τίθεται είναι αν δύναται να αποδοθεί υποκειμενική </a:t>
            </a:r>
            <a:r>
              <a:rPr b="0" lang="el-GR" sz="2800" strike="noStrike" u="none">
                <a:solidFill>
                  <a:srgbClr val="0070c0"/>
                </a:solidFill>
                <a:uFillTx/>
                <a:latin typeface="Calibri"/>
              </a:rPr>
              <a:t>ευθύνη στα πρόσωπα που διαθέτουν στην αγορά προϊόντα με τεχνολογία ΤΝ </a:t>
            </a:r>
            <a:r>
              <a:rPr b="0" lang="el-GR" sz="2800" strike="noStrike" u="none">
                <a:solidFill>
                  <a:schemeClr val="dk1"/>
                </a:solidFill>
                <a:uFillTx/>
                <a:latin typeface="Calibri"/>
              </a:rPr>
              <a:t>(παραγωγούς, διαχειριστές). </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Προτείνεται η </a:t>
            </a:r>
            <a:r>
              <a:rPr b="0" lang="el-GR" sz="2800" strike="noStrike" u="none">
                <a:solidFill>
                  <a:srgbClr val="0070c0"/>
                </a:solidFill>
                <a:uFillTx/>
                <a:latin typeface="Calibri"/>
              </a:rPr>
              <a:t>εφαρμογή ενός μοντέλου διαχείρισης κινδύνου</a:t>
            </a:r>
            <a:r>
              <a:rPr b="0" lang="el-GR" sz="2800" strike="noStrike" u="none">
                <a:solidFill>
                  <a:schemeClr val="dk1"/>
                </a:solidFill>
                <a:uFillTx/>
                <a:latin typeface="Calibri"/>
              </a:rPr>
              <a:t>, με την επιβολή υποχρεώσεων συμμόρφωσης με πρότυπα ελέγχου των προϊόντων μετά την κυκλοφορία και δοκιμών των προϊόντων, όπως προβλέπεται στις διατάξεις για την ασφάλεια των προϊόντων.</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Προτείνεται, επίσης, η </a:t>
            </a:r>
            <a:r>
              <a:rPr b="0" lang="el-GR" sz="2800" strike="noStrike" u="none">
                <a:solidFill>
                  <a:srgbClr val="0070c0"/>
                </a:solidFill>
                <a:uFillTx/>
                <a:latin typeface="Calibri"/>
              </a:rPr>
              <a:t>καταγραφή συμβάντων με τη χρήση τεχνικών μέσων</a:t>
            </a:r>
            <a:r>
              <a:rPr b="0" lang="el-GR" sz="2800" strike="noStrike" u="none">
                <a:solidFill>
                  <a:schemeClr val="dk1"/>
                </a:solidFill>
                <a:uFillTx/>
                <a:latin typeface="Calibri"/>
              </a:rPr>
              <a:t>, όπως λ.χ., με τη </a:t>
            </a:r>
            <a:r>
              <a:rPr b="0" lang="el-GR" sz="2800" strike="noStrike" u="sng">
                <a:solidFill>
                  <a:schemeClr val="dk1"/>
                </a:solidFill>
                <a:uFillTx/>
                <a:latin typeface="Calibri"/>
              </a:rPr>
              <a:t>χρήση αρχείων καταγραφής</a:t>
            </a:r>
            <a:r>
              <a:rPr b="0" lang="el-GR" sz="2800" strike="noStrike" u="none">
                <a:solidFill>
                  <a:schemeClr val="dk1"/>
                </a:solidFill>
                <a:uFillTx/>
                <a:latin typeface="Calibri"/>
              </a:rPr>
              <a:t>, με τη βοήθεια των οποίων θα καθίσταται δυνατή η απόδειξη ζημιογόνων συμβάντων.</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6" name="PlaceHolder 1"/>
          <p:cNvSpPr>
            <a:spLocks noGrp="1"/>
          </p:cNvSpPr>
          <p:nvPr>
            <p:ph type="title"/>
          </p:nvPr>
        </p:nvSpPr>
        <p:spPr>
          <a:xfrm>
            <a:off x="838080" y="365040"/>
            <a:ext cx="10515240" cy="746280"/>
          </a:xfrm>
          <a:prstGeom prst="rect">
            <a:avLst/>
          </a:prstGeom>
          <a:noFill/>
          <a:ln w="0">
            <a:noFill/>
          </a:ln>
        </p:spPr>
        <p:txBody>
          <a:bodyPr lIns="91440" rIns="91440" tIns="45720" bIns="45720" anchor="ctr">
            <a:normAutofit fontScale="92500" lnSpcReduction="9999"/>
          </a:bodyPr>
          <a:p>
            <a:pPr indent="0" algn="ctr" defTabSz="914400">
              <a:lnSpc>
                <a:spcPct val="90000"/>
              </a:lnSpc>
              <a:buNone/>
            </a:pPr>
            <a:r>
              <a:rPr b="1" lang="el-GR" sz="3600" strike="noStrike" u="none">
                <a:solidFill>
                  <a:schemeClr val="dk1"/>
                </a:solidFill>
                <a:uFillTx/>
                <a:latin typeface="Calibri"/>
              </a:rPr>
              <a:t>Αναγνώριση νομικής προσωπικότητας σε μηχανές με ΤΝ</a:t>
            </a:r>
            <a:endParaRPr b="0" lang="el-GR" sz="3600" strike="noStrike" u="none">
              <a:solidFill>
                <a:schemeClr val="dk1"/>
              </a:solidFill>
              <a:uFillTx/>
              <a:latin typeface="Calibri"/>
            </a:endParaRPr>
          </a:p>
        </p:txBody>
      </p:sp>
      <p:sp>
        <p:nvSpPr>
          <p:cNvPr id="127" name="PlaceHolder 2"/>
          <p:cNvSpPr>
            <a:spLocks noGrp="1"/>
          </p:cNvSpPr>
          <p:nvPr>
            <p:ph/>
          </p:nvPr>
        </p:nvSpPr>
        <p:spPr>
          <a:xfrm>
            <a:off x="838080" y="1236960"/>
            <a:ext cx="10515240" cy="5100480"/>
          </a:xfrm>
          <a:prstGeom prst="rect">
            <a:avLst/>
          </a:prstGeom>
          <a:noFill/>
          <a:ln w="0">
            <a:noFill/>
          </a:ln>
        </p:spPr>
        <p:txBody>
          <a:bodyPr lIns="91440" rIns="91440" tIns="45720" bIns="45720" anchor="t">
            <a:normAutofit/>
          </a:bodyPr>
          <a:p>
            <a:pPr marL="228600" indent="-228600" algn="just" defTabSz="914400">
              <a:lnSpc>
                <a:spcPct val="100000"/>
              </a:lnSpc>
              <a:spcBef>
                <a:spcPts val="1001"/>
              </a:spcBef>
              <a:buClr>
                <a:srgbClr val="000000"/>
              </a:buClr>
              <a:buFont typeface="Arial"/>
              <a:buChar char="•"/>
            </a:pPr>
            <a:r>
              <a:rPr b="0" i="1" lang="el-GR" sz="2800" strike="noStrike" u="none">
                <a:solidFill>
                  <a:schemeClr val="dk1"/>
                </a:solidFill>
                <a:uFillTx/>
                <a:latin typeface="Calibri"/>
              </a:rPr>
              <a:t>Από</a:t>
            </a:r>
            <a:r>
              <a:rPr b="0" lang="el-GR" sz="2800" strike="noStrike" u="none">
                <a:solidFill>
                  <a:schemeClr val="dk1"/>
                </a:solidFill>
                <a:uFillTx/>
                <a:latin typeface="Calibri"/>
              </a:rPr>
              <a:t> μερίδα της θεωρίας προτείνεται η </a:t>
            </a:r>
            <a:r>
              <a:rPr b="0" lang="el-GR" sz="2800" strike="noStrike" u="none">
                <a:solidFill>
                  <a:srgbClr val="0070c0"/>
                </a:solidFill>
                <a:uFillTx/>
                <a:latin typeface="Calibri"/>
              </a:rPr>
              <a:t>αναγνώριση προσωπικότητας </a:t>
            </a:r>
            <a:r>
              <a:rPr b="0" lang="el-GR" sz="2800" strike="noStrike" u="none">
                <a:solidFill>
                  <a:schemeClr val="dk1"/>
                </a:solidFill>
                <a:uFillTx/>
                <a:latin typeface="Calibri"/>
              </a:rPr>
              <a:t>ή άλλως, η δημιουργία ενός καθεστώτος ηλεκτρονικού προσώπου (</a:t>
            </a:r>
            <a:r>
              <a:rPr b="0" i="1" lang="en-US" sz="2800" strike="noStrike" u="none">
                <a:solidFill>
                  <a:srgbClr val="0070c0"/>
                </a:solidFill>
                <a:uFillTx/>
                <a:latin typeface="Calibri"/>
              </a:rPr>
              <a:t>ePerson</a:t>
            </a:r>
            <a:r>
              <a:rPr b="0" lang="el-GR" sz="2800" strike="noStrike" u="none">
                <a:solidFill>
                  <a:schemeClr val="dk1"/>
                </a:solidFill>
                <a:uFillTx/>
                <a:latin typeface="Calibri"/>
              </a:rPr>
              <a:t>), αναφορικά με μηχανές που διαθέτουν τεχνολογίες ΤΝ. </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Ο λόγος είναι ότι σε αυτή την περίπτωση θα ήταν δυνατό να αποδοθεί ευθύνη σε μια μηχανή, π.χ., σε ένα ρομπότ ή σε προγράμματα πράκτορες (</a:t>
            </a:r>
            <a:r>
              <a:rPr b="0" i="1" lang="en-US" sz="2800" strike="noStrike" u="none">
                <a:solidFill>
                  <a:srgbClr val="0070c0"/>
                </a:solidFill>
                <a:uFillTx/>
                <a:latin typeface="Calibri"/>
              </a:rPr>
              <a:t>software agents</a:t>
            </a:r>
            <a:r>
              <a:rPr b="0" lang="el-GR" sz="2800" strike="noStrike" u="none">
                <a:solidFill>
                  <a:schemeClr val="dk1"/>
                </a:solidFill>
                <a:uFillTx/>
                <a:latin typeface="Calibri"/>
              </a:rPr>
              <a:t>)</a:t>
            </a:r>
            <a:r>
              <a:rPr b="0" lang="en-US" sz="2800" strike="noStrike" u="none">
                <a:solidFill>
                  <a:schemeClr val="dk1"/>
                </a:solidFill>
                <a:uFillTx/>
                <a:latin typeface="Calibri"/>
              </a:rPr>
              <a:t>.</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Και τούτο, καθώς η πρόοδος στην τεχνολογία έχει καταστήσει δυσδιάκριτα τα όρια μεταξύ ανθρώπου και μηχανής, τη στιγμή που οι μηχανές έχουν τη δυνατότητα να αποφασίζουν αυτόνομα, όπως οι άνθρωποι.</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28" name="PlaceHolder 1"/>
          <p:cNvSpPr>
            <a:spLocks noGrp="1"/>
          </p:cNvSpPr>
          <p:nvPr>
            <p:ph type="title"/>
          </p:nvPr>
        </p:nvSpPr>
        <p:spPr>
          <a:xfrm>
            <a:off x="838080" y="365040"/>
            <a:ext cx="10515240" cy="1086840"/>
          </a:xfrm>
          <a:prstGeom prst="rect">
            <a:avLst/>
          </a:prstGeom>
          <a:noFill/>
          <a:ln w="0">
            <a:noFill/>
          </a:ln>
        </p:spPr>
        <p:txBody>
          <a:bodyPr lIns="91440" rIns="91440" tIns="45720" bIns="45720" anchor="ctr">
            <a:normAutofit/>
          </a:bodyPr>
          <a:p>
            <a:pPr indent="0" algn="ctr" defTabSz="914400">
              <a:lnSpc>
                <a:spcPct val="90000"/>
              </a:lnSpc>
              <a:buNone/>
            </a:pPr>
            <a:r>
              <a:rPr b="1" lang="el-GR" sz="3200" strike="noStrike" u="none">
                <a:solidFill>
                  <a:schemeClr val="dk1"/>
                </a:solidFill>
                <a:uFillTx/>
                <a:latin typeface="Calibri"/>
              </a:rPr>
              <a:t>Αναγνώριση νομικής προσωπικότητας σε μηχανές με ΤΝ </a:t>
            </a:r>
            <a:r>
              <a:rPr b="0" lang="el-GR" sz="3200" strike="noStrike" u="none">
                <a:solidFill>
                  <a:schemeClr val="dk1"/>
                </a:solidFill>
                <a:uFillTx/>
                <a:latin typeface="Calibri"/>
              </a:rPr>
              <a:t>(</a:t>
            </a:r>
            <a:r>
              <a:rPr b="0" i="1" lang="el-GR" sz="3200" strike="noStrike" u="none">
                <a:solidFill>
                  <a:srgbClr val="ff0000"/>
                </a:solidFill>
                <a:uFillTx/>
                <a:latin typeface="Calibri"/>
              </a:rPr>
              <a:t>συνέχεια</a:t>
            </a:r>
            <a:r>
              <a:rPr b="0" lang="el-GR" sz="3200" strike="noStrike" u="none">
                <a:solidFill>
                  <a:schemeClr val="dk1"/>
                </a:solidFill>
                <a:uFillTx/>
                <a:latin typeface="Calibri"/>
              </a:rPr>
              <a:t>) </a:t>
            </a:r>
            <a:endParaRPr b="0" lang="el-GR" sz="3200" strike="noStrike" u="none">
              <a:solidFill>
                <a:schemeClr val="dk1"/>
              </a:solidFill>
              <a:uFillTx/>
              <a:latin typeface="Calibri"/>
            </a:endParaRPr>
          </a:p>
        </p:txBody>
      </p:sp>
      <p:sp>
        <p:nvSpPr>
          <p:cNvPr id="129" name="PlaceHolder 2"/>
          <p:cNvSpPr>
            <a:spLocks noGrp="1"/>
          </p:cNvSpPr>
          <p:nvPr>
            <p:ph/>
          </p:nvPr>
        </p:nvSpPr>
        <p:spPr>
          <a:xfrm>
            <a:off x="838080" y="1631520"/>
            <a:ext cx="10515240" cy="4545000"/>
          </a:xfrm>
          <a:prstGeom prst="rect">
            <a:avLst/>
          </a:prstGeom>
          <a:noFill/>
          <a:ln w="0">
            <a:noFill/>
          </a:ln>
        </p:spPr>
        <p:txBody>
          <a:bodyPr lIns="91440" rIns="91440" tIns="45720" bIns="45720" anchor="t">
            <a:noAutofit/>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Θα μπορούσε να αποδοθεί </a:t>
            </a:r>
            <a:r>
              <a:rPr b="0" lang="el-GR" sz="2800" strike="noStrike" u="none">
                <a:solidFill>
                  <a:srgbClr val="0070c0"/>
                </a:solidFill>
                <a:uFillTx/>
                <a:latin typeface="Calibri"/>
              </a:rPr>
              <a:t>νομική προσωπικότητα σε συστήματα ΤΝ</a:t>
            </a:r>
            <a:r>
              <a:rPr b="0" lang="el-GR" sz="2800" strike="noStrike" u="none">
                <a:solidFill>
                  <a:schemeClr val="dk1"/>
                </a:solidFill>
                <a:uFillTx/>
                <a:latin typeface="Calibri"/>
              </a:rPr>
              <a:t>, αλλά με περιορισμένα δικαιώματα και, ενδεχομένως, με περιορισμένα όρια ευθύνης.</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Θα μπορούσε να υπάρχει και </a:t>
            </a:r>
            <a:r>
              <a:rPr b="0" lang="el-GR" sz="2800" strike="noStrike" u="none">
                <a:solidFill>
                  <a:srgbClr val="0070c0"/>
                </a:solidFill>
                <a:uFillTx/>
                <a:latin typeface="Calibri"/>
              </a:rPr>
              <a:t>ασφαλιστική κάλυψη </a:t>
            </a:r>
            <a:r>
              <a:rPr b="0" lang="el-GR" sz="2800" strike="noStrike" u="none">
                <a:solidFill>
                  <a:schemeClr val="dk1"/>
                </a:solidFill>
                <a:uFillTx/>
                <a:latin typeface="Calibri"/>
              </a:rPr>
              <a:t>για τις ζημίες που μπορεί να προκληθούν, αλλά και αυτή θα ήταν περιορισμένη.</a:t>
            </a:r>
            <a:endParaRPr b="0" lang="el-GR" sz="28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Το πρόβλημα είναι ότι αυτόνομα συστήματα δεν διαθέτουν περιουσία και, κατά συνέπεια, η </a:t>
            </a:r>
            <a:r>
              <a:rPr b="0" lang="el-GR" sz="2800" strike="noStrike" u="none">
                <a:solidFill>
                  <a:srgbClr val="0070c0"/>
                </a:solidFill>
                <a:uFillTx/>
                <a:latin typeface="Calibri"/>
              </a:rPr>
              <a:t>αποζημίωση</a:t>
            </a:r>
            <a:r>
              <a:rPr b="0" lang="el-GR" sz="2800" strike="noStrike" u="none">
                <a:solidFill>
                  <a:schemeClr val="dk1"/>
                </a:solidFill>
                <a:uFillTx/>
                <a:latin typeface="Calibri"/>
              </a:rPr>
              <a:t> που θα μπορούσε να διεκδικήσει ο παθών θα ήταν </a:t>
            </a:r>
            <a:r>
              <a:rPr b="0" lang="el-GR" sz="2800" strike="noStrike" u="none">
                <a:solidFill>
                  <a:srgbClr val="0070c0"/>
                </a:solidFill>
                <a:uFillTx/>
                <a:latin typeface="Calibri"/>
              </a:rPr>
              <a:t>περιορισμένη</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indent="0" algn="just" defTabSz="914400">
              <a:lnSpc>
                <a:spcPct val="10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0" name="PlaceHolder 1"/>
          <p:cNvSpPr>
            <a:spLocks noGrp="1"/>
          </p:cNvSpPr>
          <p:nvPr>
            <p:ph type="title"/>
          </p:nvPr>
        </p:nvSpPr>
        <p:spPr>
          <a:xfrm>
            <a:off x="838080" y="365040"/>
            <a:ext cx="10515240" cy="952200"/>
          </a:xfrm>
          <a:prstGeom prst="rect">
            <a:avLst/>
          </a:prstGeom>
          <a:noFill/>
          <a:ln w="0">
            <a:noFill/>
          </a:ln>
        </p:spPr>
        <p:txBody>
          <a:bodyPr lIns="91440" rIns="91440" tIns="45720" bIns="45720" anchor="ctr">
            <a:normAutofit fontScale="47500" lnSpcReduction="19999"/>
          </a:bodyPr>
          <a:p>
            <a:pPr indent="0" algn="ctr" defTabSz="914400">
              <a:lnSpc>
                <a:spcPct val="90000"/>
              </a:lnSpc>
              <a:buNone/>
            </a:pPr>
            <a:br>
              <a:rPr sz="4400"/>
            </a:br>
            <a:r>
              <a:rPr b="1" lang="el-GR" sz="4400" strike="noStrike" u="none">
                <a:solidFill>
                  <a:schemeClr val="dk1"/>
                </a:solidFill>
                <a:uFillTx/>
                <a:latin typeface="Calibri"/>
              </a:rPr>
              <a:t>Άλλες νομικές βάσεις αντικειμενικής ευθύνης</a:t>
            </a:r>
            <a:br>
              <a:rPr sz="4400"/>
            </a:br>
            <a:endParaRPr b="0" lang="el-GR" sz="4400" strike="noStrike" u="none">
              <a:solidFill>
                <a:schemeClr val="dk1"/>
              </a:solidFill>
              <a:uFillTx/>
              <a:latin typeface="Calibri"/>
            </a:endParaRPr>
          </a:p>
        </p:txBody>
      </p:sp>
      <p:sp>
        <p:nvSpPr>
          <p:cNvPr id="131" name="PlaceHolder 2"/>
          <p:cNvSpPr>
            <a:spLocks noGrp="1"/>
          </p:cNvSpPr>
          <p:nvPr>
            <p:ph/>
          </p:nvPr>
        </p:nvSpPr>
        <p:spPr>
          <a:xfrm>
            <a:off x="838080" y="1507680"/>
            <a:ext cx="10515240" cy="4668840"/>
          </a:xfrm>
          <a:prstGeom prst="rect">
            <a:avLst/>
          </a:prstGeom>
          <a:noFill/>
          <a:ln w="0">
            <a:noFill/>
          </a:ln>
        </p:spPr>
        <p:txBody>
          <a:bodyPr lIns="91440" rIns="91440" tIns="45720" bIns="45720" anchor="t">
            <a:noAutofit/>
          </a:bodyPr>
          <a:p>
            <a:pPr marL="228600" indent="-228600" algn="just" defTabSz="914400">
              <a:lnSpc>
                <a:spcPct val="100000"/>
              </a:lnSpc>
              <a:spcBef>
                <a:spcPts val="1001"/>
              </a:spcBef>
              <a:buClr>
                <a:srgbClr val="000000"/>
              </a:buClr>
              <a:buFont typeface="Arial"/>
              <a:buChar char="•"/>
            </a:pPr>
            <a:r>
              <a:rPr b="0" lang="el-GR" sz="2600" strike="noStrike" u="none">
                <a:solidFill>
                  <a:schemeClr val="dk1"/>
                </a:solidFill>
                <a:uFillTx/>
                <a:latin typeface="Calibri"/>
              </a:rPr>
              <a:t>Στην περίπτωση των αυτόνομων οχημάτων μπορεί να βρει εφαρμογή ο νόμος ΓϠΝ</a:t>
            </a:r>
            <a:r>
              <a:rPr b="0" lang="en-US" sz="2600" strike="noStrike" u="none">
                <a:solidFill>
                  <a:schemeClr val="dk1"/>
                </a:solidFill>
                <a:uFillTx/>
                <a:latin typeface="Calibri"/>
              </a:rPr>
              <a:t>’/</a:t>
            </a:r>
            <a:r>
              <a:rPr b="0" lang="el-GR" sz="2600" strike="noStrike" u="none">
                <a:solidFill>
                  <a:schemeClr val="dk1"/>
                </a:solidFill>
                <a:uFillTx/>
                <a:latin typeface="Calibri"/>
              </a:rPr>
              <a:t>1911 </a:t>
            </a:r>
            <a:r>
              <a:rPr b="0" lang="el-GR" sz="2600" strike="noStrike" u="none">
                <a:solidFill>
                  <a:srgbClr val="0070c0"/>
                </a:solidFill>
                <a:uFillTx/>
                <a:latin typeface="Calibri"/>
              </a:rPr>
              <a:t>για την αστική ευθύνη από αυτοκινητικά ατυχήματα</a:t>
            </a:r>
            <a:r>
              <a:rPr b="0" lang="el-GR" sz="2600" strike="noStrike" u="none">
                <a:solidFill>
                  <a:schemeClr val="dk1"/>
                </a:solidFill>
                <a:uFillTx/>
                <a:latin typeface="Calibri"/>
              </a:rPr>
              <a:t>, με τον οποίο θεμελιώνεται αντικειμενική ευθύνη του κατόχου ή του ιδιοκτήτη, αν αυτός είναι άλλος από τον κάτοχο</a:t>
            </a:r>
            <a:r>
              <a:rPr b="0" lang="en-US" sz="2600" strike="noStrike" u="none">
                <a:solidFill>
                  <a:schemeClr val="dk1"/>
                </a:solidFill>
                <a:uFillTx/>
                <a:latin typeface="Calibri"/>
              </a:rPr>
              <a:t>.</a:t>
            </a:r>
            <a:endParaRPr b="0" lang="el-GR" sz="26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600" strike="noStrike" u="none">
                <a:solidFill>
                  <a:schemeClr val="dk1"/>
                </a:solidFill>
                <a:uFillTx/>
                <a:latin typeface="Calibri"/>
              </a:rPr>
              <a:t>Στο πεδίο εφαρμογής του νόμου αυτού εμπίπτουν </a:t>
            </a:r>
            <a:r>
              <a:rPr b="0" lang="el-GR" sz="2600" strike="noStrike" u="none">
                <a:solidFill>
                  <a:srgbClr val="0070c0"/>
                </a:solidFill>
                <a:uFillTx/>
                <a:latin typeface="Calibri"/>
              </a:rPr>
              <a:t>και τα οχήματα αυτόνομης οδήγησης</a:t>
            </a:r>
            <a:r>
              <a:rPr b="0" lang="el-GR" sz="2600" strike="noStrike" u="none">
                <a:solidFill>
                  <a:schemeClr val="dk1"/>
                </a:solidFill>
                <a:uFillTx/>
                <a:latin typeface="Calibri"/>
              </a:rPr>
              <a:t>, καθώς δεν υφίσταται εξαίρεση για την περίπτωση όπου η οδήγηση του οχήματος έχει αναληφθεί από ένα αυτόνομο σύστημα και όχι άνθρωπο</a:t>
            </a:r>
            <a:r>
              <a:rPr b="0" lang="en-US" sz="2600" strike="noStrike" u="none">
                <a:solidFill>
                  <a:schemeClr val="dk1"/>
                </a:solidFill>
                <a:uFillTx/>
                <a:latin typeface="Calibri"/>
              </a:rPr>
              <a:t>. </a:t>
            </a:r>
            <a:endParaRPr b="0" lang="el-GR" sz="26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600" strike="noStrike" u="none">
                <a:solidFill>
                  <a:schemeClr val="dk1"/>
                </a:solidFill>
                <a:uFillTx/>
                <a:latin typeface="Calibri"/>
              </a:rPr>
              <a:t>Περαιτέρω, προτείνεται η αναλογική εφαρμογή της ΑΚ 924* </a:t>
            </a:r>
            <a:r>
              <a:rPr b="0" lang="el-GR" sz="2600" strike="noStrike" u="none">
                <a:solidFill>
                  <a:srgbClr val="0070c0"/>
                </a:solidFill>
                <a:uFillTx/>
                <a:latin typeface="Calibri"/>
              </a:rPr>
              <a:t>για την ευθύνη του κατόχου ζώου </a:t>
            </a:r>
            <a:r>
              <a:rPr b="0" lang="el-GR" sz="2600" strike="noStrike" u="none">
                <a:solidFill>
                  <a:schemeClr val="dk1"/>
                </a:solidFill>
                <a:uFillTx/>
                <a:latin typeface="Calibri"/>
              </a:rPr>
              <a:t>ως βάση για τη θεμελίωση αντικειμενικής ευθύνης.</a:t>
            </a:r>
            <a:endParaRPr b="0" lang="el-GR" sz="26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8" name="PlaceHolder 1"/>
          <p:cNvSpPr>
            <a:spLocks noGrp="1"/>
          </p:cNvSpPr>
          <p:nvPr>
            <p:ph type="title"/>
          </p:nvPr>
        </p:nvSpPr>
        <p:spPr>
          <a:xfrm>
            <a:off x="838080" y="365040"/>
            <a:ext cx="10515240" cy="758520"/>
          </a:xfrm>
          <a:prstGeom prst="rect">
            <a:avLst/>
          </a:prstGeom>
          <a:noFill/>
          <a:ln w="0">
            <a:noFill/>
          </a:ln>
        </p:spPr>
        <p:txBody>
          <a:bodyPr lIns="91440" rIns="91440" tIns="45720" bIns="45720" anchor="ctr">
            <a:noAutofit/>
          </a:bodyPr>
          <a:p>
            <a:pPr indent="0" algn="ctr" defTabSz="914400">
              <a:lnSpc>
                <a:spcPct val="90000"/>
              </a:lnSpc>
              <a:buNone/>
            </a:pPr>
            <a:r>
              <a:rPr b="1" lang="el-GR" sz="4400" strike="noStrike" u="none">
                <a:solidFill>
                  <a:schemeClr val="dk1"/>
                </a:solidFill>
                <a:uFillTx/>
                <a:latin typeface="Calibri Light"/>
              </a:rPr>
              <a:t>Εισαγωγή</a:t>
            </a:r>
            <a:r>
              <a:rPr b="0" lang="el-GR" sz="4400" strike="noStrike" u="none">
                <a:solidFill>
                  <a:schemeClr val="dk1"/>
                </a:solidFill>
                <a:uFillTx/>
                <a:latin typeface="Calibri Light"/>
              </a:rPr>
              <a:t> (</a:t>
            </a:r>
            <a:r>
              <a:rPr b="0" i="1" lang="el-GR" sz="4400" strike="noStrike" u="none">
                <a:solidFill>
                  <a:srgbClr val="ff0000"/>
                </a:solidFill>
                <a:uFillTx/>
                <a:latin typeface="Calibri Light"/>
              </a:rPr>
              <a:t>συνέχεια</a:t>
            </a:r>
            <a:r>
              <a:rPr b="0" lang="el-GR" sz="4400" strike="noStrike" u="none">
                <a:solidFill>
                  <a:schemeClr val="dk1"/>
                </a:solidFill>
                <a:uFillTx/>
                <a:latin typeface="Calibri Light"/>
              </a:rPr>
              <a:t>)</a:t>
            </a:r>
            <a:endParaRPr b="0" lang="el-GR" sz="4400" strike="noStrike" u="none">
              <a:solidFill>
                <a:schemeClr val="dk1"/>
              </a:solidFill>
              <a:uFillTx/>
              <a:latin typeface="Calibri"/>
            </a:endParaRPr>
          </a:p>
        </p:txBody>
      </p:sp>
      <p:sp>
        <p:nvSpPr>
          <p:cNvPr id="79" name="PlaceHolder 2"/>
          <p:cNvSpPr>
            <a:spLocks noGrp="1"/>
          </p:cNvSpPr>
          <p:nvPr>
            <p:ph/>
          </p:nvPr>
        </p:nvSpPr>
        <p:spPr>
          <a:xfrm>
            <a:off x="838080" y="1371600"/>
            <a:ext cx="10515240" cy="4804920"/>
          </a:xfrm>
          <a:prstGeom prst="rect">
            <a:avLst/>
          </a:prstGeom>
          <a:noFill/>
          <a:ln w="0">
            <a:noFill/>
          </a:ln>
        </p:spPr>
        <p:txBody>
          <a:bodyPr lIns="91440" rIns="91440" tIns="45720" bIns="45720" anchor="t">
            <a:normAutofit fontScale="925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Ζητήματα ανακύπτουν, όταν στα δεδομένα που χρησιμοποιούνται στην ΤΝ περιλαμβάνονται </a:t>
            </a:r>
            <a:r>
              <a:rPr b="0" lang="el-GR" sz="2800" strike="noStrike" u="none">
                <a:solidFill>
                  <a:srgbClr val="00b050"/>
                </a:solidFill>
                <a:uFillTx/>
                <a:latin typeface="Calibri"/>
              </a:rPr>
              <a:t>δεδομένα προσωπικού χαρακτήρα</a:t>
            </a:r>
            <a:r>
              <a:rPr b="0" lang="el-GR" sz="2800" strike="noStrike" u="none">
                <a:solidFill>
                  <a:schemeClr val="dk1"/>
                </a:solidFill>
                <a:uFillTx/>
                <a:latin typeface="Calibri"/>
              </a:rPr>
              <a:t>. </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Προκειμένου η κοινωνία να εμπιστευθεί, να αποδεχθεί και να χρησιμοποιεί την ΤΝ, αυτή θα πρέπει να είναι προβλέψιμη, υπεύθυνη, επαληθεύσιμη, να σέβεται τα θεμελιώδη δικαιώματα (το δικαίωμα στην ανθρώπινη αξιοπρέπεια, την ελευθερία του ατόμου, τον σεβασμό στη δημοκρατία, τη δικαιοσύνη και το κράτος δικαίου, την ισότητα, την απαγόρευση των διακρίσεων κ.ά.) και να τηρεί τους κανόνες δεοντολογίας. Για αυτό, η Επιτροπή της ΕΕ υποστηρίζει μια «</a:t>
            </a:r>
            <a:r>
              <a:rPr b="0" i="1" lang="el-GR" sz="2800" strike="noStrike" u="none">
                <a:solidFill>
                  <a:srgbClr val="0070c0"/>
                </a:solidFill>
                <a:uFillTx/>
                <a:latin typeface="Calibri"/>
              </a:rPr>
              <a:t>δεοντολογική, ασφαλή και προηγμένη ΤΝ με τη σφραγίδα της Ευρώπης</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εφαρμογή της αρχής της ισότητας συνεπάγεται ότι η ΤΝ </a:t>
            </a:r>
            <a:r>
              <a:rPr b="0" lang="el-GR" sz="2800" strike="noStrike" u="none">
                <a:solidFill>
                  <a:srgbClr val="00b050"/>
                </a:solidFill>
                <a:uFillTx/>
                <a:latin typeface="Calibri"/>
              </a:rPr>
              <a:t>δεν θα λειτουργεί μεροληπτικά</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indent="0" algn="just" defTabSz="914400">
              <a:lnSpc>
                <a:spcPct val="11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2" name="PlaceHolder 1"/>
          <p:cNvSpPr>
            <a:spLocks noGrp="1"/>
          </p:cNvSpPr>
          <p:nvPr>
            <p:ph type="title"/>
          </p:nvPr>
        </p:nvSpPr>
        <p:spPr>
          <a:xfrm>
            <a:off x="838080" y="365040"/>
            <a:ext cx="10515240" cy="1091880"/>
          </a:xfrm>
          <a:prstGeom prst="rect">
            <a:avLst/>
          </a:prstGeom>
          <a:noFill/>
          <a:ln w="0">
            <a:noFill/>
          </a:ln>
        </p:spPr>
        <p:txBody>
          <a:bodyPr lIns="91440" rIns="91440" tIns="45720" bIns="45720" anchor="ctr">
            <a:normAutofit fontScale="92500" lnSpcReduction="19999"/>
          </a:bodyPr>
          <a:p>
            <a:pPr indent="0" algn="ctr" defTabSz="914400">
              <a:lnSpc>
                <a:spcPct val="90000"/>
              </a:lnSpc>
              <a:buNone/>
            </a:pPr>
            <a:r>
              <a:rPr b="1" lang="el-GR" sz="4400" strike="noStrike" u="none">
                <a:solidFill>
                  <a:schemeClr val="dk1"/>
                </a:solidFill>
                <a:uFillTx/>
                <a:latin typeface="Calibri"/>
              </a:rPr>
              <a:t>Άλλες νομικές βάσεις αντικειμενικής ευθύνης</a:t>
            </a:r>
            <a:br>
              <a:rPr sz="4400"/>
            </a:br>
            <a:r>
              <a:rPr b="0" lang="el-GR" sz="4400" strike="noStrike" u="none">
                <a:solidFill>
                  <a:schemeClr val="dk1"/>
                </a:solidFill>
                <a:uFillTx/>
                <a:latin typeface="Calibri Light"/>
              </a:rPr>
              <a:t> (</a:t>
            </a:r>
            <a:r>
              <a:rPr b="0" i="1" lang="el-GR" sz="4400" strike="noStrike" u="none">
                <a:solidFill>
                  <a:srgbClr val="ff0000"/>
                </a:solidFill>
                <a:uFillTx/>
                <a:latin typeface="Calibri Light"/>
              </a:rPr>
              <a:t>συνέχεια</a:t>
            </a:r>
            <a:r>
              <a:rPr b="0" lang="el-GR" sz="4400" strike="noStrike" u="none">
                <a:solidFill>
                  <a:schemeClr val="dk1"/>
                </a:solidFill>
                <a:uFillTx/>
                <a:latin typeface="Calibri Light"/>
              </a:rPr>
              <a:t>) </a:t>
            </a:r>
            <a:endParaRPr b="0" lang="el-GR" sz="4400" strike="noStrike" u="none">
              <a:solidFill>
                <a:schemeClr val="dk1"/>
              </a:solidFill>
              <a:uFillTx/>
              <a:latin typeface="Calibri"/>
            </a:endParaRPr>
          </a:p>
        </p:txBody>
      </p:sp>
      <p:sp>
        <p:nvSpPr>
          <p:cNvPr id="133" name="PlaceHolder 2"/>
          <p:cNvSpPr>
            <a:spLocks noGrp="1"/>
          </p:cNvSpPr>
          <p:nvPr>
            <p:ph/>
          </p:nvPr>
        </p:nvSpPr>
        <p:spPr>
          <a:xfrm>
            <a:off x="838080" y="1825560"/>
            <a:ext cx="10515240" cy="3917520"/>
          </a:xfrm>
          <a:prstGeom prst="rect">
            <a:avLst/>
          </a:prstGeom>
          <a:noFill/>
          <a:ln w="0">
            <a:noFill/>
          </a:ln>
        </p:spPr>
        <p:txBody>
          <a:bodyPr lIns="91440" rIns="91440" tIns="45720" bIns="45720" anchor="t">
            <a:noAutofit/>
          </a:bodyPr>
          <a:p>
            <a:pPr marL="228600" indent="-228600" algn="just" defTabSz="914400">
              <a:lnSpc>
                <a:spcPct val="100000"/>
              </a:lnSpc>
              <a:spcBef>
                <a:spcPts val="1001"/>
              </a:spcBef>
              <a:buClr>
                <a:srgbClr val="000000"/>
              </a:buClr>
              <a:buFont typeface="Arial"/>
              <a:buChar char="•"/>
            </a:pPr>
            <a:r>
              <a:rPr b="0" lang="el-GR" sz="2800" strike="noStrike" u="none">
                <a:solidFill>
                  <a:schemeClr val="dk1"/>
                </a:solidFill>
                <a:uFillTx/>
                <a:latin typeface="Calibri"/>
              </a:rPr>
              <a:t>Πιο πέρα, προτείνεται η αναλογική εφαρμογή της ρύθμισης της </a:t>
            </a:r>
            <a:r>
              <a:rPr b="0" lang="el-GR" sz="2800" strike="noStrike" u="none">
                <a:solidFill>
                  <a:srgbClr val="0070c0"/>
                </a:solidFill>
                <a:uFillTx/>
                <a:latin typeface="Calibri"/>
              </a:rPr>
              <a:t>ευθύνης προστήσαντος </a:t>
            </a:r>
            <a:r>
              <a:rPr b="0" lang="el-GR" sz="2800" strike="noStrike" u="none">
                <a:solidFill>
                  <a:schemeClr val="dk1"/>
                </a:solidFill>
                <a:uFillTx/>
                <a:latin typeface="Calibri"/>
              </a:rPr>
              <a:t>(ΑΚ 922), με το σκεπτικό ότι, όπως στην περίπτωση της σχέσης προστήσεως, όπου ο προστήσας αποκομίζει οφέλη από τη δραστηριότητα ενδιάμεσων προσώπων και για το λόγο αυτό φέρει και την ευθύνη για τις πράξεις τους, έτσι και στις αυτόνομες μηχανές όπου ο άνθρωπος υποκαθίσταται από αυτές, δικαιολογείται η απόδοση ευθύνης σε αυτόν.</a:t>
            </a: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838080" y="365040"/>
            <a:ext cx="10515240" cy="907560"/>
          </a:xfrm>
          <a:prstGeom prst="rect">
            <a:avLst/>
          </a:prstGeom>
          <a:noFill/>
          <a:ln w="0">
            <a:noFill/>
          </a:ln>
        </p:spPr>
        <p:txBody>
          <a:bodyPr lIns="91440" rIns="91440" tIns="45720" bIns="45720" anchor="ctr">
            <a:normAutofit fontScale="55000" lnSpcReduction="19999"/>
          </a:bodyPr>
          <a:p>
            <a:pPr indent="0" algn="ctr" defTabSz="914400">
              <a:lnSpc>
                <a:spcPct val="90000"/>
              </a:lnSpc>
              <a:buNone/>
            </a:pPr>
            <a:br>
              <a:rPr sz="4400"/>
            </a:br>
            <a:r>
              <a:rPr b="1" lang="el-GR" sz="3100" strike="noStrike" u="none">
                <a:solidFill>
                  <a:schemeClr val="dk1"/>
                </a:solidFill>
                <a:uFillTx/>
                <a:latin typeface="Calibri"/>
              </a:rPr>
              <a:t>Η εφαρμογή της ΤΝ για την παραγωγή έργων</a:t>
            </a:r>
            <a:r>
              <a:rPr b="1" lang="en-US" sz="3100" strike="noStrike" u="none">
                <a:solidFill>
                  <a:schemeClr val="dk1"/>
                </a:solidFill>
                <a:uFillTx/>
                <a:latin typeface="Calibri"/>
              </a:rPr>
              <a:t> </a:t>
            </a:r>
            <a:r>
              <a:rPr b="1" lang="el-GR" sz="3100" strike="noStrike" u="none">
                <a:solidFill>
                  <a:schemeClr val="dk1"/>
                </a:solidFill>
                <a:uFillTx/>
                <a:latin typeface="Calibri"/>
              </a:rPr>
              <a:t>πνευματικής ιδιοκτησίας</a:t>
            </a:r>
            <a:br>
              <a:rPr sz="4400"/>
            </a:br>
            <a:endParaRPr b="0" lang="el-GR" sz="3100" strike="noStrike" u="none">
              <a:solidFill>
                <a:schemeClr val="dk1"/>
              </a:solidFill>
              <a:uFillTx/>
              <a:latin typeface="Calibri"/>
            </a:endParaRPr>
          </a:p>
        </p:txBody>
      </p:sp>
      <p:sp>
        <p:nvSpPr>
          <p:cNvPr id="135" name="PlaceHolder 2"/>
          <p:cNvSpPr>
            <a:spLocks noGrp="1"/>
          </p:cNvSpPr>
          <p:nvPr>
            <p:ph/>
          </p:nvPr>
        </p:nvSpPr>
        <p:spPr>
          <a:xfrm>
            <a:off x="838080" y="1523880"/>
            <a:ext cx="10515240" cy="4652640"/>
          </a:xfrm>
          <a:prstGeom prst="rect">
            <a:avLst/>
          </a:prstGeom>
          <a:noFill/>
          <a:ln w="0">
            <a:noFill/>
          </a:ln>
        </p:spPr>
        <p:txBody>
          <a:bodyPr lIns="91440" rIns="91440" tIns="45720" bIns="45720" anchor="t">
            <a:normAutofit fontScale="70000" lnSpcReduction="19999"/>
          </a:bodyPr>
          <a:p>
            <a:pPr marL="228600" indent="-228600" algn="just" defTabSz="914400">
              <a:lnSpc>
                <a:spcPct val="120000"/>
              </a:lnSpc>
              <a:spcBef>
                <a:spcPts val="1001"/>
              </a:spcBef>
              <a:buClr>
                <a:srgbClr val="000000"/>
              </a:buClr>
              <a:buFont typeface="Arial"/>
              <a:buChar char="•"/>
            </a:pPr>
            <a:r>
              <a:rPr b="0" lang="el-GR" sz="2800" strike="noStrike" u="none">
                <a:solidFill>
                  <a:schemeClr val="dk1"/>
                </a:solidFill>
                <a:uFillTx/>
                <a:latin typeface="Calibri"/>
              </a:rPr>
              <a:t>Η ΤΝ χρησιμοποιείται και για τη δημιουργία έργων που προστατεύονται με δικαιώματα πνευματικής ιδιοκτησίας</a:t>
            </a:r>
            <a:r>
              <a:rPr b="0" lang="en-US" sz="2800" strike="noStrike" u="none">
                <a:solidFill>
                  <a:schemeClr val="dk1"/>
                </a:solidFill>
                <a:uFillTx/>
                <a:latin typeface="Calibri"/>
              </a:rPr>
              <a:t> (</a:t>
            </a:r>
            <a:r>
              <a:rPr b="0" lang="el-GR" sz="2800" strike="noStrike" u="none">
                <a:solidFill>
                  <a:schemeClr val="dk1"/>
                </a:solidFill>
                <a:uFillTx/>
                <a:latin typeface="Calibri"/>
              </a:rPr>
              <a:t>π.χ. </a:t>
            </a:r>
            <a:r>
              <a:rPr b="0" lang="en-US" sz="2800" strike="noStrike" u="none">
                <a:solidFill>
                  <a:schemeClr val="dk1"/>
                </a:solidFill>
                <a:uFillTx/>
                <a:latin typeface="Calibri"/>
              </a:rPr>
              <a:t>“</a:t>
            </a:r>
            <a:r>
              <a:rPr b="0" lang="en-US" sz="2800" strike="noStrike" u="none">
                <a:solidFill>
                  <a:srgbClr val="0070c0"/>
                </a:solidFill>
                <a:uFillTx/>
                <a:latin typeface="Calibri"/>
              </a:rPr>
              <a:t>The next Rembrandt</a:t>
            </a:r>
            <a:r>
              <a:rPr b="0" lang="en-US" sz="2800" strike="noStrike" u="none">
                <a:solidFill>
                  <a:schemeClr val="dk1"/>
                </a:solidFill>
                <a:uFillTx/>
                <a:latin typeface="Calibri"/>
              </a:rPr>
              <a:t>”, </a:t>
            </a:r>
            <a:r>
              <a:rPr b="0" lang="el-GR" sz="2800" strike="noStrike" u="none">
                <a:solidFill>
                  <a:schemeClr val="dk1"/>
                </a:solidFill>
                <a:uFillTx/>
                <a:latin typeface="Calibri"/>
              </a:rPr>
              <a:t>το λογισμικό </a:t>
            </a:r>
            <a:r>
              <a:rPr b="0" lang="el-GR" sz="2800" strike="noStrike" u="none">
                <a:solidFill>
                  <a:srgbClr val="0070c0"/>
                </a:solidFill>
                <a:uFillTx/>
                <a:latin typeface="Calibri"/>
              </a:rPr>
              <a:t>ΤΝ ΑΑΡΟΝ </a:t>
            </a:r>
            <a:r>
              <a:rPr b="0" lang="el-GR" sz="2800" strike="noStrike" u="none">
                <a:solidFill>
                  <a:schemeClr val="dk1"/>
                </a:solidFill>
                <a:uFillTx/>
                <a:latin typeface="Calibri"/>
              </a:rPr>
              <a:t>που δημιουργεί πίνακες ζωγραφικής και το λογισμικό </a:t>
            </a:r>
            <a:r>
              <a:rPr b="0" lang="en-US" sz="2800" strike="noStrike" u="none">
                <a:solidFill>
                  <a:srgbClr val="0070c0"/>
                </a:solidFill>
                <a:uFillTx/>
                <a:latin typeface="Calibri"/>
              </a:rPr>
              <a:t>lamus</a:t>
            </a:r>
            <a:r>
              <a:rPr b="0" lang="en-US" sz="2800" strike="noStrike" u="none">
                <a:solidFill>
                  <a:schemeClr val="dk1"/>
                </a:solidFill>
                <a:uFillTx/>
                <a:latin typeface="Calibri"/>
              </a:rPr>
              <a:t> </a:t>
            </a:r>
            <a:r>
              <a:rPr b="0" lang="el-GR" sz="2800" strike="noStrike" u="none">
                <a:solidFill>
                  <a:schemeClr val="dk1"/>
                </a:solidFill>
                <a:uFillTx/>
                <a:latin typeface="Calibri"/>
              </a:rPr>
              <a:t>που δημιουργεί μουσικές συνθέσεις</a:t>
            </a:r>
            <a:r>
              <a:rPr b="0" lang="en-US" sz="2800" strike="noStrike" u="none">
                <a:solidFill>
                  <a:schemeClr val="dk1"/>
                </a:solidFill>
                <a:uFillTx/>
                <a:latin typeface="Calibri"/>
              </a:rPr>
              <a:t>).</a:t>
            </a:r>
            <a:endParaRPr b="0" lang="el-GR" sz="2800" strike="noStrike" u="none">
              <a:solidFill>
                <a:schemeClr val="dk1"/>
              </a:solidFill>
              <a:uFillTx/>
              <a:latin typeface="Calibri"/>
            </a:endParaRPr>
          </a:p>
          <a:p>
            <a:pPr marL="228600" indent="-228600" algn="just" defTabSz="914400">
              <a:lnSpc>
                <a:spcPct val="120000"/>
              </a:lnSpc>
              <a:spcBef>
                <a:spcPts val="1001"/>
              </a:spcBef>
              <a:buClr>
                <a:srgbClr val="000000"/>
              </a:buClr>
              <a:buFont typeface="Arial"/>
              <a:buChar char="•"/>
            </a:pPr>
            <a:r>
              <a:rPr b="0" lang="el-GR" sz="2800" strike="noStrike" u="none">
                <a:solidFill>
                  <a:schemeClr val="dk1"/>
                </a:solidFill>
                <a:uFillTx/>
                <a:latin typeface="Calibri"/>
              </a:rPr>
              <a:t>Το κοινό που έχουν όλες αυτές οι εφαρμογές είναι ότι δημιουργούνται από μια μηχανή, έναν η/υ με λογισμικό ΤΝ, αλλά βασίζονται σε παραμέτρους που προκαθορίζονται από τους προγραμματιστές. Ωστόσο, τα παραγόμενα έργα αποτελούν, κατά βάση, δημιουργίες μηχανών και όχι ανθρώπων.</a:t>
            </a:r>
            <a:endParaRPr b="0" lang="el-GR" sz="2800" strike="noStrike" u="none">
              <a:solidFill>
                <a:schemeClr val="dk1"/>
              </a:solidFill>
              <a:uFillTx/>
              <a:latin typeface="Calibri"/>
            </a:endParaRPr>
          </a:p>
          <a:p>
            <a:pPr marL="228600" indent="-228600" algn="just" defTabSz="914400">
              <a:lnSpc>
                <a:spcPct val="120000"/>
              </a:lnSpc>
              <a:spcBef>
                <a:spcPts val="1001"/>
              </a:spcBef>
              <a:buClr>
                <a:srgbClr val="000000"/>
              </a:buClr>
              <a:buFont typeface="Arial"/>
              <a:buChar char="•"/>
            </a:pPr>
            <a:r>
              <a:rPr b="0" lang="el-GR" sz="2800" strike="noStrike" u="none">
                <a:solidFill>
                  <a:schemeClr val="dk1"/>
                </a:solidFill>
                <a:uFillTx/>
                <a:latin typeface="Calibri"/>
              </a:rPr>
              <a:t>Το πρόβλημα που παρουσιάζεται, εν προκειμένω, ότι δεν πληρούνται οι προϋποθέσεις του ν. 2121/1993 για την προστασία των έργων που παράγονται από την ΤΝ με δικαιώματα πνευματικής ιδιοκτησίας. Καταρχήν, </a:t>
            </a:r>
            <a:r>
              <a:rPr b="0" lang="el-GR" sz="2800" strike="noStrike" u="none">
                <a:solidFill>
                  <a:srgbClr val="0070c0"/>
                </a:solidFill>
                <a:uFillTx/>
                <a:latin typeface="Calibri"/>
              </a:rPr>
              <a:t>υποκείμενο της προστασίας του νόμου μπορεί να είναι μόνο φυσικά και όχι νομικά πρόσωπα</a:t>
            </a:r>
            <a:r>
              <a:rPr b="0" lang="el-GR" sz="2800" strike="noStrike" u="none">
                <a:solidFill>
                  <a:schemeClr val="dk1"/>
                </a:solidFill>
                <a:uFillTx/>
                <a:latin typeface="Calibri"/>
              </a:rPr>
              <a:t>. Στο άρθρο 6 παρ. 1 ν. 2121/1993 ορίζεται ότι ο δημιουργός είναι ο αρχικός δικαιούχος του περιουσιακού και του ηθικού δικαιώματος επί του έργου. Νομικά πρόσωπα μπορούν να αποκτήσουν δικαιώματα πνευματικής ιδιοκτησίας μόνο κατά τρόπο παράγωγο. </a:t>
            </a:r>
            <a:endParaRPr b="0" lang="el-GR" sz="2800" strike="noStrike" u="none">
              <a:solidFill>
                <a:schemeClr val="dk1"/>
              </a:solidFill>
              <a:uFillTx/>
              <a:latin typeface="Calibri"/>
            </a:endParaRPr>
          </a:p>
          <a:p>
            <a:pPr indent="0" algn="just" defTabSz="914400">
              <a:lnSpc>
                <a:spcPct val="12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6" name="PlaceHolder 1"/>
          <p:cNvSpPr>
            <a:spLocks noGrp="1"/>
          </p:cNvSpPr>
          <p:nvPr>
            <p:ph type="title"/>
          </p:nvPr>
        </p:nvSpPr>
        <p:spPr>
          <a:xfrm>
            <a:off x="838080" y="365040"/>
            <a:ext cx="10515240" cy="1077840"/>
          </a:xfrm>
          <a:prstGeom prst="rect">
            <a:avLst/>
          </a:prstGeom>
          <a:noFill/>
          <a:ln w="0">
            <a:noFill/>
          </a:ln>
        </p:spPr>
        <p:txBody>
          <a:bodyPr lIns="91440" rIns="91440" tIns="45720" bIns="45720" anchor="ctr">
            <a:normAutofit/>
          </a:bodyPr>
          <a:p>
            <a:pPr indent="0" algn="ctr" defTabSz="914400">
              <a:lnSpc>
                <a:spcPct val="90000"/>
              </a:lnSpc>
              <a:buNone/>
            </a:pPr>
            <a:r>
              <a:rPr b="1" lang="el-GR" sz="2800" strike="noStrike" u="none">
                <a:solidFill>
                  <a:schemeClr val="dk1"/>
                </a:solidFill>
                <a:uFillTx/>
                <a:latin typeface="Calibri"/>
              </a:rPr>
              <a:t>Η εφαρμογή της ΤΝ για την παραγωγή έργων</a:t>
            </a:r>
            <a:r>
              <a:rPr b="1" lang="en-US" sz="2800" strike="noStrike" u="none">
                <a:solidFill>
                  <a:schemeClr val="dk1"/>
                </a:solidFill>
                <a:uFillTx/>
                <a:latin typeface="Calibri"/>
              </a:rPr>
              <a:t> </a:t>
            </a:r>
            <a:r>
              <a:rPr b="1" lang="el-GR" sz="2800" strike="noStrike" u="none">
                <a:solidFill>
                  <a:schemeClr val="dk1"/>
                </a:solidFill>
                <a:uFillTx/>
                <a:latin typeface="Calibri"/>
              </a:rPr>
              <a:t>πνευματικής ιδιοκτησίας </a:t>
            </a:r>
            <a:r>
              <a:rPr b="0" lang="el-GR" sz="2800" strike="noStrike" u="none">
                <a:solidFill>
                  <a:schemeClr val="dk1"/>
                </a:solidFill>
                <a:uFillTx/>
                <a:latin typeface="Calibri"/>
              </a:rPr>
              <a:t>(</a:t>
            </a:r>
            <a:r>
              <a:rPr b="0" i="1" lang="el-GR" sz="2800" strike="noStrike" u="none">
                <a:solidFill>
                  <a:srgbClr val="ff0000"/>
                </a:solidFill>
                <a:uFillTx/>
                <a:latin typeface="Calibri"/>
              </a:rPr>
              <a:t>συνέχεια</a:t>
            </a:r>
            <a:r>
              <a:rPr b="0" lang="el-GR" sz="2800" strike="noStrike" u="none">
                <a:solidFill>
                  <a:schemeClr val="dk1"/>
                </a:solidFill>
                <a:uFillTx/>
                <a:latin typeface="Calibri"/>
              </a:rPr>
              <a:t>) </a:t>
            </a:r>
            <a:endParaRPr b="0" lang="el-GR" sz="2800" strike="noStrike" u="none">
              <a:solidFill>
                <a:schemeClr val="dk1"/>
              </a:solidFill>
              <a:uFillTx/>
              <a:latin typeface="Calibri"/>
            </a:endParaRPr>
          </a:p>
        </p:txBody>
      </p:sp>
      <p:sp>
        <p:nvSpPr>
          <p:cNvPr id="137" name="PlaceHolder 2"/>
          <p:cNvSpPr>
            <a:spLocks noGrp="1"/>
          </p:cNvSpPr>
          <p:nvPr>
            <p:ph/>
          </p:nvPr>
        </p:nvSpPr>
        <p:spPr>
          <a:xfrm>
            <a:off x="838080" y="1685880"/>
            <a:ext cx="10515240" cy="4257360"/>
          </a:xfrm>
          <a:prstGeom prst="rect">
            <a:avLst/>
          </a:prstGeom>
          <a:noFill/>
          <a:ln w="0">
            <a:noFill/>
          </a:ln>
        </p:spPr>
        <p:txBody>
          <a:bodyPr lIns="91440" rIns="91440" tIns="45720" bIns="45720" anchor="t">
            <a:normAutofit/>
          </a:bodyPr>
          <a:p>
            <a:pPr marL="228600" indent="-228600" algn="just" defTabSz="914400">
              <a:lnSpc>
                <a:spcPct val="100000"/>
              </a:lnSpc>
              <a:spcBef>
                <a:spcPts val="1001"/>
              </a:spcBef>
              <a:buClr>
                <a:srgbClr val="000000"/>
              </a:buClr>
              <a:buFont typeface="Arial"/>
              <a:buChar char="•"/>
            </a:pPr>
            <a:r>
              <a:rPr b="0" lang="el-GR" sz="2400" strike="noStrike" u="none">
                <a:solidFill>
                  <a:schemeClr val="dk1"/>
                </a:solidFill>
                <a:uFillTx/>
                <a:latin typeface="Calibri"/>
              </a:rPr>
              <a:t>Το ζήτημα που τίθεται, είναι κατά πόσο ένα έργο παραγόμενο από μηχανή μπορεί να θεωρηθεί ως αποτέλεσμα προσωπικής πνευματικής εργασίας του δημιουργού του, στο βαθμό που δεν αποτελεί προϊόν πρωτότυπης έκφρασης του δημιουργικού πνεύματος του δημιουργού του, αλλά είναι αποτέλεσμα μιας αυτοματοποιημένης διεργασίας σε ένα σύστημα ΤΝ</a:t>
            </a:r>
            <a:r>
              <a:rPr b="0" lang="en-US" sz="2400" strike="noStrike" u="none">
                <a:solidFill>
                  <a:schemeClr val="dk1"/>
                </a:solidFill>
                <a:uFillTx/>
                <a:latin typeface="Calibri"/>
              </a:rPr>
              <a:t>.</a:t>
            </a:r>
            <a:endParaRPr b="0" lang="el-GR" sz="2400" strike="noStrike" u="none">
              <a:solidFill>
                <a:schemeClr val="dk1"/>
              </a:solidFill>
              <a:uFillTx/>
              <a:latin typeface="Calibri"/>
            </a:endParaRPr>
          </a:p>
          <a:p>
            <a:pPr marL="228600" indent="-228600" algn="just" defTabSz="914400">
              <a:lnSpc>
                <a:spcPct val="100000"/>
              </a:lnSpc>
              <a:spcBef>
                <a:spcPts val="1001"/>
              </a:spcBef>
              <a:buClr>
                <a:srgbClr val="000000"/>
              </a:buClr>
              <a:buFont typeface="Arial"/>
              <a:buChar char="•"/>
            </a:pPr>
            <a:r>
              <a:rPr b="0" lang="el-GR" sz="2400" strike="noStrike" u="none">
                <a:solidFill>
                  <a:schemeClr val="dk1"/>
                </a:solidFill>
                <a:uFillTx/>
                <a:latin typeface="Calibri"/>
              </a:rPr>
              <a:t>Για την αντιμετώπιση του ζητήματος προτείνονται ποικίλες λύσεις. Ενδεικτικώς: </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Symbol" charset="2"/>
              <a:buChar char=""/>
            </a:pPr>
            <a:r>
              <a:rPr b="0" lang="el-GR" sz="2400" strike="noStrike" u="none">
                <a:solidFill>
                  <a:schemeClr val="dk1"/>
                </a:solidFill>
                <a:uFillTx/>
                <a:latin typeface="Calibri"/>
              </a:rPr>
              <a:t>η θεώρηση των δημιουργημάτων ΤΝ ως αγαθών κοινής χρήσης</a:t>
            </a:r>
            <a:r>
              <a:rPr b="0" lang="el-GR" sz="2400" strike="noStrike" u="none">
                <a:solidFill>
                  <a:schemeClr val="dk1"/>
                </a:solidFill>
                <a:uFillTx/>
                <a:latin typeface="Arial"/>
              </a:rPr>
              <a:t>·</a:t>
            </a:r>
            <a:r>
              <a:rPr b="0" lang="el-GR" sz="2400" strike="noStrike" u="none">
                <a:solidFill>
                  <a:schemeClr val="dk1"/>
                </a:solidFill>
                <a:uFillTx/>
                <a:latin typeface="Calibri"/>
              </a:rPr>
              <a:t> </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Symbol" charset="2"/>
              <a:buChar char=""/>
            </a:pPr>
            <a:r>
              <a:rPr b="0" lang="el-GR" sz="2400" strike="noStrike" u="none">
                <a:solidFill>
                  <a:schemeClr val="dk1"/>
                </a:solidFill>
                <a:uFillTx/>
                <a:latin typeface="Calibri"/>
              </a:rPr>
              <a:t>η νομοθετική παρέμβαση για την απόδοση της πατρότητας στο έργο και </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Symbol" charset="2"/>
              <a:buChar char=""/>
            </a:pPr>
            <a:r>
              <a:rPr b="0" lang="el-GR" sz="2400" strike="noStrike" u="none">
                <a:solidFill>
                  <a:schemeClr val="dk1"/>
                </a:solidFill>
                <a:uFillTx/>
                <a:latin typeface="Calibri"/>
              </a:rPr>
              <a:t>η αναγνώριση των έξυπνων μηχανών ως δημιουργών.</a:t>
            </a:r>
            <a:endParaRPr b="0" lang="el-GR" sz="24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3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title"/>
          </p:nvPr>
        </p:nvSpPr>
        <p:spPr>
          <a:xfrm>
            <a:off x="838080" y="365040"/>
            <a:ext cx="10515240" cy="1113840"/>
          </a:xfrm>
          <a:prstGeom prst="rect">
            <a:avLst/>
          </a:prstGeom>
          <a:noFill/>
          <a:ln w="0">
            <a:noFill/>
          </a:ln>
        </p:spPr>
        <p:txBody>
          <a:bodyPr lIns="91440" rIns="91440" tIns="45720" bIns="45720" anchor="ctr">
            <a:normAutofit/>
          </a:bodyPr>
          <a:p>
            <a:pPr indent="0" algn="ctr" defTabSz="914400">
              <a:lnSpc>
                <a:spcPct val="90000"/>
              </a:lnSpc>
              <a:buNone/>
            </a:pPr>
            <a:r>
              <a:rPr b="1" lang="el-GR" sz="2800" strike="noStrike" u="none">
                <a:solidFill>
                  <a:schemeClr val="dk1"/>
                </a:solidFill>
                <a:uFillTx/>
                <a:latin typeface="Calibri"/>
              </a:rPr>
              <a:t>Η εφαρμογή της ΤΝ για την παραγωγή έργων</a:t>
            </a:r>
            <a:r>
              <a:rPr b="1" lang="en-US" sz="2800" strike="noStrike" u="none">
                <a:solidFill>
                  <a:schemeClr val="dk1"/>
                </a:solidFill>
                <a:uFillTx/>
                <a:latin typeface="Calibri"/>
              </a:rPr>
              <a:t> </a:t>
            </a:r>
            <a:r>
              <a:rPr b="1" lang="el-GR" sz="2800" strike="noStrike" u="none">
                <a:solidFill>
                  <a:schemeClr val="dk1"/>
                </a:solidFill>
                <a:uFillTx/>
                <a:latin typeface="Calibri"/>
              </a:rPr>
              <a:t>πνευματικής ιδιοκτησίας </a:t>
            </a:r>
            <a:r>
              <a:rPr b="0" lang="el-GR" sz="2800" strike="noStrike" u="none">
                <a:solidFill>
                  <a:schemeClr val="dk1"/>
                </a:solidFill>
                <a:uFillTx/>
                <a:latin typeface="Calibri"/>
              </a:rPr>
              <a:t>(</a:t>
            </a:r>
            <a:r>
              <a:rPr b="0" i="1" lang="el-GR" sz="2800" strike="noStrike" u="none">
                <a:solidFill>
                  <a:srgbClr val="ff0000"/>
                </a:solidFill>
                <a:uFillTx/>
                <a:latin typeface="Calibri"/>
              </a:rPr>
              <a:t>συνέχεια</a:t>
            </a:r>
            <a:r>
              <a:rPr b="0" lang="el-GR" sz="2800" strike="noStrike" u="none">
                <a:solidFill>
                  <a:schemeClr val="dk1"/>
                </a:solidFill>
                <a:uFillTx/>
                <a:latin typeface="Calibri"/>
              </a:rPr>
              <a:t>) </a:t>
            </a:r>
            <a:endParaRPr b="0" lang="el-GR" sz="2800" strike="noStrike" u="none">
              <a:solidFill>
                <a:schemeClr val="dk1"/>
              </a:solidFill>
              <a:uFillTx/>
              <a:latin typeface="Calibri"/>
            </a:endParaRPr>
          </a:p>
        </p:txBody>
      </p:sp>
      <p:sp>
        <p:nvSpPr>
          <p:cNvPr id="139" name="PlaceHolder 2"/>
          <p:cNvSpPr>
            <a:spLocks noGrp="1"/>
          </p:cNvSpPr>
          <p:nvPr>
            <p:ph/>
          </p:nvPr>
        </p:nvSpPr>
        <p:spPr>
          <a:xfrm>
            <a:off x="838080" y="1604520"/>
            <a:ext cx="10515240" cy="4367160"/>
          </a:xfrm>
          <a:prstGeom prst="rect">
            <a:avLst/>
          </a:prstGeom>
          <a:noFill/>
          <a:ln w="0">
            <a:noFill/>
          </a:ln>
        </p:spPr>
        <p:txBody>
          <a:bodyPr lIns="91440" rIns="91440" tIns="45720" bIns="45720" anchor="t">
            <a:normAutofit fontScale="850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δεύτερη προσέγγιση ακολουθείται στο Ην. Βασίλειο, η νομοθεσία του οποίου περιέχει διατάξεις για την πατρότητα έργων που παράγονται από υπολογιστές. Στη διάταξη της 5θε. 9(3) του νόμου </a:t>
            </a:r>
            <a:r>
              <a:rPr b="0" lang="en-US" sz="2800" strike="noStrike" u="none">
                <a:solidFill>
                  <a:schemeClr val="dk1"/>
                </a:solidFill>
                <a:uFillTx/>
                <a:latin typeface="Calibri"/>
              </a:rPr>
              <a:t>CD</a:t>
            </a:r>
            <a:r>
              <a:rPr b="0" lang="el-GR" sz="2800" strike="noStrike" u="none">
                <a:solidFill>
                  <a:schemeClr val="dk1"/>
                </a:solidFill>
                <a:uFillTx/>
                <a:latin typeface="Calibri"/>
              </a:rPr>
              <a:t>ΡΑ προβλέπεται ότι: «</a:t>
            </a:r>
            <a:r>
              <a:rPr b="0" i="1" lang="el-GR" sz="2800" strike="noStrike" u="none">
                <a:solidFill>
                  <a:srgbClr val="0070c0"/>
                </a:solidFill>
                <a:uFillTx/>
                <a:latin typeface="Calibri"/>
              </a:rPr>
              <a:t>στην περίπτωση ενός λογοτεχνικού, δραματικού, μουσικού ή καλλιτεχνικού έργου που παράγεται από η/υ, ως δημιουργός τεκμαίρεται το πρόσωπο που προέβη στις απαραίτητες ρυθμίσεις για τη δημιουργία του έργου</a:t>
            </a:r>
            <a:r>
              <a:rPr b="0" lang="el-GR" sz="2800" strike="noStrike" u="none">
                <a:solidFill>
                  <a:schemeClr val="dk1"/>
                </a:solidFill>
                <a:uFillTx/>
                <a:latin typeface="Calibri"/>
              </a:rPr>
              <a:t>». Με βάση αυτή την πρόβλεψη, ως δημιουργός του έργου θα πρέπει να θεωρείται ο προγραμματιστής ή ο χρήστης του.</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Κατά άλλη άποψη, τα συστήματα ΤΝ πρέπει να αντιμετωπίζονται ως </a:t>
            </a:r>
            <a:r>
              <a:rPr b="0" lang="el-GR" sz="2800" strike="noStrike" u="none">
                <a:solidFill>
                  <a:srgbClr val="ffc000"/>
                </a:solidFill>
                <a:uFillTx/>
                <a:latin typeface="Calibri"/>
              </a:rPr>
              <a:t>εξαρτημένοι δημιουργοί </a:t>
            </a:r>
            <a:r>
              <a:rPr b="0" lang="el-GR" sz="2800" strike="noStrike" u="none">
                <a:solidFill>
                  <a:schemeClr val="dk1"/>
                </a:solidFill>
                <a:uFillTx/>
                <a:latin typeface="Calibri"/>
              </a:rPr>
              <a:t>και να </a:t>
            </a:r>
            <a:r>
              <a:rPr b="0" lang="el-GR" sz="2800" strike="noStrike" u="none">
                <a:solidFill>
                  <a:srgbClr val="0070c0"/>
                </a:solidFill>
                <a:uFillTx/>
                <a:latin typeface="Calibri"/>
              </a:rPr>
              <a:t>μεταβιβάζονται </a:t>
            </a:r>
            <a:r>
              <a:rPr b="0" i="1" lang="en-US" sz="2800" strike="noStrike" u="none">
                <a:solidFill>
                  <a:srgbClr val="0070c0"/>
                </a:solidFill>
                <a:uFillTx/>
                <a:latin typeface="Calibri"/>
              </a:rPr>
              <a:t>ex lege </a:t>
            </a:r>
            <a:r>
              <a:rPr b="0" lang="el-GR" sz="2800" strike="noStrike" u="none">
                <a:solidFill>
                  <a:srgbClr val="0070c0"/>
                </a:solidFill>
                <a:uFillTx/>
                <a:latin typeface="Calibri"/>
              </a:rPr>
              <a:t>τα περιουσιακά δικαιώματα επί των έργων τους στον χρήστη</a:t>
            </a:r>
            <a:r>
              <a:rPr b="0" lang="en-US" sz="2800" strike="noStrike" u="none">
                <a:solidFill>
                  <a:srgbClr val="0070c0"/>
                </a:solidFill>
                <a:uFillTx/>
                <a:latin typeface="Calibri"/>
              </a:rPr>
              <a:t> </a:t>
            </a:r>
            <a:r>
              <a:rPr b="0" lang="el-GR" sz="2800" strike="noStrike" u="none">
                <a:solidFill>
                  <a:schemeClr val="dk1"/>
                </a:solidFill>
                <a:uFillTx/>
                <a:latin typeface="Calibri"/>
              </a:rPr>
              <a:t>που έθεσε τις μεταβλητές και έκανε τις επιλογές για τη δημιουργία τους με τη βοήθεια του κατάλληλου λογισμικού.</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0" name="PlaceHolder 1"/>
          <p:cNvSpPr>
            <a:spLocks noGrp="1"/>
          </p:cNvSpPr>
          <p:nvPr>
            <p:ph type="title"/>
          </p:nvPr>
        </p:nvSpPr>
        <p:spPr>
          <a:xfrm>
            <a:off x="838080" y="365040"/>
            <a:ext cx="10515240" cy="841320"/>
          </a:xfrm>
          <a:prstGeom prst="rect">
            <a:avLst/>
          </a:prstGeom>
          <a:noFill/>
          <a:ln w="0">
            <a:noFill/>
          </a:ln>
        </p:spPr>
        <p:txBody>
          <a:bodyPr lIns="91440" rIns="91440" tIns="45720" bIns="45720" anchor="ctr">
            <a:noAutofit/>
          </a:bodyPr>
          <a:p>
            <a:pPr indent="0" algn="ctr" defTabSz="914400">
              <a:lnSpc>
                <a:spcPct val="90000"/>
              </a:lnSpc>
              <a:buNone/>
            </a:pPr>
            <a:r>
              <a:rPr b="1" lang="el-GR" sz="4400" strike="noStrike" u="none">
                <a:solidFill>
                  <a:schemeClr val="dk1"/>
                </a:solidFill>
                <a:uFillTx/>
                <a:latin typeface="Calibri Light"/>
              </a:rPr>
              <a:t>Εισαγωγή</a:t>
            </a:r>
            <a:r>
              <a:rPr b="0" lang="el-GR" sz="4400" strike="noStrike" u="none">
                <a:solidFill>
                  <a:schemeClr val="dk1"/>
                </a:solidFill>
                <a:uFillTx/>
                <a:latin typeface="Calibri Light"/>
              </a:rPr>
              <a:t> (</a:t>
            </a:r>
            <a:r>
              <a:rPr b="0" i="1" lang="el-GR" sz="4400" strike="noStrike" u="none">
                <a:solidFill>
                  <a:srgbClr val="ff0000"/>
                </a:solidFill>
                <a:uFillTx/>
                <a:latin typeface="Calibri Light"/>
              </a:rPr>
              <a:t>συνέχεια</a:t>
            </a:r>
            <a:r>
              <a:rPr b="0" lang="el-GR" sz="4400" strike="noStrike" u="none">
                <a:solidFill>
                  <a:schemeClr val="dk1"/>
                </a:solidFill>
                <a:uFillTx/>
                <a:latin typeface="Calibri Light"/>
              </a:rPr>
              <a:t>)</a:t>
            </a:r>
            <a:endParaRPr b="0" lang="el-GR" sz="4400" strike="noStrike" u="none">
              <a:solidFill>
                <a:schemeClr val="dk1"/>
              </a:solidFill>
              <a:uFillTx/>
              <a:latin typeface="Calibri"/>
            </a:endParaRPr>
          </a:p>
        </p:txBody>
      </p:sp>
      <p:sp>
        <p:nvSpPr>
          <p:cNvPr id="81" name="PlaceHolder 2"/>
          <p:cNvSpPr>
            <a:spLocks noGrp="1"/>
          </p:cNvSpPr>
          <p:nvPr>
            <p:ph/>
          </p:nvPr>
        </p:nvSpPr>
        <p:spPr>
          <a:xfrm>
            <a:off x="838080" y="1338480"/>
            <a:ext cx="10515240" cy="4838040"/>
          </a:xfrm>
          <a:prstGeom prst="rect">
            <a:avLst/>
          </a:prstGeom>
          <a:noFill/>
          <a:ln w="0">
            <a:noFill/>
          </a:ln>
        </p:spPr>
        <p:txBody>
          <a:bodyPr lIns="91440" rIns="91440" tIns="45720" bIns="45720" anchor="t">
            <a:normAutofit fontScale="92500" lnSpcReduction="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Τα συστήματα ΤΝ θα πρέπει να αναπτύσσονται κατά τέτοιον τρόπο, ώστε </a:t>
            </a:r>
            <a:r>
              <a:rPr b="0" lang="el-GR" sz="2800" strike="noStrike" u="none">
                <a:solidFill>
                  <a:srgbClr val="0070c0"/>
                </a:solidFill>
                <a:uFillTx/>
                <a:latin typeface="Calibri"/>
              </a:rPr>
              <a:t>να σέβονται, να εξυπηρετούν και να προστατεύουν </a:t>
            </a:r>
            <a:r>
              <a:rPr b="0" lang="el-GR" sz="2800" strike="noStrike" u="none">
                <a:solidFill>
                  <a:schemeClr val="dk1"/>
                </a:solidFill>
                <a:uFillTx/>
                <a:latin typeface="Calibri"/>
              </a:rPr>
              <a:t>τη σωματική και πνευματική ακεραιότητα του ανθρώπου, την προσωπική και πολιτισμική του ταυτότητα και την ικανοποίηση των βασικών αναγκών του.</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Θα πρέπει να διασφαλίζεται ότι όλοι οι άνθρωποι έχουν </a:t>
            </a:r>
            <a:r>
              <a:rPr b="0" lang="el-GR" sz="2800" strike="noStrike" u="none">
                <a:solidFill>
                  <a:srgbClr val="0070c0"/>
                </a:solidFill>
                <a:uFillTx/>
                <a:latin typeface="Calibri"/>
              </a:rPr>
              <a:t>ίση πρόσβαση στα οφέλη και στις ευκαιρίες της ΤΝ</a:t>
            </a:r>
            <a:r>
              <a:rPr b="0" lang="el-GR" sz="2800" strike="noStrike" u="none">
                <a:solidFill>
                  <a:schemeClr val="dk1"/>
                </a:solidFill>
                <a:uFillTx/>
                <a:latin typeface="Calibri"/>
              </a:rPr>
              <a:t>. </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Τα συστήματα ΤΝ θα πρέπει να χρησιμοποιούνται για τη διατήρηση και την </a:t>
            </a:r>
            <a:r>
              <a:rPr b="0" lang="el-GR" sz="2800" strike="noStrike" u="none">
                <a:solidFill>
                  <a:srgbClr val="0070c0"/>
                </a:solidFill>
                <a:uFillTx/>
                <a:latin typeface="Calibri"/>
              </a:rPr>
              <a:t>ενθάρρυνση των δημοκρατικών διαδικασιών </a:t>
            </a:r>
            <a:r>
              <a:rPr b="0" lang="el-GR" sz="2800" strike="noStrike" u="none">
                <a:solidFill>
                  <a:schemeClr val="dk1"/>
                </a:solidFill>
                <a:uFillTx/>
                <a:latin typeface="Calibri"/>
              </a:rPr>
              <a:t>και τον σεβασμό προς την πολυφωνία των αξιών και των επιλογών ζωής των ατόμων και μην υπονομεύουν τις δημοκρατικές διαδικασίες, τις ανθρώπινες διαβουλεύσεις ή τα συστήματα δημοκρατικής ψηφοφορίας.</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2" name="PlaceHolder 1"/>
          <p:cNvSpPr>
            <a:spLocks noGrp="1"/>
          </p:cNvSpPr>
          <p:nvPr>
            <p:ph type="title"/>
          </p:nvPr>
        </p:nvSpPr>
        <p:spPr>
          <a:xfrm>
            <a:off x="838080" y="365040"/>
            <a:ext cx="10515240" cy="663120"/>
          </a:xfrm>
          <a:prstGeom prst="rect">
            <a:avLst/>
          </a:prstGeom>
          <a:noFill/>
          <a:ln w="0">
            <a:noFill/>
          </a:ln>
        </p:spPr>
        <p:txBody>
          <a:bodyPr lIns="91440" rIns="91440" tIns="45720" bIns="45720" anchor="ctr">
            <a:normAutofit lnSpcReduction="9999"/>
          </a:bodyPr>
          <a:p>
            <a:pPr indent="0" algn="ctr" defTabSz="914400">
              <a:lnSpc>
                <a:spcPct val="90000"/>
              </a:lnSpc>
              <a:buNone/>
            </a:pPr>
            <a:r>
              <a:rPr b="1" lang="el-GR" sz="4400" strike="noStrike" u="none">
                <a:solidFill>
                  <a:schemeClr val="dk1"/>
                </a:solidFill>
                <a:uFillTx/>
                <a:latin typeface="Calibri Light"/>
              </a:rPr>
              <a:t>Εισαγωγή</a:t>
            </a:r>
            <a:r>
              <a:rPr b="0" lang="el-GR" sz="4400" strike="noStrike" u="none">
                <a:solidFill>
                  <a:schemeClr val="dk1"/>
                </a:solidFill>
                <a:uFillTx/>
                <a:latin typeface="Calibri Light"/>
              </a:rPr>
              <a:t> (</a:t>
            </a:r>
            <a:r>
              <a:rPr b="0" i="1" lang="el-GR" sz="4400" strike="noStrike" u="none">
                <a:solidFill>
                  <a:srgbClr val="ff0000"/>
                </a:solidFill>
                <a:uFillTx/>
                <a:latin typeface="Calibri Light"/>
              </a:rPr>
              <a:t>συνέχεια</a:t>
            </a:r>
            <a:r>
              <a:rPr b="0" lang="el-GR" sz="4400" strike="noStrike" u="none">
                <a:solidFill>
                  <a:schemeClr val="dk1"/>
                </a:solidFill>
                <a:uFillTx/>
                <a:latin typeface="Calibri Light"/>
              </a:rPr>
              <a:t>)</a:t>
            </a:r>
            <a:endParaRPr b="0" lang="el-GR" sz="4400" strike="noStrike" u="none">
              <a:solidFill>
                <a:schemeClr val="dk1"/>
              </a:solidFill>
              <a:uFillTx/>
              <a:latin typeface="Calibri"/>
            </a:endParaRPr>
          </a:p>
        </p:txBody>
      </p:sp>
      <p:sp>
        <p:nvSpPr>
          <p:cNvPr id="83" name="PlaceHolder 2"/>
          <p:cNvSpPr>
            <a:spLocks noGrp="1"/>
          </p:cNvSpPr>
          <p:nvPr>
            <p:ph/>
          </p:nvPr>
        </p:nvSpPr>
        <p:spPr>
          <a:xfrm>
            <a:off x="838080" y="1276200"/>
            <a:ext cx="10515240" cy="4900320"/>
          </a:xfrm>
          <a:prstGeom prst="rect">
            <a:avLst/>
          </a:prstGeom>
          <a:noFill/>
          <a:ln w="0">
            <a:noFill/>
          </a:ln>
        </p:spPr>
        <p:txBody>
          <a:bodyPr lIns="91440" rIns="91440" tIns="45720" bIns="45720" anchor="t">
            <a:normAutofit fontScale="92500" lnSpcReduction="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Οι αρχές δεοντολογίας που έχουν αναπτυχθεί από την ομάδα εμπειρογνωμόνων υψηλού επιπέδου για την ΤΝ είναι:</a:t>
            </a:r>
            <a:endParaRPr b="0" lang="el-GR" sz="28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Symbol" charset="2"/>
              <a:buChar char=""/>
            </a:pPr>
            <a:r>
              <a:rPr b="1" i="1" lang="el-GR" sz="2400" strike="noStrike" u="none">
                <a:solidFill>
                  <a:schemeClr val="dk1"/>
                </a:solidFill>
                <a:uFillTx/>
                <a:latin typeface="Calibri"/>
              </a:rPr>
              <a:t>Ο σεβασμός της ανθρώπινης αυτονομίας</a:t>
            </a:r>
            <a:r>
              <a:rPr b="0" lang="el-GR" sz="2400" strike="noStrike" u="none">
                <a:solidFill>
                  <a:schemeClr val="dk1"/>
                </a:solidFill>
                <a:uFillTx/>
                <a:latin typeface="Calibri"/>
              </a:rPr>
              <a:t>. Οι άνθρωποι που αλληλεπιδρούν με συστήματα ΤΝ πρέπει να μπορούν να διατηρούν πλήρη και αποτελεσματική </a:t>
            </a:r>
            <a:r>
              <a:rPr b="0" lang="el-GR" sz="2400" strike="noStrike" u="none">
                <a:solidFill>
                  <a:srgbClr val="0070c0"/>
                </a:solidFill>
                <a:uFillTx/>
                <a:latin typeface="Calibri"/>
              </a:rPr>
              <a:t>αυτοδιάθεση</a:t>
            </a:r>
            <a:r>
              <a:rPr b="0" lang="el-GR" sz="2400" strike="noStrike" u="none">
                <a:solidFill>
                  <a:schemeClr val="dk1"/>
                </a:solidFill>
                <a:uFillTx/>
                <a:latin typeface="Calibri"/>
              </a:rPr>
              <a:t>, ενώ αυτά δεν θα πρέπει αδικαιολόγητα να καταπιέζουν τον άνθρωπο ή να τον εξαναγκάζουν σε συγκεκριμένη συμπεριφορά, αλλά να αφήνουν τη </a:t>
            </a:r>
            <a:r>
              <a:rPr b="0" lang="el-GR" sz="2400" strike="noStrike" u="none">
                <a:solidFill>
                  <a:srgbClr val="0070c0"/>
                </a:solidFill>
                <a:uFillTx/>
                <a:latin typeface="Calibri"/>
              </a:rPr>
              <a:t>δυνατότητα ελεύθερης επιλογής</a:t>
            </a:r>
            <a:r>
              <a:rPr b="0" lang="el-GR" sz="2400" strike="noStrike" u="none">
                <a:solidFill>
                  <a:schemeClr val="dk1"/>
                </a:solidFill>
                <a:uFillTx/>
                <a:latin typeface="Calibri"/>
              </a:rPr>
              <a:t>. Συνακόλουθα, </a:t>
            </a:r>
            <a:r>
              <a:rPr b="0" lang="el-GR" sz="2400" strike="noStrike" u="none">
                <a:solidFill>
                  <a:srgbClr val="0070c0"/>
                </a:solidFill>
                <a:uFillTx/>
                <a:latin typeface="Calibri"/>
              </a:rPr>
              <a:t>θα πρέπει να διασφαλίζεται η ανθρώπινη εποπτεία και ο έλεγχος των συστημάτων ΤΝ</a:t>
            </a:r>
            <a:r>
              <a:rPr b="0" lang="el-GR" sz="2400" strike="noStrike" u="none">
                <a:solidFill>
                  <a:schemeClr val="dk1"/>
                </a:solidFill>
                <a:uFillTx/>
                <a:latin typeface="Calibri"/>
              </a:rPr>
              <a:t>.</a:t>
            </a:r>
            <a:endParaRPr b="0" lang="el-GR" sz="24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Symbol" charset="2"/>
              <a:buChar char=""/>
            </a:pPr>
            <a:r>
              <a:rPr b="1" i="1" lang="el-GR" sz="2400" strike="noStrike" u="none">
                <a:solidFill>
                  <a:schemeClr val="dk1"/>
                </a:solidFill>
                <a:uFillTx/>
                <a:latin typeface="Calibri"/>
              </a:rPr>
              <a:t>Η πρόληψη βλάβης</a:t>
            </a:r>
            <a:r>
              <a:rPr b="0" lang="el-GR" sz="2400" strike="noStrike" u="none">
                <a:solidFill>
                  <a:schemeClr val="dk1"/>
                </a:solidFill>
                <a:uFillTx/>
                <a:latin typeface="Calibri"/>
              </a:rPr>
              <a:t>. Τα συστήματα ΤΝ δεν θα πρέπει να προκαλούν βλάβες ή να επηρεάζουν αρνητικά τον άνθρωπο, με άλλον τρόπο. Τα συστήματα ΤΝ και τα περιβάλλοντα στα οποία λειτουργούν θα πρέπει να είναι ασφαλή και προστατευμένα, ενώ θα πρέπει να διασφαλίζεται ότι δεν επιτρέπεται η κακόβουλη χρήση τους.</a:t>
            </a:r>
            <a:endParaRPr b="0" lang="el-GR" sz="2400" strike="noStrike" u="none">
              <a:solidFill>
                <a:schemeClr val="dk1"/>
              </a:solidFill>
              <a:uFillTx/>
              <a:latin typeface="Calibri"/>
            </a:endParaRPr>
          </a:p>
          <a:p>
            <a:pPr marL="457200" indent="0" algn="just" defTabSz="914400">
              <a:lnSpc>
                <a:spcPct val="90000"/>
              </a:lnSpc>
              <a:spcBef>
                <a:spcPts val="499"/>
              </a:spcBef>
              <a:buNone/>
              <a:tabLst>
                <a:tab algn="l" pos="0"/>
              </a:tabLst>
            </a:pPr>
            <a:endParaRPr b="0" lang="el-GR" sz="2400" strike="noStrike" u="none">
              <a:solidFill>
                <a:schemeClr val="dk1"/>
              </a:solidFill>
              <a:uFillTx/>
              <a:latin typeface="Calibri"/>
            </a:endParaRPr>
          </a:p>
          <a:p>
            <a:pPr indent="0" defTabSz="914400">
              <a:lnSpc>
                <a:spcPct val="90000"/>
              </a:lnSpc>
              <a:spcBef>
                <a:spcPts val="1001"/>
              </a:spcBef>
              <a:buNone/>
              <a:tabLst>
                <a:tab algn="l" pos="0"/>
              </a:tabLst>
            </a:pPr>
            <a:endParaRPr b="0" lang="el-GR" sz="2800" strike="noStrike" u="none">
              <a:solidFill>
                <a:schemeClr val="dk1"/>
              </a:solidFill>
              <a:uFillTx/>
              <a:latin typeface="Calibri"/>
            </a:endParaRPr>
          </a:p>
          <a:p>
            <a:pPr indent="0" defTabSz="914400">
              <a:lnSpc>
                <a:spcPct val="90000"/>
              </a:lnSpc>
              <a:spcBef>
                <a:spcPts val="1001"/>
              </a:spcBef>
              <a:buNone/>
              <a:tabLst>
                <a:tab algn="l" pos="0"/>
              </a:tabLst>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4" name="PlaceHolder 1"/>
          <p:cNvSpPr>
            <a:spLocks noGrp="1"/>
          </p:cNvSpPr>
          <p:nvPr>
            <p:ph type="title"/>
          </p:nvPr>
        </p:nvSpPr>
        <p:spPr>
          <a:xfrm>
            <a:off x="838080" y="365040"/>
            <a:ext cx="10515240" cy="739440"/>
          </a:xfrm>
          <a:prstGeom prst="rect">
            <a:avLst/>
          </a:prstGeom>
          <a:noFill/>
          <a:ln w="0">
            <a:noFill/>
          </a:ln>
        </p:spPr>
        <p:txBody>
          <a:bodyPr lIns="91440" rIns="91440" tIns="45720" bIns="45720" anchor="ctr">
            <a:noAutofit/>
          </a:bodyPr>
          <a:p>
            <a:pPr indent="0" algn="ctr" defTabSz="914400">
              <a:lnSpc>
                <a:spcPct val="90000"/>
              </a:lnSpc>
              <a:buNone/>
            </a:pPr>
            <a:r>
              <a:rPr b="1" lang="el-GR" sz="4400" strike="noStrike" u="none">
                <a:solidFill>
                  <a:schemeClr val="dk1"/>
                </a:solidFill>
                <a:uFillTx/>
                <a:latin typeface="Calibri Light"/>
              </a:rPr>
              <a:t>Εισαγωγή</a:t>
            </a:r>
            <a:r>
              <a:rPr b="0" lang="el-GR" sz="4400" strike="noStrike" u="none">
                <a:solidFill>
                  <a:schemeClr val="dk1"/>
                </a:solidFill>
                <a:uFillTx/>
                <a:latin typeface="Calibri Light"/>
              </a:rPr>
              <a:t> (</a:t>
            </a:r>
            <a:r>
              <a:rPr b="0" i="1" lang="el-GR" sz="4400" strike="noStrike" u="none">
                <a:solidFill>
                  <a:srgbClr val="ff0000"/>
                </a:solidFill>
                <a:uFillTx/>
                <a:latin typeface="Calibri Light"/>
              </a:rPr>
              <a:t>συνέχεια</a:t>
            </a:r>
            <a:r>
              <a:rPr b="0" lang="el-GR" sz="4400" strike="noStrike" u="none">
                <a:solidFill>
                  <a:schemeClr val="dk1"/>
                </a:solidFill>
                <a:uFillTx/>
                <a:latin typeface="Calibri Light"/>
              </a:rPr>
              <a:t>)</a:t>
            </a:r>
            <a:endParaRPr b="0" lang="el-GR" sz="4400" strike="noStrike" u="none">
              <a:solidFill>
                <a:schemeClr val="dk1"/>
              </a:solidFill>
              <a:uFillTx/>
              <a:latin typeface="Calibri"/>
            </a:endParaRPr>
          </a:p>
        </p:txBody>
      </p:sp>
      <p:sp>
        <p:nvSpPr>
          <p:cNvPr id="85" name="PlaceHolder 2"/>
          <p:cNvSpPr>
            <a:spLocks noGrp="1"/>
          </p:cNvSpPr>
          <p:nvPr>
            <p:ph/>
          </p:nvPr>
        </p:nvSpPr>
        <p:spPr>
          <a:xfrm>
            <a:off x="838080" y="1348200"/>
            <a:ext cx="10515240" cy="4828680"/>
          </a:xfrm>
          <a:prstGeom prst="rect">
            <a:avLst/>
          </a:prstGeom>
          <a:noFill/>
          <a:ln w="0">
            <a:noFill/>
          </a:ln>
        </p:spPr>
        <p:txBody>
          <a:bodyPr lIns="91440" rIns="91440" tIns="45720" bIns="45720" anchor="t">
            <a:normAutofit lnSpcReduction="9999"/>
          </a:bodyPr>
          <a:p>
            <a:pPr lvl="1" marL="685800" indent="-228600" algn="just" defTabSz="914400">
              <a:lnSpc>
                <a:spcPct val="100000"/>
              </a:lnSpc>
              <a:spcBef>
                <a:spcPts val="499"/>
              </a:spcBef>
              <a:buClr>
                <a:srgbClr val="000000"/>
              </a:buClr>
              <a:buFont typeface="Symbol" charset="2"/>
              <a:buChar char=""/>
            </a:pPr>
            <a:r>
              <a:rPr b="1" i="1" lang="el-GR" sz="2400" strike="noStrike" u="none">
                <a:solidFill>
                  <a:schemeClr val="dk1"/>
                </a:solidFill>
                <a:uFillTx/>
                <a:latin typeface="Calibri"/>
              </a:rPr>
              <a:t>Η δικαιοσύνη</a:t>
            </a:r>
            <a:r>
              <a:rPr b="0" lang="el-GR" sz="2400" strike="noStrike" u="none">
                <a:solidFill>
                  <a:schemeClr val="dk1"/>
                </a:solidFill>
                <a:uFillTx/>
                <a:latin typeface="Calibri"/>
              </a:rPr>
              <a:t>. Η ανάπτυξη, η εγκατάσταση και η χρήση συστημάτων ΤΝ θα πρέπει να γίνεται με δίκαιο τρόπο. Αυτό σημαίνει ότι πρέπει να διασφαλίζεται ισότιμη και δίκαιη κατανομή τόσο των ωφελειών όσο και του κόστους, καθώς και ότι τα άτομα και οι ομάδες δεν υφίστανται αθέμιτη μεροληψία, διακρίσεις και στιγματισμό. Και ακόμα, ότι προωθούνται </a:t>
            </a:r>
            <a:r>
              <a:rPr b="0" lang="el-GR" sz="2400" strike="noStrike" u="none">
                <a:solidFill>
                  <a:srgbClr val="0070c0"/>
                </a:solidFill>
                <a:uFillTx/>
                <a:latin typeface="Calibri"/>
              </a:rPr>
              <a:t>ίσες ευκαιρίες, </a:t>
            </a:r>
            <a:r>
              <a:rPr b="0" lang="el-GR" sz="2400" strike="noStrike" u="none">
                <a:solidFill>
                  <a:schemeClr val="dk1"/>
                </a:solidFill>
                <a:uFillTx/>
                <a:latin typeface="Calibri"/>
              </a:rPr>
              <a:t>όσον αφορά </a:t>
            </a:r>
            <a:r>
              <a:rPr b="0" lang="el-GR" sz="2400" strike="noStrike" u="none">
                <a:solidFill>
                  <a:srgbClr val="0070c0"/>
                </a:solidFill>
                <a:uFillTx/>
                <a:latin typeface="Calibri"/>
              </a:rPr>
              <a:t>στην πρόσβαση στην εκπαίδευση, τα αγαθά, τις υπηρεσίες και την τεχνολογία</a:t>
            </a:r>
            <a:r>
              <a:rPr b="0" lang="el-GR" sz="2400" strike="noStrike" u="none">
                <a:solidFill>
                  <a:schemeClr val="dk1"/>
                </a:solidFill>
                <a:uFillTx/>
                <a:latin typeface="Calibri"/>
              </a:rPr>
              <a:t>, ενώ η χρήση συστημάτων ΤΝ δεν θα πρέπει να οδηγεί στην εξαπάτηση των χρηστών ή στον περιορισμό της ελευθερίας επιλογής τους.</a:t>
            </a:r>
            <a:endParaRPr b="0" lang="el-GR" sz="2400" strike="noStrike" u="none">
              <a:solidFill>
                <a:schemeClr val="dk1"/>
              </a:solidFill>
              <a:uFillTx/>
              <a:latin typeface="Calibri"/>
            </a:endParaRPr>
          </a:p>
          <a:p>
            <a:pPr lvl="1" marL="685800" indent="-228600" algn="just" defTabSz="914400">
              <a:lnSpc>
                <a:spcPct val="100000"/>
              </a:lnSpc>
              <a:spcBef>
                <a:spcPts val="499"/>
              </a:spcBef>
              <a:buClr>
                <a:srgbClr val="000000"/>
              </a:buClr>
              <a:buFont typeface="Symbol" charset="2"/>
              <a:buChar char=""/>
            </a:pPr>
            <a:r>
              <a:rPr b="1" i="1" lang="el-GR" sz="2400" strike="noStrike" u="none">
                <a:solidFill>
                  <a:schemeClr val="dk1"/>
                </a:solidFill>
                <a:uFillTx/>
                <a:latin typeface="Calibri"/>
              </a:rPr>
              <a:t>Η επεξηγησιμότητα</a:t>
            </a:r>
            <a:r>
              <a:rPr b="0" lang="el-GR" sz="2400" strike="noStrike" u="none">
                <a:solidFill>
                  <a:schemeClr val="dk1"/>
                </a:solidFill>
                <a:uFillTx/>
                <a:latin typeface="Calibri"/>
              </a:rPr>
              <a:t>. Οι διαδικασίες πρέπει να είναι διαφανείς, οι δυνατότητες και ο σκοπός των συστημάτων ΤΝ να κοινοποιούνται ανοικτά και οι αποφάσεις, στο μέτρο του δυνατού, να επεξηγούνται στους άμεσα και έμμεσα επηρεαζόμενους. </a:t>
            </a:r>
            <a:endParaRPr b="0" lang="el-GR" sz="2400" strike="noStrike" u="none">
              <a:solidFill>
                <a:schemeClr val="dk1"/>
              </a:solidFill>
              <a:uFillTx/>
              <a:latin typeface="Calibri"/>
            </a:endParaRPr>
          </a:p>
          <a:p>
            <a:pPr indent="0" defTabSz="914400">
              <a:lnSpc>
                <a:spcPct val="90000"/>
              </a:lnSpc>
              <a:spcBef>
                <a:spcPts val="499"/>
              </a:spcBef>
              <a:buNone/>
            </a:pPr>
            <a:endParaRPr b="0" lang="el-GR" sz="24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6" name="PlaceHolder 1"/>
          <p:cNvSpPr>
            <a:spLocks noGrp="1"/>
          </p:cNvSpPr>
          <p:nvPr>
            <p:ph type="title"/>
          </p:nvPr>
        </p:nvSpPr>
        <p:spPr>
          <a:xfrm>
            <a:off x="838080" y="365040"/>
            <a:ext cx="10515240" cy="82512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a:t>
            </a:r>
            <a:endParaRPr b="0" lang="el-GR" sz="3600" strike="noStrike" u="none">
              <a:solidFill>
                <a:schemeClr val="dk1"/>
              </a:solidFill>
              <a:uFillTx/>
              <a:latin typeface="Calibri"/>
            </a:endParaRPr>
          </a:p>
        </p:txBody>
      </p:sp>
      <p:sp>
        <p:nvSpPr>
          <p:cNvPr id="87" name="PlaceHolder 2"/>
          <p:cNvSpPr>
            <a:spLocks noGrp="1"/>
          </p:cNvSpPr>
          <p:nvPr>
            <p:ph/>
          </p:nvPr>
        </p:nvSpPr>
        <p:spPr>
          <a:xfrm>
            <a:off x="838080" y="1324080"/>
            <a:ext cx="10515240" cy="4828680"/>
          </a:xfrm>
          <a:prstGeom prst="rect">
            <a:avLst/>
          </a:prstGeom>
          <a:noFill/>
          <a:ln w="0">
            <a:noFill/>
          </a:ln>
        </p:spPr>
        <p:txBody>
          <a:bodyPr lIns="91440" rIns="91440" tIns="45720" bIns="45720" anchor="t">
            <a:normAutofit fontScale="850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Ευρωπαϊκή Επιτροπή κατέθεσε στις 21.04.2021 Πρόταση Κανονισμού για τη θέσπιση εναρμονισμένων κανόνων σχετικά με την τεχνητή νοημοσύνη (</a:t>
            </a:r>
            <a:r>
              <a:rPr b="1" lang="el-GR" sz="2800" strike="noStrike" u="none">
                <a:solidFill>
                  <a:schemeClr val="dk1"/>
                </a:solidFill>
                <a:uFillTx/>
                <a:latin typeface="Calibri"/>
              </a:rPr>
              <a:t>Πράξη για την τεχνητή νοημοσύνη</a:t>
            </a:r>
            <a:r>
              <a:rPr b="0" lang="el-GR" sz="2800" strike="noStrike" u="none">
                <a:solidFill>
                  <a:schemeClr val="dk1"/>
                </a:solidFill>
                <a:uFillTx/>
                <a:latin typeface="Calibri"/>
              </a:rPr>
              <a:t>).</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Πράξη αποτελεί τον πρώτο ολοκληρωμένο νόμο στον κόσμο για την τεχνητή νοημοσύνη.</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Πρόταση Κανονισμού: </a:t>
            </a:r>
            <a:endParaRPr b="0" lang="el-GR" sz="28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pPr>
            <a:r>
              <a:rPr b="0" lang="el-GR" sz="2800" strike="noStrike" u="none">
                <a:solidFill>
                  <a:schemeClr val="dk1"/>
                </a:solidFill>
                <a:uFillTx/>
                <a:latin typeface="Calibri"/>
              </a:rPr>
              <a:t>αποσκοπεί στη δημιουργία ενός «</a:t>
            </a:r>
            <a:r>
              <a:rPr b="0" lang="el-GR" sz="2800" strike="noStrike" u="none">
                <a:solidFill>
                  <a:srgbClr val="0070c0"/>
                </a:solidFill>
                <a:uFillTx/>
                <a:latin typeface="Calibri"/>
              </a:rPr>
              <a:t>οικοσυστήματος αριστείας</a:t>
            </a:r>
            <a:r>
              <a:rPr b="0" lang="el-GR" sz="2800" strike="noStrike" u="none">
                <a:solidFill>
                  <a:schemeClr val="dk1"/>
                </a:solidFill>
                <a:uFillTx/>
                <a:latin typeface="Calibri"/>
              </a:rPr>
              <a:t>» στους τομείς της έρευνας και της καινοτομίας, στην υιοθέτηση λύσεων βασισμένων στην ΤΝ, μεταξύ άλλων από μικρές και μεσαίες επιχειρήσεις (ΜΜΕ) και,</a:t>
            </a:r>
            <a:endParaRPr b="0" lang="el-GR" sz="2800" strike="noStrike" u="none">
              <a:solidFill>
                <a:schemeClr val="dk1"/>
              </a:solidFill>
              <a:uFillTx/>
              <a:latin typeface="Calibri"/>
            </a:endParaRPr>
          </a:p>
          <a:p>
            <a:pPr lvl="1" marL="685800" indent="-228600" algn="just" defTabSz="914400">
              <a:lnSpc>
                <a:spcPct val="110000"/>
              </a:lnSpc>
              <a:spcBef>
                <a:spcPts val="499"/>
              </a:spcBef>
              <a:buClr>
                <a:srgbClr val="000000"/>
              </a:buClr>
              <a:buFont typeface="Calibri"/>
              <a:buChar char="‒"/>
            </a:pPr>
            <a:r>
              <a:rPr b="0" lang="el-GR" sz="2800" strike="noStrike" u="none">
                <a:solidFill>
                  <a:schemeClr val="dk1"/>
                </a:solidFill>
                <a:uFillTx/>
                <a:latin typeface="Calibri"/>
              </a:rPr>
              <a:t>αποσκοπεί στην ανάπτυξη ενός «</a:t>
            </a:r>
            <a:r>
              <a:rPr b="0" lang="el-GR" sz="2800" strike="noStrike" u="none">
                <a:solidFill>
                  <a:srgbClr val="0070c0"/>
                </a:solidFill>
                <a:uFillTx/>
                <a:latin typeface="Calibri"/>
              </a:rPr>
              <a:t>οικοσυστήματος εμπιστοσύνης</a:t>
            </a:r>
            <a:r>
              <a:rPr b="0" lang="el-GR" sz="2800" strike="noStrike" u="none">
                <a:solidFill>
                  <a:schemeClr val="dk1"/>
                </a:solidFill>
                <a:uFillTx/>
                <a:latin typeface="Calibri"/>
              </a:rPr>
              <a:t>», που θα ενισχύσει την εμπιστοσύνη των πολιτών και των χρηστών, ώστε να υιοθετήσουν την τεχνολογία της ΤΝ και των επιχειρήσεων να αναπτύξουν εφαρμογές που βασίζονται στην ΤΝ.</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88" name="PlaceHolder 1"/>
          <p:cNvSpPr>
            <a:spLocks noGrp="1"/>
          </p:cNvSpPr>
          <p:nvPr>
            <p:ph type="title"/>
          </p:nvPr>
        </p:nvSpPr>
        <p:spPr>
          <a:xfrm>
            <a:off x="838080" y="365040"/>
            <a:ext cx="10515240" cy="77760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89" name="PlaceHolder 2"/>
          <p:cNvSpPr>
            <a:spLocks noGrp="1"/>
          </p:cNvSpPr>
          <p:nvPr>
            <p:ph/>
          </p:nvPr>
        </p:nvSpPr>
        <p:spPr>
          <a:xfrm>
            <a:off x="838080" y="1390680"/>
            <a:ext cx="10515240" cy="4785840"/>
          </a:xfrm>
          <a:prstGeom prst="rect">
            <a:avLst/>
          </a:prstGeom>
          <a:noFill/>
          <a:ln w="0">
            <a:noFill/>
          </a:ln>
        </p:spPr>
        <p:txBody>
          <a:bodyPr lIns="91440" rIns="91440" tIns="45720" bIns="45720" anchor="t">
            <a:normAutofit fontScale="92500" lnSpcReduction="1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Πρόταση Κανονισμού εισάγει κανόνες για την ΤΝ που είναι </a:t>
            </a:r>
            <a:r>
              <a:rPr b="0" lang="el-GR" sz="2800" strike="noStrike" u="none">
                <a:solidFill>
                  <a:srgbClr val="0070c0"/>
                </a:solidFill>
                <a:uFillTx/>
                <a:latin typeface="Calibri"/>
              </a:rPr>
              <a:t>ανθρωποκεντρικοί</a:t>
            </a:r>
            <a:r>
              <a:rPr b="0" lang="el-GR" sz="2800" strike="noStrike" u="none">
                <a:solidFill>
                  <a:schemeClr val="dk1"/>
                </a:solidFill>
                <a:uFillTx/>
                <a:latin typeface="Calibri"/>
              </a:rPr>
              <a:t>, ώστε να διασφαλίζεται ότι η τεχνολογία χρησιμοποιείται σύννομα και με ασφάλεια.</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Τα συστήματα ΤΝ διακρίνονται σε </a:t>
            </a:r>
            <a:r>
              <a:rPr b="0" lang="el-GR" sz="2800" strike="noStrike" u="none">
                <a:solidFill>
                  <a:srgbClr val="0070c0"/>
                </a:solidFill>
                <a:uFillTx/>
                <a:latin typeface="Calibri"/>
              </a:rPr>
              <a:t>τέσσερα επίπεδα κινδύνου </a:t>
            </a:r>
            <a:r>
              <a:rPr b="0" lang="el-GR" sz="2800" strike="noStrike" u="none">
                <a:solidFill>
                  <a:schemeClr val="dk1"/>
                </a:solidFill>
                <a:uFillTx/>
                <a:latin typeface="Calibri"/>
              </a:rPr>
              <a:t>ανάλογα με το είδος και ύψος του κινδύνου που ενέχουν για την υγεία, την ασφάλεια και τις δυσμενείς επιπτώσεις στα θεμελιώδη δικαιώματα. Ανάλογα με την κατάταξη της ΤΝ επιβάλλονται συγκεκριμένες υποχρεώσεις, ενώ ειδικά για τα συστήματα υψηλού κινδύνου, τα οποία ενδέχεται να έχουν συνέπειες όσον αφορά την προστασία των θεμελιωδών δικαιωμάτων, την υγεία και την ασφάλεια, παρατίθενται αυστηρές υποχρεώσεις και για όσα συστήματα παρουσιάζουν μη αποδεκτό κίνδυνο προτείνεται η απαγόρευσή τους.</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a:p>
            <a:pPr indent="0"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PlaceHolder 1"/>
          <p:cNvSpPr>
            <a:spLocks noGrp="1"/>
          </p:cNvSpPr>
          <p:nvPr>
            <p:ph type="title"/>
          </p:nvPr>
        </p:nvSpPr>
        <p:spPr>
          <a:xfrm>
            <a:off x="838080" y="365040"/>
            <a:ext cx="10515240" cy="606240"/>
          </a:xfrm>
          <a:prstGeom prst="rect">
            <a:avLst/>
          </a:prstGeom>
          <a:noFill/>
          <a:ln w="0">
            <a:noFill/>
          </a:ln>
        </p:spPr>
        <p:txBody>
          <a:bodyPr lIns="91440" rIns="91440" tIns="45720" bIns="45720" anchor="ctr">
            <a:normAutofit/>
          </a:bodyPr>
          <a:p>
            <a:pPr indent="0" algn="ctr" defTabSz="914400">
              <a:lnSpc>
                <a:spcPct val="90000"/>
              </a:lnSpc>
              <a:buNone/>
            </a:pPr>
            <a:r>
              <a:rPr b="1" lang="el-GR" sz="3600" strike="noStrike" u="none">
                <a:solidFill>
                  <a:schemeClr val="dk1"/>
                </a:solidFill>
                <a:uFillTx/>
                <a:latin typeface="Calibri"/>
              </a:rPr>
              <a:t>Η ΠΡΑΞΗ ΓΙΑ ΤΗΝ ΤΕΧΝΗΤΗ ΝΟΗΜΟΣΥΝΗ </a:t>
            </a:r>
            <a:r>
              <a:rPr b="0" lang="el-GR" sz="3600" strike="noStrike" u="none">
                <a:solidFill>
                  <a:schemeClr val="dk1"/>
                </a:solidFill>
                <a:uFillTx/>
                <a:latin typeface="Calibri"/>
              </a:rPr>
              <a:t>(</a:t>
            </a:r>
            <a:r>
              <a:rPr b="0" i="1" lang="el-GR" sz="3600" strike="noStrike" u="none">
                <a:solidFill>
                  <a:srgbClr val="ff0000"/>
                </a:solidFill>
                <a:uFillTx/>
                <a:latin typeface="Calibri"/>
              </a:rPr>
              <a:t>συνέχεια</a:t>
            </a:r>
            <a:r>
              <a:rPr b="0" lang="el-GR" sz="3600" strike="noStrike" u="none">
                <a:solidFill>
                  <a:schemeClr val="dk1"/>
                </a:solidFill>
                <a:uFillTx/>
                <a:latin typeface="Calibri"/>
              </a:rPr>
              <a:t>)</a:t>
            </a:r>
            <a:endParaRPr b="0" lang="el-GR" sz="3600" strike="noStrike" u="none">
              <a:solidFill>
                <a:schemeClr val="dk1"/>
              </a:solidFill>
              <a:uFillTx/>
              <a:latin typeface="Calibri"/>
            </a:endParaRPr>
          </a:p>
        </p:txBody>
      </p:sp>
      <p:sp>
        <p:nvSpPr>
          <p:cNvPr id="91" name="PlaceHolder 2"/>
          <p:cNvSpPr>
            <a:spLocks noGrp="1"/>
          </p:cNvSpPr>
          <p:nvPr>
            <p:ph/>
          </p:nvPr>
        </p:nvSpPr>
        <p:spPr>
          <a:xfrm>
            <a:off x="838080" y="1219320"/>
            <a:ext cx="10515240" cy="4957560"/>
          </a:xfrm>
          <a:prstGeom prst="rect">
            <a:avLst/>
          </a:prstGeom>
          <a:noFill/>
          <a:ln w="0">
            <a:noFill/>
          </a:ln>
        </p:spPr>
        <p:txBody>
          <a:bodyPr lIns="91440" rIns="91440" tIns="45720" bIns="45720" anchor="t">
            <a:normAutofit fontScale="92500" lnSpcReduction="9999"/>
          </a:bodyPr>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Ως «</a:t>
            </a:r>
            <a:r>
              <a:rPr b="1" lang="el-GR" sz="2800" strike="noStrike" u="none">
                <a:solidFill>
                  <a:srgbClr val="0070c0"/>
                </a:solidFill>
                <a:uFillTx/>
                <a:latin typeface="Calibri"/>
              </a:rPr>
              <a:t>σύστημα Τεχνητής Νοημοσύνης</a:t>
            </a:r>
            <a:r>
              <a:rPr b="0" lang="el-GR" sz="2800" strike="noStrike" u="none">
                <a:solidFill>
                  <a:schemeClr val="dk1"/>
                </a:solidFill>
                <a:uFillTx/>
                <a:latin typeface="Calibri"/>
              </a:rPr>
              <a:t>» (σύστημα ΤΝ) ορίζεται το </a:t>
            </a:r>
            <a:r>
              <a:rPr b="0" lang="el-GR" sz="2800" strike="noStrike" u="sng">
                <a:solidFill>
                  <a:schemeClr val="dk1"/>
                </a:solidFill>
                <a:uFillTx/>
                <a:latin typeface="Calibri"/>
              </a:rPr>
              <a:t>λογισμικό</a:t>
            </a:r>
            <a:r>
              <a:rPr b="0" lang="el-GR" sz="2800" strike="noStrike" u="none">
                <a:solidFill>
                  <a:schemeClr val="dk1"/>
                </a:solidFill>
                <a:uFillTx/>
                <a:latin typeface="Calibri"/>
              </a:rPr>
              <a:t> που αναπτύσσεται με μία ή περισσότερες από τις τεχνικές και προσεγγίσεις που παρατίθενται στο παράρτημα I (π.χ. </a:t>
            </a:r>
            <a:r>
              <a:rPr b="0" lang="el-GR" sz="2800" strike="noStrike" u="none">
                <a:solidFill>
                  <a:srgbClr val="c00000"/>
                </a:solidFill>
                <a:uFillTx/>
                <a:latin typeface="Calibri"/>
              </a:rPr>
              <a:t>προσεγγίσεις μηχανικής μάθησης</a:t>
            </a:r>
            <a:r>
              <a:rPr b="0" lang="el-GR" sz="2800" strike="noStrike" u="none">
                <a:solidFill>
                  <a:schemeClr val="dk1"/>
                </a:solidFill>
                <a:uFillTx/>
                <a:latin typeface="Calibri"/>
              </a:rPr>
              <a:t>) και μπορεί, για ένα δεδομένο σύνολο στόχων που έχουν καθοριστεί από τον άνθρωπο, να παράγει </a:t>
            </a:r>
            <a:r>
              <a:rPr b="0" lang="el-GR" sz="2800" strike="noStrike" u="none">
                <a:solidFill>
                  <a:srgbClr val="c00000"/>
                </a:solidFill>
                <a:uFillTx/>
                <a:latin typeface="Calibri"/>
              </a:rPr>
              <a:t>στοιχεία εξόδου</a:t>
            </a:r>
            <a:r>
              <a:rPr b="0" lang="el-GR" sz="2800" strike="noStrike" u="none">
                <a:solidFill>
                  <a:schemeClr val="dk1"/>
                </a:solidFill>
                <a:uFillTx/>
                <a:latin typeface="Calibri"/>
              </a:rPr>
              <a:t>, όπως περιεχόμενο, προβλέψεις, συστάσεις ή αποφάσεις που επηρεάζουν τα περιβάλλοντα, με τα οποία αλληλεπιδρά.</a:t>
            </a:r>
            <a:endParaRPr b="0" lang="el-GR" sz="2800" strike="noStrike" u="none">
              <a:solidFill>
                <a:schemeClr val="dk1"/>
              </a:solidFill>
              <a:uFillTx/>
              <a:latin typeface="Calibri"/>
            </a:endParaRPr>
          </a:p>
          <a:p>
            <a:pPr marL="228600" indent="-228600" algn="just" defTabSz="914400">
              <a:lnSpc>
                <a:spcPct val="110000"/>
              </a:lnSpc>
              <a:spcBef>
                <a:spcPts val="1001"/>
              </a:spcBef>
              <a:buClr>
                <a:srgbClr val="000000"/>
              </a:buClr>
              <a:buFont typeface="Arial"/>
              <a:buChar char="•"/>
            </a:pPr>
            <a:r>
              <a:rPr b="0" lang="el-GR" sz="2800" strike="noStrike" u="none">
                <a:solidFill>
                  <a:schemeClr val="dk1"/>
                </a:solidFill>
                <a:uFillTx/>
                <a:latin typeface="Calibri"/>
              </a:rPr>
              <a:t>Η πρόταση περιέχει απαγόρευση αναφορικά με ορισμένες πρακτικές στον τομέα της ΤΝ και συγκεκριμένα, των συστημάτων που αποσκοπούν στη </a:t>
            </a:r>
            <a:r>
              <a:rPr b="0" lang="el-GR" sz="2800" strike="noStrike" u="none">
                <a:solidFill>
                  <a:srgbClr val="0070c0"/>
                </a:solidFill>
                <a:uFillTx/>
                <a:latin typeface="Calibri"/>
              </a:rPr>
              <a:t>στρέβλωση της ανθρώπινης συμπεριφοράς</a:t>
            </a:r>
            <a:r>
              <a:rPr b="0" lang="el-GR" sz="2800" strike="noStrike" u="none">
                <a:solidFill>
                  <a:schemeClr val="dk1"/>
                </a:solidFill>
                <a:uFillTx/>
                <a:latin typeface="Calibri"/>
              </a:rPr>
              <a:t>, εξαιτίας της οποίας είναι πιθανόν να προκληθούν σωματικές ή ψυχικές βλάβες (</a:t>
            </a:r>
            <a:r>
              <a:rPr b="1" lang="el-GR" sz="2800" strike="noStrike" u="none">
                <a:solidFill>
                  <a:srgbClr val="0070c0"/>
                </a:solidFill>
                <a:uFillTx/>
                <a:latin typeface="Calibri"/>
              </a:rPr>
              <a:t>συστήματα μη αποδεκτού κινδύνου</a:t>
            </a:r>
            <a:r>
              <a:rPr b="0" lang="el-GR" sz="2800" strike="noStrike" u="none">
                <a:solidFill>
                  <a:schemeClr val="dk1"/>
                </a:solidFill>
                <a:uFillTx/>
                <a:latin typeface="Calibri"/>
              </a:rPr>
              <a:t>). </a:t>
            </a:r>
            <a:endParaRPr b="0" lang="el-GR" sz="2800" strike="noStrike" u="none">
              <a:solidFill>
                <a:schemeClr val="dk1"/>
              </a:solidFill>
              <a:uFillTx/>
              <a:latin typeface="Calibri"/>
            </a:endParaRPr>
          </a:p>
          <a:p>
            <a:pPr indent="0" algn="just" defTabSz="914400">
              <a:lnSpc>
                <a:spcPct val="90000"/>
              </a:lnSpc>
              <a:spcBef>
                <a:spcPts val="1001"/>
              </a:spcBef>
              <a:buNone/>
            </a:pPr>
            <a:endParaRPr b="0" lang="el-GR" sz="2800" strike="noStrike" u="none">
              <a:solidFill>
                <a:schemeClr val="dk1"/>
              </a:solidFill>
              <a:uFillTx/>
              <a:latin typeface="Calibri"/>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itchFamily="0" charset="1"/>
        <a:ea typeface=""/>
        <a:cs typeface=""/>
      </a:majorFont>
      <a:minorFont>
        <a:latin typeface="Calibri"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1357</TotalTime>
  <Application>LibreOffice/24.8.6.2$Windows_X86_64 LibreOffice_project/6d98ba145e9a8a39fc57bcc76981d1fb1316c60c</Application>
  <AppVersion>15.0000</AppVersion>
  <Words>4064</Words>
  <Paragraphs>157</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2024-02-20T20:48:47Z</dcterms:created>
  <dc:creator>Georgios Panou</dc:creator>
  <dc:description/>
  <dc:language>el-GR</dc:language>
  <cp:lastModifiedBy/>
  <dcterms:modified xsi:type="dcterms:W3CDTF">2025-05-21T00:36:59Z</dcterms:modified>
  <cp:revision>128</cp:revision>
  <dc:subject/>
  <dc:title>Τεχνητή Νοημοσύνη</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2</vt:i4>
  </property>
  <property fmtid="{D5CDD505-2E9C-101B-9397-08002B2CF9AE}" pid="3" name="PresentationFormat">
    <vt:lpwstr>Custom</vt:lpwstr>
  </property>
  <property fmtid="{D5CDD505-2E9C-101B-9397-08002B2CF9AE}" pid="4" name="Slides">
    <vt:i4>33</vt:i4>
  </property>
</Properties>
</file>