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30" name="Date Placeholder 29"/>
          <p:cNvSpPr>
            <a:spLocks noGrp="1"/>
          </p:cNvSpPr>
          <p:nvPr>
            <p:ph type="dt" sz="half" idx="10"/>
          </p:nvPr>
        </p:nvSpPr>
        <p:spPr/>
        <p:txBody>
          <a:bodyPr/>
          <a:lstStyle/>
          <a:p>
            <a:fld id="{4F812BED-D257-45FA-8AA4-6A48CAEF0DFF}" type="datetimeFigureOut">
              <a:rPr lang="el-GR" smtClean="0"/>
              <a:pPr/>
              <a:t>15/4/2024</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0F064BD2-11B4-44E2-8A65-4BABED76920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4F812BED-D257-45FA-8AA4-6A48CAEF0DFF}" type="datetimeFigureOut">
              <a:rPr lang="el-GR" smtClean="0"/>
              <a:pPr/>
              <a:t>15/4/2024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064BD2-11B4-44E2-8A65-4BABED76920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4F812BED-D257-45FA-8AA4-6A48CAEF0DFF}" type="datetimeFigureOut">
              <a:rPr lang="el-GR" smtClean="0"/>
              <a:pPr/>
              <a:t>15/4/2024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064BD2-11B4-44E2-8A65-4BABED76920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4F812BED-D257-45FA-8AA4-6A48CAEF0DFF}" type="datetimeFigureOut">
              <a:rPr lang="el-GR" smtClean="0"/>
              <a:pPr/>
              <a:t>15/4/2024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064BD2-11B4-44E2-8A65-4BABED76920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Date Placeholder 3"/>
          <p:cNvSpPr>
            <a:spLocks noGrp="1"/>
          </p:cNvSpPr>
          <p:nvPr>
            <p:ph type="dt" sz="half" idx="10"/>
          </p:nvPr>
        </p:nvSpPr>
        <p:spPr/>
        <p:txBody>
          <a:bodyPr/>
          <a:lstStyle/>
          <a:p>
            <a:fld id="{4F812BED-D257-45FA-8AA4-6A48CAEF0DFF}" type="datetimeFigureOut">
              <a:rPr lang="el-GR" smtClean="0"/>
              <a:pPr/>
              <a:t>15/4/2024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064BD2-11B4-44E2-8A65-4BABED76920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smtClean="0"/>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4F812BED-D257-45FA-8AA4-6A48CAEF0DFF}" type="datetimeFigureOut">
              <a:rPr lang="el-GR" smtClean="0"/>
              <a:pPr/>
              <a:t>15/4/2024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064BD2-11B4-44E2-8A65-4BABED76920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Date Placeholder 6"/>
          <p:cNvSpPr>
            <a:spLocks noGrp="1"/>
          </p:cNvSpPr>
          <p:nvPr>
            <p:ph type="dt" sz="half" idx="10"/>
          </p:nvPr>
        </p:nvSpPr>
        <p:spPr/>
        <p:txBody>
          <a:bodyPr/>
          <a:lstStyle/>
          <a:p>
            <a:fld id="{4F812BED-D257-45FA-8AA4-6A48CAEF0DFF}" type="datetimeFigureOut">
              <a:rPr lang="el-GR" smtClean="0"/>
              <a:pPr/>
              <a:t>15/4/2024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F064BD2-11B4-44E2-8A65-4BABED76920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Date Placeholder 2"/>
          <p:cNvSpPr>
            <a:spLocks noGrp="1"/>
          </p:cNvSpPr>
          <p:nvPr>
            <p:ph type="dt" sz="half" idx="10"/>
          </p:nvPr>
        </p:nvSpPr>
        <p:spPr/>
        <p:txBody>
          <a:bodyPr/>
          <a:lstStyle/>
          <a:p>
            <a:fld id="{4F812BED-D257-45FA-8AA4-6A48CAEF0DFF}" type="datetimeFigureOut">
              <a:rPr lang="el-GR" smtClean="0"/>
              <a:pPr/>
              <a:t>15/4/2024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F064BD2-11B4-44E2-8A65-4BABED76920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812BED-D257-45FA-8AA4-6A48CAEF0DFF}" type="datetimeFigureOut">
              <a:rPr lang="el-GR" smtClean="0"/>
              <a:pPr/>
              <a:t>15/4/2024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F064BD2-11B4-44E2-8A65-4BABED76920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4F812BED-D257-45FA-8AA4-6A48CAEF0DFF}" type="datetimeFigureOut">
              <a:rPr lang="el-GR" smtClean="0"/>
              <a:pPr/>
              <a:t>15/4/2024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064BD2-11B4-44E2-8A65-4BABED76920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Date Placeholder 4"/>
          <p:cNvSpPr>
            <a:spLocks noGrp="1"/>
          </p:cNvSpPr>
          <p:nvPr>
            <p:ph type="dt" sz="half" idx="10"/>
          </p:nvPr>
        </p:nvSpPr>
        <p:spPr/>
        <p:txBody>
          <a:bodyPr/>
          <a:lstStyle/>
          <a:p>
            <a:fld id="{4F812BED-D257-45FA-8AA4-6A48CAEF0DFF}" type="datetimeFigureOut">
              <a:rPr lang="el-GR" smtClean="0"/>
              <a:pPr/>
              <a:t>15/4/2024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0F064BD2-11B4-44E2-8A65-4BABED76920E}"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812BED-D257-45FA-8AA4-6A48CAEF0DFF}" type="datetimeFigureOut">
              <a:rPr lang="el-GR" smtClean="0"/>
              <a:pPr/>
              <a:t>15/4/2024</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F064BD2-11B4-44E2-8A65-4BABED76920E}"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2700" dirty="0"/>
              <a:t>ΜΑΘΗΜΑ: ΠΕΡΙΒΑΛΛΟΝΤΙΚΗ  ΛΟΓΙΣΤΙΚΗ</a:t>
            </a:r>
            <a:r>
              <a:rPr lang="el-GR" dirty="0"/>
              <a:t/>
            </a:r>
            <a:br>
              <a:rPr lang="el-GR" dirty="0"/>
            </a:br>
            <a:endParaRPr lang="el-GR" dirty="0"/>
          </a:p>
        </p:txBody>
      </p:sp>
      <p:sp>
        <p:nvSpPr>
          <p:cNvPr id="3" name="Υπότιτλος 2"/>
          <p:cNvSpPr>
            <a:spLocks noGrp="1"/>
          </p:cNvSpPr>
          <p:nvPr>
            <p:ph type="subTitle" idx="1"/>
          </p:nvPr>
        </p:nvSpPr>
        <p:spPr/>
        <p:txBody>
          <a:bodyPr/>
          <a:lstStyle/>
          <a:p>
            <a:r>
              <a:rPr lang="el-GR" smtClean="0"/>
              <a:t>ΠΡΑΣΙΝΗ ΕΠΕΝΔΥΣΗ</a:t>
            </a:r>
          </a:p>
          <a:p>
            <a:endParaRPr lang="el-GR"/>
          </a:p>
        </p:txBody>
      </p:sp>
      <p:pic>
        <p:nvPicPr>
          <p:cNvPr id="4" name="Εικόνα 3">
            <a:extLst>
              <a:ext uri="{FF2B5EF4-FFF2-40B4-BE49-F238E27FC236}">
                <a16:creationId xmlns="" xmlns:a16="http://schemas.microsoft.com/office/drawing/2014/main" id="{8C57A6E3-AE7D-479E-9C69-780378337455}"/>
              </a:ext>
            </a:extLst>
          </p:cNvPr>
          <p:cNvPicPr>
            <a:picLocks noChangeAspect="1"/>
          </p:cNvPicPr>
          <p:nvPr/>
        </p:nvPicPr>
        <p:blipFill>
          <a:blip r:embed="rId2"/>
          <a:stretch>
            <a:fillRect/>
          </a:stretch>
        </p:blipFill>
        <p:spPr>
          <a:xfrm>
            <a:off x="683568" y="332657"/>
            <a:ext cx="8003232" cy="810327"/>
          </a:xfrm>
          <a:prstGeom prst="rect">
            <a:avLst/>
          </a:prstGeom>
          <a:noFill/>
        </p:spPr>
      </p:pic>
    </p:spTree>
    <p:extLst>
      <p:ext uri="{BB962C8B-B14F-4D97-AF65-F5344CB8AC3E}">
        <p14:creationId xmlns:p14="http://schemas.microsoft.com/office/powerpoint/2010/main" xmlns="" val="1608571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lvl="0"/>
            <a:r>
              <a:rPr lang="el-GR" dirty="0" smtClean="0"/>
              <a:t>Κύριος στόχος της εταιρείας είναι να αντιμετωπίζει αποτελεσματικά τις πραγματικές της ανάγκες ως καταναλωτής. Αυτό δεν περιλαμβάνει απαραιτήτως την κατασκευή αγαθών, αλλά δίνει προτεραιότητα στην παροχή εξαιρετικών υπηρεσιών.</a:t>
            </a:r>
          </a:p>
          <a:p>
            <a:pPr lvl="0"/>
            <a:r>
              <a:rPr lang="el-GR" dirty="0" smtClean="0"/>
              <a:t>Με την πάροδο του χρόνου, επικεντρώνεται στις επενδύσεις για τη διαφύλαξη και την αναζωογόνηση του φυσικού περιβάλλοντος σε περιπτώσεις που αυτό βρίσκεται σε κίνδυνο.</a:t>
            </a:r>
          </a:p>
          <a:p>
            <a:endParaRPr lang="el-GR" dirty="0"/>
          </a:p>
        </p:txBody>
      </p:sp>
    </p:spTree>
    <p:extLst>
      <p:ext uri="{BB962C8B-B14F-4D97-AF65-F5344CB8AC3E}">
        <p14:creationId xmlns:p14="http://schemas.microsoft.com/office/powerpoint/2010/main" xmlns="" val="360352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b="1" dirty="0"/>
              <a:t>Μία επιχείρηση </a:t>
            </a:r>
            <a:r>
              <a:rPr lang="el-GR" b="1" u="sng" dirty="0" err="1"/>
              <a:t>δεν</a:t>
            </a:r>
            <a:r>
              <a:rPr lang="el-GR" b="1" dirty="0" err="1"/>
              <a:t>είναι</a:t>
            </a:r>
            <a:r>
              <a:rPr lang="el-GR" b="1" dirty="0"/>
              <a:t> πράσινη όταν : </a:t>
            </a:r>
            <a:endParaRPr lang="el-GR" dirty="0"/>
          </a:p>
          <a:p>
            <a:pPr lvl="0"/>
            <a:r>
              <a:rPr lang="el-GR" dirty="0"/>
              <a:t>ανακαινιζόμενη, βάψει μόνο πράσινη την πρόσοψη της</a:t>
            </a:r>
          </a:p>
          <a:p>
            <a:pPr lvl="0"/>
            <a:r>
              <a:rPr lang="el-GR" dirty="0"/>
              <a:t>απλώς τηρεί την περιβαλλοντική νομοθεσία. Η συμμόρφωση με τη νομοθεσία αναμένεται από όλες τις επιχειρήσεις. Ο κλάδος των «πράσινων επιχειρήσεων» προσπαθεί να ξεπεράσει τις νομικές απαιτήσεις θέτοντας υψηλότερα πρότυπα.</a:t>
            </a:r>
          </a:p>
          <a:p>
            <a:pPr lvl="0"/>
            <a:r>
              <a:rPr lang="el-GR" dirty="0"/>
              <a:t>επιχείρηση εμπλέκεται σε δημόσιες σχέσεις, τότε είναι σημαντικό να λαμβάνεται υπόψη ο πραγματικός αντίκτυπος της παραγωγής της στο περιβάλλον αντί να βασίζεται αποκλειστικά σε επικοινωνιακές τακτικές. Η εστίαση μόνο στην επικοινωνία χωρίς ουσία μπορεί να εκληφθεί ως υποτίμηση της νοημοσύνης των καταναλωτών, κάτι που μπορεί τελικά να βλάψει την επιχείρηση.</a:t>
            </a:r>
          </a:p>
          <a:p>
            <a:pPr lvl="0"/>
            <a:r>
              <a:rPr lang="el-GR" dirty="0"/>
              <a:t>Εάν η εταιρεία κατά καιρούς εφαρμόζει περιβαλλοντικά μέτρα στα πλαίσια της εταιρικής κοινωνικής ευθύνης.</a:t>
            </a:r>
          </a:p>
          <a:p>
            <a:endParaRPr lang="el-GR" dirty="0"/>
          </a:p>
        </p:txBody>
      </p:sp>
    </p:spTree>
    <p:extLst>
      <p:ext uri="{BB962C8B-B14F-4D97-AF65-F5344CB8AC3E}">
        <p14:creationId xmlns:p14="http://schemas.microsoft.com/office/powerpoint/2010/main" xmlns="" val="3006047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n-US" b="1" dirty="0"/>
              <a:t>‘</a:t>
            </a:r>
            <a:r>
              <a:rPr lang="el-GR" b="1" dirty="0"/>
              <a:t>ΠΕΔΙΑ ΠΡΑΣΙΝΗΣ ΕΠΙΧΕΙΡΗΜΑΤΙΚΗΣ ΔΡΑΣΗΣ</a:t>
            </a:r>
            <a:r>
              <a:rPr lang="en-US" b="1" dirty="0"/>
              <a:t>’</a:t>
            </a:r>
            <a:r>
              <a:rPr lang="en-US" dirty="0"/>
              <a:t>:</a:t>
            </a:r>
            <a:endParaRPr lang="el-GR" dirty="0"/>
          </a:p>
          <a:p>
            <a:pPr lvl="0"/>
            <a:r>
              <a:rPr lang="el-GR" dirty="0"/>
              <a:t>Τομείς που προσφέρουν ένα ευρύ φάσμα περιβαλλοντικών υπηρεσιών.</a:t>
            </a:r>
          </a:p>
          <a:p>
            <a:pPr lvl="0"/>
            <a:r>
              <a:rPr lang="el-GR" dirty="0"/>
              <a:t>Ανάπτυξη και προώθηση προϊόντων φιλικών προς το περιβάλλον.</a:t>
            </a:r>
          </a:p>
          <a:p>
            <a:pPr lvl="0"/>
            <a:r>
              <a:rPr lang="el-GR" dirty="0"/>
              <a:t>Η δημιουργία περιβαλλοντικών υποδομών και εγκαταστάσεων.</a:t>
            </a:r>
          </a:p>
          <a:p>
            <a:pPr lvl="0"/>
            <a:r>
              <a:rPr lang="el-GR" dirty="0"/>
              <a:t>Η εξερεύνηση, προώθηση και εφαρμογή καινοτόμων τεχνολογιών, υλικών και υπηρεσιών, καθώς και η αξιολόγηση, ο μετριασμός και η διαχείριση των περιβαλλοντικών επιπτώσεων.</a:t>
            </a:r>
          </a:p>
          <a:p>
            <a:endParaRPr lang="el-GR" dirty="0"/>
          </a:p>
        </p:txBody>
      </p:sp>
    </p:spTree>
    <p:extLst>
      <p:ext uri="{BB962C8B-B14F-4D97-AF65-F5344CB8AC3E}">
        <p14:creationId xmlns:p14="http://schemas.microsoft.com/office/powerpoint/2010/main" xmlns="" val="836592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b="1" dirty="0"/>
              <a:t>ΚΥΡΙΟΙ ΤΟΜΕΙΣ ΠΡΑΣΙΝΗΣ ΕΠΙΧΕΙΡΗΜΑΤΙΚΟΤΗΤΑΣ </a:t>
            </a:r>
            <a:r>
              <a:rPr lang="en-US" b="1" dirty="0"/>
              <a:t>:</a:t>
            </a:r>
            <a:endParaRPr lang="el-GR" dirty="0"/>
          </a:p>
          <a:p>
            <a:pPr lvl="0"/>
            <a:r>
              <a:rPr lang="el-GR" dirty="0"/>
              <a:t>Βιολογικά προϊόντα πρωτογενή τομέα </a:t>
            </a:r>
          </a:p>
          <a:p>
            <a:pPr lvl="0"/>
            <a:r>
              <a:rPr lang="el-GR" dirty="0"/>
              <a:t>Διαχείριση της φύσης και των φυσικών πόρων,</a:t>
            </a:r>
          </a:p>
          <a:p>
            <a:pPr lvl="0"/>
            <a:r>
              <a:rPr lang="el-GR" dirty="0"/>
              <a:t>Καθαρές τεχνολογίες, </a:t>
            </a:r>
            <a:r>
              <a:rPr lang="el-GR" dirty="0" err="1"/>
              <a:t>αντιρύπανσης</a:t>
            </a:r>
            <a:r>
              <a:rPr lang="el-GR" dirty="0"/>
              <a:t>, απορρύπανσης και ανακύκλωσης </a:t>
            </a:r>
          </a:p>
          <a:p>
            <a:r>
              <a:rPr lang="el-GR" dirty="0"/>
              <a:t>αποβλήτων,</a:t>
            </a:r>
          </a:p>
          <a:p>
            <a:pPr lvl="0"/>
            <a:r>
              <a:rPr lang="el-GR" dirty="0"/>
              <a:t>Αξιοποίηση ανανεώσιμων πηγών ενέργειας (ΑΠΕ), κατασκευή, εμπορία, </a:t>
            </a:r>
          </a:p>
          <a:p>
            <a:r>
              <a:rPr lang="el-GR" dirty="0"/>
              <a:t>μελέτη, τοποθέτηση, συντήρηση ΑΠΕ,</a:t>
            </a:r>
          </a:p>
          <a:p>
            <a:pPr lvl="0"/>
            <a:r>
              <a:rPr lang="el-GR" dirty="0"/>
              <a:t>Ορθολογική χρήση και εξοικονόμηση ενέργειας στα κτίρια,</a:t>
            </a:r>
          </a:p>
          <a:p>
            <a:pPr lvl="0"/>
            <a:r>
              <a:rPr lang="el-GR" dirty="0"/>
              <a:t>Πράσινος τουρισμός και διαφοροποίηση των προϊόντων μαζικού τουρισμού,</a:t>
            </a:r>
          </a:p>
          <a:p>
            <a:pPr lvl="0"/>
            <a:r>
              <a:rPr lang="el-GR" dirty="0"/>
              <a:t>Νέες επιχειρηματικές δραστηριότητες σε σύνδεση με τη φύση.</a:t>
            </a:r>
          </a:p>
          <a:p>
            <a:endParaRPr lang="el-GR" dirty="0"/>
          </a:p>
        </p:txBody>
      </p:sp>
    </p:spTree>
    <p:extLst>
      <p:ext uri="{BB962C8B-B14F-4D97-AF65-F5344CB8AC3E}">
        <p14:creationId xmlns:p14="http://schemas.microsoft.com/office/powerpoint/2010/main" xmlns="" val="27741283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1800" b="1" dirty="0" smtClean="0"/>
              <a:t>ΟΙΚΟΝΟΜΙΚΑ ΟΦΕΛΗ ΠΟΥ ΠΡΟΚΥΠΤΟΥΝ ΑΠΟ ΤΗΝ ΠΡΑΣΙΝΗ ΕΠΙΧΕΙΡΗΜΑΤΙΚΟΤΗΤΑ &amp; ΠΡΑΣΙΝΟ </a:t>
            </a:r>
            <a:r>
              <a:rPr lang="en-US" sz="1800" b="1" dirty="0" smtClean="0"/>
              <a:t>BUSINESSPLAN</a:t>
            </a:r>
            <a:r>
              <a:rPr lang="el-GR" sz="1800" dirty="0" smtClean="0"/>
              <a:t/>
            </a:r>
            <a:br>
              <a:rPr lang="el-GR" sz="1800" dirty="0" smtClean="0"/>
            </a:br>
            <a:endParaRPr lang="el-GR" sz="1800" dirty="0"/>
          </a:p>
        </p:txBody>
      </p:sp>
      <p:sp>
        <p:nvSpPr>
          <p:cNvPr id="3" name="Θέση περιεχομένου 2"/>
          <p:cNvSpPr>
            <a:spLocks noGrp="1"/>
          </p:cNvSpPr>
          <p:nvPr>
            <p:ph idx="1"/>
          </p:nvPr>
        </p:nvSpPr>
        <p:spPr/>
        <p:txBody>
          <a:bodyPr>
            <a:normAutofit fontScale="92500" lnSpcReduction="10000"/>
          </a:bodyPr>
          <a:lstStyle/>
          <a:p>
            <a:r>
              <a:rPr lang="el-GR" u="sng" dirty="0"/>
              <a:t>Εκτός από τα περιβαλλοντικά οφέλη, η πράσινη επιχειρηματικότητα μπορεί να έχει και οικονομικά πλεονεκτήματα για μια επιχείρηση : </a:t>
            </a:r>
            <a:endParaRPr lang="el-GR" dirty="0"/>
          </a:p>
          <a:p>
            <a:r>
              <a:rPr lang="el-GR" dirty="0"/>
              <a:t>Η βελτίωση της περιβαλλοντικής απόδοσης της επιχείρησης μπορεί να οδηγήσει σε μείωση του λειτουργικού κόστους. Για παράδειγμα, η χρήση πρακτικών εξοικονόμησης ενέργειας όπως λαμπτήρες χαμηλής κατανάλωσης, ηλιακοί συλλέκτες, μηχανισμοί επεξεργασίας και διάθεσης απορριμμάτων, εξοικονόμηση νερού και βιοκλιματικός σχεδιασμός κτιρίων μπορεί να διαχειριστεί αποτελεσματικά τους φυσικούς πόρους και τελικά να μειώσει το λειτουργικό κόστος. </a:t>
            </a:r>
          </a:p>
        </p:txBody>
      </p:sp>
    </p:spTree>
    <p:extLst>
      <p:ext uri="{BB962C8B-B14F-4D97-AF65-F5344CB8AC3E}">
        <p14:creationId xmlns:p14="http://schemas.microsoft.com/office/powerpoint/2010/main" xmlns="" val="2032734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smtClean="0"/>
              <a:t>Αν και αυτές οι πρακτικές μπορεί να απαιτούν αρχικά σημαντική επένδυση, μπορούν να οδηγήσουν σε μείωση του κόστους ανάπτυξης και παραγωγής προϊόντων/υπηρεσιών, καθιστώντας τα πιο ανταγωνιστικά σε τιμές. Επιπλέον, η μείωση των εισροών σε όλα τα στάδια του κύκλου ζωής προϊόντος/υπηρεσίας μπορεί επίσης να οδηγήσει σε μειώσεις κόστους. Ενισχύοντας τις περιβαλλοντικές τους προσπάθειες και τις επιδόσεις τους, οι ΜΜΕ μπορούν να δημιουργήσουν νέες εμπορικές ευκαιρίες στην πράσινη αγορά, όπου η ζήτηση των καταναλωτών για οικολογικά προϊόντα είναι μεγάλη. Τα πράσινα χαρακτηριστικά ή η πιθανή οικολογική σήμανση προϊόντων/υπηρεσιών μπορούν να προσελκύσουν συνειδητοποιημένους καταναλωτές και να αυξήσουν το μερίδιο αγοράς, παρέχοντας ένα σημαντικό εμπορικό πλεονέκτημα.</a:t>
            </a:r>
          </a:p>
          <a:p>
            <a:endParaRPr lang="el-GR" dirty="0"/>
          </a:p>
        </p:txBody>
      </p:sp>
    </p:spTree>
    <p:extLst>
      <p:ext uri="{BB962C8B-B14F-4D97-AF65-F5344CB8AC3E}">
        <p14:creationId xmlns:p14="http://schemas.microsoft.com/office/powerpoint/2010/main" xmlns="" val="2463909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Είναι σημαντικό να σημειωθεί ότι οι οικονομικές ευκαιρίες και τα κίνητρα που παρέχονται από το κράτος και την ΕΕ μπορούν να χρησιμοποιηθούν αποτελεσματικά για την προώθηση βιώσιμων πρακτικών. Αυτοί οι πόροι περιλαμβάνουν χρηματοδότηση για την προσαρμογή στην περιβαλλοντική νομοθεσία, την εξοικονόμηση ενέργειας, τη χρήση ανανεώσιμων πηγών ενέργειας, τη διεξαγωγή περιβαλλοντικών ερευνών και μελετών, την υιοθέτηση μεθόδων επαναχρησιμοποίησης, την ανακύκλωση και ανάκτηση απορριμμάτων, την αποκατάσταση μολυσμένων περιοχών, την εισαγωγή φιλικών προς το περιβάλλον τεχνολογιών και τη μετεγκατάσταση επιχειρήσεων σε νέες περιοχές για το περιβάλλον. Επιπλέον, συχνά χορηγούνται φορολογικά κίνητρα και ελαφρύνσεις για την πρόληψη της σπατάλης φυσικών πόρων και της υποβάθμισης του περιβάλλοντος. Στις χώρες της ΕΕ, υπάρχουν πολλές τράπεζες που αντιμετωπίζουν ευνοϊκότερα τις «πράσινες» ΜΜΕ παρέχοντας καλύτερους όρους δανεισμού και «πράσινα» δάνεια για τη διευκόλυνση της πρόσβασης σε κεφάλαια. Επιπλέον, οι επιχειρήσεις που εφαρμόζουν πράσινες πρακτικές μπορούν να προσελκύσουν επενδυτές και να εξασφαλίσουν ευνοϊκότερους όρους ασφάλισης.</a:t>
            </a:r>
          </a:p>
          <a:p>
            <a:r>
              <a:rPr lang="el-GR" dirty="0"/>
              <a:t> </a:t>
            </a:r>
          </a:p>
          <a:p>
            <a:endParaRPr lang="el-GR" dirty="0"/>
          </a:p>
        </p:txBody>
      </p:sp>
    </p:spTree>
    <p:extLst>
      <p:ext uri="{BB962C8B-B14F-4D97-AF65-F5344CB8AC3E}">
        <p14:creationId xmlns:p14="http://schemas.microsoft.com/office/powerpoint/2010/main" xmlns="" val="32579113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r>
              <a:rPr lang="el-GR" b="1" dirty="0"/>
              <a:t>ΠΡΑΣΙΝΟ </a:t>
            </a:r>
            <a:r>
              <a:rPr lang="en-US" b="1" dirty="0"/>
              <a:t>BUSINESSPLAN</a:t>
            </a:r>
            <a:endParaRPr lang="el-GR" dirty="0"/>
          </a:p>
          <a:p>
            <a:r>
              <a:rPr lang="el-GR" dirty="0"/>
              <a:t>Είναι σύνηθες για τις επιχειρήσεις να συμπεριλαμβάνουν τη στρατηγική και το σχέδιό τους στο επιχειρηματικό τους σχέδιο. Εάν μια εταιρεία μέσων ενημέρωσης θέλει να επικεντρωθεί στο να είναι φιλική προς το περιβάλλον, θα ήταν ωφέλιμο για αυτήν να ενσωματώσει τις πράσινες πρωτοβουλίες της στο επιχειρηματικό της σχέδιο. Ακολουθούν ορισμένες ενότητες που θα μπορούσαν να συμπεριληφθούν για την αντιμετώπιση των περιβαλλοντικών πτυχών της λειτουργίας μιας πράσινης επιχείρησης: </a:t>
            </a:r>
          </a:p>
          <a:p>
            <a:pPr lvl="0"/>
            <a:r>
              <a:rPr lang="el-GR" b="1" dirty="0"/>
              <a:t>Γενική περιγραφή της επιχείρησης/ ευκαιρίες της αγοράς</a:t>
            </a:r>
            <a:endParaRPr lang="el-GR" dirty="0"/>
          </a:p>
          <a:p>
            <a:r>
              <a:rPr lang="el-GR" dirty="0"/>
              <a:t>Μια πράσινη επιχείρηση είναι αφοσιωμένη στη διαφύλαξη του φυσικού περιβάλλοντος και στη μείωση της οικολογικής βλάβης ως θεμελιώδης πτυχή της αποστολής της. Η επιχείρηση ενσωματώνει ευκαιρίες της αγοράς που προκύπτουν από τις πραγματικές απαιτήσεις προστασίας του περιβάλλοντος και τις αυξανόμενες απαιτήσεις των καταναλωτών.</a:t>
            </a:r>
          </a:p>
          <a:p>
            <a:pPr lvl="0"/>
            <a:r>
              <a:rPr lang="el-GR" b="1" dirty="0"/>
              <a:t>Προϊόντα/ Υπηρεσίες</a:t>
            </a:r>
            <a:endParaRPr lang="el-GR" dirty="0"/>
          </a:p>
          <a:p>
            <a:r>
              <a:rPr lang="en-US" dirty="0"/>
              <a:t>T</a:t>
            </a:r>
            <a:r>
              <a:rPr lang="el-GR" dirty="0"/>
              <a:t>α οφέλη των πράσινων προϊόντων και υπηρεσιών στη βελτίωση του περιβάλλοντος και της συνολικής ποιότητας ζωής πρέπει να καθορίζονται με σαφήνεια. Ως αποτέλεσμα, οι επιχειρηματίες θα πρέπει να εξετάσουν το ενδεχόμενο να επωφεληθούν από επιχειρηματικές ευκαιρίες που περιλαμβάνουν τη διατήρηση πόρων όπως η ενέργεια, το νερό και ο άνεμος, καθώς και η προώθηση τοπικών προϊόντων και η χρήση ανακυκλώσιμων συσκευασιών.</a:t>
            </a:r>
          </a:p>
          <a:p>
            <a:endParaRPr lang="el-GR" dirty="0"/>
          </a:p>
        </p:txBody>
      </p:sp>
    </p:spTree>
    <p:extLst>
      <p:ext uri="{BB962C8B-B14F-4D97-AF65-F5344CB8AC3E}">
        <p14:creationId xmlns:p14="http://schemas.microsoft.com/office/powerpoint/2010/main" xmlns="" val="1349377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pPr lvl="0"/>
            <a:r>
              <a:rPr lang="el-GR" b="1" dirty="0"/>
              <a:t>Έρευνα αγοράς</a:t>
            </a:r>
            <a:endParaRPr lang="el-GR" dirty="0"/>
          </a:p>
          <a:p>
            <a:r>
              <a:rPr lang="el-GR" dirty="0"/>
              <a:t>Θα ήταν ωφέλιμο για μια πράσινη επιχείρηση να διακρίνεται από τους ανταγωνιστές της αναγνωρίζοντας και βελτιώνοντας τυχόν περιβαλλοντικές αδυναμίες. Είναι επίσης σημαντικό για την επιχείρηση να εντοπίσει και να αντιμετωπίσει πιθανές ανεπάρκειες στην παραγωγή και την αγορά και να μοιραστεί τα οικονομικά οφέλη που προκύπτουν με τους πελάτες. Ωστόσο, η εύρεση νέων ευκαιριών στην αγορά μπορεί να απαιτεί προσεκτική ανάλυση και πρόβλεψη από τον ιδιοκτήτη της επιχείρησης. Επιπλέον, η αρχή «ο </a:t>
            </a:r>
            <a:r>
              <a:rPr lang="el-GR" dirty="0" err="1"/>
              <a:t>ρυπαίνων</a:t>
            </a:r>
            <a:r>
              <a:rPr lang="el-GR" dirty="0"/>
              <a:t> πληρώνει», η οποία εφαρμόζεται πλέον σε εθνικό επίπεδο, μπορεί να επιβάλει οικονομικά βάρη στις εταιρείες που παράγουν υπερβολικά απόβλητα.</a:t>
            </a:r>
          </a:p>
          <a:p>
            <a:pPr lvl="0"/>
            <a:r>
              <a:rPr lang="el-GR" b="1" dirty="0"/>
              <a:t>Στρατηγική Μάρκετινγκ</a:t>
            </a:r>
            <a:endParaRPr lang="el-GR" dirty="0"/>
          </a:p>
          <a:p>
            <a:r>
              <a:rPr lang="el-GR" dirty="0"/>
              <a:t>Κατά τον καθορισμό της τιμολόγησης για προϊόντα και υπηρεσίες σε μια πράσινη επιχείρηση, είναι σημαντικό να εξετάσετε το ενδεχόμενο να μεταφέρετε τα οφέλη της εξοικονόμησης πόρων και της αποδοτικότητας της παραγωγής στους πελάτες. Αυτό θα προωθήσει τον υγιή ανταγωνισμό στην αγορά. Επιπλέον, συνιστάται να επιλέξετε κανάλια διανομής που απαιτούν λιγότερη ενέργεια για να εξοικονομήσετε χρήματα και πόρους. Όσον αφορά τη συσκευασία, είναι σημαντικό να δίνετε ιδιαίτερη προσοχή στις περιβαλλοντικές επιπτώσεις. Η συσκευασία μπορεί να είναι ένα ισχυρό εργαλείο προώθησης, αλλά είναι επίσης μια σημαντική πηγή ρύπανσης. Μια πράσινη επιχείρηση θα πρέπει να δώσει προτεραιότητα στη χρήση ανακυκλώσιμων και </a:t>
            </a:r>
            <a:r>
              <a:rPr lang="el-GR" dirty="0" err="1"/>
              <a:t>βιοαποδομήσιμων</a:t>
            </a:r>
            <a:r>
              <a:rPr lang="el-GR" dirty="0"/>
              <a:t> υλικών και στην ελαχιστοποίηση των υλικών συσκευασίας.</a:t>
            </a:r>
          </a:p>
          <a:p>
            <a:endParaRPr lang="el-GR" dirty="0"/>
          </a:p>
        </p:txBody>
      </p:sp>
    </p:spTree>
    <p:extLst>
      <p:ext uri="{BB962C8B-B14F-4D97-AF65-F5344CB8AC3E}">
        <p14:creationId xmlns:p14="http://schemas.microsoft.com/office/powerpoint/2010/main" xmlns="" val="34970971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pPr lvl="0"/>
            <a:r>
              <a:rPr lang="el-GR" b="1" dirty="0"/>
              <a:t>Επιχειρησιακός σχεδιασμός</a:t>
            </a:r>
            <a:endParaRPr lang="el-GR" dirty="0"/>
          </a:p>
          <a:p>
            <a:r>
              <a:rPr lang="el-GR" dirty="0"/>
              <a:t>Κατά τον σχεδιασμό μιας νέας επιχείρησης, είναι σημαντικό να λαμβάνονται υπόψη οι βασικές εισροές που καταναλώνουν επίσης φυσικούς πόρους με τρόπο που ωφελεί ολόκληρη την επιχείρηση και όχι μόνο μεμονωμένα τμήματα. Αυτό περιλαμβάνει μηχανήματα, πρώτες ύλες, απαιτήσεις συντήρησης, καθώς και ηλεκτρική ενέργεια, νερό και καύσιμα. Είναι επίσης σημαντικό για μια πράσινη επιχείρηση να διασφαλίσει ότι οι επεξεργασμένες πρώτες ύλες της πληρούν αυστηρά κριτήρια περιβαλλοντικής απόδοσης και ότι είναι πιστοποιημένες. Το πλεονέκτημα του σχεδιασμού μιας νέας πράσινης επιχείρησης είναι ότι μπορεί να δώσει προτεραιότητα στην αποτελεσματική χρήση των πόρων από την αρχή, σε σύγκριση με τις υπάρχουσες επιχειρήσεις.</a:t>
            </a:r>
          </a:p>
          <a:p>
            <a:endParaRPr lang="el-GR" dirty="0"/>
          </a:p>
        </p:txBody>
      </p:sp>
    </p:spTree>
    <p:extLst>
      <p:ext uri="{BB962C8B-B14F-4D97-AF65-F5344CB8AC3E}">
        <p14:creationId xmlns:p14="http://schemas.microsoft.com/office/powerpoint/2010/main" xmlns="" val="1691898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1" algn="l" rtl="0">
              <a:spcBef>
                <a:spcPct val="0"/>
              </a:spcBef>
            </a:pPr>
            <a:r>
              <a:rPr lang="el-GR" b="1" dirty="0" smtClean="0"/>
              <a:t>ΠΡΑΣΙΝΗ ΕΠΕΝΔΥΣΗ ΕΝΝΟΙΑ </a:t>
            </a:r>
            <a:r>
              <a:rPr lang="el-GR" sz="1800" dirty="0" smtClean="0"/>
              <a:t/>
            </a:r>
            <a:br>
              <a:rPr lang="el-GR" sz="1800" dirty="0" smtClean="0"/>
            </a:br>
            <a:endParaRPr lang="el-GR" dirty="0"/>
          </a:p>
        </p:txBody>
      </p:sp>
      <p:sp>
        <p:nvSpPr>
          <p:cNvPr id="3" name="Θέση περιεχομένου 2"/>
          <p:cNvSpPr>
            <a:spLocks noGrp="1"/>
          </p:cNvSpPr>
          <p:nvPr>
            <p:ph idx="1"/>
          </p:nvPr>
        </p:nvSpPr>
        <p:spPr/>
        <p:txBody>
          <a:bodyPr>
            <a:normAutofit/>
          </a:bodyPr>
          <a:lstStyle/>
          <a:p>
            <a:pPr algn="just"/>
            <a:r>
              <a:rPr lang="el-GR" dirty="0" smtClean="0"/>
              <a:t>Η </a:t>
            </a:r>
            <a:r>
              <a:rPr lang="el-GR" dirty="0"/>
              <a:t>επένδυση αναφέρεται σε κάθε υλικό και ανθεκτικό αγαθό που ενισχύει την παραγωγική υποδομή μιας χώρας ή επιχείρησης. Δεν καταναλώνεται από τη χρήση του, αλλά συμβάλλει στη δημιουργία νέου κεφαλαιουχικού εξοπλισμού όπως νέα κτίρια, εγκαταστάσεις και μηχανολογικός εξοπλισμός ή επεκτάσεις </a:t>
            </a:r>
            <a:r>
              <a:rPr lang="el-GR" dirty="0" err="1"/>
              <a:t>προϋπάρχοντάςκεφαλαιουχικού</a:t>
            </a:r>
            <a:r>
              <a:rPr lang="el-GR" dirty="0"/>
              <a:t> εξοπλισμού.</a:t>
            </a:r>
            <a:endParaRPr lang="el-GR" sz="2800" dirty="0"/>
          </a:p>
          <a:p>
            <a:endParaRPr lang="el-GR" dirty="0"/>
          </a:p>
        </p:txBody>
      </p:sp>
    </p:spTree>
    <p:extLst>
      <p:ext uri="{BB962C8B-B14F-4D97-AF65-F5344CB8AC3E}">
        <p14:creationId xmlns:p14="http://schemas.microsoft.com/office/powerpoint/2010/main" xmlns="" val="1339174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pPr lvl="0"/>
            <a:r>
              <a:rPr lang="el-GR" b="1" dirty="0" smtClean="0"/>
              <a:t>Εσωτερική οργάνωση</a:t>
            </a:r>
            <a:endParaRPr lang="el-GR" dirty="0" smtClean="0"/>
          </a:p>
          <a:p>
            <a:r>
              <a:rPr lang="el-GR" dirty="0" smtClean="0"/>
              <a:t>Σε μια πράσινη επιχείρηση, είναι σημαντικό να δίνεται συνεχώς προτεραιότητα στη διασφάλιση της ποιότητας και στην περιβαλλοντική φροντίδα. Αυτό όχι μόνο βοηθά στον εντοπισμό και την παρακολούθηση των κέντρων κόστους μακροπρόθεσμα, αλλά προωθεί επίσης ένα κοινό περιβαλλοντικό όραμα. </a:t>
            </a:r>
            <a:r>
              <a:rPr lang="el-GR" dirty="0" err="1" smtClean="0"/>
              <a:t>Είναιεπιτακτική</a:t>
            </a:r>
            <a:r>
              <a:rPr lang="el-GR" dirty="0" smtClean="0"/>
              <a:t> ανάγκη οι εργαζόμενοι εντός της επιχείρησης να αναλάβουν την ευθύνη για τη διασφάλιση της τήρησης αυτών των προτύπων.</a:t>
            </a:r>
          </a:p>
          <a:p>
            <a:pPr lvl="0"/>
            <a:r>
              <a:rPr lang="el-GR" b="1" dirty="0" smtClean="0"/>
              <a:t>Οικονομικό πλάνο</a:t>
            </a:r>
            <a:endParaRPr lang="el-GR" dirty="0" smtClean="0"/>
          </a:p>
          <a:p>
            <a:r>
              <a:rPr lang="el-GR" dirty="0" smtClean="0"/>
              <a:t>«Στην πράσινη επιχείρηση, δίνουμε μεγάλη έμφαση στη διενέργεια οικονομικών αναλύσεων που προβλέπουν τα οφέλη από την εφαρμογή των περιβαλλοντικών πολιτικών μας. Στοχεύουμε στην αύξηση των πωλήσεων πράσινων προϊόντων και στη μείωση του λειτουργικού κόστους. Ωστόσο, εκτιμούμε επίσης τη σημασία της ακριβούς αξιολόγησης του λειτουργικού κόστους και λαμβάνουμε μέτρα για τον σχεδιασμό των εγκαταστάσεων και των λειτουργιών μας με τρόπο που ελαχιστοποιεί την κατανάλωση πόρων. Αυτό μας επιτρέπει να αποκομίζουμε οικονομικά οφέλη σε σύγκριση με τους ανταγωνιστές μας. Εκτιμούμε την κατανόηση και τη συνεργασία σας.» </a:t>
            </a:r>
          </a:p>
          <a:p>
            <a:r>
              <a:rPr lang="el-GR" dirty="0" smtClean="0"/>
              <a:t> </a:t>
            </a:r>
          </a:p>
          <a:p>
            <a:endParaRPr lang="el-GR" dirty="0"/>
          </a:p>
        </p:txBody>
      </p:sp>
    </p:spTree>
    <p:extLst>
      <p:ext uri="{BB962C8B-B14F-4D97-AF65-F5344CB8AC3E}">
        <p14:creationId xmlns:p14="http://schemas.microsoft.com/office/powerpoint/2010/main" xmlns="" val="3100900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pPr lvl="0"/>
            <a:r>
              <a:rPr lang="el-GR" b="1" dirty="0"/>
              <a:t>ΤΥΠΟΙ ΠΡΑΣΙΝΩΝ ΕΠΕΝΔΥΣΕΩΝ.</a:t>
            </a:r>
            <a:endParaRPr lang="el-GR" dirty="0"/>
          </a:p>
          <a:p>
            <a:r>
              <a:rPr lang="el-GR" dirty="0"/>
              <a:t>Στις σύγχρονες κοινωνίες, υπάρχει σημαντική κατανάλωση ενέργειας για τη θέρμανση κατοικιών και γραφείων, τις μεταφορές, την παραγωγή ηλεκτρικής ενέργειας και τις βιομηχανικές λειτουργίες. Καθώς η οικονομία προχωρά και το βιοτικό επίπεδο βελτιώνεται, παρατηρείται συνεχής αύξηση της ζήτησης ενέργειας. Επί του παρόντος, το μεγαλύτερο μέρος της ενέργειάς μας προέρχεται από μη ανανεώσιμες πηγές όπως το πετρέλαιο, η βενζίνη και ο άνθρακας, οι οποίες τελικά θα εξαντληθούν. Η χρήση αυτών των πηγών προκαλεί επίσης περιβαλλοντικά ζητήματα, συμπεριλαμβανομένου του γνωστού φαινομένου του θερμοκηπίου. Είναι σημαντικό να εξεταστούν εναλλακτικές πηγές ενέργειας για την αντιμετώπιση αυτών των ανησυχιών. </a:t>
            </a:r>
          </a:p>
          <a:p>
            <a:r>
              <a:rPr lang="el-GR" b="1" dirty="0"/>
              <a:t>Μερικοί από τους τύπους πράσινων επενδύσεων είναι οι εξής:</a:t>
            </a:r>
            <a:endParaRPr lang="el-GR" dirty="0"/>
          </a:p>
          <a:p>
            <a:r>
              <a:rPr lang="el-GR" dirty="0"/>
              <a:t> </a:t>
            </a:r>
          </a:p>
          <a:p>
            <a:endParaRPr lang="el-GR" dirty="0"/>
          </a:p>
        </p:txBody>
      </p:sp>
    </p:spTree>
    <p:extLst>
      <p:ext uri="{BB962C8B-B14F-4D97-AF65-F5344CB8AC3E}">
        <p14:creationId xmlns:p14="http://schemas.microsoft.com/office/powerpoint/2010/main" xmlns="" val="20307289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smtClean="0"/>
              <a:t>ΑΝΑΝΕΩΣΙΜΕΣ </a:t>
            </a:r>
            <a:r>
              <a:rPr lang="el-GR" b="1" dirty="0" smtClean="0"/>
              <a:t>ΠΗΓΕΣ ΕΝΕΡΓΕΙΑΣ:</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fontScale="55000" lnSpcReduction="20000"/>
          </a:bodyPr>
          <a:lstStyle/>
          <a:p>
            <a:r>
              <a:rPr lang="el-GR" b="1" dirty="0" smtClean="0"/>
              <a:t> </a:t>
            </a:r>
            <a:endParaRPr lang="el-GR" dirty="0" smtClean="0"/>
          </a:p>
          <a:p>
            <a:r>
              <a:rPr lang="el-GR" dirty="0" smtClean="0"/>
              <a:t>Ο όρος «ανανεώσιμη πηγή ενέργειας» αναφέρεται σε μια πηγή ενέργειας που είναι ανεξάντλητη, σε αντίθεση με τις συμβατικές πηγές ενέργειας που χαρακτηρίζονται ως «πεπερασμένες». Επιπλέον, οι ανανεώσιμες πηγές ενέργειας είναι γνωστές ως μια καθαρή μορφή ενέργειας που είναι ήπια για το περιβάλλον.</a:t>
            </a:r>
          </a:p>
          <a:p>
            <a:r>
              <a:rPr lang="el-GR" dirty="0" smtClean="0"/>
              <a:t>Οι ανανεώσιμες πηγές ενέργειας θεωρούνται πρακτικά ανεξάντλητες καθώς ανανεώνονται μέσω φυσικών κύκλων, όπως ο ήλιος, ο άνεμος, τα ποτάμια και οργανικά υλικά όπως το ξύλο και τα απόβλητα. Αυτές οι πηγές ενέργειας ήταν πάντα άφθονες στο περιβάλλον μας και ήταν η κύρια πηγή ενέργειας για τον άνθρωπο μέχρι τον 20ο αιώνα, όταν ο άνθρακας και οι υδρογονάνθρακες άρχισαν να χρησιμοποιούνται ευρέως. Το ενδιαφέρον για την ανάπτυξη αξιόπιστων και οικονομικά αποδοτικών τεχνολογιών για την απελευθέρωση του δυναμικού των ανανεώσιμων πηγών ενέργειας παρουσιάστηκε για πρώτη φορά μετά την πετρελαϊκή κρίση του 1979 και κέρδισε περισσότερη προσοχή την επόμενη δεκαετία λόγω παγκόσμιων περιβαλλοντικών ανησυχιών. Πολλές χώρες βλέπουν τις ανανεώσιμες πηγές ενέργειας ως σημαντικό εγχώριο πόρο με μεγάλες δυνατότητες ανάπτυξης σε τοπικό και εθνικό επίπεδο. Μπορούν να συμβάλουν σημαντικά στη μείωση της εξάρτησης από το ακριβό και εισαγόμενο πετρέλαιο, ενώ παράλληλα ενισχύουν την ενεργειακή ασφάλεια. Επιπλέον, δεν επιβαρύνουν το περιβάλλον καθώς η αξιοποίησή τους δεν παράγει ρυπογόνα αέρια που συμβάλλουν στην κλιματική αλλαγή. Είναι ευρέως αποδεκτό ότι ο ενεργειακός τομέας είναι κυρίως υπεύθυνος για τη ρύπανση του περιβάλλοντος, με σχεδόν το 95% της ατμοσφαιρικής ρύπανσης να προκαλείται από την παραγωγή, τη μετατροπή και τη χρήση συμβατικών καυσίμων.</a:t>
            </a:r>
          </a:p>
          <a:p>
            <a:endParaRPr lang="el-GR" dirty="0"/>
          </a:p>
        </p:txBody>
      </p:sp>
    </p:spTree>
    <p:extLst>
      <p:ext uri="{BB962C8B-B14F-4D97-AF65-F5344CB8AC3E}">
        <p14:creationId xmlns:p14="http://schemas.microsoft.com/office/powerpoint/2010/main" xmlns="" val="26605429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b="1" dirty="0"/>
              <a:t>Οι μορφές των ανανεώσιμων πηγών ενέργειας είναι οι παρακάτω:</a:t>
            </a:r>
            <a:endParaRPr lang="el-GR" dirty="0"/>
          </a:p>
          <a:p>
            <a:pPr lvl="0"/>
            <a:r>
              <a:rPr lang="el-GR" b="1" dirty="0"/>
              <a:t>Αιολική </a:t>
            </a:r>
            <a:r>
              <a:rPr lang="el-GR" b="1" dirty="0" err="1"/>
              <a:t>Ενέργεια:</a:t>
            </a:r>
            <a:r>
              <a:rPr lang="el-GR" dirty="0" err="1"/>
              <a:t>Η</a:t>
            </a:r>
            <a:r>
              <a:rPr lang="el-GR" dirty="0"/>
              <a:t> ενέργεια που παράγεται από τον άνεμο είναι γνωστή ως αιολική ενέργεια και θεωρείται «μαλακή» και καθαρή πηγή ενέργειας καθώς δεν εκπέμπει ρύπανση. Η αιολική ενέργεια είναι βιώσιμη, ανανεώσιμη και έχει ελάχιστη επίδραση στο περιβάλλον σε σύγκριση με τα ορυκτά καύσιμα. Είναι μια ελκυστική λύση στο σημερινό μας πρόβλημα παραγωγής ηλεκτρικής ενέργειας. Το «καύσιμο» για την αιολική ενέργεια είναι άφθονο, αποκεντρωμένο και δωρεάν. Σε αντίθεση με τους συμβατικούς σταθμούς ηλεκτροπαραγωγής καυσίμων, η αιολική ενέργεια δεν απελευθερώνει αέρια ή ρύπους και η επίδρασή της στο περιβάλλον είναι ελάχιστη. Επιπλέον, η ανάπτυξη της αιολικής βιομηχανίας προσφέρει αξιοσημείωτα οικονομικά οφέλη στην περιοχή.</a:t>
            </a:r>
          </a:p>
          <a:p>
            <a:endParaRPr lang="el-GR" dirty="0"/>
          </a:p>
        </p:txBody>
      </p:sp>
    </p:spTree>
    <p:extLst>
      <p:ext uri="{BB962C8B-B14F-4D97-AF65-F5344CB8AC3E}">
        <p14:creationId xmlns:p14="http://schemas.microsoft.com/office/powerpoint/2010/main" xmlns="" val="40318376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Η αιολική ενέργεια είναι μια διακοπτόμενη πηγή που δεν μπορεί να βασιστεί κανείς για την παραγωγή ηλεκτρικής ενέργειας κατ' απαίτηση. Έχει επίσης μεταβλητή ισχύ, η οποία παραμένει σταθερή με την πάροδο του χρόνου αλλά κυμαίνεται σε μικρότερες περιόδους. Για να διασφαλιστεί η σταθερή παροχή ρεύματος, θα πρέπει να χρησιμοποιείται παράλληλα με άλλες πηγές ενέργειας ή να αποθηκεύεται. Όταν το ποσοστό της αιολικής ενέργειας αυξάνεται, ενδέχεται να απαιτείται υποστήριξη από συμβατικές πηγές ενέργειας όπως τα ορυκτά καύσιμα και η πυρηνική ενέργεια, κάτι που μπορεί να απαιτεί αναβάθμιση του δικτύου. Αυτό μπορεί να επιτευχθεί μέσω τεχνικών διαχείρισης ενέργειας όπως πηγές τροφοδοσίας, υδροηλεκτρική ενέργεια, πλεονάζουσα χωρητικότητα, γεωγραφικά κατανεμημένοι στρόβιλοι, εξαγωγή και εισαγωγή ενέργειας, αποθήκευση ενέργειας ή μείωση της ζήτησης. Η πρόβλεψη καιρού μπορεί επίσης να βοηθήσει στην προετοιμασία του δικτύου ηλεκτρικής ενέργειας για προβλέψιμες διακυμάνσεις.</a:t>
            </a:r>
          </a:p>
          <a:p>
            <a:r>
              <a:rPr lang="el-GR" b="1" dirty="0" smtClean="0"/>
              <a:t> </a:t>
            </a:r>
            <a:endParaRPr lang="el-GR" dirty="0" smtClean="0"/>
          </a:p>
          <a:p>
            <a:endParaRPr lang="el-GR" dirty="0"/>
          </a:p>
        </p:txBody>
      </p:sp>
    </p:spTree>
    <p:extLst>
      <p:ext uri="{BB962C8B-B14F-4D97-AF65-F5344CB8AC3E}">
        <p14:creationId xmlns:p14="http://schemas.microsoft.com/office/powerpoint/2010/main" xmlns="" val="508189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r>
              <a:rPr lang="el-GR" b="1" dirty="0" smtClean="0"/>
              <a:t>Υδροηλεκτρική Ενέργεια:</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Θα </a:t>
            </a:r>
            <a:r>
              <a:rPr lang="el-GR" dirty="0"/>
              <a:t>ήταν δυνατόν να εξεταστεί η χρήση της υδροηλεκτρικής ενέργειας, η οποία περιλαμβάνει την αξιοποίηση της δυναμικής ενέργειας του νερού σε ένα ορισμένο ύψος στην κοίτη του ποταμού και τη μετατροπή της σε μηχανική και τελικά ηλεκτρική ενέργεια; Αυτή η διαδικασία επιτρέπει τη μετατροπή της ενέργειας του νερού σε ηλεκτρική ενέργεια, καθιστώντας την έναν πολύτιμο τοπικό, ανανεώσιμο και χωρίς εκπομπές πόρους. Για τη μεγιστοποίηση των δυνατοτήτων του, αναπτύσσεται μια μεγάλης κλίμακας υποδομή εξοικονόμησης νερού</a:t>
            </a:r>
            <a:r>
              <a:rPr lang="el-GR" dirty="0" smtClean="0"/>
              <a:t>.</a:t>
            </a:r>
            <a:endParaRPr lang="el-GR" dirty="0"/>
          </a:p>
        </p:txBody>
      </p:sp>
    </p:spTree>
    <p:extLst>
      <p:ext uri="{BB962C8B-B14F-4D97-AF65-F5344CB8AC3E}">
        <p14:creationId xmlns:p14="http://schemas.microsoft.com/office/powerpoint/2010/main" xmlns="" val="599512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r>
              <a:rPr lang="el-GR" dirty="0" smtClean="0"/>
              <a:t>Ένα υδροηλεκτρικό εργοστάσιο αποτελείται από βασικές ηλεκτρομηχανολογικές εγκαταστάσεις και εξοπλισμό που μετατρέπουν την πιθανή υδροηλεκτρική ενέργεια σε ηλεκτρική ενέργεια, επιτρέποντάς του να λειτουργεί συνεχώς για 24 ώρες. Η ποσότητα ηλεκτρικής ενέργειας που παράγεται είναι ευθέως ανάλογη με τη ροή του νερού και το ύψος του καταρράκτη. ο πιο ευρέως χρησιμοποιούμενος υδροηλεκτρικός σταθμός παγκοσμίως αναφέρεται ως «κεντρική δεξαμενή». Αυτός ο τύπος εγκατάστασης λειτουργεί με την αποθήκευση νερού σε ένα φράγμα, το οποίο στη συνέχεια απελευθερώνεται από ένα ύψος πάνω από τον στρόβιλο, αναγκάζοντάς τον να περιστρέφεται και να παράγει ηλεκτρική ενέργεια μέσω μιας γεννήτριας με βάση το νάτριο. Η τάση στη συνέχεια αυξάνεται για τη μεταφορά ηλεκτρικής ενέργειας με ελάχιστη απώλεια και προστίθεται στο δίκτυο. Το νερό που χρησιμοποιείται στη διαδικασία επιστρέφει στη φυσική του </a:t>
            </a:r>
            <a:r>
              <a:rPr lang="el-GR" dirty="0" err="1" smtClean="0"/>
              <a:t>κατάσταση.Υπάρχει</a:t>
            </a:r>
            <a:r>
              <a:rPr lang="el-GR" dirty="0" smtClean="0"/>
              <a:t> μια άλλη μέθοδος γνωστή ως "πέρασμα ανταλλαγών" που χρησιμοποιεί τις φυσικές ανωμαλίες του ποταμού για να μεταφέρει νερό μέσω καναλιών στον σταθμό παραγωγής ενέργειας. Οι ανεμογεννήτριες μπορούν να λειτουργούν είτε κατακόρυφα (αν το ποτάμι έχει απότομη κλίση) είτε οριζόντια (αν η κλίση είναι χαμηλή) για να παράγουν ηλεκτρική ενέργεια παρόμοια με αυτή της εγκατάστασης ταμιευτήρα. Αυτά τα εργοστάσια λειτουργούν συνεχώς καθώς δεν διαθέτουν καμία ικανότητα αποθήκευσης νερού.</a:t>
            </a:r>
          </a:p>
          <a:p>
            <a:endParaRPr lang="el-GR" dirty="0" smtClean="0"/>
          </a:p>
          <a:p>
            <a:endParaRPr lang="el-GR" dirty="0"/>
          </a:p>
        </p:txBody>
      </p:sp>
    </p:spTree>
    <p:extLst>
      <p:ext uri="{BB962C8B-B14F-4D97-AF65-F5344CB8AC3E}">
        <p14:creationId xmlns:p14="http://schemas.microsoft.com/office/powerpoint/2010/main" xmlns="" val="558040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r>
              <a:rPr lang="el-GR" b="1" dirty="0" smtClean="0"/>
              <a:t>Βιομάζα:</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a:t>
            </a:r>
            <a:r>
              <a:rPr lang="el-GR" dirty="0"/>
              <a:t>βιομάζα χρησιμοποιείται από την αρχαιότητα, όταν οι άνθρωποι χρησιμοποιούσαν ξύλα για να ζεσταθούν ή να μαγειρέψουν. Η βιομάζα αναφέρεται σε οποιοδήποτε υλικό που παράγεται από ζωντανούς οργανισμούς και μπορεί να χρησιμοποιηθεί ως καύσιμο για την παραγωγή ενέργειας. Σήμερα, οι άνθρωποι των αγροτικών πληθυσμών σε όλο τον κόσμο εξακολουθούν να χρησιμοποιούν διάφορες μορφές βιομάζας, όπως ξύλο, φυτικά υπολείμματα, ζωικά απόβλητα και αστικά απόβλητα. Η σύγχρονη τεχνολογία έχει προχωρήσει στη χρήση της βιομάζας, με λέβητες υψηλής τεχνολογίας πλέον ικανούς να καίνε ροκανίδια ή </a:t>
            </a:r>
            <a:r>
              <a:rPr lang="el-GR" dirty="0" err="1"/>
              <a:t>πέλλετ</a:t>
            </a:r>
            <a:r>
              <a:rPr lang="el-GR" dirty="0"/>
              <a:t>.</a:t>
            </a:r>
          </a:p>
          <a:p>
            <a:r>
              <a:rPr lang="el-GR" dirty="0"/>
              <a:t>Η ενέργεια από βιομάζα, γνωστή και ως βιοενέργεια ή πράσινη ενέργεια, είναι μια μορφή δευτερογενούς ηλιακής ενέργειας. Αυτό οφείλεται στο γεγονός ότι τα φυτά χρησιμοποιούν τη φωτοσύνθεση για να μετατρέψουν την ηλιακή ενέργεια, η οποία στη συνέχεια απορροφάτε και αποθηκεύεται από τους ζωικούς οργανισμούς. Αφού υποβληθεί σε επεξεργασία, η βιομάζα παρέχει αυτήν την ανανεώσιμη πηγή ενέργειας, καθώς είναι ουσιαστικά αποθηκευμένη ηλιακή ενέργεια που δεσμεύεται από τα φυτά κατά τη φωτοσύνθεση.</a:t>
            </a:r>
          </a:p>
          <a:p>
            <a:endParaRPr lang="el-GR" dirty="0"/>
          </a:p>
        </p:txBody>
      </p:sp>
    </p:spTree>
    <p:extLst>
      <p:ext uri="{BB962C8B-B14F-4D97-AF65-F5344CB8AC3E}">
        <p14:creationId xmlns:p14="http://schemas.microsoft.com/office/powerpoint/2010/main" xmlns="" val="3936011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Ηλιακή Ενέργεια: </a:t>
            </a:r>
            <a:endParaRPr lang="el-GR" dirty="0"/>
          </a:p>
        </p:txBody>
      </p:sp>
      <p:sp>
        <p:nvSpPr>
          <p:cNvPr id="3" name="Θέση περιεχομένου 2"/>
          <p:cNvSpPr>
            <a:spLocks noGrp="1"/>
          </p:cNvSpPr>
          <p:nvPr>
            <p:ph idx="1"/>
          </p:nvPr>
        </p:nvSpPr>
        <p:spPr/>
        <p:txBody>
          <a:bodyPr>
            <a:normAutofit fontScale="62500" lnSpcReduction="20000"/>
          </a:bodyPr>
          <a:lstStyle/>
          <a:p>
            <a:pPr lvl="0"/>
            <a:r>
              <a:rPr lang="el-GR" dirty="0" smtClean="0"/>
              <a:t>Η </a:t>
            </a:r>
            <a:r>
              <a:rPr lang="el-GR" dirty="0"/>
              <a:t>ηλιακή ενέργεια είναι μια μορφή ενέργειας που προέρχεται από τον ήλιο και μπορεί να συλληφθεί μέσω διαφόρων τεχνολογιών που αξιοποιούν τη θερμική και ηλεκτρομαγνητική ακτινοβολία του. Η Ελλάδα, ως χώρα με άφθονη ηλιοφάνεια, είναι κατάλληλη για τη χρήση της ηλιακής ενέργειας. Η μέση ημερήσια ενέργεια που λαμβάνεται από τον ήλιο στην Ελλάδα είναι 4,6 </a:t>
            </a:r>
            <a:r>
              <a:rPr lang="en-US" dirty="0"/>
              <a:t>KWh</a:t>
            </a:r>
            <a:r>
              <a:rPr lang="el-GR" dirty="0"/>
              <a:t>/</a:t>
            </a:r>
            <a:r>
              <a:rPr lang="en-US" dirty="0"/>
              <a:t>m</a:t>
            </a:r>
            <a:r>
              <a:rPr lang="el-GR" dirty="0"/>
              <a:t>2 και η εγκατεστημένη συλλεκτική επιφάνεια στη χώρα είναι περίπου 2.000.000 </a:t>
            </a:r>
            <a:r>
              <a:rPr lang="en-US" dirty="0"/>
              <a:t>m</a:t>
            </a:r>
            <a:r>
              <a:rPr lang="el-GR" dirty="0"/>
              <a:t>2, που αντιπροσωπεύει σχεδόν τη μισή επιφάνεια συλλεκτών στην Ευρώπη. Αυτοί οι συλλέκτες χρησιμοποιούνται κυρίως για μικρά οικιακά συστήματα. Οι Έλληνες πιστεύουν πολύ στις δυνατότητες της ηλιακής ενέργειας, όπως αποδεικνύεται από έρευνα που έγινε στην Ελλάδα το 2005 για λογαριασμό του </a:t>
            </a:r>
            <a:r>
              <a:rPr lang="el-GR" dirty="0" err="1"/>
              <a:t>Ευρωβαρόμετρου</a:t>
            </a:r>
            <a:r>
              <a:rPr lang="el-GR" dirty="0"/>
              <a:t> από την </a:t>
            </a:r>
            <a:r>
              <a:rPr lang="en-US" dirty="0"/>
              <a:t>TNSICAP</a:t>
            </a:r>
            <a:r>
              <a:rPr lang="el-GR" dirty="0"/>
              <a:t>. Η έρευνα διαπίστωσε ότι ένα σημαντικό ποσοστό των πολιτών στην Ελλάδα προτιμά την ηλιακή ενέργεια ως κύρια πηγή ενέργειας.</a:t>
            </a:r>
          </a:p>
          <a:p>
            <a:r>
              <a:rPr lang="el-GR" dirty="0"/>
              <a:t>Η ηλιακή ενέργεια αναφέρεται στις διάφορες μορφές ενέργειας που προέρχονται από τον Ήλιο. Στοιχεία και ενώσεις στη Γη απορροφούν ακτινοβολούμενο φως και θερμότητα από τον Ήλιο, η οποία στη συνέχεια μετατρέπεται σε διαφορετικούς τύπους ενέργειας. Επί του παρόντος, η τεχνολογία χρησιμοποιεί μόνο ένα μικρό μέρος της ηλιακής ενέργειας που φτάνει στην επιφάνεια της Γης, μέσω τριών τύπων συστημάτων: θερμικά ηλιακά, παθητικά ηλιακά και </a:t>
            </a:r>
            <a:r>
              <a:rPr lang="el-GR" dirty="0" err="1"/>
              <a:t>φωτοβολταϊκά</a:t>
            </a:r>
            <a:r>
              <a:rPr lang="el-GR" dirty="0"/>
              <a:t> συστήματα.</a:t>
            </a:r>
          </a:p>
          <a:p>
            <a:r>
              <a:rPr lang="el-GR" b="1" dirty="0"/>
              <a:t>Ενεργητικά Ηλιακά Συστήματα:</a:t>
            </a:r>
            <a:r>
              <a:rPr lang="el-GR" dirty="0"/>
              <a:t> μετατρέπουν την ηλιακή ακτινοβολία σε θερμότητα.</a:t>
            </a:r>
          </a:p>
          <a:p>
            <a:r>
              <a:rPr lang="el-GR" b="1" dirty="0"/>
              <a:t>Βιοκλιματικός σχεδιασμός και παθητικά ηλιακά συστήματα:</a:t>
            </a:r>
            <a:r>
              <a:rPr lang="el-GR" dirty="0"/>
              <a:t> αφορούν αρχιτεκτονικές λύσεις και χρήση κατάλληλων δομικών υλικών για τη μεγιστοποίηση της απ' ευθείας εκμετάλλευσης της ηλιακής ενέργειας για θέρμανση, κλιματισμό ή φωτισμό.</a:t>
            </a:r>
          </a:p>
          <a:p>
            <a:endParaRPr lang="el-GR" dirty="0"/>
          </a:p>
        </p:txBody>
      </p:sp>
    </p:spTree>
    <p:extLst>
      <p:ext uri="{BB962C8B-B14F-4D97-AF65-F5344CB8AC3E}">
        <p14:creationId xmlns:p14="http://schemas.microsoft.com/office/powerpoint/2010/main" xmlns="" val="11705253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55000" lnSpcReduction="20000"/>
          </a:bodyPr>
          <a:lstStyle/>
          <a:p>
            <a:r>
              <a:rPr lang="el-GR" b="1" dirty="0" err="1"/>
              <a:t>Φωτοβολταϊκά</a:t>
            </a:r>
            <a:r>
              <a:rPr lang="el-GR" b="1" dirty="0"/>
              <a:t> Ηλιακά Συστήματα:</a:t>
            </a:r>
            <a:r>
              <a:rPr lang="el-GR" dirty="0"/>
              <a:t> μετατρέπουν την ηλιακή ενέργεια άμεσα σε ηλεκτρική ενέργεια.</a:t>
            </a:r>
          </a:p>
          <a:p>
            <a:r>
              <a:rPr lang="el-GR" dirty="0"/>
              <a:t> </a:t>
            </a:r>
          </a:p>
          <a:p>
            <a:pPr lvl="0"/>
            <a:r>
              <a:rPr lang="el-GR" b="1" dirty="0"/>
              <a:t>Γεωθερμική ενέργεια:</a:t>
            </a:r>
            <a:endParaRPr lang="el-GR" dirty="0"/>
          </a:p>
          <a:p>
            <a:r>
              <a:rPr lang="el-GR" dirty="0"/>
              <a:t>Η γεωθερμική ενέργεια, ή γεωθερμική ενέργεια, είναι η φυσική θερμική ενέργεια της Γης που ρέει στην επιφάνεια από το θερμό εσωτερικό του πλανήτη. Η μεταφορά θερμότητας γίνεται με δύο τρόπους:</a:t>
            </a:r>
          </a:p>
          <a:p>
            <a:r>
              <a:rPr lang="el-GR" dirty="0"/>
              <a:t> </a:t>
            </a:r>
          </a:p>
          <a:p>
            <a:r>
              <a:rPr lang="el-GR" dirty="0"/>
              <a:t>Υπάρχει μεταφορά θερμότητας από το εσωτερικό προς το εξωτερικό με ρυθμό 0,04 - 0,06 W/m2.</a:t>
            </a:r>
          </a:p>
          <a:p>
            <a:r>
              <a:rPr lang="el-GR" dirty="0"/>
              <a:t> </a:t>
            </a:r>
          </a:p>
          <a:p>
            <a:r>
              <a:rPr lang="el-GR" dirty="0"/>
              <a:t>Υπάρχουν ρεύματα μεταφοράς, αλλά περιορίζονται κυρίως στις ζώνες κοντά στα όρια των </a:t>
            </a:r>
            <a:r>
              <a:rPr lang="el-GR" dirty="0" err="1"/>
              <a:t>λιθοσφαιρικών</a:t>
            </a:r>
            <a:r>
              <a:rPr lang="el-GR" dirty="0"/>
              <a:t> πλακών, πιθανότατα λόγω ηφαιστειακών και υδροθερμικών φαινομένων.</a:t>
            </a:r>
          </a:p>
          <a:p>
            <a:r>
              <a:rPr lang="el-GR" dirty="0"/>
              <a:t> </a:t>
            </a:r>
          </a:p>
          <a:p>
            <a:r>
              <a:rPr lang="el-GR" dirty="0"/>
              <a:t>Η χρήση της γεωθερμικής ενέργειας είναι ιδιαίτερα σημαντική για την ικανοποίηση των ανθρώπινων αναγκών, δεδομένης της άφθονης φύσης της. Οι ποικίλες εφαρμογές του καθορίζονται από το επίπεδο θερμοκρασίας του.</a:t>
            </a:r>
          </a:p>
          <a:p>
            <a:r>
              <a:rPr lang="el-GR" dirty="0"/>
              <a:t> </a:t>
            </a:r>
          </a:p>
          <a:p>
            <a:pPr lvl="0"/>
            <a:r>
              <a:rPr lang="el-GR" b="1" dirty="0" err="1"/>
              <a:t>Υδρογόνο:</a:t>
            </a:r>
            <a:r>
              <a:rPr lang="el-GR" dirty="0" err="1"/>
              <a:t>Το</a:t>
            </a:r>
            <a:r>
              <a:rPr lang="el-GR" dirty="0"/>
              <a:t> υδρογόνο αποτελεί έναν καθαρισμό ενέργειας και θεωρείται αναγκαίο για την εξασφάλιση βιώσιμου μέλλοντος. Το μειωμένο κόστος της παραγωγής, σε συνδυασμό </a:t>
            </a:r>
            <a:r>
              <a:rPr lang="el-GR" dirty="0" smtClean="0"/>
              <a:t>με</a:t>
            </a:r>
            <a:endParaRPr lang="el-GR" dirty="0"/>
          </a:p>
        </p:txBody>
      </p:sp>
    </p:spTree>
    <p:extLst>
      <p:ext uri="{BB962C8B-B14F-4D97-AF65-F5344CB8AC3E}">
        <p14:creationId xmlns:p14="http://schemas.microsoft.com/office/powerpoint/2010/main" xmlns="" val="2218544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r>
              <a:rPr lang="el-GR" dirty="0"/>
              <a:t>Οι επενδύσεις σε μια οικονομία μπορούν να κατηγοριοποιηθούν είτε ως ιδιωτικές είτε ως δημόσιες, με βάση τη φύση της εμπλεκόμενης οντότητας και τον επιδιωκόμενο σκοπό, είτε πρόκειται για κέρδος είτε για κοινωνικό όφελος.</a:t>
            </a:r>
          </a:p>
          <a:p>
            <a:pPr lvl="0"/>
            <a:r>
              <a:rPr lang="el-GR" dirty="0"/>
              <a:t>Ιδιωτικές επενδύσεις :</a:t>
            </a:r>
          </a:p>
          <a:p>
            <a:r>
              <a:rPr lang="el-GR" dirty="0"/>
              <a:t>Οι ιδιωτικές επενδύσεις συνήθως χρηματοδοτούνται μέσω αυτοχρηματοδότησης, άντλησης ιδίων κεφαλαίων ή δανεισμού. Περιλαμβάνει δαπάνες που σχετίζονται με τη στέγαση, τις πάγιες επιχειρηματικές εγκαταστάσεις και την επέκταση των αποθεμάτων των επιχειρήσεων.</a:t>
            </a:r>
          </a:p>
          <a:p>
            <a:r>
              <a:rPr lang="el-GR" dirty="0"/>
              <a:t>Οι επενδύσεις σε αγαθά παγίου κεφαλαίου που γίνονται ιδιωτικά έχουν σημαντική σημασία για τη συμβολή στην ανάπτυξη και διεύρυνση της παραγωγικής βάσης της οικονομίας.</a:t>
            </a:r>
          </a:p>
          <a:p>
            <a:pPr lvl="0"/>
            <a:r>
              <a:rPr lang="el-GR" dirty="0"/>
              <a:t>Δημόσιες επενδύσεις </a:t>
            </a:r>
            <a:r>
              <a:rPr lang="en-US" dirty="0"/>
              <a:t>:</a:t>
            </a:r>
            <a:endParaRPr lang="el-GR" dirty="0"/>
          </a:p>
          <a:p>
            <a:r>
              <a:rPr lang="el-GR" dirty="0"/>
              <a:t>Οι δημόσιες επενδύσεις, όπως δρόμοι, σχολεία, νοσοκομεία και έργα υποδομής, συνήθως χρηματοδοτούνται μέσω δανεισμού, φορολογίας και αυτοχρηματοδότησης από κατασκευαστικές εταιρείες. Οι επενδύσεις αυτές μπορούν να κατηγοριοποιηθούν σε αυτές της κεντρικής διοίκησης ή σε ΔΕΚΟ. Ωστόσο, σε ορισμένες περιπτώσεις, οι επενδύσεις ΔΕΚΟ θεωρούνται ιδιωτικές επενδύσεις λόγω της εξάρτησής τους σε οικονομικά κριτήρια και όχι σε κοινωνικά και πολιτικά κριτήρια. Επιπλέον, οι επενδύσεις μπορούν να χωριστούν σε καθαρές και ακαθάριστες κατηγορίες ανάλογα με το αν περιλαμβάνουν αποσβέσεις ή όχι.</a:t>
            </a:r>
          </a:p>
          <a:p>
            <a:endParaRPr lang="el-GR" dirty="0"/>
          </a:p>
        </p:txBody>
      </p:sp>
    </p:spTree>
    <p:extLst>
      <p:ext uri="{BB962C8B-B14F-4D97-AF65-F5344CB8AC3E}">
        <p14:creationId xmlns:p14="http://schemas.microsoft.com/office/powerpoint/2010/main" xmlns="" val="113142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pPr lvl="0"/>
            <a:r>
              <a:rPr lang="el-GR" dirty="0" smtClean="0"/>
              <a:t>τον επείγοντα χαρακτήρα της μείωσης των εκπομπών αερίων του θερμοκηπίου, ώθησε σε μία γραμμή πολιτικού και επιπέδου ώστε το υδρογόνο να βρεθεί στο προσκήνιο.</a:t>
            </a:r>
          </a:p>
          <a:p>
            <a:r>
              <a:rPr lang="el-GR" dirty="0" smtClean="0"/>
              <a:t>Το υδρογόνο μπορεί να ενισχύσει την ανάπτυξη της αγοράς με την ηλεκτρική ενέργεια από ανανεώσιμες πηγές και να διευρύνει την εμβέλεια των ανανεώσιμων λύσεων. Μακροπρόθεσμα, το υδρογόνο θα μειώσει ταυτόχρονα την εξάρτηση από το ξένο πετρέλαιο και τις εκπομπές αερίων του θερμοκηπίου και άλλων </a:t>
            </a:r>
            <a:r>
              <a:rPr lang="el-GR" dirty="0" err="1" smtClean="0"/>
              <a:t>ρύπων.Αξίζει</a:t>
            </a:r>
            <a:r>
              <a:rPr lang="el-GR" dirty="0" smtClean="0"/>
              <a:t> να σημειωθεί ότι το υδρογόνο αποτελεί το 90% του σύμπαντος και έχει τη δυνατότητα να γίνει μια νέα μορφή καυσίμου που μπορεί να χρησιμοποιήσουμε στο μέλλον.</a:t>
            </a:r>
          </a:p>
          <a:p>
            <a:r>
              <a:rPr lang="el-GR" b="1" dirty="0" smtClean="0"/>
              <a:t> </a:t>
            </a:r>
            <a:endParaRPr lang="el-GR" dirty="0" smtClean="0"/>
          </a:p>
          <a:p>
            <a:pPr lvl="0"/>
            <a:r>
              <a:rPr lang="el-GR" dirty="0" smtClean="0"/>
              <a:t>.</a:t>
            </a:r>
          </a:p>
          <a:p>
            <a:endParaRPr lang="el-GR" dirty="0" smtClean="0"/>
          </a:p>
          <a:p>
            <a:endParaRPr lang="el-GR" dirty="0"/>
          </a:p>
        </p:txBody>
      </p:sp>
    </p:spTree>
    <p:extLst>
      <p:ext uri="{BB962C8B-B14F-4D97-AF65-F5344CB8AC3E}">
        <p14:creationId xmlns:p14="http://schemas.microsoft.com/office/powerpoint/2010/main" xmlns="" val="26728380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r>
              <a:rPr lang="el-GR" b="1" dirty="0" smtClean="0"/>
              <a:t>Αστικά Απορρίμματα:</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Είναι γενικά αποδεκτό ότι τα απόβλητα αναφέρονται σε υλικά ή αντικείμενα που ένα άτομο επιθυμεί ή υποχρεούται να απορρίψει επειδή δεν εξυπηρετούν πλέον τον προορισμό τους. Τα απόβλητα μπορούν να κατηγοριοποιηθούν είτε σε στερεά είτε σε υγρά. Ο όρος "αστικά στερεά απόβλητα" περιλαμβάνει διάφορους τύπους απορριμμάτων, συμπεριλαμβανομένων των οικιακών απορριμμάτων και των απορριμμάτων που έχουν παρόμοιες ιδιότητες ή σύνθεση. Αυτό περιλαμβάνει τα απόβλητα που παράγονται από επιχειρήσεις, γραφεία και ιδρύματα, καθώς και ογκώδη και απόβλητα κήπων και απόβλητα που παράγονται κατά τον καθαρισμό των δρόμων.</a:t>
            </a:r>
          </a:p>
          <a:p>
            <a:r>
              <a:rPr lang="el-GR" dirty="0" smtClean="0"/>
              <a:t>Η διαχείριση απορριμμάτων περιλαμβάνει τον διαχωρισμό, τη συλλογή και την επεξεργασία των απορριμμάτων για τη μείωση του όγκου τους και την ανάκτηση υλικών και ενέργειας. Υπάρχουν διάφορες διαθέσιμες μέθοδοι, αλλά ορισμένες μπορεί να είναι οικονομικά αποδοτικές αλλά και επιβλαβείς για το περιβάλλον, ενώ άλλες μπορεί να είναι ακριβές αλλά φιλικές προς το περιβάλλον. Ο στόχος των στρατηγικών διαχείρισης απορριμμάτων είναι να προσδιοριστεί η καταλληλότερη λύση που είναι οικονομικά εφικτή, περιβαλλοντικά ασφαλής και προωθεί την ενεργειακή βιωσιμότητα. Όλοι οι παράγοντες, συμπεριλαμβανομένης της τοποθεσίας, του θεσμικού πλαισίου, της κοινωνίας και της οικονομίας, λαμβάνονται υπόψη κατά την αξιολόγηση της βιωσιμότητας μιας μεθόδου διαχείρισης αποβλήτων. Τελικά, η αποτελεσματικότητα μιας μεθόδου εξαρτάται από τον σκοπό που εξυπηρετεί</a:t>
            </a:r>
            <a:endParaRPr lang="el-GR" dirty="0"/>
          </a:p>
        </p:txBody>
      </p:sp>
    </p:spTree>
    <p:extLst>
      <p:ext uri="{BB962C8B-B14F-4D97-AF65-F5344CB8AC3E}">
        <p14:creationId xmlns:p14="http://schemas.microsoft.com/office/powerpoint/2010/main" xmlns="" val="2147868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r>
              <a:rPr lang="el-GR" b="1" dirty="0" smtClean="0"/>
              <a:t>Ενέργεια της θάλασσας:</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Η </a:t>
            </a:r>
            <a:r>
              <a:rPr lang="el-GR" dirty="0"/>
              <a:t>θάλασσα καλύπτει ένα μεγάλο μέρος της επιφάνειας του πλανήτη μας. Εκτός αυτού, “περιέχει” και μεγάλες ποσά ενέργειας τα οποία παραμένουν ανεκμετάλλευτα.</a:t>
            </a:r>
          </a:p>
          <a:p>
            <a:r>
              <a:rPr lang="el-GR" dirty="0"/>
              <a:t>Η ενέργεια αυτή μπορεί να αποδοθεί είτε μέσω της κινητικής ενέργειας των κυμάτων είτε των υποθαλάσσιων ρευμάτων είτε μέσω της διαφοράς θερμοκρασίας</a:t>
            </a:r>
          </a:p>
          <a:p>
            <a:r>
              <a:rPr lang="el-GR" dirty="0"/>
              <a:t>που επικρατεί σε διαφορετικά βάθη.</a:t>
            </a:r>
          </a:p>
          <a:p>
            <a:r>
              <a:rPr lang="el-GR" dirty="0"/>
              <a:t>Η ενέργεια από τη θάλασσα είναι προφανώς αξιοπρόσεκτη, αλλά είναι αρκετά διασκορπισμένη και επομένως πολύ δύσκολη ως προς τη συλλογή της.</a:t>
            </a:r>
          </a:p>
          <a:p>
            <a:r>
              <a:rPr lang="el-GR" dirty="0"/>
              <a:t>Επίσης βρίσκεται συνήθως μακριά από τους τόπους κατανάλωσης. Η μόνη μορφή που έχει ως τώρα αποτέλεσμα και είναι συγκεντρωμένη σε</a:t>
            </a:r>
          </a:p>
          <a:p>
            <a:r>
              <a:rPr lang="el-GR" dirty="0"/>
              <a:t>ορισμένες περιοχές της γης, είναι η ενέργεια των παλιρροιών.</a:t>
            </a:r>
          </a:p>
          <a:p>
            <a:r>
              <a:rPr lang="el-GR" b="1" dirty="0"/>
              <a:t> </a:t>
            </a:r>
            <a:endParaRPr lang="el-GR" dirty="0"/>
          </a:p>
          <a:p>
            <a:endParaRPr lang="el-GR" dirty="0"/>
          </a:p>
        </p:txBody>
      </p:sp>
    </p:spTree>
    <p:extLst>
      <p:ext uri="{BB962C8B-B14F-4D97-AF65-F5344CB8AC3E}">
        <p14:creationId xmlns:p14="http://schemas.microsoft.com/office/powerpoint/2010/main" xmlns="" val="1786749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t>Άλλοι τύποι πράσινων επενδύσεων </a:t>
            </a:r>
            <a:endParaRPr lang="el-GR" sz="4000" dirty="0"/>
          </a:p>
        </p:txBody>
      </p:sp>
      <p:sp>
        <p:nvSpPr>
          <p:cNvPr id="3" name="Θέση περιεχομένου 2"/>
          <p:cNvSpPr>
            <a:spLocks noGrp="1"/>
          </p:cNvSpPr>
          <p:nvPr>
            <p:ph idx="1"/>
          </p:nvPr>
        </p:nvSpPr>
        <p:spPr/>
        <p:txBody>
          <a:bodyPr>
            <a:normAutofit fontScale="62500" lnSpcReduction="20000"/>
          </a:bodyPr>
          <a:lstStyle/>
          <a:p>
            <a:r>
              <a:rPr lang="el-GR" b="1" dirty="0" smtClean="0"/>
              <a:t>: </a:t>
            </a:r>
            <a:endParaRPr lang="el-GR" dirty="0" smtClean="0"/>
          </a:p>
          <a:p>
            <a:r>
              <a:rPr lang="el-GR" b="1" dirty="0" smtClean="0"/>
              <a:t> </a:t>
            </a:r>
            <a:endParaRPr lang="el-GR" dirty="0" smtClean="0"/>
          </a:p>
          <a:p>
            <a:pPr lvl="0"/>
            <a:r>
              <a:rPr lang="el-GR" b="1" dirty="0" smtClean="0"/>
              <a:t>Ενεργειακή απόδοση: </a:t>
            </a:r>
            <a:r>
              <a:rPr lang="el-GR" dirty="0" smtClean="0"/>
              <a:t>οι επενδύσεις σε ενεργειακά αποδοτικές τεχνολογίες , όπως ο φωτισμός </a:t>
            </a:r>
            <a:r>
              <a:rPr lang="en-US" dirty="0" smtClean="0"/>
              <a:t>LED</a:t>
            </a:r>
            <a:r>
              <a:rPr lang="el-GR" dirty="0" smtClean="0"/>
              <a:t> , οι έξυπνοι θερμοστάτες και οι αποδοτικές συσκευές , μπορούν να μειώσουν την κατανάλωση ενέργειας και να μειώσουν τις εκπομπές διοξειδίου του άνθρακα.</a:t>
            </a:r>
          </a:p>
          <a:p>
            <a:pPr lvl="0"/>
            <a:r>
              <a:rPr lang="el-GR" b="1" dirty="0" smtClean="0"/>
              <a:t>Καθαρές μεταφορές : </a:t>
            </a:r>
            <a:r>
              <a:rPr lang="el-GR" dirty="0" smtClean="0"/>
              <a:t>Οι επενδύσεις σε ηλεκτρικά αυτοκίνητα, συστήματα δημοσίων μεταφορών και προγράμματα κοινής χρήσης ποδηλάτων μπορούν να συμβάλλουν στην μείωση της ατμοσφαιρικής ρύπανσης και των εκπομπών αερίων του θερμοκηπίου.</a:t>
            </a:r>
          </a:p>
          <a:p>
            <a:pPr lvl="0"/>
            <a:r>
              <a:rPr lang="el-GR" b="1" dirty="0" smtClean="0"/>
              <a:t>Βιώσιμη γεωργία :</a:t>
            </a:r>
            <a:r>
              <a:rPr lang="el-GR" dirty="0" smtClean="0"/>
              <a:t>Οι επενδύσεις σε βιώσιμες γεωργικές πρακτικές ,όπως η βιολογική γεωργία , η αμειψισπορά και η συντηρητική καλλιέργεια , μπορούν να μειώσουν τις περιβαλλοντικές επιπτώσεις της γεωργίας και να προωθήσουν την επισιτιστική ασφάλεια. </a:t>
            </a:r>
          </a:p>
          <a:p>
            <a:pPr lvl="0"/>
            <a:r>
              <a:rPr lang="el-GR" b="1" dirty="0" smtClean="0"/>
              <a:t>Διαχείριση του νερού :</a:t>
            </a:r>
            <a:r>
              <a:rPr lang="el-GR" dirty="0" smtClean="0"/>
              <a:t>Οι επενδύσεις σε τεχνολογίες εξοικονόμησης νερού , όπως η στάγδην άρδευση , η συλλογή βρόχινου νερού και τα συστήματα επαναχρησιμοποίησης του νερού ,μπορούν να συμβάλλουν στη διατήρηση των υδάτινων πόρων. </a:t>
            </a:r>
          </a:p>
          <a:p>
            <a:pPr lvl="0"/>
            <a:r>
              <a:rPr lang="el-GR" b="1" dirty="0" smtClean="0"/>
              <a:t>Πράσινα κτίρια :</a:t>
            </a:r>
            <a:r>
              <a:rPr lang="el-GR" dirty="0" smtClean="0"/>
              <a:t>Οι επενδύσεις σε πράσινα κτίρια , όπως αυτά που έχουν σχεδιαστεί για να είναι ενεργειακά αποδοτικά και να χρησιμοποιούν βιώσιμα υλικά μπορούν να μειώσουν την κατανάλωση ενέργειας και τις εκπομπές αερίων του θερμοκηπίου. </a:t>
            </a:r>
          </a:p>
          <a:p>
            <a:endParaRPr lang="el-GR" dirty="0"/>
          </a:p>
        </p:txBody>
      </p:sp>
    </p:spTree>
    <p:extLst>
      <p:ext uri="{BB962C8B-B14F-4D97-AF65-F5344CB8AC3E}">
        <p14:creationId xmlns:p14="http://schemas.microsoft.com/office/powerpoint/2010/main" xmlns="" val="700945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4000" b="1" dirty="0" smtClean="0"/>
              <a:t>Ευρωπαϊκή πολιτική και νομικό πλαίσιο</a:t>
            </a:r>
            <a:endParaRPr lang="el-GR" sz="4000" dirty="0"/>
          </a:p>
        </p:txBody>
      </p:sp>
      <p:sp>
        <p:nvSpPr>
          <p:cNvPr id="3" name="Θέση περιεχομένου 2"/>
          <p:cNvSpPr>
            <a:spLocks noGrp="1"/>
          </p:cNvSpPr>
          <p:nvPr>
            <p:ph idx="1"/>
          </p:nvPr>
        </p:nvSpPr>
        <p:spPr/>
        <p:txBody>
          <a:bodyPr>
            <a:normAutofit fontScale="70000" lnSpcReduction="20000"/>
          </a:bodyPr>
          <a:lstStyle/>
          <a:p>
            <a:r>
              <a:rPr lang="el-GR" dirty="0" smtClean="0"/>
              <a:t>Η σημασία της αξιοποίησης των ΑΠΕ, έχει συζητηθεί και υποστηριχθεί εκτενώς όχι μόνο θεωρητικά αλλά και ως προς το νομικό τους καθεστώς από διάφορους ευρωπαϊκούς φορείς και αρχές. Αυτή η διαδικασία συνεχίζεται εδώ και αρκετά χρόνια και κερδίζει συνεχώς δυναμική. Αρκετές πηγές, συμπεριλαμβανομένων των </a:t>
            </a:r>
            <a:r>
              <a:rPr lang="el-GR" dirty="0" err="1" smtClean="0"/>
              <a:t>Patlitzianasetal</a:t>
            </a:r>
            <a:r>
              <a:rPr lang="el-GR" dirty="0" smtClean="0"/>
              <a:t>. (2005), </a:t>
            </a:r>
            <a:r>
              <a:rPr lang="el-GR" dirty="0" err="1" smtClean="0"/>
              <a:t>Jefferson</a:t>
            </a:r>
            <a:r>
              <a:rPr lang="el-GR" dirty="0" smtClean="0"/>
              <a:t> (2006), Επιτροπή των Ευρωπαϊκών Κοινοτήτων (2009) και </a:t>
            </a:r>
            <a:r>
              <a:rPr lang="el-GR" dirty="0" err="1" smtClean="0"/>
              <a:t>Letsou</a:t>
            </a:r>
            <a:r>
              <a:rPr lang="el-GR" dirty="0" smtClean="0"/>
              <a:t> (2010), έχουν επισημάνει τα σημαντικά οφέλη αυτής της προσέγγισης.</a:t>
            </a:r>
          </a:p>
          <a:p>
            <a:pPr lvl="0"/>
            <a:r>
              <a:rPr lang="el-GR" dirty="0" smtClean="0"/>
              <a:t>Το 1979, ξεκίνησε το Παγκόσμιο Πρόγραμμα για το Κλίμα (WCP).</a:t>
            </a:r>
          </a:p>
          <a:p>
            <a:pPr lvl="0"/>
            <a:r>
              <a:rPr lang="el-GR" dirty="0" smtClean="0"/>
              <a:t>Το 1987, το Πρωτόκολλο του Μόντρεαλ εγκρίθηκε για τη ρύθμιση ουσιών που έχουν επιβλαβείς επιπτώσεις στη στιβάδα του όζοντος.</a:t>
            </a:r>
          </a:p>
          <a:p>
            <a:pPr lvl="0"/>
            <a:r>
              <a:rPr lang="el-GR" dirty="0" smtClean="0"/>
              <a:t>Το 1988, ο Παγκόσμιος Μετεωρολογικός Οργανισμός (WMO) και το Πρόγραμμα των Ηνωμένων Εθνών για το Περιβάλλον (HNEP) ίδρυσαν τη Διακυβερνητική Επιτροπή για την Κλιματική Αλλαγή (IPCC) με σκοπό την αξιολόγηση επιστημονικών, τεχνικών και κοινωνικοοικονομικών πληροφοριών που σχετίζονται με την κλιματική αλλαγή. Αυτό έγινε με ευγενικό και επαγγελματικό τρόπο.</a:t>
            </a:r>
          </a:p>
        </p:txBody>
      </p:sp>
    </p:spTree>
    <p:extLst>
      <p:ext uri="{BB962C8B-B14F-4D97-AF65-F5344CB8AC3E}">
        <p14:creationId xmlns:p14="http://schemas.microsoft.com/office/powerpoint/2010/main" xmlns="" val="2395635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pPr lvl="0"/>
            <a:r>
              <a:rPr lang="el-GR" dirty="0" smtClean="0"/>
              <a:t>Το 1992, τα Ηνωμένα Έθνη υπέγραψαν στο Ρίο τη «Σύμβαση Πλαίσιο» για την Κλιματική Αλλαγή. Αυτή η σύμβαση, γνωστή ως UNFCCC, έγινε δεσμευτική το 1994 και τόνισε τη σημασία της αντιμετώπισης της κλιματικής αλλαγής μέσω της διεθνούς συνεργασίας και της ατομικής ευθύνης του κράτους.</a:t>
            </a:r>
          </a:p>
          <a:p>
            <a:pPr lvl="0"/>
            <a:r>
              <a:rPr lang="el-GR" dirty="0" smtClean="0"/>
              <a:t>Το 1997, 39 ανεπτυγμένες χώρες υπέγραψαν το Πρωτόκολλο του Κιότο, το οποίο περιελάβανε σημαντική πρόβλεψη για από κοινού μείωση των εκπομπών αερίων του θερμοκηπίου κατά 5,2%. Αυτή η μείωση θα βασίζεται στο όριο αναφοράς των συγκεντρώσεων που παρατηρήθηκαν το 1990 (και το 1995 για ορισμένα αέρια θερμοκηπίου) κατά την πρώτη περίοδο δέσμευσης από το 2008 έως το 2012. Η νομική δέσμευση που ανέλαβαν τα κράτη ήταν μια κρίσιμη πτυχή του πρωτοκόλλου.</a:t>
            </a:r>
          </a:p>
          <a:p>
            <a:pPr lvl="0"/>
            <a:r>
              <a:rPr lang="el-GR" dirty="0" smtClean="0"/>
              <a:t>Το 2002, η Παγκόσμια Διάσκεψη για τη Βιώσιμη Ανάπτυξη έλαβε χώρα στο Γιοχάνεσμπουργκ της Νότιας Αφρικής. Αυτή η απόφαση ελήφθη 10 χρόνια πριν στο Ρίο για να αξιολογήσουμε τις προόδους που έγιναν στην επίτευξη των στόχων μας.</a:t>
            </a:r>
          </a:p>
          <a:p>
            <a:endParaRPr lang="el-GR" dirty="0"/>
          </a:p>
        </p:txBody>
      </p:sp>
    </p:spTree>
    <p:extLst>
      <p:ext uri="{BB962C8B-B14F-4D97-AF65-F5344CB8AC3E}">
        <p14:creationId xmlns:p14="http://schemas.microsoft.com/office/powerpoint/2010/main" xmlns="" val="20328051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pPr lvl="0"/>
            <a:r>
              <a:rPr lang="el-GR" dirty="0" smtClean="0"/>
              <a:t>Τον Φεβρουάριο του 2005, εφαρμόστηκε το Πρωτόκολλο του Κιότο και έγιναν προσαρμογές στα επίπεδα των μειώσεων. Αποφασίστηκε ότι κάθε κράτος στην ομάδα των 27 μελών θα πρέπει να επιδιώξει να αυξήσει τη χρήση ανανεώσιμων πηγών ενέργειας κατά 5,5% προκειμένου να επιτευχθεί ο στόχος. Για παράδειγμα, η Ελλάδα αναμένεται να αυξήσει το ποσοστό ανανεώσιμων πηγών ενέργειας από 6,9% το 2005 σε 18% το 2020. (</a:t>
            </a:r>
            <a:r>
              <a:rPr lang="el-GR" dirty="0" err="1" smtClean="0"/>
              <a:t>Bais</a:t>
            </a:r>
            <a:r>
              <a:rPr lang="el-GR" dirty="0" smtClean="0"/>
              <a:t>, 2009).</a:t>
            </a:r>
          </a:p>
          <a:p>
            <a:pPr lvl="0"/>
            <a:r>
              <a:rPr lang="el-GR" dirty="0" smtClean="0"/>
              <a:t>Τον Ιούνιο του 2007, η Ευρωπαϊκή Επιτροπή παρουσίασε ένα προσχέδιο συζήτησης με τίτλο Πράσινη Βίβλος για την αλλαγή της κλιματικής προσαρμογής. Αυτό έγινε με ευγενικό τρόπο.</a:t>
            </a:r>
          </a:p>
          <a:p>
            <a:pPr lvl="0"/>
            <a:r>
              <a:rPr lang="el-GR" dirty="0" smtClean="0"/>
              <a:t>Τον Απρίλιο του 2009, η Ευρωπαϊκή Επιτροπή εισήγαγε μια προτεινόμενη πολιτική που ονομάστηκε Λευκή Βίβλος, η οποία πρότεινε </a:t>
            </a:r>
            <a:r>
              <a:rPr lang="el-GR" dirty="0" err="1" smtClean="0"/>
              <a:t>στοχευμένα</a:t>
            </a:r>
            <a:r>
              <a:rPr lang="el-GR" dirty="0" smtClean="0"/>
              <a:t> μέτρα προς μια συγκεκριμένη κατεύθυνση.</a:t>
            </a:r>
          </a:p>
          <a:p>
            <a:r>
              <a:rPr lang="el-GR" dirty="0" smtClean="0"/>
              <a:t> </a:t>
            </a:r>
          </a:p>
          <a:p>
            <a:r>
              <a:rPr lang="el-GR" dirty="0" smtClean="0"/>
              <a:t>Είναι προφανές ότι η μετάβαση προς τις ΑΠΕ δεν είναι πλέον απλώς μια θεωρητική έννοια, αλλά μάλλον μια αναγκαιότητα. Επιπλέον, έχει νομική σημασία σε επίπεδο ευρωπαϊκής πολιτικής.</a:t>
            </a:r>
          </a:p>
          <a:p>
            <a:r>
              <a:rPr lang="el-GR" dirty="0" smtClean="0"/>
              <a:t> </a:t>
            </a:r>
          </a:p>
          <a:p>
            <a:endParaRPr lang="el-GR" dirty="0" smtClean="0"/>
          </a:p>
          <a:p>
            <a:endParaRPr lang="el-GR" dirty="0"/>
          </a:p>
        </p:txBody>
      </p:sp>
    </p:spTree>
    <p:extLst>
      <p:ext uri="{BB962C8B-B14F-4D97-AF65-F5344CB8AC3E}">
        <p14:creationId xmlns:p14="http://schemas.microsoft.com/office/powerpoint/2010/main" xmlns="" val="25195974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b="1" dirty="0" smtClean="0"/>
              <a:t>ΜΕΛΕΤΕΣ ΠΕΡΙΠΤΩΣΕΩΝ  ΣΤΟΝ ΕΛΛΑΔΙΚΟ ΧΩΡΟ</a:t>
            </a:r>
            <a:endParaRPr lang="el-GR" sz="2400" dirty="0"/>
          </a:p>
        </p:txBody>
      </p:sp>
      <p:sp>
        <p:nvSpPr>
          <p:cNvPr id="3" name="Θέση περιεχομένου 2"/>
          <p:cNvSpPr>
            <a:spLocks noGrp="1"/>
          </p:cNvSpPr>
          <p:nvPr>
            <p:ph idx="1"/>
          </p:nvPr>
        </p:nvSpPr>
        <p:spPr/>
        <p:txBody>
          <a:bodyPr>
            <a:normAutofit fontScale="85000" lnSpcReduction="20000"/>
          </a:bodyPr>
          <a:lstStyle/>
          <a:p>
            <a:endParaRPr lang="el-GR" dirty="0" smtClean="0"/>
          </a:p>
          <a:p>
            <a:r>
              <a:rPr lang="el-GR" dirty="0" smtClean="0"/>
              <a:t>Η βελτίωση των περιβαλλοντικών επιδόσεων των επιχειρήσεων έχει καταστεί κρίσιμος στόχος για πολλές εταιρείες. Αυτό οφείλεται στο γεγονός ότι η μείωση των περιβαλλοντικών επιπτώσεων δεν είναι μόνο ζωτικής σημασίας για την προστασία του περιβάλλοντος, αλλά έχει καταστεί επίσης απαραίτητη προϋπόθεση για τους επενδυτές να εξετάσουν το ενδεχόμενο να επενδύσουν σε μια εταιρεία. Στην πραγματικότητα, η πανδημία COVID-19 δεν εμπόδισε, αλλά μάλλον επιτάχυνε τον φιλικό προς το περιβάλλον μετασχηματισμό μεγάλων εταιρειών.</a:t>
            </a:r>
          </a:p>
          <a:p>
            <a:r>
              <a:rPr lang="el-GR" dirty="0" smtClean="0"/>
              <a:t>Οι ελληνικές επιχειρήσεις δείχνουν επίσης ενδιαφέρον για τη στροφή προς τις πράσινες επενδύσεις και την ενσωμάτωση περιβαλλοντικών στόχων στον στρατηγικό σχεδιασμό, ιδιαίτερα στον ενεργειακό τομέα, ο οποίος παίζει καθοριστικό ρόλο στην πορεία προς μια οικονομία χαμηλών ή μηδενικών εκπομπών.</a:t>
            </a:r>
          </a:p>
          <a:p>
            <a:endParaRPr lang="el-GR" dirty="0"/>
          </a:p>
        </p:txBody>
      </p:sp>
    </p:spTree>
    <p:extLst>
      <p:ext uri="{BB962C8B-B14F-4D97-AF65-F5344CB8AC3E}">
        <p14:creationId xmlns:p14="http://schemas.microsoft.com/office/powerpoint/2010/main" xmlns="" val="18526639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1</a:t>
            </a:r>
            <a:r>
              <a:rPr lang="el-GR" b="1" baseline="30000" dirty="0" smtClean="0"/>
              <a:t>η</a:t>
            </a:r>
            <a:r>
              <a:rPr lang="el-GR" b="1" dirty="0" smtClean="0"/>
              <a:t>μελέτη </a:t>
            </a:r>
            <a:r>
              <a:rPr lang="el-GR" b="1" dirty="0" err="1" smtClean="0"/>
              <a:t>περίπτωσης:ΕΛΠΕ</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Ένα αξιοσημείωτο παράδειγμα αφορά τον όμιλο Ελληνικά Πετρέλαια, ο οποίος στοχεύει να μεταμορφωθεί σε έναν σύγχρονο ενεργειακό όμιλο με πιο φιλική προς το περιβάλλον προσέγγιση, αντί να βασίζεται αποκλειστικά σε δραστηριότητες διύλισης. Το στρατηγικό σχέδιο περιλαμβάνει μείωση του αποτυπώματος άνθρακα κατά 50% έως το 2030, με έμφαση στη βελτίωση του περιβάλλοντος κατά τη διύλιση, την υιοθέτηση καθαρότερων καυσίμων και ανανεώσιμων πηγών ενέργειας και την επένδυση σε μπλε και πράσινες τεχνολογίες υδρογόνου. Το επενδυτικό σχέδιο ανέρχεται σε 3,5-4 δισ. ευρώ, τα οποία θα διατεθούν για την πράσινη διύλιση, την παραγωγή υδρογόνου και </a:t>
            </a:r>
            <a:r>
              <a:rPr lang="el-GR" dirty="0" err="1" smtClean="0"/>
              <a:t>βιοκαυσίμων</a:t>
            </a:r>
            <a:r>
              <a:rPr lang="el-GR" dirty="0" smtClean="0"/>
              <a:t>, την ανάπτυξη ανανεώσιμων πηγών ενέργειας, την παραγωγή ηλεκτρικής ενέργειας και την έρευνα και παραγωγή υδρογονανθράκων, με ιδιαίτερη έμφαση στο φυσικό αέριο.</a:t>
            </a:r>
          </a:p>
          <a:p>
            <a:endParaRPr lang="el-GR" dirty="0"/>
          </a:p>
        </p:txBody>
      </p:sp>
    </p:spTree>
    <p:extLst>
      <p:ext uri="{BB962C8B-B14F-4D97-AF65-F5344CB8AC3E}">
        <p14:creationId xmlns:p14="http://schemas.microsoft.com/office/powerpoint/2010/main" xmlns="" val="15042201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2η μελέτη περίπτωσης: ΔΕΗ</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n-US" b="1" dirty="0" smtClean="0"/>
              <a:t>:</a:t>
            </a:r>
            <a:endParaRPr lang="el-GR" dirty="0" smtClean="0"/>
          </a:p>
          <a:p>
            <a:r>
              <a:rPr lang="el-GR" dirty="0" smtClean="0"/>
              <a:t>Το στρατηγικό σχέδιο της ΔΕΗ επικεντρώνεται στην </a:t>
            </a:r>
            <a:r>
              <a:rPr lang="el-GR" dirty="0" err="1" smtClean="0"/>
              <a:t>απολιγνίωση</a:t>
            </a:r>
            <a:r>
              <a:rPr lang="el-GR" dirty="0" smtClean="0"/>
              <a:t> και την αύξηση των επενδύσεων σε ανανεώσιμες πηγές ενέργειας. Η εταιρεία στοχεύει να γίνει ηγετική δύναμη στην πράσινη ενέργεια, έχοντας ήδη εκδώσει πράσινα ομόλογα για τη συγκέντρωση κεφαλαίων και τη μείωση των εκπομπών διοξειδίου του άνθρακα. Το πρόγραμμα </a:t>
            </a:r>
            <a:r>
              <a:rPr lang="el-GR" dirty="0" err="1" smtClean="0"/>
              <a:t>απολιγνίωσης</a:t>
            </a:r>
            <a:r>
              <a:rPr lang="el-GR" dirty="0" smtClean="0"/>
              <a:t> προχωρά ομαλά, με σχέδια για απόσυρση περαιτέρω καθαρής δυναμικότητας φέτος. Επιπλέον, η ΔΕΗ σχεδιάζει να αυξήσει σημαντικά τις επενδύσεις στον τομέα των ΑΠΕ, με μεγάλο χαρτοφυλάκιο </a:t>
            </a:r>
            <a:r>
              <a:rPr lang="el-GR" dirty="0" err="1" smtClean="0"/>
              <a:t>φωτοβολταϊκών</a:t>
            </a:r>
            <a:r>
              <a:rPr lang="el-GR" dirty="0" smtClean="0"/>
              <a:t> ήδη στην Ελλάδα και περισσότερα έργα σε εξέλιξη. Αναπτύσσονται επίσης έργα αποθήκευσης χωρητικότητας 1GW.</a:t>
            </a:r>
          </a:p>
          <a:p>
            <a:r>
              <a:rPr lang="el-GR" dirty="0" smtClean="0"/>
              <a:t>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ΠΡΑΣΙΝΗ ΕΠΕΝΔΥΣΗ </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fontScale="77500" lnSpcReduction="20000"/>
          </a:bodyPr>
          <a:lstStyle/>
          <a:p>
            <a:endParaRPr lang="el-GR" dirty="0"/>
          </a:p>
          <a:p>
            <a:r>
              <a:rPr lang="el-GR" dirty="0"/>
              <a:t>Η πράσινη ενέργεια αναφέρεται ως η χρήση τεχνολογίας για την παραγωγή ενέργειας με ελάχιστες επιπτώσεις στο περιβάλλον, που περιλαμβάνει τόσο αέριους ρύπους σε αστικό επίπεδο όσο και αέρια θερμοκηπίου, τα οποία μπορούν να συμβάλουν στην κλιματική αλλαγή. Η πράσινη επένδυση αναφέρεται σε επενδύσεις σε εταιρείες που προωθούν τεχνολογίες φιλικές προς το περιβάλλον ή ασχολούνται με την ανακύκλωση και άλλες υπεύθυνες πρακτικές. </a:t>
            </a:r>
            <a:endParaRPr lang="en-US" dirty="0" smtClean="0"/>
          </a:p>
          <a:p>
            <a:r>
              <a:rPr lang="el-GR" dirty="0" smtClean="0"/>
              <a:t>Αυτός </a:t>
            </a:r>
            <a:r>
              <a:rPr lang="el-GR" dirty="0"/>
              <a:t>ο τύπος επένδυσης επιτρέπει στα άτομα να υποστηρίζουν εταιρείες που δίνουν προτεραιότητα στην ενεργειακή απόδοση, μειώνουν τα απόβλητα και χρησιμοποιούν ανακυκλωμένα υλικά. Οι εταιρείες που χρησιμοποιούν πράσινες πρακτικές αγορών και πράσινης χημείας είναι ιδιαίτερα ελκυστικές για πράσινες επενδύσεις. Παραδείγματα δημοφιλών πράσινων τεχνολογιών περιλαμβάνουν την ηλιακή, την αιολική και το </a:t>
            </a:r>
            <a:r>
              <a:rPr lang="el-GR" dirty="0" err="1"/>
              <a:t>βιοντίζελ</a:t>
            </a:r>
            <a:r>
              <a:rPr lang="el-GR" dirty="0"/>
              <a:t>.</a:t>
            </a:r>
          </a:p>
          <a:p>
            <a:endParaRPr lang="el-GR" dirty="0"/>
          </a:p>
        </p:txBody>
      </p:sp>
    </p:spTree>
    <p:extLst>
      <p:ext uri="{BB962C8B-B14F-4D97-AF65-F5344CB8AC3E}">
        <p14:creationId xmlns:p14="http://schemas.microsoft.com/office/powerpoint/2010/main" xmlns="" val="24965803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600" b="1" dirty="0" smtClean="0"/>
              <a:t> </a:t>
            </a:r>
            <a:r>
              <a:rPr lang="el-GR" sz="3600" b="1" dirty="0" smtClean="0"/>
              <a:t>3</a:t>
            </a:r>
            <a:r>
              <a:rPr lang="el-GR" sz="3600" b="1" baseline="30000" dirty="0" smtClean="0"/>
              <a:t>η </a:t>
            </a:r>
            <a:r>
              <a:rPr lang="el-GR" sz="3600" b="1" dirty="0" smtClean="0"/>
              <a:t>μελέτη περίπτωσης :ΤΕΡΝΑ Ενεργειακή</a:t>
            </a:r>
            <a:r>
              <a:rPr lang="el-GR" sz="3600" dirty="0" smtClean="0"/>
              <a:t/>
            </a:r>
            <a:br>
              <a:rPr lang="el-GR" sz="3600" dirty="0" smtClean="0"/>
            </a:br>
            <a:endParaRPr lang="el-GR" sz="3600" dirty="0"/>
          </a:p>
        </p:txBody>
      </p:sp>
      <p:sp>
        <p:nvSpPr>
          <p:cNvPr id="3" name="2 - Θέση περιεχομένου"/>
          <p:cNvSpPr>
            <a:spLocks noGrp="1"/>
          </p:cNvSpPr>
          <p:nvPr>
            <p:ph idx="1"/>
          </p:nvPr>
        </p:nvSpPr>
        <p:spPr/>
        <p:txBody>
          <a:bodyPr>
            <a:normAutofit fontScale="77500" lnSpcReduction="20000"/>
          </a:bodyPr>
          <a:lstStyle/>
          <a:p>
            <a:r>
              <a:rPr lang="el-GR" dirty="0" smtClean="0"/>
              <a:t> </a:t>
            </a:r>
          </a:p>
          <a:p>
            <a:r>
              <a:rPr lang="el-GR" dirty="0" smtClean="0"/>
              <a:t>Τον Οκτώβριο του 2019, η ΤΕΡΝΑ Ενεργειακή έγινε η πρώτη εταιρεία στη χώρα μας που εξέδωσε πιστοποιημένο πράσινο ομόλογο μέσω του διεθνούς οργανισμού </a:t>
            </a:r>
            <a:r>
              <a:rPr lang="el-GR" dirty="0" err="1" smtClean="0"/>
              <a:t>ClimateBondInitiative</a:t>
            </a:r>
            <a:r>
              <a:rPr lang="el-GR" dirty="0" smtClean="0"/>
              <a:t>. Αυτό σημαίνει ότι τα κεφάλαια που συγκεντρώθηκαν αφιερώθηκαν σε πράσινες επενδύσεις που προάγουν τη βιώσιμη ανάπτυξη.</a:t>
            </a:r>
          </a:p>
          <a:p>
            <a:r>
              <a:rPr lang="el-GR" dirty="0" smtClean="0"/>
              <a:t> </a:t>
            </a:r>
          </a:p>
          <a:p>
            <a:r>
              <a:rPr lang="el-GR" dirty="0" smtClean="0"/>
              <a:t>Η πρωτοπόρος στην εγχώρια αγορά ΑΠΕ, ΤΕΡΝΑ Ενεργειακή, στοχεύει να επιτύχει ισχύ 3000 MW μέσα στα επόμενα 5 χρόνια. Η εταιρεία είναι σημαντικός παίκτης στον τομέα της αιολικής ενέργειας, ηγείται της ελληνικής αγοράς και είναι η μεγαλύτερη εταιρεία στη Νοτιοανατολική Ευρώπη. Αυτή τη στιγμή κατασκευάζονται 400 MW και 63 έργα βρίσκονται ακόμη σε διαδικασία ωρίμανσης. Στα Φ/Β, από ένα χαρτοφυλάκιο 1,7 GW, το 1,1 GW είναι πιστοποιημένο παραγωγού και συνεχίζει να ωριμάζει. Ζητούμε την προσοχή σας σε αυτές τις εντυπωσιακές εξελίξεις.</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dirty="0" smtClean="0"/>
              <a:t>4</a:t>
            </a:r>
            <a:r>
              <a:rPr lang="el-GR" sz="3200" b="1" baseline="30000" dirty="0" smtClean="0"/>
              <a:t>η</a:t>
            </a:r>
            <a:r>
              <a:rPr lang="el-GR" sz="3200" b="1" dirty="0" smtClean="0"/>
              <a:t> μελέτη περίπτωσης : Η πρώτη μονάδα στην Ελλάδα που παράγει ενέργεια από αστικά απόβλητα.</a:t>
            </a:r>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normAutofit fontScale="55000" lnSpcReduction="20000"/>
          </a:bodyPr>
          <a:lstStyle/>
          <a:p>
            <a:r>
              <a:rPr lang="el-GR" dirty="0" smtClean="0"/>
              <a:t>Η Μονάδα Επεξεργασίας Αστικών Στερεών Αποβλήτων που βρίσκεται στο </a:t>
            </a:r>
            <a:r>
              <a:rPr lang="el-GR" dirty="0" err="1" smtClean="0"/>
              <a:t>Ελευθεροχώρι</a:t>
            </a:r>
            <a:r>
              <a:rPr lang="el-GR" dirty="0" smtClean="0"/>
              <a:t> Δωδώνης, στην Περιφέρεια Ηπείρου, λειτουργεί ως υποδειγματικό μοντέλο πρακτικών ολοκληρωμένης διαχείρισης απορριμμάτων.</a:t>
            </a:r>
          </a:p>
          <a:p>
            <a:r>
              <a:rPr lang="el-GR" dirty="0" smtClean="0"/>
              <a:t>Το έργο αυτό είναι μια αξιόλογη «πράσινη» πρωτοβουλία που προσφέρει πολυάριθμα πλεονεκτήματα στο οικοσύστημα, την οικονομία και την ευημερία των κατοίκων της Περιφέρειας Ηπείρου. Θεωρείται μια από τις πιο προηγμένες μονάδες επεξεργασίας απορριμμάτων (WTP) στην Ευρώπη, που αναπτύχθηκε από την ΤΕΡΝΑ ΕΝΕΡΓΕΙΑΚΗ, και ξεκίνησε τη λειτουργία της τον Μάρτιο του 2019. Επιπλέον, αναγνωρίστηκε ως το έργο της χρονιάς το 2018.</a:t>
            </a:r>
          </a:p>
          <a:p>
            <a:r>
              <a:rPr lang="el-GR" dirty="0" smtClean="0"/>
              <a:t>Η ΜΕΑ Ηπείρου είναι περήφανη που είναι η πρώτη μονάδα στην Ελλάδα που παράγει ενέργεια αποκλειστικά από Δημοτικά Στερεά Απόβλητα. Η διαδικασία επεξεργασίας των απορριμμάτων μας παράγει ενέργεια που προστίθεται στο δίκτυο ηλεκτρικής ενέργειας της χώρας. Με αυτόν τον τρόπο, όχι μόνο συμβάλλουμε στο περιβάλλον και στη μείωση των απορριμμάτων, αλλά προάγουμε και την παραγωγή «πράσινης» ενέργειας, που καθιστά την Περιφέρεια Ηπείρου «Πράσινη Περιφέρεια».</a:t>
            </a:r>
          </a:p>
          <a:p>
            <a:endParaRPr lang="el-GR" dirty="0" smtClean="0"/>
          </a:p>
          <a:p>
            <a:pPr lvl="0"/>
            <a:r>
              <a:rPr lang="el-GR" dirty="0" smtClean="0"/>
              <a:t>Η μεγιστοποίηση της ανακύκλωσης και </a:t>
            </a:r>
            <a:r>
              <a:rPr lang="el-GR" dirty="0" err="1" smtClean="0"/>
              <a:t>κομποστοποίησης</a:t>
            </a:r>
            <a:r>
              <a:rPr lang="el-GR" dirty="0" smtClean="0"/>
              <a:t>.</a:t>
            </a:r>
          </a:p>
          <a:p>
            <a:pPr lvl="0"/>
            <a:r>
              <a:rPr lang="el-GR" dirty="0" smtClean="0"/>
              <a:t>Η προώθηση της παραγωγής πράσινης ενέργειας.</a:t>
            </a:r>
          </a:p>
          <a:p>
            <a:pPr lvl="0"/>
            <a:r>
              <a:rPr lang="el-GR" dirty="0" smtClean="0"/>
              <a:t>Η περιβαλλοντική ευαισθητοποίηση των πολιτών με την παγίωση μιας νέας οικολογικής νοοτροπίας στην διαχείριση απορριμμάτων. </a:t>
            </a:r>
          </a:p>
          <a:p>
            <a:r>
              <a:rPr lang="el-GR" dirty="0" smtClean="0"/>
              <a:t> </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Επιπλέον, η μονάδα χρησιμοποιεί τεχνολογία αιχμής για μηχανική διαλογή απορριμμάτων και χρησιμοποιεί ένα υπερσύγχρονο σύστημα πληροφοριών για εσωτερική παρακολούθηση και έλεγχο. Προσφέρει επίσης εμπορικές υπηρεσίες όπως ζύγιση, διαλογή και πώληση ανακυκλώσιμων υλικών ενώ παράλληλα ενημερώνει την Αναθέτουσα Αρχή (Περιφέρεια Ηπείρου).</a:t>
            </a:r>
          </a:p>
          <a:p>
            <a:r>
              <a:rPr lang="el-GR" dirty="0" smtClean="0"/>
              <a:t>Η ΜΕΑ Ηπείρου έχει ετήσια δυναμικότητα έως 105.000 τόνους. Επιπλέον, είναι σε θέση να ανακτά περίπου 17.000 τόνους ανακυκλώσιμων υλικών κάθε χρόνο και να παράγει 10.800 </a:t>
            </a:r>
            <a:r>
              <a:rPr lang="el-GR" dirty="0" err="1" smtClean="0"/>
              <a:t>MWh</a:t>
            </a:r>
            <a:r>
              <a:rPr lang="el-GR" dirty="0" smtClean="0"/>
              <a:t>/έτος Πράσινη Ενέργεια, η οποία μπορεί να καλύψει τις ενεργειακές ανάγκες 3.000 νοικοκυριών. Επιπλέον, η λειτουργία της ΜΕΑ Ηπείρου οδηγεί σε μείωση περίπου 12.000 τόνων εκπομπών CO2 κάθε χρόνο.</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Τα οφέλη από τη λειτουργία της μονάδας: </a:t>
            </a:r>
            <a:r>
              <a:rPr lang="el-GR" sz="2400" dirty="0" smtClean="0"/>
              <a:t/>
            </a:r>
            <a:br>
              <a:rPr lang="el-GR" sz="2400" dirty="0" smtClean="0"/>
            </a:br>
            <a:endParaRPr lang="el-GR" sz="2400" dirty="0"/>
          </a:p>
        </p:txBody>
      </p:sp>
      <p:sp>
        <p:nvSpPr>
          <p:cNvPr id="3" name="2 - Θέση περιεχομένου"/>
          <p:cNvSpPr>
            <a:spLocks noGrp="1"/>
          </p:cNvSpPr>
          <p:nvPr>
            <p:ph idx="1"/>
          </p:nvPr>
        </p:nvSpPr>
        <p:spPr/>
        <p:txBody>
          <a:bodyPr>
            <a:normAutofit/>
          </a:bodyPr>
          <a:lstStyle/>
          <a:p>
            <a:pPr lvl="0"/>
            <a:r>
              <a:rPr lang="el-GR" dirty="0" smtClean="0"/>
              <a:t>Το χαμηλότερο τέλος εισόδου από όλα τα έργα ΣΔΙΤ απορριμμάτων της χώρας (και από τα χαμηλότερα της Ευρώπης) προς όλους τους πολίτες.</a:t>
            </a:r>
          </a:p>
          <a:p>
            <a:pPr lvl="0"/>
            <a:r>
              <a:rPr lang="el-GR" dirty="0" smtClean="0"/>
              <a:t>Η μείωση του περιβαλλοντικού αποτυπώματος της διαχείρισης των απορριμμάτων της Περιφέρειας Ηπείρου.</a:t>
            </a:r>
          </a:p>
          <a:p>
            <a:pPr lvl="0"/>
            <a:r>
              <a:rPr lang="el-GR" dirty="0" smtClean="0"/>
              <a:t>Η δημιουργία ολοκληρωμένου συστήματος διαχείρισης απορριμμάτων με την ανάπτυξη των συστημάτων διαλογής στην πηγή (</a:t>
            </a:r>
            <a:r>
              <a:rPr lang="el-GR" dirty="0" err="1" smtClean="0"/>
              <a:t>ΔσΠ</a:t>
            </a:r>
            <a:r>
              <a:rPr lang="el-GR" dirty="0" smtClean="0"/>
              <a:t>) συμβάλλοντας ουσιαστικά στην επίτευξη των εθνικών στόχων για ανακύκλωση.</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3200" b="1" dirty="0" smtClean="0"/>
              <a:t>ΑΠΟΤΕΛΕΣΜΑΤΑ ΤΗΣ ΧΡΗΣΗΣ ΤΩΝ ΠΡΑΣΙΝΩΝ ΕΠΕΝΔΥΣΕΩΝ – ΣΥΜΠΕΡΑΣΜΑΤΑ </a:t>
            </a:r>
            <a:r>
              <a:rPr lang="el-GR" sz="3200" dirty="0" smtClean="0"/>
              <a:t/>
            </a:r>
            <a:br>
              <a:rPr lang="el-GR" sz="3200" dirty="0" smtClean="0"/>
            </a:br>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normAutofit fontScale="70000" lnSpcReduction="20000"/>
          </a:bodyPr>
          <a:lstStyle/>
          <a:p>
            <a:r>
              <a:rPr lang="el-GR" dirty="0" smtClean="0"/>
              <a:t>Τον τελευταίο καιρό, το επιχειρηματικό περιβάλλον παρουσιάζει συχνές διακυμάνσεις όσον αφορά την περιβαλλοντική διαχείριση, με αποτέλεσμα μια νέα κατάσταση με διακριτά χαρακτηριστικά.</a:t>
            </a:r>
          </a:p>
          <a:p>
            <a:pPr lvl="0"/>
            <a:r>
              <a:rPr lang="el-GR" dirty="0" smtClean="0"/>
              <a:t>Με την πάροδο του χρόνου, τα περιβαλλοντικά αγαθά μετατρέπονται σε οικονομικά αγαθά και αποτελούν μέρος του επιχειρηματικού τομέα.</a:t>
            </a:r>
          </a:p>
          <a:p>
            <a:pPr lvl="0"/>
            <a:r>
              <a:rPr lang="el-GR" dirty="0" smtClean="0"/>
              <a:t>Αναγνωρίζεται πλέον ότι το περιβάλλον δεν μπορεί να αντιμετωπίζεται ως άπειρος και ανεξάντλητος πόρος ή ως αυτοσυντηρούμενος παράγοντας παραγωγής για την οικονομία.</a:t>
            </a:r>
          </a:p>
          <a:p>
            <a:pPr lvl="0"/>
            <a:r>
              <a:rPr lang="el-GR" dirty="0" smtClean="0"/>
              <a:t>Επί του παρόντος, αντιμετωπίζουμε ταυτόχρονα οικονομικούς περιορισμούς και περιβαλλοντικές προκλήσεις.</a:t>
            </a:r>
          </a:p>
          <a:p>
            <a:pPr lvl="0"/>
            <a:r>
              <a:rPr lang="el-GR" dirty="0" smtClean="0"/>
              <a:t>Το κόστος παραγωγής περιλαμβάνει το περιβαλλοντικό κόστος, το οποίο πλέον αξιολογείται όχι μόνο σύμφωνα με τις νομικές απαιτήσεις, αλλά και ως οικονομικό κόστος που μπορεί να υπολογιστεί άμεσα ή έμμεσα.</a:t>
            </a:r>
          </a:p>
          <a:p>
            <a:pPr lvl="0"/>
            <a:r>
              <a:rPr lang="el-GR" dirty="0" smtClean="0"/>
              <a:t>Ο υπολογισμός της περιβαλλοντικής παραμέτρου παρέχει μια ευκαιρία όχι μόνο να μειώσει το κόστος παραγωγής, αλλά και να δημιουργήσει ένα πολύτιμο τελικό προϊόν.</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lvl="0"/>
            <a:r>
              <a:rPr lang="el-GR" dirty="0" smtClean="0"/>
              <a:t>Η αγορά και η παραγωγική μεθοδολογία προοδεύουν.</a:t>
            </a:r>
          </a:p>
          <a:p>
            <a:pPr lvl="0"/>
            <a:r>
              <a:rPr lang="el-GR" dirty="0" smtClean="0"/>
              <a:t>Η οικονομία μπορεί συνειδητά ή ασυνείδητα να ανταποκρίνεται στη μεταβαλλόμενη ζήτηση και τις αλλαγές στην ποιότητα στις ανεπτυγμένες οικονομίες.</a:t>
            </a:r>
          </a:p>
          <a:p>
            <a:pPr lvl="0"/>
            <a:r>
              <a:rPr lang="el-GR" dirty="0" smtClean="0"/>
              <a:t>Η σχέση μεταξύ του κόστους βιωσιμότητας και του κέρδους συνδέεται με την πτυχή της κοινωνικής ευημερίας της διανομής προϊόντων.</a:t>
            </a:r>
          </a:p>
          <a:p>
            <a:pPr lvl="0"/>
            <a:r>
              <a:rPr lang="el-GR" dirty="0" smtClean="0"/>
              <a:t>Αυτή η μορφή επιχειρηματικότητας είναι ευέλικτη και μπορεί να φιλοξενήσει διάφορα επίπεδα στη σύγχρονη οικονομία. Στον τομέα του περιβάλλοντος λειτουργούν τόσο μεγάλες όσο και μικρές επιχειρήσεις, με τις μικρότερες να δίνουν έμφαση στην εντοπιότητα, την παράδοση, την ποιότητα και τη διατήρηση του περιβάλλοντος και του πολιτισμού.</a:t>
            </a:r>
          </a:p>
          <a:p>
            <a:pPr lvl="0"/>
            <a:r>
              <a:rPr lang="el-GR" dirty="0" smtClean="0"/>
              <a:t>Οι δύο βασικοί κλάδοι της πράσινης επιχειρηματικότητας, μαζί με τα αντίστοιχα μεγέθη τους, αντιμετωπίζουν την ανάγκη για συνέχεια και καινοτομία. Ως αποτέλεσμα, η ενσωμάτωση φιλικών προς το περιβάλλον πρακτικών σε παραδοσιακές μεθόδους συνδέεται με τη συνέχεια, τη σταδιακή ανάπτυξη και τη μετάβαση. Εν τω μεταξύ, οι καθαρά πράσινες οικονομικές δράσεις αποτελούν κρίσιμο συστατικό της αναδυόμενης παγκόσμιας οικονομίας.</a:t>
            </a:r>
          </a:p>
          <a:p>
            <a:endParaRPr lang="el-GR" dirty="0" smtClean="0"/>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1" algn="ctr" rtl="0">
              <a:spcBef>
                <a:spcPct val="0"/>
              </a:spcBef>
            </a:pPr>
            <a:r>
              <a:rPr lang="el-GR" dirty="0" smtClean="0"/>
              <a:t>Η ΑΝΑΓΚΑΙΟΤΗΤΑ ΧΡΗΣΗΣ ΤΩΝ ΠΡΑΣΙΝΩΝ ΕΠΕΝΔΥΣΕΩΝ </a:t>
            </a:r>
            <a:r>
              <a:rPr lang="el-GR" sz="1800" dirty="0" smtClean="0"/>
              <a:t/>
            </a:r>
            <a:br>
              <a:rPr lang="el-GR" sz="1800" dirty="0" smtClean="0"/>
            </a:br>
            <a:endParaRPr lang="el-GR" dirty="0"/>
          </a:p>
        </p:txBody>
      </p:sp>
      <p:sp>
        <p:nvSpPr>
          <p:cNvPr id="3" name="Θέση περιεχομένου 2"/>
          <p:cNvSpPr>
            <a:spLocks noGrp="1"/>
          </p:cNvSpPr>
          <p:nvPr>
            <p:ph idx="1"/>
          </p:nvPr>
        </p:nvSpPr>
        <p:spPr/>
        <p:txBody>
          <a:bodyPr>
            <a:normAutofit fontScale="85000" lnSpcReduction="20000"/>
          </a:bodyPr>
          <a:lstStyle/>
          <a:p>
            <a:pPr lvl="0"/>
            <a:r>
              <a:rPr lang="el-GR" b="1" dirty="0" smtClean="0"/>
              <a:t>Κλιματική </a:t>
            </a:r>
            <a:r>
              <a:rPr lang="el-GR" b="1" dirty="0"/>
              <a:t>αλλαγή</a:t>
            </a:r>
            <a:endParaRPr lang="el-GR" sz="2000" dirty="0"/>
          </a:p>
          <a:p>
            <a:r>
              <a:rPr lang="el-GR" dirty="0"/>
              <a:t>Ο όρος «κλιματική αλλαγή» αναφέρεται σε μεταβολές του παγκόσμιου κλίματος που συμβαίνουν για μεγάλο χρονικό διάστημα, επηρεάζοντας τις μετεωρολογικές συνθήκες. Αυτές οι αλλαγές μπορεί να περιλαμβάνουν σημαντικές αλλαγές στα κλιματικά πρότυπα ή μεταβλητότητα, που διαρκούν για δεκαετίες ή περισσότερο. </a:t>
            </a:r>
            <a:endParaRPr lang="en-US" dirty="0" smtClean="0"/>
          </a:p>
          <a:p>
            <a:r>
              <a:rPr lang="el-GR" dirty="0" smtClean="0"/>
              <a:t>Μπορούν </a:t>
            </a:r>
            <a:r>
              <a:rPr lang="el-GR" dirty="0"/>
              <a:t>να αποδοθούν τόσο σε φυσικές διεργασίες όσο και σε ανθρώπινες δραστηριότητες, όπως η αλλαγή της σύνθεσης της ατμόσφαιρας. Η Σύμβαση Πλαίσιο των Ηνωμένων Εθνών για την Κλιματική Αλλαγή (UNFCC) έχει ορίσει την κλιματική αλλαγή ως το άμεσο ή έμμεσο αποτέλεσμα των ανθρώπινων δραστηριοτήτων, διακρίνοντάς την από τη φυσική μεταβλητότητα του κλίματος</a:t>
            </a:r>
            <a:r>
              <a:rPr lang="el-GR" dirty="0" smtClean="0"/>
              <a:t>.</a:t>
            </a:r>
            <a:endParaRPr lang="el-GR" sz="2800" dirty="0"/>
          </a:p>
        </p:txBody>
      </p:sp>
    </p:spTree>
    <p:extLst>
      <p:ext uri="{BB962C8B-B14F-4D97-AF65-F5344CB8AC3E}">
        <p14:creationId xmlns:p14="http://schemas.microsoft.com/office/powerpoint/2010/main" xmlns="" val="7902695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smtClean="0"/>
              <a:t>Πρόσφατα, έχει παρατηρηθεί ότι η υπερβολική κατανάλωση προϊόντων του πρωτογενούς τομέα, η αλόγιστη εξάντληση των φυσικών πόρων και η αύξηση του πληθυσμού έχουν προκαλέσει υποβάθμιση του φυσικού περιβάλλοντος, οδηγώντας σε ανισορροπία μεταξύ ανεπτυγμένων και αναπτυσσόμενων χωρών. Ως εκ τούτου, είναι επιτακτική ανάγκη για τα κράτη, τους οργανισμούς και τις ενώσεις να συνεργαστούν σε όλα τα γεωγραφικά επίπεδα για την προώθηση της βιώσιμης ανάπτυξης και την καταπολέμηση της ανισότητας σε παγκόσμια κλίμακα. Επιπλέον, υπάρχει ένα παγκόσμιο κίνημα που υποστηρίζει τη δίκαιη κατανομή των περιβαλλοντικών βαρών και την κλιματική δικαιοσύνη.</a:t>
            </a:r>
            <a:endParaRPr lang="el-GR" sz="2800" dirty="0" smtClean="0"/>
          </a:p>
          <a:p>
            <a:r>
              <a:rPr lang="el-GR" dirty="0" smtClean="0"/>
              <a:t>Υπάρχουν διάφοροι λόγοι για αυτήν την εξέλιξη, πολλοί από τους οποίους συνδέονται με την ανθρώπινη δραστηριότητα. Αυτές περιλαμβάνουν την καύση άνθρακα, πετρελαίου και φυσικού αερίου, την αποψίλωση των δασών, την κτηνοτροφία, τα αζωτούχα λιπάσματα και τη χρήση φθοριούχων αερίων. Ορισμένα φαινόμενα εντείνουν επίσης τις επιπτώσεις αυτής της αλλαγής, όπως το φαινόμενο του θερμοκηπίου. Αυτό συμβαίνει όταν τα αέρια παγιδεύουν θερμότητα στην ατμόσφαιρα, η οποία είναι απαραίτητη για τη διατήρηση της ζωής, αλλά υπό κανονικές συνθήκες, είναι σημαντικό να διατηρείται η θερμοκρασία σε ένα κατάλληλο επίπεδο.</a:t>
            </a:r>
            <a:endParaRPr lang="el-GR" sz="2800" dirty="0" smtClean="0"/>
          </a:p>
          <a:p>
            <a:endParaRPr lang="el-GR" dirty="0" smtClean="0"/>
          </a:p>
          <a:p>
            <a:endParaRPr lang="el-GR" dirty="0"/>
          </a:p>
        </p:txBody>
      </p:sp>
    </p:spTree>
    <p:extLst>
      <p:ext uri="{BB962C8B-B14F-4D97-AF65-F5344CB8AC3E}">
        <p14:creationId xmlns:p14="http://schemas.microsoft.com/office/powerpoint/2010/main" xmlns="" val="3637345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1" algn="ctr" rtl="0">
              <a:spcBef>
                <a:spcPct val="0"/>
              </a:spcBef>
            </a:pPr>
            <a:r>
              <a:rPr lang="el-GR" b="1" dirty="0" smtClean="0"/>
              <a:t>ΠΡΑΣΙΝΗ ΕΠΙΧΕΙΡΗΜΑΤΙΚΟΤΗΤΑ</a:t>
            </a:r>
            <a:r>
              <a:rPr lang="el-GR" sz="1800" dirty="0" smtClean="0"/>
              <a:t/>
            </a:r>
            <a:br>
              <a:rPr lang="el-GR" sz="1800" dirty="0" smtClean="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b="1" dirty="0"/>
              <a:t> </a:t>
            </a:r>
            <a:endParaRPr lang="el-GR" sz="2000" dirty="0"/>
          </a:p>
          <a:p>
            <a:r>
              <a:rPr lang="el-GR" dirty="0"/>
              <a:t>Σε όλη την ιστορία, οι άνθρωποι δυστυχώς οδηγήθηκαν από την απληστία να εκμεταλλευτούν τους φυσικούς πόρους χωρίς να σκεφτούν τις συνέπειες. Αυτό είχε ως αποτέλεσμα μια σειρά αρνητικών επιπτώσεων, συμπεριλαμβανομένης της ρύπανσης του αέρα και του νερού μας, της κλιματικής αλλαγής και της εξαφάνισης πολλών φυτικών και ζωικών ειδών. Ωστόσο, μια εταιρεία που εκτιμά τη βιωσιμότητα βλέπει το περιβάλλον όχι ως εμπόδιο στην επιτυχία, αλλά ως μια ευκαιρία να έχει θετικό αντίκτυπο. Αυτή η προσέγγιση, γνωστή ως πράσινη επιχειρηματικότητα, στοχεύει στην εξισορρόπηση των στόχων της κερδοφορίας και της ανάπτυξης με τη δέσμευση για την προστασία του περιβάλλοντος.</a:t>
            </a:r>
            <a:endParaRPr lang="el-GR" sz="2800" dirty="0"/>
          </a:p>
          <a:p>
            <a:endParaRPr lang="el-GR" dirty="0"/>
          </a:p>
        </p:txBody>
      </p:sp>
    </p:spTree>
    <p:extLst>
      <p:ext uri="{BB962C8B-B14F-4D97-AF65-F5344CB8AC3E}">
        <p14:creationId xmlns:p14="http://schemas.microsoft.com/office/powerpoint/2010/main" xmlns="" val="1837057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Ο όρος «πράσινη επιχειρηματικότητα» αναφέρεται σε επιχειρήσεις που σχεδιάζονται και εκτελούνται με γνώμονα την οικολογική και περιβαλλοντική συνείδηση, με αποτέλεσμα προϊόντα ή υπηρεσίες που υποστηρίζουν την «πράσινη» φιλοσοφία. Αυτό το πεδίο είναι αρκετά ευρύ και περιλαμβάνει τη δημιουργία μιας νέας οικονομίας που είναι υπεύθυνη απέναντι στη φύση και τους ανθρώπους. Υιοθετείται από διάφορους οργανισμούς, συμπεριλαμβανομένων δήμων, συνεταιρισμών και πανεπιστημίων, και υποστηρίζεται από νομοθεσία που σχετίζεται με την προστασία του περιβάλλοντος. Αυτό δημιουργεί μια νέα ευκαιρία για την επιχειρηματικότητα που εστιάζει στο σχεδιασμό και την παραγωγή φιλικών προς το περιβάλλον προϊόντων, ελαχιστοποιώντας παράλληλα τις περιβαλλοντικές επιπτώσεις της παραγωγής. Τέτοιες πρωτοβουλίες καλλιεργούν μια </a:t>
            </a:r>
            <a:r>
              <a:rPr lang="el-GR" dirty="0" err="1" smtClean="0"/>
              <a:t>φιλοπεριβαλλοντική</a:t>
            </a:r>
            <a:r>
              <a:rPr lang="el-GR" dirty="0" smtClean="0"/>
              <a:t> κουλτούρα σε τοπικό, εθνικό και διεθνές επίπεδο και προάγουν την ατομική ευθύνη απέναντι στη φύση και το περιβάλλον.</a:t>
            </a:r>
            <a:endParaRPr lang="el-GR" sz="2800" dirty="0" smtClean="0"/>
          </a:p>
          <a:p>
            <a:endParaRPr lang="el-GR" dirty="0"/>
          </a:p>
        </p:txBody>
      </p:sp>
    </p:spTree>
    <p:extLst>
      <p:ext uri="{BB962C8B-B14F-4D97-AF65-F5344CB8AC3E}">
        <p14:creationId xmlns:p14="http://schemas.microsoft.com/office/powerpoint/2010/main" xmlns="" val="2216824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b="1" dirty="0"/>
              <a:t>Μια επιχείρηση που εφαρμόζει αποτελεσματικές περιβαλλοντικές πρακτικές θεωρείται «</a:t>
            </a:r>
            <a:r>
              <a:rPr lang="el-GR" b="1" dirty="0" err="1"/>
              <a:t>πράσινη»όταν</a:t>
            </a:r>
            <a:r>
              <a:rPr lang="el-GR" b="1" dirty="0"/>
              <a:t>:</a:t>
            </a:r>
            <a:endParaRPr lang="el-GR" dirty="0"/>
          </a:p>
          <a:p>
            <a:pPr lvl="0"/>
            <a:r>
              <a:rPr lang="el-GR" dirty="0"/>
              <a:t>εγγυάται τη σημαντική βελτίωση της χρήσης των φυσικών πόρων, συμπεριλαμβανομένων του νερού, της ενέργειας και των πρώτων υλών, ενώ παράλληλα δίνει προτεραιότητα στη διατήρησή τους.</a:t>
            </a:r>
          </a:p>
          <a:p>
            <a:pPr lvl="0"/>
            <a:r>
              <a:rPr lang="el-GR" dirty="0"/>
              <a:t>Φροντίζει να μην έχει </a:t>
            </a:r>
            <a:r>
              <a:rPr lang="el-GR" dirty="0" err="1"/>
              <a:t>φύρακαθώς</a:t>
            </a:r>
            <a:r>
              <a:rPr lang="el-GR" dirty="0"/>
              <a:t> πιστεύει ότι είναι μια περιττή δαπάνη τόσο οικονομικών όσο και περιβαλλοντικών πόρων, χωρίς διακριτό όφελος ή πρακτική χρήση για το άτομο.</a:t>
            </a:r>
          </a:p>
          <a:p>
            <a:endParaRPr lang="el-GR" dirty="0"/>
          </a:p>
        </p:txBody>
      </p:sp>
    </p:spTree>
    <p:extLst>
      <p:ext uri="{BB962C8B-B14F-4D97-AF65-F5344CB8AC3E}">
        <p14:creationId xmlns:p14="http://schemas.microsoft.com/office/powerpoint/2010/main" xmlns="" val="4220585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136</TotalTime>
  <Words>5354</Words>
  <Application>Microsoft Office PowerPoint</Application>
  <PresentationFormat>Προβολή στην οθόνη (4:3)</PresentationFormat>
  <Paragraphs>186</Paragraphs>
  <Slides>52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52</vt:i4>
      </vt:variant>
    </vt:vector>
  </HeadingPairs>
  <TitlesOfParts>
    <vt:vector size="53" baseType="lpstr">
      <vt:lpstr>Ροή</vt:lpstr>
      <vt:lpstr>ΜΑΘΗΜΑ: ΠΕΡΙΒΑΛΛΟΝΤΙΚΗ  ΛΟΓΙΣΤΙΚΗ </vt:lpstr>
      <vt:lpstr>ΠΡΑΣΙΝΗ ΕΠΕΝΔΥΣΗ ΕΝΝΟΙΑ  </vt:lpstr>
      <vt:lpstr>Διαφάνεια 3</vt:lpstr>
      <vt:lpstr>ΠΡΑΣΙΝΗ ΕΠΕΝΔΥΣΗ  </vt:lpstr>
      <vt:lpstr>Η ΑΝΑΓΚΑΙΟΤΗΤΑ ΧΡΗΣΗΣ ΤΩΝ ΠΡΑΣΙΝΩΝ ΕΠΕΝΔΥΣΕΩΝ  </vt:lpstr>
      <vt:lpstr>Διαφάνεια 6</vt:lpstr>
      <vt:lpstr>ΠΡΑΣΙΝΗ ΕΠΙΧΕΙΡΗΜΑΤΙΚΟΤΗΤΑ </vt:lpstr>
      <vt:lpstr>Διαφάνεια 8</vt:lpstr>
      <vt:lpstr>Διαφάνεια 9</vt:lpstr>
      <vt:lpstr>Διαφάνεια 10</vt:lpstr>
      <vt:lpstr>Διαφάνεια 11</vt:lpstr>
      <vt:lpstr>Διαφάνεια 12</vt:lpstr>
      <vt:lpstr>Διαφάνεια 13</vt:lpstr>
      <vt:lpstr>ΟΙΚΟΝΟΜΙΚΑ ΟΦΕΛΗ ΠΟΥ ΠΡΟΚΥΠΤΟΥΝ ΑΠΟ ΤΗΝ ΠΡΑΣΙΝΗ ΕΠΙΧΕΙΡΗΜΑΤΙΚΟΤΗΤΑ &amp; ΠΡΑΣΙΝΟ BUSINESSPLAN </vt:lpstr>
      <vt:lpstr>Διαφάνεια 15</vt:lpstr>
      <vt:lpstr>Διαφάνεια 16</vt:lpstr>
      <vt:lpstr>Διαφάνεια 17</vt:lpstr>
      <vt:lpstr>Διαφάνεια 18</vt:lpstr>
      <vt:lpstr>Διαφάνεια 19</vt:lpstr>
      <vt:lpstr>Διαφάνεια 20</vt:lpstr>
      <vt:lpstr>Διαφάνεια 21</vt:lpstr>
      <vt:lpstr>ΑΝΑΝΕΩΣΙΜΕΣ ΠΗΓΕΣ ΕΝΕΡΓΕΙΑΣ: </vt:lpstr>
      <vt:lpstr>Διαφάνεια 23</vt:lpstr>
      <vt:lpstr>Διαφάνεια 24</vt:lpstr>
      <vt:lpstr>Υδροηλεκτρική Ενέργεια: </vt:lpstr>
      <vt:lpstr>Διαφάνεια 26</vt:lpstr>
      <vt:lpstr>Βιομάζα: </vt:lpstr>
      <vt:lpstr>Ηλιακή Ενέργεια: </vt:lpstr>
      <vt:lpstr>Διαφάνεια 29</vt:lpstr>
      <vt:lpstr>Διαφάνεια 30</vt:lpstr>
      <vt:lpstr>Αστικά Απορρίμματα: </vt:lpstr>
      <vt:lpstr>Ενέργεια της θάλασσας: </vt:lpstr>
      <vt:lpstr>Άλλοι τύποι πράσινων επενδύσεων </vt:lpstr>
      <vt:lpstr>Ευρωπαϊκή πολιτική και νομικό πλαίσιο</vt:lpstr>
      <vt:lpstr>Διαφάνεια 35</vt:lpstr>
      <vt:lpstr>Διαφάνεια 36</vt:lpstr>
      <vt:lpstr>ΜΕΛΕΤΕΣ ΠΕΡΙΠΤΩΣΕΩΝ  ΣΤΟΝ ΕΛΛΑΔΙΚΟ ΧΩΡΟ</vt:lpstr>
      <vt:lpstr>1ημελέτη περίπτωσης:ΕΛΠΕ </vt:lpstr>
      <vt:lpstr>2η μελέτη περίπτωσης: ΔΕΗ</vt:lpstr>
      <vt:lpstr> 3η μελέτη περίπτωσης :ΤΕΡΝΑ Ενεργειακή </vt:lpstr>
      <vt:lpstr>4η μελέτη περίπτωσης : Η πρώτη μονάδα στην Ελλάδα που παράγει ενέργεια από αστικά απόβλητα. </vt:lpstr>
      <vt:lpstr>Διαφάνεια 42</vt:lpstr>
      <vt:lpstr>Τα οφέλη από τη λειτουργία της μονάδας:  </vt:lpstr>
      <vt:lpstr>ΑΠΟΤΕΛΕΣΜΑΤΑ ΤΗΣ ΧΡΗΣΗΣ ΤΩΝ ΠΡΑΣΙΝΩΝ ΕΠΕΝΔΥΣΕΩΝ – ΣΥΜΠΕΡΑΣΜΑΤΑ   </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TEI</dc:creator>
  <cp:lastModifiedBy>User</cp:lastModifiedBy>
  <cp:revision>5</cp:revision>
  <dcterms:created xsi:type="dcterms:W3CDTF">2024-04-08T10:02:33Z</dcterms:created>
  <dcterms:modified xsi:type="dcterms:W3CDTF">2024-04-15T11:23:27Z</dcterms:modified>
</cp:coreProperties>
</file>