
<file path=[Content_Types].xml><?xml version="1.0" encoding="utf-8"?>
<Types xmlns="http://schemas.openxmlformats.org/package/2006/content-types">
  <Override PartName="/ppt/slides/slide29.xml" ContentType="application/vnd.openxmlformats-officedocument.presentationml.slide+xml"/>
  <Override PartName="/ppt/notesSlides/notesSlide2.xml" ContentType="application/vnd.openxmlformats-officedocument.presentationml.notesSlide+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wmf" ContentType="image/x-wmf"/>
  <Override PartName="/ppt/notesSlides/notesSlide18.xml" ContentType="application/vnd.openxmlformats-officedocument.presentationml.notesSlide+xml"/>
  <Default Extension="xls" ContentType="application/vnd.ms-exce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theme/themeOverride1.xml" ContentType="application/vnd.openxmlformats-officedocument.themeOverride+xml"/>
  <Override PartName="/ppt/notesSlides/notesSlide16.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commentAuthors.xml" ContentType="application/vnd.openxmlformats-officedocument.presentationml.commentAuthors+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diagrams/layout1.xml" ContentType="application/vnd.openxmlformats-officedocument.drawingml.diagramLayout+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bin" ContentType="application/vnd.openxmlformats-officedocument.oleObject"/>
  <Override PartName="/ppt/notesSlides/notesSlide3.xml" ContentType="application/vnd.openxmlformats-officedocument.presentationml.notesSlide+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diagrams/drawing1.xml" ContentType="application/vnd.ms-office.drawingml.diagramDrawing+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Default Extension="jpeg" ContentType="image/jpeg"/>
  <Override PartName="/ppt/slideLayouts/slideLayout3.xml" ContentType="application/vnd.openxmlformats-officedocument.presentationml.slideLayout+xml"/>
  <Override PartName="/ppt/notesSlides/notesSlide17.xml" ContentType="application/vnd.openxmlformats-officedocument.presentationml.notesSlide+xml"/>
  <Override PartName="/ppt/diagrams/quickStyle1.xml" ContentType="application/vnd.openxmlformats-officedocument.drawingml.diagramStyle+xml"/>
  <Default Extension="emf" ContentType="image/x-emf"/>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Layouts/slideLayout1.xml" ContentType="application/vnd.openxmlformats-officedocument.presentationml.slideLayout+xml"/>
  <Override PartName="/ppt/slideLayouts/slideLayout14.xml" ContentType="application/vnd.openxmlformats-officedocument.presentationml.slideLayout+xml"/>
  <Override PartName="/ppt/theme/themeOverride2.xml" ContentType="application/vnd.openxmlformats-officedocument.themeOverride+xml"/>
  <Override PartName="/ppt/notesSlides/notesSlide15.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2.xml" ContentType="application/vnd.openxmlformats-officedocument.presentationml.slideLayout+xml"/>
  <Override PartName="/ppt/notesSlides/notesSlide13.xml" ContentType="application/vnd.openxmlformats-officedocument.presentationml.notesSlide+xml"/>
  <Override PartName="/ppt/slideLayouts/slideLayout10.xml" ContentType="application/vnd.openxmlformats-officedocument.presentationml.slideLayout+xml"/>
  <Default Extension="vml" ContentType="application/vnd.openxmlformats-officedocument.vmlDrawing"/>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6.xml" ContentType="application/vnd.openxmlformats-officedocument.presentationml.notesSlide+xml"/>
  <Override PartName="/ppt/slides/slide8.xml" ContentType="application/vnd.openxmlformats-officedocument.presentationml.slide+xml"/>
  <Override PartName="/ppt/handoutMasters/handoutMaster1.xml" ContentType="application/vnd.openxmlformats-officedocument.presentationml.handoutMaster+xml"/>
  <Override PartName="/ppt/notesSlides/notesSlide4.xml" ContentType="application/vnd.openxmlformats-officedocument.presentationml.notesSlide+xml"/>
  <Override PartName="/ppt/diagrams/data1.xml" ContentType="application/vnd.openxmlformats-officedocument.drawingml.diagramData+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ppt/slideMasters/slideMaster1.xml" ContentType="application/vnd.openxmlformats-officedocument.presentationml.slideMaster+xml"/>
  <Override PartName="/ppt/slides/slide27.xml" ContentType="application/vnd.openxmlformats-officedocument.presentationml.slide+xml"/>
  <Override PartName="/ppt/slideLayouts/slideLayout4.xml" ContentType="application/vnd.openxmlformats-officedocument.presentationml.slideLayout+xml"/>
  <Override PartName="/ppt/theme/theme3.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1" r:id="rId1"/>
  </p:sldMasterIdLst>
  <p:notesMasterIdLst>
    <p:notesMasterId r:id="rId45"/>
  </p:notesMasterIdLst>
  <p:handoutMasterIdLst>
    <p:handoutMasterId r:id="rId46"/>
  </p:handoutMasterIdLst>
  <p:sldIdLst>
    <p:sldId id="256" r:id="rId2"/>
    <p:sldId id="320" r:id="rId3"/>
    <p:sldId id="323" r:id="rId4"/>
    <p:sldId id="324" r:id="rId5"/>
    <p:sldId id="326" r:id="rId6"/>
    <p:sldId id="327" r:id="rId7"/>
    <p:sldId id="328" r:id="rId8"/>
    <p:sldId id="329" r:id="rId9"/>
    <p:sldId id="330" r:id="rId10"/>
    <p:sldId id="332" r:id="rId11"/>
    <p:sldId id="333" r:id="rId12"/>
    <p:sldId id="335" r:id="rId13"/>
    <p:sldId id="336" r:id="rId14"/>
    <p:sldId id="334" r:id="rId15"/>
    <p:sldId id="346" r:id="rId16"/>
    <p:sldId id="350" r:id="rId17"/>
    <p:sldId id="347" r:id="rId18"/>
    <p:sldId id="348" r:id="rId19"/>
    <p:sldId id="349" r:id="rId20"/>
    <p:sldId id="339" r:id="rId21"/>
    <p:sldId id="340" r:id="rId22"/>
    <p:sldId id="342" r:id="rId23"/>
    <p:sldId id="257" r:id="rId24"/>
    <p:sldId id="258" r:id="rId25"/>
    <p:sldId id="352" r:id="rId26"/>
    <p:sldId id="353" r:id="rId27"/>
    <p:sldId id="409" r:id="rId28"/>
    <p:sldId id="410" r:id="rId29"/>
    <p:sldId id="411" r:id="rId30"/>
    <p:sldId id="413" r:id="rId31"/>
    <p:sldId id="414" r:id="rId32"/>
    <p:sldId id="415" r:id="rId33"/>
    <p:sldId id="416" r:id="rId34"/>
    <p:sldId id="417" r:id="rId35"/>
    <p:sldId id="418" r:id="rId36"/>
    <p:sldId id="419" r:id="rId37"/>
    <p:sldId id="420" r:id="rId38"/>
    <p:sldId id="421" r:id="rId39"/>
    <p:sldId id="476" r:id="rId40"/>
    <p:sldId id="474" r:id="rId41"/>
    <p:sldId id="477" r:id="rId42"/>
    <p:sldId id="478" r:id="rId43"/>
    <p:sldId id="475" r:id="rId44"/>
  </p:sldIdLst>
  <p:sldSz cx="9144000" cy="6858000" type="screen4x3"/>
  <p:notesSz cx="6797675" cy="9929813"/>
  <p:defaultTextStyle>
    <a:defPPr>
      <a:defRPr lang="el-GR"/>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mmanouil Dedoulis" initials="ED" lastIdx="16" clrIdx="0">
    <p:extLst>
      <p:ext uri="{19B8F6BF-5375-455C-9EA6-DF929625EA0E}">
        <p15:presenceInfo xmlns:p15="http://schemas.microsoft.com/office/powerpoint/2012/main" xmlns="" userId="540bb81e80df1fc6"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 xmlns:p14="http://schemas.microsoft.com/office/powerpoint/2010/main">
          <a:srgbClr val="FF0000"/>
        </p14:laserClr>
      </p:ext>
      <p:ext uri="{2FDB2607-1784-4EEB-B798-7EB5836EED8A}">
        <p14:showMediaCtrls xmlns="" xmlns:p14="http://schemas.microsoft.com/office/powerpoint/2010/main" val="1"/>
      </p:ext>
    </p:extLst>
  </p:showPr>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4890" autoAdjust="0"/>
    <p:restoredTop sz="94660"/>
  </p:normalViewPr>
  <p:slideViewPr>
    <p:cSldViewPr>
      <p:cViewPr>
        <p:scale>
          <a:sx n="94" d="100"/>
          <a:sy n="94" d="100"/>
        </p:scale>
        <p:origin x="-1147" y="182"/>
      </p:cViewPr>
      <p:guideLst>
        <p:guide orient="horz" pos="2160"/>
        <p:guide pos="2880"/>
      </p:guideLst>
    </p:cSldViewPr>
  </p:slideViewPr>
  <p:notesTextViewPr>
    <p:cViewPr>
      <p:scale>
        <a:sx n="100" d="100"/>
        <a:sy n="100" d="100"/>
      </p:scale>
      <p:origin x="0" y="0"/>
    </p:cViewPr>
  </p:notesTextViewPr>
  <p:notesViewPr>
    <p:cSldViewPr>
      <p:cViewPr varScale="1">
        <p:scale>
          <a:sx n="79" d="100"/>
          <a:sy n="79" d="100"/>
        </p:scale>
        <p:origin x="3954" y="102"/>
      </p:cViewPr>
      <p:guideLst/>
    </p:cSldViewPr>
  </p:notes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commentAuthors" Target="commentAuthors.xml"/><Relationship Id="rId50"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0_2">
  <dgm:title val=""/>
  <dgm:desc val=""/>
  <dgm:catLst>
    <dgm:cat type="mainScheme" pri="10200"/>
  </dgm:catLst>
  <dgm:styleLbl name="node0">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lig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l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vennNode1">
    <dgm:fillClrLst meth="repeat">
      <a:schemeClr val="lt1">
        <a:alpha val="50000"/>
      </a:schemeClr>
    </dgm:fillClrLst>
    <dgm:linClrLst meth="repeat">
      <a:schemeClr val="dk2">
        <a:shade val="80000"/>
      </a:schemeClr>
    </dgm:linClrLst>
    <dgm:effectClrLst/>
    <dgm:txLinClrLst/>
    <dgm:txFillClrLst/>
    <dgm:txEffectClrLst/>
  </dgm:styleLbl>
  <dgm:styleLbl name="node2">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3">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4">
    <dgm:fillClrLst meth="repeat">
      <a:schemeClr val="lt1"/>
    </dgm:fillClrLst>
    <dgm:linClrLst meth="repeat">
      <a:schemeClr val="dk2">
        <a:shade val="80000"/>
      </a:schemeClr>
    </dgm:linClrLst>
    <dgm:effectClrLst/>
    <dgm:txLinClrLst/>
    <dgm:txFillClrLst meth="repeat">
      <a:schemeClr val="dk2"/>
    </dgm:txFillClrLst>
    <dgm:txEffectClrLst/>
  </dgm:styleLbl>
  <dgm:styleLbl name="f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align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b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sibTrans1D1">
    <dgm:fillClrLst meth="repeat">
      <a:schemeClr val="dk2"/>
    </dgm:fillClrLst>
    <dgm:linClrLst meth="repeat">
      <a:schemeClr val="dk2"/>
    </dgm:linClrLst>
    <dgm:effectClrLst/>
    <dgm:txLinClrLst/>
    <dgm:txFillClrLst meth="repeat">
      <a:schemeClr val="tx1"/>
    </dgm:txFillClrLst>
    <dgm:txEffectClrLst/>
  </dgm:styleLbl>
  <dgm:styleLbl name="callout">
    <dgm:fillClrLst meth="repeat">
      <a:schemeClr val="dk2"/>
    </dgm:fillClrLst>
    <dgm:linClrLst meth="repeat">
      <a:schemeClr val="dk2"/>
    </dgm:linClrLst>
    <dgm:effectClrLst/>
    <dgm:txLinClrLst/>
    <dgm:txFillClrLst meth="repeat">
      <a:schemeClr val="tx1"/>
    </dgm:txFillClrLst>
    <dgm:txEffectClrLst/>
  </dgm:styleLbl>
  <dgm:styleLbl name="asst0">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2">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3">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4">
    <dgm:fillClrLst meth="repeat">
      <a:schemeClr val="lt1"/>
    </dgm:fillClrLst>
    <dgm:linClrLst meth="repeat">
      <a:schemeClr val="dk2">
        <a:shade val="80000"/>
      </a:schemeClr>
    </dgm:linClrLst>
    <dgm:effectClrLst/>
    <dgm:txLinClrLst/>
    <dgm:txFillClrLst meth="repeat">
      <a:schemeClr val="dk2"/>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dgm:txEffectClrLst/>
  </dgm:styleLbl>
  <dgm:styleLbl name="parChTrans2D2">
    <dgm:fillClrLst meth="repeat">
      <a:schemeClr val="dk2"/>
    </dgm:fillClrLst>
    <dgm:linClrLst meth="repeat">
      <a:schemeClr val="dk2"/>
    </dgm:linClrLst>
    <dgm:effectClrLst/>
    <dgm:txLinClrLst/>
    <dgm:txFillClrLst/>
    <dgm:txEffectClrLst/>
  </dgm:styleLbl>
  <dgm:styleLbl name="parChTrans2D3">
    <dgm:fillClrLst meth="repeat">
      <a:schemeClr val="dk2"/>
    </dgm:fillClrLst>
    <dgm:linClrLst meth="repeat">
      <a:schemeClr val="dk2"/>
    </dgm:linClrLst>
    <dgm:effectClrLst/>
    <dgm:txLinClrLst/>
    <dgm:txFillClrLst/>
    <dgm:txEffectClrLst/>
  </dgm:styleLbl>
  <dgm:styleLbl name="parChTrans2D4">
    <dgm:fillClrLst meth="repeat">
      <a:schemeClr val="dk2"/>
    </dgm:fillClrLst>
    <dgm:linClrLst meth="repeat">
      <a:schemeClr val="dk2"/>
    </dgm:linClrLst>
    <dgm:effectClrLst/>
    <dgm:txLinClrLst/>
    <dgm:txFillClrLst meth="repeat">
      <a:schemeClr val="lt1"/>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con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align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trAlignAcc1">
    <dgm:fillClrLst meth="repeat">
      <a:schemeClr val="dk2">
        <a:alpha val="40000"/>
        <a:tint val="40000"/>
      </a:schemeClr>
    </dgm:fillClrLst>
    <dgm:linClrLst meth="repeat">
      <a:schemeClr val="dk2"/>
    </dgm:linClrLst>
    <dgm:effectClrLst/>
    <dgm:txLinClrLst/>
    <dgm:txFillClrLst meth="repeat">
      <a:schemeClr val="dk2"/>
    </dgm:txFillClrLst>
    <dgm:txEffectClrLst/>
  </dgm:styleLbl>
  <dgm:styleLbl name="b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solidFgAcc1">
    <dgm:fillClrLst meth="repeat">
      <a:schemeClr val="lt1"/>
    </dgm:fillClrLst>
    <dgm:linClrLst meth="repeat">
      <a:schemeClr val="dk2"/>
    </dgm:linClrLst>
    <dgm:effectClrLst/>
    <dgm:txLinClrLst/>
    <dgm:txFillClrLst meth="repeat">
      <a:schemeClr val="dk2"/>
    </dgm:txFillClrLst>
    <dgm:txEffectClrLst/>
  </dgm:styleLbl>
  <dgm:styleLbl name="solidAlignAcc1">
    <dgm:fillClrLst meth="repeat">
      <a:schemeClr val="lt1"/>
    </dgm:fillClrLst>
    <dgm:linClrLst meth="repeat">
      <a:schemeClr val="dk2"/>
    </dgm:linClrLst>
    <dgm:effectClrLst/>
    <dgm:txLinClrLst/>
    <dgm:txFillClrLst meth="repeat">
      <a:schemeClr val="dk2"/>
    </dgm:txFillClrLst>
    <dgm:txEffectClrLst/>
  </dgm:styleLbl>
  <dgm:styleLbl name="solidBgAcc1">
    <dgm:fillClrLst meth="repeat">
      <a:schemeClr val="lt1"/>
    </dgm:fillClrLst>
    <dgm:linClrLst meth="repeat">
      <a:schemeClr val="dk2"/>
    </dgm:linClrLst>
    <dgm:effectClrLst/>
    <dgm:txLinClrLst/>
    <dgm:txFillClrLst meth="repeat">
      <a:schemeClr val="dk2"/>
    </dgm:txFillClrLst>
    <dgm:txEffectClrLst/>
  </dgm:styleLbl>
  <dgm:styleLbl name="f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align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b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fgAcc0">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2">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3">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4">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2"/>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2"/>
    </dgm:txFillClrLst>
    <dgm:txEffectClrLst/>
  </dgm:styleLbl>
  <dgm:styleLbl name="fgShp">
    <dgm:fillClrLst meth="repeat">
      <a:schemeClr val="dk2">
        <a:tint val="60000"/>
      </a:schemeClr>
    </dgm:fillClrLst>
    <dgm:linClrLst meth="repeat">
      <a:schemeClr val="lt1"/>
    </dgm:linClrLst>
    <dgm:effectClrLst/>
    <dgm:txLinClrLst/>
    <dgm:txFillClrLst meth="repeat">
      <a:schemeClr val="dk2"/>
    </dgm:txFillClrLst>
    <dgm:txEffectClrLst/>
  </dgm:styleLbl>
  <dgm:styleLbl name="revTx">
    <dgm:fillClrLst meth="repeat">
      <a:schemeClr val="lt1">
        <a:alpha val="0"/>
      </a:schemeClr>
    </dgm:fillClrLst>
    <dgm:linClrLst meth="repeat">
      <a:schemeClr val="dk2">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9B17274-22D2-464B-962E-6D491CD7CF55}" type="doc">
      <dgm:prSet loTypeId="urn:microsoft.com/office/officeart/2005/8/layout/vList2" loCatId="list" qsTypeId="urn:microsoft.com/office/officeart/2005/8/quickstyle/3d3" qsCatId="3D" csTypeId="urn:microsoft.com/office/officeart/2005/8/colors/accent0_2" csCatId="mainScheme" phldr="1"/>
      <dgm:spPr/>
      <dgm:t>
        <a:bodyPr/>
        <a:lstStyle/>
        <a:p>
          <a:endParaRPr lang="en-US"/>
        </a:p>
      </dgm:t>
    </dgm:pt>
    <dgm:pt modelId="{BF4D5DFD-FB49-4C5A-B712-B9EB826EFBF7}">
      <dgm:prSet/>
      <dgm:spPr/>
      <dgm:t>
        <a:bodyPr/>
        <a:lstStyle/>
        <a:p>
          <a:pPr rtl="0"/>
          <a:r>
            <a:rPr lang="el-GR" dirty="0" smtClean="0">
              <a:latin typeface="Times New Roman" pitchFamily="18" charset="0"/>
              <a:cs typeface="Times New Roman" pitchFamily="18" charset="0"/>
            </a:rPr>
            <a:t>Ε= ΚΘ + Υ</a:t>
          </a:r>
          <a:endParaRPr lang="en-US" dirty="0">
            <a:latin typeface="Times New Roman" pitchFamily="18" charset="0"/>
            <a:cs typeface="Times New Roman" pitchFamily="18" charset="0"/>
          </a:endParaRPr>
        </a:p>
      </dgm:t>
    </dgm:pt>
    <dgm:pt modelId="{F3BC32E0-F540-4061-85CF-D7EA4DB37D19}" type="parTrans" cxnId="{91A432AD-A865-473E-A7C5-8EC09ED09558}">
      <dgm:prSet/>
      <dgm:spPr/>
      <dgm:t>
        <a:bodyPr/>
        <a:lstStyle/>
        <a:p>
          <a:endParaRPr lang="en-US"/>
        </a:p>
      </dgm:t>
    </dgm:pt>
    <dgm:pt modelId="{C51E731C-038D-4AA5-8D08-6D35F6030421}" type="sibTrans" cxnId="{91A432AD-A865-473E-A7C5-8EC09ED09558}">
      <dgm:prSet/>
      <dgm:spPr/>
      <dgm:t>
        <a:bodyPr/>
        <a:lstStyle/>
        <a:p>
          <a:endParaRPr lang="en-US"/>
        </a:p>
      </dgm:t>
    </dgm:pt>
    <dgm:pt modelId="{82153504-6ADE-4E89-AA42-9CF17196F071}">
      <dgm:prSet/>
      <dgm:spPr/>
      <dgm:t>
        <a:bodyPr/>
        <a:lstStyle/>
        <a:p>
          <a:pPr rtl="0"/>
          <a:r>
            <a:rPr lang="el-GR" dirty="0" smtClean="0">
              <a:latin typeface="Times New Roman" pitchFamily="18" charset="0"/>
              <a:cs typeface="Times New Roman" pitchFamily="18" charset="0"/>
            </a:rPr>
            <a:t>Ε= Ταμειακά Διαθέσιμα + Μη Ταμειακό Ενεργητικό</a:t>
          </a:r>
          <a:endParaRPr lang="en-US" dirty="0">
            <a:latin typeface="Times New Roman" pitchFamily="18" charset="0"/>
            <a:cs typeface="Times New Roman" pitchFamily="18" charset="0"/>
          </a:endParaRPr>
        </a:p>
      </dgm:t>
    </dgm:pt>
    <dgm:pt modelId="{C01BACE2-B622-4F05-B7A2-C036F3DDDF9B}" type="parTrans" cxnId="{49E16C9A-6980-4C62-8C39-CF2D2F518C9D}">
      <dgm:prSet/>
      <dgm:spPr/>
      <dgm:t>
        <a:bodyPr/>
        <a:lstStyle/>
        <a:p>
          <a:endParaRPr lang="en-US"/>
        </a:p>
      </dgm:t>
    </dgm:pt>
    <dgm:pt modelId="{82A571AB-997B-4216-B233-96F06193E121}" type="sibTrans" cxnId="{49E16C9A-6980-4C62-8C39-CF2D2F518C9D}">
      <dgm:prSet/>
      <dgm:spPr/>
      <dgm:t>
        <a:bodyPr/>
        <a:lstStyle/>
        <a:p>
          <a:endParaRPr lang="en-US"/>
        </a:p>
      </dgm:t>
    </dgm:pt>
    <dgm:pt modelId="{0AF8EC3A-6F63-4C2D-9308-64A90AFCE725}">
      <dgm:prSet/>
      <dgm:spPr/>
      <dgm:t>
        <a:bodyPr/>
        <a:lstStyle/>
        <a:p>
          <a:pPr rtl="0"/>
          <a:r>
            <a:rPr lang="el-GR" dirty="0" smtClean="0">
              <a:latin typeface="Times New Roman" pitchFamily="18" charset="0"/>
              <a:cs typeface="Times New Roman" pitchFamily="18" charset="0"/>
            </a:rPr>
            <a:t>ΔΤΔ =ΔΚΘ + ΔΥ -ΜΤΕ</a:t>
          </a:r>
          <a:endParaRPr lang="en-US" dirty="0">
            <a:latin typeface="Times New Roman" pitchFamily="18" charset="0"/>
            <a:cs typeface="Times New Roman" pitchFamily="18" charset="0"/>
          </a:endParaRPr>
        </a:p>
      </dgm:t>
    </dgm:pt>
    <dgm:pt modelId="{F9973BC3-A287-4906-8519-9CCE344312E3}" type="parTrans" cxnId="{8E8503FC-DE56-4BA5-ACBD-775F840C55C1}">
      <dgm:prSet/>
      <dgm:spPr/>
      <dgm:t>
        <a:bodyPr/>
        <a:lstStyle/>
        <a:p>
          <a:endParaRPr lang="en-US"/>
        </a:p>
      </dgm:t>
    </dgm:pt>
    <dgm:pt modelId="{719D6BC5-5C79-4599-AA76-2A036CDD95A0}" type="sibTrans" cxnId="{8E8503FC-DE56-4BA5-ACBD-775F840C55C1}">
      <dgm:prSet/>
      <dgm:spPr/>
      <dgm:t>
        <a:bodyPr/>
        <a:lstStyle/>
        <a:p>
          <a:endParaRPr lang="en-US"/>
        </a:p>
      </dgm:t>
    </dgm:pt>
    <dgm:pt modelId="{1AF8402E-3908-4CD2-8FD7-C4B702A54EFD}">
      <dgm:prSet/>
      <dgm:spPr/>
      <dgm:t>
        <a:bodyPr/>
        <a:lstStyle/>
        <a:p>
          <a:pPr rtl="0"/>
          <a:r>
            <a:rPr lang="el-GR" dirty="0" smtClean="0">
              <a:latin typeface="Times New Roman" pitchFamily="18" charset="0"/>
              <a:cs typeface="Times New Roman" pitchFamily="18" charset="0"/>
            </a:rPr>
            <a:t>ΤΔ  = ΚΘ + Υ - ΜΤΕ</a:t>
          </a:r>
          <a:endParaRPr lang="en-US" dirty="0">
            <a:latin typeface="Times New Roman" pitchFamily="18" charset="0"/>
            <a:cs typeface="Times New Roman" pitchFamily="18" charset="0"/>
          </a:endParaRPr>
        </a:p>
      </dgm:t>
    </dgm:pt>
    <dgm:pt modelId="{078F2090-5F4F-42C6-8CE4-55900B5BBF2E}" type="parTrans" cxnId="{3DF1F1E9-D01F-453E-AC28-0B28219577E5}">
      <dgm:prSet/>
      <dgm:spPr/>
      <dgm:t>
        <a:bodyPr/>
        <a:lstStyle/>
        <a:p>
          <a:endParaRPr lang="en-GB"/>
        </a:p>
      </dgm:t>
    </dgm:pt>
    <dgm:pt modelId="{17546EE3-C067-4534-AA2A-3FC494B132B3}" type="sibTrans" cxnId="{3DF1F1E9-D01F-453E-AC28-0B28219577E5}">
      <dgm:prSet/>
      <dgm:spPr/>
      <dgm:t>
        <a:bodyPr/>
        <a:lstStyle/>
        <a:p>
          <a:endParaRPr lang="en-GB"/>
        </a:p>
      </dgm:t>
    </dgm:pt>
    <dgm:pt modelId="{5A3287C0-999D-49B4-9812-3DE30A1D5D8B}" type="pres">
      <dgm:prSet presAssocID="{39B17274-22D2-464B-962E-6D491CD7CF55}" presName="linear" presStyleCnt="0">
        <dgm:presLayoutVars>
          <dgm:animLvl val="lvl"/>
          <dgm:resizeHandles val="exact"/>
        </dgm:presLayoutVars>
      </dgm:prSet>
      <dgm:spPr/>
      <dgm:t>
        <a:bodyPr/>
        <a:lstStyle/>
        <a:p>
          <a:endParaRPr lang="en-GB"/>
        </a:p>
      </dgm:t>
    </dgm:pt>
    <dgm:pt modelId="{37F54BB9-FF2A-464A-ACD8-A7D23F1D7F83}" type="pres">
      <dgm:prSet presAssocID="{BF4D5DFD-FB49-4C5A-B712-B9EB826EFBF7}" presName="parentText" presStyleLbl="node1" presStyleIdx="0" presStyleCnt="4">
        <dgm:presLayoutVars>
          <dgm:chMax val="0"/>
          <dgm:bulletEnabled val="1"/>
        </dgm:presLayoutVars>
      </dgm:prSet>
      <dgm:spPr/>
      <dgm:t>
        <a:bodyPr/>
        <a:lstStyle/>
        <a:p>
          <a:endParaRPr lang="en-GB"/>
        </a:p>
      </dgm:t>
    </dgm:pt>
    <dgm:pt modelId="{C154622B-CE51-4A88-80AB-38DB94A0C1F9}" type="pres">
      <dgm:prSet presAssocID="{C51E731C-038D-4AA5-8D08-6D35F6030421}" presName="spacer" presStyleCnt="0"/>
      <dgm:spPr/>
    </dgm:pt>
    <dgm:pt modelId="{97F87A46-B962-451D-B2BD-E3A5877C20FE}" type="pres">
      <dgm:prSet presAssocID="{82153504-6ADE-4E89-AA42-9CF17196F071}" presName="parentText" presStyleLbl="node1" presStyleIdx="1" presStyleCnt="4">
        <dgm:presLayoutVars>
          <dgm:chMax val="0"/>
          <dgm:bulletEnabled val="1"/>
        </dgm:presLayoutVars>
      </dgm:prSet>
      <dgm:spPr/>
      <dgm:t>
        <a:bodyPr/>
        <a:lstStyle/>
        <a:p>
          <a:endParaRPr lang="en-GB"/>
        </a:p>
      </dgm:t>
    </dgm:pt>
    <dgm:pt modelId="{2D3D3660-60C8-4578-A193-D2981BF44F1F}" type="pres">
      <dgm:prSet presAssocID="{82A571AB-997B-4216-B233-96F06193E121}" presName="spacer" presStyleCnt="0"/>
      <dgm:spPr/>
    </dgm:pt>
    <dgm:pt modelId="{BD6E4E1E-51FD-4138-BB60-14272FCF63B4}" type="pres">
      <dgm:prSet presAssocID="{1AF8402E-3908-4CD2-8FD7-C4B702A54EFD}" presName="parentText" presStyleLbl="node1" presStyleIdx="2" presStyleCnt="4">
        <dgm:presLayoutVars>
          <dgm:chMax val="0"/>
          <dgm:bulletEnabled val="1"/>
        </dgm:presLayoutVars>
      </dgm:prSet>
      <dgm:spPr/>
      <dgm:t>
        <a:bodyPr/>
        <a:lstStyle/>
        <a:p>
          <a:endParaRPr lang="en-GB"/>
        </a:p>
      </dgm:t>
    </dgm:pt>
    <dgm:pt modelId="{49DD4909-CEA3-464E-8816-F7CD6CCE946E}" type="pres">
      <dgm:prSet presAssocID="{17546EE3-C067-4534-AA2A-3FC494B132B3}" presName="spacer" presStyleCnt="0"/>
      <dgm:spPr/>
    </dgm:pt>
    <dgm:pt modelId="{B22ADA48-8CFB-43B6-8B51-51036EFA6551}" type="pres">
      <dgm:prSet presAssocID="{0AF8EC3A-6F63-4C2D-9308-64A90AFCE725}" presName="parentText" presStyleLbl="node1" presStyleIdx="3" presStyleCnt="4">
        <dgm:presLayoutVars>
          <dgm:chMax val="0"/>
          <dgm:bulletEnabled val="1"/>
        </dgm:presLayoutVars>
      </dgm:prSet>
      <dgm:spPr/>
      <dgm:t>
        <a:bodyPr/>
        <a:lstStyle/>
        <a:p>
          <a:endParaRPr lang="en-GB"/>
        </a:p>
      </dgm:t>
    </dgm:pt>
  </dgm:ptLst>
  <dgm:cxnLst>
    <dgm:cxn modelId="{BB724165-FA35-4749-B3DE-0644700DB242}" type="presOf" srcId="{BF4D5DFD-FB49-4C5A-B712-B9EB826EFBF7}" destId="{37F54BB9-FF2A-464A-ACD8-A7D23F1D7F83}" srcOrd="0" destOrd="0" presId="urn:microsoft.com/office/officeart/2005/8/layout/vList2"/>
    <dgm:cxn modelId="{8E8503FC-DE56-4BA5-ACBD-775F840C55C1}" srcId="{39B17274-22D2-464B-962E-6D491CD7CF55}" destId="{0AF8EC3A-6F63-4C2D-9308-64A90AFCE725}" srcOrd="3" destOrd="0" parTransId="{F9973BC3-A287-4906-8519-9CCE344312E3}" sibTransId="{719D6BC5-5C79-4599-AA76-2A036CDD95A0}"/>
    <dgm:cxn modelId="{DC624D9A-57C8-42AC-A33A-0A76B1A2849C}" type="presOf" srcId="{0AF8EC3A-6F63-4C2D-9308-64A90AFCE725}" destId="{B22ADA48-8CFB-43B6-8B51-51036EFA6551}" srcOrd="0" destOrd="0" presId="urn:microsoft.com/office/officeart/2005/8/layout/vList2"/>
    <dgm:cxn modelId="{4B19BF3C-4629-447E-9426-7792A8501A89}" type="presOf" srcId="{82153504-6ADE-4E89-AA42-9CF17196F071}" destId="{97F87A46-B962-451D-B2BD-E3A5877C20FE}" srcOrd="0" destOrd="0" presId="urn:microsoft.com/office/officeart/2005/8/layout/vList2"/>
    <dgm:cxn modelId="{91A432AD-A865-473E-A7C5-8EC09ED09558}" srcId="{39B17274-22D2-464B-962E-6D491CD7CF55}" destId="{BF4D5DFD-FB49-4C5A-B712-B9EB826EFBF7}" srcOrd="0" destOrd="0" parTransId="{F3BC32E0-F540-4061-85CF-D7EA4DB37D19}" sibTransId="{C51E731C-038D-4AA5-8D08-6D35F6030421}"/>
    <dgm:cxn modelId="{3DF1F1E9-D01F-453E-AC28-0B28219577E5}" srcId="{39B17274-22D2-464B-962E-6D491CD7CF55}" destId="{1AF8402E-3908-4CD2-8FD7-C4B702A54EFD}" srcOrd="2" destOrd="0" parTransId="{078F2090-5F4F-42C6-8CE4-55900B5BBF2E}" sibTransId="{17546EE3-C067-4534-AA2A-3FC494B132B3}"/>
    <dgm:cxn modelId="{49E16C9A-6980-4C62-8C39-CF2D2F518C9D}" srcId="{39B17274-22D2-464B-962E-6D491CD7CF55}" destId="{82153504-6ADE-4E89-AA42-9CF17196F071}" srcOrd="1" destOrd="0" parTransId="{C01BACE2-B622-4F05-B7A2-C036F3DDDF9B}" sibTransId="{82A571AB-997B-4216-B233-96F06193E121}"/>
    <dgm:cxn modelId="{04952261-5BC1-4BE2-A436-788D71BBB033}" type="presOf" srcId="{39B17274-22D2-464B-962E-6D491CD7CF55}" destId="{5A3287C0-999D-49B4-9812-3DE30A1D5D8B}" srcOrd="0" destOrd="0" presId="urn:microsoft.com/office/officeart/2005/8/layout/vList2"/>
    <dgm:cxn modelId="{D9923A37-C4B7-4E21-9DFB-F402C35ECD18}" type="presOf" srcId="{1AF8402E-3908-4CD2-8FD7-C4B702A54EFD}" destId="{BD6E4E1E-51FD-4138-BB60-14272FCF63B4}" srcOrd="0" destOrd="0" presId="urn:microsoft.com/office/officeart/2005/8/layout/vList2"/>
    <dgm:cxn modelId="{2B5C6E2F-5A59-41C5-AEB4-D3DFEBE5A8B4}" type="presParOf" srcId="{5A3287C0-999D-49B4-9812-3DE30A1D5D8B}" destId="{37F54BB9-FF2A-464A-ACD8-A7D23F1D7F83}" srcOrd="0" destOrd="0" presId="urn:microsoft.com/office/officeart/2005/8/layout/vList2"/>
    <dgm:cxn modelId="{070F1CEC-A479-45BC-B3A5-FC43F51FE2DC}" type="presParOf" srcId="{5A3287C0-999D-49B4-9812-3DE30A1D5D8B}" destId="{C154622B-CE51-4A88-80AB-38DB94A0C1F9}" srcOrd="1" destOrd="0" presId="urn:microsoft.com/office/officeart/2005/8/layout/vList2"/>
    <dgm:cxn modelId="{8202A47D-8D20-4DE1-A38E-95804D622CD8}" type="presParOf" srcId="{5A3287C0-999D-49B4-9812-3DE30A1D5D8B}" destId="{97F87A46-B962-451D-B2BD-E3A5877C20FE}" srcOrd="2" destOrd="0" presId="urn:microsoft.com/office/officeart/2005/8/layout/vList2"/>
    <dgm:cxn modelId="{2216C5A4-295C-4178-B6CD-08078AC00BC5}" type="presParOf" srcId="{5A3287C0-999D-49B4-9812-3DE30A1D5D8B}" destId="{2D3D3660-60C8-4578-A193-D2981BF44F1F}" srcOrd="3" destOrd="0" presId="urn:microsoft.com/office/officeart/2005/8/layout/vList2"/>
    <dgm:cxn modelId="{7410D439-516F-4895-BB8B-9EBEFDB0A682}" type="presParOf" srcId="{5A3287C0-999D-49B4-9812-3DE30A1D5D8B}" destId="{BD6E4E1E-51FD-4138-BB60-14272FCF63B4}" srcOrd="4" destOrd="0" presId="urn:microsoft.com/office/officeart/2005/8/layout/vList2"/>
    <dgm:cxn modelId="{B0B70CFF-9B3B-4DFE-9A1F-653594EE68AF}" type="presParOf" srcId="{5A3287C0-999D-49B4-9812-3DE30A1D5D8B}" destId="{49DD4909-CEA3-464E-8816-F7CD6CCE946E}" srcOrd="5" destOrd="0" presId="urn:microsoft.com/office/officeart/2005/8/layout/vList2"/>
    <dgm:cxn modelId="{9E16C5F8-4DC8-47CA-831F-257C1670779D}" type="presParOf" srcId="{5A3287C0-999D-49B4-9812-3DE30A1D5D8B}" destId="{B22ADA48-8CFB-43B6-8B51-51036EFA6551}" srcOrd="6" destOrd="0" presId="urn:microsoft.com/office/officeart/2005/8/layout/vList2"/>
  </dgm:cxnLst>
  <dgm:bg/>
  <dgm:whole/>
  <dgm:extLst>
    <a:ext uri="http://schemas.microsoft.com/office/drawing/2008/diagram">
      <dsp:dataModelExt xmlns=""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7F54BB9-FF2A-464A-ACD8-A7D23F1D7F83}">
      <dsp:nvSpPr>
        <dsp:cNvPr id="0" name=""/>
        <dsp:cNvSpPr/>
      </dsp:nvSpPr>
      <dsp:spPr>
        <a:xfrm>
          <a:off x="0" y="57462"/>
          <a:ext cx="8229600" cy="1140750"/>
        </a:xfrm>
        <a:prstGeom prst="roundRect">
          <a:avLst/>
        </a:prstGeom>
        <a:solidFill>
          <a:schemeClr val="lt1">
            <a:hueOff val="0"/>
            <a:satOff val="0"/>
            <a:lumOff val="0"/>
            <a:alphaOff val="0"/>
          </a:schemeClr>
        </a:solidFill>
        <a:ln>
          <a:noFill/>
        </a:ln>
        <a:effectLst>
          <a:outerShdw blurRad="50800" dist="43000" dir="5400000" rotWithShape="0">
            <a:srgbClr val="000000">
              <a:alpha val="40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114300" tIns="114300" rIns="114300" bIns="114300" numCol="1" spcCol="1270" anchor="ctr" anchorCtr="0">
          <a:noAutofit/>
        </a:bodyPr>
        <a:lstStyle/>
        <a:p>
          <a:pPr lvl="0" algn="l" defTabSz="1333500" rtl="0">
            <a:lnSpc>
              <a:spcPct val="90000"/>
            </a:lnSpc>
            <a:spcBef>
              <a:spcPct val="0"/>
            </a:spcBef>
            <a:spcAft>
              <a:spcPct val="35000"/>
            </a:spcAft>
          </a:pPr>
          <a:r>
            <a:rPr lang="el-GR" sz="3000" kern="1200" dirty="0" smtClean="0">
              <a:latin typeface="Times New Roman" pitchFamily="18" charset="0"/>
              <a:cs typeface="Times New Roman" pitchFamily="18" charset="0"/>
            </a:rPr>
            <a:t>Ε= ΚΘ + Υ</a:t>
          </a:r>
          <a:endParaRPr lang="en-US" sz="3000" kern="1200" dirty="0">
            <a:latin typeface="Times New Roman" pitchFamily="18" charset="0"/>
            <a:cs typeface="Times New Roman" pitchFamily="18" charset="0"/>
          </a:endParaRPr>
        </a:p>
      </dsp:txBody>
      <dsp:txXfrm>
        <a:off x="55687" y="113149"/>
        <a:ext cx="8118226" cy="1029376"/>
      </dsp:txXfrm>
    </dsp:sp>
    <dsp:sp modelId="{97F87A46-B962-451D-B2BD-E3A5877C20FE}">
      <dsp:nvSpPr>
        <dsp:cNvPr id="0" name=""/>
        <dsp:cNvSpPr/>
      </dsp:nvSpPr>
      <dsp:spPr>
        <a:xfrm>
          <a:off x="0" y="1284612"/>
          <a:ext cx="8229600" cy="1140750"/>
        </a:xfrm>
        <a:prstGeom prst="roundRect">
          <a:avLst/>
        </a:prstGeom>
        <a:solidFill>
          <a:schemeClr val="lt1">
            <a:hueOff val="0"/>
            <a:satOff val="0"/>
            <a:lumOff val="0"/>
            <a:alphaOff val="0"/>
          </a:schemeClr>
        </a:solidFill>
        <a:ln>
          <a:noFill/>
        </a:ln>
        <a:effectLst>
          <a:outerShdw blurRad="50800" dist="43000" dir="5400000" rotWithShape="0">
            <a:srgbClr val="000000">
              <a:alpha val="40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114300" tIns="114300" rIns="114300" bIns="114300" numCol="1" spcCol="1270" anchor="ctr" anchorCtr="0">
          <a:noAutofit/>
        </a:bodyPr>
        <a:lstStyle/>
        <a:p>
          <a:pPr lvl="0" algn="l" defTabSz="1333500" rtl="0">
            <a:lnSpc>
              <a:spcPct val="90000"/>
            </a:lnSpc>
            <a:spcBef>
              <a:spcPct val="0"/>
            </a:spcBef>
            <a:spcAft>
              <a:spcPct val="35000"/>
            </a:spcAft>
          </a:pPr>
          <a:r>
            <a:rPr lang="el-GR" sz="3000" kern="1200" dirty="0" smtClean="0">
              <a:latin typeface="Times New Roman" pitchFamily="18" charset="0"/>
              <a:cs typeface="Times New Roman" pitchFamily="18" charset="0"/>
            </a:rPr>
            <a:t>Ε= Ταμειακά Διαθέσιμα + Μη Ταμειακό Ενεργητικό</a:t>
          </a:r>
          <a:endParaRPr lang="en-US" sz="3000" kern="1200" dirty="0">
            <a:latin typeface="Times New Roman" pitchFamily="18" charset="0"/>
            <a:cs typeface="Times New Roman" pitchFamily="18" charset="0"/>
          </a:endParaRPr>
        </a:p>
      </dsp:txBody>
      <dsp:txXfrm>
        <a:off x="55687" y="1340299"/>
        <a:ext cx="8118226" cy="1029376"/>
      </dsp:txXfrm>
    </dsp:sp>
    <dsp:sp modelId="{BD6E4E1E-51FD-4138-BB60-14272FCF63B4}">
      <dsp:nvSpPr>
        <dsp:cNvPr id="0" name=""/>
        <dsp:cNvSpPr/>
      </dsp:nvSpPr>
      <dsp:spPr>
        <a:xfrm>
          <a:off x="0" y="2511762"/>
          <a:ext cx="8229600" cy="1140750"/>
        </a:xfrm>
        <a:prstGeom prst="roundRect">
          <a:avLst/>
        </a:prstGeom>
        <a:solidFill>
          <a:schemeClr val="lt1">
            <a:hueOff val="0"/>
            <a:satOff val="0"/>
            <a:lumOff val="0"/>
            <a:alphaOff val="0"/>
          </a:schemeClr>
        </a:solidFill>
        <a:ln>
          <a:noFill/>
        </a:ln>
        <a:effectLst>
          <a:outerShdw blurRad="50800" dist="43000" dir="5400000" rotWithShape="0">
            <a:srgbClr val="000000">
              <a:alpha val="40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114300" tIns="114300" rIns="114300" bIns="114300" numCol="1" spcCol="1270" anchor="ctr" anchorCtr="0">
          <a:noAutofit/>
        </a:bodyPr>
        <a:lstStyle/>
        <a:p>
          <a:pPr lvl="0" algn="l" defTabSz="1333500" rtl="0">
            <a:lnSpc>
              <a:spcPct val="90000"/>
            </a:lnSpc>
            <a:spcBef>
              <a:spcPct val="0"/>
            </a:spcBef>
            <a:spcAft>
              <a:spcPct val="35000"/>
            </a:spcAft>
          </a:pPr>
          <a:r>
            <a:rPr lang="el-GR" sz="3000" kern="1200" dirty="0" smtClean="0">
              <a:latin typeface="Times New Roman" pitchFamily="18" charset="0"/>
              <a:cs typeface="Times New Roman" pitchFamily="18" charset="0"/>
            </a:rPr>
            <a:t>ΤΔ  = ΚΘ + Υ - ΜΤΕ</a:t>
          </a:r>
          <a:endParaRPr lang="en-US" sz="3000" kern="1200" dirty="0">
            <a:latin typeface="Times New Roman" pitchFamily="18" charset="0"/>
            <a:cs typeface="Times New Roman" pitchFamily="18" charset="0"/>
          </a:endParaRPr>
        </a:p>
      </dsp:txBody>
      <dsp:txXfrm>
        <a:off x="55687" y="2567449"/>
        <a:ext cx="8118226" cy="1029376"/>
      </dsp:txXfrm>
    </dsp:sp>
    <dsp:sp modelId="{B22ADA48-8CFB-43B6-8B51-51036EFA6551}">
      <dsp:nvSpPr>
        <dsp:cNvPr id="0" name=""/>
        <dsp:cNvSpPr/>
      </dsp:nvSpPr>
      <dsp:spPr>
        <a:xfrm>
          <a:off x="0" y="3738912"/>
          <a:ext cx="8229600" cy="1140750"/>
        </a:xfrm>
        <a:prstGeom prst="roundRect">
          <a:avLst/>
        </a:prstGeom>
        <a:solidFill>
          <a:schemeClr val="lt1">
            <a:hueOff val="0"/>
            <a:satOff val="0"/>
            <a:lumOff val="0"/>
            <a:alphaOff val="0"/>
          </a:schemeClr>
        </a:solidFill>
        <a:ln>
          <a:noFill/>
        </a:ln>
        <a:effectLst>
          <a:outerShdw blurRad="50800" dist="43000" dir="5400000" rotWithShape="0">
            <a:srgbClr val="000000">
              <a:alpha val="40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114300" tIns="114300" rIns="114300" bIns="114300" numCol="1" spcCol="1270" anchor="ctr" anchorCtr="0">
          <a:noAutofit/>
        </a:bodyPr>
        <a:lstStyle/>
        <a:p>
          <a:pPr lvl="0" algn="l" defTabSz="1333500" rtl="0">
            <a:lnSpc>
              <a:spcPct val="90000"/>
            </a:lnSpc>
            <a:spcBef>
              <a:spcPct val="0"/>
            </a:spcBef>
            <a:spcAft>
              <a:spcPct val="35000"/>
            </a:spcAft>
          </a:pPr>
          <a:r>
            <a:rPr lang="el-GR" sz="3000" kern="1200" dirty="0" smtClean="0">
              <a:latin typeface="Times New Roman" pitchFamily="18" charset="0"/>
              <a:cs typeface="Times New Roman" pitchFamily="18" charset="0"/>
            </a:rPr>
            <a:t>ΔΤΔ =ΔΚΘ + ΔΥ -ΜΤΕ</a:t>
          </a:r>
          <a:endParaRPr lang="en-US" sz="3000" kern="1200" dirty="0">
            <a:latin typeface="Times New Roman" pitchFamily="18" charset="0"/>
            <a:cs typeface="Times New Roman" pitchFamily="18" charset="0"/>
          </a:endParaRPr>
        </a:p>
      </dsp:txBody>
      <dsp:txXfrm>
        <a:off x="55687" y="3794599"/>
        <a:ext cx="8118226" cy="1029376"/>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drawings/_rels/vmlDrawing1.vml.rels><?xml version="1.0" encoding="UTF-8" standalone="yes"?>
<Relationships xmlns="http://schemas.openxmlformats.org/package/2006/relationships"><Relationship Id="rId1" Type="http://schemas.openxmlformats.org/officeDocument/2006/relationships/image" Target="../media/image2.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5.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7.e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8.e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9.emf"/></Relationships>
</file>

<file path=ppt/drawings/_rels/vmlDrawing6.vml.rels><?xml version="1.0" encoding="UTF-8" standalone="yes"?>
<Relationships xmlns="http://schemas.openxmlformats.org/package/2006/relationships"><Relationship Id="rId1" Type="http://schemas.openxmlformats.org/officeDocument/2006/relationships/image" Target="../media/image10.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821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50443" y="0"/>
            <a:ext cx="2945659" cy="498215"/>
          </a:xfrm>
          <a:prstGeom prst="rect">
            <a:avLst/>
          </a:prstGeom>
        </p:spPr>
        <p:txBody>
          <a:bodyPr vert="horz" lIns="91440" tIns="45720" rIns="91440" bIns="45720" rtlCol="0"/>
          <a:lstStyle>
            <a:lvl1pPr algn="r">
              <a:defRPr sz="1200"/>
            </a:lvl1pPr>
          </a:lstStyle>
          <a:p>
            <a:fld id="{419D330A-E642-49BF-8A37-5A74B05B3095}" type="datetimeFigureOut">
              <a:rPr lang="en-US" smtClean="0"/>
              <a:pPr/>
              <a:t>10/6/2025</a:t>
            </a:fld>
            <a:endParaRPr lang="en-US"/>
          </a:p>
        </p:txBody>
      </p:sp>
      <p:sp>
        <p:nvSpPr>
          <p:cNvPr id="4" name="Footer Placeholder 3"/>
          <p:cNvSpPr>
            <a:spLocks noGrp="1"/>
          </p:cNvSpPr>
          <p:nvPr>
            <p:ph type="ftr" sz="quarter" idx="2"/>
          </p:nvPr>
        </p:nvSpPr>
        <p:spPr>
          <a:xfrm>
            <a:off x="0" y="9431600"/>
            <a:ext cx="2945659" cy="498214"/>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50443" y="9431600"/>
            <a:ext cx="2945659" cy="498214"/>
          </a:xfrm>
          <a:prstGeom prst="rect">
            <a:avLst/>
          </a:prstGeom>
        </p:spPr>
        <p:txBody>
          <a:bodyPr vert="horz" lIns="91440" tIns="45720" rIns="91440" bIns="45720" rtlCol="0" anchor="b"/>
          <a:lstStyle>
            <a:lvl1pPr algn="r">
              <a:defRPr sz="1200"/>
            </a:lvl1pPr>
          </a:lstStyle>
          <a:p>
            <a:fld id="{5BC1C92C-F221-4FDB-805A-8120D8DD0550}" type="slidenum">
              <a:rPr lang="en-US" smtClean="0"/>
              <a:pPr/>
              <a:t>‹#›</a:t>
            </a:fld>
            <a:endParaRPr lang="en-US"/>
          </a:p>
        </p:txBody>
      </p:sp>
    </p:spTree>
    <p:extLst>
      <p:ext uri="{BB962C8B-B14F-4D97-AF65-F5344CB8AC3E}">
        <p14:creationId xmlns="" xmlns:p14="http://schemas.microsoft.com/office/powerpoint/2010/main" val="308577770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 Θέση κεφαλίδας"/>
          <p:cNvSpPr>
            <a:spLocks noGrp="1"/>
          </p:cNvSpPr>
          <p:nvPr>
            <p:ph type="hdr" sz="quarter"/>
          </p:nvPr>
        </p:nvSpPr>
        <p:spPr>
          <a:xfrm>
            <a:off x="0" y="0"/>
            <a:ext cx="2945659" cy="496491"/>
          </a:xfrm>
          <a:prstGeom prst="rect">
            <a:avLst/>
          </a:prstGeom>
        </p:spPr>
        <p:txBody>
          <a:bodyPr vert="horz" lIns="91440" tIns="45720" rIns="91440" bIns="45720" rtlCol="0"/>
          <a:lstStyle>
            <a:lvl1pPr algn="l" fontAlgn="auto">
              <a:spcBef>
                <a:spcPts val="0"/>
              </a:spcBef>
              <a:spcAft>
                <a:spcPts val="0"/>
              </a:spcAft>
              <a:defRPr sz="1200" smtClean="0">
                <a:latin typeface="+mn-lt"/>
                <a:cs typeface="+mn-cs"/>
              </a:defRPr>
            </a:lvl1pPr>
          </a:lstStyle>
          <a:p>
            <a:pPr>
              <a:defRPr/>
            </a:pPr>
            <a:endParaRPr lang="el-GR"/>
          </a:p>
        </p:txBody>
      </p:sp>
      <p:sp>
        <p:nvSpPr>
          <p:cNvPr id="3" name="2 - Θέση ημερομηνίας"/>
          <p:cNvSpPr>
            <a:spLocks noGrp="1"/>
          </p:cNvSpPr>
          <p:nvPr>
            <p:ph type="dt" idx="1"/>
          </p:nvPr>
        </p:nvSpPr>
        <p:spPr>
          <a:xfrm>
            <a:off x="3850443" y="0"/>
            <a:ext cx="2945659" cy="496491"/>
          </a:xfrm>
          <a:prstGeom prst="rect">
            <a:avLst/>
          </a:prstGeom>
        </p:spPr>
        <p:txBody>
          <a:bodyPr vert="horz" lIns="91440" tIns="45720" rIns="91440" bIns="45720" rtlCol="0"/>
          <a:lstStyle>
            <a:lvl1pPr algn="r" fontAlgn="auto">
              <a:spcBef>
                <a:spcPts val="0"/>
              </a:spcBef>
              <a:spcAft>
                <a:spcPts val="0"/>
              </a:spcAft>
              <a:defRPr sz="1200" smtClean="0">
                <a:latin typeface="+mn-lt"/>
                <a:cs typeface="+mn-cs"/>
              </a:defRPr>
            </a:lvl1pPr>
          </a:lstStyle>
          <a:p>
            <a:pPr>
              <a:defRPr/>
            </a:pPr>
            <a:fld id="{4ADBFC71-289B-4117-B21E-D24E73C478F4}" type="datetimeFigureOut">
              <a:rPr lang="el-GR"/>
              <a:pPr>
                <a:defRPr/>
              </a:pPr>
              <a:t>6/10/2025</a:t>
            </a:fld>
            <a:endParaRPr lang="el-GR"/>
          </a:p>
        </p:txBody>
      </p:sp>
      <p:sp>
        <p:nvSpPr>
          <p:cNvPr id="4" name="3 - Θέση εικόνας διαφάνειας"/>
          <p:cNvSpPr>
            <a:spLocks noGrp="1" noRot="1" noChangeAspect="1"/>
          </p:cNvSpPr>
          <p:nvPr>
            <p:ph type="sldImg" idx="2"/>
          </p:nvPr>
        </p:nvSpPr>
        <p:spPr>
          <a:xfrm>
            <a:off x="915988" y="744538"/>
            <a:ext cx="4965700" cy="3724275"/>
          </a:xfrm>
          <a:prstGeom prst="rect">
            <a:avLst/>
          </a:prstGeom>
          <a:noFill/>
          <a:ln w="12700">
            <a:solidFill>
              <a:prstClr val="black"/>
            </a:solidFill>
          </a:ln>
        </p:spPr>
        <p:txBody>
          <a:bodyPr vert="horz" lIns="91440" tIns="45720" rIns="91440" bIns="45720" rtlCol="0" anchor="ctr"/>
          <a:lstStyle/>
          <a:p>
            <a:pPr lvl="0"/>
            <a:endParaRPr lang="el-GR" noProof="0" smtClean="0"/>
          </a:p>
        </p:txBody>
      </p:sp>
      <p:sp>
        <p:nvSpPr>
          <p:cNvPr id="5" name="4 - Θέση σημειώσεων"/>
          <p:cNvSpPr>
            <a:spLocks noGrp="1"/>
          </p:cNvSpPr>
          <p:nvPr>
            <p:ph type="body" sz="quarter" idx="3"/>
          </p:nvPr>
        </p:nvSpPr>
        <p:spPr>
          <a:xfrm>
            <a:off x="679768" y="4716661"/>
            <a:ext cx="5438140" cy="4468416"/>
          </a:xfrm>
          <a:prstGeom prst="rect">
            <a:avLst/>
          </a:prstGeom>
        </p:spPr>
        <p:txBody>
          <a:bodyPr vert="horz" lIns="91440" tIns="45720" rIns="91440" bIns="45720" rtlCol="0">
            <a:normAutofit/>
          </a:bodyPr>
          <a:lstStyle/>
          <a:p>
            <a:pPr lvl="0"/>
            <a:r>
              <a:rPr lang="el-GR" noProof="0" smtClean="0"/>
              <a:t>Kλικ για επεξεργασία των στυλ του υποδείγματος</a:t>
            </a:r>
          </a:p>
          <a:p>
            <a:pPr lvl="1"/>
            <a:r>
              <a:rPr lang="el-GR" noProof="0" smtClean="0"/>
              <a:t>Δεύτερου επιπέδου</a:t>
            </a:r>
          </a:p>
          <a:p>
            <a:pPr lvl="2"/>
            <a:r>
              <a:rPr lang="el-GR" noProof="0" smtClean="0"/>
              <a:t>Τρίτου επιπέδου</a:t>
            </a:r>
          </a:p>
          <a:p>
            <a:pPr lvl="3"/>
            <a:r>
              <a:rPr lang="el-GR" noProof="0" smtClean="0"/>
              <a:t>Τέταρτου επιπέδου</a:t>
            </a:r>
          </a:p>
          <a:p>
            <a:pPr lvl="4"/>
            <a:r>
              <a:rPr lang="el-GR" noProof="0" smtClean="0"/>
              <a:t>Πέμπτου επιπέδου</a:t>
            </a:r>
          </a:p>
        </p:txBody>
      </p:sp>
      <p:sp>
        <p:nvSpPr>
          <p:cNvPr id="6" name="5 - Θέση υποσέλιδου"/>
          <p:cNvSpPr>
            <a:spLocks noGrp="1"/>
          </p:cNvSpPr>
          <p:nvPr>
            <p:ph type="ftr" sz="quarter" idx="4"/>
          </p:nvPr>
        </p:nvSpPr>
        <p:spPr>
          <a:xfrm>
            <a:off x="0" y="9431599"/>
            <a:ext cx="2945659" cy="496491"/>
          </a:xfrm>
          <a:prstGeom prst="rect">
            <a:avLst/>
          </a:prstGeom>
        </p:spPr>
        <p:txBody>
          <a:bodyPr vert="horz" lIns="91440" tIns="45720" rIns="91440" bIns="45720" rtlCol="0" anchor="b"/>
          <a:lstStyle>
            <a:lvl1pPr algn="l" fontAlgn="auto">
              <a:spcBef>
                <a:spcPts val="0"/>
              </a:spcBef>
              <a:spcAft>
                <a:spcPts val="0"/>
              </a:spcAft>
              <a:defRPr sz="1200" smtClean="0">
                <a:latin typeface="+mn-lt"/>
                <a:cs typeface="+mn-cs"/>
              </a:defRPr>
            </a:lvl1pPr>
          </a:lstStyle>
          <a:p>
            <a:pPr>
              <a:defRPr/>
            </a:pPr>
            <a:endParaRPr lang="el-GR"/>
          </a:p>
        </p:txBody>
      </p:sp>
      <p:sp>
        <p:nvSpPr>
          <p:cNvPr id="7" name="6 - Θέση αριθμού διαφάνειας"/>
          <p:cNvSpPr>
            <a:spLocks noGrp="1"/>
          </p:cNvSpPr>
          <p:nvPr>
            <p:ph type="sldNum" sz="quarter" idx="5"/>
          </p:nvPr>
        </p:nvSpPr>
        <p:spPr>
          <a:xfrm>
            <a:off x="3850443" y="9431599"/>
            <a:ext cx="2945659" cy="496491"/>
          </a:xfrm>
          <a:prstGeom prst="rect">
            <a:avLst/>
          </a:prstGeom>
        </p:spPr>
        <p:txBody>
          <a:bodyPr vert="horz" lIns="91440" tIns="45720" rIns="91440" bIns="45720" rtlCol="0" anchor="b"/>
          <a:lstStyle>
            <a:lvl1pPr algn="r" fontAlgn="auto">
              <a:spcBef>
                <a:spcPts val="0"/>
              </a:spcBef>
              <a:spcAft>
                <a:spcPts val="0"/>
              </a:spcAft>
              <a:defRPr sz="1200" smtClean="0">
                <a:latin typeface="+mn-lt"/>
                <a:cs typeface="+mn-cs"/>
              </a:defRPr>
            </a:lvl1pPr>
          </a:lstStyle>
          <a:p>
            <a:pPr>
              <a:defRPr/>
            </a:pPr>
            <a:fld id="{FA74CAED-F7A5-4D03-AEC4-9133D7F1BECF}" type="slidenum">
              <a:rPr lang="el-GR"/>
              <a:pPr>
                <a:defRPr/>
              </a:pPr>
              <a:t>‹#›</a:t>
            </a:fld>
            <a:endParaRPr lang="el-GR"/>
          </a:p>
        </p:txBody>
      </p:sp>
    </p:spTree>
    <p:extLst>
      <p:ext uri="{BB962C8B-B14F-4D97-AF65-F5344CB8AC3E}">
        <p14:creationId xmlns="" xmlns:p14="http://schemas.microsoft.com/office/powerpoint/2010/main" val="3203492192"/>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1 - Θέση εικόνας διαφάνειας"/>
          <p:cNvSpPr>
            <a:spLocks noGrp="1" noRot="1" noChangeAspect="1" noTextEdit="1"/>
          </p:cNvSpPr>
          <p:nvPr>
            <p:ph type="sldImg"/>
          </p:nvPr>
        </p:nvSpPr>
        <p:spPr bwMode="auto">
          <a:noFill/>
          <a:ln>
            <a:solidFill>
              <a:srgbClr val="000000"/>
            </a:solidFill>
            <a:miter lim="800000"/>
            <a:headEnd/>
            <a:tailEnd/>
          </a:ln>
        </p:spPr>
      </p:sp>
      <p:sp>
        <p:nvSpPr>
          <p:cNvPr id="67587" name="2 - Θέση σημειώσεων"/>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l-GR" dirty="0" smtClean="0"/>
          </a:p>
        </p:txBody>
      </p:sp>
      <p:sp>
        <p:nvSpPr>
          <p:cNvPr id="67588" name="3 - Θέση αριθμού διαφάνειας"/>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A4FA5A63-63DA-4A28-9D79-422C24FDFC47}" type="slidenum">
              <a:rPr lang="el-GR"/>
              <a:pPr fontAlgn="base">
                <a:spcBef>
                  <a:spcPct val="0"/>
                </a:spcBef>
                <a:spcAft>
                  <a:spcPct val="0"/>
                </a:spcAft>
              </a:pPr>
              <a:t>1</a:t>
            </a:fld>
            <a:endParaRPr lang="el-GR" dirty="0"/>
          </a:p>
        </p:txBody>
      </p:sp>
    </p:spTree>
    <p:extLst>
      <p:ext uri="{BB962C8B-B14F-4D97-AF65-F5344CB8AC3E}">
        <p14:creationId xmlns="" xmlns:p14="http://schemas.microsoft.com/office/powerpoint/2010/main" val="56414404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Rectangle 2"/>
          <p:cNvSpPr>
            <a:spLocks noGrp="1" noRot="1" noChangeAspect="1" noChangeArrowheads="1" noTextEdit="1"/>
          </p:cNvSpPr>
          <p:nvPr>
            <p:ph type="sldImg"/>
          </p:nvPr>
        </p:nvSpPr>
        <p:spPr>
          <a:ln/>
        </p:spPr>
      </p:sp>
      <p:sp>
        <p:nvSpPr>
          <p:cNvPr id="87043" name="Rectangle 3"/>
          <p:cNvSpPr>
            <a:spLocks noGrp="1" noChangeArrowheads="1"/>
          </p:cNvSpPr>
          <p:nvPr>
            <p:ph type="body" idx="1"/>
          </p:nvPr>
        </p:nvSpPr>
        <p:spPr>
          <a:noFill/>
        </p:spPr>
        <p:txBody>
          <a:bodyPr/>
          <a:lstStyle/>
          <a:p>
            <a:pPr>
              <a:lnSpc>
                <a:spcPct val="90000"/>
              </a:lnSpc>
              <a:defRPr/>
            </a:pPr>
            <a:r>
              <a:rPr lang="en-US" dirty="0"/>
              <a:t>Assets are economic resources that provide a future benefit for a business. Most firms use the following asset accounts:</a:t>
            </a:r>
          </a:p>
          <a:p>
            <a:pPr>
              <a:lnSpc>
                <a:spcPct val="90000"/>
              </a:lnSpc>
              <a:defRPr/>
            </a:pPr>
            <a:r>
              <a:rPr lang="en-US" b="1" dirty="0"/>
              <a:t>Cash:</a:t>
            </a:r>
            <a:r>
              <a:rPr lang="en-US" dirty="0"/>
              <a:t> money and any medium of exchange including bank account balances, paper currency, coins, certificates of deposit, and checks.</a:t>
            </a:r>
          </a:p>
          <a:p>
            <a:pPr>
              <a:lnSpc>
                <a:spcPct val="90000"/>
              </a:lnSpc>
              <a:defRPr/>
            </a:pPr>
            <a:r>
              <a:rPr lang="en-US" b="1" dirty="0"/>
              <a:t>Accounts receivable</a:t>
            </a:r>
            <a:r>
              <a:rPr lang="en-US" dirty="0"/>
              <a:t>: a company sells its goods and services and receives a promise for future collection of cash. The agreement to allow customers to pay in the future is informal and usually for a short period of time. The Accounts receivable account holds these amounts.</a:t>
            </a:r>
          </a:p>
          <a:p>
            <a:pPr>
              <a:lnSpc>
                <a:spcPct val="90000"/>
              </a:lnSpc>
              <a:defRPr/>
            </a:pPr>
            <a:r>
              <a:rPr lang="en-US" b="1" dirty="0"/>
              <a:t>Notes receivable</a:t>
            </a:r>
            <a:r>
              <a:rPr lang="en-US" dirty="0"/>
              <a:t>: a company may receive a note receivable from a customer, who signed the note promising to pay. A note receivable is similar to an account receivable, but a note receivable is more binding because the customer signed the note. Notes receivable usually specify an interest rate.</a:t>
            </a:r>
          </a:p>
          <a:p>
            <a:endParaRPr lang="en-US" altLang="en-US" dirty="0" smtClean="0"/>
          </a:p>
        </p:txBody>
      </p:sp>
    </p:spTree>
    <p:extLst>
      <p:ext uri="{BB962C8B-B14F-4D97-AF65-F5344CB8AC3E}">
        <p14:creationId xmlns="" xmlns:p14="http://schemas.microsoft.com/office/powerpoint/2010/main" val="98043452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Rectangle 2"/>
          <p:cNvSpPr>
            <a:spLocks noGrp="1" noRot="1" noChangeAspect="1" noChangeArrowheads="1" noTextEdit="1"/>
          </p:cNvSpPr>
          <p:nvPr>
            <p:ph type="sldImg"/>
          </p:nvPr>
        </p:nvSpPr>
        <p:spPr>
          <a:ln/>
        </p:spPr>
      </p:sp>
      <p:sp>
        <p:nvSpPr>
          <p:cNvPr id="87043" name="Rectangle 3"/>
          <p:cNvSpPr>
            <a:spLocks noGrp="1" noChangeArrowheads="1"/>
          </p:cNvSpPr>
          <p:nvPr>
            <p:ph type="body" idx="1"/>
          </p:nvPr>
        </p:nvSpPr>
        <p:spPr>
          <a:noFill/>
        </p:spPr>
        <p:txBody>
          <a:bodyPr/>
          <a:lstStyle/>
          <a:p>
            <a:pPr>
              <a:lnSpc>
                <a:spcPct val="90000"/>
              </a:lnSpc>
              <a:defRPr/>
            </a:pPr>
            <a:r>
              <a:rPr lang="en-US" dirty="0"/>
              <a:t>Assets are economic resources that provide a future benefit for a business. Most firms use the following asset accounts:</a:t>
            </a:r>
          </a:p>
          <a:p>
            <a:pPr>
              <a:lnSpc>
                <a:spcPct val="90000"/>
              </a:lnSpc>
              <a:defRPr/>
            </a:pPr>
            <a:r>
              <a:rPr lang="en-US" b="1" dirty="0"/>
              <a:t>Cash:</a:t>
            </a:r>
            <a:r>
              <a:rPr lang="en-US" dirty="0"/>
              <a:t> money and any medium of exchange including bank account balances, paper currency, coins, certificates of deposit, and checks.</a:t>
            </a:r>
          </a:p>
          <a:p>
            <a:pPr>
              <a:lnSpc>
                <a:spcPct val="90000"/>
              </a:lnSpc>
              <a:defRPr/>
            </a:pPr>
            <a:r>
              <a:rPr lang="en-US" b="1" dirty="0"/>
              <a:t>Accounts receivable</a:t>
            </a:r>
            <a:r>
              <a:rPr lang="en-US" dirty="0"/>
              <a:t>: a company sells its goods and services and receives a promise for future collection of cash. The agreement to allow customers to pay in the future is informal and usually for a short period of time. The Accounts receivable account holds these amounts.</a:t>
            </a:r>
          </a:p>
          <a:p>
            <a:pPr>
              <a:lnSpc>
                <a:spcPct val="90000"/>
              </a:lnSpc>
              <a:defRPr/>
            </a:pPr>
            <a:r>
              <a:rPr lang="en-US" b="1" dirty="0"/>
              <a:t>Notes receivable</a:t>
            </a:r>
            <a:r>
              <a:rPr lang="en-US" dirty="0"/>
              <a:t>: a company may receive a note receivable from a customer, who signed the note promising to pay. A note receivable is similar to an account receivable, but a note receivable is more binding because the customer signed the note. Notes receivable usually specify an interest rate.</a:t>
            </a:r>
          </a:p>
          <a:p>
            <a:endParaRPr lang="en-US" altLang="en-US" dirty="0" smtClean="0"/>
          </a:p>
        </p:txBody>
      </p:sp>
    </p:spTree>
    <p:extLst>
      <p:ext uri="{BB962C8B-B14F-4D97-AF65-F5344CB8AC3E}">
        <p14:creationId xmlns="" xmlns:p14="http://schemas.microsoft.com/office/powerpoint/2010/main" val="329879641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Rectangle 2"/>
          <p:cNvSpPr>
            <a:spLocks noGrp="1" noRot="1" noChangeAspect="1" noChangeArrowheads="1" noTextEdit="1"/>
          </p:cNvSpPr>
          <p:nvPr>
            <p:ph type="sldImg"/>
          </p:nvPr>
        </p:nvSpPr>
        <p:spPr>
          <a:ln/>
        </p:spPr>
      </p:sp>
      <p:sp>
        <p:nvSpPr>
          <p:cNvPr id="87043" name="Rectangle 3"/>
          <p:cNvSpPr>
            <a:spLocks noGrp="1" noChangeArrowheads="1"/>
          </p:cNvSpPr>
          <p:nvPr>
            <p:ph type="body" idx="1"/>
          </p:nvPr>
        </p:nvSpPr>
        <p:spPr>
          <a:noFill/>
        </p:spPr>
        <p:txBody>
          <a:bodyPr/>
          <a:lstStyle/>
          <a:p>
            <a:pPr>
              <a:lnSpc>
                <a:spcPct val="90000"/>
              </a:lnSpc>
              <a:defRPr/>
            </a:pPr>
            <a:r>
              <a:rPr lang="en-US" dirty="0"/>
              <a:t>Assets are economic resources that provide a future benefit for a business. Most firms use the following asset accounts:</a:t>
            </a:r>
          </a:p>
          <a:p>
            <a:pPr>
              <a:lnSpc>
                <a:spcPct val="90000"/>
              </a:lnSpc>
              <a:defRPr/>
            </a:pPr>
            <a:r>
              <a:rPr lang="en-US" b="1" dirty="0"/>
              <a:t>Cash:</a:t>
            </a:r>
            <a:r>
              <a:rPr lang="en-US" dirty="0"/>
              <a:t> money and any medium of exchange including bank account balances, paper currency, coins, certificates of deposit, and checks.</a:t>
            </a:r>
          </a:p>
          <a:p>
            <a:pPr>
              <a:lnSpc>
                <a:spcPct val="90000"/>
              </a:lnSpc>
              <a:defRPr/>
            </a:pPr>
            <a:r>
              <a:rPr lang="en-US" b="1" dirty="0"/>
              <a:t>Accounts receivable</a:t>
            </a:r>
            <a:r>
              <a:rPr lang="en-US" dirty="0"/>
              <a:t>: a company sells its goods and services and receives a promise for future collection of cash. The agreement to allow customers to pay in the future is informal and usually for a short period of time. The Accounts receivable account holds these amounts.</a:t>
            </a:r>
          </a:p>
          <a:p>
            <a:pPr>
              <a:lnSpc>
                <a:spcPct val="90000"/>
              </a:lnSpc>
              <a:defRPr/>
            </a:pPr>
            <a:r>
              <a:rPr lang="en-US" b="1" dirty="0"/>
              <a:t>Notes receivable</a:t>
            </a:r>
            <a:r>
              <a:rPr lang="en-US" dirty="0"/>
              <a:t>: a company may receive a note receivable from a customer, who signed the note promising to pay. A note receivable is similar to an account receivable, but a note receivable is more binding because the customer signed the note. Notes receivable usually specify an interest rate.</a:t>
            </a:r>
          </a:p>
          <a:p>
            <a:endParaRPr lang="en-US" altLang="en-US" dirty="0" smtClean="0"/>
          </a:p>
        </p:txBody>
      </p:sp>
    </p:spTree>
    <p:extLst>
      <p:ext uri="{BB962C8B-B14F-4D97-AF65-F5344CB8AC3E}">
        <p14:creationId xmlns="" xmlns:p14="http://schemas.microsoft.com/office/powerpoint/2010/main" val="234242449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Rectangle 2"/>
          <p:cNvSpPr>
            <a:spLocks noGrp="1" noRot="1" noChangeAspect="1" noChangeArrowheads="1" noTextEdit="1"/>
          </p:cNvSpPr>
          <p:nvPr>
            <p:ph type="sldImg"/>
          </p:nvPr>
        </p:nvSpPr>
        <p:spPr>
          <a:ln/>
        </p:spPr>
      </p:sp>
      <p:sp>
        <p:nvSpPr>
          <p:cNvPr id="87043" name="Rectangle 3"/>
          <p:cNvSpPr>
            <a:spLocks noGrp="1" noChangeArrowheads="1"/>
          </p:cNvSpPr>
          <p:nvPr>
            <p:ph type="body" idx="1"/>
          </p:nvPr>
        </p:nvSpPr>
        <p:spPr>
          <a:noFill/>
        </p:spPr>
        <p:txBody>
          <a:bodyPr/>
          <a:lstStyle/>
          <a:p>
            <a:pPr>
              <a:lnSpc>
                <a:spcPct val="90000"/>
              </a:lnSpc>
              <a:defRPr/>
            </a:pPr>
            <a:r>
              <a:rPr lang="en-US" dirty="0"/>
              <a:t>Assets are economic resources that provide a future benefit for a business. Most firms use the following asset accounts:</a:t>
            </a:r>
          </a:p>
          <a:p>
            <a:pPr>
              <a:lnSpc>
                <a:spcPct val="90000"/>
              </a:lnSpc>
              <a:defRPr/>
            </a:pPr>
            <a:r>
              <a:rPr lang="en-US" b="1" dirty="0"/>
              <a:t>Cash:</a:t>
            </a:r>
            <a:r>
              <a:rPr lang="en-US" dirty="0"/>
              <a:t> money and any medium of exchange including bank account balances, paper currency, coins, certificates of deposit, and checks.</a:t>
            </a:r>
          </a:p>
          <a:p>
            <a:pPr>
              <a:lnSpc>
                <a:spcPct val="90000"/>
              </a:lnSpc>
              <a:defRPr/>
            </a:pPr>
            <a:r>
              <a:rPr lang="en-US" b="1" dirty="0"/>
              <a:t>Accounts receivable</a:t>
            </a:r>
            <a:r>
              <a:rPr lang="en-US" dirty="0"/>
              <a:t>: a company sells its goods and services and receives a promise for future collection of cash. The agreement to allow customers to pay in the future is informal and usually for a short period of time. The Accounts receivable account holds these amounts.</a:t>
            </a:r>
          </a:p>
          <a:p>
            <a:pPr>
              <a:lnSpc>
                <a:spcPct val="90000"/>
              </a:lnSpc>
              <a:defRPr/>
            </a:pPr>
            <a:r>
              <a:rPr lang="en-US" b="1" dirty="0"/>
              <a:t>Notes receivable</a:t>
            </a:r>
            <a:r>
              <a:rPr lang="en-US" dirty="0"/>
              <a:t>: a company may receive a note receivable from a customer, who signed the note promising to pay. A note receivable is similar to an account receivable, but a note receivable is more binding because the customer signed the note. Notes receivable usually specify an interest rate.</a:t>
            </a:r>
          </a:p>
          <a:p>
            <a:endParaRPr lang="en-US" altLang="en-US" dirty="0" smtClean="0"/>
          </a:p>
        </p:txBody>
      </p:sp>
    </p:spTree>
    <p:extLst>
      <p:ext uri="{BB962C8B-B14F-4D97-AF65-F5344CB8AC3E}">
        <p14:creationId xmlns="" xmlns:p14="http://schemas.microsoft.com/office/powerpoint/2010/main" val="50618490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7"/>
          <p:cNvSpPr>
            <a:spLocks noGrp="1" noChangeArrowheads="1"/>
          </p:cNvSpPr>
          <p:nvPr>
            <p:ph type="sldNum" sz="quarter" idx="5"/>
          </p:nvPr>
        </p:nvSpPr>
        <p:spPr>
          <a:noFill/>
        </p:spPr>
        <p:txBody>
          <a:bodyPr/>
          <a:lstStyle/>
          <a:p>
            <a:fld id="{5EF17D48-469E-4D5B-8740-681E03A2B1C2}" type="slidenum">
              <a:rPr lang="en-GB" smtClean="0"/>
              <a:pPr/>
              <a:t>20</a:t>
            </a:fld>
            <a:endParaRPr lang="en-GB" smtClean="0"/>
          </a:p>
        </p:txBody>
      </p:sp>
      <p:sp>
        <p:nvSpPr>
          <p:cNvPr id="72707" name="Rectangle 2"/>
          <p:cNvSpPr>
            <a:spLocks noGrp="1" noRot="1" noChangeAspect="1" noChangeArrowheads="1" noTextEdit="1"/>
          </p:cNvSpPr>
          <p:nvPr>
            <p:ph type="sldImg"/>
          </p:nvPr>
        </p:nvSpPr>
        <p:spPr>
          <a:ln/>
        </p:spPr>
      </p:sp>
      <p:sp>
        <p:nvSpPr>
          <p:cNvPr id="72708" name="Rectangle 3"/>
          <p:cNvSpPr>
            <a:spLocks noGrp="1" noChangeArrowheads="1"/>
          </p:cNvSpPr>
          <p:nvPr>
            <p:ph type="body" idx="1"/>
          </p:nvPr>
        </p:nvSpPr>
        <p:spPr>
          <a:noFill/>
          <a:ln/>
        </p:spPr>
        <p:txBody>
          <a:bodyPr/>
          <a:lstStyle/>
          <a:p>
            <a:pPr eaLnBrk="1" hangingPunct="1"/>
            <a:endParaRPr lang="en-US" smtClean="0"/>
          </a:p>
        </p:txBody>
      </p:sp>
    </p:spTree>
    <p:extLst>
      <p:ext uri="{BB962C8B-B14F-4D97-AF65-F5344CB8AC3E}">
        <p14:creationId xmlns="" xmlns:p14="http://schemas.microsoft.com/office/powerpoint/2010/main" val="144251585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7"/>
          <p:cNvSpPr>
            <a:spLocks noGrp="1" noChangeArrowheads="1"/>
          </p:cNvSpPr>
          <p:nvPr>
            <p:ph type="sldNum" sz="quarter" idx="5"/>
          </p:nvPr>
        </p:nvSpPr>
        <p:spPr>
          <a:noFill/>
        </p:spPr>
        <p:txBody>
          <a:bodyPr/>
          <a:lstStyle/>
          <a:p>
            <a:fld id="{C1426024-EEB3-4065-9FC7-C5E3E695EDF6}" type="slidenum">
              <a:rPr lang="en-GB" smtClean="0"/>
              <a:pPr/>
              <a:t>21</a:t>
            </a:fld>
            <a:endParaRPr lang="en-GB" smtClean="0"/>
          </a:p>
        </p:txBody>
      </p:sp>
      <p:sp>
        <p:nvSpPr>
          <p:cNvPr id="73731" name="Rectangle 2"/>
          <p:cNvSpPr>
            <a:spLocks noGrp="1" noRot="1" noChangeAspect="1" noChangeArrowheads="1" noTextEdit="1"/>
          </p:cNvSpPr>
          <p:nvPr>
            <p:ph type="sldImg"/>
          </p:nvPr>
        </p:nvSpPr>
        <p:spPr>
          <a:ln/>
        </p:spPr>
      </p:sp>
      <p:sp>
        <p:nvSpPr>
          <p:cNvPr id="73732" name="Rectangle 3"/>
          <p:cNvSpPr>
            <a:spLocks noGrp="1" noChangeArrowheads="1"/>
          </p:cNvSpPr>
          <p:nvPr>
            <p:ph type="body" idx="1"/>
          </p:nvPr>
        </p:nvSpPr>
        <p:spPr>
          <a:noFill/>
          <a:ln/>
        </p:spPr>
        <p:txBody>
          <a:bodyPr/>
          <a:lstStyle/>
          <a:p>
            <a:pPr eaLnBrk="1" hangingPunct="1"/>
            <a:endParaRPr lang="en-US" smtClean="0"/>
          </a:p>
        </p:txBody>
      </p:sp>
    </p:spTree>
    <p:extLst>
      <p:ext uri="{BB962C8B-B14F-4D97-AF65-F5344CB8AC3E}">
        <p14:creationId xmlns="" xmlns:p14="http://schemas.microsoft.com/office/powerpoint/2010/main" val="164457681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Rectangle 2055"/>
          <p:cNvSpPr>
            <a:spLocks noGrp="1" noChangeArrowheads="1"/>
          </p:cNvSpPr>
          <p:nvPr>
            <p:ph type="sldNum" sz="quarter" idx="5"/>
          </p:nvPr>
        </p:nvSpPr>
        <p:spPr>
          <a:noFill/>
        </p:spPr>
        <p:txBody>
          <a:bodyPr/>
          <a:lstStyle/>
          <a:p>
            <a:fld id="{7EAF80DA-DFBF-406F-8751-C9353DCAD7C6}" type="slidenum">
              <a:rPr lang="en-US" smtClean="0"/>
              <a:pPr/>
              <a:t>22</a:t>
            </a:fld>
            <a:endParaRPr lang="en-US" smtClean="0"/>
          </a:p>
        </p:txBody>
      </p:sp>
      <p:sp>
        <p:nvSpPr>
          <p:cNvPr id="76803" name="Rectangle 2"/>
          <p:cNvSpPr>
            <a:spLocks noGrp="1" noRot="1" noChangeAspect="1" noChangeArrowheads="1" noTextEdit="1"/>
          </p:cNvSpPr>
          <p:nvPr>
            <p:ph type="sldImg"/>
          </p:nvPr>
        </p:nvSpPr>
        <p:spPr>
          <a:xfrm>
            <a:off x="-350838" y="496888"/>
            <a:ext cx="7500938" cy="5626100"/>
          </a:xfrm>
          <a:ln/>
        </p:spPr>
      </p:sp>
      <p:sp>
        <p:nvSpPr>
          <p:cNvPr id="76804" name="Rectangle 3"/>
          <p:cNvSpPr>
            <a:spLocks noGrp="1" noChangeArrowheads="1"/>
          </p:cNvSpPr>
          <p:nvPr>
            <p:ph type="body" idx="1"/>
          </p:nvPr>
        </p:nvSpPr>
        <p:spPr>
          <a:noFill/>
          <a:ln/>
        </p:spPr>
        <p:txBody>
          <a:bodyPr/>
          <a:lstStyle/>
          <a:p>
            <a:pPr eaLnBrk="1" hangingPunct="1"/>
            <a:endParaRPr lang="el-GR" smtClean="0"/>
          </a:p>
        </p:txBody>
      </p:sp>
    </p:spTree>
    <p:extLst>
      <p:ext uri="{BB962C8B-B14F-4D97-AF65-F5344CB8AC3E}">
        <p14:creationId xmlns="" xmlns:p14="http://schemas.microsoft.com/office/powerpoint/2010/main" val="44631880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7"/>
          <p:cNvSpPr>
            <a:spLocks noGrp="1" noChangeArrowheads="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5C6E4601-6B2A-43E7-98CB-04F5D7D70C11}" type="slidenum">
              <a:rPr lang="el-GR"/>
              <a:pPr fontAlgn="base">
                <a:spcBef>
                  <a:spcPct val="0"/>
                </a:spcBef>
                <a:spcAft>
                  <a:spcPct val="0"/>
                </a:spcAft>
              </a:pPr>
              <a:t>23</a:t>
            </a:fld>
            <a:endParaRPr lang="el-GR"/>
          </a:p>
        </p:txBody>
      </p:sp>
      <p:sp>
        <p:nvSpPr>
          <p:cNvPr id="68611" name="Rectangle 2"/>
          <p:cNvSpPr>
            <a:spLocks noGrp="1" noRot="1" noChangeAspect="1" noChangeArrowheads="1" noTextEdit="1"/>
          </p:cNvSpPr>
          <p:nvPr>
            <p:ph type="sldImg"/>
          </p:nvPr>
        </p:nvSpPr>
        <p:spPr bwMode="auto">
          <a:xfrm>
            <a:off x="2224088" y="387350"/>
            <a:ext cx="2352675" cy="1765300"/>
          </a:xfrm>
          <a:noFill/>
          <a:ln>
            <a:solidFill>
              <a:srgbClr val="000000"/>
            </a:solidFill>
            <a:miter lim="800000"/>
            <a:headEnd/>
            <a:tailEnd/>
          </a:ln>
        </p:spPr>
      </p:sp>
      <p:sp>
        <p:nvSpPr>
          <p:cNvPr id="68612" name="Rectangle 3"/>
          <p:cNvSpPr>
            <a:spLocks noGrp="1" noChangeArrowheads="1"/>
          </p:cNvSpPr>
          <p:nvPr>
            <p:ph type="body" idx="1"/>
          </p:nvPr>
        </p:nvSpPr>
        <p:spPr bwMode="auto">
          <a:xfrm>
            <a:off x="604238" y="2479006"/>
            <a:ext cx="5666303" cy="6811232"/>
          </a:xfrm>
          <a:noFill/>
        </p:spPr>
        <p:txBody>
          <a:bodyPr wrap="square" numCol="1" anchor="t" anchorCtr="0" compatLnSpc="1">
            <a:prstTxWarp prst="textNoShape">
              <a:avLst/>
            </a:prstTxWarp>
          </a:bodyPr>
          <a:lstStyle/>
          <a:p>
            <a:pPr>
              <a:spcBef>
                <a:spcPct val="0"/>
              </a:spcBef>
            </a:pPr>
            <a:r>
              <a:rPr lang="el-GR" b="1" smtClean="0">
                <a:solidFill>
                  <a:srgbClr val="000000"/>
                </a:solidFill>
                <a:cs typeface="Times New Roman" pitchFamily="18" charset="0"/>
              </a:rPr>
              <a:t>ΑΝΟΙΓΟΝΤΑΣ ΣΧΟΛΙΑ </a:t>
            </a:r>
            <a:endParaRPr lang="el-GR" b="1" i="1" smtClean="0">
              <a:solidFill>
                <a:srgbClr val="000000"/>
              </a:solidFill>
              <a:cs typeface="Times New Roman" pitchFamily="18" charset="0"/>
            </a:endParaRPr>
          </a:p>
          <a:p>
            <a:pPr>
              <a:spcBef>
                <a:spcPct val="0"/>
              </a:spcBef>
            </a:pPr>
            <a:r>
              <a:rPr lang="el-GR" b="1" i="1" smtClean="0">
                <a:solidFill>
                  <a:srgbClr val="000000"/>
                </a:solidFill>
                <a:cs typeface="Times New Roman" pitchFamily="18" charset="0"/>
              </a:rPr>
              <a:t>Ο ακόλουθος ισχύει μόνο εάν παρουσιάζεται ως αυτόνομη ενότητα </a:t>
            </a:r>
            <a:endParaRPr lang="el-GR" b="1" smtClean="0">
              <a:solidFill>
                <a:srgbClr val="000000"/>
              </a:solidFill>
              <a:cs typeface="Times New Roman" pitchFamily="18" charset="0"/>
            </a:endParaRPr>
          </a:p>
          <a:p>
            <a:pPr>
              <a:spcBef>
                <a:spcPct val="0"/>
              </a:spcBef>
              <a:buFont typeface="Times New Roman" pitchFamily="18" charset="0"/>
              <a:buChar char="•"/>
            </a:pPr>
            <a:r>
              <a:rPr lang="el-GR" b="1" smtClean="0">
                <a:solidFill>
                  <a:srgbClr val="000000"/>
                </a:solidFill>
                <a:cs typeface="Times New Roman" pitchFamily="18" charset="0"/>
              </a:rPr>
              <a:t>Ευπρόσδεκτοι συμμετέχοντες </a:t>
            </a:r>
          </a:p>
          <a:p>
            <a:pPr>
              <a:spcBef>
                <a:spcPct val="0"/>
              </a:spcBef>
              <a:buFont typeface="Times New Roman" pitchFamily="18" charset="0"/>
              <a:buChar char="•"/>
            </a:pPr>
            <a:r>
              <a:rPr lang="el-GR" b="1" smtClean="0">
                <a:solidFill>
                  <a:srgbClr val="000000"/>
                </a:solidFill>
                <a:cs typeface="Times New Roman" pitchFamily="18" charset="0"/>
              </a:rPr>
              <a:t>Εισάγετε με ιδιαίτερη έμφαση σε πρακτική εμπειρία </a:t>
            </a:r>
          </a:p>
          <a:p>
            <a:pPr>
              <a:spcBef>
                <a:spcPct val="0"/>
              </a:spcBef>
              <a:buFont typeface="Times New Roman" pitchFamily="18" charset="0"/>
              <a:buChar char="•"/>
            </a:pPr>
            <a:r>
              <a:rPr lang="el-GR" b="1" smtClean="0">
                <a:solidFill>
                  <a:srgbClr val="000000"/>
                </a:solidFill>
                <a:cs typeface="Times New Roman" pitchFamily="18" charset="0"/>
              </a:rPr>
              <a:t>Εάν είναι απαραίτητο - εισαγωγή χρήσης ως παγοθραύστη </a:t>
            </a:r>
          </a:p>
          <a:p>
            <a:pPr>
              <a:spcBef>
                <a:spcPct val="0"/>
              </a:spcBef>
              <a:buFont typeface="Times New Roman" pitchFamily="18" charset="0"/>
              <a:buChar char="•"/>
            </a:pPr>
            <a:r>
              <a:rPr lang="el-GR" b="1" smtClean="0">
                <a:solidFill>
                  <a:srgbClr val="000000"/>
                </a:solidFill>
                <a:cs typeface="Times New Roman" pitchFamily="18" charset="0"/>
              </a:rPr>
              <a:t>Εισάγετε τον ικανοποιημένο χάρτη και τους στόχους (λεπτομέρειες στην επόμενη φωτογραφική διαφάνεια) </a:t>
            </a:r>
          </a:p>
          <a:p>
            <a:pPr>
              <a:spcBef>
                <a:spcPct val="0"/>
              </a:spcBef>
              <a:buFont typeface="Times New Roman" pitchFamily="18" charset="0"/>
              <a:buChar char="•"/>
            </a:pPr>
            <a:r>
              <a:rPr lang="el-GR" b="1" smtClean="0">
                <a:solidFill>
                  <a:srgbClr val="000000"/>
                </a:solidFill>
                <a:cs typeface="Times New Roman" pitchFamily="18" charset="0"/>
              </a:rPr>
              <a:t>Θέστε τις οδηγίες μαθησιακών περιβαλλόντων (ερωτήσεις οποτεδήποτε) </a:t>
            </a:r>
          </a:p>
          <a:p>
            <a:pPr>
              <a:spcBef>
                <a:spcPct val="0"/>
              </a:spcBef>
              <a:buFont typeface="Times New Roman" pitchFamily="18" charset="0"/>
              <a:buChar char="•"/>
            </a:pPr>
            <a:r>
              <a:rPr lang="el-GR" b="1" smtClean="0">
                <a:solidFill>
                  <a:srgbClr val="000000"/>
                </a:solidFill>
                <a:cs typeface="Times New Roman" pitchFamily="18" charset="0"/>
              </a:rPr>
              <a:t>Υπογραμμίστε τις όμοιες ευκαιρίες εκμάθησης (εργαζόμενος ανά τα ζευγάρια, που μοιράζονται τα προβλήματα) </a:t>
            </a:r>
          </a:p>
          <a:p>
            <a:pPr>
              <a:spcBef>
                <a:spcPct val="0"/>
              </a:spcBef>
            </a:pPr>
            <a:r>
              <a:rPr lang="el-GR" b="1" smtClean="0">
                <a:solidFill>
                  <a:srgbClr val="000000"/>
                </a:solidFill>
                <a:cs typeface="Times New Roman" pitchFamily="18" charset="0"/>
              </a:rPr>
              <a:t>Εισάγετε τους στόχους εκμάθησης ενότητας </a:t>
            </a:r>
          </a:p>
          <a:p>
            <a:pPr>
              <a:spcBef>
                <a:spcPct val="0"/>
              </a:spcBef>
              <a:buFont typeface="Times New Roman" pitchFamily="18" charset="0"/>
              <a:buChar char="•"/>
            </a:pPr>
            <a:r>
              <a:rPr lang="el-GR" b="1" smtClean="0">
                <a:solidFill>
                  <a:srgbClr val="000000"/>
                </a:solidFill>
                <a:cs typeface="Times New Roman" pitchFamily="18" charset="0"/>
              </a:rPr>
              <a:t>Καταλαβαίνοντας  γιατί οι πληροφορίες ταμειακών ροών είναι χρήσιμες σε έναν αναγνώστη των οικονομικών δηλώσεων και πώς να προετοιμάσουν μια δήλωση ταμειακών ροών. </a:t>
            </a:r>
          </a:p>
          <a:p>
            <a:pPr>
              <a:spcBef>
                <a:spcPct val="0"/>
              </a:spcBef>
            </a:pPr>
            <a:r>
              <a:rPr lang="el-GR" b="1" smtClean="0">
                <a:solidFill>
                  <a:srgbClr val="000000"/>
                </a:solidFill>
                <a:cs typeface="Times New Roman" pitchFamily="18" charset="0"/>
              </a:rPr>
              <a:t>Ανοίγοντας σχόλια ενότητας </a:t>
            </a:r>
          </a:p>
          <a:p>
            <a:pPr>
              <a:spcBef>
                <a:spcPct val="0"/>
              </a:spcBef>
              <a:buFont typeface="Times New Roman" pitchFamily="18" charset="0"/>
              <a:buChar char="•"/>
            </a:pPr>
            <a:r>
              <a:rPr lang="el-GR" b="1" smtClean="0">
                <a:solidFill>
                  <a:srgbClr val="000000"/>
                </a:solidFill>
                <a:cs typeface="Times New Roman" pitchFamily="18" charset="0"/>
              </a:rPr>
              <a:t>Αυτά τα πρότυπα είναι αποτελεσματικά για τις οικονομικές δηλώσεις που καλύπτουν τις περιόδους που αρχίζουν από την 1ηης Ιανουαρίου 1994,   Αυτά τα πρότυπα εκτόπισαν τα αρχικά πρότυπα που εγκρίθηκαν σε 1977, </a:t>
            </a:r>
          </a:p>
          <a:p>
            <a:pPr>
              <a:spcBef>
                <a:spcPct val="0"/>
              </a:spcBef>
              <a:buFont typeface="Times New Roman" pitchFamily="18" charset="0"/>
              <a:buChar char="•"/>
            </a:pPr>
            <a:r>
              <a:rPr lang="el-GR" b="1" smtClean="0">
                <a:solidFill>
                  <a:srgbClr val="000000"/>
                </a:solidFill>
                <a:cs typeface="Times New Roman" pitchFamily="18" charset="0"/>
              </a:rPr>
              <a:t>Οι πληροφορίες για τις ροές μετρητών μιας επιχείρησης είναι χρήσιμες στην παροχή των χρηστών των οικονομικών δηλώσεων μια βάση για να αξιολογήσουν τη δυνατότητα της επιχείρησης να παραγάγει τα μετρητά και τα αντίτιμα μετρητών και τις ανάγκες της επιχείρησης να χρησιμοποιήσουν εκείνες τις ροές μετρητών. Οι οικονομικές αποφάσεις που λαμβάνονται από τους χρήστες προβλέπουν μια αξιολόγηση της δυνατότητας μιας επιχείρησης να παραγάγει τα μετρητά και τα αντίτιμα μετρητών και το συγχρονισμό και τη βεβαιότητα της γενεάς τους. </a:t>
            </a:r>
          </a:p>
          <a:p>
            <a:pPr>
              <a:spcBef>
                <a:spcPct val="0"/>
              </a:spcBef>
              <a:buFont typeface="Times New Roman" pitchFamily="18" charset="0"/>
              <a:buChar char="•"/>
            </a:pPr>
            <a:r>
              <a:rPr lang="el-GR" b="1" smtClean="0">
                <a:solidFill>
                  <a:srgbClr val="000000"/>
                </a:solidFill>
                <a:cs typeface="Times New Roman" pitchFamily="18" charset="0"/>
              </a:rPr>
              <a:t>Ο στόχος αυτών των προτύπων είναι να απαιτηθεί η παροχή πληροφοριών για τις ιστορικές αλλαγές στα μετρητά και τα αντίτιμα μετρητών μιας επιχείρησης με τη βοήθεια μιας δήλωσης ταμειακών ροών που ταξινομεί τις ροές μετρητών κατά τη διάρκεια της περιόδου από τις δραστηριότητες λειτουργίας, επένδυσης και χρηματοδότησης. </a:t>
            </a:r>
          </a:p>
          <a:p>
            <a:pPr>
              <a:spcBef>
                <a:spcPct val="0"/>
              </a:spcBef>
            </a:pPr>
            <a:r>
              <a:rPr lang="el-GR" b="1" smtClean="0">
                <a:solidFill>
                  <a:srgbClr val="000000"/>
                </a:solidFill>
                <a:cs typeface="Times New Roman" pitchFamily="18" charset="0"/>
              </a:rPr>
              <a:t>Ημερομηνία της αναθεώρησης της ενότητας και της έγκρισης από τον τεχνικό ειδικό: </a:t>
            </a:r>
          </a:p>
          <a:p>
            <a:pPr>
              <a:spcBef>
                <a:spcPct val="0"/>
              </a:spcBef>
            </a:pPr>
            <a:r>
              <a:rPr lang="el-GR" b="1" smtClean="0">
                <a:solidFill>
                  <a:srgbClr val="000000"/>
                </a:solidFill>
                <a:cs typeface="Times New Roman" pitchFamily="18" charset="0"/>
              </a:rPr>
              <a:t>Ημερομηνία:  07/00 </a:t>
            </a:r>
            <a:endParaRPr lang="en-GB" b="1" smtClean="0">
              <a:solidFill>
                <a:srgbClr val="000000"/>
              </a:solidFill>
              <a:cs typeface="Times New Roman" pitchFamily="18" charset="0"/>
            </a:endParaRPr>
          </a:p>
        </p:txBody>
      </p:sp>
    </p:spTree>
    <p:extLst>
      <p:ext uri="{BB962C8B-B14F-4D97-AF65-F5344CB8AC3E}">
        <p14:creationId xmlns="" xmlns:p14="http://schemas.microsoft.com/office/powerpoint/2010/main" val="246318426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1 - Θέση εικόνας διαφάνειας"/>
          <p:cNvSpPr>
            <a:spLocks noGrp="1" noRot="1" noChangeAspect="1" noTextEdit="1"/>
          </p:cNvSpPr>
          <p:nvPr>
            <p:ph type="sldImg"/>
          </p:nvPr>
        </p:nvSpPr>
        <p:spPr bwMode="auto">
          <a:noFill/>
          <a:ln>
            <a:solidFill>
              <a:srgbClr val="000000"/>
            </a:solidFill>
            <a:miter lim="800000"/>
            <a:headEnd/>
            <a:tailEnd/>
          </a:ln>
        </p:spPr>
      </p:sp>
      <p:sp>
        <p:nvSpPr>
          <p:cNvPr id="69635" name="2 - Θέση σημειώσεων"/>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l-GR" smtClean="0"/>
          </a:p>
        </p:txBody>
      </p:sp>
      <p:sp>
        <p:nvSpPr>
          <p:cNvPr id="69636" name="3 - Θέση αριθμού διαφάνειας"/>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7D412EDC-60C8-4169-B05E-55D475F2A671}" type="slidenum">
              <a:rPr lang="el-GR"/>
              <a:pPr fontAlgn="base">
                <a:spcBef>
                  <a:spcPct val="0"/>
                </a:spcBef>
                <a:spcAft>
                  <a:spcPct val="0"/>
                </a:spcAft>
              </a:pPr>
              <a:t>24</a:t>
            </a:fld>
            <a:endParaRPr lang="el-GR"/>
          </a:p>
        </p:txBody>
      </p:sp>
    </p:spTree>
    <p:extLst>
      <p:ext uri="{BB962C8B-B14F-4D97-AF65-F5344CB8AC3E}">
        <p14:creationId xmlns="" xmlns:p14="http://schemas.microsoft.com/office/powerpoint/2010/main" val="1237644705"/>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4" name="Rectangle 2"/>
          <p:cNvSpPr>
            <a:spLocks noGrp="1" noRot="1" noChangeAspect="1" noChangeArrowheads="1" noTextEdit="1"/>
          </p:cNvSpPr>
          <p:nvPr>
            <p:ph type="sldImg"/>
          </p:nvPr>
        </p:nvSpPr>
        <p:spPr>
          <a:ln/>
        </p:spPr>
      </p:sp>
      <p:sp>
        <p:nvSpPr>
          <p:cNvPr id="95235" name="Rectangle 3"/>
          <p:cNvSpPr>
            <a:spLocks noGrp="1" noChangeArrowheads="1"/>
          </p:cNvSpPr>
          <p:nvPr>
            <p:ph type="body" idx="1"/>
          </p:nvPr>
        </p:nvSpPr>
        <p:spPr>
          <a:noFill/>
        </p:spPr>
        <p:txBody>
          <a:bodyPr/>
          <a:lstStyle/>
          <a:p>
            <a:endParaRPr lang="en-US" altLang="en-US" dirty="0" smtClean="0"/>
          </a:p>
        </p:txBody>
      </p:sp>
    </p:spTree>
    <p:extLst>
      <p:ext uri="{BB962C8B-B14F-4D97-AF65-F5344CB8AC3E}">
        <p14:creationId xmlns="" xmlns:p14="http://schemas.microsoft.com/office/powerpoint/2010/main" val="393678917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7"/>
          <p:cNvSpPr>
            <a:spLocks noGrp="1" noChangeArrowheads="1"/>
          </p:cNvSpPr>
          <p:nvPr>
            <p:ph type="sldNum" sz="quarter" idx="5"/>
          </p:nvPr>
        </p:nvSpPr>
        <p:spPr>
          <a:noFill/>
        </p:spPr>
        <p:txBody>
          <a:bodyPr/>
          <a:lstStyle/>
          <a:p>
            <a:fld id="{69FFA34C-B7CD-4EA5-9887-DB02BF6ED270}" type="slidenum">
              <a:rPr lang="en-US" altLang="el-GR" smtClean="0">
                <a:ea typeface="ＭＳ Ｐゴシック" pitchFamily="34" charset="-128"/>
              </a:rPr>
              <a:pPr/>
              <a:t>2</a:t>
            </a:fld>
            <a:endParaRPr lang="en-US" altLang="el-GR" dirty="0" smtClean="0">
              <a:ea typeface="ＭＳ Ｐゴシック" pitchFamily="34" charset="-128"/>
            </a:endParaRPr>
          </a:p>
        </p:txBody>
      </p:sp>
      <p:sp>
        <p:nvSpPr>
          <p:cNvPr id="46083" name="Rectangle 2"/>
          <p:cNvSpPr>
            <a:spLocks noGrp="1" noRot="1" noChangeAspect="1" noChangeArrowheads="1" noTextEdit="1"/>
          </p:cNvSpPr>
          <p:nvPr>
            <p:ph type="sldImg"/>
          </p:nvPr>
        </p:nvSpPr>
        <p:spPr>
          <a:ln/>
        </p:spPr>
      </p:sp>
      <p:sp>
        <p:nvSpPr>
          <p:cNvPr id="46084" name="Rectangle 3"/>
          <p:cNvSpPr>
            <a:spLocks noGrp="1" noChangeArrowheads="1"/>
          </p:cNvSpPr>
          <p:nvPr>
            <p:ph type="body" idx="1"/>
          </p:nvPr>
        </p:nvSpPr>
        <p:spPr>
          <a:noFill/>
          <a:ln>
            <a:solidFill>
              <a:schemeClr val="tx1"/>
            </a:solidFill>
          </a:ln>
        </p:spPr>
        <p:txBody>
          <a:bodyPr/>
          <a:lstStyle/>
          <a:p>
            <a:endParaRPr lang="en-US" altLang="el-GR" dirty="0" smtClean="0">
              <a:ea typeface="ＭＳ Ｐゴシック" pitchFamily="34" charset="-128"/>
            </a:endParaRPr>
          </a:p>
          <a:p>
            <a:r>
              <a:rPr lang="en-US" altLang="el-GR" dirty="0" smtClean="0">
                <a:ea typeface="ＭＳ Ｐゴシック" pitchFamily="34" charset="-128"/>
              </a:rPr>
              <a:t>Because differences in the standards set by these various groups affect comparability in financial information and impair the ability of companies to raise capital in international markets, the </a:t>
            </a:r>
            <a:r>
              <a:rPr lang="en-US" altLang="el-GR" b="1" dirty="0" smtClean="0">
                <a:ea typeface="ＭＳ Ｐゴシック" pitchFamily="34" charset="-128"/>
              </a:rPr>
              <a:t>International Accounting Standards Committee (IASC)</a:t>
            </a:r>
            <a:r>
              <a:rPr lang="en-US" altLang="el-GR" dirty="0" smtClean="0">
                <a:ea typeface="ＭＳ Ｐゴシック" pitchFamily="34" charset="-128"/>
              </a:rPr>
              <a:t> was formed in 1973 to develop global accounting standards. The IASC consisted of member representatives from countries such as France, Germany, Japan, the United Kingdom, and the United States. </a:t>
            </a:r>
          </a:p>
          <a:p>
            <a:endParaRPr lang="en-US" altLang="el-GR" dirty="0" smtClean="0">
              <a:ea typeface="ＭＳ Ｐゴシック" pitchFamily="34" charset="-128"/>
            </a:endParaRPr>
          </a:p>
          <a:p>
            <a:r>
              <a:rPr lang="en-US" altLang="el-GR" dirty="0" smtClean="0">
                <a:ea typeface="ＭＳ Ｐゴシック" pitchFamily="34" charset="-128"/>
              </a:rPr>
              <a:t>The IASC reorganized itself in 2001 and created a new standard-setting body </a:t>
            </a:r>
          </a:p>
          <a:p>
            <a:r>
              <a:rPr lang="en-US" altLang="el-GR" dirty="0" smtClean="0">
                <a:ea typeface="ＭＳ Ｐゴシック" pitchFamily="34" charset="-128"/>
              </a:rPr>
              <a:t>called the </a:t>
            </a:r>
            <a:r>
              <a:rPr lang="en-US" altLang="el-GR" b="1" dirty="0" smtClean="0">
                <a:ea typeface="ＭＳ Ｐゴシック" pitchFamily="34" charset="-128"/>
              </a:rPr>
              <a:t>International Accounting Standards Board (IASB)</a:t>
            </a:r>
            <a:r>
              <a:rPr lang="en-US" altLang="el-GR" dirty="0" smtClean="0">
                <a:ea typeface="ＭＳ Ｐゴシック" pitchFamily="34" charset="-128"/>
              </a:rPr>
              <a:t>. </a:t>
            </a:r>
          </a:p>
          <a:p>
            <a:endParaRPr lang="en-US" altLang="el-GR" dirty="0" smtClean="0">
              <a:ea typeface="ＭＳ Ｐゴシック" pitchFamily="34" charset="-128"/>
            </a:endParaRPr>
          </a:p>
          <a:p>
            <a:r>
              <a:rPr lang="en-US" altLang="el-GR" dirty="0" smtClean="0">
                <a:ea typeface="ＭＳ Ｐゴシック" pitchFamily="34" charset="-128"/>
              </a:rPr>
              <a:t>The IASB’s objectives are to develop, promote and coordinate the use of a single set of high-quality, understandable, and enforceable global and harmonized accounting standards known as International Financial Reporting Standards.</a:t>
            </a:r>
          </a:p>
          <a:p>
            <a:endParaRPr lang="en-US" altLang="el-GR" dirty="0" smtClean="0">
              <a:ea typeface="ＭＳ Ｐゴシック" pitchFamily="34" charset="-128"/>
            </a:endParaRPr>
          </a:p>
        </p:txBody>
      </p:sp>
    </p:spTree>
    <p:extLst>
      <p:ext uri="{BB962C8B-B14F-4D97-AF65-F5344CB8AC3E}">
        <p14:creationId xmlns="" xmlns:p14="http://schemas.microsoft.com/office/powerpoint/2010/main" val="255685356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Slide Image Placeholder 1"/>
          <p:cNvSpPr>
            <a:spLocks noGrp="1" noRot="1" noChangeAspect="1" noTextEdit="1"/>
          </p:cNvSpPr>
          <p:nvPr>
            <p:ph type="sldImg"/>
          </p:nvPr>
        </p:nvSpPr>
        <p:spPr>
          <a:ln/>
        </p:spPr>
      </p:sp>
      <p:sp>
        <p:nvSpPr>
          <p:cNvPr id="49155" name="Notes Placeholder 2"/>
          <p:cNvSpPr>
            <a:spLocks noGrp="1"/>
          </p:cNvSpPr>
          <p:nvPr>
            <p:ph type="body" idx="1"/>
          </p:nvPr>
        </p:nvSpPr>
        <p:spPr>
          <a:noFill/>
          <a:ln/>
        </p:spPr>
        <p:txBody>
          <a:bodyPr/>
          <a:lstStyle/>
          <a:p>
            <a:r>
              <a:rPr lang="en-US" altLang="el-GR" dirty="0" smtClean="0">
                <a:ea typeface="ＭＳ Ｐゴシック" pitchFamily="34" charset="-128"/>
              </a:rPr>
              <a:t>The diagram shows the structure of the IASB and its supporting organizations.</a:t>
            </a:r>
          </a:p>
          <a:p>
            <a:endParaRPr lang="en-US" altLang="el-GR" dirty="0" smtClean="0">
              <a:ea typeface="ＭＳ Ｐゴシック" pitchFamily="34" charset="-128"/>
            </a:endParaRPr>
          </a:p>
        </p:txBody>
      </p:sp>
      <p:sp>
        <p:nvSpPr>
          <p:cNvPr id="49156" name="Slide Number Placeholder 3"/>
          <p:cNvSpPr>
            <a:spLocks noGrp="1"/>
          </p:cNvSpPr>
          <p:nvPr>
            <p:ph type="sldNum" sz="quarter" idx="5"/>
          </p:nvPr>
        </p:nvSpPr>
        <p:spPr>
          <a:noFill/>
        </p:spPr>
        <p:txBody>
          <a:bodyPr/>
          <a:lstStyle/>
          <a:p>
            <a:fld id="{84F0BB09-1618-4171-967A-7EE890C9E78E}" type="slidenum">
              <a:rPr lang="en-US" altLang="el-GR" smtClean="0">
                <a:ea typeface="ＭＳ Ｐゴシック" pitchFamily="34" charset="-128"/>
              </a:rPr>
              <a:pPr/>
              <a:t>3</a:t>
            </a:fld>
            <a:endParaRPr lang="en-US" altLang="el-GR" dirty="0" smtClean="0">
              <a:ea typeface="ＭＳ Ｐゴシック" pitchFamily="34" charset="-128"/>
            </a:endParaRPr>
          </a:p>
        </p:txBody>
      </p:sp>
    </p:spTree>
    <p:extLst>
      <p:ext uri="{BB962C8B-B14F-4D97-AF65-F5344CB8AC3E}">
        <p14:creationId xmlns="" xmlns:p14="http://schemas.microsoft.com/office/powerpoint/2010/main" val="118570909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7"/>
          <p:cNvSpPr>
            <a:spLocks noGrp="1" noChangeArrowheads="1"/>
          </p:cNvSpPr>
          <p:nvPr>
            <p:ph type="sldNum" sz="quarter" idx="5"/>
          </p:nvPr>
        </p:nvSpPr>
        <p:spPr>
          <a:noFill/>
        </p:spPr>
        <p:txBody>
          <a:bodyPr/>
          <a:lstStyle/>
          <a:p>
            <a:fld id="{9EEAD524-8AF9-41A5-9DA3-03B391B374E2}" type="slidenum">
              <a:rPr lang="en-US" altLang="el-GR" smtClean="0">
                <a:ea typeface="ＭＳ Ｐゴシック" pitchFamily="34" charset="-128"/>
              </a:rPr>
              <a:pPr/>
              <a:t>4</a:t>
            </a:fld>
            <a:endParaRPr lang="en-US" altLang="el-GR" smtClean="0">
              <a:ea typeface="ＭＳ Ｐゴシック" pitchFamily="34" charset="-128"/>
            </a:endParaRPr>
          </a:p>
        </p:txBody>
      </p:sp>
      <p:sp>
        <p:nvSpPr>
          <p:cNvPr id="50179" name="Rectangle 2"/>
          <p:cNvSpPr>
            <a:spLocks noGrp="1" noRot="1" noChangeAspect="1" noChangeArrowheads="1" noTextEdit="1"/>
          </p:cNvSpPr>
          <p:nvPr>
            <p:ph type="sldImg"/>
          </p:nvPr>
        </p:nvSpPr>
        <p:spPr>
          <a:ln/>
        </p:spPr>
      </p:sp>
      <p:sp>
        <p:nvSpPr>
          <p:cNvPr id="50180" name="Rectangle 3"/>
          <p:cNvSpPr>
            <a:spLocks noGrp="1" noChangeArrowheads="1"/>
          </p:cNvSpPr>
          <p:nvPr>
            <p:ph type="body" idx="1"/>
          </p:nvPr>
        </p:nvSpPr>
        <p:spPr>
          <a:noFill/>
          <a:ln/>
        </p:spPr>
        <p:txBody>
          <a:bodyPr/>
          <a:lstStyle/>
          <a:p>
            <a:pPr eaLnBrk="1" hangingPunct="1"/>
            <a:endParaRPr lang="en-GB" altLang="el-GR" smtClean="0">
              <a:ea typeface="ＭＳ Ｐゴシック" pitchFamily="34" charset="-128"/>
            </a:endParaRPr>
          </a:p>
        </p:txBody>
      </p:sp>
    </p:spTree>
    <p:extLst>
      <p:ext uri="{BB962C8B-B14F-4D97-AF65-F5344CB8AC3E}">
        <p14:creationId xmlns="" xmlns:p14="http://schemas.microsoft.com/office/powerpoint/2010/main" val="212349488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7"/>
          <p:cNvSpPr>
            <a:spLocks noGrp="1" noChangeArrowheads="1"/>
          </p:cNvSpPr>
          <p:nvPr>
            <p:ph type="sldNum" sz="quarter" idx="5"/>
          </p:nvPr>
        </p:nvSpPr>
        <p:spPr>
          <a:noFill/>
        </p:spPr>
        <p:txBody>
          <a:bodyPr/>
          <a:lstStyle/>
          <a:p>
            <a:fld id="{BBAFFAFE-D36D-4700-9A78-433C99CEF3AF}" type="slidenum">
              <a:rPr lang="en-US" altLang="el-GR" smtClean="0">
                <a:ea typeface="ＭＳ Ｐゴシック" pitchFamily="34" charset="-128"/>
              </a:rPr>
              <a:pPr/>
              <a:t>6</a:t>
            </a:fld>
            <a:endParaRPr lang="en-US" altLang="el-GR" smtClean="0">
              <a:ea typeface="ＭＳ Ｐゴシック" pitchFamily="34" charset="-128"/>
            </a:endParaRPr>
          </a:p>
        </p:txBody>
      </p:sp>
      <p:sp>
        <p:nvSpPr>
          <p:cNvPr id="52227" name="Rectangle 2"/>
          <p:cNvSpPr>
            <a:spLocks noGrp="1" noRot="1" noChangeAspect="1" noChangeArrowheads="1" noTextEdit="1"/>
          </p:cNvSpPr>
          <p:nvPr>
            <p:ph type="sldImg"/>
          </p:nvPr>
        </p:nvSpPr>
        <p:spPr>
          <a:ln/>
        </p:spPr>
      </p:sp>
      <p:sp>
        <p:nvSpPr>
          <p:cNvPr id="52228" name="Rectangle 3"/>
          <p:cNvSpPr>
            <a:spLocks noGrp="1" noChangeArrowheads="1"/>
          </p:cNvSpPr>
          <p:nvPr>
            <p:ph type="body" idx="1"/>
          </p:nvPr>
        </p:nvSpPr>
        <p:spPr>
          <a:noFill/>
          <a:ln/>
        </p:spPr>
        <p:txBody>
          <a:bodyPr/>
          <a:lstStyle/>
          <a:p>
            <a:pPr eaLnBrk="1" hangingPunct="1"/>
            <a:endParaRPr lang="en-GB" altLang="el-GR" smtClean="0">
              <a:ea typeface="ＭＳ Ｐゴシック" pitchFamily="34" charset="-128"/>
            </a:endParaRPr>
          </a:p>
        </p:txBody>
      </p:sp>
    </p:spTree>
    <p:extLst>
      <p:ext uri="{BB962C8B-B14F-4D97-AF65-F5344CB8AC3E}">
        <p14:creationId xmlns="" xmlns:p14="http://schemas.microsoft.com/office/powerpoint/2010/main" val="297217365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7"/>
          <p:cNvSpPr>
            <a:spLocks noGrp="1" noChangeArrowheads="1"/>
          </p:cNvSpPr>
          <p:nvPr>
            <p:ph type="sldNum" sz="quarter" idx="5"/>
          </p:nvPr>
        </p:nvSpPr>
        <p:spPr>
          <a:noFill/>
        </p:spPr>
        <p:txBody>
          <a:bodyPr/>
          <a:lstStyle/>
          <a:p>
            <a:fld id="{4B07E8F7-A852-4DF4-9FF6-12810A929030}" type="slidenum">
              <a:rPr lang="en-GB" smtClean="0"/>
              <a:pPr/>
              <a:t>9</a:t>
            </a:fld>
            <a:endParaRPr lang="en-GB" smtClean="0"/>
          </a:p>
        </p:txBody>
      </p:sp>
      <p:sp>
        <p:nvSpPr>
          <p:cNvPr id="58371" name="Rectangle 2"/>
          <p:cNvSpPr>
            <a:spLocks noGrp="1" noRot="1" noChangeAspect="1" noChangeArrowheads="1" noTextEdit="1"/>
          </p:cNvSpPr>
          <p:nvPr>
            <p:ph type="sldImg"/>
          </p:nvPr>
        </p:nvSpPr>
        <p:spPr>
          <a:ln/>
        </p:spPr>
      </p:sp>
      <p:sp>
        <p:nvSpPr>
          <p:cNvPr id="58372" name="Rectangle 3"/>
          <p:cNvSpPr>
            <a:spLocks noGrp="1" noChangeArrowheads="1"/>
          </p:cNvSpPr>
          <p:nvPr>
            <p:ph type="body" idx="1"/>
          </p:nvPr>
        </p:nvSpPr>
        <p:spPr>
          <a:noFill/>
          <a:ln/>
        </p:spPr>
        <p:txBody>
          <a:bodyPr/>
          <a:lstStyle/>
          <a:p>
            <a:pPr eaLnBrk="1" hangingPunct="1"/>
            <a:endParaRPr lang="en-US" smtClean="0"/>
          </a:p>
        </p:txBody>
      </p:sp>
    </p:spTree>
    <p:extLst>
      <p:ext uri="{BB962C8B-B14F-4D97-AF65-F5344CB8AC3E}">
        <p14:creationId xmlns="" xmlns:p14="http://schemas.microsoft.com/office/powerpoint/2010/main" val="330444321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7"/>
          <p:cNvSpPr>
            <a:spLocks noGrp="1" noChangeArrowheads="1"/>
          </p:cNvSpPr>
          <p:nvPr>
            <p:ph type="sldNum" sz="quarter" idx="5"/>
          </p:nvPr>
        </p:nvSpPr>
        <p:spPr>
          <a:noFill/>
        </p:spPr>
        <p:txBody>
          <a:bodyPr/>
          <a:lstStyle/>
          <a:p>
            <a:fld id="{A6FB4D97-0E1B-4881-870F-232432A360B5}" type="slidenum">
              <a:rPr lang="en-GB" smtClean="0"/>
              <a:pPr/>
              <a:t>12</a:t>
            </a:fld>
            <a:endParaRPr lang="en-GB" smtClean="0"/>
          </a:p>
        </p:txBody>
      </p:sp>
      <p:sp>
        <p:nvSpPr>
          <p:cNvPr id="66563" name="Rectangle 2"/>
          <p:cNvSpPr>
            <a:spLocks noGrp="1" noRot="1" noChangeAspect="1" noChangeArrowheads="1" noTextEdit="1"/>
          </p:cNvSpPr>
          <p:nvPr>
            <p:ph type="sldImg"/>
          </p:nvPr>
        </p:nvSpPr>
        <p:spPr>
          <a:ln/>
        </p:spPr>
      </p:sp>
      <p:sp>
        <p:nvSpPr>
          <p:cNvPr id="66564" name="Rectangle 3"/>
          <p:cNvSpPr>
            <a:spLocks noGrp="1" noChangeArrowheads="1"/>
          </p:cNvSpPr>
          <p:nvPr>
            <p:ph type="body" idx="1"/>
          </p:nvPr>
        </p:nvSpPr>
        <p:spPr>
          <a:noFill/>
          <a:ln/>
        </p:spPr>
        <p:txBody>
          <a:bodyPr/>
          <a:lstStyle/>
          <a:p>
            <a:pPr eaLnBrk="1" hangingPunct="1"/>
            <a:endParaRPr lang="en-US" smtClean="0"/>
          </a:p>
        </p:txBody>
      </p:sp>
    </p:spTree>
    <p:extLst>
      <p:ext uri="{BB962C8B-B14F-4D97-AF65-F5344CB8AC3E}">
        <p14:creationId xmlns="" xmlns:p14="http://schemas.microsoft.com/office/powerpoint/2010/main" val="194607821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7"/>
          <p:cNvSpPr>
            <a:spLocks noGrp="1" noChangeArrowheads="1"/>
          </p:cNvSpPr>
          <p:nvPr>
            <p:ph type="sldNum" sz="quarter" idx="5"/>
          </p:nvPr>
        </p:nvSpPr>
        <p:spPr>
          <a:noFill/>
        </p:spPr>
        <p:txBody>
          <a:bodyPr/>
          <a:lstStyle/>
          <a:p>
            <a:fld id="{272D7830-1D60-4926-8C43-DDC00588F534}" type="slidenum">
              <a:rPr lang="en-GB" smtClean="0"/>
              <a:pPr/>
              <a:t>13</a:t>
            </a:fld>
            <a:endParaRPr lang="en-GB" smtClean="0"/>
          </a:p>
        </p:txBody>
      </p:sp>
      <p:sp>
        <p:nvSpPr>
          <p:cNvPr id="67587" name="Rectangle 2"/>
          <p:cNvSpPr>
            <a:spLocks noGrp="1" noRot="1" noChangeAspect="1" noChangeArrowheads="1" noTextEdit="1"/>
          </p:cNvSpPr>
          <p:nvPr>
            <p:ph type="sldImg"/>
          </p:nvPr>
        </p:nvSpPr>
        <p:spPr>
          <a:ln/>
        </p:spPr>
      </p:sp>
      <p:sp>
        <p:nvSpPr>
          <p:cNvPr id="67588" name="Rectangle 3"/>
          <p:cNvSpPr>
            <a:spLocks noGrp="1" noChangeArrowheads="1"/>
          </p:cNvSpPr>
          <p:nvPr>
            <p:ph type="body" idx="1"/>
          </p:nvPr>
        </p:nvSpPr>
        <p:spPr>
          <a:noFill/>
          <a:ln/>
        </p:spPr>
        <p:txBody>
          <a:bodyPr/>
          <a:lstStyle/>
          <a:p>
            <a:pPr eaLnBrk="1" hangingPunct="1"/>
            <a:endParaRPr lang="en-US" smtClean="0"/>
          </a:p>
        </p:txBody>
      </p:sp>
    </p:spTree>
    <p:extLst>
      <p:ext uri="{BB962C8B-B14F-4D97-AF65-F5344CB8AC3E}">
        <p14:creationId xmlns="" xmlns:p14="http://schemas.microsoft.com/office/powerpoint/2010/main" val="58467808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Rectangle 2"/>
          <p:cNvSpPr>
            <a:spLocks noGrp="1" noRot="1" noChangeAspect="1" noChangeArrowheads="1" noTextEdit="1"/>
          </p:cNvSpPr>
          <p:nvPr>
            <p:ph type="sldImg"/>
          </p:nvPr>
        </p:nvSpPr>
        <p:spPr>
          <a:ln/>
        </p:spPr>
      </p:sp>
      <p:sp>
        <p:nvSpPr>
          <p:cNvPr id="87043" name="Rectangle 3"/>
          <p:cNvSpPr>
            <a:spLocks noGrp="1" noChangeArrowheads="1"/>
          </p:cNvSpPr>
          <p:nvPr>
            <p:ph type="body" idx="1"/>
          </p:nvPr>
        </p:nvSpPr>
        <p:spPr>
          <a:noFill/>
        </p:spPr>
        <p:txBody>
          <a:bodyPr/>
          <a:lstStyle/>
          <a:p>
            <a:pPr>
              <a:lnSpc>
                <a:spcPct val="90000"/>
              </a:lnSpc>
              <a:defRPr/>
            </a:pPr>
            <a:r>
              <a:rPr lang="en-US" dirty="0"/>
              <a:t>Assets are economic resources that provide a future benefit for a business. Most firms use the following asset accounts:</a:t>
            </a:r>
          </a:p>
          <a:p>
            <a:pPr>
              <a:lnSpc>
                <a:spcPct val="90000"/>
              </a:lnSpc>
              <a:defRPr/>
            </a:pPr>
            <a:r>
              <a:rPr lang="en-US" b="1" dirty="0"/>
              <a:t>Cash:</a:t>
            </a:r>
            <a:r>
              <a:rPr lang="en-US" dirty="0"/>
              <a:t> money and any medium of exchange including bank account balances, paper currency, coins, certificates of deposit, and checks.</a:t>
            </a:r>
          </a:p>
          <a:p>
            <a:pPr>
              <a:lnSpc>
                <a:spcPct val="90000"/>
              </a:lnSpc>
              <a:defRPr/>
            </a:pPr>
            <a:r>
              <a:rPr lang="en-US" b="1" dirty="0"/>
              <a:t>Accounts receivable</a:t>
            </a:r>
            <a:r>
              <a:rPr lang="en-US" dirty="0"/>
              <a:t>: a company sells its goods and services and receives a promise for future collection of cash. The agreement to allow customers to pay in the future is informal and usually for a short period of time. The Accounts receivable account holds these amounts.</a:t>
            </a:r>
          </a:p>
          <a:p>
            <a:pPr>
              <a:lnSpc>
                <a:spcPct val="90000"/>
              </a:lnSpc>
              <a:defRPr/>
            </a:pPr>
            <a:r>
              <a:rPr lang="en-US" b="1" dirty="0"/>
              <a:t>Notes receivable</a:t>
            </a:r>
            <a:r>
              <a:rPr lang="en-US" dirty="0"/>
              <a:t>: a company may receive a note receivable from a customer, who signed the note promising to pay. A note receivable is similar to an account receivable, but a note receivable is more binding because the customer signed the note. Notes receivable usually specify an interest rate.</a:t>
            </a:r>
          </a:p>
          <a:p>
            <a:endParaRPr lang="en-US" altLang="en-US" dirty="0" smtClean="0"/>
          </a:p>
        </p:txBody>
      </p:sp>
    </p:spTree>
    <p:extLst>
      <p:ext uri="{BB962C8B-B14F-4D97-AF65-F5344CB8AC3E}">
        <p14:creationId xmlns="" xmlns:p14="http://schemas.microsoft.com/office/powerpoint/2010/main" val="394044654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2.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Διαφάνεια τίτλου">
    <p:spTree>
      <p:nvGrpSpPr>
        <p:cNvPr id="1" name=""/>
        <p:cNvGrpSpPr/>
        <p:nvPr/>
      </p:nvGrpSpPr>
      <p:grpSpPr>
        <a:xfrm>
          <a:off x="0" y="0"/>
          <a:ext cx="0" cy="0"/>
          <a:chOff x="0" y="0"/>
          <a:chExt cx="0" cy="0"/>
        </a:xfrm>
      </p:grpSpPr>
      <p:sp>
        <p:nvSpPr>
          <p:cNvPr id="4" name="12 - Ορθογώνιο"/>
          <p:cNvSpPr/>
          <p:nvPr/>
        </p:nvSpPr>
        <p:spPr>
          <a:xfrm>
            <a:off x="904875" y="3648075"/>
            <a:ext cx="7315200" cy="1279525"/>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5" name="14 - Ορθογώνιο"/>
          <p:cNvSpPr/>
          <p:nvPr/>
        </p:nvSpPr>
        <p:spPr>
          <a:xfrm>
            <a:off x="914400" y="5048250"/>
            <a:ext cx="7315200" cy="685800"/>
          </a:xfrm>
          <a:prstGeom prst="rect">
            <a:avLst/>
          </a:prstGeom>
          <a:noFill/>
          <a:ln w="6350" cap="rnd" cmpd="sng" algn="ctr">
            <a:solidFill>
              <a:schemeClr val="accent2"/>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6" name="15 - Ορθογώνιο"/>
          <p:cNvSpPr/>
          <p:nvPr/>
        </p:nvSpPr>
        <p:spPr>
          <a:xfrm>
            <a:off x="904875" y="3648075"/>
            <a:ext cx="228600" cy="1279525"/>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7" name="16 - Ορθογώνιο"/>
          <p:cNvSpPr/>
          <p:nvPr/>
        </p:nvSpPr>
        <p:spPr>
          <a:xfrm>
            <a:off x="914400" y="5048250"/>
            <a:ext cx="228600" cy="685800"/>
          </a:xfrm>
          <a:prstGeom prst="rect">
            <a:avLst/>
          </a:prstGeom>
          <a:solidFill>
            <a:schemeClr val="accent2"/>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8" name="7 - Τίτλος"/>
          <p:cNvSpPr>
            <a:spLocks noGrp="1"/>
          </p:cNvSpPr>
          <p:nvPr>
            <p:ph type="ctrTitle"/>
          </p:nvPr>
        </p:nvSpPr>
        <p:spPr>
          <a:xfrm>
            <a:off x="1219200" y="3886200"/>
            <a:ext cx="6858000" cy="990600"/>
          </a:xfrm>
        </p:spPr>
        <p:txBody>
          <a:bodyPr anchor="t"/>
          <a:lstStyle>
            <a:lvl1pPr algn="r">
              <a:defRPr sz="3200">
                <a:solidFill>
                  <a:schemeClr val="tx1"/>
                </a:solidFill>
              </a:defRPr>
            </a:lvl1pPr>
          </a:lstStyle>
          <a:p>
            <a:r>
              <a:rPr lang="el-GR" smtClean="0"/>
              <a:t>Kλικ για επεξεργασία του τίτλου</a:t>
            </a:r>
            <a:endParaRPr lang="en-US"/>
          </a:p>
        </p:txBody>
      </p:sp>
      <p:sp>
        <p:nvSpPr>
          <p:cNvPr id="9" name="8 - Υπότιτλος"/>
          <p:cNvSpPr>
            <a:spLocks noGrp="1"/>
          </p:cNvSpPr>
          <p:nvPr>
            <p:ph type="subTitle" idx="1"/>
          </p:nvPr>
        </p:nvSpPr>
        <p:spPr>
          <a:xfrm>
            <a:off x="1219200" y="5124450"/>
            <a:ext cx="6858000" cy="533400"/>
          </a:xfrm>
        </p:spPr>
        <p:txBody>
          <a:bodyPr/>
          <a:lstStyle>
            <a:lvl1pPr marL="0" indent="0" algn="r">
              <a:buNone/>
              <a:defRPr sz="2000">
                <a:solidFill>
                  <a:schemeClr val="tx2"/>
                </a:solidFill>
                <a:latin typeface="+mj-lt"/>
                <a:ea typeface="+mj-ea"/>
                <a:cs typeface="+mj-cs"/>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l-GR" smtClean="0"/>
              <a:t>Κάντε κλικ για να επεξεργαστείτε τον υπότιτλο του υποδείγματος</a:t>
            </a:r>
            <a:endParaRPr lang="en-US"/>
          </a:p>
        </p:txBody>
      </p:sp>
      <p:sp>
        <p:nvSpPr>
          <p:cNvPr id="10" name="27 - Θέση ημερομηνίας"/>
          <p:cNvSpPr>
            <a:spLocks noGrp="1"/>
          </p:cNvSpPr>
          <p:nvPr>
            <p:ph type="dt" sz="half" idx="10"/>
          </p:nvPr>
        </p:nvSpPr>
        <p:spPr>
          <a:xfrm>
            <a:off x="6400800" y="6354763"/>
            <a:ext cx="2286000" cy="366712"/>
          </a:xfrm>
        </p:spPr>
        <p:txBody>
          <a:bodyPr/>
          <a:lstStyle>
            <a:lvl1pPr>
              <a:defRPr sz="1400"/>
            </a:lvl1pPr>
          </a:lstStyle>
          <a:p>
            <a:pPr>
              <a:defRPr/>
            </a:pPr>
            <a:r>
              <a:rPr lang="el-GR" smtClean="0"/>
              <a:t>1/4/2016</a:t>
            </a:r>
            <a:endParaRPr lang="el-GR"/>
          </a:p>
        </p:txBody>
      </p:sp>
      <p:sp>
        <p:nvSpPr>
          <p:cNvPr id="11" name="16 - Θέση υποσέλιδου"/>
          <p:cNvSpPr>
            <a:spLocks noGrp="1"/>
          </p:cNvSpPr>
          <p:nvPr>
            <p:ph type="ftr" sz="quarter" idx="11"/>
          </p:nvPr>
        </p:nvSpPr>
        <p:spPr>
          <a:xfrm>
            <a:off x="2898775" y="6354763"/>
            <a:ext cx="3475038" cy="366712"/>
          </a:xfrm>
        </p:spPr>
        <p:txBody>
          <a:bodyPr/>
          <a:lstStyle>
            <a:lvl1pPr>
              <a:defRPr/>
            </a:lvl1pPr>
          </a:lstStyle>
          <a:p>
            <a:pPr>
              <a:defRPr/>
            </a:pPr>
            <a:endParaRPr lang="el-GR"/>
          </a:p>
        </p:txBody>
      </p:sp>
      <p:sp>
        <p:nvSpPr>
          <p:cNvPr id="12" name="28 - Θέση αριθμού διαφάνειας"/>
          <p:cNvSpPr>
            <a:spLocks noGrp="1"/>
          </p:cNvSpPr>
          <p:nvPr>
            <p:ph type="sldNum" sz="quarter" idx="12"/>
          </p:nvPr>
        </p:nvSpPr>
        <p:spPr>
          <a:xfrm>
            <a:off x="1216025" y="6354763"/>
            <a:ext cx="1219200" cy="366712"/>
          </a:xfrm>
        </p:spPr>
        <p:txBody>
          <a:bodyPr/>
          <a:lstStyle>
            <a:lvl1pPr>
              <a:defRPr/>
            </a:lvl1pPr>
          </a:lstStyle>
          <a:p>
            <a:pPr>
              <a:defRPr/>
            </a:pPr>
            <a:fld id="{655503C3-C43F-4A9A-B1E6-EFA87EB7DFF0}" type="slidenum">
              <a:rPr lang="el-GR"/>
              <a:pPr>
                <a:defRPr/>
              </a:pPr>
              <a:t>‹#›</a:t>
            </a:fld>
            <a:endParaRPr lang="el-G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n-US"/>
          </a:p>
        </p:txBody>
      </p:sp>
      <p:sp>
        <p:nvSpPr>
          <p:cNvPr id="3" name="2 - Θέση κατακόρυφου κειμένου"/>
          <p:cNvSpPr>
            <a:spLocks noGrp="1"/>
          </p:cNvSpPr>
          <p:nvPr>
            <p:ph type="body" orient="vert" idx="1"/>
          </p:nvPr>
        </p:nvSpPr>
        <p:spPr/>
        <p:txBody>
          <a:bodyPr vert="eaVer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
        <p:nvSpPr>
          <p:cNvPr id="4" name="3 - Θέση ημερομηνίας"/>
          <p:cNvSpPr>
            <a:spLocks noGrp="1"/>
          </p:cNvSpPr>
          <p:nvPr>
            <p:ph type="dt" sz="half" idx="10"/>
          </p:nvPr>
        </p:nvSpPr>
        <p:spPr/>
        <p:txBody>
          <a:bodyPr/>
          <a:lstStyle>
            <a:lvl1pPr>
              <a:defRPr/>
            </a:lvl1pPr>
          </a:lstStyle>
          <a:p>
            <a:pPr>
              <a:defRPr/>
            </a:pPr>
            <a:r>
              <a:rPr lang="el-GR" smtClean="0"/>
              <a:t>1/4/2016</a:t>
            </a:r>
            <a:endParaRPr lang="el-GR"/>
          </a:p>
        </p:txBody>
      </p:sp>
      <p:sp>
        <p:nvSpPr>
          <p:cNvPr id="5" name="4 - Θέση υποσέλιδου"/>
          <p:cNvSpPr>
            <a:spLocks noGrp="1"/>
          </p:cNvSpPr>
          <p:nvPr>
            <p:ph type="ftr" sz="quarter" idx="11"/>
          </p:nvPr>
        </p:nvSpPr>
        <p:spPr/>
        <p:txBody>
          <a:bodyPr/>
          <a:lstStyle>
            <a:lvl1pPr>
              <a:defRPr/>
            </a:lvl1pPr>
          </a:lstStyle>
          <a:p>
            <a:pPr>
              <a:defRPr/>
            </a:pPr>
            <a:endParaRPr lang="el-GR"/>
          </a:p>
        </p:txBody>
      </p:sp>
      <p:sp>
        <p:nvSpPr>
          <p:cNvPr id="6" name="5 - Θέση αριθμού διαφάνειας"/>
          <p:cNvSpPr>
            <a:spLocks noGrp="1"/>
          </p:cNvSpPr>
          <p:nvPr>
            <p:ph type="sldNum" sz="quarter" idx="12"/>
          </p:nvPr>
        </p:nvSpPr>
        <p:spPr/>
        <p:txBody>
          <a:bodyPr/>
          <a:lstStyle>
            <a:lvl1pPr>
              <a:defRPr/>
            </a:lvl1pPr>
          </a:lstStyle>
          <a:p>
            <a:pPr>
              <a:defRPr/>
            </a:pPr>
            <a:fld id="{B488C1CD-87BB-4CFC-8617-B6B68DFA9546}" type="slidenum">
              <a:rPr lang="el-GR"/>
              <a:pPr>
                <a:defRPr/>
              </a:pPr>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Κατακόρυφος τίτλος και Κείμενο">
    <p:spTree>
      <p:nvGrpSpPr>
        <p:cNvPr id="1" name=""/>
        <p:cNvGrpSpPr/>
        <p:nvPr/>
      </p:nvGrpSpPr>
      <p:grpSpPr>
        <a:xfrm>
          <a:off x="0" y="0"/>
          <a:ext cx="0" cy="0"/>
          <a:chOff x="0" y="0"/>
          <a:chExt cx="0" cy="0"/>
        </a:xfrm>
      </p:grpSpPr>
      <p:sp>
        <p:nvSpPr>
          <p:cNvPr id="4" name="12 - Ευθεία γραμμή σύνδεσης"/>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a:lstStyle/>
          <a:p>
            <a:pPr>
              <a:defRPr/>
            </a:pPr>
            <a:endParaRPr lang="en-US">
              <a:ea typeface="ＭＳ Ｐゴシック" pitchFamily="1" charset="-128"/>
            </a:endParaRPr>
          </a:p>
        </p:txBody>
      </p:sp>
      <p:sp>
        <p:nvSpPr>
          <p:cNvPr id="5" name="14 - Ισοσκελές τρίγωνο"/>
          <p:cNvSpPr>
            <a:spLocks noChangeAspect="1"/>
          </p:cNvSpPr>
          <p:nvPr/>
        </p:nvSpPr>
        <p:spPr>
          <a:xfrm rot="5400000">
            <a:off x="419100" y="6467475"/>
            <a:ext cx="190500" cy="120650"/>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6" name="15 - Ευθεία γραμμή σύνδεσης"/>
          <p:cNvSpPr>
            <a:spLocks noChangeShapeType="1"/>
          </p:cNvSpPr>
          <p:nvPr/>
        </p:nvSpPr>
        <p:spPr bwMode="auto">
          <a:xfrm rot="5400000">
            <a:off x="3630612" y="3201988"/>
            <a:ext cx="5851525" cy="0"/>
          </a:xfrm>
          <a:prstGeom prst="line">
            <a:avLst/>
          </a:prstGeom>
          <a:noFill/>
          <a:ln w="9525" cap="flat" cmpd="sng" algn="ctr">
            <a:solidFill>
              <a:schemeClr val="accent2"/>
            </a:solidFill>
            <a:prstDash val="dash"/>
            <a:round/>
            <a:headEnd type="none" w="med" len="med"/>
            <a:tailEnd type="none" w="med" len="med"/>
          </a:ln>
          <a:effectLst/>
        </p:spPr>
        <p:txBody>
          <a:bodyPr/>
          <a:lstStyle/>
          <a:p>
            <a:pPr>
              <a:defRPr/>
            </a:pPr>
            <a:endParaRPr lang="en-US">
              <a:ea typeface="ＭＳ Ｐゴシック" pitchFamily="1" charset="-128"/>
            </a:endParaRPr>
          </a:p>
        </p:txBody>
      </p:sp>
      <p:sp>
        <p:nvSpPr>
          <p:cNvPr id="2" name="1 - Κατακόρυφος τίτλος"/>
          <p:cNvSpPr>
            <a:spLocks noGrp="1"/>
          </p:cNvSpPr>
          <p:nvPr>
            <p:ph type="title" orient="vert"/>
          </p:nvPr>
        </p:nvSpPr>
        <p:spPr>
          <a:xfrm>
            <a:off x="6629400" y="274638"/>
            <a:ext cx="2057400" cy="5851525"/>
          </a:xfrm>
        </p:spPr>
        <p:txBody>
          <a:bodyPr vert="eaVert"/>
          <a:lstStyle/>
          <a:p>
            <a:r>
              <a:rPr lang="el-GR" smtClean="0"/>
              <a:t>Kλικ για επεξεργασία του τίτλου</a:t>
            </a:r>
            <a:endParaRPr lang="en-US"/>
          </a:p>
        </p:txBody>
      </p:sp>
      <p:sp>
        <p:nvSpPr>
          <p:cNvPr id="3" name="2 - Θέση κατακόρυφου κειμένου"/>
          <p:cNvSpPr>
            <a:spLocks noGrp="1"/>
          </p:cNvSpPr>
          <p:nvPr>
            <p:ph type="body" orient="vert" idx="1"/>
          </p:nvPr>
        </p:nvSpPr>
        <p:spPr>
          <a:xfrm>
            <a:off x="457200" y="274638"/>
            <a:ext cx="6019800" cy="5851525"/>
          </a:xfrm>
        </p:spPr>
        <p:txBody>
          <a:bodyPr vert="eaVer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
        <p:nvSpPr>
          <p:cNvPr id="7" name="3 - Θέση ημερομηνίας"/>
          <p:cNvSpPr>
            <a:spLocks noGrp="1"/>
          </p:cNvSpPr>
          <p:nvPr>
            <p:ph type="dt" sz="half" idx="10"/>
          </p:nvPr>
        </p:nvSpPr>
        <p:spPr/>
        <p:txBody>
          <a:bodyPr/>
          <a:lstStyle>
            <a:lvl1pPr>
              <a:defRPr/>
            </a:lvl1pPr>
          </a:lstStyle>
          <a:p>
            <a:pPr>
              <a:defRPr/>
            </a:pPr>
            <a:r>
              <a:rPr lang="el-GR" smtClean="0"/>
              <a:t>1/4/2016</a:t>
            </a:r>
            <a:endParaRPr lang="el-GR"/>
          </a:p>
        </p:txBody>
      </p:sp>
      <p:sp>
        <p:nvSpPr>
          <p:cNvPr id="8" name="4 - Θέση υποσέλιδου"/>
          <p:cNvSpPr>
            <a:spLocks noGrp="1"/>
          </p:cNvSpPr>
          <p:nvPr>
            <p:ph type="ftr" sz="quarter" idx="11"/>
          </p:nvPr>
        </p:nvSpPr>
        <p:spPr/>
        <p:txBody>
          <a:bodyPr/>
          <a:lstStyle>
            <a:lvl1pPr>
              <a:defRPr/>
            </a:lvl1pPr>
          </a:lstStyle>
          <a:p>
            <a:pPr>
              <a:defRPr/>
            </a:pPr>
            <a:endParaRPr lang="el-GR"/>
          </a:p>
        </p:txBody>
      </p:sp>
      <p:sp>
        <p:nvSpPr>
          <p:cNvPr id="9" name="5 - Θέση αριθμού διαφάνειας"/>
          <p:cNvSpPr>
            <a:spLocks noGrp="1"/>
          </p:cNvSpPr>
          <p:nvPr>
            <p:ph type="sldNum" sz="quarter" idx="12"/>
          </p:nvPr>
        </p:nvSpPr>
        <p:spPr/>
        <p:txBody>
          <a:bodyPr/>
          <a:lstStyle>
            <a:lvl1pPr>
              <a:defRPr/>
            </a:lvl1pPr>
          </a:lstStyle>
          <a:p>
            <a:pPr>
              <a:defRPr/>
            </a:pPr>
            <a:fld id="{23C84230-3E15-4152-A944-741F30351D25}" type="slidenum">
              <a:rPr lang="el-GR"/>
              <a:pPr>
                <a:defRPr/>
              </a:pPr>
              <a:t>‹#›</a:t>
            </a:fld>
            <a:endParaRPr lang="el-G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3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 xmlns:p14="http://schemas.microsoft.com/office/powerpoint/2010/main" val="3247954678"/>
      </p:ext>
    </p:extLst>
  </p:cSld>
  <p:clrMapOvr>
    <a:masterClrMapping/>
  </p:clrMapOvr>
  <p:transition>
    <p:wipe dir="r"/>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txAndMedia">
  <p:cSld name="Τίτλος, Κείμενο και Κλιπ Πολυμέσων">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7813"/>
            <a:ext cx="8229600" cy="1139825"/>
          </a:xfrm>
        </p:spPr>
        <p:txBody>
          <a:bodyPr/>
          <a:lstStyle/>
          <a:p>
            <a:r>
              <a:rPr lang="el-GR" smtClean="0"/>
              <a:t>Kλικ για επεξεργασία του τίτλου</a:t>
            </a:r>
            <a:endParaRPr lang="el-GR"/>
          </a:p>
        </p:txBody>
      </p:sp>
      <p:sp>
        <p:nvSpPr>
          <p:cNvPr id="3" name="2 - Θέση κειμένου"/>
          <p:cNvSpPr>
            <a:spLocks noGrp="1"/>
          </p:cNvSpPr>
          <p:nvPr>
            <p:ph type="body" sz="half" idx="1"/>
          </p:nvPr>
        </p:nvSpPr>
        <p:spPr>
          <a:xfrm>
            <a:off x="457200" y="1600200"/>
            <a:ext cx="4038600" cy="4530725"/>
          </a:xfrm>
        </p:spPr>
        <p:txBody>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πολυμέσων"/>
          <p:cNvSpPr>
            <a:spLocks noGrp="1"/>
          </p:cNvSpPr>
          <p:nvPr>
            <p:ph type="media" sz="half" idx="2"/>
          </p:nvPr>
        </p:nvSpPr>
        <p:spPr>
          <a:xfrm>
            <a:off x="4648200" y="1600200"/>
            <a:ext cx="4038600" cy="4530725"/>
          </a:xfrm>
        </p:spPr>
        <p:txBody>
          <a:bodyPr/>
          <a:lstStyle/>
          <a:p>
            <a:pPr lvl="0"/>
            <a:endParaRPr lang="el-GR" noProof="0" smtClean="0"/>
          </a:p>
        </p:txBody>
      </p:sp>
    </p:spTree>
  </p:cSld>
  <p:clrMapOvr>
    <a:masterClrMapping/>
  </p:clrMapOvr>
  <p:transition spd="med">
    <p:dissolve/>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tbl">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1066800" y="381000"/>
            <a:ext cx="7620000" cy="1143000"/>
          </a:xfrm>
        </p:spPr>
        <p:txBody>
          <a:bodyPr/>
          <a:lstStyle/>
          <a:p>
            <a:r>
              <a:rPr lang="en-US" smtClean="0"/>
              <a:t>Click to edit Master title style</a:t>
            </a:r>
            <a:endParaRPr lang="en-US"/>
          </a:p>
        </p:txBody>
      </p:sp>
      <p:sp>
        <p:nvSpPr>
          <p:cNvPr id="3" name="Table Placeholder 2"/>
          <p:cNvSpPr>
            <a:spLocks noGrp="1"/>
          </p:cNvSpPr>
          <p:nvPr>
            <p:ph type="tbl" idx="1"/>
          </p:nvPr>
        </p:nvSpPr>
        <p:spPr>
          <a:xfrm>
            <a:off x="1066800" y="1752600"/>
            <a:ext cx="7620000" cy="4114800"/>
          </a:xfrm>
        </p:spPr>
        <p:txBody>
          <a:bodyPr/>
          <a:lstStyle/>
          <a:p>
            <a:pPr lvl="0"/>
            <a:endParaRPr lang="en-US" noProof="0" smtClean="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n-US"/>
          </a:p>
        </p:txBody>
      </p:sp>
      <p:sp>
        <p:nvSpPr>
          <p:cNvPr id="8" name="7 - Θέση περιεχομένου"/>
          <p:cNvSpPr>
            <a:spLocks noGrp="1"/>
          </p:cNvSpPr>
          <p:nvPr>
            <p:ph sz="quarter" idx="1"/>
          </p:nvPr>
        </p:nvSpPr>
        <p:spPr>
          <a:xfrm>
            <a:off x="457200" y="1219200"/>
            <a:ext cx="8229600" cy="4937760"/>
          </a:xfrm>
        </p:spPr>
        <p:txBody>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
        <p:nvSpPr>
          <p:cNvPr id="4" name="3 - Θέση ημερομηνίας"/>
          <p:cNvSpPr>
            <a:spLocks noGrp="1"/>
          </p:cNvSpPr>
          <p:nvPr>
            <p:ph type="dt" sz="half" idx="10"/>
          </p:nvPr>
        </p:nvSpPr>
        <p:spPr/>
        <p:txBody>
          <a:bodyPr/>
          <a:lstStyle>
            <a:lvl1pPr>
              <a:defRPr/>
            </a:lvl1pPr>
          </a:lstStyle>
          <a:p>
            <a:pPr>
              <a:defRPr/>
            </a:pPr>
            <a:r>
              <a:rPr lang="el-GR" smtClean="0"/>
              <a:t>1/4/2016</a:t>
            </a:r>
            <a:endParaRPr lang="el-GR"/>
          </a:p>
        </p:txBody>
      </p:sp>
      <p:sp>
        <p:nvSpPr>
          <p:cNvPr id="5" name="4 - Θέση υποσέλιδου"/>
          <p:cNvSpPr>
            <a:spLocks noGrp="1"/>
          </p:cNvSpPr>
          <p:nvPr>
            <p:ph type="ftr" sz="quarter" idx="11"/>
          </p:nvPr>
        </p:nvSpPr>
        <p:spPr/>
        <p:txBody>
          <a:bodyPr/>
          <a:lstStyle>
            <a:lvl1pPr>
              <a:defRPr/>
            </a:lvl1pPr>
          </a:lstStyle>
          <a:p>
            <a:pPr>
              <a:defRPr/>
            </a:pPr>
            <a:endParaRPr lang="el-GR"/>
          </a:p>
        </p:txBody>
      </p:sp>
      <p:sp>
        <p:nvSpPr>
          <p:cNvPr id="6" name="5 - Θέση αριθμού διαφάνειας"/>
          <p:cNvSpPr>
            <a:spLocks noGrp="1"/>
          </p:cNvSpPr>
          <p:nvPr>
            <p:ph type="sldNum" sz="quarter" idx="12"/>
          </p:nvPr>
        </p:nvSpPr>
        <p:spPr/>
        <p:txBody>
          <a:bodyPr/>
          <a:lstStyle>
            <a:lvl1pPr>
              <a:defRPr/>
            </a:lvl1pPr>
          </a:lstStyle>
          <a:p>
            <a:pPr>
              <a:defRPr/>
            </a:pPr>
            <a:fld id="{3A62058F-FA1E-41EB-BA5C-CC668E4F747A}" type="slidenum">
              <a:rPr lang="el-GR"/>
              <a:pPr>
                <a:defRPr/>
              </a:pPr>
              <a:t>‹#›</a:t>
            </a:fld>
            <a:endParaRPr lang="el-G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Κεφαλίδα ενότητας">
    <p:spTree>
      <p:nvGrpSpPr>
        <p:cNvPr id="1" name=""/>
        <p:cNvGrpSpPr/>
        <p:nvPr/>
      </p:nvGrpSpPr>
      <p:grpSpPr>
        <a:xfrm>
          <a:off x="0" y="0"/>
          <a:ext cx="0" cy="0"/>
          <a:chOff x="0" y="0"/>
          <a:chExt cx="0" cy="0"/>
        </a:xfrm>
      </p:grpSpPr>
      <p:sp>
        <p:nvSpPr>
          <p:cNvPr id="4" name="12 - Ορθογώνιο"/>
          <p:cNvSpPr/>
          <p:nvPr/>
        </p:nvSpPr>
        <p:spPr>
          <a:xfrm>
            <a:off x="914400" y="2819400"/>
            <a:ext cx="7315200" cy="1279525"/>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5" name="14 - Ορθογώνιο"/>
          <p:cNvSpPr/>
          <p:nvPr/>
        </p:nvSpPr>
        <p:spPr>
          <a:xfrm>
            <a:off x="914400" y="2819400"/>
            <a:ext cx="228600" cy="1279525"/>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2" name="1 - Τίτλος"/>
          <p:cNvSpPr>
            <a:spLocks noGrp="1"/>
          </p:cNvSpPr>
          <p:nvPr>
            <p:ph type="title"/>
          </p:nvPr>
        </p:nvSpPr>
        <p:spPr>
          <a:xfrm>
            <a:off x="1219200" y="2971800"/>
            <a:ext cx="6858000" cy="1066800"/>
          </a:xfrm>
        </p:spPr>
        <p:txBody>
          <a:bodyPr anchor="t"/>
          <a:lstStyle>
            <a:lvl1pPr algn="r">
              <a:buNone/>
              <a:defRPr sz="3200" b="0" cap="none" baseline="0"/>
            </a:lvl1pPr>
          </a:lstStyle>
          <a:p>
            <a:r>
              <a:rPr lang="el-GR" smtClean="0"/>
              <a:t>Kλικ για επεξεργασία του τίτλου</a:t>
            </a:r>
            <a:endParaRPr lang="en-US"/>
          </a:p>
        </p:txBody>
      </p:sp>
      <p:sp>
        <p:nvSpPr>
          <p:cNvPr id="3" name="2 - Θέση κειμένου"/>
          <p:cNvSpPr>
            <a:spLocks noGrp="1"/>
          </p:cNvSpPr>
          <p:nvPr>
            <p:ph type="body" idx="1"/>
          </p:nvPr>
        </p:nvSpPr>
        <p:spPr>
          <a:xfrm>
            <a:off x="1295400" y="4267200"/>
            <a:ext cx="6781800" cy="1143000"/>
          </a:xfrm>
        </p:spPr>
        <p:txBody>
          <a:bodyPr/>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l-GR" smtClean="0"/>
              <a:t>Kλικ για επεξεργασία των στυλ του υποδείγματος</a:t>
            </a:r>
          </a:p>
        </p:txBody>
      </p:sp>
      <p:sp>
        <p:nvSpPr>
          <p:cNvPr id="6" name="3 - Θέση ημερομηνίας"/>
          <p:cNvSpPr>
            <a:spLocks noGrp="1"/>
          </p:cNvSpPr>
          <p:nvPr>
            <p:ph type="dt" sz="half" idx="10"/>
          </p:nvPr>
        </p:nvSpPr>
        <p:spPr>
          <a:xfrm>
            <a:off x="6400800" y="6354763"/>
            <a:ext cx="2286000" cy="366712"/>
          </a:xfrm>
        </p:spPr>
        <p:txBody>
          <a:bodyPr/>
          <a:lstStyle>
            <a:lvl1pPr>
              <a:defRPr/>
            </a:lvl1pPr>
          </a:lstStyle>
          <a:p>
            <a:r>
              <a:rPr lang="el-GR" smtClean="0"/>
              <a:t>1/4/2016</a:t>
            </a:r>
            <a:endParaRPr lang="el-GR"/>
          </a:p>
        </p:txBody>
      </p:sp>
      <p:sp>
        <p:nvSpPr>
          <p:cNvPr id="7" name="4 - Θέση υποσέλιδου"/>
          <p:cNvSpPr>
            <a:spLocks noGrp="1"/>
          </p:cNvSpPr>
          <p:nvPr>
            <p:ph type="ftr" sz="quarter" idx="11"/>
          </p:nvPr>
        </p:nvSpPr>
        <p:spPr>
          <a:xfrm>
            <a:off x="2898775" y="6354763"/>
            <a:ext cx="3475038" cy="366712"/>
          </a:xfrm>
        </p:spPr>
        <p:txBody>
          <a:bodyPr/>
          <a:lstStyle>
            <a:lvl1pPr>
              <a:defRPr/>
            </a:lvl1pPr>
          </a:lstStyle>
          <a:p>
            <a:endParaRPr lang="el-GR"/>
          </a:p>
        </p:txBody>
      </p:sp>
      <p:sp>
        <p:nvSpPr>
          <p:cNvPr id="8" name="5 - Θέση αριθμού διαφάνειας"/>
          <p:cNvSpPr>
            <a:spLocks noGrp="1"/>
          </p:cNvSpPr>
          <p:nvPr>
            <p:ph type="sldNum" sz="quarter" idx="12"/>
          </p:nvPr>
        </p:nvSpPr>
        <p:spPr>
          <a:xfrm>
            <a:off x="1069975" y="6354763"/>
            <a:ext cx="1520825" cy="366712"/>
          </a:xfrm>
        </p:spPr>
        <p:txBody>
          <a:bodyPr/>
          <a:lstStyle>
            <a:lvl1pPr>
              <a:defRPr/>
            </a:lvl1pPr>
          </a:lstStyle>
          <a:p>
            <a:fld id="{569D6FA2-06C2-46C4-9224-AE31695EE517}" type="slidenum">
              <a:rPr lang="el-GR" smtClean="0"/>
              <a:pPr/>
              <a:t>‹#›</a:t>
            </a:fld>
            <a:endParaRPr lang="el-G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28600"/>
            <a:ext cx="8229600" cy="914400"/>
          </a:xfrm>
        </p:spPr>
        <p:txBody>
          <a:bodyPr/>
          <a:lstStyle/>
          <a:p>
            <a:r>
              <a:rPr lang="el-GR" smtClean="0"/>
              <a:t>Kλικ για επεξεργασία του τίτλου</a:t>
            </a:r>
            <a:endParaRPr lang="en-US"/>
          </a:p>
        </p:txBody>
      </p:sp>
      <p:sp>
        <p:nvSpPr>
          <p:cNvPr id="9" name="8 - Θέση περιεχομένου"/>
          <p:cNvSpPr>
            <a:spLocks noGrp="1"/>
          </p:cNvSpPr>
          <p:nvPr>
            <p:ph sz="quarter" idx="1"/>
          </p:nvPr>
        </p:nvSpPr>
        <p:spPr>
          <a:xfrm>
            <a:off x="457200" y="1219200"/>
            <a:ext cx="4041648" cy="4937760"/>
          </a:xfrm>
        </p:spPr>
        <p:txBody>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
        <p:nvSpPr>
          <p:cNvPr id="11" name="10 - Θέση περιεχομένου"/>
          <p:cNvSpPr>
            <a:spLocks noGrp="1"/>
          </p:cNvSpPr>
          <p:nvPr>
            <p:ph sz="quarter" idx="2"/>
          </p:nvPr>
        </p:nvSpPr>
        <p:spPr>
          <a:xfrm>
            <a:off x="4632198" y="1216152"/>
            <a:ext cx="4041648" cy="4937760"/>
          </a:xfrm>
        </p:spPr>
        <p:txBody>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
        <p:nvSpPr>
          <p:cNvPr id="5" name="4 - Θέση ημερομηνίας"/>
          <p:cNvSpPr>
            <a:spLocks noGrp="1"/>
          </p:cNvSpPr>
          <p:nvPr>
            <p:ph type="dt" sz="half" idx="10"/>
          </p:nvPr>
        </p:nvSpPr>
        <p:spPr/>
        <p:txBody>
          <a:bodyPr/>
          <a:lstStyle>
            <a:lvl1pPr>
              <a:defRPr/>
            </a:lvl1pPr>
          </a:lstStyle>
          <a:p>
            <a:r>
              <a:rPr lang="el-GR" smtClean="0"/>
              <a:t>1/4/2016</a:t>
            </a:r>
            <a:endParaRPr lang="el-GR"/>
          </a:p>
        </p:txBody>
      </p:sp>
      <p:sp>
        <p:nvSpPr>
          <p:cNvPr id="6" name="5 - Θέση υποσέλιδου"/>
          <p:cNvSpPr>
            <a:spLocks noGrp="1"/>
          </p:cNvSpPr>
          <p:nvPr>
            <p:ph type="ftr" sz="quarter" idx="11"/>
          </p:nvPr>
        </p:nvSpPr>
        <p:spPr/>
        <p:txBody>
          <a:bodyPr/>
          <a:lstStyle>
            <a:lvl1pPr>
              <a:defRPr/>
            </a:lvl1pPr>
          </a:lstStyle>
          <a:p>
            <a:endParaRPr lang="el-GR"/>
          </a:p>
        </p:txBody>
      </p:sp>
      <p:sp>
        <p:nvSpPr>
          <p:cNvPr id="7" name="6 - Θέση αριθμού διαφάνειας"/>
          <p:cNvSpPr>
            <a:spLocks noGrp="1"/>
          </p:cNvSpPr>
          <p:nvPr>
            <p:ph type="sldNum" sz="quarter" idx="12"/>
          </p:nvPr>
        </p:nvSpPr>
        <p:spPr/>
        <p:txBody>
          <a:bodyPr/>
          <a:lstStyle>
            <a:lvl1pPr>
              <a:defRPr/>
            </a:lvl1pPr>
          </a:lstStyle>
          <a:p>
            <a:fld id="{569D6FA2-06C2-46C4-9224-AE31695EE517}" type="slidenum">
              <a:rPr lang="el-GR" smtClean="0"/>
              <a:pPr/>
              <a:t>‹#›</a:t>
            </a:fld>
            <a:endParaRPr lang="el-G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28600"/>
            <a:ext cx="8229600" cy="914400"/>
          </a:xfrm>
        </p:spPr>
        <p:txBody>
          <a:bodyPr anchor="ctr"/>
          <a:lstStyle>
            <a:lvl1pPr>
              <a:defRPr/>
            </a:lvl1pPr>
          </a:lstStyle>
          <a:p>
            <a:r>
              <a:rPr lang="el-GR" smtClean="0"/>
              <a:t>Kλικ για επεξεργασία του τίτλου</a:t>
            </a:r>
            <a:endParaRPr lang="en-US"/>
          </a:p>
        </p:txBody>
      </p:sp>
      <p:sp>
        <p:nvSpPr>
          <p:cNvPr id="3" name="2 - Θέση κειμένου"/>
          <p:cNvSpPr>
            <a:spLocks noGrp="1"/>
          </p:cNvSpPr>
          <p:nvPr>
            <p:ph type="body" idx="1"/>
          </p:nvPr>
        </p:nvSpPr>
        <p:spPr>
          <a:xfrm>
            <a:off x="457200" y="1285875"/>
            <a:ext cx="4040188" cy="685800"/>
          </a:xfrm>
          <a:noFill/>
          <a:ln>
            <a:noFill/>
          </a:ln>
        </p:spPr>
        <p:txBody>
          <a:bodyPr anchor="b">
            <a:noAutofit/>
          </a:bodyPr>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a:r>
              <a:rPr lang="el-GR" smtClean="0"/>
              <a:t>Kλικ για επεξεργασία των στυλ του υποδείγματος</a:t>
            </a:r>
          </a:p>
        </p:txBody>
      </p:sp>
      <p:sp>
        <p:nvSpPr>
          <p:cNvPr id="4" name="3 - Θέση κειμένου"/>
          <p:cNvSpPr>
            <a:spLocks noGrp="1"/>
          </p:cNvSpPr>
          <p:nvPr>
            <p:ph type="body" sz="half" idx="3"/>
          </p:nvPr>
        </p:nvSpPr>
        <p:spPr>
          <a:xfrm>
            <a:off x="4648200" y="1295400"/>
            <a:ext cx="4041775" cy="685800"/>
          </a:xfrm>
          <a:noFill/>
          <a:ln>
            <a:noFill/>
          </a:ln>
        </p:spPr>
        <p:txBody>
          <a:bodyPr anchor="b"/>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a:r>
              <a:rPr lang="el-GR" smtClean="0"/>
              <a:t>Kλικ για επεξεργασία των στυλ του υποδείγματος</a:t>
            </a:r>
          </a:p>
        </p:txBody>
      </p:sp>
      <p:sp>
        <p:nvSpPr>
          <p:cNvPr id="11" name="10 - Θέση περιεχομένου"/>
          <p:cNvSpPr>
            <a:spLocks noGrp="1"/>
          </p:cNvSpPr>
          <p:nvPr>
            <p:ph sz="quarter" idx="2"/>
          </p:nvPr>
        </p:nvSpPr>
        <p:spPr>
          <a:xfrm>
            <a:off x="457200" y="2133600"/>
            <a:ext cx="4038600" cy="4038600"/>
          </a:xfrm>
        </p:spPr>
        <p:txBody>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
        <p:nvSpPr>
          <p:cNvPr id="13" name="12 - Θέση περιεχομένου"/>
          <p:cNvSpPr>
            <a:spLocks noGrp="1"/>
          </p:cNvSpPr>
          <p:nvPr>
            <p:ph sz="quarter" idx="4"/>
          </p:nvPr>
        </p:nvSpPr>
        <p:spPr>
          <a:xfrm>
            <a:off x="4648200" y="2133600"/>
            <a:ext cx="4038600" cy="4038600"/>
          </a:xfrm>
        </p:spPr>
        <p:txBody>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
        <p:nvSpPr>
          <p:cNvPr id="7" name="6 - Θέση ημερομηνίας"/>
          <p:cNvSpPr>
            <a:spLocks noGrp="1"/>
          </p:cNvSpPr>
          <p:nvPr>
            <p:ph type="dt" sz="half" idx="10"/>
          </p:nvPr>
        </p:nvSpPr>
        <p:spPr/>
        <p:txBody>
          <a:bodyPr/>
          <a:lstStyle>
            <a:lvl1pPr>
              <a:defRPr/>
            </a:lvl1pPr>
          </a:lstStyle>
          <a:p>
            <a:pPr>
              <a:defRPr/>
            </a:pPr>
            <a:r>
              <a:rPr lang="el-GR" smtClean="0"/>
              <a:t>1/4/2016</a:t>
            </a:r>
            <a:endParaRPr lang="el-GR"/>
          </a:p>
        </p:txBody>
      </p:sp>
      <p:sp>
        <p:nvSpPr>
          <p:cNvPr id="8" name="7 - Θέση υποσέλιδου"/>
          <p:cNvSpPr>
            <a:spLocks noGrp="1"/>
          </p:cNvSpPr>
          <p:nvPr>
            <p:ph type="ftr" sz="quarter" idx="11"/>
          </p:nvPr>
        </p:nvSpPr>
        <p:spPr/>
        <p:txBody>
          <a:bodyPr/>
          <a:lstStyle>
            <a:lvl1pPr>
              <a:defRPr/>
            </a:lvl1pPr>
          </a:lstStyle>
          <a:p>
            <a:pPr>
              <a:defRPr/>
            </a:pPr>
            <a:endParaRPr lang="el-GR"/>
          </a:p>
        </p:txBody>
      </p:sp>
      <p:sp>
        <p:nvSpPr>
          <p:cNvPr id="9" name="8 - Θέση αριθμού διαφάνειας"/>
          <p:cNvSpPr>
            <a:spLocks noGrp="1"/>
          </p:cNvSpPr>
          <p:nvPr>
            <p:ph type="sldNum" sz="quarter" idx="12"/>
          </p:nvPr>
        </p:nvSpPr>
        <p:spPr/>
        <p:txBody>
          <a:bodyPr/>
          <a:lstStyle>
            <a:lvl1pPr>
              <a:defRPr/>
            </a:lvl1pPr>
          </a:lstStyle>
          <a:p>
            <a:pPr>
              <a:defRPr/>
            </a:pPr>
            <a:fld id="{51E8E775-778A-41BD-8593-138AC62FFE0C}" type="slidenum">
              <a:rPr lang="el-GR"/>
              <a:pPr>
                <a:defRPr/>
              </a:pPr>
              <a:t>‹#›</a:t>
            </a:fld>
            <a:endParaRPr lang="el-G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Μόνο τίτλος">
    <p:spTree>
      <p:nvGrpSpPr>
        <p:cNvPr id="1" name=""/>
        <p:cNvGrpSpPr/>
        <p:nvPr/>
      </p:nvGrpSpPr>
      <p:grpSpPr>
        <a:xfrm>
          <a:off x="0" y="0"/>
          <a:ext cx="0" cy="0"/>
          <a:chOff x="0" y="0"/>
          <a:chExt cx="0" cy="0"/>
        </a:xfrm>
      </p:grpSpPr>
      <p:sp>
        <p:nvSpPr>
          <p:cNvPr id="3" name="12 - Ισοσκελές τρίγωνο"/>
          <p:cNvSpPr>
            <a:spLocks noChangeAspect="1"/>
          </p:cNvSpPr>
          <p:nvPr/>
        </p:nvSpPr>
        <p:spPr>
          <a:xfrm rot="5400000">
            <a:off x="419100" y="6467475"/>
            <a:ext cx="190500" cy="120650"/>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2" name="1 - Τίτλος"/>
          <p:cNvSpPr>
            <a:spLocks noGrp="1"/>
          </p:cNvSpPr>
          <p:nvPr>
            <p:ph type="title"/>
          </p:nvPr>
        </p:nvSpPr>
        <p:spPr>
          <a:xfrm>
            <a:off x="457200" y="228600"/>
            <a:ext cx="8229600" cy="914400"/>
          </a:xfrm>
        </p:spPr>
        <p:txBody>
          <a:bodyPr/>
          <a:lstStyle/>
          <a:p>
            <a:r>
              <a:rPr lang="el-GR" smtClean="0"/>
              <a:t>Kλικ για επεξεργασία του τίτλου</a:t>
            </a:r>
            <a:endParaRPr lang="en-US"/>
          </a:p>
        </p:txBody>
      </p:sp>
      <p:sp>
        <p:nvSpPr>
          <p:cNvPr id="4" name="2 - Θέση ημερομηνίας"/>
          <p:cNvSpPr>
            <a:spLocks noGrp="1"/>
          </p:cNvSpPr>
          <p:nvPr>
            <p:ph type="dt" sz="half" idx="10"/>
          </p:nvPr>
        </p:nvSpPr>
        <p:spPr/>
        <p:txBody>
          <a:bodyPr/>
          <a:lstStyle>
            <a:lvl1pPr>
              <a:defRPr/>
            </a:lvl1pPr>
          </a:lstStyle>
          <a:p>
            <a:pPr>
              <a:defRPr/>
            </a:pPr>
            <a:r>
              <a:rPr lang="el-GR" smtClean="0"/>
              <a:t>1/4/2016</a:t>
            </a:r>
            <a:endParaRPr lang="el-GR"/>
          </a:p>
        </p:txBody>
      </p:sp>
      <p:sp>
        <p:nvSpPr>
          <p:cNvPr id="5" name="3 - Θέση υποσέλιδου"/>
          <p:cNvSpPr>
            <a:spLocks noGrp="1"/>
          </p:cNvSpPr>
          <p:nvPr>
            <p:ph type="ftr" sz="quarter" idx="11"/>
          </p:nvPr>
        </p:nvSpPr>
        <p:spPr/>
        <p:txBody>
          <a:bodyPr/>
          <a:lstStyle>
            <a:lvl1pPr>
              <a:defRPr/>
            </a:lvl1pPr>
          </a:lstStyle>
          <a:p>
            <a:pPr>
              <a:defRPr/>
            </a:pPr>
            <a:endParaRPr lang="el-GR"/>
          </a:p>
        </p:txBody>
      </p:sp>
      <p:sp>
        <p:nvSpPr>
          <p:cNvPr id="6" name="4 - Θέση αριθμού διαφάνειας"/>
          <p:cNvSpPr>
            <a:spLocks noGrp="1"/>
          </p:cNvSpPr>
          <p:nvPr>
            <p:ph type="sldNum" sz="quarter" idx="12"/>
          </p:nvPr>
        </p:nvSpPr>
        <p:spPr/>
        <p:txBody>
          <a:bodyPr/>
          <a:lstStyle>
            <a:lvl1pPr>
              <a:defRPr/>
            </a:lvl1pPr>
          </a:lstStyle>
          <a:p>
            <a:pPr>
              <a:defRPr/>
            </a:pPr>
            <a:fld id="{940F8FB9-971A-4B86-87D6-E72E81BC9818}" type="slidenum">
              <a:rPr lang="el-GR"/>
              <a:pPr>
                <a:defRPr/>
              </a:pPr>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Κενή">
    <p:spTree>
      <p:nvGrpSpPr>
        <p:cNvPr id="1" name=""/>
        <p:cNvGrpSpPr/>
        <p:nvPr/>
      </p:nvGrpSpPr>
      <p:grpSpPr>
        <a:xfrm>
          <a:off x="0" y="0"/>
          <a:ext cx="0" cy="0"/>
          <a:chOff x="0" y="0"/>
          <a:chExt cx="0" cy="0"/>
        </a:xfrm>
      </p:grpSpPr>
      <p:sp>
        <p:nvSpPr>
          <p:cNvPr id="2" name="12 - Ευθεία γραμμή σύνδεσης"/>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a:lstStyle/>
          <a:p>
            <a:pPr>
              <a:defRPr/>
            </a:pPr>
            <a:endParaRPr lang="en-US">
              <a:ea typeface="ＭＳ Ｐゴシック" pitchFamily="1" charset="-128"/>
            </a:endParaRPr>
          </a:p>
        </p:txBody>
      </p:sp>
      <p:sp>
        <p:nvSpPr>
          <p:cNvPr id="3" name="14 - Ισοσκελές τρίγωνο"/>
          <p:cNvSpPr>
            <a:spLocks noChangeAspect="1"/>
          </p:cNvSpPr>
          <p:nvPr/>
        </p:nvSpPr>
        <p:spPr>
          <a:xfrm rot="5400000">
            <a:off x="419100" y="6467475"/>
            <a:ext cx="190500" cy="120650"/>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4" name="1 - Θέση ημερομηνίας"/>
          <p:cNvSpPr>
            <a:spLocks noGrp="1"/>
          </p:cNvSpPr>
          <p:nvPr>
            <p:ph type="dt" sz="half" idx="10"/>
          </p:nvPr>
        </p:nvSpPr>
        <p:spPr/>
        <p:txBody>
          <a:bodyPr/>
          <a:lstStyle>
            <a:lvl1pPr>
              <a:defRPr/>
            </a:lvl1pPr>
          </a:lstStyle>
          <a:p>
            <a:pPr>
              <a:defRPr/>
            </a:pPr>
            <a:r>
              <a:rPr lang="el-GR" smtClean="0"/>
              <a:t>1/4/2016</a:t>
            </a:r>
            <a:endParaRPr lang="el-GR"/>
          </a:p>
        </p:txBody>
      </p:sp>
      <p:sp>
        <p:nvSpPr>
          <p:cNvPr id="5" name="2 - Θέση υποσέλιδου"/>
          <p:cNvSpPr>
            <a:spLocks noGrp="1"/>
          </p:cNvSpPr>
          <p:nvPr>
            <p:ph type="ftr" sz="quarter" idx="11"/>
          </p:nvPr>
        </p:nvSpPr>
        <p:spPr/>
        <p:txBody>
          <a:bodyPr/>
          <a:lstStyle>
            <a:lvl1pPr>
              <a:defRPr/>
            </a:lvl1pPr>
          </a:lstStyle>
          <a:p>
            <a:pPr>
              <a:defRPr/>
            </a:pPr>
            <a:endParaRPr lang="el-GR"/>
          </a:p>
        </p:txBody>
      </p:sp>
      <p:sp>
        <p:nvSpPr>
          <p:cNvPr id="6" name="3 - Θέση αριθμού διαφάνειας"/>
          <p:cNvSpPr>
            <a:spLocks noGrp="1"/>
          </p:cNvSpPr>
          <p:nvPr>
            <p:ph type="sldNum" sz="quarter" idx="12"/>
          </p:nvPr>
        </p:nvSpPr>
        <p:spPr/>
        <p:txBody>
          <a:bodyPr/>
          <a:lstStyle>
            <a:lvl1pPr>
              <a:defRPr/>
            </a:lvl1pPr>
          </a:lstStyle>
          <a:p>
            <a:pPr>
              <a:defRPr/>
            </a:pPr>
            <a:fld id="{C8683965-3BF7-40E5-99D5-768564B015C6}" type="slidenum">
              <a:rPr lang="el-GR"/>
              <a:pPr>
                <a:defRPr/>
              </a:pPr>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Περιεχόμενο με λεζάντα">
    <p:spTree>
      <p:nvGrpSpPr>
        <p:cNvPr id="1" name=""/>
        <p:cNvGrpSpPr/>
        <p:nvPr/>
      </p:nvGrpSpPr>
      <p:grpSpPr>
        <a:xfrm>
          <a:off x="0" y="0"/>
          <a:ext cx="0" cy="0"/>
          <a:chOff x="0" y="0"/>
          <a:chExt cx="0" cy="0"/>
        </a:xfrm>
      </p:grpSpPr>
      <p:sp>
        <p:nvSpPr>
          <p:cNvPr id="5" name="12 - Ευθεία γραμμή σύνδεσης"/>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a:lstStyle/>
          <a:p>
            <a:pPr>
              <a:defRPr/>
            </a:pPr>
            <a:endParaRPr lang="en-US">
              <a:ea typeface="ＭＳ Ｐゴシック" pitchFamily="1" charset="-128"/>
            </a:endParaRPr>
          </a:p>
        </p:txBody>
      </p:sp>
      <p:sp>
        <p:nvSpPr>
          <p:cNvPr id="6" name="14 - Ευθεία γραμμή σύνδεσης"/>
          <p:cNvSpPr>
            <a:spLocks noChangeShapeType="1"/>
          </p:cNvSpPr>
          <p:nvPr/>
        </p:nvSpPr>
        <p:spPr bwMode="auto">
          <a:xfrm rot="5400000">
            <a:off x="3160712" y="3324226"/>
            <a:ext cx="6035675" cy="0"/>
          </a:xfrm>
          <a:prstGeom prst="line">
            <a:avLst/>
          </a:prstGeom>
          <a:noFill/>
          <a:ln w="9525" cap="flat" cmpd="sng" algn="ctr">
            <a:solidFill>
              <a:schemeClr val="accent2"/>
            </a:solidFill>
            <a:prstDash val="dash"/>
            <a:round/>
            <a:headEnd type="none" w="med" len="med"/>
            <a:tailEnd type="none" w="med" len="med"/>
          </a:ln>
          <a:effectLst/>
        </p:spPr>
        <p:txBody>
          <a:bodyPr/>
          <a:lstStyle/>
          <a:p>
            <a:pPr>
              <a:defRPr/>
            </a:pPr>
            <a:endParaRPr lang="en-US" dirty="0">
              <a:ea typeface="ＭＳ Ｐゴシック" pitchFamily="1" charset="-128"/>
            </a:endParaRPr>
          </a:p>
        </p:txBody>
      </p:sp>
      <p:sp>
        <p:nvSpPr>
          <p:cNvPr id="7" name="15 - Ισοσκελές τρίγωνο"/>
          <p:cNvSpPr>
            <a:spLocks noChangeAspect="1"/>
          </p:cNvSpPr>
          <p:nvPr/>
        </p:nvSpPr>
        <p:spPr>
          <a:xfrm rot="5400000">
            <a:off x="419100" y="6467475"/>
            <a:ext cx="190500" cy="120650"/>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2" name="1 - Τίτλος"/>
          <p:cNvSpPr>
            <a:spLocks noGrp="1"/>
          </p:cNvSpPr>
          <p:nvPr>
            <p:ph type="title"/>
          </p:nvPr>
        </p:nvSpPr>
        <p:spPr>
          <a:xfrm>
            <a:off x="6324600" y="304800"/>
            <a:ext cx="2514600" cy="838200"/>
          </a:xfrm>
        </p:spPr>
        <p:txBody>
          <a:bodyPr>
            <a:noAutofit/>
          </a:bodyPr>
          <a:lstStyle>
            <a:lvl1pPr algn="l">
              <a:buNone/>
              <a:defRPr sz="2000" b="1">
                <a:solidFill>
                  <a:schemeClr val="tx2"/>
                </a:solidFill>
                <a:latin typeface="+mn-lt"/>
                <a:ea typeface="+mn-ea"/>
                <a:cs typeface="+mn-cs"/>
              </a:defRPr>
            </a:lvl1pPr>
          </a:lstStyle>
          <a:p>
            <a:r>
              <a:rPr lang="el-GR" smtClean="0"/>
              <a:t>Kλικ για επεξεργασία του τίτλου</a:t>
            </a:r>
            <a:endParaRPr lang="en-US"/>
          </a:p>
        </p:txBody>
      </p:sp>
      <p:sp>
        <p:nvSpPr>
          <p:cNvPr id="3" name="2 - Θέση κειμένου"/>
          <p:cNvSpPr>
            <a:spLocks noGrp="1"/>
          </p:cNvSpPr>
          <p:nvPr>
            <p:ph type="body" idx="2"/>
          </p:nvPr>
        </p:nvSpPr>
        <p:spPr>
          <a:xfrm>
            <a:off x="6324600" y="1219200"/>
            <a:ext cx="2514600" cy="4843463"/>
          </a:xfrm>
        </p:spPr>
        <p:txBody>
          <a:bodyPr/>
          <a:lstStyle>
            <a:lvl1pPr marL="0" indent="0">
              <a:lnSpc>
                <a:spcPts val="22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a:r>
              <a:rPr lang="el-GR" smtClean="0"/>
              <a:t>Kλικ για επεξεργασία των στυλ του υποδείγματος</a:t>
            </a:r>
          </a:p>
        </p:txBody>
      </p:sp>
      <p:sp>
        <p:nvSpPr>
          <p:cNvPr id="12" name="11 - Θέση περιεχομένου"/>
          <p:cNvSpPr>
            <a:spLocks noGrp="1"/>
          </p:cNvSpPr>
          <p:nvPr>
            <p:ph sz="quarter" idx="1"/>
          </p:nvPr>
        </p:nvSpPr>
        <p:spPr>
          <a:xfrm>
            <a:off x="304800" y="304800"/>
            <a:ext cx="5715000" cy="5715000"/>
          </a:xfrm>
        </p:spPr>
        <p:txBody>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
        <p:nvSpPr>
          <p:cNvPr id="8" name="4 - Θέση ημερομηνίας"/>
          <p:cNvSpPr>
            <a:spLocks noGrp="1"/>
          </p:cNvSpPr>
          <p:nvPr>
            <p:ph type="dt" sz="half" idx="10"/>
          </p:nvPr>
        </p:nvSpPr>
        <p:spPr/>
        <p:txBody>
          <a:bodyPr/>
          <a:lstStyle>
            <a:lvl1pPr>
              <a:defRPr/>
            </a:lvl1pPr>
          </a:lstStyle>
          <a:p>
            <a:pPr>
              <a:defRPr/>
            </a:pPr>
            <a:r>
              <a:rPr lang="el-GR" smtClean="0"/>
              <a:t>1/4/2016</a:t>
            </a:r>
            <a:endParaRPr lang="el-GR"/>
          </a:p>
        </p:txBody>
      </p:sp>
      <p:sp>
        <p:nvSpPr>
          <p:cNvPr id="9" name="5 - Θέση υποσέλιδου"/>
          <p:cNvSpPr>
            <a:spLocks noGrp="1"/>
          </p:cNvSpPr>
          <p:nvPr>
            <p:ph type="ftr" sz="quarter" idx="11"/>
          </p:nvPr>
        </p:nvSpPr>
        <p:spPr/>
        <p:txBody>
          <a:bodyPr/>
          <a:lstStyle>
            <a:lvl1pPr>
              <a:defRPr/>
            </a:lvl1pPr>
          </a:lstStyle>
          <a:p>
            <a:pPr>
              <a:defRPr/>
            </a:pPr>
            <a:endParaRPr lang="el-GR"/>
          </a:p>
        </p:txBody>
      </p:sp>
      <p:sp>
        <p:nvSpPr>
          <p:cNvPr id="10" name="6 - Θέση αριθμού διαφάνειας"/>
          <p:cNvSpPr>
            <a:spLocks noGrp="1"/>
          </p:cNvSpPr>
          <p:nvPr>
            <p:ph type="sldNum" sz="quarter" idx="12"/>
          </p:nvPr>
        </p:nvSpPr>
        <p:spPr/>
        <p:txBody>
          <a:bodyPr/>
          <a:lstStyle>
            <a:lvl1pPr>
              <a:defRPr/>
            </a:lvl1pPr>
          </a:lstStyle>
          <a:p>
            <a:pPr>
              <a:defRPr/>
            </a:pPr>
            <a:fld id="{BB078243-9F41-43FC-890E-3E209B3D33C4}" type="slidenum">
              <a:rPr lang="el-GR"/>
              <a:pPr>
                <a:defRPr/>
              </a:pPr>
              <a:t>‹#›</a:t>
            </a:fld>
            <a:endParaRPr lang="el-G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Εικόνα με λεζάντα">
    <p:spTree>
      <p:nvGrpSpPr>
        <p:cNvPr id="1" name=""/>
        <p:cNvGrpSpPr/>
        <p:nvPr/>
      </p:nvGrpSpPr>
      <p:grpSpPr>
        <a:xfrm>
          <a:off x="0" y="0"/>
          <a:ext cx="0" cy="0"/>
          <a:chOff x="0" y="0"/>
          <a:chExt cx="0" cy="0"/>
        </a:xfrm>
      </p:grpSpPr>
      <p:sp>
        <p:nvSpPr>
          <p:cNvPr id="5" name="12 - Ευθεία γραμμή σύνδεσης"/>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a:lstStyle/>
          <a:p>
            <a:pPr>
              <a:defRPr/>
            </a:pPr>
            <a:endParaRPr lang="en-US">
              <a:ea typeface="ＭＳ Ｐゴシック" pitchFamily="1" charset="-128"/>
            </a:endParaRPr>
          </a:p>
        </p:txBody>
      </p:sp>
      <p:sp>
        <p:nvSpPr>
          <p:cNvPr id="6" name="14 - Ισοσκελές τρίγωνο"/>
          <p:cNvSpPr>
            <a:spLocks noChangeAspect="1"/>
          </p:cNvSpPr>
          <p:nvPr/>
        </p:nvSpPr>
        <p:spPr>
          <a:xfrm rot="5400000">
            <a:off x="419100" y="6467475"/>
            <a:ext cx="190500" cy="120650"/>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7" name="15 - Ορθογώνιο"/>
          <p:cNvSpPr/>
          <p:nvPr/>
        </p:nvSpPr>
        <p:spPr>
          <a:xfrm>
            <a:off x="457200" y="500063"/>
            <a:ext cx="182563" cy="68580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2" name="1 - Τίτλος"/>
          <p:cNvSpPr>
            <a:spLocks noGrp="1"/>
          </p:cNvSpPr>
          <p:nvPr>
            <p:ph type="title"/>
          </p:nvPr>
        </p:nvSpPr>
        <p:spPr>
          <a:xfrm>
            <a:off x="457200" y="500856"/>
            <a:ext cx="8229600" cy="674688"/>
          </a:xfrm>
          <a:ln>
            <a:solidFill>
              <a:schemeClr val="accent1"/>
            </a:solidFill>
          </a:ln>
        </p:spPr>
        <p:txBody>
          <a:bodyPr lIns="274320" anchor="ctr"/>
          <a:lstStyle>
            <a:lvl1pPr algn="r">
              <a:buNone/>
              <a:defRPr sz="2000" b="0">
                <a:solidFill>
                  <a:schemeClr val="tx1"/>
                </a:solidFill>
              </a:defRPr>
            </a:lvl1pPr>
          </a:lstStyle>
          <a:p>
            <a:r>
              <a:rPr lang="el-GR" smtClean="0"/>
              <a:t>Kλικ για επεξεργασία του τίτλου</a:t>
            </a:r>
            <a:endParaRPr lang="en-US"/>
          </a:p>
        </p:txBody>
      </p:sp>
      <p:sp>
        <p:nvSpPr>
          <p:cNvPr id="3" name="2 - Θέση εικόνας"/>
          <p:cNvSpPr>
            <a:spLocks noGrp="1"/>
          </p:cNvSpPr>
          <p:nvPr>
            <p:ph type="pic" idx="1"/>
          </p:nvPr>
        </p:nvSpPr>
        <p:spPr>
          <a:xfrm>
            <a:off x="457200" y="1905000"/>
            <a:ext cx="8229600" cy="4270248"/>
          </a:xfrm>
          <a:solidFill>
            <a:schemeClr val="tx1">
              <a:shade val="50000"/>
            </a:schemeClr>
          </a:solidFill>
          <a:ln>
            <a:noFill/>
          </a:ln>
          <a:effectLst/>
        </p:spPr>
        <p:txBody>
          <a:bodyPr>
            <a:normAutofit/>
          </a:bodyPr>
          <a:lstStyle>
            <a:lvl1pPr marL="0" indent="0">
              <a:spcBef>
                <a:spcPts val="600"/>
              </a:spcBef>
              <a:buNone/>
              <a:defRPr sz="3200"/>
            </a:lvl1pPr>
          </a:lstStyle>
          <a:p>
            <a:pPr lvl="0"/>
            <a:r>
              <a:rPr lang="el-GR" noProof="0" smtClean="0"/>
              <a:t>Κάντε κλικ στο εικονίδιο για να προσθέσετε μια εικόνα</a:t>
            </a:r>
            <a:endParaRPr lang="en-US" noProof="0" dirty="0"/>
          </a:p>
        </p:txBody>
      </p:sp>
      <p:sp>
        <p:nvSpPr>
          <p:cNvPr id="4" name="3 - Θέση κειμένου"/>
          <p:cNvSpPr>
            <a:spLocks noGrp="1"/>
          </p:cNvSpPr>
          <p:nvPr>
            <p:ph type="body" sz="half" idx="2"/>
          </p:nvPr>
        </p:nvSpPr>
        <p:spPr>
          <a:xfrm>
            <a:off x="457200" y="1219200"/>
            <a:ext cx="8229600" cy="533400"/>
          </a:xfrm>
        </p:spPr>
        <p:txBody>
          <a:bodyPr anchor="ctr"/>
          <a:lstStyle>
            <a:lvl1pPr marL="0" indent="0" algn="l">
              <a:buFontTx/>
              <a:buNone/>
              <a:defRPr sz="1400"/>
            </a:lvl1pPr>
            <a:lvl2pPr>
              <a:defRPr sz="1200"/>
            </a:lvl2pPr>
            <a:lvl3pPr>
              <a:defRPr sz="1000"/>
            </a:lvl3pPr>
            <a:lvl4pPr>
              <a:defRPr sz="900"/>
            </a:lvl4pPr>
            <a:lvl5pPr>
              <a:defRPr sz="900"/>
            </a:lvl5pPr>
          </a:lstStyle>
          <a:p>
            <a:pPr lvl="0"/>
            <a:r>
              <a:rPr lang="el-GR" smtClean="0"/>
              <a:t>Kλικ για επεξεργασία των στυλ του υποδείγματος</a:t>
            </a:r>
          </a:p>
        </p:txBody>
      </p:sp>
      <p:sp>
        <p:nvSpPr>
          <p:cNvPr id="8" name="4 - Θέση ημερομηνίας"/>
          <p:cNvSpPr>
            <a:spLocks noGrp="1"/>
          </p:cNvSpPr>
          <p:nvPr>
            <p:ph type="dt" sz="half" idx="10"/>
          </p:nvPr>
        </p:nvSpPr>
        <p:spPr/>
        <p:txBody>
          <a:bodyPr/>
          <a:lstStyle>
            <a:lvl1pPr>
              <a:defRPr/>
            </a:lvl1pPr>
          </a:lstStyle>
          <a:p>
            <a:r>
              <a:rPr lang="el-GR" smtClean="0"/>
              <a:t>1/4/2016</a:t>
            </a:r>
            <a:endParaRPr lang="el-GR"/>
          </a:p>
        </p:txBody>
      </p:sp>
      <p:sp>
        <p:nvSpPr>
          <p:cNvPr id="9" name="5 - Θέση υποσέλιδου"/>
          <p:cNvSpPr>
            <a:spLocks noGrp="1"/>
          </p:cNvSpPr>
          <p:nvPr>
            <p:ph type="ftr" sz="quarter" idx="11"/>
          </p:nvPr>
        </p:nvSpPr>
        <p:spPr/>
        <p:txBody>
          <a:bodyPr/>
          <a:lstStyle>
            <a:lvl1pPr>
              <a:defRPr/>
            </a:lvl1pPr>
          </a:lstStyle>
          <a:p>
            <a:endParaRPr lang="el-GR"/>
          </a:p>
        </p:txBody>
      </p:sp>
      <p:sp>
        <p:nvSpPr>
          <p:cNvPr id="10" name="6 - Θέση αριθμού διαφάνειας"/>
          <p:cNvSpPr>
            <a:spLocks noGrp="1"/>
          </p:cNvSpPr>
          <p:nvPr>
            <p:ph type="sldNum" sz="quarter" idx="12"/>
          </p:nvPr>
        </p:nvSpPr>
        <p:spPr/>
        <p:txBody>
          <a:bodyPr/>
          <a:lstStyle>
            <a:lvl1pPr>
              <a:defRPr/>
            </a:lvl1pPr>
          </a:lstStyle>
          <a:p>
            <a:fld id="{569D6FA2-06C2-46C4-9224-AE31695EE517}" type="slidenum">
              <a:rPr lang="el-GR" smtClean="0"/>
              <a:pPr/>
              <a:t>‹#›</a:t>
            </a:fld>
            <a:endParaRPr lang="el-GR"/>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074" name="21 - Θέση τίτλου"/>
          <p:cNvSpPr>
            <a:spLocks noGrp="1"/>
          </p:cNvSpPr>
          <p:nvPr>
            <p:ph type="title"/>
          </p:nvPr>
        </p:nvSpPr>
        <p:spPr bwMode="auto">
          <a:xfrm>
            <a:off x="457200" y="152400"/>
            <a:ext cx="8229600" cy="9906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l-GR" smtClean="0"/>
              <a:t>Kλικ για επεξεργασία του τίτλου</a:t>
            </a:r>
            <a:endParaRPr lang="en-US" smtClean="0"/>
          </a:p>
        </p:txBody>
      </p:sp>
      <p:sp>
        <p:nvSpPr>
          <p:cNvPr id="3075" name="12 - Θέση κειμένου"/>
          <p:cNvSpPr>
            <a:spLocks noGrp="1"/>
          </p:cNvSpPr>
          <p:nvPr>
            <p:ph type="body" idx="1"/>
          </p:nvPr>
        </p:nvSpPr>
        <p:spPr bwMode="auto">
          <a:xfrm>
            <a:off x="457200" y="1219200"/>
            <a:ext cx="8229600" cy="491013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smtClean="0"/>
          </a:p>
        </p:txBody>
      </p:sp>
      <p:sp>
        <p:nvSpPr>
          <p:cNvPr id="14" name="13 - Θέση ημερομηνίας"/>
          <p:cNvSpPr>
            <a:spLocks noGrp="1"/>
          </p:cNvSpPr>
          <p:nvPr>
            <p:ph type="dt" sz="half" idx="2"/>
          </p:nvPr>
        </p:nvSpPr>
        <p:spPr>
          <a:xfrm>
            <a:off x="6400800" y="6356350"/>
            <a:ext cx="2289175" cy="365125"/>
          </a:xfrm>
          <a:prstGeom prst="rect">
            <a:avLst/>
          </a:prstGeom>
        </p:spPr>
        <p:txBody>
          <a:bodyPr vert="horz"/>
          <a:lstStyle>
            <a:lvl1pPr algn="l" eaLnBrk="1" latinLnBrk="0" hangingPunct="1">
              <a:defRPr kumimoji="0" sz="1400">
                <a:solidFill>
                  <a:schemeClr val="tx2"/>
                </a:solidFill>
                <a:ea typeface="ＭＳ Ｐゴシック" pitchFamily="1" charset="-128"/>
              </a:defRPr>
            </a:lvl1pPr>
          </a:lstStyle>
          <a:p>
            <a:pPr>
              <a:defRPr/>
            </a:pPr>
            <a:r>
              <a:rPr lang="el-GR" smtClean="0"/>
              <a:t>1/4/2016</a:t>
            </a:r>
            <a:endParaRPr lang="el-GR"/>
          </a:p>
        </p:txBody>
      </p:sp>
      <p:sp>
        <p:nvSpPr>
          <p:cNvPr id="3" name="2 - Θέση υποσέλιδου"/>
          <p:cNvSpPr>
            <a:spLocks noGrp="1"/>
          </p:cNvSpPr>
          <p:nvPr>
            <p:ph type="ftr" sz="quarter" idx="3"/>
          </p:nvPr>
        </p:nvSpPr>
        <p:spPr>
          <a:xfrm>
            <a:off x="2898775" y="6356350"/>
            <a:ext cx="3505200" cy="365125"/>
          </a:xfrm>
          <a:prstGeom prst="rect">
            <a:avLst/>
          </a:prstGeom>
        </p:spPr>
        <p:txBody>
          <a:bodyPr vert="horz"/>
          <a:lstStyle>
            <a:lvl1pPr algn="r" eaLnBrk="1" latinLnBrk="0" hangingPunct="1">
              <a:defRPr kumimoji="0" sz="1400">
                <a:solidFill>
                  <a:schemeClr val="tx2"/>
                </a:solidFill>
                <a:ea typeface="ＭＳ Ｐゴシック" pitchFamily="1" charset="-128"/>
              </a:defRPr>
            </a:lvl1pPr>
          </a:lstStyle>
          <a:p>
            <a:pPr>
              <a:defRPr/>
            </a:pPr>
            <a:endParaRPr lang="el-GR"/>
          </a:p>
        </p:txBody>
      </p:sp>
      <p:sp>
        <p:nvSpPr>
          <p:cNvPr id="23" name="22 - Θέση αριθμού διαφάνειας"/>
          <p:cNvSpPr>
            <a:spLocks noGrp="1"/>
          </p:cNvSpPr>
          <p:nvPr>
            <p:ph type="sldNum" sz="quarter" idx="4"/>
          </p:nvPr>
        </p:nvSpPr>
        <p:spPr>
          <a:xfrm>
            <a:off x="612775" y="6356350"/>
            <a:ext cx="1981200" cy="365125"/>
          </a:xfrm>
          <a:prstGeom prst="rect">
            <a:avLst/>
          </a:prstGeom>
        </p:spPr>
        <p:txBody>
          <a:bodyPr vert="horz"/>
          <a:lstStyle>
            <a:lvl1pPr algn="l" eaLnBrk="1" latinLnBrk="0" hangingPunct="1">
              <a:defRPr kumimoji="0" sz="1400">
                <a:solidFill>
                  <a:schemeClr val="tx2"/>
                </a:solidFill>
                <a:ea typeface="ＭＳ Ｐゴシック" pitchFamily="1" charset="-128"/>
              </a:defRPr>
            </a:lvl1pPr>
          </a:lstStyle>
          <a:p>
            <a:pPr>
              <a:defRPr/>
            </a:pPr>
            <a:fld id="{F6867E2C-1C21-4304-97C8-50F732BF0CF6}" type="slidenum">
              <a:rPr lang="el-GR"/>
              <a:pPr>
                <a:defRPr/>
              </a:pPr>
              <a:t>‹#›</a:t>
            </a:fld>
            <a:endParaRPr lang="el-GR"/>
          </a:p>
        </p:txBody>
      </p:sp>
      <p:sp>
        <p:nvSpPr>
          <p:cNvPr id="28" name="27 - Ευθεία γραμμή σύνδεσης"/>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a:lstStyle/>
          <a:p>
            <a:pPr>
              <a:defRPr/>
            </a:pPr>
            <a:endParaRPr lang="en-US">
              <a:ea typeface="ＭＳ Ｐゴシック" pitchFamily="1" charset="-128"/>
            </a:endParaRPr>
          </a:p>
        </p:txBody>
      </p:sp>
      <p:sp>
        <p:nvSpPr>
          <p:cNvPr id="29" name="28 - Ευθεία γραμμή σύνδεσης"/>
          <p:cNvSpPr>
            <a:spLocks noChangeShapeType="1"/>
          </p:cNvSpPr>
          <p:nvPr/>
        </p:nvSpPr>
        <p:spPr bwMode="auto">
          <a:xfrm>
            <a:off x="457200" y="1143000"/>
            <a:ext cx="8229600" cy="0"/>
          </a:xfrm>
          <a:prstGeom prst="line">
            <a:avLst/>
          </a:prstGeom>
          <a:noFill/>
          <a:ln w="9525" cap="flat" cmpd="sng" algn="ctr">
            <a:solidFill>
              <a:schemeClr val="accent2"/>
            </a:solidFill>
            <a:prstDash val="dash"/>
            <a:round/>
            <a:headEnd type="none" w="med" len="med"/>
            <a:tailEnd type="none" w="med" len="med"/>
          </a:ln>
          <a:effectLst/>
        </p:spPr>
        <p:txBody>
          <a:bodyPr/>
          <a:lstStyle/>
          <a:p>
            <a:pPr>
              <a:defRPr/>
            </a:pPr>
            <a:endParaRPr lang="en-US">
              <a:ea typeface="ＭＳ Ｐゴシック" pitchFamily="1" charset="-128"/>
            </a:endParaRPr>
          </a:p>
        </p:txBody>
      </p:sp>
      <p:sp>
        <p:nvSpPr>
          <p:cNvPr id="10" name="9 - Ισοσκελές τρίγωνο"/>
          <p:cNvSpPr>
            <a:spLocks noChangeAspect="1"/>
          </p:cNvSpPr>
          <p:nvPr/>
        </p:nvSpPr>
        <p:spPr>
          <a:xfrm rot="5400000">
            <a:off x="419100" y="6467475"/>
            <a:ext cx="190500" cy="120650"/>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11" name="Text Box 7"/>
          <p:cNvSpPr txBox="1">
            <a:spLocks noChangeArrowheads="1"/>
          </p:cNvSpPr>
          <p:nvPr/>
        </p:nvSpPr>
        <p:spPr bwMode="auto">
          <a:xfrm>
            <a:off x="0" y="0"/>
            <a:ext cx="806450" cy="217488"/>
          </a:xfrm>
          <a:prstGeom prst="rect">
            <a:avLst/>
          </a:prstGeom>
          <a:noFill/>
          <a:ln w="9525">
            <a:noFill/>
            <a:miter lim="800000"/>
            <a:headEnd/>
            <a:tailEnd/>
          </a:ln>
          <a:effectLst/>
        </p:spPr>
        <p:txBody>
          <a:bodyPr wrap="none"/>
          <a:lstStyle/>
          <a:p>
            <a:pPr algn="ctr">
              <a:defRPr/>
            </a:pPr>
            <a:r>
              <a:rPr lang="en-GB" sz="800">
                <a:ea typeface="ＭＳ Ｐゴシック" pitchFamily="1" charset="-128"/>
              </a:rPr>
              <a:t>Slide 1.</a:t>
            </a:r>
            <a:fld id="{15C02CE3-53A0-4201-9B4E-11C8E4F45F3F}" type="slidenum">
              <a:rPr lang="en-GB" sz="800">
                <a:ea typeface="ＭＳ Ｐゴシック" pitchFamily="1" charset="-128"/>
              </a:rPr>
              <a:pPr algn="ctr">
                <a:defRPr/>
              </a:pPr>
              <a:t>‹#›</a:t>
            </a:fld>
            <a:endParaRPr lang="en-GB" sz="800">
              <a:latin typeface="Times" pitchFamily="1" charset="0"/>
              <a:ea typeface="ＭＳ Ｐゴシック" pitchFamily="1" charset="-128"/>
            </a:endParaRPr>
          </a:p>
        </p:txBody>
      </p:sp>
      <p:sp>
        <p:nvSpPr>
          <p:cNvPr id="12" name="Text Box 8"/>
          <p:cNvSpPr txBox="1">
            <a:spLocks noChangeArrowheads="1"/>
          </p:cNvSpPr>
          <p:nvPr/>
        </p:nvSpPr>
        <p:spPr bwMode="auto">
          <a:xfrm>
            <a:off x="219075" y="6524625"/>
            <a:ext cx="8642350" cy="188913"/>
          </a:xfrm>
          <a:prstGeom prst="rect">
            <a:avLst/>
          </a:prstGeom>
          <a:noFill/>
          <a:ln w="9525">
            <a:noFill/>
            <a:miter lim="800000"/>
            <a:headEnd/>
            <a:tailEnd/>
          </a:ln>
          <a:effectLst/>
        </p:spPr>
        <p:txBody>
          <a:bodyPr lIns="91435" tIns="45718" rIns="91435" bIns="45718"/>
          <a:lstStyle/>
          <a:p>
            <a:pPr algn="r">
              <a:defRPr/>
            </a:pPr>
            <a:r>
              <a:rPr lang="en-GB" sz="800">
                <a:solidFill>
                  <a:srgbClr val="000000"/>
                </a:solidFill>
                <a:ea typeface="ＭＳ Ｐゴシック" pitchFamily="1" charset="-128"/>
                <a:cs typeface="Times New Roman" charset="0"/>
              </a:rPr>
              <a:t>Alan Melville</a:t>
            </a:r>
            <a:r>
              <a:rPr lang="en-GB" sz="800">
                <a:ea typeface="ＭＳ Ｐゴシック" pitchFamily="1" charset="-128"/>
                <a:cs typeface="Times New Roman" charset="0"/>
              </a:rPr>
              <a:t>, </a:t>
            </a:r>
            <a:r>
              <a:rPr lang="en-GB" sz="800" i="1">
                <a:solidFill>
                  <a:srgbClr val="000000"/>
                </a:solidFill>
                <a:ea typeface="ＭＳ Ｐゴシック" pitchFamily="1" charset="-128"/>
                <a:cs typeface="Times New Roman" charset="0"/>
              </a:rPr>
              <a:t>International Financial Reporting</a:t>
            </a:r>
            <a:r>
              <a:rPr lang="en-GB" sz="800">
                <a:ea typeface="ＭＳ Ｐゴシック" pitchFamily="1" charset="-128"/>
                <a:cs typeface="Times New Roman" charset="0"/>
              </a:rPr>
              <a:t>, 3rd Edition,</a:t>
            </a:r>
            <a:r>
              <a:rPr lang="en-US" sz="800">
                <a:ea typeface="ＭＳ Ｐゴシック" pitchFamily="1" charset="-128"/>
                <a:cs typeface="Times New Roman" charset="0"/>
              </a:rPr>
              <a:t> </a:t>
            </a:r>
            <a:r>
              <a:rPr lang="en-GB" sz="800">
                <a:ea typeface="ＭＳ Ｐゴシック" pitchFamily="1" charset="-128"/>
                <a:cs typeface="Times New Roman" charset="0"/>
              </a:rPr>
              <a:t>© Pearson Education Limited 2011</a:t>
            </a:r>
          </a:p>
        </p:txBody>
      </p:sp>
    </p:spTree>
  </p:cSld>
  <p:clrMap bg1="lt1" tx1="dk1" bg2="lt2" tx2="dk2" accent1="accent1" accent2="accent2" accent3="accent3" accent4="accent4" accent5="accent5" accent6="accent6" hlink="hlink" folHlink="folHlink"/>
  <p:sldLayoutIdLst>
    <p:sldLayoutId id="2147483692" r:id="rId1"/>
    <p:sldLayoutId id="2147483693" r:id="rId2"/>
    <p:sldLayoutId id="2147483694" r:id="rId3"/>
    <p:sldLayoutId id="2147483695" r:id="rId4"/>
    <p:sldLayoutId id="2147483696" r:id="rId5"/>
    <p:sldLayoutId id="2147483697" r:id="rId6"/>
    <p:sldLayoutId id="2147483698" r:id="rId7"/>
    <p:sldLayoutId id="2147483699" r:id="rId8"/>
    <p:sldLayoutId id="2147483700" r:id="rId9"/>
    <p:sldLayoutId id="2147483701" r:id="rId10"/>
    <p:sldLayoutId id="2147483702" r:id="rId11"/>
    <p:sldLayoutId id="2147483703" r:id="rId12"/>
    <p:sldLayoutId id="2147483704" r:id="rId13"/>
    <p:sldLayoutId id="2147483705" r:id="rId14"/>
  </p:sldLayoutIdLst>
  <p:hf hdr="0" ftr="0" dt="0"/>
  <p:txStyles>
    <p:titleStyle>
      <a:lvl1pPr algn="l" rtl="0" eaLnBrk="1" fontAlgn="base" hangingPunct="1">
        <a:spcBef>
          <a:spcPct val="0"/>
        </a:spcBef>
        <a:spcAft>
          <a:spcPct val="0"/>
        </a:spcAft>
        <a:defRPr sz="3200" kern="1200">
          <a:solidFill>
            <a:schemeClr val="tx2"/>
          </a:solidFill>
          <a:latin typeface="+mj-lt"/>
          <a:ea typeface="+mj-ea"/>
          <a:cs typeface="+mj-cs"/>
        </a:defRPr>
      </a:lvl1pPr>
      <a:lvl2pPr algn="l" rtl="0" eaLnBrk="1" fontAlgn="base" hangingPunct="1">
        <a:spcBef>
          <a:spcPct val="0"/>
        </a:spcBef>
        <a:spcAft>
          <a:spcPct val="0"/>
        </a:spcAft>
        <a:defRPr sz="3200">
          <a:solidFill>
            <a:schemeClr val="tx2"/>
          </a:solidFill>
          <a:latin typeface="Bookman Old Style" pitchFamily="18" charset="0"/>
        </a:defRPr>
      </a:lvl2pPr>
      <a:lvl3pPr algn="l" rtl="0" eaLnBrk="1" fontAlgn="base" hangingPunct="1">
        <a:spcBef>
          <a:spcPct val="0"/>
        </a:spcBef>
        <a:spcAft>
          <a:spcPct val="0"/>
        </a:spcAft>
        <a:defRPr sz="3200">
          <a:solidFill>
            <a:schemeClr val="tx2"/>
          </a:solidFill>
          <a:latin typeface="Bookman Old Style" pitchFamily="18" charset="0"/>
        </a:defRPr>
      </a:lvl3pPr>
      <a:lvl4pPr algn="l" rtl="0" eaLnBrk="1" fontAlgn="base" hangingPunct="1">
        <a:spcBef>
          <a:spcPct val="0"/>
        </a:spcBef>
        <a:spcAft>
          <a:spcPct val="0"/>
        </a:spcAft>
        <a:defRPr sz="3200">
          <a:solidFill>
            <a:schemeClr val="tx2"/>
          </a:solidFill>
          <a:latin typeface="Bookman Old Style" pitchFamily="18" charset="0"/>
        </a:defRPr>
      </a:lvl4pPr>
      <a:lvl5pPr algn="l" rtl="0" eaLnBrk="1" fontAlgn="base" hangingPunct="1">
        <a:spcBef>
          <a:spcPct val="0"/>
        </a:spcBef>
        <a:spcAft>
          <a:spcPct val="0"/>
        </a:spcAft>
        <a:defRPr sz="3200">
          <a:solidFill>
            <a:schemeClr val="tx2"/>
          </a:solidFill>
          <a:latin typeface="Bookman Old Style" pitchFamily="18" charset="0"/>
        </a:defRPr>
      </a:lvl5pPr>
      <a:lvl6pPr marL="457200" algn="l" rtl="0" eaLnBrk="1" fontAlgn="base" hangingPunct="1">
        <a:spcBef>
          <a:spcPct val="0"/>
        </a:spcBef>
        <a:spcAft>
          <a:spcPct val="0"/>
        </a:spcAft>
        <a:defRPr sz="3200">
          <a:solidFill>
            <a:schemeClr val="tx2"/>
          </a:solidFill>
          <a:latin typeface="Bookman Old Style" pitchFamily="18" charset="0"/>
        </a:defRPr>
      </a:lvl6pPr>
      <a:lvl7pPr marL="914400" algn="l" rtl="0" eaLnBrk="1" fontAlgn="base" hangingPunct="1">
        <a:spcBef>
          <a:spcPct val="0"/>
        </a:spcBef>
        <a:spcAft>
          <a:spcPct val="0"/>
        </a:spcAft>
        <a:defRPr sz="3200">
          <a:solidFill>
            <a:schemeClr val="tx2"/>
          </a:solidFill>
          <a:latin typeface="Bookman Old Style" pitchFamily="18" charset="0"/>
        </a:defRPr>
      </a:lvl7pPr>
      <a:lvl8pPr marL="1371600" algn="l" rtl="0" eaLnBrk="1" fontAlgn="base" hangingPunct="1">
        <a:spcBef>
          <a:spcPct val="0"/>
        </a:spcBef>
        <a:spcAft>
          <a:spcPct val="0"/>
        </a:spcAft>
        <a:defRPr sz="3200">
          <a:solidFill>
            <a:schemeClr val="tx2"/>
          </a:solidFill>
          <a:latin typeface="Bookman Old Style" pitchFamily="18" charset="0"/>
        </a:defRPr>
      </a:lvl8pPr>
      <a:lvl9pPr marL="1828800" algn="l" rtl="0" eaLnBrk="1" fontAlgn="base" hangingPunct="1">
        <a:spcBef>
          <a:spcPct val="0"/>
        </a:spcBef>
        <a:spcAft>
          <a:spcPct val="0"/>
        </a:spcAft>
        <a:defRPr sz="3200">
          <a:solidFill>
            <a:schemeClr val="tx2"/>
          </a:solidFill>
          <a:latin typeface="Bookman Old Style" pitchFamily="18" charset="0"/>
        </a:defRPr>
      </a:lvl9pPr>
    </p:titleStyle>
    <p:bodyStyle>
      <a:lvl1pPr marL="273050" indent="-273050" algn="l" rtl="0" eaLnBrk="1" fontAlgn="base" hangingPunct="1">
        <a:spcBef>
          <a:spcPts val="600"/>
        </a:spcBef>
        <a:spcAft>
          <a:spcPct val="0"/>
        </a:spcAft>
        <a:buClr>
          <a:schemeClr val="accent1"/>
        </a:buClr>
        <a:buSzPct val="76000"/>
        <a:buFont typeface="Wingdings 3" pitchFamily="18" charset="2"/>
        <a:buChar char=""/>
        <a:defRPr sz="2600" kern="1200">
          <a:solidFill>
            <a:schemeClr val="tx1"/>
          </a:solidFill>
          <a:latin typeface="+mn-lt"/>
          <a:ea typeface="+mn-ea"/>
          <a:cs typeface="+mn-cs"/>
        </a:defRPr>
      </a:lvl1pPr>
      <a:lvl2pPr marL="547688" indent="-273050" algn="l" rtl="0" eaLnBrk="1" fontAlgn="base" hangingPunct="1">
        <a:spcBef>
          <a:spcPts val="500"/>
        </a:spcBef>
        <a:spcAft>
          <a:spcPct val="0"/>
        </a:spcAft>
        <a:buClr>
          <a:schemeClr val="accent2"/>
        </a:buClr>
        <a:buSzPct val="76000"/>
        <a:buFont typeface="Wingdings 3" pitchFamily="18" charset="2"/>
        <a:buChar char=""/>
        <a:defRPr sz="2300" kern="1200">
          <a:solidFill>
            <a:schemeClr val="tx2"/>
          </a:solidFill>
          <a:latin typeface="+mn-lt"/>
          <a:ea typeface="+mn-ea"/>
          <a:cs typeface="+mn-cs"/>
        </a:defRPr>
      </a:lvl2pPr>
      <a:lvl3pPr marL="822325" indent="-228600" algn="l" rtl="0" eaLnBrk="1" fontAlgn="base" hangingPunct="1">
        <a:spcBef>
          <a:spcPts val="500"/>
        </a:spcBef>
        <a:spcAft>
          <a:spcPct val="0"/>
        </a:spcAft>
        <a:buClr>
          <a:srgbClr val="BCBCBC"/>
        </a:buClr>
        <a:buSzPct val="76000"/>
        <a:buFont typeface="Wingdings 3" pitchFamily="18" charset="2"/>
        <a:buChar char=""/>
        <a:defRPr sz="2000" kern="1200">
          <a:solidFill>
            <a:schemeClr val="tx1"/>
          </a:solidFill>
          <a:latin typeface="+mn-lt"/>
          <a:ea typeface="+mn-ea"/>
          <a:cs typeface="+mn-cs"/>
        </a:defRPr>
      </a:lvl3pPr>
      <a:lvl4pPr marL="1096963" indent="-228600" algn="l" rtl="0" eaLnBrk="1" fontAlgn="base" hangingPunct="1">
        <a:spcBef>
          <a:spcPts val="400"/>
        </a:spcBef>
        <a:spcAft>
          <a:spcPct val="0"/>
        </a:spcAft>
        <a:buClr>
          <a:srgbClr val="8BA2B4"/>
        </a:buClr>
        <a:buSzPct val="70000"/>
        <a:buFont typeface="Wingdings" pitchFamily="2" charset="2"/>
        <a:buChar char=""/>
        <a:defRPr kern="1200">
          <a:solidFill>
            <a:schemeClr val="tx1"/>
          </a:solidFill>
          <a:latin typeface="+mn-lt"/>
          <a:ea typeface="+mn-ea"/>
          <a:cs typeface="+mn-cs"/>
        </a:defRPr>
      </a:lvl4pPr>
      <a:lvl5pPr marL="1371600" indent="-228600" algn="l" rtl="0" eaLnBrk="1" fontAlgn="base" hangingPunct="1">
        <a:spcBef>
          <a:spcPts val="300"/>
        </a:spcBef>
        <a:spcAft>
          <a:spcPct val="0"/>
        </a:spcAft>
        <a:buClr>
          <a:schemeClr val="accent2"/>
        </a:buClr>
        <a:buSzPct val="70000"/>
        <a:buFont typeface="Wingdings" pitchFamily="2" charset="2"/>
        <a:buChar char=""/>
        <a:defRPr sz="1600" kern="1200">
          <a:solidFill>
            <a:schemeClr val="tx1"/>
          </a:solidFill>
          <a:latin typeface="+mn-lt"/>
          <a:ea typeface="+mn-ea"/>
          <a:cs typeface="+mn-cs"/>
        </a:defRPr>
      </a:lvl5pPr>
      <a:lvl6pPr marL="1645920" indent="-182880" algn="l" rtl="0" eaLnBrk="1" latinLnBrk="0" hangingPunct="1">
        <a:spcBef>
          <a:spcPts val="300"/>
        </a:spcBef>
        <a:buClr>
          <a:srgbClr val="9FB8CD">
            <a:shade val="75000"/>
          </a:srgbClr>
        </a:buClr>
        <a:buSzPct val="75000"/>
        <a:buFont typeface="Wingdings 3"/>
        <a:buChar char=""/>
        <a:defRPr kumimoji="0" lang="en-US" sz="1600" kern="1200" smtClean="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a:buChar char=""/>
        <a:defRPr kumimoji="0" lang="en-US" sz="1400" kern="1200" smtClean="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a:buChar char=""/>
        <a:defRPr kumimoji="0" lang="en-US" sz="1400" kern="1200" smtClean="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a:buChar char=""/>
        <a:defRPr kumimoji="0" lang="en-US" sz="1200" kern="1200" smtClean="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oleObject" Target="../embeddings/oleObject1.bin"/></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3.xml"/></Relationships>
</file>

<file path=ppt/slides/_rels/slide23.xml.rels><?xml version="1.0" encoding="UTF-8" standalone="yes"?>
<Relationships xmlns="http://schemas.openxmlformats.org/package/2006/relationships"><Relationship Id="rId3" Type="http://schemas.openxmlformats.org/officeDocument/2006/relationships/notesSlide" Target="../notesSlides/notesSlide17.xml"/><Relationship Id="rId2" Type="http://schemas.openxmlformats.org/officeDocument/2006/relationships/slideLayout" Target="../slideLayouts/slideLayout7.xml"/><Relationship Id="rId1" Type="http://schemas.openxmlformats.org/officeDocument/2006/relationships/vmlDrawing" Target="../drawings/vmlDrawing2.vml"/><Relationship Id="rId4" Type="http://schemas.openxmlformats.org/officeDocument/2006/relationships/oleObject" Target="../embeddings/oleObject2.bin"/></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4.xml"/></Relationships>
</file>

<file path=ppt/slides/_rels/slide2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4.xml"/></Relationships>
</file>

<file path=ppt/slides/_rels/slide3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4.xml"/></Relationships>
</file>

<file path=ppt/slides/_rels/slide3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4.xml"/></Relationships>
</file>

<file path=ppt/slides/_rels/slide3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3" Type="http://schemas.openxmlformats.org/officeDocument/2006/relationships/oleObject" Target="../embeddings/Microsoft_Excel_97-2003_Worksheet1.xls"/><Relationship Id="rId2" Type="http://schemas.openxmlformats.org/officeDocument/2006/relationships/slideLayout" Target="../slideLayouts/slideLayout2.xml"/><Relationship Id="rId1" Type="http://schemas.openxmlformats.org/officeDocument/2006/relationships/vmlDrawing" Target="../drawings/vmlDrawing3.vml"/></Relationships>
</file>

<file path=ppt/slides/_rels/slide41.xml.rels><?xml version="1.0" encoding="UTF-8" standalone="yes"?>
<Relationships xmlns="http://schemas.openxmlformats.org/package/2006/relationships"><Relationship Id="rId3" Type="http://schemas.openxmlformats.org/officeDocument/2006/relationships/oleObject" Target="../embeddings/Microsoft_Excel_97-2003_Worksheet2.xls"/><Relationship Id="rId2" Type="http://schemas.openxmlformats.org/officeDocument/2006/relationships/slideLayout" Target="../slideLayouts/slideLayout2.xml"/><Relationship Id="rId1" Type="http://schemas.openxmlformats.org/officeDocument/2006/relationships/vmlDrawing" Target="../drawings/vmlDrawing4.vml"/></Relationships>
</file>

<file path=ppt/slides/_rels/slide42.xml.rels><?xml version="1.0" encoding="UTF-8" standalone="yes"?>
<Relationships xmlns="http://schemas.openxmlformats.org/package/2006/relationships"><Relationship Id="rId3" Type="http://schemas.openxmlformats.org/officeDocument/2006/relationships/oleObject" Target="../embeddings/Microsoft_Excel_97-2003_Worksheet3.xls"/><Relationship Id="rId2" Type="http://schemas.openxmlformats.org/officeDocument/2006/relationships/slideLayout" Target="../slideLayouts/slideLayout2.xml"/><Relationship Id="rId1" Type="http://schemas.openxmlformats.org/officeDocument/2006/relationships/vmlDrawing" Target="../drawings/vmlDrawing5.vml"/></Relationships>
</file>

<file path=ppt/slides/_rels/slide43.xml.rels><?xml version="1.0" encoding="UTF-8" standalone="yes"?>
<Relationships xmlns="http://schemas.openxmlformats.org/package/2006/relationships"><Relationship Id="rId3" Type="http://schemas.openxmlformats.org/officeDocument/2006/relationships/oleObject" Target="../embeddings/Microsoft_Excel_97-2003_Worksheet4.xls"/><Relationship Id="rId2" Type="http://schemas.openxmlformats.org/officeDocument/2006/relationships/slideLayout" Target="../slideLayouts/slideLayout2.xml"/><Relationship Id="rId1" Type="http://schemas.openxmlformats.org/officeDocument/2006/relationships/vmlDrawing" Target="../drawings/vmlDrawing6.v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1 - Τίτλος"/>
          <p:cNvSpPr>
            <a:spLocks noGrp="1"/>
          </p:cNvSpPr>
          <p:nvPr>
            <p:ph type="ctrTitle" idx="4294967295"/>
          </p:nvPr>
        </p:nvSpPr>
        <p:spPr>
          <a:xfrm>
            <a:off x="0" y="428625"/>
            <a:ext cx="7772400" cy="585788"/>
          </a:xfrm>
        </p:spPr>
        <p:txBody>
          <a:bodyPr/>
          <a:lstStyle/>
          <a:p>
            <a:pPr algn="ctr"/>
            <a:r>
              <a:rPr lang="el-GR" sz="4000" b="1" dirty="0">
                <a:solidFill>
                  <a:schemeClr val="tx1"/>
                </a:solidFill>
                <a:latin typeface="Times New Roman" pitchFamily="18" charset="0"/>
                <a:cs typeface="Times New Roman" pitchFamily="18" charset="0"/>
              </a:rPr>
              <a:t>Διεθνή Λογιστικά Πρότυπα</a:t>
            </a:r>
          </a:p>
        </p:txBody>
      </p:sp>
      <p:sp>
        <p:nvSpPr>
          <p:cNvPr id="3" name="2 - Υπότιτλος"/>
          <p:cNvSpPr>
            <a:spLocks noGrp="1"/>
          </p:cNvSpPr>
          <p:nvPr>
            <p:ph type="subTitle" idx="4294967295"/>
          </p:nvPr>
        </p:nvSpPr>
        <p:spPr>
          <a:xfrm>
            <a:off x="1001713" y="1214438"/>
            <a:ext cx="8142287" cy="4408487"/>
          </a:xfrm>
        </p:spPr>
        <p:txBody>
          <a:bodyPr>
            <a:normAutofit/>
          </a:bodyPr>
          <a:lstStyle/>
          <a:p>
            <a:pPr marL="0" indent="0" algn="ctr">
              <a:buFont typeface="Wingdings" pitchFamily="2" charset="2"/>
              <a:buNone/>
            </a:pPr>
            <a:r>
              <a:rPr lang="el-GR" sz="3200" b="1" dirty="0">
                <a:latin typeface="Times New Roman" pitchFamily="18" charset="0"/>
                <a:cs typeface="Times New Roman" pitchFamily="18" charset="0"/>
              </a:rPr>
              <a:t>Συνοπτικά</a:t>
            </a:r>
          </a:p>
          <a:p>
            <a:pPr marL="0" indent="0" algn="just"/>
            <a:r>
              <a:rPr lang="en-US" dirty="0" smtClean="0">
                <a:solidFill>
                  <a:srgbClr val="898989"/>
                </a:solidFill>
                <a:latin typeface="Times New Roman" pitchFamily="18" charset="0"/>
                <a:cs typeface="Times New Roman" pitchFamily="18" charset="0"/>
              </a:rPr>
              <a:t> </a:t>
            </a:r>
            <a:r>
              <a:rPr lang="el-GR" dirty="0" smtClean="0">
                <a:solidFill>
                  <a:srgbClr val="898989"/>
                </a:solidFill>
                <a:latin typeface="Times New Roman" pitchFamily="18" charset="0"/>
                <a:cs typeface="Times New Roman" pitchFamily="18" charset="0"/>
              </a:rPr>
              <a:t>Γενική εισαγωγή στα ΔΛΠ</a:t>
            </a:r>
          </a:p>
          <a:p>
            <a:pPr marL="0" indent="0" algn="just"/>
            <a:r>
              <a:rPr lang="el-GR" dirty="0" smtClean="0">
                <a:solidFill>
                  <a:srgbClr val="898989"/>
                </a:solidFill>
                <a:latin typeface="Times New Roman" pitchFamily="18" charset="0"/>
                <a:cs typeface="Times New Roman" pitchFamily="18" charset="0"/>
              </a:rPr>
              <a:t> Κατάσταση ταμειακών ροών</a:t>
            </a:r>
          </a:p>
          <a:p>
            <a:pPr marL="0" indent="0" algn="just"/>
            <a:r>
              <a:rPr lang="el-GR" dirty="0" smtClean="0">
                <a:solidFill>
                  <a:srgbClr val="898989"/>
                </a:solidFill>
                <a:latin typeface="Times New Roman" pitchFamily="18" charset="0"/>
                <a:cs typeface="Times New Roman" pitchFamily="18" charset="0"/>
              </a:rPr>
              <a:t> </a:t>
            </a:r>
            <a:r>
              <a:rPr lang="el-GR" dirty="0" err="1" smtClean="0">
                <a:solidFill>
                  <a:srgbClr val="898989"/>
                </a:solidFill>
                <a:latin typeface="Times New Roman" pitchFamily="18" charset="0"/>
                <a:cs typeface="Times New Roman" pitchFamily="18" charset="0"/>
              </a:rPr>
              <a:t>Ιδιοχρησιμοποιούμενα</a:t>
            </a:r>
            <a:r>
              <a:rPr lang="el-GR" dirty="0" smtClean="0">
                <a:solidFill>
                  <a:srgbClr val="898989"/>
                </a:solidFill>
                <a:latin typeface="Times New Roman" pitchFamily="18" charset="0"/>
                <a:cs typeface="Times New Roman" pitchFamily="18" charset="0"/>
              </a:rPr>
              <a:t> πάγια</a:t>
            </a:r>
          </a:p>
          <a:p>
            <a:pPr marL="0" indent="0" algn="just"/>
            <a:r>
              <a:rPr lang="el-GR" dirty="0" smtClean="0">
                <a:solidFill>
                  <a:srgbClr val="898989"/>
                </a:solidFill>
                <a:latin typeface="Times New Roman" pitchFamily="18" charset="0"/>
                <a:cs typeface="Times New Roman" pitchFamily="18" charset="0"/>
              </a:rPr>
              <a:t> Αποθέματα</a:t>
            </a:r>
          </a:p>
          <a:p>
            <a:pPr marL="0" indent="0" algn="just"/>
            <a:r>
              <a:rPr lang="el-GR" dirty="0" smtClean="0">
                <a:solidFill>
                  <a:srgbClr val="898989"/>
                </a:solidFill>
                <a:latin typeface="Times New Roman" pitchFamily="18" charset="0"/>
                <a:cs typeface="Times New Roman" pitchFamily="18" charset="0"/>
              </a:rPr>
              <a:t> Χρηματοδοτική μίσθωση</a:t>
            </a:r>
          </a:p>
          <a:p>
            <a:pPr marL="0" indent="0" algn="just"/>
            <a:r>
              <a:rPr lang="el-GR" dirty="0" smtClean="0">
                <a:solidFill>
                  <a:srgbClr val="898989"/>
                </a:solidFill>
                <a:latin typeface="Times New Roman" pitchFamily="18" charset="0"/>
                <a:cs typeface="Times New Roman" pitchFamily="18" charset="0"/>
              </a:rPr>
              <a:t>Αλλαγές στις λογιστικές πολιτικές</a:t>
            </a:r>
          </a:p>
        </p:txBody>
      </p:sp>
      <p:sp>
        <p:nvSpPr>
          <p:cNvPr id="4" name="3 - Θέση αριθμού διαφάνειας"/>
          <p:cNvSpPr>
            <a:spLocks noGrp="1"/>
          </p:cNvSpPr>
          <p:nvPr>
            <p:ph type="sldNum" sz="quarter" idx="12"/>
          </p:nvPr>
        </p:nvSpPr>
        <p:spPr/>
        <p:txBody>
          <a:bodyPr/>
          <a:lstStyle/>
          <a:p>
            <a:pPr>
              <a:defRPr/>
            </a:pPr>
            <a:fld id="{C8683965-3BF7-40E5-99D5-768564B015C6}" type="slidenum">
              <a:rPr lang="el-GR" smtClean="0"/>
              <a:pPr>
                <a:defRPr/>
              </a:pPr>
              <a:t>1</a:t>
            </a:fld>
            <a:endParaRPr lang="el-G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b="1" dirty="0" smtClean="0">
                <a:latin typeface="Times New Roman" pitchFamily="18" charset="0"/>
                <a:cs typeface="Times New Roman" pitchFamily="18" charset="0"/>
              </a:rPr>
              <a:t>Θεμελιώδεις Παραδοχές</a:t>
            </a:r>
            <a:endParaRPr lang="el-GR" b="1" dirty="0">
              <a:latin typeface="Times New Roman" pitchFamily="18" charset="0"/>
              <a:cs typeface="Times New Roman" pitchFamily="18" charset="0"/>
            </a:endParaRPr>
          </a:p>
        </p:txBody>
      </p:sp>
      <p:sp>
        <p:nvSpPr>
          <p:cNvPr id="3" name="Content Placeholder 2"/>
          <p:cNvSpPr>
            <a:spLocks noGrp="1"/>
          </p:cNvSpPr>
          <p:nvPr>
            <p:ph sz="quarter" idx="1"/>
          </p:nvPr>
        </p:nvSpPr>
        <p:spPr>
          <a:xfrm>
            <a:off x="457200" y="1500174"/>
            <a:ext cx="8229600" cy="3571900"/>
          </a:xfrm>
        </p:spPr>
        <p:txBody>
          <a:bodyPr/>
          <a:lstStyle/>
          <a:p>
            <a:r>
              <a:rPr lang="el-GR" dirty="0" smtClean="0">
                <a:latin typeface="Times New Roman" pitchFamily="18" charset="0"/>
                <a:cs typeface="Times New Roman" pitchFamily="18" charset="0"/>
              </a:rPr>
              <a:t>Η αρχή του δεδουλευμένου (έσοδα, έξοδα, ενεργητικό, υποχρεώσεις, καθαρή θέση)</a:t>
            </a:r>
          </a:p>
          <a:p>
            <a:endParaRPr lang="el-GR" dirty="0" smtClean="0">
              <a:latin typeface="Times New Roman" pitchFamily="18" charset="0"/>
              <a:cs typeface="Times New Roman" pitchFamily="18" charset="0"/>
            </a:endParaRPr>
          </a:p>
          <a:p>
            <a:r>
              <a:rPr lang="el-GR" dirty="0" smtClean="0">
                <a:latin typeface="Times New Roman" pitchFamily="18" charset="0"/>
                <a:cs typeface="Times New Roman" pitchFamily="18" charset="0"/>
              </a:rPr>
              <a:t>Συνεχιζόμενη δραστηριότητα</a:t>
            </a:r>
          </a:p>
          <a:p>
            <a:pPr>
              <a:buNone/>
            </a:pPr>
            <a:r>
              <a:rPr lang="el-GR" dirty="0" smtClean="0">
                <a:latin typeface="Times New Roman" pitchFamily="18" charset="0"/>
                <a:cs typeface="Times New Roman" pitchFamily="18" charset="0"/>
              </a:rPr>
              <a:t/>
            </a:r>
            <a:br>
              <a:rPr lang="el-GR" dirty="0" smtClean="0">
                <a:latin typeface="Times New Roman" pitchFamily="18" charset="0"/>
                <a:cs typeface="Times New Roman" pitchFamily="18" charset="0"/>
              </a:rPr>
            </a:br>
            <a:endParaRPr lang="el-GR" dirty="0">
              <a:latin typeface="Times New Roman" pitchFamily="18" charset="0"/>
              <a:cs typeface="Times New Roman" pitchFamily="18" charset="0"/>
            </a:endParaRPr>
          </a:p>
        </p:txBody>
      </p:sp>
      <p:sp>
        <p:nvSpPr>
          <p:cNvPr id="4" name="3 - Θέση αριθμού διαφάνειας"/>
          <p:cNvSpPr>
            <a:spLocks noGrp="1"/>
          </p:cNvSpPr>
          <p:nvPr>
            <p:ph type="sldNum" sz="quarter" idx="12"/>
          </p:nvPr>
        </p:nvSpPr>
        <p:spPr/>
        <p:txBody>
          <a:bodyPr/>
          <a:lstStyle/>
          <a:p>
            <a:pPr>
              <a:defRPr/>
            </a:pPr>
            <a:fld id="{3A62058F-FA1E-41EB-BA5C-CC668E4F747A}" type="slidenum">
              <a:rPr lang="el-GR" smtClean="0"/>
              <a:pPr>
                <a:defRPr/>
              </a:pPr>
              <a:t>10</a:t>
            </a:fld>
            <a:endParaRPr lang="el-G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r>
              <a:rPr lang="el-GR" b="1" dirty="0" smtClean="0">
                <a:latin typeface="Times New Roman" pitchFamily="18" charset="0"/>
                <a:cs typeface="Times New Roman" pitchFamily="18" charset="0"/>
              </a:rPr>
              <a:t>Ποιοτικά χαρακτηριστικά των οικονομικών καταστάσεων</a:t>
            </a:r>
            <a:endParaRPr lang="el-GR" dirty="0">
              <a:latin typeface="Times New Roman" pitchFamily="18" charset="0"/>
              <a:cs typeface="Times New Roman" pitchFamily="18" charset="0"/>
            </a:endParaRPr>
          </a:p>
        </p:txBody>
      </p:sp>
      <p:sp>
        <p:nvSpPr>
          <p:cNvPr id="3" name="Content Placeholder 2"/>
          <p:cNvSpPr>
            <a:spLocks noGrp="1"/>
          </p:cNvSpPr>
          <p:nvPr>
            <p:ph sz="quarter" idx="1"/>
          </p:nvPr>
        </p:nvSpPr>
        <p:spPr/>
        <p:txBody>
          <a:bodyPr/>
          <a:lstStyle/>
          <a:p>
            <a:r>
              <a:rPr lang="el-GR" dirty="0" err="1" smtClean="0">
                <a:latin typeface="Times New Roman" pitchFamily="18" charset="0"/>
                <a:cs typeface="Times New Roman" pitchFamily="18" charset="0"/>
              </a:rPr>
              <a:t>Κατανοητότητα</a:t>
            </a:r>
            <a:endParaRPr lang="el-GR" dirty="0" smtClean="0">
              <a:latin typeface="Times New Roman" pitchFamily="18" charset="0"/>
              <a:cs typeface="Times New Roman" pitchFamily="18" charset="0"/>
            </a:endParaRPr>
          </a:p>
          <a:p>
            <a:r>
              <a:rPr lang="el-GR" dirty="0" smtClean="0">
                <a:latin typeface="Times New Roman" pitchFamily="18" charset="0"/>
                <a:cs typeface="Times New Roman" pitchFamily="18" charset="0"/>
              </a:rPr>
              <a:t>Συνάφεια</a:t>
            </a:r>
          </a:p>
          <a:p>
            <a:r>
              <a:rPr lang="el-GR" dirty="0" smtClean="0">
                <a:latin typeface="Times New Roman" pitchFamily="18" charset="0"/>
                <a:cs typeface="Times New Roman" pitchFamily="18" charset="0"/>
              </a:rPr>
              <a:t>Σημαντικότητα</a:t>
            </a:r>
            <a:r>
              <a:rPr lang="en-US" dirty="0" smtClean="0">
                <a:latin typeface="Times New Roman" pitchFamily="18" charset="0"/>
                <a:cs typeface="Times New Roman" pitchFamily="18" charset="0"/>
              </a:rPr>
              <a:t>/</a:t>
            </a:r>
            <a:r>
              <a:rPr lang="el-GR" dirty="0" smtClean="0">
                <a:latin typeface="Times New Roman" pitchFamily="18" charset="0"/>
                <a:cs typeface="Times New Roman" pitchFamily="18" charset="0"/>
              </a:rPr>
              <a:t>σπουδαιότητα</a:t>
            </a:r>
          </a:p>
          <a:p>
            <a:r>
              <a:rPr lang="el-GR" dirty="0" smtClean="0">
                <a:latin typeface="Times New Roman" pitchFamily="18" charset="0"/>
                <a:cs typeface="Times New Roman" pitchFamily="18" charset="0"/>
              </a:rPr>
              <a:t>Αξιοπιστία</a:t>
            </a:r>
          </a:p>
          <a:p>
            <a:r>
              <a:rPr lang="el-GR" dirty="0" smtClean="0">
                <a:latin typeface="Times New Roman" pitchFamily="18" charset="0"/>
                <a:cs typeface="Times New Roman" pitchFamily="18" charset="0"/>
              </a:rPr>
              <a:t>Ουσία πάνω από τον τύπο</a:t>
            </a:r>
          </a:p>
          <a:p>
            <a:r>
              <a:rPr lang="el-GR" dirty="0" smtClean="0">
                <a:latin typeface="Times New Roman" pitchFamily="18" charset="0"/>
                <a:cs typeface="Times New Roman" pitchFamily="18" charset="0"/>
              </a:rPr>
              <a:t>Πιστή παρουσίαση</a:t>
            </a:r>
          </a:p>
          <a:p>
            <a:r>
              <a:rPr lang="el-GR" dirty="0" smtClean="0">
                <a:latin typeface="Times New Roman" pitchFamily="18" charset="0"/>
                <a:cs typeface="Times New Roman" pitchFamily="18" charset="0"/>
              </a:rPr>
              <a:t>Ουδετερότητα</a:t>
            </a:r>
          </a:p>
          <a:p>
            <a:r>
              <a:rPr lang="el-GR" dirty="0" smtClean="0">
                <a:latin typeface="Times New Roman" pitchFamily="18" charset="0"/>
                <a:cs typeface="Times New Roman" pitchFamily="18" charset="0"/>
              </a:rPr>
              <a:t>Σύνεση</a:t>
            </a:r>
          </a:p>
          <a:p>
            <a:r>
              <a:rPr lang="el-GR" dirty="0" smtClean="0">
                <a:latin typeface="Times New Roman" pitchFamily="18" charset="0"/>
                <a:cs typeface="Times New Roman" pitchFamily="18" charset="0"/>
              </a:rPr>
              <a:t>Πληρότητα</a:t>
            </a:r>
          </a:p>
          <a:p>
            <a:r>
              <a:rPr lang="el-GR" dirty="0" smtClean="0">
                <a:latin typeface="Times New Roman" pitchFamily="18" charset="0"/>
                <a:cs typeface="Times New Roman" pitchFamily="18" charset="0"/>
              </a:rPr>
              <a:t>Συγκρισιμότητα</a:t>
            </a:r>
            <a:endParaRPr lang="el-GR" dirty="0">
              <a:latin typeface="Times New Roman" pitchFamily="18" charset="0"/>
              <a:cs typeface="Times New Roman" pitchFamily="18" charset="0"/>
            </a:endParaRPr>
          </a:p>
        </p:txBody>
      </p:sp>
      <p:sp>
        <p:nvSpPr>
          <p:cNvPr id="4" name="3 - Θέση αριθμού διαφάνειας"/>
          <p:cNvSpPr>
            <a:spLocks noGrp="1"/>
          </p:cNvSpPr>
          <p:nvPr>
            <p:ph type="sldNum" sz="quarter" idx="12"/>
          </p:nvPr>
        </p:nvSpPr>
        <p:spPr/>
        <p:txBody>
          <a:bodyPr/>
          <a:lstStyle/>
          <a:p>
            <a:pPr>
              <a:defRPr/>
            </a:pPr>
            <a:fld id="{3A62058F-FA1E-41EB-BA5C-CC668E4F747A}" type="slidenum">
              <a:rPr lang="el-GR" smtClean="0"/>
              <a:pPr>
                <a:defRPr/>
              </a:pPr>
              <a:t>11</a:t>
            </a:fld>
            <a:endParaRPr lang="el-G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a:xfrm>
            <a:off x="611560" y="188640"/>
            <a:ext cx="7772400" cy="1079500"/>
          </a:xfrm>
        </p:spPr>
        <p:txBody>
          <a:bodyPr/>
          <a:lstStyle/>
          <a:p>
            <a:pPr marL="484632" indent="0" eaLnBrk="1" fontAlgn="auto" hangingPunct="1">
              <a:spcAft>
                <a:spcPts val="0"/>
              </a:spcAft>
              <a:defRPr/>
            </a:pPr>
            <a:r>
              <a:rPr lang="el-GR" sz="3200" b="1" i="0" u="sng" dirty="0" smtClean="0">
                <a:solidFill>
                  <a:schemeClr val="tx1"/>
                </a:solidFill>
                <a:effectLst/>
                <a:latin typeface="Times New Roman" pitchFamily="18" charset="0"/>
                <a:cs typeface="Times New Roman" pitchFamily="18" charset="0"/>
              </a:rPr>
              <a:t>Ποιοτικά Χαρακτηριστικά</a:t>
            </a:r>
            <a:endParaRPr lang="en-GB" sz="3200" b="1" i="0" u="sng" dirty="0" smtClean="0">
              <a:solidFill>
                <a:schemeClr val="tx1"/>
              </a:solidFill>
              <a:effectLst/>
              <a:latin typeface="Times New Roman" pitchFamily="18" charset="0"/>
              <a:cs typeface="Times New Roman" pitchFamily="18" charset="0"/>
            </a:endParaRPr>
          </a:p>
        </p:txBody>
      </p:sp>
      <p:sp>
        <p:nvSpPr>
          <p:cNvPr id="13315" name="Rectangle 3"/>
          <p:cNvSpPr>
            <a:spLocks noGrp="1" noChangeArrowheads="1"/>
          </p:cNvSpPr>
          <p:nvPr>
            <p:ph sz="quarter" idx="1"/>
          </p:nvPr>
        </p:nvSpPr>
        <p:spPr>
          <a:xfrm>
            <a:off x="685800" y="1484313"/>
            <a:ext cx="7772400" cy="4608512"/>
          </a:xfrm>
        </p:spPr>
        <p:txBody>
          <a:bodyPr>
            <a:normAutofit lnSpcReduction="10000"/>
          </a:bodyPr>
          <a:lstStyle/>
          <a:p>
            <a:pPr marL="448056" indent="-384048" fontAlgn="auto">
              <a:lnSpc>
                <a:spcPct val="80000"/>
              </a:lnSpc>
              <a:spcBef>
                <a:spcPct val="50000"/>
              </a:spcBef>
              <a:spcAft>
                <a:spcPts val="0"/>
              </a:spcAft>
              <a:defRPr/>
            </a:pPr>
            <a:r>
              <a:rPr lang="el-GR" sz="2800" b="1" dirty="0" smtClean="0">
                <a:effectLst/>
                <a:latin typeface="Times New Roman" pitchFamily="18" charset="0"/>
                <a:cs typeface="Times New Roman" pitchFamily="18" charset="0"/>
              </a:rPr>
              <a:t>Συνάφεια</a:t>
            </a:r>
            <a:r>
              <a:rPr lang="en-GB" sz="2800" dirty="0" smtClean="0">
                <a:effectLst/>
                <a:latin typeface="Times New Roman" pitchFamily="18" charset="0"/>
                <a:cs typeface="Times New Roman" pitchFamily="18" charset="0"/>
              </a:rPr>
              <a:t> (</a:t>
            </a:r>
            <a:r>
              <a:rPr lang="el-GR" sz="2800" dirty="0" smtClean="0">
                <a:effectLst/>
                <a:latin typeface="Times New Roman" pitchFamily="18" charset="0"/>
                <a:cs typeface="Times New Roman" pitchFamily="18" charset="0"/>
              </a:rPr>
              <a:t>για την λήψη αποφάσεων</a:t>
            </a:r>
            <a:r>
              <a:rPr lang="en-GB" sz="2800" dirty="0" smtClean="0">
                <a:effectLst/>
                <a:latin typeface="Times New Roman" pitchFamily="18" charset="0"/>
                <a:cs typeface="Times New Roman" pitchFamily="18" charset="0"/>
              </a:rPr>
              <a:t>)</a:t>
            </a:r>
          </a:p>
          <a:p>
            <a:pPr marL="0" indent="0" algn="just">
              <a:buSzPct val="65000"/>
              <a:buNone/>
              <a:defRPr/>
            </a:pPr>
            <a:r>
              <a:rPr lang="el-GR" sz="2400" b="0" dirty="0" smtClean="0">
                <a:effectLst/>
                <a:latin typeface="Times New Roman" pitchFamily="18" charset="0"/>
                <a:cs typeface="Times New Roman" pitchFamily="18" charset="0"/>
              </a:rPr>
              <a:t>Συναφής είναι η πληροφορία η οποία μπορεί και επηρεάζει τις οικονομικές αποφάσεις των χρηστών βοηθώντας τους </a:t>
            </a:r>
            <a:r>
              <a:rPr lang="en-US" sz="2400" b="0" dirty="0" smtClean="0">
                <a:effectLst/>
                <a:latin typeface="Times New Roman" pitchFamily="18" charset="0"/>
                <a:cs typeface="Times New Roman" pitchFamily="18" charset="0"/>
              </a:rPr>
              <a:t> </a:t>
            </a:r>
            <a:r>
              <a:rPr lang="el-GR" sz="2400" b="0" dirty="0" smtClean="0">
                <a:effectLst/>
                <a:latin typeface="Times New Roman" pitchFamily="18" charset="0"/>
                <a:cs typeface="Times New Roman" pitchFamily="18" charset="0"/>
              </a:rPr>
              <a:t>να αξιολογούν το παρελθόν, παρόν η μέλλον </a:t>
            </a:r>
            <a:r>
              <a:rPr lang="el-GR" sz="2400" b="0" dirty="0" smtClean="0">
                <a:solidFill>
                  <a:srgbClr val="FF3300"/>
                </a:solidFill>
                <a:effectLst/>
                <a:latin typeface="Times New Roman" pitchFamily="18" charset="0"/>
                <a:cs typeface="Times New Roman" pitchFamily="18" charset="0"/>
              </a:rPr>
              <a:t>(αξία πρόβλεψης</a:t>
            </a:r>
            <a:r>
              <a:rPr lang="el-GR" sz="2400" b="0" dirty="0" smtClean="0">
                <a:effectLst/>
                <a:latin typeface="Times New Roman" pitchFamily="18" charset="0"/>
                <a:cs typeface="Times New Roman" pitchFamily="18" charset="0"/>
              </a:rPr>
              <a:t>) ή με το να επιβεβαιώνει (διορθώνει) παλαιότερες εκτιμήσεις </a:t>
            </a:r>
            <a:r>
              <a:rPr lang="el-GR" sz="2400" b="0" dirty="0" smtClean="0">
                <a:solidFill>
                  <a:srgbClr val="FF3300"/>
                </a:solidFill>
                <a:effectLst/>
                <a:latin typeface="Times New Roman" pitchFamily="18" charset="0"/>
                <a:cs typeface="Times New Roman" pitchFamily="18" charset="0"/>
              </a:rPr>
              <a:t>(αξία επιβεβαίωσης)</a:t>
            </a:r>
            <a:r>
              <a:rPr lang="en-US" sz="2400" b="0" dirty="0" smtClean="0">
                <a:solidFill>
                  <a:srgbClr val="FF3300"/>
                </a:solidFill>
                <a:effectLst/>
                <a:latin typeface="Times New Roman" pitchFamily="18" charset="0"/>
                <a:cs typeface="Times New Roman" pitchFamily="18" charset="0"/>
              </a:rPr>
              <a:t>. </a:t>
            </a:r>
          </a:p>
          <a:p>
            <a:pPr marL="448056" indent="-384048" fontAlgn="auto">
              <a:lnSpc>
                <a:spcPct val="80000"/>
              </a:lnSpc>
              <a:spcBef>
                <a:spcPct val="50000"/>
              </a:spcBef>
              <a:spcAft>
                <a:spcPts val="0"/>
              </a:spcAft>
              <a:defRPr/>
            </a:pPr>
            <a:r>
              <a:rPr lang="el-GR" sz="2800" b="1" dirty="0" smtClean="0">
                <a:effectLst/>
                <a:latin typeface="Times New Roman" pitchFamily="18" charset="0"/>
                <a:cs typeface="Times New Roman" pitchFamily="18" charset="0"/>
              </a:rPr>
              <a:t>Αξιοπιστία</a:t>
            </a:r>
            <a:endParaRPr lang="en-GB" sz="2800" b="1" dirty="0" smtClean="0">
              <a:effectLst/>
              <a:latin typeface="Times New Roman" pitchFamily="18" charset="0"/>
              <a:cs typeface="Times New Roman" pitchFamily="18" charset="0"/>
            </a:endParaRPr>
          </a:p>
          <a:p>
            <a:pPr marL="0" indent="0" algn="just">
              <a:buSzPct val="65000"/>
              <a:buNone/>
              <a:defRPr/>
            </a:pPr>
            <a:r>
              <a:rPr lang="el-GR" sz="2400" b="0" dirty="0" smtClean="0">
                <a:effectLst/>
                <a:latin typeface="Times New Roman" pitchFamily="18" charset="0"/>
                <a:cs typeface="Times New Roman" pitchFamily="18" charset="0"/>
              </a:rPr>
              <a:t>Οι πληροφορίες είναι αξιόπιστες όταν </a:t>
            </a:r>
            <a:r>
              <a:rPr lang="el-GR" sz="2400" b="0" dirty="0" smtClean="0">
                <a:solidFill>
                  <a:srgbClr val="FF3300"/>
                </a:solidFill>
                <a:effectLst/>
                <a:latin typeface="Times New Roman" pitchFamily="18" charset="0"/>
                <a:cs typeface="Times New Roman" pitchFamily="18" charset="0"/>
              </a:rPr>
              <a:t>δεν περιέχουν σημαντικά λάθη</a:t>
            </a:r>
            <a:r>
              <a:rPr lang="el-GR" sz="2400" b="0" dirty="0" smtClean="0">
                <a:effectLst/>
                <a:latin typeface="Times New Roman" pitchFamily="18" charset="0"/>
                <a:cs typeface="Times New Roman" pitchFamily="18" charset="0"/>
              </a:rPr>
              <a:t>, παραλείψεις ή προκαταλήψεις και μπορούν να θεωρηθούν ότι αντικατοπτρίζουν πιστά αυτό που θεωρείται ή  αναμένεται ότι αντιπροσωπεύουν</a:t>
            </a:r>
            <a:r>
              <a:rPr lang="en-US" sz="2400" b="0" dirty="0" smtClean="0">
                <a:effectLst/>
                <a:latin typeface="Times New Roman" pitchFamily="18" charset="0"/>
                <a:cs typeface="Times New Roman" pitchFamily="18" charset="0"/>
              </a:rPr>
              <a:t>.</a:t>
            </a:r>
          </a:p>
          <a:p>
            <a:pPr marL="448056" indent="-384048" eaLnBrk="1" fontAlgn="auto" hangingPunct="1">
              <a:lnSpc>
                <a:spcPct val="80000"/>
              </a:lnSpc>
              <a:spcAft>
                <a:spcPts val="0"/>
              </a:spcAft>
              <a:buFontTx/>
              <a:buNone/>
              <a:defRPr/>
            </a:pPr>
            <a:r>
              <a:rPr lang="en-GB" sz="2400" b="0" dirty="0" smtClean="0">
                <a:effectLst/>
                <a:latin typeface="Times New Roman" pitchFamily="18" charset="0"/>
                <a:cs typeface="Times New Roman" pitchFamily="18" charset="0"/>
              </a:rPr>
              <a:t>	</a:t>
            </a:r>
          </a:p>
        </p:txBody>
      </p:sp>
      <p:sp>
        <p:nvSpPr>
          <p:cNvPr id="4" name="3 - Θέση αριθμού διαφάνειας"/>
          <p:cNvSpPr>
            <a:spLocks noGrp="1"/>
          </p:cNvSpPr>
          <p:nvPr>
            <p:ph type="sldNum" sz="quarter" idx="12"/>
          </p:nvPr>
        </p:nvSpPr>
        <p:spPr/>
        <p:txBody>
          <a:bodyPr/>
          <a:lstStyle/>
          <a:p>
            <a:pPr>
              <a:defRPr/>
            </a:pPr>
            <a:fld id="{3A62058F-FA1E-41EB-BA5C-CC668E4F747A}" type="slidenum">
              <a:rPr lang="el-GR" smtClean="0"/>
              <a:pPr>
                <a:defRPr/>
              </a:pPr>
              <a:t>12</a:t>
            </a:fld>
            <a:endParaRPr lang="el-GR"/>
          </a:p>
        </p:txBody>
      </p:sp>
    </p:spTree>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a:xfrm>
            <a:off x="395288" y="476250"/>
            <a:ext cx="8353425" cy="1090613"/>
          </a:xfrm>
        </p:spPr>
        <p:txBody>
          <a:bodyPr>
            <a:normAutofit/>
          </a:bodyPr>
          <a:lstStyle/>
          <a:p>
            <a:pPr marL="484632" indent="0" eaLnBrk="1" fontAlgn="auto" hangingPunct="1">
              <a:spcAft>
                <a:spcPts val="0"/>
              </a:spcAft>
              <a:defRPr/>
            </a:pPr>
            <a:r>
              <a:rPr lang="el-GR" sz="3600" b="1" i="0" u="sng" dirty="0" smtClean="0">
                <a:solidFill>
                  <a:schemeClr val="tx1"/>
                </a:solidFill>
                <a:effectLst/>
                <a:latin typeface="Times New Roman" pitchFamily="18" charset="0"/>
                <a:cs typeface="Times New Roman" pitchFamily="18" charset="0"/>
              </a:rPr>
              <a:t>Ποιοτικά Χαρακτηριστικά (συνέχεια)</a:t>
            </a:r>
            <a:endParaRPr lang="en-US" sz="3600" b="1" i="0" dirty="0" smtClean="0">
              <a:solidFill>
                <a:schemeClr val="tx1"/>
              </a:solidFill>
              <a:effectLst/>
              <a:latin typeface="Times New Roman" pitchFamily="18" charset="0"/>
              <a:cs typeface="Times New Roman" pitchFamily="18" charset="0"/>
            </a:endParaRPr>
          </a:p>
        </p:txBody>
      </p:sp>
      <p:sp>
        <p:nvSpPr>
          <p:cNvPr id="14339" name="Rectangle 3"/>
          <p:cNvSpPr>
            <a:spLocks noGrp="1" noChangeArrowheads="1"/>
          </p:cNvSpPr>
          <p:nvPr>
            <p:ph sz="quarter" idx="1"/>
          </p:nvPr>
        </p:nvSpPr>
        <p:spPr>
          <a:xfrm>
            <a:off x="685800" y="1484313"/>
            <a:ext cx="7772400" cy="4968875"/>
          </a:xfrm>
        </p:spPr>
        <p:txBody>
          <a:bodyPr>
            <a:normAutofit lnSpcReduction="10000"/>
          </a:bodyPr>
          <a:lstStyle/>
          <a:p>
            <a:pPr marL="448056" indent="-384048" eaLnBrk="1" fontAlgn="auto" hangingPunct="1">
              <a:spcAft>
                <a:spcPts val="0"/>
              </a:spcAft>
              <a:buFontTx/>
              <a:buNone/>
              <a:defRPr/>
            </a:pPr>
            <a:r>
              <a:rPr lang="en-GB" sz="3600" dirty="0" smtClean="0">
                <a:latin typeface="Times New Roman" pitchFamily="18" charset="0"/>
                <a:cs typeface="Times New Roman" pitchFamily="18" charset="0"/>
              </a:rPr>
              <a:t>	</a:t>
            </a:r>
            <a:endParaRPr lang="en-GB" sz="2800" u="sng" dirty="0" smtClean="0">
              <a:effectLst/>
              <a:latin typeface="Times New Roman" pitchFamily="18" charset="0"/>
              <a:cs typeface="Times New Roman" pitchFamily="18" charset="0"/>
            </a:endParaRPr>
          </a:p>
          <a:p>
            <a:pPr marL="448056" indent="-384048" fontAlgn="auto">
              <a:spcAft>
                <a:spcPts val="0"/>
              </a:spcAft>
              <a:defRPr/>
            </a:pPr>
            <a:r>
              <a:rPr lang="el-GR" sz="2800" b="1" dirty="0" err="1" smtClean="0">
                <a:effectLst/>
                <a:latin typeface="Times New Roman" pitchFamily="18" charset="0"/>
                <a:cs typeface="Times New Roman" pitchFamily="18" charset="0"/>
              </a:rPr>
              <a:t>Κατανοητότητα</a:t>
            </a:r>
            <a:endParaRPr lang="el-GR" sz="2800" b="1" dirty="0" smtClean="0">
              <a:effectLst/>
              <a:latin typeface="Times New Roman" pitchFamily="18" charset="0"/>
              <a:cs typeface="Times New Roman" pitchFamily="18" charset="0"/>
            </a:endParaRPr>
          </a:p>
          <a:p>
            <a:pPr marL="822960" lvl="1" algn="just" eaLnBrk="1" fontAlgn="auto" hangingPunct="1">
              <a:spcAft>
                <a:spcPts val="0"/>
              </a:spcAft>
              <a:buNone/>
              <a:defRPr/>
            </a:pPr>
            <a:r>
              <a:rPr lang="el-GR" sz="2400" b="0" dirty="0" smtClean="0">
                <a:effectLst/>
                <a:latin typeface="Times New Roman" pitchFamily="18" charset="0"/>
                <a:cs typeface="Times New Roman" pitchFamily="18" charset="0"/>
              </a:rPr>
              <a:t>Οι πληροφορίες θα πρέπει να είναι κατανοητές από χρήστες με </a:t>
            </a:r>
            <a:r>
              <a:rPr lang="el-GR" sz="2400" b="0" dirty="0" smtClean="0">
                <a:solidFill>
                  <a:srgbClr val="FF3300"/>
                </a:solidFill>
                <a:effectLst/>
                <a:latin typeface="Times New Roman" pitchFamily="18" charset="0"/>
                <a:cs typeface="Times New Roman" pitchFamily="18" charset="0"/>
              </a:rPr>
              <a:t>λογική γνώση οικονομίας/λογιστικής</a:t>
            </a:r>
            <a:r>
              <a:rPr lang="el-GR" sz="2400" b="0" dirty="0" smtClean="0">
                <a:effectLst/>
                <a:latin typeface="Times New Roman" pitchFamily="18" charset="0"/>
                <a:cs typeface="Times New Roman" pitchFamily="18" charset="0"/>
              </a:rPr>
              <a:t> και είναι διατεθειμένοι να μελετήσουν τις πληροφορίες με σχετική επιμέλεια και προσοχή</a:t>
            </a:r>
            <a:endParaRPr lang="en-US" sz="2400" b="0" dirty="0" smtClean="0">
              <a:effectLst/>
              <a:latin typeface="Times New Roman" pitchFamily="18" charset="0"/>
              <a:cs typeface="Times New Roman" pitchFamily="18" charset="0"/>
            </a:endParaRPr>
          </a:p>
          <a:p>
            <a:pPr marL="448056" indent="-384048" fontAlgn="auto">
              <a:spcAft>
                <a:spcPts val="0"/>
              </a:spcAft>
              <a:defRPr/>
            </a:pPr>
            <a:r>
              <a:rPr lang="el-GR" sz="2800" b="1" dirty="0" smtClean="0">
                <a:effectLst/>
                <a:latin typeface="Times New Roman" pitchFamily="18" charset="0"/>
                <a:cs typeface="Times New Roman" pitchFamily="18" charset="0"/>
              </a:rPr>
              <a:t>Δυνατότητα Σύγκρισης</a:t>
            </a:r>
            <a:endParaRPr lang="en-US" sz="2800" b="1" dirty="0" smtClean="0">
              <a:effectLst/>
              <a:latin typeface="Times New Roman" pitchFamily="18" charset="0"/>
              <a:cs typeface="Times New Roman" pitchFamily="18" charset="0"/>
            </a:endParaRPr>
          </a:p>
          <a:p>
            <a:pPr marL="822960" lvl="1" algn="just" eaLnBrk="1" fontAlgn="auto" hangingPunct="1">
              <a:spcAft>
                <a:spcPts val="0"/>
              </a:spcAft>
              <a:buNone/>
              <a:defRPr/>
            </a:pPr>
            <a:r>
              <a:rPr lang="el-GR" sz="2400" b="0" dirty="0" smtClean="0">
                <a:effectLst/>
                <a:latin typeface="Times New Roman" pitchFamily="18" charset="0"/>
                <a:cs typeface="Times New Roman" pitchFamily="18" charset="0"/>
              </a:rPr>
              <a:t>Οι πληροφορίες θα πρέπει να βοηθούν τους χρήστες να συγκρίνουν τόσο τις ΧΚ διαχρονικά όσο και τις ΧΚ διαφορετικών οντοτήτων για το ίδιο έτος. Επομένως απαιτείται </a:t>
            </a:r>
            <a:r>
              <a:rPr lang="el-GR" sz="2400" b="0" dirty="0" smtClean="0">
                <a:solidFill>
                  <a:srgbClr val="FF3300"/>
                </a:solidFill>
                <a:effectLst/>
                <a:latin typeface="Times New Roman" pitchFamily="18" charset="0"/>
                <a:cs typeface="Times New Roman" pitchFamily="18" charset="0"/>
              </a:rPr>
              <a:t>συνέπεια</a:t>
            </a:r>
            <a:r>
              <a:rPr lang="el-GR" sz="2400" b="0" dirty="0" smtClean="0">
                <a:effectLst/>
                <a:latin typeface="Times New Roman" pitchFamily="18" charset="0"/>
                <a:cs typeface="Times New Roman" pitchFamily="18" charset="0"/>
              </a:rPr>
              <a:t> και κατάλληλες </a:t>
            </a:r>
            <a:r>
              <a:rPr lang="el-GR" sz="2400" b="0" dirty="0" smtClean="0">
                <a:solidFill>
                  <a:srgbClr val="FF3300"/>
                </a:solidFill>
                <a:effectLst/>
                <a:latin typeface="Times New Roman" pitchFamily="18" charset="0"/>
                <a:cs typeface="Times New Roman" pitchFamily="18" charset="0"/>
              </a:rPr>
              <a:t>γνωστοποιήσεις</a:t>
            </a:r>
            <a:endParaRPr lang="en-GB" sz="2400" b="0" dirty="0" smtClean="0">
              <a:effectLst/>
              <a:latin typeface="Times New Roman" pitchFamily="18" charset="0"/>
              <a:cs typeface="Times New Roman" pitchFamily="18" charset="0"/>
            </a:endParaRPr>
          </a:p>
          <a:p>
            <a:pPr marL="448056" indent="-384048" eaLnBrk="1" fontAlgn="auto" hangingPunct="1">
              <a:spcAft>
                <a:spcPts val="0"/>
              </a:spcAft>
              <a:buFontTx/>
              <a:buNone/>
              <a:defRPr/>
            </a:pPr>
            <a:r>
              <a:rPr lang="en-GB" sz="2000" b="1" dirty="0" smtClean="0">
                <a:latin typeface="Times New Roman" pitchFamily="18" charset="0"/>
                <a:cs typeface="Times New Roman" pitchFamily="18" charset="0"/>
              </a:rPr>
              <a:t>	</a:t>
            </a:r>
            <a:endParaRPr lang="en-US" sz="2400" b="1" dirty="0" smtClean="0">
              <a:latin typeface="Times New Roman" pitchFamily="18" charset="0"/>
              <a:cs typeface="Times New Roman" pitchFamily="18" charset="0"/>
            </a:endParaRPr>
          </a:p>
        </p:txBody>
      </p:sp>
      <p:sp>
        <p:nvSpPr>
          <p:cNvPr id="4" name="3 - Θέση αριθμού διαφάνειας"/>
          <p:cNvSpPr>
            <a:spLocks noGrp="1"/>
          </p:cNvSpPr>
          <p:nvPr>
            <p:ph type="sldNum" sz="quarter" idx="12"/>
          </p:nvPr>
        </p:nvSpPr>
        <p:spPr/>
        <p:txBody>
          <a:bodyPr/>
          <a:lstStyle/>
          <a:p>
            <a:pPr>
              <a:defRPr/>
            </a:pPr>
            <a:fld id="{3A62058F-FA1E-41EB-BA5C-CC668E4F747A}" type="slidenum">
              <a:rPr lang="el-GR" smtClean="0"/>
              <a:pPr>
                <a:defRPr/>
              </a:pPr>
              <a:t>13</a:t>
            </a:fld>
            <a:endParaRPr lang="el-GR"/>
          </a:p>
        </p:txBody>
      </p:sp>
    </p:spTree>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b="1" dirty="0" smtClean="0">
                <a:latin typeface="Times New Roman" pitchFamily="18" charset="0"/>
                <a:cs typeface="Times New Roman" pitchFamily="18" charset="0"/>
              </a:rPr>
              <a:t>Περιορισμοί στις συναφείς και αξιόπιστες πληροφορίες</a:t>
            </a:r>
            <a:endParaRPr lang="el-GR" dirty="0">
              <a:latin typeface="Times New Roman" pitchFamily="18" charset="0"/>
              <a:cs typeface="Times New Roman" pitchFamily="18" charset="0"/>
            </a:endParaRPr>
          </a:p>
        </p:txBody>
      </p:sp>
      <p:sp>
        <p:nvSpPr>
          <p:cNvPr id="3" name="Content Placeholder 2"/>
          <p:cNvSpPr>
            <a:spLocks noGrp="1"/>
          </p:cNvSpPr>
          <p:nvPr>
            <p:ph sz="quarter" idx="1"/>
          </p:nvPr>
        </p:nvSpPr>
        <p:spPr/>
        <p:txBody>
          <a:bodyPr/>
          <a:lstStyle/>
          <a:p>
            <a:r>
              <a:rPr lang="el-GR" b="1" dirty="0" err="1" smtClean="0">
                <a:latin typeface="Times New Roman" pitchFamily="18" charset="0"/>
                <a:cs typeface="Times New Roman" pitchFamily="18" charset="0"/>
              </a:rPr>
              <a:t>Εγκαιρότητα</a:t>
            </a:r>
            <a:r>
              <a:rPr lang="en-US" b="1" dirty="0" smtClean="0">
                <a:latin typeface="Times New Roman" pitchFamily="18" charset="0"/>
                <a:cs typeface="Times New Roman" pitchFamily="18" charset="0"/>
              </a:rPr>
              <a:t> (timeliness)</a:t>
            </a:r>
            <a:endParaRPr lang="el-GR" b="1" dirty="0" smtClean="0">
              <a:latin typeface="Times New Roman" pitchFamily="18" charset="0"/>
              <a:cs typeface="Times New Roman" pitchFamily="18" charset="0"/>
            </a:endParaRPr>
          </a:p>
          <a:p>
            <a:r>
              <a:rPr lang="el-GR" b="1" dirty="0" smtClean="0">
                <a:latin typeface="Times New Roman" pitchFamily="18" charset="0"/>
                <a:cs typeface="Times New Roman" pitchFamily="18" charset="0"/>
              </a:rPr>
              <a:t>Ισορροπία μεταξύ οφέλους και κόστους</a:t>
            </a:r>
          </a:p>
          <a:p>
            <a:endParaRPr lang="en-US" b="1" dirty="0" smtClean="0">
              <a:latin typeface="Times New Roman" pitchFamily="18" charset="0"/>
              <a:cs typeface="Times New Roman" pitchFamily="18" charset="0"/>
            </a:endParaRPr>
          </a:p>
          <a:p>
            <a:endParaRPr lang="el-GR" b="1" dirty="0" smtClean="0">
              <a:latin typeface="Times New Roman" pitchFamily="18" charset="0"/>
              <a:cs typeface="Times New Roman" pitchFamily="18" charset="0"/>
            </a:endParaRPr>
          </a:p>
          <a:p>
            <a:r>
              <a:rPr lang="el-GR" b="1" dirty="0" smtClean="0">
                <a:latin typeface="Times New Roman" pitchFamily="18" charset="0"/>
                <a:cs typeface="Times New Roman" pitchFamily="18" charset="0"/>
              </a:rPr>
              <a:t>Ισορροπία μεταξύ ποιοτικών χαρακτηριστικών</a:t>
            </a:r>
            <a:endParaRPr lang="en-US" b="1" dirty="0" smtClean="0">
              <a:latin typeface="Times New Roman" pitchFamily="18" charset="0"/>
              <a:cs typeface="Times New Roman" pitchFamily="18" charset="0"/>
            </a:endParaRPr>
          </a:p>
          <a:p>
            <a:pPr lvl="1">
              <a:buFontTx/>
              <a:buChar char="•"/>
            </a:pPr>
            <a:r>
              <a:rPr lang="el-GR" dirty="0" smtClean="0">
                <a:latin typeface="Times New Roman" pitchFamily="18" charset="0"/>
                <a:cs typeface="Times New Roman" pitchFamily="18" charset="0"/>
              </a:rPr>
              <a:t>Συνάφεια έναντι συνέπειας</a:t>
            </a:r>
            <a:endParaRPr lang="en-GB" dirty="0" smtClean="0">
              <a:latin typeface="Times New Roman" pitchFamily="18" charset="0"/>
              <a:cs typeface="Times New Roman" pitchFamily="18" charset="0"/>
            </a:endParaRPr>
          </a:p>
          <a:p>
            <a:pPr lvl="1">
              <a:buFontTx/>
              <a:buChar char="•"/>
            </a:pPr>
            <a:r>
              <a:rPr lang="el-GR" dirty="0" smtClean="0">
                <a:latin typeface="Times New Roman" pitchFamily="18" charset="0"/>
                <a:cs typeface="Times New Roman" pitchFamily="18" charset="0"/>
              </a:rPr>
              <a:t>Συνάφεια έναντι σύνεσης</a:t>
            </a:r>
            <a:endParaRPr lang="en-GB" dirty="0" smtClean="0">
              <a:latin typeface="Times New Roman" pitchFamily="18" charset="0"/>
              <a:cs typeface="Times New Roman" pitchFamily="18" charset="0"/>
            </a:endParaRPr>
          </a:p>
          <a:p>
            <a:pPr lvl="1">
              <a:buFontTx/>
              <a:buChar char="•"/>
            </a:pPr>
            <a:r>
              <a:rPr lang="el-GR" dirty="0" smtClean="0">
                <a:latin typeface="Times New Roman" pitchFamily="18" charset="0"/>
                <a:cs typeface="Times New Roman" pitchFamily="18" charset="0"/>
              </a:rPr>
              <a:t>Σύνεση έναντι συνέπειας /</a:t>
            </a:r>
            <a:r>
              <a:rPr lang="en-GB" dirty="0" smtClean="0">
                <a:latin typeface="Times New Roman" pitchFamily="18" charset="0"/>
                <a:cs typeface="Times New Roman" pitchFamily="18" charset="0"/>
              </a:rPr>
              <a:t> </a:t>
            </a:r>
            <a:r>
              <a:rPr lang="el-GR" dirty="0" smtClean="0">
                <a:latin typeface="Times New Roman" pitchFamily="18" charset="0"/>
                <a:cs typeface="Times New Roman" pitchFamily="18" charset="0"/>
              </a:rPr>
              <a:t>σύνεση έναντι συσχέτισης εσόδων-εξόδων</a:t>
            </a:r>
            <a:endParaRPr lang="en-GB" sz="2400" dirty="0" smtClean="0">
              <a:latin typeface="Times New Roman" pitchFamily="18" charset="0"/>
              <a:cs typeface="Times New Roman" pitchFamily="18" charset="0"/>
            </a:endParaRPr>
          </a:p>
          <a:p>
            <a:pPr lvl="1">
              <a:buNone/>
            </a:pPr>
            <a:r>
              <a:rPr lang="en-GB" sz="2400" dirty="0" smtClean="0">
                <a:latin typeface="Times New Roman" pitchFamily="18" charset="0"/>
                <a:cs typeface="Times New Roman" pitchFamily="18" charset="0"/>
              </a:rPr>
              <a:t>    </a:t>
            </a:r>
          </a:p>
          <a:p>
            <a:pPr lvl="1">
              <a:buNone/>
            </a:pPr>
            <a:r>
              <a:rPr lang="el-GR" dirty="0" smtClean="0">
                <a:latin typeface="Times New Roman" pitchFamily="18" charset="0"/>
                <a:cs typeface="Times New Roman" pitchFamily="18" charset="0"/>
              </a:rPr>
              <a:t>Όπως </a:t>
            </a:r>
            <a:r>
              <a:rPr lang="en-GB" dirty="0" smtClean="0">
                <a:latin typeface="Times New Roman" pitchFamily="18" charset="0"/>
                <a:cs typeface="Times New Roman" pitchFamily="18" charset="0"/>
              </a:rPr>
              <a:t>‘</a:t>
            </a:r>
            <a:r>
              <a:rPr lang="el-GR" dirty="0" smtClean="0">
                <a:latin typeface="Times New Roman" pitchFamily="18" charset="0"/>
                <a:cs typeface="Times New Roman" pitchFamily="18" charset="0"/>
              </a:rPr>
              <a:t>η αρχή των δεδουλευμένων</a:t>
            </a:r>
            <a:r>
              <a:rPr lang="en-GB" dirty="0" smtClean="0">
                <a:latin typeface="Times New Roman" pitchFamily="18" charset="0"/>
                <a:cs typeface="Times New Roman" pitchFamily="18" charset="0"/>
              </a:rPr>
              <a:t>’</a:t>
            </a:r>
          </a:p>
          <a:p>
            <a:endParaRPr lang="el-GR" dirty="0">
              <a:latin typeface="Times New Roman" pitchFamily="18" charset="0"/>
              <a:cs typeface="Times New Roman" pitchFamily="18" charset="0"/>
            </a:endParaRPr>
          </a:p>
        </p:txBody>
      </p:sp>
      <p:sp>
        <p:nvSpPr>
          <p:cNvPr id="4" name="Line 4"/>
          <p:cNvSpPr>
            <a:spLocks noChangeShapeType="1"/>
          </p:cNvSpPr>
          <p:nvPr/>
        </p:nvSpPr>
        <p:spPr bwMode="auto">
          <a:xfrm>
            <a:off x="2051720" y="5085184"/>
            <a:ext cx="719137" cy="503238"/>
          </a:xfrm>
          <a:prstGeom prst="line">
            <a:avLst/>
          </a:prstGeom>
          <a:noFill/>
          <a:ln w="9525">
            <a:solidFill>
              <a:schemeClr val="tx1"/>
            </a:solidFill>
            <a:round/>
            <a:headEnd/>
            <a:tailEnd type="triangle" w="med" len="med"/>
          </a:ln>
        </p:spPr>
        <p:txBody>
          <a:bodyPr/>
          <a:lstStyle/>
          <a:p>
            <a:endParaRPr lang="el-GR">
              <a:latin typeface="Times New Roman" pitchFamily="18" charset="0"/>
              <a:cs typeface="Times New Roman" pitchFamily="18" charset="0"/>
            </a:endParaRPr>
          </a:p>
        </p:txBody>
      </p:sp>
      <p:sp>
        <p:nvSpPr>
          <p:cNvPr id="5" name="4 - Θέση αριθμού διαφάνειας"/>
          <p:cNvSpPr>
            <a:spLocks noGrp="1"/>
          </p:cNvSpPr>
          <p:nvPr>
            <p:ph type="sldNum" sz="quarter" idx="12"/>
          </p:nvPr>
        </p:nvSpPr>
        <p:spPr/>
        <p:txBody>
          <a:bodyPr/>
          <a:lstStyle/>
          <a:p>
            <a:pPr>
              <a:defRPr/>
            </a:pPr>
            <a:fld id="{3A62058F-FA1E-41EB-BA5C-CC668E4F747A}" type="slidenum">
              <a:rPr lang="el-GR" smtClean="0"/>
              <a:pPr>
                <a:defRPr/>
              </a:pPr>
              <a:t>14</a:t>
            </a:fld>
            <a:endParaRPr lang="el-G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4" name="Right Arrow 13"/>
          <p:cNvSpPr/>
          <p:nvPr/>
        </p:nvSpPr>
        <p:spPr bwMode="auto">
          <a:xfrm>
            <a:off x="2915816" y="1988840"/>
            <a:ext cx="533400" cy="533400"/>
          </a:xfrm>
          <a:prstGeom prst="rightArrow">
            <a:avLst/>
          </a:prstGeom>
          <a:solidFill>
            <a:srgbClr val="004D86"/>
          </a:solidFill>
          <a:ln w="12700" cap="sq" cmpd="sng" algn="ctr">
            <a:solidFill>
              <a:schemeClr val="tx1"/>
            </a:solidFill>
            <a:prstDash val="solid"/>
            <a:round/>
            <a:headEnd type="none" w="sm" len="sm"/>
            <a:tailEnd type="none" w="sm" len="sm"/>
          </a:ln>
          <a:effectLst/>
          <a:ex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3" name="Rectangle 2"/>
          <p:cNvSpPr/>
          <p:nvPr/>
        </p:nvSpPr>
        <p:spPr>
          <a:xfrm>
            <a:off x="3419872" y="1700808"/>
            <a:ext cx="5400600" cy="1643527"/>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28575" cap="sq">
                <a:solidFill>
                  <a:schemeClr val="tx1"/>
                </a:solidFill>
                <a:miter lim="800000"/>
                <a:headEnd type="none" w="sm" len="sm"/>
                <a:tailEnd type="none" w="sm" len="sm"/>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square">
            <a:spAutoFit/>
          </a:bodyPr>
          <a:lstStyle/>
          <a:p>
            <a:pPr marL="0" indent="0" algn="just" eaLnBrk="1" hangingPunct="1">
              <a:lnSpc>
                <a:spcPct val="80000"/>
              </a:lnSpc>
              <a:buFont typeface="Wingdings" pitchFamily="2" charset="2"/>
              <a:buNone/>
            </a:pPr>
            <a:r>
              <a:rPr lang="el-GR" sz="2100" dirty="0" smtClean="0">
                <a:latin typeface="Times New Roman" pitchFamily="18" charset="0"/>
                <a:cs typeface="Times New Roman" pitchFamily="18" charset="0"/>
              </a:rPr>
              <a:t>Πόρος που</a:t>
            </a:r>
            <a:r>
              <a:rPr lang="en-US" sz="2100" dirty="0" smtClean="0">
                <a:latin typeface="Times New Roman" pitchFamily="18" charset="0"/>
                <a:cs typeface="Times New Roman" pitchFamily="18" charset="0"/>
              </a:rPr>
              <a:t>:</a:t>
            </a:r>
          </a:p>
          <a:p>
            <a:pPr marL="0" indent="0" algn="just" eaLnBrk="1" hangingPunct="1">
              <a:lnSpc>
                <a:spcPct val="80000"/>
              </a:lnSpc>
              <a:buClr>
                <a:schemeClr val="tx1"/>
              </a:buClr>
              <a:buFont typeface="Wingdings" pitchFamily="2" charset="2"/>
              <a:buChar char="ü"/>
            </a:pPr>
            <a:r>
              <a:rPr lang="el-GR" sz="2100" dirty="0" smtClean="0">
                <a:solidFill>
                  <a:srgbClr val="FF3300"/>
                </a:solidFill>
                <a:latin typeface="Times New Roman" pitchFamily="18" charset="0"/>
                <a:cs typeface="Times New Roman" pitchFamily="18" charset="0"/>
              </a:rPr>
              <a:t>ελέγχεται</a:t>
            </a:r>
            <a:r>
              <a:rPr lang="el-GR" sz="2100" dirty="0" smtClean="0">
                <a:latin typeface="Times New Roman" pitchFamily="18" charset="0"/>
                <a:cs typeface="Times New Roman" pitchFamily="18" charset="0"/>
              </a:rPr>
              <a:t> από την οντότητα</a:t>
            </a:r>
            <a:endParaRPr lang="en-US" sz="2100" dirty="0" smtClean="0">
              <a:latin typeface="Times New Roman" pitchFamily="18" charset="0"/>
              <a:cs typeface="Times New Roman" pitchFamily="18" charset="0"/>
            </a:endParaRPr>
          </a:p>
          <a:p>
            <a:pPr marL="0" indent="0" algn="just" eaLnBrk="1" hangingPunct="1">
              <a:lnSpc>
                <a:spcPct val="80000"/>
              </a:lnSpc>
              <a:buFont typeface="Wingdings" pitchFamily="2" charset="2"/>
              <a:buChar char="ü"/>
            </a:pPr>
            <a:r>
              <a:rPr lang="el-GR" sz="2100" dirty="0" smtClean="0">
                <a:latin typeface="Times New Roman" pitchFamily="18" charset="0"/>
                <a:cs typeface="Times New Roman" pitchFamily="18" charset="0"/>
              </a:rPr>
              <a:t>ως αποτέλεσμα </a:t>
            </a:r>
            <a:r>
              <a:rPr lang="el-GR" sz="2100" dirty="0" smtClean="0">
                <a:solidFill>
                  <a:srgbClr val="FF3300"/>
                </a:solidFill>
                <a:latin typeface="Times New Roman" pitchFamily="18" charset="0"/>
                <a:cs typeface="Times New Roman" pitchFamily="18" charset="0"/>
              </a:rPr>
              <a:t>γεγονότων του παρελθόντος</a:t>
            </a:r>
            <a:r>
              <a:rPr lang="el-GR" sz="2100" dirty="0" smtClean="0">
                <a:latin typeface="Times New Roman" pitchFamily="18" charset="0"/>
                <a:cs typeface="Times New Roman" pitchFamily="18" charset="0"/>
              </a:rPr>
              <a:t> </a:t>
            </a:r>
            <a:endParaRPr lang="en-US" sz="2100" dirty="0" smtClean="0">
              <a:latin typeface="Times New Roman" pitchFamily="18" charset="0"/>
              <a:cs typeface="Times New Roman" pitchFamily="18" charset="0"/>
            </a:endParaRPr>
          </a:p>
          <a:p>
            <a:pPr marL="233363" indent="-233363" algn="just" eaLnBrk="1" hangingPunct="1">
              <a:lnSpc>
                <a:spcPct val="80000"/>
              </a:lnSpc>
              <a:buFont typeface="Wingdings" pitchFamily="2" charset="2"/>
              <a:buChar char="ü"/>
            </a:pPr>
            <a:r>
              <a:rPr lang="el-GR" sz="2100" dirty="0" smtClean="0">
                <a:latin typeface="Times New Roman" pitchFamily="18" charset="0"/>
                <a:cs typeface="Times New Roman" pitchFamily="18" charset="0"/>
              </a:rPr>
              <a:t>και η χρήση του οποίου αναμένεται να οδηγήσει σε εισροή </a:t>
            </a:r>
            <a:r>
              <a:rPr lang="el-GR" sz="2100" dirty="0" smtClean="0">
                <a:solidFill>
                  <a:srgbClr val="FF3300"/>
                </a:solidFill>
                <a:latin typeface="Times New Roman" pitchFamily="18" charset="0"/>
                <a:cs typeface="Times New Roman" pitchFamily="18" charset="0"/>
              </a:rPr>
              <a:t>οικονομικών οφελών</a:t>
            </a:r>
            <a:r>
              <a:rPr lang="el-GR" sz="2100" dirty="0" smtClean="0">
                <a:latin typeface="Times New Roman" pitchFamily="18" charset="0"/>
                <a:cs typeface="Times New Roman" pitchFamily="18" charset="0"/>
              </a:rPr>
              <a:t> προς την οντότητα</a:t>
            </a:r>
            <a:r>
              <a:rPr lang="en-US" sz="2100" dirty="0" smtClean="0">
                <a:latin typeface="Times New Roman" pitchFamily="18" charset="0"/>
                <a:cs typeface="Times New Roman" pitchFamily="18" charset="0"/>
              </a:rPr>
              <a:t>.</a:t>
            </a:r>
          </a:p>
        </p:txBody>
      </p:sp>
      <p:sp>
        <p:nvSpPr>
          <p:cNvPr id="16" name="Rounded Rectangle 15"/>
          <p:cNvSpPr/>
          <p:nvPr/>
        </p:nvSpPr>
        <p:spPr>
          <a:xfrm>
            <a:off x="609600" y="1905000"/>
            <a:ext cx="2286000" cy="685800"/>
          </a:xfrm>
          <a:prstGeom prst="roundRect">
            <a:avLst>
              <a:gd name="adj" fmla="val 10000"/>
            </a:avLst>
          </a:prstGeom>
          <a:solidFill>
            <a:srgbClr val="004D86"/>
          </a:solidFill>
          <a:ln>
            <a:solidFill>
              <a:schemeClr val="tx1"/>
            </a:solid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tIns="0" anchor="ctr" anchorCtr="0"/>
          <a:lstStyle/>
          <a:p>
            <a:pPr marL="533400" indent="-533400" algn="just" eaLnBrk="1" hangingPunct="1"/>
            <a:r>
              <a:rPr lang="el-GR" sz="2400" b="1" dirty="0" smtClean="0">
                <a:latin typeface="Times New Roman" pitchFamily="18" charset="0"/>
                <a:cs typeface="Times New Roman" pitchFamily="18" charset="0"/>
              </a:rPr>
              <a:t>Ενεργητικό</a:t>
            </a:r>
            <a:endParaRPr lang="en-GB" sz="2400" b="1" dirty="0" smtClean="0">
              <a:latin typeface="Times New Roman" pitchFamily="18" charset="0"/>
              <a:cs typeface="Times New Roman" pitchFamily="18" charset="0"/>
            </a:endParaRPr>
          </a:p>
        </p:txBody>
      </p:sp>
      <p:sp>
        <p:nvSpPr>
          <p:cNvPr id="24" name="Rectangle 10"/>
          <p:cNvSpPr txBox="1">
            <a:spLocks noChangeArrowheads="1"/>
          </p:cNvSpPr>
          <p:nvPr/>
        </p:nvSpPr>
        <p:spPr bwMode="auto">
          <a:xfrm>
            <a:off x="533400" y="381000"/>
            <a:ext cx="8229600" cy="560387"/>
          </a:xfrm>
          <a:prstGeom prst="rect">
            <a:avLst/>
          </a:prstGeom>
          <a:noFill/>
          <a:ln>
            <a:noFill/>
          </a:ln>
          <a:effectLst/>
          <a:extLst>
            <a:ext uri="{909E8E84-426E-40DD-AFC4-6F175D3DCCD1}">
              <a14:hiddenFill xmlns="" xmlns:a14="http://schemas.microsoft.com/office/drawing/2010/main">
                <a:solidFill>
                  <a:srgbClr val="990000"/>
                </a:solidFill>
              </a14:hiddenFill>
            </a:ext>
            <a:ext uri="{91240B29-F687-4F45-9708-019B960494DF}">
              <a14:hiddenLine xmlns="" xmlns:a14="http://schemas.microsoft.com/office/drawing/2010/main" w="12700" algn="ctr">
                <a:solidFill>
                  <a:schemeClr val="tx1"/>
                </a:solidFill>
                <a:miter lim="800000"/>
                <a:headEnd/>
                <a:tailEnd/>
              </a14:hiddenLine>
            </a:ext>
            <a:ext uri="{AF507438-7753-43E0-B8FC-AC1667EBCBE1}">
              <a14:hiddenEffects xmlns="" xmlns:a14="http://schemas.microsoft.com/office/drawing/2010/main">
                <a:effectLst>
                  <a:outerShdw dist="107763" dir="2700000" algn="ctr" rotWithShape="0">
                    <a:schemeClr val="bg2"/>
                  </a:outerShdw>
                </a:effectLst>
              </a14:hiddenEffects>
            </a:ext>
          </a:extLst>
        </p:spPr>
        <p:txBody>
          <a:bodyPr lIns="90488" tIns="44450" rIns="90488" bIns="44450"/>
          <a:lstStyle>
            <a:lvl1pPr algn="l" rtl="0" eaLnBrk="0" fontAlgn="base" hangingPunct="0">
              <a:spcBef>
                <a:spcPct val="0"/>
              </a:spcBef>
              <a:spcAft>
                <a:spcPct val="0"/>
              </a:spcAft>
              <a:defRPr sz="2800" b="1">
                <a:solidFill>
                  <a:schemeClr val="bg1"/>
                </a:solidFill>
                <a:effectLst>
                  <a:outerShdw blurRad="38100" dist="38100" dir="2700000" algn="tl">
                    <a:srgbClr val="000000"/>
                  </a:outerShdw>
                </a:effectLst>
                <a:latin typeface="+mj-lt"/>
                <a:ea typeface="+mj-ea"/>
                <a:cs typeface="+mj-cs"/>
              </a:defRPr>
            </a:lvl1pPr>
            <a:lvl2pPr algn="l" rtl="0" eaLnBrk="0" fontAlgn="base" hangingPunct="0">
              <a:spcBef>
                <a:spcPct val="0"/>
              </a:spcBef>
              <a:spcAft>
                <a:spcPct val="0"/>
              </a:spcAft>
              <a:defRPr sz="2800" b="1">
                <a:solidFill>
                  <a:schemeClr val="bg1"/>
                </a:solidFill>
                <a:effectLst>
                  <a:outerShdw blurRad="38100" dist="38100" dir="2700000" algn="tl">
                    <a:srgbClr val="000000"/>
                  </a:outerShdw>
                </a:effectLst>
                <a:latin typeface="Arial" charset="0"/>
              </a:defRPr>
            </a:lvl2pPr>
            <a:lvl3pPr algn="l" rtl="0" eaLnBrk="0" fontAlgn="base" hangingPunct="0">
              <a:spcBef>
                <a:spcPct val="0"/>
              </a:spcBef>
              <a:spcAft>
                <a:spcPct val="0"/>
              </a:spcAft>
              <a:defRPr sz="2800" b="1">
                <a:solidFill>
                  <a:schemeClr val="bg1"/>
                </a:solidFill>
                <a:effectLst>
                  <a:outerShdw blurRad="38100" dist="38100" dir="2700000" algn="tl">
                    <a:srgbClr val="000000"/>
                  </a:outerShdw>
                </a:effectLst>
                <a:latin typeface="Arial" charset="0"/>
              </a:defRPr>
            </a:lvl3pPr>
            <a:lvl4pPr algn="l" rtl="0" eaLnBrk="0" fontAlgn="base" hangingPunct="0">
              <a:spcBef>
                <a:spcPct val="0"/>
              </a:spcBef>
              <a:spcAft>
                <a:spcPct val="0"/>
              </a:spcAft>
              <a:defRPr sz="2800" b="1">
                <a:solidFill>
                  <a:schemeClr val="bg1"/>
                </a:solidFill>
                <a:effectLst>
                  <a:outerShdw blurRad="38100" dist="38100" dir="2700000" algn="tl">
                    <a:srgbClr val="000000"/>
                  </a:outerShdw>
                </a:effectLst>
                <a:latin typeface="Arial" charset="0"/>
              </a:defRPr>
            </a:lvl4pPr>
            <a:lvl5pPr algn="l" rtl="0" eaLnBrk="0" fontAlgn="base" hangingPunct="0">
              <a:spcBef>
                <a:spcPct val="0"/>
              </a:spcBef>
              <a:spcAft>
                <a:spcPct val="0"/>
              </a:spcAft>
              <a:defRPr sz="2800" b="1">
                <a:solidFill>
                  <a:schemeClr val="bg1"/>
                </a:solidFill>
                <a:effectLst>
                  <a:outerShdw blurRad="38100" dist="38100" dir="2700000" algn="tl">
                    <a:srgbClr val="000000"/>
                  </a:outerShdw>
                </a:effectLst>
                <a:latin typeface="Arial" charset="0"/>
              </a:defRPr>
            </a:lvl5pPr>
            <a:lvl6pPr marL="457200" algn="l" rtl="0" eaLnBrk="0" fontAlgn="base" hangingPunct="0">
              <a:spcBef>
                <a:spcPct val="0"/>
              </a:spcBef>
              <a:spcAft>
                <a:spcPct val="0"/>
              </a:spcAft>
              <a:defRPr sz="2800" b="1">
                <a:solidFill>
                  <a:schemeClr val="bg1"/>
                </a:solidFill>
                <a:effectLst>
                  <a:outerShdw blurRad="38100" dist="38100" dir="2700000" algn="tl">
                    <a:srgbClr val="000000"/>
                  </a:outerShdw>
                </a:effectLst>
                <a:latin typeface="Arial" charset="0"/>
              </a:defRPr>
            </a:lvl6pPr>
            <a:lvl7pPr marL="914400" algn="l" rtl="0" eaLnBrk="0" fontAlgn="base" hangingPunct="0">
              <a:spcBef>
                <a:spcPct val="0"/>
              </a:spcBef>
              <a:spcAft>
                <a:spcPct val="0"/>
              </a:spcAft>
              <a:defRPr sz="2800" b="1">
                <a:solidFill>
                  <a:schemeClr val="bg1"/>
                </a:solidFill>
                <a:effectLst>
                  <a:outerShdw blurRad="38100" dist="38100" dir="2700000" algn="tl">
                    <a:srgbClr val="000000"/>
                  </a:outerShdw>
                </a:effectLst>
                <a:latin typeface="Arial" charset="0"/>
              </a:defRPr>
            </a:lvl7pPr>
            <a:lvl8pPr marL="1371600" algn="l" rtl="0" eaLnBrk="0" fontAlgn="base" hangingPunct="0">
              <a:spcBef>
                <a:spcPct val="0"/>
              </a:spcBef>
              <a:spcAft>
                <a:spcPct val="0"/>
              </a:spcAft>
              <a:defRPr sz="2800" b="1">
                <a:solidFill>
                  <a:schemeClr val="bg1"/>
                </a:solidFill>
                <a:effectLst>
                  <a:outerShdw blurRad="38100" dist="38100" dir="2700000" algn="tl">
                    <a:srgbClr val="000000"/>
                  </a:outerShdw>
                </a:effectLst>
                <a:latin typeface="Arial" charset="0"/>
              </a:defRPr>
            </a:lvl8pPr>
            <a:lvl9pPr marL="1828800" algn="l" rtl="0" eaLnBrk="0" fontAlgn="base" hangingPunct="0">
              <a:spcBef>
                <a:spcPct val="0"/>
              </a:spcBef>
              <a:spcAft>
                <a:spcPct val="0"/>
              </a:spcAft>
              <a:defRPr sz="2800" b="1">
                <a:solidFill>
                  <a:schemeClr val="bg1"/>
                </a:solidFill>
                <a:effectLst>
                  <a:outerShdw blurRad="38100" dist="38100" dir="2700000" algn="tl">
                    <a:srgbClr val="000000"/>
                  </a:outerShdw>
                </a:effectLst>
                <a:latin typeface="Arial" charset="0"/>
              </a:defRPr>
            </a:lvl9pPr>
          </a:lstStyle>
          <a:p>
            <a:r>
              <a:rPr lang="el-GR" sz="3200" dirty="0" smtClean="0">
                <a:solidFill>
                  <a:schemeClr val="tx1"/>
                </a:solidFill>
                <a:effectLst/>
                <a:latin typeface="Times New Roman" pitchFamily="18" charset="0"/>
                <a:cs typeface="Times New Roman" pitchFamily="18" charset="0"/>
              </a:rPr>
              <a:t>Στοιχεία των Χ.Κ</a:t>
            </a:r>
            <a:endParaRPr lang="en-US" altLang="en-US" sz="3200" kern="1200" dirty="0">
              <a:solidFill>
                <a:schemeClr val="tx1"/>
              </a:solidFill>
              <a:effectLst/>
              <a:latin typeface="Times New Roman" pitchFamily="18" charset="0"/>
              <a:ea typeface="+mn-ea"/>
              <a:cs typeface="Times New Roman" pitchFamily="18" charset="0"/>
            </a:endParaRPr>
          </a:p>
        </p:txBody>
      </p:sp>
      <p:sp>
        <p:nvSpPr>
          <p:cNvPr id="25" name="Line 16"/>
          <p:cNvSpPr>
            <a:spLocks noChangeShapeType="1"/>
          </p:cNvSpPr>
          <p:nvPr/>
        </p:nvSpPr>
        <p:spPr bwMode="auto">
          <a:xfrm>
            <a:off x="381000" y="1066800"/>
            <a:ext cx="8382000" cy="0"/>
          </a:xfrm>
          <a:prstGeom prst="line">
            <a:avLst/>
          </a:prstGeom>
          <a:noFill/>
          <a:ln w="57150" cap="sq">
            <a:solidFill>
              <a:schemeClr val="tx1"/>
            </a:solidFill>
            <a:round/>
            <a:headEnd type="none" w="sm" len="sm"/>
            <a:tailEnd type="none" w="sm" len="sm"/>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p>
            <a:pPr>
              <a:defRPr/>
            </a:pPr>
            <a:endParaRPr lang="en-US" dirty="0">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27" name="Rounded Rectangle 26"/>
          <p:cNvSpPr/>
          <p:nvPr/>
        </p:nvSpPr>
        <p:spPr>
          <a:xfrm>
            <a:off x="609600" y="2810416"/>
            <a:ext cx="2286000" cy="685800"/>
          </a:xfrm>
          <a:prstGeom prst="roundRect">
            <a:avLst>
              <a:gd name="adj" fmla="val 10000"/>
            </a:avLst>
          </a:prstGeom>
          <a:solidFill>
            <a:srgbClr val="004D86"/>
          </a:solidFill>
          <a:ln>
            <a:solidFill>
              <a:schemeClr val="tx1"/>
            </a:solid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tIns="0" anchor="ctr" anchorCtr="0"/>
          <a:lstStyle/>
          <a:p>
            <a:pPr marL="533400" indent="-533400" algn="just" eaLnBrk="1" hangingPunct="1"/>
            <a:r>
              <a:rPr lang="el-GR" sz="2400" b="1" dirty="0" smtClean="0">
                <a:latin typeface="Times New Roman" pitchFamily="18" charset="0"/>
                <a:cs typeface="Times New Roman" pitchFamily="18" charset="0"/>
              </a:rPr>
              <a:t>Υποχρεώσεις</a:t>
            </a:r>
            <a:endParaRPr lang="en-GB" sz="2400" b="1" dirty="0" smtClean="0">
              <a:latin typeface="Times New Roman" pitchFamily="18" charset="0"/>
              <a:cs typeface="Times New Roman" pitchFamily="18" charset="0"/>
            </a:endParaRPr>
          </a:p>
        </p:txBody>
      </p:sp>
      <p:sp>
        <p:nvSpPr>
          <p:cNvPr id="29" name="Rounded Rectangle 28"/>
          <p:cNvSpPr/>
          <p:nvPr/>
        </p:nvSpPr>
        <p:spPr>
          <a:xfrm>
            <a:off x="609600" y="3724816"/>
            <a:ext cx="2286000" cy="685800"/>
          </a:xfrm>
          <a:prstGeom prst="roundRect">
            <a:avLst>
              <a:gd name="adj" fmla="val 10000"/>
            </a:avLst>
          </a:prstGeom>
          <a:solidFill>
            <a:srgbClr val="004D86"/>
          </a:solidFill>
          <a:ln>
            <a:solidFill>
              <a:schemeClr val="tx1"/>
            </a:solid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tIns="0" anchor="ctr" anchorCtr="0"/>
          <a:lstStyle/>
          <a:p>
            <a:pPr marL="457200" indent="-457200" algn="just">
              <a:lnSpc>
                <a:spcPct val="80000"/>
              </a:lnSpc>
            </a:pPr>
            <a:r>
              <a:rPr lang="el-GR" sz="2000" b="1" dirty="0" smtClean="0">
                <a:latin typeface="Times New Roman" pitchFamily="18" charset="0"/>
                <a:cs typeface="Times New Roman" pitchFamily="18" charset="0"/>
              </a:rPr>
              <a:t>Ίδια Κεφάλαια ΙΚ</a:t>
            </a:r>
            <a:endParaRPr lang="en-US" sz="2000" b="1" dirty="0" smtClean="0">
              <a:latin typeface="Times New Roman" pitchFamily="18" charset="0"/>
              <a:cs typeface="Times New Roman" pitchFamily="18" charset="0"/>
            </a:endParaRPr>
          </a:p>
        </p:txBody>
      </p:sp>
      <p:sp>
        <p:nvSpPr>
          <p:cNvPr id="31" name="Rounded Rectangle 30"/>
          <p:cNvSpPr/>
          <p:nvPr/>
        </p:nvSpPr>
        <p:spPr>
          <a:xfrm>
            <a:off x="609600" y="4639216"/>
            <a:ext cx="2286000" cy="685800"/>
          </a:xfrm>
          <a:prstGeom prst="roundRect">
            <a:avLst>
              <a:gd name="adj" fmla="val 10000"/>
            </a:avLst>
          </a:prstGeom>
          <a:solidFill>
            <a:srgbClr val="004D86"/>
          </a:solidFill>
          <a:ln>
            <a:solidFill>
              <a:schemeClr val="tx1"/>
            </a:solid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tIns="0" anchor="ctr" anchorCtr="0"/>
          <a:lstStyle/>
          <a:p>
            <a:pPr eaLnBrk="1" hangingPunct="1">
              <a:lnSpc>
                <a:spcPct val="90000"/>
              </a:lnSpc>
            </a:pPr>
            <a:r>
              <a:rPr lang="el-GR" sz="2400" b="1" dirty="0" smtClean="0">
                <a:latin typeface="Times New Roman" pitchFamily="18" charset="0"/>
                <a:cs typeface="Times New Roman" pitchFamily="18" charset="0"/>
              </a:rPr>
              <a:t>Έσοδα </a:t>
            </a:r>
            <a:endParaRPr lang="en-GB" sz="2400" b="1" dirty="0" smtClean="0">
              <a:latin typeface="Times New Roman" pitchFamily="18" charset="0"/>
              <a:cs typeface="Times New Roman" pitchFamily="18" charset="0"/>
            </a:endParaRPr>
          </a:p>
        </p:txBody>
      </p:sp>
      <p:sp>
        <p:nvSpPr>
          <p:cNvPr id="33" name="Rounded Rectangle 32"/>
          <p:cNvSpPr/>
          <p:nvPr/>
        </p:nvSpPr>
        <p:spPr>
          <a:xfrm>
            <a:off x="609600" y="5553616"/>
            <a:ext cx="2286000" cy="685800"/>
          </a:xfrm>
          <a:prstGeom prst="roundRect">
            <a:avLst>
              <a:gd name="adj" fmla="val 10000"/>
            </a:avLst>
          </a:prstGeom>
          <a:solidFill>
            <a:srgbClr val="004D86"/>
          </a:solidFill>
          <a:ln>
            <a:solidFill>
              <a:schemeClr val="tx1"/>
            </a:solid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tIns="0" anchor="ctr" anchorCtr="0"/>
          <a:lstStyle/>
          <a:p>
            <a:r>
              <a:rPr lang="el-GR" sz="2400" b="1" dirty="0" smtClean="0">
                <a:latin typeface="Times New Roman" pitchFamily="18" charset="0"/>
                <a:cs typeface="Times New Roman" pitchFamily="18" charset="0"/>
              </a:rPr>
              <a:t>Έξοδα</a:t>
            </a:r>
            <a:endParaRPr lang="en-US" sz="2400" b="1" dirty="0">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34" name="Text Box 10"/>
          <p:cNvSpPr txBox="1">
            <a:spLocks noChangeArrowheads="1"/>
          </p:cNvSpPr>
          <p:nvPr/>
        </p:nvSpPr>
        <p:spPr bwMode="auto">
          <a:xfrm>
            <a:off x="7848600" y="6369050"/>
            <a:ext cx="1143000" cy="336550"/>
          </a:xfrm>
          <a:prstGeom prst="rect">
            <a:avLst/>
          </a:prstGeom>
          <a:solidFill>
            <a:schemeClr val="bg1"/>
          </a:solidFill>
          <a:ln>
            <a:noFill/>
          </a:ln>
          <a:effectLst/>
          <a:extLst>
            <a:ext uri="{91240B29-F687-4F45-9708-019B960494DF}">
              <a14:hiddenLine xmlns="" xmlns:a14="http://schemas.microsoft.com/office/drawing/2010/main" w="19050">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square">
            <a:spAutoFit/>
          </a:bodyPr>
          <a:lstStyle>
            <a:lvl1pPr marL="457200" indent="-457200" algn="l">
              <a:defRPr sz="2400">
                <a:solidFill>
                  <a:schemeClr val="tx1"/>
                </a:solidFill>
                <a:latin typeface="Times New Roman" pitchFamily="18" charset="0"/>
              </a:defRPr>
            </a:lvl1pPr>
            <a:lvl2pPr marL="914400" indent="-457200" algn="l">
              <a:defRPr sz="2400">
                <a:solidFill>
                  <a:schemeClr val="tx1"/>
                </a:solidFill>
                <a:latin typeface="Times New Roman" pitchFamily="18" charset="0"/>
              </a:defRPr>
            </a:lvl2pPr>
            <a:lvl3pPr marL="1371600" indent="-457200" algn="l">
              <a:defRPr sz="2400">
                <a:solidFill>
                  <a:schemeClr val="tx1"/>
                </a:solidFill>
                <a:latin typeface="Times New Roman" pitchFamily="18" charset="0"/>
              </a:defRPr>
            </a:lvl3pPr>
            <a:lvl4pPr marL="1828800" indent="-457200" algn="l">
              <a:defRPr sz="2400">
                <a:solidFill>
                  <a:schemeClr val="tx1"/>
                </a:solidFill>
                <a:latin typeface="Times New Roman" pitchFamily="18" charset="0"/>
              </a:defRPr>
            </a:lvl4pPr>
            <a:lvl5pPr marL="2286000" indent="-457200" algn="l">
              <a:defRPr sz="2400">
                <a:solidFill>
                  <a:schemeClr val="tx1"/>
                </a:solidFill>
                <a:latin typeface="Times New Roman" pitchFamily="18" charset="0"/>
              </a:defRPr>
            </a:lvl5pPr>
            <a:lvl6pPr marL="2743200" indent="-457200" eaLnBrk="0" fontAlgn="base" hangingPunct="0">
              <a:spcBef>
                <a:spcPct val="0"/>
              </a:spcBef>
              <a:spcAft>
                <a:spcPct val="0"/>
              </a:spcAft>
              <a:defRPr sz="2400">
                <a:solidFill>
                  <a:schemeClr val="tx1"/>
                </a:solidFill>
                <a:latin typeface="Times New Roman" pitchFamily="18" charset="0"/>
              </a:defRPr>
            </a:lvl6pPr>
            <a:lvl7pPr marL="3200400" indent="-457200" eaLnBrk="0" fontAlgn="base" hangingPunct="0">
              <a:spcBef>
                <a:spcPct val="0"/>
              </a:spcBef>
              <a:spcAft>
                <a:spcPct val="0"/>
              </a:spcAft>
              <a:defRPr sz="2400">
                <a:solidFill>
                  <a:schemeClr val="tx1"/>
                </a:solidFill>
                <a:latin typeface="Times New Roman" pitchFamily="18" charset="0"/>
              </a:defRPr>
            </a:lvl7pPr>
            <a:lvl8pPr marL="3657600" indent="-457200" eaLnBrk="0" fontAlgn="base" hangingPunct="0">
              <a:spcBef>
                <a:spcPct val="0"/>
              </a:spcBef>
              <a:spcAft>
                <a:spcPct val="0"/>
              </a:spcAft>
              <a:defRPr sz="2400">
                <a:solidFill>
                  <a:schemeClr val="tx1"/>
                </a:solidFill>
                <a:latin typeface="Times New Roman" pitchFamily="18" charset="0"/>
              </a:defRPr>
            </a:lvl8pPr>
            <a:lvl9pPr marL="4114800" indent="-457200" eaLnBrk="0" fontAlgn="base" hangingPunct="0">
              <a:spcBef>
                <a:spcPct val="0"/>
              </a:spcBef>
              <a:spcAft>
                <a:spcPct val="0"/>
              </a:spcAft>
              <a:defRPr sz="2400">
                <a:solidFill>
                  <a:schemeClr val="tx1"/>
                </a:solidFill>
                <a:latin typeface="Times New Roman" pitchFamily="18" charset="0"/>
              </a:defRPr>
            </a:lvl9pPr>
          </a:lstStyle>
          <a:p>
            <a:pPr algn="r">
              <a:spcBef>
                <a:spcPct val="50000"/>
              </a:spcBef>
            </a:pPr>
            <a:r>
              <a:rPr lang="en-US" altLang="en-US" sz="1600" b="1" i="1" dirty="0">
                <a:solidFill>
                  <a:schemeClr val="bg2"/>
                </a:solidFill>
                <a:cs typeface="Times New Roman" pitchFamily="18" charset="0"/>
              </a:rPr>
              <a:t>LO </a:t>
            </a:r>
            <a:r>
              <a:rPr lang="en-US" altLang="en-US" sz="1600" b="1" i="1" dirty="0" smtClean="0">
                <a:solidFill>
                  <a:schemeClr val="bg2"/>
                </a:solidFill>
                <a:cs typeface="Times New Roman" pitchFamily="18" charset="0"/>
              </a:rPr>
              <a:t>5</a:t>
            </a:r>
            <a:endParaRPr lang="en-US" altLang="en-US" sz="1600" b="1" i="1" dirty="0">
              <a:solidFill>
                <a:schemeClr val="bg2"/>
              </a:solidFill>
              <a:cs typeface="Times New Roman" pitchFamily="18" charset="0"/>
            </a:endParaRPr>
          </a:p>
        </p:txBody>
      </p:sp>
    </p:spTree>
    <p:extLst>
      <p:ext uri="{BB962C8B-B14F-4D97-AF65-F5344CB8AC3E}">
        <p14:creationId xmlns="" xmlns:p14="http://schemas.microsoft.com/office/powerpoint/2010/main" val="3011063235"/>
      </p:ext>
    </p:extLst>
  </p:cSld>
  <p:clrMapOvr>
    <a:masterClrMapping/>
  </p:clrMapOvr>
  <p:transition>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ipe(left)">
                                      <p:cBhvr>
                                        <p:cTn id="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1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4" name="Right Arrow 13"/>
          <p:cNvSpPr/>
          <p:nvPr/>
        </p:nvSpPr>
        <p:spPr bwMode="auto">
          <a:xfrm>
            <a:off x="2915816" y="2852936"/>
            <a:ext cx="533400" cy="533400"/>
          </a:xfrm>
          <a:prstGeom prst="rightArrow">
            <a:avLst/>
          </a:prstGeom>
          <a:solidFill>
            <a:srgbClr val="004D86"/>
          </a:solidFill>
          <a:ln w="12700" cap="sq" cmpd="sng" algn="ctr">
            <a:solidFill>
              <a:schemeClr val="tx1"/>
            </a:solidFill>
            <a:prstDash val="solid"/>
            <a:round/>
            <a:headEnd type="none" w="sm" len="sm"/>
            <a:tailEnd type="none" w="sm" len="sm"/>
          </a:ln>
          <a:effectLst/>
          <a:ex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3" name="Rectangle 2"/>
          <p:cNvSpPr/>
          <p:nvPr/>
        </p:nvSpPr>
        <p:spPr>
          <a:xfrm>
            <a:off x="3491880" y="2564904"/>
            <a:ext cx="5400600" cy="1323439"/>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28575" cap="sq">
                <a:solidFill>
                  <a:schemeClr val="tx1"/>
                </a:solidFill>
                <a:miter lim="800000"/>
                <a:headEnd type="none" w="sm" len="sm"/>
                <a:tailEnd type="none" w="sm" len="sm"/>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square">
            <a:spAutoFit/>
          </a:bodyPr>
          <a:lstStyle/>
          <a:p>
            <a:pPr marL="53975" lvl="1" algn="just">
              <a:buFont typeface="Wingdings" pitchFamily="2" charset="2"/>
              <a:buChar char="ü"/>
            </a:pPr>
            <a:r>
              <a:rPr lang="el-GR" sz="2000" dirty="0" smtClean="0">
                <a:latin typeface="Times New Roman" pitchFamily="18" charset="0"/>
                <a:cs typeface="Times New Roman" pitchFamily="18" charset="0"/>
              </a:rPr>
              <a:t>παρούσα υποχρέωση </a:t>
            </a:r>
          </a:p>
          <a:p>
            <a:pPr marL="287338" lvl="1" indent="-233363" algn="just">
              <a:buFont typeface="Wingdings" pitchFamily="2" charset="2"/>
              <a:buChar char="ü"/>
            </a:pPr>
            <a:r>
              <a:rPr lang="el-GR" sz="2000" dirty="0" smtClean="0">
                <a:latin typeface="Times New Roman" pitchFamily="18" charset="0"/>
                <a:cs typeface="Times New Roman" pitchFamily="18" charset="0"/>
              </a:rPr>
              <a:t>που προκύπτει από γεγονότα του παρελθόντος </a:t>
            </a:r>
          </a:p>
          <a:p>
            <a:pPr marL="233363" lvl="1" indent="-233363" algn="just">
              <a:buFont typeface="Wingdings" pitchFamily="2" charset="2"/>
              <a:buChar char="ü"/>
            </a:pPr>
            <a:r>
              <a:rPr lang="el-GR" sz="2000" dirty="0" smtClean="0">
                <a:latin typeface="Times New Roman" pitchFamily="18" charset="0"/>
                <a:cs typeface="Times New Roman" pitchFamily="18" charset="0"/>
              </a:rPr>
              <a:t>και ο διακανονισμός της οποίας θα προκαλέσει εκροή πόρων</a:t>
            </a:r>
          </a:p>
        </p:txBody>
      </p:sp>
      <p:sp>
        <p:nvSpPr>
          <p:cNvPr id="16" name="Rounded Rectangle 15"/>
          <p:cNvSpPr/>
          <p:nvPr/>
        </p:nvSpPr>
        <p:spPr>
          <a:xfrm>
            <a:off x="609600" y="1905000"/>
            <a:ext cx="2286000" cy="685800"/>
          </a:xfrm>
          <a:prstGeom prst="roundRect">
            <a:avLst>
              <a:gd name="adj" fmla="val 10000"/>
            </a:avLst>
          </a:prstGeom>
          <a:solidFill>
            <a:srgbClr val="004D86"/>
          </a:solidFill>
          <a:ln>
            <a:solidFill>
              <a:schemeClr val="tx1"/>
            </a:solid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tIns="0" anchor="ctr" anchorCtr="0"/>
          <a:lstStyle/>
          <a:p>
            <a:pPr marL="533400" indent="-533400" algn="just" eaLnBrk="1" hangingPunct="1"/>
            <a:r>
              <a:rPr lang="el-GR" sz="2400" b="1" dirty="0" smtClean="0">
                <a:latin typeface="Times New Roman" pitchFamily="18" charset="0"/>
                <a:cs typeface="Times New Roman" pitchFamily="18" charset="0"/>
              </a:rPr>
              <a:t>Ενεργητικό</a:t>
            </a:r>
            <a:endParaRPr lang="en-GB" sz="2400" b="1" dirty="0" smtClean="0">
              <a:latin typeface="Times New Roman" pitchFamily="18" charset="0"/>
              <a:cs typeface="Times New Roman" pitchFamily="18" charset="0"/>
            </a:endParaRPr>
          </a:p>
        </p:txBody>
      </p:sp>
      <p:sp>
        <p:nvSpPr>
          <p:cNvPr id="24" name="Rectangle 10"/>
          <p:cNvSpPr txBox="1">
            <a:spLocks noChangeArrowheads="1"/>
          </p:cNvSpPr>
          <p:nvPr/>
        </p:nvSpPr>
        <p:spPr bwMode="auto">
          <a:xfrm>
            <a:off x="533400" y="381000"/>
            <a:ext cx="8229600" cy="560387"/>
          </a:xfrm>
          <a:prstGeom prst="rect">
            <a:avLst/>
          </a:prstGeom>
          <a:noFill/>
          <a:ln>
            <a:noFill/>
          </a:ln>
          <a:effectLst/>
          <a:extLst>
            <a:ext uri="{909E8E84-426E-40DD-AFC4-6F175D3DCCD1}">
              <a14:hiddenFill xmlns="" xmlns:a14="http://schemas.microsoft.com/office/drawing/2010/main">
                <a:solidFill>
                  <a:srgbClr val="990000"/>
                </a:solidFill>
              </a14:hiddenFill>
            </a:ext>
            <a:ext uri="{91240B29-F687-4F45-9708-019B960494DF}">
              <a14:hiddenLine xmlns="" xmlns:a14="http://schemas.microsoft.com/office/drawing/2010/main" w="12700" algn="ctr">
                <a:solidFill>
                  <a:schemeClr val="tx1"/>
                </a:solidFill>
                <a:miter lim="800000"/>
                <a:headEnd/>
                <a:tailEnd/>
              </a14:hiddenLine>
            </a:ext>
            <a:ext uri="{AF507438-7753-43E0-B8FC-AC1667EBCBE1}">
              <a14:hiddenEffects xmlns="" xmlns:a14="http://schemas.microsoft.com/office/drawing/2010/main">
                <a:effectLst>
                  <a:outerShdw dist="107763" dir="2700000" algn="ctr" rotWithShape="0">
                    <a:schemeClr val="bg2"/>
                  </a:outerShdw>
                </a:effectLst>
              </a14:hiddenEffects>
            </a:ext>
          </a:extLst>
        </p:spPr>
        <p:txBody>
          <a:bodyPr lIns="90488" tIns="44450" rIns="90488" bIns="44450"/>
          <a:lstStyle>
            <a:lvl1pPr algn="l" rtl="0" eaLnBrk="0" fontAlgn="base" hangingPunct="0">
              <a:spcBef>
                <a:spcPct val="0"/>
              </a:spcBef>
              <a:spcAft>
                <a:spcPct val="0"/>
              </a:spcAft>
              <a:defRPr sz="2800" b="1">
                <a:solidFill>
                  <a:schemeClr val="bg1"/>
                </a:solidFill>
                <a:effectLst>
                  <a:outerShdw blurRad="38100" dist="38100" dir="2700000" algn="tl">
                    <a:srgbClr val="000000"/>
                  </a:outerShdw>
                </a:effectLst>
                <a:latin typeface="+mj-lt"/>
                <a:ea typeface="+mj-ea"/>
                <a:cs typeface="+mj-cs"/>
              </a:defRPr>
            </a:lvl1pPr>
            <a:lvl2pPr algn="l" rtl="0" eaLnBrk="0" fontAlgn="base" hangingPunct="0">
              <a:spcBef>
                <a:spcPct val="0"/>
              </a:spcBef>
              <a:spcAft>
                <a:spcPct val="0"/>
              </a:spcAft>
              <a:defRPr sz="2800" b="1">
                <a:solidFill>
                  <a:schemeClr val="bg1"/>
                </a:solidFill>
                <a:effectLst>
                  <a:outerShdw blurRad="38100" dist="38100" dir="2700000" algn="tl">
                    <a:srgbClr val="000000"/>
                  </a:outerShdw>
                </a:effectLst>
                <a:latin typeface="Arial" charset="0"/>
              </a:defRPr>
            </a:lvl2pPr>
            <a:lvl3pPr algn="l" rtl="0" eaLnBrk="0" fontAlgn="base" hangingPunct="0">
              <a:spcBef>
                <a:spcPct val="0"/>
              </a:spcBef>
              <a:spcAft>
                <a:spcPct val="0"/>
              </a:spcAft>
              <a:defRPr sz="2800" b="1">
                <a:solidFill>
                  <a:schemeClr val="bg1"/>
                </a:solidFill>
                <a:effectLst>
                  <a:outerShdw blurRad="38100" dist="38100" dir="2700000" algn="tl">
                    <a:srgbClr val="000000"/>
                  </a:outerShdw>
                </a:effectLst>
                <a:latin typeface="Arial" charset="0"/>
              </a:defRPr>
            </a:lvl3pPr>
            <a:lvl4pPr algn="l" rtl="0" eaLnBrk="0" fontAlgn="base" hangingPunct="0">
              <a:spcBef>
                <a:spcPct val="0"/>
              </a:spcBef>
              <a:spcAft>
                <a:spcPct val="0"/>
              </a:spcAft>
              <a:defRPr sz="2800" b="1">
                <a:solidFill>
                  <a:schemeClr val="bg1"/>
                </a:solidFill>
                <a:effectLst>
                  <a:outerShdw blurRad="38100" dist="38100" dir="2700000" algn="tl">
                    <a:srgbClr val="000000"/>
                  </a:outerShdw>
                </a:effectLst>
                <a:latin typeface="Arial" charset="0"/>
              </a:defRPr>
            </a:lvl4pPr>
            <a:lvl5pPr algn="l" rtl="0" eaLnBrk="0" fontAlgn="base" hangingPunct="0">
              <a:spcBef>
                <a:spcPct val="0"/>
              </a:spcBef>
              <a:spcAft>
                <a:spcPct val="0"/>
              </a:spcAft>
              <a:defRPr sz="2800" b="1">
                <a:solidFill>
                  <a:schemeClr val="bg1"/>
                </a:solidFill>
                <a:effectLst>
                  <a:outerShdw blurRad="38100" dist="38100" dir="2700000" algn="tl">
                    <a:srgbClr val="000000"/>
                  </a:outerShdw>
                </a:effectLst>
                <a:latin typeface="Arial" charset="0"/>
              </a:defRPr>
            </a:lvl5pPr>
            <a:lvl6pPr marL="457200" algn="l" rtl="0" eaLnBrk="0" fontAlgn="base" hangingPunct="0">
              <a:spcBef>
                <a:spcPct val="0"/>
              </a:spcBef>
              <a:spcAft>
                <a:spcPct val="0"/>
              </a:spcAft>
              <a:defRPr sz="2800" b="1">
                <a:solidFill>
                  <a:schemeClr val="bg1"/>
                </a:solidFill>
                <a:effectLst>
                  <a:outerShdw blurRad="38100" dist="38100" dir="2700000" algn="tl">
                    <a:srgbClr val="000000"/>
                  </a:outerShdw>
                </a:effectLst>
                <a:latin typeface="Arial" charset="0"/>
              </a:defRPr>
            </a:lvl6pPr>
            <a:lvl7pPr marL="914400" algn="l" rtl="0" eaLnBrk="0" fontAlgn="base" hangingPunct="0">
              <a:spcBef>
                <a:spcPct val="0"/>
              </a:spcBef>
              <a:spcAft>
                <a:spcPct val="0"/>
              </a:spcAft>
              <a:defRPr sz="2800" b="1">
                <a:solidFill>
                  <a:schemeClr val="bg1"/>
                </a:solidFill>
                <a:effectLst>
                  <a:outerShdw blurRad="38100" dist="38100" dir="2700000" algn="tl">
                    <a:srgbClr val="000000"/>
                  </a:outerShdw>
                </a:effectLst>
                <a:latin typeface="Arial" charset="0"/>
              </a:defRPr>
            </a:lvl7pPr>
            <a:lvl8pPr marL="1371600" algn="l" rtl="0" eaLnBrk="0" fontAlgn="base" hangingPunct="0">
              <a:spcBef>
                <a:spcPct val="0"/>
              </a:spcBef>
              <a:spcAft>
                <a:spcPct val="0"/>
              </a:spcAft>
              <a:defRPr sz="2800" b="1">
                <a:solidFill>
                  <a:schemeClr val="bg1"/>
                </a:solidFill>
                <a:effectLst>
                  <a:outerShdw blurRad="38100" dist="38100" dir="2700000" algn="tl">
                    <a:srgbClr val="000000"/>
                  </a:outerShdw>
                </a:effectLst>
                <a:latin typeface="Arial" charset="0"/>
              </a:defRPr>
            </a:lvl8pPr>
            <a:lvl9pPr marL="1828800" algn="l" rtl="0" eaLnBrk="0" fontAlgn="base" hangingPunct="0">
              <a:spcBef>
                <a:spcPct val="0"/>
              </a:spcBef>
              <a:spcAft>
                <a:spcPct val="0"/>
              </a:spcAft>
              <a:defRPr sz="2800" b="1">
                <a:solidFill>
                  <a:schemeClr val="bg1"/>
                </a:solidFill>
                <a:effectLst>
                  <a:outerShdw blurRad="38100" dist="38100" dir="2700000" algn="tl">
                    <a:srgbClr val="000000"/>
                  </a:outerShdw>
                </a:effectLst>
                <a:latin typeface="Arial" charset="0"/>
              </a:defRPr>
            </a:lvl9pPr>
          </a:lstStyle>
          <a:p>
            <a:r>
              <a:rPr lang="el-GR" sz="3200" dirty="0" smtClean="0">
                <a:solidFill>
                  <a:schemeClr val="tx1"/>
                </a:solidFill>
                <a:effectLst/>
                <a:latin typeface="Times New Roman" pitchFamily="18" charset="0"/>
                <a:cs typeface="Times New Roman" pitchFamily="18" charset="0"/>
              </a:rPr>
              <a:t>Στοιχεία των Χ.Κ</a:t>
            </a:r>
            <a:endParaRPr lang="en-US" altLang="en-US" sz="3200" kern="1200" dirty="0">
              <a:solidFill>
                <a:schemeClr val="tx1"/>
              </a:solidFill>
              <a:effectLst/>
              <a:latin typeface="Times New Roman" pitchFamily="18" charset="0"/>
              <a:ea typeface="+mn-ea"/>
              <a:cs typeface="Times New Roman" pitchFamily="18" charset="0"/>
            </a:endParaRPr>
          </a:p>
        </p:txBody>
      </p:sp>
      <p:sp>
        <p:nvSpPr>
          <p:cNvPr id="25" name="Line 16"/>
          <p:cNvSpPr>
            <a:spLocks noChangeShapeType="1"/>
          </p:cNvSpPr>
          <p:nvPr/>
        </p:nvSpPr>
        <p:spPr bwMode="auto">
          <a:xfrm>
            <a:off x="381000" y="1066800"/>
            <a:ext cx="8382000" cy="0"/>
          </a:xfrm>
          <a:prstGeom prst="line">
            <a:avLst/>
          </a:prstGeom>
          <a:noFill/>
          <a:ln w="57150" cap="sq">
            <a:solidFill>
              <a:schemeClr val="tx1"/>
            </a:solidFill>
            <a:round/>
            <a:headEnd type="none" w="sm" len="sm"/>
            <a:tailEnd type="none" w="sm" len="sm"/>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p>
            <a:pPr>
              <a:defRPr/>
            </a:pPr>
            <a:endParaRPr lang="en-US" dirty="0">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27" name="Rounded Rectangle 26"/>
          <p:cNvSpPr/>
          <p:nvPr/>
        </p:nvSpPr>
        <p:spPr>
          <a:xfrm>
            <a:off x="609600" y="2810416"/>
            <a:ext cx="2286000" cy="685800"/>
          </a:xfrm>
          <a:prstGeom prst="roundRect">
            <a:avLst>
              <a:gd name="adj" fmla="val 10000"/>
            </a:avLst>
          </a:prstGeom>
          <a:solidFill>
            <a:srgbClr val="004D86"/>
          </a:solidFill>
          <a:ln>
            <a:solidFill>
              <a:schemeClr val="tx1"/>
            </a:solid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tIns="0" anchor="ctr" anchorCtr="0"/>
          <a:lstStyle/>
          <a:p>
            <a:pPr marL="533400" indent="-533400" algn="just" eaLnBrk="1" hangingPunct="1"/>
            <a:r>
              <a:rPr lang="el-GR" sz="2400" b="1" dirty="0" smtClean="0">
                <a:latin typeface="Times New Roman" pitchFamily="18" charset="0"/>
                <a:cs typeface="Times New Roman" pitchFamily="18" charset="0"/>
              </a:rPr>
              <a:t>Υποχρεώσεις</a:t>
            </a:r>
            <a:endParaRPr lang="en-GB" sz="2400" b="1" dirty="0" smtClean="0">
              <a:latin typeface="Times New Roman" pitchFamily="18" charset="0"/>
              <a:cs typeface="Times New Roman" pitchFamily="18" charset="0"/>
            </a:endParaRPr>
          </a:p>
        </p:txBody>
      </p:sp>
      <p:sp>
        <p:nvSpPr>
          <p:cNvPr id="29" name="Rounded Rectangle 28"/>
          <p:cNvSpPr/>
          <p:nvPr/>
        </p:nvSpPr>
        <p:spPr>
          <a:xfrm>
            <a:off x="609600" y="3724816"/>
            <a:ext cx="2286000" cy="685800"/>
          </a:xfrm>
          <a:prstGeom prst="roundRect">
            <a:avLst>
              <a:gd name="adj" fmla="val 10000"/>
            </a:avLst>
          </a:prstGeom>
          <a:solidFill>
            <a:srgbClr val="004D86"/>
          </a:solidFill>
          <a:ln>
            <a:solidFill>
              <a:schemeClr val="tx1"/>
            </a:solid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tIns="0" anchor="ctr" anchorCtr="0"/>
          <a:lstStyle/>
          <a:p>
            <a:pPr marL="457200" indent="-457200" algn="just">
              <a:lnSpc>
                <a:spcPct val="80000"/>
              </a:lnSpc>
            </a:pPr>
            <a:r>
              <a:rPr lang="el-GR" sz="2000" b="1" dirty="0" smtClean="0">
                <a:latin typeface="Times New Roman" pitchFamily="18" charset="0"/>
                <a:cs typeface="Times New Roman" pitchFamily="18" charset="0"/>
              </a:rPr>
              <a:t>Ίδια Κεφάλαια ΙΚ</a:t>
            </a:r>
            <a:endParaRPr lang="en-US" sz="2000" b="1" dirty="0" smtClean="0">
              <a:latin typeface="Times New Roman" pitchFamily="18" charset="0"/>
              <a:cs typeface="Times New Roman" pitchFamily="18" charset="0"/>
            </a:endParaRPr>
          </a:p>
        </p:txBody>
      </p:sp>
      <p:sp>
        <p:nvSpPr>
          <p:cNvPr id="31" name="Rounded Rectangle 30"/>
          <p:cNvSpPr/>
          <p:nvPr/>
        </p:nvSpPr>
        <p:spPr>
          <a:xfrm>
            <a:off x="609600" y="4639216"/>
            <a:ext cx="2286000" cy="685800"/>
          </a:xfrm>
          <a:prstGeom prst="roundRect">
            <a:avLst>
              <a:gd name="adj" fmla="val 10000"/>
            </a:avLst>
          </a:prstGeom>
          <a:solidFill>
            <a:srgbClr val="004D86"/>
          </a:solidFill>
          <a:ln>
            <a:solidFill>
              <a:schemeClr val="tx1"/>
            </a:solid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tIns="0" anchor="ctr" anchorCtr="0"/>
          <a:lstStyle/>
          <a:p>
            <a:pPr eaLnBrk="1" hangingPunct="1">
              <a:lnSpc>
                <a:spcPct val="90000"/>
              </a:lnSpc>
            </a:pPr>
            <a:r>
              <a:rPr lang="el-GR" sz="2400" b="1" dirty="0" smtClean="0">
                <a:latin typeface="Times New Roman" pitchFamily="18" charset="0"/>
                <a:cs typeface="Times New Roman" pitchFamily="18" charset="0"/>
              </a:rPr>
              <a:t>Έσοδα </a:t>
            </a:r>
            <a:endParaRPr lang="en-GB" sz="2400" b="1" dirty="0" smtClean="0">
              <a:latin typeface="Times New Roman" pitchFamily="18" charset="0"/>
              <a:cs typeface="Times New Roman" pitchFamily="18" charset="0"/>
            </a:endParaRPr>
          </a:p>
        </p:txBody>
      </p:sp>
      <p:sp>
        <p:nvSpPr>
          <p:cNvPr id="33" name="Rounded Rectangle 32"/>
          <p:cNvSpPr/>
          <p:nvPr/>
        </p:nvSpPr>
        <p:spPr>
          <a:xfrm>
            <a:off x="609600" y="5553616"/>
            <a:ext cx="2286000" cy="685800"/>
          </a:xfrm>
          <a:prstGeom prst="roundRect">
            <a:avLst>
              <a:gd name="adj" fmla="val 10000"/>
            </a:avLst>
          </a:prstGeom>
          <a:solidFill>
            <a:srgbClr val="004D86"/>
          </a:solidFill>
          <a:ln>
            <a:solidFill>
              <a:schemeClr val="tx1"/>
            </a:solid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tIns="0" anchor="ctr" anchorCtr="0"/>
          <a:lstStyle/>
          <a:p>
            <a:r>
              <a:rPr lang="el-GR" sz="2400" b="1" dirty="0" smtClean="0">
                <a:latin typeface="Times New Roman" pitchFamily="18" charset="0"/>
                <a:cs typeface="Times New Roman" pitchFamily="18" charset="0"/>
              </a:rPr>
              <a:t>Έξοδα</a:t>
            </a:r>
            <a:endParaRPr lang="en-US" sz="2400" b="1" dirty="0">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34" name="Text Box 10"/>
          <p:cNvSpPr txBox="1">
            <a:spLocks noChangeArrowheads="1"/>
          </p:cNvSpPr>
          <p:nvPr/>
        </p:nvSpPr>
        <p:spPr bwMode="auto">
          <a:xfrm>
            <a:off x="7848600" y="6369050"/>
            <a:ext cx="1143000" cy="336550"/>
          </a:xfrm>
          <a:prstGeom prst="rect">
            <a:avLst/>
          </a:prstGeom>
          <a:solidFill>
            <a:schemeClr val="bg1"/>
          </a:solidFill>
          <a:ln>
            <a:noFill/>
          </a:ln>
          <a:effectLst/>
          <a:extLst>
            <a:ext uri="{91240B29-F687-4F45-9708-019B960494DF}">
              <a14:hiddenLine xmlns="" xmlns:a14="http://schemas.microsoft.com/office/drawing/2010/main" w="19050">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square">
            <a:spAutoFit/>
          </a:bodyPr>
          <a:lstStyle>
            <a:lvl1pPr marL="457200" indent="-457200" algn="l">
              <a:defRPr sz="2400">
                <a:solidFill>
                  <a:schemeClr val="tx1"/>
                </a:solidFill>
                <a:latin typeface="Times New Roman" pitchFamily="18" charset="0"/>
              </a:defRPr>
            </a:lvl1pPr>
            <a:lvl2pPr marL="914400" indent="-457200" algn="l">
              <a:defRPr sz="2400">
                <a:solidFill>
                  <a:schemeClr val="tx1"/>
                </a:solidFill>
                <a:latin typeface="Times New Roman" pitchFamily="18" charset="0"/>
              </a:defRPr>
            </a:lvl2pPr>
            <a:lvl3pPr marL="1371600" indent="-457200" algn="l">
              <a:defRPr sz="2400">
                <a:solidFill>
                  <a:schemeClr val="tx1"/>
                </a:solidFill>
                <a:latin typeface="Times New Roman" pitchFamily="18" charset="0"/>
              </a:defRPr>
            </a:lvl3pPr>
            <a:lvl4pPr marL="1828800" indent="-457200" algn="l">
              <a:defRPr sz="2400">
                <a:solidFill>
                  <a:schemeClr val="tx1"/>
                </a:solidFill>
                <a:latin typeface="Times New Roman" pitchFamily="18" charset="0"/>
              </a:defRPr>
            </a:lvl4pPr>
            <a:lvl5pPr marL="2286000" indent="-457200" algn="l">
              <a:defRPr sz="2400">
                <a:solidFill>
                  <a:schemeClr val="tx1"/>
                </a:solidFill>
                <a:latin typeface="Times New Roman" pitchFamily="18" charset="0"/>
              </a:defRPr>
            </a:lvl5pPr>
            <a:lvl6pPr marL="2743200" indent="-457200" eaLnBrk="0" fontAlgn="base" hangingPunct="0">
              <a:spcBef>
                <a:spcPct val="0"/>
              </a:spcBef>
              <a:spcAft>
                <a:spcPct val="0"/>
              </a:spcAft>
              <a:defRPr sz="2400">
                <a:solidFill>
                  <a:schemeClr val="tx1"/>
                </a:solidFill>
                <a:latin typeface="Times New Roman" pitchFamily="18" charset="0"/>
              </a:defRPr>
            </a:lvl6pPr>
            <a:lvl7pPr marL="3200400" indent="-457200" eaLnBrk="0" fontAlgn="base" hangingPunct="0">
              <a:spcBef>
                <a:spcPct val="0"/>
              </a:spcBef>
              <a:spcAft>
                <a:spcPct val="0"/>
              </a:spcAft>
              <a:defRPr sz="2400">
                <a:solidFill>
                  <a:schemeClr val="tx1"/>
                </a:solidFill>
                <a:latin typeface="Times New Roman" pitchFamily="18" charset="0"/>
              </a:defRPr>
            </a:lvl7pPr>
            <a:lvl8pPr marL="3657600" indent="-457200" eaLnBrk="0" fontAlgn="base" hangingPunct="0">
              <a:spcBef>
                <a:spcPct val="0"/>
              </a:spcBef>
              <a:spcAft>
                <a:spcPct val="0"/>
              </a:spcAft>
              <a:defRPr sz="2400">
                <a:solidFill>
                  <a:schemeClr val="tx1"/>
                </a:solidFill>
                <a:latin typeface="Times New Roman" pitchFamily="18" charset="0"/>
              </a:defRPr>
            </a:lvl8pPr>
            <a:lvl9pPr marL="4114800" indent="-457200" eaLnBrk="0" fontAlgn="base" hangingPunct="0">
              <a:spcBef>
                <a:spcPct val="0"/>
              </a:spcBef>
              <a:spcAft>
                <a:spcPct val="0"/>
              </a:spcAft>
              <a:defRPr sz="2400">
                <a:solidFill>
                  <a:schemeClr val="tx1"/>
                </a:solidFill>
                <a:latin typeface="Times New Roman" pitchFamily="18" charset="0"/>
              </a:defRPr>
            </a:lvl9pPr>
          </a:lstStyle>
          <a:p>
            <a:pPr algn="r">
              <a:spcBef>
                <a:spcPct val="50000"/>
              </a:spcBef>
            </a:pPr>
            <a:r>
              <a:rPr lang="en-US" altLang="en-US" sz="1600" b="1" i="1" dirty="0">
                <a:solidFill>
                  <a:schemeClr val="bg2"/>
                </a:solidFill>
                <a:cs typeface="Times New Roman" pitchFamily="18" charset="0"/>
              </a:rPr>
              <a:t>LO </a:t>
            </a:r>
            <a:r>
              <a:rPr lang="en-US" altLang="en-US" sz="1600" b="1" i="1" dirty="0" smtClean="0">
                <a:solidFill>
                  <a:schemeClr val="bg2"/>
                </a:solidFill>
                <a:cs typeface="Times New Roman" pitchFamily="18" charset="0"/>
              </a:rPr>
              <a:t>5</a:t>
            </a:r>
            <a:endParaRPr lang="en-US" altLang="en-US" sz="1600" b="1" i="1" dirty="0">
              <a:solidFill>
                <a:schemeClr val="bg2"/>
              </a:solidFill>
              <a:cs typeface="Times New Roman" pitchFamily="18" charset="0"/>
            </a:endParaRPr>
          </a:p>
        </p:txBody>
      </p:sp>
    </p:spTree>
    <p:extLst>
      <p:ext uri="{BB962C8B-B14F-4D97-AF65-F5344CB8AC3E}">
        <p14:creationId xmlns="" xmlns:p14="http://schemas.microsoft.com/office/powerpoint/2010/main" val="3011063235"/>
      </p:ext>
    </p:extLst>
  </p:cSld>
  <p:clrMapOvr>
    <a:masterClrMapping/>
  </p:clrMapOvr>
  <p:transition>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ipe(left)">
                                      <p:cBhvr>
                                        <p:cTn id="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1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4" name="Right Arrow 13"/>
          <p:cNvSpPr/>
          <p:nvPr/>
        </p:nvSpPr>
        <p:spPr bwMode="auto">
          <a:xfrm>
            <a:off x="2987824" y="3645024"/>
            <a:ext cx="533400" cy="533400"/>
          </a:xfrm>
          <a:prstGeom prst="rightArrow">
            <a:avLst/>
          </a:prstGeom>
          <a:solidFill>
            <a:srgbClr val="004D86"/>
          </a:solidFill>
          <a:ln w="12700" cap="sq" cmpd="sng" algn="ctr">
            <a:solidFill>
              <a:schemeClr val="tx1"/>
            </a:solidFill>
            <a:prstDash val="solid"/>
            <a:round/>
            <a:headEnd type="none" w="sm" len="sm"/>
            <a:tailEnd type="none" w="sm" len="sm"/>
          </a:ln>
          <a:effectLst/>
          <a:ex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3" name="Rectangle 2"/>
          <p:cNvSpPr/>
          <p:nvPr/>
        </p:nvSpPr>
        <p:spPr>
          <a:xfrm>
            <a:off x="3707904" y="3429000"/>
            <a:ext cx="5149080" cy="707886"/>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28575" cap="sq">
                <a:solidFill>
                  <a:schemeClr val="tx1"/>
                </a:solidFill>
                <a:miter lim="800000"/>
                <a:headEnd type="none" w="sm" len="sm"/>
                <a:tailEnd type="none" w="sm" len="sm"/>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square">
            <a:spAutoFit/>
          </a:bodyPr>
          <a:lstStyle/>
          <a:p>
            <a:pPr marL="0" lvl="1" algn="just" eaLnBrk="1" hangingPunct="1">
              <a:tabLst>
                <a:tab pos="0" algn="l"/>
              </a:tabLst>
            </a:pPr>
            <a:r>
              <a:rPr lang="el-GR" sz="2000" dirty="0" smtClean="0">
                <a:latin typeface="Times New Roman" pitchFamily="18" charset="0"/>
                <a:cs typeface="Times New Roman" pitchFamily="18" charset="0"/>
              </a:rPr>
              <a:t>Το υπολειμματικό συμφέρον </a:t>
            </a:r>
            <a:r>
              <a:rPr lang="en-GB" sz="2000" dirty="0" smtClean="0">
                <a:latin typeface="Times New Roman" pitchFamily="18" charset="0"/>
                <a:cs typeface="Times New Roman" pitchFamily="18" charset="0"/>
              </a:rPr>
              <a:t>(</a:t>
            </a:r>
            <a:r>
              <a:rPr lang="el-GR" sz="2000" dirty="0" smtClean="0">
                <a:latin typeface="Times New Roman" pitchFamily="18" charset="0"/>
                <a:cs typeface="Times New Roman" pitchFamily="18" charset="0"/>
              </a:rPr>
              <a:t>Ενεργητικό – Υποχρεώσεις</a:t>
            </a:r>
            <a:r>
              <a:rPr lang="en-GB" sz="2000" dirty="0" smtClean="0">
                <a:latin typeface="Times New Roman" pitchFamily="18" charset="0"/>
                <a:cs typeface="Times New Roman" pitchFamily="18" charset="0"/>
              </a:rPr>
              <a:t>)</a:t>
            </a:r>
          </a:p>
        </p:txBody>
      </p:sp>
      <p:sp>
        <p:nvSpPr>
          <p:cNvPr id="16" name="Rounded Rectangle 15"/>
          <p:cNvSpPr/>
          <p:nvPr/>
        </p:nvSpPr>
        <p:spPr>
          <a:xfrm>
            <a:off x="609600" y="1905000"/>
            <a:ext cx="2286000" cy="685800"/>
          </a:xfrm>
          <a:prstGeom prst="roundRect">
            <a:avLst>
              <a:gd name="adj" fmla="val 10000"/>
            </a:avLst>
          </a:prstGeom>
          <a:solidFill>
            <a:srgbClr val="004D86"/>
          </a:solidFill>
          <a:ln>
            <a:solidFill>
              <a:schemeClr val="tx1"/>
            </a:solid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tIns="0" anchor="ctr" anchorCtr="0"/>
          <a:lstStyle/>
          <a:p>
            <a:pPr marL="533400" indent="-533400" algn="just" eaLnBrk="1" hangingPunct="1"/>
            <a:r>
              <a:rPr lang="el-GR" sz="2400" b="1" dirty="0" smtClean="0">
                <a:latin typeface="Times New Roman" pitchFamily="18" charset="0"/>
                <a:cs typeface="Times New Roman" pitchFamily="18" charset="0"/>
              </a:rPr>
              <a:t>Ενεργητικό</a:t>
            </a:r>
            <a:endParaRPr lang="en-GB" sz="2400" b="1" dirty="0" smtClean="0">
              <a:latin typeface="Times New Roman" pitchFamily="18" charset="0"/>
              <a:cs typeface="Times New Roman" pitchFamily="18" charset="0"/>
            </a:endParaRPr>
          </a:p>
        </p:txBody>
      </p:sp>
      <p:sp>
        <p:nvSpPr>
          <p:cNvPr id="24" name="Rectangle 10"/>
          <p:cNvSpPr txBox="1">
            <a:spLocks noChangeArrowheads="1"/>
          </p:cNvSpPr>
          <p:nvPr/>
        </p:nvSpPr>
        <p:spPr bwMode="auto">
          <a:xfrm>
            <a:off x="533400" y="381000"/>
            <a:ext cx="8229600" cy="560387"/>
          </a:xfrm>
          <a:prstGeom prst="rect">
            <a:avLst/>
          </a:prstGeom>
          <a:noFill/>
          <a:ln>
            <a:noFill/>
          </a:ln>
          <a:effectLst/>
          <a:extLst>
            <a:ext uri="{909E8E84-426E-40DD-AFC4-6F175D3DCCD1}">
              <a14:hiddenFill xmlns="" xmlns:a14="http://schemas.microsoft.com/office/drawing/2010/main">
                <a:solidFill>
                  <a:srgbClr val="990000"/>
                </a:solidFill>
              </a14:hiddenFill>
            </a:ext>
            <a:ext uri="{91240B29-F687-4F45-9708-019B960494DF}">
              <a14:hiddenLine xmlns="" xmlns:a14="http://schemas.microsoft.com/office/drawing/2010/main" w="12700" algn="ctr">
                <a:solidFill>
                  <a:schemeClr val="tx1"/>
                </a:solidFill>
                <a:miter lim="800000"/>
                <a:headEnd/>
                <a:tailEnd/>
              </a14:hiddenLine>
            </a:ext>
            <a:ext uri="{AF507438-7753-43E0-B8FC-AC1667EBCBE1}">
              <a14:hiddenEffects xmlns="" xmlns:a14="http://schemas.microsoft.com/office/drawing/2010/main">
                <a:effectLst>
                  <a:outerShdw dist="107763" dir="2700000" algn="ctr" rotWithShape="0">
                    <a:schemeClr val="bg2"/>
                  </a:outerShdw>
                </a:effectLst>
              </a14:hiddenEffects>
            </a:ext>
          </a:extLst>
        </p:spPr>
        <p:txBody>
          <a:bodyPr lIns="90488" tIns="44450" rIns="90488" bIns="44450"/>
          <a:lstStyle>
            <a:lvl1pPr algn="l" rtl="0" eaLnBrk="0" fontAlgn="base" hangingPunct="0">
              <a:spcBef>
                <a:spcPct val="0"/>
              </a:spcBef>
              <a:spcAft>
                <a:spcPct val="0"/>
              </a:spcAft>
              <a:defRPr sz="2800" b="1">
                <a:solidFill>
                  <a:schemeClr val="bg1"/>
                </a:solidFill>
                <a:effectLst>
                  <a:outerShdw blurRad="38100" dist="38100" dir="2700000" algn="tl">
                    <a:srgbClr val="000000"/>
                  </a:outerShdw>
                </a:effectLst>
                <a:latin typeface="+mj-lt"/>
                <a:ea typeface="+mj-ea"/>
                <a:cs typeface="+mj-cs"/>
              </a:defRPr>
            </a:lvl1pPr>
            <a:lvl2pPr algn="l" rtl="0" eaLnBrk="0" fontAlgn="base" hangingPunct="0">
              <a:spcBef>
                <a:spcPct val="0"/>
              </a:spcBef>
              <a:spcAft>
                <a:spcPct val="0"/>
              </a:spcAft>
              <a:defRPr sz="2800" b="1">
                <a:solidFill>
                  <a:schemeClr val="bg1"/>
                </a:solidFill>
                <a:effectLst>
                  <a:outerShdw blurRad="38100" dist="38100" dir="2700000" algn="tl">
                    <a:srgbClr val="000000"/>
                  </a:outerShdw>
                </a:effectLst>
                <a:latin typeface="Arial" charset="0"/>
              </a:defRPr>
            </a:lvl2pPr>
            <a:lvl3pPr algn="l" rtl="0" eaLnBrk="0" fontAlgn="base" hangingPunct="0">
              <a:spcBef>
                <a:spcPct val="0"/>
              </a:spcBef>
              <a:spcAft>
                <a:spcPct val="0"/>
              </a:spcAft>
              <a:defRPr sz="2800" b="1">
                <a:solidFill>
                  <a:schemeClr val="bg1"/>
                </a:solidFill>
                <a:effectLst>
                  <a:outerShdw blurRad="38100" dist="38100" dir="2700000" algn="tl">
                    <a:srgbClr val="000000"/>
                  </a:outerShdw>
                </a:effectLst>
                <a:latin typeface="Arial" charset="0"/>
              </a:defRPr>
            </a:lvl3pPr>
            <a:lvl4pPr algn="l" rtl="0" eaLnBrk="0" fontAlgn="base" hangingPunct="0">
              <a:spcBef>
                <a:spcPct val="0"/>
              </a:spcBef>
              <a:spcAft>
                <a:spcPct val="0"/>
              </a:spcAft>
              <a:defRPr sz="2800" b="1">
                <a:solidFill>
                  <a:schemeClr val="bg1"/>
                </a:solidFill>
                <a:effectLst>
                  <a:outerShdw blurRad="38100" dist="38100" dir="2700000" algn="tl">
                    <a:srgbClr val="000000"/>
                  </a:outerShdw>
                </a:effectLst>
                <a:latin typeface="Arial" charset="0"/>
              </a:defRPr>
            </a:lvl4pPr>
            <a:lvl5pPr algn="l" rtl="0" eaLnBrk="0" fontAlgn="base" hangingPunct="0">
              <a:spcBef>
                <a:spcPct val="0"/>
              </a:spcBef>
              <a:spcAft>
                <a:spcPct val="0"/>
              </a:spcAft>
              <a:defRPr sz="2800" b="1">
                <a:solidFill>
                  <a:schemeClr val="bg1"/>
                </a:solidFill>
                <a:effectLst>
                  <a:outerShdw blurRad="38100" dist="38100" dir="2700000" algn="tl">
                    <a:srgbClr val="000000"/>
                  </a:outerShdw>
                </a:effectLst>
                <a:latin typeface="Arial" charset="0"/>
              </a:defRPr>
            </a:lvl5pPr>
            <a:lvl6pPr marL="457200" algn="l" rtl="0" eaLnBrk="0" fontAlgn="base" hangingPunct="0">
              <a:spcBef>
                <a:spcPct val="0"/>
              </a:spcBef>
              <a:spcAft>
                <a:spcPct val="0"/>
              </a:spcAft>
              <a:defRPr sz="2800" b="1">
                <a:solidFill>
                  <a:schemeClr val="bg1"/>
                </a:solidFill>
                <a:effectLst>
                  <a:outerShdw blurRad="38100" dist="38100" dir="2700000" algn="tl">
                    <a:srgbClr val="000000"/>
                  </a:outerShdw>
                </a:effectLst>
                <a:latin typeface="Arial" charset="0"/>
              </a:defRPr>
            </a:lvl6pPr>
            <a:lvl7pPr marL="914400" algn="l" rtl="0" eaLnBrk="0" fontAlgn="base" hangingPunct="0">
              <a:spcBef>
                <a:spcPct val="0"/>
              </a:spcBef>
              <a:spcAft>
                <a:spcPct val="0"/>
              </a:spcAft>
              <a:defRPr sz="2800" b="1">
                <a:solidFill>
                  <a:schemeClr val="bg1"/>
                </a:solidFill>
                <a:effectLst>
                  <a:outerShdw blurRad="38100" dist="38100" dir="2700000" algn="tl">
                    <a:srgbClr val="000000"/>
                  </a:outerShdw>
                </a:effectLst>
                <a:latin typeface="Arial" charset="0"/>
              </a:defRPr>
            </a:lvl7pPr>
            <a:lvl8pPr marL="1371600" algn="l" rtl="0" eaLnBrk="0" fontAlgn="base" hangingPunct="0">
              <a:spcBef>
                <a:spcPct val="0"/>
              </a:spcBef>
              <a:spcAft>
                <a:spcPct val="0"/>
              </a:spcAft>
              <a:defRPr sz="2800" b="1">
                <a:solidFill>
                  <a:schemeClr val="bg1"/>
                </a:solidFill>
                <a:effectLst>
                  <a:outerShdw blurRad="38100" dist="38100" dir="2700000" algn="tl">
                    <a:srgbClr val="000000"/>
                  </a:outerShdw>
                </a:effectLst>
                <a:latin typeface="Arial" charset="0"/>
              </a:defRPr>
            </a:lvl8pPr>
            <a:lvl9pPr marL="1828800" algn="l" rtl="0" eaLnBrk="0" fontAlgn="base" hangingPunct="0">
              <a:spcBef>
                <a:spcPct val="0"/>
              </a:spcBef>
              <a:spcAft>
                <a:spcPct val="0"/>
              </a:spcAft>
              <a:defRPr sz="2800" b="1">
                <a:solidFill>
                  <a:schemeClr val="bg1"/>
                </a:solidFill>
                <a:effectLst>
                  <a:outerShdw blurRad="38100" dist="38100" dir="2700000" algn="tl">
                    <a:srgbClr val="000000"/>
                  </a:outerShdw>
                </a:effectLst>
                <a:latin typeface="Arial" charset="0"/>
              </a:defRPr>
            </a:lvl9pPr>
          </a:lstStyle>
          <a:p>
            <a:r>
              <a:rPr lang="el-GR" sz="3200" dirty="0" smtClean="0">
                <a:solidFill>
                  <a:schemeClr val="tx1"/>
                </a:solidFill>
                <a:effectLst/>
                <a:latin typeface="Times New Roman" pitchFamily="18" charset="0"/>
                <a:cs typeface="Times New Roman" pitchFamily="18" charset="0"/>
              </a:rPr>
              <a:t>Στοιχεία των Χ.Κ</a:t>
            </a:r>
            <a:endParaRPr lang="en-US" altLang="en-US" sz="3200" kern="1200" dirty="0">
              <a:solidFill>
                <a:schemeClr val="tx1"/>
              </a:solidFill>
              <a:effectLst/>
              <a:latin typeface="Times New Roman" pitchFamily="18" charset="0"/>
              <a:ea typeface="+mn-ea"/>
              <a:cs typeface="Times New Roman" pitchFamily="18" charset="0"/>
            </a:endParaRPr>
          </a:p>
        </p:txBody>
      </p:sp>
      <p:sp>
        <p:nvSpPr>
          <p:cNvPr id="25" name="Line 16"/>
          <p:cNvSpPr>
            <a:spLocks noChangeShapeType="1"/>
          </p:cNvSpPr>
          <p:nvPr/>
        </p:nvSpPr>
        <p:spPr bwMode="auto">
          <a:xfrm>
            <a:off x="381000" y="1066800"/>
            <a:ext cx="8382000" cy="0"/>
          </a:xfrm>
          <a:prstGeom prst="line">
            <a:avLst/>
          </a:prstGeom>
          <a:noFill/>
          <a:ln w="57150" cap="sq">
            <a:solidFill>
              <a:schemeClr val="tx1"/>
            </a:solidFill>
            <a:round/>
            <a:headEnd type="none" w="sm" len="sm"/>
            <a:tailEnd type="none" w="sm" len="sm"/>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p>
            <a:pPr>
              <a:defRPr/>
            </a:pPr>
            <a:endParaRPr lang="en-US" dirty="0">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27" name="Rounded Rectangle 26"/>
          <p:cNvSpPr/>
          <p:nvPr/>
        </p:nvSpPr>
        <p:spPr>
          <a:xfrm>
            <a:off x="609600" y="2810416"/>
            <a:ext cx="2286000" cy="685800"/>
          </a:xfrm>
          <a:prstGeom prst="roundRect">
            <a:avLst>
              <a:gd name="adj" fmla="val 10000"/>
            </a:avLst>
          </a:prstGeom>
          <a:solidFill>
            <a:srgbClr val="004D86"/>
          </a:solidFill>
          <a:ln>
            <a:solidFill>
              <a:schemeClr val="tx1"/>
            </a:solid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tIns="0" anchor="ctr" anchorCtr="0"/>
          <a:lstStyle/>
          <a:p>
            <a:pPr marL="533400" indent="-533400" algn="just" eaLnBrk="1" hangingPunct="1"/>
            <a:r>
              <a:rPr lang="el-GR" sz="2400" b="1" dirty="0" smtClean="0">
                <a:latin typeface="Times New Roman" pitchFamily="18" charset="0"/>
                <a:cs typeface="Times New Roman" pitchFamily="18" charset="0"/>
              </a:rPr>
              <a:t>Υποχρεώσεις</a:t>
            </a:r>
            <a:endParaRPr lang="en-GB" sz="2400" b="1" dirty="0" smtClean="0">
              <a:latin typeface="Times New Roman" pitchFamily="18" charset="0"/>
              <a:cs typeface="Times New Roman" pitchFamily="18" charset="0"/>
            </a:endParaRPr>
          </a:p>
        </p:txBody>
      </p:sp>
      <p:sp>
        <p:nvSpPr>
          <p:cNvPr id="29" name="Rounded Rectangle 28"/>
          <p:cNvSpPr/>
          <p:nvPr/>
        </p:nvSpPr>
        <p:spPr>
          <a:xfrm>
            <a:off x="609600" y="3724816"/>
            <a:ext cx="2286000" cy="685800"/>
          </a:xfrm>
          <a:prstGeom prst="roundRect">
            <a:avLst>
              <a:gd name="adj" fmla="val 10000"/>
            </a:avLst>
          </a:prstGeom>
          <a:solidFill>
            <a:srgbClr val="004D86"/>
          </a:solidFill>
          <a:ln>
            <a:solidFill>
              <a:schemeClr val="tx1"/>
            </a:solid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tIns="0" anchor="ctr" anchorCtr="0"/>
          <a:lstStyle/>
          <a:p>
            <a:pPr marL="457200" indent="-457200" algn="just">
              <a:lnSpc>
                <a:spcPct val="80000"/>
              </a:lnSpc>
            </a:pPr>
            <a:r>
              <a:rPr lang="el-GR" sz="2000" b="1" dirty="0" smtClean="0">
                <a:latin typeface="Times New Roman" pitchFamily="18" charset="0"/>
                <a:cs typeface="Times New Roman" pitchFamily="18" charset="0"/>
              </a:rPr>
              <a:t>Ίδια Κεφάλαια ΙΚ</a:t>
            </a:r>
            <a:endParaRPr lang="en-US" sz="2000" b="1" dirty="0" smtClean="0">
              <a:latin typeface="Times New Roman" pitchFamily="18" charset="0"/>
              <a:cs typeface="Times New Roman" pitchFamily="18" charset="0"/>
            </a:endParaRPr>
          </a:p>
        </p:txBody>
      </p:sp>
      <p:sp>
        <p:nvSpPr>
          <p:cNvPr id="31" name="Rounded Rectangle 30"/>
          <p:cNvSpPr/>
          <p:nvPr/>
        </p:nvSpPr>
        <p:spPr>
          <a:xfrm>
            <a:off x="609600" y="4639216"/>
            <a:ext cx="2286000" cy="685800"/>
          </a:xfrm>
          <a:prstGeom prst="roundRect">
            <a:avLst>
              <a:gd name="adj" fmla="val 10000"/>
            </a:avLst>
          </a:prstGeom>
          <a:solidFill>
            <a:srgbClr val="004D86"/>
          </a:solidFill>
          <a:ln>
            <a:solidFill>
              <a:schemeClr val="tx1"/>
            </a:solid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tIns="0" anchor="ctr" anchorCtr="0"/>
          <a:lstStyle/>
          <a:p>
            <a:pPr eaLnBrk="1" hangingPunct="1">
              <a:lnSpc>
                <a:spcPct val="90000"/>
              </a:lnSpc>
            </a:pPr>
            <a:r>
              <a:rPr lang="el-GR" sz="2400" b="1" dirty="0" smtClean="0">
                <a:latin typeface="Times New Roman" pitchFamily="18" charset="0"/>
                <a:cs typeface="Times New Roman" pitchFamily="18" charset="0"/>
              </a:rPr>
              <a:t>Έσοδα </a:t>
            </a:r>
            <a:endParaRPr lang="en-GB" sz="2400" b="1" dirty="0" smtClean="0">
              <a:latin typeface="Times New Roman" pitchFamily="18" charset="0"/>
              <a:cs typeface="Times New Roman" pitchFamily="18" charset="0"/>
            </a:endParaRPr>
          </a:p>
        </p:txBody>
      </p:sp>
      <p:sp>
        <p:nvSpPr>
          <p:cNvPr id="33" name="Rounded Rectangle 32"/>
          <p:cNvSpPr/>
          <p:nvPr/>
        </p:nvSpPr>
        <p:spPr>
          <a:xfrm>
            <a:off x="609600" y="5553616"/>
            <a:ext cx="2286000" cy="685800"/>
          </a:xfrm>
          <a:prstGeom prst="roundRect">
            <a:avLst>
              <a:gd name="adj" fmla="val 10000"/>
            </a:avLst>
          </a:prstGeom>
          <a:solidFill>
            <a:srgbClr val="004D86"/>
          </a:solidFill>
          <a:ln>
            <a:solidFill>
              <a:schemeClr val="tx1"/>
            </a:solid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tIns="0" anchor="ctr" anchorCtr="0"/>
          <a:lstStyle/>
          <a:p>
            <a:r>
              <a:rPr lang="el-GR" sz="2400" b="1" dirty="0" smtClean="0">
                <a:latin typeface="Times New Roman" pitchFamily="18" charset="0"/>
                <a:cs typeface="Times New Roman" pitchFamily="18" charset="0"/>
              </a:rPr>
              <a:t>Έξοδα</a:t>
            </a:r>
            <a:endParaRPr lang="en-US" sz="2400" b="1" dirty="0">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34" name="Text Box 10"/>
          <p:cNvSpPr txBox="1">
            <a:spLocks noChangeArrowheads="1"/>
          </p:cNvSpPr>
          <p:nvPr/>
        </p:nvSpPr>
        <p:spPr bwMode="auto">
          <a:xfrm>
            <a:off x="7848600" y="6369050"/>
            <a:ext cx="1143000" cy="336550"/>
          </a:xfrm>
          <a:prstGeom prst="rect">
            <a:avLst/>
          </a:prstGeom>
          <a:solidFill>
            <a:schemeClr val="bg1"/>
          </a:solidFill>
          <a:ln>
            <a:noFill/>
          </a:ln>
          <a:effectLst/>
          <a:extLst>
            <a:ext uri="{91240B29-F687-4F45-9708-019B960494DF}">
              <a14:hiddenLine xmlns="" xmlns:a14="http://schemas.microsoft.com/office/drawing/2010/main" w="19050">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square">
            <a:spAutoFit/>
          </a:bodyPr>
          <a:lstStyle>
            <a:lvl1pPr marL="457200" indent="-457200" algn="l">
              <a:defRPr sz="2400">
                <a:solidFill>
                  <a:schemeClr val="tx1"/>
                </a:solidFill>
                <a:latin typeface="Times New Roman" pitchFamily="18" charset="0"/>
              </a:defRPr>
            </a:lvl1pPr>
            <a:lvl2pPr marL="914400" indent="-457200" algn="l">
              <a:defRPr sz="2400">
                <a:solidFill>
                  <a:schemeClr val="tx1"/>
                </a:solidFill>
                <a:latin typeface="Times New Roman" pitchFamily="18" charset="0"/>
              </a:defRPr>
            </a:lvl2pPr>
            <a:lvl3pPr marL="1371600" indent="-457200" algn="l">
              <a:defRPr sz="2400">
                <a:solidFill>
                  <a:schemeClr val="tx1"/>
                </a:solidFill>
                <a:latin typeface="Times New Roman" pitchFamily="18" charset="0"/>
              </a:defRPr>
            </a:lvl3pPr>
            <a:lvl4pPr marL="1828800" indent="-457200" algn="l">
              <a:defRPr sz="2400">
                <a:solidFill>
                  <a:schemeClr val="tx1"/>
                </a:solidFill>
                <a:latin typeface="Times New Roman" pitchFamily="18" charset="0"/>
              </a:defRPr>
            </a:lvl4pPr>
            <a:lvl5pPr marL="2286000" indent="-457200" algn="l">
              <a:defRPr sz="2400">
                <a:solidFill>
                  <a:schemeClr val="tx1"/>
                </a:solidFill>
                <a:latin typeface="Times New Roman" pitchFamily="18" charset="0"/>
              </a:defRPr>
            </a:lvl5pPr>
            <a:lvl6pPr marL="2743200" indent="-457200" eaLnBrk="0" fontAlgn="base" hangingPunct="0">
              <a:spcBef>
                <a:spcPct val="0"/>
              </a:spcBef>
              <a:spcAft>
                <a:spcPct val="0"/>
              </a:spcAft>
              <a:defRPr sz="2400">
                <a:solidFill>
                  <a:schemeClr val="tx1"/>
                </a:solidFill>
                <a:latin typeface="Times New Roman" pitchFamily="18" charset="0"/>
              </a:defRPr>
            </a:lvl6pPr>
            <a:lvl7pPr marL="3200400" indent="-457200" eaLnBrk="0" fontAlgn="base" hangingPunct="0">
              <a:spcBef>
                <a:spcPct val="0"/>
              </a:spcBef>
              <a:spcAft>
                <a:spcPct val="0"/>
              </a:spcAft>
              <a:defRPr sz="2400">
                <a:solidFill>
                  <a:schemeClr val="tx1"/>
                </a:solidFill>
                <a:latin typeface="Times New Roman" pitchFamily="18" charset="0"/>
              </a:defRPr>
            </a:lvl7pPr>
            <a:lvl8pPr marL="3657600" indent="-457200" eaLnBrk="0" fontAlgn="base" hangingPunct="0">
              <a:spcBef>
                <a:spcPct val="0"/>
              </a:spcBef>
              <a:spcAft>
                <a:spcPct val="0"/>
              </a:spcAft>
              <a:defRPr sz="2400">
                <a:solidFill>
                  <a:schemeClr val="tx1"/>
                </a:solidFill>
                <a:latin typeface="Times New Roman" pitchFamily="18" charset="0"/>
              </a:defRPr>
            </a:lvl8pPr>
            <a:lvl9pPr marL="4114800" indent="-457200" eaLnBrk="0" fontAlgn="base" hangingPunct="0">
              <a:spcBef>
                <a:spcPct val="0"/>
              </a:spcBef>
              <a:spcAft>
                <a:spcPct val="0"/>
              </a:spcAft>
              <a:defRPr sz="2400">
                <a:solidFill>
                  <a:schemeClr val="tx1"/>
                </a:solidFill>
                <a:latin typeface="Times New Roman" pitchFamily="18" charset="0"/>
              </a:defRPr>
            </a:lvl9pPr>
          </a:lstStyle>
          <a:p>
            <a:pPr algn="r">
              <a:spcBef>
                <a:spcPct val="50000"/>
              </a:spcBef>
            </a:pPr>
            <a:r>
              <a:rPr lang="en-US" altLang="en-US" sz="1600" b="1" i="1" dirty="0">
                <a:solidFill>
                  <a:schemeClr val="bg2"/>
                </a:solidFill>
                <a:cs typeface="Times New Roman" pitchFamily="18" charset="0"/>
              </a:rPr>
              <a:t>LO </a:t>
            </a:r>
            <a:r>
              <a:rPr lang="en-US" altLang="en-US" sz="1600" b="1" i="1" dirty="0" smtClean="0">
                <a:solidFill>
                  <a:schemeClr val="bg2"/>
                </a:solidFill>
                <a:cs typeface="Times New Roman" pitchFamily="18" charset="0"/>
              </a:rPr>
              <a:t>5</a:t>
            </a:r>
            <a:endParaRPr lang="en-US" altLang="en-US" sz="1600" b="1" i="1" dirty="0">
              <a:solidFill>
                <a:schemeClr val="bg2"/>
              </a:solidFill>
              <a:cs typeface="Times New Roman" pitchFamily="18" charset="0"/>
            </a:endParaRPr>
          </a:p>
        </p:txBody>
      </p:sp>
    </p:spTree>
    <p:extLst>
      <p:ext uri="{BB962C8B-B14F-4D97-AF65-F5344CB8AC3E}">
        <p14:creationId xmlns="" xmlns:p14="http://schemas.microsoft.com/office/powerpoint/2010/main" val="3011063235"/>
      </p:ext>
    </p:extLst>
  </p:cSld>
  <p:clrMapOvr>
    <a:masterClrMapping/>
  </p:clrMapOvr>
  <p:transition>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ipe(left)">
                                      <p:cBhvr>
                                        <p:cTn id="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1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4" name="Right Arrow 13"/>
          <p:cNvSpPr/>
          <p:nvPr/>
        </p:nvSpPr>
        <p:spPr bwMode="auto">
          <a:xfrm>
            <a:off x="2915816" y="4653136"/>
            <a:ext cx="533400" cy="533400"/>
          </a:xfrm>
          <a:prstGeom prst="rightArrow">
            <a:avLst/>
          </a:prstGeom>
          <a:solidFill>
            <a:srgbClr val="004D86"/>
          </a:solidFill>
          <a:ln w="12700" cap="sq" cmpd="sng" algn="ctr">
            <a:solidFill>
              <a:schemeClr val="tx1"/>
            </a:solidFill>
            <a:prstDash val="solid"/>
            <a:round/>
            <a:headEnd type="none" w="sm" len="sm"/>
            <a:tailEnd type="none" w="sm" len="sm"/>
          </a:ln>
          <a:effectLst/>
          <a:ex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3" name="Rectangle 2"/>
          <p:cNvSpPr/>
          <p:nvPr/>
        </p:nvSpPr>
        <p:spPr>
          <a:xfrm>
            <a:off x="3635896" y="4293096"/>
            <a:ext cx="5149080" cy="1323439"/>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28575" cap="sq">
                <a:solidFill>
                  <a:schemeClr val="tx1"/>
                </a:solidFill>
                <a:miter lim="800000"/>
                <a:headEnd type="none" w="sm" len="sm"/>
                <a:tailEnd type="none" w="sm" len="sm"/>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square">
            <a:spAutoFit/>
          </a:bodyPr>
          <a:lstStyle/>
          <a:p>
            <a:pPr marL="0" lvl="1" algn="just" eaLnBrk="1" hangingPunct="1">
              <a:tabLst>
                <a:tab pos="0" algn="l"/>
              </a:tabLst>
            </a:pPr>
            <a:r>
              <a:rPr lang="el-GR" sz="2000" dirty="0" smtClean="0">
                <a:latin typeface="Times New Roman" pitchFamily="18" charset="0"/>
                <a:cs typeface="Times New Roman" pitchFamily="18" charset="0"/>
              </a:rPr>
              <a:t>Αύξηση στα οικονομικά οφέλη με τη μορφή εισροών, </a:t>
            </a:r>
            <a:r>
              <a:rPr lang="el-GR" sz="2000" dirty="0" smtClean="0">
                <a:solidFill>
                  <a:srgbClr val="FF0000"/>
                </a:solidFill>
                <a:latin typeface="Times New Roman" pitchFamily="18" charset="0"/>
                <a:cs typeface="Times New Roman" pitchFamily="18" charset="0"/>
              </a:rPr>
              <a:t>αύξηση 	των ΙΚ </a:t>
            </a:r>
            <a:r>
              <a:rPr lang="el-GR" sz="2000" dirty="0" smtClean="0">
                <a:latin typeface="Times New Roman" pitchFamily="18" charset="0"/>
                <a:cs typeface="Times New Roman" pitchFamily="18" charset="0"/>
              </a:rPr>
              <a:t>ή </a:t>
            </a:r>
            <a:r>
              <a:rPr lang="el-GR" sz="2000" dirty="0" smtClean="0">
                <a:solidFill>
                  <a:srgbClr val="FF0000"/>
                </a:solidFill>
                <a:latin typeface="Times New Roman" pitchFamily="18" charset="0"/>
                <a:cs typeface="Times New Roman" pitchFamily="18" charset="0"/>
              </a:rPr>
              <a:t>μείωση υποχρεώσεων</a:t>
            </a:r>
            <a:r>
              <a:rPr lang="en-US" sz="2000" dirty="0" smtClean="0">
                <a:solidFill>
                  <a:srgbClr val="FF0000"/>
                </a:solidFill>
                <a:latin typeface="Times New Roman" pitchFamily="18" charset="0"/>
                <a:cs typeface="Times New Roman" pitchFamily="18" charset="0"/>
              </a:rPr>
              <a:t>, </a:t>
            </a:r>
            <a:r>
              <a:rPr lang="el-GR" sz="2000" dirty="0" smtClean="0">
                <a:latin typeface="Times New Roman" pitchFamily="18" charset="0"/>
                <a:cs typeface="Times New Roman" pitchFamily="18" charset="0"/>
              </a:rPr>
              <a:t> εξαιρουμένων των αυξήσεων 	που προέρχονται από συνεισφορές των μετόχων</a:t>
            </a:r>
            <a:r>
              <a:rPr lang="en-US" sz="2000" dirty="0" smtClean="0">
                <a:latin typeface="Times New Roman" pitchFamily="18" charset="0"/>
                <a:cs typeface="Times New Roman" pitchFamily="18" charset="0"/>
              </a:rPr>
              <a:t>.</a:t>
            </a:r>
            <a:endParaRPr lang="en-GB" sz="2000" dirty="0" smtClean="0">
              <a:latin typeface="Times New Roman" pitchFamily="18" charset="0"/>
              <a:cs typeface="Times New Roman" pitchFamily="18" charset="0"/>
            </a:endParaRPr>
          </a:p>
        </p:txBody>
      </p:sp>
      <p:sp>
        <p:nvSpPr>
          <p:cNvPr id="16" name="Rounded Rectangle 15"/>
          <p:cNvSpPr/>
          <p:nvPr/>
        </p:nvSpPr>
        <p:spPr>
          <a:xfrm>
            <a:off x="609600" y="1905000"/>
            <a:ext cx="2286000" cy="685800"/>
          </a:xfrm>
          <a:prstGeom prst="roundRect">
            <a:avLst>
              <a:gd name="adj" fmla="val 10000"/>
            </a:avLst>
          </a:prstGeom>
          <a:solidFill>
            <a:srgbClr val="004D86"/>
          </a:solidFill>
          <a:ln>
            <a:solidFill>
              <a:schemeClr val="tx1"/>
            </a:solid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tIns="0" anchor="ctr" anchorCtr="0"/>
          <a:lstStyle/>
          <a:p>
            <a:pPr marL="533400" indent="-533400" algn="just" eaLnBrk="1" hangingPunct="1"/>
            <a:r>
              <a:rPr lang="el-GR" sz="2400" b="1" dirty="0" smtClean="0">
                <a:latin typeface="Times New Roman" pitchFamily="18" charset="0"/>
                <a:cs typeface="Times New Roman" pitchFamily="18" charset="0"/>
              </a:rPr>
              <a:t>Ενεργητικό</a:t>
            </a:r>
            <a:endParaRPr lang="en-GB" sz="2400" b="1" dirty="0" smtClean="0">
              <a:latin typeface="Times New Roman" pitchFamily="18" charset="0"/>
              <a:cs typeface="Times New Roman" pitchFamily="18" charset="0"/>
            </a:endParaRPr>
          </a:p>
        </p:txBody>
      </p:sp>
      <p:sp>
        <p:nvSpPr>
          <p:cNvPr id="24" name="Rectangle 10"/>
          <p:cNvSpPr txBox="1">
            <a:spLocks noChangeArrowheads="1"/>
          </p:cNvSpPr>
          <p:nvPr/>
        </p:nvSpPr>
        <p:spPr bwMode="auto">
          <a:xfrm>
            <a:off x="533400" y="381000"/>
            <a:ext cx="8229600" cy="560387"/>
          </a:xfrm>
          <a:prstGeom prst="rect">
            <a:avLst/>
          </a:prstGeom>
          <a:noFill/>
          <a:ln>
            <a:noFill/>
          </a:ln>
          <a:effectLst/>
          <a:extLst>
            <a:ext uri="{909E8E84-426E-40DD-AFC4-6F175D3DCCD1}">
              <a14:hiddenFill xmlns="" xmlns:a14="http://schemas.microsoft.com/office/drawing/2010/main">
                <a:solidFill>
                  <a:srgbClr val="990000"/>
                </a:solidFill>
              </a14:hiddenFill>
            </a:ext>
            <a:ext uri="{91240B29-F687-4F45-9708-019B960494DF}">
              <a14:hiddenLine xmlns="" xmlns:a14="http://schemas.microsoft.com/office/drawing/2010/main" w="12700" algn="ctr">
                <a:solidFill>
                  <a:schemeClr val="tx1"/>
                </a:solidFill>
                <a:miter lim="800000"/>
                <a:headEnd/>
                <a:tailEnd/>
              </a14:hiddenLine>
            </a:ext>
            <a:ext uri="{AF507438-7753-43E0-B8FC-AC1667EBCBE1}">
              <a14:hiddenEffects xmlns="" xmlns:a14="http://schemas.microsoft.com/office/drawing/2010/main">
                <a:effectLst>
                  <a:outerShdw dist="107763" dir="2700000" algn="ctr" rotWithShape="0">
                    <a:schemeClr val="bg2"/>
                  </a:outerShdw>
                </a:effectLst>
              </a14:hiddenEffects>
            </a:ext>
          </a:extLst>
        </p:spPr>
        <p:txBody>
          <a:bodyPr lIns="90488" tIns="44450" rIns="90488" bIns="44450"/>
          <a:lstStyle>
            <a:lvl1pPr algn="l" rtl="0" eaLnBrk="0" fontAlgn="base" hangingPunct="0">
              <a:spcBef>
                <a:spcPct val="0"/>
              </a:spcBef>
              <a:spcAft>
                <a:spcPct val="0"/>
              </a:spcAft>
              <a:defRPr sz="2800" b="1">
                <a:solidFill>
                  <a:schemeClr val="bg1"/>
                </a:solidFill>
                <a:effectLst>
                  <a:outerShdw blurRad="38100" dist="38100" dir="2700000" algn="tl">
                    <a:srgbClr val="000000"/>
                  </a:outerShdw>
                </a:effectLst>
                <a:latin typeface="+mj-lt"/>
                <a:ea typeface="+mj-ea"/>
                <a:cs typeface="+mj-cs"/>
              </a:defRPr>
            </a:lvl1pPr>
            <a:lvl2pPr algn="l" rtl="0" eaLnBrk="0" fontAlgn="base" hangingPunct="0">
              <a:spcBef>
                <a:spcPct val="0"/>
              </a:spcBef>
              <a:spcAft>
                <a:spcPct val="0"/>
              </a:spcAft>
              <a:defRPr sz="2800" b="1">
                <a:solidFill>
                  <a:schemeClr val="bg1"/>
                </a:solidFill>
                <a:effectLst>
                  <a:outerShdw blurRad="38100" dist="38100" dir="2700000" algn="tl">
                    <a:srgbClr val="000000"/>
                  </a:outerShdw>
                </a:effectLst>
                <a:latin typeface="Arial" charset="0"/>
              </a:defRPr>
            </a:lvl2pPr>
            <a:lvl3pPr algn="l" rtl="0" eaLnBrk="0" fontAlgn="base" hangingPunct="0">
              <a:spcBef>
                <a:spcPct val="0"/>
              </a:spcBef>
              <a:spcAft>
                <a:spcPct val="0"/>
              </a:spcAft>
              <a:defRPr sz="2800" b="1">
                <a:solidFill>
                  <a:schemeClr val="bg1"/>
                </a:solidFill>
                <a:effectLst>
                  <a:outerShdw blurRad="38100" dist="38100" dir="2700000" algn="tl">
                    <a:srgbClr val="000000"/>
                  </a:outerShdw>
                </a:effectLst>
                <a:latin typeface="Arial" charset="0"/>
              </a:defRPr>
            </a:lvl3pPr>
            <a:lvl4pPr algn="l" rtl="0" eaLnBrk="0" fontAlgn="base" hangingPunct="0">
              <a:spcBef>
                <a:spcPct val="0"/>
              </a:spcBef>
              <a:spcAft>
                <a:spcPct val="0"/>
              </a:spcAft>
              <a:defRPr sz="2800" b="1">
                <a:solidFill>
                  <a:schemeClr val="bg1"/>
                </a:solidFill>
                <a:effectLst>
                  <a:outerShdw blurRad="38100" dist="38100" dir="2700000" algn="tl">
                    <a:srgbClr val="000000"/>
                  </a:outerShdw>
                </a:effectLst>
                <a:latin typeface="Arial" charset="0"/>
              </a:defRPr>
            </a:lvl4pPr>
            <a:lvl5pPr algn="l" rtl="0" eaLnBrk="0" fontAlgn="base" hangingPunct="0">
              <a:spcBef>
                <a:spcPct val="0"/>
              </a:spcBef>
              <a:spcAft>
                <a:spcPct val="0"/>
              </a:spcAft>
              <a:defRPr sz="2800" b="1">
                <a:solidFill>
                  <a:schemeClr val="bg1"/>
                </a:solidFill>
                <a:effectLst>
                  <a:outerShdw blurRad="38100" dist="38100" dir="2700000" algn="tl">
                    <a:srgbClr val="000000"/>
                  </a:outerShdw>
                </a:effectLst>
                <a:latin typeface="Arial" charset="0"/>
              </a:defRPr>
            </a:lvl5pPr>
            <a:lvl6pPr marL="457200" algn="l" rtl="0" eaLnBrk="0" fontAlgn="base" hangingPunct="0">
              <a:spcBef>
                <a:spcPct val="0"/>
              </a:spcBef>
              <a:spcAft>
                <a:spcPct val="0"/>
              </a:spcAft>
              <a:defRPr sz="2800" b="1">
                <a:solidFill>
                  <a:schemeClr val="bg1"/>
                </a:solidFill>
                <a:effectLst>
                  <a:outerShdw blurRad="38100" dist="38100" dir="2700000" algn="tl">
                    <a:srgbClr val="000000"/>
                  </a:outerShdw>
                </a:effectLst>
                <a:latin typeface="Arial" charset="0"/>
              </a:defRPr>
            </a:lvl6pPr>
            <a:lvl7pPr marL="914400" algn="l" rtl="0" eaLnBrk="0" fontAlgn="base" hangingPunct="0">
              <a:spcBef>
                <a:spcPct val="0"/>
              </a:spcBef>
              <a:spcAft>
                <a:spcPct val="0"/>
              </a:spcAft>
              <a:defRPr sz="2800" b="1">
                <a:solidFill>
                  <a:schemeClr val="bg1"/>
                </a:solidFill>
                <a:effectLst>
                  <a:outerShdw blurRad="38100" dist="38100" dir="2700000" algn="tl">
                    <a:srgbClr val="000000"/>
                  </a:outerShdw>
                </a:effectLst>
                <a:latin typeface="Arial" charset="0"/>
              </a:defRPr>
            </a:lvl7pPr>
            <a:lvl8pPr marL="1371600" algn="l" rtl="0" eaLnBrk="0" fontAlgn="base" hangingPunct="0">
              <a:spcBef>
                <a:spcPct val="0"/>
              </a:spcBef>
              <a:spcAft>
                <a:spcPct val="0"/>
              </a:spcAft>
              <a:defRPr sz="2800" b="1">
                <a:solidFill>
                  <a:schemeClr val="bg1"/>
                </a:solidFill>
                <a:effectLst>
                  <a:outerShdw blurRad="38100" dist="38100" dir="2700000" algn="tl">
                    <a:srgbClr val="000000"/>
                  </a:outerShdw>
                </a:effectLst>
                <a:latin typeface="Arial" charset="0"/>
              </a:defRPr>
            </a:lvl8pPr>
            <a:lvl9pPr marL="1828800" algn="l" rtl="0" eaLnBrk="0" fontAlgn="base" hangingPunct="0">
              <a:spcBef>
                <a:spcPct val="0"/>
              </a:spcBef>
              <a:spcAft>
                <a:spcPct val="0"/>
              </a:spcAft>
              <a:defRPr sz="2800" b="1">
                <a:solidFill>
                  <a:schemeClr val="bg1"/>
                </a:solidFill>
                <a:effectLst>
                  <a:outerShdw blurRad="38100" dist="38100" dir="2700000" algn="tl">
                    <a:srgbClr val="000000"/>
                  </a:outerShdw>
                </a:effectLst>
                <a:latin typeface="Arial" charset="0"/>
              </a:defRPr>
            </a:lvl9pPr>
          </a:lstStyle>
          <a:p>
            <a:r>
              <a:rPr lang="el-GR" sz="3200" dirty="0" smtClean="0">
                <a:solidFill>
                  <a:schemeClr val="tx1"/>
                </a:solidFill>
                <a:effectLst/>
                <a:latin typeface="Times New Roman" pitchFamily="18" charset="0"/>
                <a:cs typeface="Times New Roman" pitchFamily="18" charset="0"/>
              </a:rPr>
              <a:t>Στοιχεία των Χ.Κ</a:t>
            </a:r>
            <a:endParaRPr lang="en-US" altLang="en-US" sz="3200" kern="1200" dirty="0">
              <a:solidFill>
                <a:schemeClr val="tx1"/>
              </a:solidFill>
              <a:effectLst/>
              <a:latin typeface="Times New Roman" pitchFamily="18" charset="0"/>
              <a:ea typeface="+mn-ea"/>
              <a:cs typeface="Times New Roman" pitchFamily="18" charset="0"/>
            </a:endParaRPr>
          </a:p>
        </p:txBody>
      </p:sp>
      <p:sp>
        <p:nvSpPr>
          <p:cNvPr id="25" name="Line 16"/>
          <p:cNvSpPr>
            <a:spLocks noChangeShapeType="1"/>
          </p:cNvSpPr>
          <p:nvPr/>
        </p:nvSpPr>
        <p:spPr bwMode="auto">
          <a:xfrm>
            <a:off x="381000" y="1066800"/>
            <a:ext cx="8382000" cy="0"/>
          </a:xfrm>
          <a:prstGeom prst="line">
            <a:avLst/>
          </a:prstGeom>
          <a:noFill/>
          <a:ln w="57150" cap="sq">
            <a:solidFill>
              <a:schemeClr val="tx1"/>
            </a:solidFill>
            <a:round/>
            <a:headEnd type="none" w="sm" len="sm"/>
            <a:tailEnd type="none" w="sm" len="sm"/>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p>
            <a:pPr>
              <a:defRPr/>
            </a:pPr>
            <a:endParaRPr lang="en-US" dirty="0">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27" name="Rounded Rectangle 26"/>
          <p:cNvSpPr/>
          <p:nvPr/>
        </p:nvSpPr>
        <p:spPr>
          <a:xfrm>
            <a:off x="609600" y="2810416"/>
            <a:ext cx="2286000" cy="685800"/>
          </a:xfrm>
          <a:prstGeom prst="roundRect">
            <a:avLst>
              <a:gd name="adj" fmla="val 10000"/>
            </a:avLst>
          </a:prstGeom>
          <a:solidFill>
            <a:srgbClr val="004D86"/>
          </a:solidFill>
          <a:ln>
            <a:solidFill>
              <a:schemeClr val="tx1"/>
            </a:solid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tIns="0" anchor="ctr" anchorCtr="0"/>
          <a:lstStyle/>
          <a:p>
            <a:pPr marL="533400" indent="-533400" algn="just" eaLnBrk="1" hangingPunct="1"/>
            <a:r>
              <a:rPr lang="el-GR" sz="2400" b="1" dirty="0" smtClean="0">
                <a:latin typeface="Times New Roman" pitchFamily="18" charset="0"/>
                <a:cs typeface="Times New Roman" pitchFamily="18" charset="0"/>
              </a:rPr>
              <a:t>Υποχρεώσεις</a:t>
            </a:r>
            <a:endParaRPr lang="en-GB" sz="2400" b="1" dirty="0" smtClean="0">
              <a:latin typeface="Times New Roman" pitchFamily="18" charset="0"/>
              <a:cs typeface="Times New Roman" pitchFamily="18" charset="0"/>
            </a:endParaRPr>
          </a:p>
        </p:txBody>
      </p:sp>
      <p:sp>
        <p:nvSpPr>
          <p:cNvPr id="29" name="Rounded Rectangle 28"/>
          <p:cNvSpPr/>
          <p:nvPr/>
        </p:nvSpPr>
        <p:spPr>
          <a:xfrm>
            <a:off x="609600" y="3724816"/>
            <a:ext cx="2286000" cy="685800"/>
          </a:xfrm>
          <a:prstGeom prst="roundRect">
            <a:avLst>
              <a:gd name="adj" fmla="val 10000"/>
            </a:avLst>
          </a:prstGeom>
          <a:solidFill>
            <a:srgbClr val="004D86"/>
          </a:solidFill>
          <a:ln>
            <a:solidFill>
              <a:schemeClr val="tx1"/>
            </a:solid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tIns="0" anchor="ctr" anchorCtr="0"/>
          <a:lstStyle/>
          <a:p>
            <a:pPr marL="457200" indent="-457200" algn="just">
              <a:lnSpc>
                <a:spcPct val="80000"/>
              </a:lnSpc>
            </a:pPr>
            <a:r>
              <a:rPr lang="el-GR" sz="2000" b="1" dirty="0" smtClean="0">
                <a:latin typeface="Times New Roman" pitchFamily="18" charset="0"/>
                <a:cs typeface="Times New Roman" pitchFamily="18" charset="0"/>
              </a:rPr>
              <a:t>Ίδια Κεφάλαια ΙΚ</a:t>
            </a:r>
            <a:endParaRPr lang="en-US" sz="2000" b="1" dirty="0" smtClean="0">
              <a:latin typeface="Times New Roman" pitchFamily="18" charset="0"/>
              <a:cs typeface="Times New Roman" pitchFamily="18" charset="0"/>
            </a:endParaRPr>
          </a:p>
        </p:txBody>
      </p:sp>
      <p:sp>
        <p:nvSpPr>
          <p:cNvPr id="31" name="Rounded Rectangle 30"/>
          <p:cNvSpPr/>
          <p:nvPr/>
        </p:nvSpPr>
        <p:spPr>
          <a:xfrm>
            <a:off x="609600" y="4639216"/>
            <a:ext cx="2286000" cy="685800"/>
          </a:xfrm>
          <a:prstGeom prst="roundRect">
            <a:avLst>
              <a:gd name="adj" fmla="val 10000"/>
            </a:avLst>
          </a:prstGeom>
          <a:solidFill>
            <a:srgbClr val="004D86"/>
          </a:solidFill>
          <a:ln>
            <a:solidFill>
              <a:schemeClr val="tx1"/>
            </a:solid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tIns="0" anchor="ctr" anchorCtr="0"/>
          <a:lstStyle/>
          <a:p>
            <a:pPr eaLnBrk="1" hangingPunct="1">
              <a:lnSpc>
                <a:spcPct val="90000"/>
              </a:lnSpc>
            </a:pPr>
            <a:r>
              <a:rPr lang="el-GR" sz="2400" b="1" dirty="0" smtClean="0">
                <a:latin typeface="Times New Roman" pitchFamily="18" charset="0"/>
                <a:cs typeface="Times New Roman" pitchFamily="18" charset="0"/>
              </a:rPr>
              <a:t>Έσοδα </a:t>
            </a:r>
            <a:endParaRPr lang="en-GB" sz="2400" b="1" dirty="0" smtClean="0">
              <a:latin typeface="Times New Roman" pitchFamily="18" charset="0"/>
              <a:cs typeface="Times New Roman" pitchFamily="18" charset="0"/>
            </a:endParaRPr>
          </a:p>
        </p:txBody>
      </p:sp>
      <p:sp>
        <p:nvSpPr>
          <p:cNvPr id="33" name="Rounded Rectangle 32"/>
          <p:cNvSpPr/>
          <p:nvPr/>
        </p:nvSpPr>
        <p:spPr>
          <a:xfrm>
            <a:off x="609600" y="5553616"/>
            <a:ext cx="2286000" cy="685800"/>
          </a:xfrm>
          <a:prstGeom prst="roundRect">
            <a:avLst>
              <a:gd name="adj" fmla="val 10000"/>
            </a:avLst>
          </a:prstGeom>
          <a:solidFill>
            <a:srgbClr val="004D86"/>
          </a:solidFill>
          <a:ln>
            <a:solidFill>
              <a:schemeClr val="tx1"/>
            </a:solid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tIns="0" anchor="ctr" anchorCtr="0"/>
          <a:lstStyle/>
          <a:p>
            <a:r>
              <a:rPr lang="el-GR" sz="2400" b="1" dirty="0" smtClean="0">
                <a:latin typeface="Times New Roman" pitchFamily="18" charset="0"/>
                <a:cs typeface="Times New Roman" pitchFamily="18" charset="0"/>
              </a:rPr>
              <a:t>Έξοδα</a:t>
            </a:r>
            <a:endParaRPr lang="en-US" sz="2400" b="1" dirty="0">
              <a:effectLst>
                <a:outerShdw blurRad="38100" dist="38100" dir="2700000" algn="tl">
                  <a:srgbClr val="000000">
                    <a:alpha val="43137"/>
                  </a:srgbClr>
                </a:outerShdw>
              </a:effectLst>
              <a:latin typeface="Times New Roman" pitchFamily="18" charset="0"/>
              <a:cs typeface="Times New Roman" pitchFamily="18" charset="0"/>
            </a:endParaRPr>
          </a:p>
        </p:txBody>
      </p:sp>
    </p:spTree>
    <p:extLst>
      <p:ext uri="{BB962C8B-B14F-4D97-AF65-F5344CB8AC3E}">
        <p14:creationId xmlns="" xmlns:p14="http://schemas.microsoft.com/office/powerpoint/2010/main" val="3011063235"/>
      </p:ext>
    </p:extLst>
  </p:cSld>
  <p:clrMapOvr>
    <a:masterClrMapping/>
  </p:clrMapOvr>
  <p:transition>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ipe(left)">
                                      <p:cBhvr>
                                        <p:cTn id="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1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4" name="Right Arrow 13"/>
          <p:cNvSpPr/>
          <p:nvPr/>
        </p:nvSpPr>
        <p:spPr bwMode="auto">
          <a:xfrm>
            <a:off x="2915816" y="5517232"/>
            <a:ext cx="533400" cy="533400"/>
          </a:xfrm>
          <a:prstGeom prst="rightArrow">
            <a:avLst/>
          </a:prstGeom>
          <a:solidFill>
            <a:srgbClr val="004D86"/>
          </a:solidFill>
          <a:ln w="12700" cap="sq" cmpd="sng" algn="ctr">
            <a:solidFill>
              <a:schemeClr val="tx1"/>
            </a:solidFill>
            <a:prstDash val="solid"/>
            <a:round/>
            <a:headEnd type="none" w="sm" len="sm"/>
            <a:tailEnd type="none" w="sm" len="sm"/>
          </a:ln>
          <a:effectLst/>
          <a:ex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3" name="Rectangle 2"/>
          <p:cNvSpPr/>
          <p:nvPr/>
        </p:nvSpPr>
        <p:spPr>
          <a:xfrm>
            <a:off x="3635896" y="5085184"/>
            <a:ext cx="5149080" cy="1323439"/>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28575" cap="sq">
                <a:solidFill>
                  <a:schemeClr val="tx1"/>
                </a:solidFill>
                <a:miter lim="800000"/>
                <a:headEnd type="none" w="sm" len="sm"/>
                <a:tailEnd type="none" w="sm" len="sm"/>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square">
            <a:spAutoFit/>
          </a:bodyPr>
          <a:lstStyle/>
          <a:p>
            <a:pPr marL="0" lvl="1" algn="just" eaLnBrk="1" hangingPunct="1">
              <a:tabLst>
                <a:tab pos="0" algn="l"/>
              </a:tabLst>
            </a:pPr>
            <a:r>
              <a:rPr lang="el-GR" sz="2000" dirty="0" smtClean="0">
                <a:latin typeface="Times New Roman" pitchFamily="18" charset="0"/>
                <a:cs typeface="Times New Roman" pitchFamily="18" charset="0"/>
              </a:rPr>
              <a:t>Μία μείωση στα οικονομικά οφέλη με τη μορφή εκροών, 	</a:t>
            </a:r>
            <a:r>
              <a:rPr lang="el-GR" sz="2000" dirty="0" smtClean="0">
                <a:solidFill>
                  <a:srgbClr val="FF0000"/>
                </a:solidFill>
                <a:latin typeface="Times New Roman" pitchFamily="18" charset="0"/>
                <a:cs typeface="Times New Roman" pitchFamily="18" charset="0"/>
              </a:rPr>
              <a:t>μείωση των ΙΚ </a:t>
            </a:r>
            <a:r>
              <a:rPr lang="el-GR" sz="2000" dirty="0" smtClean="0">
                <a:latin typeface="Times New Roman" pitchFamily="18" charset="0"/>
                <a:cs typeface="Times New Roman" pitchFamily="18" charset="0"/>
              </a:rPr>
              <a:t>ή </a:t>
            </a:r>
            <a:r>
              <a:rPr lang="el-GR" sz="2000" dirty="0" smtClean="0">
                <a:solidFill>
                  <a:srgbClr val="FF0000"/>
                </a:solidFill>
                <a:latin typeface="Times New Roman" pitchFamily="18" charset="0"/>
                <a:cs typeface="Times New Roman" pitchFamily="18" charset="0"/>
              </a:rPr>
              <a:t>αύξηση υποχρεώσεων </a:t>
            </a:r>
            <a:r>
              <a:rPr lang="el-GR" sz="2000" dirty="0" smtClean="0">
                <a:latin typeface="Times New Roman" pitchFamily="18" charset="0"/>
                <a:cs typeface="Times New Roman" pitchFamily="18" charset="0"/>
              </a:rPr>
              <a:t>εξαιρουμένων των 	διαθέσεων στους μετόχους</a:t>
            </a:r>
            <a:r>
              <a:rPr lang="en-US" sz="2000" dirty="0" smtClean="0">
                <a:latin typeface="Times New Roman" pitchFamily="18" charset="0"/>
                <a:cs typeface="Times New Roman" pitchFamily="18" charset="0"/>
              </a:rPr>
              <a:t>.</a:t>
            </a:r>
            <a:endParaRPr lang="en-GB" sz="2000" dirty="0" smtClean="0">
              <a:latin typeface="Times New Roman" pitchFamily="18" charset="0"/>
              <a:cs typeface="Times New Roman" pitchFamily="18" charset="0"/>
            </a:endParaRPr>
          </a:p>
        </p:txBody>
      </p:sp>
      <p:sp>
        <p:nvSpPr>
          <p:cNvPr id="16" name="Rounded Rectangle 15"/>
          <p:cNvSpPr/>
          <p:nvPr/>
        </p:nvSpPr>
        <p:spPr>
          <a:xfrm>
            <a:off x="609600" y="1905000"/>
            <a:ext cx="2286000" cy="685800"/>
          </a:xfrm>
          <a:prstGeom prst="roundRect">
            <a:avLst>
              <a:gd name="adj" fmla="val 10000"/>
            </a:avLst>
          </a:prstGeom>
          <a:solidFill>
            <a:srgbClr val="004D86"/>
          </a:solidFill>
          <a:ln>
            <a:solidFill>
              <a:schemeClr val="tx1"/>
            </a:solid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tIns="0" anchor="ctr" anchorCtr="0"/>
          <a:lstStyle/>
          <a:p>
            <a:pPr marL="533400" indent="-533400" algn="just" eaLnBrk="1" hangingPunct="1"/>
            <a:r>
              <a:rPr lang="el-GR" sz="2400" b="1" dirty="0" smtClean="0">
                <a:latin typeface="Times New Roman" pitchFamily="18" charset="0"/>
                <a:cs typeface="Times New Roman" pitchFamily="18" charset="0"/>
              </a:rPr>
              <a:t>Ενεργητικό</a:t>
            </a:r>
            <a:endParaRPr lang="en-GB" sz="2400" b="1" dirty="0" smtClean="0">
              <a:latin typeface="Times New Roman" pitchFamily="18" charset="0"/>
              <a:cs typeface="Times New Roman" pitchFamily="18" charset="0"/>
            </a:endParaRPr>
          </a:p>
        </p:txBody>
      </p:sp>
      <p:sp>
        <p:nvSpPr>
          <p:cNvPr id="24" name="Rectangle 10"/>
          <p:cNvSpPr txBox="1">
            <a:spLocks noChangeArrowheads="1"/>
          </p:cNvSpPr>
          <p:nvPr/>
        </p:nvSpPr>
        <p:spPr bwMode="auto">
          <a:xfrm>
            <a:off x="533400" y="381000"/>
            <a:ext cx="8229600" cy="560387"/>
          </a:xfrm>
          <a:prstGeom prst="rect">
            <a:avLst/>
          </a:prstGeom>
          <a:noFill/>
          <a:ln>
            <a:noFill/>
          </a:ln>
          <a:effectLst/>
          <a:extLst>
            <a:ext uri="{909E8E84-426E-40DD-AFC4-6F175D3DCCD1}">
              <a14:hiddenFill xmlns="" xmlns:a14="http://schemas.microsoft.com/office/drawing/2010/main">
                <a:solidFill>
                  <a:srgbClr val="990000"/>
                </a:solidFill>
              </a14:hiddenFill>
            </a:ext>
            <a:ext uri="{91240B29-F687-4F45-9708-019B960494DF}">
              <a14:hiddenLine xmlns="" xmlns:a14="http://schemas.microsoft.com/office/drawing/2010/main" w="12700" algn="ctr">
                <a:solidFill>
                  <a:schemeClr val="tx1"/>
                </a:solidFill>
                <a:miter lim="800000"/>
                <a:headEnd/>
                <a:tailEnd/>
              </a14:hiddenLine>
            </a:ext>
            <a:ext uri="{AF507438-7753-43E0-B8FC-AC1667EBCBE1}">
              <a14:hiddenEffects xmlns="" xmlns:a14="http://schemas.microsoft.com/office/drawing/2010/main">
                <a:effectLst>
                  <a:outerShdw dist="107763" dir="2700000" algn="ctr" rotWithShape="0">
                    <a:schemeClr val="bg2"/>
                  </a:outerShdw>
                </a:effectLst>
              </a14:hiddenEffects>
            </a:ext>
          </a:extLst>
        </p:spPr>
        <p:txBody>
          <a:bodyPr lIns="90488" tIns="44450" rIns="90488" bIns="44450"/>
          <a:lstStyle>
            <a:lvl1pPr algn="l" rtl="0" eaLnBrk="0" fontAlgn="base" hangingPunct="0">
              <a:spcBef>
                <a:spcPct val="0"/>
              </a:spcBef>
              <a:spcAft>
                <a:spcPct val="0"/>
              </a:spcAft>
              <a:defRPr sz="2800" b="1">
                <a:solidFill>
                  <a:schemeClr val="bg1"/>
                </a:solidFill>
                <a:effectLst>
                  <a:outerShdw blurRad="38100" dist="38100" dir="2700000" algn="tl">
                    <a:srgbClr val="000000"/>
                  </a:outerShdw>
                </a:effectLst>
                <a:latin typeface="+mj-lt"/>
                <a:ea typeface="+mj-ea"/>
                <a:cs typeface="+mj-cs"/>
              </a:defRPr>
            </a:lvl1pPr>
            <a:lvl2pPr algn="l" rtl="0" eaLnBrk="0" fontAlgn="base" hangingPunct="0">
              <a:spcBef>
                <a:spcPct val="0"/>
              </a:spcBef>
              <a:spcAft>
                <a:spcPct val="0"/>
              </a:spcAft>
              <a:defRPr sz="2800" b="1">
                <a:solidFill>
                  <a:schemeClr val="bg1"/>
                </a:solidFill>
                <a:effectLst>
                  <a:outerShdw blurRad="38100" dist="38100" dir="2700000" algn="tl">
                    <a:srgbClr val="000000"/>
                  </a:outerShdw>
                </a:effectLst>
                <a:latin typeface="Arial" charset="0"/>
              </a:defRPr>
            </a:lvl2pPr>
            <a:lvl3pPr algn="l" rtl="0" eaLnBrk="0" fontAlgn="base" hangingPunct="0">
              <a:spcBef>
                <a:spcPct val="0"/>
              </a:spcBef>
              <a:spcAft>
                <a:spcPct val="0"/>
              </a:spcAft>
              <a:defRPr sz="2800" b="1">
                <a:solidFill>
                  <a:schemeClr val="bg1"/>
                </a:solidFill>
                <a:effectLst>
                  <a:outerShdw blurRad="38100" dist="38100" dir="2700000" algn="tl">
                    <a:srgbClr val="000000"/>
                  </a:outerShdw>
                </a:effectLst>
                <a:latin typeface="Arial" charset="0"/>
              </a:defRPr>
            </a:lvl3pPr>
            <a:lvl4pPr algn="l" rtl="0" eaLnBrk="0" fontAlgn="base" hangingPunct="0">
              <a:spcBef>
                <a:spcPct val="0"/>
              </a:spcBef>
              <a:spcAft>
                <a:spcPct val="0"/>
              </a:spcAft>
              <a:defRPr sz="2800" b="1">
                <a:solidFill>
                  <a:schemeClr val="bg1"/>
                </a:solidFill>
                <a:effectLst>
                  <a:outerShdw blurRad="38100" dist="38100" dir="2700000" algn="tl">
                    <a:srgbClr val="000000"/>
                  </a:outerShdw>
                </a:effectLst>
                <a:latin typeface="Arial" charset="0"/>
              </a:defRPr>
            </a:lvl4pPr>
            <a:lvl5pPr algn="l" rtl="0" eaLnBrk="0" fontAlgn="base" hangingPunct="0">
              <a:spcBef>
                <a:spcPct val="0"/>
              </a:spcBef>
              <a:spcAft>
                <a:spcPct val="0"/>
              </a:spcAft>
              <a:defRPr sz="2800" b="1">
                <a:solidFill>
                  <a:schemeClr val="bg1"/>
                </a:solidFill>
                <a:effectLst>
                  <a:outerShdw blurRad="38100" dist="38100" dir="2700000" algn="tl">
                    <a:srgbClr val="000000"/>
                  </a:outerShdw>
                </a:effectLst>
                <a:latin typeface="Arial" charset="0"/>
              </a:defRPr>
            </a:lvl5pPr>
            <a:lvl6pPr marL="457200" algn="l" rtl="0" eaLnBrk="0" fontAlgn="base" hangingPunct="0">
              <a:spcBef>
                <a:spcPct val="0"/>
              </a:spcBef>
              <a:spcAft>
                <a:spcPct val="0"/>
              </a:spcAft>
              <a:defRPr sz="2800" b="1">
                <a:solidFill>
                  <a:schemeClr val="bg1"/>
                </a:solidFill>
                <a:effectLst>
                  <a:outerShdw blurRad="38100" dist="38100" dir="2700000" algn="tl">
                    <a:srgbClr val="000000"/>
                  </a:outerShdw>
                </a:effectLst>
                <a:latin typeface="Arial" charset="0"/>
              </a:defRPr>
            </a:lvl6pPr>
            <a:lvl7pPr marL="914400" algn="l" rtl="0" eaLnBrk="0" fontAlgn="base" hangingPunct="0">
              <a:spcBef>
                <a:spcPct val="0"/>
              </a:spcBef>
              <a:spcAft>
                <a:spcPct val="0"/>
              </a:spcAft>
              <a:defRPr sz="2800" b="1">
                <a:solidFill>
                  <a:schemeClr val="bg1"/>
                </a:solidFill>
                <a:effectLst>
                  <a:outerShdw blurRad="38100" dist="38100" dir="2700000" algn="tl">
                    <a:srgbClr val="000000"/>
                  </a:outerShdw>
                </a:effectLst>
                <a:latin typeface="Arial" charset="0"/>
              </a:defRPr>
            </a:lvl7pPr>
            <a:lvl8pPr marL="1371600" algn="l" rtl="0" eaLnBrk="0" fontAlgn="base" hangingPunct="0">
              <a:spcBef>
                <a:spcPct val="0"/>
              </a:spcBef>
              <a:spcAft>
                <a:spcPct val="0"/>
              </a:spcAft>
              <a:defRPr sz="2800" b="1">
                <a:solidFill>
                  <a:schemeClr val="bg1"/>
                </a:solidFill>
                <a:effectLst>
                  <a:outerShdw blurRad="38100" dist="38100" dir="2700000" algn="tl">
                    <a:srgbClr val="000000"/>
                  </a:outerShdw>
                </a:effectLst>
                <a:latin typeface="Arial" charset="0"/>
              </a:defRPr>
            </a:lvl8pPr>
            <a:lvl9pPr marL="1828800" algn="l" rtl="0" eaLnBrk="0" fontAlgn="base" hangingPunct="0">
              <a:spcBef>
                <a:spcPct val="0"/>
              </a:spcBef>
              <a:spcAft>
                <a:spcPct val="0"/>
              </a:spcAft>
              <a:defRPr sz="2800" b="1">
                <a:solidFill>
                  <a:schemeClr val="bg1"/>
                </a:solidFill>
                <a:effectLst>
                  <a:outerShdw blurRad="38100" dist="38100" dir="2700000" algn="tl">
                    <a:srgbClr val="000000"/>
                  </a:outerShdw>
                </a:effectLst>
                <a:latin typeface="Arial" charset="0"/>
              </a:defRPr>
            </a:lvl9pPr>
          </a:lstStyle>
          <a:p>
            <a:r>
              <a:rPr lang="el-GR" sz="3200" dirty="0" smtClean="0">
                <a:solidFill>
                  <a:schemeClr val="tx1"/>
                </a:solidFill>
                <a:effectLst/>
                <a:latin typeface="Times New Roman" pitchFamily="18" charset="0"/>
                <a:cs typeface="Times New Roman" pitchFamily="18" charset="0"/>
              </a:rPr>
              <a:t>Στοιχεία των Χ.Κ</a:t>
            </a:r>
            <a:endParaRPr lang="en-US" altLang="en-US" sz="3200" kern="1200" dirty="0">
              <a:solidFill>
                <a:schemeClr val="tx1"/>
              </a:solidFill>
              <a:effectLst/>
              <a:latin typeface="Times New Roman" pitchFamily="18" charset="0"/>
              <a:ea typeface="+mn-ea"/>
              <a:cs typeface="Times New Roman" pitchFamily="18" charset="0"/>
            </a:endParaRPr>
          </a:p>
        </p:txBody>
      </p:sp>
      <p:sp>
        <p:nvSpPr>
          <p:cNvPr id="25" name="Line 16"/>
          <p:cNvSpPr>
            <a:spLocks noChangeShapeType="1"/>
          </p:cNvSpPr>
          <p:nvPr/>
        </p:nvSpPr>
        <p:spPr bwMode="auto">
          <a:xfrm>
            <a:off x="381000" y="1066800"/>
            <a:ext cx="8382000" cy="0"/>
          </a:xfrm>
          <a:prstGeom prst="line">
            <a:avLst/>
          </a:prstGeom>
          <a:noFill/>
          <a:ln w="57150" cap="sq">
            <a:solidFill>
              <a:schemeClr val="tx1"/>
            </a:solidFill>
            <a:round/>
            <a:headEnd type="none" w="sm" len="sm"/>
            <a:tailEnd type="none" w="sm" len="sm"/>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p>
            <a:pPr>
              <a:defRPr/>
            </a:pPr>
            <a:endParaRPr lang="en-US" dirty="0">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27" name="Rounded Rectangle 26"/>
          <p:cNvSpPr/>
          <p:nvPr/>
        </p:nvSpPr>
        <p:spPr>
          <a:xfrm>
            <a:off x="609600" y="2810416"/>
            <a:ext cx="2286000" cy="685800"/>
          </a:xfrm>
          <a:prstGeom prst="roundRect">
            <a:avLst>
              <a:gd name="adj" fmla="val 10000"/>
            </a:avLst>
          </a:prstGeom>
          <a:solidFill>
            <a:srgbClr val="004D86"/>
          </a:solidFill>
          <a:ln>
            <a:solidFill>
              <a:schemeClr val="tx1"/>
            </a:solid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tIns="0" anchor="ctr" anchorCtr="0"/>
          <a:lstStyle/>
          <a:p>
            <a:pPr marL="533400" indent="-533400" algn="just" eaLnBrk="1" hangingPunct="1"/>
            <a:r>
              <a:rPr lang="el-GR" sz="2400" b="1" dirty="0" smtClean="0">
                <a:latin typeface="Times New Roman" pitchFamily="18" charset="0"/>
                <a:cs typeface="Times New Roman" pitchFamily="18" charset="0"/>
              </a:rPr>
              <a:t>Υποχρεώσεις</a:t>
            </a:r>
            <a:endParaRPr lang="en-GB" sz="2400" b="1" dirty="0" smtClean="0">
              <a:latin typeface="Times New Roman" pitchFamily="18" charset="0"/>
              <a:cs typeface="Times New Roman" pitchFamily="18" charset="0"/>
            </a:endParaRPr>
          </a:p>
        </p:txBody>
      </p:sp>
      <p:sp>
        <p:nvSpPr>
          <p:cNvPr id="29" name="Rounded Rectangle 28"/>
          <p:cNvSpPr/>
          <p:nvPr/>
        </p:nvSpPr>
        <p:spPr>
          <a:xfrm>
            <a:off x="609600" y="3724816"/>
            <a:ext cx="2286000" cy="685800"/>
          </a:xfrm>
          <a:prstGeom prst="roundRect">
            <a:avLst>
              <a:gd name="adj" fmla="val 10000"/>
            </a:avLst>
          </a:prstGeom>
          <a:solidFill>
            <a:srgbClr val="004D86"/>
          </a:solidFill>
          <a:ln>
            <a:solidFill>
              <a:schemeClr val="tx1"/>
            </a:solid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tIns="0" anchor="ctr" anchorCtr="0"/>
          <a:lstStyle/>
          <a:p>
            <a:pPr marL="457200" indent="-457200" algn="just">
              <a:lnSpc>
                <a:spcPct val="80000"/>
              </a:lnSpc>
            </a:pPr>
            <a:r>
              <a:rPr lang="el-GR" sz="2000" b="1" dirty="0" smtClean="0">
                <a:latin typeface="Times New Roman" pitchFamily="18" charset="0"/>
                <a:cs typeface="Times New Roman" pitchFamily="18" charset="0"/>
              </a:rPr>
              <a:t>Ίδια Κεφάλαια ΙΚ</a:t>
            </a:r>
            <a:endParaRPr lang="en-US" sz="2000" b="1" dirty="0" smtClean="0">
              <a:latin typeface="Times New Roman" pitchFamily="18" charset="0"/>
              <a:cs typeface="Times New Roman" pitchFamily="18" charset="0"/>
            </a:endParaRPr>
          </a:p>
        </p:txBody>
      </p:sp>
      <p:sp>
        <p:nvSpPr>
          <p:cNvPr id="31" name="Rounded Rectangle 30"/>
          <p:cNvSpPr/>
          <p:nvPr/>
        </p:nvSpPr>
        <p:spPr>
          <a:xfrm>
            <a:off x="609600" y="4639216"/>
            <a:ext cx="2286000" cy="685800"/>
          </a:xfrm>
          <a:prstGeom prst="roundRect">
            <a:avLst>
              <a:gd name="adj" fmla="val 10000"/>
            </a:avLst>
          </a:prstGeom>
          <a:solidFill>
            <a:srgbClr val="004D86"/>
          </a:solidFill>
          <a:ln>
            <a:solidFill>
              <a:schemeClr val="tx1"/>
            </a:solid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tIns="0" anchor="ctr" anchorCtr="0"/>
          <a:lstStyle/>
          <a:p>
            <a:pPr eaLnBrk="1" hangingPunct="1">
              <a:lnSpc>
                <a:spcPct val="90000"/>
              </a:lnSpc>
            </a:pPr>
            <a:r>
              <a:rPr lang="el-GR" sz="2400" b="1" dirty="0" smtClean="0">
                <a:latin typeface="Times New Roman" pitchFamily="18" charset="0"/>
                <a:cs typeface="Times New Roman" pitchFamily="18" charset="0"/>
              </a:rPr>
              <a:t>Έσοδα </a:t>
            </a:r>
            <a:endParaRPr lang="en-GB" sz="2400" b="1" dirty="0" smtClean="0">
              <a:latin typeface="Times New Roman" pitchFamily="18" charset="0"/>
              <a:cs typeface="Times New Roman" pitchFamily="18" charset="0"/>
            </a:endParaRPr>
          </a:p>
        </p:txBody>
      </p:sp>
      <p:sp>
        <p:nvSpPr>
          <p:cNvPr id="33" name="Rounded Rectangle 32"/>
          <p:cNvSpPr/>
          <p:nvPr/>
        </p:nvSpPr>
        <p:spPr>
          <a:xfrm>
            <a:off x="609600" y="5553616"/>
            <a:ext cx="2286000" cy="685800"/>
          </a:xfrm>
          <a:prstGeom prst="roundRect">
            <a:avLst>
              <a:gd name="adj" fmla="val 10000"/>
            </a:avLst>
          </a:prstGeom>
          <a:solidFill>
            <a:srgbClr val="004D86"/>
          </a:solidFill>
          <a:ln>
            <a:solidFill>
              <a:schemeClr val="tx1"/>
            </a:solid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tIns="0" anchor="ctr" anchorCtr="0"/>
          <a:lstStyle/>
          <a:p>
            <a:r>
              <a:rPr lang="el-GR" sz="2400" b="1" dirty="0" smtClean="0">
                <a:latin typeface="Times New Roman" pitchFamily="18" charset="0"/>
                <a:cs typeface="Times New Roman" pitchFamily="18" charset="0"/>
              </a:rPr>
              <a:t>Έξοδα</a:t>
            </a:r>
            <a:endParaRPr lang="en-US" sz="2400" b="1" dirty="0">
              <a:effectLst>
                <a:outerShdw blurRad="38100" dist="38100" dir="2700000" algn="tl">
                  <a:srgbClr val="000000">
                    <a:alpha val="43137"/>
                  </a:srgbClr>
                </a:outerShdw>
              </a:effectLst>
              <a:latin typeface="Times New Roman" pitchFamily="18" charset="0"/>
              <a:cs typeface="Times New Roman" pitchFamily="18" charset="0"/>
            </a:endParaRPr>
          </a:p>
        </p:txBody>
      </p:sp>
    </p:spTree>
    <p:extLst>
      <p:ext uri="{BB962C8B-B14F-4D97-AF65-F5344CB8AC3E}">
        <p14:creationId xmlns="" xmlns:p14="http://schemas.microsoft.com/office/powerpoint/2010/main" val="3011063235"/>
      </p:ext>
    </p:extLst>
  </p:cSld>
  <p:clrMapOvr>
    <a:masterClrMapping/>
  </p:clrMapOvr>
  <p:transition>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ipe(left)">
                                      <p:cBhvr>
                                        <p:cTn id="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1" name="Rectangle 2"/>
          <p:cNvSpPr>
            <a:spLocks noGrp="1" noChangeArrowheads="1"/>
          </p:cNvSpPr>
          <p:nvPr>
            <p:ph type="title"/>
          </p:nvPr>
        </p:nvSpPr>
        <p:spPr>
          <a:xfrm>
            <a:off x="323850" y="0"/>
            <a:ext cx="8352606" cy="1143000"/>
          </a:xfrm>
        </p:spPr>
        <p:txBody>
          <a:bodyPr/>
          <a:lstStyle/>
          <a:p>
            <a:pPr algn="just" eaLnBrk="1" hangingPunct="1">
              <a:defRPr/>
            </a:pPr>
            <a:r>
              <a:rPr lang="el-GR" altLang="el-GR" b="1" i="0" dirty="0" smtClean="0">
                <a:solidFill>
                  <a:schemeClr val="tx1"/>
                </a:solidFill>
                <a:effectLst/>
                <a:latin typeface="Times New Roman" pitchFamily="18" charset="0"/>
                <a:ea typeface="ＭＳ Ｐゴシック" pitchFamily="34" charset="-128"/>
                <a:cs typeface="Times New Roman" pitchFamily="18" charset="0"/>
              </a:rPr>
              <a:t>Ιστορική ανάπτυξη των Λογιστικών Προτύπων</a:t>
            </a:r>
            <a:endParaRPr lang="en-US" altLang="el-GR" b="1" i="0" dirty="0" smtClean="0">
              <a:solidFill>
                <a:schemeClr val="tx1"/>
              </a:solidFill>
              <a:effectLst/>
              <a:latin typeface="Times New Roman" pitchFamily="18" charset="0"/>
              <a:ea typeface="ＭＳ Ｐゴシック" pitchFamily="34" charset="-128"/>
              <a:cs typeface="Times New Roman" pitchFamily="18" charset="0"/>
            </a:endParaRPr>
          </a:p>
        </p:txBody>
      </p:sp>
      <p:sp>
        <p:nvSpPr>
          <p:cNvPr id="2052" name="Rectangle 3"/>
          <p:cNvSpPr>
            <a:spLocks noGrp="1" noChangeArrowheads="1"/>
          </p:cNvSpPr>
          <p:nvPr>
            <p:ph sz="quarter" idx="1"/>
          </p:nvPr>
        </p:nvSpPr>
        <p:spPr>
          <a:xfrm>
            <a:off x="468313" y="1125538"/>
            <a:ext cx="8534400" cy="4103687"/>
          </a:xfrm>
        </p:spPr>
        <p:txBody>
          <a:bodyPr/>
          <a:lstStyle/>
          <a:p>
            <a:pPr eaLnBrk="1" hangingPunct="1">
              <a:buFont typeface="Wingdings" pitchFamily="2" charset="2"/>
              <a:buNone/>
              <a:defRPr/>
            </a:pPr>
            <a:r>
              <a:rPr lang="el-GR" dirty="0" smtClean="0">
                <a:cs typeface="Arial" charset="0"/>
              </a:rPr>
              <a:t> </a:t>
            </a:r>
            <a:r>
              <a:rPr lang="el-GR" b="0" dirty="0" smtClean="0">
                <a:solidFill>
                  <a:schemeClr val="tx1"/>
                </a:solidFill>
                <a:effectLst/>
                <a:latin typeface="Times New Roman" pitchFamily="18" charset="0"/>
                <a:ea typeface="ＭＳ Ｐゴシック" pitchFamily="34" charset="-128"/>
                <a:cs typeface="Times New Roman" pitchFamily="18" charset="0"/>
              </a:rPr>
              <a:t>Θέσπιση των Διεθνών Λογιστικών Προτύπων</a:t>
            </a:r>
            <a:endParaRPr lang="en-US" b="0" dirty="0" smtClean="0">
              <a:solidFill>
                <a:schemeClr val="tx1"/>
              </a:solidFill>
              <a:effectLst/>
              <a:latin typeface="Times New Roman" pitchFamily="18" charset="0"/>
              <a:ea typeface="ＭＳ Ｐゴシック" pitchFamily="34" charset="-128"/>
              <a:cs typeface="Times New Roman" pitchFamily="18" charset="0"/>
            </a:endParaRPr>
          </a:p>
          <a:p>
            <a:pPr lvl="1" eaLnBrk="1" hangingPunct="1">
              <a:buClr>
                <a:schemeClr val="tx1"/>
              </a:buClr>
              <a:buFont typeface="Wingdings" pitchFamily="2" charset="2"/>
              <a:buChar char="§"/>
              <a:defRPr/>
            </a:pPr>
            <a:r>
              <a:rPr lang="el-GR" b="0" dirty="0" smtClean="0">
                <a:solidFill>
                  <a:schemeClr val="tx1"/>
                </a:solidFill>
                <a:effectLst/>
                <a:latin typeface="Times New Roman" pitchFamily="18" charset="0"/>
                <a:cs typeface="Times New Roman" pitchFamily="18" charset="0"/>
              </a:rPr>
              <a:t>Απο τον ιδιωτικό τομέα</a:t>
            </a:r>
            <a:endParaRPr lang="en-US" b="0" dirty="0" smtClean="0">
              <a:solidFill>
                <a:schemeClr val="tx1"/>
              </a:solidFill>
              <a:effectLst/>
              <a:latin typeface="Times New Roman" pitchFamily="18" charset="0"/>
              <a:cs typeface="Times New Roman" pitchFamily="18" charset="0"/>
            </a:endParaRPr>
          </a:p>
          <a:p>
            <a:pPr lvl="1" eaLnBrk="1" hangingPunct="1">
              <a:buClr>
                <a:schemeClr val="tx1"/>
              </a:buClr>
              <a:buFont typeface="Wingdings" pitchFamily="2" charset="2"/>
              <a:buChar char="§"/>
              <a:defRPr/>
            </a:pPr>
            <a:r>
              <a:rPr lang="el-GR" b="0" dirty="0" smtClean="0">
                <a:solidFill>
                  <a:schemeClr val="tx1"/>
                </a:solidFill>
                <a:effectLst/>
                <a:latin typeface="Times New Roman" pitchFamily="18" charset="0"/>
                <a:cs typeface="Times New Roman" pitchFamily="18" charset="0"/>
              </a:rPr>
              <a:t>Απο τις κυβερνητικές υπηρεσίες</a:t>
            </a:r>
            <a:endParaRPr lang="en-US" b="0" dirty="0" smtClean="0">
              <a:solidFill>
                <a:schemeClr val="tx1"/>
              </a:solidFill>
              <a:effectLst/>
              <a:latin typeface="Times New Roman" pitchFamily="18" charset="0"/>
              <a:cs typeface="Times New Roman" pitchFamily="18" charset="0"/>
            </a:endParaRPr>
          </a:p>
          <a:p>
            <a:pPr marL="0" indent="0" algn="just" eaLnBrk="1" hangingPunct="1">
              <a:buFont typeface="Wingdings" pitchFamily="2" charset="2"/>
              <a:buNone/>
              <a:defRPr/>
            </a:pPr>
            <a:r>
              <a:rPr lang="el-GR" b="0" dirty="0" smtClean="0">
                <a:solidFill>
                  <a:schemeClr val="tx1"/>
                </a:solidFill>
                <a:effectLst/>
                <a:latin typeface="Times New Roman" pitchFamily="18" charset="0"/>
                <a:ea typeface="ＭＳ Ｐゴシック" pitchFamily="34" charset="-128"/>
                <a:cs typeface="Times New Roman" pitchFamily="18" charset="0"/>
              </a:rPr>
              <a:t>Διεθνή Πρότυπα Χρηματοοικονομικής Πληροφόρησης</a:t>
            </a:r>
            <a:endParaRPr lang="en-US" b="0" dirty="0" smtClean="0">
              <a:solidFill>
                <a:schemeClr val="tx1"/>
              </a:solidFill>
              <a:effectLst/>
              <a:latin typeface="Times New Roman" pitchFamily="18" charset="0"/>
              <a:ea typeface="ＭＳ Ｐゴシック" pitchFamily="34" charset="-128"/>
              <a:cs typeface="Times New Roman" pitchFamily="18" charset="0"/>
            </a:endParaRPr>
          </a:p>
          <a:p>
            <a:pPr lvl="1" eaLnBrk="1" hangingPunct="1">
              <a:buClr>
                <a:schemeClr val="tx1"/>
              </a:buClr>
              <a:buFont typeface="Wingdings" pitchFamily="2" charset="2"/>
              <a:buChar char="§"/>
              <a:defRPr/>
            </a:pPr>
            <a:r>
              <a:rPr lang="en-US" b="0" dirty="0" smtClean="0">
                <a:solidFill>
                  <a:schemeClr val="tx1"/>
                </a:solidFill>
                <a:effectLst/>
                <a:latin typeface="Times New Roman" pitchFamily="18" charset="0"/>
                <a:cs typeface="Times New Roman" pitchFamily="18" charset="0"/>
              </a:rPr>
              <a:t>H IASC </a:t>
            </a:r>
            <a:r>
              <a:rPr lang="el-GR" b="0" dirty="0" smtClean="0">
                <a:solidFill>
                  <a:schemeClr val="tx1"/>
                </a:solidFill>
                <a:effectLst/>
                <a:latin typeface="Times New Roman" pitchFamily="18" charset="0"/>
                <a:cs typeface="Times New Roman" pitchFamily="18" charset="0"/>
              </a:rPr>
              <a:t>ιδρύθηκε το </a:t>
            </a:r>
            <a:r>
              <a:rPr lang="en-US" b="0" dirty="0" smtClean="0">
                <a:solidFill>
                  <a:schemeClr val="tx1"/>
                </a:solidFill>
                <a:effectLst/>
                <a:latin typeface="Times New Roman" pitchFamily="18" charset="0"/>
                <a:cs typeface="Times New Roman" pitchFamily="18" charset="0"/>
              </a:rPr>
              <a:t>1973</a:t>
            </a:r>
          </a:p>
          <a:p>
            <a:pPr lvl="2" eaLnBrk="1" hangingPunct="1">
              <a:defRPr/>
            </a:pPr>
            <a:r>
              <a:rPr lang="el-GR" sz="1800" b="0" dirty="0" smtClean="0">
                <a:solidFill>
                  <a:schemeClr val="tx1"/>
                </a:solidFill>
                <a:effectLst/>
                <a:latin typeface="Times New Roman" pitchFamily="18" charset="0"/>
                <a:cs typeface="Times New Roman" pitchFamily="18" charset="0"/>
              </a:rPr>
              <a:t>Μέλη απο χώρες όπως η Γαλλία, Γερμανία, Ιαπωνία, Η.Β και Η.Π.Α</a:t>
            </a:r>
            <a:r>
              <a:rPr lang="en-US" sz="1800" b="0" dirty="0" smtClean="0">
                <a:solidFill>
                  <a:schemeClr val="tx1"/>
                </a:solidFill>
                <a:effectLst/>
                <a:latin typeface="Times New Roman" pitchFamily="18" charset="0"/>
                <a:cs typeface="Times New Roman" pitchFamily="18" charset="0"/>
              </a:rPr>
              <a:t>.</a:t>
            </a:r>
          </a:p>
          <a:p>
            <a:pPr lvl="1" eaLnBrk="1" hangingPunct="1">
              <a:buClr>
                <a:schemeClr val="tx1"/>
              </a:buClr>
              <a:buFont typeface="Wingdings" pitchFamily="2" charset="2"/>
              <a:buChar char="§"/>
              <a:defRPr/>
            </a:pPr>
            <a:r>
              <a:rPr lang="el-GR" b="0" dirty="0" smtClean="0">
                <a:solidFill>
                  <a:schemeClr val="tx1"/>
                </a:solidFill>
                <a:effectLst/>
                <a:latin typeface="Times New Roman" pitchFamily="18" charset="0"/>
                <a:cs typeface="Times New Roman" pitchFamily="18" charset="0"/>
              </a:rPr>
              <a:t>Η </a:t>
            </a:r>
            <a:r>
              <a:rPr lang="en-US" b="0" dirty="0" smtClean="0">
                <a:solidFill>
                  <a:schemeClr val="tx1"/>
                </a:solidFill>
                <a:effectLst/>
                <a:latin typeface="Times New Roman" pitchFamily="18" charset="0"/>
                <a:cs typeface="Times New Roman" pitchFamily="18" charset="0"/>
              </a:rPr>
              <a:t>IASC </a:t>
            </a:r>
            <a:r>
              <a:rPr lang="el-GR" b="0" dirty="0" smtClean="0">
                <a:solidFill>
                  <a:schemeClr val="tx1"/>
                </a:solidFill>
                <a:effectLst/>
                <a:latin typeface="Times New Roman" pitchFamily="18" charset="0"/>
                <a:cs typeface="Times New Roman" pitchFamily="18" charset="0"/>
              </a:rPr>
              <a:t>αναδιοργανώθηκε στο </a:t>
            </a:r>
            <a:r>
              <a:rPr lang="en-US" b="0" dirty="0" smtClean="0">
                <a:solidFill>
                  <a:schemeClr val="tx1"/>
                </a:solidFill>
                <a:effectLst/>
                <a:latin typeface="Times New Roman" pitchFamily="18" charset="0"/>
                <a:cs typeface="Times New Roman" pitchFamily="18" charset="0"/>
              </a:rPr>
              <a:t>IASB </a:t>
            </a:r>
            <a:r>
              <a:rPr lang="el-GR" b="0" dirty="0" smtClean="0">
                <a:solidFill>
                  <a:schemeClr val="tx1"/>
                </a:solidFill>
                <a:effectLst/>
                <a:latin typeface="Times New Roman" pitchFamily="18" charset="0"/>
                <a:cs typeface="Times New Roman" pitchFamily="18" charset="0"/>
              </a:rPr>
              <a:t>το 200</a:t>
            </a:r>
            <a:r>
              <a:rPr lang="el-GR" dirty="0" smtClean="0">
                <a:solidFill>
                  <a:schemeClr val="tx1"/>
                </a:solidFill>
                <a:latin typeface="Times New Roman" pitchFamily="18" charset="0"/>
                <a:cs typeface="Times New Roman" pitchFamily="18" charset="0"/>
              </a:rPr>
              <a:t>1</a:t>
            </a:r>
            <a:endParaRPr lang="en-US" dirty="0" smtClean="0">
              <a:solidFill>
                <a:schemeClr val="tx1"/>
              </a:solidFill>
              <a:latin typeface="Times New Roman" pitchFamily="18" charset="0"/>
              <a:cs typeface="Times New Roman" pitchFamily="18" charset="0"/>
            </a:endParaRPr>
          </a:p>
        </p:txBody>
      </p:sp>
      <p:graphicFrame>
        <p:nvGraphicFramePr>
          <p:cNvPr id="2050" name="Object 2"/>
          <p:cNvGraphicFramePr>
            <a:graphicFrameLocks noChangeAspect="1"/>
          </p:cNvGraphicFramePr>
          <p:nvPr/>
        </p:nvGraphicFramePr>
        <p:xfrm>
          <a:off x="5380038" y="5105400"/>
          <a:ext cx="3640137" cy="1676400"/>
        </p:xfrm>
        <a:graphic>
          <a:graphicData uri="http://schemas.openxmlformats.org/presentationml/2006/ole">
            <p:oleObj spid="_x0000_s143395" name="Clip" r:id="rId4" imgW="7875905" imgH="3627755" progId="">
              <p:embed/>
            </p:oleObj>
          </a:graphicData>
        </a:graphic>
      </p:graphicFrame>
      <p:sp>
        <p:nvSpPr>
          <p:cNvPr id="5" name="4 - Θέση αριθμού διαφάνειας"/>
          <p:cNvSpPr>
            <a:spLocks noGrp="1"/>
          </p:cNvSpPr>
          <p:nvPr>
            <p:ph type="sldNum" sz="quarter" idx="12"/>
          </p:nvPr>
        </p:nvSpPr>
        <p:spPr/>
        <p:txBody>
          <a:bodyPr/>
          <a:lstStyle/>
          <a:p>
            <a:pPr>
              <a:defRPr/>
            </a:pPr>
            <a:fld id="{3A62058F-FA1E-41EB-BA5C-CC668E4F747A}" type="slidenum">
              <a:rPr lang="el-GR" smtClean="0"/>
              <a:pPr>
                <a:defRPr/>
              </a:pPr>
              <a:t>2</a:t>
            </a:fld>
            <a:endParaRPr lang="el-GR"/>
          </a:p>
        </p:txBody>
      </p:sp>
    </p:spTree>
  </p:cSld>
  <p:clrMapOvr>
    <a:masterClrMapping/>
  </p:clrMapOv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a:xfrm>
            <a:off x="683568" y="188640"/>
            <a:ext cx="7772400" cy="1152525"/>
          </a:xfrm>
        </p:spPr>
        <p:txBody>
          <a:bodyPr/>
          <a:lstStyle/>
          <a:p>
            <a:pPr marL="484632" indent="0" eaLnBrk="1" fontAlgn="auto" hangingPunct="1">
              <a:spcAft>
                <a:spcPts val="0"/>
              </a:spcAft>
              <a:defRPr/>
            </a:pPr>
            <a:r>
              <a:rPr lang="el-GR" sz="3600" b="1" i="0" dirty="0" smtClean="0">
                <a:solidFill>
                  <a:schemeClr val="tx1"/>
                </a:solidFill>
                <a:effectLst/>
                <a:latin typeface="Times New Roman" pitchFamily="18" charset="0"/>
                <a:cs typeface="Times New Roman" pitchFamily="18" charset="0"/>
              </a:rPr>
              <a:t>Στοιχεία των ΧΚ</a:t>
            </a:r>
            <a:endParaRPr lang="en-US" sz="3600" b="1" i="0" dirty="0" smtClean="0">
              <a:solidFill>
                <a:schemeClr val="tx1"/>
              </a:solidFill>
              <a:effectLst/>
              <a:latin typeface="Times New Roman" pitchFamily="18" charset="0"/>
              <a:cs typeface="Times New Roman" pitchFamily="18" charset="0"/>
            </a:endParaRPr>
          </a:p>
        </p:txBody>
      </p:sp>
      <p:sp>
        <p:nvSpPr>
          <p:cNvPr id="35843" name="Rectangle 3"/>
          <p:cNvSpPr>
            <a:spLocks noGrp="1" noChangeArrowheads="1"/>
          </p:cNvSpPr>
          <p:nvPr>
            <p:ph sz="quarter" idx="1"/>
          </p:nvPr>
        </p:nvSpPr>
        <p:spPr>
          <a:xfrm>
            <a:off x="683568" y="1412776"/>
            <a:ext cx="7772400" cy="4824412"/>
          </a:xfrm>
        </p:spPr>
        <p:txBody>
          <a:bodyPr/>
          <a:lstStyle/>
          <a:p>
            <a:pPr lvl="1" eaLnBrk="1" hangingPunct="1">
              <a:lnSpc>
                <a:spcPct val="90000"/>
              </a:lnSpc>
              <a:spcBef>
                <a:spcPct val="0"/>
              </a:spcBef>
              <a:buFontTx/>
              <a:buNone/>
            </a:pPr>
            <a:endParaRPr lang="en-GB" sz="2000" u="sng" dirty="0" smtClean="0">
              <a:latin typeface="Times New Roman" pitchFamily="18" charset="0"/>
              <a:cs typeface="Times New Roman" pitchFamily="18" charset="0"/>
            </a:endParaRPr>
          </a:p>
          <a:p>
            <a:pPr algn="just" eaLnBrk="1" hangingPunct="1">
              <a:lnSpc>
                <a:spcPct val="90000"/>
              </a:lnSpc>
              <a:spcBef>
                <a:spcPct val="50000"/>
              </a:spcBef>
            </a:pPr>
            <a:r>
              <a:rPr lang="el-GR" sz="2400" b="0" dirty="0" smtClean="0">
                <a:effectLst/>
                <a:latin typeface="Times New Roman" pitchFamily="18" charset="0"/>
                <a:cs typeface="Times New Roman" pitchFamily="18" charset="0"/>
              </a:rPr>
              <a:t>Το Πλαίσιο ξεκάθαρα υιοθετεί μια προσέγγιση Ισολογισμού- δίνει προτεραιότητα στον ορισμό/ επιμέτρηση των στοιχείων του Ενεργητικού</a:t>
            </a:r>
            <a:r>
              <a:rPr lang="en-US" sz="2400" b="0" dirty="0" smtClean="0">
                <a:effectLst/>
                <a:latin typeface="Times New Roman" pitchFamily="18" charset="0"/>
                <a:cs typeface="Times New Roman" pitchFamily="18" charset="0"/>
              </a:rPr>
              <a:t> </a:t>
            </a:r>
            <a:r>
              <a:rPr lang="el-GR" sz="2400" b="0" dirty="0" smtClean="0">
                <a:effectLst/>
                <a:latin typeface="Times New Roman" pitchFamily="18" charset="0"/>
                <a:cs typeface="Times New Roman" pitchFamily="18" charset="0"/>
              </a:rPr>
              <a:t>και των Υποχρεώσεων (γενική τάση για χρήση εύλογων αξιών)</a:t>
            </a:r>
          </a:p>
          <a:p>
            <a:pPr algn="just" eaLnBrk="1" hangingPunct="1">
              <a:lnSpc>
                <a:spcPct val="90000"/>
              </a:lnSpc>
              <a:spcBef>
                <a:spcPct val="50000"/>
              </a:spcBef>
            </a:pPr>
            <a:r>
              <a:rPr lang="el-GR" sz="2400" dirty="0" smtClean="0">
                <a:latin typeface="Times New Roman" pitchFamily="18" charset="0"/>
                <a:cs typeface="Times New Roman" pitchFamily="18" charset="0"/>
              </a:rPr>
              <a:t>Τα έσοδα και τα έξοδα προκύπτουν ως διαφορές στοιχείων ενεργητικού και υποχρεώσεων μεταξύ αρχής και τέλους</a:t>
            </a:r>
            <a:endParaRPr lang="el-GR" sz="2400" b="0" dirty="0" smtClean="0">
              <a:effectLst/>
              <a:latin typeface="Times New Roman" pitchFamily="18" charset="0"/>
              <a:cs typeface="Times New Roman" pitchFamily="18" charset="0"/>
            </a:endParaRPr>
          </a:p>
          <a:p>
            <a:pPr algn="just" eaLnBrk="1" hangingPunct="1">
              <a:lnSpc>
                <a:spcPct val="90000"/>
              </a:lnSpc>
              <a:spcBef>
                <a:spcPct val="50000"/>
              </a:spcBef>
            </a:pPr>
            <a:r>
              <a:rPr lang="el-GR" sz="2400" dirty="0" smtClean="0">
                <a:latin typeface="Times New Roman" pitchFamily="18" charset="0"/>
                <a:cs typeface="Times New Roman" pitchFamily="18" charset="0"/>
              </a:rPr>
              <a:t>Παράδειγμα:</a:t>
            </a:r>
          </a:p>
          <a:p>
            <a:pPr lvl="1" algn="just">
              <a:lnSpc>
                <a:spcPct val="90000"/>
              </a:lnSpc>
              <a:spcBef>
                <a:spcPct val="50000"/>
              </a:spcBef>
            </a:pPr>
            <a:r>
              <a:rPr lang="el-GR" sz="2100" b="0" dirty="0" smtClean="0">
                <a:effectLst/>
                <a:latin typeface="Times New Roman" pitchFamily="18" charset="0"/>
                <a:cs typeface="Times New Roman" pitchFamily="18" charset="0"/>
              </a:rPr>
              <a:t>Η </a:t>
            </a:r>
            <a:r>
              <a:rPr lang="en-US" sz="2100" b="0" dirty="0" smtClean="0">
                <a:effectLst/>
                <a:latin typeface="Times New Roman" pitchFamily="18" charset="0"/>
                <a:cs typeface="Times New Roman" pitchFamily="18" charset="0"/>
              </a:rPr>
              <a:t>LIFO </a:t>
            </a:r>
            <a:r>
              <a:rPr lang="el-GR" sz="2100" b="0" dirty="0" smtClean="0">
                <a:effectLst/>
                <a:latin typeface="Times New Roman" pitchFamily="18" charset="0"/>
                <a:cs typeface="Times New Roman" pitchFamily="18" charset="0"/>
              </a:rPr>
              <a:t>δεν είναι αποδεκτή διότι δείχνει μη </a:t>
            </a:r>
            <a:r>
              <a:rPr lang="el-GR" sz="2100" b="0" dirty="0" err="1" smtClean="0">
                <a:effectLst/>
                <a:latin typeface="Times New Roman" pitchFamily="18" charset="0"/>
                <a:cs typeface="Times New Roman" pitchFamily="18" charset="0"/>
              </a:rPr>
              <a:t>επικαιροποιημένο</a:t>
            </a:r>
            <a:r>
              <a:rPr lang="el-GR" sz="2100" b="0" dirty="0" smtClean="0">
                <a:effectLst/>
                <a:latin typeface="Times New Roman" pitchFamily="18" charset="0"/>
                <a:cs typeface="Times New Roman" pitchFamily="18" charset="0"/>
              </a:rPr>
              <a:t> απόθεμα στον ισολογισμό,  παρά το γεγονός ότι δείχνει </a:t>
            </a:r>
            <a:r>
              <a:rPr lang="el-GR" sz="2100" b="0" dirty="0" err="1" smtClean="0">
                <a:effectLst/>
                <a:latin typeface="Times New Roman" pitchFamily="18" charset="0"/>
                <a:cs typeface="Times New Roman" pitchFamily="18" charset="0"/>
              </a:rPr>
              <a:t>επικαιροποιημένο</a:t>
            </a:r>
            <a:r>
              <a:rPr lang="el-GR" sz="2100" b="0" dirty="0" smtClean="0">
                <a:effectLst/>
                <a:latin typeface="Times New Roman" pitchFamily="18" charset="0"/>
                <a:cs typeface="Times New Roman" pitchFamily="18" charset="0"/>
              </a:rPr>
              <a:t> κόστος πωληθέντων.</a:t>
            </a:r>
            <a:endParaRPr lang="en-GB" sz="2100" b="0" dirty="0" smtClean="0">
              <a:effectLst/>
              <a:latin typeface="Times New Roman" pitchFamily="18" charset="0"/>
              <a:cs typeface="Times New Roman" pitchFamily="18" charset="0"/>
            </a:endParaRPr>
          </a:p>
        </p:txBody>
      </p:sp>
      <p:sp>
        <p:nvSpPr>
          <p:cNvPr id="4" name="3 - Θέση αριθμού διαφάνειας"/>
          <p:cNvSpPr>
            <a:spLocks noGrp="1"/>
          </p:cNvSpPr>
          <p:nvPr>
            <p:ph type="sldNum" sz="quarter" idx="12"/>
          </p:nvPr>
        </p:nvSpPr>
        <p:spPr/>
        <p:txBody>
          <a:bodyPr/>
          <a:lstStyle/>
          <a:p>
            <a:pPr>
              <a:defRPr/>
            </a:pPr>
            <a:fld id="{3A62058F-FA1E-41EB-BA5C-CC668E4F747A}" type="slidenum">
              <a:rPr lang="el-GR" smtClean="0"/>
              <a:pPr>
                <a:defRPr/>
              </a:pPr>
              <a:t>20</a:t>
            </a:fld>
            <a:endParaRPr lang="el-GR"/>
          </a:p>
        </p:txBody>
      </p:sp>
    </p:spTree>
  </p:cSld>
  <p:clrMapOvr>
    <a:masterClrMapping/>
  </p:clrMapOvr>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3" name="Rectangle 3"/>
          <p:cNvSpPr>
            <a:spLocks noGrp="1" noChangeArrowheads="1"/>
          </p:cNvSpPr>
          <p:nvPr>
            <p:ph sz="quarter" idx="1"/>
          </p:nvPr>
        </p:nvSpPr>
        <p:spPr>
          <a:xfrm>
            <a:off x="214282" y="500042"/>
            <a:ext cx="8715436" cy="5595958"/>
          </a:xfrm>
        </p:spPr>
        <p:txBody>
          <a:bodyPr>
            <a:normAutofit/>
          </a:bodyPr>
          <a:lstStyle/>
          <a:p>
            <a:pPr indent="-355600" eaLnBrk="1" fontAlgn="auto" hangingPunct="1">
              <a:lnSpc>
                <a:spcPct val="150000"/>
              </a:lnSpc>
              <a:spcBef>
                <a:spcPct val="30000"/>
              </a:spcBef>
              <a:spcAft>
                <a:spcPts val="0"/>
              </a:spcAft>
              <a:buFontTx/>
              <a:buNone/>
              <a:defRPr/>
            </a:pPr>
            <a:r>
              <a:rPr lang="el-GR" sz="2600" b="1" dirty="0" smtClean="0">
                <a:effectLst/>
                <a:latin typeface="Times New Roman" pitchFamily="18" charset="0"/>
                <a:cs typeface="Times New Roman" pitchFamily="18" charset="0"/>
              </a:rPr>
              <a:t>Αναγνώριση – επιμέτρηση στοιχείων Ισολογισμού</a:t>
            </a:r>
          </a:p>
          <a:p>
            <a:pPr indent="-355600" fontAlgn="auto">
              <a:lnSpc>
                <a:spcPct val="150000"/>
              </a:lnSpc>
              <a:spcBef>
                <a:spcPct val="30000"/>
              </a:spcBef>
              <a:spcAft>
                <a:spcPts val="0"/>
              </a:spcAft>
              <a:defRPr/>
            </a:pPr>
            <a:r>
              <a:rPr lang="el-GR" sz="2600" b="0" dirty="0" smtClean="0">
                <a:effectLst/>
                <a:latin typeface="Times New Roman" pitchFamily="18" charset="0"/>
                <a:cs typeface="Times New Roman" pitchFamily="18" charset="0"/>
              </a:rPr>
              <a:t>Υφίσταται Στοιχείο του Ενεργητικού /ή Παθητικού</a:t>
            </a:r>
            <a:r>
              <a:rPr lang="en-US" sz="2600" b="0" dirty="0" smtClean="0">
                <a:effectLst/>
                <a:latin typeface="Times New Roman" pitchFamily="18" charset="0"/>
                <a:cs typeface="Times New Roman" pitchFamily="18" charset="0"/>
              </a:rPr>
              <a:t>;</a:t>
            </a:r>
            <a:endParaRPr lang="el-GR" dirty="0" smtClean="0">
              <a:latin typeface="Times New Roman" pitchFamily="18" charset="0"/>
              <a:cs typeface="Times New Roman" pitchFamily="18" charset="0"/>
            </a:endParaRPr>
          </a:p>
          <a:p>
            <a:pPr indent="-355600" fontAlgn="auto">
              <a:lnSpc>
                <a:spcPct val="150000"/>
              </a:lnSpc>
              <a:spcBef>
                <a:spcPct val="30000"/>
              </a:spcBef>
              <a:spcAft>
                <a:spcPts val="0"/>
              </a:spcAft>
              <a:defRPr/>
            </a:pPr>
            <a:r>
              <a:rPr lang="el-GR" sz="2600" b="0" dirty="0" smtClean="0">
                <a:effectLst/>
                <a:latin typeface="Times New Roman" pitchFamily="18" charset="0"/>
                <a:cs typeface="Times New Roman" pitchFamily="18" charset="0"/>
              </a:rPr>
              <a:t>Πως και πότε θα πρέπει να αναγνωρισθεί</a:t>
            </a:r>
            <a:r>
              <a:rPr lang="en-US" sz="2600" b="0" dirty="0" smtClean="0">
                <a:effectLst/>
                <a:latin typeface="Times New Roman" pitchFamily="18" charset="0"/>
                <a:cs typeface="Times New Roman" pitchFamily="18" charset="0"/>
              </a:rPr>
              <a:t>;</a:t>
            </a:r>
            <a:endParaRPr lang="en-GB" sz="2600" b="0" dirty="0" smtClean="0">
              <a:effectLst/>
              <a:latin typeface="Times New Roman" pitchFamily="18" charset="0"/>
              <a:cs typeface="Times New Roman" pitchFamily="18" charset="0"/>
            </a:endParaRPr>
          </a:p>
          <a:p>
            <a:pPr marL="382588" indent="-382588" fontAlgn="auto">
              <a:lnSpc>
                <a:spcPct val="150000"/>
              </a:lnSpc>
              <a:spcAft>
                <a:spcPts val="0"/>
              </a:spcAft>
              <a:defRPr/>
            </a:pPr>
            <a:r>
              <a:rPr lang="el-GR" sz="2600" b="0" dirty="0" smtClean="0">
                <a:effectLst/>
                <a:latin typeface="Times New Roman" pitchFamily="18" charset="0"/>
                <a:cs typeface="Times New Roman" pitchFamily="18" charset="0"/>
              </a:rPr>
              <a:t>Ποια είναι η αξία στην οποία θα πρέπει να επιμετρηθεί</a:t>
            </a:r>
            <a:r>
              <a:rPr lang="en-US" sz="2600" b="0" dirty="0" smtClean="0">
                <a:effectLst/>
                <a:latin typeface="Times New Roman" pitchFamily="18" charset="0"/>
                <a:cs typeface="Times New Roman" pitchFamily="18" charset="0"/>
              </a:rPr>
              <a:t>;</a:t>
            </a:r>
            <a:endParaRPr lang="en-GB" sz="2600" b="0" dirty="0" smtClean="0">
              <a:effectLst/>
              <a:latin typeface="Times New Roman" pitchFamily="18" charset="0"/>
              <a:cs typeface="Times New Roman" pitchFamily="18" charset="0"/>
            </a:endParaRPr>
          </a:p>
          <a:p>
            <a:pPr marL="448056" indent="-384048" eaLnBrk="1" fontAlgn="auto" hangingPunct="1">
              <a:lnSpc>
                <a:spcPct val="90000"/>
              </a:lnSpc>
              <a:spcAft>
                <a:spcPts val="0"/>
              </a:spcAft>
              <a:buFontTx/>
              <a:buNone/>
              <a:defRPr/>
            </a:pPr>
            <a:endParaRPr lang="en-GB" sz="2600" dirty="0" smtClean="0">
              <a:latin typeface="Times New Roman" pitchFamily="18" charset="0"/>
              <a:cs typeface="Times New Roman" pitchFamily="18" charset="0"/>
            </a:endParaRPr>
          </a:p>
        </p:txBody>
      </p:sp>
      <p:sp>
        <p:nvSpPr>
          <p:cNvPr id="3" name="2 - Θέση αριθμού διαφάνειας"/>
          <p:cNvSpPr>
            <a:spLocks noGrp="1"/>
          </p:cNvSpPr>
          <p:nvPr>
            <p:ph type="sldNum" sz="quarter" idx="12"/>
          </p:nvPr>
        </p:nvSpPr>
        <p:spPr/>
        <p:txBody>
          <a:bodyPr/>
          <a:lstStyle/>
          <a:p>
            <a:pPr>
              <a:defRPr/>
            </a:pPr>
            <a:fld id="{3A62058F-FA1E-41EB-BA5C-CC668E4F747A}" type="slidenum">
              <a:rPr lang="el-GR" smtClean="0"/>
              <a:pPr>
                <a:defRPr/>
              </a:pPr>
              <a:t>21</a:t>
            </a:fld>
            <a:endParaRPr lang="el-GR"/>
          </a:p>
        </p:txBody>
      </p:sp>
    </p:spTree>
  </p:cSld>
  <p:clrMapOvr>
    <a:masterClrMapping/>
  </p:clrMapOvr>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8916" name="Rectangle 3"/>
          <p:cNvSpPr>
            <a:spLocks noGrp="1" noChangeArrowheads="1"/>
          </p:cNvSpPr>
          <p:nvPr>
            <p:ph type="body" sz="half" idx="1"/>
          </p:nvPr>
        </p:nvSpPr>
        <p:spPr>
          <a:xfrm>
            <a:off x="251520" y="332656"/>
            <a:ext cx="8640960" cy="5987752"/>
          </a:xfrm>
        </p:spPr>
        <p:txBody>
          <a:bodyPr/>
          <a:lstStyle/>
          <a:p>
            <a:pPr algn="just" eaLnBrk="1" hangingPunct="1"/>
            <a:r>
              <a:rPr lang="el-GR" sz="2400" b="1" dirty="0" smtClean="0">
                <a:effectLst/>
                <a:latin typeface="Times New Roman" pitchFamily="18" charset="0"/>
                <a:cs typeface="Times New Roman" pitchFamily="18" charset="0"/>
              </a:rPr>
              <a:t>Η επιμέτρηση (αποτίμηση) </a:t>
            </a:r>
            <a:r>
              <a:rPr lang="el-GR" sz="2400" b="0" dirty="0" smtClean="0">
                <a:effectLst/>
                <a:latin typeface="Times New Roman" pitchFamily="18" charset="0"/>
                <a:cs typeface="Times New Roman" pitchFamily="18" charset="0"/>
              </a:rPr>
              <a:t>είναι η διαδικασία καθορισμού του ποσού των στοιχείων που θα πρέπει να αναφέρονται στον Ισολογισμό και στα Αποτελέσματα</a:t>
            </a:r>
            <a:r>
              <a:rPr lang="en-US" sz="2400" b="0" dirty="0" smtClean="0">
                <a:effectLst/>
                <a:latin typeface="Times New Roman" pitchFamily="18" charset="0"/>
                <a:cs typeface="Times New Roman" pitchFamily="18" charset="0"/>
              </a:rPr>
              <a:t>.</a:t>
            </a:r>
          </a:p>
          <a:p>
            <a:pPr eaLnBrk="1" hangingPunct="1"/>
            <a:r>
              <a:rPr lang="el-GR" sz="2400" b="0" dirty="0" smtClean="0">
                <a:effectLst/>
                <a:latin typeface="Times New Roman" pitchFamily="18" charset="0"/>
                <a:cs typeface="Times New Roman" pitchFamily="18" charset="0"/>
              </a:rPr>
              <a:t>Υπάρχουν </a:t>
            </a:r>
            <a:r>
              <a:rPr lang="el-GR" sz="2400" dirty="0" smtClean="0">
                <a:latin typeface="Times New Roman" pitchFamily="18" charset="0"/>
                <a:cs typeface="Times New Roman" pitchFamily="18" charset="0"/>
              </a:rPr>
              <a:t>3 κύριες</a:t>
            </a:r>
            <a:r>
              <a:rPr lang="en-US" sz="2400" b="0" dirty="0" smtClean="0">
                <a:effectLst/>
                <a:latin typeface="Times New Roman" pitchFamily="18" charset="0"/>
                <a:cs typeface="Times New Roman" pitchFamily="18" charset="0"/>
              </a:rPr>
              <a:t> </a:t>
            </a:r>
            <a:r>
              <a:rPr lang="el-GR" sz="2400" b="0" dirty="0" smtClean="0">
                <a:effectLst/>
                <a:latin typeface="Times New Roman" pitchFamily="18" charset="0"/>
                <a:cs typeface="Times New Roman" pitchFamily="18" charset="0"/>
              </a:rPr>
              <a:t>βάσεις επιμέτρησης</a:t>
            </a:r>
            <a:r>
              <a:rPr lang="en-US" sz="2400" b="0" dirty="0" smtClean="0">
                <a:effectLst/>
                <a:latin typeface="Times New Roman" pitchFamily="18" charset="0"/>
                <a:cs typeface="Times New Roman" pitchFamily="18" charset="0"/>
              </a:rPr>
              <a:t>:</a:t>
            </a:r>
          </a:p>
          <a:p>
            <a:pPr lvl="1" algn="just" eaLnBrk="1" hangingPunct="1">
              <a:lnSpc>
                <a:spcPct val="200000"/>
              </a:lnSpc>
            </a:pPr>
            <a:r>
              <a:rPr lang="el-GR" sz="2400" b="1" dirty="0" smtClean="0">
                <a:effectLst/>
                <a:latin typeface="Times New Roman" pitchFamily="18" charset="0"/>
                <a:cs typeface="Times New Roman" pitchFamily="18" charset="0"/>
              </a:rPr>
              <a:t>Ιστορικό (</a:t>
            </a:r>
            <a:r>
              <a:rPr lang="el-GR" sz="2400" b="1" dirty="0" err="1" smtClean="0">
                <a:effectLst/>
                <a:latin typeface="Times New Roman" pitchFamily="18" charset="0"/>
                <a:cs typeface="Times New Roman" pitchFamily="18" charset="0"/>
              </a:rPr>
              <a:t>αποσβέσιμο</a:t>
            </a:r>
            <a:r>
              <a:rPr lang="el-GR" sz="2400" b="1" dirty="0" smtClean="0">
                <a:effectLst/>
                <a:latin typeface="Times New Roman" pitchFamily="18" charset="0"/>
                <a:cs typeface="Times New Roman" pitchFamily="18" charset="0"/>
              </a:rPr>
              <a:t>) Κόστος</a:t>
            </a:r>
            <a:endParaRPr lang="en-US" sz="2400" b="0" dirty="0" smtClean="0">
              <a:effectLst/>
              <a:latin typeface="Times New Roman" pitchFamily="18" charset="0"/>
              <a:cs typeface="Times New Roman" pitchFamily="18" charset="0"/>
            </a:endParaRPr>
          </a:p>
          <a:p>
            <a:pPr lvl="1" algn="just">
              <a:lnSpc>
                <a:spcPct val="200000"/>
              </a:lnSpc>
            </a:pPr>
            <a:r>
              <a:rPr lang="el-GR" sz="2400" b="1" dirty="0" smtClean="0">
                <a:latin typeface="Times New Roman" pitchFamily="18" charset="0"/>
                <a:cs typeface="Times New Roman" pitchFamily="18" charset="0"/>
              </a:rPr>
              <a:t>Εύλογη αξία</a:t>
            </a:r>
            <a:endParaRPr lang="en-US" sz="2400" dirty="0" smtClean="0">
              <a:latin typeface="Times New Roman" pitchFamily="18" charset="0"/>
              <a:cs typeface="Times New Roman" pitchFamily="18" charset="0"/>
            </a:endParaRPr>
          </a:p>
          <a:p>
            <a:pPr lvl="1" algn="just" eaLnBrk="1" hangingPunct="1">
              <a:lnSpc>
                <a:spcPct val="200000"/>
              </a:lnSpc>
            </a:pPr>
            <a:r>
              <a:rPr lang="el-GR" sz="2400" b="1" dirty="0" smtClean="0">
                <a:effectLst/>
                <a:latin typeface="Times New Roman" pitchFamily="18" charset="0"/>
                <a:cs typeface="Times New Roman" pitchFamily="18" charset="0"/>
              </a:rPr>
              <a:t>Καθαρή ρευστοποιήσιμη αξία (εύλογη αξία μείον άμεσα έξοδα)</a:t>
            </a:r>
            <a:endParaRPr lang="en-US" sz="2400" b="0" dirty="0" smtClean="0">
              <a:effectLst/>
              <a:latin typeface="Times New Roman" pitchFamily="18" charset="0"/>
              <a:cs typeface="Times New Roman" pitchFamily="18" charset="0"/>
            </a:endParaRPr>
          </a:p>
          <a:p>
            <a:pPr eaLnBrk="1" hangingPunct="1">
              <a:buNone/>
            </a:pPr>
            <a:endParaRPr lang="en-US" sz="2200" b="0" dirty="0" smtClean="0">
              <a:effectLst/>
              <a:latin typeface="Times New Roman" pitchFamily="18" charset="0"/>
              <a:cs typeface="Times New Roman" pitchFamily="18" charset="0"/>
            </a:endParaRPr>
          </a:p>
        </p:txBody>
      </p:sp>
    </p:spTree>
  </p:cSld>
  <p:clrMapOvr>
    <a:masterClrMapping/>
  </p:clrMapOvr>
  <p:transition spd="med">
    <p:dissolve/>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idx="4294967295"/>
          </p:nvPr>
        </p:nvSpPr>
        <p:spPr>
          <a:xfrm>
            <a:off x="935038" y="1412875"/>
            <a:ext cx="8208962" cy="1643063"/>
          </a:xfrm>
        </p:spPr>
        <p:txBody>
          <a:bodyPr>
            <a:normAutofit fontScale="90000"/>
          </a:bodyPr>
          <a:lstStyle/>
          <a:p>
            <a:pPr algn="ctr"/>
            <a:r>
              <a:rPr lang="en-US" sz="5900" b="1" dirty="0">
                <a:latin typeface="Times New Roman" pitchFamily="18" charset="0"/>
                <a:cs typeface="Times New Roman" pitchFamily="18" charset="0"/>
              </a:rPr>
              <a:t>IAS</a:t>
            </a:r>
            <a:r>
              <a:rPr lang="el-GR" sz="5900" b="1" dirty="0">
                <a:latin typeface="Times New Roman" pitchFamily="18" charset="0"/>
                <a:cs typeface="Times New Roman" pitchFamily="18" charset="0"/>
              </a:rPr>
              <a:t> 7 </a:t>
            </a:r>
            <a:r>
              <a:rPr lang="el-GR" sz="5400" dirty="0">
                <a:latin typeface="Times New Roman" pitchFamily="18" charset="0"/>
                <a:cs typeface="Times New Roman" pitchFamily="18" charset="0"/>
              </a:rPr>
              <a:t/>
            </a:r>
            <a:br>
              <a:rPr lang="el-GR" sz="5400" dirty="0">
                <a:latin typeface="Times New Roman" pitchFamily="18" charset="0"/>
                <a:cs typeface="Times New Roman" pitchFamily="18" charset="0"/>
              </a:rPr>
            </a:br>
            <a:r>
              <a:rPr lang="el-GR" sz="5300" dirty="0">
                <a:latin typeface="Times New Roman" pitchFamily="18" charset="0"/>
                <a:cs typeface="Times New Roman" pitchFamily="18" charset="0"/>
              </a:rPr>
              <a:t>Κατάσταση ταμειακών ροών </a:t>
            </a:r>
            <a:endParaRPr lang="en-GB" sz="5400" dirty="0">
              <a:latin typeface="Times New Roman" pitchFamily="18" charset="0"/>
              <a:cs typeface="Times New Roman" pitchFamily="18" charset="0"/>
            </a:endParaRPr>
          </a:p>
        </p:txBody>
      </p:sp>
      <p:graphicFrame>
        <p:nvGraphicFramePr>
          <p:cNvPr id="1026" name="Object 4">
            <a:hlinkClick r:id="" action="ppaction://ole?verb=0"/>
          </p:cNvPr>
          <p:cNvGraphicFramePr>
            <a:graphicFrameLocks/>
          </p:cNvGraphicFramePr>
          <p:nvPr/>
        </p:nvGraphicFramePr>
        <p:xfrm>
          <a:off x="5865813" y="4191000"/>
          <a:ext cx="2363787" cy="1946275"/>
        </p:xfrm>
        <a:graphic>
          <a:graphicData uri="http://schemas.openxmlformats.org/presentationml/2006/ole">
            <p:oleObj spid="_x0000_s1059" name="Clip" r:id="rId4" imgW="1817827" imgH="1499616" progId="">
              <p:embed/>
            </p:oleObj>
          </a:graphicData>
        </a:graphic>
      </p:graphicFrame>
      <p:sp>
        <p:nvSpPr>
          <p:cNvPr id="4" name="3 - Θέση αριθμού διαφάνειας"/>
          <p:cNvSpPr>
            <a:spLocks noGrp="1"/>
          </p:cNvSpPr>
          <p:nvPr>
            <p:ph type="sldNum" sz="quarter" idx="12"/>
          </p:nvPr>
        </p:nvSpPr>
        <p:spPr/>
        <p:txBody>
          <a:bodyPr/>
          <a:lstStyle/>
          <a:p>
            <a:pPr>
              <a:defRPr/>
            </a:pPr>
            <a:fld id="{C8683965-3BF7-40E5-99D5-768564B015C6}" type="slidenum">
              <a:rPr lang="el-GR" smtClean="0"/>
              <a:pPr>
                <a:defRPr/>
              </a:pPr>
              <a:t>23</a:t>
            </a:fld>
            <a:endParaRPr lang="el-G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Rectangle 2"/>
          <p:cNvSpPr>
            <a:spLocks noGrp="1" noChangeArrowheads="1"/>
          </p:cNvSpPr>
          <p:nvPr>
            <p:ph type="title" idx="4294967295"/>
          </p:nvPr>
        </p:nvSpPr>
        <p:spPr>
          <a:xfrm>
            <a:off x="633413" y="188913"/>
            <a:ext cx="8510587" cy="1325562"/>
          </a:xfrm>
        </p:spPr>
        <p:txBody>
          <a:bodyPr>
            <a:normAutofit/>
          </a:bodyPr>
          <a:lstStyle/>
          <a:p>
            <a:r>
              <a:rPr lang="el-GR" sz="3600" b="1" dirty="0">
                <a:latin typeface="Times New Roman" pitchFamily="18" charset="0"/>
                <a:cs typeface="Times New Roman" pitchFamily="18" charset="0"/>
              </a:rPr>
              <a:t>ΚΑΤΑΣΤΑΣΗ ΤΑΜΕΙΑΚΩΝ ΡΟΩΝ</a:t>
            </a:r>
            <a:r>
              <a:rPr lang="el-GR" sz="3600" dirty="0">
                <a:latin typeface="Times New Roman" pitchFamily="18" charset="0"/>
                <a:cs typeface="Times New Roman" pitchFamily="18" charset="0"/>
              </a:rPr>
              <a:t/>
            </a:r>
            <a:br>
              <a:rPr lang="el-GR" sz="3600" dirty="0">
                <a:latin typeface="Times New Roman" pitchFamily="18" charset="0"/>
                <a:cs typeface="Times New Roman" pitchFamily="18" charset="0"/>
              </a:rPr>
            </a:br>
            <a:endParaRPr lang="el-GR" sz="3600" dirty="0">
              <a:latin typeface="Times New Roman" pitchFamily="18" charset="0"/>
              <a:cs typeface="Times New Roman" pitchFamily="18" charset="0"/>
            </a:endParaRPr>
          </a:p>
        </p:txBody>
      </p:sp>
      <p:sp>
        <p:nvSpPr>
          <p:cNvPr id="31747" name="Rectangle 3"/>
          <p:cNvSpPr>
            <a:spLocks noGrp="1" noChangeArrowheads="1"/>
          </p:cNvSpPr>
          <p:nvPr>
            <p:ph type="body" idx="4294967295"/>
          </p:nvPr>
        </p:nvSpPr>
        <p:spPr>
          <a:xfrm>
            <a:off x="0" y="1196975"/>
            <a:ext cx="8497888" cy="4710113"/>
          </a:xfrm>
        </p:spPr>
        <p:txBody>
          <a:bodyPr/>
          <a:lstStyle/>
          <a:p>
            <a:pPr marL="53975" indent="-53975" algn="just">
              <a:buNone/>
            </a:pPr>
            <a:r>
              <a:rPr lang="el-GR" b="1" dirty="0" smtClean="0">
                <a:latin typeface="Times New Roman" pitchFamily="18" charset="0"/>
                <a:cs typeface="Times New Roman" pitchFamily="18" charset="0"/>
              </a:rPr>
              <a:t>Σκοπός</a:t>
            </a:r>
            <a:r>
              <a:rPr lang="el-GR" dirty="0">
                <a:latin typeface="Times New Roman" pitchFamily="18" charset="0"/>
                <a:cs typeface="Times New Roman" pitchFamily="18" charset="0"/>
              </a:rPr>
              <a:t>	</a:t>
            </a:r>
            <a:endParaRPr lang="en-US" dirty="0" smtClean="0">
              <a:latin typeface="Times New Roman" pitchFamily="18" charset="0"/>
              <a:cs typeface="Times New Roman" pitchFamily="18" charset="0"/>
            </a:endParaRPr>
          </a:p>
          <a:p>
            <a:pPr marL="53975" indent="-53975" algn="just"/>
            <a:r>
              <a:rPr lang="el-GR" sz="2000" dirty="0" smtClean="0">
                <a:latin typeface="Times New Roman" pitchFamily="18" charset="0"/>
                <a:cs typeface="Times New Roman" pitchFamily="18" charset="0"/>
              </a:rPr>
              <a:t> Οι πληροφορίες ως προς τις ταμιακές ροές μιας επιχείρησης είναι χρήσιμες, για την παροχή στους χρήστες των οικονομικών καταστάσεων μιας βάσης, να εκτιμούν τη δυνατότητα της επιχείρησης να δημιουργεί </a:t>
            </a:r>
            <a:r>
              <a:rPr lang="el-GR" sz="2000" b="1" dirty="0" smtClean="0">
                <a:latin typeface="Times New Roman" pitchFamily="18" charset="0"/>
                <a:cs typeface="Times New Roman" pitchFamily="18" charset="0"/>
              </a:rPr>
              <a:t>ταμειακά διαθέσιμα </a:t>
            </a:r>
            <a:r>
              <a:rPr lang="el-GR" sz="2000" dirty="0" smtClean="0">
                <a:latin typeface="Times New Roman" pitchFamily="18" charset="0"/>
                <a:cs typeface="Times New Roman" pitchFamily="18" charset="0"/>
              </a:rPr>
              <a:t>και </a:t>
            </a:r>
            <a:r>
              <a:rPr lang="el-GR" sz="2000" b="1" dirty="0" smtClean="0">
                <a:latin typeface="Times New Roman" pitchFamily="18" charset="0"/>
                <a:cs typeface="Times New Roman" pitchFamily="18" charset="0"/>
              </a:rPr>
              <a:t>ταμειακά ισοδύναμα</a:t>
            </a:r>
            <a:r>
              <a:rPr lang="el-GR" sz="2000" dirty="0" smtClean="0">
                <a:latin typeface="Times New Roman" pitchFamily="18" charset="0"/>
                <a:cs typeface="Times New Roman" pitchFamily="18" charset="0"/>
              </a:rPr>
              <a:t>, αλλά και τις ανάγκες της επιχείρησης να χρησιμοποιεί αυτές τις ταμιακές ροές. </a:t>
            </a:r>
          </a:p>
          <a:p>
            <a:pPr marL="53975" indent="-53975" algn="just"/>
            <a:r>
              <a:rPr lang="el-GR" sz="2000" dirty="0" smtClean="0">
                <a:latin typeface="Times New Roman" pitchFamily="18" charset="0"/>
                <a:cs typeface="Times New Roman" pitchFamily="18" charset="0"/>
              </a:rPr>
              <a:t> Οι οικονομικές αποφάσεις που λαμβάνονται από τους χρήστες απαιτούν μια εκτίμηση της δυνατότητας μιας επιχείρησης να δημιουργεί ταμιακά διαθέσιμα και ταμιακά ισοδύναμα, καθώς και του χρόνου και της βεβαιότητας της δημιουργίας των διαθεσίμων αυτών.</a:t>
            </a:r>
            <a:endParaRPr lang="el-GR" dirty="0" smtClean="0">
              <a:latin typeface="Times New Roman" pitchFamily="18" charset="0"/>
              <a:cs typeface="Times New Roman" pitchFamily="18" charset="0"/>
            </a:endParaRPr>
          </a:p>
          <a:p>
            <a:pPr marL="609600" indent="-609600" algn="just">
              <a:buFont typeface="Wingdings" pitchFamily="2" charset="2"/>
              <a:buNone/>
            </a:pPr>
            <a:endParaRPr lang="el-GR" dirty="0" smtClean="0">
              <a:latin typeface="Times New Roman" pitchFamily="18" charset="0"/>
              <a:cs typeface="Times New Roman" pitchFamily="18" charset="0"/>
            </a:endParaRPr>
          </a:p>
        </p:txBody>
      </p:sp>
      <p:sp>
        <p:nvSpPr>
          <p:cNvPr id="4" name="3 - Θέση αριθμού διαφάνειας"/>
          <p:cNvSpPr>
            <a:spLocks noGrp="1"/>
          </p:cNvSpPr>
          <p:nvPr>
            <p:ph type="sldNum" sz="quarter" idx="12"/>
          </p:nvPr>
        </p:nvSpPr>
        <p:spPr/>
        <p:txBody>
          <a:bodyPr/>
          <a:lstStyle/>
          <a:p>
            <a:pPr>
              <a:defRPr/>
            </a:pPr>
            <a:fld id="{C8683965-3BF7-40E5-99D5-768564B015C6}" type="slidenum">
              <a:rPr lang="el-GR" smtClean="0"/>
              <a:pPr>
                <a:defRPr/>
              </a:pPr>
              <a:t>24</a:t>
            </a:fld>
            <a:endParaRPr lang="el-G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txBox="1">
            <a:spLocks noChangeArrowheads="1"/>
          </p:cNvSpPr>
          <p:nvPr/>
        </p:nvSpPr>
        <p:spPr bwMode="auto">
          <a:xfrm>
            <a:off x="467544" y="188640"/>
            <a:ext cx="8510588" cy="1325563"/>
          </a:xfrm>
          <a:prstGeom prst="rect">
            <a:avLst/>
          </a:prstGeom>
          <a:noFill/>
          <a:ln w="9525">
            <a:noFill/>
            <a:miter lim="800000"/>
            <a:headEnd/>
            <a:tailEnd/>
          </a:ln>
        </p:spPr>
        <p:txBody>
          <a:bodyPr vert="horz" wrap="square" lIns="91440" tIns="45720" rIns="91440" bIns="45720" numCol="1" anchor="b" anchorCtr="0" compatLnSpc="1">
            <a:prstTxWarp prst="textNoShape">
              <a:avLst/>
            </a:prstTxWarp>
            <a:norm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l-GR" sz="3600" b="1" i="0" u="none" strike="noStrike" kern="1200" cap="none" spc="0" normalizeH="0" baseline="0" noProof="0" smtClean="0">
                <a:ln>
                  <a:noFill/>
                </a:ln>
                <a:solidFill>
                  <a:schemeClr val="tx2"/>
                </a:solidFill>
                <a:effectLst/>
                <a:uLnTx/>
                <a:uFillTx/>
                <a:latin typeface="Times New Roman" pitchFamily="18" charset="0"/>
                <a:ea typeface="+mj-ea"/>
                <a:cs typeface="Times New Roman" pitchFamily="18" charset="0"/>
              </a:rPr>
              <a:t>ΚΑΤΑΣΤΑΣΗ ΤΑΜΕΙΑΚΩΝ ΡΟΩΝ</a:t>
            </a:r>
            <a:r>
              <a:rPr kumimoji="0" lang="el-GR" sz="3600" b="0" i="0" u="none" strike="noStrike" kern="1200" cap="none" spc="0" normalizeH="0" baseline="0" noProof="0" smtClean="0">
                <a:ln>
                  <a:noFill/>
                </a:ln>
                <a:solidFill>
                  <a:schemeClr val="tx2"/>
                </a:solidFill>
                <a:effectLst/>
                <a:uLnTx/>
                <a:uFillTx/>
                <a:latin typeface="Times New Roman" pitchFamily="18" charset="0"/>
                <a:ea typeface="+mj-ea"/>
                <a:cs typeface="Times New Roman" pitchFamily="18" charset="0"/>
              </a:rPr>
              <a:t/>
            </a:r>
            <a:br>
              <a:rPr kumimoji="0" lang="el-GR" sz="3600" b="0" i="0" u="none" strike="noStrike" kern="1200" cap="none" spc="0" normalizeH="0" baseline="0" noProof="0" smtClean="0">
                <a:ln>
                  <a:noFill/>
                </a:ln>
                <a:solidFill>
                  <a:schemeClr val="tx2"/>
                </a:solidFill>
                <a:effectLst/>
                <a:uLnTx/>
                <a:uFillTx/>
                <a:latin typeface="Times New Roman" pitchFamily="18" charset="0"/>
                <a:ea typeface="+mj-ea"/>
                <a:cs typeface="Times New Roman" pitchFamily="18" charset="0"/>
              </a:rPr>
            </a:br>
            <a:endParaRPr kumimoji="0" lang="el-GR" sz="3600" b="0" i="0" u="none" strike="noStrike" kern="1200" cap="none" spc="0" normalizeH="0" baseline="0" noProof="0" dirty="0">
              <a:ln>
                <a:noFill/>
              </a:ln>
              <a:solidFill>
                <a:schemeClr val="tx2"/>
              </a:solidFill>
              <a:effectLst/>
              <a:uLnTx/>
              <a:uFillTx/>
              <a:latin typeface="Times New Roman" pitchFamily="18" charset="0"/>
              <a:ea typeface="+mj-ea"/>
              <a:cs typeface="Times New Roman" pitchFamily="18" charset="0"/>
            </a:endParaRPr>
          </a:p>
        </p:txBody>
      </p:sp>
      <p:sp>
        <p:nvSpPr>
          <p:cNvPr id="5" name="TextBox 4"/>
          <p:cNvSpPr txBox="1"/>
          <p:nvPr/>
        </p:nvSpPr>
        <p:spPr>
          <a:xfrm>
            <a:off x="251520" y="1124744"/>
            <a:ext cx="8568952" cy="4247317"/>
          </a:xfrm>
          <a:prstGeom prst="rect">
            <a:avLst/>
          </a:prstGeom>
          <a:noFill/>
        </p:spPr>
        <p:txBody>
          <a:bodyPr wrap="square" rtlCol="0">
            <a:spAutoFit/>
          </a:bodyPr>
          <a:lstStyle/>
          <a:p>
            <a:pPr algn="just"/>
            <a:r>
              <a:rPr lang="el-GR" b="1" dirty="0" smtClean="0">
                <a:latin typeface="Times New Roman" pitchFamily="18" charset="0"/>
                <a:cs typeface="Times New Roman" pitchFamily="18" charset="0"/>
              </a:rPr>
              <a:t>Ταμιακά διαθέσιμα </a:t>
            </a:r>
            <a:r>
              <a:rPr lang="el-GR" dirty="0" smtClean="0">
                <a:latin typeface="Times New Roman" pitchFamily="18" charset="0"/>
                <a:cs typeface="Times New Roman" pitchFamily="18" charset="0"/>
              </a:rPr>
              <a:t>είναι αυτά που αποτελούνται από μετρητά στο ταμείο της επιχείρησης και από καταθέσεις, που μπορεί να αναληφθούν άμεσα.</a:t>
            </a:r>
          </a:p>
          <a:p>
            <a:pPr algn="just"/>
            <a:r>
              <a:rPr lang="el-GR" b="1" dirty="0" smtClean="0">
                <a:latin typeface="Times New Roman" pitchFamily="18" charset="0"/>
                <a:cs typeface="Times New Roman" pitchFamily="18" charset="0"/>
              </a:rPr>
              <a:t>Ταμιακά ισοδύναμα </a:t>
            </a:r>
            <a:r>
              <a:rPr lang="el-GR" dirty="0" smtClean="0">
                <a:latin typeface="Times New Roman" pitchFamily="18" charset="0"/>
                <a:cs typeface="Times New Roman" pitchFamily="18" charset="0"/>
              </a:rPr>
              <a:t>είναι οι βραχυπρόθεσμες, υψηλής ρευστότητας επενδύσεις, που είναι άμεσα μετατρέψιμες σε συγκεκριμένα ποσά ταμιακών διαθεσίμων και οι οποίες υπόκεινται σε ασήμαντο κίνδυνο μεταβολής της αξίας τους.</a:t>
            </a:r>
          </a:p>
          <a:p>
            <a:pPr algn="just"/>
            <a:r>
              <a:rPr lang="el-GR" b="1" dirty="0" smtClean="0">
                <a:latin typeface="Times New Roman" pitchFamily="18" charset="0"/>
                <a:cs typeface="Times New Roman" pitchFamily="18" charset="0"/>
              </a:rPr>
              <a:t>Ταμιακές ροές </a:t>
            </a:r>
            <a:r>
              <a:rPr lang="el-GR" dirty="0" smtClean="0">
                <a:latin typeface="Times New Roman" pitchFamily="18" charset="0"/>
                <a:cs typeface="Times New Roman" pitchFamily="18" charset="0"/>
              </a:rPr>
              <a:t>νοούνται τόσο οι εισροές όσο και οι εκροές ταμιακών διαθεσίμων και ταμιακών ισοδυνάμων.</a:t>
            </a:r>
          </a:p>
          <a:p>
            <a:pPr algn="just"/>
            <a:r>
              <a:rPr lang="el-GR" b="1" dirty="0" smtClean="0">
                <a:latin typeface="Times New Roman" pitchFamily="18" charset="0"/>
                <a:cs typeface="Times New Roman" pitchFamily="18" charset="0"/>
              </a:rPr>
              <a:t>Λειτουργικές δραστηριότητες</a:t>
            </a:r>
            <a:r>
              <a:rPr lang="el-GR" dirty="0" smtClean="0">
                <a:latin typeface="Times New Roman" pitchFamily="18" charset="0"/>
                <a:cs typeface="Times New Roman" pitchFamily="18" charset="0"/>
              </a:rPr>
              <a:t> είναι οι κύριες δραστηριότητες δημιουργίας εσόδων της επιχείρησης και άλλες δραστηριότητες που δεν είναι επενδυτικές ή χρηματοοικονομικές.</a:t>
            </a:r>
          </a:p>
          <a:p>
            <a:pPr algn="just"/>
            <a:r>
              <a:rPr lang="el-GR" b="1" dirty="0" smtClean="0">
                <a:latin typeface="Times New Roman" pitchFamily="18" charset="0"/>
                <a:cs typeface="Times New Roman" pitchFamily="18" charset="0"/>
              </a:rPr>
              <a:t>Επενδυτικές δραστηριότητες</a:t>
            </a:r>
            <a:r>
              <a:rPr lang="el-GR" dirty="0" smtClean="0">
                <a:latin typeface="Times New Roman" pitchFamily="18" charset="0"/>
                <a:cs typeface="Times New Roman" pitchFamily="18" charset="0"/>
              </a:rPr>
              <a:t> είναι η απόκτηση και η διάθεση μακροπρόθεσμων περιουσιακών στοιχείων και άλλων επενδύσεων, οι οποίες δεν συμπεριλαμβάνονται στα ταμιακά ισοδύναμα.</a:t>
            </a:r>
          </a:p>
          <a:p>
            <a:pPr algn="just"/>
            <a:r>
              <a:rPr lang="el-GR" b="1" dirty="0" smtClean="0">
                <a:latin typeface="Times New Roman" pitchFamily="18" charset="0"/>
                <a:cs typeface="Times New Roman" pitchFamily="18" charset="0"/>
              </a:rPr>
              <a:t>Χρηματοδοτικές δραστηριότητες</a:t>
            </a:r>
            <a:r>
              <a:rPr lang="el-GR" dirty="0" smtClean="0">
                <a:latin typeface="Times New Roman" pitchFamily="18" charset="0"/>
                <a:cs typeface="Times New Roman" pitchFamily="18" charset="0"/>
              </a:rPr>
              <a:t> είναι οι δραστηριότητες που καταλήγουν σε μεταβολές στο μέγεθος και στη συγκρότηση του μετοχικού κεφαλαίου και του δανεισμού της επιχείρησης</a:t>
            </a:r>
            <a:endParaRPr lang="el-GR" dirty="0">
              <a:latin typeface="Times New Roman" pitchFamily="18" charset="0"/>
              <a:cs typeface="Times New Roman" pitchFamily="18" charset="0"/>
            </a:endParaRPr>
          </a:p>
        </p:txBody>
      </p:sp>
      <p:sp>
        <p:nvSpPr>
          <p:cNvPr id="4" name="3 - Θέση αριθμού διαφάνειας"/>
          <p:cNvSpPr>
            <a:spLocks noGrp="1"/>
          </p:cNvSpPr>
          <p:nvPr>
            <p:ph type="sldNum" sz="quarter" idx="12"/>
          </p:nvPr>
        </p:nvSpPr>
        <p:spPr/>
        <p:txBody>
          <a:bodyPr/>
          <a:lstStyle/>
          <a:p>
            <a:pPr>
              <a:defRPr/>
            </a:pPr>
            <a:fld id="{C8683965-3BF7-40E5-99D5-768564B015C6}" type="slidenum">
              <a:rPr lang="el-GR" smtClean="0"/>
              <a:pPr>
                <a:defRPr/>
              </a:pPr>
              <a:t>25</a:t>
            </a:fld>
            <a:endParaRPr lang="el-G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5" name="Rectangle 6"/>
          <p:cNvSpPr>
            <a:spLocks noChangeArrowheads="1"/>
          </p:cNvSpPr>
          <p:nvPr/>
        </p:nvSpPr>
        <p:spPr bwMode="auto">
          <a:xfrm>
            <a:off x="609600" y="1371600"/>
            <a:ext cx="7772400" cy="2793072"/>
          </a:xfrm>
          <a:prstGeom prst="rect">
            <a:avLst/>
          </a:prstGeom>
          <a:noFill/>
          <a:ln>
            <a:noFill/>
          </a:ln>
          <a:effectLst/>
          <a:extLst>
            <a:ext uri="{909E8E84-426E-40DD-AFC4-6F175D3DCCD1}">
              <a14:hiddenFill xmlns="" xmlns:a14="http://schemas.microsoft.com/office/drawing/2010/main">
                <a:solidFill>
                  <a:schemeClr val="bg1"/>
                </a:solidFill>
              </a14:hiddenFill>
            </a:ext>
            <a:ext uri="{91240B29-F687-4F45-9708-019B960494DF}">
              <a14:hiddenLine xmlns="" xmlns:a14="http://schemas.microsoft.com/office/drawing/2010/main" w="28575" cap="sq">
                <a:solidFill>
                  <a:srgbClr val="800000"/>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spAutoFit/>
          </a:bodyPr>
          <a:lstStyle>
            <a:lvl1pPr marL="457200" indent="-457200">
              <a:defRPr b="1">
                <a:solidFill>
                  <a:schemeClr val="folHlink"/>
                </a:solidFill>
                <a:latin typeface="Comic Sans MS" pitchFamily="66" charset="0"/>
              </a:defRPr>
            </a:lvl1pPr>
            <a:lvl2pPr marL="684213" indent="-457200">
              <a:defRPr b="1">
                <a:solidFill>
                  <a:schemeClr val="folHlink"/>
                </a:solidFill>
                <a:latin typeface="Comic Sans MS" pitchFamily="66" charset="0"/>
              </a:defRPr>
            </a:lvl2pPr>
            <a:lvl3pPr marL="1143000" indent="-228600">
              <a:defRPr b="1">
                <a:solidFill>
                  <a:schemeClr val="folHlink"/>
                </a:solidFill>
                <a:latin typeface="Comic Sans MS" pitchFamily="66" charset="0"/>
              </a:defRPr>
            </a:lvl3pPr>
            <a:lvl4pPr marL="1600200" indent="-228600">
              <a:defRPr b="1">
                <a:solidFill>
                  <a:schemeClr val="folHlink"/>
                </a:solidFill>
                <a:latin typeface="Comic Sans MS" pitchFamily="66" charset="0"/>
              </a:defRPr>
            </a:lvl4pPr>
            <a:lvl5pPr marL="2057400" indent="-228600">
              <a:defRPr b="1">
                <a:solidFill>
                  <a:schemeClr val="folHlink"/>
                </a:solidFill>
                <a:latin typeface="Comic Sans MS" pitchFamily="66" charset="0"/>
              </a:defRPr>
            </a:lvl5pPr>
            <a:lvl6pPr marL="2514600" indent="-228600" algn="ctr" eaLnBrk="0" fontAlgn="base" hangingPunct="0">
              <a:spcBef>
                <a:spcPct val="0"/>
              </a:spcBef>
              <a:spcAft>
                <a:spcPct val="0"/>
              </a:spcAft>
              <a:defRPr b="1">
                <a:solidFill>
                  <a:schemeClr val="folHlink"/>
                </a:solidFill>
                <a:latin typeface="Comic Sans MS" pitchFamily="66" charset="0"/>
              </a:defRPr>
            </a:lvl6pPr>
            <a:lvl7pPr marL="2971800" indent="-228600" algn="ctr" eaLnBrk="0" fontAlgn="base" hangingPunct="0">
              <a:spcBef>
                <a:spcPct val="0"/>
              </a:spcBef>
              <a:spcAft>
                <a:spcPct val="0"/>
              </a:spcAft>
              <a:defRPr b="1">
                <a:solidFill>
                  <a:schemeClr val="folHlink"/>
                </a:solidFill>
                <a:latin typeface="Comic Sans MS" pitchFamily="66" charset="0"/>
              </a:defRPr>
            </a:lvl7pPr>
            <a:lvl8pPr marL="3429000" indent="-228600" algn="ctr" eaLnBrk="0" fontAlgn="base" hangingPunct="0">
              <a:spcBef>
                <a:spcPct val="0"/>
              </a:spcBef>
              <a:spcAft>
                <a:spcPct val="0"/>
              </a:spcAft>
              <a:defRPr b="1">
                <a:solidFill>
                  <a:schemeClr val="folHlink"/>
                </a:solidFill>
                <a:latin typeface="Comic Sans MS" pitchFamily="66" charset="0"/>
              </a:defRPr>
            </a:lvl8pPr>
            <a:lvl9pPr marL="3886200" indent="-228600" algn="ctr" eaLnBrk="0" fontAlgn="base" hangingPunct="0">
              <a:spcBef>
                <a:spcPct val="0"/>
              </a:spcBef>
              <a:spcAft>
                <a:spcPct val="0"/>
              </a:spcAft>
              <a:defRPr b="1">
                <a:solidFill>
                  <a:schemeClr val="folHlink"/>
                </a:solidFill>
                <a:latin typeface="Comic Sans MS" pitchFamily="66" charset="0"/>
              </a:defRPr>
            </a:lvl9pPr>
          </a:lstStyle>
          <a:p>
            <a:pPr algn="l">
              <a:lnSpc>
                <a:spcPct val="120000"/>
              </a:lnSpc>
              <a:spcBef>
                <a:spcPct val="45000"/>
              </a:spcBef>
              <a:buSzPct val="80000"/>
            </a:pPr>
            <a:r>
              <a:rPr lang="el-GR" altLang="en-US" sz="2800" dirty="0" smtClean="0">
                <a:solidFill>
                  <a:schemeClr val="tx1"/>
                </a:solidFill>
                <a:latin typeface="Times New Roman" panose="02020603050405020304" pitchFamily="18" charset="0"/>
                <a:cs typeface="Times New Roman" panose="02020603050405020304" pitchFamily="18" charset="0"/>
              </a:rPr>
              <a:t>Σειρά παρουσίασης</a:t>
            </a:r>
            <a:r>
              <a:rPr lang="en-US" altLang="en-US" sz="2800" dirty="0" smtClean="0">
                <a:solidFill>
                  <a:schemeClr val="tx1"/>
                </a:solidFill>
                <a:latin typeface="Times New Roman" panose="02020603050405020304" pitchFamily="18" charset="0"/>
                <a:cs typeface="Times New Roman" panose="02020603050405020304" pitchFamily="18" charset="0"/>
              </a:rPr>
              <a:t>:</a:t>
            </a:r>
            <a:endParaRPr lang="en-US" altLang="en-US" sz="2800" dirty="0">
              <a:solidFill>
                <a:schemeClr val="tx1"/>
              </a:solidFill>
              <a:latin typeface="Times New Roman" panose="02020603050405020304" pitchFamily="18" charset="0"/>
              <a:cs typeface="Times New Roman" panose="02020603050405020304" pitchFamily="18" charset="0"/>
            </a:endParaRPr>
          </a:p>
          <a:p>
            <a:pPr marL="457200" lvl="1" algn="l">
              <a:lnSpc>
                <a:spcPct val="120000"/>
              </a:lnSpc>
              <a:spcBef>
                <a:spcPct val="45000"/>
              </a:spcBef>
              <a:buFontTx/>
              <a:buAutoNum type="arabicPeriod"/>
            </a:pPr>
            <a:r>
              <a:rPr lang="el-GR" altLang="en-US" sz="2400" b="0" dirty="0" smtClean="0">
                <a:solidFill>
                  <a:srgbClr val="000000"/>
                </a:solidFill>
                <a:latin typeface="Times New Roman" panose="02020603050405020304" pitchFamily="18" charset="0"/>
                <a:cs typeface="Times New Roman" panose="02020603050405020304" pitchFamily="18" charset="0"/>
              </a:rPr>
              <a:t>Λειτουργικές Δραστηριότητες</a:t>
            </a:r>
            <a:r>
              <a:rPr lang="en-US" altLang="en-US" sz="2800" b="0" dirty="0" smtClean="0">
                <a:solidFill>
                  <a:srgbClr val="000000"/>
                </a:solidFill>
                <a:latin typeface="Times New Roman" panose="02020603050405020304" pitchFamily="18" charset="0"/>
                <a:cs typeface="Times New Roman" panose="02020603050405020304" pitchFamily="18" charset="0"/>
              </a:rPr>
              <a:t> </a:t>
            </a:r>
            <a:endParaRPr lang="el-GR" altLang="en-US" sz="2800" b="0" dirty="0" smtClean="0">
              <a:solidFill>
                <a:srgbClr val="000000"/>
              </a:solidFill>
              <a:latin typeface="Times New Roman" panose="02020603050405020304" pitchFamily="18" charset="0"/>
              <a:cs typeface="Times New Roman" panose="02020603050405020304" pitchFamily="18" charset="0"/>
            </a:endParaRPr>
          </a:p>
          <a:p>
            <a:pPr marL="457200" lvl="1" algn="l">
              <a:lnSpc>
                <a:spcPct val="120000"/>
              </a:lnSpc>
              <a:spcBef>
                <a:spcPct val="45000"/>
              </a:spcBef>
              <a:buFontTx/>
              <a:buAutoNum type="arabicPeriod"/>
            </a:pPr>
            <a:endParaRPr lang="en-US" altLang="en-US" sz="1000" b="0" dirty="0">
              <a:solidFill>
                <a:srgbClr val="000000"/>
              </a:solidFill>
              <a:latin typeface="Times New Roman" panose="02020603050405020304" pitchFamily="18" charset="0"/>
              <a:cs typeface="Times New Roman" panose="02020603050405020304" pitchFamily="18" charset="0"/>
            </a:endParaRPr>
          </a:p>
          <a:p>
            <a:pPr marL="457200" lvl="1" algn="l">
              <a:lnSpc>
                <a:spcPct val="120000"/>
              </a:lnSpc>
              <a:spcBef>
                <a:spcPct val="45000"/>
              </a:spcBef>
              <a:buFontTx/>
              <a:buAutoNum type="arabicPeriod"/>
            </a:pPr>
            <a:r>
              <a:rPr lang="el-GR" altLang="en-US" sz="2400" b="0" dirty="0" smtClean="0">
                <a:solidFill>
                  <a:srgbClr val="000000"/>
                </a:solidFill>
                <a:latin typeface="Times New Roman" panose="02020603050405020304" pitchFamily="18" charset="0"/>
                <a:cs typeface="Times New Roman" panose="02020603050405020304" pitchFamily="18" charset="0"/>
              </a:rPr>
              <a:t>Επενδυτικές Δραστηριότητες</a:t>
            </a:r>
            <a:endParaRPr lang="en-US" altLang="en-US" sz="2800" b="0" dirty="0">
              <a:solidFill>
                <a:srgbClr val="000000"/>
              </a:solidFill>
              <a:latin typeface="Times New Roman" panose="02020603050405020304" pitchFamily="18" charset="0"/>
              <a:cs typeface="Times New Roman" panose="02020603050405020304" pitchFamily="18" charset="0"/>
            </a:endParaRPr>
          </a:p>
          <a:p>
            <a:pPr marL="457200" lvl="1" algn="l">
              <a:lnSpc>
                <a:spcPct val="120000"/>
              </a:lnSpc>
              <a:spcBef>
                <a:spcPct val="45000"/>
              </a:spcBef>
              <a:buFontTx/>
              <a:buAutoNum type="arabicPeriod"/>
            </a:pPr>
            <a:r>
              <a:rPr lang="el-GR" altLang="en-US" sz="2400" b="0" dirty="0" smtClean="0">
                <a:solidFill>
                  <a:srgbClr val="000000"/>
                </a:solidFill>
                <a:latin typeface="Times New Roman" panose="02020603050405020304" pitchFamily="18" charset="0"/>
                <a:cs typeface="Times New Roman" panose="02020603050405020304" pitchFamily="18" charset="0"/>
              </a:rPr>
              <a:t>Χρηματοδοτικές δραστηριότητες</a:t>
            </a:r>
            <a:endParaRPr lang="en-US" altLang="en-US" sz="2400" b="0" dirty="0">
              <a:solidFill>
                <a:srgbClr val="000000"/>
              </a:solidFill>
              <a:latin typeface="Times New Roman" panose="02020603050405020304" pitchFamily="18" charset="0"/>
              <a:cs typeface="Times New Roman" panose="02020603050405020304" pitchFamily="18" charset="0"/>
            </a:endParaRPr>
          </a:p>
        </p:txBody>
      </p:sp>
      <p:grpSp>
        <p:nvGrpSpPr>
          <p:cNvPr id="8" name="Group 7"/>
          <p:cNvGrpSpPr/>
          <p:nvPr/>
        </p:nvGrpSpPr>
        <p:grpSpPr>
          <a:xfrm>
            <a:off x="5102251" y="1776410"/>
            <a:ext cx="3398839" cy="1223962"/>
            <a:chOff x="4773561" y="1946382"/>
            <a:chExt cx="3398839" cy="1295400"/>
          </a:xfrm>
        </p:grpSpPr>
        <p:sp>
          <p:nvSpPr>
            <p:cNvPr id="13316" name="Text Box 7"/>
            <p:cNvSpPr txBox="1">
              <a:spLocks noChangeArrowheads="1"/>
            </p:cNvSpPr>
            <p:nvPr/>
          </p:nvSpPr>
          <p:spPr bwMode="auto">
            <a:xfrm>
              <a:off x="5200600" y="1981200"/>
              <a:ext cx="2971800" cy="446088"/>
            </a:xfrm>
            <a:prstGeom prst="rect">
              <a:avLst/>
            </a:prstGeom>
            <a:solidFill>
              <a:schemeClr val="accent3"/>
            </a:solidFill>
            <a:ln w="28575" cap="sq">
              <a:solidFill>
                <a:schemeClr val="tx1"/>
              </a:solidFill>
              <a:miter lim="800000"/>
              <a:headEnd/>
              <a:tailEnd/>
            </a:ln>
            <a:effectLst>
              <a:innerShdw blurRad="114300">
                <a:prstClr val="black"/>
              </a:innerShdw>
            </a:effectLst>
          </p:spPr>
          <p:txBody>
            <a:bodyPr tIns="0" anchor="ctr" anchorCtr="0">
              <a:noAutofit/>
            </a:bodyPr>
            <a:lstStyle>
              <a:lvl1pPr>
                <a:defRPr b="1">
                  <a:solidFill>
                    <a:schemeClr val="folHlink"/>
                  </a:solidFill>
                  <a:latin typeface="Comic Sans MS" pitchFamily="66" charset="0"/>
                </a:defRPr>
              </a:lvl1pPr>
              <a:lvl2pPr marL="742950" indent="-285750">
                <a:defRPr b="1">
                  <a:solidFill>
                    <a:schemeClr val="folHlink"/>
                  </a:solidFill>
                  <a:latin typeface="Comic Sans MS" pitchFamily="66" charset="0"/>
                </a:defRPr>
              </a:lvl2pPr>
              <a:lvl3pPr marL="1143000" indent="-228600">
                <a:defRPr b="1">
                  <a:solidFill>
                    <a:schemeClr val="folHlink"/>
                  </a:solidFill>
                  <a:latin typeface="Comic Sans MS" pitchFamily="66" charset="0"/>
                </a:defRPr>
              </a:lvl3pPr>
              <a:lvl4pPr marL="1600200" indent="-228600">
                <a:defRPr b="1">
                  <a:solidFill>
                    <a:schemeClr val="folHlink"/>
                  </a:solidFill>
                  <a:latin typeface="Comic Sans MS" pitchFamily="66" charset="0"/>
                </a:defRPr>
              </a:lvl4pPr>
              <a:lvl5pPr marL="2057400" indent="-228600">
                <a:defRPr b="1">
                  <a:solidFill>
                    <a:schemeClr val="folHlink"/>
                  </a:solidFill>
                  <a:latin typeface="Comic Sans MS" pitchFamily="66" charset="0"/>
                </a:defRPr>
              </a:lvl5pPr>
              <a:lvl6pPr marL="2514600" indent="-228600" algn="ctr" eaLnBrk="0" fontAlgn="base" hangingPunct="0">
                <a:spcBef>
                  <a:spcPct val="0"/>
                </a:spcBef>
                <a:spcAft>
                  <a:spcPct val="0"/>
                </a:spcAft>
                <a:defRPr b="1">
                  <a:solidFill>
                    <a:schemeClr val="folHlink"/>
                  </a:solidFill>
                  <a:latin typeface="Comic Sans MS" pitchFamily="66" charset="0"/>
                </a:defRPr>
              </a:lvl6pPr>
              <a:lvl7pPr marL="2971800" indent="-228600" algn="ctr" eaLnBrk="0" fontAlgn="base" hangingPunct="0">
                <a:spcBef>
                  <a:spcPct val="0"/>
                </a:spcBef>
                <a:spcAft>
                  <a:spcPct val="0"/>
                </a:spcAft>
                <a:defRPr b="1">
                  <a:solidFill>
                    <a:schemeClr val="folHlink"/>
                  </a:solidFill>
                  <a:latin typeface="Comic Sans MS" pitchFamily="66" charset="0"/>
                </a:defRPr>
              </a:lvl7pPr>
              <a:lvl8pPr marL="3429000" indent="-228600" algn="ctr" eaLnBrk="0" fontAlgn="base" hangingPunct="0">
                <a:spcBef>
                  <a:spcPct val="0"/>
                </a:spcBef>
                <a:spcAft>
                  <a:spcPct val="0"/>
                </a:spcAft>
                <a:defRPr b="1">
                  <a:solidFill>
                    <a:schemeClr val="folHlink"/>
                  </a:solidFill>
                  <a:latin typeface="Comic Sans MS" pitchFamily="66" charset="0"/>
                </a:defRPr>
              </a:lvl8pPr>
              <a:lvl9pPr marL="3886200" indent="-228600" algn="ctr" eaLnBrk="0" fontAlgn="base" hangingPunct="0">
                <a:spcBef>
                  <a:spcPct val="0"/>
                </a:spcBef>
                <a:spcAft>
                  <a:spcPct val="0"/>
                </a:spcAft>
                <a:defRPr b="1">
                  <a:solidFill>
                    <a:schemeClr val="folHlink"/>
                  </a:solidFill>
                  <a:latin typeface="Comic Sans MS" pitchFamily="66" charset="0"/>
                </a:defRPr>
              </a:lvl9pPr>
            </a:lstStyle>
            <a:p>
              <a:pPr>
                <a:spcBef>
                  <a:spcPct val="50000"/>
                </a:spcBef>
              </a:pPr>
              <a:r>
                <a:rPr lang="el-GR" altLang="en-US" sz="2400" b="0" dirty="0" smtClean="0">
                  <a:latin typeface="Times New Roman" panose="02020603050405020304" pitchFamily="18" charset="0"/>
                  <a:cs typeface="Times New Roman" panose="02020603050405020304" pitchFamily="18" charset="0"/>
                </a:rPr>
                <a:t>Άμεση Μέθοδος</a:t>
              </a:r>
              <a:endParaRPr lang="en-US" altLang="en-US" sz="2400" b="0" dirty="0">
                <a:latin typeface="Times New Roman" panose="02020603050405020304" pitchFamily="18" charset="0"/>
                <a:cs typeface="Times New Roman" panose="02020603050405020304" pitchFamily="18" charset="0"/>
              </a:endParaRPr>
            </a:p>
          </p:txBody>
        </p:sp>
        <p:sp>
          <p:nvSpPr>
            <p:cNvPr id="13317" name="Text Box 8"/>
            <p:cNvSpPr txBox="1">
              <a:spLocks noChangeArrowheads="1"/>
            </p:cNvSpPr>
            <p:nvPr/>
          </p:nvSpPr>
          <p:spPr bwMode="auto">
            <a:xfrm>
              <a:off x="5200600" y="2667000"/>
              <a:ext cx="2971800" cy="446088"/>
            </a:xfrm>
            <a:prstGeom prst="rect">
              <a:avLst/>
            </a:prstGeom>
            <a:solidFill>
              <a:schemeClr val="accent3"/>
            </a:solidFill>
            <a:ln w="28575" cap="sq">
              <a:solidFill>
                <a:schemeClr val="tx1"/>
              </a:solidFill>
              <a:miter lim="800000"/>
              <a:headEnd/>
              <a:tailEnd/>
            </a:ln>
            <a:effectLst>
              <a:innerShdw blurRad="114300">
                <a:prstClr val="black"/>
              </a:innerShdw>
            </a:effectLst>
          </p:spPr>
          <p:txBody>
            <a:bodyPr tIns="0" anchor="ctr" anchorCtr="0">
              <a:noAutofit/>
            </a:bodyPr>
            <a:lstStyle>
              <a:defPPr>
                <a:defRPr lang="en-US"/>
              </a:defPPr>
              <a:lvl1pPr>
                <a:spcBef>
                  <a:spcPct val="50000"/>
                </a:spcBef>
                <a:defRPr sz="2300" b="0">
                  <a:latin typeface="Liberation Sans" panose="020B0604020202020204" pitchFamily="34" charset="0"/>
                </a:defRPr>
              </a:lvl1pPr>
              <a:lvl2pPr marL="742950" indent="-285750"/>
              <a:lvl3pPr marL="1143000" indent="-228600"/>
              <a:lvl4pPr marL="1600200" indent="-228600"/>
              <a:lvl5pPr marL="2057400" indent="-228600"/>
              <a:lvl6pPr marL="2514600" indent="-228600" algn="ctr" eaLnBrk="0" fontAlgn="base" hangingPunct="0">
                <a:spcBef>
                  <a:spcPct val="0"/>
                </a:spcBef>
                <a:spcAft>
                  <a:spcPct val="0"/>
                </a:spcAft>
              </a:lvl6pPr>
              <a:lvl7pPr marL="2971800" indent="-228600" algn="ctr" eaLnBrk="0" fontAlgn="base" hangingPunct="0">
                <a:spcBef>
                  <a:spcPct val="0"/>
                </a:spcBef>
                <a:spcAft>
                  <a:spcPct val="0"/>
                </a:spcAft>
              </a:lvl7pPr>
              <a:lvl8pPr marL="3429000" indent="-228600" algn="ctr" eaLnBrk="0" fontAlgn="base" hangingPunct="0">
                <a:spcBef>
                  <a:spcPct val="0"/>
                </a:spcBef>
                <a:spcAft>
                  <a:spcPct val="0"/>
                </a:spcAft>
              </a:lvl8pPr>
              <a:lvl9pPr marL="3886200" indent="-228600" algn="ctr" eaLnBrk="0" fontAlgn="base" hangingPunct="0">
                <a:spcBef>
                  <a:spcPct val="0"/>
                </a:spcBef>
                <a:spcAft>
                  <a:spcPct val="0"/>
                </a:spcAft>
              </a:lvl9pPr>
            </a:lstStyle>
            <a:p>
              <a:r>
                <a:rPr lang="el-GR" altLang="en-US" sz="2400" dirty="0" smtClean="0">
                  <a:latin typeface="Times New Roman" panose="02020603050405020304" pitchFamily="18" charset="0"/>
                  <a:cs typeface="Times New Roman" panose="02020603050405020304" pitchFamily="18" charset="0"/>
                </a:rPr>
                <a:t>Έμμεση Μέθοδος</a:t>
              </a:r>
              <a:endParaRPr lang="en-US" altLang="en-US" sz="2400" dirty="0">
                <a:latin typeface="Times New Roman" panose="02020603050405020304" pitchFamily="18" charset="0"/>
                <a:cs typeface="Times New Roman" panose="02020603050405020304" pitchFamily="18" charset="0"/>
              </a:endParaRPr>
            </a:p>
          </p:txBody>
        </p:sp>
        <p:sp>
          <p:nvSpPr>
            <p:cNvPr id="1526793" name="AutoShape 9"/>
            <p:cNvSpPr>
              <a:spLocks/>
            </p:cNvSpPr>
            <p:nvPr/>
          </p:nvSpPr>
          <p:spPr bwMode="auto">
            <a:xfrm>
              <a:off x="4773561" y="1946382"/>
              <a:ext cx="381000" cy="1295400"/>
            </a:xfrm>
            <a:prstGeom prst="leftBrace">
              <a:avLst>
                <a:gd name="adj1" fmla="val 28333"/>
                <a:gd name="adj2" fmla="val 50000"/>
              </a:avLst>
            </a:prstGeom>
            <a:noFill/>
            <a:ln w="28575" cap="sq">
              <a:solidFill>
                <a:srgbClr val="800000"/>
              </a:solidFill>
              <a:round/>
              <a:headEnd/>
              <a:tailEnd/>
            </a:ln>
            <a:effectLst/>
            <a:extLst>
              <a:ext uri="{909E8E84-426E-40DD-AFC4-6F175D3DCCD1}">
                <a14:hiddenFill xmlns="" xmlns:a14="http://schemas.microsoft.com/office/drawing/2010/main">
                  <a:solidFill>
                    <a:schemeClr val="bg1"/>
                  </a:solid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lvl1pPr>
                <a:defRPr b="1">
                  <a:solidFill>
                    <a:schemeClr val="folHlink"/>
                  </a:solidFill>
                  <a:latin typeface="Comic Sans MS" pitchFamily="66" charset="0"/>
                </a:defRPr>
              </a:lvl1pPr>
              <a:lvl2pPr marL="742950" indent="-285750">
                <a:defRPr b="1">
                  <a:solidFill>
                    <a:schemeClr val="folHlink"/>
                  </a:solidFill>
                  <a:latin typeface="Comic Sans MS" pitchFamily="66" charset="0"/>
                </a:defRPr>
              </a:lvl2pPr>
              <a:lvl3pPr marL="1143000" indent="-228600">
                <a:defRPr b="1">
                  <a:solidFill>
                    <a:schemeClr val="folHlink"/>
                  </a:solidFill>
                  <a:latin typeface="Comic Sans MS" pitchFamily="66" charset="0"/>
                </a:defRPr>
              </a:lvl3pPr>
              <a:lvl4pPr marL="1600200" indent="-228600">
                <a:defRPr b="1">
                  <a:solidFill>
                    <a:schemeClr val="folHlink"/>
                  </a:solidFill>
                  <a:latin typeface="Comic Sans MS" pitchFamily="66" charset="0"/>
                </a:defRPr>
              </a:lvl4pPr>
              <a:lvl5pPr marL="2057400" indent="-228600">
                <a:defRPr b="1">
                  <a:solidFill>
                    <a:schemeClr val="folHlink"/>
                  </a:solidFill>
                  <a:latin typeface="Comic Sans MS" pitchFamily="66" charset="0"/>
                </a:defRPr>
              </a:lvl5pPr>
              <a:lvl6pPr marL="2514600" indent="-228600" algn="ctr" eaLnBrk="0" fontAlgn="base" hangingPunct="0">
                <a:spcBef>
                  <a:spcPct val="0"/>
                </a:spcBef>
                <a:spcAft>
                  <a:spcPct val="0"/>
                </a:spcAft>
                <a:defRPr b="1">
                  <a:solidFill>
                    <a:schemeClr val="folHlink"/>
                  </a:solidFill>
                  <a:latin typeface="Comic Sans MS" pitchFamily="66" charset="0"/>
                </a:defRPr>
              </a:lvl6pPr>
              <a:lvl7pPr marL="2971800" indent="-228600" algn="ctr" eaLnBrk="0" fontAlgn="base" hangingPunct="0">
                <a:spcBef>
                  <a:spcPct val="0"/>
                </a:spcBef>
                <a:spcAft>
                  <a:spcPct val="0"/>
                </a:spcAft>
                <a:defRPr b="1">
                  <a:solidFill>
                    <a:schemeClr val="folHlink"/>
                  </a:solidFill>
                  <a:latin typeface="Comic Sans MS" pitchFamily="66" charset="0"/>
                </a:defRPr>
              </a:lvl7pPr>
              <a:lvl8pPr marL="3429000" indent="-228600" algn="ctr" eaLnBrk="0" fontAlgn="base" hangingPunct="0">
                <a:spcBef>
                  <a:spcPct val="0"/>
                </a:spcBef>
                <a:spcAft>
                  <a:spcPct val="0"/>
                </a:spcAft>
                <a:defRPr b="1">
                  <a:solidFill>
                    <a:schemeClr val="folHlink"/>
                  </a:solidFill>
                  <a:latin typeface="Comic Sans MS" pitchFamily="66" charset="0"/>
                </a:defRPr>
              </a:lvl8pPr>
              <a:lvl9pPr marL="3886200" indent="-228600" algn="ctr" eaLnBrk="0" fontAlgn="base" hangingPunct="0">
                <a:spcBef>
                  <a:spcPct val="0"/>
                </a:spcBef>
                <a:spcAft>
                  <a:spcPct val="0"/>
                </a:spcAft>
                <a:defRPr b="1">
                  <a:solidFill>
                    <a:schemeClr val="folHlink"/>
                  </a:solidFill>
                  <a:latin typeface="Comic Sans MS" pitchFamily="66" charset="0"/>
                </a:defRPr>
              </a:lvl9pPr>
            </a:lstStyle>
            <a:p>
              <a:endParaRPr lang="en-US" altLang="en-US" sz="2000" dirty="0">
                <a:effectLst>
                  <a:outerShdw blurRad="38100" dist="38100" dir="2700000" algn="tl">
                    <a:srgbClr val="C0C0C0"/>
                  </a:outerShdw>
                </a:effectLst>
                <a:latin typeface="Times New Roman" panose="02020603050405020304" pitchFamily="18" charset="0"/>
                <a:cs typeface="Times New Roman" panose="02020603050405020304" pitchFamily="18" charset="0"/>
              </a:endParaRPr>
            </a:p>
          </p:txBody>
        </p:sp>
      </p:grpSp>
      <p:sp>
        <p:nvSpPr>
          <p:cNvPr id="12" name="Line 16"/>
          <p:cNvSpPr>
            <a:spLocks noChangeShapeType="1"/>
          </p:cNvSpPr>
          <p:nvPr/>
        </p:nvSpPr>
        <p:spPr bwMode="auto">
          <a:xfrm>
            <a:off x="381000" y="1066800"/>
            <a:ext cx="8382000" cy="0"/>
          </a:xfrm>
          <a:prstGeom prst="line">
            <a:avLst/>
          </a:prstGeom>
          <a:noFill/>
          <a:ln w="57150" cap="sq">
            <a:solidFill>
              <a:schemeClr val="tx1"/>
            </a:solidFill>
            <a:round/>
            <a:headEnd type="none" w="sm" len="sm"/>
            <a:tailEnd type="none" w="sm" len="sm"/>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p>
            <a:pPr>
              <a:defRPr/>
            </a:pPr>
            <a:endParaRPr lang="en-US" sz="20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
        <p:nvSpPr>
          <p:cNvPr id="14" name="Rectangle 10"/>
          <p:cNvSpPr>
            <a:spLocks noChangeArrowheads="1"/>
          </p:cNvSpPr>
          <p:nvPr/>
        </p:nvSpPr>
        <p:spPr bwMode="auto">
          <a:xfrm>
            <a:off x="609600" y="381000"/>
            <a:ext cx="8153400" cy="646331"/>
          </a:xfrm>
          <a:prstGeom prst="rect">
            <a:avLst/>
          </a:prstGeom>
          <a:extLst>
            <a:ext uri="{909E8E84-426E-40DD-AFC4-6F175D3DCCD1}">
              <a14:hiddenFill xmlns="" xmlns:a14="http://schemas.microsoft.com/office/drawing/2010/main">
                <a:solidFill>
                  <a:srgbClr val="990000"/>
                </a:solidFill>
              </a14:hiddenFill>
            </a:ext>
            <a:ext uri="{91240B29-F687-4F45-9708-019B960494DF}">
              <a14:hiddenLine xmlns="" xmlns:a14="http://schemas.microsoft.com/office/drawing/2010/main" w="12700" algn="ctr">
                <a:solidFill>
                  <a:schemeClr val="tx1"/>
                </a:solidFill>
                <a:miter lim="800000"/>
                <a:headEnd/>
                <a:tailEnd/>
              </a14:hiddenLine>
            </a:ext>
          </a:extLst>
        </p:spPr>
        <p:txBody>
          <a:bodyPr>
            <a:spAutoFit/>
          </a:bodyPr>
          <a:lstStyle/>
          <a:p>
            <a:pPr algn="l">
              <a:defRPr/>
            </a:pPr>
            <a:r>
              <a:rPr lang="el-GR" sz="3600" b="1" dirty="0" smtClean="0">
                <a:solidFill>
                  <a:schemeClr val="accent6">
                    <a:lumMod val="50000"/>
                  </a:schemeClr>
                </a:solidFill>
                <a:latin typeface="Times New Roman" panose="02020603050405020304" pitchFamily="18" charset="0"/>
                <a:cs typeface="Times New Roman" panose="02020603050405020304" pitchFamily="18" charset="0"/>
              </a:rPr>
              <a:t>Δομή Κατάστασης Ταμειακών Ροών</a:t>
            </a:r>
            <a:endParaRPr lang="en-US" sz="3600" b="1" dirty="0">
              <a:solidFill>
                <a:schemeClr val="accent6">
                  <a:lumMod val="50000"/>
                </a:schemeClr>
              </a:solidFill>
              <a:latin typeface="Times New Roman" panose="02020603050405020304" pitchFamily="18" charset="0"/>
              <a:cs typeface="Times New Roman" panose="02020603050405020304" pitchFamily="18" charset="0"/>
            </a:endParaRPr>
          </a:p>
        </p:txBody>
      </p:sp>
      <p:sp>
        <p:nvSpPr>
          <p:cNvPr id="9" name="8 - Θέση αριθμού διαφάνειας"/>
          <p:cNvSpPr>
            <a:spLocks noGrp="1"/>
          </p:cNvSpPr>
          <p:nvPr>
            <p:ph type="sldNum" sz="quarter" idx="12"/>
          </p:nvPr>
        </p:nvSpPr>
        <p:spPr/>
        <p:txBody>
          <a:bodyPr/>
          <a:lstStyle/>
          <a:p>
            <a:pPr>
              <a:defRPr/>
            </a:pPr>
            <a:fld id="{3A62058F-FA1E-41EB-BA5C-CC668E4F747A}" type="slidenum">
              <a:rPr lang="el-GR" smtClean="0"/>
              <a:pPr>
                <a:defRPr/>
              </a:pPr>
              <a:t>26</a:t>
            </a:fld>
            <a:endParaRPr lang="el-GR"/>
          </a:p>
        </p:txBody>
      </p:sp>
    </p:spTree>
  </p:cSld>
  <p:clrMapOvr>
    <a:masterClrMapping/>
  </p:clrMapOvr>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pic>
        <p:nvPicPr>
          <p:cNvPr id="13314" name="Picture 4" descr="magic"/>
          <p:cNvPicPr>
            <a:picLocks noChangeAspect="1" noChangeArrowheads="1"/>
          </p:cNvPicPr>
          <p:nvPr/>
        </p:nvPicPr>
        <p:blipFill>
          <a:blip r:embed="rId2" cstate="print"/>
          <a:srcRect/>
          <a:stretch>
            <a:fillRect/>
          </a:stretch>
        </p:blipFill>
        <p:spPr bwMode="auto">
          <a:xfrm>
            <a:off x="0" y="0"/>
            <a:ext cx="127000" cy="127000"/>
          </a:xfrm>
          <a:prstGeom prst="rect">
            <a:avLst/>
          </a:prstGeom>
          <a:noFill/>
          <a:ln w="9525">
            <a:noFill/>
            <a:miter lim="800000"/>
            <a:headEnd/>
            <a:tailEnd/>
          </a:ln>
        </p:spPr>
      </p:pic>
      <p:sp>
        <p:nvSpPr>
          <p:cNvPr id="288770" name="Rectangle 2"/>
          <p:cNvSpPr>
            <a:spLocks noGrp="1" noChangeArrowheads="1"/>
          </p:cNvSpPr>
          <p:nvPr>
            <p:ph type="title"/>
          </p:nvPr>
        </p:nvSpPr>
        <p:spPr>
          <a:xfrm>
            <a:off x="827088" y="381000"/>
            <a:ext cx="7620000" cy="815975"/>
          </a:xfrm>
        </p:spPr>
        <p:txBody>
          <a:bodyPr/>
          <a:lstStyle/>
          <a:p>
            <a:pPr algn="just" eaLnBrk="1" hangingPunct="1"/>
            <a:r>
              <a:rPr lang="en-US" sz="3600" b="1" dirty="0" smtClean="0">
                <a:latin typeface="Times New Roman" pitchFamily="18" charset="0"/>
                <a:cs typeface="Times New Roman" pitchFamily="18" charset="0"/>
              </a:rPr>
              <a:t>M</a:t>
            </a:r>
            <a:r>
              <a:rPr lang="el-GR" sz="3600" b="1" dirty="0" err="1" smtClean="0">
                <a:latin typeface="Times New Roman" pitchFamily="18" charset="0"/>
                <a:cs typeface="Times New Roman" pitchFamily="18" charset="0"/>
              </a:rPr>
              <a:t>ορφή</a:t>
            </a:r>
            <a:r>
              <a:rPr lang="el-GR" sz="3600" b="1" dirty="0" smtClean="0">
                <a:latin typeface="Times New Roman" pitchFamily="18" charset="0"/>
                <a:cs typeface="Times New Roman" pitchFamily="18" charset="0"/>
              </a:rPr>
              <a:t>, δομή και περιεχόμενο ΚΤΡ:</a:t>
            </a:r>
          </a:p>
        </p:txBody>
      </p:sp>
      <p:sp>
        <p:nvSpPr>
          <p:cNvPr id="288771" name="Rectangle 3"/>
          <p:cNvSpPr>
            <a:spLocks noGrp="1" noChangeArrowheads="1"/>
          </p:cNvSpPr>
          <p:nvPr>
            <p:ph sz="quarter" idx="1"/>
          </p:nvPr>
        </p:nvSpPr>
        <p:spPr>
          <a:xfrm>
            <a:off x="395288" y="1484313"/>
            <a:ext cx="8051800" cy="4114800"/>
          </a:xfrm>
        </p:spPr>
        <p:txBody>
          <a:bodyPr/>
          <a:lstStyle/>
          <a:p>
            <a:pPr eaLnBrk="1" hangingPunct="1"/>
            <a:r>
              <a:rPr lang="el-GR" sz="3600" dirty="0" smtClean="0">
                <a:latin typeface="Times New Roman" pitchFamily="18" charset="0"/>
                <a:cs typeface="Times New Roman" pitchFamily="18" charset="0"/>
              </a:rPr>
              <a:t>ομαδοποίηση εισροών &amp; εκροών μετρητών σε:</a:t>
            </a:r>
          </a:p>
          <a:p>
            <a:pPr lvl="1" eaLnBrk="1" hangingPunct="1">
              <a:buFont typeface="Wingdings" pitchFamily="2" charset="2"/>
              <a:buChar char="Ø"/>
            </a:pPr>
            <a:r>
              <a:rPr lang="el-GR" sz="3200" dirty="0" smtClean="0">
                <a:latin typeface="Times New Roman" pitchFamily="18" charset="0"/>
                <a:cs typeface="Times New Roman" pitchFamily="18" charset="0"/>
              </a:rPr>
              <a:t>λειτουργικές δραστηριότητες – ΤΡ(ΛΔ)</a:t>
            </a:r>
          </a:p>
          <a:p>
            <a:pPr lvl="1" eaLnBrk="1" hangingPunct="1">
              <a:buFont typeface="Wingdings" pitchFamily="2" charset="2"/>
              <a:buChar char="Ø"/>
            </a:pPr>
            <a:r>
              <a:rPr lang="el-GR" sz="3200" dirty="0" smtClean="0">
                <a:latin typeface="Times New Roman" pitchFamily="18" charset="0"/>
                <a:cs typeface="Times New Roman" pitchFamily="18" charset="0"/>
              </a:rPr>
              <a:t>επενδυτικές δραστηριότητες – ΤΡ(ΕΔ)</a:t>
            </a:r>
          </a:p>
          <a:p>
            <a:pPr lvl="1" eaLnBrk="1" hangingPunct="1">
              <a:buFont typeface="Wingdings" pitchFamily="2" charset="2"/>
              <a:buChar char="Ø"/>
            </a:pPr>
            <a:r>
              <a:rPr lang="el-GR" sz="3200" dirty="0" err="1" smtClean="0">
                <a:latin typeface="Times New Roman" pitchFamily="18" charset="0"/>
                <a:cs typeface="Times New Roman" pitchFamily="18" charset="0"/>
              </a:rPr>
              <a:t>χρημ</a:t>
            </a:r>
            <a:r>
              <a:rPr lang="el-GR" sz="3200" dirty="0" smtClean="0">
                <a:latin typeface="Times New Roman" pitchFamily="18" charset="0"/>
                <a:cs typeface="Times New Roman" pitchFamily="18" charset="0"/>
              </a:rPr>
              <a:t>/δοτικές δραστηριότητες – ΤΡ(ΧΔ)</a:t>
            </a:r>
          </a:p>
          <a:p>
            <a:pPr eaLnBrk="1" hangingPunct="1"/>
            <a:r>
              <a:rPr lang="el-GR" sz="3600" dirty="0" smtClean="0">
                <a:latin typeface="Times New Roman" pitchFamily="18" charset="0"/>
                <a:cs typeface="Times New Roman" pitchFamily="18" charset="0"/>
              </a:rPr>
              <a:t>ανάλυση μεταβολής διαθεσίμων</a:t>
            </a:r>
            <a:endParaRPr lang="el-GR" dirty="0" smtClean="0">
              <a:latin typeface="Times New Roman" pitchFamily="18" charset="0"/>
              <a:cs typeface="Times New Roman" pitchFamily="18" charset="0"/>
            </a:endParaRPr>
          </a:p>
        </p:txBody>
      </p:sp>
      <p:sp>
        <p:nvSpPr>
          <p:cNvPr id="5" name="4 - Θέση αριθμού διαφάνειας"/>
          <p:cNvSpPr>
            <a:spLocks noGrp="1"/>
          </p:cNvSpPr>
          <p:nvPr>
            <p:ph type="sldNum" sz="quarter" idx="12"/>
          </p:nvPr>
        </p:nvSpPr>
        <p:spPr/>
        <p:txBody>
          <a:bodyPr/>
          <a:lstStyle/>
          <a:p>
            <a:pPr>
              <a:defRPr/>
            </a:pPr>
            <a:fld id="{3A62058F-FA1E-41EB-BA5C-CC668E4F747A}" type="slidenum">
              <a:rPr lang="el-GR" smtClean="0"/>
              <a:pPr>
                <a:defRPr/>
              </a:pPr>
              <a:t>27</a:t>
            </a:fld>
            <a:endParaRPr lang="el-G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288770"/>
                                        </p:tgtEl>
                                        <p:attrNameLst>
                                          <p:attrName>style.visibility</p:attrName>
                                        </p:attrNameLst>
                                      </p:cBhvr>
                                      <p:to>
                                        <p:strVal val="visible"/>
                                      </p:to>
                                    </p:set>
                                    <p:anim calcmode="lin" valueType="num">
                                      <p:cBhvr additive="base">
                                        <p:cTn id="7" dur="500" fill="hold"/>
                                        <p:tgtEl>
                                          <p:spTgt spid="288770"/>
                                        </p:tgtEl>
                                        <p:attrNameLst>
                                          <p:attrName>ppt_x</p:attrName>
                                        </p:attrNameLst>
                                      </p:cBhvr>
                                      <p:tavLst>
                                        <p:tav tm="0">
                                          <p:val>
                                            <p:strVal val="0-#ppt_w/2"/>
                                          </p:val>
                                        </p:tav>
                                        <p:tav tm="100000">
                                          <p:val>
                                            <p:strVal val="#ppt_x"/>
                                          </p:val>
                                        </p:tav>
                                      </p:tavLst>
                                    </p:anim>
                                    <p:anim calcmode="lin" valueType="num">
                                      <p:cBhvr additive="base">
                                        <p:cTn id="8" dur="500" fill="hold"/>
                                        <p:tgtEl>
                                          <p:spTgt spid="288770"/>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288771">
                                            <p:txEl>
                                              <p:pRg st="0" end="0"/>
                                            </p:txEl>
                                          </p:spTgt>
                                        </p:tgtEl>
                                        <p:attrNameLst>
                                          <p:attrName>style.visibility</p:attrName>
                                        </p:attrNameLst>
                                      </p:cBhvr>
                                      <p:to>
                                        <p:strVal val="visible"/>
                                      </p:to>
                                    </p:set>
                                    <p:anim calcmode="lin" valueType="num">
                                      <p:cBhvr additive="base">
                                        <p:cTn id="13" dur="500" fill="hold"/>
                                        <p:tgtEl>
                                          <p:spTgt spid="288771">
                                            <p:txEl>
                                              <p:pRg st="0" end="0"/>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288771">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288771">
                                            <p:txEl>
                                              <p:pRg st="1" end="1"/>
                                            </p:txEl>
                                          </p:spTgt>
                                        </p:tgtEl>
                                        <p:attrNameLst>
                                          <p:attrName>style.visibility</p:attrName>
                                        </p:attrNameLst>
                                      </p:cBhvr>
                                      <p:to>
                                        <p:strVal val="visible"/>
                                      </p:to>
                                    </p:set>
                                    <p:anim calcmode="lin" valueType="num">
                                      <p:cBhvr additive="base">
                                        <p:cTn id="19" dur="500" fill="hold"/>
                                        <p:tgtEl>
                                          <p:spTgt spid="288771">
                                            <p:txEl>
                                              <p:pRg st="1" end="1"/>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288771">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288771">
                                            <p:txEl>
                                              <p:pRg st="2" end="2"/>
                                            </p:txEl>
                                          </p:spTgt>
                                        </p:tgtEl>
                                        <p:attrNameLst>
                                          <p:attrName>style.visibility</p:attrName>
                                        </p:attrNameLst>
                                      </p:cBhvr>
                                      <p:to>
                                        <p:strVal val="visible"/>
                                      </p:to>
                                    </p:set>
                                    <p:anim calcmode="lin" valueType="num">
                                      <p:cBhvr additive="base">
                                        <p:cTn id="25" dur="500" fill="hold"/>
                                        <p:tgtEl>
                                          <p:spTgt spid="288771">
                                            <p:txEl>
                                              <p:pRg st="2" end="2"/>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288771">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288771">
                                            <p:txEl>
                                              <p:pRg st="3" end="3"/>
                                            </p:txEl>
                                          </p:spTgt>
                                        </p:tgtEl>
                                        <p:attrNameLst>
                                          <p:attrName>style.visibility</p:attrName>
                                        </p:attrNameLst>
                                      </p:cBhvr>
                                      <p:to>
                                        <p:strVal val="visible"/>
                                      </p:to>
                                    </p:set>
                                    <p:anim calcmode="lin" valueType="num">
                                      <p:cBhvr additive="base">
                                        <p:cTn id="31" dur="500" fill="hold"/>
                                        <p:tgtEl>
                                          <p:spTgt spid="288771">
                                            <p:txEl>
                                              <p:pRg st="3" end="3"/>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288771">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8" fill="hold" grpId="0" nodeType="clickEffect">
                                  <p:stCondLst>
                                    <p:cond delay="0"/>
                                  </p:stCondLst>
                                  <p:childTnLst>
                                    <p:set>
                                      <p:cBhvr>
                                        <p:cTn id="36" dur="1" fill="hold">
                                          <p:stCondLst>
                                            <p:cond delay="0"/>
                                          </p:stCondLst>
                                        </p:cTn>
                                        <p:tgtEl>
                                          <p:spTgt spid="288771">
                                            <p:txEl>
                                              <p:pRg st="4" end="4"/>
                                            </p:txEl>
                                          </p:spTgt>
                                        </p:tgtEl>
                                        <p:attrNameLst>
                                          <p:attrName>style.visibility</p:attrName>
                                        </p:attrNameLst>
                                      </p:cBhvr>
                                      <p:to>
                                        <p:strVal val="visible"/>
                                      </p:to>
                                    </p:set>
                                    <p:anim calcmode="lin" valueType="num">
                                      <p:cBhvr additive="base">
                                        <p:cTn id="37" dur="500" fill="hold"/>
                                        <p:tgtEl>
                                          <p:spTgt spid="288771">
                                            <p:txEl>
                                              <p:pRg st="4" end="4"/>
                                            </p:txEl>
                                          </p:spTgt>
                                        </p:tgtEl>
                                        <p:attrNameLst>
                                          <p:attrName>ppt_x</p:attrName>
                                        </p:attrNameLst>
                                      </p:cBhvr>
                                      <p:tavLst>
                                        <p:tav tm="0">
                                          <p:val>
                                            <p:strVal val="0-#ppt_w/2"/>
                                          </p:val>
                                        </p:tav>
                                        <p:tav tm="100000">
                                          <p:val>
                                            <p:strVal val="#ppt_x"/>
                                          </p:val>
                                        </p:tav>
                                      </p:tavLst>
                                    </p:anim>
                                    <p:anim calcmode="lin" valueType="num">
                                      <p:cBhvr additive="base">
                                        <p:cTn id="38" dur="500" fill="hold"/>
                                        <p:tgtEl>
                                          <p:spTgt spid="288771">
                                            <p:txEl>
                                              <p:pRg st="4" end="4"/>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8770" grpId="0" autoUpdateAnimBg="0"/>
      <p:bldP spid="288771" grpId="0" build="p" bldLvl="2" autoUpdateAnimBg="0"/>
    </p:bldLst>
  </p:timing>
</p:sld>
</file>

<file path=ppt/slides/slide2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pic>
        <p:nvPicPr>
          <p:cNvPr id="14338" name="Picture 151" descr="magic"/>
          <p:cNvPicPr>
            <a:picLocks noChangeAspect="1" noChangeArrowheads="1"/>
          </p:cNvPicPr>
          <p:nvPr/>
        </p:nvPicPr>
        <p:blipFill>
          <a:blip r:embed="rId2" cstate="print"/>
          <a:srcRect/>
          <a:stretch>
            <a:fillRect/>
          </a:stretch>
        </p:blipFill>
        <p:spPr bwMode="auto">
          <a:xfrm>
            <a:off x="0" y="0"/>
            <a:ext cx="127000" cy="127000"/>
          </a:xfrm>
          <a:prstGeom prst="rect">
            <a:avLst/>
          </a:prstGeom>
          <a:noFill/>
          <a:ln w="9525">
            <a:noFill/>
            <a:miter lim="800000"/>
            <a:headEnd/>
            <a:tailEnd/>
          </a:ln>
        </p:spPr>
      </p:pic>
      <p:sp>
        <p:nvSpPr>
          <p:cNvPr id="299010" name="Rectangle 2"/>
          <p:cNvSpPr>
            <a:spLocks noGrp="1" noChangeArrowheads="1"/>
          </p:cNvSpPr>
          <p:nvPr>
            <p:ph type="title"/>
          </p:nvPr>
        </p:nvSpPr>
        <p:spPr>
          <a:xfrm>
            <a:off x="1066800" y="381000"/>
            <a:ext cx="7620000" cy="568326"/>
          </a:xfrm>
        </p:spPr>
        <p:txBody>
          <a:bodyPr/>
          <a:lstStyle/>
          <a:p>
            <a:pPr algn="just" eaLnBrk="1" hangingPunct="1"/>
            <a:r>
              <a:rPr lang="en-US" b="1" dirty="0" smtClean="0">
                <a:latin typeface="Times New Roman" pitchFamily="18" charset="0"/>
                <a:cs typeface="Times New Roman" pitchFamily="18" charset="0"/>
              </a:rPr>
              <a:t>A</a:t>
            </a:r>
            <a:r>
              <a:rPr lang="el-GR" b="1" dirty="0" err="1" smtClean="0">
                <a:latin typeface="Times New Roman" pitchFamily="18" charset="0"/>
                <a:cs typeface="Times New Roman" pitchFamily="18" charset="0"/>
              </a:rPr>
              <a:t>λγόριθμος</a:t>
            </a:r>
            <a:r>
              <a:rPr lang="el-GR" b="1" dirty="0" smtClean="0">
                <a:latin typeface="Times New Roman" pitchFamily="18" charset="0"/>
                <a:cs typeface="Times New Roman" pitchFamily="18" charset="0"/>
              </a:rPr>
              <a:t> της ΚΤΡ</a:t>
            </a:r>
          </a:p>
        </p:txBody>
      </p:sp>
      <p:sp>
        <p:nvSpPr>
          <p:cNvPr id="14340" name="Rectangle 4" descr="3"/>
          <p:cNvSpPr>
            <a:spLocks noChangeArrowheads="1"/>
          </p:cNvSpPr>
          <p:nvPr/>
        </p:nvSpPr>
        <p:spPr bwMode="auto">
          <a:xfrm>
            <a:off x="1066800" y="1752600"/>
            <a:ext cx="838200" cy="822325"/>
          </a:xfrm>
          <a:prstGeom prst="rect">
            <a:avLst/>
          </a:prstGeom>
          <a:noFill/>
          <a:ln w="9525">
            <a:noFill/>
            <a:miter lim="800000"/>
            <a:headEnd/>
            <a:tailEnd/>
          </a:ln>
        </p:spPr>
        <p:txBody>
          <a:bodyPr/>
          <a:lstStyle/>
          <a:p>
            <a:pPr>
              <a:spcBef>
                <a:spcPct val="20000"/>
              </a:spcBef>
            </a:pPr>
            <a:r>
              <a:rPr lang="el-GR" sz="3200" dirty="0">
                <a:solidFill>
                  <a:schemeClr val="tx1"/>
                </a:solidFill>
                <a:latin typeface="Times New Roman" pitchFamily="18" charset="0"/>
                <a:cs typeface="Times New Roman" pitchFamily="18" charset="0"/>
              </a:rPr>
              <a:t>ΛΔ</a:t>
            </a:r>
          </a:p>
        </p:txBody>
      </p:sp>
      <p:sp>
        <p:nvSpPr>
          <p:cNvPr id="14341" name="Rectangle 5" descr="4"/>
          <p:cNvSpPr>
            <a:spLocks noChangeArrowheads="1"/>
          </p:cNvSpPr>
          <p:nvPr/>
        </p:nvSpPr>
        <p:spPr bwMode="auto">
          <a:xfrm>
            <a:off x="1905000" y="1752600"/>
            <a:ext cx="1981200" cy="822325"/>
          </a:xfrm>
          <a:prstGeom prst="rect">
            <a:avLst/>
          </a:prstGeom>
          <a:noFill/>
          <a:ln w="9525">
            <a:noFill/>
            <a:miter lim="800000"/>
            <a:headEnd/>
            <a:tailEnd/>
          </a:ln>
        </p:spPr>
        <p:txBody>
          <a:bodyPr/>
          <a:lstStyle/>
          <a:p>
            <a:pPr>
              <a:spcBef>
                <a:spcPct val="20000"/>
              </a:spcBef>
            </a:pPr>
            <a:r>
              <a:rPr lang="el-GR" sz="2800" dirty="0">
                <a:solidFill>
                  <a:schemeClr val="tx1"/>
                </a:solidFill>
                <a:latin typeface="Times New Roman" pitchFamily="18" charset="0"/>
                <a:cs typeface="Times New Roman" pitchFamily="18" charset="0"/>
              </a:rPr>
              <a:t>εισπράξεις</a:t>
            </a:r>
          </a:p>
        </p:txBody>
      </p:sp>
      <p:sp>
        <p:nvSpPr>
          <p:cNvPr id="14342" name="Rectangle 6" descr="5"/>
          <p:cNvSpPr>
            <a:spLocks noChangeArrowheads="1"/>
          </p:cNvSpPr>
          <p:nvPr/>
        </p:nvSpPr>
        <p:spPr bwMode="auto">
          <a:xfrm>
            <a:off x="3886200" y="1752600"/>
            <a:ext cx="533400" cy="822325"/>
          </a:xfrm>
          <a:prstGeom prst="rect">
            <a:avLst/>
          </a:prstGeom>
          <a:noFill/>
          <a:ln w="9525">
            <a:noFill/>
            <a:miter lim="800000"/>
            <a:headEnd/>
            <a:tailEnd/>
          </a:ln>
        </p:spPr>
        <p:txBody>
          <a:bodyPr/>
          <a:lstStyle/>
          <a:p>
            <a:pPr>
              <a:spcBef>
                <a:spcPct val="20000"/>
              </a:spcBef>
            </a:pPr>
            <a:r>
              <a:rPr lang="el-GR" sz="3200">
                <a:solidFill>
                  <a:schemeClr val="tx1"/>
                </a:solidFill>
                <a:latin typeface="Times New Roman" pitchFamily="18" charset="0"/>
                <a:cs typeface="Times New Roman" pitchFamily="18" charset="0"/>
              </a:rPr>
              <a:t>-</a:t>
            </a:r>
          </a:p>
        </p:txBody>
      </p:sp>
      <p:sp>
        <p:nvSpPr>
          <p:cNvPr id="14343" name="Rectangle 7" descr="6"/>
          <p:cNvSpPr>
            <a:spLocks noChangeArrowheads="1"/>
          </p:cNvSpPr>
          <p:nvPr/>
        </p:nvSpPr>
        <p:spPr bwMode="auto">
          <a:xfrm>
            <a:off x="4419600" y="1752600"/>
            <a:ext cx="1981200" cy="822325"/>
          </a:xfrm>
          <a:prstGeom prst="rect">
            <a:avLst/>
          </a:prstGeom>
          <a:noFill/>
          <a:ln w="9525">
            <a:noFill/>
            <a:miter lim="800000"/>
            <a:headEnd/>
            <a:tailEnd/>
          </a:ln>
        </p:spPr>
        <p:txBody>
          <a:bodyPr/>
          <a:lstStyle/>
          <a:p>
            <a:pPr>
              <a:spcBef>
                <a:spcPct val="20000"/>
              </a:spcBef>
            </a:pPr>
            <a:r>
              <a:rPr lang="el-GR" sz="2800">
                <a:solidFill>
                  <a:schemeClr val="tx1"/>
                </a:solidFill>
                <a:latin typeface="Times New Roman" pitchFamily="18" charset="0"/>
                <a:cs typeface="Times New Roman" pitchFamily="18" charset="0"/>
              </a:rPr>
              <a:t>πληρωμές</a:t>
            </a:r>
          </a:p>
        </p:txBody>
      </p:sp>
      <p:sp>
        <p:nvSpPr>
          <p:cNvPr id="14344" name="Rectangle 8" descr="7"/>
          <p:cNvSpPr>
            <a:spLocks noChangeArrowheads="1"/>
          </p:cNvSpPr>
          <p:nvPr/>
        </p:nvSpPr>
        <p:spPr bwMode="auto">
          <a:xfrm>
            <a:off x="6400800" y="1752600"/>
            <a:ext cx="533400" cy="822325"/>
          </a:xfrm>
          <a:prstGeom prst="rect">
            <a:avLst/>
          </a:prstGeom>
          <a:noFill/>
          <a:ln w="9525">
            <a:noFill/>
            <a:miter lim="800000"/>
            <a:headEnd/>
            <a:tailEnd/>
          </a:ln>
        </p:spPr>
        <p:txBody>
          <a:bodyPr/>
          <a:lstStyle/>
          <a:p>
            <a:pPr>
              <a:spcBef>
                <a:spcPct val="20000"/>
              </a:spcBef>
            </a:pPr>
            <a:r>
              <a:rPr lang="el-GR" sz="3200">
                <a:solidFill>
                  <a:schemeClr val="tx1"/>
                </a:solidFill>
                <a:latin typeface="Times New Roman" pitchFamily="18" charset="0"/>
                <a:cs typeface="Times New Roman" pitchFamily="18" charset="0"/>
              </a:rPr>
              <a:t>=</a:t>
            </a:r>
          </a:p>
        </p:txBody>
      </p:sp>
      <p:sp>
        <p:nvSpPr>
          <p:cNvPr id="14345" name="Rectangle 9" descr="8"/>
          <p:cNvSpPr>
            <a:spLocks noChangeArrowheads="1"/>
          </p:cNvSpPr>
          <p:nvPr/>
        </p:nvSpPr>
        <p:spPr bwMode="auto">
          <a:xfrm>
            <a:off x="6934200" y="1752600"/>
            <a:ext cx="1752600" cy="822325"/>
          </a:xfrm>
          <a:prstGeom prst="rect">
            <a:avLst/>
          </a:prstGeom>
          <a:noFill/>
          <a:ln w="9525">
            <a:noFill/>
            <a:miter lim="800000"/>
            <a:headEnd/>
            <a:tailEnd/>
          </a:ln>
        </p:spPr>
        <p:txBody>
          <a:bodyPr/>
          <a:lstStyle/>
          <a:p>
            <a:pPr>
              <a:spcBef>
                <a:spcPct val="20000"/>
              </a:spcBef>
            </a:pPr>
            <a:r>
              <a:rPr lang="el-GR" sz="2800">
                <a:solidFill>
                  <a:schemeClr val="tx1"/>
                </a:solidFill>
                <a:latin typeface="Times New Roman" pitchFamily="18" charset="0"/>
                <a:cs typeface="Times New Roman" pitchFamily="18" charset="0"/>
              </a:rPr>
              <a:t>ΤΡ(ΛΔ)</a:t>
            </a:r>
          </a:p>
        </p:txBody>
      </p:sp>
      <p:sp>
        <p:nvSpPr>
          <p:cNvPr id="14346" name="Rectangle 10" descr="9"/>
          <p:cNvSpPr>
            <a:spLocks noChangeArrowheads="1"/>
          </p:cNvSpPr>
          <p:nvPr/>
        </p:nvSpPr>
        <p:spPr bwMode="auto">
          <a:xfrm>
            <a:off x="1066800" y="2574925"/>
            <a:ext cx="838200" cy="823913"/>
          </a:xfrm>
          <a:prstGeom prst="rect">
            <a:avLst/>
          </a:prstGeom>
          <a:noFill/>
          <a:ln w="9525">
            <a:noFill/>
            <a:miter lim="800000"/>
            <a:headEnd/>
            <a:tailEnd/>
          </a:ln>
        </p:spPr>
        <p:txBody>
          <a:bodyPr/>
          <a:lstStyle/>
          <a:p>
            <a:pPr>
              <a:spcBef>
                <a:spcPct val="20000"/>
              </a:spcBef>
            </a:pPr>
            <a:r>
              <a:rPr lang="el-GR" sz="2800" dirty="0">
                <a:solidFill>
                  <a:schemeClr val="tx1"/>
                </a:solidFill>
                <a:latin typeface="Times New Roman" pitchFamily="18" charset="0"/>
                <a:cs typeface="Times New Roman" pitchFamily="18" charset="0"/>
              </a:rPr>
              <a:t>ΕΔ</a:t>
            </a:r>
          </a:p>
        </p:txBody>
      </p:sp>
      <p:sp>
        <p:nvSpPr>
          <p:cNvPr id="14347" name="Rectangle 11" descr="10"/>
          <p:cNvSpPr>
            <a:spLocks noChangeArrowheads="1"/>
          </p:cNvSpPr>
          <p:nvPr/>
        </p:nvSpPr>
        <p:spPr bwMode="auto">
          <a:xfrm>
            <a:off x="1905000" y="2574925"/>
            <a:ext cx="1981200" cy="823913"/>
          </a:xfrm>
          <a:prstGeom prst="rect">
            <a:avLst/>
          </a:prstGeom>
          <a:noFill/>
          <a:ln w="9525">
            <a:noFill/>
            <a:miter lim="800000"/>
            <a:headEnd/>
            <a:tailEnd/>
          </a:ln>
        </p:spPr>
        <p:txBody>
          <a:bodyPr/>
          <a:lstStyle/>
          <a:p>
            <a:pPr>
              <a:spcBef>
                <a:spcPct val="20000"/>
              </a:spcBef>
            </a:pPr>
            <a:r>
              <a:rPr lang="el-GR" sz="2800">
                <a:solidFill>
                  <a:schemeClr val="tx1"/>
                </a:solidFill>
                <a:latin typeface="Times New Roman" pitchFamily="18" charset="0"/>
                <a:cs typeface="Times New Roman" pitchFamily="18" charset="0"/>
              </a:rPr>
              <a:t>εισπράξεις</a:t>
            </a:r>
          </a:p>
        </p:txBody>
      </p:sp>
      <p:sp>
        <p:nvSpPr>
          <p:cNvPr id="14348" name="Rectangle 12" descr="11"/>
          <p:cNvSpPr>
            <a:spLocks noChangeArrowheads="1"/>
          </p:cNvSpPr>
          <p:nvPr/>
        </p:nvSpPr>
        <p:spPr bwMode="auto">
          <a:xfrm>
            <a:off x="3886200" y="2574925"/>
            <a:ext cx="533400" cy="823913"/>
          </a:xfrm>
          <a:prstGeom prst="rect">
            <a:avLst/>
          </a:prstGeom>
          <a:noFill/>
          <a:ln w="9525">
            <a:noFill/>
            <a:miter lim="800000"/>
            <a:headEnd/>
            <a:tailEnd/>
          </a:ln>
        </p:spPr>
        <p:txBody>
          <a:bodyPr/>
          <a:lstStyle/>
          <a:p>
            <a:pPr>
              <a:spcBef>
                <a:spcPct val="20000"/>
              </a:spcBef>
            </a:pPr>
            <a:r>
              <a:rPr lang="el-GR" sz="3200">
                <a:solidFill>
                  <a:schemeClr val="tx1"/>
                </a:solidFill>
                <a:latin typeface="Times New Roman" pitchFamily="18" charset="0"/>
                <a:cs typeface="Times New Roman" pitchFamily="18" charset="0"/>
              </a:rPr>
              <a:t>-</a:t>
            </a:r>
          </a:p>
        </p:txBody>
      </p:sp>
      <p:sp>
        <p:nvSpPr>
          <p:cNvPr id="14349" name="Rectangle 13" descr="12"/>
          <p:cNvSpPr>
            <a:spLocks noChangeArrowheads="1"/>
          </p:cNvSpPr>
          <p:nvPr/>
        </p:nvSpPr>
        <p:spPr bwMode="auto">
          <a:xfrm>
            <a:off x="4419600" y="2574925"/>
            <a:ext cx="1981200" cy="823913"/>
          </a:xfrm>
          <a:prstGeom prst="rect">
            <a:avLst/>
          </a:prstGeom>
          <a:noFill/>
          <a:ln w="9525">
            <a:noFill/>
            <a:miter lim="800000"/>
            <a:headEnd/>
            <a:tailEnd/>
          </a:ln>
        </p:spPr>
        <p:txBody>
          <a:bodyPr/>
          <a:lstStyle/>
          <a:p>
            <a:pPr>
              <a:spcBef>
                <a:spcPct val="20000"/>
              </a:spcBef>
            </a:pPr>
            <a:r>
              <a:rPr lang="el-GR" sz="2800">
                <a:solidFill>
                  <a:schemeClr val="tx1"/>
                </a:solidFill>
                <a:latin typeface="Times New Roman" pitchFamily="18" charset="0"/>
                <a:cs typeface="Times New Roman" pitchFamily="18" charset="0"/>
              </a:rPr>
              <a:t>πληρωμές</a:t>
            </a:r>
          </a:p>
        </p:txBody>
      </p:sp>
      <p:sp>
        <p:nvSpPr>
          <p:cNvPr id="14350" name="Rectangle 14" descr="13"/>
          <p:cNvSpPr>
            <a:spLocks noChangeArrowheads="1"/>
          </p:cNvSpPr>
          <p:nvPr/>
        </p:nvSpPr>
        <p:spPr bwMode="auto">
          <a:xfrm>
            <a:off x="6400800" y="2574925"/>
            <a:ext cx="533400" cy="823913"/>
          </a:xfrm>
          <a:prstGeom prst="rect">
            <a:avLst/>
          </a:prstGeom>
          <a:noFill/>
          <a:ln w="9525">
            <a:noFill/>
            <a:miter lim="800000"/>
            <a:headEnd/>
            <a:tailEnd/>
          </a:ln>
        </p:spPr>
        <p:txBody>
          <a:bodyPr/>
          <a:lstStyle/>
          <a:p>
            <a:pPr>
              <a:spcBef>
                <a:spcPct val="20000"/>
              </a:spcBef>
            </a:pPr>
            <a:r>
              <a:rPr lang="el-GR" sz="3200">
                <a:solidFill>
                  <a:schemeClr val="tx1"/>
                </a:solidFill>
                <a:latin typeface="Times New Roman" pitchFamily="18" charset="0"/>
                <a:cs typeface="Times New Roman" pitchFamily="18" charset="0"/>
              </a:rPr>
              <a:t>=</a:t>
            </a:r>
          </a:p>
        </p:txBody>
      </p:sp>
      <p:sp>
        <p:nvSpPr>
          <p:cNvPr id="14351" name="Rectangle 15" descr="14"/>
          <p:cNvSpPr>
            <a:spLocks noChangeArrowheads="1"/>
          </p:cNvSpPr>
          <p:nvPr/>
        </p:nvSpPr>
        <p:spPr bwMode="auto">
          <a:xfrm>
            <a:off x="6934200" y="2574925"/>
            <a:ext cx="1752600" cy="823913"/>
          </a:xfrm>
          <a:prstGeom prst="rect">
            <a:avLst/>
          </a:prstGeom>
          <a:noFill/>
          <a:ln w="9525">
            <a:noFill/>
            <a:miter lim="800000"/>
            <a:headEnd/>
            <a:tailEnd/>
          </a:ln>
        </p:spPr>
        <p:txBody>
          <a:bodyPr/>
          <a:lstStyle/>
          <a:p>
            <a:pPr>
              <a:spcBef>
                <a:spcPct val="20000"/>
              </a:spcBef>
            </a:pPr>
            <a:r>
              <a:rPr lang="el-GR" sz="2800">
                <a:solidFill>
                  <a:schemeClr val="tx1"/>
                </a:solidFill>
                <a:latin typeface="Times New Roman" pitchFamily="18" charset="0"/>
                <a:cs typeface="Times New Roman" pitchFamily="18" charset="0"/>
              </a:rPr>
              <a:t>ΤΡ(ΕΔ)</a:t>
            </a:r>
          </a:p>
        </p:txBody>
      </p:sp>
      <p:sp>
        <p:nvSpPr>
          <p:cNvPr id="14352" name="Rectangle 114" descr="15"/>
          <p:cNvSpPr>
            <a:spLocks noChangeArrowheads="1"/>
          </p:cNvSpPr>
          <p:nvPr/>
        </p:nvSpPr>
        <p:spPr bwMode="auto">
          <a:xfrm>
            <a:off x="1066800" y="3398838"/>
            <a:ext cx="838200" cy="822325"/>
          </a:xfrm>
          <a:prstGeom prst="rect">
            <a:avLst/>
          </a:prstGeom>
          <a:noFill/>
          <a:ln w="9525">
            <a:noFill/>
            <a:miter lim="800000"/>
            <a:headEnd/>
            <a:tailEnd/>
          </a:ln>
        </p:spPr>
        <p:txBody>
          <a:bodyPr/>
          <a:lstStyle/>
          <a:p>
            <a:pPr>
              <a:spcBef>
                <a:spcPct val="20000"/>
              </a:spcBef>
            </a:pPr>
            <a:r>
              <a:rPr lang="el-GR" sz="2800">
                <a:solidFill>
                  <a:schemeClr val="tx1"/>
                </a:solidFill>
                <a:latin typeface="Times New Roman" pitchFamily="18" charset="0"/>
                <a:cs typeface="Times New Roman" pitchFamily="18" charset="0"/>
              </a:rPr>
              <a:t>ΧΔ</a:t>
            </a:r>
          </a:p>
        </p:txBody>
      </p:sp>
      <p:sp>
        <p:nvSpPr>
          <p:cNvPr id="14353" name="Rectangle 116" descr="16"/>
          <p:cNvSpPr>
            <a:spLocks noChangeArrowheads="1"/>
          </p:cNvSpPr>
          <p:nvPr/>
        </p:nvSpPr>
        <p:spPr bwMode="auto">
          <a:xfrm>
            <a:off x="1908175" y="3429000"/>
            <a:ext cx="1981200" cy="822325"/>
          </a:xfrm>
          <a:prstGeom prst="rect">
            <a:avLst/>
          </a:prstGeom>
          <a:noFill/>
          <a:ln w="9525">
            <a:noFill/>
            <a:miter lim="800000"/>
            <a:headEnd/>
            <a:tailEnd/>
          </a:ln>
        </p:spPr>
        <p:txBody>
          <a:bodyPr/>
          <a:lstStyle/>
          <a:p>
            <a:pPr>
              <a:spcBef>
                <a:spcPct val="20000"/>
              </a:spcBef>
            </a:pPr>
            <a:r>
              <a:rPr lang="el-GR" sz="2800" dirty="0">
                <a:solidFill>
                  <a:schemeClr val="tx1"/>
                </a:solidFill>
                <a:latin typeface="Times New Roman" pitchFamily="18" charset="0"/>
                <a:cs typeface="Times New Roman" pitchFamily="18" charset="0"/>
              </a:rPr>
              <a:t>εισπράξεις</a:t>
            </a:r>
          </a:p>
        </p:txBody>
      </p:sp>
      <p:sp>
        <p:nvSpPr>
          <p:cNvPr id="14354" name="Rectangle 118" descr="17"/>
          <p:cNvSpPr>
            <a:spLocks noChangeArrowheads="1"/>
          </p:cNvSpPr>
          <p:nvPr/>
        </p:nvSpPr>
        <p:spPr bwMode="auto">
          <a:xfrm>
            <a:off x="3886200" y="3398838"/>
            <a:ext cx="533400" cy="822325"/>
          </a:xfrm>
          <a:prstGeom prst="rect">
            <a:avLst/>
          </a:prstGeom>
          <a:noFill/>
          <a:ln w="9525">
            <a:noFill/>
            <a:miter lim="800000"/>
            <a:headEnd/>
            <a:tailEnd/>
          </a:ln>
        </p:spPr>
        <p:txBody>
          <a:bodyPr/>
          <a:lstStyle/>
          <a:p>
            <a:pPr>
              <a:spcBef>
                <a:spcPct val="20000"/>
              </a:spcBef>
            </a:pPr>
            <a:r>
              <a:rPr lang="el-GR" sz="3200">
                <a:solidFill>
                  <a:schemeClr val="tx1"/>
                </a:solidFill>
                <a:latin typeface="Times New Roman" pitchFamily="18" charset="0"/>
                <a:cs typeface="Times New Roman" pitchFamily="18" charset="0"/>
              </a:rPr>
              <a:t>-</a:t>
            </a:r>
          </a:p>
        </p:txBody>
      </p:sp>
      <p:sp>
        <p:nvSpPr>
          <p:cNvPr id="14355" name="Rectangle 120" descr="18"/>
          <p:cNvSpPr>
            <a:spLocks noChangeArrowheads="1"/>
          </p:cNvSpPr>
          <p:nvPr/>
        </p:nvSpPr>
        <p:spPr bwMode="auto">
          <a:xfrm>
            <a:off x="4419600" y="3398838"/>
            <a:ext cx="1981200" cy="822325"/>
          </a:xfrm>
          <a:prstGeom prst="rect">
            <a:avLst/>
          </a:prstGeom>
          <a:noFill/>
          <a:ln w="9525">
            <a:noFill/>
            <a:miter lim="800000"/>
            <a:headEnd/>
            <a:tailEnd/>
          </a:ln>
        </p:spPr>
        <p:txBody>
          <a:bodyPr/>
          <a:lstStyle/>
          <a:p>
            <a:pPr>
              <a:spcBef>
                <a:spcPct val="20000"/>
              </a:spcBef>
            </a:pPr>
            <a:r>
              <a:rPr lang="el-GR" sz="2800">
                <a:solidFill>
                  <a:schemeClr val="tx1"/>
                </a:solidFill>
                <a:latin typeface="Times New Roman" pitchFamily="18" charset="0"/>
                <a:cs typeface="Times New Roman" pitchFamily="18" charset="0"/>
              </a:rPr>
              <a:t>πληρωμές</a:t>
            </a:r>
          </a:p>
        </p:txBody>
      </p:sp>
      <p:sp>
        <p:nvSpPr>
          <p:cNvPr id="14356" name="Rectangle 122" descr="19"/>
          <p:cNvSpPr>
            <a:spLocks noChangeArrowheads="1"/>
          </p:cNvSpPr>
          <p:nvPr/>
        </p:nvSpPr>
        <p:spPr bwMode="auto">
          <a:xfrm>
            <a:off x="6400800" y="3398838"/>
            <a:ext cx="533400" cy="822325"/>
          </a:xfrm>
          <a:prstGeom prst="rect">
            <a:avLst/>
          </a:prstGeom>
          <a:noFill/>
          <a:ln w="9525">
            <a:noFill/>
            <a:miter lim="800000"/>
            <a:headEnd/>
            <a:tailEnd/>
          </a:ln>
        </p:spPr>
        <p:txBody>
          <a:bodyPr/>
          <a:lstStyle/>
          <a:p>
            <a:pPr>
              <a:spcBef>
                <a:spcPct val="20000"/>
              </a:spcBef>
            </a:pPr>
            <a:r>
              <a:rPr lang="el-GR" sz="3200">
                <a:solidFill>
                  <a:schemeClr val="tx1"/>
                </a:solidFill>
                <a:latin typeface="Times New Roman" pitchFamily="18" charset="0"/>
                <a:cs typeface="Times New Roman" pitchFamily="18" charset="0"/>
              </a:rPr>
              <a:t>=</a:t>
            </a:r>
          </a:p>
        </p:txBody>
      </p:sp>
      <p:sp>
        <p:nvSpPr>
          <p:cNvPr id="14357" name="Rectangle 124" descr="20"/>
          <p:cNvSpPr>
            <a:spLocks noChangeArrowheads="1"/>
          </p:cNvSpPr>
          <p:nvPr/>
        </p:nvSpPr>
        <p:spPr bwMode="auto">
          <a:xfrm>
            <a:off x="6934200" y="3398838"/>
            <a:ext cx="1752600" cy="822325"/>
          </a:xfrm>
          <a:prstGeom prst="rect">
            <a:avLst/>
          </a:prstGeom>
          <a:noFill/>
          <a:ln w="9525">
            <a:noFill/>
            <a:miter lim="800000"/>
            <a:headEnd/>
            <a:tailEnd/>
          </a:ln>
        </p:spPr>
        <p:txBody>
          <a:bodyPr/>
          <a:lstStyle/>
          <a:p>
            <a:pPr>
              <a:spcBef>
                <a:spcPct val="20000"/>
              </a:spcBef>
            </a:pPr>
            <a:r>
              <a:rPr lang="el-GR" sz="2800">
                <a:solidFill>
                  <a:schemeClr val="tx1"/>
                </a:solidFill>
                <a:latin typeface="Times New Roman" pitchFamily="18" charset="0"/>
                <a:cs typeface="Times New Roman" pitchFamily="18" charset="0"/>
              </a:rPr>
              <a:t>ΤΡ(ΧΔ)</a:t>
            </a:r>
          </a:p>
        </p:txBody>
      </p:sp>
      <p:sp>
        <p:nvSpPr>
          <p:cNvPr id="14358" name="Rectangle 128" descr="25"/>
          <p:cNvSpPr>
            <a:spLocks noChangeArrowheads="1"/>
          </p:cNvSpPr>
          <p:nvPr/>
        </p:nvSpPr>
        <p:spPr bwMode="auto">
          <a:xfrm>
            <a:off x="1066800" y="4221163"/>
            <a:ext cx="5867400" cy="822325"/>
          </a:xfrm>
          <a:prstGeom prst="rect">
            <a:avLst/>
          </a:prstGeom>
          <a:noFill/>
          <a:ln w="9525">
            <a:noFill/>
            <a:miter lim="800000"/>
            <a:headEnd/>
            <a:tailEnd/>
          </a:ln>
        </p:spPr>
        <p:txBody>
          <a:bodyPr/>
          <a:lstStyle/>
          <a:p>
            <a:pPr>
              <a:spcBef>
                <a:spcPct val="20000"/>
              </a:spcBef>
            </a:pPr>
            <a:endParaRPr lang="en-GB" sz="3200">
              <a:solidFill>
                <a:schemeClr val="tx1"/>
              </a:solidFill>
              <a:latin typeface="Times New Roman" pitchFamily="18" charset="0"/>
              <a:cs typeface="Times New Roman" pitchFamily="18" charset="0"/>
            </a:endParaRPr>
          </a:p>
        </p:txBody>
      </p:sp>
      <p:sp>
        <p:nvSpPr>
          <p:cNvPr id="14359" name="Rectangle 138" descr="26"/>
          <p:cNvSpPr>
            <a:spLocks noChangeArrowheads="1"/>
          </p:cNvSpPr>
          <p:nvPr/>
        </p:nvSpPr>
        <p:spPr bwMode="auto">
          <a:xfrm>
            <a:off x="6934200" y="4221163"/>
            <a:ext cx="1752600" cy="822325"/>
          </a:xfrm>
          <a:prstGeom prst="rect">
            <a:avLst/>
          </a:prstGeom>
          <a:noFill/>
          <a:ln w="9525">
            <a:noFill/>
            <a:miter lim="800000"/>
            <a:headEnd/>
            <a:tailEnd/>
          </a:ln>
        </p:spPr>
        <p:txBody>
          <a:bodyPr/>
          <a:lstStyle/>
          <a:p>
            <a:pPr algn="ctr">
              <a:spcBef>
                <a:spcPct val="20000"/>
              </a:spcBef>
            </a:pPr>
            <a:r>
              <a:rPr lang="el-GR" sz="3200">
                <a:solidFill>
                  <a:schemeClr val="tx1"/>
                </a:solidFill>
                <a:latin typeface="Times New Roman" pitchFamily="18" charset="0"/>
                <a:cs typeface="Times New Roman" pitchFamily="18" charset="0"/>
              </a:rPr>
              <a:t>↓</a:t>
            </a:r>
          </a:p>
        </p:txBody>
      </p:sp>
      <p:sp>
        <p:nvSpPr>
          <p:cNvPr id="14360" name="Rectangle 96" descr="31"/>
          <p:cNvSpPr>
            <a:spLocks noChangeArrowheads="1"/>
          </p:cNvSpPr>
          <p:nvPr/>
        </p:nvSpPr>
        <p:spPr bwMode="auto">
          <a:xfrm>
            <a:off x="1066800" y="5043488"/>
            <a:ext cx="5867400" cy="822325"/>
          </a:xfrm>
          <a:prstGeom prst="rect">
            <a:avLst/>
          </a:prstGeom>
          <a:noFill/>
          <a:ln w="9525">
            <a:noFill/>
            <a:miter lim="800000"/>
            <a:headEnd/>
            <a:tailEnd/>
          </a:ln>
        </p:spPr>
        <p:txBody>
          <a:bodyPr/>
          <a:lstStyle/>
          <a:p>
            <a:pPr>
              <a:spcBef>
                <a:spcPct val="20000"/>
              </a:spcBef>
            </a:pPr>
            <a:r>
              <a:rPr lang="el-GR" sz="3200">
                <a:solidFill>
                  <a:schemeClr val="tx1"/>
                </a:solidFill>
                <a:latin typeface="Times New Roman" pitchFamily="18" charset="0"/>
                <a:cs typeface="Times New Roman" pitchFamily="18" charset="0"/>
              </a:rPr>
              <a:t>καθαρή μεταβολή (σύνολο)</a:t>
            </a:r>
          </a:p>
        </p:txBody>
      </p:sp>
      <p:sp>
        <p:nvSpPr>
          <p:cNvPr id="14361" name="Rectangle 106" descr="32"/>
          <p:cNvSpPr>
            <a:spLocks noChangeArrowheads="1"/>
          </p:cNvSpPr>
          <p:nvPr/>
        </p:nvSpPr>
        <p:spPr bwMode="auto">
          <a:xfrm>
            <a:off x="6934200" y="5043488"/>
            <a:ext cx="1752600" cy="822325"/>
          </a:xfrm>
          <a:prstGeom prst="rect">
            <a:avLst/>
          </a:prstGeom>
          <a:noFill/>
          <a:ln w="9525">
            <a:noFill/>
            <a:miter lim="800000"/>
            <a:headEnd/>
            <a:tailEnd/>
          </a:ln>
        </p:spPr>
        <p:txBody>
          <a:bodyPr/>
          <a:lstStyle/>
          <a:p>
            <a:pPr algn="ctr">
              <a:spcBef>
                <a:spcPct val="20000"/>
              </a:spcBef>
            </a:pPr>
            <a:r>
              <a:rPr lang="el-GR" sz="3200">
                <a:solidFill>
                  <a:schemeClr val="tx1"/>
                </a:solidFill>
                <a:latin typeface="Times New Roman" pitchFamily="18" charset="0"/>
                <a:cs typeface="Times New Roman" pitchFamily="18" charset="0"/>
              </a:rPr>
              <a:t>  ΧΧΧ</a:t>
            </a:r>
          </a:p>
        </p:txBody>
      </p:sp>
      <p:sp>
        <p:nvSpPr>
          <p:cNvPr id="14362" name="Line 34"/>
          <p:cNvSpPr>
            <a:spLocks noChangeShapeType="1"/>
          </p:cNvSpPr>
          <p:nvPr/>
        </p:nvSpPr>
        <p:spPr bwMode="auto">
          <a:xfrm>
            <a:off x="1066800" y="1752600"/>
            <a:ext cx="7620000" cy="0"/>
          </a:xfrm>
          <a:prstGeom prst="line">
            <a:avLst/>
          </a:prstGeom>
          <a:noFill/>
          <a:ln w="28575" cap="sq">
            <a:solidFill>
              <a:schemeClr val="tx1"/>
            </a:solidFill>
            <a:round/>
            <a:headEnd/>
            <a:tailEnd/>
          </a:ln>
        </p:spPr>
        <p:txBody>
          <a:bodyPr wrap="none"/>
          <a:lstStyle/>
          <a:p>
            <a:endParaRPr lang="en-GB">
              <a:latin typeface="Times New Roman" pitchFamily="18" charset="0"/>
              <a:cs typeface="Times New Roman" pitchFamily="18" charset="0"/>
            </a:endParaRPr>
          </a:p>
        </p:txBody>
      </p:sp>
      <p:sp>
        <p:nvSpPr>
          <p:cNvPr id="14363" name="Line 35"/>
          <p:cNvSpPr>
            <a:spLocks noChangeShapeType="1"/>
          </p:cNvSpPr>
          <p:nvPr/>
        </p:nvSpPr>
        <p:spPr bwMode="auto">
          <a:xfrm>
            <a:off x="1066800" y="2574925"/>
            <a:ext cx="7620000" cy="0"/>
          </a:xfrm>
          <a:prstGeom prst="line">
            <a:avLst/>
          </a:prstGeom>
          <a:noFill/>
          <a:ln w="12700">
            <a:solidFill>
              <a:schemeClr val="tx1"/>
            </a:solidFill>
            <a:round/>
            <a:headEnd/>
            <a:tailEnd/>
          </a:ln>
        </p:spPr>
        <p:txBody>
          <a:bodyPr wrap="none"/>
          <a:lstStyle/>
          <a:p>
            <a:endParaRPr lang="en-GB">
              <a:latin typeface="Times New Roman" pitchFamily="18" charset="0"/>
              <a:cs typeface="Times New Roman" pitchFamily="18" charset="0"/>
            </a:endParaRPr>
          </a:p>
        </p:txBody>
      </p:sp>
      <p:sp>
        <p:nvSpPr>
          <p:cNvPr id="14364" name="Line 36"/>
          <p:cNvSpPr>
            <a:spLocks noChangeShapeType="1"/>
          </p:cNvSpPr>
          <p:nvPr/>
        </p:nvSpPr>
        <p:spPr bwMode="auto">
          <a:xfrm>
            <a:off x="1066800" y="3398838"/>
            <a:ext cx="7620000" cy="0"/>
          </a:xfrm>
          <a:prstGeom prst="line">
            <a:avLst/>
          </a:prstGeom>
          <a:noFill/>
          <a:ln w="12700">
            <a:solidFill>
              <a:schemeClr val="tx1"/>
            </a:solidFill>
            <a:round/>
            <a:headEnd/>
            <a:tailEnd/>
          </a:ln>
        </p:spPr>
        <p:txBody>
          <a:bodyPr wrap="none"/>
          <a:lstStyle/>
          <a:p>
            <a:endParaRPr lang="en-GB">
              <a:latin typeface="Times New Roman" pitchFamily="18" charset="0"/>
              <a:cs typeface="Times New Roman" pitchFamily="18" charset="0"/>
            </a:endParaRPr>
          </a:p>
        </p:txBody>
      </p:sp>
      <p:sp>
        <p:nvSpPr>
          <p:cNvPr id="14365" name="Line 39"/>
          <p:cNvSpPr>
            <a:spLocks noChangeShapeType="1"/>
          </p:cNvSpPr>
          <p:nvPr/>
        </p:nvSpPr>
        <p:spPr bwMode="auto">
          <a:xfrm>
            <a:off x="1066800" y="5865813"/>
            <a:ext cx="7620000" cy="0"/>
          </a:xfrm>
          <a:prstGeom prst="line">
            <a:avLst/>
          </a:prstGeom>
          <a:noFill/>
          <a:ln w="28575" cap="sq">
            <a:solidFill>
              <a:schemeClr val="tx1"/>
            </a:solidFill>
            <a:round/>
            <a:headEnd/>
            <a:tailEnd/>
          </a:ln>
        </p:spPr>
        <p:txBody>
          <a:bodyPr wrap="none"/>
          <a:lstStyle/>
          <a:p>
            <a:endParaRPr lang="en-GB">
              <a:latin typeface="Times New Roman" pitchFamily="18" charset="0"/>
              <a:cs typeface="Times New Roman" pitchFamily="18" charset="0"/>
            </a:endParaRPr>
          </a:p>
        </p:txBody>
      </p:sp>
      <p:sp>
        <p:nvSpPr>
          <p:cNvPr id="14366" name="Line 40"/>
          <p:cNvSpPr>
            <a:spLocks noChangeShapeType="1"/>
          </p:cNvSpPr>
          <p:nvPr/>
        </p:nvSpPr>
        <p:spPr bwMode="auto">
          <a:xfrm>
            <a:off x="1042988" y="1773238"/>
            <a:ext cx="0" cy="4113212"/>
          </a:xfrm>
          <a:prstGeom prst="line">
            <a:avLst/>
          </a:prstGeom>
          <a:noFill/>
          <a:ln w="28575" cap="sq">
            <a:solidFill>
              <a:schemeClr val="tx1"/>
            </a:solidFill>
            <a:round/>
            <a:headEnd/>
            <a:tailEnd/>
          </a:ln>
        </p:spPr>
        <p:txBody>
          <a:bodyPr wrap="none"/>
          <a:lstStyle/>
          <a:p>
            <a:endParaRPr lang="en-GB">
              <a:latin typeface="Times New Roman" pitchFamily="18" charset="0"/>
              <a:cs typeface="Times New Roman" pitchFamily="18" charset="0"/>
            </a:endParaRPr>
          </a:p>
        </p:txBody>
      </p:sp>
      <p:sp>
        <p:nvSpPr>
          <p:cNvPr id="14367" name="Line 41"/>
          <p:cNvSpPr>
            <a:spLocks noChangeShapeType="1"/>
          </p:cNvSpPr>
          <p:nvPr/>
        </p:nvSpPr>
        <p:spPr bwMode="auto">
          <a:xfrm>
            <a:off x="1905000" y="1752600"/>
            <a:ext cx="0" cy="2468563"/>
          </a:xfrm>
          <a:prstGeom prst="line">
            <a:avLst/>
          </a:prstGeom>
          <a:noFill/>
          <a:ln w="12700">
            <a:solidFill>
              <a:schemeClr val="tx1"/>
            </a:solidFill>
            <a:round/>
            <a:headEnd/>
            <a:tailEnd/>
          </a:ln>
        </p:spPr>
        <p:txBody>
          <a:bodyPr wrap="none"/>
          <a:lstStyle/>
          <a:p>
            <a:endParaRPr lang="en-GB">
              <a:latin typeface="Times New Roman" pitchFamily="18" charset="0"/>
              <a:cs typeface="Times New Roman" pitchFamily="18" charset="0"/>
            </a:endParaRPr>
          </a:p>
        </p:txBody>
      </p:sp>
      <p:sp>
        <p:nvSpPr>
          <p:cNvPr id="14368" name="Line 42"/>
          <p:cNvSpPr>
            <a:spLocks noChangeShapeType="1"/>
          </p:cNvSpPr>
          <p:nvPr/>
        </p:nvSpPr>
        <p:spPr bwMode="auto">
          <a:xfrm>
            <a:off x="3923928" y="1773238"/>
            <a:ext cx="0" cy="2468563"/>
          </a:xfrm>
          <a:prstGeom prst="line">
            <a:avLst/>
          </a:prstGeom>
          <a:noFill/>
          <a:ln w="12700">
            <a:solidFill>
              <a:schemeClr val="tx1"/>
            </a:solidFill>
            <a:round/>
            <a:headEnd/>
            <a:tailEnd/>
          </a:ln>
        </p:spPr>
        <p:txBody>
          <a:bodyPr wrap="none"/>
          <a:lstStyle/>
          <a:p>
            <a:endParaRPr lang="en-GB">
              <a:latin typeface="Times New Roman" pitchFamily="18" charset="0"/>
              <a:cs typeface="Times New Roman" pitchFamily="18" charset="0"/>
            </a:endParaRPr>
          </a:p>
        </p:txBody>
      </p:sp>
      <p:sp>
        <p:nvSpPr>
          <p:cNvPr id="14369" name="Line 43"/>
          <p:cNvSpPr>
            <a:spLocks noChangeShapeType="1"/>
          </p:cNvSpPr>
          <p:nvPr/>
        </p:nvSpPr>
        <p:spPr bwMode="auto">
          <a:xfrm>
            <a:off x="4419600" y="1752600"/>
            <a:ext cx="0" cy="2468563"/>
          </a:xfrm>
          <a:prstGeom prst="line">
            <a:avLst/>
          </a:prstGeom>
          <a:noFill/>
          <a:ln w="12700">
            <a:solidFill>
              <a:schemeClr val="tx1"/>
            </a:solidFill>
            <a:round/>
            <a:headEnd/>
            <a:tailEnd/>
          </a:ln>
        </p:spPr>
        <p:txBody>
          <a:bodyPr wrap="none"/>
          <a:lstStyle/>
          <a:p>
            <a:endParaRPr lang="en-GB" sz="1600">
              <a:latin typeface="Times New Roman" pitchFamily="18" charset="0"/>
              <a:cs typeface="Times New Roman" pitchFamily="18" charset="0"/>
            </a:endParaRPr>
          </a:p>
        </p:txBody>
      </p:sp>
      <p:sp>
        <p:nvSpPr>
          <p:cNvPr id="14370" name="Line 44"/>
          <p:cNvSpPr>
            <a:spLocks noChangeShapeType="1"/>
          </p:cNvSpPr>
          <p:nvPr/>
        </p:nvSpPr>
        <p:spPr bwMode="auto">
          <a:xfrm>
            <a:off x="6400800" y="1752600"/>
            <a:ext cx="0" cy="2468563"/>
          </a:xfrm>
          <a:prstGeom prst="line">
            <a:avLst/>
          </a:prstGeom>
          <a:noFill/>
          <a:ln w="12700">
            <a:solidFill>
              <a:schemeClr val="tx1"/>
            </a:solidFill>
            <a:round/>
            <a:headEnd/>
            <a:tailEnd/>
          </a:ln>
        </p:spPr>
        <p:txBody>
          <a:bodyPr wrap="none"/>
          <a:lstStyle/>
          <a:p>
            <a:endParaRPr lang="en-GB">
              <a:latin typeface="Times New Roman" pitchFamily="18" charset="0"/>
              <a:cs typeface="Times New Roman" pitchFamily="18" charset="0"/>
            </a:endParaRPr>
          </a:p>
        </p:txBody>
      </p:sp>
      <p:sp>
        <p:nvSpPr>
          <p:cNvPr id="14371" name="Line 45"/>
          <p:cNvSpPr>
            <a:spLocks noChangeShapeType="1"/>
          </p:cNvSpPr>
          <p:nvPr/>
        </p:nvSpPr>
        <p:spPr bwMode="auto">
          <a:xfrm>
            <a:off x="6934200" y="1752600"/>
            <a:ext cx="0" cy="4113213"/>
          </a:xfrm>
          <a:prstGeom prst="line">
            <a:avLst/>
          </a:prstGeom>
          <a:noFill/>
          <a:ln w="12700">
            <a:solidFill>
              <a:schemeClr val="tx1"/>
            </a:solidFill>
            <a:round/>
            <a:headEnd/>
            <a:tailEnd/>
          </a:ln>
        </p:spPr>
        <p:txBody>
          <a:bodyPr wrap="none"/>
          <a:lstStyle/>
          <a:p>
            <a:endParaRPr lang="en-GB" sz="1600">
              <a:latin typeface="Times New Roman" pitchFamily="18" charset="0"/>
              <a:cs typeface="Times New Roman" pitchFamily="18" charset="0"/>
            </a:endParaRPr>
          </a:p>
        </p:txBody>
      </p:sp>
      <p:sp>
        <p:nvSpPr>
          <p:cNvPr id="14372" name="Line 46"/>
          <p:cNvSpPr>
            <a:spLocks noChangeShapeType="1"/>
          </p:cNvSpPr>
          <p:nvPr/>
        </p:nvSpPr>
        <p:spPr bwMode="auto">
          <a:xfrm>
            <a:off x="8686800" y="1752600"/>
            <a:ext cx="0" cy="4113213"/>
          </a:xfrm>
          <a:prstGeom prst="line">
            <a:avLst/>
          </a:prstGeom>
          <a:noFill/>
          <a:ln w="28575" cap="sq">
            <a:solidFill>
              <a:schemeClr val="tx1"/>
            </a:solidFill>
            <a:round/>
            <a:headEnd/>
            <a:tailEnd/>
          </a:ln>
        </p:spPr>
        <p:txBody>
          <a:bodyPr wrap="none"/>
          <a:lstStyle/>
          <a:p>
            <a:endParaRPr lang="en-GB">
              <a:latin typeface="Times New Roman" pitchFamily="18" charset="0"/>
              <a:cs typeface="Times New Roman" pitchFamily="18" charset="0"/>
            </a:endParaRPr>
          </a:p>
        </p:txBody>
      </p:sp>
      <p:sp>
        <p:nvSpPr>
          <p:cNvPr id="14373" name="Line 115"/>
          <p:cNvSpPr>
            <a:spLocks noChangeShapeType="1"/>
          </p:cNvSpPr>
          <p:nvPr/>
        </p:nvSpPr>
        <p:spPr bwMode="auto">
          <a:xfrm>
            <a:off x="1066800" y="4221163"/>
            <a:ext cx="7620000" cy="0"/>
          </a:xfrm>
          <a:prstGeom prst="line">
            <a:avLst/>
          </a:prstGeom>
          <a:noFill/>
          <a:ln w="12700">
            <a:solidFill>
              <a:schemeClr val="tx1"/>
            </a:solidFill>
            <a:round/>
            <a:headEnd/>
            <a:tailEnd/>
          </a:ln>
        </p:spPr>
        <p:txBody>
          <a:bodyPr wrap="none"/>
          <a:lstStyle/>
          <a:p>
            <a:endParaRPr lang="en-GB">
              <a:latin typeface="Times New Roman" pitchFamily="18" charset="0"/>
              <a:cs typeface="Times New Roman" pitchFamily="18" charset="0"/>
            </a:endParaRPr>
          </a:p>
        </p:txBody>
      </p:sp>
      <p:sp>
        <p:nvSpPr>
          <p:cNvPr id="14374" name="Line 129"/>
          <p:cNvSpPr>
            <a:spLocks noChangeShapeType="1"/>
          </p:cNvSpPr>
          <p:nvPr/>
        </p:nvSpPr>
        <p:spPr bwMode="auto">
          <a:xfrm>
            <a:off x="1066800" y="5043488"/>
            <a:ext cx="7620000" cy="0"/>
          </a:xfrm>
          <a:prstGeom prst="line">
            <a:avLst/>
          </a:prstGeom>
          <a:noFill/>
          <a:ln w="12700">
            <a:solidFill>
              <a:schemeClr val="tx1"/>
            </a:solidFill>
            <a:round/>
            <a:headEnd/>
            <a:tailEnd/>
          </a:ln>
        </p:spPr>
        <p:txBody>
          <a:bodyPr wrap="none"/>
          <a:lstStyle/>
          <a:p>
            <a:endParaRPr lang="en-GB">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299010"/>
                                        </p:tgtEl>
                                        <p:attrNameLst>
                                          <p:attrName>style.visibility</p:attrName>
                                        </p:attrNameLst>
                                      </p:cBhvr>
                                      <p:to>
                                        <p:strVal val="visible"/>
                                      </p:to>
                                    </p:set>
                                    <p:anim calcmode="lin" valueType="num">
                                      <p:cBhvr additive="base">
                                        <p:cTn id="7" dur="500" fill="hold"/>
                                        <p:tgtEl>
                                          <p:spTgt spid="299010"/>
                                        </p:tgtEl>
                                        <p:attrNameLst>
                                          <p:attrName>ppt_x</p:attrName>
                                        </p:attrNameLst>
                                      </p:cBhvr>
                                      <p:tavLst>
                                        <p:tav tm="0">
                                          <p:val>
                                            <p:strVal val="0-#ppt_w/2"/>
                                          </p:val>
                                        </p:tav>
                                        <p:tav tm="100000">
                                          <p:val>
                                            <p:strVal val="#ppt_x"/>
                                          </p:val>
                                        </p:tav>
                                      </p:tavLst>
                                    </p:anim>
                                    <p:anim calcmode="lin" valueType="num">
                                      <p:cBhvr additive="base">
                                        <p:cTn id="8" dur="500" fill="hold"/>
                                        <p:tgtEl>
                                          <p:spTgt spid="299010"/>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9010" grpId="0" autoUpdateAnimBg="0"/>
    </p:bldLst>
  </p:timing>
</p:sld>
</file>

<file path=ppt/slides/slide2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pic>
        <p:nvPicPr>
          <p:cNvPr id="19458" name="Picture 4" descr="magic"/>
          <p:cNvPicPr>
            <a:picLocks noChangeAspect="1" noChangeArrowheads="1"/>
          </p:cNvPicPr>
          <p:nvPr/>
        </p:nvPicPr>
        <p:blipFill>
          <a:blip r:embed="rId2" cstate="print"/>
          <a:srcRect/>
          <a:stretch>
            <a:fillRect/>
          </a:stretch>
        </p:blipFill>
        <p:spPr bwMode="auto">
          <a:xfrm>
            <a:off x="0" y="0"/>
            <a:ext cx="127000" cy="127000"/>
          </a:xfrm>
          <a:prstGeom prst="rect">
            <a:avLst/>
          </a:prstGeom>
          <a:noFill/>
          <a:ln w="9525">
            <a:noFill/>
            <a:miter lim="800000"/>
            <a:headEnd/>
            <a:tailEnd/>
          </a:ln>
        </p:spPr>
      </p:pic>
      <p:sp>
        <p:nvSpPr>
          <p:cNvPr id="294914" name="Rectangle 2"/>
          <p:cNvSpPr>
            <a:spLocks noGrp="1" noChangeArrowheads="1"/>
          </p:cNvSpPr>
          <p:nvPr>
            <p:ph type="title"/>
          </p:nvPr>
        </p:nvSpPr>
        <p:spPr>
          <a:xfrm>
            <a:off x="1066800" y="71414"/>
            <a:ext cx="7620000" cy="598468"/>
          </a:xfrm>
        </p:spPr>
        <p:txBody>
          <a:bodyPr/>
          <a:lstStyle/>
          <a:p>
            <a:pPr algn="just" eaLnBrk="1" hangingPunct="1"/>
            <a:r>
              <a:rPr lang="el-GR" b="1" dirty="0" smtClean="0">
                <a:solidFill>
                  <a:schemeClr val="tx1"/>
                </a:solidFill>
                <a:latin typeface="Times New Roman" pitchFamily="18" charset="0"/>
                <a:cs typeface="Times New Roman" pitchFamily="18" charset="0"/>
              </a:rPr>
              <a:t>Η</a:t>
            </a:r>
            <a:r>
              <a:rPr lang="en-US" b="1" dirty="0" smtClean="0">
                <a:solidFill>
                  <a:schemeClr val="tx1"/>
                </a:solidFill>
                <a:latin typeface="Times New Roman" pitchFamily="18" charset="0"/>
                <a:cs typeface="Times New Roman" pitchFamily="18" charset="0"/>
              </a:rPr>
              <a:t> </a:t>
            </a:r>
            <a:r>
              <a:rPr lang="el-GR" b="1" dirty="0" smtClean="0">
                <a:solidFill>
                  <a:schemeClr val="tx1"/>
                </a:solidFill>
                <a:latin typeface="Times New Roman" pitchFamily="18" charset="0"/>
                <a:cs typeface="Times New Roman" pitchFamily="18" charset="0"/>
              </a:rPr>
              <a:t>ΚΑΤΑΡΤΙΣΗ ΤΗΣ ΚΤΡ</a:t>
            </a:r>
          </a:p>
        </p:txBody>
      </p:sp>
      <p:sp>
        <p:nvSpPr>
          <p:cNvPr id="294915" name="Rectangle 3"/>
          <p:cNvSpPr>
            <a:spLocks noGrp="1" noChangeArrowheads="1"/>
          </p:cNvSpPr>
          <p:nvPr>
            <p:ph sz="quarter" idx="1"/>
          </p:nvPr>
        </p:nvSpPr>
        <p:spPr>
          <a:xfrm>
            <a:off x="250825" y="642918"/>
            <a:ext cx="8642350" cy="5881707"/>
          </a:xfrm>
        </p:spPr>
        <p:txBody>
          <a:bodyPr/>
          <a:lstStyle/>
          <a:p>
            <a:pPr eaLnBrk="1" hangingPunct="1"/>
            <a:r>
              <a:rPr lang="el-GR" sz="3100" dirty="0" smtClean="0">
                <a:latin typeface="Times New Roman" pitchFamily="18" charset="0"/>
                <a:cs typeface="Times New Roman" pitchFamily="18" charset="0"/>
              </a:rPr>
              <a:t>άμεση μέθοδος</a:t>
            </a:r>
          </a:p>
          <a:p>
            <a:pPr lvl="1" eaLnBrk="1" hangingPunct="1">
              <a:buFont typeface="Wingdings" pitchFamily="2" charset="2"/>
              <a:buChar char="Ø"/>
            </a:pPr>
            <a:r>
              <a:rPr lang="el-GR" sz="3100" dirty="0" smtClean="0">
                <a:latin typeface="Times New Roman" pitchFamily="18" charset="0"/>
                <a:cs typeface="Times New Roman" pitchFamily="18" charset="0"/>
              </a:rPr>
              <a:t>μετρά πραγματικές εισπράξεις ανά κατηγορία</a:t>
            </a:r>
          </a:p>
          <a:p>
            <a:pPr lvl="1" eaLnBrk="1" hangingPunct="1">
              <a:buFont typeface="Wingdings" pitchFamily="2" charset="2"/>
              <a:buChar char="Ø"/>
            </a:pPr>
            <a:r>
              <a:rPr lang="el-GR" sz="3100" dirty="0" smtClean="0">
                <a:latin typeface="Times New Roman" pitchFamily="18" charset="0"/>
                <a:cs typeface="Times New Roman" pitchFamily="18" charset="0"/>
              </a:rPr>
              <a:t>πιο χρήσιμη για διενέργεια προβλέψεων</a:t>
            </a:r>
          </a:p>
          <a:p>
            <a:pPr lvl="1" eaLnBrk="1" hangingPunct="1">
              <a:buFont typeface="Wingdings" pitchFamily="2" charset="2"/>
              <a:buChar char="Ø"/>
            </a:pPr>
            <a:r>
              <a:rPr lang="el-GR" sz="3100" dirty="0" smtClean="0">
                <a:latin typeface="Times New Roman" pitchFamily="18" charset="0"/>
                <a:cs typeface="Times New Roman" pitchFamily="18" charset="0"/>
              </a:rPr>
              <a:t>προτιμητέα μέθοδος από ΔΛΠ</a:t>
            </a:r>
          </a:p>
          <a:p>
            <a:pPr eaLnBrk="1" hangingPunct="1"/>
            <a:r>
              <a:rPr lang="el-GR" sz="3100" dirty="0" smtClean="0">
                <a:latin typeface="Times New Roman" pitchFamily="18" charset="0"/>
                <a:cs typeface="Times New Roman" pitchFamily="18" charset="0"/>
              </a:rPr>
              <a:t>έμμεση μέθοδος</a:t>
            </a:r>
          </a:p>
          <a:p>
            <a:pPr lvl="1" eaLnBrk="1" hangingPunct="1">
              <a:buFont typeface="Wingdings" pitchFamily="2" charset="2"/>
              <a:buChar char="Ø"/>
            </a:pPr>
            <a:r>
              <a:rPr lang="el-GR" sz="3100" dirty="0" smtClean="0">
                <a:latin typeface="Times New Roman" pitchFamily="18" charset="0"/>
                <a:cs typeface="Times New Roman" pitchFamily="18" charset="0"/>
              </a:rPr>
              <a:t>προσδιοριζόμενα ποσά προϊόν συμψηφισμού </a:t>
            </a:r>
          </a:p>
          <a:p>
            <a:pPr lvl="1" eaLnBrk="1" hangingPunct="1">
              <a:buFont typeface="Wingdings" pitchFamily="2" charset="2"/>
              <a:buChar char="Ø"/>
            </a:pPr>
            <a:r>
              <a:rPr lang="el-GR" sz="3100" dirty="0" smtClean="0">
                <a:latin typeface="Times New Roman" pitchFamily="18" charset="0"/>
                <a:cs typeface="Times New Roman" pitchFamily="18" charset="0"/>
              </a:rPr>
              <a:t>αναγνωρισμένη από ΔΛΠ</a:t>
            </a:r>
          </a:p>
          <a:p>
            <a:pPr eaLnBrk="1" hangingPunct="1"/>
            <a:r>
              <a:rPr lang="el-GR" sz="3100" dirty="0" smtClean="0">
                <a:latin typeface="Times New Roman" pitchFamily="18" charset="0"/>
                <a:cs typeface="Times New Roman" pitchFamily="18" charset="0"/>
              </a:rPr>
              <a:t>σημείωση:</a:t>
            </a:r>
          </a:p>
          <a:p>
            <a:pPr lvl="1" algn="just" eaLnBrk="1" hangingPunct="1">
              <a:buFont typeface="Wingdings" pitchFamily="2" charset="2"/>
              <a:buChar char="Ø"/>
            </a:pPr>
            <a:r>
              <a:rPr lang="el-GR" sz="3100" dirty="0" smtClean="0">
                <a:latin typeface="Times New Roman" pitchFamily="18" charset="0"/>
                <a:cs typeface="Times New Roman" pitchFamily="18" charset="0"/>
              </a:rPr>
              <a:t>η διαφορά των δύο αφορά μόνο τη ΛΔ</a:t>
            </a:r>
          </a:p>
          <a:p>
            <a:pPr lvl="1" algn="just" eaLnBrk="1" hangingPunct="1">
              <a:buFont typeface="Wingdings" pitchFamily="2" charset="2"/>
              <a:buChar char="Ø"/>
            </a:pPr>
            <a:r>
              <a:rPr lang="el-GR" sz="3100" dirty="0" smtClean="0">
                <a:latin typeface="Times New Roman" pitchFamily="18" charset="0"/>
                <a:cs typeface="Times New Roman" pitchFamily="18" charset="0"/>
              </a:rPr>
              <a:t>Και οι δύο μέθοδοι δίνουν το ίδιο συνολικό αποτέλεσμα</a:t>
            </a:r>
          </a:p>
        </p:txBody>
      </p:sp>
      <p:sp>
        <p:nvSpPr>
          <p:cNvPr id="5" name="4 - Θέση αριθμού διαφάνειας"/>
          <p:cNvSpPr>
            <a:spLocks noGrp="1"/>
          </p:cNvSpPr>
          <p:nvPr>
            <p:ph type="sldNum" sz="quarter" idx="12"/>
          </p:nvPr>
        </p:nvSpPr>
        <p:spPr/>
        <p:txBody>
          <a:bodyPr/>
          <a:lstStyle/>
          <a:p>
            <a:pPr>
              <a:defRPr/>
            </a:pPr>
            <a:fld id="{3A62058F-FA1E-41EB-BA5C-CC668E4F747A}" type="slidenum">
              <a:rPr lang="el-GR" smtClean="0"/>
              <a:pPr>
                <a:defRPr/>
              </a:pPr>
              <a:t>29</a:t>
            </a:fld>
            <a:endParaRPr lang="el-G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294914"/>
                                        </p:tgtEl>
                                        <p:attrNameLst>
                                          <p:attrName>style.visibility</p:attrName>
                                        </p:attrNameLst>
                                      </p:cBhvr>
                                      <p:to>
                                        <p:strVal val="visible"/>
                                      </p:to>
                                    </p:set>
                                    <p:anim calcmode="lin" valueType="num">
                                      <p:cBhvr additive="base">
                                        <p:cTn id="7" dur="500" fill="hold"/>
                                        <p:tgtEl>
                                          <p:spTgt spid="294914"/>
                                        </p:tgtEl>
                                        <p:attrNameLst>
                                          <p:attrName>ppt_x</p:attrName>
                                        </p:attrNameLst>
                                      </p:cBhvr>
                                      <p:tavLst>
                                        <p:tav tm="0">
                                          <p:val>
                                            <p:strVal val="0-#ppt_w/2"/>
                                          </p:val>
                                        </p:tav>
                                        <p:tav tm="100000">
                                          <p:val>
                                            <p:strVal val="#ppt_x"/>
                                          </p:val>
                                        </p:tav>
                                      </p:tavLst>
                                    </p:anim>
                                    <p:anim calcmode="lin" valueType="num">
                                      <p:cBhvr additive="base">
                                        <p:cTn id="8" dur="500" fill="hold"/>
                                        <p:tgtEl>
                                          <p:spTgt spid="294914"/>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294915">
                                            <p:txEl>
                                              <p:pRg st="0" end="0"/>
                                            </p:txEl>
                                          </p:spTgt>
                                        </p:tgtEl>
                                        <p:attrNameLst>
                                          <p:attrName>style.visibility</p:attrName>
                                        </p:attrNameLst>
                                      </p:cBhvr>
                                      <p:to>
                                        <p:strVal val="visible"/>
                                      </p:to>
                                    </p:set>
                                    <p:anim calcmode="lin" valueType="num">
                                      <p:cBhvr additive="base">
                                        <p:cTn id="13" dur="500" fill="hold"/>
                                        <p:tgtEl>
                                          <p:spTgt spid="294915">
                                            <p:txEl>
                                              <p:pRg st="0" end="0"/>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294915">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294915">
                                            <p:txEl>
                                              <p:pRg st="1" end="1"/>
                                            </p:txEl>
                                          </p:spTgt>
                                        </p:tgtEl>
                                        <p:attrNameLst>
                                          <p:attrName>style.visibility</p:attrName>
                                        </p:attrNameLst>
                                      </p:cBhvr>
                                      <p:to>
                                        <p:strVal val="visible"/>
                                      </p:to>
                                    </p:set>
                                    <p:anim calcmode="lin" valueType="num">
                                      <p:cBhvr additive="base">
                                        <p:cTn id="19" dur="500" fill="hold"/>
                                        <p:tgtEl>
                                          <p:spTgt spid="294915">
                                            <p:txEl>
                                              <p:pRg st="1" end="1"/>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294915">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294915">
                                            <p:txEl>
                                              <p:pRg st="2" end="2"/>
                                            </p:txEl>
                                          </p:spTgt>
                                        </p:tgtEl>
                                        <p:attrNameLst>
                                          <p:attrName>style.visibility</p:attrName>
                                        </p:attrNameLst>
                                      </p:cBhvr>
                                      <p:to>
                                        <p:strVal val="visible"/>
                                      </p:to>
                                    </p:set>
                                    <p:anim calcmode="lin" valueType="num">
                                      <p:cBhvr additive="base">
                                        <p:cTn id="25" dur="500" fill="hold"/>
                                        <p:tgtEl>
                                          <p:spTgt spid="294915">
                                            <p:txEl>
                                              <p:pRg st="2" end="2"/>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294915">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294915">
                                            <p:txEl>
                                              <p:pRg st="3" end="3"/>
                                            </p:txEl>
                                          </p:spTgt>
                                        </p:tgtEl>
                                        <p:attrNameLst>
                                          <p:attrName>style.visibility</p:attrName>
                                        </p:attrNameLst>
                                      </p:cBhvr>
                                      <p:to>
                                        <p:strVal val="visible"/>
                                      </p:to>
                                    </p:set>
                                    <p:anim calcmode="lin" valueType="num">
                                      <p:cBhvr additive="base">
                                        <p:cTn id="31" dur="500" fill="hold"/>
                                        <p:tgtEl>
                                          <p:spTgt spid="294915">
                                            <p:txEl>
                                              <p:pRg st="3" end="3"/>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294915">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8" fill="hold" grpId="0" nodeType="clickEffect">
                                  <p:stCondLst>
                                    <p:cond delay="0"/>
                                  </p:stCondLst>
                                  <p:childTnLst>
                                    <p:set>
                                      <p:cBhvr>
                                        <p:cTn id="36" dur="1" fill="hold">
                                          <p:stCondLst>
                                            <p:cond delay="0"/>
                                          </p:stCondLst>
                                        </p:cTn>
                                        <p:tgtEl>
                                          <p:spTgt spid="294915">
                                            <p:txEl>
                                              <p:pRg st="4" end="4"/>
                                            </p:txEl>
                                          </p:spTgt>
                                        </p:tgtEl>
                                        <p:attrNameLst>
                                          <p:attrName>style.visibility</p:attrName>
                                        </p:attrNameLst>
                                      </p:cBhvr>
                                      <p:to>
                                        <p:strVal val="visible"/>
                                      </p:to>
                                    </p:set>
                                    <p:anim calcmode="lin" valueType="num">
                                      <p:cBhvr additive="base">
                                        <p:cTn id="37" dur="500" fill="hold"/>
                                        <p:tgtEl>
                                          <p:spTgt spid="294915">
                                            <p:txEl>
                                              <p:pRg st="4" end="4"/>
                                            </p:txEl>
                                          </p:spTgt>
                                        </p:tgtEl>
                                        <p:attrNameLst>
                                          <p:attrName>ppt_x</p:attrName>
                                        </p:attrNameLst>
                                      </p:cBhvr>
                                      <p:tavLst>
                                        <p:tav tm="0">
                                          <p:val>
                                            <p:strVal val="0-#ppt_w/2"/>
                                          </p:val>
                                        </p:tav>
                                        <p:tav tm="100000">
                                          <p:val>
                                            <p:strVal val="#ppt_x"/>
                                          </p:val>
                                        </p:tav>
                                      </p:tavLst>
                                    </p:anim>
                                    <p:anim calcmode="lin" valueType="num">
                                      <p:cBhvr additive="base">
                                        <p:cTn id="38" dur="500" fill="hold"/>
                                        <p:tgtEl>
                                          <p:spTgt spid="294915">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8" fill="hold" grpId="0" nodeType="clickEffect">
                                  <p:stCondLst>
                                    <p:cond delay="0"/>
                                  </p:stCondLst>
                                  <p:childTnLst>
                                    <p:set>
                                      <p:cBhvr>
                                        <p:cTn id="42" dur="1" fill="hold">
                                          <p:stCondLst>
                                            <p:cond delay="0"/>
                                          </p:stCondLst>
                                        </p:cTn>
                                        <p:tgtEl>
                                          <p:spTgt spid="294915">
                                            <p:txEl>
                                              <p:pRg st="5" end="5"/>
                                            </p:txEl>
                                          </p:spTgt>
                                        </p:tgtEl>
                                        <p:attrNameLst>
                                          <p:attrName>style.visibility</p:attrName>
                                        </p:attrNameLst>
                                      </p:cBhvr>
                                      <p:to>
                                        <p:strVal val="visible"/>
                                      </p:to>
                                    </p:set>
                                    <p:anim calcmode="lin" valueType="num">
                                      <p:cBhvr additive="base">
                                        <p:cTn id="43" dur="500" fill="hold"/>
                                        <p:tgtEl>
                                          <p:spTgt spid="294915">
                                            <p:txEl>
                                              <p:pRg st="5" end="5"/>
                                            </p:txEl>
                                          </p:spTgt>
                                        </p:tgtEl>
                                        <p:attrNameLst>
                                          <p:attrName>ppt_x</p:attrName>
                                        </p:attrNameLst>
                                      </p:cBhvr>
                                      <p:tavLst>
                                        <p:tav tm="0">
                                          <p:val>
                                            <p:strVal val="0-#ppt_w/2"/>
                                          </p:val>
                                        </p:tav>
                                        <p:tav tm="100000">
                                          <p:val>
                                            <p:strVal val="#ppt_x"/>
                                          </p:val>
                                        </p:tav>
                                      </p:tavLst>
                                    </p:anim>
                                    <p:anim calcmode="lin" valueType="num">
                                      <p:cBhvr additive="base">
                                        <p:cTn id="44" dur="500" fill="hold"/>
                                        <p:tgtEl>
                                          <p:spTgt spid="294915">
                                            <p:txEl>
                                              <p:pRg st="5" end="5"/>
                                            </p:txEl>
                                          </p:spTgt>
                                        </p:tgtEl>
                                        <p:attrNameLst>
                                          <p:attrName>ppt_y</p:attrName>
                                        </p:attrNameLst>
                                      </p:cBhvr>
                                      <p:tavLst>
                                        <p:tav tm="0">
                                          <p:val>
                                            <p:strVal val="#ppt_y"/>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8" fill="hold" grpId="0" nodeType="clickEffect">
                                  <p:stCondLst>
                                    <p:cond delay="0"/>
                                  </p:stCondLst>
                                  <p:childTnLst>
                                    <p:set>
                                      <p:cBhvr>
                                        <p:cTn id="48" dur="1" fill="hold">
                                          <p:stCondLst>
                                            <p:cond delay="0"/>
                                          </p:stCondLst>
                                        </p:cTn>
                                        <p:tgtEl>
                                          <p:spTgt spid="294915">
                                            <p:txEl>
                                              <p:pRg st="6" end="6"/>
                                            </p:txEl>
                                          </p:spTgt>
                                        </p:tgtEl>
                                        <p:attrNameLst>
                                          <p:attrName>style.visibility</p:attrName>
                                        </p:attrNameLst>
                                      </p:cBhvr>
                                      <p:to>
                                        <p:strVal val="visible"/>
                                      </p:to>
                                    </p:set>
                                    <p:anim calcmode="lin" valueType="num">
                                      <p:cBhvr additive="base">
                                        <p:cTn id="49" dur="500" fill="hold"/>
                                        <p:tgtEl>
                                          <p:spTgt spid="294915">
                                            <p:txEl>
                                              <p:pRg st="6" end="6"/>
                                            </p:txEl>
                                          </p:spTgt>
                                        </p:tgtEl>
                                        <p:attrNameLst>
                                          <p:attrName>ppt_x</p:attrName>
                                        </p:attrNameLst>
                                      </p:cBhvr>
                                      <p:tavLst>
                                        <p:tav tm="0">
                                          <p:val>
                                            <p:strVal val="0-#ppt_w/2"/>
                                          </p:val>
                                        </p:tav>
                                        <p:tav tm="100000">
                                          <p:val>
                                            <p:strVal val="#ppt_x"/>
                                          </p:val>
                                        </p:tav>
                                      </p:tavLst>
                                    </p:anim>
                                    <p:anim calcmode="lin" valueType="num">
                                      <p:cBhvr additive="base">
                                        <p:cTn id="50" dur="500" fill="hold"/>
                                        <p:tgtEl>
                                          <p:spTgt spid="294915">
                                            <p:txEl>
                                              <p:pRg st="6" end="6"/>
                                            </p:txEl>
                                          </p:spTgt>
                                        </p:tgtEl>
                                        <p:attrNameLst>
                                          <p:attrName>ppt_y</p:attrName>
                                        </p:attrNameLst>
                                      </p:cBhvr>
                                      <p:tavLst>
                                        <p:tav tm="0">
                                          <p:val>
                                            <p:strVal val="#ppt_y"/>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8" fill="hold" grpId="0" nodeType="clickEffect">
                                  <p:stCondLst>
                                    <p:cond delay="0"/>
                                  </p:stCondLst>
                                  <p:childTnLst>
                                    <p:set>
                                      <p:cBhvr>
                                        <p:cTn id="54" dur="1" fill="hold">
                                          <p:stCondLst>
                                            <p:cond delay="0"/>
                                          </p:stCondLst>
                                        </p:cTn>
                                        <p:tgtEl>
                                          <p:spTgt spid="294915">
                                            <p:txEl>
                                              <p:pRg st="7" end="7"/>
                                            </p:txEl>
                                          </p:spTgt>
                                        </p:tgtEl>
                                        <p:attrNameLst>
                                          <p:attrName>style.visibility</p:attrName>
                                        </p:attrNameLst>
                                      </p:cBhvr>
                                      <p:to>
                                        <p:strVal val="visible"/>
                                      </p:to>
                                    </p:set>
                                    <p:anim calcmode="lin" valueType="num">
                                      <p:cBhvr additive="base">
                                        <p:cTn id="55" dur="500" fill="hold"/>
                                        <p:tgtEl>
                                          <p:spTgt spid="294915">
                                            <p:txEl>
                                              <p:pRg st="7" end="7"/>
                                            </p:txEl>
                                          </p:spTgt>
                                        </p:tgtEl>
                                        <p:attrNameLst>
                                          <p:attrName>ppt_x</p:attrName>
                                        </p:attrNameLst>
                                      </p:cBhvr>
                                      <p:tavLst>
                                        <p:tav tm="0">
                                          <p:val>
                                            <p:strVal val="0-#ppt_w/2"/>
                                          </p:val>
                                        </p:tav>
                                        <p:tav tm="100000">
                                          <p:val>
                                            <p:strVal val="#ppt_x"/>
                                          </p:val>
                                        </p:tav>
                                      </p:tavLst>
                                    </p:anim>
                                    <p:anim calcmode="lin" valueType="num">
                                      <p:cBhvr additive="base">
                                        <p:cTn id="56" dur="500" fill="hold"/>
                                        <p:tgtEl>
                                          <p:spTgt spid="294915">
                                            <p:txEl>
                                              <p:pRg st="7" end="7"/>
                                            </p:txEl>
                                          </p:spTgt>
                                        </p:tgtEl>
                                        <p:attrNameLst>
                                          <p:attrName>ppt_y</p:attrName>
                                        </p:attrNameLst>
                                      </p:cBhvr>
                                      <p:tavLst>
                                        <p:tav tm="0">
                                          <p:val>
                                            <p:strVal val="#ppt_y"/>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8" fill="hold" grpId="0" nodeType="clickEffect">
                                  <p:stCondLst>
                                    <p:cond delay="0"/>
                                  </p:stCondLst>
                                  <p:childTnLst>
                                    <p:set>
                                      <p:cBhvr>
                                        <p:cTn id="60" dur="1" fill="hold">
                                          <p:stCondLst>
                                            <p:cond delay="0"/>
                                          </p:stCondLst>
                                        </p:cTn>
                                        <p:tgtEl>
                                          <p:spTgt spid="294915">
                                            <p:txEl>
                                              <p:pRg st="8" end="8"/>
                                            </p:txEl>
                                          </p:spTgt>
                                        </p:tgtEl>
                                        <p:attrNameLst>
                                          <p:attrName>style.visibility</p:attrName>
                                        </p:attrNameLst>
                                      </p:cBhvr>
                                      <p:to>
                                        <p:strVal val="visible"/>
                                      </p:to>
                                    </p:set>
                                    <p:anim calcmode="lin" valueType="num">
                                      <p:cBhvr additive="base">
                                        <p:cTn id="61" dur="500" fill="hold"/>
                                        <p:tgtEl>
                                          <p:spTgt spid="294915">
                                            <p:txEl>
                                              <p:pRg st="8" end="8"/>
                                            </p:txEl>
                                          </p:spTgt>
                                        </p:tgtEl>
                                        <p:attrNameLst>
                                          <p:attrName>ppt_x</p:attrName>
                                        </p:attrNameLst>
                                      </p:cBhvr>
                                      <p:tavLst>
                                        <p:tav tm="0">
                                          <p:val>
                                            <p:strVal val="0-#ppt_w/2"/>
                                          </p:val>
                                        </p:tav>
                                        <p:tav tm="100000">
                                          <p:val>
                                            <p:strVal val="#ppt_x"/>
                                          </p:val>
                                        </p:tav>
                                      </p:tavLst>
                                    </p:anim>
                                    <p:anim calcmode="lin" valueType="num">
                                      <p:cBhvr additive="base">
                                        <p:cTn id="62" dur="500" fill="hold"/>
                                        <p:tgtEl>
                                          <p:spTgt spid="294915">
                                            <p:txEl>
                                              <p:pRg st="8" end="8"/>
                                            </p:txEl>
                                          </p:spTgt>
                                        </p:tgtEl>
                                        <p:attrNameLst>
                                          <p:attrName>ppt_y</p:attrName>
                                        </p:attrNameLst>
                                      </p:cBhvr>
                                      <p:tavLst>
                                        <p:tav tm="0">
                                          <p:val>
                                            <p:strVal val="#ppt_y"/>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8" fill="hold" grpId="0" nodeType="clickEffect">
                                  <p:stCondLst>
                                    <p:cond delay="0"/>
                                  </p:stCondLst>
                                  <p:childTnLst>
                                    <p:set>
                                      <p:cBhvr>
                                        <p:cTn id="66" dur="1" fill="hold">
                                          <p:stCondLst>
                                            <p:cond delay="0"/>
                                          </p:stCondLst>
                                        </p:cTn>
                                        <p:tgtEl>
                                          <p:spTgt spid="294915">
                                            <p:txEl>
                                              <p:pRg st="9" end="9"/>
                                            </p:txEl>
                                          </p:spTgt>
                                        </p:tgtEl>
                                        <p:attrNameLst>
                                          <p:attrName>style.visibility</p:attrName>
                                        </p:attrNameLst>
                                      </p:cBhvr>
                                      <p:to>
                                        <p:strVal val="visible"/>
                                      </p:to>
                                    </p:set>
                                    <p:anim calcmode="lin" valueType="num">
                                      <p:cBhvr additive="base">
                                        <p:cTn id="67" dur="500" fill="hold"/>
                                        <p:tgtEl>
                                          <p:spTgt spid="294915">
                                            <p:txEl>
                                              <p:pRg st="9" end="9"/>
                                            </p:txEl>
                                          </p:spTgt>
                                        </p:tgtEl>
                                        <p:attrNameLst>
                                          <p:attrName>ppt_x</p:attrName>
                                        </p:attrNameLst>
                                      </p:cBhvr>
                                      <p:tavLst>
                                        <p:tav tm="0">
                                          <p:val>
                                            <p:strVal val="0-#ppt_w/2"/>
                                          </p:val>
                                        </p:tav>
                                        <p:tav tm="100000">
                                          <p:val>
                                            <p:strVal val="#ppt_x"/>
                                          </p:val>
                                        </p:tav>
                                      </p:tavLst>
                                    </p:anim>
                                    <p:anim calcmode="lin" valueType="num">
                                      <p:cBhvr additive="base">
                                        <p:cTn id="68" dur="500" fill="hold"/>
                                        <p:tgtEl>
                                          <p:spTgt spid="294915">
                                            <p:txEl>
                                              <p:pRg st="9" end="9"/>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4914" grpId="0" autoUpdateAnimBg="0"/>
      <p:bldP spid="294915" grpId="0" build="p" bldLvl="2" autoUpdateAnimBg="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itle 1"/>
          <p:cNvSpPr>
            <a:spLocks noGrp="1"/>
          </p:cNvSpPr>
          <p:nvPr>
            <p:ph type="title"/>
          </p:nvPr>
        </p:nvSpPr>
        <p:spPr>
          <a:xfrm>
            <a:off x="1042988" y="0"/>
            <a:ext cx="7772400" cy="836613"/>
          </a:xfrm>
        </p:spPr>
        <p:txBody>
          <a:bodyPr/>
          <a:lstStyle/>
          <a:p>
            <a:pPr eaLnBrk="1" hangingPunct="1"/>
            <a:r>
              <a:rPr lang="el-GR" altLang="el-GR" sz="3600" b="1" i="0" dirty="0" smtClean="0">
                <a:solidFill>
                  <a:schemeClr val="tx1"/>
                </a:solidFill>
                <a:effectLst/>
                <a:latin typeface="Times New Roman" pitchFamily="18" charset="0"/>
                <a:ea typeface="ＭＳ Ｐゴシック" pitchFamily="34" charset="-128"/>
                <a:cs typeface="Times New Roman" pitchFamily="18" charset="0"/>
              </a:rPr>
              <a:t>Δομή του </a:t>
            </a:r>
            <a:r>
              <a:rPr lang="en-US" altLang="el-GR" sz="3600" b="1" i="0" dirty="0" smtClean="0">
                <a:solidFill>
                  <a:schemeClr val="tx1"/>
                </a:solidFill>
                <a:effectLst/>
                <a:latin typeface="Times New Roman" pitchFamily="18" charset="0"/>
                <a:ea typeface="ＭＳ Ｐゴシック" pitchFamily="34" charset="-128"/>
                <a:cs typeface="Times New Roman" pitchFamily="18" charset="0"/>
              </a:rPr>
              <a:t>IASB</a:t>
            </a:r>
          </a:p>
        </p:txBody>
      </p:sp>
      <p:grpSp>
        <p:nvGrpSpPr>
          <p:cNvPr id="2" name="Group 4"/>
          <p:cNvGrpSpPr>
            <a:grpSpLocks/>
          </p:cNvGrpSpPr>
          <p:nvPr/>
        </p:nvGrpSpPr>
        <p:grpSpPr bwMode="auto">
          <a:xfrm>
            <a:off x="179388" y="1374775"/>
            <a:ext cx="8497887" cy="3403600"/>
            <a:chOff x="113" y="866"/>
            <a:chExt cx="5353" cy="2144"/>
          </a:xfrm>
        </p:grpSpPr>
        <p:sp>
          <p:nvSpPr>
            <p:cNvPr id="25611" name="Rectangle 5"/>
            <p:cNvSpPr>
              <a:spLocks noChangeArrowheads="1"/>
            </p:cNvSpPr>
            <p:nvPr/>
          </p:nvSpPr>
          <p:spPr bwMode="auto">
            <a:xfrm>
              <a:off x="1429" y="866"/>
              <a:ext cx="2721" cy="544"/>
            </a:xfrm>
            <a:prstGeom prst="rect">
              <a:avLst/>
            </a:prstGeom>
            <a:solidFill>
              <a:schemeClr val="accent2"/>
            </a:solidFill>
            <a:ln w="9525" algn="ctr">
              <a:solidFill>
                <a:schemeClr val="tx1"/>
              </a:solidFill>
              <a:miter lim="800000"/>
              <a:headEnd/>
              <a:tailEnd/>
            </a:ln>
          </p:spPr>
          <p:txBody>
            <a:bodyPr lIns="54000" rIns="54000" anchor="ctr"/>
            <a:lstStyle/>
            <a:p>
              <a:r>
                <a:rPr lang="el-GR" altLang="el-GR" b="1" dirty="0">
                  <a:latin typeface="Times New Roman" pitchFamily="18" charset="0"/>
                  <a:cs typeface="Times New Roman" pitchFamily="18" charset="0"/>
                </a:rPr>
                <a:t>Ίδρυμα (</a:t>
              </a:r>
              <a:r>
                <a:rPr lang="en-GB" altLang="el-GR" b="1" dirty="0">
                  <a:latin typeface="Times New Roman" pitchFamily="18" charset="0"/>
                  <a:cs typeface="Times New Roman" pitchFamily="18" charset="0"/>
                </a:rPr>
                <a:t>IASC Foundation</a:t>
              </a:r>
              <a:r>
                <a:rPr lang="el-GR" altLang="el-GR" b="1" dirty="0">
                  <a:latin typeface="Times New Roman" pitchFamily="18" charset="0"/>
                  <a:cs typeface="Times New Roman" pitchFamily="18" charset="0"/>
                </a:rPr>
                <a:t>)</a:t>
              </a:r>
              <a:endParaRPr lang="en-GB" altLang="el-GR" b="1" dirty="0">
                <a:latin typeface="Times New Roman" pitchFamily="18" charset="0"/>
                <a:cs typeface="Times New Roman" pitchFamily="18" charset="0"/>
              </a:endParaRPr>
            </a:p>
            <a:p>
              <a:pPr>
                <a:spcBef>
                  <a:spcPct val="25000"/>
                </a:spcBef>
              </a:pPr>
              <a:r>
                <a:rPr lang="en-GB" altLang="el-GR" sz="1200" dirty="0">
                  <a:latin typeface="Times New Roman" pitchFamily="18" charset="0"/>
                  <a:cs typeface="Times New Roman" pitchFamily="18" charset="0"/>
                </a:rPr>
                <a:t>22 </a:t>
              </a:r>
              <a:r>
                <a:rPr lang="el-GR" altLang="el-GR" sz="1200" dirty="0">
                  <a:latin typeface="Times New Roman" pitchFamily="18" charset="0"/>
                  <a:cs typeface="Times New Roman" pitchFamily="18" charset="0"/>
                </a:rPr>
                <a:t>Θεματοφύλακες (</a:t>
              </a:r>
              <a:r>
                <a:rPr lang="en-GB" altLang="el-GR" sz="1200" dirty="0">
                  <a:latin typeface="Times New Roman" pitchFamily="18" charset="0"/>
                  <a:cs typeface="Times New Roman" pitchFamily="18" charset="0"/>
                </a:rPr>
                <a:t>Trustees</a:t>
              </a:r>
              <a:r>
                <a:rPr lang="el-GR" altLang="el-GR" sz="1200" dirty="0">
                  <a:latin typeface="Times New Roman" pitchFamily="18" charset="0"/>
                  <a:cs typeface="Times New Roman" pitchFamily="18" charset="0"/>
                </a:rPr>
                <a:t>)</a:t>
              </a:r>
              <a:r>
                <a:rPr lang="en-GB" altLang="el-GR" sz="1400" dirty="0">
                  <a:latin typeface="Times New Roman" pitchFamily="18" charset="0"/>
                  <a:cs typeface="Times New Roman" pitchFamily="18" charset="0"/>
                </a:rPr>
                <a:t> </a:t>
              </a:r>
            </a:p>
            <a:p>
              <a:r>
                <a:rPr lang="el-GR" altLang="el-GR" sz="1200" dirty="0">
                  <a:latin typeface="Times New Roman" pitchFamily="18" charset="0"/>
                  <a:cs typeface="Times New Roman" pitchFamily="18" charset="0"/>
                </a:rPr>
                <a:t>Διορίζει, επιβλέπει και βρίσκει  κεφάλαια</a:t>
              </a:r>
              <a:endParaRPr lang="en-GB" altLang="el-GR" sz="1200" dirty="0">
                <a:latin typeface="Times New Roman" pitchFamily="18" charset="0"/>
                <a:cs typeface="Times New Roman" pitchFamily="18" charset="0"/>
              </a:endParaRPr>
            </a:p>
          </p:txBody>
        </p:sp>
        <p:sp>
          <p:nvSpPr>
            <p:cNvPr id="25612" name="Rectangle 6"/>
            <p:cNvSpPr>
              <a:spLocks noChangeArrowheads="1"/>
            </p:cNvSpPr>
            <p:nvPr/>
          </p:nvSpPr>
          <p:spPr bwMode="auto">
            <a:xfrm>
              <a:off x="113" y="2045"/>
              <a:ext cx="1768" cy="544"/>
            </a:xfrm>
            <a:prstGeom prst="rect">
              <a:avLst/>
            </a:prstGeom>
            <a:solidFill>
              <a:schemeClr val="accent1"/>
            </a:solidFill>
            <a:ln w="9525" algn="ctr">
              <a:solidFill>
                <a:schemeClr val="tx1"/>
              </a:solidFill>
              <a:miter lim="800000"/>
              <a:headEnd/>
              <a:tailEnd/>
            </a:ln>
          </p:spPr>
          <p:txBody>
            <a:bodyPr lIns="54000" rIns="54000" anchor="ctr"/>
            <a:lstStyle/>
            <a:p>
              <a:r>
                <a:rPr lang="el-GR" altLang="el-GR" sz="1600" b="1" dirty="0"/>
                <a:t>Συμβουλευτικό Συμβούλιο (</a:t>
              </a:r>
              <a:r>
                <a:rPr lang="en-GB" altLang="el-GR" sz="1600" b="1" dirty="0"/>
                <a:t>Standards Advisory Council</a:t>
              </a:r>
              <a:r>
                <a:rPr lang="el-GR" altLang="el-GR" sz="1600" b="1" dirty="0"/>
                <a:t>)</a:t>
              </a:r>
              <a:endParaRPr lang="en-GB" altLang="el-GR" sz="1600" b="1" dirty="0"/>
            </a:p>
            <a:p>
              <a:pPr>
                <a:spcBef>
                  <a:spcPct val="25000"/>
                </a:spcBef>
              </a:pPr>
              <a:r>
                <a:rPr lang="en-GB" altLang="el-GR" sz="1200" dirty="0"/>
                <a:t>30 </a:t>
              </a:r>
              <a:r>
                <a:rPr lang="el-GR" altLang="el-GR" sz="1200" dirty="0"/>
                <a:t>ή περισσότερα μέλη</a:t>
              </a:r>
              <a:endParaRPr lang="en-GB" altLang="el-GR" sz="1200" dirty="0"/>
            </a:p>
          </p:txBody>
        </p:sp>
        <p:sp>
          <p:nvSpPr>
            <p:cNvPr id="25613" name="Rectangle 7"/>
            <p:cNvSpPr>
              <a:spLocks noChangeArrowheads="1"/>
            </p:cNvSpPr>
            <p:nvPr/>
          </p:nvSpPr>
          <p:spPr bwMode="auto">
            <a:xfrm>
              <a:off x="2200" y="1682"/>
              <a:ext cx="2225" cy="592"/>
            </a:xfrm>
            <a:prstGeom prst="rect">
              <a:avLst/>
            </a:prstGeom>
            <a:solidFill>
              <a:schemeClr val="accent1"/>
            </a:solidFill>
            <a:ln w="9525" algn="ctr">
              <a:solidFill>
                <a:schemeClr val="tx1"/>
              </a:solidFill>
              <a:miter lim="800000"/>
              <a:headEnd/>
              <a:tailEnd/>
            </a:ln>
          </p:spPr>
          <p:txBody>
            <a:bodyPr lIns="54000" rIns="54000" anchor="ctr"/>
            <a:lstStyle/>
            <a:p>
              <a:pPr>
                <a:spcBef>
                  <a:spcPct val="10000"/>
                </a:spcBef>
              </a:pPr>
              <a:r>
                <a:rPr lang="el-GR" altLang="el-GR" sz="1700" b="1" dirty="0"/>
                <a:t>Συμβούλιο (</a:t>
              </a:r>
              <a:r>
                <a:rPr lang="en-GB" altLang="el-GR" sz="1700" b="1" dirty="0"/>
                <a:t>Board</a:t>
              </a:r>
              <a:r>
                <a:rPr lang="el-GR" altLang="el-GR" sz="1700" b="1" dirty="0"/>
                <a:t>)</a:t>
              </a:r>
              <a:endParaRPr lang="en-GB" altLang="el-GR" sz="1700" b="1" dirty="0"/>
            </a:p>
            <a:p>
              <a:pPr>
                <a:spcBef>
                  <a:spcPct val="25000"/>
                </a:spcBef>
              </a:pPr>
              <a:r>
                <a:rPr lang="en-GB" altLang="el-GR" sz="1200" dirty="0"/>
                <a:t>1</a:t>
              </a:r>
              <a:r>
                <a:rPr lang="el-GR" altLang="el-GR" sz="1200" dirty="0"/>
                <a:t>6 μέλη</a:t>
              </a:r>
              <a:endParaRPr lang="en-GB" altLang="el-GR" sz="1200" dirty="0"/>
            </a:p>
            <a:p>
              <a:r>
                <a:rPr lang="el-GR" altLang="el-GR" sz="1200" dirty="0"/>
                <a:t>Θέτει την τεχνική </a:t>
              </a:r>
              <a:r>
                <a:rPr lang="en-GB" altLang="el-GR" sz="1200" dirty="0"/>
                <a:t>agenda. </a:t>
              </a:r>
              <a:r>
                <a:rPr lang="el-GR" altLang="el-GR" sz="1200" dirty="0"/>
                <a:t>Εγκρίνει τα πρότυπα</a:t>
              </a:r>
              <a:r>
                <a:rPr lang="en-GB" altLang="el-GR" sz="1200" dirty="0"/>
                <a:t>, </a:t>
              </a:r>
              <a:r>
                <a:rPr lang="el-GR" altLang="el-GR" sz="1200" dirty="0"/>
                <a:t>τα πρόχειρα έγγραφα (</a:t>
              </a:r>
              <a:r>
                <a:rPr lang="en-GB" altLang="el-GR" sz="1200" dirty="0"/>
                <a:t>exposure drafts</a:t>
              </a:r>
              <a:r>
                <a:rPr lang="el-GR" altLang="el-GR" sz="1200" dirty="0"/>
                <a:t>) και τις διερμηνείες</a:t>
              </a:r>
              <a:endParaRPr lang="en-GB" altLang="el-GR" sz="1200" dirty="0"/>
            </a:p>
          </p:txBody>
        </p:sp>
        <p:sp>
          <p:nvSpPr>
            <p:cNvPr id="25614" name="Rectangle 9"/>
            <p:cNvSpPr>
              <a:spLocks noChangeArrowheads="1"/>
            </p:cNvSpPr>
            <p:nvPr/>
          </p:nvSpPr>
          <p:spPr bwMode="auto">
            <a:xfrm>
              <a:off x="2971" y="2466"/>
              <a:ext cx="2495" cy="544"/>
            </a:xfrm>
            <a:prstGeom prst="rect">
              <a:avLst/>
            </a:prstGeom>
            <a:solidFill>
              <a:schemeClr val="accent1"/>
            </a:solidFill>
            <a:ln w="9525" algn="ctr">
              <a:solidFill>
                <a:schemeClr val="tx1"/>
              </a:solidFill>
              <a:miter lim="800000"/>
              <a:headEnd/>
              <a:tailEnd/>
            </a:ln>
          </p:spPr>
          <p:txBody>
            <a:bodyPr lIns="54000" rIns="54000" anchor="ctr"/>
            <a:lstStyle/>
            <a:p>
              <a:r>
                <a:rPr lang="el-GR" altLang="el-GR" sz="1600" b="1" dirty="0"/>
                <a:t>Επιτροπή Διερμηνειών</a:t>
              </a:r>
              <a:endParaRPr lang="en-GB" altLang="el-GR" sz="1600" b="1" dirty="0"/>
            </a:p>
            <a:p>
              <a:pPr>
                <a:spcBef>
                  <a:spcPct val="25000"/>
                </a:spcBef>
              </a:pPr>
              <a:r>
                <a:rPr lang="en-GB" altLang="el-GR" sz="1200" dirty="0"/>
                <a:t>12 </a:t>
              </a:r>
              <a:r>
                <a:rPr lang="el-GR" altLang="el-GR" sz="1200" dirty="0"/>
                <a:t>μέλη</a:t>
              </a:r>
              <a:endParaRPr lang="en-GB" altLang="el-GR" sz="1200" dirty="0"/>
            </a:p>
          </p:txBody>
        </p:sp>
        <p:cxnSp>
          <p:nvCxnSpPr>
            <p:cNvPr id="25615" name="AutoShape 10"/>
            <p:cNvCxnSpPr>
              <a:cxnSpLocks noChangeShapeType="1"/>
              <a:stCxn id="25611" idx="1"/>
            </p:cNvCxnSpPr>
            <p:nvPr/>
          </p:nvCxnSpPr>
          <p:spPr bwMode="auto">
            <a:xfrm rot="10800000" flipV="1">
              <a:off x="793" y="1138"/>
              <a:ext cx="636" cy="908"/>
            </a:xfrm>
            <a:prstGeom prst="bentConnector2">
              <a:avLst/>
            </a:prstGeom>
            <a:noFill/>
            <a:ln w="28575">
              <a:solidFill>
                <a:schemeClr val="tx1"/>
              </a:solidFill>
              <a:miter lim="800000"/>
              <a:headEnd/>
              <a:tailEnd type="triangle" w="med" len="med"/>
            </a:ln>
          </p:spPr>
        </p:cxnSp>
        <p:cxnSp>
          <p:nvCxnSpPr>
            <p:cNvPr id="25616" name="AutoShape 11"/>
            <p:cNvCxnSpPr>
              <a:cxnSpLocks noChangeShapeType="1"/>
              <a:stCxn id="25611" idx="3"/>
            </p:cNvCxnSpPr>
            <p:nvPr/>
          </p:nvCxnSpPr>
          <p:spPr bwMode="auto">
            <a:xfrm>
              <a:off x="4150" y="1138"/>
              <a:ext cx="567" cy="1328"/>
            </a:xfrm>
            <a:prstGeom prst="bentConnector2">
              <a:avLst/>
            </a:prstGeom>
            <a:noFill/>
            <a:ln w="28575">
              <a:solidFill>
                <a:schemeClr val="tx1"/>
              </a:solidFill>
              <a:miter lim="800000"/>
              <a:headEnd/>
              <a:tailEnd type="triangle" w="med" len="med"/>
            </a:ln>
          </p:spPr>
        </p:cxnSp>
        <p:sp>
          <p:nvSpPr>
            <p:cNvPr id="25617" name="Line 12"/>
            <p:cNvSpPr>
              <a:spLocks noChangeShapeType="1"/>
            </p:cNvSpPr>
            <p:nvPr/>
          </p:nvSpPr>
          <p:spPr bwMode="auto">
            <a:xfrm>
              <a:off x="2336" y="2275"/>
              <a:ext cx="0" cy="632"/>
            </a:xfrm>
            <a:prstGeom prst="line">
              <a:avLst/>
            </a:prstGeom>
            <a:noFill/>
            <a:ln w="28575">
              <a:solidFill>
                <a:schemeClr val="tx1"/>
              </a:solidFill>
              <a:round/>
              <a:headEnd/>
              <a:tailEnd type="triangle" w="med" len="med"/>
            </a:ln>
          </p:spPr>
          <p:txBody>
            <a:bodyPr anchor="ctr"/>
            <a:lstStyle/>
            <a:p>
              <a:endParaRPr lang="el-GR" dirty="0"/>
            </a:p>
          </p:txBody>
        </p:sp>
        <p:sp>
          <p:nvSpPr>
            <p:cNvPr id="25618" name="Line 13"/>
            <p:cNvSpPr>
              <a:spLocks noChangeShapeType="1"/>
            </p:cNvSpPr>
            <p:nvPr/>
          </p:nvSpPr>
          <p:spPr bwMode="auto">
            <a:xfrm flipV="1">
              <a:off x="1655" y="1410"/>
              <a:ext cx="0" cy="635"/>
            </a:xfrm>
            <a:prstGeom prst="line">
              <a:avLst/>
            </a:prstGeom>
            <a:noFill/>
            <a:ln w="9525">
              <a:solidFill>
                <a:schemeClr val="tx1"/>
              </a:solidFill>
              <a:prstDash val="lgDash"/>
              <a:round/>
              <a:headEnd/>
              <a:tailEnd type="triangle" w="med" len="med"/>
            </a:ln>
          </p:spPr>
          <p:txBody>
            <a:bodyPr anchor="ctr"/>
            <a:lstStyle/>
            <a:p>
              <a:endParaRPr lang="el-GR" dirty="0"/>
            </a:p>
          </p:txBody>
        </p:sp>
        <p:sp>
          <p:nvSpPr>
            <p:cNvPr id="25619" name="Line 14"/>
            <p:cNvSpPr>
              <a:spLocks noChangeShapeType="1"/>
            </p:cNvSpPr>
            <p:nvPr/>
          </p:nvSpPr>
          <p:spPr bwMode="auto">
            <a:xfrm>
              <a:off x="2789" y="1410"/>
              <a:ext cx="0" cy="272"/>
            </a:xfrm>
            <a:prstGeom prst="line">
              <a:avLst/>
            </a:prstGeom>
            <a:noFill/>
            <a:ln w="28575">
              <a:solidFill>
                <a:schemeClr val="tx1"/>
              </a:solidFill>
              <a:round/>
              <a:headEnd/>
              <a:tailEnd type="triangle" w="med" len="med"/>
            </a:ln>
          </p:spPr>
          <p:txBody>
            <a:bodyPr anchor="ctr"/>
            <a:lstStyle/>
            <a:p>
              <a:endParaRPr lang="el-GR" dirty="0"/>
            </a:p>
          </p:txBody>
        </p:sp>
        <p:sp>
          <p:nvSpPr>
            <p:cNvPr id="25620" name="Line 15"/>
            <p:cNvSpPr>
              <a:spLocks noChangeShapeType="1"/>
            </p:cNvSpPr>
            <p:nvPr/>
          </p:nvSpPr>
          <p:spPr bwMode="auto">
            <a:xfrm flipV="1">
              <a:off x="3107" y="1410"/>
              <a:ext cx="0" cy="272"/>
            </a:xfrm>
            <a:prstGeom prst="line">
              <a:avLst/>
            </a:prstGeom>
            <a:noFill/>
            <a:ln w="38100" cmpd="dbl">
              <a:solidFill>
                <a:schemeClr val="tx1"/>
              </a:solidFill>
              <a:round/>
              <a:headEnd/>
              <a:tailEnd type="triangle" w="med" len="med"/>
            </a:ln>
          </p:spPr>
          <p:txBody>
            <a:bodyPr anchor="ctr"/>
            <a:lstStyle/>
            <a:p>
              <a:endParaRPr lang="el-GR" dirty="0"/>
            </a:p>
          </p:txBody>
        </p:sp>
        <p:sp>
          <p:nvSpPr>
            <p:cNvPr id="25621" name="Line 16"/>
            <p:cNvSpPr>
              <a:spLocks noChangeShapeType="1"/>
            </p:cNvSpPr>
            <p:nvPr/>
          </p:nvSpPr>
          <p:spPr bwMode="auto">
            <a:xfrm flipV="1">
              <a:off x="3612" y="2275"/>
              <a:ext cx="0" cy="191"/>
            </a:xfrm>
            <a:prstGeom prst="line">
              <a:avLst/>
            </a:prstGeom>
            <a:noFill/>
            <a:ln w="38100" cmpd="dbl">
              <a:solidFill>
                <a:schemeClr val="tx1"/>
              </a:solidFill>
              <a:round/>
              <a:headEnd/>
              <a:tailEnd type="triangle" w="med" len="med"/>
            </a:ln>
          </p:spPr>
          <p:txBody>
            <a:bodyPr anchor="ctr"/>
            <a:lstStyle/>
            <a:p>
              <a:endParaRPr lang="el-GR" dirty="0"/>
            </a:p>
          </p:txBody>
        </p:sp>
        <p:sp>
          <p:nvSpPr>
            <p:cNvPr id="25622" name="Line 17"/>
            <p:cNvSpPr>
              <a:spLocks noChangeShapeType="1"/>
            </p:cNvSpPr>
            <p:nvPr/>
          </p:nvSpPr>
          <p:spPr bwMode="auto">
            <a:xfrm>
              <a:off x="1655" y="1818"/>
              <a:ext cx="545" cy="0"/>
            </a:xfrm>
            <a:prstGeom prst="line">
              <a:avLst/>
            </a:prstGeom>
            <a:noFill/>
            <a:ln w="9525">
              <a:solidFill>
                <a:schemeClr val="tx1"/>
              </a:solidFill>
              <a:prstDash val="lgDash"/>
              <a:round/>
              <a:headEnd/>
              <a:tailEnd type="triangle" w="med" len="med"/>
            </a:ln>
          </p:spPr>
          <p:txBody>
            <a:bodyPr anchor="ctr"/>
            <a:lstStyle/>
            <a:p>
              <a:endParaRPr lang="el-GR" dirty="0"/>
            </a:p>
          </p:txBody>
        </p:sp>
        <p:sp>
          <p:nvSpPr>
            <p:cNvPr id="25623" name="Line 18"/>
            <p:cNvSpPr>
              <a:spLocks noChangeShapeType="1"/>
            </p:cNvSpPr>
            <p:nvPr/>
          </p:nvSpPr>
          <p:spPr bwMode="auto">
            <a:xfrm flipV="1">
              <a:off x="2608" y="2275"/>
              <a:ext cx="0" cy="632"/>
            </a:xfrm>
            <a:prstGeom prst="line">
              <a:avLst/>
            </a:prstGeom>
            <a:noFill/>
            <a:ln w="9525">
              <a:solidFill>
                <a:schemeClr val="tx1"/>
              </a:solidFill>
              <a:prstDash val="lgDash"/>
              <a:round/>
              <a:headEnd/>
              <a:tailEnd type="triangle" w="med" len="med"/>
            </a:ln>
          </p:spPr>
          <p:txBody>
            <a:bodyPr anchor="ctr"/>
            <a:lstStyle/>
            <a:p>
              <a:endParaRPr lang="el-GR" dirty="0"/>
            </a:p>
          </p:txBody>
        </p:sp>
      </p:grpSp>
      <p:sp>
        <p:nvSpPr>
          <p:cNvPr id="25605" name="Rectangle 20"/>
          <p:cNvSpPr>
            <a:spLocks noChangeArrowheads="1"/>
          </p:cNvSpPr>
          <p:nvPr/>
        </p:nvSpPr>
        <p:spPr bwMode="auto">
          <a:xfrm>
            <a:off x="6570663" y="4953000"/>
            <a:ext cx="1811337" cy="1000125"/>
          </a:xfrm>
          <a:prstGeom prst="rect">
            <a:avLst/>
          </a:prstGeom>
          <a:noFill/>
          <a:ln w="9525" algn="ctr">
            <a:solidFill>
              <a:schemeClr val="tx1"/>
            </a:solidFill>
            <a:miter lim="800000"/>
            <a:headEnd/>
            <a:tailEnd/>
          </a:ln>
        </p:spPr>
        <p:txBody>
          <a:bodyPr anchor="ctr"/>
          <a:lstStyle/>
          <a:p>
            <a:pPr marL="533400" indent="-533400">
              <a:spcBef>
                <a:spcPct val="15000"/>
              </a:spcBef>
              <a:tabLst>
                <a:tab pos="533400" algn="l"/>
              </a:tabLst>
            </a:pPr>
            <a:r>
              <a:rPr lang="el-GR" altLang="el-GR" sz="1200" b="1" dirty="0"/>
              <a:t>Ερμηνεία</a:t>
            </a:r>
            <a:r>
              <a:rPr lang="nl-BE" altLang="el-GR" sz="1200"/>
              <a:t>:	</a:t>
            </a:r>
          </a:p>
          <a:p>
            <a:pPr marL="533400" indent="-533400">
              <a:tabLst>
                <a:tab pos="533400" algn="l"/>
              </a:tabLst>
            </a:pPr>
            <a:r>
              <a:rPr lang="nl-BE" altLang="el-GR" sz="1600"/>
              <a:t>	</a:t>
            </a:r>
            <a:r>
              <a:rPr lang="el-GR" altLang="el-GR" sz="1200" dirty="0"/>
              <a:t>Διορίζει</a:t>
            </a:r>
            <a:endParaRPr lang="nl-BE" altLang="el-GR" sz="1200"/>
          </a:p>
          <a:p>
            <a:pPr marL="533400" indent="-533400">
              <a:spcBef>
                <a:spcPct val="20000"/>
              </a:spcBef>
              <a:tabLst>
                <a:tab pos="533400" algn="l"/>
              </a:tabLst>
            </a:pPr>
            <a:r>
              <a:rPr lang="nl-BE" altLang="el-GR" sz="1200"/>
              <a:t>	</a:t>
            </a:r>
            <a:r>
              <a:rPr lang="el-GR" altLang="el-GR" sz="1200" dirty="0"/>
              <a:t>Αναφέρει Συμβουλεύει</a:t>
            </a:r>
            <a:endParaRPr lang="en-US" altLang="el-GR" sz="1200" dirty="0"/>
          </a:p>
        </p:txBody>
      </p:sp>
      <p:sp>
        <p:nvSpPr>
          <p:cNvPr id="25606" name="Line 21"/>
          <p:cNvSpPr>
            <a:spLocks noChangeShapeType="1"/>
          </p:cNvSpPr>
          <p:nvPr/>
        </p:nvSpPr>
        <p:spPr bwMode="auto">
          <a:xfrm>
            <a:off x="6705600" y="5334000"/>
            <a:ext cx="287338" cy="0"/>
          </a:xfrm>
          <a:prstGeom prst="line">
            <a:avLst/>
          </a:prstGeom>
          <a:noFill/>
          <a:ln w="28575">
            <a:solidFill>
              <a:schemeClr val="tx1"/>
            </a:solidFill>
            <a:round/>
            <a:headEnd/>
            <a:tailEnd type="triangle" w="med" len="med"/>
          </a:ln>
        </p:spPr>
        <p:txBody>
          <a:bodyPr anchor="ctr"/>
          <a:lstStyle/>
          <a:p>
            <a:endParaRPr lang="el-GR" dirty="0"/>
          </a:p>
        </p:txBody>
      </p:sp>
      <p:sp>
        <p:nvSpPr>
          <p:cNvPr id="25607" name="Line 22"/>
          <p:cNvSpPr>
            <a:spLocks noChangeShapeType="1"/>
          </p:cNvSpPr>
          <p:nvPr/>
        </p:nvSpPr>
        <p:spPr bwMode="auto">
          <a:xfrm>
            <a:off x="6705600" y="5556250"/>
            <a:ext cx="287338" cy="0"/>
          </a:xfrm>
          <a:prstGeom prst="line">
            <a:avLst/>
          </a:prstGeom>
          <a:noFill/>
          <a:ln w="38100" cmpd="dbl">
            <a:solidFill>
              <a:schemeClr val="tx1"/>
            </a:solidFill>
            <a:round/>
            <a:headEnd/>
            <a:tailEnd type="triangle" w="med" len="med"/>
          </a:ln>
        </p:spPr>
        <p:txBody>
          <a:bodyPr anchor="ctr"/>
          <a:lstStyle/>
          <a:p>
            <a:endParaRPr lang="el-GR" dirty="0"/>
          </a:p>
        </p:txBody>
      </p:sp>
      <p:sp>
        <p:nvSpPr>
          <p:cNvPr id="25608" name="Line 23"/>
          <p:cNvSpPr>
            <a:spLocks noChangeShapeType="1"/>
          </p:cNvSpPr>
          <p:nvPr/>
        </p:nvSpPr>
        <p:spPr bwMode="auto">
          <a:xfrm>
            <a:off x="6705600" y="5772150"/>
            <a:ext cx="287338" cy="0"/>
          </a:xfrm>
          <a:prstGeom prst="line">
            <a:avLst/>
          </a:prstGeom>
          <a:noFill/>
          <a:ln w="9525">
            <a:solidFill>
              <a:schemeClr val="tx1"/>
            </a:solidFill>
            <a:prstDash val="lgDash"/>
            <a:round/>
            <a:headEnd/>
            <a:tailEnd type="triangle" w="med" len="med"/>
          </a:ln>
        </p:spPr>
        <p:txBody>
          <a:bodyPr anchor="ctr"/>
          <a:lstStyle/>
          <a:p>
            <a:endParaRPr lang="el-GR" dirty="0"/>
          </a:p>
        </p:txBody>
      </p:sp>
      <p:pic>
        <p:nvPicPr>
          <p:cNvPr id="25609" name="Picture 5"/>
          <p:cNvPicPr>
            <a:picLocks noChangeAspect="1" noChangeArrowheads="1"/>
          </p:cNvPicPr>
          <p:nvPr/>
        </p:nvPicPr>
        <p:blipFill>
          <a:blip r:embed="rId3" cstate="print"/>
          <a:srcRect/>
          <a:stretch>
            <a:fillRect/>
          </a:stretch>
        </p:blipFill>
        <p:spPr bwMode="auto">
          <a:xfrm>
            <a:off x="2195513" y="4581525"/>
            <a:ext cx="2462212" cy="798513"/>
          </a:xfrm>
          <a:prstGeom prst="rect">
            <a:avLst/>
          </a:prstGeom>
          <a:noFill/>
          <a:ln w="9525">
            <a:noFill/>
            <a:miter lim="800000"/>
            <a:headEnd/>
            <a:tailEnd/>
          </a:ln>
        </p:spPr>
      </p:pic>
      <p:sp>
        <p:nvSpPr>
          <p:cNvPr id="22" name="21 - Θέση αριθμού διαφάνειας"/>
          <p:cNvSpPr>
            <a:spLocks noGrp="1"/>
          </p:cNvSpPr>
          <p:nvPr>
            <p:ph type="sldNum" sz="quarter" idx="12"/>
          </p:nvPr>
        </p:nvSpPr>
        <p:spPr/>
        <p:txBody>
          <a:bodyPr/>
          <a:lstStyle/>
          <a:p>
            <a:pPr>
              <a:defRPr/>
            </a:pPr>
            <a:fld id="{3A62058F-FA1E-41EB-BA5C-CC668E4F747A}" type="slidenum">
              <a:rPr lang="el-GR" smtClean="0"/>
              <a:pPr>
                <a:defRPr/>
              </a:pPr>
              <a:t>3</a:t>
            </a:fld>
            <a:endParaRPr lang="el-GR"/>
          </a:p>
        </p:txBody>
      </p:sp>
    </p:spTree>
  </p:cSld>
  <p:clrMapOvr>
    <a:masterClrMapping/>
  </p:clrMapOvr>
  <p:transition spd="med">
    <p:wheel spokes="1"/>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pic>
        <p:nvPicPr>
          <p:cNvPr id="21506" name="Picture 6" descr="magic"/>
          <p:cNvPicPr>
            <a:picLocks noChangeAspect="1" noChangeArrowheads="1"/>
          </p:cNvPicPr>
          <p:nvPr/>
        </p:nvPicPr>
        <p:blipFill>
          <a:blip r:embed="rId2" cstate="print"/>
          <a:srcRect/>
          <a:stretch>
            <a:fillRect/>
          </a:stretch>
        </p:blipFill>
        <p:spPr bwMode="auto">
          <a:xfrm>
            <a:off x="0" y="0"/>
            <a:ext cx="127000" cy="127000"/>
          </a:xfrm>
          <a:prstGeom prst="rect">
            <a:avLst/>
          </a:prstGeom>
          <a:noFill/>
          <a:ln w="9525">
            <a:noFill/>
            <a:miter lim="800000"/>
            <a:headEnd/>
            <a:tailEnd/>
          </a:ln>
        </p:spPr>
      </p:pic>
      <p:sp>
        <p:nvSpPr>
          <p:cNvPr id="304130" name="Rectangle 2"/>
          <p:cNvSpPr>
            <a:spLocks noGrp="1" noChangeArrowheads="1"/>
          </p:cNvSpPr>
          <p:nvPr>
            <p:ph type="title"/>
          </p:nvPr>
        </p:nvSpPr>
        <p:spPr>
          <a:xfrm>
            <a:off x="285720" y="260350"/>
            <a:ext cx="8248680" cy="600075"/>
          </a:xfrm>
        </p:spPr>
        <p:txBody>
          <a:bodyPr>
            <a:normAutofit fontScale="90000"/>
          </a:bodyPr>
          <a:lstStyle/>
          <a:p>
            <a:pPr algn="l" eaLnBrk="1" hangingPunct="1"/>
            <a:r>
              <a:rPr lang="el-GR" sz="3600" b="1" dirty="0" smtClean="0">
                <a:solidFill>
                  <a:schemeClr val="tx1"/>
                </a:solidFill>
                <a:latin typeface="Times New Roman" pitchFamily="18" charset="0"/>
                <a:cs typeface="Times New Roman" pitchFamily="18" charset="0"/>
              </a:rPr>
              <a:t>ΚΤΡ – άμεση μέθοδος</a:t>
            </a:r>
          </a:p>
        </p:txBody>
      </p:sp>
      <p:sp>
        <p:nvSpPr>
          <p:cNvPr id="304131" name="Rectangle 3"/>
          <p:cNvSpPr>
            <a:spLocks noGrp="1" noChangeArrowheads="1"/>
          </p:cNvSpPr>
          <p:nvPr>
            <p:ph sz="quarter" idx="1"/>
          </p:nvPr>
        </p:nvSpPr>
        <p:spPr>
          <a:xfrm>
            <a:off x="250825" y="1773238"/>
            <a:ext cx="4465638" cy="4824412"/>
          </a:xfrm>
        </p:spPr>
        <p:txBody>
          <a:bodyPr/>
          <a:lstStyle/>
          <a:p>
            <a:pPr eaLnBrk="1" hangingPunct="1">
              <a:buFontTx/>
              <a:buNone/>
            </a:pPr>
            <a:r>
              <a:rPr lang="el-GR" sz="3200" u="sng" smtClean="0">
                <a:latin typeface="Times New Roman" pitchFamily="18" charset="0"/>
                <a:cs typeface="Times New Roman" pitchFamily="18" charset="0"/>
              </a:rPr>
              <a:t>εισροές (εισπράξεις) από:</a:t>
            </a:r>
          </a:p>
          <a:p>
            <a:pPr eaLnBrk="1" hangingPunct="1"/>
            <a:r>
              <a:rPr lang="el-GR" sz="3200" smtClean="0">
                <a:latin typeface="Times New Roman" pitchFamily="18" charset="0"/>
                <a:cs typeface="Times New Roman" pitchFamily="18" charset="0"/>
              </a:rPr>
              <a:t>πωλήσεις</a:t>
            </a:r>
          </a:p>
          <a:p>
            <a:pPr eaLnBrk="1" hangingPunct="1"/>
            <a:r>
              <a:rPr lang="el-GR" sz="3200" smtClean="0">
                <a:latin typeface="Times New Roman" pitchFamily="18" charset="0"/>
                <a:cs typeface="Times New Roman" pitchFamily="18" charset="0"/>
              </a:rPr>
              <a:t>επιστροφές φόρων</a:t>
            </a:r>
          </a:p>
          <a:p>
            <a:pPr eaLnBrk="1" hangingPunct="1"/>
            <a:r>
              <a:rPr lang="el-GR" sz="3200" smtClean="0">
                <a:latin typeface="Times New Roman" pitchFamily="18" charset="0"/>
                <a:cs typeface="Times New Roman" pitchFamily="18" charset="0"/>
              </a:rPr>
              <a:t>τόκους (πιστωτικούς)</a:t>
            </a:r>
          </a:p>
          <a:p>
            <a:pPr eaLnBrk="1" hangingPunct="1"/>
            <a:r>
              <a:rPr lang="el-GR" sz="3200" smtClean="0">
                <a:latin typeface="Times New Roman" pitchFamily="18" charset="0"/>
                <a:cs typeface="Times New Roman" pitchFamily="18" charset="0"/>
              </a:rPr>
              <a:t>προμηθευτές</a:t>
            </a:r>
          </a:p>
          <a:p>
            <a:pPr eaLnBrk="1" hangingPunct="1"/>
            <a:r>
              <a:rPr lang="el-GR" sz="3200" smtClean="0">
                <a:latin typeface="Times New Roman" pitchFamily="18" charset="0"/>
                <a:cs typeface="Times New Roman" pitchFamily="18" charset="0"/>
              </a:rPr>
              <a:t>προεισπρ. έσοδα</a:t>
            </a:r>
          </a:p>
          <a:p>
            <a:pPr eaLnBrk="1" hangingPunct="1"/>
            <a:r>
              <a:rPr lang="el-GR" sz="3200" smtClean="0">
                <a:latin typeface="Times New Roman" pitchFamily="18" charset="0"/>
                <a:cs typeface="Times New Roman" pitchFamily="18" charset="0"/>
              </a:rPr>
              <a:t>μερίσματα (;)</a:t>
            </a:r>
          </a:p>
          <a:p>
            <a:pPr eaLnBrk="1" hangingPunct="1"/>
            <a:r>
              <a:rPr lang="el-GR" sz="3200" smtClean="0">
                <a:latin typeface="Times New Roman" pitchFamily="18" charset="0"/>
                <a:cs typeface="Times New Roman" pitchFamily="18" charset="0"/>
              </a:rPr>
              <a:t>αποζημιώσεις, κλπ</a:t>
            </a:r>
          </a:p>
        </p:txBody>
      </p:sp>
      <p:sp>
        <p:nvSpPr>
          <p:cNvPr id="304132" name="Rectangle 4"/>
          <p:cNvSpPr>
            <a:spLocks noGrp="1" noChangeArrowheads="1"/>
          </p:cNvSpPr>
          <p:nvPr>
            <p:ph sz="quarter" idx="2"/>
          </p:nvPr>
        </p:nvSpPr>
        <p:spPr>
          <a:xfrm>
            <a:off x="4787900" y="1752600"/>
            <a:ext cx="4176713" cy="4700588"/>
          </a:xfrm>
        </p:spPr>
        <p:txBody>
          <a:bodyPr/>
          <a:lstStyle/>
          <a:p>
            <a:pPr eaLnBrk="1" hangingPunct="1">
              <a:buFontTx/>
              <a:buNone/>
            </a:pPr>
            <a:r>
              <a:rPr lang="el-GR" sz="3200" u="sng" smtClean="0">
                <a:latin typeface="Times New Roman" pitchFamily="18" charset="0"/>
                <a:cs typeface="Times New Roman" pitchFamily="18" charset="0"/>
              </a:rPr>
              <a:t>εκροές (πληρωμές) για:</a:t>
            </a:r>
          </a:p>
          <a:p>
            <a:pPr eaLnBrk="1" hangingPunct="1"/>
            <a:r>
              <a:rPr lang="el-GR" sz="3200" smtClean="0">
                <a:latin typeface="Times New Roman" pitchFamily="18" charset="0"/>
                <a:cs typeface="Times New Roman" pitchFamily="18" charset="0"/>
              </a:rPr>
              <a:t>προμηθευτές</a:t>
            </a:r>
          </a:p>
          <a:p>
            <a:pPr eaLnBrk="1" hangingPunct="1"/>
            <a:r>
              <a:rPr lang="el-GR" sz="3200" smtClean="0">
                <a:latin typeface="Times New Roman" pitchFamily="18" charset="0"/>
                <a:cs typeface="Times New Roman" pitchFamily="18" charset="0"/>
              </a:rPr>
              <a:t>εργαζόμενους</a:t>
            </a:r>
          </a:p>
          <a:p>
            <a:pPr eaLnBrk="1" hangingPunct="1"/>
            <a:r>
              <a:rPr lang="el-GR" sz="3200" smtClean="0">
                <a:latin typeface="Times New Roman" pitchFamily="18" charset="0"/>
                <a:cs typeface="Times New Roman" pitchFamily="18" charset="0"/>
              </a:rPr>
              <a:t>τόκους (χρεωστικοί)</a:t>
            </a:r>
          </a:p>
          <a:p>
            <a:pPr eaLnBrk="1" hangingPunct="1"/>
            <a:r>
              <a:rPr lang="el-GR" sz="3200" smtClean="0">
                <a:latin typeface="Times New Roman" pitchFamily="18" charset="0"/>
                <a:cs typeface="Times New Roman" pitchFamily="18" charset="0"/>
              </a:rPr>
              <a:t>φόρους</a:t>
            </a:r>
          </a:p>
          <a:p>
            <a:pPr eaLnBrk="1" hangingPunct="1"/>
            <a:r>
              <a:rPr lang="el-GR" sz="3200" smtClean="0">
                <a:latin typeface="Times New Roman" pitchFamily="18" charset="0"/>
                <a:cs typeface="Times New Roman" pitchFamily="18" charset="0"/>
              </a:rPr>
              <a:t>διάφορα έξοδα</a:t>
            </a:r>
          </a:p>
          <a:p>
            <a:pPr eaLnBrk="1" hangingPunct="1"/>
            <a:r>
              <a:rPr lang="el-GR" sz="3200" smtClean="0">
                <a:latin typeface="Times New Roman" pitchFamily="18" charset="0"/>
                <a:cs typeface="Times New Roman" pitchFamily="18" charset="0"/>
              </a:rPr>
              <a:t>πρόστιμα λειτ. δραστ.</a:t>
            </a:r>
          </a:p>
          <a:p>
            <a:pPr eaLnBrk="1" hangingPunct="1"/>
            <a:r>
              <a:rPr lang="el-GR" sz="3200" smtClean="0">
                <a:latin typeface="Times New Roman" pitchFamily="18" charset="0"/>
                <a:cs typeface="Times New Roman" pitchFamily="18" charset="0"/>
              </a:rPr>
              <a:t>τόκοι </a:t>
            </a:r>
            <a:r>
              <a:rPr lang="en-US" sz="3200" smtClean="0">
                <a:latin typeface="Times New Roman" pitchFamily="18" charset="0"/>
                <a:cs typeface="Times New Roman" pitchFamily="18" charset="0"/>
              </a:rPr>
              <a:t>leasing</a:t>
            </a:r>
            <a:r>
              <a:rPr lang="el-GR" sz="3200" smtClean="0">
                <a:latin typeface="Times New Roman" pitchFamily="18" charset="0"/>
                <a:cs typeface="Times New Roman" pitchFamily="18" charset="0"/>
              </a:rPr>
              <a:t>, κλπ</a:t>
            </a:r>
          </a:p>
        </p:txBody>
      </p:sp>
      <p:sp>
        <p:nvSpPr>
          <p:cNvPr id="7" name="6 - Θέση αριθμού διαφάνειας"/>
          <p:cNvSpPr>
            <a:spLocks noGrp="1"/>
          </p:cNvSpPr>
          <p:nvPr>
            <p:ph type="sldNum" sz="quarter" idx="12"/>
          </p:nvPr>
        </p:nvSpPr>
        <p:spPr/>
        <p:txBody>
          <a:bodyPr/>
          <a:lstStyle/>
          <a:p>
            <a:fld id="{569D6FA2-06C2-46C4-9224-AE31695EE517}" type="slidenum">
              <a:rPr lang="el-GR" smtClean="0">
                <a:latin typeface="Times New Roman" pitchFamily="18" charset="0"/>
                <a:cs typeface="Times New Roman" pitchFamily="18" charset="0"/>
              </a:rPr>
              <a:pPr/>
              <a:t>30</a:t>
            </a:fld>
            <a:endParaRPr lang="el-GR">
              <a:latin typeface="Times New Roman" pitchFamily="18" charset="0"/>
              <a:cs typeface="Times New Roman" pitchFamily="18" charset="0"/>
            </a:endParaRPr>
          </a:p>
        </p:txBody>
      </p:sp>
      <p:sp>
        <p:nvSpPr>
          <p:cNvPr id="304133" name="Text Box 5"/>
          <p:cNvSpPr txBox="1">
            <a:spLocks noChangeArrowheads="1"/>
          </p:cNvSpPr>
          <p:nvPr/>
        </p:nvSpPr>
        <p:spPr bwMode="auto">
          <a:xfrm>
            <a:off x="285720" y="981075"/>
            <a:ext cx="6115080" cy="641350"/>
          </a:xfrm>
          <a:prstGeom prst="rect">
            <a:avLst/>
          </a:prstGeom>
          <a:noFill/>
          <a:ln w="9525">
            <a:noFill/>
            <a:miter lim="800000"/>
            <a:headEnd/>
            <a:tailEnd/>
          </a:ln>
        </p:spPr>
        <p:txBody>
          <a:bodyPr wrap="square">
            <a:spAutoFit/>
          </a:bodyPr>
          <a:lstStyle/>
          <a:p>
            <a:pPr>
              <a:spcBef>
                <a:spcPct val="50000"/>
              </a:spcBef>
            </a:pPr>
            <a:r>
              <a:rPr lang="el-GR" sz="3600" dirty="0">
                <a:solidFill>
                  <a:schemeClr val="tx1"/>
                </a:solidFill>
                <a:latin typeface="Times New Roman" pitchFamily="18" charset="0"/>
                <a:cs typeface="Times New Roman" pitchFamily="18" charset="0"/>
              </a:rPr>
              <a:t>τμήμα 1: ΤΡ(ΛΔ)</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304130"/>
                                        </p:tgtEl>
                                        <p:attrNameLst>
                                          <p:attrName>style.visibility</p:attrName>
                                        </p:attrNameLst>
                                      </p:cBhvr>
                                      <p:to>
                                        <p:strVal val="visible"/>
                                      </p:to>
                                    </p:set>
                                    <p:anim calcmode="lin" valueType="num">
                                      <p:cBhvr additive="base">
                                        <p:cTn id="7" dur="500" fill="hold"/>
                                        <p:tgtEl>
                                          <p:spTgt spid="304130"/>
                                        </p:tgtEl>
                                        <p:attrNameLst>
                                          <p:attrName>ppt_x</p:attrName>
                                        </p:attrNameLst>
                                      </p:cBhvr>
                                      <p:tavLst>
                                        <p:tav tm="0">
                                          <p:val>
                                            <p:strVal val="0-#ppt_w/2"/>
                                          </p:val>
                                        </p:tav>
                                        <p:tav tm="100000">
                                          <p:val>
                                            <p:strVal val="#ppt_x"/>
                                          </p:val>
                                        </p:tav>
                                      </p:tavLst>
                                    </p:anim>
                                    <p:anim calcmode="lin" valueType="num">
                                      <p:cBhvr additive="base">
                                        <p:cTn id="8" dur="500" fill="hold"/>
                                        <p:tgtEl>
                                          <p:spTgt spid="304130"/>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304133"/>
                                        </p:tgtEl>
                                        <p:attrNameLst>
                                          <p:attrName>style.visibility</p:attrName>
                                        </p:attrNameLst>
                                      </p:cBhvr>
                                      <p:to>
                                        <p:strVal val="visible"/>
                                      </p:to>
                                    </p:set>
                                    <p:anim calcmode="lin" valueType="num">
                                      <p:cBhvr additive="base">
                                        <p:cTn id="13" dur="500" fill="hold"/>
                                        <p:tgtEl>
                                          <p:spTgt spid="304133"/>
                                        </p:tgtEl>
                                        <p:attrNameLst>
                                          <p:attrName>ppt_x</p:attrName>
                                        </p:attrNameLst>
                                      </p:cBhvr>
                                      <p:tavLst>
                                        <p:tav tm="0">
                                          <p:val>
                                            <p:strVal val="0-#ppt_w/2"/>
                                          </p:val>
                                        </p:tav>
                                        <p:tav tm="100000">
                                          <p:val>
                                            <p:strVal val="#ppt_x"/>
                                          </p:val>
                                        </p:tav>
                                      </p:tavLst>
                                    </p:anim>
                                    <p:anim calcmode="lin" valueType="num">
                                      <p:cBhvr additive="base">
                                        <p:cTn id="14" dur="500" fill="hold"/>
                                        <p:tgtEl>
                                          <p:spTgt spid="304133"/>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304131">
                                            <p:txEl>
                                              <p:pRg st="0" end="0"/>
                                            </p:txEl>
                                          </p:spTgt>
                                        </p:tgtEl>
                                        <p:attrNameLst>
                                          <p:attrName>style.visibility</p:attrName>
                                        </p:attrNameLst>
                                      </p:cBhvr>
                                      <p:to>
                                        <p:strVal val="visible"/>
                                      </p:to>
                                    </p:set>
                                    <p:anim calcmode="lin" valueType="num">
                                      <p:cBhvr additive="base">
                                        <p:cTn id="19" dur="500" fill="hold"/>
                                        <p:tgtEl>
                                          <p:spTgt spid="304131">
                                            <p:txEl>
                                              <p:pRg st="0" end="0"/>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304131">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304131">
                                            <p:txEl>
                                              <p:pRg st="1" end="1"/>
                                            </p:txEl>
                                          </p:spTgt>
                                        </p:tgtEl>
                                        <p:attrNameLst>
                                          <p:attrName>style.visibility</p:attrName>
                                        </p:attrNameLst>
                                      </p:cBhvr>
                                      <p:to>
                                        <p:strVal val="visible"/>
                                      </p:to>
                                    </p:set>
                                    <p:anim calcmode="lin" valueType="num">
                                      <p:cBhvr additive="base">
                                        <p:cTn id="25" dur="500" fill="hold"/>
                                        <p:tgtEl>
                                          <p:spTgt spid="304131">
                                            <p:txEl>
                                              <p:pRg st="1" end="1"/>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304131">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304131">
                                            <p:txEl>
                                              <p:pRg st="2" end="2"/>
                                            </p:txEl>
                                          </p:spTgt>
                                        </p:tgtEl>
                                        <p:attrNameLst>
                                          <p:attrName>style.visibility</p:attrName>
                                        </p:attrNameLst>
                                      </p:cBhvr>
                                      <p:to>
                                        <p:strVal val="visible"/>
                                      </p:to>
                                    </p:set>
                                    <p:anim calcmode="lin" valueType="num">
                                      <p:cBhvr additive="base">
                                        <p:cTn id="31" dur="500" fill="hold"/>
                                        <p:tgtEl>
                                          <p:spTgt spid="304131">
                                            <p:txEl>
                                              <p:pRg st="2" end="2"/>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304131">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8" fill="hold" grpId="0" nodeType="clickEffect">
                                  <p:stCondLst>
                                    <p:cond delay="0"/>
                                  </p:stCondLst>
                                  <p:childTnLst>
                                    <p:set>
                                      <p:cBhvr>
                                        <p:cTn id="36" dur="1" fill="hold">
                                          <p:stCondLst>
                                            <p:cond delay="0"/>
                                          </p:stCondLst>
                                        </p:cTn>
                                        <p:tgtEl>
                                          <p:spTgt spid="304131">
                                            <p:txEl>
                                              <p:pRg st="3" end="3"/>
                                            </p:txEl>
                                          </p:spTgt>
                                        </p:tgtEl>
                                        <p:attrNameLst>
                                          <p:attrName>style.visibility</p:attrName>
                                        </p:attrNameLst>
                                      </p:cBhvr>
                                      <p:to>
                                        <p:strVal val="visible"/>
                                      </p:to>
                                    </p:set>
                                    <p:anim calcmode="lin" valueType="num">
                                      <p:cBhvr additive="base">
                                        <p:cTn id="37" dur="500" fill="hold"/>
                                        <p:tgtEl>
                                          <p:spTgt spid="304131">
                                            <p:txEl>
                                              <p:pRg st="3" end="3"/>
                                            </p:txEl>
                                          </p:spTgt>
                                        </p:tgtEl>
                                        <p:attrNameLst>
                                          <p:attrName>ppt_x</p:attrName>
                                        </p:attrNameLst>
                                      </p:cBhvr>
                                      <p:tavLst>
                                        <p:tav tm="0">
                                          <p:val>
                                            <p:strVal val="0-#ppt_w/2"/>
                                          </p:val>
                                        </p:tav>
                                        <p:tav tm="100000">
                                          <p:val>
                                            <p:strVal val="#ppt_x"/>
                                          </p:val>
                                        </p:tav>
                                      </p:tavLst>
                                    </p:anim>
                                    <p:anim calcmode="lin" valueType="num">
                                      <p:cBhvr additive="base">
                                        <p:cTn id="38" dur="500" fill="hold"/>
                                        <p:tgtEl>
                                          <p:spTgt spid="304131">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8" fill="hold" grpId="0" nodeType="clickEffect">
                                  <p:stCondLst>
                                    <p:cond delay="0"/>
                                  </p:stCondLst>
                                  <p:childTnLst>
                                    <p:set>
                                      <p:cBhvr>
                                        <p:cTn id="42" dur="1" fill="hold">
                                          <p:stCondLst>
                                            <p:cond delay="0"/>
                                          </p:stCondLst>
                                        </p:cTn>
                                        <p:tgtEl>
                                          <p:spTgt spid="304131">
                                            <p:txEl>
                                              <p:pRg st="4" end="4"/>
                                            </p:txEl>
                                          </p:spTgt>
                                        </p:tgtEl>
                                        <p:attrNameLst>
                                          <p:attrName>style.visibility</p:attrName>
                                        </p:attrNameLst>
                                      </p:cBhvr>
                                      <p:to>
                                        <p:strVal val="visible"/>
                                      </p:to>
                                    </p:set>
                                    <p:anim calcmode="lin" valueType="num">
                                      <p:cBhvr additive="base">
                                        <p:cTn id="43" dur="500" fill="hold"/>
                                        <p:tgtEl>
                                          <p:spTgt spid="304131">
                                            <p:txEl>
                                              <p:pRg st="4" end="4"/>
                                            </p:txEl>
                                          </p:spTgt>
                                        </p:tgtEl>
                                        <p:attrNameLst>
                                          <p:attrName>ppt_x</p:attrName>
                                        </p:attrNameLst>
                                      </p:cBhvr>
                                      <p:tavLst>
                                        <p:tav tm="0">
                                          <p:val>
                                            <p:strVal val="0-#ppt_w/2"/>
                                          </p:val>
                                        </p:tav>
                                        <p:tav tm="100000">
                                          <p:val>
                                            <p:strVal val="#ppt_x"/>
                                          </p:val>
                                        </p:tav>
                                      </p:tavLst>
                                    </p:anim>
                                    <p:anim calcmode="lin" valueType="num">
                                      <p:cBhvr additive="base">
                                        <p:cTn id="44" dur="500" fill="hold"/>
                                        <p:tgtEl>
                                          <p:spTgt spid="304131">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8" fill="hold" grpId="0" nodeType="clickEffect">
                                  <p:stCondLst>
                                    <p:cond delay="0"/>
                                  </p:stCondLst>
                                  <p:childTnLst>
                                    <p:set>
                                      <p:cBhvr>
                                        <p:cTn id="48" dur="1" fill="hold">
                                          <p:stCondLst>
                                            <p:cond delay="0"/>
                                          </p:stCondLst>
                                        </p:cTn>
                                        <p:tgtEl>
                                          <p:spTgt spid="304131">
                                            <p:txEl>
                                              <p:pRg st="5" end="5"/>
                                            </p:txEl>
                                          </p:spTgt>
                                        </p:tgtEl>
                                        <p:attrNameLst>
                                          <p:attrName>style.visibility</p:attrName>
                                        </p:attrNameLst>
                                      </p:cBhvr>
                                      <p:to>
                                        <p:strVal val="visible"/>
                                      </p:to>
                                    </p:set>
                                    <p:anim calcmode="lin" valueType="num">
                                      <p:cBhvr additive="base">
                                        <p:cTn id="49" dur="500" fill="hold"/>
                                        <p:tgtEl>
                                          <p:spTgt spid="304131">
                                            <p:txEl>
                                              <p:pRg st="5" end="5"/>
                                            </p:txEl>
                                          </p:spTgt>
                                        </p:tgtEl>
                                        <p:attrNameLst>
                                          <p:attrName>ppt_x</p:attrName>
                                        </p:attrNameLst>
                                      </p:cBhvr>
                                      <p:tavLst>
                                        <p:tav tm="0">
                                          <p:val>
                                            <p:strVal val="0-#ppt_w/2"/>
                                          </p:val>
                                        </p:tav>
                                        <p:tav tm="100000">
                                          <p:val>
                                            <p:strVal val="#ppt_x"/>
                                          </p:val>
                                        </p:tav>
                                      </p:tavLst>
                                    </p:anim>
                                    <p:anim calcmode="lin" valueType="num">
                                      <p:cBhvr additive="base">
                                        <p:cTn id="50" dur="500" fill="hold"/>
                                        <p:tgtEl>
                                          <p:spTgt spid="304131">
                                            <p:txEl>
                                              <p:pRg st="5" end="5"/>
                                            </p:txEl>
                                          </p:spTgt>
                                        </p:tgtEl>
                                        <p:attrNameLst>
                                          <p:attrName>ppt_y</p:attrName>
                                        </p:attrNameLst>
                                      </p:cBhvr>
                                      <p:tavLst>
                                        <p:tav tm="0">
                                          <p:val>
                                            <p:strVal val="#ppt_y"/>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8" fill="hold" grpId="0" nodeType="clickEffect">
                                  <p:stCondLst>
                                    <p:cond delay="0"/>
                                  </p:stCondLst>
                                  <p:childTnLst>
                                    <p:set>
                                      <p:cBhvr>
                                        <p:cTn id="54" dur="1" fill="hold">
                                          <p:stCondLst>
                                            <p:cond delay="0"/>
                                          </p:stCondLst>
                                        </p:cTn>
                                        <p:tgtEl>
                                          <p:spTgt spid="304131">
                                            <p:txEl>
                                              <p:pRg st="6" end="6"/>
                                            </p:txEl>
                                          </p:spTgt>
                                        </p:tgtEl>
                                        <p:attrNameLst>
                                          <p:attrName>style.visibility</p:attrName>
                                        </p:attrNameLst>
                                      </p:cBhvr>
                                      <p:to>
                                        <p:strVal val="visible"/>
                                      </p:to>
                                    </p:set>
                                    <p:anim calcmode="lin" valueType="num">
                                      <p:cBhvr additive="base">
                                        <p:cTn id="55" dur="500" fill="hold"/>
                                        <p:tgtEl>
                                          <p:spTgt spid="304131">
                                            <p:txEl>
                                              <p:pRg st="6" end="6"/>
                                            </p:txEl>
                                          </p:spTgt>
                                        </p:tgtEl>
                                        <p:attrNameLst>
                                          <p:attrName>ppt_x</p:attrName>
                                        </p:attrNameLst>
                                      </p:cBhvr>
                                      <p:tavLst>
                                        <p:tav tm="0">
                                          <p:val>
                                            <p:strVal val="0-#ppt_w/2"/>
                                          </p:val>
                                        </p:tav>
                                        <p:tav tm="100000">
                                          <p:val>
                                            <p:strVal val="#ppt_x"/>
                                          </p:val>
                                        </p:tav>
                                      </p:tavLst>
                                    </p:anim>
                                    <p:anim calcmode="lin" valueType="num">
                                      <p:cBhvr additive="base">
                                        <p:cTn id="56" dur="500" fill="hold"/>
                                        <p:tgtEl>
                                          <p:spTgt spid="304131">
                                            <p:txEl>
                                              <p:pRg st="6" end="6"/>
                                            </p:txEl>
                                          </p:spTgt>
                                        </p:tgtEl>
                                        <p:attrNameLst>
                                          <p:attrName>ppt_y</p:attrName>
                                        </p:attrNameLst>
                                      </p:cBhvr>
                                      <p:tavLst>
                                        <p:tav tm="0">
                                          <p:val>
                                            <p:strVal val="#ppt_y"/>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8" fill="hold" grpId="0" nodeType="clickEffect">
                                  <p:stCondLst>
                                    <p:cond delay="0"/>
                                  </p:stCondLst>
                                  <p:childTnLst>
                                    <p:set>
                                      <p:cBhvr>
                                        <p:cTn id="60" dur="1" fill="hold">
                                          <p:stCondLst>
                                            <p:cond delay="0"/>
                                          </p:stCondLst>
                                        </p:cTn>
                                        <p:tgtEl>
                                          <p:spTgt spid="304131">
                                            <p:txEl>
                                              <p:pRg st="7" end="7"/>
                                            </p:txEl>
                                          </p:spTgt>
                                        </p:tgtEl>
                                        <p:attrNameLst>
                                          <p:attrName>style.visibility</p:attrName>
                                        </p:attrNameLst>
                                      </p:cBhvr>
                                      <p:to>
                                        <p:strVal val="visible"/>
                                      </p:to>
                                    </p:set>
                                    <p:anim calcmode="lin" valueType="num">
                                      <p:cBhvr additive="base">
                                        <p:cTn id="61" dur="500" fill="hold"/>
                                        <p:tgtEl>
                                          <p:spTgt spid="304131">
                                            <p:txEl>
                                              <p:pRg st="7" end="7"/>
                                            </p:txEl>
                                          </p:spTgt>
                                        </p:tgtEl>
                                        <p:attrNameLst>
                                          <p:attrName>ppt_x</p:attrName>
                                        </p:attrNameLst>
                                      </p:cBhvr>
                                      <p:tavLst>
                                        <p:tav tm="0">
                                          <p:val>
                                            <p:strVal val="0-#ppt_w/2"/>
                                          </p:val>
                                        </p:tav>
                                        <p:tav tm="100000">
                                          <p:val>
                                            <p:strVal val="#ppt_x"/>
                                          </p:val>
                                        </p:tav>
                                      </p:tavLst>
                                    </p:anim>
                                    <p:anim calcmode="lin" valueType="num">
                                      <p:cBhvr additive="base">
                                        <p:cTn id="62" dur="500" fill="hold"/>
                                        <p:tgtEl>
                                          <p:spTgt spid="304131">
                                            <p:txEl>
                                              <p:pRg st="7" end="7"/>
                                            </p:txEl>
                                          </p:spTgt>
                                        </p:tgtEl>
                                        <p:attrNameLst>
                                          <p:attrName>ppt_y</p:attrName>
                                        </p:attrNameLst>
                                      </p:cBhvr>
                                      <p:tavLst>
                                        <p:tav tm="0">
                                          <p:val>
                                            <p:strVal val="#ppt_y"/>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8" fill="hold" grpId="0" nodeType="clickEffect">
                                  <p:stCondLst>
                                    <p:cond delay="0"/>
                                  </p:stCondLst>
                                  <p:childTnLst>
                                    <p:set>
                                      <p:cBhvr>
                                        <p:cTn id="66" dur="1" fill="hold">
                                          <p:stCondLst>
                                            <p:cond delay="0"/>
                                          </p:stCondLst>
                                        </p:cTn>
                                        <p:tgtEl>
                                          <p:spTgt spid="304132">
                                            <p:txEl>
                                              <p:pRg st="0" end="0"/>
                                            </p:txEl>
                                          </p:spTgt>
                                        </p:tgtEl>
                                        <p:attrNameLst>
                                          <p:attrName>style.visibility</p:attrName>
                                        </p:attrNameLst>
                                      </p:cBhvr>
                                      <p:to>
                                        <p:strVal val="visible"/>
                                      </p:to>
                                    </p:set>
                                    <p:anim calcmode="lin" valueType="num">
                                      <p:cBhvr additive="base">
                                        <p:cTn id="67" dur="500" fill="hold"/>
                                        <p:tgtEl>
                                          <p:spTgt spid="304132">
                                            <p:txEl>
                                              <p:pRg st="0" end="0"/>
                                            </p:txEl>
                                          </p:spTgt>
                                        </p:tgtEl>
                                        <p:attrNameLst>
                                          <p:attrName>ppt_x</p:attrName>
                                        </p:attrNameLst>
                                      </p:cBhvr>
                                      <p:tavLst>
                                        <p:tav tm="0">
                                          <p:val>
                                            <p:strVal val="0-#ppt_w/2"/>
                                          </p:val>
                                        </p:tav>
                                        <p:tav tm="100000">
                                          <p:val>
                                            <p:strVal val="#ppt_x"/>
                                          </p:val>
                                        </p:tav>
                                      </p:tavLst>
                                    </p:anim>
                                    <p:anim calcmode="lin" valueType="num">
                                      <p:cBhvr additive="base">
                                        <p:cTn id="68" dur="500" fill="hold"/>
                                        <p:tgtEl>
                                          <p:spTgt spid="304132">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69" fill="hold">
                      <p:stCondLst>
                        <p:cond delay="indefinite"/>
                      </p:stCondLst>
                      <p:childTnLst>
                        <p:par>
                          <p:cTn id="70" fill="hold">
                            <p:stCondLst>
                              <p:cond delay="0"/>
                            </p:stCondLst>
                            <p:childTnLst>
                              <p:par>
                                <p:cTn id="71" presetID="2" presetClass="entr" presetSubtype="8" fill="hold" grpId="0" nodeType="clickEffect">
                                  <p:stCondLst>
                                    <p:cond delay="0"/>
                                  </p:stCondLst>
                                  <p:childTnLst>
                                    <p:set>
                                      <p:cBhvr>
                                        <p:cTn id="72" dur="1" fill="hold">
                                          <p:stCondLst>
                                            <p:cond delay="0"/>
                                          </p:stCondLst>
                                        </p:cTn>
                                        <p:tgtEl>
                                          <p:spTgt spid="304132">
                                            <p:txEl>
                                              <p:pRg st="1" end="1"/>
                                            </p:txEl>
                                          </p:spTgt>
                                        </p:tgtEl>
                                        <p:attrNameLst>
                                          <p:attrName>style.visibility</p:attrName>
                                        </p:attrNameLst>
                                      </p:cBhvr>
                                      <p:to>
                                        <p:strVal val="visible"/>
                                      </p:to>
                                    </p:set>
                                    <p:anim calcmode="lin" valueType="num">
                                      <p:cBhvr additive="base">
                                        <p:cTn id="73" dur="500" fill="hold"/>
                                        <p:tgtEl>
                                          <p:spTgt spid="304132">
                                            <p:txEl>
                                              <p:pRg st="1" end="1"/>
                                            </p:txEl>
                                          </p:spTgt>
                                        </p:tgtEl>
                                        <p:attrNameLst>
                                          <p:attrName>ppt_x</p:attrName>
                                        </p:attrNameLst>
                                      </p:cBhvr>
                                      <p:tavLst>
                                        <p:tav tm="0">
                                          <p:val>
                                            <p:strVal val="0-#ppt_w/2"/>
                                          </p:val>
                                        </p:tav>
                                        <p:tav tm="100000">
                                          <p:val>
                                            <p:strVal val="#ppt_x"/>
                                          </p:val>
                                        </p:tav>
                                      </p:tavLst>
                                    </p:anim>
                                    <p:anim calcmode="lin" valueType="num">
                                      <p:cBhvr additive="base">
                                        <p:cTn id="74" dur="500" fill="hold"/>
                                        <p:tgtEl>
                                          <p:spTgt spid="304132">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75" fill="hold">
                      <p:stCondLst>
                        <p:cond delay="indefinite"/>
                      </p:stCondLst>
                      <p:childTnLst>
                        <p:par>
                          <p:cTn id="76" fill="hold">
                            <p:stCondLst>
                              <p:cond delay="0"/>
                            </p:stCondLst>
                            <p:childTnLst>
                              <p:par>
                                <p:cTn id="77" presetID="2" presetClass="entr" presetSubtype="8" fill="hold" grpId="0" nodeType="clickEffect">
                                  <p:stCondLst>
                                    <p:cond delay="0"/>
                                  </p:stCondLst>
                                  <p:childTnLst>
                                    <p:set>
                                      <p:cBhvr>
                                        <p:cTn id="78" dur="1" fill="hold">
                                          <p:stCondLst>
                                            <p:cond delay="0"/>
                                          </p:stCondLst>
                                        </p:cTn>
                                        <p:tgtEl>
                                          <p:spTgt spid="304132">
                                            <p:txEl>
                                              <p:pRg st="2" end="2"/>
                                            </p:txEl>
                                          </p:spTgt>
                                        </p:tgtEl>
                                        <p:attrNameLst>
                                          <p:attrName>style.visibility</p:attrName>
                                        </p:attrNameLst>
                                      </p:cBhvr>
                                      <p:to>
                                        <p:strVal val="visible"/>
                                      </p:to>
                                    </p:set>
                                    <p:anim calcmode="lin" valueType="num">
                                      <p:cBhvr additive="base">
                                        <p:cTn id="79" dur="500" fill="hold"/>
                                        <p:tgtEl>
                                          <p:spTgt spid="304132">
                                            <p:txEl>
                                              <p:pRg st="2" end="2"/>
                                            </p:txEl>
                                          </p:spTgt>
                                        </p:tgtEl>
                                        <p:attrNameLst>
                                          <p:attrName>ppt_x</p:attrName>
                                        </p:attrNameLst>
                                      </p:cBhvr>
                                      <p:tavLst>
                                        <p:tav tm="0">
                                          <p:val>
                                            <p:strVal val="0-#ppt_w/2"/>
                                          </p:val>
                                        </p:tav>
                                        <p:tav tm="100000">
                                          <p:val>
                                            <p:strVal val="#ppt_x"/>
                                          </p:val>
                                        </p:tav>
                                      </p:tavLst>
                                    </p:anim>
                                    <p:anim calcmode="lin" valueType="num">
                                      <p:cBhvr additive="base">
                                        <p:cTn id="80" dur="500" fill="hold"/>
                                        <p:tgtEl>
                                          <p:spTgt spid="304132">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81" fill="hold">
                      <p:stCondLst>
                        <p:cond delay="indefinite"/>
                      </p:stCondLst>
                      <p:childTnLst>
                        <p:par>
                          <p:cTn id="82" fill="hold">
                            <p:stCondLst>
                              <p:cond delay="0"/>
                            </p:stCondLst>
                            <p:childTnLst>
                              <p:par>
                                <p:cTn id="83" presetID="2" presetClass="entr" presetSubtype="8" fill="hold" grpId="0" nodeType="clickEffect">
                                  <p:stCondLst>
                                    <p:cond delay="0"/>
                                  </p:stCondLst>
                                  <p:childTnLst>
                                    <p:set>
                                      <p:cBhvr>
                                        <p:cTn id="84" dur="1" fill="hold">
                                          <p:stCondLst>
                                            <p:cond delay="0"/>
                                          </p:stCondLst>
                                        </p:cTn>
                                        <p:tgtEl>
                                          <p:spTgt spid="304132">
                                            <p:txEl>
                                              <p:pRg st="3" end="3"/>
                                            </p:txEl>
                                          </p:spTgt>
                                        </p:tgtEl>
                                        <p:attrNameLst>
                                          <p:attrName>style.visibility</p:attrName>
                                        </p:attrNameLst>
                                      </p:cBhvr>
                                      <p:to>
                                        <p:strVal val="visible"/>
                                      </p:to>
                                    </p:set>
                                    <p:anim calcmode="lin" valueType="num">
                                      <p:cBhvr additive="base">
                                        <p:cTn id="85" dur="500" fill="hold"/>
                                        <p:tgtEl>
                                          <p:spTgt spid="304132">
                                            <p:txEl>
                                              <p:pRg st="3" end="3"/>
                                            </p:txEl>
                                          </p:spTgt>
                                        </p:tgtEl>
                                        <p:attrNameLst>
                                          <p:attrName>ppt_x</p:attrName>
                                        </p:attrNameLst>
                                      </p:cBhvr>
                                      <p:tavLst>
                                        <p:tav tm="0">
                                          <p:val>
                                            <p:strVal val="0-#ppt_w/2"/>
                                          </p:val>
                                        </p:tav>
                                        <p:tav tm="100000">
                                          <p:val>
                                            <p:strVal val="#ppt_x"/>
                                          </p:val>
                                        </p:tav>
                                      </p:tavLst>
                                    </p:anim>
                                    <p:anim calcmode="lin" valueType="num">
                                      <p:cBhvr additive="base">
                                        <p:cTn id="86" dur="500" fill="hold"/>
                                        <p:tgtEl>
                                          <p:spTgt spid="304132">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87" fill="hold">
                      <p:stCondLst>
                        <p:cond delay="indefinite"/>
                      </p:stCondLst>
                      <p:childTnLst>
                        <p:par>
                          <p:cTn id="88" fill="hold">
                            <p:stCondLst>
                              <p:cond delay="0"/>
                            </p:stCondLst>
                            <p:childTnLst>
                              <p:par>
                                <p:cTn id="89" presetID="2" presetClass="entr" presetSubtype="8" fill="hold" grpId="0" nodeType="clickEffect">
                                  <p:stCondLst>
                                    <p:cond delay="0"/>
                                  </p:stCondLst>
                                  <p:childTnLst>
                                    <p:set>
                                      <p:cBhvr>
                                        <p:cTn id="90" dur="1" fill="hold">
                                          <p:stCondLst>
                                            <p:cond delay="0"/>
                                          </p:stCondLst>
                                        </p:cTn>
                                        <p:tgtEl>
                                          <p:spTgt spid="304132">
                                            <p:txEl>
                                              <p:pRg st="4" end="4"/>
                                            </p:txEl>
                                          </p:spTgt>
                                        </p:tgtEl>
                                        <p:attrNameLst>
                                          <p:attrName>style.visibility</p:attrName>
                                        </p:attrNameLst>
                                      </p:cBhvr>
                                      <p:to>
                                        <p:strVal val="visible"/>
                                      </p:to>
                                    </p:set>
                                    <p:anim calcmode="lin" valueType="num">
                                      <p:cBhvr additive="base">
                                        <p:cTn id="91" dur="500" fill="hold"/>
                                        <p:tgtEl>
                                          <p:spTgt spid="304132">
                                            <p:txEl>
                                              <p:pRg st="4" end="4"/>
                                            </p:txEl>
                                          </p:spTgt>
                                        </p:tgtEl>
                                        <p:attrNameLst>
                                          <p:attrName>ppt_x</p:attrName>
                                        </p:attrNameLst>
                                      </p:cBhvr>
                                      <p:tavLst>
                                        <p:tav tm="0">
                                          <p:val>
                                            <p:strVal val="0-#ppt_w/2"/>
                                          </p:val>
                                        </p:tav>
                                        <p:tav tm="100000">
                                          <p:val>
                                            <p:strVal val="#ppt_x"/>
                                          </p:val>
                                        </p:tav>
                                      </p:tavLst>
                                    </p:anim>
                                    <p:anim calcmode="lin" valueType="num">
                                      <p:cBhvr additive="base">
                                        <p:cTn id="92" dur="500" fill="hold"/>
                                        <p:tgtEl>
                                          <p:spTgt spid="304132">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93" fill="hold">
                      <p:stCondLst>
                        <p:cond delay="indefinite"/>
                      </p:stCondLst>
                      <p:childTnLst>
                        <p:par>
                          <p:cTn id="94" fill="hold">
                            <p:stCondLst>
                              <p:cond delay="0"/>
                            </p:stCondLst>
                            <p:childTnLst>
                              <p:par>
                                <p:cTn id="95" presetID="2" presetClass="entr" presetSubtype="8" fill="hold" grpId="0" nodeType="clickEffect">
                                  <p:stCondLst>
                                    <p:cond delay="0"/>
                                  </p:stCondLst>
                                  <p:childTnLst>
                                    <p:set>
                                      <p:cBhvr>
                                        <p:cTn id="96" dur="1" fill="hold">
                                          <p:stCondLst>
                                            <p:cond delay="0"/>
                                          </p:stCondLst>
                                        </p:cTn>
                                        <p:tgtEl>
                                          <p:spTgt spid="304132">
                                            <p:txEl>
                                              <p:pRg st="5" end="5"/>
                                            </p:txEl>
                                          </p:spTgt>
                                        </p:tgtEl>
                                        <p:attrNameLst>
                                          <p:attrName>style.visibility</p:attrName>
                                        </p:attrNameLst>
                                      </p:cBhvr>
                                      <p:to>
                                        <p:strVal val="visible"/>
                                      </p:to>
                                    </p:set>
                                    <p:anim calcmode="lin" valueType="num">
                                      <p:cBhvr additive="base">
                                        <p:cTn id="97" dur="500" fill="hold"/>
                                        <p:tgtEl>
                                          <p:spTgt spid="304132">
                                            <p:txEl>
                                              <p:pRg st="5" end="5"/>
                                            </p:txEl>
                                          </p:spTgt>
                                        </p:tgtEl>
                                        <p:attrNameLst>
                                          <p:attrName>ppt_x</p:attrName>
                                        </p:attrNameLst>
                                      </p:cBhvr>
                                      <p:tavLst>
                                        <p:tav tm="0">
                                          <p:val>
                                            <p:strVal val="0-#ppt_w/2"/>
                                          </p:val>
                                        </p:tav>
                                        <p:tav tm="100000">
                                          <p:val>
                                            <p:strVal val="#ppt_x"/>
                                          </p:val>
                                        </p:tav>
                                      </p:tavLst>
                                    </p:anim>
                                    <p:anim calcmode="lin" valueType="num">
                                      <p:cBhvr additive="base">
                                        <p:cTn id="98" dur="500" fill="hold"/>
                                        <p:tgtEl>
                                          <p:spTgt spid="304132">
                                            <p:txEl>
                                              <p:pRg st="5" end="5"/>
                                            </p:txEl>
                                          </p:spTgt>
                                        </p:tgtEl>
                                        <p:attrNameLst>
                                          <p:attrName>ppt_y</p:attrName>
                                        </p:attrNameLst>
                                      </p:cBhvr>
                                      <p:tavLst>
                                        <p:tav tm="0">
                                          <p:val>
                                            <p:strVal val="#ppt_y"/>
                                          </p:val>
                                        </p:tav>
                                        <p:tav tm="100000">
                                          <p:val>
                                            <p:strVal val="#ppt_y"/>
                                          </p:val>
                                        </p:tav>
                                      </p:tavLst>
                                    </p:anim>
                                  </p:childTnLst>
                                </p:cTn>
                              </p:par>
                            </p:childTnLst>
                          </p:cTn>
                        </p:par>
                      </p:childTnLst>
                    </p:cTn>
                  </p:par>
                  <p:par>
                    <p:cTn id="99" fill="hold">
                      <p:stCondLst>
                        <p:cond delay="indefinite"/>
                      </p:stCondLst>
                      <p:childTnLst>
                        <p:par>
                          <p:cTn id="100" fill="hold">
                            <p:stCondLst>
                              <p:cond delay="0"/>
                            </p:stCondLst>
                            <p:childTnLst>
                              <p:par>
                                <p:cTn id="101" presetID="2" presetClass="entr" presetSubtype="8" fill="hold" grpId="0" nodeType="clickEffect">
                                  <p:stCondLst>
                                    <p:cond delay="0"/>
                                  </p:stCondLst>
                                  <p:childTnLst>
                                    <p:set>
                                      <p:cBhvr>
                                        <p:cTn id="102" dur="1" fill="hold">
                                          <p:stCondLst>
                                            <p:cond delay="0"/>
                                          </p:stCondLst>
                                        </p:cTn>
                                        <p:tgtEl>
                                          <p:spTgt spid="304132">
                                            <p:txEl>
                                              <p:pRg st="6" end="6"/>
                                            </p:txEl>
                                          </p:spTgt>
                                        </p:tgtEl>
                                        <p:attrNameLst>
                                          <p:attrName>style.visibility</p:attrName>
                                        </p:attrNameLst>
                                      </p:cBhvr>
                                      <p:to>
                                        <p:strVal val="visible"/>
                                      </p:to>
                                    </p:set>
                                    <p:anim calcmode="lin" valueType="num">
                                      <p:cBhvr additive="base">
                                        <p:cTn id="103" dur="500" fill="hold"/>
                                        <p:tgtEl>
                                          <p:spTgt spid="304132">
                                            <p:txEl>
                                              <p:pRg st="6" end="6"/>
                                            </p:txEl>
                                          </p:spTgt>
                                        </p:tgtEl>
                                        <p:attrNameLst>
                                          <p:attrName>ppt_x</p:attrName>
                                        </p:attrNameLst>
                                      </p:cBhvr>
                                      <p:tavLst>
                                        <p:tav tm="0">
                                          <p:val>
                                            <p:strVal val="0-#ppt_w/2"/>
                                          </p:val>
                                        </p:tav>
                                        <p:tav tm="100000">
                                          <p:val>
                                            <p:strVal val="#ppt_x"/>
                                          </p:val>
                                        </p:tav>
                                      </p:tavLst>
                                    </p:anim>
                                    <p:anim calcmode="lin" valueType="num">
                                      <p:cBhvr additive="base">
                                        <p:cTn id="104" dur="500" fill="hold"/>
                                        <p:tgtEl>
                                          <p:spTgt spid="304132">
                                            <p:txEl>
                                              <p:pRg st="6" end="6"/>
                                            </p:txEl>
                                          </p:spTgt>
                                        </p:tgtEl>
                                        <p:attrNameLst>
                                          <p:attrName>ppt_y</p:attrName>
                                        </p:attrNameLst>
                                      </p:cBhvr>
                                      <p:tavLst>
                                        <p:tav tm="0">
                                          <p:val>
                                            <p:strVal val="#ppt_y"/>
                                          </p:val>
                                        </p:tav>
                                        <p:tav tm="100000">
                                          <p:val>
                                            <p:strVal val="#ppt_y"/>
                                          </p:val>
                                        </p:tav>
                                      </p:tavLst>
                                    </p:anim>
                                  </p:childTnLst>
                                </p:cTn>
                              </p:par>
                            </p:childTnLst>
                          </p:cTn>
                        </p:par>
                      </p:childTnLst>
                    </p:cTn>
                  </p:par>
                  <p:par>
                    <p:cTn id="105" fill="hold">
                      <p:stCondLst>
                        <p:cond delay="indefinite"/>
                      </p:stCondLst>
                      <p:childTnLst>
                        <p:par>
                          <p:cTn id="106" fill="hold">
                            <p:stCondLst>
                              <p:cond delay="0"/>
                            </p:stCondLst>
                            <p:childTnLst>
                              <p:par>
                                <p:cTn id="107" presetID="2" presetClass="entr" presetSubtype="8" fill="hold" grpId="0" nodeType="clickEffect">
                                  <p:stCondLst>
                                    <p:cond delay="0"/>
                                  </p:stCondLst>
                                  <p:childTnLst>
                                    <p:set>
                                      <p:cBhvr>
                                        <p:cTn id="108" dur="1" fill="hold">
                                          <p:stCondLst>
                                            <p:cond delay="0"/>
                                          </p:stCondLst>
                                        </p:cTn>
                                        <p:tgtEl>
                                          <p:spTgt spid="304132">
                                            <p:txEl>
                                              <p:pRg st="7" end="7"/>
                                            </p:txEl>
                                          </p:spTgt>
                                        </p:tgtEl>
                                        <p:attrNameLst>
                                          <p:attrName>style.visibility</p:attrName>
                                        </p:attrNameLst>
                                      </p:cBhvr>
                                      <p:to>
                                        <p:strVal val="visible"/>
                                      </p:to>
                                    </p:set>
                                    <p:anim calcmode="lin" valueType="num">
                                      <p:cBhvr additive="base">
                                        <p:cTn id="109" dur="500" fill="hold"/>
                                        <p:tgtEl>
                                          <p:spTgt spid="304132">
                                            <p:txEl>
                                              <p:pRg st="7" end="7"/>
                                            </p:txEl>
                                          </p:spTgt>
                                        </p:tgtEl>
                                        <p:attrNameLst>
                                          <p:attrName>ppt_x</p:attrName>
                                        </p:attrNameLst>
                                      </p:cBhvr>
                                      <p:tavLst>
                                        <p:tav tm="0">
                                          <p:val>
                                            <p:strVal val="0-#ppt_w/2"/>
                                          </p:val>
                                        </p:tav>
                                        <p:tav tm="100000">
                                          <p:val>
                                            <p:strVal val="#ppt_x"/>
                                          </p:val>
                                        </p:tav>
                                      </p:tavLst>
                                    </p:anim>
                                    <p:anim calcmode="lin" valueType="num">
                                      <p:cBhvr additive="base">
                                        <p:cTn id="110" dur="500" fill="hold"/>
                                        <p:tgtEl>
                                          <p:spTgt spid="304132">
                                            <p:txEl>
                                              <p:pRg st="7" end="7"/>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4130" grpId="0" autoUpdateAnimBg="0"/>
      <p:bldP spid="304131" grpId="0" build="p" autoUpdateAnimBg="0"/>
      <p:bldP spid="304132" grpId="0" build="p" autoUpdateAnimBg="0"/>
      <p:bldP spid="304133" grpId="0" autoUpdateAnimBg="0"/>
    </p:bldLst>
  </p:timing>
</p:sld>
</file>

<file path=ppt/slides/slide3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pic>
        <p:nvPicPr>
          <p:cNvPr id="22530" name="Picture 5" descr="magic"/>
          <p:cNvPicPr>
            <a:picLocks noChangeAspect="1" noChangeArrowheads="1"/>
          </p:cNvPicPr>
          <p:nvPr/>
        </p:nvPicPr>
        <p:blipFill>
          <a:blip r:embed="rId2" cstate="print"/>
          <a:srcRect/>
          <a:stretch>
            <a:fillRect/>
          </a:stretch>
        </p:blipFill>
        <p:spPr bwMode="auto">
          <a:xfrm>
            <a:off x="0" y="0"/>
            <a:ext cx="127000" cy="127000"/>
          </a:xfrm>
          <a:prstGeom prst="rect">
            <a:avLst/>
          </a:prstGeom>
          <a:noFill/>
          <a:ln w="9525">
            <a:noFill/>
            <a:miter lim="800000"/>
            <a:headEnd/>
            <a:tailEnd/>
          </a:ln>
        </p:spPr>
      </p:pic>
      <p:sp>
        <p:nvSpPr>
          <p:cNvPr id="306178" name="Rectangle 2"/>
          <p:cNvSpPr>
            <a:spLocks noGrp="1" noChangeArrowheads="1"/>
          </p:cNvSpPr>
          <p:nvPr>
            <p:ph type="title"/>
          </p:nvPr>
        </p:nvSpPr>
        <p:spPr>
          <a:xfrm>
            <a:off x="179388" y="381000"/>
            <a:ext cx="7620000" cy="887413"/>
          </a:xfrm>
        </p:spPr>
        <p:txBody>
          <a:bodyPr/>
          <a:lstStyle/>
          <a:p>
            <a:pPr algn="just" eaLnBrk="1" hangingPunct="1"/>
            <a:r>
              <a:rPr lang="el-GR" sz="3600" b="1" dirty="0" smtClean="0">
                <a:solidFill>
                  <a:schemeClr val="tx1"/>
                </a:solidFill>
                <a:latin typeface="Times New Roman" pitchFamily="18" charset="0"/>
                <a:cs typeface="Times New Roman" pitchFamily="18" charset="0"/>
              </a:rPr>
              <a:t>τμήμα 2: ΤΡ(ΕΔ)</a:t>
            </a:r>
          </a:p>
        </p:txBody>
      </p:sp>
      <p:sp>
        <p:nvSpPr>
          <p:cNvPr id="306179" name="Rectangle 3"/>
          <p:cNvSpPr>
            <a:spLocks noGrp="1" noChangeArrowheads="1"/>
          </p:cNvSpPr>
          <p:nvPr>
            <p:ph sz="quarter" idx="1"/>
          </p:nvPr>
        </p:nvSpPr>
        <p:spPr>
          <a:xfrm>
            <a:off x="250825" y="1557338"/>
            <a:ext cx="4549775" cy="4114800"/>
          </a:xfrm>
        </p:spPr>
        <p:txBody>
          <a:bodyPr/>
          <a:lstStyle/>
          <a:p>
            <a:pPr eaLnBrk="1" hangingPunct="1">
              <a:buFontTx/>
              <a:buNone/>
            </a:pPr>
            <a:r>
              <a:rPr lang="el-GR" u="sng" dirty="0" smtClean="0">
                <a:latin typeface="Times New Roman" pitchFamily="18" charset="0"/>
                <a:cs typeface="Times New Roman" pitchFamily="18" charset="0"/>
              </a:rPr>
              <a:t>εισροές (εισπράξεις) από:</a:t>
            </a:r>
          </a:p>
          <a:p>
            <a:pPr eaLnBrk="1" hangingPunct="1"/>
            <a:r>
              <a:rPr lang="el-GR" dirty="0" smtClean="0">
                <a:latin typeface="Times New Roman" pitchFamily="18" charset="0"/>
                <a:cs typeface="Times New Roman" pitchFamily="18" charset="0"/>
              </a:rPr>
              <a:t>πώληση παγίων</a:t>
            </a:r>
          </a:p>
          <a:p>
            <a:pPr eaLnBrk="1" hangingPunct="1"/>
            <a:r>
              <a:rPr lang="el-GR" dirty="0" smtClean="0">
                <a:latin typeface="Times New Roman" pitchFamily="18" charset="0"/>
                <a:cs typeface="Times New Roman" pitchFamily="18" charset="0"/>
              </a:rPr>
              <a:t>πωλήσεις </a:t>
            </a:r>
            <a:r>
              <a:rPr lang="el-GR" dirty="0" err="1" smtClean="0">
                <a:latin typeface="Times New Roman" pitchFamily="18" charset="0"/>
                <a:cs typeface="Times New Roman" pitchFamily="18" charset="0"/>
              </a:rPr>
              <a:t>συμ</a:t>
            </a:r>
            <a:r>
              <a:rPr lang="el-GR" dirty="0" smtClean="0">
                <a:latin typeface="Times New Roman" pitchFamily="18" charset="0"/>
                <a:cs typeface="Times New Roman" pitchFamily="18" charset="0"/>
              </a:rPr>
              <a:t>/</a:t>
            </a:r>
            <a:r>
              <a:rPr lang="el-GR" dirty="0" err="1" smtClean="0">
                <a:latin typeface="Times New Roman" pitchFamily="18" charset="0"/>
                <a:cs typeface="Times New Roman" pitchFamily="18" charset="0"/>
              </a:rPr>
              <a:t>χών</a:t>
            </a:r>
            <a:endParaRPr lang="en-US" dirty="0" smtClean="0">
              <a:latin typeface="Times New Roman" pitchFamily="18" charset="0"/>
              <a:cs typeface="Times New Roman" pitchFamily="18" charset="0"/>
            </a:endParaRPr>
          </a:p>
          <a:p>
            <a:pPr eaLnBrk="1" hangingPunct="1"/>
            <a:r>
              <a:rPr lang="el-GR" dirty="0" smtClean="0">
                <a:latin typeface="Times New Roman" pitchFamily="18" charset="0"/>
                <a:cs typeface="Times New Roman" pitchFamily="18" charset="0"/>
              </a:rPr>
              <a:t>Εισπράξεις κεφαλαίου από χορηγηθέντα δάνεια</a:t>
            </a:r>
          </a:p>
        </p:txBody>
      </p:sp>
      <p:sp>
        <p:nvSpPr>
          <p:cNvPr id="306180" name="Rectangle 4"/>
          <p:cNvSpPr>
            <a:spLocks noGrp="1" noChangeArrowheads="1"/>
          </p:cNvSpPr>
          <p:nvPr>
            <p:ph sz="quarter" idx="2"/>
          </p:nvPr>
        </p:nvSpPr>
        <p:spPr>
          <a:xfrm>
            <a:off x="4643438" y="1557338"/>
            <a:ext cx="4321175" cy="4679950"/>
          </a:xfrm>
        </p:spPr>
        <p:txBody>
          <a:bodyPr/>
          <a:lstStyle/>
          <a:p>
            <a:pPr eaLnBrk="1" hangingPunct="1">
              <a:buFontTx/>
              <a:buNone/>
            </a:pPr>
            <a:r>
              <a:rPr lang="el-GR" u="sng" dirty="0" smtClean="0">
                <a:latin typeface="Times New Roman" pitchFamily="18" charset="0"/>
                <a:cs typeface="Times New Roman" pitchFamily="18" charset="0"/>
              </a:rPr>
              <a:t>εκροές (πληρωμές) για:</a:t>
            </a:r>
          </a:p>
          <a:p>
            <a:pPr eaLnBrk="1" hangingPunct="1"/>
            <a:r>
              <a:rPr lang="el-GR" dirty="0" smtClean="0">
                <a:latin typeface="Times New Roman" pitchFamily="18" charset="0"/>
                <a:cs typeface="Times New Roman" pitchFamily="18" charset="0"/>
              </a:rPr>
              <a:t>προκαταβολές &amp; αγορές παγίων</a:t>
            </a:r>
          </a:p>
          <a:p>
            <a:pPr eaLnBrk="1" hangingPunct="1"/>
            <a:r>
              <a:rPr lang="el-GR" dirty="0" smtClean="0">
                <a:latin typeface="Times New Roman" pitchFamily="18" charset="0"/>
                <a:cs typeface="Times New Roman" pitchFamily="18" charset="0"/>
              </a:rPr>
              <a:t>αγορές </a:t>
            </a:r>
            <a:r>
              <a:rPr lang="el-GR" dirty="0" err="1" smtClean="0">
                <a:latin typeface="Times New Roman" pitchFamily="18" charset="0"/>
                <a:cs typeface="Times New Roman" pitchFamily="18" charset="0"/>
              </a:rPr>
              <a:t>συμ</a:t>
            </a:r>
            <a:r>
              <a:rPr lang="el-GR" dirty="0" smtClean="0">
                <a:latin typeface="Times New Roman" pitchFamily="18" charset="0"/>
                <a:cs typeface="Times New Roman" pitchFamily="18" charset="0"/>
              </a:rPr>
              <a:t>/</a:t>
            </a:r>
            <a:r>
              <a:rPr lang="el-GR" dirty="0" err="1" smtClean="0">
                <a:latin typeface="Times New Roman" pitchFamily="18" charset="0"/>
                <a:cs typeface="Times New Roman" pitchFamily="18" charset="0"/>
              </a:rPr>
              <a:t>χών</a:t>
            </a:r>
            <a:endParaRPr lang="el-GR" dirty="0" smtClean="0">
              <a:latin typeface="Times New Roman" pitchFamily="18" charset="0"/>
              <a:cs typeface="Times New Roman" pitchFamily="18" charset="0"/>
            </a:endParaRPr>
          </a:p>
          <a:p>
            <a:pPr eaLnBrk="1" hangingPunct="1"/>
            <a:r>
              <a:rPr lang="el-GR" dirty="0" smtClean="0">
                <a:latin typeface="Times New Roman" pitchFamily="18" charset="0"/>
                <a:cs typeface="Times New Roman" pitchFamily="18" charset="0"/>
              </a:rPr>
              <a:t>χορηγήσεις δανείων</a:t>
            </a:r>
          </a:p>
        </p:txBody>
      </p:sp>
      <p:sp>
        <p:nvSpPr>
          <p:cNvPr id="6" name="5 - Θέση αριθμού διαφάνειας"/>
          <p:cNvSpPr>
            <a:spLocks noGrp="1"/>
          </p:cNvSpPr>
          <p:nvPr>
            <p:ph type="sldNum" sz="quarter" idx="12"/>
          </p:nvPr>
        </p:nvSpPr>
        <p:spPr/>
        <p:txBody>
          <a:bodyPr/>
          <a:lstStyle/>
          <a:p>
            <a:fld id="{569D6FA2-06C2-46C4-9224-AE31695EE517}" type="slidenum">
              <a:rPr lang="el-GR" smtClean="0">
                <a:latin typeface="Times New Roman" pitchFamily="18" charset="0"/>
                <a:cs typeface="Times New Roman" pitchFamily="18" charset="0"/>
              </a:rPr>
              <a:pPr/>
              <a:t>31</a:t>
            </a:fld>
            <a:endParaRPr lang="el-GR">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306178"/>
                                        </p:tgtEl>
                                        <p:attrNameLst>
                                          <p:attrName>style.visibility</p:attrName>
                                        </p:attrNameLst>
                                      </p:cBhvr>
                                      <p:to>
                                        <p:strVal val="visible"/>
                                      </p:to>
                                    </p:set>
                                    <p:anim calcmode="lin" valueType="num">
                                      <p:cBhvr additive="base">
                                        <p:cTn id="7" dur="500" fill="hold"/>
                                        <p:tgtEl>
                                          <p:spTgt spid="306178"/>
                                        </p:tgtEl>
                                        <p:attrNameLst>
                                          <p:attrName>ppt_x</p:attrName>
                                        </p:attrNameLst>
                                      </p:cBhvr>
                                      <p:tavLst>
                                        <p:tav tm="0">
                                          <p:val>
                                            <p:strVal val="0-#ppt_w/2"/>
                                          </p:val>
                                        </p:tav>
                                        <p:tav tm="100000">
                                          <p:val>
                                            <p:strVal val="#ppt_x"/>
                                          </p:val>
                                        </p:tav>
                                      </p:tavLst>
                                    </p:anim>
                                    <p:anim calcmode="lin" valueType="num">
                                      <p:cBhvr additive="base">
                                        <p:cTn id="8" dur="500" fill="hold"/>
                                        <p:tgtEl>
                                          <p:spTgt spid="306178"/>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306179">
                                            <p:txEl>
                                              <p:pRg st="0" end="0"/>
                                            </p:txEl>
                                          </p:spTgt>
                                        </p:tgtEl>
                                        <p:attrNameLst>
                                          <p:attrName>style.visibility</p:attrName>
                                        </p:attrNameLst>
                                      </p:cBhvr>
                                      <p:to>
                                        <p:strVal val="visible"/>
                                      </p:to>
                                    </p:set>
                                    <p:anim calcmode="lin" valueType="num">
                                      <p:cBhvr additive="base">
                                        <p:cTn id="13" dur="500" fill="hold"/>
                                        <p:tgtEl>
                                          <p:spTgt spid="306179">
                                            <p:txEl>
                                              <p:pRg st="0" end="0"/>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306179">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306179">
                                            <p:txEl>
                                              <p:pRg st="1" end="1"/>
                                            </p:txEl>
                                          </p:spTgt>
                                        </p:tgtEl>
                                        <p:attrNameLst>
                                          <p:attrName>style.visibility</p:attrName>
                                        </p:attrNameLst>
                                      </p:cBhvr>
                                      <p:to>
                                        <p:strVal val="visible"/>
                                      </p:to>
                                    </p:set>
                                    <p:anim calcmode="lin" valueType="num">
                                      <p:cBhvr additive="base">
                                        <p:cTn id="19" dur="500" fill="hold"/>
                                        <p:tgtEl>
                                          <p:spTgt spid="306179">
                                            <p:txEl>
                                              <p:pRg st="1" end="1"/>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306179">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306179">
                                            <p:txEl>
                                              <p:pRg st="2" end="2"/>
                                            </p:txEl>
                                          </p:spTgt>
                                        </p:tgtEl>
                                        <p:attrNameLst>
                                          <p:attrName>style.visibility</p:attrName>
                                        </p:attrNameLst>
                                      </p:cBhvr>
                                      <p:to>
                                        <p:strVal val="visible"/>
                                      </p:to>
                                    </p:set>
                                    <p:anim calcmode="lin" valueType="num">
                                      <p:cBhvr additive="base">
                                        <p:cTn id="25" dur="500" fill="hold"/>
                                        <p:tgtEl>
                                          <p:spTgt spid="306179">
                                            <p:txEl>
                                              <p:pRg st="2" end="2"/>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306179">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306179">
                                            <p:txEl>
                                              <p:pRg st="3" end="3"/>
                                            </p:txEl>
                                          </p:spTgt>
                                        </p:tgtEl>
                                        <p:attrNameLst>
                                          <p:attrName>style.visibility</p:attrName>
                                        </p:attrNameLst>
                                      </p:cBhvr>
                                      <p:to>
                                        <p:strVal val="visible"/>
                                      </p:to>
                                    </p:set>
                                    <p:anim calcmode="lin" valueType="num">
                                      <p:cBhvr additive="base">
                                        <p:cTn id="31" dur="500" fill="hold"/>
                                        <p:tgtEl>
                                          <p:spTgt spid="306179">
                                            <p:txEl>
                                              <p:pRg st="3" end="3"/>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306179">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8" fill="hold" grpId="0" nodeType="clickEffect">
                                  <p:stCondLst>
                                    <p:cond delay="0"/>
                                  </p:stCondLst>
                                  <p:childTnLst>
                                    <p:set>
                                      <p:cBhvr>
                                        <p:cTn id="36" dur="1" fill="hold">
                                          <p:stCondLst>
                                            <p:cond delay="0"/>
                                          </p:stCondLst>
                                        </p:cTn>
                                        <p:tgtEl>
                                          <p:spTgt spid="306180">
                                            <p:txEl>
                                              <p:pRg st="0" end="0"/>
                                            </p:txEl>
                                          </p:spTgt>
                                        </p:tgtEl>
                                        <p:attrNameLst>
                                          <p:attrName>style.visibility</p:attrName>
                                        </p:attrNameLst>
                                      </p:cBhvr>
                                      <p:to>
                                        <p:strVal val="visible"/>
                                      </p:to>
                                    </p:set>
                                    <p:anim calcmode="lin" valueType="num">
                                      <p:cBhvr additive="base">
                                        <p:cTn id="37" dur="500" fill="hold"/>
                                        <p:tgtEl>
                                          <p:spTgt spid="306180">
                                            <p:txEl>
                                              <p:pRg st="0" end="0"/>
                                            </p:txEl>
                                          </p:spTgt>
                                        </p:tgtEl>
                                        <p:attrNameLst>
                                          <p:attrName>ppt_x</p:attrName>
                                        </p:attrNameLst>
                                      </p:cBhvr>
                                      <p:tavLst>
                                        <p:tav tm="0">
                                          <p:val>
                                            <p:strVal val="0-#ppt_w/2"/>
                                          </p:val>
                                        </p:tav>
                                        <p:tav tm="100000">
                                          <p:val>
                                            <p:strVal val="#ppt_x"/>
                                          </p:val>
                                        </p:tav>
                                      </p:tavLst>
                                    </p:anim>
                                    <p:anim calcmode="lin" valueType="num">
                                      <p:cBhvr additive="base">
                                        <p:cTn id="38" dur="500" fill="hold"/>
                                        <p:tgtEl>
                                          <p:spTgt spid="306180">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8" fill="hold" grpId="0" nodeType="clickEffect">
                                  <p:stCondLst>
                                    <p:cond delay="0"/>
                                  </p:stCondLst>
                                  <p:childTnLst>
                                    <p:set>
                                      <p:cBhvr>
                                        <p:cTn id="42" dur="1" fill="hold">
                                          <p:stCondLst>
                                            <p:cond delay="0"/>
                                          </p:stCondLst>
                                        </p:cTn>
                                        <p:tgtEl>
                                          <p:spTgt spid="306180">
                                            <p:txEl>
                                              <p:pRg st="1" end="1"/>
                                            </p:txEl>
                                          </p:spTgt>
                                        </p:tgtEl>
                                        <p:attrNameLst>
                                          <p:attrName>style.visibility</p:attrName>
                                        </p:attrNameLst>
                                      </p:cBhvr>
                                      <p:to>
                                        <p:strVal val="visible"/>
                                      </p:to>
                                    </p:set>
                                    <p:anim calcmode="lin" valueType="num">
                                      <p:cBhvr additive="base">
                                        <p:cTn id="43" dur="500" fill="hold"/>
                                        <p:tgtEl>
                                          <p:spTgt spid="306180">
                                            <p:txEl>
                                              <p:pRg st="1" end="1"/>
                                            </p:txEl>
                                          </p:spTgt>
                                        </p:tgtEl>
                                        <p:attrNameLst>
                                          <p:attrName>ppt_x</p:attrName>
                                        </p:attrNameLst>
                                      </p:cBhvr>
                                      <p:tavLst>
                                        <p:tav tm="0">
                                          <p:val>
                                            <p:strVal val="0-#ppt_w/2"/>
                                          </p:val>
                                        </p:tav>
                                        <p:tav tm="100000">
                                          <p:val>
                                            <p:strVal val="#ppt_x"/>
                                          </p:val>
                                        </p:tav>
                                      </p:tavLst>
                                    </p:anim>
                                    <p:anim calcmode="lin" valueType="num">
                                      <p:cBhvr additive="base">
                                        <p:cTn id="44" dur="500" fill="hold"/>
                                        <p:tgtEl>
                                          <p:spTgt spid="306180">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8" fill="hold" grpId="0" nodeType="clickEffect">
                                  <p:stCondLst>
                                    <p:cond delay="0"/>
                                  </p:stCondLst>
                                  <p:childTnLst>
                                    <p:set>
                                      <p:cBhvr>
                                        <p:cTn id="48" dur="1" fill="hold">
                                          <p:stCondLst>
                                            <p:cond delay="0"/>
                                          </p:stCondLst>
                                        </p:cTn>
                                        <p:tgtEl>
                                          <p:spTgt spid="306180">
                                            <p:txEl>
                                              <p:pRg st="2" end="2"/>
                                            </p:txEl>
                                          </p:spTgt>
                                        </p:tgtEl>
                                        <p:attrNameLst>
                                          <p:attrName>style.visibility</p:attrName>
                                        </p:attrNameLst>
                                      </p:cBhvr>
                                      <p:to>
                                        <p:strVal val="visible"/>
                                      </p:to>
                                    </p:set>
                                    <p:anim calcmode="lin" valueType="num">
                                      <p:cBhvr additive="base">
                                        <p:cTn id="49" dur="500" fill="hold"/>
                                        <p:tgtEl>
                                          <p:spTgt spid="306180">
                                            <p:txEl>
                                              <p:pRg st="2" end="2"/>
                                            </p:txEl>
                                          </p:spTgt>
                                        </p:tgtEl>
                                        <p:attrNameLst>
                                          <p:attrName>ppt_x</p:attrName>
                                        </p:attrNameLst>
                                      </p:cBhvr>
                                      <p:tavLst>
                                        <p:tav tm="0">
                                          <p:val>
                                            <p:strVal val="0-#ppt_w/2"/>
                                          </p:val>
                                        </p:tav>
                                        <p:tav tm="100000">
                                          <p:val>
                                            <p:strVal val="#ppt_x"/>
                                          </p:val>
                                        </p:tav>
                                      </p:tavLst>
                                    </p:anim>
                                    <p:anim calcmode="lin" valueType="num">
                                      <p:cBhvr additive="base">
                                        <p:cTn id="50" dur="500" fill="hold"/>
                                        <p:tgtEl>
                                          <p:spTgt spid="306180">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8" fill="hold" grpId="0" nodeType="clickEffect">
                                  <p:stCondLst>
                                    <p:cond delay="0"/>
                                  </p:stCondLst>
                                  <p:childTnLst>
                                    <p:set>
                                      <p:cBhvr>
                                        <p:cTn id="54" dur="1" fill="hold">
                                          <p:stCondLst>
                                            <p:cond delay="0"/>
                                          </p:stCondLst>
                                        </p:cTn>
                                        <p:tgtEl>
                                          <p:spTgt spid="306180">
                                            <p:txEl>
                                              <p:pRg st="3" end="3"/>
                                            </p:txEl>
                                          </p:spTgt>
                                        </p:tgtEl>
                                        <p:attrNameLst>
                                          <p:attrName>style.visibility</p:attrName>
                                        </p:attrNameLst>
                                      </p:cBhvr>
                                      <p:to>
                                        <p:strVal val="visible"/>
                                      </p:to>
                                    </p:set>
                                    <p:anim calcmode="lin" valueType="num">
                                      <p:cBhvr additive="base">
                                        <p:cTn id="55" dur="500" fill="hold"/>
                                        <p:tgtEl>
                                          <p:spTgt spid="306180">
                                            <p:txEl>
                                              <p:pRg st="3" end="3"/>
                                            </p:txEl>
                                          </p:spTgt>
                                        </p:tgtEl>
                                        <p:attrNameLst>
                                          <p:attrName>ppt_x</p:attrName>
                                        </p:attrNameLst>
                                      </p:cBhvr>
                                      <p:tavLst>
                                        <p:tav tm="0">
                                          <p:val>
                                            <p:strVal val="0-#ppt_w/2"/>
                                          </p:val>
                                        </p:tav>
                                        <p:tav tm="100000">
                                          <p:val>
                                            <p:strVal val="#ppt_x"/>
                                          </p:val>
                                        </p:tav>
                                      </p:tavLst>
                                    </p:anim>
                                    <p:anim calcmode="lin" valueType="num">
                                      <p:cBhvr additive="base">
                                        <p:cTn id="56" dur="500" fill="hold"/>
                                        <p:tgtEl>
                                          <p:spTgt spid="306180">
                                            <p:txEl>
                                              <p:pRg st="3" end="3"/>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6178" grpId="0" autoUpdateAnimBg="0"/>
      <p:bldP spid="306179" grpId="0" build="p" autoUpdateAnimBg="0"/>
      <p:bldP spid="306180" grpId="0" build="p" bldLvl="2" autoUpdateAnimBg="0"/>
    </p:bldLst>
  </p:timing>
</p:sld>
</file>

<file path=ppt/slides/slide3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pic>
        <p:nvPicPr>
          <p:cNvPr id="23554" name="Picture 5" descr="magic"/>
          <p:cNvPicPr>
            <a:picLocks noChangeAspect="1" noChangeArrowheads="1"/>
          </p:cNvPicPr>
          <p:nvPr/>
        </p:nvPicPr>
        <p:blipFill>
          <a:blip r:embed="rId2" cstate="print"/>
          <a:srcRect/>
          <a:stretch>
            <a:fillRect/>
          </a:stretch>
        </p:blipFill>
        <p:spPr bwMode="auto">
          <a:xfrm>
            <a:off x="0" y="0"/>
            <a:ext cx="127000" cy="127000"/>
          </a:xfrm>
          <a:prstGeom prst="rect">
            <a:avLst/>
          </a:prstGeom>
          <a:noFill/>
          <a:ln w="9525">
            <a:noFill/>
            <a:miter lim="800000"/>
            <a:headEnd/>
            <a:tailEnd/>
          </a:ln>
        </p:spPr>
      </p:pic>
      <p:sp>
        <p:nvSpPr>
          <p:cNvPr id="307202" name="Rectangle 2"/>
          <p:cNvSpPr>
            <a:spLocks noGrp="1" noChangeArrowheads="1"/>
          </p:cNvSpPr>
          <p:nvPr>
            <p:ph type="title"/>
          </p:nvPr>
        </p:nvSpPr>
        <p:spPr>
          <a:xfrm>
            <a:off x="107950" y="381000"/>
            <a:ext cx="7620000" cy="671513"/>
          </a:xfrm>
        </p:spPr>
        <p:txBody>
          <a:bodyPr/>
          <a:lstStyle/>
          <a:p>
            <a:pPr algn="l" eaLnBrk="1" hangingPunct="1"/>
            <a:r>
              <a:rPr lang="el-GR" sz="3600" b="1" dirty="0" smtClean="0">
                <a:solidFill>
                  <a:schemeClr val="tx1"/>
                </a:solidFill>
                <a:latin typeface="Times New Roman" pitchFamily="18" charset="0"/>
                <a:cs typeface="Times New Roman" pitchFamily="18" charset="0"/>
              </a:rPr>
              <a:t>τμήμα 3: ΤΡ(ΧΔ)</a:t>
            </a:r>
          </a:p>
        </p:txBody>
      </p:sp>
      <p:sp>
        <p:nvSpPr>
          <p:cNvPr id="307203" name="Rectangle 3"/>
          <p:cNvSpPr>
            <a:spLocks noGrp="1" noChangeArrowheads="1"/>
          </p:cNvSpPr>
          <p:nvPr>
            <p:ph sz="quarter" idx="1"/>
          </p:nvPr>
        </p:nvSpPr>
        <p:spPr>
          <a:xfrm>
            <a:off x="107950" y="1484313"/>
            <a:ext cx="4476750" cy="4114800"/>
          </a:xfrm>
        </p:spPr>
        <p:txBody>
          <a:bodyPr/>
          <a:lstStyle/>
          <a:p>
            <a:pPr eaLnBrk="1" hangingPunct="1">
              <a:buFontTx/>
              <a:buNone/>
            </a:pPr>
            <a:r>
              <a:rPr lang="el-GR" sz="3200" u="sng" dirty="0" smtClean="0">
                <a:latin typeface="Times New Roman" pitchFamily="18" charset="0"/>
                <a:cs typeface="Times New Roman" pitchFamily="18" charset="0"/>
              </a:rPr>
              <a:t>εισροές (εισπράξεις) από:</a:t>
            </a:r>
          </a:p>
          <a:p>
            <a:pPr eaLnBrk="1" hangingPunct="1"/>
            <a:r>
              <a:rPr lang="el-GR" sz="3200" dirty="0" smtClean="0">
                <a:latin typeface="Times New Roman" pitchFamily="18" charset="0"/>
                <a:cs typeface="Times New Roman" pitchFamily="18" charset="0"/>
              </a:rPr>
              <a:t>λήψη νέων δανείων</a:t>
            </a:r>
          </a:p>
          <a:p>
            <a:pPr eaLnBrk="1" hangingPunct="1"/>
            <a:r>
              <a:rPr lang="el-GR" sz="3200" dirty="0" smtClean="0">
                <a:latin typeface="Times New Roman" pitchFamily="18" charset="0"/>
                <a:cs typeface="Times New Roman" pitchFamily="18" charset="0"/>
              </a:rPr>
              <a:t>έκδοση μετοχών</a:t>
            </a:r>
          </a:p>
          <a:p>
            <a:pPr eaLnBrk="1" hangingPunct="1"/>
            <a:r>
              <a:rPr lang="el-GR" sz="3200" dirty="0" smtClean="0">
                <a:latin typeface="Times New Roman" pitchFamily="18" charset="0"/>
                <a:cs typeface="Times New Roman" pitchFamily="18" charset="0"/>
              </a:rPr>
              <a:t>πώληση ιδίων μετοχών</a:t>
            </a:r>
          </a:p>
        </p:txBody>
      </p:sp>
      <p:sp>
        <p:nvSpPr>
          <p:cNvPr id="307204" name="Rectangle 4"/>
          <p:cNvSpPr>
            <a:spLocks noGrp="1" noChangeArrowheads="1"/>
          </p:cNvSpPr>
          <p:nvPr>
            <p:ph sz="quarter" idx="2"/>
          </p:nvPr>
        </p:nvSpPr>
        <p:spPr>
          <a:xfrm>
            <a:off x="4643438" y="1484313"/>
            <a:ext cx="4500562" cy="4413250"/>
          </a:xfrm>
        </p:spPr>
        <p:txBody>
          <a:bodyPr/>
          <a:lstStyle/>
          <a:p>
            <a:pPr eaLnBrk="1" hangingPunct="1">
              <a:buFontTx/>
              <a:buNone/>
            </a:pPr>
            <a:r>
              <a:rPr lang="el-GR" sz="3200" u="sng" dirty="0" smtClean="0">
                <a:latin typeface="Times New Roman" pitchFamily="18" charset="0"/>
                <a:cs typeface="Times New Roman" pitchFamily="18" charset="0"/>
              </a:rPr>
              <a:t>εκροές (πληρωμές) για:</a:t>
            </a:r>
          </a:p>
          <a:p>
            <a:pPr eaLnBrk="1" hangingPunct="1"/>
            <a:r>
              <a:rPr lang="el-GR" sz="3200" dirty="0" smtClean="0">
                <a:latin typeface="Times New Roman" pitchFamily="18" charset="0"/>
                <a:cs typeface="Times New Roman" pitchFamily="18" charset="0"/>
              </a:rPr>
              <a:t>αγορά ίδιων μετοχών</a:t>
            </a:r>
          </a:p>
          <a:p>
            <a:pPr eaLnBrk="1" hangingPunct="1"/>
            <a:r>
              <a:rPr lang="el-GR" sz="3200" dirty="0" smtClean="0">
                <a:latin typeface="Times New Roman" pitchFamily="18" charset="0"/>
                <a:cs typeface="Times New Roman" pitchFamily="18" charset="0"/>
              </a:rPr>
              <a:t>μείωση (επιστροφή) </a:t>
            </a:r>
            <a:r>
              <a:rPr lang="el-GR" dirty="0" smtClean="0">
                <a:latin typeface="Times New Roman" pitchFamily="18" charset="0"/>
                <a:cs typeface="Times New Roman" pitchFamily="18" charset="0"/>
              </a:rPr>
              <a:t>ΜΚ</a:t>
            </a:r>
          </a:p>
          <a:p>
            <a:pPr eaLnBrk="1" hangingPunct="1"/>
            <a:r>
              <a:rPr lang="el-GR" sz="3200" dirty="0" smtClean="0">
                <a:latin typeface="Times New Roman" pitchFamily="18" charset="0"/>
                <a:cs typeface="Times New Roman" pitchFamily="18" charset="0"/>
              </a:rPr>
              <a:t>χρεολύσια ληφθέντων δανείων</a:t>
            </a:r>
          </a:p>
          <a:p>
            <a:pPr eaLnBrk="1" hangingPunct="1"/>
            <a:r>
              <a:rPr lang="el-GR" sz="3200" dirty="0" smtClean="0">
                <a:latin typeface="Times New Roman" pitchFamily="18" charset="0"/>
                <a:cs typeface="Times New Roman" pitchFamily="18" charset="0"/>
              </a:rPr>
              <a:t>μερίσματα σε μετόχους</a:t>
            </a:r>
          </a:p>
        </p:txBody>
      </p:sp>
      <p:sp>
        <p:nvSpPr>
          <p:cNvPr id="6" name="5 - Θέση αριθμού διαφάνειας"/>
          <p:cNvSpPr>
            <a:spLocks noGrp="1"/>
          </p:cNvSpPr>
          <p:nvPr>
            <p:ph type="sldNum" sz="quarter" idx="12"/>
          </p:nvPr>
        </p:nvSpPr>
        <p:spPr/>
        <p:txBody>
          <a:bodyPr/>
          <a:lstStyle/>
          <a:p>
            <a:fld id="{569D6FA2-06C2-46C4-9224-AE31695EE517}" type="slidenum">
              <a:rPr lang="el-GR" smtClean="0">
                <a:latin typeface="Times New Roman" pitchFamily="18" charset="0"/>
                <a:cs typeface="Times New Roman" pitchFamily="18" charset="0"/>
              </a:rPr>
              <a:pPr/>
              <a:t>32</a:t>
            </a:fld>
            <a:endParaRPr lang="el-GR">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307202"/>
                                        </p:tgtEl>
                                        <p:attrNameLst>
                                          <p:attrName>style.visibility</p:attrName>
                                        </p:attrNameLst>
                                      </p:cBhvr>
                                      <p:to>
                                        <p:strVal val="visible"/>
                                      </p:to>
                                    </p:set>
                                    <p:anim calcmode="lin" valueType="num">
                                      <p:cBhvr additive="base">
                                        <p:cTn id="7" dur="500" fill="hold"/>
                                        <p:tgtEl>
                                          <p:spTgt spid="307202"/>
                                        </p:tgtEl>
                                        <p:attrNameLst>
                                          <p:attrName>ppt_x</p:attrName>
                                        </p:attrNameLst>
                                      </p:cBhvr>
                                      <p:tavLst>
                                        <p:tav tm="0">
                                          <p:val>
                                            <p:strVal val="0-#ppt_w/2"/>
                                          </p:val>
                                        </p:tav>
                                        <p:tav tm="100000">
                                          <p:val>
                                            <p:strVal val="#ppt_x"/>
                                          </p:val>
                                        </p:tav>
                                      </p:tavLst>
                                    </p:anim>
                                    <p:anim calcmode="lin" valueType="num">
                                      <p:cBhvr additive="base">
                                        <p:cTn id="8" dur="500" fill="hold"/>
                                        <p:tgtEl>
                                          <p:spTgt spid="307202"/>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307203">
                                            <p:txEl>
                                              <p:pRg st="0" end="0"/>
                                            </p:txEl>
                                          </p:spTgt>
                                        </p:tgtEl>
                                        <p:attrNameLst>
                                          <p:attrName>style.visibility</p:attrName>
                                        </p:attrNameLst>
                                      </p:cBhvr>
                                      <p:to>
                                        <p:strVal val="visible"/>
                                      </p:to>
                                    </p:set>
                                    <p:anim calcmode="lin" valueType="num">
                                      <p:cBhvr additive="base">
                                        <p:cTn id="13" dur="500" fill="hold"/>
                                        <p:tgtEl>
                                          <p:spTgt spid="307203">
                                            <p:txEl>
                                              <p:pRg st="0" end="0"/>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307203">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307203">
                                            <p:txEl>
                                              <p:pRg st="1" end="1"/>
                                            </p:txEl>
                                          </p:spTgt>
                                        </p:tgtEl>
                                        <p:attrNameLst>
                                          <p:attrName>style.visibility</p:attrName>
                                        </p:attrNameLst>
                                      </p:cBhvr>
                                      <p:to>
                                        <p:strVal val="visible"/>
                                      </p:to>
                                    </p:set>
                                    <p:anim calcmode="lin" valueType="num">
                                      <p:cBhvr additive="base">
                                        <p:cTn id="19" dur="500" fill="hold"/>
                                        <p:tgtEl>
                                          <p:spTgt spid="307203">
                                            <p:txEl>
                                              <p:pRg st="1" end="1"/>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307203">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307203">
                                            <p:txEl>
                                              <p:pRg st="2" end="2"/>
                                            </p:txEl>
                                          </p:spTgt>
                                        </p:tgtEl>
                                        <p:attrNameLst>
                                          <p:attrName>style.visibility</p:attrName>
                                        </p:attrNameLst>
                                      </p:cBhvr>
                                      <p:to>
                                        <p:strVal val="visible"/>
                                      </p:to>
                                    </p:set>
                                    <p:anim calcmode="lin" valueType="num">
                                      <p:cBhvr additive="base">
                                        <p:cTn id="25" dur="500" fill="hold"/>
                                        <p:tgtEl>
                                          <p:spTgt spid="307203">
                                            <p:txEl>
                                              <p:pRg st="2" end="2"/>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307203">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307203">
                                            <p:txEl>
                                              <p:pRg st="3" end="3"/>
                                            </p:txEl>
                                          </p:spTgt>
                                        </p:tgtEl>
                                        <p:attrNameLst>
                                          <p:attrName>style.visibility</p:attrName>
                                        </p:attrNameLst>
                                      </p:cBhvr>
                                      <p:to>
                                        <p:strVal val="visible"/>
                                      </p:to>
                                    </p:set>
                                    <p:anim calcmode="lin" valueType="num">
                                      <p:cBhvr additive="base">
                                        <p:cTn id="31" dur="500" fill="hold"/>
                                        <p:tgtEl>
                                          <p:spTgt spid="307203">
                                            <p:txEl>
                                              <p:pRg st="3" end="3"/>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307203">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8" fill="hold" grpId="0" nodeType="clickEffect">
                                  <p:stCondLst>
                                    <p:cond delay="0"/>
                                  </p:stCondLst>
                                  <p:childTnLst>
                                    <p:set>
                                      <p:cBhvr>
                                        <p:cTn id="36" dur="1" fill="hold">
                                          <p:stCondLst>
                                            <p:cond delay="0"/>
                                          </p:stCondLst>
                                        </p:cTn>
                                        <p:tgtEl>
                                          <p:spTgt spid="307204">
                                            <p:txEl>
                                              <p:pRg st="0" end="0"/>
                                            </p:txEl>
                                          </p:spTgt>
                                        </p:tgtEl>
                                        <p:attrNameLst>
                                          <p:attrName>style.visibility</p:attrName>
                                        </p:attrNameLst>
                                      </p:cBhvr>
                                      <p:to>
                                        <p:strVal val="visible"/>
                                      </p:to>
                                    </p:set>
                                    <p:anim calcmode="lin" valueType="num">
                                      <p:cBhvr additive="base">
                                        <p:cTn id="37" dur="500" fill="hold"/>
                                        <p:tgtEl>
                                          <p:spTgt spid="307204">
                                            <p:txEl>
                                              <p:pRg st="0" end="0"/>
                                            </p:txEl>
                                          </p:spTgt>
                                        </p:tgtEl>
                                        <p:attrNameLst>
                                          <p:attrName>ppt_x</p:attrName>
                                        </p:attrNameLst>
                                      </p:cBhvr>
                                      <p:tavLst>
                                        <p:tav tm="0">
                                          <p:val>
                                            <p:strVal val="0-#ppt_w/2"/>
                                          </p:val>
                                        </p:tav>
                                        <p:tav tm="100000">
                                          <p:val>
                                            <p:strVal val="#ppt_x"/>
                                          </p:val>
                                        </p:tav>
                                      </p:tavLst>
                                    </p:anim>
                                    <p:anim calcmode="lin" valueType="num">
                                      <p:cBhvr additive="base">
                                        <p:cTn id="38" dur="500" fill="hold"/>
                                        <p:tgtEl>
                                          <p:spTgt spid="307204">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8" fill="hold" grpId="0" nodeType="clickEffect">
                                  <p:stCondLst>
                                    <p:cond delay="0"/>
                                  </p:stCondLst>
                                  <p:childTnLst>
                                    <p:set>
                                      <p:cBhvr>
                                        <p:cTn id="42" dur="1" fill="hold">
                                          <p:stCondLst>
                                            <p:cond delay="0"/>
                                          </p:stCondLst>
                                        </p:cTn>
                                        <p:tgtEl>
                                          <p:spTgt spid="307204">
                                            <p:txEl>
                                              <p:pRg st="1" end="1"/>
                                            </p:txEl>
                                          </p:spTgt>
                                        </p:tgtEl>
                                        <p:attrNameLst>
                                          <p:attrName>style.visibility</p:attrName>
                                        </p:attrNameLst>
                                      </p:cBhvr>
                                      <p:to>
                                        <p:strVal val="visible"/>
                                      </p:to>
                                    </p:set>
                                    <p:anim calcmode="lin" valueType="num">
                                      <p:cBhvr additive="base">
                                        <p:cTn id="43" dur="500" fill="hold"/>
                                        <p:tgtEl>
                                          <p:spTgt spid="307204">
                                            <p:txEl>
                                              <p:pRg st="1" end="1"/>
                                            </p:txEl>
                                          </p:spTgt>
                                        </p:tgtEl>
                                        <p:attrNameLst>
                                          <p:attrName>ppt_x</p:attrName>
                                        </p:attrNameLst>
                                      </p:cBhvr>
                                      <p:tavLst>
                                        <p:tav tm="0">
                                          <p:val>
                                            <p:strVal val="0-#ppt_w/2"/>
                                          </p:val>
                                        </p:tav>
                                        <p:tav tm="100000">
                                          <p:val>
                                            <p:strVal val="#ppt_x"/>
                                          </p:val>
                                        </p:tav>
                                      </p:tavLst>
                                    </p:anim>
                                    <p:anim calcmode="lin" valueType="num">
                                      <p:cBhvr additive="base">
                                        <p:cTn id="44" dur="500" fill="hold"/>
                                        <p:tgtEl>
                                          <p:spTgt spid="307204">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8" fill="hold" grpId="0" nodeType="clickEffect">
                                  <p:stCondLst>
                                    <p:cond delay="0"/>
                                  </p:stCondLst>
                                  <p:childTnLst>
                                    <p:set>
                                      <p:cBhvr>
                                        <p:cTn id="48" dur="1" fill="hold">
                                          <p:stCondLst>
                                            <p:cond delay="0"/>
                                          </p:stCondLst>
                                        </p:cTn>
                                        <p:tgtEl>
                                          <p:spTgt spid="307204">
                                            <p:txEl>
                                              <p:pRg st="2" end="2"/>
                                            </p:txEl>
                                          </p:spTgt>
                                        </p:tgtEl>
                                        <p:attrNameLst>
                                          <p:attrName>style.visibility</p:attrName>
                                        </p:attrNameLst>
                                      </p:cBhvr>
                                      <p:to>
                                        <p:strVal val="visible"/>
                                      </p:to>
                                    </p:set>
                                    <p:anim calcmode="lin" valueType="num">
                                      <p:cBhvr additive="base">
                                        <p:cTn id="49" dur="500" fill="hold"/>
                                        <p:tgtEl>
                                          <p:spTgt spid="307204">
                                            <p:txEl>
                                              <p:pRg st="2" end="2"/>
                                            </p:txEl>
                                          </p:spTgt>
                                        </p:tgtEl>
                                        <p:attrNameLst>
                                          <p:attrName>ppt_x</p:attrName>
                                        </p:attrNameLst>
                                      </p:cBhvr>
                                      <p:tavLst>
                                        <p:tav tm="0">
                                          <p:val>
                                            <p:strVal val="0-#ppt_w/2"/>
                                          </p:val>
                                        </p:tav>
                                        <p:tav tm="100000">
                                          <p:val>
                                            <p:strVal val="#ppt_x"/>
                                          </p:val>
                                        </p:tav>
                                      </p:tavLst>
                                    </p:anim>
                                    <p:anim calcmode="lin" valueType="num">
                                      <p:cBhvr additive="base">
                                        <p:cTn id="50" dur="500" fill="hold"/>
                                        <p:tgtEl>
                                          <p:spTgt spid="307204">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8" fill="hold" grpId="0" nodeType="clickEffect">
                                  <p:stCondLst>
                                    <p:cond delay="0"/>
                                  </p:stCondLst>
                                  <p:childTnLst>
                                    <p:set>
                                      <p:cBhvr>
                                        <p:cTn id="54" dur="1" fill="hold">
                                          <p:stCondLst>
                                            <p:cond delay="0"/>
                                          </p:stCondLst>
                                        </p:cTn>
                                        <p:tgtEl>
                                          <p:spTgt spid="307204">
                                            <p:txEl>
                                              <p:pRg st="3" end="3"/>
                                            </p:txEl>
                                          </p:spTgt>
                                        </p:tgtEl>
                                        <p:attrNameLst>
                                          <p:attrName>style.visibility</p:attrName>
                                        </p:attrNameLst>
                                      </p:cBhvr>
                                      <p:to>
                                        <p:strVal val="visible"/>
                                      </p:to>
                                    </p:set>
                                    <p:anim calcmode="lin" valueType="num">
                                      <p:cBhvr additive="base">
                                        <p:cTn id="55" dur="500" fill="hold"/>
                                        <p:tgtEl>
                                          <p:spTgt spid="307204">
                                            <p:txEl>
                                              <p:pRg st="3" end="3"/>
                                            </p:txEl>
                                          </p:spTgt>
                                        </p:tgtEl>
                                        <p:attrNameLst>
                                          <p:attrName>ppt_x</p:attrName>
                                        </p:attrNameLst>
                                      </p:cBhvr>
                                      <p:tavLst>
                                        <p:tav tm="0">
                                          <p:val>
                                            <p:strVal val="0-#ppt_w/2"/>
                                          </p:val>
                                        </p:tav>
                                        <p:tav tm="100000">
                                          <p:val>
                                            <p:strVal val="#ppt_x"/>
                                          </p:val>
                                        </p:tav>
                                      </p:tavLst>
                                    </p:anim>
                                    <p:anim calcmode="lin" valueType="num">
                                      <p:cBhvr additive="base">
                                        <p:cTn id="56" dur="500" fill="hold"/>
                                        <p:tgtEl>
                                          <p:spTgt spid="307204">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8" fill="hold" grpId="0" nodeType="clickEffect">
                                  <p:stCondLst>
                                    <p:cond delay="0"/>
                                  </p:stCondLst>
                                  <p:childTnLst>
                                    <p:set>
                                      <p:cBhvr>
                                        <p:cTn id="60" dur="1" fill="hold">
                                          <p:stCondLst>
                                            <p:cond delay="0"/>
                                          </p:stCondLst>
                                        </p:cTn>
                                        <p:tgtEl>
                                          <p:spTgt spid="307204">
                                            <p:txEl>
                                              <p:pRg st="4" end="4"/>
                                            </p:txEl>
                                          </p:spTgt>
                                        </p:tgtEl>
                                        <p:attrNameLst>
                                          <p:attrName>style.visibility</p:attrName>
                                        </p:attrNameLst>
                                      </p:cBhvr>
                                      <p:to>
                                        <p:strVal val="visible"/>
                                      </p:to>
                                    </p:set>
                                    <p:anim calcmode="lin" valueType="num">
                                      <p:cBhvr additive="base">
                                        <p:cTn id="61" dur="500" fill="hold"/>
                                        <p:tgtEl>
                                          <p:spTgt spid="307204">
                                            <p:txEl>
                                              <p:pRg st="4" end="4"/>
                                            </p:txEl>
                                          </p:spTgt>
                                        </p:tgtEl>
                                        <p:attrNameLst>
                                          <p:attrName>ppt_x</p:attrName>
                                        </p:attrNameLst>
                                      </p:cBhvr>
                                      <p:tavLst>
                                        <p:tav tm="0">
                                          <p:val>
                                            <p:strVal val="0-#ppt_w/2"/>
                                          </p:val>
                                        </p:tav>
                                        <p:tav tm="100000">
                                          <p:val>
                                            <p:strVal val="#ppt_x"/>
                                          </p:val>
                                        </p:tav>
                                      </p:tavLst>
                                    </p:anim>
                                    <p:anim calcmode="lin" valueType="num">
                                      <p:cBhvr additive="base">
                                        <p:cTn id="62" dur="500" fill="hold"/>
                                        <p:tgtEl>
                                          <p:spTgt spid="307204">
                                            <p:txEl>
                                              <p:pRg st="4" end="4"/>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202" grpId="0" autoUpdateAnimBg="0"/>
      <p:bldP spid="307203" grpId="0" build="p" autoUpdateAnimBg="0"/>
      <p:bldP spid="307204" grpId="0" build="p" bldLvl="2" autoUpdateAnimBg="0"/>
    </p:bldLst>
  </p:timing>
</p:sld>
</file>

<file path=ppt/slides/slide3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pic>
        <p:nvPicPr>
          <p:cNvPr id="24578" name="Picture 4" descr="magic"/>
          <p:cNvPicPr>
            <a:picLocks noChangeAspect="1" noChangeArrowheads="1"/>
          </p:cNvPicPr>
          <p:nvPr/>
        </p:nvPicPr>
        <p:blipFill>
          <a:blip r:embed="rId2" cstate="print"/>
          <a:srcRect/>
          <a:stretch>
            <a:fillRect/>
          </a:stretch>
        </p:blipFill>
        <p:spPr bwMode="auto">
          <a:xfrm>
            <a:off x="0" y="0"/>
            <a:ext cx="127000" cy="127000"/>
          </a:xfrm>
          <a:prstGeom prst="rect">
            <a:avLst/>
          </a:prstGeom>
          <a:noFill/>
          <a:ln w="9525">
            <a:noFill/>
            <a:miter lim="800000"/>
            <a:headEnd/>
            <a:tailEnd/>
          </a:ln>
        </p:spPr>
      </p:pic>
      <p:sp>
        <p:nvSpPr>
          <p:cNvPr id="308226" name="Rectangle 2"/>
          <p:cNvSpPr>
            <a:spLocks noGrp="1" noChangeArrowheads="1"/>
          </p:cNvSpPr>
          <p:nvPr>
            <p:ph type="title"/>
          </p:nvPr>
        </p:nvSpPr>
        <p:spPr>
          <a:xfrm>
            <a:off x="395288" y="381000"/>
            <a:ext cx="7620000" cy="600075"/>
          </a:xfrm>
        </p:spPr>
        <p:txBody>
          <a:bodyPr>
            <a:normAutofit fontScale="90000"/>
          </a:bodyPr>
          <a:lstStyle/>
          <a:p>
            <a:pPr algn="just" eaLnBrk="1" hangingPunct="1"/>
            <a:r>
              <a:rPr lang="el-GR" sz="3600" b="1" dirty="0" smtClean="0">
                <a:latin typeface="Times New Roman" pitchFamily="18" charset="0"/>
                <a:cs typeface="Times New Roman" pitchFamily="18" charset="0"/>
              </a:rPr>
              <a:t>ΚΤΡ - έμμεση μέθοδος</a:t>
            </a:r>
          </a:p>
        </p:txBody>
      </p:sp>
      <p:sp>
        <p:nvSpPr>
          <p:cNvPr id="308227" name="Rectangle 3"/>
          <p:cNvSpPr>
            <a:spLocks noGrp="1" noChangeArrowheads="1"/>
          </p:cNvSpPr>
          <p:nvPr>
            <p:ph sz="quarter" idx="1"/>
          </p:nvPr>
        </p:nvSpPr>
        <p:spPr>
          <a:xfrm>
            <a:off x="214282" y="1142984"/>
            <a:ext cx="8472518" cy="4456129"/>
          </a:xfrm>
        </p:spPr>
        <p:txBody>
          <a:bodyPr>
            <a:normAutofit/>
          </a:bodyPr>
          <a:lstStyle/>
          <a:p>
            <a:pPr eaLnBrk="1" hangingPunct="1"/>
            <a:r>
              <a:rPr lang="el-GR" sz="3400" dirty="0" smtClean="0">
                <a:latin typeface="Times New Roman" pitchFamily="18" charset="0"/>
                <a:cs typeface="Times New Roman" pitchFamily="18" charset="0"/>
              </a:rPr>
              <a:t>διαφορά από άμεση:</a:t>
            </a:r>
          </a:p>
          <a:p>
            <a:pPr lvl="1" eaLnBrk="1" hangingPunct="1"/>
            <a:r>
              <a:rPr lang="el-GR" sz="3400" dirty="0" smtClean="0">
                <a:latin typeface="Times New Roman" pitchFamily="18" charset="0"/>
                <a:cs typeface="Times New Roman" pitchFamily="18" charset="0"/>
              </a:rPr>
              <a:t>μόνο στο τμήμα ΤΡ(ΛΔ)</a:t>
            </a:r>
          </a:p>
          <a:p>
            <a:pPr eaLnBrk="1" hangingPunct="1"/>
            <a:r>
              <a:rPr lang="el-GR" sz="3400" dirty="0" smtClean="0">
                <a:latin typeface="Times New Roman" pitchFamily="18" charset="0"/>
                <a:cs typeface="Times New Roman" pitchFamily="18" charset="0"/>
              </a:rPr>
              <a:t>ουσία διαφορών:</a:t>
            </a:r>
          </a:p>
          <a:p>
            <a:pPr lvl="1" eaLnBrk="1" hangingPunct="1"/>
            <a:r>
              <a:rPr lang="el-GR" sz="3400" dirty="0" smtClean="0">
                <a:latin typeface="Times New Roman" pitchFamily="18" charset="0"/>
                <a:cs typeface="Times New Roman" pitchFamily="18" charset="0"/>
              </a:rPr>
              <a:t>δεν παρουσιάζεται το σύνολο εισπράξεων ή πληρωμών ανά κονδύλι </a:t>
            </a:r>
          </a:p>
          <a:p>
            <a:pPr lvl="1" eaLnBrk="1" hangingPunct="1"/>
            <a:r>
              <a:rPr lang="el-GR" sz="3400" dirty="0" smtClean="0">
                <a:latin typeface="Times New Roman" pitchFamily="18" charset="0"/>
                <a:cs typeface="Times New Roman" pitchFamily="18" charset="0"/>
              </a:rPr>
              <a:t>τα ποσά προκύπτουν ως προϊόν συμψηφισμού</a:t>
            </a:r>
          </a:p>
        </p:txBody>
      </p:sp>
      <p:sp>
        <p:nvSpPr>
          <p:cNvPr id="5" name="4 - Θέση αριθμού διαφάνειας"/>
          <p:cNvSpPr>
            <a:spLocks noGrp="1"/>
          </p:cNvSpPr>
          <p:nvPr>
            <p:ph type="sldNum" sz="quarter" idx="12"/>
          </p:nvPr>
        </p:nvSpPr>
        <p:spPr/>
        <p:txBody>
          <a:bodyPr/>
          <a:lstStyle/>
          <a:p>
            <a:pPr>
              <a:defRPr/>
            </a:pPr>
            <a:fld id="{3A62058F-FA1E-41EB-BA5C-CC668E4F747A}" type="slidenum">
              <a:rPr lang="el-GR" smtClean="0"/>
              <a:pPr>
                <a:defRPr/>
              </a:pPr>
              <a:t>33</a:t>
            </a:fld>
            <a:endParaRPr lang="el-G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308226"/>
                                        </p:tgtEl>
                                        <p:attrNameLst>
                                          <p:attrName>style.visibility</p:attrName>
                                        </p:attrNameLst>
                                      </p:cBhvr>
                                      <p:to>
                                        <p:strVal val="visible"/>
                                      </p:to>
                                    </p:set>
                                    <p:anim calcmode="lin" valueType="num">
                                      <p:cBhvr additive="base">
                                        <p:cTn id="7" dur="500" fill="hold"/>
                                        <p:tgtEl>
                                          <p:spTgt spid="308226"/>
                                        </p:tgtEl>
                                        <p:attrNameLst>
                                          <p:attrName>ppt_x</p:attrName>
                                        </p:attrNameLst>
                                      </p:cBhvr>
                                      <p:tavLst>
                                        <p:tav tm="0">
                                          <p:val>
                                            <p:strVal val="0-#ppt_w/2"/>
                                          </p:val>
                                        </p:tav>
                                        <p:tav tm="100000">
                                          <p:val>
                                            <p:strVal val="#ppt_x"/>
                                          </p:val>
                                        </p:tav>
                                      </p:tavLst>
                                    </p:anim>
                                    <p:anim calcmode="lin" valueType="num">
                                      <p:cBhvr additive="base">
                                        <p:cTn id="8" dur="500" fill="hold"/>
                                        <p:tgtEl>
                                          <p:spTgt spid="308226"/>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308227">
                                            <p:txEl>
                                              <p:pRg st="0" end="0"/>
                                            </p:txEl>
                                          </p:spTgt>
                                        </p:tgtEl>
                                        <p:attrNameLst>
                                          <p:attrName>style.visibility</p:attrName>
                                        </p:attrNameLst>
                                      </p:cBhvr>
                                      <p:to>
                                        <p:strVal val="visible"/>
                                      </p:to>
                                    </p:set>
                                    <p:anim calcmode="lin" valueType="num">
                                      <p:cBhvr additive="base">
                                        <p:cTn id="13" dur="500" fill="hold"/>
                                        <p:tgtEl>
                                          <p:spTgt spid="308227">
                                            <p:txEl>
                                              <p:pRg st="0" end="0"/>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308227">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308227">
                                            <p:txEl>
                                              <p:pRg st="1" end="1"/>
                                            </p:txEl>
                                          </p:spTgt>
                                        </p:tgtEl>
                                        <p:attrNameLst>
                                          <p:attrName>style.visibility</p:attrName>
                                        </p:attrNameLst>
                                      </p:cBhvr>
                                      <p:to>
                                        <p:strVal val="visible"/>
                                      </p:to>
                                    </p:set>
                                    <p:anim calcmode="lin" valueType="num">
                                      <p:cBhvr additive="base">
                                        <p:cTn id="19" dur="500" fill="hold"/>
                                        <p:tgtEl>
                                          <p:spTgt spid="308227">
                                            <p:txEl>
                                              <p:pRg st="1" end="1"/>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308227">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308227">
                                            <p:txEl>
                                              <p:pRg st="2" end="2"/>
                                            </p:txEl>
                                          </p:spTgt>
                                        </p:tgtEl>
                                        <p:attrNameLst>
                                          <p:attrName>style.visibility</p:attrName>
                                        </p:attrNameLst>
                                      </p:cBhvr>
                                      <p:to>
                                        <p:strVal val="visible"/>
                                      </p:to>
                                    </p:set>
                                    <p:anim calcmode="lin" valueType="num">
                                      <p:cBhvr additive="base">
                                        <p:cTn id="25" dur="500" fill="hold"/>
                                        <p:tgtEl>
                                          <p:spTgt spid="308227">
                                            <p:txEl>
                                              <p:pRg st="2" end="2"/>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308227">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308227">
                                            <p:txEl>
                                              <p:pRg st="3" end="3"/>
                                            </p:txEl>
                                          </p:spTgt>
                                        </p:tgtEl>
                                        <p:attrNameLst>
                                          <p:attrName>style.visibility</p:attrName>
                                        </p:attrNameLst>
                                      </p:cBhvr>
                                      <p:to>
                                        <p:strVal val="visible"/>
                                      </p:to>
                                    </p:set>
                                    <p:anim calcmode="lin" valueType="num">
                                      <p:cBhvr additive="base">
                                        <p:cTn id="31" dur="500" fill="hold"/>
                                        <p:tgtEl>
                                          <p:spTgt spid="308227">
                                            <p:txEl>
                                              <p:pRg st="3" end="3"/>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308227">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8" fill="hold" grpId="0" nodeType="clickEffect">
                                  <p:stCondLst>
                                    <p:cond delay="0"/>
                                  </p:stCondLst>
                                  <p:childTnLst>
                                    <p:set>
                                      <p:cBhvr>
                                        <p:cTn id="36" dur="1" fill="hold">
                                          <p:stCondLst>
                                            <p:cond delay="0"/>
                                          </p:stCondLst>
                                        </p:cTn>
                                        <p:tgtEl>
                                          <p:spTgt spid="308227">
                                            <p:txEl>
                                              <p:pRg st="4" end="4"/>
                                            </p:txEl>
                                          </p:spTgt>
                                        </p:tgtEl>
                                        <p:attrNameLst>
                                          <p:attrName>style.visibility</p:attrName>
                                        </p:attrNameLst>
                                      </p:cBhvr>
                                      <p:to>
                                        <p:strVal val="visible"/>
                                      </p:to>
                                    </p:set>
                                    <p:anim calcmode="lin" valueType="num">
                                      <p:cBhvr additive="base">
                                        <p:cTn id="37" dur="500" fill="hold"/>
                                        <p:tgtEl>
                                          <p:spTgt spid="308227">
                                            <p:txEl>
                                              <p:pRg st="4" end="4"/>
                                            </p:txEl>
                                          </p:spTgt>
                                        </p:tgtEl>
                                        <p:attrNameLst>
                                          <p:attrName>ppt_x</p:attrName>
                                        </p:attrNameLst>
                                      </p:cBhvr>
                                      <p:tavLst>
                                        <p:tav tm="0">
                                          <p:val>
                                            <p:strVal val="0-#ppt_w/2"/>
                                          </p:val>
                                        </p:tav>
                                        <p:tav tm="100000">
                                          <p:val>
                                            <p:strVal val="#ppt_x"/>
                                          </p:val>
                                        </p:tav>
                                      </p:tavLst>
                                    </p:anim>
                                    <p:anim calcmode="lin" valueType="num">
                                      <p:cBhvr additive="base">
                                        <p:cTn id="38" dur="500" fill="hold"/>
                                        <p:tgtEl>
                                          <p:spTgt spid="308227">
                                            <p:txEl>
                                              <p:pRg st="4" end="4"/>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8226" grpId="0" autoUpdateAnimBg="0"/>
      <p:bldP spid="308227" grpId="0" build="p" bldLvl="2" autoUpdateAnimBg="0"/>
    </p:bldLst>
  </p:timing>
</p:sld>
</file>

<file path=ppt/slides/slide3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pic>
        <p:nvPicPr>
          <p:cNvPr id="25602" name="Picture 4" descr="magic"/>
          <p:cNvPicPr>
            <a:picLocks noChangeAspect="1" noChangeArrowheads="1"/>
          </p:cNvPicPr>
          <p:nvPr/>
        </p:nvPicPr>
        <p:blipFill>
          <a:blip r:embed="rId2" cstate="print"/>
          <a:srcRect/>
          <a:stretch>
            <a:fillRect/>
          </a:stretch>
        </p:blipFill>
        <p:spPr bwMode="auto">
          <a:xfrm>
            <a:off x="0" y="0"/>
            <a:ext cx="127000" cy="127000"/>
          </a:xfrm>
          <a:prstGeom prst="rect">
            <a:avLst/>
          </a:prstGeom>
          <a:noFill/>
          <a:ln w="9525">
            <a:noFill/>
            <a:miter lim="800000"/>
            <a:headEnd/>
            <a:tailEnd/>
          </a:ln>
        </p:spPr>
      </p:pic>
      <p:sp>
        <p:nvSpPr>
          <p:cNvPr id="309250" name="Rectangle 2"/>
          <p:cNvSpPr>
            <a:spLocks noGrp="1" noChangeArrowheads="1"/>
          </p:cNvSpPr>
          <p:nvPr>
            <p:ph type="title"/>
          </p:nvPr>
        </p:nvSpPr>
        <p:spPr>
          <a:xfrm>
            <a:off x="323850" y="260350"/>
            <a:ext cx="8496300" cy="600075"/>
          </a:xfrm>
        </p:spPr>
        <p:txBody>
          <a:bodyPr>
            <a:normAutofit fontScale="90000"/>
          </a:bodyPr>
          <a:lstStyle/>
          <a:p>
            <a:pPr algn="just" eaLnBrk="1" hangingPunct="1"/>
            <a:r>
              <a:rPr lang="el-GR" sz="4000" b="1" dirty="0" smtClean="0">
                <a:latin typeface="Times New Roman" pitchFamily="18" charset="0"/>
                <a:cs typeface="Times New Roman" pitchFamily="18" charset="0"/>
              </a:rPr>
              <a:t>Αλγόριθμος ΚΤΡ έμμεσης μεθόδου</a:t>
            </a:r>
          </a:p>
        </p:txBody>
      </p:sp>
      <p:sp>
        <p:nvSpPr>
          <p:cNvPr id="309251" name="Rectangle 3"/>
          <p:cNvSpPr>
            <a:spLocks noGrp="1" noChangeArrowheads="1"/>
          </p:cNvSpPr>
          <p:nvPr>
            <p:ph sz="quarter" idx="1"/>
          </p:nvPr>
        </p:nvSpPr>
        <p:spPr>
          <a:xfrm>
            <a:off x="179388" y="1196975"/>
            <a:ext cx="8820150" cy="5256213"/>
          </a:xfrm>
        </p:spPr>
        <p:txBody>
          <a:bodyPr/>
          <a:lstStyle/>
          <a:p>
            <a:pPr eaLnBrk="1" hangingPunct="1">
              <a:lnSpc>
                <a:spcPct val="90000"/>
              </a:lnSpc>
            </a:pPr>
            <a:r>
              <a:rPr lang="el-GR" dirty="0" smtClean="0">
                <a:latin typeface="Times New Roman" pitchFamily="18" charset="0"/>
                <a:cs typeface="Times New Roman" pitchFamily="18" charset="0"/>
              </a:rPr>
              <a:t>ΚΚ/ΚΖ της ΚΑΧ</a:t>
            </a:r>
            <a:r>
              <a:rPr lang="en-US" dirty="0" smtClean="0">
                <a:latin typeface="Times New Roman" pitchFamily="18" charset="0"/>
                <a:cs typeface="Times New Roman" pitchFamily="18" charset="0"/>
              </a:rPr>
              <a:t>, </a:t>
            </a:r>
            <a:r>
              <a:rPr lang="el-GR" dirty="0" smtClean="0">
                <a:latin typeface="Times New Roman" pitchFamily="18" charset="0"/>
                <a:cs typeface="Times New Roman" pitchFamily="18" charset="0"/>
              </a:rPr>
              <a:t>σαν να ήταν μετρητά, δηλαδή </a:t>
            </a:r>
            <a:r>
              <a:rPr lang="el-GR" u="sng" dirty="0" smtClean="0">
                <a:latin typeface="Times New Roman" pitchFamily="18" charset="0"/>
                <a:cs typeface="Times New Roman" pitchFamily="18" charset="0"/>
              </a:rPr>
              <a:t>ως εάν</a:t>
            </a:r>
            <a:r>
              <a:rPr lang="el-GR" dirty="0" smtClean="0">
                <a:latin typeface="Times New Roman" pitchFamily="18" charset="0"/>
                <a:cs typeface="Times New Roman" pitchFamily="18" charset="0"/>
              </a:rPr>
              <a:t> οι συναλλαγές να ήταν σε ταμειακή βάση</a:t>
            </a:r>
            <a:r>
              <a:rPr lang="en-US" dirty="0" smtClean="0">
                <a:latin typeface="Times New Roman" pitchFamily="18" charset="0"/>
                <a:cs typeface="Times New Roman" pitchFamily="18" charset="0"/>
              </a:rPr>
              <a:t>:</a:t>
            </a:r>
          </a:p>
          <a:p>
            <a:pPr lvl="1" eaLnBrk="1" hangingPunct="1">
              <a:lnSpc>
                <a:spcPct val="90000"/>
              </a:lnSpc>
            </a:pPr>
            <a:r>
              <a:rPr lang="el-GR" sz="3200" u="sng" dirty="0" smtClean="0">
                <a:latin typeface="Times New Roman" pitchFamily="18" charset="0"/>
                <a:cs typeface="Times New Roman" pitchFamily="18" charset="0"/>
              </a:rPr>
              <a:t>όλα</a:t>
            </a:r>
            <a:r>
              <a:rPr lang="el-GR" sz="3200" dirty="0" smtClean="0">
                <a:latin typeface="Times New Roman" pitchFamily="18" charset="0"/>
                <a:cs typeface="Times New Roman" pitchFamily="18" charset="0"/>
              </a:rPr>
              <a:t> τα έξοδα πληρωμένα (π.χ. μισθοδοσία, αποσβέσεις, κόστος πωληθέντων, προβλέψεις)</a:t>
            </a:r>
          </a:p>
          <a:p>
            <a:pPr lvl="1" eaLnBrk="1" hangingPunct="1">
              <a:lnSpc>
                <a:spcPct val="90000"/>
              </a:lnSpc>
            </a:pPr>
            <a:r>
              <a:rPr lang="el-GR" sz="3200" u="sng" dirty="0" smtClean="0">
                <a:latin typeface="Times New Roman" pitchFamily="18" charset="0"/>
                <a:cs typeface="Times New Roman" pitchFamily="18" charset="0"/>
              </a:rPr>
              <a:t>όλα</a:t>
            </a:r>
            <a:r>
              <a:rPr lang="el-GR" sz="3200" dirty="0" smtClean="0">
                <a:latin typeface="Times New Roman" pitchFamily="18" charset="0"/>
                <a:cs typeface="Times New Roman" pitchFamily="18" charset="0"/>
              </a:rPr>
              <a:t> τα έσοδα εισπραγμένα (π.χ. πωλήσεις, πιστωτικοί τόκοι, αναλογούσες επιχορηγήσεις)</a:t>
            </a:r>
          </a:p>
          <a:p>
            <a:pPr eaLnBrk="1" hangingPunct="1">
              <a:lnSpc>
                <a:spcPct val="90000"/>
              </a:lnSpc>
              <a:buFontTx/>
              <a:buNone/>
            </a:pPr>
            <a:r>
              <a:rPr lang="el-GR" dirty="0" smtClean="0">
                <a:latin typeface="Times New Roman" pitchFamily="18" charset="0"/>
                <a:cs typeface="Times New Roman" pitchFamily="18" charset="0"/>
              </a:rPr>
              <a:t>πλέον προσαρμογές για:</a:t>
            </a:r>
          </a:p>
          <a:p>
            <a:pPr algn="just" eaLnBrk="1" hangingPunct="1">
              <a:lnSpc>
                <a:spcPct val="90000"/>
              </a:lnSpc>
            </a:pPr>
            <a:r>
              <a:rPr lang="el-GR" dirty="0" smtClean="0">
                <a:latin typeface="Times New Roman" pitchFamily="18" charset="0"/>
                <a:cs typeface="Times New Roman" pitchFamily="18" charset="0"/>
              </a:rPr>
              <a:t>μη ταμειακά έξοδα / έσοδα (αποσβέσεις παγίων, προβλέψεις αποζημίωσης προσωπικού, αναλογούσες στη χρήση επιχορηγήσεις)</a:t>
            </a:r>
          </a:p>
        </p:txBody>
      </p:sp>
      <p:sp>
        <p:nvSpPr>
          <p:cNvPr id="5" name="4 - Θέση αριθμού διαφάνειας"/>
          <p:cNvSpPr>
            <a:spLocks noGrp="1"/>
          </p:cNvSpPr>
          <p:nvPr>
            <p:ph type="sldNum" sz="quarter" idx="12"/>
          </p:nvPr>
        </p:nvSpPr>
        <p:spPr/>
        <p:txBody>
          <a:bodyPr/>
          <a:lstStyle/>
          <a:p>
            <a:pPr>
              <a:defRPr/>
            </a:pPr>
            <a:fld id="{3A62058F-FA1E-41EB-BA5C-CC668E4F747A}" type="slidenum">
              <a:rPr lang="el-GR" smtClean="0"/>
              <a:pPr>
                <a:defRPr/>
              </a:pPr>
              <a:t>34</a:t>
            </a:fld>
            <a:endParaRPr lang="el-G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309250"/>
                                        </p:tgtEl>
                                        <p:attrNameLst>
                                          <p:attrName>style.visibility</p:attrName>
                                        </p:attrNameLst>
                                      </p:cBhvr>
                                      <p:to>
                                        <p:strVal val="visible"/>
                                      </p:to>
                                    </p:set>
                                    <p:anim calcmode="lin" valueType="num">
                                      <p:cBhvr additive="base">
                                        <p:cTn id="7" dur="500" fill="hold"/>
                                        <p:tgtEl>
                                          <p:spTgt spid="309250"/>
                                        </p:tgtEl>
                                        <p:attrNameLst>
                                          <p:attrName>ppt_x</p:attrName>
                                        </p:attrNameLst>
                                      </p:cBhvr>
                                      <p:tavLst>
                                        <p:tav tm="0">
                                          <p:val>
                                            <p:strVal val="0-#ppt_w/2"/>
                                          </p:val>
                                        </p:tav>
                                        <p:tav tm="100000">
                                          <p:val>
                                            <p:strVal val="#ppt_x"/>
                                          </p:val>
                                        </p:tav>
                                      </p:tavLst>
                                    </p:anim>
                                    <p:anim calcmode="lin" valueType="num">
                                      <p:cBhvr additive="base">
                                        <p:cTn id="8" dur="500" fill="hold"/>
                                        <p:tgtEl>
                                          <p:spTgt spid="309250"/>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309251">
                                            <p:txEl>
                                              <p:pRg st="0" end="0"/>
                                            </p:txEl>
                                          </p:spTgt>
                                        </p:tgtEl>
                                        <p:attrNameLst>
                                          <p:attrName>style.visibility</p:attrName>
                                        </p:attrNameLst>
                                      </p:cBhvr>
                                      <p:to>
                                        <p:strVal val="visible"/>
                                      </p:to>
                                    </p:set>
                                    <p:anim calcmode="lin" valueType="num">
                                      <p:cBhvr additive="base">
                                        <p:cTn id="13" dur="500" fill="hold"/>
                                        <p:tgtEl>
                                          <p:spTgt spid="309251">
                                            <p:txEl>
                                              <p:pRg st="0" end="0"/>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309251">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309251">
                                            <p:txEl>
                                              <p:pRg st="1" end="1"/>
                                            </p:txEl>
                                          </p:spTgt>
                                        </p:tgtEl>
                                        <p:attrNameLst>
                                          <p:attrName>style.visibility</p:attrName>
                                        </p:attrNameLst>
                                      </p:cBhvr>
                                      <p:to>
                                        <p:strVal val="visible"/>
                                      </p:to>
                                    </p:set>
                                    <p:anim calcmode="lin" valueType="num">
                                      <p:cBhvr additive="base">
                                        <p:cTn id="19" dur="500" fill="hold"/>
                                        <p:tgtEl>
                                          <p:spTgt spid="309251">
                                            <p:txEl>
                                              <p:pRg st="1" end="1"/>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309251">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309251">
                                            <p:txEl>
                                              <p:pRg st="2" end="2"/>
                                            </p:txEl>
                                          </p:spTgt>
                                        </p:tgtEl>
                                        <p:attrNameLst>
                                          <p:attrName>style.visibility</p:attrName>
                                        </p:attrNameLst>
                                      </p:cBhvr>
                                      <p:to>
                                        <p:strVal val="visible"/>
                                      </p:to>
                                    </p:set>
                                    <p:anim calcmode="lin" valueType="num">
                                      <p:cBhvr additive="base">
                                        <p:cTn id="25" dur="500" fill="hold"/>
                                        <p:tgtEl>
                                          <p:spTgt spid="309251">
                                            <p:txEl>
                                              <p:pRg st="2" end="2"/>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309251">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309251">
                                            <p:txEl>
                                              <p:pRg st="3" end="3"/>
                                            </p:txEl>
                                          </p:spTgt>
                                        </p:tgtEl>
                                        <p:attrNameLst>
                                          <p:attrName>style.visibility</p:attrName>
                                        </p:attrNameLst>
                                      </p:cBhvr>
                                      <p:to>
                                        <p:strVal val="visible"/>
                                      </p:to>
                                    </p:set>
                                    <p:anim calcmode="lin" valueType="num">
                                      <p:cBhvr additive="base">
                                        <p:cTn id="31" dur="500" fill="hold"/>
                                        <p:tgtEl>
                                          <p:spTgt spid="309251">
                                            <p:txEl>
                                              <p:pRg st="3" end="3"/>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309251">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8" fill="hold" grpId="0" nodeType="clickEffect">
                                  <p:stCondLst>
                                    <p:cond delay="0"/>
                                  </p:stCondLst>
                                  <p:childTnLst>
                                    <p:set>
                                      <p:cBhvr>
                                        <p:cTn id="36" dur="1" fill="hold">
                                          <p:stCondLst>
                                            <p:cond delay="0"/>
                                          </p:stCondLst>
                                        </p:cTn>
                                        <p:tgtEl>
                                          <p:spTgt spid="309251">
                                            <p:txEl>
                                              <p:pRg st="4" end="4"/>
                                            </p:txEl>
                                          </p:spTgt>
                                        </p:tgtEl>
                                        <p:attrNameLst>
                                          <p:attrName>style.visibility</p:attrName>
                                        </p:attrNameLst>
                                      </p:cBhvr>
                                      <p:to>
                                        <p:strVal val="visible"/>
                                      </p:to>
                                    </p:set>
                                    <p:anim calcmode="lin" valueType="num">
                                      <p:cBhvr additive="base">
                                        <p:cTn id="37" dur="500" fill="hold"/>
                                        <p:tgtEl>
                                          <p:spTgt spid="309251">
                                            <p:txEl>
                                              <p:pRg st="4" end="4"/>
                                            </p:txEl>
                                          </p:spTgt>
                                        </p:tgtEl>
                                        <p:attrNameLst>
                                          <p:attrName>ppt_x</p:attrName>
                                        </p:attrNameLst>
                                      </p:cBhvr>
                                      <p:tavLst>
                                        <p:tav tm="0">
                                          <p:val>
                                            <p:strVal val="0-#ppt_w/2"/>
                                          </p:val>
                                        </p:tav>
                                        <p:tav tm="100000">
                                          <p:val>
                                            <p:strVal val="#ppt_x"/>
                                          </p:val>
                                        </p:tav>
                                      </p:tavLst>
                                    </p:anim>
                                    <p:anim calcmode="lin" valueType="num">
                                      <p:cBhvr additive="base">
                                        <p:cTn id="38" dur="500" fill="hold"/>
                                        <p:tgtEl>
                                          <p:spTgt spid="309251">
                                            <p:txEl>
                                              <p:pRg st="4" end="4"/>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9250" grpId="0" autoUpdateAnimBg="0"/>
      <p:bldP spid="309251" grpId="0" build="p" bldLvl="2" autoUpdateAnimBg="0"/>
    </p:bldLst>
  </p:timing>
</p:sld>
</file>

<file path=ppt/slides/slide3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pic>
        <p:nvPicPr>
          <p:cNvPr id="26626" name="Picture 2" descr="magic"/>
          <p:cNvPicPr>
            <a:picLocks noChangeAspect="1" noChangeArrowheads="1"/>
          </p:cNvPicPr>
          <p:nvPr/>
        </p:nvPicPr>
        <p:blipFill>
          <a:blip r:embed="rId2" cstate="print"/>
          <a:srcRect/>
          <a:stretch>
            <a:fillRect/>
          </a:stretch>
        </p:blipFill>
        <p:spPr bwMode="auto">
          <a:xfrm>
            <a:off x="0" y="0"/>
            <a:ext cx="127000" cy="127000"/>
          </a:xfrm>
          <a:prstGeom prst="rect">
            <a:avLst/>
          </a:prstGeom>
          <a:noFill/>
          <a:ln w="9525">
            <a:noFill/>
            <a:miter lim="800000"/>
            <a:headEnd/>
            <a:tailEnd/>
          </a:ln>
        </p:spPr>
      </p:pic>
      <p:sp>
        <p:nvSpPr>
          <p:cNvPr id="386052" name="Rectangle 4"/>
          <p:cNvSpPr>
            <a:spLocks noGrp="1" noChangeArrowheads="1"/>
          </p:cNvSpPr>
          <p:nvPr>
            <p:ph sz="quarter" idx="1"/>
          </p:nvPr>
        </p:nvSpPr>
        <p:spPr>
          <a:xfrm>
            <a:off x="179388" y="404813"/>
            <a:ext cx="8820150" cy="6264275"/>
          </a:xfrm>
        </p:spPr>
        <p:txBody>
          <a:bodyPr/>
          <a:lstStyle/>
          <a:p>
            <a:pPr algn="just" eaLnBrk="1" hangingPunct="1">
              <a:lnSpc>
                <a:spcPct val="90000"/>
              </a:lnSpc>
            </a:pPr>
            <a:r>
              <a:rPr lang="el-GR" dirty="0" smtClean="0">
                <a:latin typeface="Times New Roman" pitchFamily="18" charset="0"/>
                <a:cs typeface="Times New Roman" pitchFamily="18" charset="0"/>
              </a:rPr>
              <a:t>έσοδα / έξοδα της χρήσης που δεν εισπράχθηκαν / πληρώθηκαν εντός της χρήσης, και που αντιστοιχούν σε μεταβολές </a:t>
            </a:r>
            <a:r>
              <a:rPr lang="el-GR" dirty="0" err="1" smtClean="0">
                <a:latin typeface="Times New Roman" pitchFamily="18" charset="0"/>
                <a:cs typeface="Times New Roman" pitchFamily="18" charset="0"/>
              </a:rPr>
              <a:t>λογ</a:t>
            </a:r>
            <a:r>
              <a:rPr lang="el-GR" dirty="0" smtClean="0">
                <a:latin typeface="Times New Roman" pitchFamily="18" charset="0"/>
                <a:cs typeface="Times New Roman" pitchFamily="18" charset="0"/>
              </a:rPr>
              <a:t>/</a:t>
            </a:r>
            <a:r>
              <a:rPr lang="el-GR" dirty="0" err="1" smtClean="0">
                <a:latin typeface="Times New Roman" pitchFamily="18" charset="0"/>
                <a:cs typeface="Times New Roman" pitchFamily="18" charset="0"/>
              </a:rPr>
              <a:t>μών</a:t>
            </a:r>
            <a:r>
              <a:rPr lang="el-GR" dirty="0" smtClean="0">
                <a:latin typeface="Times New Roman" pitchFamily="18" charset="0"/>
                <a:cs typeface="Times New Roman" pitchFamily="18" charset="0"/>
              </a:rPr>
              <a:t> κεφ. κίνησης (πελάτες, προμηθευτές, αποθέματα, κλπ.)</a:t>
            </a:r>
          </a:p>
          <a:p>
            <a:pPr algn="just" eaLnBrk="1" hangingPunct="1">
              <a:lnSpc>
                <a:spcPct val="90000"/>
              </a:lnSpc>
            </a:pPr>
            <a:r>
              <a:rPr lang="el-GR" dirty="0" smtClean="0">
                <a:latin typeface="Times New Roman" pitchFamily="18" charset="0"/>
                <a:cs typeface="Times New Roman" pitchFamily="18" charset="0"/>
              </a:rPr>
              <a:t>κέρδη και ζημιές της ΚΑΧ που δεν αφορούν τη λειτουργική δραστηριότητα, αλλά έχουν διαμορφώσει τα ΚΚ/ΚΖ:</a:t>
            </a:r>
          </a:p>
          <a:p>
            <a:pPr lvl="1" algn="just" eaLnBrk="1" hangingPunct="1">
              <a:lnSpc>
                <a:spcPct val="90000"/>
              </a:lnSpc>
            </a:pPr>
            <a:r>
              <a:rPr lang="el-GR" sz="2800" dirty="0" smtClean="0">
                <a:latin typeface="Times New Roman" pitchFamily="18" charset="0"/>
                <a:cs typeface="Times New Roman" pitchFamily="18" charset="0"/>
              </a:rPr>
              <a:t>κέρδη / ζημιές πώλησης ή καταστροφής παγίων</a:t>
            </a:r>
          </a:p>
          <a:p>
            <a:pPr lvl="1" algn="just" eaLnBrk="1" hangingPunct="1">
              <a:lnSpc>
                <a:spcPct val="90000"/>
              </a:lnSpc>
            </a:pPr>
            <a:r>
              <a:rPr lang="el-GR" sz="2800" dirty="0" smtClean="0">
                <a:latin typeface="Times New Roman" pitchFamily="18" charset="0"/>
                <a:cs typeface="Times New Roman" pitchFamily="18" charset="0"/>
              </a:rPr>
              <a:t>κέρδη / ζημιές πώλησης ή αποτίμησης συμμετοχών και χρεογράφων</a:t>
            </a:r>
          </a:p>
        </p:txBody>
      </p:sp>
      <p:sp>
        <p:nvSpPr>
          <p:cNvPr id="4" name="3 - Θέση αριθμού διαφάνειας"/>
          <p:cNvSpPr>
            <a:spLocks noGrp="1"/>
          </p:cNvSpPr>
          <p:nvPr>
            <p:ph type="sldNum" sz="quarter" idx="12"/>
          </p:nvPr>
        </p:nvSpPr>
        <p:spPr/>
        <p:txBody>
          <a:bodyPr/>
          <a:lstStyle/>
          <a:p>
            <a:pPr>
              <a:defRPr/>
            </a:pPr>
            <a:fld id="{3A62058F-FA1E-41EB-BA5C-CC668E4F747A}" type="slidenum">
              <a:rPr lang="el-GR" smtClean="0"/>
              <a:pPr>
                <a:defRPr/>
              </a:pPr>
              <a:t>35</a:t>
            </a:fld>
            <a:endParaRPr lang="el-G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386052">
                                            <p:txEl>
                                              <p:pRg st="0" end="0"/>
                                            </p:txEl>
                                          </p:spTgt>
                                        </p:tgtEl>
                                        <p:attrNameLst>
                                          <p:attrName>style.visibility</p:attrName>
                                        </p:attrNameLst>
                                      </p:cBhvr>
                                      <p:to>
                                        <p:strVal val="visible"/>
                                      </p:to>
                                    </p:set>
                                    <p:anim calcmode="lin" valueType="num">
                                      <p:cBhvr additive="base">
                                        <p:cTn id="7" dur="500" fill="hold"/>
                                        <p:tgtEl>
                                          <p:spTgt spid="386052">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386052">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386052">
                                            <p:txEl>
                                              <p:pRg st="1" end="1"/>
                                            </p:txEl>
                                          </p:spTgt>
                                        </p:tgtEl>
                                        <p:attrNameLst>
                                          <p:attrName>style.visibility</p:attrName>
                                        </p:attrNameLst>
                                      </p:cBhvr>
                                      <p:to>
                                        <p:strVal val="visible"/>
                                      </p:to>
                                    </p:set>
                                    <p:anim calcmode="lin" valueType="num">
                                      <p:cBhvr additive="base">
                                        <p:cTn id="13" dur="500" fill="hold"/>
                                        <p:tgtEl>
                                          <p:spTgt spid="386052">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386052">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386052">
                                            <p:txEl>
                                              <p:pRg st="2" end="2"/>
                                            </p:txEl>
                                          </p:spTgt>
                                        </p:tgtEl>
                                        <p:attrNameLst>
                                          <p:attrName>style.visibility</p:attrName>
                                        </p:attrNameLst>
                                      </p:cBhvr>
                                      <p:to>
                                        <p:strVal val="visible"/>
                                      </p:to>
                                    </p:set>
                                    <p:anim calcmode="lin" valueType="num">
                                      <p:cBhvr additive="base">
                                        <p:cTn id="19" dur="500" fill="hold"/>
                                        <p:tgtEl>
                                          <p:spTgt spid="386052">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386052">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386052">
                                            <p:txEl>
                                              <p:pRg st="3" end="3"/>
                                            </p:txEl>
                                          </p:spTgt>
                                        </p:tgtEl>
                                        <p:attrNameLst>
                                          <p:attrName>style.visibility</p:attrName>
                                        </p:attrNameLst>
                                      </p:cBhvr>
                                      <p:to>
                                        <p:strVal val="visible"/>
                                      </p:to>
                                    </p:set>
                                    <p:anim calcmode="lin" valueType="num">
                                      <p:cBhvr additive="base">
                                        <p:cTn id="25" dur="500" fill="hold"/>
                                        <p:tgtEl>
                                          <p:spTgt spid="386052">
                                            <p:txEl>
                                              <p:pRg st="3" end="3"/>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386052">
                                            <p:txEl>
                                              <p:pRg st="3" end="3"/>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86052" grpId="0" build="p" bldLvl="2" autoUpdateAnimBg="0"/>
    </p:bldLst>
  </p:timing>
</p:sld>
</file>

<file path=ppt/slides/slide3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pic>
        <p:nvPicPr>
          <p:cNvPr id="27650" name="Picture 4" descr="magic"/>
          <p:cNvPicPr>
            <a:picLocks noChangeAspect="1" noChangeArrowheads="1"/>
          </p:cNvPicPr>
          <p:nvPr/>
        </p:nvPicPr>
        <p:blipFill>
          <a:blip r:embed="rId2" cstate="print"/>
          <a:srcRect/>
          <a:stretch>
            <a:fillRect/>
          </a:stretch>
        </p:blipFill>
        <p:spPr bwMode="auto">
          <a:xfrm>
            <a:off x="0" y="0"/>
            <a:ext cx="127000" cy="127000"/>
          </a:xfrm>
          <a:prstGeom prst="rect">
            <a:avLst/>
          </a:prstGeom>
          <a:noFill/>
          <a:ln w="9525">
            <a:noFill/>
            <a:miter lim="800000"/>
            <a:headEnd/>
            <a:tailEnd/>
          </a:ln>
        </p:spPr>
      </p:pic>
      <p:sp>
        <p:nvSpPr>
          <p:cNvPr id="310274" name="Rectangle 2"/>
          <p:cNvSpPr>
            <a:spLocks noGrp="1" noChangeArrowheads="1"/>
          </p:cNvSpPr>
          <p:nvPr>
            <p:ph type="title"/>
          </p:nvPr>
        </p:nvSpPr>
        <p:spPr>
          <a:xfrm>
            <a:off x="611188" y="304800"/>
            <a:ext cx="7924800" cy="603250"/>
          </a:xfrm>
        </p:spPr>
        <p:txBody>
          <a:bodyPr>
            <a:normAutofit fontScale="90000"/>
          </a:bodyPr>
          <a:lstStyle/>
          <a:p>
            <a:pPr algn="just" eaLnBrk="1" hangingPunct="1"/>
            <a:r>
              <a:rPr lang="en-US" sz="3600" b="1" dirty="0" smtClean="0">
                <a:solidFill>
                  <a:schemeClr val="tx1"/>
                </a:solidFill>
                <a:latin typeface="Times New Roman" pitchFamily="18" charset="0"/>
                <a:cs typeface="Times New Roman" pitchFamily="18" charset="0"/>
              </a:rPr>
              <a:t>A</a:t>
            </a:r>
            <a:r>
              <a:rPr lang="el-GR" sz="3600" b="1" dirty="0" err="1" smtClean="0">
                <a:solidFill>
                  <a:schemeClr val="tx1"/>
                </a:solidFill>
                <a:latin typeface="Times New Roman" pitchFamily="18" charset="0"/>
                <a:cs typeface="Times New Roman" pitchFamily="18" charset="0"/>
              </a:rPr>
              <a:t>παραίτητα</a:t>
            </a:r>
            <a:r>
              <a:rPr lang="el-GR" sz="3600" b="1" dirty="0" smtClean="0">
                <a:solidFill>
                  <a:schemeClr val="tx1"/>
                </a:solidFill>
                <a:latin typeface="Times New Roman" pitchFamily="18" charset="0"/>
                <a:cs typeface="Times New Roman" pitchFamily="18" charset="0"/>
              </a:rPr>
              <a:t> στοιχεία για κατάρτιση ΚΤΡ</a:t>
            </a:r>
          </a:p>
        </p:txBody>
      </p:sp>
      <p:sp>
        <p:nvSpPr>
          <p:cNvPr id="310275" name="Rectangle 3"/>
          <p:cNvSpPr>
            <a:spLocks noGrp="1" noChangeArrowheads="1"/>
          </p:cNvSpPr>
          <p:nvPr>
            <p:ph sz="quarter" idx="1"/>
          </p:nvPr>
        </p:nvSpPr>
        <p:spPr>
          <a:xfrm>
            <a:off x="179388" y="1125538"/>
            <a:ext cx="8713787" cy="5399087"/>
          </a:xfrm>
        </p:spPr>
        <p:txBody>
          <a:bodyPr>
            <a:normAutofit/>
          </a:bodyPr>
          <a:lstStyle/>
          <a:p>
            <a:pPr eaLnBrk="1" hangingPunct="1"/>
            <a:r>
              <a:rPr lang="el-GR" dirty="0" smtClean="0">
                <a:latin typeface="Times New Roman" pitchFamily="18" charset="0"/>
                <a:cs typeface="Times New Roman" pitchFamily="18" charset="0"/>
              </a:rPr>
              <a:t>δύο διαδοχικοί ισολογισμοί (μεταβολές </a:t>
            </a:r>
            <a:r>
              <a:rPr lang="el-GR" dirty="0" err="1" smtClean="0">
                <a:latin typeface="Times New Roman" pitchFamily="18" charset="0"/>
                <a:cs typeface="Times New Roman" pitchFamily="18" charset="0"/>
              </a:rPr>
              <a:t>λογ</a:t>
            </a:r>
            <a:r>
              <a:rPr lang="el-GR" dirty="0" smtClean="0">
                <a:latin typeface="Times New Roman" pitchFamily="18" charset="0"/>
                <a:cs typeface="Times New Roman" pitchFamily="18" charset="0"/>
              </a:rPr>
              <a:t>/</a:t>
            </a:r>
            <a:r>
              <a:rPr lang="el-GR" dirty="0" err="1" smtClean="0">
                <a:latin typeface="Times New Roman" pitchFamily="18" charset="0"/>
                <a:cs typeface="Times New Roman" pitchFamily="18" charset="0"/>
              </a:rPr>
              <a:t>μών</a:t>
            </a:r>
            <a:r>
              <a:rPr lang="el-GR" dirty="0" smtClean="0">
                <a:latin typeface="Times New Roman" pitchFamily="18" charset="0"/>
                <a:cs typeface="Times New Roman" pitchFamily="18" charset="0"/>
              </a:rPr>
              <a:t>)</a:t>
            </a:r>
          </a:p>
          <a:p>
            <a:pPr eaLnBrk="1" hangingPunct="1"/>
            <a:r>
              <a:rPr lang="el-GR" dirty="0" smtClean="0">
                <a:latin typeface="Times New Roman" pitchFamily="18" charset="0"/>
                <a:cs typeface="Times New Roman" pitchFamily="18" charset="0"/>
              </a:rPr>
              <a:t>ΚΑΧ</a:t>
            </a:r>
          </a:p>
          <a:p>
            <a:pPr eaLnBrk="1" hangingPunct="1"/>
            <a:r>
              <a:rPr lang="el-GR" sz="3000" dirty="0" smtClean="0">
                <a:latin typeface="Times New Roman" pitchFamily="18" charset="0"/>
                <a:cs typeface="Times New Roman" pitchFamily="18" charset="0"/>
              </a:rPr>
              <a:t>ΚΜΚΘ</a:t>
            </a:r>
            <a:r>
              <a:rPr lang="el-GR" dirty="0" smtClean="0">
                <a:latin typeface="Times New Roman" pitchFamily="18" charset="0"/>
                <a:cs typeface="Times New Roman" pitchFamily="18" charset="0"/>
              </a:rPr>
              <a:t> (κατ/ση μετ/</a:t>
            </a:r>
            <a:r>
              <a:rPr lang="el-GR" dirty="0" err="1" smtClean="0">
                <a:latin typeface="Times New Roman" pitchFamily="18" charset="0"/>
                <a:cs typeface="Times New Roman" pitchFamily="18" charset="0"/>
              </a:rPr>
              <a:t>λών</a:t>
            </a:r>
            <a:r>
              <a:rPr lang="el-GR" dirty="0" smtClean="0">
                <a:latin typeface="Times New Roman" pitchFamily="18" charset="0"/>
                <a:cs typeface="Times New Roman" pitchFamily="18" charset="0"/>
              </a:rPr>
              <a:t> καθαρής θέσης) για </a:t>
            </a:r>
            <a:r>
              <a:rPr lang="el-GR" sz="3000" dirty="0" smtClean="0">
                <a:latin typeface="Times New Roman" pitchFamily="18" charset="0"/>
                <a:cs typeface="Times New Roman" pitchFamily="18" charset="0"/>
              </a:rPr>
              <a:t>ΔΛΠ</a:t>
            </a:r>
            <a:r>
              <a:rPr lang="el-GR" dirty="0" smtClean="0">
                <a:latin typeface="Times New Roman" pitchFamily="18" charset="0"/>
                <a:cs typeface="Times New Roman" pitchFamily="18" charset="0"/>
              </a:rPr>
              <a:t> </a:t>
            </a:r>
          </a:p>
          <a:p>
            <a:pPr eaLnBrk="1" hangingPunct="1"/>
            <a:r>
              <a:rPr lang="el-GR" dirty="0" smtClean="0">
                <a:latin typeface="Times New Roman" pitchFamily="18" charset="0"/>
                <a:cs typeface="Times New Roman" pitchFamily="18" charset="0"/>
              </a:rPr>
              <a:t>προσάρτημα, έκθεση ελεγκτή</a:t>
            </a:r>
          </a:p>
          <a:p>
            <a:pPr eaLnBrk="1" hangingPunct="1">
              <a:buFontTx/>
              <a:buNone/>
            </a:pPr>
            <a:r>
              <a:rPr lang="el-GR" dirty="0" smtClean="0">
                <a:latin typeface="Times New Roman" pitchFamily="18" charset="0"/>
                <a:cs typeface="Times New Roman" pitchFamily="18" charset="0"/>
              </a:rPr>
              <a:t>				↓</a:t>
            </a:r>
          </a:p>
          <a:p>
            <a:pPr eaLnBrk="1" hangingPunct="1"/>
            <a:r>
              <a:rPr lang="el-GR" dirty="0" smtClean="0">
                <a:latin typeface="Times New Roman" pitchFamily="18" charset="0"/>
                <a:cs typeface="Times New Roman" pitchFamily="18" charset="0"/>
              </a:rPr>
              <a:t>πληροφορίες για:</a:t>
            </a:r>
          </a:p>
          <a:p>
            <a:pPr lvl="1" eaLnBrk="1" hangingPunct="1">
              <a:buFont typeface="Wingdings" pitchFamily="2" charset="2"/>
              <a:buChar char="Ø"/>
            </a:pPr>
            <a:r>
              <a:rPr lang="el-GR" sz="2800" dirty="0" smtClean="0">
                <a:latin typeface="Times New Roman" pitchFamily="18" charset="0"/>
                <a:cs typeface="Times New Roman" pitchFamily="18" charset="0"/>
              </a:rPr>
              <a:t>μεταβολές λογαριασμών ισολογισμού</a:t>
            </a:r>
          </a:p>
          <a:p>
            <a:pPr lvl="1" eaLnBrk="1" hangingPunct="1">
              <a:buFont typeface="Wingdings" pitchFamily="2" charset="2"/>
              <a:buChar char="Ø"/>
            </a:pPr>
            <a:r>
              <a:rPr lang="el-GR" sz="2800" dirty="0" smtClean="0">
                <a:latin typeface="Times New Roman" pitchFamily="18" charset="0"/>
                <a:cs typeface="Times New Roman" pitchFamily="18" charset="0"/>
              </a:rPr>
              <a:t>ΚΚ / ΚΖ της χρήσης (ΚΑΧ) </a:t>
            </a:r>
          </a:p>
        </p:txBody>
      </p:sp>
      <p:sp>
        <p:nvSpPr>
          <p:cNvPr id="5" name="4 - Θέση αριθμού διαφάνειας"/>
          <p:cNvSpPr>
            <a:spLocks noGrp="1"/>
          </p:cNvSpPr>
          <p:nvPr>
            <p:ph type="sldNum" sz="quarter" idx="12"/>
          </p:nvPr>
        </p:nvSpPr>
        <p:spPr/>
        <p:txBody>
          <a:bodyPr/>
          <a:lstStyle/>
          <a:p>
            <a:pPr>
              <a:defRPr/>
            </a:pPr>
            <a:fld id="{3A62058F-FA1E-41EB-BA5C-CC668E4F747A}" type="slidenum">
              <a:rPr lang="el-GR" smtClean="0"/>
              <a:pPr>
                <a:defRPr/>
              </a:pPr>
              <a:t>36</a:t>
            </a:fld>
            <a:endParaRPr lang="el-G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310274"/>
                                        </p:tgtEl>
                                        <p:attrNameLst>
                                          <p:attrName>style.visibility</p:attrName>
                                        </p:attrNameLst>
                                      </p:cBhvr>
                                      <p:to>
                                        <p:strVal val="visible"/>
                                      </p:to>
                                    </p:set>
                                    <p:anim calcmode="lin" valueType="num">
                                      <p:cBhvr additive="base">
                                        <p:cTn id="7" dur="500" fill="hold"/>
                                        <p:tgtEl>
                                          <p:spTgt spid="310274"/>
                                        </p:tgtEl>
                                        <p:attrNameLst>
                                          <p:attrName>ppt_x</p:attrName>
                                        </p:attrNameLst>
                                      </p:cBhvr>
                                      <p:tavLst>
                                        <p:tav tm="0">
                                          <p:val>
                                            <p:strVal val="0-#ppt_w/2"/>
                                          </p:val>
                                        </p:tav>
                                        <p:tav tm="100000">
                                          <p:val>
                                            <p:strVal val="#ppt_x"/>
                                          </p:val>
                                        </p:tav>
                                      </p:tavLst>
                                    </p:anim>
                                    <p:anim calcmode="lin" valueType="num">
                                      <p:cBhvr additive="base">
                                        <p:cTn id="8" dur="500" fill="hold"/>
                                        <p:tgtEl>
                                          <p:spTgt spid="310274"/>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310275">
                                            <p:txEl>
                                              <p:pRg st="0" end="0"/>
                                            </p:txEl>
                                          </p:spTgt>
                                        </p:tgtEl>
                                        <p:attrNameLst>
                                          <p:attrName>style.visibility</p:attrName>
                                        </p:attrNameLst>
                                      </p:cBhvr>
                                      <p:to>
                                        <p:strVal val="visible"/>
                                      </p:to>
                                    </p:set>
                                    <p:anim calcmode="lin" valueType="num">
                                      <p:cBhvr additive="base">
                                        <p:cTn id="13" dur="500" fill="hold"/>
                                        <p:tgtEl>
                                          <p:spTgt spid="310275">
                                            <p:txEl>
                                              <p:pRg st="0" end="0"/>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310275">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310275">
                                            <p:txEl>
                                              <p:pRg st="1" end="1"/>
                                            </p:txEl>
                                          </p:spTgt>
                                        </p:tgtEl>
                                        <p:attrNameLst>
                                          <p:attrName>style.visibility</p:attrName>
                                        </p:attrNameLst>
                                      </p:cBhvr>
                                      <p:to>
                                        <p:strVal val="visible"/>
                                      </p:to>
                                    </p:set>
                                    <p:anim calcmode="lin" valueType="num">
                                      <p:cBhvr additive="base">
                                        <p:cTn id="19" dur="500" fill="hold"/>
                                        <p:tgtEl>
                                          <p:spTgt spid="310275">
                                            <p:txEl>
                                              <p:pRg st="1" end="1"/>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310275">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310275">
                                            <p:txEl>
                                              <p:pRg st="2" end="2"/>
                                            </p:txEl>
                                          </p:spTgt>
                                        </p:tgtEl>
                                        <p:attrNameLst>
                                          <p:attrName>style.visibility</p:attrName>
                                        </p:attrNameLst>
                                      </p:cBhvr>
                                      <p:to>
                                        <p:strVal val="visible"/>
                                      </p:to>
                                    </p:set>
                                    <p:anim calcmode="lin" valueType="num">
                                      <p:cBhvr additive="base">
                                        <p:cTn id="25" dur="500" fill="hold"/>
                                        <p:tgtEl>
                                          <p:spTgt spid="310275">
                                            <p:txEl>
                                              <p:pRg st="2" end="2"/>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310275">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310275">
                                            <p:txEl>
                                              <p:pRg st="3" end="3"/>
                                            </p:txEl>
                                          </p:spTgt>
                                        </p:tgtEl>
                                        <p:attrNameLst>
                                          <p:attrName>style.visibility</p:attrName>
                                        </p:attrNameLst>
                                      </p:cBhvr>
                                      <p:to>
                                        <p:strVal val="visible"/>
                                      </p:to>
                                    </p:set>
                                    <p:anim calcmode="lin" valueType="num">
                                      <p:cBhvr additive="base">
                                        <p:cTn id="31" dur="500" fill="hold"/>
                                        <p:tgtEl>
                                          <p:spTgt spid="310275">
                                            <p:txEl>
                                              <p:pRg st="3" end="3"/>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310275">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8" fill="hold" grpId="0" nodeType="clickEffect">
                                  <p:stCondLst>
                                    <p:cond delay="0"/>
                                  </p:stCondLst>
                                  <p:childTnLst>
                                    <p:set>
                                      <p:cBhvr>
                                        <p:cTn id="36" dur="1" fill="hold">
                                          <p:stCondLst>
                                            <p:cond delay="0"/>
                                          </p:stCondLst>
                                        </p:cTn>
                                        <p:tgtEl>
                                          <p:spTgt spid="310275">
                                            <p:txEl>
                                              <p:pRg st="4" end="4"/>
                                            </p:txEl>
                                          </p:spTgt>
                                        </p:tgtEl>
                                        <p:attrNameLst>
                                          <p:attrName>style.visibility</p:attrName>
                                        </p:attrNameLst>
                                      </p:cBhvr>
                                      <p:to>
                                        <p:strVal val="visible"/>
                                      </p:to>
                                    </p:set>
                                    <p:anim calcmode="lin" valueType="num">
                                      <p:cBhvr additive="base">
                                        <p:cTn id="37" dur="500" fill="hold"/>
                                        <p:tgtEl>
                                          <p:spTgt spid="310275">
                                            <p:txEl>
                                              <p:pRg st="4" end="4"/>
                                            </p:txEl>
                                          </p:spTgt>
                                        </p:tgtEl>
                                        <p:attrNameLst>
                                          <p:attrName>ppt_x</p:attrName>
                                        </p:attrNameLst>
                                      </p:cBhvr>
                                      <p:tavLst>
                                        <p:tav tm="0">
                                          <p:val>
                                            <p:strVal val="0-#ppt_w/2"/>
                                          </p:val>
                                        </p:tav>
                                        <p:tav tm="100000">
                                          <p:val>
                                            <p:strVal val="#ppt_x"/>
                                          </p:val>
                                        </p:tav>
                                      </p:tavLst>
                                    </p:anim>
                                    <p:anim calcmode="lin" valueType="num">
                                      <p:cBhvr additive="base">
                                        <p:cTn id="38" dur="500" fill="hold"/>
                                        <p:tgtEl>
                                          <p:spTgt spid="310275">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8" fill="hold" grpId="0" nodeType="clickEffect">
                                  <p:stCondLst>
                                    <p:cond delay="0"/>
                                  </p:stCondLst>
                                  <p:childTnLst>
                                    <p:set>
                                      <p:cBhvr>
                                        <p:cTn id="42" dur="1" fill="hold">
                                          <p:stCondLst>
                                            <p:cond delay="0"/>
                                          </p:stCondLst>
                                        </p:cTn>
                                        <p:tgtEl>
                                          <p:spTgt spid="310275">
                                            <p:txEl>
                                              <p:pRg st="5" end="5"/>
                                            </p:txEl>
                                          </p:spTgt>
                                        </p:tgtEl>
                                        <p:attrNameLst>
                                          <p:attrName>style.visibility</p:attrName>
                                        </p:attrNameLst>
                                      </p:cBhvr>
                                      <p:to>
                                        <p:strVal val="visible"/>
                                      </p:to>
                                    </p:set>
                                    <p:anim calcmode="lin" valueType="num">
                                      <p:cBhvr additive="base">
                                        <p:cTn id="43" dur="500" fill="hold"/>
                                        <p:tgtEl>
                                          <p:spTgt spid="310275">
                                            <p:txEl>
                                              <p:pRg st="5" end="5"/>
                                            </p:txEl>
                                          </p:spTgt>
                                        </p:tgtEl>
                                        <p:attrNameLst>
                                          <p:attrName>ppt_x</p:attrName>
                                        </p:attrNameLst>
                                      </p:cBhvr>
                                      <p:tavLst>
                                        <p:tav tm="0">
                                          <p:val>
                                            <p:strVal val="0-#ppt_w/2"/>
                                          </p:val>
                                        </p:tav>
                                        <p:tav tm="100000">
                                          <p:val>
                                            <p:strVal val="#ppt_x"/>
                                          </p:val>
                                        </p:tav>
                                      </p:tavLst>
                                    </p:anim>
                                    <p:anim calcmode="lin" valueType="num">
                                      <p:cBhvr additive="base">
                                        <p:cTn id="44" dur="500" fill="hold"/>
                                        <p:tgtEl>
                                          <p:spTgt spid="310275">
                                            <p:txEl>
                                              <p:pRg st="5" end="5"/>
                                            </p:txEl>
                                          </p:spTgt>
                                        </p:tgtEl>
                                        <p:attrNameLst>
                                          <p:attrName>ppt_y</p:attrName>
                                        </p:attrNameLst>
                                      </p:cBhvr>
                                      <p:tavLst>
                                        <p:tav tm="0">
                                          <p:val>
                                            <p:strVal val="#ppt_y"/>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8" fill="hold" grpId="0" nodeType="clickEffect">
                                  <p:stCondLst>
                                    <p:cond delay="0"/>
                                  </p:stCondLst>
                                  <p:childTnLst>
                                    <p:set>
                                      <p:cBhvr>
                                        <p:cTn id="48" dur="1" fill="hold">
                                          <p:stCondLst>
                                            <p:cond delay="0"/>
                                          </p:stCondLst>
                                        </p:cTn>
                                        <p:tgtEl>
                                          <p:spTgt spid="310275">
                                            <p:txEl>
                                              <p:pRg st="6" end="6"/>
                                            </p:txEl>
                                          </p:spTgt>
                                        </p:tgtEl>
                                        <p:attrNameLst>
                                          <p:attrName>style.visibility</p:attrName>
                                        </p:attrNameLst>
                                      </p:cBhvr>
                                      <p:to>
                                        <p:strVal val="visible"/>
                                      </p:to>
                                    </p:set>
                                    <p:anim calcmode="lin" valueType="num">
                                      <p:cBhvr additive="base">
                                        <p:cTn id="49" dur="500" fill="hold"/>
                                        <p:tgtEl>
                                          <p:spTgt spid="310275">
                                            <p:txEl>
                                              <p:pRg st="6" end="6"/>
                                            </p:txEl>
                                          </p:spTgt>
                                        </p:tgtEl>
                                        <p:attrNameLst>
                                          <p:attrName>ppt_x</p:attrName>
                                        </p:attrNameLst>
                                      </p:cBhvr>
                                      <p:tavLst>
                                        <p:tav tm="0">
                                          <p:val>
                                            <p:strVal val="0-#ppt_w/2"/>
                                          </p:val>
                                        </p:tav>
                                        <p:tav tm="100000">
                                          <p:val>
                                            <p:strVal val="#ppt_x"/>
                                          </p:val>
                                        </p:tav>
                                      </p:tavLst>
                                    </p:anim>
                                    <p:anim calcmode="lin" valueType="num">
                                      <p:cBhvr additive="base">
                                        <p:cTn id="50" dur="500" fill="hold"/>
                                        <p:tgtEl>
                                          <p:spTgt spid="310275">
                                            <p:txEl>
                                              <p:pRg st="6" end="6"/>
                                            </p:txEl>
                                          </p:spTgt>
                                        </p:tgtEl>
                                        <p:attrNameLst>
                                          <p:attrName>ppt_y</p:attrName>
                                        </p:attrNameLst>
                                      </p:cBhvr>
                                      <p:tavLst>
                                        <p:tav tm="0">
                                          <p:val>
                                            <p:strVal val="#ppt_y"/>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8" fill="hold" grpId="0" nodeType="clickEffect">
                                  <p:stCondLst>
                                    <p:cond delay="0"/>
                                  </p:stCondLst>
                                  <p:childTnLst>
                                    <p:set>
                                      <p:cBhvr>
                                        <p:cTn id="54" dur="1" fill="hold">
                                          <p:stCondLst>
                                            <p:cond delay="0"/>
                                          </p:stCondLst>
                                        </p:cTn>
                                        <p:tgtEl>
                                          <p:spTgt spid="310275">
                                            <p:txEl>
                                              <p:pRg st="7" end="7"/>
                                            </p:txEl>
                                          </p:spTgt>
                                        </p:tgtEl>
                                        <p:attrNameLst>
                                          <p:attrName>style.visibility</p:attrName>
                                        </p:attrNameLst>
                                      </p:cBhvr>
                                      <p:to>
                                        <p:strVal val="visible"/>
                                      </p:to>
                                    </p:set>
                                    <p:anim calcmode="lin" valueType="num">
                                      <p:cBhvr additive="base">
                                        <p:cTn id="55" dur="500" fill="hold"/>
                                        <p:tgtEl>
                                          <p:spTgt spid="310275">
                                            <p:txEl>
                                              <p:pRg st="7" end="7"/>
                                            </p:txEl>
                                          </p:spTgt>
                                        </p:tgtEl>
                                        <p:attrNameLst>
                                          <p:attrName>ppt_x</p:attrName>
                                        </p:attrNameLst>
                                      </p:cBhvr>
                                      <p:tavLst>
                                        <p:tav tm="0">
                                          <p:val>
                                            <p:strVal val="0-#ppt_w/2"/>
                                          </p:val>
                                        </p:tav>
                                        <p:tav tm="100000">
                                          <p:val>
                                            <p:strVal val="#ppt_x"/>
                                          </p:val>
                                        </p:tav>
                                      </p:tavLst>
                                    </p:anim>
                                    <p:anim calcmode="lin" valueType="num">
                                      <p:cBhvr additive="base">
                                        <p:cTn id="56" dur="500" fill="hold"/>
                                        <p:tgtEl>
                                          <p:spTgt spid="310275">
                                            <p:txEl>
                                              <p:pRg st="7" end="7"/>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0274" grpId="0" autoUpdateAnimBg="0"/>
      <p:bldP spid="310275" grpId="0" build="p" bldLvl="2" autoUpdateAnimBg="0"/>
    </p:bldLst>
  </p:timing>
</p:sld>
</file>

<file path=ppt/slides/slide3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pic>
        <p:nvPicPr>
          <p:cNvPr id="28674" name="Picture 2" descr="magic"/>
          <p:cNvPicPr>
            <a:picLocks noChangeAspect="1" noChangeArrowheads="1"/>
          </p:cNvPicPr>
          <p:nvPr/>
        </p:nvPicPr>
        <p:blipFill>
          <a:blip r:embed="rId2" cstate="print"/>
          <a:srcRect/>
          <a:stretch>
            <a:fillRect/>
          </a:stretch>
        </p:blipFill>
        <p:spPr bwMode="auto">
          <a:xfrm>
            <a:off x="0" y="0"/>
            <a:ext cx="127000" cy="127000"/>
          </a:xfrm>
          <a:prstGeom prst="rect">
            <a:avLst/>
          </a:prstGeom>
          <a:noFill/>
          <a:ln w="9525">
            <a:noFill/>
            <a:miter lim="800000"/>
            <a:headEnd/>
            <a:tailEnd/>
          </a:ln>
        </p:spPr>
      </p:pic>
      <p:sp>
        <p:nvSpPr>
          <p:cNvPr id="28676" name="Rectangle 6"/>
          <p:cNvSpPr>
            <a:spLocks noGrp="1" noChangeArrowheads="1"/>
          </p:cNvSpPr>
          <p:nvPr>
            <p:ph type="title"/>
          </p:nvPr>
        </p:nvSpPr>
        <p:spPr>
          <a:xfrm>
            <a:off x="1066800" y="381000"/>
            <a:ext cx="7620000" cy="476250"/>
          </a:xfrm>
        </p:spPr>
        <p:txBody>
          <a:bodyPr>
            <a:normAutofit fontScale="90000"/>
          </a:bodyPr>
          <a:lstStyle/>
          <a:p>
            <a:pPr eaLnBrk="1" hangingPunct="1"/>
            <a:endParaRPr lang="en-US" smtClean="0">
              <a:latin typeface="Times New Roman" pitchFamily="18" charset="0"/>
              <a:cs typeface="Times New Roman" pitchFamily="18" charset="0"/>
            </a:endParaRPr>
          </a:p>
        </p:txBody>
      </p:sp>
      <p:sp>
        <p:nvSpPr>
          <p:cNvPr id="387076" name="Rectangle 4"/>
          <p:cNvSpPr>
            <a:spLocks noGrp="1" noChangeArrowheads="1"/>
          </p:cNvSpPr>
          <p:nvPr>
            <p:ph sz="quarter" idx="1"/>
          </p:nvPr>
        </p:nvSpPr>
        <p:spPr>
          <a:xfrm>
            <a:off x="179388" y="1071563"/>
            <a:ext cx="8713787" cy="4878387"/>
          </a:xfrm>
        </p:spPr>
        <p:txBody>
          <a:bodyPr/>
          <a:lstStyle/>
          <a:p>
            <a:pPr lvl="1" algn="just" eaLnBrk="1" hangingPunct="1">
              <a:buFont typeface="Wingdings" pitchFamily="2" charset="2"/>
              <a:buChar char="Ø"/>
            </a:pPr>
            <a:r>
              <a:rPr lang="el-GR" sz="3200" dirty="0" smtClean="0">
                <a:latin typeface="Times New Roman" pitchFamily="18" charset="0"/>
                <a:cs typeface="Times New Roman" pitchFamily="18" charset="0"/>
              </a:rPr>
              <a:t>αγορές, πωλήσεις, διαγραφές και αναπροσαρμογές παγίων (σχετικές λογιστικές αξίες, κέρδη-ζημιές, τίμημα πώλησης / αγοράς, κλπ. – ΚΑΧ, προσάρτημα)</a:t>
            </a:r>
            <a:endParaRPr lang="en-US" sz="3200" dirty="0" smtClean="0">
              <a:latin typeface="Times New Roman" pitchFamily="18" charset="0"/>
              <a:cs typeface="Times New Roman" pitchFamily="18" charset="0"/>
            </a:endParaRPr>
          </a:p>
          <a:p>
            <a:pPr lvl="1" algn="just" eaLnBrk="1" hangingPunct="1">
              <a:buFont typeface="Wingdings" pitchFamily="2" charset="2"/>
              <a:buChar char="Ø"/>
            </a:pPr>
            <a:r>
              <a:rPr lang="el-GR" sz="3200" dirty="0" smtClean="0">
                <a:latin typeface="Times New Roman" pitchFamily="18" charset="0"/>
                <a:cs typeface="Times New Roman" pitchFamily="18" charset="0"/>
              </a:rPr>
              <a:t>μη ταμειακά έξοδα / έσοδα (ΚΑΧ, ισολογισμός, προσάρτημα)</a:t>
            </a:r>
          </a:p>
          <a:p>
            <a:pPr lvl="1" algn="just" eaLnBrk="1" hangingPunct="1">
              <a:buFont typeface="Wingdings" pitchFamily="2" charset="2"/>
              <a:buChar char="Ø"/>
            </a:pPr>
            <a:r>
              <a:rPr lang="el-GR" sz="3200" dirty="0" smtClean="0">
                <a:latin typeface="Times New Roman" pitchFamily="18" charset="0"/>
                <a:cs typeface="Times New Roman" pitchFamily="18" charset="0"/>
              </a:rPr>
              <a:t>μεταβολές </a:t>
            </a:r>
            <a:r>
              <a:rPr lang="el-GR" sz="3200" dirty="0" err="1" smtClean="0">
                <a:latin typeface="Times New Roman" pitchFamily="18" charset="0"/>
                <a:cs typeface="Times New Roman" pitchFamily="18" charset="0"/>
              </a:rPr>
              <a:t>λογ</a:t>
            </a:r>
            <a:r>
              <a:rPr lang="el-GR" sz="3200" dirty="0" smtClean="0">
                <a:latin typeface="Times New Roman" pitchFamily="18" charset="0"/>
                <a:cs typeface="Times New Roman" pitchFamily="18" charset="0"/>
              </a:rPr>
              <a:t>/</a:t>
            </a:r>
            <a:r>
              <a:rPr lang="el-GR" sz="3200" dirty="0" err="1" smtClean="0">
                <a:latin typeface="Times New Roman" pitchFamily="18" charset="0"/>
                <a:cs typeface="Times New Roman" pitchFamily="18" charset="0"/>
              </a:rPr>
              <a:t>μών</a:t>
            </a:r>
            <a:r>
              <a:rPr lang="el-GR" sz="3200" dirty="0" smtClean="0">
                <a:latin typeface="Times New Roman" pitchFamily="18" charset="0"/>
                <a:cs typeface="Times New Roman" pitchFamily="18" charset="0"/>
              </a:rPr>
              <a:t> ΚΘ (σχηματισμός αποθεματικών, αύξηση μείωση ΜΚ, διανομή μερισμάτων, κλπ. – ΚΜΚΘ, </a:t>
            </a:r>
            <a:r>
              <a:rPr lang="el-GR" sz="3200" dirty="0" err="1" smtClean="0">
                <a:latin typeface="Times New Roman" pitchFamily="18" charset="0"/>
                <a:cs typeface="Times New Roman" pitchFamily="18" charset="0"/>
              </a:rPr>
              <a:t>προσ</a:t>
            </a:r>
            <a:r>
              <a:rPr lang="el-GR" sz="3200" dirty="0" smtClean="0">
                <a:latin typeface="Times New Roman" pitchFamily="18" charset="0"/>
                <a:cs typeface="Times New Roman" pitchFamily="18" charset="0"/>
              </a:rPr>
              <a:t>/μα)</a:t>
            </a:r>
          </a:p>
        </p:txBody>
      </p:sp>
      <p:sp>
        <p:nvSpPr>
          <p:cNvPr id="5" name="4 - Θέση αριθμού διαφάνειας"/>
          <p:cNvSpPr>
            <a:spLocks noGrp="1"/>
          </p:cNvSpPr>
          <p:nvPr>
            <p:ph type="sldNum" sz="quarter" idx="12"/>
          </p:nvPr>
        </p:nvSpPr>
        <p:spPr/>
        <p:txBody>
          <a:bodyPr/>
          <a:lstStyle/>
          <a:p>
            <a:pPr>
              <a:defRPr/>
            </a:pPr>
            <a:fld id="{3A62058F-FA1E-41EB-BA5C-CC668E4F747A}" type="slidenum">
              <a:rPr lang="el-GR" smtClean="0"/>
              <a:pPr>
                <a:defRPr/>
              </a:pPr>
              <a:t>37</a:t>
            </a:fld>
            <a:endParaRPr lang="el-G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387076">
                                            <p:txEl>
                                              <p:pRg st="0" end="0"/>
                                            </p:txEl>
                                          </p:spTgt>
                                        </p:tgtEl>
                                        <p:attrNameLst>
                                          <p:attrName>style.visibility</p:attrName>
                                        </p:attrNameLst>
                                      </p:cBhvr>
                                      <p:to>
                                        <p:strVal val="visible"/>
                                      </p:to>
                                    </p:set>
                                    <p:anim calcmode="lin" valueType="num">
                                      <p:cBhvr additive="base">
                                        <p:cTn id="7" dur="500" fill="hold"/>
                                        <p:tgtEl>
                                          <p:spTgt spid="387076">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387076">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387076">
                                            <p:txEl>
                                              <p:pRg st="1" end="1"/>
                                            </p:txEl>
                                          </p:spTgt>
                                        </p:tgtEl>
                                        <p:attrNameLst>
                                          <p:attrName>style.visibility</p:attrName>
                                        </p:attrNameLst>
                                      </p:cBhvr>
                                      <p:to>
                                        <p:strVal val="visible"/>
                                      </p:to>
                                    </p:set>
                                    <p:anim calcmode="lin" valueType="num">
                                      <p:cBhvr additive="base">
                                        <p:cTn id="13" dur="500" fill="hold"/>
                                        <p:tgtEl>
                                          <p:spTgt spid="387076">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387076">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387076">
                                            <p:txEl>
                                              <p:pRg st="2" end="2"/>
                                            </p:txEl>
                                          </p:spTgt>
                                        </p:tgtEl>
                                        <p:attrNameLst>
                                          <p:attrName>style.visibility</p:attrName>
                                        </p:attrNameLst>
                                      </p:cBhvr>
                                      <p:to>
                                        <p:strVal val="visible"/>
                                      </p:to>
                                    </p:set>
                                    <p:anim calcmode="lin" valueType="num">
                                      <p:cBhvr additive="base">
                                        <p:cTn id="19" dur="500" fill="hold"/>
                                        <p:tgtEl>
                                          <p:spTgt spid="387076">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387076">
                                            <p:txEl>
                                              <p:pRg st="2" end="2"/>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87076" grpId="0" build="p" bldLvl="2" autoUpdateAnimBg="0"/>
    </p:bldLst>
  </p:timing>
</p:sld>
</file>

<file path=ppt/slides/slide3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pic>
        <p:nvPicPr>
          <p:cNvPr id="29698" name="Picture 2" descr="magic"/>
          <p:cNvPicPr>
            <a:picLocks noChangeAspect="1" noChangeArrowheads="1"/>
          </p:cNvPicPr>
          <p:nvPr/>
        </p:nvPicPr>
        <p:blipFill>
          <a:blip r:embed="rId2" cstate="print"/>
          <a:srcRect/>
          <a:stretch>
            <a:fillRect/>
          </a:stretch>
        </p:blipFill>
        <p:spPr bwMode="auto">
          <a:xfrm>
            <a:off x="0" y="0"/>
            <a:ext cx="127000" cy="127000"/>
          </a:xfrm>
          <a:prstGeom prst="rect">
            <a:avLst/>
          </a:prstGeom>
          <a:noFill/>
          <a:ln w="9525">
            <a:noFill/>
            <a:miter lim="800000"/>
            <a:headEnd/>
            <a:tailEnd/>
          </a:ln>
        </p:spPr>
      </p:pic>
      <p:sp>
        <p:nvSpPr>
          <p:cNvPr id="388099" name="Rectangle 3"/>
          <p:cNvSpPr>
            <a:spLocks noGrp="1" noChangeArrowheads="1"/>
          </p:cNvSpPr>
          <p:nvPr>
            <p:ph sz="quarter" idx="1"/>
          </p:nvPr>
        </p:nvSpPr>
        <p:spPr>
          <a:xfrm>
            <a:off x="179388" y="260350"/>
            <a:ext cx="8713787" cy="6264275"/>
          </a:xfrm>
        </p:spPr>
        <p:txBody>
          <a:bodyPr>
            <a:normAutofit/>
          </a:bodyPr>
          <a:lstStyle/>
          <a:p>
            <a:pPr lvl="1" algn="just" eaLnBrk="1" hangingPunct="1">
              <a:buFont typeface="Wingdings" pitchFamily="2" charset="2"/>
              <a:buChar char="Ø"/>
            </a:pPr>
            <a:r>
              <a:rPr lang="el-GR" sz="3200" dirty="0" smtClean="0">
                <a:latin typeface="Times New Roman" pitchFamily="18" charset="0"/>
                <a:cs typeface="Times New Roman" pitchFamily="18" charset="0"/>
              </a:rPr>
              <a:t>αναλήψεις / αποπληρωμές δανείων (ισολογισμός, προσάρτημα)</a:t>
            </a:r>
          </a:p>
          <a:p>
            <a:pPr lvl="1" algn="just" eaLnBrk="1" hangingPunct="1">
              <a:buFont typeface="Wingdings" pitchFamily="2" charset="2"/>
              <a:buChar char="Ø"/>
            </a:pPr>
            <a:r>
              <a:rPr lang="el-GR" sz="3200" dirty="0" smtClean="0">
                <a:latin typeface="Times New Roman" pitchFamily="18" charset="0"/>
                <a:cs typeface="Times New Roman" pitchFamily="18" charset="0"/>
              </a:rPr>
              <a:t>ΣΔ (χρ. ή </a:t>
            </a:r>
            <a:r>
              <a:rPr lang="el-GR" sz="3200" dirty="0" err="1" smtClean="0">
                <a:latin typeface="Times New Roman" pitchFamily="18" charset="0"/>
                <a:cs typeface="Times New Roman" pitchFamily="18" charset="0"/>
              </a:rPr>
              <a:t>πιστ</a:t>
            </a:r>
            <a:r>
              <a:rPr lang="el-GR" sz="3200" dirty="0" smtClean="0">
                <a:latin typeface="Times New Roman" pitchFamily="18" charset="0"/>
                <a:cs typeface="Times New Roman" pitchFamily="18" charset="0"/>
              </a:rPr>
              <a:t>.) αποτίμησης στοιχείων σε ΞΝ            (μη ταμειακή μεταβολή – </a:t>
            </a:r>
            <a:r>
              <a:rPr lang="el-GR" sz="3200" dirty="0" err="1" smtClean="0">
                <a:latin typeface="Times New Roman" pitchFamily="18" charset="0"/>
                <a:cs typeface="Times New Roman" pitchFamily="18" charset="0"/>
              </a:rPr>
              <a:t>ισολ</a:t>
            </a:r>
            <a:r>
              <a:rPr lang="el-GR" sz="3200" dirty="0" smtClean="0">
                <a:latin typeface="Times New Roman" pitchFamily="18" charset="0"/>
                <a:cs typeface="Times New Roman" pitchFamily="18" charset="0"/>
              </a:rPr>
              <a:t>/</a:t>
            </a:r>
            <a:r>
              <a:rPr lang="el-GR" sz="3200" dirty="0" err="1" smtClean="0">
                <a:latin typeface="Times New Roman" pitchFamily="18" charset="0"/>
                <a:cs typeface="Times New Roman" pitchFamily="18" charset="0"/>
              </a:rPr>
              <a:t>σμός</a:t>
            </a:r>
            <a:r>
              <a:rPr lang="el-GR" sz="3200" dirty="0" smtClean="0">
                <a:latin typeface="Times New Roman" pitchFamily="18" charset="0"/>
                <a:cs typeface="Times New Roman" pitchFamily="18" charset="0"/>
              </a:rPr>
              <a:t>, </a:t>
            </a:r>
            <a:r>
              <a:rPr lang="el-GR" sz="3200" dirty="0" err="1" smtClean="0">
                <a:latin typeface="Times New Roman" pitchFamily="18" charset="0"/>
                <a:cs typeface="Times New Roman" pitchFamily="18" charset="0"/>
              </a:rPr>
              <a:t>προσ</a:t>
            </a:r>
            <a:r>
              <a:rPr lang="el-GR" sz="3200" dirty="0" smtClean="0">
                <a:latin typeface="Times New Roman" pitchFamily="18" charset="0"/>
                <a:cs typeface="Times New Roman" pitchFamily="18" charset="0"/>
              </a:rPr>
              <a:t>/μα)</a:t>
            </a:r>
          </a:p>
          <a:p>
            <a:pPr lvl="1" algn="just" eaLnBrk="1" hangingPunct="1">
              <a:buFont typeface="Wingdings" pitchFamily="2" charset="2"/>
              <a:buChar char="Ø"/>
            </a:pPr>
            <a:r>
              <a:rPr lang="el-GR" sz="3200" dirty="0" smtClean="0">
                <a:latin typeface="Times New Roman" pitchFamily="18" charset="0"/>
                <a:cs typeface="Times New Roman" pitchFamily="18" charset="0"/>
              </a:rPr>
              <a:t>Διαφορές αποτίμησης για στοιχεία του Ε ή Υ (μη ταμειακή μεταβολή)</a:t>
            </a:r>
            <a:endParaRPr lang="en-US" sz="3200" dirty="0" smtClean="0">
              <a:latin typeface="Times New Roman" pitchFamily="18" charset="0"/>
              <a:cs typeface="Times New Roman" pitchFamily="18" charset="0"/>
            </a:endParaRPr>
          </a:p>
        </p:txBody>
      </p:sp>
      <p:sp>
        <p:nvSpPr>
          <p:cNvPr id="4" name="3 - Θέση αριθμού διαφάνειας"/>
          <p:cNvSpPr>
            <a:spLocks noGrp="1"/>
          </p:cNvSpPr>
          <p:nvPr>
            <p:ph type="sldNum" sz="quarter" idx="12"/>
          </p:nvPr>
        </p:nvSpPr>
        <p:spPr/>
        <p:txBody>
          <a:bodyPr/>
          <a:lstStyle/>
          <a:p>
            <a:pPr>
              <a:defRPr/>
            </a:pPr>
            <a:fld id="{3A62058F-FA1E-41EB-BA5C-CC668E4F747A}" type="slidenum">
              <a:rPr lang="el-GR" smtClean="0"/>
              <a:pPr>
                <a:defRPr/>
              </a:pPr>
              <a:t>38</a:t>
            </a:fld>
            <a:endParaRPr lang="el-G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388099">
                                            <p:txEl>
                                              <p:pRg st="0" end="0"/>
                                            </p:txEl>
                                          </p:spTgt>
                                        </p:tgtEl>
                                        <p:attrNameLst>
                                          <p:attrName>style.visibility</p:attrName>
                                        </p:attrNameLst>
                                      </p:cBhvr>
                                      <p:to>
                                        <p:strVal val="visible"/>
                                      </p:to>
                                    </p:set>
                                    <p:anim calcmode="lin" valueType="num">
                                      <p:cBhvr additive="base">
                                        <p:cTn id="7" dur="500" fill="hold"/>
                                        <p:tgtEl>
                                          <p:spTgt spid="388099">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388099">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388099">
                                            <p:txEl>
                                              <p:pRg st="1" end="1"/>
                                            </p:txEl>
                                          </p:spTgt>
                                        </p:tgtEl>
                                        <p:attrNameLst>
                                          <p:attrName>style.visibility</p:attrName>
                                        </p:attrNameLst>
                                      </p:cBhvr>
                                      <p:to>
                                        <p:strVal val="visible"/>
                                      </p:to>
                                    </p:set>
                                    <p:anim calcmode="lin" valueType="num">
                                      <p:cBhvr additive="base">
                                        <p:cTn id="13" dur="500" fill="hold"/>
                                        <p:tgtEl>
                                          <p:spTgt spid="388099">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388099">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388099">
                                            <p:txEl>
                                              <p:pRg st="2" end="2"/>
                                            </p:txEl>
                                          </p:spTgt>
                                        </p:tgtEl>
                                        <p:attrNameLst>
                                          <p:attrName>style.visibility</p:attrName>
                                        </p:attrNameLst>
                                      </p:cBhvr>
                                      <p:to>
                                        <p:strVal val="visible"/>
                                      </p:to>
                                    </p:set>
                                    <p:anim calcmode="lin" valueType="num">
                                      <p:cBhvr additive="base">
                                        <p:cTn id="19" dur="500" fill="hold"/>
                                        <p:tgtEl>
                                          <p:spTgt spid="388099">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388099">
                                            <p:txEl>
                                              <p:pRg st="2" end="2"/>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88099" grpId="0" build="p" bldLvl="2" autoUpdateAnimBg="0"/>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704832"/>
          </a:xfrm>
        </p:spPr>
        <p:txBody>
          <a:bodyPr/>
          <a:lstStyle/>
          <a:p>
            <a:r>
              <a:rPr lang="el-GR" b="1" dirty="0" smtClean="0">
                <a:latin typeface="Times New Roman" pitchFamily="18" charset="0"/>
                <a:cs typeface="Times New Roman" pitchFamily="18" charset="0"/>
              </a:rPr>
              <a:t>Εξίσωση μεταβολής διαθεσίμων</a:t>
            </a:r>
            <a:endParaRPr lang="en-US" b="1" dirty="0">
              <a:latin typeface="Times New Roman" pitchFamily="18" charset="0"/>
              <a:cs typeface="Times New Roman" pitchFamily="18" charset="0"/>
            </a:endParaRPr>
          </a:p>
        </p:txBody>
      </p:sp>
      <p:graphicFrame>
        <p:nvGraphicFramePr>
          <p:cNvPr id="5" name="Content Placeholder 4"/>
          <p:cNvGraphicFramePr>
            <a:graphicFrameLocks noGrp="1"/>
          </p:cNvGraphicFramePr>
          <p:nvPr>
            <p:ph sz="quarter" idx="1"/>
            <p:extLst>
              <p:ext uri="{D42A27DB-BD31-4B8C-83A1-F6EECF244321}">
                <p14:modId xmlns="" xmlns:p14="http://schemas.microsoft.com/office/powerpoint/2010/main" val="4140266432"/>
              </p:ext>
            </p:extLst>
          </p:nvPr>
        </p:nvGraphicFramePr>
        <p:xfrm>
          <a:off x="457200" y="1219200"/>
          <a:ext cx="8229600" cy="493712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3 - Θέση αριθμού διαφάνειας"/>
          <p:cNvSpPr>
            <a:spLocks noGrp="1"/>
          </p:cNvSpPr>
          <p:nvPr>
            <p:ph type="sldNum" sz="quarter" idx="12"/>
          </p:nvPr>
        </p:nvSpPr>
        <p:spPr/>
        <p:txBody>
          <a:bodyPr/>
          <a:lstStyle/>
          <a:p>
            <a:pPr>
              <a:defRPr/>
            </a:pPr>
            <a:fld id="{3A62058F-FA1E-41EB-BA5C-CC668E4F747A}" type="slidenum">
              <a:rPr lang="el-GR" smtClean="0"/>
              <a:pPr>
                <a:defRPr/>
              </a:pPr>
              <a:t>39</a:t>
            </a:fld>
            <a:endParaRPr lang="el-GR"/>
          </a:p>
        </p:txBody>
      </p:sp>
    </p:spTree>
    <p:extLst>
      <p:ext uri="{BB962C8B-B14F-4D97-AF65-F5344CB8AC3E}">
        <p14:creationId xmlns="" xmlns:p14="http://schemas.microsoft.com/office/powerpoint/2010/main" val="66100729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a:xfrm>
            <a:off x="251520" y="283270"/>
            <a:ext cx="8712968" cy="1077218"/>
          </a:xfrm>
        </p:spPr>
        <p:txBody>
          <a:bodyPr wrap="square">
            <a:spAutoFit/>
          </a:bodyPr>
          <a:lstStyle/>
          <a:p>
            <a:pPr eaLnBrk="1" hangingPunct="1">
              <a:defRPr/>
            </a:pPr>
            <a:r>
              <a:rPr lang="en-US" b="1" i="0" dirty="0" smtClean="0">
                <a:solidFill>
                  <a:schemeClr val="tx1"/>
                </a:solidFill>
                <a:effectLst/>
                <a:latin typeface="Times New Roman" pitchFamily="18" charset="0"/>
                <a:ea typeface="+mn-ea"/>
                <a:cs typeface="Times New Roman" pitchFamily="18" charset="0"/>
              </a:rPr>
              <a:t>The International Accounting Standards Board (IASB)</a:t>
            </a:r>
          </a:p>
        </p:txBody>
      </p:sp>
      <p:sp>
        <p:nvSpPr>
          <p:cNvPr id="26627" name="Rectangle 3"/>
          <p:cNvSpPr>
            <a:spLocks noGrp="1" noChangeArrowheads="1"/>
          </p:cNvSpPr>
          <p:nvPr>
            <p:ph sz="quarter" idx="1"/>
          </p:nvPr>
        </p:nvSpPr>
        <p:spPr>
          <a:xfrm>
            <a:off x="179388" y="1484313"/>
            <a:ext cx="8686800" cy="4462760"/>
          </a:xfrm>
        </p:spPr>
        <p:txBody>
          <a:bodyPr>
            <a:spAutoFit/>
          </a:bodyPr>
          <a:lstStyle/>
          <a:p>
            <a:pPr algn="just" eaLnBrk="1" hangingPunct="1"/>
            <a:r>
              <a:rPr lang="el-GR" altLang="el-GR" sz="2400" b="0" dirty="0" smtClean="0">
                <a:solidFill>
                  <a:schemeClr val="tx1"/>
                </a:solidFill>
                <a:effectLst/>
                <a:latin typeface="Times New Roman" pitchFamily="18" charset="0"/>
                <a:cs typeface="Times New Roman" pitchFamily="18" charset="0"/>
              </a:rPr>
              <a:t>Αναπτύσσει και τροποποιεί τα διεθνή πρότυπα</a:t>
            </a:r>
            <a:endParaRPr lang="en-US" altLang="el-GR" sz="2400" b="0" dirty="0" smtClean="0">
              <a:solidFill>
                <a:schemeClr val="tx1"/>
              </a:solidFill>
              <a:effectLst/>
              <a:latin typeface="Times New Roman" pitchFamily="18" charset="0"/>
              <a:cs typeface="Times New Roman" pitchFamily="18" charset="0"/>
            </a:endParaRPr>
          </a:p>
          <a:p>
            <a:pPr algn="just" eaLnBrk="1" hangingPunct="1"/>
            <a:r>
              <a:rPr lang="el-GR" altLang="el-GR" sz="2400" b="0" dirty="0" smtClean="0">
                <a:solidFill>
                  <a:schemeClr val="tx1"/>
                </a:solidFill>
                <a:effectLst/>
                <a:latin typeface="Times New Roman" pitchFamily="18" charset="0"/>
                <a:cs typeface="Times New Roman" pitchFamily="18" charset="0"/>
              </a:rPr>
              <a:t>16</a:t>
            </a:r>
            <a:r>
              <a:rPr lang="en-US" altLang="el-GR" sz="2400" b="0" dirty="0" smtClean="0">
                <a:solidFill>
                  <a:schemeClr val="tx1"/>
                </a:solidFill>
                <a:effectLst/>
                <a:latin typeface="Times New Roman" pitchFamily="18" charset="0"/>
                <a:cs typeface="Times New Roman" pitchFamily="18" charset="0"/>
              </a:rPr>
              <a:t> </a:t>
            </a:r>
            <a:r>
              <a:rPr lang="el-GR" altLang="el-GR" sz="2400" b="0" dirty="0" smtClean="0">
                <a:solidFill>
                  <a:schemeClr val="tx1"/>
                </a:solidFill>
                <a:effectLst/>
                <a:latin typeface="Times New Roman" pitchFamily="18" charset="0"/>
                <a:cs typeface="Times New Roman" pitchFamily="18" charset="0"/>
              </a:rPr>
              <a:t>μέλη με πρόεδρο τον </a:t>
            </a:r>
            <a:r>
              <a:rPr lang="en-US" altLang="el-GR" sz="2400" b="0" dirty="0" smtClean="0">
                <a:solidFill>
                  <a:schemeClr val="tx1"/>
                </a:solidFill>
                <a:effectLst/>
                <a:latin typeface="Times New Roman" pitchFamily="18" charset="0"/>
                <a:cs typeface="Times New Roman" pitchFamily="18" charset="0"/>
              </a:rPr>
              <a:t>Hans </a:t>
            </a:r>
            <a:r>
              <a:rPr lang="en-US" altLang="el-GR" sz="2400" b="0" dirty="0" err="1" smtClean="0">
                <a:solidFill>
                  <a:schemeClr val="tx1"/>
                </a:solidFill>
                <a:effectLst/>
                <a:latin typeface="Times New Roman" pitchFamily="18" charset="0"/>
                <a:cs typeface="Times New Roman" pitchFamily="18" charset="0"/>
              </a:rPr>
              <a:t>Hoogervorst</a:t>
            </a:r>
            <a:endParaRPr lang="en-US" altLang="el-GR" sz="2400" b="0" dirty="0" smtClean="0">
              <a:solidFill>
                <a:schemeClr val="tx1"/>
              </a:solidFill>
              <a:effectLst/>
              <a:latin typeface="Times New Roman" pitchFamily="18" charset="0"/>
              <a:cs typeface="Times New Roman" pitchFamily="18" charset="0"/>
            </a:endParaRPr>
          </a:p>
          <a:p>
            <a:pPr algn="just" eaLnBrk="1" hangingPunct="1"/>
            <a:r>
              <a:rPr lang="el-GR" altLang="el-GR" sz="2400" b="0" dirty="0" smtClean="0">
                <a:solidFill>
                  <a:schemeClr val="tx1"/>
                </a:solidFill>
                <a:effectLst/>
                <a:latin typeface="Times New Roman" pitchFamily="18" charset="0"/>
                <a:cs typeface="Times New Roman" pitchFamily="18" charset="0"/>
              </a:rPr>
              <a:t>Υπεύθυνο για το </a:t>
            </a:r>
            <a:r>
              <a:rPr lang="en-US" altLang="el-GR" sz="2400" b="0" dirty="0" smtClean="0">
                <a:solidFill>
                  <a:schemeClr val="tx1"/>
                </a:solidFill>
                <a:effectLst/>
                <a:latin typeface="Times New Roman" pitchFamily="18" charset="0"/>
                <a:cs typeface="Times New Roman" pitchFamily="18" charset="0"/>
              </a:rPr>
              <a:t>IFRS Foundation, </a:t>
            </a:r>
            <a:r>
              <a:rPr lang="el-GR" altLang="el-GR" sz="2400" b="0" dirty="0" smtClean="0">
                <a:solidFill>
                  <a:schemeClr val="tx1"/>
                </a:solidFill>
                <a:effectLst/>
                <a:latin typeface="Times New Roman" pitchFamily="18" charset="0"/>
                <a:cs typeface="Times New Roman" pitchFamily="18" charset="0"/>
              </a:rPr>
              <a:t>που έχει ως σκοπό την ανάπτυξη παγκόσμιων προτύπων και την προώθηση της χρήσης τους</a:t>
            </a:r>
            <a:endParaRPr lang="en-US" altLang="el-GR" sz="2400" b="0" dirty="0" smtClean="0">
              <a:solidFill>
                <a:schemeClr val="tx1"/>
              </a:solidFill>
              <a:effectLst/>
              <a:latin typeface="Times New Roman" pitchFamily="18" charset="0"/>
              <a:cs typeface="Times New Roman" pitchFamily="18" charset="0"/>
            </a:endParaRPr>
          </a:p>
          <a:p>
            <a:pPr algn="just" eaLnBrk="1" hangingPunct="1"/>
            <a:r>
              <a:rPr lang="el-GR" altLang="el-GR" sz="2400" b="0" dirty="0" smtClean="0">
                <a:solidFill>
                  <a:schemeClr val="tx1"/>
                </a:solidFill>
                <a:effectLst/>
                <a:latin typeface="Times New Roman" pitchFamily="18" charset="0"/>
                <a:ea typeface="ＭＳ Ｐゴシック" pitchFamily="34" charset="-128"/>
                <a:cs typeface="Times New Roman" pitchFamily="18" charset="0"/>
              </a:rPr>
              <a:t>Το Συμβουλευτικό Συμβούλιο (</a:t>
            </a:r>
            <a:r>
              <a:rPr lang="en-US" altLang="el-GR" sz="2400" b="0" dirty="0" smtClean="0">
                <a:solidFill>
                  <a:schemeClr val="tx1"/>
                </a:solidFill>
                <a:effectLst/>
                <a:latin typeface="Times New Roman" pitchFamily="18" charset="0"/>
                <a:ea typeface="ＭＳ Ｐゴシック" pitchFamily="34" charset="-128"/>
                <a:cs typeface="Times New Roman" pitchFamily="18" charset="0"/>
              </a:rPr>
              <a:t>IFRS Advisory Council</a:t>
            </a:r>
            <a:r>
              <a:rPr lang="el-GR" altLang="el-GR" sz="2400" b="0" dirty="0" smtClean="0">
                <a:solidFill>
                  <a:schemeClr val="tx1"/>
                </a:solidFill>
                <a:effectLst/>
                <a:latin typeface="Times New Roman" pitchFamily="18" charset="0"/>
                <a:ea typeface="ＭＳ Ｐゴシック" pitchFamily="34" charset="-128"/>
                <a:cs typeface="Times New Roman" pitchFamily="18" charset="0"/>
              </a:rPr>
              <a:t>)</a:t>
            </a:r>
            <a:r>
              <a:rPr lang="en-US" altLang="el-GR" sz="2400" b="0" dirty="0" smtClean="0">
                <a:solidFill>
                  <a:schemeClr val="tx1"/>
                </a:solidFill>
                <a:effectLst/>
                <a:latin typeface="Times New Roman" pitchFamily="18" charset="0"/>
                <a:ea typeface="ＭＳ Ｐゴシック" pitchFamily="34" charset="-128"/>
                <a:cs typeface="Times New Roman" pitchFamily="18" charset="0"/>
              </a:rPr>
              <a:t> </a:t>
            </a:r>
            <a:r>
              <a:rPr lang="el-GR" altLang="el-GR" sz="2400" b="0" dirty="0" smtClean="0">
                <a:solidFill>
                  <a:schemeClr val="tx1"/>
                </a:solidFill>
                <a:effectLst/>
                <a:latin typeface="Times New Roman" pitchFamily="18" charset="0"/>
                <a:ea typeface="ＭＳ Ｐゴシック" pitchFamily="34" charset="-128"/>
                <a:cs typeface="Times New Roman" pitchFamily="18" charset="0"/>
              </a:rPr>
              <a:t>συμβουλεύει σε θέματα </a:t>
            </a:r>
            <a:r>
              <a:rPr lang="en-US" altLang="el-GR" sz="2400" b="0" dirty="0" smtClean="0">
                <a:solidFill>
                  <a:schemeClr val="tx1"/>
                </a:solidFill>
                <a:effectLst/>
                <a:latin typeface="Times New Roman" pitchFamily="18" charset="0"/>
                <a:ea typeface="ＭＳ Ｐゴシック" pitchFamily="34" charset="-128"/>
                <a:cs typeface="Times New Roman" pitchFamily="18" charset="0"/>
              </a:rPr>
              <a:t>agenda </a:t>
            </a:r>
            <a:r>
              <a:rPr lang="el-GR" altLang="el-GR" sz="2400" b="0" dirty="0" smtClean="0">
                <a:solidFill>
                  <a:schemeClr val="tx1"/>
                </a:solidFill>
                <a:effectLst/>
                <a:latin typeface="Times New Roman" pitchFamily="18" charset="0"/>
                <a:ea typeface="ＭＳ Ｐゴシック" pitchFamily="34" charset="-128"/>
                <a:cs typeface="Times New Roman" pitchFamily="18" charset="0"/>
              </a:rPr>
              <a:t>και προτεραιότητα των εργασιών </a:t>
            </a:r>
          </a:p>
          <a:p>
            <a:pPr algn="just" eaLnBrk="1" hangingPunct="1"/>
            <a:r>
              <a:rPr lang="el-GR" altLang="el-GR" sz="2400" b="0" dirty="0" smtClean="0">
                <a:solidFill>
                  <a:schemeClr val="tx1"/>
                </a:solidFill>
                <a:effectLst/>
                <a:latin typeface="Times New Roman" pitchFamily="18" charset="0"/>
                <a:ea typeface="ＭＳ Ｐゴシック" pitchFamily="34" charset="-128"/>
                <a:cs typeface="Times New Roman" pitchFamily="18" charset="0"/>
              </a:rPr>
              <a:t>Η επιτροπή των Διερμηνειών (</a:t>
            </a:r>
            <a:r>
              <a:rPr lang="en-US" altLang="el-GR" sz="2400" b="0" dirty="0" smtClean="0">
                <a:solidFill>
                  <a:schemeClr val="tx1"/>
                </a:solidFill>
                <a:effectLst/>
                <a:latin typeface="Times New Roman" pitchFamily="18" charset="0"/>
                <a:ea typeface="ＭＳ Ｐゴシック" pitchFamily="34" charset="-128"/>
                <a:cs typeface="Times New Roman" pitchFamily="18" charset="0"/>
              </a:rPr>
              <a:t>IFRS Interpretations Committee</a:t>
            </a:r>
            <a:r>
              <a:rPr lang="el-GR" altLang="el-GR" sz="2400" b="0" dirty="0" smtClean="0">
                <a:solidFill>
                  <a:schemeClr val="tx1"/>
                </a:solidFill>
                <a:effectLst/>
                <a:latin typeface="Times New Roman" pitchFamily="18" charset="0"/>
                <a:ea typeface="ＭＳ Ｐゴシック" pitchFamily="34" charset="-128"/>
                <a:cs typeface="Times New Roman" pitchFamily="18" charset="0"/>
              </a:rPr>
              <a:t>)</a:t>
            </a:r>
            <a:r>
              <a:rPr lang="en-US" altLang="el-GR" sz="2400" b="0" dirty="0" smtClean="0">
                <a:solidFill>
                  <a:schemeClr val="tx1"/>
                </a:solidFill>
                <a:effectLst/>
                <a:latin typeface="Times New Roman" pitchFamily="18" charset="0"/>
                <a:ea typeface="ＭＳ Ｐゴシック" pitchFamily="34" charset="-128"/>
                <a:cs typeface="Times New Roman" pitchFamily="18" charset="0"/>
              </a:rPr>
              <a:t> </a:t>
            </a:r>
            <a:r>
              <a:rPr lang="el-GR" altLang="el-GR" sz="2400" b="0" dirty="0" smtClean="0">
                <a:solidFill>
                  <a:schemeClr val="tx1"/>
                </a:solidFill>
                <a:effectLst/>
                <a:latin typeface="Times New Roman" pitchFamily="18" charset="0"/>
                <a:ea typeface="ＭＳ Ｐゴシック" pitchFamily="34" charset="-128"/>
                <a:cs typeface="Times New Roman" pitchFamily="18" charset="0"/>
              </a:rPr>
              <a:t>αναζητεί να επιλύσει τα λογιστικά θέματα και διερμηνεύει τα υφιστάμενα </a:t>
            </a:r>
            <a:r>
              <a:rPr lang="en-US" altLang="el-GR" sz="2400" b="0" dirty="0" smtClean="0">
                <a:solidFill>
                  <a:schemeClr val="tx1"/>
                </a:solidFill>
                <a:effectLst/>
                <a:latin typeface="Times New Roman" pitchFamily="18" charset="0"/>
                <a:ea typeface="ＭＳ Ｐゴシック" pitchFamily="34" charset="-128"/>
                <a:cs typeface="Times New Roman" pitchFamily="18" charset="0"/>
              </a:rPr>
              <a:t>IFRS</a:t>
            </a:r>
            <a:r>
              <a:rPr lang="el-GR" altLang="el-GR" sz="2400" b="0" dirty="0" smtClean="0">
                <a:solidFill>
                  <a:schemeClr val="tx1"/>
                </a:solidFill>
                <a:effectLst/>
                <a:latin typeface="Times New Roman" pitchFamily="18" charset="0"/>
                <a:ea typeface="ＭＳ Ｐゴシック" pitchFamily="34" charset="-128"/>
                <a:cs typeface="Times New Roman" pitchFamily="18" charset="0"/>
              </a:rPr>
              <a:t> και παρέχει οδηγίες σε θέματα που δεν καλύπτονται </a:t>
            </a:r>
            <a:r>
              <a:rPr lang="el-GR" altLang="el-GR" sz="2400" b="0" dirty="0" err="1" smtClean="0">
                <a:solidFill>
                  <a:schemeClr val="tx1"/>
                </a:solidFill>
                <a:effectLst/>
                <a:latin typeface="Times New Roman" pitchFamily="18" charset="0"/>
                <a:ea typeface="ＭＳ Ｐゴシック" pitchFamily="34" charset="-128"/>
                <a:cs typeface="Times New Roman" pitchFamily="18" charset="0"/>
              </a:rPr>
              <a:t>απο</a:t>
            </a:r>
            <a:r>
              <a:rPr lang="el-GR" altLang="el-GR" sz="2400" b="0" dirty="0" smtClean="0">
                <a:solidFill>
                  <a:schemeClr val="tx1"/>
                </a:solidFill>
                <a:effectLst/>
                <a:latin typeface="Times New Roman" pitchFamily="18" charset="0"/>
                <a:ea typeface="ＭＳ Ｐゴシック" pitchFamily="34" charset="-128"/>
                <a:cs typeface="Times New Roman" pitchFamily="18" charset="0"/>
              </a:rPr>
              <a:t> τα πρότυπα</a:t>
            </a:r>
            <a:endParaRPr lang="en-US" altLang="el-GR" b="0" dirty="0" smtClean="0">
              <a:solidFill>
                <a:schemeClr val="tx1"/>
              </a:solidFill>
              <a:effectLst/>
              <a:latin typeface="Times New Roman" pitchFamily="18" charset="0"/>
              <a:cs typeface="Times New Roman" pitchFamily="18" charset="0"/>
            </a:endParaRPr>
          </a:p>
        </p:txBody>
      </p:sp>
      <p:sp>
        <p:nvSpPr>
          <p:cNvPr id="4" name="3 - Θέση αριθμού διαφάνειας"/>
          <p:cNvSpPr>
            <a:spLocks noGrp="1"/>
          </p:cNvSpPr>
          <p:nvPr>
            <p:ph type="sldNum" sz="quarter" idx="12"/>
          </p:nvPr>
        </p:nvSpPr>
        <p:spPr/>
        <p:txBody>
          <a:bodyPr/>
          <a:lstStyle/>
          <a:p>
            <a:pPr>
              <a:defRPr/>
            </a:pPr>
            <a:fld id="{3A62058F-FA1E-41EB-BA5C-CC668E4F747A}" type="slidenum">
              <a:rPr lang="el-GR" smtClean="0"/>
              <a:pPr>
                <a:defRPr/>
              </a:pPr>
              <a:t>4</a:t>
            </a:fld>
            <a:endParaRPr lang="el-GR"/>
          </a:p>
        </p:txBody>
      </p:sp>
    </p:spTree>
  </p:cSld>
  <p:clrMapOvr>
    <a:masterClrMapping/>
  </p:clrMapOvr>
  <p:transition/>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548640"/>
          </a:xfrm>
        </p:spPr>
        <p:txBody>
          <a:bodyPr/>
          <a:lstStyle/>
          <a:p>
            <a:r>
              <a:rPr lang="el-GR" b="1" dirty="0" smtClean="0">
                <a:solidFill>
                  <a:schemeClr val="tx1"/>
                </a:solidFill>
                <a:latin typeface="Times New Roman" pitchFamily="18" charset="0"/>
                <a:cs typeface="Times New Roman" pitchFamily="18" charset="0"/>
              </a:rPr>
              <a:t>Παράδειγμα κατάρτισης ΚΤΡ</a:t>
            </a:r>
            <a:endParaRPr lang="en-US" b="1" dirty="0">
              <a:solidFill>
                <a:schemeClr val="tx1"/>
              </a:solidFill>
              <a:latin typeface="Times New Roman" pitchFamily="18" charset="0"/>
              <a:cs typeface="Times New Roman" pitchFamily="18" charset="0"/>
            </a:endParaRPr>
          </a:p>
        </p:txBody>
      </p:sp>
      <p:graphicFrame>
        <p:nvGraphicFramePr>
          <p:cNvPr id="5" name="Object 4"/>
          <p:cNvGraphicFramePr>
            <a:graphicFrameLocks noChangeAspect="1"/>
          </p:cNvGraphicFramePr>
          <p:nvPr>
            <p:extLst>
              <p:ext uri="{D42A27DB-BD31-4B8C-83A1-F6EECF244321}">
                <p14:modId xmlns="" xmlns:p14="http://schemas.microsoft.com/office/powerpoint/2010/main" val="488140447"/>
              </p:ext>
            </p:extLst>
          </p:nvPr>
        </p:nvGraphicFramePr>
        <p:xfrm>
          <a:off x="467544" y="731994"/>
          <a:ext cx="4464496" cy="5726698"/>
        </p:xfrm>
        <a:graphic>
          <a:graphicData uri="http://schemas.openxmlformats.org/presentationml/2006/ole">
            <p:oleObj spid="_x0000_s500750" name="Worksheet" r:id="rId3" imgW="5133908" imgH="7039146" progId="Excel.Sheet.8">
              <p:embed/>
            </p:oleObj>
          </a:graphicData>
        </a:graphic>
      </p:graphicFrame>
      <p:graphicFrame>
        <p:nvGraphicFramePr>
          <p:cNvPr id="6" name="Table 5"/>
          <p:cNvGraphicFramePr>
            <a:graphicFrameLocks noGrp="1"/>
          </p:cNvGraphicFramePr>
          <p:nvPr/>
        </p:nvGraphicFramePr>
        <p:xfrm>
          <a:off x="5170522" y="2747962"/>
          <a:ext cx="3830634" cy="1362075"/>
        </p:xfrm>
        <a:graphic>
          <a:graphicData uri="http://schemas.openxmlformats.org/drawingml/2006/table">
            <a:tbl>
              <a:tblPr/>
              <a:tblGrid>
                <a:gridCol w="3402006"/>
                <a:gridCol w="428628"/>
              </a:tblGrid>
              <a:tr h="161925">
                <a:tc>
                  <a:txBody>
                    <a:bodyPr/>
                    <a:lstStyle/>
                    <a:p>
                      <a:pPr algn="l" fontAlgn="b"/>
                      <a:r>
                        <a:rPr lang="el-GR" sz="1000" b="1" i="0" u="none" strike="noStrike" dirty="0">
                          <a:latin typeface="Times New Roman" pitchFamily="18" charset="0"/>
                          <a:cs typeface="Times New Roman" pitchFamily="18" charset="0"/>
                        </a:rPr>
                        <a:t>Πρόσθετες πληροφορίες</a:t>
                      </a:r>
                    </a:p>
                  </a:txBody>
                  <a:tcPr marL="9525" marR="9525" marT="9525" marB="0" anchor="b">
                    <a:lnL>
                      <a:noFill/>
                    </a:lnL>
                    <a:lnR>
                      <a:noFill/>
                    </a:lnR>
                    <a:lnT>
                      <a:noFill/>
                    </a:lnT>
                    <a:lnB>
                      <a:noFill/>
                    </a:lnB>
                  </a:tcPr>
                </a:tc>
                <a:tc>
                  <a:txBody>
                    <a:bodyPr/>
                    <a:lstStyle/>
                    <a:p>
                      <a:pPr algn="l" fontAlgn="b"/>
                      <a:endParaRPr lang="en-GB" sz="1000" b="0" i="0" u="none" strike="noStrike" dirty="0">
                        <a:latin typeface="Times New Roman" pitchFamily="18" charset="0"/>
                        <a:cs typeface="Times New Roman" pitchFamily="18" charset="0"/>
                      </a:endParaRPr>
                    </a:p>
                  </a:txBody>
                  <a:tcPr marL="9525" marR="9525" marT="9525" marB="0" anchor="b">
                    <a:lnL>
                      <a:noFill/>
                    </a:lnL>
                    <a:lnR>
                      <a:noFill/>
                    </a:lnR>
                    <a:lnT>
                      <a:noFill/>
                    </a:lnT>
                    <a:lnB>
                      <a:noFill/>
                    </a:lnB>
                  </a:tcPr>
                </a:tc>
              </a:tr>
              <a:tr h="200025">
                <a:tc>
                  <a:txBody>
                    <a:bodyPr/>
                    <a:lstStyle/>
                    <a:p>
                      <a:pPr algn="l" fontAlgn="t"/>
                      <a:r>
                        <a:rPr lang="el-GR" sz="1200" b="0" i="0" u="none" strike="noStrike" dirty="0">
                          <a:latin typeface="Times New Roman" pitchFamily="18" charset="0"/>
                          <a:cs typeface="Times New Roman" pitchFamily="18" charset="0"/>
                        </a:rPr>
                        <a:t>καθαρά κέρδη χρήσης μετά από φόρους, </a:t>
                      </a:r>
                      <a:r>
                        <a:rPr lang="el-GR" sz="1200" b="0" i="0" u="none" strike="noStrike" dirty="0" smtClean="0">
                          <a:latin typeface="Times New Roman" pitchFamily="18" charset="0"/>
                          <a:cs typeface="Times New Roman" pitchFamily="18" charset="0"/>
                        </a:rPr>
                        <a:t>κλπ</a:t>
                      </a:r>
                      <a:endParaRPr lang="el-GR" sz="1200" b="0" i="0" u="none" strike="noStrike" dirty="0">
                        <a:latin typeface="Times New Roman" pitchFamily="18" charset="0"/>
                        <a:cs typeface="Times New Roman" pitchFamily="18" charset="0"/>
                      </a:endParaRPr>
                    </a:p>
                  </a:txBody>
                  <a:tcPr marL="9525" marR="9525" marT="9525" marB="0">
                    <a:lnL>
                      <a:noFill/>
                    </a:lnL>
                    <a:lnR>
                      <a:noFill/>
                    </a:lnR>
                    <a:lnT>
                      <a:noFill/>
                    </a:lnT>
                    <a:lnB>
                      <a:noFill/>
                    </a:lnB>
                  </a:tcPr>
                </a:tc>
                <a:tc>
                  <a:txBody>
                    <a:bodyPr/>
                    <a:lstStyle/>
                    <a:p>
                      <a:pPr algn="r" fontAlgn="t"/>
                      <a:r>
                        <a:rPr lang="en-GB" sz="1200" b="0" i="0" u="none" strike="noStrike" dirty="0">
                          <a:latin typeface="Times New Roman" pitchFamily="18" charset="0"/>
                          <a:cs typeface="Times New Roman" pitchFamily="18" charset="0"/>
                        </a:rPr>
                        <a:t>30</a:t>
                      </a:r>
                    </a:p>
                  </a:txBody>
                  <a:tcPr marL="9525" marR="9525" marT="9525" marB="0">
                    <a:lnL>
                      <a:noFill/>
                    </a:lnL>
                    <a:lnR>
                      <a:noFill/>
                    </a:lnR>
                    <a:lnT>
                      <a:noFill/>
                    </a:lnT>
                    <a:lnB>
                      <a:noFill/>
                    </a:lnB>
                  </a:tcPr>
                </a:tc>
              </a:tr>
              <a:tr h="200025">
                <a:tc>
                  <a:txBody>
                    <a:bodyPr/>
                    <a:lstStyle/>
                    <a:p>
                      <a:pPr algn="l" fontAlgn="t"/>
                      <a:r>
                        <a:rPr lang="el-GR" sz="1200" b="0" i="0" u="none" strike="noStrike" dirty="0">
                          <a:latin typeface="Times New Roman" pitchFamily="18" charset="0"/>
                          <a:cs typeface="Times New Roman" pitchFamily="18" charset="0"/>
                        </a:rPr>
                        <a:t>μερίσματα χρήσεως</a:t>
                      </a:r>
                    </a:p>
                  </a:txBody>
                  <a:tcPr marL="9525" marR="9525" marT="9525" marB="0">
                    <a:lnL>
                      <a:noFill/>
                    </a:lnL>
                    <a:lnR>
                      <a:noFill/>
                    </a:lnR>
                    <a:lnT>
                      <a:noFill/>
                    </a:lnT>
                    <a:lnB>
                      <a:noFill/>
                    </a:lnB>
                  </a:tcPr>
                </a:tc>
                <a:tc>
                  <a:txBody>
                    <a:bodyPr/>
                    <a:lstStyle/>
                    <a:p>
                      <a:pPr algn="r" fontAlgn="t"/>
                      <a:r>
                        <a:rPr lang="en-GB" sz="1200" b="0" i="0" u="none" strike="noStrike" dirty="0">
                          <a:latin typeface="Times New Roman" pitchFamily="18" charset="0"/>
                          <a:cs typeface="Times New Roman" pitchFamily="18" charset="0"/>
                        </a:rPr>
                        <a:t>10</a:t>
                      </a:r>
                    </a:p>
                  </a:txBody>
                  <a:tcPr marL="9525" marR="9525" marT="9525" marB="0">
                    <a:lnL>
                      <a:noFill/>
                    </a:lnL>
                    <a:lnR>
                      <a:noFill/>
                    </a:lnR>
                    <a:lnT>
                      <a:noFill/>
                    </a:lnT>
                    <a:lnB>
                      <a:noFill/>
                    </a:lnB>
                  </a:tcPr>
                </a:tc>
              </a:tr>
              <a:tr h="200025">
                <a:tc>
                  <a:txBody>
                    <a:bodyPr/>
                    <a:lstStyle/>
                    <a:p>
                      <a:pPr algn="l" fontAlgn="t"/>
                      <a:r>
                        <a:rPr lang="el-GR" sz="1200" b="0" i="0" u="none" strike="noStrike" dirty="0">
                          <a:latin typeface="Times New Roman" pitchFamily="18" charset="0"/>
                          <a:cs typeface="Times New Roman" pitchFamily="18" charset="0"/>
                        </a:rPr>
                        <a:t>αγορά μηχανημάτων και εξοπλισμού μετρητοίς</a:t>
                      </a:r>
                    </a:p>
                  </a:txBody>
                  <a:tcPr marL="9525" marR="9525" marT="9525" marB="0">
                    <a:lnL>
                      <a:noFill/>
                    </a:lnL>
                    <a:lnR>
                      <a:noFill/>
                    </a:lnR>
                    <a:lnT>
                      <a:noFill/>
                    </a:lnT>
                    <a:lnB>
                      <a:noFill/>
                    </a:lnB>
                  </a:tcPr>
                </a:tc>
                <a:tc>
                  <a:txBody>
                    <a:bodyPr/>
                    <a:lstStyle/>
                    <a:p>
                      <a:pPr algn="r" fontAlgn="t"/>
                      <a:r>
                        <a:rPr lang="en-GB" sz="1200" b="0" i="0" u="none" strike="noStrike" dirty="0">
                          <a:latin typeface="Times New Roman" pitchFamily="18" charset="0"/>
                          <a:cs typeface="Times New Roman" pitchFamily="18" charset="0"/>
                        </a:rPr>
                        <a:t>100</a:t>
                      </a:r>
                    </a:p>
                  </a:txBody>
                  <a:tcPr marL="9525" marR="9525" marT="9525" marB="0">
                    <a:lnL>
                      <a:noFill/>
                    </a:lnL>
                    <a:lnR>
                      <a:noFill/>
                    </a:lnR>
                    <a:lnT>
                      <a:noFill/>
                    </a:lnT>
                    <a:lnB>
                      <a:noFill/>
                    </a:lnB>
                  </a:tcPr>
                </a:tc>
              </a:tr>
              <a:tr h="200025">
                <a:tc>
                  <a:txBody>
                    <a:bodyPr/>
                    <a:lstStyle/>
                    <a:p>
                      <a:pPr algn="l" fontAlgn="t"/>
                      <a:r>
                        <a:rPr lang="el-GR" sz="1200" b="0" i="0" u="none" strike="noStrike" dirty="0">
                          <a:latin typeface="Times New Roman" pitchFamily="18" charset="0"/>
                          <a:cs typeface="Times New Roman" pitchFamily="18" charset="0"/>
                        </a:rPr>
                        <a:t>εισπράξεις από πώληση μηχανημάτων &amp; εξοπλισμού</a:t>
                      </a:r>
                    </a:p>
                  </a:txBody>
                  <a:tcPr marL="9525" marR="9525" marT="9525" marB="0">
                    <a:lnL>
                      <a:noFill/>
                    </a:lnL>
                    <a:lnR>
                      <a:noFill/>
                    </a:lnR>
                    <a:lnT>
                      <a:noFill/>
                    </a:lnT>
                    <a:lnB>
                      <a:noFill/>
                    </a:lnB>
                  </a:tcPr>
                </a:tc>
                <a:tc>
                  <a:txBody>
                    <a:bodyPr/>
                    <a:lstStyle/>
                    <a:p>
                      <a:pPr algn="r" fontAlgn="t"/>
                      <a:r>
                        <a:rPr lang="en-GB" sz="1200" b="0" i="0" u="none" strike="noStrike" dirty="0">
                          <a:latin typeface="Times New Roman" pitchFamily="18" charset="0"/>
                          <a:cs typeface="Times New Roman" pitchFamily="18" charset="0"/>
                        </a:rPr>
                        <a:t>8</a:t>
                      </a:r>
                    </a:p>
                  </a:txBody>
                  <a:tcPr marL="9525" marR="9525" marT="9525" marB="0">
                    <a:lnL>
                      <a:noFill/>
                    </a:lnL>
                    <a:lnR>
                      <a:noFill/>
                    </a:lnR>
                    <a:lnT>
                      <a:noFill/>
                    </a:lnT>
                    <a:lnB>
                      <a:noFill/>
                    </a:lnB>
                  </a:tcPr>
                </a:tc>
              </a:tr>
              <a:tr h="200025">
                <a:tc>
                  <a:txBody>
                    <a:bodyPr/>
                    <a:lstStyle/>
                    <a:p>
                      <a:pPr algn="l" fontAlgn="t"/>
                      <a:r>
                        <a:rPr lang="el-GR" sz="1200" b="0" i="0" u="none" strike="noStrike" dirty="0">
                          <a:latin typeface="Times New Roman" pitchFamily="18" charset="0"/>
                          <a:cs typeface="Times New Roman" pitchFamily="18" charset="0"/>
                        </a:rPr>
                        <a:t>κόστος κτήσης πωληθέντων </a:t>
                      </a:r>
                      <a:r>
                        <a:rPr lang="el-GR" sz="1200" b="0" i="0" u="none" strike="noStrike" dirty="0" err="1" smtClean="0">
                          <a:latin typeface="Times New Roman" pitchFamily="18" charset="0"/>
                          <a:cs typeface="Times New Roman" pitchFamily="18" charset="0"/>
                        </a:rPr>
                        <a:t>μηχαν</a:t>
                      </a:r>
                      <a:r>
                        <a:rPr lang="el-GR" sz="1200" b="0" i="0" u="none" strike="noStrike" dirty="0" smtClean="0">
                          <a:latin typeface="Times New Roman" pitchFamily="18" charset="0"/>
                          <a:cs typeface="Times New Roman" pitchFamily="18" charset="0"/>
                        </a:rPr>
                        <a:t>. </a:t>
                      </a:r>
                      <a:r>
                        <a:rPr lang="el-GR" sz="1200" b="0" i="0" u="none" strike="noStrike" dirty="0">
                          <a:latin typeface="Times New Roman" pitchFamily="18" charset="0"/>
                          <a:cs typeface="Times New Roman" pitchFamily="18" charset="0"/>
                        </a:rPr>
                        <a:t>&amp; εξοπλισμού</a:t>
                      </a:r>
                    </a:p>
                  </a:txBody>
                  <a:tcPr marL="9525" marR="9525" marT="9525" marB="0">
                    <a:lnL>
                      <a:noFill/>
                    </a:lnL>
                    <a:lnR>
                      <a:noFill/>
                    </a:lnR>
                    <a:lnT>
                      <a:noFill/>
                    </a:lnT>
                    <a:lnB>
                      <a:noFill/>
                    </a:lnB>
                  </a:tcPr>
                </a:tc>
                <a:tc>
                  <a:txBody>
                    <a:bodyPr/>
                    <a:lstStyle/>
                    <a:p>
                      <a:pPr algn="r" fontAlgn="t"/>
                      <a:r>
                        <a:rPr lang="en-GB" sz="1200" b="0" i="0" u="none" strike="noStrike" dirty="0">
                          <a:latin typeface="Times New Roman" pitchFamily="18" charset="0"/>
                          <a:cs typeface="Times New Roman" pitchFamily="18" charset="0"/>
                        </a:rPr>
                        <a:t>10</a:t>
                      </a:r>
                    </a:p>
                  </a:txBody>
                  <a:tcPr marL="9525" marR="9525" marT="9525" marB="0">
                    <a:lnL>
                      <a:noFill/>
                    </a:lnL>
                    <a:lnR>
                      <a:noFill/>
                    </a:lnR>
                    <a:lnT>
                      <a:noFill/>
                    </a:lnT>
                    <a:lnB>
                      <a:noFill/>
                    </a:lnB>
                  </a:tcPr>
                </a:tc>
              </a:tr>
              <a:tr h="200025">
                <a:tc>
                  <a:txBody>
                    <a:bodyPr/>
                    <a:lstStyle/>
                    <a:p>
                      <a:pPr algn="l" fontAlgn="t"/>
                      <a:r>
                        <a:rPr lang="el-GR" sz="1200" b="0" i="0" u="none" strike="noStrike" dirty="0">
                          <a:latin typeface="Times New Roman" pitchFamily="18" charset="0"/>
                          <a:cs typeface="Times New Roman" pitchFamily="18" charset="0"/>
                        </a:rPr>
                        <a:t>κέρδος από την πώληση μηχανημάτων &amp; εξοπλισμού</a:t>
                      </a:r>
                    </a:p>
                  </a:txBody>
                  <a:tcPr marL="9525" marR="9525" marT="9525" marB="0">
                    <a:lnL>
                      <a:noFill/>
                    </a:lnL>
                    <a:lnR>
                      <a:noFill/>
                    </a:lnR>
                    <a:lnT>
                      <a:noFill/>
                    </a:lnT>
                    <a:lnB>
                      <a:noFill/>
                    </a:lnB>
                  </a:tcPr>
                </a:tc>
                <a:tc>
                  <a:txBody>
                    <a:bodyPr/>
                    <a:lstStyle/>
                    <a:p>
                      <a:pPr algn="r" fontAlgn="t"/>
                      <a:r>
                        <a:rPr lang="en-GB" sz="1200" b="0" i="0" u="none" strike="noStrike" dirty="0">
                          <a:latin typeface="Times New Roman" pitchFamily="18" charset="0"/>
                          <a:cs typeface="Times New Roman" pitchFamily="18" charset="0"/>
                        </a:rPr>
                        <a:t>0</a:t>
                      </a:r>
                    </a:p>
                  </a:txBody>
                  <a:tcPr marL="9525" marR="9525" marT="9525" marB="0">
                    <a:lnL>
                      <a:noFill/>
                    </a:lnL>
                    <a:lnR>
                      <a:noFill/>
                    </a:lnR>
                    <a:lnT>
                      <a:noFill/>
                    </a:lnT>
                    <a:lnB>
                      <a:noFill/>
                    </a:lnB>
                  </a:tcPr>
                </a:tc>
              </a:tr>
            </a:tbl>
          </a:graphicData>
        </a:graphic>
      </p:graphicFrame>
      <p:sp>
        <p:nvSpPr>
          <p:cNvPr id="7" name="6 - Θέση αριθμού διαφάνειας"/>
          <p:cNvSpPr>
            <a:spLocks noGrp="1"/>
          </p:cNvSpPr>
          <p:nvPr>
            <p:ph type="sldNum" sz="quarter" idx="12"/>
          </p:nvPr>
        </p:nvSpPr>
        <p:spPr/>
        <p:txBody>
          <a:bodyPr/>
          <a:lstStyle/>
          <a:p>
            <a:pPr>
              <a:defRPr/>
            </a:pPr>
            <a:fld id="{3A62058F-FA1E-41EB-BA5C-CC668E4F747A}" type="slidenum">
              <a:rPr lang="el-GR" smtClean="0"/>
              <a:pPr>
                <a:defRPr/>
              </a:pPr>
              <a:t>40</a:t>
            </a:fld>
            <a:endParaRPr lang="el-GR"/>
          </a:p>
        </p:txBody>
      </p:sp>
    </p:spTree>
    <p:extLst>
      <p:ext uri="{BB962C8B-B14F-4D97-AF65-F5344CB8AC3E}">
        <p14:creationId xmlns="" xmlns:p14="http://schemas.microsoft.com/office/powerpoint/2010/main" val="3807986609"/>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Object 4"/>
          <p:cNvGraphicFramePr>
            <a:graphicFrameLocks noChangeAspect="1"/>
          </p:cNvGraphicFramePr>
          <p:nvPr>
            <p:extLst>
              <p:ext uri="{D42A27DB-BD31-4B8C-83A1-F6EECF244321}">
                <p14:modId xmlns="" xmlns:p14="http://schemas.microsoft.com/office/powerpoint/2010/main" val="2818446323"/>
              </p:ext>
            </p:extLst>
          </p:nvPr>
        </p:nvGraphicFramePr>
        <p:xfrm>
          <a:off x="899592" y="76722"/>
          <a:ext cx="6984776" cy="6530012"/>
        </p:xfrm>
        <a:graphic>
          <a:graphicData uri="http://schemas.openxmlformats.org/presentationml/2006/ole">
            <p:oleObj spid="_x0000_s502791" name="Worksheet" r:id="rId3" imgW="5743508" imgH="7039146" progId="Excel.Sheet.8">
              <p:embed/>
            </p:oleObj>
          </a:graphicData>
        </a:graphic>
      </p:graphicFrame>
      <p:sp>
        <p:nvSpPr>
          <p:cNvPr id="3" name="2 - Θέση αριθμού διαφάνειας"/>
          <p:cNvSpPr>
            <a:spLocks noGrp="1"/>
          </p:cNvSpPr>
          <p:nvPr>
            <p:ph type="sldNum" sz="quarter" idx="12"/>
          </p:nvPr>
        </p:nvSpPr>
        <p:spPr/>
        <p:txBody>
          <a:bodyPr/>
          <a:lstStyle/>
          <a:p>
            <a:pPr>
              <a:defRPr/>
            </a:pPr>
            <a:fld id="{3A62058F-FA1E-41EB-BA5C-CC668E4F747A}" type="slidenum">
              <a:rPr lang="el-GR" smtClean="0"/>
              <a:pPr>
                <a:defRPr/>
              </a:pPr>
              <a:t>41</a:t>
            </a:fld>
            <a:endParaRPr lang="el-GR"/>
          </a:p>
        </p:txBody>
      </p:sp>
    </p:spTree>
    <p:extLst>
      <p:ext uri="{BB962C8B-B14F-4D97-AF65-F5344CB8AC3E}">
        <p14:creationId xmlns="" xmlns:p14="http://schemas.microsoft.com/office/powerpoint/2010/main" val="1032336592"/>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56033" name="Object 1"/>
          <p:cNvGraphicFramePr>
            <a:graphicFrameLocks noChangeAspect="1"/>
          </p:cNvGraphicFramePr>
          <p:nvPr/>
        </p:nvGraphicFramePr>
        <p:xfrm>
          <a:off x="142844" y="155575"/>
          <a:ext cx="8858312" cy="6702425"/>
        </p:xfrm>
        <a:graphic>
          <a:graphicData uri="http://schemas.openxmlformats.org/presentationml/2006/ole">
            <p:oleObj spid="_x0000_s556034" name="Worksheet" r:id="rId3" imgW="5791200" imgH="4648200" progId="Excel.Sheet.8">
              <p:embed/>
            </p:oleObj>
          </a:graphicData>
        </a:graphic>
      </p:graphicFrame>
      <p:sp>
        <p:nvSpPr>
          <p:cNvPr id="3" name="2 - Θέση αριθμού διαφάνειας"/>
          <p:cNvSpPr>
            <a:spLocks noGrp="1"/>
          </p:cNvSpPr>
          <p:nvPr>
            <p:ph type="sldNum" sz="quarter" idx="12"/>
          </p:nvPr>
        </p:nvSpPr>
        <p:spPr/>
        <p:txBody>
          <a:bodyPr/>
          <a:lstStyle/>
          <a:p>
            <a:pPr>
              <a:defRPr/>
            </a:pPr>
            <a:fld id="{3A62058F-FA1E-41EB-BA5C-CC668E4F747A}" type="slidenum">
              <a:rPr lang="el-GR" smtClean="0"/>
              <a:pPr>
                <a:defRPr/>
              </a:pPr>
              <a:t>42</a:t>
            </a:fld>
            <a:endParaRPr lang="el-G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Object 4"/>
          <p:cNvGraphicFramePr>
            <a:graphicFrameLocks noChangeAspect="1"/>
          </p:cNvGraphicFramePr>
          <p:nvPr>
            <p:extLst>
              <p:ext uri="{D42A27DB-BD31-4B8C-83A1-F6EECF244321}">
                <p14:modId xmlns="" xmlns:p14="http://schemas.microsoft.com/office/powerpoint/2010/main" val="3764994463"/>
              </p:ext>
            </p:extLst>
          </p:nvPr>
        </p:nvGraphicFramePr>
        <p:xfrm>
          <a:off x="1043608" y="276302"/>
          <a:ext cx="6984776" cy="6222431"/>
        </p:xfrm>
        <a:graphic>
          <a:graphicData uri="http://schemas.openxmlformats.org/presentationml/2006/ole">
            <p:oleObj spid="_x0000_s501770" name="Worksheet" r:id="rId3" imgW="3943395" imgH="4543307" progId="Excel.Sheet.8">
              <p:embed/>
            </p:oleObj>
          </a:graphicData>
        </a:graphic>
      </p:graphicFrame>
      <p:sp>
        <p:nvSpPr>
          <p:cNvPr id="3" name="2 - Θέση αριθμού διαφάνειας"/>
          <p:cNvSpPr>
            <a:spLocks noGrp="1"/>
          </p:cNvSpPr>
          <p:nvPr>
            <p:ph type="sldNum" sz="quarter" idx="12"/>
          </p:nvPr>
        </p:nvSpPr>
        <p:spPr/>
        <p:txBody>
          <a:bodyPr/>
          <a:lstStyle/>
          <a:p>
            <a:pPr>
              <a:defRPr/>
            </a:pPr>
            <a:fld id="{3A62058F-FA1E-41EB-BA5C-CC668E4F747A}" type="slidenum">
              <a:rPr lang="el-GR" smtClean="0"/>
              <a:pPr>
                <a:defRPr/>
              </a:pPr>
              <a:t>43</a:t>
            </a:fld>
            <a:endParaRPr lang="el-GR"/>
          </a:p>
        </p:txBody>
      </p:sp>
    </p:spTree>
    <p:extLst>
      <p:ext uri="{BB962C8B-B14F-4D97-AF65-F5344CB8AC3E}">
        <p14:creationId xmlns="" xmlns:p14="http://schemas.microsoft.com/office/powerpoint/2010/main" val="177560210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ext Box 2"/>
          <p:cNvSpPr txBox="1">
            <a:spLocks noChangeArrowheads="1"/>
          </p:cNvSpPr>
          <p:nvPr/>
        </p:nvSpPr>
        <p:spPr bwMode="auto">
          <a:xfrm>
            <a:off x="0" y="6400800"/>
            <a:ext cx="9144000" cy="369332"/>
          </a:xfrm>
          <a:prstGeom prst="rect">
            <a:avLst/>
          </a:prstGeom>
          <a:noFill/>
          <a:ln w="9525">
            <a:noFill/>
            <a:miter lim="800000"/>
            <a:headEnd/>
            <a:tailEnd/>
          </a:ln>
        </p:spPr>
        <p:txBody>
          <a:bodyPr>
            <a:spAutoFit/>
          </a:bodyPr>
          <a:lstStyle/>
          <a:p>
            <a:pPr>
              <a:spcBef>
                <a:spcPct val="50000"/>
              </a:spcBef>
            </a:pPr>
            <a:endParaRPr lang="en-GB" altLang="el-GR">
              <a:latin typeface="Times New Roman" pitchFamily="18" charset="0"/>
              <a:cs typeface="Times New Roman" pitchFamily="18" charset="0"/>
            </a:endParaRPr>
          </a:p>
        </p:txBody>
      </p:sp>
      <p:sp>
        <p:nvSpPr>
          <p:cNvPr id="49155" name="Rectangle 3"/>
          <p:cNvSpPr>
            <a:spLocks noGrp="1" noChangeArrowheads="1"/>
          </p:cNvSpPr>
          <p:nvPr>
            <p:ph type="title"/>
          </p:nvPr>
        </p:nvSpPr>
        <p:spPr>
          <a:xfrm>
            <a:off x="323850" y="260350"/>
            <a:ext cx="8496300" cy="936625"/>
          </a:xfrm>
        </p:spPr>
        <p:txBody>
          <a:bodyPr/>
          <a:lstStyle/>
          <a:p>
            <a:pPr>
              <a:defRPr/>
            </a:pPr>
            <a:r>
              <a:rPr lang="el-GR" sz="3200" b="1" i="0" dirty="0" smtClean="0">
                <a:solidFill>
                  <a:schemeClr val="tx1"/>
                </a:solidFill>
                <a:effectLst/>
                <a:latin typeface="Times New Roman" pitchFamily="18" charset="0"/>
                <a:cs typeface="Times New Roman" pitchFamily="18" charset="0"/>
              </a:rPr>
              <a:t>Διαδικασία ανάπτυξης Δ.Λ.Π</a:t>
            </a:r>
            <a:r>
              <a:rPr lang="el-GR" sz="3200" b="1" i="0" dirty="0" smtClean="0">
                <a:solidFill>
                  <a:schemeClr val="tx1"/>
                </a:solidFill>
                <a:latin typeface="Times New Roman" pitchFamily="18" charset="0"/>
                <a:cs typeface="Times New Roman" pitchFamily="18" charset="0"/>
              </a:rPr>
              <a:t>.</a:t>
            </a:r>
            <a:endParaRPr lang="en-US" altLang="el-GR" sz="3200" b="1" i="0" dirty="0" smtClean="0">
              <a:solidFill>
                <a:schemeClr val="tx1"/>
              </a:solidFill>
              <a:latin typeface="Times New Roman" pitchFamily="18" charset="0"/>
              <a:cs typeface="Times New Roman" pitchFamily="18" charset="0"/>
            </a:endParaRPr>
          </a:p>
        </p:txBody>
      </p:sp>
      <p:grpSp>
        <p:nvGrpSpPr>
          <p:cNvPr id="5" name="Group 4"/>
          <p:cNvGrpSpPr>
            <a:grpSpLocks/>
          </p:cNvGrpSpPr>
          <p:nvPr/>
        </p:nvGrpSpPr>
        <p:grpSpPr bwMode="auto">
          <a:xfrm>
            <a:off x="222250" y="1331913"/>
            <a:ext cx="8388350" cy="4495800"/>
            <a:chOff x="140" y="839"/>
            <a:chExt cx="5284" cy="2832"/>
          </a:xfrm>
        </p:grpSpPr>
        <p:sp>
          <p:nvSpPr>
            <p:cNvPr id="2" name="Document"/>
            <p:cNvSpPr>
              <a:spLocks noEditPoints="1" noChangeArrowheads="1"/>
            </p:cNvSpPr>
            <p:nvPr/>
          </p:nvSpPr>
          <p:spPr bwMode="auto">
            <a:xfrm>
              <a:off x="695" y="1981"/>
              <a:ext cx="652" cy="816"/>
            </a:xfrm>
            <a:custGeom>
              <a:avLst/>
              <a:gdLst>
                <a:gd name="T0" fmla="*/ 10 w 21600"/>
                <a:gd name="T1" fmla="*/ 31 h 21600"/>
                <a:gd name="T2" fmla="*/ 0 w 21600"/>
                <a:gd name="T3" fmla="*/ 15 h 21600"/>
                <a:gd name="T4" fmla="*/ 10 w 21600"/>
                <a:gd name="T5" fmla="*/ 0 h 21600"/>
                <a:gd name="T6" fmla="*/ 20 w 21600"/>
                <a:gd name="T7" fmla="*/ 15 h 21600"/>
                <a:gd name="T8" fmla="*/ 10 w 21600"/>
                <a:gd name="T9" fmla="*/ 31 h 21600"/>
                <a:gd name="T10" fmla="*/ 0 w 21600"/>
                <a:gd name="T11" fmla="*/ 0 h 21600"/>
                <a:gd name="T12" fmla="*/ 20 w 21600"/>
                <a:gd name="T13" fmla="*/ 0 h 21600"/>
                <a:gd name="T14" fmla="*/ 20 w 21600"/>
                <a:gd name="T15" fmla="*/ 31 h 21600"/>
                <a:gd name="T16" fmla="*/ 0 60000 65536"/>
                <a:gd name="T17" fmla="*/ 0 60000 65536"/>
                <a:gd name="T18" fmla="*/ 0 60000 65536"/>
                <a:gd name="T19" fmla="*/ 0 60000 65536"/>
                <a:gd name="T20" fmla="*/ 0 60000 65536"/>
                <a:gd name="T21" fmla="*/ 0 60000 65536"/>
                <a:gd name="T22" fmla="*/ 0 60000 65536"/>
                <a:gd name="T23" fmla="*/ 0 60000 65536"/>
                <a:gd name="T24" fmla="*/ 961 w 21600"/>
                <a:gd name="T25" fmla="*/ 821 h 21600"/>
                <a:gd name="T26" fmla="*/ 20606 w 21600"/>
                <a:gd name="T27" fmla="*/ 16438 h 2160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600" h="21600">
                  <a:moveTo>
                    <a:pt x="10757" y="21632"/>
                  </a:moveTo>
                  <a:lnTo>
                    <a:pt x="5187" y="21632"/>
                  </a:lnTo>
                  <a:lnTo>
                    <a:pt x="85" y="17509"/>
                  </a:lnTo>
                  <a:lnTo>
                    <a:pt x="85" y="10849"/>
                  </a:lnTo>
                  <a:lnTo>
                    <a:pt x="85" y="81"/>
                  </a:lnTo>
                  <a:lnTo>
                    <a:pt x="10757" y="81"/>
                  </a:lnTo>
                  <a:lnTo>
                    <a:pt x="21706" y="81"/>
                  </a:lnTo>
                  <a:lnTo>
                    <a:pt x="21706" y="10652"/>
                  </a:lnTo>
                  <a:lnTo>
                    <a:pt x="21706" y="21632"/>
                  </a:lnTo>
                  <a:lnTo>
                    <a:pt x="10757" y="21632"/>
                  </a:lnTo>
                  <a:close/>
                </a:path>
                <a:path w="21600" h="21600">
                  <a:moveTo>
                    <a:pt x="85" y="17509"/>
                  </a:moveTo>
                  <a:lnTo>
                    <a:pt x="5187" y="17509"/>
                  </a:lnTo>
                  <a:lnTo>
                    <a:pt x="5187" y="21632"/>
                  </a:lnTo>
                  <a:lnTo>
                    <a:pt x="85" y="17509"/>
                  </a:lnTo>
                  <a:close/>
                </a:path>
              </a:pathLst>
            </a:custGeom>
            <a:solidFill>
              <a:schemeClr val="accent2"/>
            </a:solidFill>
            <a:ln w="9525">
              <a:solidFill>
                <a:srgbClr val="000000"/>
              </a:solidFill>
              <a:miter lim="800000"/>
              <a:headEnd/>
              <a:tailEnd/>
            </a:ln>
            <a:effectLst>
              <a:outerShdw dist="107763" dir="2700000" algn="ctr" rotWithShape="0">
                <a:srgbClr val="808080"/>
              </a:outerShdw>
            </a:effectLst>
          </p:spPr>
          <p:txBody>
            <a:bodyPr lIns="18000" rIns="18000"/>
            <a:lstStyle/>
            <a:p>
              <a:pPr>
                <a:defRPr/>
              </a:pPr>
              <a:endParaRPr lang="en-US" altLang="el-GR" sz="1400">
                <a:latin typeface="Times New Roman" pitchFamily="18" charset="0"/>
                <a:cs typeface="Times New Roman" pitchFamily="18" charset="0"/>
              </a:endParaRPr>
            </a:p>
            <a:p>
              <a:pPr algn="ctr">
                <a:defRPr/>
              </a:pPr>
              <a:r>
                <a:rPr lang="el-GR" sz="1400" b="1" noProof="1">
                  <a:latin typeface="Times New Roman" pitchFamily="18" charset="0"/>
                  <a:cs typeface="Times New Roman" pitchFamily="18" charset="0"/>
                </a:rPr>
                <a:t>Έγγραφο για συζήτηση</a:t>
              </a:r>
              <a:endParaRPr lang="en-US" altLang="el-GR" sz="1300" b="1">
                <a:latin typeface="Times New Roman" pitchFamily="18" charset="0"/>
                <a:cs typeface="Times New Roman" pitchFamily="18" charset="0"/>
              </a:endParaRPr>
            </a:p>
          </p:txBody>
        </p:sp>
        <p:grpSp>
          <p:nvGrpSpPr>
            <p:cNvPr id="6" name="Group 6"/>
            <p:cNvGrpSpPr>
              <a:grpSpLocks/>
            </p:cNvGrpSpPr>
            <p:nvPr/>
          </p:nvGrpSpPr>
          <p:grpSpPr bwMode="auto">
            <a:xfrm>
              <a:off x="1481" y="2892"/>
              <a:ext cx="903" cy="425"/>
              <a:chOff x="1488" y="3062"/>
              <a:chExt cx="903" cy="425"/>
            </a:xfrm>
          </p:grpSpPr>
          <p:sp>
            <p:nvSpPr>
              <p:cNvPr id="28707" name="Letter"/>
              <p:cNvSpPr>
                <a:spLocks noEditPoints="1" noChangeArrowheads="1"/>
              </p:cNvSpPr>
              <p:nvPr/>
            </p:nvSpPr>
            <p:spPr bwMode="auto">
              <a:xfrm>
                <a:off x="1877" y="3104"/>
                <a:ext cx="345" cy="134"/>
              </a:xfrm>
              <a:custGeom>
                <a:avLst/>
                <a:gdLst>
                  <a:gd name="T0" fmla="*/ 0 w 21600"/>
                  <a:gd name="T1" fmla="*/ 0 h 21600"/>
                  <a:gd name="T2" fmla="*/ 3 w 21600"/>
                  <a:gd name="T3" fmla="*/ 0 h 21600"/>
                  <a:gd name="T4" fmla="*/ 6 w 21600"/>
                  <a:gd name="T5" fmla="*/ 0 h 21600"/>
                  <a:gd name="T6" fmla="*/ 6 w 21600"/>
                  <a:gd name="T7" fmla="*/ 0 h 21600"/>
                  <a:gd name="T8" fmla="*/ 6 w 21600"/>
                  <a:gd name="T9" fmla="*/ 1 h 21600"/>
                  <a:gd name="T10" fmla="*/ 3 w 21600"/>
                  <a:gd name="T11" fmla="*/ 1 h 21600"/>
                  <a:gd name="T12" fmla="*/ 0 w 21600"/>
                  <a:gd name="T13" fmla="*/ 1 h 21600"/>
                  <a:gd name="T14" fmla="*/ 0 w 21600"/>
                  <a:gd name="T15" fmla="*/ 0 h 21600"/>
                  <a:gd name="T16" fmla="*/ 0 60000 65536"/>
                  <a:gd name="T17" fmla="*/ 0 60000 65536"/>
                  <a:gd name="T18" fmla="*/ 0 60000 65536"/>
                  <a:gd name="T19" fmla="*/ 0 60000 65536"/>
                  <a:gd name="T20" fmla="*/ 0 60000 65536"/>
                  <a:gd name="T21" fmla="*/ 0 60000 65536"/>
                  <a:gd name="T22" fmla="*/ 0 60000 65536"/>
                  <a:gd name="T23" fmla="*/ 0 60000 65536"/>
                  <a:gd name="T24" fmla="*/ 5322 w 21600"/>
                  <a:gd name="T25" fmla="*/ 9188 h 21600"/>
                  <a:gd name="T26" fmla="*/ 17530 w 21600"/>
                  <a:gd name="T27" fmla="*/ 18376 h 2160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600" h="21600" extrusionOk="0">
                    <a:moveTo>
                      <a:pt x="14" y="0"/>
                    </a:moveTo>
                    <a:lnTo>
                      <a:pt x="21600" y="0"/>
                    </a:lnTo>
                    <a:lnTo>
                      <a:pt x="21600" y="21628"/>
                    </a:lnTo>
                    <a:lnTo>
                      <a:pt x="14" y="21628"/>
                    </a:lnTo>
                    <a:lnTo>
                      <a:pt x="14" y="0"/>
                    </a:lnTo>
                    <a:close/>
                  </a:path>
                  <a:path w="21600" h="21600" extrusionOk="0">
                    <a:moveTo>
                      <a:pt x="18476" y="2035"/>
                    </a:moveTo>
                    <a:lnTo>
                      <a:pt x="20539" y="2035"/>
                    </a:lnTo>
                    <a:lnTo>
                      <a:pt x="20539" y="6559"/>
                    </a:lnTo>
                    <a:lnTo>
                      <a:pt x="18476" y="6559"/>
                    </a:lnTo>
                    <a:lnTo>
                      <a:pt x="18476" y="2035"/>
                    </a:lnTo>
                    <a:close/>
                  </a:path>
                  <a:path w="21600" h="21600" extrusionOk="0">
                    <a:moveTo>
                      <a:pt x="884" y="2092"/>
                    </a:moveTo>
                    <a:lnTo>
                      <a:pt x="7425" y="2092"/>
                    </a:lnTo>
                    <a:lnTo>
                      <a:pt x="7425" y="2770"/>
                    </a:lnTo>
                    <a:lnTo>
                      <a:pt x="884" y="2770"/>
                    </a:lnTo>
                    <a:lnTo>
                      <a:pt x="884" y="2092"/>
                    </a:lnTo>
                    <a:close/>
                  </a:path>
                  <a:path w="21600" h="21600" extrusionOk="0">
                    <a:moveTo>
                      <a:pt x="884" y="3109"/>
                    </a:moveTo>
                    <a:lnTo>
                      <a:pt x="7425" y="3109"/>
                    </a:lnTo>
                    <a:lnTo>
                      <a:pt x="7425" y="3788"/>
                    </a:lnTo>
                    <a:lnTo>
                      <a:pt x="884" y="3788"/>
                    </a:lnTo>
                    <a:lnTo>
                      <a:pt x="884" y="3109"/>
                    </a:lnTo>
                    <a:close/>
                  </a:path>
                  <a:path w="21600" h="21600" extrusionOk="0">
                    <a:moveTo>
                      <a:pt x="884" y="4127"/>
                    </a:moveTo>
                    <a:lnTo>
                      <a:pt x="7425" y="4127"/>
                    </a:lnTo>
                    <a:lnTo>
                      <a:pt x="7425" y="4806"/>
                    </a:lnTo>
                    <a:lnTo>
                      <a:pt x="884" y="4806"/>
                    </a:lnTo>
                    <a:lnTo>
                      <a:pt x="884" y="4127"/>
                    </a:lnTo>
                    <a:close/>
                  </a:path>
                  <a:path w="21600" h="21600" extrusionOk="0">
                    <a:moveTo>
                      <a:pt x="5127" y="5145"/>
                    </a:moveTo>
                    <a:lnTo>
                      <a:pt x="7425" y="5145"/>
                    </a:lnTo>
                    <a:lnTo>
                      <a:pt x="7425" y="5824"/>
                    </a:lnTo>
                    <a:lnTo>
                      <a:pt x="5127" y="5824"/>
                    </a:lnTo>
                    <a:lnTo>
                      <a:pt x="5127" y="5145"/>
                    </a:lnTo>
                    <a:close/>
                  </a:path>
                </a:pathLst>
              </a:custGeom>
              <a:solidFill>
                <a:srgbClr val="FFFFFF"/>
              </a:solidFill>
              <a:ln w="9525">
                <a:solidFill>
                  <a:srgbClr val="000000"/>
                </a:solidFill>
                <a:miter lim="800000"/>
                <a:headEnd/>
                <a:tailEnd/>
              </a:ln>
              <a:effectLst>
                <a:outerShdw dist="107763" dir="2700000" algn="ctr" rotWithShape="0">
                  <a:srgbClr val="808080"/>
                </a:outerShdw>
              </a:effectLst>
            </p:spPr>
            <p:txBody>
              <a:bodyPr/>
              <a:lstStyle/>
              <a:p>
                <a:pPr>
                  <a:defRPr/>
                </a:pPr>
                <a:endParaRPr lang="el-GR">
                  <a:latin typeface="Times New Roman" pitchFamily="18" charset="0"/>
                  <a:cs typeface="Times New Roman" pitchFamily="18" charset="0"/>
                </a:endParaRPr>
              </a:p>
            </p:txBody>
          </p:sp>
          <p:sp>
            <p:nvSpPr>
              <p:cNvPr id="28708" name="PubRRectCallout"/>
              <p:cNvSpPr>
                <a:spLocks noEditPoints="1" noChangeArrowheads="1"/>
              </p:cNvSpPr>
              <p:nvPr/>
            </p:nvSpPr>
            <p:spPr bwMode="auto">
              <a:xfrm>
                <a:off x="1488" y="3062"/>
                <a:ext cx="298" cy="183"/>
              </a:xfrm>
              <a:custGeom>
                <a:avLst/>
                <a:gdLst>
                  <a:gd name="T0" fmla="*/ 2 w 21600"/>
                  <a:gd name="T1" fmla="*/ 0 h 21600"/>
                  <a:gd name="T2" fmla="*/ 0 w 21600"/>
                  <a:gd name="T3" fmla="*/ 1 h 21600"/>
                  <a:gd name="T4" fmla="*/ 2 w 21600"/>
                  <a:gd name="T5" fmla="*/ 2 h 21600"/>
                  <a:gd name="T6" fmla="*/ 2 w 21600"/>
                  <a:gd name="T7" fmla="*/ 1 h 21600"/>
                  <a:gd name="T8" fmla="*/ 4 w 21600"/>
                  <a:gd name="T9" fmla="*/ 1 h 21600"/>
                  <a:gd name="T10" fmla="*/ 17694720 60000 65536"/>
                  <a:gd name="T11" fmla="*/ 11796480 60000 65536"/>
                  <a:gd name="T12" fmla="*/ 5898240 60000 65536"/>
                  <a:gd name="T13" fmla="*/ 5898240 60000 65536"/>
                  <a:gd name="T14" fmla="*/ 0 60000 65536"/>
                  <a:gd name="T15" fmla="*/ 145 w 21600"/>
                  <a:gd name="T16" fmla="*/ 118 h 21600"/>
                  <a:gd name="T17" fmla="*/ 21383 w 21600"/>
                  <a:gd name="T18" fmla="*/ 17115 h 21600"/>
                </a:gdLst>
                <a:ahLst/>
                <a:cxnLst>
                  <a:cxn ang="T10">
                    <a:pos x="T0" y="T1"/>
                  </a:cxn>
                  <a:cxn ang="T11">
                    <a:pos x="T2" y="T3"/>
                  </a:cxn>
                  <a:cxn ang="T12">
                    <a:pos x="T4" y="T5"/>
                  </a:cxn>
                  <a:cxn ang="T13">
                    <a:pos x="T6" y="T7"/>
                  </a:cxn>
                  <a:cxn ang="T14">
                    <a:pos x="T8" y="T9"/>
                  </a:cxn>
                </a:cxnLst>
                <a:rect l="T15" t="T16" r="T17" b="T18"/>
                <a:pathLst>
                  <a:path w="21600" h="21600">
                    <a:moveTo>
                      <a:pt x="532" y="0"/>
                    </a:moveTo>
                    <a:cubicBezTo>
                      <a:pt x="238" y="0"/>
                      <a:pt x="0" y="238"/>
                      <a:pt x="0" y="532"/>
                    </a:cubicBezTo>
                    <a:lnTo>
                      <a:pt x="0" y="16745"/>
                    </a:lnTo>
                    <a:cubicBezTo>
                      <a:pt x="0" y="17039"/>
                      <a:pt x="238" y="17277"/>
                      <a:pt x="532" y="17277"/>
                    </a:cubicBezTo>
                    <a:lnTo>
                      <a:pt x="2623" y="17277"/>
                    </a:lnTo>
                    <a:lnTo>
                      <a:pt x="8607" y="21600"/>
                    </a:lnTo>
                    <a:lnTo>
                      <a:pt x="6515" y="17277"/>
                    </a:lnTo>
                    <a:lnTo>
                      <a:pt x="21016" y="17277"/>
                    </a:lnTo>
                    <a:cubicBezTo>
                      <a:pt x="21339" y="17277"/>
                      <a:pt x="21600" y="17039"/>
                      <a:pt x="21600" y="16745"/>
                    </a:cubicBezTo>
                    <a:lnTo>
                      <a:pt x="21600" y="532"/>
                    </a:lnTo>
                    <a:cubicBezTo>
                      <a:pt x="21600" y="238"/>
                      <a:pt x="21339" y="0"/>
                      <a:pt x="21016" y="0"/>
                    </a:cubicBezTo>
                    <a:lnTo>
                      <a:pt x="532" y="0"/>
                    </a:lnTo>
                    <a:close/>
                  </a:path>
                </a:pathLst>
              </a:custGeom>
              <a:solidFill>
                <a:srgbClr val="FFBE7D"/>
              </a:solidFill>
              <a:ln w="9525">
                <a:solidFill>
                  <a:srgbClr val="000000"/>
                </a:solidFill>
                <a:miter lim="800000"/>
                <a:headEnd/>
                <a:tailEnd/>
              </a:ln>
              <a:effectLst>
                <a:outerShdw dist="107763" dir="2700000" algn="ctr" rotWithShape="0">
                  <a:srgbClr val="808080"/>
                </a:outerShdw>
              </a:effectLst>
            </p:spPr>
            <p:txBody>
              <a:bodyPr/>
              <a:lstStyle/>
              <a:p>
                <a:pPr>
                  <a:defRPr/>
                </a:pPr>
                <a:endParaRPr lang="el-GR">
                  <a:latin typeface="Times New Roman" pitchFamily="18" charset="0"/>
                  <a:cs typeface="Times New Roman" pitchFamily="18" charset="0"/>
                </a:endParaRPr>
              </a:p>
            </p:txBody>
          </p:sp>
          <p:sp>
            <p:nvSpPr>
              <p:cNvPr id="28709" name="PubRRectCallout"/>
              <p:cNvSpPr>
                <a:spLocks noEditPoints="1" noChangeArrowheads="1"/>
              </p:cNvSpPr>
              <p:nvPr/>
            </p:nvSpPr>
            <p:spPr bwMode="auto">
              <a:xfrm>
                <a:off x="2052" y="3297"/>
                <a:ext cx="339" cy="190"/>
              </a:xfrm>
              <a:custGeom>
                <a:avLst/>
                <a:gdLst>
                  <a:gd name="T0" fmla="*/ 3 w 21600"/>
                  <a:gd name="T1" fmla="*/ 0 h 21600"/>
                  <a:gd name="T2" fmla="*/ 0 w 21600"/>
                  <a:gd name="T3" fmla="*/ 1 h 21600"/>
                  <a:gd name="T4" fmla="*/ 2 w 21600"/>
                  <a:gd name="T5" fmla="*/ 2 h 21600"/>
                  <a:gd name="T6" fmla="*/ 3 w 21600"/>
                  <a:gd name="T7" fmla="*/ 1 h 21600"/>
                  <a:gd name="T8" fmla="*/ 5 w 21600"/>
                  <a:gd name="T9" fmla="*/ 1 h 21600"/>
                  <a:gd name="T10" fmla="*/ 17694720 60000 65536"/>
                  <a:gd name="T11" fmla="*/ 11796480 60000 65536"/>
                  <a:gd name="T12" fmla="*/ 5898240 60000 65536"/>
                  <a:gd name="T13" fmla="*/ 5898240 60000 65536"/>
                  <a:gd name="T14" fmla="*/ 0 60000 65536"/>
                  <a:gd name="T15" fmla="*/ 127 w 21600"/>
                  <a:gd name="T16" fmla="*/ 114 h 21600"/>
                  <a:gd name="T17" fmla="*/ 21409 w 21600"/>
                  <a:gd name="T18" fmla="*/ 17053 h 21600"/>
                </a:gdLst>
                <a:ahLst/>
                <a:cxnLst>
                  <a:cxn ang="T10">
                    <a:pos x="T0" y="T1"/>
                  </a:cxn>
                  <a:cxn ang="T11">
                    <a:pos x="T2" y="T3"/>
                  </a:cxn>
                  <a:cxn ang="T12">
                    <a:pos x="T4" y="T5"/>
                  </a:cxn>
                  <a:cxn ang="T13">
                    <a:pos x="T6" y="T7"/>
                  </a:cxn>
                  <a:cxn ang="T14">
                    <a:pos x="T8" y="T9"/>
                  </a:cxn>
                </a:cxnLst>
                <a:rect l="T15" t="T16" r="T17" b="T18"/>
                <a:pathLst>
                  <a:path w="21600" h="21600">
                    <a:moveTo>
                      <a:pt x="532" y="0"/>
                    </a:moveTo>
                    <a:cubicBezTo>
                      <a:pt x="238" y="0"/>
                      <a:pt x="0" y="238"/>
                      <a:pt x="0" y="532"/>
                    </a:cubicBezTo>
                    <a:lnTo>
                      <a:pt x="0" y="16745"/>
                    </a:lnTo>
                    <a:cubicBezTo>
                      <a:pt x="0" y="17039"/>
                      <a:pt x="238" y="17277"/>
                      <a:pt x="532" y="17277"/>
                    </a:cubicBezTo>
                    <a:lnTo>
                      <a:pt x="2623" y="17277"/>
                    </a:lnTo>
                    <a:lnTo>
                      <a:pt x="8607" y="21600"/>
                    </a:lnTo>
                    <a:lnTo>
                      <a:pt x="6515" y="17277"/>
                    </a:lnTo>
                    <a:lnTo>
                      <a:pt x="21016" y="17277"/>
                    </a:lnTo>
                    <a:cubicBezTo>
                      <a:pt x="21339" y="17277"/>
                      <a:pt x="21600" y="17039"/>
                      <a:pt x="21600" y="16745"/>
                    </a:cubicBezTo>
                    <a:lnTo>
                      <a:pt x="21600" y="532"/>
                    </a:lnTo>
                    <a:cubicBezTo>
                      <a:pt x="21600" y="238"/>
                      <a:pt x="21339" y="0"/>
                      <a:pt x="21016" y="0"/>
                    </a:cubicBezTo>
                    <a:lnTo>
                      <a:pt x="532" y="0"/>
                    </a:lnTo>
                    <a:close/>
                  </a:path>
                </a:pathLst>
              </a:custGeom>
              <a:solidFill>
                <a:srgbClr val="FFBE7D"/>
              </a:solidFill>
              <a:ln w="9525">
                <a:solidFill>
                  <a:srgbClr val="000000"/>
                </a:solidFill>
                <a:miter lim="800000"/>
                <a:headEnd/>
                <a:tailEnd/>
              </a:ln>
              <a:effectLst>
                <a:outerShdw dist="107763" dir="2700000" algn="ctr" rotWithShape="0">
                  <a:srgbClr val="808080"/>
                </a:outerShdw>
              </a:effectLst>
            </p:spPr>
            <p:txBody>
              <a:bodyPr/>
              <a:lstStyle/>
              <a:p>
                <a:pPr>
                  <a:defRPr/>
                </a:pPr>
                <a:endParaRPr lang="el-GR">
                  <a:latin typeface="Times New Roman" pitchFamily="18" charset="0"/>
                  <a:cs typeface="Times New Roman" pitchFamily="18" charset="0"/>
                </a:endParaRPr>
              </a:p>
            </p:txBody>
          </p:sp>
          <p:sp>
            <p:nvSpPr>
              <p:cNvPr id="28710" name="Letter"/>
              <p:cNvSpPr>
                <a:spLocks noEditPoints="1" noChangeArrowheads="1"/>
              </p:cNvSpPr>
              <p:nvPr/>
            </p:nvSpPr>
            <p:spPr bwMode="auto">
              <a:xfrm>
                <a:off x="1572" y="3305"/>
                <a:ext cx="346" cy="134"/>
              </a:xfrm>
              <a:custGeom>
                <a:avLst/>
                <a:gdLst>
                  <a:gd name="T0" fmla="*/ 0 w 21600"/>
                  <a:gd name="T1" fmla="*/ 0 h 21600"/>
                  <a:gd name="T2" fmla="*/ 3 w 21600"/>
                  <a:gd name="T3" fmla="*/ 0 h 21600"/>
                  <a:gd name="T4" fmla="*/ 6 w 21600"/>
                  <a:gd name="T5" fmla="*/ 0 h 21600"/>
                  <a:gd name="T6" fmla="*/ 6 w 21600"/>
                  <a:gd name="T7" fmla="*/ 0 h 21600"/>
                  <a:gd name="T8" fmla="*/ 6 w 21600"/>
                  <a:gd name="T9" fmla="*/ 1 h 21600"/>
                  <a:gd name="T10" fmla="*/ 3 w 21600"/>
                  <a:gd name="T11" fmla="*/ 1 h 21600"/>
                  <a:gd name="T12" fmla="*/ 0 w 21600"/>
                  <a:gd name="T13" fmla="*/ 1 h 21600"/>
                  <a:gd name="T14" fmla="*/ 0 w 21600"/>
                  <a:gd name="T15" fmla="*/ 0 h 21600"/>
                  <a:gd name="T16" fmla="*/ 0 60000 65536"/>
                  <a:gd name="T17" fmla="*/ 0 60000 65536"/>
                  <a:gd name="T18" fmla="*/ 0 60000 65536"/>
                  <a:gd name="T19" fmla="*/ 0 60000 65536"/>
                  <a:gd name="T20" fmla="*/ 0 60000 65536"/>
                  <a:gd name="T21" fmla="*/ 0 60000 65536"/>
                  <a:gd name="T22" fmla="*/ 0 60000 65536"/>
                  <a:gd name="T23" fmla="*/ 0 60000 65536"/>
                  <a:gd name="T24" fmla="*/ 5306 w 21600"/>
                  <a:gd name="T25" fmla="*/ 9188 h 21600"/>
                  <a:gd name="T26" fmla="*/ 17480 w 21600"/>
                  <a:gd name="T27" fmla="*/ 18376 h 2160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600" h="21600" extrusionOk="0">
                    <a:moveTo>
                      <a:pt x="14" y="0"/>
                    </a:moveTo>
                    <a:lnTo>
                      <a:pt x="21600" y="0"/>
                    </a:lnTo>
                    <a:lnTo>
                      <a:pt x="21600" y="21628"/>
                    </a:lnTo>
                    <a:lnTo>
                      <a:pt x="14" y="21628"/>
                    </a:lnTo>
                    <a:lnTo>
                      <a:pt x="14" y="0"/>
                    </a:lnTo>
                    <a:close/>
                  </a:path>
                  <a:path w="21600" h="21600" extrusionOk="0">
                    <a:moveTo>
                      <a:pt x="18476" y="2035"/>
                    </a:moveTo>
                    <a:lnTo>
                      <a:pt x="20539" y="2035"/>
                    </a:lnTo>
                    <a:lnTo>
                      <a:pt x="20539" y="6559"/>
                    </a:lnTo>
                    <a:lnTo>
                      <a:pt x="18476" y="6559"/>
                    </a:lnTo>
                    <a:lnTo>
                      <a:pt x="18476" y="2035"/>
                    </a:lnTo>
                    <a:close/>
                  </a:path>
                  <a:path w="21600" h="21600" extrusionOk="0">
                    <a:moveTo>
                      <a:pt x="884" y="2092"/>
                    </a:moveTo>
                    <a:lnTo>
                      <a:pt x="7425" y="2092"/>
                    </a:lnTo>
                    <a:lnTo>
                      <a:pt x="7425" y="2770"/>
                    </a:lnTo>
                    <a:lnTo>
                      <a:pt x="884" y="2770"/>
                    </a:lnTo>
                    <a:lnTo>
                      <a:pt x="884" y="2092"/>
                    </a:lnTo>
                    <a:close/>
                  </a:path>
                  <a:path w="21600" h="21600" extrusionOk="0">
                    <a:moveTo>
                      <a:pt x="884" y="3109"/>
                    </a:moveTo>
                    <a:lnTo>
                      <a:pt x="7425" y="3109"/>
                    </a:lnTo>
                    <a:lnTo>
                      <a:pt x="7425" y="3788"/>
                    </a:lnTo>
                    <a:lnTo>
                      <a:pt x="884" y="3788"/>
                    </a:lnTo>
                    <a:lnTo>
                      <a:pt x="884" y="3109"/>
                    </a:lnTo>
                    <a:close/>
                  </a:path>
                  <a:path w="21600" h="21600" extrusionOk="0">
                    <a:moveTo>
                      <a:pt x="884" y="4127"/>
                    </a:moveTo>
                    <a:lnTo>
                      <a:pt x="7425" y="4127"/>
                    </a:lnTo>
                    <a:lnTo>
                      <a:pt x="7425" y="4806"/>
                    </a:lnTo>
                    <a:lnTo>
                      <a:pt x="884" y="4806"/>
                    </a:lnTo>
                    <a:lnTo>
                      <a:pt x="884" y="4127"/>
                    </a:lnTo>
                    <a:close/>
                  </a:path>
                  <a:path w="21600" h="21600" extrusionOk="0">
                    <a:moveTo>
                      <a:pt x="5127" y="5145"/>
                    </a:moveTo>
                    <a:lnTo>
                      <a:pt x="7425" y="5145"/>
                    </a:lnTo>
                    <a:lnTo>
                      <a:pt x="7425" y="5824"/>
                    </a:lnTo>
                    <a:lnTo>
                      <a:pt x="5127" y="5824"/>
                    </a:lnTo>
                    <a:lnTo>
                      <a:pt x="5127" y="5145"/>
                    </a:lnTo>
                    <a:close/>
                  </a:path>
                </a:pathLst>
              </a:custGeom>
              <a:solidFill>
                <a:srgbClr val="FFFFFF"/>
              </a:solidFill>
              <a:ln w="9525">
                <a:solidFill>
                  <a:srgbClr val="000000"/>
                </a:solidFill>
                <a:miter lim="800000"/>
                <a:headEnd/>
                <a:tailEnd/>
              </a:ln>
              <a:effectLst>
                <a:outerShdw dist="107763" dir="2700000" algn="ctr" rotWithShape="0">
                  <a:srgbClr val="808080"/>
                </a:outerShdw>
              </a:effectLst>
            </p:spPr>
            <p:txBody>
              <a:bodyPr/>
              <a:lstStyle/>
              <a:p>
                <a:pPr>
                  <a:defRPr/>
                </a:pPr>
                <a:endParaRPr lang="el-GR">
                  <a:latin typeface="Times New Roman" pitchFamily="18" charset="0"/>
                  <a:cs typeface="Times New Roman" pitchFamily="18" charset="0"/>
                </a:endParaRPr>
              </a:p>
            </p:txBody>
          </p:sp>
        </p:grpSp>
        <p:sp>
          <p:nvSpPr>
            <p:cNvPr id="28680" name="AutoShape 11"/>
            <p:cNvSpPr>
              <a:spLocks noChangeArrowheads="1"/>
            </p:cNvSpPr>
            <p:nvPr/>
          </p:nvSpPr>
          <p:spPr bwMode="auto">
            <a:xfrm>
              <a:off x="1461" y="2039"/>
              <a:ext cx="640" cy="563"/>
            </a:xfrm>
            <a:prstGeom prst="rightArrow">
              <a:avLst>
                <a:gd name="adj1" fmla="val 50000"/>
                <a:gd name="adj2" fmla="val 28419"/>
              </a:avLst>
            </a:prstGeom>
            <a:solidFill>
              <a:srgbClr val="FFFFCC"/>
            </a:solidFill>
            <a:ln w="9525">
              <a:solidFill>
                <a:schemeClr val="tx1"/>
              </a:solidFill>
              <a:miter lim="800000"/>
              <a:headEnd/>
              <a:tailEnd/>
            </a:ln>
          </p:spPr>
          <p:txBody>
            <a:bodyPr lIns="54000" rIns="18000" anchor="ctr"/>
            <a:lstStyle/>
            <a:p>
              <a:r>
                <a:rPr lang="el-GR" altLang="el-GR" sz="1300">
                  <a:latin typeface="Times New Roman" pitchFamily="18" charset="0"/>
                  <a:cs typeface="Times New Roman" pitchFamily="18" charset="0"/>
                </a:rPr>
                <a:t>Ανάλυση Σχολίων</a:t>
              </a:r>
              <a:endParaRPr lang="en-US" altLang="el-GR" sz="1300">
                <a:latin typeface="Times New Roman" pitchFamily="18" charset="0"/>
                <a:cs typeface="Times New Roman" pitchFamily="18" charset="0"/>
              </a:endParaRPr>
            </a:p>
          </p:txBody>
        </p:sp>
        <p:sp>
          <p:nvSpPr>
            <p:cNvPr id="3" name="Document"/>
            <p:cNvSpPr>
              <a:spLocks noEditPoints="1" noChangeArrowheads="1"/>
            </p:cNvSpPr>
            <p:nvPr/>
          </p:nvSpPr>
          <p:spPr bwMode="auto">
            <a:xfrm>
              <a:off x="2112" y="1920"/>
              <a:ext cx="720" cy="878"/>
            </a:xfrm>
            <a:custGeom>
              <a:avLst/>
              <a:gdLst>
                <a:gd name="T0" fmla="*/ 11 w 21600"/>
                <a:gd name="T1" fmla="*/ 33 h 21600"/>
                <a:gd name="T2" fmla="*/ 0 w 21600"/>
                <a:gd name="T3" fmla="*/ 17 h 21600"/>
                <a:gd name="T4" fmla="*/ 11 w 21600"/>
                <a:gd name="T5" fmla="*/ 0 h 21600"/>
                <a:gd name="T6" fmla="*/ 22 w 21600"/>
                <a:gd name="T7" fmla="*/ 16 h 21600"/>
                <a:gd name="T8" fmla="*/ 11 w 21600"/>
                <a:gd name="T9" fmla="*/ 33 h 21600"/>
                <a:gd name="T10" fmla="*/ 0 w 21600"/>
                <a:gd name="T11" fmla="*/ 0 h 21600"/>
                <a:gd name="T12" fmla="*/ 22 w 21600"/>
                <a:gd name="T13" fmla="*/ 0 h 21600"/>
                <a:gd name="T14" fmla="*/ 22 w 21600"/>
                <a:gd name="T15" fmla="*/ 33 h 21600"/>
                <a:gd name="T16" fmla="*/ 0 60000 65536"/>
                <a:gd name="T17" fmla="*/ 0 60000 65536"/>
                <a:gd name="T18" fmla="*/ 0 60000 65536"/>
                <a:gd name="T19" fmla="*/ 0 60000 65536"/>
                <a:gd name="T20" fmla="*/ 0 60000 65536"/>
                <a:gd name="T21" fmla="*/ 0 60000 65536"/>
                <a:gd name="T22" fmla="*/ 0 60000 65536"/>
                <a:gd name="T23" fmla="*/ 0 60000 65536"/>
                <a:gd name="T24" fmla="*/ 990 w 21600"/>
                <a:gd name="T25" fmla="*/ 812 h 21600"/>
                <a:gd name="T26" fmla="*/ 20610 w 21600"/>
                <a:gd name="T27" fmla="*/ 16434 h 2160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600" h="21600">
                  <a:moveTo>
                    <a:pt x="10757" y="21632"/>
                  </a:moveTo>
                  <a:lnTo>
                    <a:pt x="5187" y="21632"/>
                  </a:lnTo>
                  <a:lnTo>
                    <a:pt x="85" y="17509"/>
                  </a:lnTo>
                  <a:lnTo>
                    <a:pt x="85" y="10849"/>
                  </a:lnTo>
                  <a:lnTo>
                    <a:pt x="85" y="81"/>
                  </a:lnTo>
                  <a:lnTo>
                    <a:pt x="10757" y="81"/>
                  </a:lnTo>
                  <a:lnTo>
                    <a:pt x="21706" y="81"/>
                  </a:lnTo>
                  <a:lnTo>
                    <a:pt x="21706" y="10652"/>
                  </a:lnTo>
                  <a:lnTo>
                    <a:pt x="21706" y="21632"/>
                  </a:lnTo>
                  <a:lnTo>
                    <a:pt x="10757" y="21632"/>
                  </a:lnTo>
                  <a:close/>
                </a:path>
                <a:path w="21600" h="21600">
                  <a:moveTo>
                    <a:pt x="85" y="17509"/>
                  </a:moveTo>
                  <a:lnTo>
                    <a:pt x="5187" y="17509"/>
                  </a:lnTo>
                  <a:lnTo>
                    <a:pt x="5187" y="21632"/>
                  </a:lnTo>
                  <a:lnTo>
                    <a:pt x="85" y="17509"/>
                  </a:lnTo>
                  <a:close/>
                </a:path>
              </a:pathLst>
            </a:custGeom>
            <a:solidFill>
              <a:schemeClr val="accent2"/>
            </a:solidFill>
            <a:ln w="9525">
              <a:solidFill>
                <a:srgbClr val="000000"/>
              </a:solidFill>
              <a:miter lim="800000"/>
              <a:headEnd/>
              <a:tailEnd/>
            </a:ln>
            <a:effectLst>
              <a:outerShdw dist="107763" dir="2700000" algn="ctr" rotWithShape="0">
                <a:srgbClr val="808080"/>
              </a:outerShdw>
            </a:effectLst>
          </p:spPr>
          <p:txBody>
            <a:bodyPr lIns="54000" rIns="54000"/>
            <a:lstStyle/>
            <a:p>
              <a:pPr algn="ctr">
                <a:defRPr/>
              </a:pPr>
              <a:r>
                <a:rPr lang="el-GR" sz="1400" b="1" noProof="1">
                  <a:latin typeface="Times New Roman" pitchFamily="18" charset="0"/>
                  <a:cs typeface="Times New Roman" pitchFamily="18" charset="0"/>
                </a:rPr>
                <a:t>Σχέδιο λογιστικού προτύπου</a:t>
              </a:r>
              <a:endParaRPr lang="el-GR" altLang="el-GR" sz="1300" b="1">
                <a:latin typeface="Times New Roman" pitchFamily="18" charset="0"/>
                <a:cs typeface="Times New Roman" pitchFamily="18" charset="0"/>
              </a:endParaRPr>
            </a:p>
            <a:p>
              <a:pPr algn="ctr">
                <a:defRPr/>
              </a:pPr>
              <a:r>
                <a:rPr lang="el-GR" altLang="el-GR" sz="1300" b="1">
                  <a:latin typeface="Times New Roman" pitchFamily="18" charset="0"/>
                  <a:cs typeface="Times New Roman" pitchFamily="18" charset="0"/>
                </a:rPr>
                <a:t>(</a:t>
              </a:r>
              <a:r>
                <a:rPr lang="en-US" altLang="el-GR" sz="1300" b="1">
                  <a:latin typeface="Times New Roman" pitchFamily="18" charset="0"/>
                  <a:cs typeface="Times New Roman" pitchFamily="18" charset="0"/>
                </a:rPr>
                <a:t>Exposure</a:t>
              </a:r>
            </a:p>
            <a:p>
              <a:pPr algn="ctr">
                <a:defRPr/>
              </a:pPr>
              <a:r>
                <a:rPr lang="en-US" altLang="el-GR" sz="1300" b="1">
                  <a:latin typeface="Times New Roman" pitchFamily="18" charset="0"/>
                  <a:cs typeface="Times New Roman" pitchFamily="18" charset="0"/>
                </a:rPr>
                <a:t>Draft</a:t>
              </a:r>
              <a:r>
                <a:rPr lang="el-GR" altLang="el-GR" sz="1300" b="1">
                  <a:latin typeface="Times New Roman" pitchFamily="18" charset="0"/>
                  <a:cs typeface="Times New Roman" pitchFamily="18" charset="0"/>
                </a:rPr>
                <a:t>)</a:t>
              </a:r>
              <a:endParaRPr lang="en-US" altLang="el-GR" sz="1300" b="1">
                <a:latin typeface="Times New Roman" pitchFamily="18" charset="0"/>
                <a:cs typeface="Times New Roman" pitchFamily="18" charset="0"/>
              </a:endParaRPr>
            </a:p>
          </p:txBody>
        </p:sp>
        <p:sp>
          <p:nvSpPr>
            <p:cNvPr id="28681" name="Document"/>
            <p:cNvSpPr>
              <a:spLocks noEditPoints="1" noChangeArrowheads="1"/>
            </p:cNvSpPr>
            <p:nvPr/>
          </p:nvSpPr>
          <p:spPr bwMode="auto">
            <a:xfrm>
              <a:off x="3644" y="1982"/>
              <a:ext cx="653" cy="816"/>
            </a:xfrm>
            <a:custGeom>
              <a:avLst/>
              <a:gdLst>
                <a:gd name="T0" fmla="*/ 10 w 21600"/>
                <a:gd name="T1" fmla="*/ 31 h 21600"/>
                <a:gd name="T2" fmla="*/ 0 w 21600"/>
                <a:gd name="T3" fmla="*/ 15 h 21600"/>
                <a:gd name="T4" fmla="*/ 10 w 21600"/>
                <a:gd name="T5" fmla="*/ 0 h 21600"/>
                <a:gd name="T6" fmla="*/ 20 w 21600"/>
                <a:gd name="T7" fmla="*/ 15 h 21600"/>
                <a:gd name="T8" fmla="*/ 10 w 21600"/>
                <a:gd name="T9" fmla="*/ 31 h 21600"/>
                <a:gd name="T10" fmla="*/ 0 w 21600"/>
                <a:gd name="T11" fmla="*/ 0 h 21600"/>
                <a:gd name="T12" fmla="*/ 20 w 21600"/>
                <a:gd name="T13" fmla="*/ 0 h 21600"/>
                <a:gd name="T14" fmla="*/ 20 w 21600"/>
                <a:gd name="T15" fmla="*/ 31 h 21600"/>
                <a:gd name="T16" fmla="*/ 0 60000 65536"/>
                <a:gd name="T17" fmla="*/ 0 60000 65536"/>
                <a:gd name="T18" fmla="*/ 0 60000 65536"/>
                <a:gd name="T19" fmla="*/ 0 60000 65536"/>
                <a:gd name="T20" fmla="*/ 0 60000 65536"/>
                <a:gd name="T21" fmla="*/ 0 60000 65536"/>
                <a:gd name="T22" fmla="*/ 0 60000 65536"/>
                <a:gd name="T23" fmla="*/ 0 60000 65536"/>
                <a:gd name="T24" fmla="*/ 992 w 21600"/>
                <a:gd name="T25" fmla="*/ 821 h 21600"/>
                <a:gd name="T26" fmla="*/ 20608 w 21600"/>
                <a:gd name="T27" fmla="*/ 16438 h 2160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600" h="21600">
                  <a:moveTo>
                    <a:pt x="10757" y="21632"/>
                  </a:moveTo>
                  <a:lnTo>
                    <a:pt x="5187" y="21632"/>
                  </a:lnTo>
                  <a:lnTo>
                    <a:pt x="85" y="17509"/>
                  </a:lnTo>
                  <a:lnTo>
                    <a:pt x="85" y="10849"/>
                  </a:lnTo>
                  <a:lnTo>
                    <a:pt x="85" y="81"/>
                  </a:lnTo>
                  <a:lnTo>
                    <a:pt x="10757" y="81"/>
                  </a:lnTo>
                  <a:lnTo>
                    <a:pt x="21706" y="81"/>
                  </a:lnTo>
                  <a:lnTo>
                    <a:pt x="21706" y="10652"/>
                  </a:lnTo>
                  <a:lnTo>
                    <a:pt x="21706" y="21632"/>
                  </a:lnTo>
                  <a:lnTo>
                    <a:pt x="10757" y="21632"/>
                  </a:lnTo>
                  <a:close/>
                </a:path>
                <a:path w="21600" h="21600">
                  <a:moveTo>
                    <a:pt x="85" y="17509"/>
                  </a:moveTo>
                  <a:lnTo>
                    <a:pt x="5187" y="17509"/>
                  </a:lnTo>
                  <a:lnTo>
                    <a:pt x="5187" y="21632"/>
                  </a:lnTo>
                  <a:lnTo>
                    <a:pt x="85" y="17509"/>
                  </a:lnTo>
                  <a:close/>
                </a:path>
              </a:pathLst>
            </a:custGeom>
            <a:solidFill>
              <a:schemeClr val="accent2"/>
            </a:solidFill>
            <a:ln w="9525">
              <a:solidFill>
                <a:srgbClr val="000000"/>
              </a:solidFill>
              <a:miter lim="800000"/>
              <a:headEnd/>
              <a:tailEnd/>
            </a:ln>
            <a:effectLst>
              <a:outerShdw dist="107763" dir="2700000" algn="ctr" rotWithShape="0">
                <a:srgbClr val="808080"/>
              </a:outerShdw>
            </a:effectLst>
          </p:spPr>
          <p:txBody>
            <a:bodyPr lIns="54000" rIns="54000" anchor="ctr"/>
            <a:lstStyle/>
            <a:p>
              <a:pPr>
                <a:defRPr/>
              </a:pPr>
              <a:r>
                <a:rPr lang="el-GR" altLang="el-GR" sz="1300" b="1">
                  <a:latin typeface="Times New Roman" pitchFamily="18" charset="0"/>
                  <a:cs typeface="Times New Roman" pitchFamily="18" charset="0"/>
                </a:rPr>
                <a:t>Πρότυπο</a:t>
              </a:r>
              <a:endParaRPr lang="en-US" altLang="el-GR" sz="1300" b="1">
                <a:latin typeface="Times New Roman" pitchFamily="18" charset="0"/>
                <a:cs typeface="Times New Roman" pitchFamily="18" charset="0"/>
              </a:endParaRPr>
            </a:p>
          </p:txBody>
        </p:sp>
        <p:sp>
          <p:nvSpPr>
            <p:cNvPr id="28683" name="Line 14"/>
            <p:cNvSpPr>
              <a:spLocks noChangeShapeType="1"/>
            </p:cNvSpPr>
            <p:nvPr/>
          </p:nvSpPr>
          <p:spPr bwMode="auto">
            <a:xfrm>
              <a:off x="4272" y="2304"/>
              <a:ext cx="364" cy="0"/>
            </a:xfrm>
            <a:prstGeom prst="line">
              <a:avLst/>
            </a:prstGeom>
            <a:noFill/>
            <a:ln w="38100">
              <a:solidFill>
                <a:schemeClr val="tx1"/>
              </a:solidFill>
              <a:round/>
              <a:headEnd/>
              <a:tailEnd type="triangle" w="med" len="med"/>
            </a:ln>
          </p:spPr>
          <p:txBody>
            <a:bodyPr/>
            <a:lstStyle/>
            <a:p>
              <a:endParaRPr lang="el-GR">
                <a:latin typeface="Times New Roman" pitchFamily="18" charset="0"/>
                <a:cs typeface="Times New Roman" pitchFamily="18" charset="0"/>
              </a:endParaRPr>
            </a:p>
          </p:txBody>
        </p:sp>
        <p:sp>
          <p:nvSpPr>
            <p:cNvPr id="28684" name="Text Box 15"/>
            <p:cNvSpPr txBox="1">
              <a:spLocks noChangeArrowheads="1"/>
            </p:cNvSpPr>
            <p:nvPr/>
          </p:nvSpPr>
          <p:spPr bwMode="auto">
            <a:xfrm>
              <a:off x="4608" y="2155"/>
              <a:ext cx="816" cy="679"/>
            </a:xfrm>
            <a:prstGeom prst="rect">
              <a:avLst/>
            </a:prstGeom>
            <a:noFill/>
            <a:ln w="9525">
              <a:noFill/>
              <a:miter lim="800000"/>
              <a:headEnd/>
              <a:tailEnd/>
            </a:ln>
          </p:spPr>
          <p:txBody>
            <a:bodyPr>
              <a:spAutoFit/>
            </a:bodyPr>
            <a:lstStyle/>
            <a:p>
              <a:pPr algn="ctr">
                <a:spcBef>
                  <a:spcPct val="50000"/>
                </a:spcBef>
              </a:pPr>
              <a:r>
                <a:rPr lang="el-GR" altLang="el-GR" sz="1600">
                  <a:latin typeface="Times New Roman" pitchFamily="18" charset="0"/>
                  <a:cs typeface="Times New Roman" pitchFamily="18" charset="0"/>
                </a:rPr>
                <a:t>Ημερομηνία ισχύος (</a:t>
              </a:r>
              <a:r>
                <a:rPr lang="en-US" altLang="el-GR" sz="1600">
                  <a:latin typeface="Times New Roman" pitchFamily="18" charset="0"/>
                  <a:cs typeface="Times New Roman" pitchFamily="18" charset="0"/>
                </a:rPr>
                <a:t>Effective Date</a:t>
              </a:r>
              <a:r>
                <a:rPr lang="el-GR" altLang="el-GR" sz="1600">
                  <a:latin typeface="Times New Roman" pitchFamily="18" charset="0"/>
                  <a:cs typeface="Times New Roman" pitchFamily="18" charset="0"/>
                </a:rPr>
                <a:t>)</a:t>
              </a:r>
              <a:endParaRPr lang="en-US" altLang="el-GR" sz="1600">
                <a:latin typeface="Times New Roman" pitchFamily="18" charset="0"/>
                <a:cs typeface="Times New Roman" pitchFamily="18" charset="0"/>
              </a:endParaRPr>
            </a:p>
          </p:txBody>
        </p:sp>
        <p:sp>
          <p:nvSpPr>
            <p:cNvPr id="28685" name="AutoShape 16"/>
            <p:cNvSpPr>
              <a:spLocks noChangeArrowheads="1"/>
            </p:cNvSpPr>
            <p:nvPr/>
          </p:nvSpPr>
          <p:spPr bwMode="auto">
            <a:xfrm>
              <a:off x="2925" y="2027"/>
              <a:ext cx="674" cy="571"/>
            </a:xfrm>
            <a:prstGeom prst="rightArrow">
              <a:avLst>
                <a:gd name="adj1" fmla="val 50000"/>
                <a:gd name="adj2" fmla="val 29510"/>
              </a:avLst>
            </a:prstGeom>
            <a:solidFill>
              <a:srgbClr val="FFFFCC"/>
            </a:solidFill>
            <a:ln w="9525">
              <a:solidFill>
                <a:schemeClr val="tx1"/>
              </a:solidFill>
              <a:miter lim="800000"/>
              <a:headEnd/>
              <a:tailEnd/>
            </a:ln>
          </p:spPr>
          <p:txBody>
            <a:bodyPr lIns="54000" rIns="18000" anchor="ctr"/>
            <a:lstStyle/>
            <a:p>
              <a:r>
                <a:rPr lang="el-GR" altLang="el-GR" sz="1300">
                  <a:latin typeface="Times New Roman" pitchFamily="18" charset="0"/>
                  <a:cs typeface="Times New Roman" pitchFamily="18" charset="0"/>
                </a:rPr>
                <a:t>Ανάλυση Σχολίων</a:t>
              </a:r>
              <a:endParaRPr lang="en-US" altLang="el-GR" sz="1300">
                <a:latin typeface="Times New Roman" pitchFamily="18" charset="0"/>
                <a:cs typeface="Times New Roman" pitchFamily="18" charset="0"/>
              </a:endParaRPr>
            </a:p>
          </p:txBody>
        </p:sp>
        <p:sp>
          <p:nvSpPr>
            <p:cNvPr id="28686" name="Rectangle 17"/>
            <p:cNvSpPr>
              <a:spLocks noChangeArrowheads="1"/>
            </p:cNvSpPr>
            <p:nvPr/>
          </p:nvSpPr>
          <p:spPr bwMode="auto">
            <a:xfrm>
              <a:off x="650" y="1383"/>
              <a:ext cx="710" cy="322"/>
            </a:xfrm>
            <a:prstGeom prst="rect">
              <a:avLst/>
            </a:prstGeom>
            <a:solidFill>
              <a:schemeClr val="accent1"/>
            </a:solidFill>
            <a:ln w="9525">
              <a:solidFill>
                <a:schemeClr val="tx1"/>
              </a:solidFill>
              <a:miter lim="800000"/>
              <a:headEnd/>
              <a:tailEnd/>
            </a:ln>
          </p:spPr>
          <p:txBody>
            <a:bodyPr wrap="none" anchor="ctr"/>
            <a:lstStyle/>
            <a:p>
              <a:r>
                <a:rPr lang="el-GR" altLang="el-GR" sz="1600">
                  <a:latin typeface="Times New Roman" pitchFamily="18" charset="0"/>
                  <a:cs typeface="Times New Roman" pitchFamily="18" charset="0"/>
                </a:rPr>
                <a:t>Έρευνα</a:t>
              </a:r>
              <a:endParaRPr lang="en-US" altLang="el-GR" sz="1600">
                <a:latin typeface="Times New Roman" pitchFamily="18" charset="0"/>
                <a:cs typeface="Times New Roman" pitchFamily="18" charset="0"/>
              </a:endParaRPr>
            </a:p>
          </p:txBody>
        </p:sp>
        <p:sp>
          <p:nvSpPr>
            <p:cNvPr id="28687" name="Line 18"/>
            <p:cNvSpPr>
              <a:spLocks noChangeShapeType="1"/>
            </p:cNvSpPr>
            <p:nvPr/>
          </p:nvSpPr>
          <p:spPr bwMode="auto">
            <a:xfrm>
              <a:off x="786" y="1202"/>
              <a:ext cx="141" cy="155"/>
            </a:xfrm>
            <a:prstGeom prst="line">
              <a:avLst/>
            </a:prstGeom>
            <a:noFill/>
            <a:ln w="28575">
              <a:solidFill>
                <a:schemeClr val="tx1"/>
              </a:solidFill>
              <a:round/>
              <a:headEnd/>
              <a:tailEnd type="triangle" w="med" len="lg"/>
            </a:ln>
          </p:spPr>
          <p:txBody>
            <a:bodyPr/>
            <a:lstStyle/>
            <a:p>
              <a:endParaRPr lang="el-GR">
                <a:latin typeface="Times New Roman" pitchFamily="18" charset="0"/>
                <a:cs typeface="Times New Roman" pitchFamily="18" charset="0"/>
              </a:endParaRPr>
            </a:p>
          </p:txBody>
        </p:sp>
        <p:sp>
          <p:nvSpPr>
            <p:cNvPr id="28688" name="Text Box 19"/>
            <p:cNvSpPr txBox="1">
              <a:spLocks noChangeArrowheads="1"/>
            </p:cNvSpPr>
            <p:nvPr/>
          </p:nvSpPr>
          <p:spPr bwMode="auto">
            <a:xfrm>
              <a:off x="140" y="839"/>
              <a:ext cx="1179" cy="368"/>
            </a:xfrm>
            <a:prstGeom prst="rect">
              <a:avLst/>
            </a:prstGeom>
            <a:noFill/>
            <a:ln w="9525">
              <a:noFill/>
              <a:miter lim="800000"/>
              <a:headEnd/>
              <a:tailEnd/>
            </a:ln>
          </p:spPr>
          <p:txBody>
            <a:bodyPr>
              <a:spAutoFit/>
            </a:bodyPr>
            <a:lstStyle/>
            <a:p>
              <a:pPr>
                <a:spcBef>
                  <a:spcPct val="50000"/>
                </a:spcBef>
              </a:pPr>
              <a:r>
                <a:rPr lang="el-GR" altLang="el-GR" sz="1600">
                  <a:latin typeface="Times New Roman" pitchFamily="18" charset="0"/>
                  <a:cs typeface="Times New Roman" pitchFamily="18" charset="0"/>
                </a:rPr>
                <a:t>Εθνικά όργανα θέσπισης προτύπων</a:t>
              </a:r>
              <a:endParaRPr lang="en-US" altLang="el-GR" sz="1600">
                <a:latin typeface="Times New Roman" pitchFamily="18" charset="0"/>
                <a:cs typeface="Times New Roman" pitchFamily="18" charset="0"/>
              </a:endParaRPr>
            </a:p>
          </p:txBody>
        </p:sp>
        <p:sp>
          <p:nvSpPr>
            <p:cNvPr id="28689" name="Text Box 20"/>
            <p:cNvSpPr txBox="1">
              <a:spLocks noChangeArrowheads="1"/>
            </p:cNvSpPr>
            <p:nvPr/>
          </p:nvSpPr>
          <p:spPr bwMode="auto">
            <a:xfrm>
              <a:off x="1267" y="993"/>
              <a:ext cx="593" cy="212"/>
            </a:xfrm>
            <a:prstGeom prst="rect">
              <a:avLst/>
            </a:prstGeom>
            <a:noFill/>
            <a:ln w="9525">
              <a:noFill/>
              <a:miter lim="800000"/>
              <a:headEnd/>
              <a:tailEnd/>
            </a:ln>
          </p:spPr>
          <p:txBody>
            <a:bodyPr>
              <a:spAutoFit/>
            </a:bodyPr>
            <a:lstStyle/>
            <a:p>
              <a:pPr>
                <a:spcBef>
                  <a:spcPct val="50000"/>
                </a:spcBef>
              </a:pPr>
              <a:r>
                <a:rPr lang="el-GR" altLang="el-GR" sz="1600">
                  <a:latin typeface="Times New Roman" pitchFamily="18" charset="0"/>
                  <a:cs typeface="Times New Roman" pitchFamily="18" charset="0"/>
                </a:rPr>
                <a:t>Άλλοι</a:t>
              </a:r>
              <a:endParaRPr lang="en-US" altLang="el-GR" sz="1600">
                <a:latin typeface="Times New Roman" pitchFamily="18" charset="0"/>
                <a:cs typeface="Times New Roman" pitchFamily="18" charset="0"/>
              </a:endParaRPr>
            </a:p>
          </p:txBody>
        </p:sp>
        <p:sp>
          <p:nvSpPr>
            <p:cNvPr id="28690" name="Line 21"/>
            <p:cNvSpPr>
              <a:spLocks noChangeShapeType="1"/>
            </p:cNvSpPr>
            <p:nvPr/>
          </p:nvSpPr>
          <p:spPr bwMode="auto">
            <a:xfrm flipV="1">
              <a:off x="1738" y="2526"/>
              <a:ext cx="0" cy="300"/>
            </a:xfrm>
            <a:prstGeom prst="line">
              <a:avLst/>
            </a:prstGeom>
            <a:noFill/>
            <a:ln w="28575">
              <a:solidFill>
                <a:schemeClr val="tx1"/>
              </a:solidFill>
              <a:round/>
              <a:headEnd/>
              <a:tailEnd type="triangle" w="med" len="med"/>
            </a:ln>
          </p:spPr>
          <p:txBody>
            <a:bodyPr/>
            <a:lstStyle/>
            <a:p>
              <a:endParaRPr lang="el-GR">
                <a:latin typeface="Times New Roman" pitchFamily="18" charset="0"/>
                <a:cs typeface="Times New Roman" pitchFamily="18" charset="0"/>
              </a:endParaRPr>
            </a:p>
          </p:txBody>
        </p:sp>
        <p:sp>
          <p:nvSpPr>
            <p:cNvPr id="28691" name="Line 22"/>
            <p:cNvSpPr>
              <a:spLocks noChangeShapeType="1"/>
            </p:cNvSpPr>
            <p:nvPr/>
          </p:nvSpPr>
          <p:spPr bwMode="auto">
            <a:xfrm flipV="1">
              <a:off x="3191" y="2526"/>
              <a:ext cx="0" cy="300"/>
            </a:xfrm>
            <a:prstGeom prst="line">
              <a:avLst/>
            </a:prstGeom>
            <a:noFill/>
            <a:ln w="28575">
              <a:solidFill>
                <a:schemeClr val="tx1"/>
              </a:solidFill>
              <a:round/>
              <a:headEnd/>
              <a:tailEnd type="triangle" w="med" len="med"/>
            </a:ln>
          </p:spPr>
          <p:txBody>
            <a:bodyPr/>
            <a:lstStyle/>
            <a:p>
              <a:endParaRPr lang="el-GR">
                <a:latin typeface="Times New Roman" pitchFamily="18" charset="0"/>
                <a:cs typeface="Times New Roman" pitchFamily="18" charset="0"/>
              </a:endParaRPr>
            </a:p>
          </p:txBody>
        </p:sp>
        <p:sp>
          <p:nvSpPr>
            <p:cNvPr id="28692" name="Line 23"/>
            <p:cNvSpPr>
              <a:spLocks noChangeShapeType="1"/>
            </p:cNvSpPr>
            <p:nvPr/>
          </p:nvSpPr>
          <p:spPr bwMode="auto">
            <a:xfrm flipH="1">
              <a:off x="1103" y="1202"/>
              <a:ext cx="182" cy="155"/>
            </a:xfrm>
            <a:prstGeom prst="line">
              <a:avLst/>
            </a:prstGeom>
            <a:noFill/>
            <a:ln w="28575">
              <a:solidFill>
                <a:schemeClr val="tx1"/>
              </a:solidFill>
              <a:round/>
              <a:headEnd/>
              <a:tailEnd type="triangle" w="med" len="lg"/>
            </a:ln>
          </p:spPr>
          <p:txBody>
            <a:bodyPr/>
            <a:lstStyle/>
            <a:p>
              <a:endParaRPr lang="el-GR">
                <a:latin typeface="Times New Roman" pitchFamily="18" charset="0"/>
                <a:cs typeface="Times New Roman" pitchFamily="18" charset="0"/>
              </a:endParaRPr>
            </a:p>
          </p:txBody>
        </p:sp>
        <p:sp>
          <p:nvSpPr>
            <p:cNvPr id="28693" name="Rectangle 24"/>
            <p:cNvSpPr>
              <a:spLocks noChangeArrowheads="1"/>
            </p:cNvSpPr>
            <p:nvPr/>
          </p:nvSpPr>
          <p:spPr bwMode="auto">
            <a:xfrm>
              <a:off x="1092" y="3493"/>
              <a:ext cx="829" cy="178"/>
            </a:xfrm>
            <a:prstGeom prst="rect">
              <a:avLst/>
            </a:prstGeom>
            <a:noFill/>
            <a:ln w="9525">
              <a:noFill/>
              <a:miter lim="800000"/>
              <a:headEnd/>
              <a:tailEnd/>
            </a:ln>
          </p:spPr>
          <p:txBody>
            <a:bodyPr wrap="none" anchor="ctr"/>
            <a:lstStyle/>
            <a:p>
              <a:r>
                <a:rPr lang="en-US" altLang="el-GR" sz="1600" b="1">
                  <a:latin typeface="Times New Roman" pitchFamily="18" charset="0"/>
                  <a:cs typeface="Times New Roman" pitchFamily="18" charset="0"/>
                </a:rPr>
                <a:t>9-15 </a:t>
              </a:r>
              <a:r>
                <a:rPr lang="el-GR" altLang="el-GR" sz="1600" b="1">
                  <a:latin typeface="Times New Roman" pitchFamily="18" charset="0"/>
                  <a:cs typeface="Times New Roman" pitchFamily="18" charset="0"/>
                </a:rPr>
                <a:t>μήνες</a:t>
              </a:r>
              <a:endParaRPr lang="en-US" altLang="el-GR" sz="1600" b="1">
                <a:latin typeface="Times New Roman" pitchFamily="18" charset="0"/>
                <a:cs typeface="Times New Roman" pitchFamily="18" charset="0"/>
              </a:endParaRPr>
            </a:p>
          </p:txBody>
        </p:sp>
        <p:sp>
          <p:nvSpPr>
            <p:cNvPr id="28694" name="Rectangle 25"/>
            <p:cNvSpPr>
              <a:spLocks noChangeArrowheads="1"/>
            </p:cNvSpPr>
            <p:nvPr/>
          </p:nvSpPr>
          <p:spPr bwMode="auto">
            <a:xfrm>
              <a:off x="2784" y="3492"/>
              <a:ext cx="829" cy="178"/>
            </a:xfrm>
            <a:prstGeom prst="rect">
              <a:avLst/>
            </a:prstGeom>
            <a:noFill/>
            <a:ln w="9525">
              <a:noFill/>
              <a:miter lim="800000"/>
              <a:headEnd/>
              <a:tailEnd/>
            </a:ln>
          </p:spPr>
          <p:txBody>
            <a:bodyPr wrap="none" anchor="ctr"/>
            <a:lstStyle/>
            <a:p>
              <a:r>
                <a:rPr lang="en-US" altLang="el-GR" sz="1600" b="1">
                  <a:latin typeface="Times New Roman" pitchFamily="18" charset="0"/>
                  <a:cs typeface="Times New Roman" pitchFamily="18" charset="0"/>
                </a:rPr>
                <a:t>9-15 </a:t>
              </a:r>
              <a:r>
                <a:rPr lang="el-GR" altLang="el-GR" sz="1600" b="1">
                  <a:latin typeface="Times New Roman" pitchFamily="18" charset="0"/>
                  <a:cs typeface="Times New Roman" pitchFamily="18" charset="0"/>
                </a:rPr>
                <a:t>μήνες</a:t>
              </a:r>
              <a:endParaRPr lang="en-US" altLang="el-GR" sz="1600" b="1">
                <a:latin typeface="Times New Roman" pitchFamily="18" charset="0"/>
                <a:cs typeface="Times New Roman" pitchFamily="18" charset="0"/>
              </a:endParaRPr>
            </a:p>
          </p:txBody>
        </p:sp>
        <p:sp>
          <p:nvSpPr>
            <p:cNvPr id="28695" name="Rectangle 26"/>
            <p:cNvSpPr>
              <a:spLocks noChangeArrowheads="1"/>
            </p:cNvSpPr>
            <p:nvPr/>
          </p:nvSpPr>
          <p:spPr bwMode="auto">
            <a:xfrm>
              <a:off x="4284" y="3493"/>
              <a:ext cx="829" cy="178"/>
            </a:xfrm>
            <a:prstGeom prst="rect">
              <a:avLst/>
            </a:prstGeom>
            <a:noFill/>
            <a:ln w="9525">
              <a:noFill/>
              <a:miter lim="800000"/>
              <a:headEnd/>
              <a:tailEnd/>
            </a:ln>
          </p:spPr>
          <p:txBody>
            <a:bodyPr wrap="none" anchor="ctr"/>
            <a:lstStyle/>
            <a:p>
              <a:r>
                <a:rPr lang="en-US" altLang="el-GR" sz="1600" b="1">
                  <a:latin typeface="Times New Roman" pitchFamily="18" charset="0"/>
                  <a:cs typeface="Times New Roman" pitchFamily="18" charset="0"/>
                </a:rPr>
                <a:t>6-18 </a:t>
              </a:r>
              <a:r>
                <a:rPr lang="el-GR" altLang="el-GR" sz="1600" b="1">
                  <a:latin typeface="Times New Roman" pitchFamily="18" charset="0"/>
                  <a:cs typeface="Times New Roman" pitchFamily="18" charset="0"/>
                </a:rPr>
                <a:t>μήνες</a:t>
              </a:r>
              <a:endParaRPr lang="en-US" altLang="el-GR" sz="1600" b="1">
                <a:latin typeface="Times New Roman" pitchFamily="18" charset="0"/>
                <a:cs typeface="Times New Roman" pitchFamily="18" charset="0"/>
              </a:endParaRPr>
            </a:p>
          </p:txBody>
        </p:sp>
        <p:sp>
          <p:nvSpPr>
            <p:cNvPr id="28696" name="Line 27"/>
            <p:cNvSpPr>
              <a:spLocks noChangeShapeType="1"/>
            </p:cNvSpPr>
            <p:nvPr/>
          </p:nvSpPr>
          <p:spPr bwMode="auto">
            <a:xfrm rot="16200000" flipV="1">
              <a:off x="838" y="3359"/>
              <a:ext cx="0" cy="444"/>
            </a:xfrm>
            <a:prstGeom prst="line">
              <a:avLst/>
            </a:prstGeom>
            <a:noFill/>
            <a:ln w="28575">
              <a:solidFill>
                <a:schemeClr val="tx1"/>
              </a:solidFill>
              <a:round/>
              <a:headEnd/>
              <a:tailEnd type="triangle" w="med" len="med"/>
            </a:ln>
          </p:spPr>
          <p:txBody>
            <a:bodyPr/>
            <a:lstStyle/>
            <a:p>
              <a:endParaRPr lang="el-GR">
                <a:latin typeface="Times New Roman" pitchFamily="18" charset="0"/>
                <a:cs typeface="Times New Roman" pitchFamily="18" charset="0"/>
              </a:endParaRPr>
            </a:p>
          </p:txBody>
        </p:sp>
        <p:sp>
          <p:nvSpPr>
            <p:cNvPr id="28697" name="Line 28"/>
            <p:cNvSpPr>
              <a:spLocks noChangeShapeType="1"/>
            </p:cNvSpPr>
            <p:nvPr/>
          </p:nvSpPr>
          <p:spPr bwMode="auto">
            <a:xfrm rot="16200000" flipV="1">
              <a:off x="2554" y="3378"/>
              <a:ext cx="0" cy="408"/>
            </a:xfrm>
            <a:prstGeom prst="line">
              <a:avLst/>
            </a:prstGeom>
            <a:noFill/>
            <a:ln w="28575">
              <a:solidFill>
                <a:schemeClr val="tx1"/>
              </a:solidFill>
              <a:round/>
              <a:headEnd/>
              <a:tailEnd type="triangle" w="med" len="med"/>
            </a:ln>
          </p:spPr>
          <p:txBody>
            <a:bodyPr/>
            <a:lstStyle/>
            <a:p>
              <a:endParaRPr lang="el-GR">
                <a:latin typeface="Times New Roman" pitchFamily="18" charset="0"/>
                <a:cs typeface="Times New Roman" pitchFamily="18" charset="0"/>
              </a:endParaRPr>
            </a:p>
          </p:txBody>
        </p:sp>
        <p:sp>
          <p:nvSpPr>
            <p:cNvPr id="28698" name="Line 29"/>
            <p:cNvSpPr>
              <a:spLocks noChangeShapeType="1"/>
            </p:cNvSpPr>
            <p:nvPr/>
          </p:nvSpPr>
          <p:spPr bwMode="auto">
            <a:xfrm rot="16200000" flipV="1">
              <a:off x="4102" y="3434"/>
              <a:ext cx="0" cy="296"/>
            </a:xfrm>
            <a:prstGeom prst="line">
              <a:avLst/>
            </a:prstGeom>
            <a:noFill/>
            <a:ln w="28575">
              <a:solidFill>
                <a:schemeClr val="tx1"/>
              </a:solidFill>
              <a:round/>
              <a:headEnd/>
              <a:tailEnd type="triangle" w="med" len="med"/>
            </a:ln>
          </p:spPr>
          <p:txBody>
            <a:bodyPr/>
            <a:lstStyle/>
            <a:p>
              <a:endParaRPr lang="el-GR">
                <a:latin typeface="Times New Roman" pitchFamily="18" charset="0"/>
                <a:cs typeface="Times New Roman" pitchFamily="18" charset="0"/>
              </a:endParaRPr>
            </a:p>
          </p:txBody>
        </p:sp>
        <p:sp>
          <p:nvSpPr>
            <p:cNvPr id="28699" name="Line 30"/>
            <p:cNvSpPr>
              <a:spLocks noChangeShapeType="1"/>
            </p:cNvSpPr>
            <p:nvPr/>
          </p:nvSpPr>
          <p:spPr bwMode="auto">
            <a:xfrm rot="5400000" flipH="1" flipV="1">
              <a:off x="2135" y="3378"/>
              <a:ext cx="0" cy="408"/>
            </a:xfrm>
            <a:prstGeom prst="line">
              <a:avLst/>
            </a:prstGeom>
            <a:noFill/>
            <a:ln w="28575">
              <a:solidFill>
                <a:schemeClr val="tx1"/>
              </a:solidFill>
              <a:round/>
              <a:headEnd/>
              <a:tailEnd type="triangle" w="med" len="med"/>
            </a:ln>
          </p:spPr>
          <p:txBody>
            <a:bodyPr/>
            <a:lstStyle/>
            <a:p>
              <a:endParaRPr lang="el-GR">
                <a:latin typeface="Times New Roman" pitchFamily="18" charset="0"/>
                <a:cs typeface="Times New Roman" pitchFamily="18" charset="0"/>
              </a:endParaRPr>
            </a:p>
          </p:txBody>
        </p:sp>
        <p:sp>
          <p:nvSpPr>
            <p:cNvPr id="28700" name="Line 31"/>
            <p:cNvSpPr>
              <a:spLocks noChangeShapeType="1"/>
            </p:cNvSpPr>
            <p:nvPr/>
          </p:nvSpPr>
          <p:spPr bwMode="auto">
            <a:xfrm rot="5400000" flipH="1" flipV="1">
              <a:off x="5257" y="3449"/>
              <a:ext cx="0" cy="273"/>
            </a:xfrm>
            <a:prstGeom prst="line">
              <a:avLst/>
            </a:prstGeom>
            <a:noFill/>
            <a:ln w="28575">
              <a:solidFill>
                <a:schemeClr val="tx1"/>
              </a:solidFill>
              <a:round/>
              <a:headEnd/>
              <a:tailEnd type="triangle" w="med" len="med"/>
            </a:ln>
          </p:spPr>
          <p:txBody>
            <a:bodyPr/>
            <a:lstStyle/>
            <a:p>
              <a:endParaRPr lang="el-GR">
                <a:latin typeface="Times New Roman" pitchFamily="18" charset="0"/>
                <a:cs typeface="Times New Roman" pitchFamily="18" charset="0"/>
              </a:endParaRPr>
            </a:p>
          </p:txBody>
        </p:sp>
        <p:sp>
          <p:nvSpPr>
            <p:cNvPr id="28701" name="Line 32"/>
            <p:cNvSpPr>
              <a:spLocks noChangeShapeType="1"/>
            </p:cNvSpPr>
            <p:nvPr/>
          </p:nvSpPr>
          <p:spPr bwMode="auto">
            <a:xfrm rot="5400000" flipH="1" flipV="1">
              <a:off x="3792" y="3434"/>
              <a:ext cx="0" cy="296"/>
            </a:xfrm>
            <a:prstGeom prst="line">
              <a:avLst/>
            </a:prstGeom>
            <a:noFill/>
            <a:ln w="28575">
              <a:solidFill>
                <a:schemeClr val="tx1"/>
              </a:solidFill>
              <a:round/>
              <a:headEnd/>
              <a:tailEnd type="triangle" w="med" len="med"/>
            </a:ln>
          </p:spPr>
          <p:txBody>
            <a:bodyPr/>
            <a:lstStyle/>
            <a:p>
              <a:endParaRPr lang="el-GR">
                <a:latin typeface="Times New Roman" pitchFamily="18" charset="0"/>
                <a:cs typeface="Times New Roman" pitchFamily="18" charset="0"/>
              </a:endParaRPr>
            </a:p>
          </p:txBody>
        </p:sp>
        <p:grpSp>
          <p:nvGrpSpPr>
            <p:cNvPr id="7" name="Group 33"/>
            <p:cNvGrpSpPr>
              <a:grpSpLocks/>
            </p:cNvGrpSpPr>
            <p:nvPr/>
          </p:nvGrpSpPr>
          <p:grpSpPr bwMode="auto">
            <a:xfrm>
              <a:off x="2848" y="2893"/>
              <a:ext cx="903" cy="424"/>
              <a:chOff x="2855" y="3071"/>
              <a:chExt cx="903" cy="424"/>
            </a:xfrm>
          </p:grpSpPr>
          <p:sp>
            <p:nvSpPr>
              <p:cNvPr id="4" name="Letter"/>
              <p:cNvSpPr>
                <a:spLocks noEditPoints="1" noChangeArrowheads="1"/>
              </p:cNvSpPr>
              <p:nvPr/>
            </p:nvSpPr>
            <p:spPr bwMode="auto">
              <a:xfrm>
                <a:off x="3243" y="3113"/>
                <a:ext cx="345" cy="134"/>
              </a:xfrm>
              <a:custGeom>
                <a:avLst/>
                <a:gdLst>
                  <a:gd name="T0" fmla="*/ 0 w 21600"/>
                  <a:gd name="T1" fmla="*/ 0 h 21600"/>
                  <a:gd name="T2" fmla="*/ 3 w 21600"/>
                  <a:gd name="T3" fmla="*/ 0 h 21600"/>
                  <a:gd name="T4" fmla="*/ 6 w 21600"/>
                  <a:gd name="T5" fmla="*/ 0 h 21600"/>
                  <a:gd name="T6" fmla="*/ 6 w 21600"/>
                  <a:gd name="T7" fmla="*/ 0 h 21600"/>
                  <a:gd name="T8" fmla="*/ 6 w 21600"/>
                  <a:gd name="T9" fmla="*/ 1 h 21600"/>
                  <a:gd name="T10" fmla="*/ 3 w 21600"/>
                  <a:gd name="T11" fmla="*/ 1 h 21600"/>
                  <a:gd name="T12" fmla="*/ 0 w 21600"/>
                  <a:gd name="T13" fmla="*/ 1 h 21600"/>
                  <a:gd name="T14" fmla="*/ 0 w 21600"/>
                  <a:gd name="T15" fmla="*/ 0 h 21600"/>
                  <a:gd name="T16" fmla="*/ 0 60000 65536"/>
                  <a:gd name="T17" fmla="*/ 0 60000 65536"/>
                  <a:gd name="T18" fmla="*/ 0 60000 65536"/>
                  <a:gd name="T19" fmla="*/ 0 60000 65536"/>
                  <a:gd name="T20" fmla="*/ 0 60000 65536"/>
                  <a:gd name="T21" fmla="*/ 0 60000 65536"/>
                  <a:gd name="T22" fmla="*/ 0 60000 65536"/>
                  <a:gd name="T23" fmla="*/ 0 60000 65536"/>
                  <a:gd name="T24" fmla="*/ 5322 w 21600"/>
                  <a:gd name="T25" fmla="*/ 9188 h 21600"/>
                  <a:gd name="T26" fmla="*/ 17530 w 21600"/>
                  <a:gd name="T27" fmla="*/ 18376 h 2160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600" h="21600" extrusionOk="0">
                    <a:moveTo>
                      <a:pt x="14" y="0"/>
                    </a:moveTo>
                    <a:lnTo>
                      <a:pt x="21600" y="0"/>
                    </a:lnTo>
                    <a:lnTo>
                      <a:pt x="21600" y="21628"/>
                    </a:lnTo>
                    <a:lnTo>
                      <a:pt x="14" y="21628"/>
                    </a:lnTo>
                    <a:lnTo>
                      <a:pt x="14" y="0"/>
                    </a:lnTo>
                    <a:close/>
                  </a:path>
                  <a:path w="21600" h="21600" extrusionOk="0">
                    <a:moveTo>
                      <a:pt x="18476" y="2035"/>
                    </a:moveTo>
                    <a:lnTo>
                      <a:pt x="20539" y="2035"/>
                    </a:lnTo>
                    <a:lnTo>
                      <a:pt x="20539" y="6559"/>
                    </a:lnTo>
                    <a:lnTo>
                      <a:pt x="18476" y="6559"/>
                    </a:lnTo>
                    <a:lnTo>
                      <a:pt x="18476" y="2035"/>
                    </a:lnTo>
                    <a:close/>
                  </a:path>
                  <a:path w="21600" h="21600" extrusionOk="0">
                    <a:moveTo>
                      <a:pt x="884" y="2092"/>
                    </a:moveTo>
                    <a:lnTo>
                      <a:pt x="7425" y="2092"/>
                    </a:lnTo>
                    <a:lnTo>
                      <a:pt x="7425" y="2770"/>
                    </a:lnTo>
                    <a:lnTo>
                      <a:pt x="884" y="2770"/>
                    </a:lnTo>
                    <a:lnTo>
                      <a:pt x="884" y="2092"/>
                    </a:lnTo>
                    <a:close/>
                  </a:path>
                  <a:path w="21600" h="21600" extrusionOk="0">
                    <a:moveTo>
                      <a:pt x="884" y="3109"/>
                    </a:moveTo>
                    <a:lnTo>
                      <a:pt x="7425" y="3109"/>
                    </a:lnTo>
                    <a:lnTo>
                      <a:pt x="7425" y="3788"/>
                    </a:lnTo>
                    <a:lnTo>
                      <a:pt x="884" y="3788"/>
                    </a:lnTo>
                    <a:lnTo>
                      <a:pt x="884" y="3109"/>
                    </a:lnTo>
                    <a:close/>
                  </a:path>
                  <a:path w="21600" h="21600" extrusionOk="0">
                    <a:moveTo>
                      <a:pt x="884" y="4127"/>
                    </a:moveTo>
                    <a:lnTo>
                      <a:pt x="7425" y="4127"/>
                    </a:lnTo>
                    <a:lnTo>
                      <a:pt x="7425" y="4806"/>
                    </a:lnTo>
                    <a:lnTo>
                      <a:pt x="884" y="4806"/>
                    </a:lnTo>
                    <a:lnTo>
                      <a:pt x="884" y="4127"/>
                    </a:lnTo>
                    <a:close/>
                  </a:path>
                  <a:path w="21600" h="21600" extrusionOk="0">
                    <a:moveTo>
                      <a:pt x="5127" y="5145"/>
                    </a:moveTo>
                    <a:lnTo>
                      <a:pt x="7425" y="5145"/>
                    </a:lnTo>
                    <a:lnTo>
                      <a:pt x="7425" y="5824"/>
                    </a:lnTo>
                    <a:lnTo>
                      <a:pt x="5127" y="5824"/>
                    </a:lnTo>
                    <a:lnTo>
                      <a:pt x="5127" y="5145"/>
                    </a:lnTo>
                    <a:close/>
                  </a:path>
                </a:pathLst>
              </a:custGeom>
              <a:solidFill>
                <a:srgbClr val="FFFFFF"/>
              </a:solidFill>
              <a:ln w="9525">
                <a:solidFill>
                  <a:srgbClr val="000000"/>
                </a:solidFill>
                <a:miter lim="800000"/>
                <a:headEnd/>
                <a:tailEnd/>
              </a:ln>
              <a:effectLst>
                <a:outerShdw dist="107763" dir="2700000" algn="ctr" rotWithShape="0">
                  <a:srgbClr val="808080"/>
                </a:outerShdw>
              </a:effectLst>
            </p:spPr>
            <p:txBody>
              <a:bodyPr/>
              <a:lstStyle/>
              <a:p>
                <a:pPr>
                  <a:defRPr/>
                </a:pPr>
                <a:endParaRPr lang="el-GR">
                  <a:latin typeface="Times New Roman" pitchFamily="18" charset="0"/>
                  <a:cs typeface="Times New Roman" pitchFamily="18" charset="0"/>
                </a:endParaRPr>
              </a:p>
            </p:txBody>
          </p:sp>
          <p:sp>
            <p:nvSpPr>
              <p:cNvPr id="28704" name="PubRRectCallout"/>
              <p:cNvSpPr>
                <a:spLocks noEditPoints="1" noChangeArrowheads="1"/>
              </p:cNvSpPr>
              <p:nvPr/>
            </p:nvSpPr>
            <p:spPr bwMode="auto">
              <a:xfrm>
                <a:off x="2855" y="3071"/>
                <a:ext cx="298" cy="183"/>
              </a:xfrm>
              <a:custGeom>
                <a:avLst/>
                <a:gdLst>
                  <a:gd name="T0" fmla="*/ 2 w 21600"/>
                  <a:gd name="T1" fmla="*/ 0 h 21600"/>
                  <a:gd name="T2" fmla="*/ 0 w 21600"/>
                  <a:gd name="T3" fmla="*/ 1 h 21600"/>
                  <a:gd name="T4" fmla="*/ 2 w 21600"/>
                  <a:gd name="T5" fmla="*/ 2 h 21600"/>
                  <a:gd name="T6" fmla="*/ 2 w 21600"/>
                  <a:gd name="T7" fmla="*/ 1 h 21600"/>
                  <a:gd name="T8" fmla="*/ 4 w 21600"/>
                  <a:gd name="T9" fmla="*/ 1 h 21600"/>
                  <a:gd name="T10" fmla="*/ 17694720 60000 65536"/>
                  <a:gd name="T11" fmla="*/ 11796480 60000 65536"/>
                  <a:gd name="T12" fmla="*/ 5898240 60000 65536"/>
                  <a:gd name="T13" fmla="*/ 5898240 60000 65536"/>
                  <a:gd name="T14" fmla="*/ 0 60000 65536"/>
                  <a:gd name="T15" fmla="*/ 145 w 21600"/>
                  <a:gd name="T16" fmla="*/ 118 h 21600"/>
                  <a:gd name="T17" fmla="*/ 21383 w 21600"/>
                  <a:gd name="T18" fmla="*/ 17115 h 21600"/>
                </a:gdLst>
                <a:ahLst/>
                <a:cxnLst>
                  <a:cxn ang="T10">
                    <a:pos x="T0" y="T1"/>
                  </a:cxn>
                  <a:cxn ang="T11">
                    <a:pos x="T2" y="T3"/>
                  </a:cxn>
                  <a:cxn ang="T12">
                    <a:pos x="T4" y="T5"/>
                  </a:cxn>
                  <a:cxn ang="T13">
                    <a:pos x="T6" y="T7"/>
                  </a:cxn>
                  <a:cxn ang="T14">
                    <a:pos x="T8" y="T9"/>
                  </a:cxn>
                </a:cxnLst>
                <a:rect l="T15" t="T16" r="T17" b="T18"/>
                <a:pathLst>
                  <a:path w="21600" h="21600">
                    <a:moveTo>
                      <a:pt x="532" y="0"/>
                    </a:moveTo>
                    <a:cubicBezTo>
                      <a:pt x="238" y="0"/>
                      <a:pt x="0" y="238"/>
                      <a:pt x="0" y="532"/>
                    </a:cubicBezTo>
                    <a:lnTo>
                      <a:pt x="0" y="16745"/>
                    </a:lnTo>
                    <a:cubicBezTo>
                      <a:pt x="0" y="17039"/>
                      <a:pt x="238" y="17277"/>
                      <a:pt x="532" y="17277"/>
                    </a:cubicBezTo>
                    <a:lnTo>
                      <a:pt x="2623" y="17277"/>
                    </a:lnTo>
                    <a:lnTo>
                      <a:pt x="8607" y="21600"/>
                    </a:lnTo>
                    <a:lnTo>
                      <a:pt x="6515" y="17277"/>
                    </a:lnTo>
                    <a:lnTo>
                      <a:pt x="21016" y="17277"/>
                    </a:lnTo>
                    <a:cubicBezTo>
                      <a:pt x="21339" y="17277"/>
                      <a:pt x="21600" y="17039"/>
                      <a:pt x="21600" y="16745"/>
                    </a:cubicBezTo>
                    <a:lnTo>
                      <a:pt x="21600" y="532"/>
                    </a:lnTo>
                    <a:cubicBezTo>
                      <a:pt x="21600" y="238"/>
                      <a:pt x="21339" y="0"/>
                      <a:pt x="21016" y="0"/>
                    </a:cubicBezTo>
                    <a:lnTo>
                      <a:pt x="532" y="0"/>
                    </a:lnTo>
                    <a:close/>
                  </a:path>
                </a:pathLst>
              </a:custGeom>
              <a:solidFill>
                <a:srgbClr val="FFBE7D"/>
              </a:solidFill>
              <a:ln w="9525">
                <a:solidFill>
                  <a:srgbClr val="000000"/>
                </a:solidFill>
                <a:miter lim="800000"/>
                <a:headEnd/>
                <a:tailEnd/>
              </a:ln>
              <a:effectLst>
                <a:outerShdw dist="107763" dir="2700000" algn="ctr" rotWithShape="0">
                  <a:srgbClr val="808080"/>
                </a:outerShdw>
              </a:effectLst>
            </p:spPr>
            <p:txBody>
              <a:bodyPr/>
              <a:lstStyle/>
              <a:p>
                <a:pPr>
                  <a:defRPr/>
                </a:pPr>
                <a:endParaRPr lang="el-GR">
                  <a:latin typeface="Times New Roman" pitchFamily="18" charset="0"/>
                  <a:cs typeface="Times New Roman" pitchFamily="18" charset="0"/>
                </a:endParaRPr>
              </a:p>
            </p:txBody>
          </p:sp>
          <p:sp>
            <p:nvSpPr>
              <p:cNvPr id="28705" name="PubRRectCallout"/>
              <p:cNvSpPr>
                <a:spLocks noEditPoints="1" noChangeArrowheads="1"/>
              </p:cNvSpPr>
              <p:nvPr/>
            </p:nvSpPr>
            <p:spPr bwMode="auto">
              <a:xfrm>
                <a:off x="3419" y="3305"/>
                <a:ext cx="339" cy="190"/>
              </a:xfrm>
              <a:custGeom>
                <a:avLst/>
                <a:gdLst>
                  <a:gd name="T0" fmla="*/ 3 w 21600"/>
                  <a:gd name="T1" fmla="*/ 0 h 21600"/>
                  <a:gd name="T2" fmla="*/ 0 w 21600"/>
                  <a:gd name="T3" fmla="*/ 1 h 21600"/>
                  <a:gd name="T4" fmla="*/ 2 w 21600"/>
                  <a:gd name="T5" fmla="*/ 2 h 21600"/>
                  <a:gd name="T6" fmla="*/ 3 w 21600"/>
                  <a:gd name="T7" fmla="*/ 1 h 21600"/>
                  <a:gd name="T8" fmla="*/ 5 w 21600"/>
                  <a:gd name="T9" fmla="*/ 1 h 21600"/>
                  <a:gd name="T10" fmla="*/ 17694720 60000 65536"/>
                  <a:gd name="T11" fmla="*/ 11796480 60000 65536"/>
                  <a:gd name="T12" fmla="*/ 5898240 60000 65536"/>
                  <a:gd name="T13" fmla="*/ 5898240 60000 65536"/>
                  <a:gd name="T14" fmla="*/ 0 60000 65536"/>
                  <a:gd name="T15" fmla="*/ 127 w 21600"/>
                  <a:gd name="T16" fmla="*/ 114 h 21600"/>
                  <a:gd name="T17" fmla="*/ 21409 w 21600"/>
                  <a:gd name="T18" fmla="*/ 17053 h 21600"/>
                </a:gdLst>
                <a:ahLst/>
                <a:cxnLst>
                  <a:cxn ang="T10">
                    <a:pos x="T0" y="T1"/>
                  </a:cxn>
                  <a:cxn ang="T11">
                    <a:pos x="T2" y="T3"/>
                  </a:cxn>
                  <a:cxn ang="T12">
                    <a:pos x="T4" y="T5"/>
                  </a:cxn>
                  <a:cxn ang="T13">
                    <a:pos x="T6" y="T7"/>
                  </a:cxn>
                  <a:cxn ang="T14">
                    <a:pos x="T8" y="T9"/>
                  </a:cxn>
                </a:cxnLst>
                <a:rect l="T15" t="T16" r="T17" b="T18"/>
                <a:pathLst>
                  <a:path w="21600" h="21600">
                    <a:moveTo>
                      <a:pt x="532" y="0"/>
                    </a:moveTo>
                    <a:cubicBezTo>
                      <a:pt x="238" y="0"/>
                      <a:pt x="0" y="238"/>
                      <a:pt x="0" y="532"/>
                    </a:cubicBezTo>
                    <a:lnTo>
                      <a:pt x="0" y="16745"/>
                    </a:lnTo>
                    <a:cubicBezTo>
                      <a:pt x="0" y="17039"/>
                      <a:pt x="238" y="17277"/>
                      <a:pt x="532" y="17277"/>
                    </a:cubicBezTo>
                    <a:lnTo>
                      <a:pt x="2623" y="17277"/>
                    </a:lnTo>
                    <a:lnTo>
                      <a:pt x="8607" y="21600"/>
                    </a:lnTo>
                    <a:lnTo>
                      <a:pt x="6515" y="17277"/>
                    </a:lnTo>
                    <a:lnTo>
                      <a:pt x="21016" y="17277"/>
                    </a:lnTo>
                    <a:cubicBezTo>
                      <a:pt x="21339" y="17277"/>
                      <a:pt x="21600" y="17039"/>
                      <a:pt x="21600" y="16745"/>
                    </a:cubicBezTo>
                    <a:lnTo>
                      <a:pt x="21600" y="532"/>
                    </a:lnTo>
                    <a:cubicBezTo>
                      <a:pt x="21600" y="238"/>
                      <a:pt x="21339" y="0"/>
                      <a:pt x="21016" y="0"/>
                    </a:cubicBezTo>
                    <a:lnTo>
                      <a:pt x="532" y="0"/>
                    </a:lnTo>
                    <a:close/>
                  </a:path>
                </a:pathLst>
              </a:custGeom>
              <a:solidFill>
                <a:srgbClr val="FFBE7D"/>
              </a:solidFill>
              <a:ln w="9525">
                <a:solidFill>
                  <a:srgbClr val="000000"/>
                </a:solidFill>
                <a:miter lim="800000"/>
                <a:headEnd/>
                <a:tailEnd/>
              </a:ln>
              <a:effectLst>
                <a:outerShdw dist="107763" dir="2700000" algn="ctr" rotWithShape="0">
                  <a:srgbClr val="808080"/>
                </a:outerShdw>
              </a:effectLst>
            </p:spPr>
            <p:txBody>
              <a:bodyPr/>
              <a:lstStyle/>
              <a:p>
                <a:pPr>
                  <a:defRPr/>
                </a:pPr>
                <a:endParaRPr lang="el-GR">
                  <a:latin typeface="Times New Roman" pitchFamily="18" charset="0"/>
                  <a:cs typeface="Times New Roman" pitchFamily="18" charset="0"/>
                </a:endParaRPr>
              </a:p>
            </p:txBody>
          </p:sp>
          <p:sp>
            <p:nvSpPr>
              <p:cNvPr id="28706" name="Letter"/>
              <p:cNvSpPr>
                <a:spLocks noEditPoints="1" noChangeArrowheads="1"/>
              </p:cNvSpPr>
              <p:nvPr/>
            </p:nvSpPr>
            <p:spPr bwMode="auto">
              <a:xfrm>
                <a:off x="2939" y="3314"/>
                <a:ext cx="345" cy="133"/>
              </a:xfrm>
              <a:custGeom>
                <a:avLst/>
                <a:gdLst>
                  <a:gd name="T0" fmla="*/ 0 w 21600"/>
                  <a:gd name="T1" fmla="*/ 0 h 21600"/>
                  <a:gd name="T2" fmla="*/ 3 w 21600"/>
                  <a:gd name="T3" fmla="*/ 0 h 21600"/>
                  <a:gd name="T4" fmla="*/ 6 w 21600"/>
                  <a:gd name="T5" fmla="*/ 0 h 21600"/>
                  <a:gd name="T6" fmla="*/ 6 w 21600"/>
                  <a:gd name="T7" fmla="*/ 0 h 21600"/>
                  <a:gd name="T8" fmla="*/ 6 w 21600"/>
                  <a:gd name="T9" fmla="*/ 1 h 21600"/>
                  <a:gd name="T10" fmla="*/ 3 w 21600"/>
                  <a:gd name="T11" fmla="*/ 1 h 21600"/>
                  <a:gd name="T12" fmla="*/ 0 w 21600"/>
                  <a:gd name="T13" fmla="*/ 1 h 21600"/>
                  <a:gd name="T14" fmla="*/ 0 w 21600"/>
                  <a:gd name="T15" fmla="*/ 0 h 21600"/>
                  <a:gd name="T16" fmla="*/ 0 60000 65536"/>
                  <a:gd name="T17" fmla="*/ 0 60000 65536"/>
                  <a:gd name="T18" fmla="*/ 0 60000 65536"/>
                  <a:gd name="T19" fmla="*/ 0 60000 65536"/>
                  <a:gd name="T20" fmla="*/ 0 60000 65536"/>
                  <a:gd name="T21" fmla="*/ 0 60000 65536"/>
                  <a:gd name="T22" fmla="*/ 0 60000 65536"/>
                  <a:gd name="T23" fmla="*/ 0 60000 65536"/>
                  <a:gd name="T24" fmla="*/ 5322 w 21600"/>
                  <a:gd name="T25" fmla="*/ 9257 h 21600"/>
                  <a:gd name="T26" fmla="*/ 17530 w 21600"/>
                  <a:gd name="T27" fmla="*/ 18352 h 2160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600" h="21600" extrusionOk="0">
                    <a:moveTo>
                      <a:pt x="14" y="0"/>
                    </a:moveTo>
                    <a:lnTo>
                      <a:pt x="21600" y="0"/>
                    </a:lnTo>
                    <a:lnTo>
                      <a:pt x="21600" y="21628"/>
                    </a:lnTo>
                    <a:lnTo>
                      <a:pt x="14" y="21628"/>
                    </a:lnTo>
                    <a:lnTo>
                      <a:pt x="14" y="0"/>
                    </a:lnTo>
                    <a:close/>
                  </a:path>
                  <a:path w="21600" h="21600" extrusionOk="0">
                    <a:moveTo>
                      <a:pt x="18476" y="2035"/>
                    </a:moveTo>
                    <a:lnTo>
                      <a:pt x="20539" y="2035"/>
                    </a:lnTo>
                    <a:lnTo>
                      <a:pt x="20539" y="6559"/>
                    </a:lnTo>
                    <a:lnTo>
                      <a:pt x="18476" y="6559"/>
                    </a:lnTo>
                    <a:lnTo>
                      <a:pt x="18476" y="2035"/>
                    </a:lnTo>
                    <a:close/>
                  </a:path>
                  <a:path w="21600" h="21600" extrusionOk="0">
                    <a:moveTo>
                      <a:pt x="884" y="2092"/>
                    </a:moveTo>
                    <a:lnTo>
                      <a:pt x="7425" y="2092"/>
                    </a:lnTo>
                    <a:lnTo>
                      <a:pt x="7425" y="2770"/>
                    </a:lnTo>
                    <a:lnTo>
                      <a:pt x="884" y="2770"/>
                    </a:lnTo>
                    <a:lnTo>
                      <a:pt x="884" y="2092"/>
                    </a:lnTo>
                    <a:close/>
                  </a:path>
                  <a:path w="21600" h="21600" extrusionOk="0">
                    <a:moveTo>
                      <a:pt x="884" y="3109"/>
                    </a:moveTo>
                    <a:lnTo>
                      <a:pt x="7425" y="3109"/>
                    </a:lnTo>
                    <a:lnTo>
                      <a:pt x="7425" y="3788"/>
                    </a:lnTo>
                    <a:lnTo>
                      <a:pt x="884" y="3788"/>
                    </a:lnTo>
                    <a:lnTo>
                      <a:pt x="884" y="3109"/>
                    </a:lnTo>
                    <a:close/>
                  </a:path>
                  <a:path w="21600" h="21600" extrusionOk="0">
                    <a:moveTo>
                      <a:pt x="884" y="4127"/>
                    </a:moveTo>
                    <a:lnTo>
                      <a:pt x="7425" y="4127"/>
                    </a:lnTo>
                    <a:lnTo>
                      <a:pt x="7425" y="4806"/>
                    </a:lnTo>
                    <a:lnTo>
                      <a:pt x="884" y="4806"/>
                    </a:lnTo>
                    <a:lnTo>
                      <a:pt x="884" y="4127"/>
                    </a:lnTo>
                    <a:close/>
                  </a:path>
                  <a:path w="21600" h="21600" extrusionOk="0">
                    <a:moveTo>
                      <a:pt x="5127" y="5145"/>
                    </a:moveTo>
                    <a:lnTo>
                      <a:pt x="7425" y="5145"/>
                    </a:lnTo>
                    <a:lnTo>
                      <a:pt x="7425" y="5824"/>
                    </a:lnTo>
                    <a:lnTo>
                      <a:pt x="5127" y="5824"/>
                    </a:lnTo>
                    <a:lnTo>
                      <a:pt x="5127" y="5145"/>
                    </a:lnTo>
                    <a:close/>
                  </a:path>
                </a:pathLst>
              </a:custGeom>
              <a:solidFill>
                <a:srgbClr val="FFFFFF"/>
              </a:solidFill>
              <a:ln w="9525">
                <a:solidFill>
                  <a:srgbClr val="000000"/>
                </a:solidFill>
                <a:miter lim="800000"/>
                <a:headEnd/>
                <a:tailEnd/>
              </a:ln>
              <a:effectLst>
                <a:outerShdw dist="107763" dir="2700000" algn="ctr" rotWithShape="0">
                  <a:srgbClr val="808080"/>
                </a:outerShdw>
              </a:effectLst>
            </p:spPr>
            <p:txBody>
              <a:bodyPr/>
              <a:lstStyle/>
              <a:p>
                <a:pPr>
                  <a:defRPr/>
                </a:pPr>
                <a:endParaRPr lang="el-GR">
                  <a:latin typeface="Times New Roman" pitchFamily="18" charset="0"/>
                  <a:cs typeface="Times New Roman" pitchFamily="18" charset="0"/>
                </a:endParaRPr>
              </a:p>
            </p:txBody>
          </p:sp>
        </p:grpSp>
        <p:sp>
          <p:nvSpPr>
            <p:cNvPr id="28703" name="Line 38"/>
            <p:cNvSpPr>
              <a:spLocks noChangeShapeType="1"/>
            </p:cNvSpPr>
            <p:nvPr/>
          </p:nvSpPr>
          <p:spPr bwMode="auto">
            <a:xfrm>
              <a:off x="1013" y="1746"/>
              <a:ext cx="0" cy="227"/>
            </a:xfrm>
            <a:prstGeom prst="line">
              <a:avLst/>
            </a:prstGeom>
            <a:noFill/>
            <a:ln w="28575">
              <a:solidFill>
                <a:schemeClr val="tx1"/>
              </a:solidFill>
              <a:round/>
              <a:headEnd/>
              <a:tailEnd type="triangle" w="med" len="med"/>
            </a:ln>
          </p:spPr>
          <p:txBody>
            <a:bodyPr anchor="ctr"/>
            <a:lstStyle/>
            <a:p>
              <a:endParaRPr lang="el-GR">
                <a:latin typeface="Times New Roman" pitchFamily="18" charset="0"/>
                <a:cs typeface="Times New Roman" pitchFamily="18" charset="0"/>
              </a:endParaRPr>
            </a:p>
          </p:txBody>
        </p:sp>
      </p:grpSp>
      <p:sp>
        <p:nvSpPr>
          <p:cNvPr id="39" name="38 - Θέση αριθμού διαφάνειας"/>
          <p:cNvSpPr>
            <a:spLocks noGrp="1"/>
          </p:cNvSpPr>
          <p:nvPr>
            <p:ph type="sldNum" sz="quarter" idx="12"/>
          </p:nvPr>
        </p:nvSpPr>
        <p:spPr/>
        <p:txBody>
          <a:bodyPr/>
          <a:lstStyle/>
          <a:p>
            <a:pPr>
              <a:defRPr/>
            </a:pPr>
            <a:fld id="{3A62058F-FA1E-41EB-BA5C-CC668E4F747A}" type="slidenum">
              <a:rPr lang="el-GR" smtClean="0"/>
              <a:pPr>
                <a:defRPr/>
              </a:pPr>
              <a:t>5</a:t>
            </a:fld>
            <a:endParaRPr lang="el-GR"/>
          </a:p>
        </p:txBody>
      </p:sp>
    </p:spTree>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a:xfrm>
            <a:off x="533400" y="461388"/>
            <a:ext cx="8229600" cy="584775"/>
          </a:xfrm>
        </p:spPr>
        <p:txBody>
          <a:bodyPr>
            <a:spAutoFit/>
          </a:bodyPr>
          <a:lstStyle/>
          <a:p>
            <a:pPr eaLnBrk="1" hangingPunct="1">
              <a:defRPr/>
            </a:pPr>
            <a:r>
              <a:rPr lang="el-GR" b="1" i="0" dirty="0" smtClean="0">
                <a:solidFill>
                  <a:schemeClr val="tx1"/>
                </a:solidFill>
                <a:effectLst/>
                <a:latin typeface="Times New Roman" pitchFamily="18" charset="0"/>
                <a:ea typeface="+mn-ea"/>
                <a:cs typeface="Times New Roman" pitchFamily="18" charset="0"/>
              </a:rPr>
              <a:t>Δομή ενός διεθνούς προτύπου</a:t>
            </a:r>
            <a:endParaRPr lang="en-US" b="1" i="0" dirty="0" smtClean="0">
              <a:solidFill>
                <a:schemeClr val="tx1"/>
              </a:solidFill>
              <a:effectLst/>
              <a:latin typeface="Times New Roman" pitchFamily="18" charset="0"/>
              <a:ea typeface="+mn-ea"/>
              <a:cs typeface="Times New Roman" pitchFamily="18" charset="0"/>
            </a:endParaRPr>
          </a:p>
        </p:txBody>
      </p:sp>
      <p:sp>
        <p:nvSpPr>
          <p:cNvPr id="29699" name="Rectangle 3"/>
          <p:cNvSpPr>
            <a:spLocks noGrp="1" noChangeArrowheads="1"/>
          </p:cNvSpPr>
          <p:nvPr>
            <p:ph sz="quarter" idx="1"/>
          </p:nvPr>
        </p:nvSpPr>
        <p:spPr>
          <a:xfrm>
            <a:off x="539750" y="1125538"/>
            <a:ext cx="8305800" cy="5101846"/>
          </a:xfrm>
        </p:spPr>
        <p:txBody>
          <a:bodyPr>
            <a:spAutoFit/>
          </a:bodyPr>
          <a:lstStyle/>
          <a:p>
            <a:pPr algn="just" eaLnBrk="1" hangingPunct="1">
              <a:lnSpc>
                <a:spcPct val="150000"/>
              </a:lnSpc>
              <a:spcBef>
                <a:spcPct val="10000"/>
              </a:spcBef>
            </a:pPr>
            <a:r>
              <a:rPr lang="el-GR" altLang="el-GR" b="0" dirty="0" smtClean="0">
                <a:solidFill>
                  <a:schemeClr val="tx1"/>
                </a:solidFill>
                <a:effectLst/>
                <a:latin typeface="Times New Roman" pitchFamily="18" charset="0"/>
                <a:cs typeface="Times New Roman" pitchFamily="18" charset="0"/>
              </a:rPr>
              <a:t>Εισαγωγή </a:t>
            </a:r>
            <a:endParaRPr lang="en-US" altLang="el-GR" b="0" dirty="0" smtClean="0">
              <a:solidFill>
                <a:schemeClr val="tx1"/>
              </a:solidFill>
              <a:effectLst/>
              <a:latin typeface="Times New Roman" pitchFamily="18" charset="0"/>
              <a:cs typeface="Times New Roman" pitchFamily="18" charset="0"/>
            </a:endParaRPr>
          </a:p>
          <a:p>
            <a:pPr algn="just" eaLnBrk="1" hangingPunct="1">
              <a:lnSpc>
                <a:spcPct val="150000"/>
              </a:lnSpc>
              <a:spcBef>
                <a:spcPct val="10000"/>
              </a:spcBef>
            </a:pPr>
            <a:r>
              <a:rPr lang="el-GR" altLang="el-GR" b="0" dirty="0" smtClean="0">
                <a:solidFill>
                  <a:schemeClr val="tx1"/>
                </a:solidFill>
                <a:effectLst/>
                <a:latin typeface="Times New Roman" pitchFamily="18" charset="0"/>
                <a:cs typeface="Times New Roman" pitchFamily="18" charset="0"/>
              </a:rPr>
              <a:t>Στόχοι και σκοπός</a:t>
            </a:r>
            <a:endParaRPr lang="en-US" altLang="el-GR" b="0" dirty="0" smtClean="0">
              <a:solidFill>
                <a:schemeClr val="tx1"/>
              </a:solidFill>
              <a:effectLst/>
              <a:latin typeface="Times New Roman" pitchFamily="18" charset="0"/>
              <a:cs typeface="Times New Roman" pitchFamily="18" charset="0"/>
            </a:endParaRPr>
          </a:p>
          <a:p>
            <a:pPr algn="just" eaLnBrk="1" hangingPunct="1">
              <a:lnSpc>
                <a:spcPct val="150000"/>
              </a:lnSpc>
              <a:spcBef>
                <a:spcPct val="10000"/>
              </a:spcBef>
            </a:pPr>
            <a:r>
              <a:rPr lang="el-GR" altLang="el-GR" b="0" dirty="0" smtClean="0">
                <a:solidFill>
                  <a:schemeClr val="tx1"/>
                </a:solidFill>
                <a:effectLst/>
                <a:latin typeface="Times New Roman" pitchFamily="18" charset="0"/>
                <a:cs typeface="Times New Roman" pitchFamily="18" charset="0"/>
              </a:rPr>
              <a:t>Ορισμοί </a:t>
            </a:r>
          </a:p>
          <a:p>
            <a:pPr algn="just" eaLnBrk="1" hangingPunct="1">
              <a:lnSpc>
                <a:spcPct val="150000"/>
              </a:lnSpc>
              <a:spcBef>
                <a:spcPct val="10000"/>
              </a:spcBef>
            </a:pPr>
            <a:r>
              <a:rPr lang="el-GR" altLang="el-GR" b="0" dirty="0" smtClean="0">
                <a:solidFill>
                  <a:schemeClr val="tx1"/>
                </a:solidFill>
                <a:effectLst/>
                <a:latin typeface="Times New Roman" pitchFamily="18" charset="0"/>
                <a:cs typeface="Times New Roman" pitchFamily="18" charset="0"/>
              </a:rPr>
              <a:t>Κύριο μέρος του προτύπου</a:t>
            </a:r>
            <a:endParaRPr lang="en-US" altLang="el-GR" b="0" dirty="0" smtClean="0">
              <a:solidFill>
                <a:schemeClr val="tx1"/>
              </a:solidFill>
              <a:effectLst/>
              <a:latin typeface="Times New Roman" pitchFamily="18" charset="0"/>
              <a:cs typeface="Times New Roman" pitchFamily="18" charset="0"/>
            </a:endParaRPr>
          </a:p>
          <a:p>
            <a:pPr algn="just" eaLnBrk="1" hangingPunct="1">
              <a:lnSpc>
                <a:spcPct val="150000"/>
              </a:lnSpc>
              <a:spcBef>
                <a:spcPct val="10000"/>
              </a:spcBef>
            </a:pPr>
            <a:r>
              <a:rPr lang="el-GR" altLang="el-GR" b="0" dirty="0" smtClean="0">
                <a:solidFill>
                  <a:schemeClr val="tx1"/>
                </a:solidFill>
                <a:effectLst/>
                <a:latin typeface="Times New Roman" pitchFamily="18" charset="0"/>
                <a:cs typeface="Times New Roman" pitchFamily="18" charset="0"/>
              </a:rPr>
              <a:t>Ημερομηνία έναρξης ισχύος και μεταβατικές διατάξεις</a:t>
            </a:r>
            <a:endParaRPr lang="en-US" altLang="el-GR" b="0" dirty="0" smtClean="0">
              <a:solidFill>
                <a:schemeClr val="tx1"/>
              </a:solidFill>
              <a:effectLst/>
              <a:latin typeface="Times New Roman" pitchFamily="18" charset="0"/>
              <a:cs typeface="Times New Roman" pitchFamily="18" charset="0"/>
            </a:endParaRPr>
          </a:p>
          <a:p>
            <a:pPr algn="just" eaLnBrk="1" hangingPunct="1">
              <a:lnSpc>
                <a:spcPct val="150000"/>
              </a:lnSpc>
              <a:spcBef>
                <a:spcPct val="10000"/>
              </a:spcBef>
            </a:pPr>
            <a:r>
              <a:rPr lang="el-GR" altLang="el-GR" b="0" dirty="0" smtClean="0">
                <a:solidFill>
                  <a:schemeClr val="tx1"/>
                </a:solidFill>
                <a:effectLst/>
                <a:latin typeface="Times New Roman" pitchFamily="18" charset="0"/>
                <a:cs typeface="Times New Roman" pitchFamily="18" charset="0"/>
              </a:rPr>
              <a:t>Επίσημη έγκριση </a:t>
            </a:r>
            <a:r>
              <a:rPr lang="el-GR" altLang="el-GR" b="0" dirty="0" err="1" smtClean="0">
                <a:solidFill>
                  <a:schemeClr val="tx1"/>
                </a:solidFill>
                <a:effectLst/>
                <a:latin typeface="Times New Roman" pitchFamily="18" charset="0"/>
                <a:cs typeface="Times New Roman" pitchFamily="18" charset="0"/>
              </a:rPr>
              <a:t>απο</a:t>
            </a:r>
            <a:r>
              <a:rPr lang="el-GR" altLang="el-GR" b="0" dirty="0" smtClean="0">
                <a:solidFill>
                  <a:schemeClr val="tx1"/>
                </a:solidFill>
                <a:effectLst/>
                <a:latin typeface="Times New Roman" pitchFamily="18" charset="0"/>
                <a:cs typeface="Times New Roman" pitchFamily="18" charset="0"/>
              </a:rPr>
              <a:t> το </a:t>
            </a:r>
            <a:r>
              <a:rPr lang="en-US" altLang="el-GR" b="0" dirty="0" smtClean="0">
                <a:solidFill>
                  <a:schemeClr val="tx1"/>
                </a:solidFill>
                <a:effectLst/>
                <a:latin typeface="Times New Roman" pitchFamily="18" charset="0"/>
                <a:cs typeface="Times New Roman" pitchFamily="18" charset="0"/>
              </a:rPr>
              <a:t>IASB </a:t>
            </a:r>
            <a:r>
              <a:rPr lang="el-GR" altLang="el-GR" b="0" dirty="0" smtClean="0">
                <a:solidFill>
                  <a:schemeClr val="tx1"/>
                </a:solidFill>
                <a:effectLst/>
                <a:latin typeface="Times New Roman" pitchFamily="18" charset="0"/>
                <a:cs typeface="Times New Roman" pitchFamily="18" charset="0"/>
              </a:rPr>
              <a:t>και απόψεις μειοψηφίας</a:t>
            </a:r>
            <a:endParaRPr lang="en-US" altLang="el-GR" b="0" dirty="0" smtClean="0">
              <a:solidFill>
                <a:schemeClr val="tx1"/>
              </a:solidFill>
              <a:effectLst/>
              <a:latin typeface="Times New Roman" pitchFamily="18" charset="0"/>
              <a:cs typeface="Times New Roman" pitchFamily="18" charset="0"/>
            </a:endParaRPr>
          </a:p>
          <a:p>
            <a:pPr algn="just" eaLnBrk="1" hangingPunct="1">
              <a:lnSpc>
                <a:spcPct val="150000"/>
              </a:lnSpc>
              <a:spcBef>
                <a:spcPct val="10000"/>
              </a:spcBef>
            </a:pPr>
            <a:r>
              <a:rPr lang="el-GR" altLang="el-GR" b="0" dirty="0" smtClean="0">
                <a:solidFill>
                  <a:schemeClr val="tx1"/>
                </a:solidFill>
                <a:effectLst/>
                <a:latin typeface="Times New Roman" pitchFamily="18" charset="0"/>
                <a:cs typeface="Times New Roman" pitchFamily="18" charset="0"/>
              </a:rPr>
              <a:t>Βάση για συμπεράσματα</a:t>
            </a:r>
            <a:endParaRPr lang="en-US" altLang="el-GR" b="0" dirty="0" smtClean="0">
              <a:solidFill>
                <a:schemeClr val="tx1"/>
              </a:solidFill>
              <a:effectLst/>
              <a:latin typeface="Times New Roman" pitchFamily="18" charset="0"/>
              <a:cs typeface="Times New Roman" pitchFamily="18" charset="0"/>
            </a:endParaRPr>
          </a:p>
          <a:p>
            <a:pPr algn="just" eaLnBrk="1" hangingPunct="1">
              <a:lnSpc>
                <a:spcPct val="150000"/>
              </a:lnSpc>
              <a:spcBef>
                <a:spcPct val="10000"/>
              </a:spcBef>
            </a:pPr>
            <a:r>
              <a:rPr lang="el-GR" altLang="el-GR" b="0" dirty="0" smtClean="0">
                <a:solidFill>
                  <a:schemeClr val="tx1"/>
                </a:solidFill>
                <a:effectLst/>
                <a:latin typeface="Times New Roman" pitchFamily="18" charset="0"/>
                <a:cs typeface="Times New Roman" pitchFamily="18" charset="0"/>
              </a:rPr>
              <a:t>Οδηγίες εφαρμογής</a:t>
            </a:r>
            <a:r>
              <a:rPr lang="en-US" altLang="el-GR" b="0" dirty="0" smtClean="0">
                <a:solidFill>
                  <a:schemeClr val="tx1"/>
                </a:solidFill>
                <a:effectLst/>
                <a:latin typeface="Times New Roman" pitchFamily="18" charset="0"/>
                <a:cs typeface="Times New Roman" pitchFamily="18" charset="0"/>
              </a:rPr>
              <a:t>/</a:t>
            </a:r>
            <a:r>
              <a:rPr lang="el-GR" altLang="el-GR" b="0" dirty="0" smtClean="0">
                <a:solidFill>
                  <a:schemeClr val="tx1"/>
                </a:solidFill>
                <a:effectLst/>
                <a:latin typeface="Times New Roman" pitchFamily="18" charset="0"/>
                <a:cs typeface="Times New Roman" pitchFamily="18" charset="0"/>
              </a:rPr>
              <a:t>υλοποίησης και/ή παραδείγματα </a:t>
            </a:r>
            <a:endParaRPr lang="en-US" altLang="el-GR" b="0" dirty="0" smtClean="0">
              <a:solidFill>
                <a:schemeClr val="tx1"/>
              </a:solidFill>
              <a:effectLst/>
              <a:latin typeface="Times New Roman" pitchFamily="18" charset="0"/>
              <a:cs typeface="Times New Roman" pitchFamily="18" charset="0"/>
            </a:endParaRPr>
          </a:p>
        </p:txBody>
      </p:sp>
      <p:sp>
        <p:nvSpPr>
          <p:cNvPr id="4" name="3 - Θέση αριθμού διαφάνειας"/>
          <p:cNvSpPr>
            <a:spLocks noGrp="1"/>
          </p:cNvSpPr>
          <p:nvPr>
            <p:ph type="sldNum" sz="quarter" idx="12"/>
          </p:nvPr>
        </p:nvSpPr>
        <p:spPr/>
        <p:txBody>
          <a:bodyPr/>
          <a:lstStyle/>
          <a:p>
            <a:pPr>
              <a:defRPr/>
            </a:pPr>
            <a:fld id="{3A62058F-FA1E-41EB-BA5C-CC668E4F747A}" type="slidenum">
              <a:rPr lang="el-GR" smtClean="0"/>
              <a:pPr>
                <a:defRPr/>
              </a:pPr>
              <a:t>6</a:t>
            </a:fld>
            <a:endParaRPr lang="el-GR"/>
          </a:p>
        </p:txBody>
      </p:sp>
    </p:spTree>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a:xfrm>
            <a:off x="468312" y="404813"/>
            <a:ext cx="8352159" cy="838200"/>
          </a:xfrm>
        </p:spPr>
        <p:txBody>
          <a:bodyPr/>
          <a:lstStyle/>
          <a:p>
            <a:pPr eaLnBrk="1" hangingPunct="1">
              <a:defRPr/>
            </a:pPr>
            <a:r>
              <a:rPr lang="el-GR" sz="2800" b="1" i="0" dirty="0" smtClean="0">
                <a:solidFill>
                  <a:schemeClr val="tx1"/>
                </a:solidFill>
                <a:effectLst/>
                <a:latin typeface="Times New Roman" pitchFamily="18" charset="0"/>
                <a:cs typeface="Times New Roman" pitchFamily="18" charset="0"/>
              </a:rPr>
              <a:t>Ένα κοινό σύνολο Παγκόσμιων Λογιστικών Προτύπων</a:t>
            </a:r>
            <a:endParaRPr lang="en-US" sz="2800" b="1" i="0" dirty="0" smtClean="0">
              <a:solidFill>
                <a:schemeClr val="tx1"/>
              </a:solidFill>
              <a:effectLst/>
              <a:latin typeface="Times New Roman" pitchFamily="18" charset="0"/>
              <a:cs typeface="Times New Roman" pitchFamily="18" charset="0"/>
            </a:endParaRPr>
          </a:p>
        </p:txBody>
      </p:sp>
      <p:sp>
        <p:nvSpPr>
          <p:cNvPr id="31747" name="Rectangle 3"/>
          <p:cNvSpPr>
            <a:spLocks noGrp="1" noChangeArrowheads="1"/>
          </p:cNvSpPr>
          <p:nvPr>
            <p:ph sz="quarter" idx="1"/>
          </p:nvPr>
        </p:nvSpPr>
        <p:spPr>
          <a:xfrm>
            <a:off x="468313" y="1341438"/>
            <a:ext cx="8418512" cy="1447800"/>
          </a:xfrm>
        </p:spPr>
        <p:txBody>
          <a:bodyPr/>
          <a:lstStyle/>
          <a:p>
            <a:pPr algn="just" eaLnBrk="1" hangingPunct="1">
              <a:lnSpc>
                <a:spcPct val="90000"/>
              </a:lnSpc>
            </a:pPr>
            <a:r>
              <a:rPr lang="el-GR" altLang="el-GR" sz="2000" b="0" smtClean="0">
                <a:solidFill>
                  <a:schemeClr val="tx1"/>
                </a:solidFill>
                <a:effectLst/>
                <a:latin typeface="Times New Roman" pitchFamily="18" charset="0"/>
                <a:cs typeface="Times New Roman" pitchFamily="18" charset="0"/>
              </a:rPr>
              <a:t>Το </a:t>
            </a:r>
            <a:r>
              <a:rPr lang="en-CA" altLang="el-GR" sz="2000" b="0" smtClean="0">
                <a:solidFill>
                  <a:schemeClr val="tx1"/>
                </a:solidFill>
                <a:effectLst/>
                <a:latin typeface="Times New Roman" pitchFamily="18" charset="0"/>
                <a:cs typeface="Times New Roman" pitchFamily="18" charset="0"/>
              </a:rPr>
              <a:t>IASB </a:t>
            </a:r>
            <a:r>
              <a:rPr lang="el-GR" altLang="el-GR" sz="2000" b="0" smtClean="0">
                <a:solidFill>
                  <a:schemeClr val="tx1"/>
                </a:solidFill>
                <a:effectLst/>
                <a:latin typeface="Times New Roman" pitchFamily="18" charset="0"/>
                <a:cs typeface="Times New Roman" pitchFamily="18" charset="0"/>
              </a:rPr>
              <a:t>είναι σε συνεργασία με τους εθνικούς φορείς λογιστικών προτύπων προς την παγκόσμια σύγκλιση</a:t>
            </a:r>
            <a:r>
              <a:rPr lang="en-CA" altLang="el-GR" sz="2000" b="0" smtClean="0">
                <a:solidFill>
                  <a:schemeClr val="tx1"/>
                </a:solidFill>
                <a:effectLst/>
                <a:latin typeface="Times New Roman" pitchFamily="18" charset="0"/>
                <a:cs typeface="Times New Roman" pitchFamily="18" charset="0"/>
              </a:rPr>
              <a:t>.</a:t>
            </a:r>
          </a:p>
          <a:p>
            <a:pPr algn="just" eaLnBrk="1" hangingPunct="1">
              <a:lnSpc>
                <a:spcPct val="90000"/>
              </a:lnSpc>
            </a:pPr>
            <a:r>
              <a:rPr lang="el-GR" altLang="el-GR" sz="2000" b="0" smtClean="0">
                <a:solidFill>
                  <a:schemeClr val="tx1"/>
                </a:solidFill>
                <a:effectLst/>
                <a:latin typeface="Times New Roman" pitchFamily="18" charset="0"/>
                <a:cs typeface="Times New Roman" pitchFamily="18" charset="0"/>
              </a:rPr>
              <a:t>Μέχρι σήμερα</a:t>
            </a:r>
            <a:r>
              <a:rPr lang="en-CA" altLang="el-GR" sz="2000" b="0" smtClean="0">
                <a:solidFill>
                  <a:schemeClr val="tx1"/>
                </a:solidFill>
                <a:effectLst/>
                <a:latin typeface="Times New Roman" pitchFamily="18" charset="0"/>
                <a:cs typeface="Times New Roman" pitchFamily="18" charset="0"/>
              </a:rPr>
              <a:t>, </a:t>
            </a:r>
            <a:r>
              <a:rPr lang="el-GR" altLang="el-GR" sz="2000" b="0" smtClean="0">
                <a:solidFill>
                  <a:schemeClr val="tx1"/>
                </a:solidFill>
                <a:effectLst/>
                <a:latin typeface="Times New Roman" pitchFamily="18" charset="0"/>
                <a:cs typeface="Times New Roman" pitchFamily="18" charset="0"/>
              </a:rPr>
              <a:t>σχεδόν </a:t>
            </a:r>
            <a:r>
              <a:rPr lang="en-CA" altLang="el-GR" sz="2000" b="0" smtClean="0">
                <a:solidFill>
                  <a:schemeClr val="tx1"/>
                </a:solidFill>
                <a:effectLst/>
                <a:latin typeface="Times New Roman" pitchFamily="18" charset="0"/>
                <a:cs typeface="Times New Roman" pitchFamily="18" charset="0"/>
              </a:rPr>
              <a:t>100 </a:t>
            </a:r>
            <a:r>
              <a:rPr lang="el-GR" altLang="el-GR" sz="2000" b="0" smtClean="0">
                <a:solidFill>
                  <a:schemeClr val="tx1"/>
                </a:solidFill>
                <a:effectLst/>
                <a:latin typeface="Times New Roman" pitchFamily="18" charset="0"/>
                <a:cs typeface="Times New Roman" pitchFamily="18" charset="0"/>
              </a:rPr>
              <a:t>χώρες έχουν συγκλίνει </a:t>
            </a:r>
            <a:r>
              <a:rPr lang="en-CA" altLang="el-GR" sz="2000" b="0" smtClean="0">
                <a:solidFill>
                  <a:schemeClr val="tx1"/>
                </a:solidFill>
                <a:effectLst/>
                <a:latin typeface="Times New Roman" pitchFamily="18" charset="0"/>
                <a:cs typeface="Times New Roman" pitchFamily="18" charset="0"/>
              </a:rPr>
              <a:t>(</a:t>
            </a:r>
            <a:r>
              <a:rPr lang="el-GR" altLang="el-GR" sz="2000" b="0" smtClean="0">
                <a:solidFill>
                  <a:schemeClr val="tx1"/>
                </a:solidFill>
                <a:effectLst/>
                <a:latin typeface="Times New Roman" pitchFamily="18" charset="0"/>
                <a:cs typeface="Times New Roman" pitchFamily="18" charset="0"/>
              </a:rPr>
              <a:t>απαιτούν ή επιτρέπουν τα </a:t>
            </a:r>
            <a:r>
              <a:rPr lang="en-CA" altLang="el-GR" sz="2000" b="0" smtClean="0">
                <a:solidFill>
                  <a:schemeClr val="tx1"/>
                </a:solidFill>
                <a:effectLst/>
                <a:latin typeface="Times New Roman" pitchFamily="18" charset="0"/>
                <a:cs typeface="Times New Roman" pitchFamily="18" charset="0"/>
              </a:rPr>
              <a:t>IFRS) </a:t>
            </a:r>
            <a:r>
              <a:rPr lang="el-GR" altLang="el-GR" sz="2000" b="0" smtClean="0">
                <a:solidFill>
                  <a:schemeClr val="tx1"/>
                </a:solidFill>
                <a:effectLst/>
                <a:latin typeface="Times New Roman" pitchFamily="18" charset="0"/>
                <a:cs typeface="Times New Roman" pitchFamily="18" charset="0"/>
              </a:rPr>
              <a:t>ή είναι στην διαδικασία σύγκλισης</a:t>
            </a:r>
            <a:endParaRPr lang="en-CA" altLang="el-GR" sz="2000" b="0" smtClean="0">
              <a:solidFill>
                <a:schemeClr val="tx1"/>
              </a:solidFill>
              <a:effectLst/>
              <a:latin typeface="Times New Roman" pitchFamily="18" charset="0"/>
              <a:cs typeface="Times New Roman" pitchFamily="18" charset="0"/>
            </a:endParaRPr>
          </a:p>
        </p:txBody>
      </p:sp>
      <p:pic>
        <p:nvPicPr>
          <p:cNvPr id="31749" name="Picture 10" descr="ifrs_world_map_dec07"/>
          <p:cNvPicPr>
            <a:picLocks noChangeAspect="1" noChangeArrowheads="1"/>
          </p:cNvPicPr>
          <p:nvPr/>
        </p:nvPicPr>
        <p:blipFill>
          <a:blip r:embed="rId2" cstate="print"/>
          <a:srcRect/>
          <a:stretch>
            <a:fillRect/>
          </a:stretch>
        </p:blipFill>
        <p:spPr bwMode="auto">
          <a:xfrm>
            <a:off x="2105025" y="3048000"/>
            <a:ext cx="5324475" cy="3571875"/>
          </a:xfrm>
          <a:prstGeom prst="rect">
            <a:avLst/>
          </a:prstGeom>
          <a:noFill/>
          <a:ln w="9525">
            <a:noFill/>
            <a:miter lim="800000"/>
            <a:headEnd/>
            <a:tailEnd/>
          </a:ln>
        </p:spPr>
      </p:pic>
      <p:sp>
        <p:nvSpPr>
          <p:cNvPr id="5" name="4 - Θέση αριθμού διαφάνειας"/>
          <p:cNvSpPr>
            <a:spLocks noGrp="1"/>
          </p:cNvSpPr>
          <p:nvPr>
            <p:ph type="sldNum" sz="quarter" idx="12"/>
          </p:nvPr>
        </p:nvSpPr>
        <p:spPr/>
        <p:txBody>
          <a:bodyPr/>
          <a:lstStyle/>
          <a:p>
            <a:pPr>
              <a:defRPr/>
            </a:pPr>
            <a:fld id="{3A62058F-FA1E-41EB-BA5C-CC668E4F747A}" type="slidenum">
              <a:rPr lang="el-GR" smtClean="0"/>
              <a:pPr>
                <a:defRPr/>
              </a:pPr>
              <a:t>7</a:t>
            </a:fld>
            <a:endParaRPr lang="el-GR"/>
          </a:p>
        </p:txBody>
      </p:sp>
    </p:spTree>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b="1" dirty="0" smtClean="0">
                <a:solidFill>
                  <a:schemeClr val="tx1"/>
                </a:solidFill>
                <a:latin typeface="Times New Roman" pitchFamily="18" charset="0"/>
                <a:cs typeface="Times New Roman" pitchFamily="18" charset="0"/>
              </a:rPr>
              <a:t>Πλαίσιο Κατάρτισης και Παρουσίασης των Οικονομικών</a:t>
            </a:r>
            <a:r>
              <a:rPr lang="en-US" b="1" dirty="0" smtClean="0">
                <a:solidFill>
                  <a:schemeClr val="tx1"/>
                </a:solidFill>
                <a:latin typeface="Times New Roman" pitchFamily="18" charset="0"/>
                <a:cs typeface="Times New Roman" pitchFamily="18" charset="0"/>
              </a:rPr>
              <a:t> </a:t>
            </a:r>
            <a:r>
              <a:rPr lang="el-GR" b="1" dirty="0" smtClean="0">
                <a:solidFill>
                  <a:schemeClr val="tx1"/>
                </a:solidFill>
                <a:latin typeface="Times New Roman" pitchFamily="18" charset="0"/>
                <a:cs typeface="Times New Roman" pitchFamily="18" charset="0"/>
              </a:rPr>
              <a:t>Καταστάσεων</a:t>
            </a:r>
            <a:endParaRPr lang="el-GR" dirty="0">
              <a:solidFill>
                <a:schemeClr val="tx1"/>
              </a:solidFill>
              <a:latin typeface="Times New Roman" pitchFamily="18" charset="0"/>
              <a:cs typeface="Times New Roman" pitchFamily="18" charset="0"/>
            </a:endParaRPr>
          </a:p>
        </p:txBody>
      </p:sp>
      <p:sp>
        <p:nvSpPr>
          <p:cNvPr id="3" name="Content Placeholder 2"/>
          <p:cNvSpPr>
            <a:spLocks noGrp="1"/>
          </p:cNvSpPr>
          <p:nvPr>
            <p:ph sz="quarter" idx="1"/>
          </p:nvPr>
        </p:nvSpPr>
        <p:spPr/>
        <p:txBody>
          <a:bodyPr/>
          <a:lstStyle/>
          <a:p>
            <a:pPr fontAlgn="auto">
              <a:lnSpc>
                <a:spcPct val="120000"/>
              </a:lnSpc>
              <a:spcAft>
                <a:spcPts val="0"/>
              </a:spcAft>
              <a:buFontTx/>
              <a:buChar char="•"/>
              <a:defRPr/>
            </a:pPr>
            <a:r>
              <a:rPr lang="el-GR" sz="3200" dirty="0" smtClean="0">
                <a:latin typeface="Times New Roman" pitchFamily="18" charset="0"/>
                <a:cs typeface="Times New Roman" pitchFamily="18" charset="0"/>
              </a:rPr>
              <a:t>Εννοιολογικό Πλαίσιο (Γενικά)</a:t>
            </a:r>
            <a:endParaRPr lang="en-GB" sz="3200" dirty="0" smtClean="0">
              <a:latin typeface="Times New Roman" pitchFamily="18" charset="0"/>
              <a:cs typeface="Times New Roman" pitchFamily="18" charset="0"/>
            </a:endParaRPr>
          </a:p>
          <a:p>
            <a:pPr algn="just" fontAlgn="auto">
              <a:lnSpc>
                <a:spcPct val="120000"/>
              </a:lnSpc>
              <a:spcBef>
                <a:spcPct val="40000"/>
              </a:spcBef>
              <a:spcAft>
                <a:spcPts val="0"/>
              </a:spcAft>
              <a:buFontTx/>
              <a:buChar char="•"/>
              <a:tabLst>
                <a:tab pos="355600" algn="l"/>
              </a:tabLst>
              <a:defRPr/>
            </a:pPr>
            <a:r>
              <a:rPr lang="en-GB" sz="3200" dirty="0" smtClean="0">
                <a:latin typeface="Times New Roman" pitchFamily="18" charset="0"/>
                <a:cs typeface="Times New Roman" pitchFamily="18" charset="0"/>
              </a:rPr>
              <a:t>  </a:t>
            </a:r>
            <a:r>
              <a:rPr lang="el-GR" sz="3200" u="sng" dirty="0" smtClean="0">
                <a:latin typeface="Times New Roman" pitchFamily="18" charset="0"/>
                <a:cs typeface="Times New Roman" pitchFamily="18" charset="0"/>
              </a:rPr>
              <a:t>Σκοπός</a:t>
            </a:r>
            <a:r>
              <a:rPr lang="en-GB" sz="3200" dirty="0" smtClean="0">
                <a:latin typeface="Times New Roman" pitchFamily="18" charset="0"/>
                <a:cs typeface="Times New Roman" pitchFamily="18" charset="0"/>
              </a:rPr>
              <a:t> </a:t>
            </a:r>
            <a:r>
              <a:rPr lang="en-GB" sz="2400" dirty="0" smtClean="0">
                <a:latin typeface="Times New Roman" pitchFamily="18" charset="0"/>
                <a:cs typeface="Times New Roman" pitchFamily="18" charset="0"/>
              </a:rPr>
              <a:t>(</a:t>
            </a:r>
            <a:r>
              <a:rPr lang="el-GR" sz="2400" dirty="0" smtClean="0">
                <a:latin typeface="Times New Roman" pitchFamily="18" charset="0"/>
                <a:cs typeface="Times New Roman" pitchFamily="18" charset="0"/>
              </a:rPr>
              <a:t>Παράγραφος 1)</a:t>
            </a:r>
            <a:r>
              <a:rPr lang="en-GB" sz="3200" dirty="0" smtClean="0">
                <a:latin typeface="Times New Roman" pitchFamily="18" charset="0"/>
                <a:cs typeface="Times New Roman" pitchFamily="18" charset="0"/>
              </a:rPr>
              <a:t> </a:t>
            </a:r>
            <a:endParaRPr lang="el-GR" sz="3200" dirty="0" smtClean="0">
              <a:latin typeface="Times New Roman" pitchFamily="18" charset="0"/>
              <a:cs typeface="Times New Roman" pitchFamily="18" charset="0"/>
            </a:endParaRPr>
          </a:p>
          <a:p>
            <a:pPr algn="just" fontAlgn="auto">
              <a:lnSpc>
                <a:spcPct val="120000"/>
              </a:lnSpc>
              <a:spcBef>
                <a:spcPct val="40000"/>
              </a:spcBef>
              <a:spcAft>
                <a:spcPts val="0"/>
              </a:spcAft>
              <a:buFontTx/>
              <a:buChar char="•"/>
              <a:tabLst>
                <a:tab pos="355600" algn="l"/>
              </a:tabLst>
              <a:defRPr/>
            </a:pPr>
            <a:r>
              <a:rPr lang="el-GR" sz="3200" dirty="0" smtClean="0">
                <a:latin typeface="Times New Roman" pitchFamily="18" charset="0"/>
                <a:cs typeface="Times New Roman" pitchFamily="18" charset="0"/>
              </a:rPr>
              <a:t>   </a:t>
            </a:r>
            <a:r>
              <a:rPr lang="el-GR" sz="3200" u="sng" dirty="0" smtClean="0">
                <a:latin typeface="Times New Roman" pitchFamily="18" charset="0"/>
                <a:cs typeface="Times New Roman" pitchFamily="18" charset="0"/>
              </a:rPr>
              <a:t>Πεδίο </a:t>
            </a:r>
            <a:r>
              <a:rPr lang="el-GR" sz="3200" dirty="0" smtClean="0">
                <a:latin typeface="Times New Roman" pitchFamily="18" charset="0"/>
                <a:cs typeface="Times New Roman" pitchFamily="18" charset="0"/>
              </a:rPr>
              <a:t>	</a:t>
            </a:r>
            <a:r>
              <a:rPr lang="el-GR" sz="3200" u="sng" dirty="0" smtClean="0">
                <a:latin typeface="Times New Roman" pitchFamily="18" charset="0"/>
                <a:cs typeface="Times New Roman" pitchFamily="18" charset="0"/>
              </a:rPr>
              <a:t>Εφαρμογής </a:t>
            </a:r>
            <a:r>
              <a:rPr lang="en-GB" sz="2400" dirty="0" smtClean="0">
                <a:latin typeface="Times New Roman" pitchFamily="18" charset="0"/>
                <a:cs typeface="Times New Roman" pitchFamily="18" charset="0"/>
              </a:rPr>
              <a:t>(</a:t>
            </a:r>
            <a:r>
              <a:rPr lang="el-GR" sz="2400" dirty="0" smtClean="0">
                <a:latin typeface="Times New Roman" pitchFamily="18" charset="0"/>
                <a:cs typeface="Times New Roman" pitchFamily="18" charset="0"/>
              </a:rPr>
              <a:t>Παράγραφος </a:t>
            </a:r>
            <a:r>
              <a:rPr lang="en-GB" sz="2400" dirty="0" smtClean="0">
                <a:latin typeface="Times New Roman" pitchFamily="18" charset="0"/>
                <a:cs typeface="Times New Roman" pitchFamily="18" charset="0"/>
              </a:rPr>
              <a:t>5)</a:t>
            </a:r>
            <a:endParaRPr lang="en-GB" sz="3200" dirty="0" smtClean="0">
              <a:latin typeface="Times New Roman" pitchFamily="18" charset="0"/>
              <a:cs typeface="Times New Roman" pitchFamily="18" charset="0"/>
            </a:endParaRPr>
          </a:p>
          <a:p>
            <a:pPr fontAlgn="auto">
              <a:lnSpc>
                <a:spcPct val="120000"/>
              </a:lnSpc>
              <a:spcBef>
                <a:spcPct val="40000"/>
              </a:spcBef>
              <a:spcAft>
                <a:spcPts val="0"/>
              </a:spcAft>
              <a:buNone/>
              <a:defRPr/>
            </a:pPr>
            <a:r>
              <a:rPr lang="en-GB" sz="3200" dirty="0" smtClean="0">
                <a:latin typeface="Times New Roman" pitchFamily="18" charset="0"/>
                <a:cs typeface="Times New Roman" pitchFamily="18" charset="0"/>
              </a:rPr>
              <a:t> </a:t>
            </a:r>
          </a:p>
          <a:p>
            <a:pPr>
              <a:buNone/>
            </a:pPr>
            <a:endParaRPr lang="el-GR" dirty="0">
              <a:latin typeface="Times New Roman" pitchFamily="18" charset="0"/>
              <a:cs typeface="Times New Roman" pitchFamily="18" charset="0"/>
            </a:endParaRPr>
          </a:p>
        </p:txBody>
      </p:sp>
      <p:sp>
        <p:nvSpPr>
          <p:cNvPr id="4" name="3 - Θέση αριθμού διαφάνειας"/>
          <p:cNvSpPr>
            <a:spLocks noGrp="1"/>
          </p:cNvSpPr>
          <p:nvPr>
            <p:ph type="sldNum" sz="quarter" idx="12"/>
          </p:nvPr>
        </p:nvSpPr>
        <p:spPr/>
        <p:txBody>
          <a:bodyPr/>
          <a:lstStyle/>
          <a:p>
            <a:pPr>
              <a:defRPr/>
            </a:pPr>
            <a:fld id="{3A62058F-FA1E-41EB-BA5C-CC668E4F747A}" type="slidenum">
              <a:rPr lang="el-GR" smtClean="0"/>
              <a:pPr>
                <a:defRPr/>
              </a:pPr>
              <a:t>8</a:t>
            </a:fld>
            <a:endParaRPr lang="el-G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a:xfrm>
            <a:off x="500034" y="142852"/>
            <a:ext cx="8229600" cy="875490"/>
          </a:xfrm>
        </p:spPr>
        <p:txBody>
          <a:bodyPr/>
          <a:lstStyle/>
          <a:p>
            <a:pPr marL="484632" indent="0" eaLnBrk="1" fontAlgn="auto" hangingPunct="1">
              <a:spcAft>
                <a:spcPts val="0"/>
              </a:spcAft>
              <a:defRPr/>
            </a:pPr>
            <a:r>
              <a:rPr lang="el-GR" sz="3200" b="1" i="0" dirty="0" smtClean="0">
                <a:solidFill>
                  <a:schemeClr val="tx1"/>
                </a:solidFill>
                <a:effectLst/>
                <a:latin typeface="Times New Roman" pitchFamily="18" charset="0"/>
                <a:cs typeface="Times New Roman" pitchFamily="18" charset="0"/>
              </a:rPr>
              <a:t>Πεδίο εφαρμογής</a:t>
            </a:r>
            <a:r>
              <a:rPr lang="en-GB" sz="3200" b="1" i="0" dirty="0" smtClean="0">
                <a:solidFill>
                  <a:schemeClr val="tx1"/>
                </a:solidFill>
                <a:effectLst/>
                <a:latin typeface="Times New Roman" pitchFamily="18" charset="0"/>
                <a:cs typeface="Times New Roman" pitchFamily="18" charset="0"/>
              </a:rPr>
              <a:t>(</a:t>
            </a:r>
            <a:r>
              <a:rPr lang="el-GR" sz="3200" b="1" i="0" dirty="0" smtClean="0">
                <a:solidFill>
                  <a:schemeClr val="tx1"/>
                </a:solidFill>
                <a:effectLst/>
                <a:latin typeface="Times New Roman" pitchFamily="18" charset="0"/>
                <a:cs typeface="Times New Roman" pitchFamily="18" charset="0"/>
              </a:rPr>
              <a:t>παρ.</a:t>
            </a:r>
            <a:r>
              <a:rPr lang="en-GB" sz="3200" b="1" i="0" dirty="0" smtClean="0">
                <a:solidFill>
                  <a:schemeClr val="tx1"/>
                </a:solidFill>
                <a:effectLst/>
                <a:latin typeface="Times New Roman" pitchFamily="18" charset="0"/>
                <a:cs typeface="Times New Roman" pitchFamily="18" charset="0"/>
              </a:rPr>
              <a:t>5)</a:t>
            </a:r>
            <a:endParaRPr lang="en-GB" sz="3200" b="1" i="0" u="sng" dirty="0" smtClean="0">
              <a:solidFill>
                <a:schemeClr val="tx1"/>
              </a:solidFill>
              <a:effectLst/>
              <a:latin typeface="Times New Roman" pitchFamily="18" charset="0"/>
              <a:cs typeface="Times New Roman" pitchFamily="18" charset="0"/>
            </a:endParaRPr>
          </a:p>
        </p:txBody>
      </p:sp>
      <p:sp>
        <p:nvSpPr>
          <p:cNvPr id="22531" name="Rectangle 3"/>
          <p:cNvSpPr>
            <a:spLocks noGrp="1" noChangeArrowheads="1"/>
          </p:cNvSpPr>
          <p:nvPr>
            <p:ph sz="quarter" idx="1"/>
          </p:nvPr>
        </p:nvSpPr>
        <p:spPr>
          <a:xfrm>
            <a:off x="428625" y="1071563"/>
            <a:ext cx="8286750" cy="4949725"/>
          </a:xfrm>
        </p:spPr>
        <p:txBody>
          <a:bodyPr/>
          <a:lstStyle/>
          <a:p>
            <a:pPr marL="609600" indent="-609600" eaLnBrk="1" hangingPunct="1">
              <a:lnSpc>
                <a:spcPct val="90000"/>
              </a:lnSpc>
              <a:buFontTx/>
              <a:buAutoNum type="arabicPeriod"/>
            </a:pPr>
            <a:r>
              <a:rPr lang="el-GR" b="0" dirty="0" smtClean="0">
                <a:effectLst/>
                <a:latin typeface="Times New Roman" pitchFamily="18" charset="0"/>
                <a:cs typeface="Times New Roman" pitchFamily="18" charset="0"/>
              </a:rPr>
              <a:t>Ο  σκοπός των οικονομικών καταστάσεων, </a:t>
            </a:r>
          </a:p>
          <a:p>
            <a:pPr marL="884238" lvl="1" indent="-609600">
              <a:lnSpc>
                <a:spcPct val="90000"/>
              </a:lnSpc>
            </a:pPr>
            <a:r>
              <a:rPr lang="el-GR" sz="2100" dirty="0" smtClean="0">
                <a:latin typeface="Times New Roman" pitchFamily="18" charset="0"/>
                <a:cs typeface="Times New Roman" pitchFamily="18" charset="0"/>
              </a:rPr>
              <a:t>Θ</a:t>
            </a:r>
            <a:r>
              <a:rPr lang="el-GR" sz="2100" b="0" dirty="0" smtClean="0">
                <a:effectLst/>
                <a:latin typeface="Times New Roman" pitchFamily="18" charset="0"/>
                <a:cs typeface="Times New Roman" pitchFamily="18" charset="0"/>
              </a:rPr>
              <a:t>εμελιώδεις</a:t>
            </a:r>
            <a:r>
              <a:rPr lang="en-US" sz="2100" b="0" dirty="0" smtClean="0">
                <a:effectLst/>
                <a:latin typeface="Times New Roman" pitchFamily="18" charset="0"/>
                <a:cs typeface="Times New Roman" pitchFamily="18" charset="0"/>
              </a:rPr>
              <a:t> (</a:t>
            </a:r>
            <a:r>
              <a:rPr lang="el-GR" sz="2100" b="0" dirty="0" smtClean="0">
                <a:effectLst/>
                <a:latin typeface="Times New Roman" pitchFamily="18" charset="0"/>
                <a:cs typeface="Times New Roman" pitchFamily="18" charset="0"/>
              </a:rPr>
              <a:t>βασικές) παραδοχές </a:t>
            </a:r>
            <a:endParaRPr lang="en-GB" sz="2100" b="0" dirty="0" smtClean="0">
              <a:effectLst/>
              <a:latin typeface="Times New Roman" pitchFamily="18" charset="0"/>
              <a:cs typeface="Times New Roman" pitchFamily="18" charset="0"/>
            </a:endParaRPr>
          </a:p>
          <a:p>
            <a:pPr marL="609600" indent="-609600" eaLnBrk="1" hangingPunct="1">
              <a:lnSpc>
                <a:spcPct val="90000"/>
              </a:lnSpc>
              <a:spcBef>
                <a:spcPct val="50000"/>
              </a:spcBef>
              <a:buFontTx/>
              <a:buAutoNum type="arabicPeriod"/>
            </a:pPr>
            <a:r>
              <a:rPr lang="el-GR" b="0" dirty="0" smtClean="0">
                <a:effectLst/>
                <a:latin typeface="Times New Roman" pitchFamily="18" charset="0"/>
                <a:cs typeface="Times New Roman" pitchFamily="18" charset="0"/>
              </a:rPr>
              <a:t>τα ποιοτικά χαρακτηριστικά των Χ.Κ</a:t>
            </a:r>
          </a:p>
          <a:p>
            <a:pPr marL="609600" indent="-609600" eaLnBrk="1" hangingPunct="1">
              <a:lnSpc>
                <a:spcPct val="90000"/>
              </a:lnSpc>
              <a:spcBef>
                <a:spcPct val="50000"/>
              </a:spcBef>
              <a:buFontTx/>
              <a:buAutoNum type="arabicPeriod"/>
            </a:pPr>
            <a:r>
              <a:rPr lang="el-GR" b="0" dirty="0" smtClean="0">
                <a:effectLst/>
                <a:latin typeface="Times New Roman" pitchFamily="18" charset="0"/>
                <a:cs typeface="Times New Roman" pitchFamily="18" charset="0"/>
              </a:rPr>
              <a:t>Τα στοιχεία των Χ.Κ</a:t>
            </a:r>
            <a:endParaRPr lang="en-GB" b="0" dirty="0" smtClean="0">
              <a:effectLst/>
              <a:latin typeface="Times New Roman" pitchFamily="18" charset="0"/>
              <a:cs typeface="Times New Roman" pitchFamily="18" charset="0"/>
            </a:endParaRPr>
          </a:p>
          <a:p>
            <a:pPr marL="990600" lvl="1" indent="-533400" eaLnBrk="1" hangingPunct="1">
              <a:lnSpc>
                <a:spcPct val="90000"/>
              </a:lnSpc>
              <a:buFontTx/>
              <a:buChar char="•"/>
            </a:pPr>
            <a:r>
              <a:rPr lang="el-GR" b="0" dirty="0" smtClean="0">
                <a:effectLst/>
                <a:latin typeface="Times New Roman" pitchFamily="18" charset="0"/>
                <a:cs typeface="Times New Roman" pitchFamily="18" charset="0"/>
              </a:rPr>
              <a:t>Ορισμοί </a:t>
            </a:r>
            <a:endParaRPr lang="en-GB" b="0" dirty="0" smtClean="0">
              <a:effectLst/>
              <a:latin typeface="Times New Roman" pitchFamily="18" charset="0"/>
              <a:cs typeface="Times New Roman" pitchFamily="18" charset="0"/>
            </a:endParaRPr>
          </a:p>
          <a:p>
            <a:pPr marL="990600" lvl="1" indent="-533400" eaLnBrk="1" hangingPunct="1">
              <a:lnSpc>
                <a:spcPct val="90000"/>
              </a:lnSpc>
              <a:buFontTx/>
              <a:buChar char="•"/>
            </a:pPr>
            <a:r>
              <a:rPr lang="el-GR" b="0" dirty="0" smtClean="0">
                <a:effectLst/>
                <a:latin typeface="Times New Roman" pitchFamily="18" charset="0"/>
                <a:cs typeface="Times New Roman" pitchFamily="18" charset="0"/>
              </a:rPr>
              <a:t>Αναγνώριση</a:t>
            </a:r>
            <a:endParaRPr lang="en-GB" b="0" dirty="0" smtClean="0">
              <a:effectLst/>
              <a:latin typeface="Times New Roman" pitchFamily="18" charset="0"/>
              <a:cs typeface="Times New Roman" pitchFamily="18" charset="0"/>
            </a:endParaRPr>
          </a:p>
          <a:p>
            <a:pPr marL="990600" lvl="1" indent="-533400" eaLnBrk="1" hangingPunct="1">
              <a:lnSpc>
                <a:spcPct val="90000"/>
              </a:lnSpc>
              <a:buFontTx/>
              <a:buChar char="•"/>
            </a:pPr>
            <a:r>
              <a:rPr lang="el-GR" b="0" dirty="0" smtClean="0">
                <a:effectLst/>
                <a:latin typeface="Times New Roman" pitchFamily="18" charset="0"/>
                <a:cs typeface="Times New Roman" pitchFamily="18" charset="0"/>
              </a:rPr>
              <a:t>Επιμέτρηση</a:t>
            </a:r>
            <a:r>
              <a:rPr lang="en-GB" b="0" dirty="0" smtClean="0">
                <a:effectLst/>
                <a:latin typeface="Times New Roman" pitchFamily="18" charset="0"/>
                <a:cs typeface="Times New Roman" pitchFamily="18" charset="0"/>
              </a:rPr>
              <a:t>	</a:t>
            </a:r>
          </a:p>
          <a:p>
            <a:pPr marL="609600" indent="-609600" eaLnBrk="1" hangingPunct="1">
              <a:lnSpc>
                <a:spcPct val="90000"/>
              </a:lnSpc>
              <a:spcBef>
                <a:spcPct val="50000"/>
              </a:spcBef>
              <a:buFontTx/>
              <a:buAutoNum type="arabicPeriod"/>
            </a:pPr>
            <a:r>
              <a:rPr lang="el-GR" b="0" dirty="0" smtClean="0">
                <a:effectLst/>
                <a:latin typeface="Times New Roman" pitchFamily="18" charset="0"/>
                <a:cs typeface="Times New Roman" pitchFamily="18" charset="0"/>
              </a:rPr>
              <a:t>τις έννοιες του κεφαλαίου και της διατήρησης κεφαλαίου</a:t>
            </a:r>
            <a:endParaRPr lang="en-GB" b="0" dirty="0" smtClean="0">
              <a:effectLst/>
              <a:latin typeface="Times New Roman" pitchFamily="18" charset="0"/>
              <a:cs typeface="Times New Roman" pitchFamily="18" charset="0"/>
            </a:endParaRPr>
          </a:p>
          <a:p>
            <a:pPr marL="609600" indent="-609600" eaLnBrk="1" hangingPunct="1">
              <a:lnSpc>
                <a:spcPct val="90000"/>
              </a:lnSpc>
              <a:buFontTx/>
              <a:buNone/>
            </a:pPr>
            <a:r>
              <a:rPr lang="en-GB" b="0" dirty="0" smtClean="0">
                <a:effectLst/>
                <a:latin typeface="Times New Roman" pitchFamily="18" charset="0"/>
                <a:cs typeface="Times New Roman" pitchFamily="18" charset="0"/>
              </a:rPr>
              <a:t>	</a:t>
            </a:r>
            <a:endParaRPr lang="en-GB" sz="2400" dirty="0" smtClean="0"/>
          </a:p>
          <a:p>
            <a:pPr marL="609600" indent="-609600" eaLnBrk="1" hangingPunct="1">
              <a:lnSpc>
                <a:spcPct val="90000"/>
              </a:lnSpc>
            </a:pPr>
            <a:endParaRPr lang="en-GB" sz="2400" dirty="0" smtClean="0"/>
          </a:p>
        </p:txBody>
      </p:sp>
      <p:sp>
        <p:nvSpPr>
          <p:cNvPr id="4" name="3 - Θέση αριθμού διαφάνειας"/>
          <p:cNvSpPr>
            <a:spLocks noGrp="1"/>
          </p:cNvSpPr>
          <p:nvPr>
            <p:ph type="sldNum" sz="quarter" idx="12"/>
          </p:nvPr>
        </p:nvSpPr>
        <p:spPr/>
        <p:txBody>
          <a:bodyPr/>
          <a:lstStyle/>
          <a:p>
            <a:pPr>
              <a:defRPr/>
            </a:pPr>
            <a:fld id="{3A62058F-FA1E-41EB-BA5C-CC668E4F747A}" type="slidenum">
              <a:rPr lang="el-GR" smtClean="0"/>
              <a:pPr>
                <a:defRPr/>
              </a:pPr>
              <a:t>9</a:t>
            </a:fld>
            <a:endParaRPr lang="el-GR"/>
          </a:p>
        </p:txBody>
      </p:sp>
    </p:spTree>
  </p:cSld>
  <p:clrMapOvr>
    <a:masterClrMapping/>
  </p:clrMapOvr>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Theme2">
  <a:themeElements>
    <a:clrScheme name="Ρίζες">
      <a:dk1>
        <a:sysClr val="windowText" lastClr="000000"/>
      </a:dk1>
      <a:lt1>
        <a:sysClr val="window" lastClr="FFFFFF"/>
      </a:lt1>
      <a:dk2>
        <a:srgbClr val="464653"/>
      </a:dk2>
      <a:lt2>
        <a:srgbClr val="DDE9EC"/>
      </a:lt2>
      <a:accent1>
        <a:srgbClr val="727CA3"/>
      </a:accent1>
      <a:accent2>
        <a:srgbClr val="9FB8CD"/>
      </a:accent2>
      <a:accent3>
        <a:srgbClr val="D2DA7A"/>
      </a:accent3>
      <a:accent4>
        <a:srgbClr val="FADA7A"/>
      </a:accent4>
      <a:accent5>
        <a:srgbClr val="B88472"/>
      </a:accent5>
      <a:accent6>
        <a:srgbClr val="8E736A"/>
      </a:accent6>
      <a:hlink>
        <a:srgbClr val="B292CA"/>
      </a:hlink>
      <a:folHlink>
        <a:srgbClr val="6B5680"/>
      </a:folHlink>
    </a:clrScheme>
    <a:fontScheme name="Ρίζες">
      <a:majorFont>
        <a:latin typeface="Bookman Old Style"/>
        <a:ea typeface=""/>
        <a:cs typeface=""/>
        <a:font script="Grek" typeface="Cambria"/>
        <a:font script="Cyrl" typeface="Cambria"/>
        <a:font script="Jpan" typeface="HG明朝E"/>
        <a:font script="Hang" typeface="돋움"/>
        <a:font script="Hans" typeface="宋体"/>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Gill Sans MT"/>
        <a:ea typeface=""/>
        <a:cs typeface=""/>
        <a:font script="Grek" typeface="Calibri"/>
        <a:font script="Cyrl" typeface="Calibri"/>
        <a:font script="Jpan" typeface="ＭＳ Ｐゴシック"/>
        <a:font script="Hang" typeface="맑은 고딕"/>
        <a:font script="Hans" typeface="华文新魏"/>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Ρίζες">
      <a:fillStyleLst>
        <a:solidFill>
          <a:schemeClr val="phClr"/>
        </a:solidFill>
        <a:gradFill rotWithShape="1">
          <a:gsLst>
            <a:gs pos="0">
              <a:schemeClr val="phClr">
                <a:tint val="45000"/>
                <a:satMod val="200000"/>
              </a:schemeClr>
            </a:gs>
            <a:gs pos="30000">
              <a:schemeClr val="phClr">
                <a:tint val="61000"/>
                <a:satMod val="200000"/>
              </a:schemeClr>
            </a:gs>
            <a:gs pos="45000">
              <a:schemeClr val="phClr">
                <a:tint val="66000"/>
                <a:satMod val="200000"/>
              </a:schemeClr>
            </a:gs>
            <a:gs pos="55000">
              <a:schemeClr val="phClr">
                <a:tint val="66000"/>
                <a:satMod val="200000"/>
              </a:schemeClr>
            </a:gs>
            <a:gs pos="73000">
              <a:schemeClr val="phClr">
                <a:tint val="61000"/>
                <a:satMod val="200000"/>
              </a:schemeClr>
            </a:gs>
            <a:gs pos="100000">
              <a:schemeClr val="phClr">
                <a:tint val="45000"/>
                <a:satMod val="200000"/>
              </a:schemeClr>
            </a:gs>
          </a:gsLst>
          <a:lin ang="950000" scaled="1"/>
        </a:gradFill>
        <a:gradFill rotWithShape="1">
          <a:gsLst>
            <a:gs pos="0">
              <a:schemeClr val="phClr">
                <a:shade val="63000"/>
              </a:schemeClr>
            </a:gs>
            <a:gs pos="30000">
              <a:schemeClr val="phClr">
                <a:shade val="90000"/>
                <a:satMod val="110000"/>
              </a:schemeClr>
            </a:gs>
            <a:gs pos="45000">
              <a:schemeClr val="phClr">
                <a:shade val="100000"/>
                <a:satMod val="118000"/>
              </a:schemeClr>
            </a:gs>
            <a:gs pos="55000">
              <a:schemeClr val="phClr">
                <a:shade val="100000"/>
                <a:satMod val="118000"/>
              </a:schemeClr>
            </a:gs>
            <a:gs pos="73000">
              <a:schemeClr val="phClr">
                <a:shade val="90000"/>
                <a:satMod val="110000"/>
              </a:schemeClr>
            </a:gs>
            <a:gs pos="100000">
              <a:schemeClr val="phClr">
                <a:shade val="63000"/>
              </a:schemeClr>
            </a:gs>
          </a:gsLst>
          <a:lin ang="950000" scaled="1"/>
        </a:gradFill>
      </a:fillStyleLst>
      <a:lnStyleLst>
        <a:ln w="9525"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3000" dir="5400000" rotWithShape="0">
              <a:srgbClr val="000000">
                <a:alpha val="40000"/>
              </a:srgbClr>
            </a:outerShdw>
          </a:effectLst>
          <a:scene3d>
            <a:camera prst="orthographicFront" fov="0">
              <a:rot lat="0" lon="0" rev="0"/>
            </a:camera>
            <a:lightRig rig="balanced" dir="t">
              <a:rot lat="0" lon="0" rev="0"/>
            </a:lightRig>
          </a:scene3d>
          <a:sp3d prstMaterial="matte">
            <a:bevelT w="0" h="0"/>
            <a:contourClr>
              <a:schemeClr val="phClr">
                <a:tint val="100000"/>
                <a:shade val="100000"/>
                <a:hueMod val="100000"/>
                <a:satMod val="100000"/>
              </a:schemeClr>
            </a:contourClr>
          </a:sp3d>
        </a:effectStyle>
        <a:effectStyle>
          <a:effectLst>
            <a:outerShdw blurRad="50800" dist="25400" dir="5400000" rotWithShape="0">
              <a:srgbClr val="000000">
                <a:alpha val="50000"/>
              </a:srgbClr>
            </a:outerShdw>
          </a:effectLst>
          <a:scene3d>
            <a:camera prst="orthographicFront" fov="0">
              <a:rot lat="0" lon="0" rev="0"/>
            </a:camera>
            <a:lightRig rig="soft" dir="t">
              <a:rot lat="0" lon="0" rev="2700000"/>
            </a:lightRig>
          </a:scene3d>
          <a:sp3d prstMaterial="matte">
            <a:bevelT w="50800" h="50800"/>
            <a:contourClr>
              <a:schemeClr val="phClr"/>
            </a:contourClr>
          </a:sp3d>
        </a:effectStyle>
      </a:effectStyleLst>
      <a:bgFillStyleLst>
        <a:solidFill>
          <a:schemeClr val="phClr"/>
        </a:solidFill>
        <a:gradFill rotWithShape="1">
          <a:gsLst>
            <a:gs pos="0">
              <a:schemeClr val="phClr">
                <a:shade val="60000"/>
                <a:satMod val="300000"/>
              </a:schemeClr>
            </a:gs>
            <a:gs pos="30000">
              <a:schemeClr val="phClr">
                <a:shade val="80000"/>
                <a:satMod val="230000"/>
              </a:schemeClr>
            </a:gs>
            <a:gs pos="100000">
              <a:schemeClr val="phClr">
                <a:tint val="97000"/>
                <a:satMod val="220000"/>
              </a:schemeClr>
            </a:gs>
          </a:gsLst>
          <a:lin ang="16200000" scaled="1"/>
        </a:gradFill>
        <a:blipFill>
          <a:blip xmlns:r="http://schemas.openxmlformats.org/officeDocument/2006/relationships" r:embed="rId1">
            <a:duotone>
              <a:schemeClr val="phClr">
                <a:shade val="6000"/>
                <a:satMod val="120000"/>
              </a:schemeClr>
              <a:schemeClr val="phClr">
                <a:tint val="90000"/>
              </a:schemeClr>
            </a:duotone>
          </a:blip>
          <a:tile tx="0" ty="0" sx="35000" sy="40000" flip="x" algn="tl"/>
        </a:blipFill>
      </a:bgFillStyleLst>
    </a:fmtScheme>
  </a:themeElements>
  <a:objectDefaults/>
  <a:extraClrScheme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Override1.xml><?xml version="1.0" encoding="utf-8"?>
<a:themeOverride xmlns:a="http://schemas.openxmlformats.org/drawingml/2006/main">
  <a:clrScheme name="Ρίζες">
    <a:dk1>
      <a:sysClr val="windowText" lastClr="000000"/>
    </a:dk1>
    <a:lt1>
      <a:sysClr val="window" lastClr="FFFFFF"/>
    </a:lt1>
    <a:dk2>
      <a:srgbClr val="464653"/>
    </a:dk2>
    <a:lt2>
      <a:srgbClr val="DDE9EC"/>
    </a:lt2>
    <a:accent1>
      <a:srgbClr val="727CA3"/>
    </a:accent1>
    <a:accent2>
      <a:srgbClr val="9FB8CD"/>
    </a:accent2>
    <a:accent3>
      <a:srgbClr val="D2DA7A"/>
    </a:accent3>
    <a:accent4>
      <a:srgbClr val="FADA7A"/>
    </a:accent4>
    <a:accent5>
      <a:srgbClr val="B88472"/>
    </a:accent5>
    <a:accent6>
      <a:srgbClr val="8E736A"/>
    </a:accent6>
    <a:hlink>
      <a:srgbClr val="B292CA"/>
    </a:hlink>
    <a:folHlink>
      <a:srgbClr val="6B5680"/>
    </a:folHlink>
  </a:clrScheme>
</a:themeOverride>
</file>

<file path=ppt/theme/themeOverride2.xml><?xml version="1.0" encoding="utf-8"?>
<a:themeOverride xmlns:a="http://schemas.openxmlformats.org/drawingml/2006/main">
  <a:clrScheme name="Ρίζες">
    <a:dk1>
      <a:sysClr val="windowText" lastClr="000000"/>
    </a:dk1>
    <a:lt1>
      <a:sysClr val="window" lastClr="FFFFFF"/>
    </a:lt1>
    <a:dk2>
      <a:srgbClr val="464653"/>
    </a:dk2>
    <a:lt2>
      <a:srgbClr val="DDE9EC"/>
    </a:lt2>
    <a:accent1>
      <a:srgbClr val="727CA3"/>
    </a:accent1>
    <a:accent2>
      <a:srgbClr val="9FB8CD"/>
    </a:accent2>
    <a:accent3>
      <a:srgbClr val="D2DA7A"/>
    </a:accent3>
    <a:accent4>
      <a:srgbClr val="FADA7A"/>
    </a:accent4>
    <a:accent5>
      <a:srgbClr val="B88472"/>
    </a:accent5>
    <a:accent6>
      <a:srgbClr val="8E736A"/>
    </a:accent6>
    <a:hlink>
      <a:srgbClr val="B292CA"/>
    </a:hlink>
    <a:folHlink>
      <a:srgbClr val="6B5680"/>
    </a:folHlink>
  </a:clrScheme>
</a:themeOverride>
</file>

<file path=docProps/app.xml><?xml version="1.0" encoding="utf-8"?>
<Properties xmlns="http://schemas.openxmlformats.org/officeDocument/2006/extended-properties" xmlns:vt="http://schemas.openxmlformats.org/officeDocument/2006/docPropsVTypes">
  <Template>Theme2</Template>
  <TotalTime>1431</TotalTime>
  <Words>2827</Words>
  <Application>Microsoft Office PowerPoint</Application>
  <PresentationFormat>Προβολή στην οθόνη (4:3)</PresentationFormat>
  <Paragraphs>416</Paragraphs>
  <Slides>43</Slides>
  <Notes>19</Notes>
  <HiddenSlides>0</HiddenSlides>
  <MMClips>0</MMClips>
  <ScaleCrop>false</ScaleCrop>
  <HeadingPairs>
    <vt:vector size="6" baseType="variant">
      <vt:variant>
        <vt:lpstr>Θέμα</vt:lpstr>
      </vt:variant>
      <vt:variant>
        <vt:i4>1</vt:i4>
      </vt:variant>
      <vt:variant>
        <vt:lpstr>Ενσωματωμένοι διακομιστές OLE</vt:lpstr>
      </vt:variant>
      <vt:variant>
        <vt:i4>2</vt:i4>
      </vt:variant>
      <vt:variant>
        <vt:lpstr>Τίτλοι διαφανειών</vt:lpstr>
      </vt:variant>
      <vt:variant>
        <vt:i4>43</vt:i4>
      </vt:variant>
    </vt:vector>
  </HeadingPairs>
  <TitlesOfParts>
    <vt:vector size="46" baseType="lpstr">
      <vt:lpstr>Theme2</vt:lpstr>
      <vt:lpstr>Clip</vt:lpstr>
      <vt:lpstr>Worksheet</vt:lpstr>
      <vt:lpstr>Διεθνή Λογιστικά Πρότυπα</vt:lpstr>
      <vt:lpstr>Ιστορική ανάπτυξη των Λογιστικών Προτύπων</vt:lpstr>
      <vt:lpstr>Δομή του IASB</vt:lpstr>
      <vt:lpstr>The International Accounting Standards Board (IASB)</vt:lpstr>
      <vt:lpstr>Διαδικασία ανάπτυξης Δ.Λ.Π.</vt:lpstr>
      <vt:lpstr>Δομή ενός διεθνούς προτύπου</vt:lpstr>
      <vt:lpstr>Ένα κοινό σύνολο Παγκόσμιων Λογιστικών Προτύπων</vt:lpstr>
      <vt:lpstr>Πλαίσιο Κατάρτισης και Παρουσίασης των Οικονομικών Καταστάσεων</vt:lpstr>
      <vt:lpstr>Πεδίο εφαρμογής(παρ.5)</vt:lpstr>
      <vt:lpstr>Θεμελιώδεις Παραδοχές</vt:lpstr>
      <vt:lpstr>Ποιοτικά χαρακτηριστικά των οικονομικών καταστάσεων</vt:lpstr>
      <vt:lpstr>Ποιοτικά Χαρακτηριστικά</vt:lpstr>
      <vt:lpstr>Ποιοτικά Χαρακτηριστικά (συνέχεια)</vt:lpstr>
      <vt:lpstr>Περιορισμοί στις συναφείς και αξιόπιστες πληροφορίες</vt:lpstr>
      <vt:lpstr>Διαφάνεια 15</vt:lpstr>
      <vt:lpstr>Διαφάνεια 16</vt:lpstr>
      <vt:lpstr>Διαφάνεια 17</vt:lpstr>
      <vt:lpstr>Διαφάνεια 18</vt:lpstr>
      <vt:lpstr>Διαφάνεια 19</vt:lpstr>
      <vt:lpstr>Στοιχεία των ΧΚ</vt:lpstr>
      <vt:lpstr>Διαφάνεια 21</vt:lpstr>
      <vt:lpstr>Διαφάνεια 22</vt:lpstr>
      <vt:lpstr>IAS 7  Κατάσταση ταμειακών ροών </vt:lpstr>
      <vt:lpstr>ΚΑΤΑΣΤΑΣΗ ΤΑΜΕΙΑΚΩΝ ΡΟΩΝ </vt:lpstr>
      <vt:lpstr>Διαφάνεια 25</vt:lpstr>
      <vt:lpstr>Διαφάνεια 26</vt:lpstr>
      <vt:lpstr>Mορφή, δομή και περιεχόμενο ΚΤΡ:</vt:lpstr>
      <vt:lpstr>Aλγόριθμος της ΚΤΡ</vt:lpstr>
      <vt:lpstr>Η ΚΑΤΑΡΤΙΣΗ ΤΗΣ ΚΤΡ</vt:lpstr>
      <vt:lpstr>ΚΤΡ – άμεση μέθοδος</vt:lpstr>
      <vt:lpstr>τμήμα 2: ΤΡ(ΕΔ)</vt:lpstr>
      <vt:lpstr>τμήμα 3: ΤΡ(ΧΔ)</vt:lpstr>
      <vt:lpstr>ΚΤΡ - έμμεση μέθοδος</vt:lpstr>
      <vt:lpstr>Αλγόριθμος ΚΤΡ έμμεσης μεθόδου</vt:lpstr>
      <vt:lpstr>Διαφάνεια 35</vt:lpstr>
      <vt:lpstr>Aπαραίτητα στοιχεία για κατάρτιση ΚΤΡ</vt:lpstr>
      <vt:lpstr>Διαφάνεια 37</vt:lpstr>
      <vt:lpstr>Διαφάνεια 38</vt:lpstr>
      <vt:lpstr>Εξίσωση μεταβολής διαθεσίμων</vt:lpstr>
      <vt:lpstr>Παράδειγμα κατάρτισης ΚΤΡ</vt:lpstr>
      <vt:lpstr>Διαφάνεια 41</vt:lpstr>
      <vt:lpstr>Διαφάνεια 42</vt:lpstr>
      <vt:lpstr>Διαφάνεια 43</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Διεθνή Λογιστικά Πρότυπα</dc:title>
  <dc:creator>Windows User</dc:creator>
  <cp:lastModifiedBy>User</cp:lastModifiedBy>
  <cp:revision>111</cp:revision>
  <cp:lastPrinted>2016-03-31T13:04:02Z</cp:lastPrinted>
  <dcterms:created xsi:type="dcterms:W3CDTF">2013-03-04T13:18:56Z</dcterms:created>
  <dcterms:modified xsi:type="dcterms:W3CDTF">2025-10-06T10:26:13Z</dcterms:modified>
</cp:coreProperties>
</file>