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310" r:id="rId11"/>
    <p:sldId id="299" r:id="rId12"/>
    <p:sldId id="281" r:id="rId13"/>
    <p:sldId id="269" r:id="rId14"/>
    <p:sldId id="274" r:id="rId15"/>
    <p:sldId id="308" r:id="rId16"/>
    <p:sldId id="271" r:id="rId17"/>
    <p:sldId id="276" r:id="rId18"/>
    <p:sldId id="272" r:id="rId19"/>
    <p:sldId id="278" r:id="rId20"/>
    <p:sldId id="279" r:id="rId21"/>
    <p:sldId id="282" r:id="rId22"/>
    <p:sldId id="280" r:id="rId23"/>
    <p:sldId id="309" r:id="rId24"/>
    <p:sldId id="277" r:id="rId25"/>
    <p:sldId id="283" r:id="rId26"/>
    <p:sldId id="287" r:id="rId27"/>
    <p:sldId id="284" r:id="rId28"/>
    <p:sldId id="285" r:id="rId29"/>
    <p:sldId id="289" r:id="rId30"/>
    <p:sldId id="311" r:id="rId31"/>
    <p:sldId id="313" r:id="rId32"/>
    <p:sldId id="312" r:id="rId33"/>
    <p:sldId id="290" r:id="rId34"/>
    <p:sldId id="292" r:id="rId35"/>
    <p:sldId id="291" r:id="rId36"/>
    <p:sldId id="295" r:id="rId37"/>
    <p:sldId id="300" r:id="rId38"/>
    <p:sldId id="302" r:id="rId39"/>
    <p:sldId id="304" r:id="rId40"/>
    <p:sldId id="305" r:id="rId41"/>
    <p:sldId id="306" r:id="rId42"/>
    <p:sldId id="307" r:id="rId43"/>
    <p:sldId id="301" r:id="rId44"/>
    <p:sldId id="29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4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1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5260-57E6-4B33-AEA6-A838C814B621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459-8FA7-4159-AC35-FD22A49C1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9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5260-57E6-4B33-AEA6-A838C814B621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459-8FA7-4159-AC35-FD22A49C1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8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5260-57E6-4B33-AEA6-A838C814B621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459-8FA7-4159-AC35-FD22A49C1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5260-57E6-4B33-AEA6-A838C814B621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459-8FA7-4159-AC35-FD22A49C1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0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5260-57E6-4B33-AEA6-A838C814B621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459-8FA7-4159-AC35-FD22A49C1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6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5260-57E6-4B33-AEA6-A838C814B621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459-8FA7-4159-AC35-FD22A49C1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5260-57E6-4B33-AEA6-A838C814B621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459-8FA7-4159-AC35-FD22A49C1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0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5260-57E6-4B33-AEA6-A838C814B621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459-8FA7-4159-AC35-FD22A49C1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5260-57E6-4B33-AEA6-A838C814B621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459-8FA7-4159-AC35-FD22A49C1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5260-57E6-4B33-AEA6-A838C814B621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459-8FA7-4159-AC35-FD22A49C1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5260-57E6-4B33-AEA6-A838C814B621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459-8FA7-4159-AC35-FD22A49C1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9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D5260-57E6-4B33-AEA6-A838C814B621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8F459-8FA7-4159-AC35-FD22A49C1A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5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bg/url?sa=i&amp;rct=j&amp;q=&amp;esrc=s&amp;source=images&amp;cd=&amp;ved=0ahUKEwi-usq689XJAhUJOBoKHZ7CDC4QjRwIBw&amp;url=http://www.sigmaaldrich.com/catalog/product/sigma/x2629&amp;psig=AFQjCNElVrgGvgLjeT5nBP4PwdGWCIEJiw&amp;ust=144999525134976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bg/url?sa=i&amp;rct=j&amp;q=&amp;esrc=s&amp;source=images&amp;cd=&amp;cad=rja&amp;uact=8&amp;ved=0CAcQjRxqFQoTCMrN7b7D2McCFUxYLAodNvQCMw&amp;url=http://www.google.com/patents/EP0102504B1?cl=en&amp;psig=AFQjCNFdsrH37lU8YzY2X_8w33RqdNhFKg&amp;ust=144128937707580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288" y="1547251"/>
            <a:ext cx="62119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Lecture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Enzymes in food processing.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6215826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Food biochemistry and food processing. 2012. Simpson B.K. (Ed.) 2</a:t>
            </a:r>
            <a:r>
              <a:rPr lang="en-US" sz="1600" baseline="30000" dirty="0"/>
              <a:t>nd</a:t>
            </a:r>
            <a:r>
              <a:rPr lang="en-US" sz="1600" dirty="0"/>
              <a:t> </a:t>
            </a:r>
            <a:r>
              <a:rPr lang="en-US" sz="1600" dirty="0" smtClean="0"/>
              <a:t>edition,</a:t>
            </a:r>
            <a:r>
              <a:rPr lang="en-US" sz="1600" dirty="0"/>
              <a:t> John Wiley &amp; Sons, </a:t>
            </a:r>
            <a:r>
              <a:rPr lang="en-US" sz="1600" dirty="0" smtClean="0"/>
              <a:t>Inc.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6208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ematic illustration of acrylamide [8]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05000"/>
            <a:ext cx="3429000" cy="411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5105400" cy="3295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83842" y="4724400"/>
            <a:ext cx="1794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Mandeep</a:t>
            </a:r>
            <a:r>
              <a:rPr lang="en-US" dirty="0"/>
              <a:t> </a:t>
            </a:r>
            <a:r>
              <a:rPr lang="en-US" dirty="0" err="1"/>
              <a:t>Kataria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0075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599"/>
            <a:ext cx="8314267" cy="461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4127" y="666333"/>
            <a:ext cx="5577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Enzymes in starch modification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190607"/>
            <a:ext cx="9177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Fig. 1. Action of starch-degrading enzymes. () Reducing </a:t>
            </a:r>
            <a:r>
              <a:rPr lang="en-US" dirty="0" smtClean="0"/>
              <a:t>-</a:t>
            </a:r>
            <a:r>
              <a:rPr lang="en-US" dirty="0"/>
              <a:t>D-glucose residue; () </a:t>
            </a:r>
            <a:r>
              <a:rPr lang="en-US" dirty="0" smtClean="0"/>
              <a:t>non reducing -D-glucose residue</a:t>
            </a:r>
            <a:r>
              <a:rPr lang="en-US" dirty="0"/>
              <a:t>. Arrows indicate the </a:t>
            </a:r>
            <a:r>
              <a:rPr lang="en-US" dirty="0" smtClean="0"/>
              <a:t>-</a:t>
            </a:r>
            <a:r>
              <a:rPr lang="en-US" dirty="0"/>
              <a:t>1,6-branching points in the </a:t>
            </a:r>
            <a:r>
              <a:rPr lang="en-US" dirty="0" smtClean="0"/>
              <a:t>starch molecule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53925" y="16933"/>
            <a:ext cx="4490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Horváthová</a:t>
            </a:r>
            <a:r>
              <a:rPr lang="en-US" sz="1400" dirty="0" smtClean="0"/>
              <a:t> et al.</a:t>
            </a:r>
            <a:r>
              <a:rPr lang="it-IT" sz="1400" dirty="0"/>
              <a:t> Biologia, Bratislava, 55/6: 605|615, 2000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57200" y="5616489"/>
            <a:ext cx="3995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Biologia, Bratislava, 55/6: 605|615, 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9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1219200"/>
            <a:ext cx="8896589" cy="588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3600" y="533400"/>
            <a:ext cx="5600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steps of starch conversion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91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367" y="533400"/>
            <a:ext cx="7935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Enzymes in starch modification: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Liquefaction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440" y="990600"/>
            <a:ext cx="83456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α-amylase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endo-amylase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which hydrolyses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1,4-linkages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starch (amylose and amylopectin) almost at random.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breakdown products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formed are mainly soluble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dextrin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oligosaccharides.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a concentrated solution of starch, the hydrolysis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in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rapid viscosity reduction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In consequence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bacterial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thermophilic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α-amylase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often referred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liquefying amylase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'.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process is called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liquefaction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Starch liquefaction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 in formation of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maltodextrin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(Dextrose equivalent (DE) = 15-25     means partial hydrolysis.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8" y="4495800"/>
            <a:ext cx="4032448" cy="185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47" y="4495800"/>
            <a:ext cx="4161458" cy="183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57314" y="6354227"/>
            <a:ext cx="6534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Enzymes in food technology. 2002. Whitehurst R.J., Law B.A.  (Eds.), Sheffield Academic Press Ltd., Sheffield, UK</a:t>
            </a:r>
          </a:p>
        </p:txBody>
      </p:sp>
    </p:spTree>
    <p:extLst>
      <p:ext uri="{BB962C8B-B14F-4D97-AF65-F5344CB8AC3E}">
        <p14:creationId xmlns:p14="http://schemas.microsoft.com/office/powerpoint/2010/main" val="66755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257800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Dextrose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 (DE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degree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hydrolysis. Expresses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reducing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power (as glucose)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percentage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pure dextrose, calculated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dry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weight basis.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202" y="990600"/>
            <a:ext cx="52681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Saccharification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liquefied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starch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 degradation of maltodextrins is known as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accharification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Depending on the degree of hydrolysis and enzymes used numerous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varietes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sweeteners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produced which differ by their carbohydrate composition and rheological properties.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188" y="685800"/>
            <a:ext cx="368233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17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458199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486400"/>
            <a:ext cx="8031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Nisha</a:t>
            </a:r>
            <a:r>
              <a:rPr lang="en-US" dirty="0"/>
              <a:t>, M., </a:t>
            </a:r>
            <a:r>
              <a:rPr lang="en-US" dirty="0" err="1"/>
              <a:t>Satyanarayana</a:t>
            </a:r>
            <a:r>
              <a:rPr lang="en-US" dirty="0"/>
              <a:t>, T. Characteristics, protein engineering and applications of microbial thermostable </a:t>
            </a:r>
            <a:r>
              <a:rPr lang="en-US" dirty="0" err="1"/>
              <a:t>pullulanases</a:t>
            </a:r>
            <a:r>
              <a:rPr lang="en-US" dirty="0"/>
              <a:t> and pullulan hydrolases. </a:t>
            </a:r>
            <a:r>
              <a:rPr lang="en-US" dirty="0" err="1"/>
              <a:t>Appl</a:t>
            </a:r>
            <a:r>
              <a:rPr lang="en-US" dirty="0"/>
              <a:t> </a:t>
            </a:r>
            <a:r>
              <a:rPr lang="en-US" dirty="0" err="1"/>
              <a:t>Microbiol</a:t>
            </a:r>
            <a:r>
              <a:rPr lang="en-US" dirty="0"/>
              <a:t> </a:t>
            </a:r>
            <a:r>
              <a:rPr lang="en-US" dirty="0" err="1"/>
              <a:t>Biotechnol</a:t>
            </a:r>
            <a:r>
              <a:rPr lang="en-US" dirty="0"/>
              <a:t> 100, 5661–5679 (2016). https://doi.org/10.1007/s00253-016-7572-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90851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564" y="1484784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maltose syrup:</a:t>
            </a:r>
          </a:p>
          <a:p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β-amylase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an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-enzyme that degrades every second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-1,4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glycosidic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bond starting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non-reducing end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maltodextrin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which results 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maltose production.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β-amylase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used for the production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maltose syrups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6938" y="950074"/>
            <a:ext cx="4461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Saccharification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enzymes </a:t>
            </a:r>
          </a:p>
        </p:txBody>
      </p:sp>
    </p:spTree>
    <p:extLst>
      <p:ext uri="{BB962C8B-B14F-4D97-AF65-F5344CB8AC3E}">
        <p14:creationId xmlns:p14="http://schemas.microsoft.com/office/powerpoint/2010/main" val="2625779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259175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Properties of maltose syrups: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glucose content and a high maltose content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low glucose content, high maltose syrups show a low tendency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relatively non-hygroscopic.</a:t>
            </a:r>
          </a:p>
        </p:txBody>
      </p:sp>
    </p:spTree>
    <p:extLst>
      <p:ext uri="{BB962C8B-B14F-4D97-AF65-F5344CB8AC3E}">
        <p14:creationId xmlns:p14="http://schemas.microsoft.com/office/powerpoint/2010/main" val="3542545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2" y="114300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of glucose syrup:</a:t>
            </a:r>
          </a:p>
          <a:p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Glucoamylase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hydrolyses every first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-1,4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glycosidic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bond starting from the non-reducing end of the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maltodextrin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results in glucose (as 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glucose) production.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Eventually, an almost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complete conversion of starch into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glucose can be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α-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glucosidase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can also be used but liberates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α-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glucose.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18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14400"/>
            <a:ext cx="7625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syrups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95-97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glucose)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be produced from most starch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raw materials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(corn, wheat, potatoes, tapioca, barley and rice).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2888407" cy="314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93" y="2438400"/>
            <a:ext cx="2847975" cy="369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06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514600"/>
            <a:ext cx="891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Enzymes have been used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inadvertently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deliberately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food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processing since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ancient times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make a variety of food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products, such as: 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breads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fermented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alcoholic beverages,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fish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sauces,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heeses.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ources of food enzymes (plant, animal, microbial, and recombinant).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44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0335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Fructose syrup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593" y="762000"/>
            <a:ext cx="48245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igh-fructose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syrup (HFCS): contain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42%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90%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fructose based on dry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substance.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sweetener alternative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white sugar (sucrose)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produced from sugar cane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beets.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4" y="260648"/>
            <a:ext cx="3990975" cy="285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9" y="3606441"/>
            <a:ext cx="7534275" cy="29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1" y="6357408"/>
            <a:ext cx="72675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733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762" y="78947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Produced by the use of the enzyme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 isomerase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144780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Glucose can reversibly be </a:t>
            </a:r>
            <a:r>
              <a:rPr lang="en-US" sz="2400" dirty="0" smtClean="0"/>
              <a:t>isomerized </a:t>
            </a:r>
            <a:r>
              <a:rPr lang="en-US" sz="2400" dirty="0"/>
              <a:t>to fructose. The equilibrium conversion for glucose to fructose is 50% under industrial conditions.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glucose isomeras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4" y="2971800"/>
            <a:ext cx="453650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0" y="573325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isomerization reaction can only be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economically efficient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using immobilized enzyme. </a:t>
            </a:r>
          </a:p>
        </p:txBody>
      </p:sp>
    </p:spTree>
    <p:extLst>
      <p:ext uri="{BB962C8B-B14F-4D97-AF65-F5344CB8AC3E}">
        <p14:creationId xmlns:p14="http://schemas.microsoft.com/office/powerpoint/2010/main" val="1970646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864" y="914400"/>
            <a:ext cx="56962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done by using an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immobilized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isomerase in a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fixed-bed reactor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a column through which glucose flows continuously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enzyme granules must be rigid enough to prevent compaction during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operation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Sweetzyme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Novozymes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A/S)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produced by a mutant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selected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Streptomyces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murinus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strain.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immobilization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procedure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a disruption of a cell concentrate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with a homogenizer.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cells are then cross-linked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glutaraldehyde.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concentrated aggregate 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extruded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finally fluid-bed dried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sieved.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Depending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parameters such as temperature,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pH, feed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purity, and so on, the operating lifetime of this isomerase will typically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200–360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days.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85910"/>
            <a:ext cx="3444627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780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8326" y="1143000"/>
            <a:ext cx="81369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e-branching enzymes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Isoamylase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pullulanase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hydrolyse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alpha-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1,6-glycosidic bonds of starch, which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 been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partly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hydrolyzed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alpha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-amylase.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enerates linear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amylose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fragments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substrates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accharification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enzymes.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 of product yield.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14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6399"/>
            <a:ext cx="8352928" cy="492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23271" y="762000"/>
            <a:ext cx="6953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</a:t>
            </a:r>
            <a:r>
              <a:rPr lang="en-US" sz="2800" dirty="0" err="1" smtClean="0">
                <a:solidFill>
                  <a:srgbClr val="FF0000"/>
                </a:solidFill>
              </a:rPr>
              <a:t>accharification</a:t>
            </a:r>
            <a:r>
              <a:rPr lang="en-US" sz="2800" dirty="0" smtClean="0">
                <a:solidFill>
                  <a:srgbClr val="FF0000"/>
                </a:solidFill>
              </a:rPr>
              <a:t> products and their application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92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8732" y="711860"/>
            <a:ext cx="7174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Use of enzymes in </a:t>
            </a:r>
            <a:r>
              <a:rPr lang="en-US" sz="2800" dirty="0"/>
              <a:t>d</a:t>
            </a:r>
            <a:r>
              <a:rPr lang="en-US" sz="2800" dirty="0" smtClean="0"/>
              <a:t>airy products </a:t>
            </a:r>
            <a:r>
              <a:rPr lang="en-US" sz="2800" dirty="0" smtClean="0">
                <a:solidFill>
                  <a:srgbClr val="FF0000"/>
                </a:solidFill>
              </a:rPr>
              <a:t>manufacturing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524000"/>
            <a:ext cx="80563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Proteases: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 on milk proteins to modify texture and solubility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properties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milk and other dairy products; accelerate cheese ripening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improve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flavor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intensity.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Rennet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stomach extract that contains the enzyme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chymosin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stabilized form that is usable for cheese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making. It is a coagulant which degrade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-casein to produce cheese curds.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manufacture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rennet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calves, lambs,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kids that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no more than about 2-weeks-old and fed only milk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used.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52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19200"/>
            <a:ext cx="85030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technology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has been used for the commercial production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a 100% pure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chymosin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product from microbes.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chymosin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often called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fermentation-produced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chymosin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microbes used 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production of 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type of rennet include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nonpathogenic microorganisms </a:t>
            </a:r>
          </a:p>
          <a:p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Escherichia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coli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K-12,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Kluyveromyces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marxianus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var.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lactis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Aspergillus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niger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var.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awamori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Pro-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chymosin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genes obtained from young calves are transferred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hrough DNA plasmid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intervention into microbial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cells. Fermentation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follows to produce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chymosin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cell destruction, activation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of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prochymosin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to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chymosin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(by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cleavage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42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amino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acids),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harvesting/producing large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yields of pure, 100%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chymosin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7363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0"/>
            <a:ext cx="8763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Lactose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present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milk (about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4.7% (w/v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)) and remains in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whey (supernatant) left after the coagulation stage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cheese-making.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Lactose has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 solubility resulting in crystal formation at concentrations above 11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lactase 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added to milk or liquid whey (2000 U kg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and left for about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day,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about 50% of the lactose 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hydrolyzed,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giving a sweeter product which will not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if condensed or frozen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Therefore, it can be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used in the production of ice cream and sweetened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flavored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condensed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milks to prevent “sandy” taste.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Hydrolyzed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lactose is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times sweeter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non-hydrolyzed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lactose.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also improves the '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scoopability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' and creaminess of the product.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1"/>
            <a:ext cx="586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914400"/>
            <a:ext cx="1265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Lactase</a:t>
            </a:r>
          </a:p>
        </p:txBody>
      </p:sp>
    </p:spTree>
    <p:extLst>
      <p:ext uri="{BB962C8B-B14F-4D97-AF65-F5344CB8AC3E}">
        <p14:creationId xmlns:p14="http://schemas.microsoft.com/office/powerpoint/2010/main" val="1575639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91440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of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individuals that are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lactose intolerant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98120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Thai, Chinese and Black American populations, 97%, 90% and 73% respectively, are reported to be lactose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intolerant.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individuals suffer from inborn metabolic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lactose intolerance (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lactase deficiency)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evere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tissue dehydration,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diarrhea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even death may result from feeding lactose containing milk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lactose-intolerant children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adults.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75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Use of enzymes in </a:t>
            </a:r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eat </a:t>
            </a:r>
            <a:r>
              <a:rPr lang="en-US" sz="2800" dirty="0">
                <a:solidFill>
                  <a:srgbClr val="FF0000"/>
                </a:solidFill>
              </a:rPr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seafood products manufacturing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8305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Proteases-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heat-stable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preferred,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e.g.,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papain,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ficin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bromelain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mixture of enzymes found in pineapples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modify texture and induce tenderness in meats and squid,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improve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chewability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digestibility,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 bitterness and improve flavor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well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nutritive value,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roduce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hydrolysates from meat scraps,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underutilized fish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species,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fish processing discards;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flavors 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fermented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herring (fish).</a:t>
            </a:r>
          </a:p>
          <a:p>
            <a:pPr>
              <a:buClr>
                <a:srgbClr val="FF0000"/>
              </a:buClr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0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40603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ources of food enzymes (plant, animal, microbial, and recombinant). Cont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772816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enzymes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traditionally been derived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from: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Plants: </a:t>
            </a:r>
            <a:r>
              <a:rPr lang="el-G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amylase, 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amylase, bromelain, 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glucanase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ficin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papain,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chymopapain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lipoxygenase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trypsins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pepsins,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chymotrypsins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catalase,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pancreatic amylase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pancreatic lipase,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rennin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chymosin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Microorganisms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amylase, </a:t>
            </a:r>
            <a:r>
              <a:rPr lang="el-GR" sz="2400" i="1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amylase, glucose isomerase,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pullulanase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cellulase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catalase, lactase, pectinases, pectin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lyase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invertase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raffinose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microbial lipases, and proteases.</a:t>
            </a:r>
          </a:p>
        </p:txBody>
      </p:sp>
    </p:spTree>
    <p:extLst>
      <p:ext uri="{BB962C8B-B14F-4D97-AF65-F5344CB8AC3E}">
        <p14:creationId xmlns:p14="http://schemas.microsoft.com/office/powerpoint/2010/main" val="3544103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28600"/>
            <a:ext cx="43231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Transglutaminase: </a:t>
            </a:r>
            <a:r>
              <a:rPr lang="en-US" sz="2400" dirty="0" smtClean="0">
                <a:solidFill>
                  <a:prstClr val="black"/>
                </a:solidFill>
              </a:rPr>
              <a:t>Function</a:t>
            </a:r>
            <a:endParaRPr lang="bg-BG" sz="2400" dirty="0">
              <a:solidFill>
                <a:prstClr val="black"/>
              </a:solidFill>
            </a:endParaRPr>
          </a:p>
          <a:p>
            <a:pPr lvl="0">
              <a:buClr>
                <a:srgbClr val="FF0000"/>
              </a:buClr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5801954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Covalent </a:t>
            </a:r>
            <a:r>
              <a:rPr lang="en-US" sz="2400" dirty="0">
                <a:solidFill>
                  <a:srgbClr val="FF0000"/>
                </a:solidFill>
              </a:rPr>
              <a:t>cross-links between proteins as well as peptides and various primary amines. </a:t>
            </a:r>
            <a:endParaRPr lang="bg-BG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232294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1F1F1F"/>
                </a:solidFill>
                <a:latin typeface="Google Sans"/>
              </a:rPr>
              <a:t>Catalyze </a:t>
            </a:r>
            <a:r>
              <a:rPr lang="en-US" sz="2400" dirty="0">
                <a:solidFill>
                  <a:srgbClr val="1F1F1F"/>
                </a:solidFill>
                <a:latin typeface="Google Sans"/>
              </a:rPr>
              <a:t>the formation of an </a:t>
            </a:r>
            <a:r>
              <a:rPr lang="en-US" sz="2400" dirty="0" err="1">
                <a:solidFill>
                  <a:srgbClr val="1F1F1F"/>
                </a:solidFill>
                <a:latin typeface="Google Sans"/>
              </a:rPr>
              <a:t>isopeptide</a:t>
            </a:r>
            <a:r>
              <a:rPr lang="en-US" sz="2400" dirty="0">
                <a:solidFill>
                  <a:srgbClr val="1F1F1F"/>
                </a:solidFill>
                <a:latin typeface="Google Sans"/>
              </a:rPr>
              <a:t> bond between γ-</a:t>
            </a:r>
            <a:r>
              <a:rPr lang="en-US" sz="2400" dirty="0" err="1">
                <a:solidFill>
                  <a:srgbClr val="1F1F1F"/>
                </a:solidFill>
                <a:latin typeface="Google Sans"/>
              </a:rPr>
              <a:t>carboxamide</a:t>
            </a:r>
            <a:r>
              <a:rPr lang="en-US" sz="2400" dirty="0">
                <a:solidFill>
                  <a:srgbClr val="1F1F1F"/>
                </a:solidFill>
                <a:latin typeface="Google Sans"/>
              </a:rPr>
              <a:t> groups of glutamine residue side chains and the ε-amino groups of lysine residue side chains with subsequent release of ammonia</a:t>
            </a:r>
            <a:endParaRPr lang="bg-BG" sz="2400" dirty="0"/>
          </a:p>
        </p:txBody>
      </p:sp>
      <p:pic>
        <p:nvPicPr>
          <p:cNvPr id="2050" name="Picture 2" descr="https://www.researchgate.net/profile/Osama_Ibrahim24/publication/264635582/figure/fig1/AS:490324129783809@1493913790583/Reaction-mechanism-of-transglutaminase-TGase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65532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72200" y="3624312"/>
            <a:ext cx="254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El-Sayed </a:t>
            </a:r>
            <a:r>
              <a:rPr lang="en-US" dirty="0" smtClean="0"/>
              <a:t>El-</a:t>
            </a:r>
            <a:r>
              <a:rPr lang="en-US" dirty="0" err="1" smtClean="0"/>
              <a:t>Tanboly</a:t>
            </a:r>
            <a:r>
              <a:rPr lang="en-US" dirty="0" smtClean="0"/>
              <a:t>, 2021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71072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8800"/>
            <a:ext cx="6705600" cy="4190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609600"/>
            <a:ext cx="7297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Crosslinking of polypeptides by transglutaminase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065239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34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838199"/>
            <a:ext cx="80769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Transglutaminase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rgbClr val="FF0000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improve texture in meats and seafood products,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Form restructured meats from trimmings and surimi-type products,</a:t>
            </a:r>
          </a:p>
          <a:p>
            <a:endParaRPr lang="en-US" sz="28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191000"/>
            <a:ext cx="2847975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49346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191000"/>
            <a:ext cx="32480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51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38200"/>
            <a:ext cx="8436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Use of enzymes in fruit, vegetable and cereal processing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133600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Pectolytic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pectinase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):  a collective name for several enzymes that  degrade pectin;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Cellulolytic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complex;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Hemicellulases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81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273" y="1676400"/>
            <a:ext cx="83996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 walls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 high-molecular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weight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compounds.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Protopectin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insoluble and inhibit the extraction of the juice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the fruit and keep solid particles suspended in the juice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addition,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polymers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xylose, galactose, and arabinose (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hemicelluloses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form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link with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cellulose. The entire system forms a gel that retains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juice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mash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goal: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Enzymatic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 treatment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(for example, in juice production) is performed to: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the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pressabiliy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mash and, respectively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564" y="1066800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Enzymatic mash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why are exogenous enzymes needed?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20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650974"/>
            <a:ext cx="4315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Cellulases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hemicellulases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438400"/>
            <a:ext cx="83104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cellulases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hemicellulases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fruit processing is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allowed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EU.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They are, however,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without any legal restrictions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vegetable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40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69440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Enzymatic modification of food proteins: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Production of protein hydrolysates </a:t>
            </a:r>
            <a:endParaRPr lang="bg-BG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838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Purpose: </a:t>
            </a:r>
            <a:r>
              <a:rPr lang="en-US" sz="2400" dirty="0" smtClean="0"/>
              <a:t>The </a:t>
            </a:r>
            <a:r>
              <a:rPr lang="en-US" sz="2400" dirty="0"/>
              <a:t>hydrolysis of proteins with enzymes is an attractive </a:t>
            </a:r>
            <a:r>
              <a:rPr lang="en-US" sz="2400" dirty="0" smtClean="0"/>
              <a:t>way of modifying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functional properties – better solubility, foaming, and emulsifying capabilities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and </a:t>
            </a:r>
            <a:r>
              <a:rPr lang="en-US" sz="2400" dirty="0">
                <a:solidFill>
                  <a:srgbClr val="FF0000"/>
                </a:solidFill>
              </a:rPr>
              <a:t>nutritional properties </a:t>
            </a:r>
            <a:r>
              <a:rPr lang="en-US" sz="2400" dirty="0" smtClean="0">
                <a:solidFill>
                  <a:srgbClr val="FF0000"/>
                </a:solidFill>
              </a:rPr>
              <a:t>– improved digestibility, decreased </a:t>
            </a:r>
            <a:r>
              <a:rPr lang="en-US" sz="2400" dirty="0" err="1" smtClean="0">
                <a:solidFill>
                  <a:srgbClr val="FF0000"/>
                </a:solidFill>
              </a:rPr>
              <a:t>allergenicity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of </a:t>
            </a:r>
            <a:r>
              <a:rPr lang="en-US" sz="2400" dirty="0"/>
              <a:t>food proteins of vegetable origin or </a:t>
            </a:r>
            <a:r>
              <a:rPr lang="en-US" sz="2400" dirty="0" smtClean="0"/>
              <a:t>by-products.</a:t>
            </a:r>
            <a:endParaRPr lang="bg-BG" sz="2400" dirty="0"/>
          </a:p>
        </p:txBody>
      </p:sp>
      <p:sp>
        <p:nvSpPr>
          <p:cNvPr id="4" name="Rectangle 3"/>
          <p:cNvSpPr/>
          <p:nvPr/>
        </p:nvSpPr>
        <p:spPr>
          <a:xfrm>
            <a:off x="1567070" y="5974110"/>
            <a:ext cx="7195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Whitehurst, R. J., &amp; Van 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Oort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M. (Eds.). (2010).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Enzymes in food technology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(Vol. 388). Singapore: Wiley-Blackwell.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45362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079" y="1600200"/>
            <a:ext cx="808172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Raw materials: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lant proteins </a:t>
            </a:r>
            <a:r>
              <a:rPr lang="en-US" sz="2800" dirty="0" smtClean="0"/>
              <a:t>(soybean)</a:t>
            </a:r>
          </a:p>
          <a:p>
            <a:endParaRPr lang="en-US" sz="2800" dirty="0" smtClean="0"/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By-products of animal </a:t>
            </a:r>
            <a:r>
              <a:rPr lang="en-US" sz="2800" dirty="0" smtClean="0"/>
              <a:t>(fish, meat) or plant origin (meals of oil producing industry)</a:t>
            </a:r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90600" y="5334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</a:rPr>
              <a:t>Production </a:t>
            </a:r>
            <a:r>
              <a:rPr lang="en-US" sz="3200" dirty="0">
                <a:solidFill>
                  <a:prstClr val="black"/>
                </a:solidFill>
              </a:rPr>
              <a:t>of protein </a:t>
            </a:r>
            <a:r>
              <a:rPr lang="en-US" sz="3200" dirty="0" err="1">
                <a:solidFill>
                  <a:prstClr val="black"/>
                </a:solidFill>
              </a:rPr>
              <a:t>hydrolyzates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118175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876800"/>
            <a:ext cx="285750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6324600"/>
            <a:ext cx="16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Sunflower meal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722" y="4495800"/>
            <a:ext cx="2762250" cy="1401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00884" y="6219092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Rapeseed meal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15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990600"/>
            <a:ext cx="9067800" cy="56387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304800"/>
            <a:ext cx="4358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</a:rPr>
              <a:t>Enzymes used: </a:t>
            </a:r>
            <a:r>
              <a:rPr lang="en-US" sz="3200" dirty="0">
                <a:solidFill>
                  <a:srgbClr val="FF0000"/>
                </a:solidFill>
              </a:rPr>
              <a:t>proteases</a:t>
            </a:r>
            <a:endParaRPr lang="bg-BG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3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887" y="1447800"/>
            <a:ext cx="8915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of microorganisms 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source for enzyme production: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Easy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fast grow.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ake small space to cultivate.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Relatively cheep culture compounds.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Their use 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 enzyme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 is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affected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seasonal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climatic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conditions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is, thus,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consistent.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Possibility for tight control of culture conditions.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Their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as sources of enzymes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affected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various political and agricultural policies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decisions that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regulate the slaughter of animals or felling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trees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plants.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83993"/>
            <a:ext cx="5216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Enzymes used in food industry have 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microbial origin.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7478"/>
            <a:ext cx="2255716" cy="2155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708" y="247908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77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25291"/>
            <a:ext cx="8991600" cy="4502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8590008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70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9127"/>
            <a:ext cx="8153400" cy="4824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48" y="5181600"/>
            <a:ext cx="2786400" cy="137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5082570"/>
            <a:ext cx="49735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DH – Degree of hydrolyses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- amount of </a:t>
            </a:r>
            <a:r>
              <a:rPr lang="el-GR" sz="2400" b="1" dirty="0" smtClean="0">
                <a:solidFill>
                  <a:srgbClr val="1F1F1F"/>
                </a:solidFill>
                <a:latin typeface="Google Sans"/>
              </a:rPr>
              <a:t>α</a:t>
            </a:r>
            <a:r>
              <a:rPr lang="en-US" sz="2400" b="1" dirty="0" smtClean="0">
                <a:solidFill>
                  <a:srgbClr val="1F1F1F"/>
                </a:solidFill>
                <a:latin typeface="Google Sans"/>
              </a:rPr>
              <a:t>- </a:t>
            </a:r>
            <a:r>
              <a:rPr lang="en-US" sz="2400" dirty="0" smtClean="0"/>
              <a:t>amino group nitrogen</a:t>
            </a:r>
          </a:p>
          <a:p>
            <a:r>
              <a:rPr lang="en-US" sz="2400" dirty="0" err="1" smtClean="0"/>
              <a:t>h</a:t>
            </a:r>
            <a:r>
              <a:rPr lang="en-US" sz="2400" baseline="-25000" dirty="0" err="1" smtClean="0"/>
              <a:t>tot</a:t>
            </a:r>
            <a:r>
              <a:rPr lang="en-US" sz="2400" dirty="0" smtClean="0"/>
              <a:t> – amount of total nitrogen</a:t>
            </a:r>
            <a:endParaRPr lang="en-US" sz="2400" dirty="0"/>
          </a:p>
          <a:p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305609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86868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875" y="381000"/>
            <a:ext cx="6865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 preparation of soybean protein hydrolysate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630879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143000"/>
            <a:ext cx="8096250" cy="5253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875" y="381000"/>
            <a:ext cx="7069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 preparation of fish waste protein hydrolysate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9324730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066800"/>
            <a:ext cx="1809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Image result for smiling fac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20193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2554069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you!!!</a:t>
            </a:r>
          </a:p>
        </p:txBody>
      </p:sp>
      <p:pic>
        <p:nvPicPr>
          <p:cNvPr id="1026" name="Picture 2" descr="Image result for goodby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343400"/>
            <a:ext cx="2600325" cy="1762126"/>
          </a:xfrm>
          <a:prstGeom prst="rect">
            <a:avLst/>
          </a:prstGeom>
          <a:noFill/>
        </p:spPr>
      </p:pic>
      <p:pic>
        <p:nvPicPr>
          <p:cNvPr id="1030" name="Picture 6" descr="Image result for goodby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191000"/>
            <a:ext cx="29718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4625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53553"/>
            <a:ext cx="8839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Even though all classes of enzymes are expected to occur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all or most microorganisms, in practice, the great majority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industrial microbial enzymes are derived from only a very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few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recognized as safe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species.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predominant microorganisms used for industrial production of enzymes for food purposes are: </a:t>
            </a:r>
          </a:p>
          <a:p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Aspergillus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species,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Bacillus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species,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Kluyveromyces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species.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Limited use is due to: co-production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harmful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 need for stringent evaluation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safety at high cost before they can be put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food production.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7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7799"/>
            <a:ext cx="8964488" cy="543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578297"/>
            <a:ext cx="7458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Selected examples for food enzymes and their application.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2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577012"/>
            <a:ext cx="6957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Use of enzymes in </a:t>
            </a:r>
            <a:r>
              <a:rPr lang="en-US" sz="2800" dirty="0" smtClean="0"/>
              <a:t>baked </a:t>
            </a:r>
            <a:r>
              <a:rPr lang="en-US" sz="2800" dirty="0"/>
              <a:t>g</a:t>
            </a:r>
            <a:r>
              <a:rPr lang="en-US" sz="2800" dirty="0" smtClean="0"/>
              <a:t>oods </a:t>
            </a:r>
            <a:r>
              <a:rPr lang="en-US" sz="2800" dirty="0" smtClean="0">
                <a:solidFill>
                  <a:srgbClr val="FF0000"/>
                </a:solidFill>
              </a:rPr>
              <a:t>manufacturing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Baked goods are prepared from flours such as wheat flour, which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has starch as its main constituent.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Amylolytic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break down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flour starch into small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dextrin pieces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 become better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substrates for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yeast to act upon in the bread-making process.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2" name="Picture 2" descr="http://www.sigmaaldrich.com/content/dam/sigma-aldrich/product0/149/bf5-5-xylan.eps/_jcr_content/renditions/bf5-5-xylan-mediu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429000"/>
            <a:ext cx="3352800" cy="2971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3429000"/>
            <a:ext cx="533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Xylanase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preferred are those that act on the non-water soluble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arabinoxylan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fraction. It interferes with the formation of gluten network. Removal of not-extractable with water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arabinoxylan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fraction results in increase of high molecular weight solubilized in water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arabinoxylans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that  in turns increase viscosity and dough stability; provide better crumb texture and increased loaf volume.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4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atentimages.storage.googleapis.com/EP0102504B1/imgb000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82105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3236" y="871478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Broader application of enzymes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baking industry 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replacement of chemicals that are conventionally used in bread making.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example,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enzyme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 oxidase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(GOX) 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used in baked goods to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 dough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elasticity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place of chemicals such as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potassium bromate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(flour improver - 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number E924).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Potassium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bromate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- 2B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carcinogen (possibly carcinogenic to humans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Banned for use in EU; Allowed for use in the USA.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7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535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Proteases: 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break down protein molecules in the dough and improve dough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handling;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nhance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flavor development;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May be used to degrade gluten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 individuals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 are gluten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intolerant.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636" y="3550956"/>
            <a:ext cx="8219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sparaginase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breaks down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asparagine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flours to reduce its availability for reaction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reducing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sugars to form acrylamide at high temperature.</a:t>
            </a:r>
          </a:p>
        </p:txBody>
      </p:sp>
      <p:sp>
        <p:nvSpPr>
          <p:cNvPr id="4" name="AutoShape 4" descr="Image result for asparagine acrylamide in foo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24" y="4267200"/>
            <a:ext cx="3847976" cy="256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45" y="4566619"/>
            <a:ext cx="3907875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32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2201</Words>
  <Application>Microsoft Office PowerPoint</Application>
  <PresentationFormat>On-screen Show (4:3)</PresentationFormat>
  <Paragraphs>233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Google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TR</cp:lastModifiedBy>
  <cp:revision>138</cp:revision>
  <dcterms:created xsi:type="dcterms:W3CDTF">2015-09-01T06:13:01Z</dcterms:created>
  <dcterms:modified xsi:type="dcterms:W3CDTF">2025-11-10T10:16:20Z</dcterms:modified>
</cp:coreProperties>
</file>