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25" r:id="rId4"/>
    <p:sldId id="329" r:id="rId5"/>
    <p:sldId id="326" r:id="rId6"/>
    <p:sldId id="330" r:id="rId7"/>
    <p:sldId id="327" r:id="rId8"/>
    <p:sldId id="328" r:id="rId9"/>
    <p:sldId id="259" r:id="rId10"/>
    <p:sldId id="258" r:id="rId11"/>
    <p:sldId id="261" r:id="rId12"/>
    <p:sldId id="260" r:id="rId13"/>
    <p:sldId id="262" r:id="rId14"/>
    <p:sldId id="263" r:id="rId15"/>
    <p:sldId id="265" r:id="rId16"/>
    <p:sldId id="266" r:id="rId17"/>
    <p:sldId id="323" r:id="rId18"/>
    <p:sldId id="267" r:id="rId19"/>
    <p:sldId id="268" r:id="rId20"/>
    <p:sldId id="270" r:id="rId21"/>
    <p:sldId id="271" r:id="rId22"/>
    <p:sldId id="273" r:id="rId23"/>
    <p:sldId id="276" r:id="rId24"/>
    <p:sldId id="279" r:id="rId25"/>
    <p:sldId id="282" r:id="rId26"/>
    <p:sldId id="283" r:id="rId27"/>
    <p:sldId id="322" r:id="rId28"/>
    <p:sldId id="285" r:id="rId29"/>
    <p:sldId id="286" r:id="rId30"/>
    <p:sldId id="287" r:id="rId31"/>
    <p:sldId id="288" r:id="rId32"/>
    <p:sldId id="298" r:id="rId33"/>
    <p:sldId id="300" r:id="rId34"/>
    <p:sldId id="301" r:id="rId35"/>
    <p:sldId id="299" r:id="rId36"/>
    <p:sldId id="302" r:id="rId37"/>
    <p:sldId id="317" r:id="rId38"/>
    <p:sldId id="304" r:id="rId39"/>
    <p:sldId id="303" r:id="rId40"/>
    <p:sldId id="306" r:id="rId41"/>
    <p:sldId id="305" r:id="rId42"/>
    <p:sldId id="307" r:id="rId43"/>
    <p:sldId id="308" r:id="rId44"/>
    <p:sldId id="310" r:id="rId45"/>
    <p:sldId id="311" r:id="rId46"/>
    <p:sldId id="312" r:id="rId47"/>
    <p:sldId id="313" r:id="rId48"/>
    <p:sldId id="314" r:id="rId49"/>
    <p:sldId id="318" r:id="rId50"/>
    <p:sldId id="319" r:id="rId51"/>
    <p:sldId id="321" r:id="rId52"/>
    <p:sldId id="315" r:id="rId53"/>
    <p:sldId id="32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0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3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1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8E61-1666-4E28-AA06-68F08C7A48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1B230-EEA7-450A-BCF3-E4D7BEF11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2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8E61-1666-4E28-AA06-68F08C7A48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1B230-EEA7-450A-BCF3-E4D7BEF11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63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8E61-1666-4E28-AA06-68F08C7A48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1B230-EEA7-450A-BCF3-E4D7BEF11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69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8E61-1666-4E28-AA06-68F08C7A48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1B230-EEA7-450A-BCF3-E4D7BEF11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589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8E61-1666-4E28-AA06-68F08C7A48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1B230-EEA7-450A-BCF3-E4D7BEF11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45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8E61-1666-4E28-AA06-68F08C7A48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1B230-EEA7-450A-BCF3-E4D7BEF11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64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8E61-1666-4E28-AA06-68F08C7A48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1B230-EEA7-450A-BCF3-E4D7BEF11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784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8E61-1666-4E28-AA06-68F08C7A48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1B230-EEA7-450A-BCF3-E4D7BEF11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98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5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8E61-1666-4E28-AA06-68F08C7A48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1B230-EEA7-450A-BCF3-E4D7BEF11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marR="0" lvl="0" indent="-283464" algn="l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223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8E61-1666-4E28-AA06-68F08C7A48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1B230-EEA7-450A-BCF3-E4D7BEF11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989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8E61-1666-4E28-AA06-68F08C7A48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1B230-EEA7-450A-BCF3-E4D7BEF11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15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8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5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3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4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0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B5F1-6003-4790-8FB9-CE1A5735395D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38E61-1666-4E28-AA06-68F08C7A48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1B230-EEA7-450A-BCF3-E4D7BEF11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58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bg/url?sa=i&amp;rct=j&amp;q=&amp;esrc=s&amp;source=images&amp;cd=&amp;cad=rja&amp;uact=8&amp;ved=0CAcQjRxqFQoTCJSzmJ_d0scCFcddFAodgkoIBA&amp;url=http://www.suggestkeyword.com/ZmlicmluICBjbG90/&amp;ei=2fjjVdTiI8e7UYKVoSA&amp;psig=AFQjCNHMHcbbmzXEkfXVH_Elu14S2fAIXQ&amp;ust=1441090135002262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g/url?sa=i&amp;rct=j&amp;q=&amp;esrc=s&amp;source=images&amp;cd=&amp;cad=rja&amp;uact=8&amp;ved=0CAcQjRxqFQoTCJqVxuT00scCFQtZLAodoV0A-Q&amp;url=https://www.rpi.edu/dept/bcbp/molbiochem/MBWeb/mb2/part1/lipoprot.htm&amp;ei=iRHkVdqsA4uysQGhu4HIDw&amp;psig=AFQjCNE4O8dIKNoqkmVrARSsZmRVheRMog&amp;ust=1441096366853263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bg/url?sa=i&amp;rct=j&amp;q=&amp;esrc=s&amp;source=images&amp;cd=&amp;cad=rja&amp;uact=8&amp;ved=0CAcQjRxqFQoTCLTUrPKG08cCFQqKLAodTzcCQA&amp;url=http://www.worthington-biochem.com:8080/enzyme-manual/AP/&amp;ei=hSTkVfT9MoqUsgHP7oiABA&amp;psig=AFQjCNGu-C2j8jZzXwl3OA9aLsFZHLklSw&amp;ust=1441101297772895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691349"/>
            <a:ext cx="7901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Lecture </a:t>
            </a:r>
            <a:r>
              <a:rPr lang="en-US" sz="3600" dirty="0"/>
              <a:t>8</a:t>
            </a:r>
            <a:r>
              <a:rPr lang="en-US" sz="3600" dirty="0" smtClean="0"/>
              <a:t>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Biochemical alteration of food during postharvest and storage.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26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5"/>
            <a:ext cx="9036496" cy="583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3232" y="6273225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Handbook of Food Enzymology. 2003. Whitaker J.R., </a:t>
            </a:r>
            <a:r>
              <a:rPr lang="en-US" sz="1600" dirty="0" err="1" smtClean="0"/>
              <a:t>Voragen</a:t>
            </a:r>
            <a:r>
              <a:rPr lang="en-US" sz="1600" dirty="0" smtClean="0"/>
              <a:t> A.G.J. , Wong D.W.S. (Eds.)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00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13633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With a few exceptions (e.g., lysozyme and </a:t>
            </a:r>
            <a:r>
              <a:rPr lang="en-US" sz="2800" dirty="0" err="1"/>
              <a:t>lactoperoxidase</a:t>
            </a:r>
            <a:r>
              <a:rPr lang="en-US" sz="2800" dirty="0" smtClean="0"/>
              <a:t>), the </a:t>
            </a:r>
            <a:r>
              <a:rPr lang="en-US" sz="2800" dirty="0"/>
              <a:t>indigenous milk enzymes </a:t>
            </a:r>
            <a:r>
              <a:rPr lang="en-US" sz="2800" dirty="0">
                <a:solidFill>
                  <a:srgbClr val="FF0000"/>
                </a:solidFill>
              </a:rPr>
              <a:t>do not have </a:t>
            </a:r>
            <a:r>
              <a:rPr lang="en-US" sz="2800" dirty="0" smtClean="0">
                <a:solidFill>
                  <a:srgbClr val="FF0000"/>
                </a:solidFill>
              </a:rPr>
              <a:t>a beneficial </a:t>
            </a:r>
            <a:r>
              <a:rPr lang="en-US" sz="2800" dirty="0">
                <a:solidFill>
                  <a:srgbClr val="FF0000"/>
                </a:solidFill>
              </a:rPr>
              <a:t>effect on the nutritional or </a:t>
            </a:r>
            <a:r>
              <a:rPr lang="en-US" sz="2800" dirty="0" smtClean="0">
                <a:solidFill>
                  <a:srgbClr val="FF0000"/>
                </a:solidFill>
              </a:rPr>
              <a:t>organoleptic attributes </a:t>
            </a:r>
            <a:r>
              <a:rPr lang="en-US" sz="2800" dirty="0">
                <a:solidFill>
                  <a:srgbClr val="FF0000"/>
                </a:solidFill>
              </a:rPr>
              <a:t>of milk</a:t>
            </a:r>
            <a:r>
              <a:rPr lang="en-US" sz="2800" dirty="0"/>
              <a:t>, and hence their destruction </a:t>
            </a:r>
            <a:r>
              <a:rPr lang="en-US" sz="2800" dirty="0" smtClean="0"/>
              <a:t>by heat </a:t>
            </a:r>
            <a:r>
              <a:rPr lang="en-US" sz="2800" dirty="0"/>
              <a:t>is one of the objectives of many dairy processes.</a:t>
            </a:r>
          </a:p>
        </p:txBody>
      </p:sp>
    </p:spTree>
    <p:extLst>
      <p:ext uri="{BB962C8B-B14F-4D97-AF65-F5344CB8AC3E}">
        <p14:creationId xmlns:p14="http://schemas.microsoft.com/office/powerpoint/2010/main" val="3405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70856"/>
            <a:ext cx="4046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DETERIORATION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2209800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PROTEASES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222238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 (alkaline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milk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protease)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745540"/>
            <a:ext cx="5891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Plasmin (alkaline milk proteinase)</a:t>
            </a:r>
          </a:p>
        </p:txBody>
      </p:sp>
      <p:sp>
        <p:nvSpPr>
          <p:cNvPr id="3" name="Rectangle 2"/>
          <p:cNvSpPr/>
          <p:nvPr/>
        </p:nvSpPr>
        <p:spPr>
          <a:xfrm>
            <a:off x="676918" y="152400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physiological function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 is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dissolve blood clots.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 is secreted as  plasminogen which is the inactive plasmin precursor 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milk, there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about four times as much plasminogen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plasmin. </a:t>
            </a:r>
          </a:p>
        </p:txBody>
      </p:sp>
      <p:pic>
        <p:nvPicPr>
          <p:cNvPr id="1026" name="Picture 2" descr="https://classconnection.s3.amazonaws.com/711/flashcards/524711/jpg/fibrinolysis136173757184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5" y="4685080"/>
            <a:ext cx="8210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5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00200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Plasmin is a serine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proteinase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high specificity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peptide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which lysine or arginine supplies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carboxyl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-casein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 most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susceptible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milk protein 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 action.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-casein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solution is also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hydrolyzed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rapidly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76200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Plasmin activity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600200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κ-casein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contains several Lys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residues but it is quite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plasmin, probably due to its secondary and tertiary structures.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Whey proteins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quite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plasmin, probably due to their compact, globular structures.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fact, </a:t>
            </a:r>
            <a:r>
              <a:rPr lang="el-G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lactoglobulin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especially when denatured, inhibits plasmin, presumably via sulfhydryl-disulfide interactions which rupture the structurally important elements.</a:t>
            </a:r>
          </a:p>
        </p:txBody>
      </p:sp>
    </p:spTree>
    <p:extLst>
      <p:ext uri="{BB962C8B-B14F-4D97-AF65-F5344CB8AC3E}">
        <p14:creationId xmlns:p14="http://schemas.microsoft.com/office/powerpoint/2010/main" val="8794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62200"/>
            <a:ext cx="7010400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066800"/>
            <a:ext cx="696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OF PLASMIN ACTIVITY IN MILK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10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219200"/>
            <a:ext cx="86847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Plasmin is thermostable.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Plasmin and plasminogen accompany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casein micelles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chymosin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coagulation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milk in cheese making.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Plasmin remains active even after milk cooking at high temperature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 hydrolyzes of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caseins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polypeptides. 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proteolysis alters three-dimensional protein network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cheese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form a less firm and less elastic cheese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21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715" y="1412776"/>
            <a:ext cx="83623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Plasmin is considered responsible for some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undesirable changes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rheological properties (flavor, texture) of cheese.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polypeptides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not have a direct impact 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flavor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 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substrate for the proteases associated with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starter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nonstarter bacteria. However, if the primary proteolysis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extensive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bitter peptides, with a high percentage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hydrophobic amino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acids predominate.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Plasmin activity may contribute to the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gelation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ultra-high-temperature processed milk produced from high-quality raw milk (no bacterial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involved).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yields of cheese and casein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since resulted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peptons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from plasmin proteolytic activity are soluble at pH 4.6 and are not incorporated into acid-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chymosin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-produced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casein curd.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609600"/>
            <a:ext cx="7782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OF PLASMIN ACTIVITY IN MILK Cont.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38200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Lipase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75260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Milk lipase is lipoprotein.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catalyzes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breakdown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lipids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process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called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lipolysis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173506"/>
            <a:ext cx="4997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Lipase action produces free fatty acids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but also diacylglycerol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and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</a:rPr>
              <a:t>monoacylglycerol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.  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97524"/>
            <a:ext cx="2808312" cy="28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www.rpi.edu/dept/bcbp/molbiochem/MBWeb/mb2/part1/images/diacylgl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482453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3134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Proteins as enzymes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750" y="94294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Enzymes are proteins with powerful catalytic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915659"/>
            <a:ext cx="7010400" cy="27137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9381" y="1607335"/>
            <a:ext cx="79082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Initially, the enzyme binds to the substrate (the reactant undergoing chemical change) to form an enzyme-substrate complex. In this complex, the substrate is converted to a more reactive state and undergoes chemical transformation to a product of the reaction. The enzyme is released and can bind to a new substrate molecule.</a:t>
            </a:r>
          </a:p>
        </p:txBody>
      </p:sp>
    </p:spTree>
    <p:extLst>
      <p:ext uri="{BB962C8B-B14F-4D97-AF65-F5344CB8AC3E}">
        <p14:creationId xmlns:p14="http://schemas.microsoft.com/office/powerpoint/2010/main" val="128059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62200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 acids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especially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short chain acids (i.e. butyric (C4),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caproic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(C6),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caprylic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(C8) have strong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flavors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low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flavor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thresholds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lead to flavor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defects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rancid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unpleasant smell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taste), astringent, „bitter‟.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impart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desirable 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flavors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some cheeses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parmesan.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glycerides (and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 acids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surface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cause steam foaming problems in cappuccino coffee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making.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219200"/>
            <a:ext cx="408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for dairy industry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990600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lipase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133600"/>
            <a:ext cx="85689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Originates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blood.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all raw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milk.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Inactivated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pasteurization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causes no lipolysis in milk or dairy products after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pasteurization.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7401" y="572835"/>
            <a:ext cx="7047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phosphomonoesterase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(phosphatase)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335" y="1066800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 phosphatase is found free in skim milk,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membrane material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skim milk and in the fat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globule membrane.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phosphatase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has a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optimum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stable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temperature, long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time (LT) pasteurization (63°C, 30 min)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10–20%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inactivation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Full inactivation at 88°C, 30 min.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level of acid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phosphatase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is only  2% that of alkaline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phosphatase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catalysis the hydrolysis of phosphoric acid esters.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worthington-biochem.com:8080/resources/images/enzyme-manual/AP/reac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29200"/>
            <a:ext cx="8210550" cy="18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685800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preservation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1371600"/>
            <a:ext cx="386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(LPD)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880" y="3552257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one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the most heat-stable enzymes in milk.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Its inactivation 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used as an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Super-High Temperature Short-Time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pasteurization, e.g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., temperatures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 76°C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15 sec.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680" y="2286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Catalytic function: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oxidation of inorganic and organic substrates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hydrogen peroxide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 an oxidizing agent.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29317"/>
            <a:ext cx="7194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Bactericidal effect of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(LPD)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56" y="168204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based 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peroxidation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 which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nontoxic to mammalian cells but which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kill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inhibit the growth of many species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microorganisms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13" y="3257947"/>
            <a:ext cx="6000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5556" y="448636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occur naturally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milk , a product of the enzymatic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hydrolysis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-glycosides.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5976" y="612078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Handbook of Food Enzymology. 2003. Whitaker J.R., </a:t>
            </a:r>
            <a:r>
              <a:rPr lang="en-US" sz="1600" dirty="0" err="1"/>
              <a:t>Voragen</a:t>
            </a:r>
            <a:r>
              <a:rPr lang="en-US" sz="1600" dirty="0"/>
              <a:t> A.G.J. , Wong D.W.S. (Eds.) </a:t>
            </a:r>
          </a:p>
        </p:txBody>
      </p:sp>
    </p:spTree>
    <p:extLst>
      <p:ext uri="{BB962C8B-B14F-4D97-AF65-F5344CB8AC3E}">
        <p14:creationId xmlns:p14="http://schemas.microsoft.com/office/powerpoint/2010/main" val="23642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59721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2757" y="121920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Microbial membranes are permeable for 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OSCN.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OSCN oxidizes sulfhydryl groups: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715000"/>
            <a:ext cx="7632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reaction involving a sulfhydryl group, e.g.,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thiol enzymes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will be inhibited by this oxidation.</a:t>
            </a:r>
          </a:p>
        </p:txBody>
      </p:sp>
    </p:spTree>
    <p:extLst>
      <p:ext uri="{BB962C8B-B14F-4D97-AF65-F5344CB8AC3E}">
        <p14:creationId xmlns:p14="http://schemas.microsoft.com/office/powerpoint/2010/main" val="7682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does not contain indigenous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can be generated metabolically by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catalase-negative bacteria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produced 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action of exogenous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 oxidase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glucose which may be added to milk.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82" y="4087090"/>
            <a:ext cx="718011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328429"/>
            <a:ext cx="89154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1632" y="2514600"/>
            <a:ext cx="4702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ndigenous </a:t>
            </a:r>
            <a:r>
              <a:rPr lang="en-US" sz="2800" dirty="0">
                <a:solidFill>
                  <a:srgbClr val="FF0000"/>
                </a:solidFill>
              </a:rPr>
              <a:t>Enzymes in </a:t>
            </a:r>
            <a:r>
              <a:rPr lang="en-US" sz="2800" dirty="0" smtClean="0">
                <a:solidFill>
                  <a:srgbClr val="FF0000"/>
                </a:solidFill>
              </a:rPr>
              <a:t>Meat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31" y="5877272"/>
            <a:ext cx="64865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5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418" y="838200"/>
            <a:ext cx="5181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Proteolysis: 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 Proteases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29457"/>
            <a:ext cx="4176464" cy="456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8032" y="152945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Proteases are characterized by their ability to degrade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proteins (peptide bonds).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Endoproteases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proteinases,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they are able to hydrolyze internal peptide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bonds.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Exopeptidases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when they hydrolyze external peptide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bonds, either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the amino termini or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carboxyl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termini.</a:t>
            </a:r>
          </a:p>
        </p:txBody>
      </p:sp>
    </p:spTree>
    <p:extLst>
      <p:ext uri="{BB962C8B-B14F-4D97-AF65-F5344CB8AC3E}">
        <p14:creationId xmlns:p14="http://schemas.microsoft.com/office/powerpoint/2010/main" val="8030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447800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of the endogenous proteolytic enzymes cease their functions shortly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after animal death.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remain active throughout the entire postmortem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ageing process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contribute either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(exopeptidases) or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tenderness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(endopeptidases) of meat.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well-studied enzyme systems that 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implicated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meat tenderization are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cathepsins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08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00400"/>
            <a:ext cx="59436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304800"/>
            <a:ext cx="708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Interaction between the substrate and the active site of an enzyme. Functional groups such as –COOH, -OH, NH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, and –SH being a part of the amino acids side radicals might take a part in the formation of the active center of the enzyme. </a:t>
            </a:r>
            <a:endParaRPr lang="bg-BG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4081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0424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calcium-dependent protease located around the myofibrils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bg-BG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 peripheral structure of the myofibrils but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affect myosin and actin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7928" y="377972"/>
            <a:ext cx="1406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425314" y="3050960"/>
            <a:ext cx="1771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Cathepsins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73380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group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acidic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proteases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bg-BG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proteases </a:t>
            </a:r>
            <a:r>
              <a:rPr lang="bg-BG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degrade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substrates affected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addition, they are active against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collagen, myosin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(as shown in model systems).</a:t>
            </a:r>
          </a:p>
        </p:txBody>
      </p:sp>
    </p:spTree>
    <p:extLst>
      <p:ext uri="{BB962C8B-B14F-4D97-AF65-F5344CB8AC3E}">
        <p14:creationId xmlns:p14="http://schemas.microsoft.com/office/powerpoint/2010/main" val="10425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743" y="1676400"/>
            <a:ext cx="8839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Fresh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Fruits/Vegetables are high value crops, with high consumer demand and high export potential.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Under postharvest and storage conditions fruit and vegetable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may alter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 are responsible for most of the reactions determining the quality of fresh fruit and vegetables.</a:t>
            </a: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Enzymes which are endogenous to plant tissues can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exert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undesirable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desirable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consequences.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3397" y="917200"/>
            <a:ext cx="7776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Indigenous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and vegetables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008" y="1467653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physiological processes that occur during handling and storage of fruit and vegetables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971" y="3121967"/>
            <a:ext cx="562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FRUIT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RIPENING AND SOFTENING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62373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Food biochemistry and food processing. 2012. Simpson B.K. (Ed.) 2</a:t>
            </a:r>
            <a:r>
              <a:rPr lang="en-US" baseline="30000" dirty="0"/>
              <a:t>nd</a:t>
            </a:r>
            <a:r>
              <a:rPr lang="en-US" dirty="0"/>
              <a:t> edition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13351" y="4193505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Fruit ripening is a physiological event that results from a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complex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interrelated biochemical changes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that occur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fruits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87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623" y="473028"/>
            <a:ext cx="881087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Ethylene production</a:t>
            </a:r>
          </a:p>
          <a:p>
            <a:endParaRPr lang="en-US" sz="2400" dirty="0" smtClean="0"/>
          </a:p>
          <a:p>
            <a:r>
              <a:rPr lang="en-US" sz="2400" dirty="0"/>
              <a:t>A key initiator of the ripening process is the gaseous </a:t>
            </a:r>
            <a:r>
              <a:rPr lang="en-US" sz="2400" dirty="0" smtClean="0">
                <a:solidFill>
                  <a:srgbClr val="FF0000"/>
                </a:solidFill>
              </a:rPr>
              <a:t>plant hormone </a:t>
            </a:r>
            <a:r>
              <a:rPr lang="en-US" sz="2400" dirty="0">
                <a:solidFill>
                  <a:srgbClr val="FF0000"/>
                </a:solidFill>
              </a:rPr>
              <a:t>ethylene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general, all plant tissues produce a </a:t>
            </a:r>
            <a:r>
              <a:rPr lang="en-US" sz="2400" dirty="0" smtClean="0"/>
              <a:t>low, basal</a:t>
            </a:r>
            <a:r>
              <a:rPr lang="en-US" sz="2400" dirty="0"/>
              <a:t>, level of ethylene.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Based </a:t>
            </a:r>
            <a:r>
              <a:rPr lang="en-US" sz="2400" dirty="0"/>
              <a:t>on the pattern of ethylene </a:t>
            </a:r>
            <a:r>
              <a:rPr lang="en-US" sz="2400" dirty="0" smtClean="0"/>
              <a:t>production and </a:t>
            </a:r>
            <a:r>
              <a:rPr lang="en-US" sz="2400" dirty="0"/>
              <a:t>responsiveness to externally added ethylene, fruits </a:t>
            </a:r>
            <a:r>
              <a:rPr lang="en-US" sz="2400" dirty="0" smtClean="0"/>
              <a:t>are generally categorized </a:t>
            </a:r>
            <a:r>
              <a:rPr lang="en-US" sz="2400" dirty="0"/>
              <a:t>into climacteric and non-climacteric fruits.</a:t>
            </a:r>
          </a:p>
          <a:p>
            <a:endParaRPr lang="en-US" sz="2400" dirty="0" smtClean="0"/>
          </a:p>
          <a:p>
            <a:r>
              <a:rPr lang="en-US" sz="2400" dirty="0" smtClean="0"/>
              <a:t>During </a:t>
            </a:r>
            <a:r>
              <a:rPr lang="en-US" sz="2400" dirty="0"/>
              <a:t>ripening, </a:t>
            </a:r>
            <a:r>
              <a:rPr lang="en-US" sz="2400" dirty="0">
                <a:solidFill>
                  <a:srgbClr val="FF0000"/>
                </a:solidFill>
              </a:rPr>
              <a:t>the climacteric fruits </a:t>
            </a:r>
            <a:r>
              <a:rPr lang="en-US" sz="2400" dirty="0"/>
              <a:t>(apple, pear, banana, tomato, avocado, etc</a:t>
            </a:r>
            <a:r>
              <a:rPr lang="en-US" sz="2400" dirty="0" smtClean="0"/>
              <a:t>.) show </a:t>
            </a:r>
            <a:r>
              <a:rPr lang="en-US" sz="2400" dirty="0">
                <a:solidFill>
                  <a:srgbClr val="FF0000"/>
                </a:solidFill>
              </a:rPr>
              <a:t>a burst in </a:t>
            </a:r>
            <a:r>
              <a:rPr lang="en-US" sz="2400" dirty="0" smtClean="0">
                <a:solidFill>
                  <a:srgbClr val="FF0000"/>
                </a:solidFill>
              </a:rPr>
              <a:t>ethylene production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(30–500 ppm) </a:t>
            </a:r>
            <a:r>
              <a:rPr lang="en-US" sz="2400" dirty="0"/>
              <a:t>and respiration (CO</a:t>
            </a:r>
            <a:r>
              <a:rPr lang="en-US" sz="2400" baseline="-25000" dirty="0"/>
              <a:t>2</a:t>
            </a:r>
            <a:r>
              <a:rPr lang="en-US" sz="2400" dirty="0"/>
              <a:t> production).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Non-climacteric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fruits </a:t>
            </a:r>
            <a:r>
              <a:rPr lang="en-US" sz="2400" dirty="0"/>
              <a:t>(</a:t>
            </a:r>
            <a:r>
              <a:rPr lang="en-US" sz="2400" dirty="0" smtClean="0"/>
              <a:t>orange, lemon</a:t>
            </a:r>
            <a:r>
              <a:rPr lang="en-US" sz="2400" dirty="0"/>
              <a:t>, strawberry, pineapple, etc.) </a:t>
            </a:r>
            <a:r>
              <a:rPr lang="en-US" sz="2400" dirty="0" smtClean="0"/>
              <a:t>show </a:t>
            </a:r>
            <a:r>
              <a:rPr lang="en-US" sz="2400" dirty="0"/>
              <a:t>a </a:t>
            </a:r>
            <a:r>
              <a:rPr lang="en-US" sz="2400" dirty="0" smtClean="0"/>
              <a:t>low </a:t>
            </a:r>
            <a:r>
              <a:rPr lang="en-US" sz="2400" dirty="0"/>
              <a:t>level of ethylene </a:t>
            </a:r>
            <a:r>
              <a:rPr lang="en-US" sz="2400" dirty="0" smtClean="0"/>
              <a:t>production (0.1–0.5 ppm). </a:t>
            </a:r>
          </a:p>
        </p:txBody>
      </p:sp>
    </p:spTree>
    <p:extLst>
      <p:ext uri="{BB962C8B-B14F-4D97-AF65-F5344CB8AC3E}">
        <p14:creationId xmlns:p14="http://schemas.microsoft.com/office/powerpoint/2010/main" val="21181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90600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Ethylene biosynthesis.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series of reactions.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amino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acid methionine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 as a precursor.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Final step of ethylene production is catalyzed by an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which requires an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oxygen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ethylene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atmosphere with very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 oxygen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levels (1–3%) 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long-term storage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fruits such as apples to reduce the production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ethylene.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Cell Wall </a:t>
            </a:r>
            <a:r>
              <a:rPr lang="en-US" sz="2400" b="1" dirty="0" smtClean="0"/>
              <a:t>Degradation</a:t>
            </a:r>
          </a:p>
          <a:p>
            <a:endParaRPr lang="en-US" sz="2400" b="1" dirty="0"/>
          </a:p>
          <a:p>
            <a:r>
              <a:rPr lang="en-US" sz="2400" dirty="0">
                <a:solidFill>
                  <a:srgbClr val="FF0000"/>
                </a:solidFill>
              </a:rPr>
              <a:t>Cell wall degradation </a:t>
            </a:r>
            <a:r>
              <a:rPr lang="en-US" sz="2400" dirty="0"/>
              <a:t>is the major factor that causes </a:t>
            </a:r>
            <a:r>
              <a:rPr lang="en-US" sz="2400" dirty="0" smtClean="0"/>
              <a:t>softening of </a:t>
            </a:r>
            <a:r>
              <a:rPr lang="en-US" sz="2400" dirty="0"/>
              <a:t>several fruits.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This </a:t>
            </a:r>
            <a:r>
              <a:rPr lang="en-US" sz="2400" dirty="0"/>
              <a:t>involves the degradation of </a:t>
            </a:r>
            <a:r>
              <a:rPr lang="en-US" sz="2400" dirty="0" smtClean="0">
                <a:solidFill>
                  <a:srgbClr val="FF0000"/>
                </a:solidFill>
              </a:rPr>
              <a:t>cellulose components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pectin components </a:t>
            </a:r>
            <a:r>
              <a:rPr lang="en-US" sz="2400" dirty="0"/>
              <a:t>or both. </a:t>
            </a:r>
            <a:r>
              <a:rPr lang="en-US" sz="2400" dirty="0" smtClean="0"/>
              <a:t>Degradation </a:t>
            </a:r>
            <a:r>
              <a:rPr lang="en-US" sz="2400" dirty="0"/>
              <a:t>of </a:t>
            </a:r>
            <a:r>
              <a:rPr lang="en-US" sz="2400" dirty="0" smtClean="0">
                <a:solidFill>
                  <a:srgbClr val="FF0000"/>
                </a:solidFill>
              </a:rPr>
              <a:t>hemicelluloses</a:t>
            </a:r>
            <a:r>
              <a:rPr lang="en-US" sz="2400" dirty="0" smtClean="0"/>
              <a:t> (xyloglucans</a:t>
            </a:r>
            <a:r>
              <a:rPr lang="en-US" sz="2400" dirty="0"/>
              <a:t>, </a:t>
            </a:r>
            <a:r>
              <a:rPr lang="en-US" sz="2400" dirty="0" err="1"/>
              <a:t>glucomannans</a:t>
            </a:r>
            <a:r>
              <a:rPr lang="en-US" sz="2400" dirty="0"/>
              <a:t> and </a:t>
            </a:r>
            <a:r>
              <a:rPr lang="en-US" sz="2400" dirty="0" err="1"/>
              <a:t>galactoglucomannans</a:t>
            </a:r>
            <a:r>
              <a:rPr lang="en-US" sz="2400" dirty="0"/>
              <a:t>) is </a:t>
            </a:r>
            <a:r>
              <a:rPr lang="en-US" sz="2400" dirty="0" smtClean="0"/>
              <a:t>also considered </a:t>
            </a:r>
            <a:r>
              <a:rPr lang="en-US" sz="2400" dirty="0"/>
              <a:t>an important feature that leads to fruit </a:t>
            </a:r>
            <a:r>
              <a:rPr lang="en-US" sz="2400" dirty="0" smtClean="0"/>
              <a:t>softening.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7343056" cy="29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5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96752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Examples:</a:t>
            </a:r>
          </a:p>
          <a:p>
            <a:endParaRPr lang="en-US" sz="2800" dirty="0"/>
          </a:p>
          <a:p>
            <a:r>
              <a:rPr lang="en-US" sz="2800" dirty="0" smtClean="0"/>
              <a:t>Both </a:t>
            </a:r>
            <a:r>
              <a:rPr lang="en-US" sz="2800" dirty="0" err="1">
                <a:solidFill>
                  <a:srgbClr val="FF0000"/>
                </a:solidFill>
              </a:rPr>
              <a:t>cellulase</a:t>
            </a:r>
            <a:r>
              <a:rPr lang="en-US" sz="2800" dirty="0">
                <a:solidFill>
                  <a:srgbClr val="FF0000"/>
                </a:solidFill>
              </a:rPr>
              <a:t> and pectinase </a:t>
            </a:r>
            <a:r>
              <a:rPr lang="en-US" sz="2800" dirty="0"/>
              <a:t>activities have been </a:t>
            </a:r>
            <a:r>
              <a:rPr lang="en-US" sz="2800" dirty="0" smtClean="0"/>
              <a:t>observed to </a:t>
            </a:r>
            <a:r>
              <a:rPr lang="en-US" sz="2800" dirty="0"/>
              <a:t>increase during ripening of </a:t>
            </a:r>
            <a:r>
              <a:rPr lang="en-US" sz="2800" dirty="0">
                <a:solidFill>
                  <a:srgbClr val="FF0000"/>
                </a:solidFill>
              </a:rPr>
              <a:t>avocado fruit </a:t>
            </a:r>
            <a:r>
              <a:rPr lang="en-US" sz="2800" dirty="0"/>
              <a:t>(an example).</a:t>
            </a:r>
          </a:p>
          <a:p>
            <a:endParaRPr lang="en-US" sz="2800" dirty="0"/>
          </a:p>
          <a:p>
            <a:r>
              <a:rPr lang="en-US" sz="2800" dirty="0" err="1"/>
              <a:t>Polygalacturonase</a:t>
            </a:r>
            <a:r>
              <a:rPr lang="en-US" sz="2800" dirty="0"/>
              <a:t> (pectin </a:t>
            </a:r>
            <a:r>
              <a:rPr lang="en-US" sz="2800" dirty="0" err="1"/>
              <a:t>depolymerase</a:t>
            </a:r>
            <a:r>
              <a:rPr lang="en-US" sz="2800" dirty="0"/>
              <a:t>) are major enzymes involved in softening of </a:t>
            </a:r>
            <a:r>
              <a:rPr lang="en-US" sz="2800" dirty="0">
                <a:solidFill>
                  <a:srgbClr val="FF0000"/>
                </a:solidFill>
              </a:rPr>
              <a:t>tomato </a:t>
            </a:r>
            <a:r>
              <a:rPr lang="en-US" sz="2800" dirty="0"/>
              <a:t>(an example). </a:t>
            </a:r>
          </a:p>
        </p:txBody>
      </p:sp>
    </p:spTree>
    <p:extLst>
      <p:ext uri="{BB962C8B-B14F-4D97-AF65-F5344CB8AC3E}">
        <p14:creationId xmlns:p14="http://schemas.microsoft.com/office/powerpoint/2010/main" val="36552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457200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Cellulose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degraded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cellulolytic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54864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5193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Pectins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are complex branched </a:t>
            </a:r>
            <a:r>
              <a:rPr lang="en-US" sz="2400" dirty="0" err="1"/>
              <a:t>heteropolysaccharides</a:t>
            </a:r>
            <a:r>
              <a:rPr lang="en-US" sz="2400" dirty="0"/>
              <a:t> primarily containing an α-(1-4)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polygalacturonic</a:t>
            </a:r>
            <a:r>
              <a:rPr lang="en-US" sz="2400" dirty="0"/>
              <a:t> acid backbone which can be randomly acetylated and methylated.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17032"/>
            <a:ext cx="7924799" cy="198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5638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0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330"/>
            <a:ext cx="3851920" cy="441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26064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 pectin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degradation involves the enzymes: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Pectin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methylesterase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0475" y="995402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Pectinase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01329"/>
            <a:ext cx="4680520" cy="441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1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characteristics of the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nzymes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402" y="190500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Enzymes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a number of distinct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advantages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conventional chemical catalysts: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igh productivity and catalytic efficiency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Active in low concentrations;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more environmentally friendly and produce less residuals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(or processing waste that must be disposed of at high costs) compared to traditional chemical catalysts.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70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0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The degradation </a:t>
            </a:r>
            <a:r>
              <a:rPr lang="en-US" sz="2800" dirty="0"/>
              <a:t>of cell wall can be reduced by the application </a:t>
            </a:r>
            <a:r>
              <a:rPr lang="en-US" sz="2800" dirty="0" smtClean="0"/>
              <a:t>of calcium </a:t>
            </a:r>
            <a:r>
              <a:rPr lang="en-US" sz="2800" dirty="0"/>
              <a:t>as a </a:t>
            </a:r>
            <a:r>
              <a:rPr lang="en-US" sz="2800" dirty="0" smtClean="0"/>
              <a:t>spray.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Calcium binds and </a:t>
            </a:r>
            <a:r>
              <a:rPr lang="en-US" sz="2800" dirty="0"/>
              <a:t>cross-links the free carboxylic groups of </a:t>
            </a:r>
            <a:r>
              <a:rPr lang="en-US" sz="2800" dirty="0" err="1" smtClean="0"/>
              <a:t>polygalacturonic</a:t>
            </a:r>
            <a:r>
              <a:rPr lang="en-US" sz="2800" dirty="0" smtClean="0"/>
              <a:t> acid </a:t>
            </a:r>
            <a:r>
              <a:rPr lang="en-US" sz="2800" dirty="0"/>
              <a:t>components in pectin. </a:t>
            </a: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Calcium </a:t>
            </a:r>
            <a:r>
              <a:rPr lang="en-US" sz="2800" dirty="0"/>
              <a:t>treatment, therefore, </a:t>
            </a:r>
            <a:r>
              <a:rPr lang="en-US" sz="2800" dirty="0" smtClean="0"/>
              <a:t>also enhances </a:t>
            </a:r>
            <a:r>
              <a:rPr lang="en-US" sz="2800" dirty="0"/>
              <a:t>the firmness of the fruits.</a:t>
            </a:r>
          </a:p>
        </p:txBody>
      </p:sp>
    </p:spTree>
    <p:extLst>
      <p:ext uri="{BB962C8B-B14F-4D97-AF65-F5344CB8AC3E}">
        <p14:creationId xmlns:p14="http://schemas.microsoft.com/office/powerpoint/2010/main" val="14731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219200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Starch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Starch is the major storage form of carbohydrates.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ripening, starch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catabolized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into glucose and fructose, which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enters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metabolic pool where they are used as respiratory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substrates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further converted to other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metabolites.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fruits such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banana and mango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breakdown of starch into simple sugars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associated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fruit softening. </a:t>
            </a:r>
          </a:p>
        </p:txBody>
      </p:sp>
    </p:spTree>
    <p:extLst>
      <p:ext uri="{BB962C8B-B14F-4D97-AF65-F5344CB8AC3E}">
        <p14:creationId xmlns:p14="http://schemas.microsoft.com/office/powerpoint/2010/main" val="27319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91016"/>
            <a:ext cx="42713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There are several enzymes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involved 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catabolism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starch (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amylolytic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enzymes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-amylase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hydrolyses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amylose molecules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by cleaving the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-1,4-linkages between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sugars providing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smaller chains of amylose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termed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dextrins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-amylase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is another enzyme that acts upon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glucan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chain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releasing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maltose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which is 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diglucoside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dextrins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well 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maltose can be further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catabolised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to simple glucose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units by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action of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ucoamylase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4612779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1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Degradation of amylopectin molecule is not only degraded in a similar manner to amylose but also involves the action of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de-branching enzymes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which cleaves the 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-1,6-linkages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amylopectin and releases linear units of the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glucan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chain.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248400" cy="318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2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1440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Proteolysis and Structure </a:t>
            </a:r>
            <a:r>
              <a:rPr lang="en-US" sz="2400" b="1" dirty="0" smtClean="0"/>
              <a:t>Breakdown in </a:t>
            </a:r>
            <a:r>
              <a:rPr lang="en-US" sz="2400" b="1" dirty="0"/>
              <a:t>Chloroplasts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During senescence, the chloroplast structure is gradually </a:t>
            </a:r>
            <a:r>
              <a:rPr lang="en-US" sz="2400" dirty="0" smtClean="0"/>
              <a:t>disassembled with </a:t>
            </a:r>
            <a:r>
              <a:rPr lang="en-US" sz="2400" dirty="0"/>
              <a:t>a decline in chlorophyll </a:t>
            </a:r>
            <a:r>
              <a:rPr lang="en-US" sz="2400" dirty="0" smtClean="0"/>
              <a:t>levels.</a:t>
            </a:r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dirty="0" smtClean="0"/>
              <a:t>degradation of </a:t>
            </a:r>
            <a:r>
              <a:rPr lang="en-US" sz="2400" dirty="0"/>
              <a:t>chloroplasts and chlorophyll result in the unmasking of </a:t>
            </a:r>
            <a:r>
              <a:rPr lang="en-US" sz="2400" dirty="0" smtClean="0"/>
              <a:t>other</a:t>
            </a:r>
            <a:r>
              <a:rPr lang="en-US" sz="2400" dirty="0"/>
              <a:t> </a:t>
            </a:r>
            <a:r>
              <a:rPr lang="en-US" sz="2400" dirty="0" smtClean="0"/>
              <a:t>colored pigments. Decrease in the intensity of green vegetables such as green bean, peas is not well accepted by customers. </a:t>
            </a:r>
          </a:p>
          <a:p>
            <a:endParaRPr lang="en-US" sz="2400" dirty="0"/>
          </a:p>
          <a:p>
            <a:r>
              <a:rPr lang="en-US" sz="2400" dirty="0"/>
              <a:t>Chlorophyll degradation is initiated by the </a:t>
            </a:r>
            <a:r>
              <a:rPr lang="en-US" sz="2400" dirty="0" smtClean="0"/>
              <a:t>enzyme </a:t>
            </a:r>
            <a:r>
              <a:rPr lang="en-US" sz="2400" dirty="0" err="1" smtClean="0">
                <a:solidFill>
                  <a:srgbClr val="FF0000"/>
                </a:solidFill>
              </a:rPr>
              <a:t>chlorophyllase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which </a:t>
            </a:r>
            <a:r>
              <a:rPr lang="en-US" sz="2400" dirty="0"/>
              <a:t>splits chlorophyll into </a:t>
            </a:r>
            <a:r>
              <a:rPr lang="en-US" sz="2400" dirty="0" err="1"/>
              <a:t>chlorophyllide</a:t>
            </a:r>
            <a:r>
              <a:rPr lang="en-US" sz="2400" dirty="0"/>
              <a:t> and </a:t>
            </a:r>
            <a:r>
              <a:rPr lang="en-US" sz="2400" dirty="0" smtClean="0"/>
              <a:t>the phytol </a:t>
            </a:r>
            <a:r>
              <a:rPr lang="en-US" sz="2400" dirty="0"/>
              <a:t>chain.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626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1223" y="1397631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Polyphenol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oxidase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responsible for oxidative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browning, also called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enzymatic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bi-functional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copper-containing oxidase.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670832"/>
            <a:ext cx="4402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Polyphenol oxidase (PPO)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6" y="5301208"/>
            <a:ext cx="4010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67000"/>
            <a:ext cx="5544616" cy="25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3" y="2667000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reactions catalyzed: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Hydroxylation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monophenol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diphenol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diphenol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quinone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229" y="13716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PPO is normally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compartmentalized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tissue such that oxygen is unavailable.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Injury or cutting of plant material, especially apples, bananas, pears and lettuce, results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decompartmentalization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making O2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for the reaction.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action of PPO can be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desirable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various food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products, such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raisins, prunes, dates, cider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undesired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salads, potatoes etc.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10136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 of enzymatic browning.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most widespread anti-browning treatment used by the food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industry was the addition of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sulfiting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agents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sulfur dioxide, sodium sulfate, sodium and potassium bisulfites,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metabisulfites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however, due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safety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concerns (e.g. allergenic-type reactions), other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methods have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been developed, including the use of other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reducing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agents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(ascorbic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acid and analogues,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Cys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glutathione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helating agents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(phosphates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EDTA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– interact with Cu –ions of the active site of the enzyme.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cidulants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(citric acid, phosphoric acid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– pH &lt; 4.5 sharply reduce the activity of PPO.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 inhibitors (sodium benzoate)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compete with the substrate for the active site of PPO.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these PPO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inhibitors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strictly regulated in different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685800"/>
            <a:ext cx="578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ndigenous </a:t>
            </a:r>
            <a:r>
              <a:rPr lang="en-US" sz="2800" dirty="0">
                <a:solidFill>
                  <a:srgbClr val="FF0000"/>
                </a:solidFill>
              </a:rPr>
              <a:t>Enzymes in </a:t>
            </a:r>
            <a:r>
              <a:rPr lang="en-US" sz="2800" dirty="0" smtClean="0">
                <a:solidFill>
                  <a:srgbClr val="FF0000"/>
                </a:solidFill>
              </a:rPr>
              <a:t>Cereal Seeds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00" y="1695019"/>
            <a:ext cx="8807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anose="020B0604020202020204" pitchFamily="34" charset="0"/>
              </a:rPr>
              <a:t>During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dormancy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proteins,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other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components, e.g., lipids and starch, in the cereal seeds are not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mobilized 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protein bodies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a low amount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water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cellular section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different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enzyme inhibitors.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germination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enzymatic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machinery starts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work and the protein composition of the seed changes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912" y="648161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Proteins in food processing. 2004. Yada R. Y. (Ed.) </a:t>
            </a:r>
          </a:p>
        </p:txBody>
      </p:sp>
    </p:spTree>
    <p:extLst>
      <p:ext uri="{BB962C8B-B14F-4D97-AF65-F5344CB8AC3E}">
        <p14:creationId xmlns:p14="http://schemas.microsoft.com/office/powerpoint/2010/main" val="35664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1" y="457200"/>
            <a:ext cx="906779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enzymes present in the cereal kernel are necessary for seed development,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also play a role in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processing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 are responsible for reactions correlated with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cereal products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and  </a:t>
            </a:r>
            <a:r>
              <a:rPr lang="el-G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-amylases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present in all cereals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Associated with starch degradation.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Unfavorable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harvest conditions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favor sprouting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amount of </a:t>
            </a: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amylase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rises and the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the wheat decreases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Higher amounts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enzyme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determine an extensive starch degradation during baking that produces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sticky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poor development of the baked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goods.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-amylases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labile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8400"/>
            <a:ext cx="7772400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810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specificity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able  to discriminate between structurally similar molecules, for example-optical isomers (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stereospecificity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Their action on food components other than their substrates are negligible, thus resulting in the formation of purer products with more consistent properties;</a:t>
            </a:r>
          </a:p>
        </p:txBody>
      </p:sp>
    </p:spTree>
    <p:extLst>
      <p:ext uri="{BB962C8B-B14F-4D97-AF65-F5344CB8AC3E}">
        <p14:creationId xmlns:p14="http://schemas.microsoft.com/office/powerpoint/2010/main" val="23383789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83671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 of phosphorus in wheat is bound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phytate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(Ca/Mg salts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phytic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acid). 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reaction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nutritionally desirable since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phytate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inhibits the intestinal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absorption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iron and calcium 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18864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Phytase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6" y="3501008"/>
            <a:ext cx="7965865" cy="32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1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257300"/>
            <a:ext cx="8515350" cy="483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816" y="6246604"/>
            <a:ext cx="5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Proteins in food processing. 2004. Yada R. Y. (Ed.)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31840" y="404664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55272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97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1" y="543580"/>
            <a:ext cx="3142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Advantages, Cont.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80359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under mild conditions of temperature, pressure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It helps to preserve the integrity of heat-labile essential nutrients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 of enzyme activity and reaction rate.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them are quite heat labile and therefore can be readily inactivated by mild heat treatments after they have been used to achieve the desired transformation in foods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 are natural and relatively innocuous components of agricultural materials that are considered “safe” for food and other nonfood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uses;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6237312"/>
            <a:ext cx="6426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disadvantages: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stability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83304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Undesirable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ffects: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Enzymes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proteases, lipases,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carbohydrases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break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 biological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molecules (proteins, fats, and carbohydrates, respectively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which, if not controlled, may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adversely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flavor, texture,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overall product quality.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Decarboxylases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deaminases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degrade biomolecules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(e.g., free amino acids, peptides, 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proteins)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 undesirable and/or toxic components, e.g.,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biogenic amines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foods.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Polyphenol oxidases (PPO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and lipoxygenases (LOX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promote oxidations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undesirable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discolorations and/or color loss in fresh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vegetables and fruits.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scorbic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acid oxidase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destruction of essential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components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C)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foods.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6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632430"/>
            <a:ext cx="4562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1. Indigenous </a:t>
            </a:r>
            <a:r>
              <a:rPr lang="en-US" sz="2800" dirty="0">
                <a:solidFill>
                  <a:srgbClr val="FF0000"/>
                </a:solidFill>
              </a:rPr>
              <a:t>Enzymes in Milk</a:t>
            </a:r>
          </a:p>
        </p:txBody>
      </p:sp>
      <p:sp>
        <p:nvSpPr>
          <p:cNvPr id="3" name="Rectangle 2"/>
          <p:cNvSpPr/>
          <p:nvPr/>
        </p:nvSpPr>
        <p:spPr>
          <a:xfrm>
            <a:off x="293914" y="1600200"/>
            <a:ext cx="8587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overview: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60 indigenous enzymes have been reported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normal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bovine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milk.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Physiological role of most of them unknown.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indigenous enzymes are constituents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milk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excreted.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of them are inactive due to lack of substrate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unsuitable environmental conditions such as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9514" y="6324600"/>
            <a:ext cx="8206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Handbook of Food Enzymology. 2003. Whitaker J.R., </a:t>
            </a:r>
            <a:r>
              <a:rPr lang="en-US" sz="1600" dirty="0" err="1" smtClean="0"/>
              <a:t>Voragen</a:t>
            </a:r>
            <a:r>
              <a:rPr lang="en-US" sz="1600" dirty="0" smtClean="0"/>
              <a:t> A.G.J. , Wong D.W.S. (Eds.)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74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1440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 are indigenous milk enzymes technologically significant?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Deterioration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proteinase, lipase,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phosphatase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xanthine oxidase) or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sulfhydryl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oxidase, superoxide dismutase)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milk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thermal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milk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these include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alkaline phosphatase,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glutamyl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transpeptidase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perhaps others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indicators  of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mastitic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infection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several enzymes increases 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mastitic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infection, especially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catalase,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acid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phosphatase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activity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such as lysozyme and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commercial source of enzymes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these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ribonuclease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9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2899</Words>
  <Application>Microsoft Office PowerPoint</Application>
  <PresentationFormat>On-screen Show (4:3)</PresentationFormat>
  <Paragraphs>287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Gill Sans MT</vt:lpstr>
      <vt:lpstr>Verdana</vt:lpstr>
      <vt:lpstr>Wingdings</vt:lpstr>
      <vt:lpstr>Wingdings 2</vt:lpstr>
      <vt:lpstr>Office Theme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TR</cp:lastModifiedBy>
  <cp:revision>149</cp:revision>
  <dcterms:created xsi:type="dcterms:W3CDTF">2015-08-28T12:44:23Z</dcterms:created>
  <dcterms:modified xsi:type="dcterms:W3CDTF">2025-11-07T10:32:35Z</dcterms:modified>
</cp:coreProperties>
</file>