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 id="2147483827" r:id="rId2"/>
    <p:sldMasterId id="2147483836" r:id="rId3"/>
    <p:sldMasterId id="2147483838" r:id="rId4"/>
    <p:sldMasterId id="2147483841" r:id="rId5"/>
    <p:sldMasterId id="2147483810" r:id="rId6"/>
    <p:sldMasterId id="2147483816" r:id="rId7"/>
    <p:sldMasterId id="2147483750" r:id="rId8"/>
  </p:sldMasterIdLst>
  <p:notesMasterIdLst>
    <p:notesMasterId r:id="rId42"/>
  </p:notesMasterIdLst>
  <p:handoutMasterIdLst>
    <p:handoutMasterId r:id="rId43"/>
  </p:handoutMasterIdLst>
  <p:sldIdLst>
    <p:sldId id="531" r:id="rId9"/>
    <p:sldId id="459" r:id="rId10"/>
    <p:sldId id="462" r:id="rId11"/>
    <p:sldId id="524" r:id="rId12"/>
    <p:sldId id="525" r:id="rId13"/>
    <p:sldId id="526" r:id="rId14"/>
    <p:sldId id="527" r:id="rId15"/>
    <p:sldId id="470" r:id="rId16"/>
    <p:sldId id="471" r:id="rId17"/>
    <p:sldId id="473" r:id="rId18"/>
    <p:sldId id="528" r:id="rId19"/>
    <p:sldId id="412" r:id="rId20"/>
    <p:sldId id="388" r:id="rId21"/>
    <p:sldId id="414" r:id="rId22"/>
    <p:sldId id="492" r:id="rId23"/>
    <p:sldId id="476" r:id="rId24"/>
    <p:sldId id="493" r:id="rId25"/>
    <p:sldId id="533" r:id="rId26"/>
    <p:sldId id="532" r:id="rId27"/>
    <p:sldId id="417" r:id="rId28"/>
    <p:sldId id="383" r:id="rId29"/>
    <p:sldId id="419" r:id="rId30"/>
    <p:sldId id="420" r:id="rId31"/>
    <p:sldId id="373" r:id="rId32"/>
    <p:sldId id="415" r:id="rId33"/>
    <p:sldId id="421" r:id="rId34"/>
    <p:sldId id="374" r:id="rId35"/>
    <p:sldId id="416" r:id="rId36"/>
    <p:sldId id="520" r:id="rId37"/>
    <p:sldId id="537" r:id="rId38"/>
    <p:sldId id="536" r:id="rId39"/>
    <p:sldId id="534" r:id="rId40"/>
    <p:sldId id="535" r:id="rId41"/>
  </p:sldIdLst>
  <p:sldSz cx="9144000" cy="6858000" type="screen4x3"/>
  <p:notesSz cx="6858000" cy="9144000"/>
  <p:defaultTextStyle>
    <a:defPPr>
      <a:defRPr lang="el"/>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Main Content" id="{F49FBFF1-90D8-444C-B250-204BEF6D9E2D}">
          <p14:sldIdLst>
            <p14:sldId id="531"/>
            <p14:sldId id="459"/>
            <p14:sldId id="462"/>
            <p14:sldId id="524"/>
            <p14:sldId id="525"/>
            <p14:sldId id="526"/>
            <p14:sldId id="527"/>
            <p14:sldId id="470"/>
            <p14:sldId id="471"/>
            <p14:sldId id="473"/>
            <p14:sldId id="528"/>
            <p14:sldId id="412"/>
            <p14:sldId id="388"/>
            <p14:sldId id="414"/>
            <p14:sldId id="492"/>
            <p14:sldId id="476"/>
            <p14:sldId id="493"/>
            <p14:sldId id="533"/>
            <p14:sldId id="532"/>
            <p14:sldId id="417"/>
            <p14:sldId id="383"/>
            <p14:sldId id="419"/>
            <p14:sldId id="420"/>
            <p14:sldId id="373"/>
            <p14:sldId id="415"/>
            <p14:sldId id="421"/>
            <p14:sldId id="374"/>
            <p14:sldId id="416"/>
            <p14:sldId id="520"/>
            <p14:sldId id="537"/>
          </p14:sldIdLst>
        </p14:section>
        <p14:section name="Accessibility Content" id="{673B80B1-7EBB-1F4C-B7AF-DF2571B012D0}">
          <p14:sldIdLst>
            <p14:sldId id="536"/>
            <p14:sldId id="534"/>
            <p14:sldId id="535"/>
          </p14:sldIdLst>
        </p14:section>
      </p14:sectionLst>
    </p:ex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06B8FC-5FEF-9C85-CEFA-60367AC4BCEA}" name="Pauline Assenza" initials="PA" userId="46c496337c352dc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zanne Roush" initials="SR" lastIdx="9" clrIdx="0">
    <p:extLst>
      <p:ext uri="{19B8F6BF-5375-455C-9EA6-DF929625EA0E}">
        <p15:presenceInfo xmlns:p15="http://schemas.microsoft.com/office/powerpoint/2012/main" userId="46d70311b3fbc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33"/>
    <a:srgbClr val="E52C36"/>
    <a:srgbClr val="FFFFFF"/>
    <a:srgbClr val="996633"/>
    <a:srgbClr val="4D9DC3"/>
    <a:srgbClr val="053647"/>
    <a:srgbClr val="FFCF84"/>
    <a:srgbClr val="33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6" autoAdjust="0"/>
    <p:restoredTop sz="96327" autoAdjust="0"/>
  </p:normalViewPr>
  <p:slideViewPr>
    <p:cSldViewPr>
      <p:cViewPr varScale="1">
        <p:scale>
          <a:sx n="72" d="100"/>
          <a:sy n="72" d="100"/>
        </p:scale>
        <p:origin x="1596" y="54"/>
      </p:cViewPr>
      <p:guideLst>
        <p:guide orient="horz"/>
        <p:guide pos="2880"/>
      </p:guideLst>
    </p:cSldViewPr>
  </p:slideViewPr>
  <p:outlineViewPr>
    <p:cViewPr>
      <p:scale>
        <a:sx n="33" d="100"/>
        <a:sy n="33" d="100"/>
      </p:scale>
      <p:origin x="0" y="-415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Lst>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4" d="100"/>
          <a:sy n="54" d="100"/>
        </p:scale>
        <p:origin x="-106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1026">
            <a:extLst>
              <a:ext uri="{FF2B5EF4-FFF2-40B4-BE49-F238E27FC236}">
                <a16:creationId xmlns:a16="http://schemas.microsoft.com/office/drawing/2014/main" id="{C437CED5-2659-4AB4-8740-F11AAA31525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a:ea typeface="+mn-ea"/>
                <a:cs typeface="Verdana"/>
              </a:defRPr>
            </a:lvl1pPr>
          </a:lstStyle>
          <a:p>
            <a:pPr>
              <a:defRPr/>
            </a:pPr>
            <a:endParaRPr lang="en-US" dirty="0">
              <a:latin typeface="Arial" panose="020B0604020202020204" pitchFamily="34" charset="0"/>
              <a:cs typeface="Arial" panose="020B0604020202020204" pitchFamily="34" charset="0"/>
            </a:endParaRPr>
          </a:p>
        </p:txBody>
      </p:sp>
      <p:sp>
        <p:nvSpPr>
          <p:cNvPr id="106499" name="Rectangle 1027">
            <a:extLst>
              <a:ext uri="{FF2B5EF4-FFF2-40B4-BE49-F238E27FC236}">
                <a16:creationId xmlns:a16="http://schemas.microsoft.com/office/drawing/2014/main" id="{F953E7E4-9C50-4E22-9CA1-FC32E398469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Verdana" pitchFamily="34" charset="0"/>
              </a:defRPr>
            </a:lvl1pPr>
          </a:lstStyle>
          <a:p>
            <a:pPr>
              <a:defRPr/>
            </a:pPr>
            <a:fld id="{F2E18085-49F1-489C-8DD4-6D193843ED05}" type="datetimeFigureOut">
              <a:rPr lang="en-US">
                <a:latin typeface="Arial" panose="020B0604020202020204" pitchFamily="34" charset="0"/>
              </a:rPr>
              <a:pPr>
                <a:defRPr/>
              </a:pPr>
              <a:t>3/3/2023</a:t>
            </a:fld>
            <a:endParaRPr lang="en-US" dirty="0">
              <a:latin typeface="Arial" panose="020B0604020202020204" pitchFamily="34" charset="0"/>
            </a:endParaRPr>
          </a:p>
        </p:txBody>
      </p:sp>
      <p:sp>
        <p:nvSpPr>
          <p:cNvPr id="106500" name="Rectangle 1028">
            <a:extLst>
              <a:ext uri="{FF2B5EF4-FFF2-40B4-BE49-F238E27FC236}">
                <a16:creationId xmlns:a16="http://schemas.microsoft.com/office/drawing/2014/main" id="{375A8A3A-3A7D-4372-93F7-650AB3113D57}"/>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a:ea typeface="+mn-ea"/>
                <a:cs typeface="Verdana"/>
              </a:defRPr>
            </a:lvl1pPr>
          </a:lstStyle>
          <a:p>
            <a:pPr>
              <a:defRPr/>
            </a:pPr>
            <a:endParaRPr lang="en-US" dirty="0">
              <a:latin typeface="Arial" panose="020B0604020202020204" pitchFamily="34" charset="0"/>
              <a:cs typeface="Arial" panose="020B0604020202020204" pitchFamily="34" charset="0"/>
            </a:endParaRPr>
          </a:p>
        </p:txBody>
      </p:sp>
      <p:sp>
        <p:nvSpPr>
          <p:cNvPr id="106501" name="Rectangle 1029">
            <a:extLst>
              <a:ext uri="{FF2B5EF4-FFF2-40B4-BE49-F238E27FC236}">
                <a16:creationId xmlns:a16="http://schemas.microsoft.com/office/drawing/2014/main" id="{CAE1AB81-3B7B-466F-93B5-FBBF396BC275}"/>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anose="020B0604030504040204" pitchFamily="34" charset="0"/>
              </a:defRPr>
            </a:lvl1pPr>
          </a:lstStyle>
          <a:p>
            <a:fld id="{602E5207-CED3-4BB8-9F94-C3B308123949}" type="slidenum">
              <a:rPr lang="en-US" altLang="en-US">
                <a:latin typeface="Arial" panose="020B0604020202020204" pitchFamily="34" charset="0"/>
              </a:rPr>
              <a:p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3701816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2654D6-1627-4514-A43A-BB2AAE6AA9C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B133A252-8F6B-4D2F-83AE-7322F0A0B9A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B7F0C00D-0122-46B7-A587-A779E0E89B08}" type="datetimeFigureOut">
              <a:rPr lang="en-US"/>
              <a:pPr>
                <a:defRPr/>
              </a:pPr>
              <a:t>3/3/2023</a:t>
            </a:fld>
            <a:endParaRPr lang="en-US" dirty="0"/>
          </a:p>
        </p:txBody>
      </p:sp>
      <p:sp>
        <p:nvSpPr>
          <p:cNvPr id="4" name="Slide Image Placeholder 3">
            <a:extLst>
              <a:ext uri="{FF2B5EF4-FFF2-40B4-BE49-F238E27FC236}">
                <a16:creationId xmlns:a16="http://schemas.microsoft.com/office/drawing/2014/main" id="{9C1785B1-E1C5-4952-AE65-313A15DF1BD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02EC00FA-C56F-485C-B61E-409D0A77DC6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37EA9EF-22F5-4B27-869C-F90F4F1FF36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161A42EE-6465-4558-98F5-852CF0B3DB7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488D625-F203-4AB1-8A42-EA66800E0CEE}" type="slidenum">
              <a:rPr lang="en-US" altLang="en-US"/>
              <a:pPr/>
              <a:t>‹#›</a:t>
            </a:fld>
            <a:endParaRPr lang="en-US" altLang="en-US" dirty="0"/>
          </a:p>
        </p:txBody>
      </p:sp>
    </p:spTree>
    <p:extLst>
      <p:ext uri="{BB962C8B-B14F-4D97-AF65-F5344CB8AC3E}">
        <p14:creationId xmlns:p14="http://schemas.microsoft.com/office/powerpoint/2010/main" val="3830574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2">
                  <a:lumMod val="50000"/>
                  <a:lumOff val="50000"/>
                </a:schemeClr>
              </a:solidFill>
            </a:endParaRPr>
          </a:p>
        </p:txBody>
      </p:sp>
      <p:sp>
        <p:nvSpPr>
          <p:cNvPr id="4" name="Slide Number Placeholder 3"/>
          <p:cNvSpPr>
            <a:spLocks noGrp="1"/>
          </p:cNvSpPr>
          <p:nvPr>
            <p:ph type="sldNum" sz="quarter" idx="5"/>
          </p:nvPr>
        </p:nvSpPr>
        <p:spPr/>
        <p:txBody>
          <a:bodyPr/>
          <a:lstStyle/>
          <a:p>
            <a:fld id="{8488D625-F203-4AB1-8A42-EA66800E0CEE}" type="slidenum">
              <a:rPr lang="en-US" altLang="en-US" smtClean="0"/>
              <a:pPr/>
              <a:t>1</a:t>
            </a:fld>
            <a:endParaRPr lang="en-US" altLang="en-US" dirty="0"/>
          </a:p>
        </p:txBody>
      </p:sp>
    </p:spTree>
    <p:extLst>
      <p:ext uri="{BB962C8B-B14F-4D97-AF65-F5344CB8AC3E}">
        <p14:creationId xmlns:p14="http://schemas.microsoft.com/office/powerpoint/2010/main" val="254371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E54430D-5FA6-40FB-B4E1-FAAAC60611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491017B8-E6FD-4664-B9F9-BFF11783D8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xmlns:a="http://schemas.openxmlformats.org/drawingml/2006/main" marL="0" marR="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l" altLang="en-US" dirty="0">
                <a:ea typeface="ヒラギノ角ゴ Pro W3" pitchFamily="123" charset="-128"/>
              </a:rPr>
              <a:t>Τώρα η αεροπορική εταιρεία βρέθηκε αντιμέτωπη με μεταβαλλόμενες συνθήκες ανταγωνισμού. Το Ντουμπάι είχε γίνει ένα παγκόσμιο θαύμα, προσελκύοντας ταξιδιώτες για πολλαπλούς σκοπούς και η αεροπορική εταιρεία είχε βοηθήσει στη δημιουργία και στη συνέχεια στη διαιώνιση της αντίληψης μιας premium εμπειρίας. Η Emirates έπρεπε να συνεχίσει να ανταποκρίνεται σε αυτή την προσδοκία. Ήταν το όραμα ακόμα επίκαιρο και η αποστολή εξακολουθούσε να αποτυπώνει πλήρως τις ανάγκες των πελατών της; Ασφαλώς, οι στρατηγικοί στόχοι μπορεί να χρειαστεί να αλλάξουν για να παρέχουν καθοδήγηση σχετικά με τον τρόπο επίτευξης της αποστολής και του οράματος. αλλά ποιοι στόχοι και ποιοι πόροι μπορεί να χρειαστούν για να γίνει αυτό; Ήταν ακόμα σωστή η αρχική στρατηγική; </a:t>
            </a:r>
            <a:r xmlns:a="http://schemas.openxmlformats.org/drawingml/2006/main">
              <a:rPr lang="el" sz="1200" kern="1200" dirty="0">
                <a:solidFill>
                  <a:schemeClr val="tx1"/>
                </a:solidFill>
                <a:effectLst/>
                <a:latin typeface="+mn-lt"/>
                <a:ea typeface="ヒラギノ角ゴ Pro W3" charset="0"/>
                <a:cs typeface="+mn-cs"/>
              </a:rPr>
              <a:t>Το βασικό ερώτημα που προσπαθεί να απαντήσει η στρατηγική διοίκηση είναι: </a:t>
            </a:r>
            <a:r xmlns:a="http://schemas.openxmlformats.org/drawingml/2006/main">
              <a:rPr lang="el" sz="1200" i="1" kern="1200" dirty="0">
                <a:solidFill>
                  <a:schemeClr val="tx1"/>
                </a:solidFill>
                <a:effectLst/>
                <a:latin typeface="+mn-lt"/>
                <a:ea typeface="ヒラギノ角ゴ Pro W3" charset="0"/>
                <a:cs typeface="+mn-cs"/>
              </a:rPr>
              <a:t>πώς μπορούμε να δημιουργήσουμε ανταγωνιστικά πλεονεκτήματα στην αγορά που δεν είναι μόνο μοναδικά και πολύτιμα αλλά και δύσκολο να αντιγραφούν ή να αντικατασταθούν από τους ανταγωνιστές;</a:t>
            </a:r>
            <a:endParaRPr xmlns:a="http://schemas.openxmlformats.org/drawingml/2006/main" lang="en-US" sz="1200" kern="1200" dirty="0">
              <a:solidFill>
                <a:schemeClr val="tx1"/>
              </a:solidFill>
              <a:effectLst/>
              <a:latin typeface="+mn-lt"/>
              <a:ea typeface="ヒラギノ角ゴ Pro W3" charset="0"/>
              <a:cs typeface="+mn-cs"/>
            </a:endParaRPr>
          </a:p>
        </p:txBody>
      </p:sp>
      <p:sp>
        <p:nvSpPr>
          <p:cNvPr id="53252" name="Slide Number Placeholder 3">
            <a:extLst>
              <a:ext uri="{FF2B5EF4-FFF2-40B4-BE49-F238E27FC236}">
                <a16:creationId xmlns:a16="http://schemas.microsoft.com/office/drawing/2014/main" id="{2DD4977E-7BB6-4BFD-81FD-181A9740D2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415481AA-B08A-409B-8A1F-F02323B216C8}" type="slidenum">
              <a:rPr lang="en-US" altLang="en-US">
                <a:latin typeface="Calibri" panose="020F0502020204030204" pitchFamily="34" charset="0"/>
              </a:rPr>
              <a:pPr eaLnBrk="1" hangingPunct="1"/>
              <a:t>10</a:t>
            </a:fld>
            <a:endParaRPr lang="en-US" altLang="en-US"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2634B8D-7E1D-47B7-8846-A2C61F4352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2524181F-2338-481E-B5B9-F7CA0C7A55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l" altLang="en-US" dirty="0">
                <a:solidFill>
                  <a:srgbClr val="000000"/>
                </a:solidFill>
                <a:ea typeface="ヒラギノ角ゴ Pro W3" pitchFamily="123" charset="-128"/>
                <a:cs typeface="Times New Roman" panose="02020603050405020304" pitchFamily="18" charset="0"/>
              </a:rPr>
              <a:t>Για να διαμορφώσουν μια ανταγωνιστική στρατηγική, οι ηγέτες του οργανισμού πρέπει να συνειδητοποιήσουν παράγοντες στο συνολικό περιβάλλον που μπορεί να επηρεάσουν την ικανότητά τους να δημιουργήσουν ανταγωνιστικό πλεονέκτημα. Πώς λοιπόν οι διαχειριστές αποκτούν περιβαλλοντική ευαισθητοποίηση; Με σάρωση, παρακολούθηση και συλλογή ανταγωνιστικών πληροφοριών και χρησιμοποιώντας αυτές τις εισροές για την ανάπτυξη προβλέψεων και τον σχεδιασμό σεναρίων. Αυτό προετοιμάζει την επιχείρηση να κάνει πιο εκτεταμένη ανάλυση των δυνάμεων στο γενικό περιβάλλον και στη βιομηχανία ή στο ανταγωνιστικό περιβάλλον. </a:t>
            </a:r>
            <a:r xmlns:a="http://schemas.openxmlformats.org/drawingml/2006/main">
              <a:rPr lang="el" altLang="en-US" i="1" dirty="0">
                <a:solidFill>
                  <a:srgbClr val="000000"/>
                </a:solidFill>
                <a:ea typeface="ヒラギノ角ゴ Pro W3" pitchFamily="123" charset="-128"/>
                <a:cs typeface="Times New Roman" panose="02020603050405020304" pitchFamily="18" charset="0"/>
              </a:rPr>
              <a:t>Η περιβαλλοντική σάρωση </a:t>
            </a:r>
            <a:r xmlns:a="http://schemas.openxmlformats.org/drawingml/2006/main">
              <a:rPr lang="el" altLang="en-US" dirty="0">
                <a:solidFill>
                  <a:srgbClr val="000000"/>
                </a:solidFill>
                <a:ea typeface="ヒラギノ角ゴ Pro W3" pitchFamily="123" charset="-128"/>
                <a:cs typeface="Times New Roman" panose="02020603050405020304" pitchFamily="18" charset="0"/>
              </a:rPr>
              <a:t>περιλαμβάνει την επιτήρηση του εξωτερικού περιβάλλοντος μιας επιχείρησης </a:t>
            </a:r>
            <a:r xmlns:a="http://schemas.openxmlformats.org/drawingml/2006/main">
              <a:rPr lang="el" altLang="en-US">
                <a:solidFill>
                  <a:srgbClr val="000000"/>
                </a:solidFill>
                <a:ea typeface="ヒラギノ角ゴ Pro W3" pitchFamily="123" charset="-128"/>
                <a:cs typeface="Times New Roman" panose="02020603050405020304" pitchFamily="18" charset="0"/>
              </a:rPr>
              <a:t>για </a:t>
            </a:r>
            <a:r xmlns:a="http://schemas.openxmlformats.org/drawingml/2006/main">
              <a:rPr lang="el" altLang="ja-JP" dirty="0">
                <a:solidFill>
                  <a:srgbClr val="000000"/>
                </a:solidFill>
                <a:ea typeface="ヒラギノ角ゴ Pro W3" pitchFamily="123" charset="-128"/>
                <a:cs typeface="Times New Roman" panose="02020603050405020304" pitchFamily="18" charset="0"/>
              </a:rPr>
              <a:t>την πρόβλεψη περιβαλλοντικών αλλαγών και την ανίχνευση αλλαγών που ήδη βρίσκονται σε εξέλιξη. Είναι μια ΜΕΓΑΛΗ ΕΙΚΟΝΑ άποψη του κλάδου/ανταγωνισμού, αναζητώντας βασικούς δείκτες των αναδυόμενων τάσεων </a:t>
            </a:r>
            <a:r xmlns:a="http://schemas.openxmlformats.org/drawingml/2006/main">
              <a:rPr lang="el" altLang="ja-JP" dirty="0">
                <a:solidFill>
                  <a:srgbClr val="000000"/>
                </a:solidFill>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ja-JP" dirty="0">
                <a:solidFill>
                  <a:srgbClr val="000000"/>
                </a:solidFill>
                <a:ea typeface="ヒラギノ角ゴ Pro W3" pitchFamily="123" charset="-128"/>
                <a:cs typeface="Times New Roman" panose="02020603050405020304" pitchFamily="18" charset="0"/>
              </a:rPr>
              <a:t>τι σας τραβάει την προσοχή; Αυτό ειδοποιεί την εταιρεία για κρίσιμες τάσεις πριν οι αλλαγές αναπτύξουν ένα ευδιάκριτο μοτίβο και πριν τις αναγνωρίσουν οι ανταγωνιστές. </a:t>
            </a:r>
            <a:r xmlns:a="http://schemas.openxmlformats.org/drawingml/2006/main">
              <a:rPr lang="el" altLang="ja-JP" i="1" dirty="0">
                <a:solidFill>
                  <a:srgbClr val="000000"/>
                </a:solidFill>
                <a:ea typeface="ヒラギノ角ゴ Pro W3" pitchFamily="123" charset="-128"/>
                <a:cs typeface="Times New Roman" panose="02020603050405020304" pitchFamily="18" charset="0"/>
              </a:rPr>
              <a:t>Η περιβαλλοντική παρακολούθηση </a:t>
            </a:r>
            <a:r xmlns:a="http://schemas.openxmlformats.org/drawingml/2006/main">
              <a:rPr lang="el" altLang="ja-JP" dirty="0">
                <a:solidFill>
                  <a:srgbClr val="000000"/>
                </a:solidFill>
                <a:ea typeface="ヒラギノ角ゴ Pro W3" pitchFamily="123" charset="-128"/>
                <a:cs typeface="Times New Roman" panose="02020603050405020304" pitchFamily="18" charset="0"/>
              </a:rPr>
              <a:t>είναι η ανάλυση μιας εταιρείας </a:t>
            </a:r>
            <a:r xmlns:a="http://schemas.openxmlformats.org/drawingml/2006/main">
              <a:rPr lang="el" altLang="en-US">
                <a:solidFill>
                  <a:srgbClr val="000000"/>
                </a:solidFill>
                <a:ea typeface="ヒラギノ角ゴ Pro W3" pitchFamily="123" charset="-128"/>
                <a:cs typeface="Times New Roman" panose="02020603050405020304" pitchFamily="18" charset="0"/>
              </a:rPr>
              <a:t>του </a:t>
            </a:r>
            <a:r xmlns:a="http://schemas.openxmlformats.org/drawingml/2006/main">
              <a:rPr lang="el" altLang="ja-JP" dirty="0">
                <a:solidFill>
                  <a:srgbClr val="000000"/>
                </a:solidFill>
                <a:ea typeface="ヒラギノ角ゴ Pro W3" pitchFamily="123" charset="-128"/>
                <a:cs typeface="Times New Roman" panose="02020603050405020304" pitchFamily="18" charset="0"/>
              </a:rPr>
              <a:t>εξωτερικού περιβάλλοντος που παρακολουθεί την εξέλιξη των περιβαλλοντικών τάσεων, της αλληλουχίας γεγονότων ή των ροών δραστηριοτήτων. Οι ηγέτες πρέπει να παρακολουθούν τις τάσεις που έχουν τη δυνατότητα να αλλάξουν το ανταγωνιστικό τοπίο </a:t>
            </a:r>
            <a:r xmlns:a="http://schemas.openxmlformats.org/drawingml/2006/main">
              <a:rPr lang="el" altLang="ja-JP" dirty="0">
                <a:solidFill>
                  <a:srgbClr val="000000"/>
                </a:solidFill>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ja-JP" dirty="0">
                <a:solidFill>
                  <a:srgbClr val="000000"/>
                </a:solidFill>
                <a:ea typeface="ヒラギノ角ゴ Pro W3" pitchFamily="123" charset="-128"/>
                <a:cs typeface="Times New Roman" panose="02020603050405020304" pitchFamily="18" charset="0"/>
              </a:rPr>
              <a:t>τι θέλετε να παρακολουθήσετε; Οι εταιρείες πρέπει να ΕΠΙΛΕΓΟΥΝ τις τάσεις που προσδιορίζονται μέσω της δραστηριότητας σάρωσης και να παρακολουθούν ή να παρακολουθούν τακτικά αυτές τις συγκεκριμένες τάσεις για να αξιολογούν τον αντίκτυπο αυτών των τάσεων στη διαδικασία στρατηγικής τους.</a:t>
            </a:r>
            <a:r xmlns:a="http://schemas.openxmlformats.org/drawingml/2006/main">
              <a:rPr lang="el" altLang="ja-JP" dirty="0">
                <a:ea typeface="ヒラギノ角ゴ Pro W3" pitchFamily="123" charset="-128"/>
                <a:cs typeface="Times New Roman" panose="02020603050405020304" pitchFamily="18" charset="0"/>
              </a:rPr>
              <a:t> </a:t>
            </a:r>
            <a:r xmlns:a="http://schemas.openxmlformats.org/drawingml/2006/main">
              <a:rPr lang="el" sz="1800" dirty="0">
                <a:solidFill>
                  <a:srgbClr val="000000"/>
                </a:solidFill>
                <a:effectLst/>
                <a:latin typeface="Times New Roman" panose="02020603050405020304" pitchFamily="18" charset="0"/>
                <a:ea typeface="Times New Roman" panose="02020603050405020304" pitchFamily="18" charset="0"/>
              </a:rPr>
              <a:t>Με βάση την υπόθεση, οι κύριες προκλήσεις για την Emirates περιλαμβάνουν τον αυξημένο ανταγωνισμό από άλλους διεθνείς αερομεταφορείς, πώς να προσελκύσουν τα μεταβαλλόμενα γούστα του premium πελάτη πρώτης κατηγορίας, πώς να αντιμετωπίσουν τις προκλήσεις σε επίπεδο χώρας σε σχέση με την πρόσβαση σε δρομολόγιο και πώς να διατηρήσουν και να ενισχύσει την ανταγωνιστική θέση της εταιρείας στον κλάδο.</a:t>
            </a:r>
          </a:p>
          <a:p>
            <a:pPr xmlns:a="http://schemas.openxmlformats.org/drawingml/2006/main" marL="0" marR="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l" altLang="en-US" dirty="0">
                <a:ea typeface="ヒラギノ角ゴ Pro W3" pitchFamily="123" charset="-128"/>
                <a:cs typeface="Times New Roman" panose="02020603050405020304" pitchFamily="18" charset="0"/>
              </a:rPr>
              <a:t>Για να αξιολογήσετε πώς το</a:t>
            </a:r>
            <a:r xmlns:a="http://schemas.openxmlformats.org/drawingml/2006/main">
              <a:rPr lang="el" altLang="en-US" b="1" i="1" dirty="0">
                <a:ea typeface="ヒラギノ角ゴ Pro W3" pitchFamily="123" charset="-128"/>
                <a:cs typeface="Times New Roman" panose="02020603050405020304" pitchFamily="18" charset="0"/>
              </a:rPr>
              <a:t> </a:t>
            </a:r>
            <a:r xmlns:a="http://schemas.openxmlformats.org/drawingml/2006/main">
              <a:rPr lang="el" altLang="en-US" i="1" dirty="0">
                <a:ea typeface="ヒラギノ角ゴ Pro W3" pitchFamily="123" charset="-128"/>
                <a:cs typeface="Times New Roman" panose="02020603050405020304" pitchFamily="18" charset="0"/>
              </a:rPr>
              <a:t>εξωτερικό περιβάλλον</a:t>
            </a:r>
            <a:r xmlns:a="http://schemas.openxmlformats.org/drawingml/2006/main">
              <a:rPr lang="el" altLang="en-US" b="1" i="1" dirty="0">
                <a:ea typeface="ヒラギノ角ゴ Pro W3" pitchFamily="123" charset="-128"/>
                <a:cs typeface="Times New Roman" panose="02020603050405020304" pitchFamily="18" charset="0"/>
              </a:rPr>
              <a:t> μπορεί να επηρεάσει τη στρατηγική </a:t>
            </a:r>
            <a:r xmlns:a="http://schemas.openxmlformats.org/drawingml/2006/main">
              <a:rPr lang="el" altLang="en-US">
                <a:ea typeface="ヒラギノ角ゴ Pro W3" pitchFamily="123" charset="-128"/>
                <a:cs typeface="Times New Roman" panose="02020603050405020304" pitchFamily="18" charset="0"/>
              </a:rPr>
              <a:t>της </a:t>
            </a:r>
            <a:r xmlns:a="http://schemas.openxmlformats.org/drawingml/2006/main">
              <a:rPr lang="el" altLang="en-US" dirty="0">
                <a:ea typeface="ヒラギノ角ゴ Pro W3" pitchFamily="123" charset="-128"/>
                <a:cs typeface="Times New Roman" panose="02020603050405020304" pitchFamily="18" charset="0"/>
              </a:rPr>
              <a:t>Emirates </a:t>
            </a:r>
            <a:r xmlns:a="http://schemas.openxmlformats.org/drawingml/2006/main">
              <a:rPr lang="el" altLang="ja-JP" dirty="0">
                <a:ea typeface="ヒラギノ角ゴ Pro W3" pitchFamily="123" charset="-128"/>
                <a:cs typeface="Times New Roman" panose="02020603050405020304" pitchFamily="18" charset="0"/>
              </a:rPr>
              <a:t>, </a:t>
            </a:r>
            <a:r xmlns:a="http://schemas.openxmlformats.org/drawingml/2006/main">
              <a:rPr lang="el" altLang="en-US">
                <a:ea typeface="ヒラギノ角ゴ Pro W3" pitchFamily="123" charset="-128"/>
                <a:cs typeface="Times New Roman" panose="02020603050405020304" pitchFamily="18" charset="0"/>
              </a:rPr>
              <a:t>είναι </a:t>
            </a:r>
            <a:r xmlns:a="http://schemas.openxmlformats.org/drawingml/2006/main">
              <a:rPr lang="el" altLang="ja-JP" dirty="0">
                <a:ea typeface="ヒラギノ角ゴ Pro W3" pitchFamily="123" charset="-128"/>
                <a:cs typeface="Times New Roman" panose="02020603050405020304" pitchFamily="18" charset="0"/>
              </a:rPr>
              <a:t>απαραίτητο να ρίξουμε μια ματιά στους παράγοντες στο </a:t>
            </a:r>
            <a:r xmlns:a="http://schemas.openxmlformats.org/drawingml/2006/main">
              <a:rPr lang="el" altLang="ja-JP" i="1" dirty="0">
                <a:ea typeface="ヒラギノ角ゴ Pro W3" pitchFamily="123" charset="-128"/>
                <a:cs typeface="Times New Roman" panose="02020603050405020304" pitchFamily="18" charset="0"/>
              </a:rPr>
              <a:t>γενικό εξωτερικό περιβάλλον </a:t>
            </a:r>
            <a:r xmlns:a="http://schemas.openxmlformats.org/drawingml/2006/main">
              <a:rPr lang="el" altLang="ja-JP" dirty="0">
                <a:ea typeface="ヒラギノ角ゴ Pro W3" pitchFamily="123" charset="-128"/>
                <a:cs typeface="Times New Roman" panose="02020603050405020304" pitchFamily="18" charset="0"/>
              </a:rPr>
              <a:t>. Η Emirates πρέπει να λάβει υπόψη τις πολιτικές/νομικές, οικονομικές και παγκόσμιες, κοινωνικοπολιτιστικές/δημογραφικές και τεχνολογικές δυνάμεις που ενδέχεται να επηρεάσουν την ικανότητα της εταιρείας να παρέχει τις υπηρεσίες της και να διατηρήσει τις δραστηριότητές της. Δείτε ποιους παράγοντες στο </a:t>
            </a:r>
            <a:r xmlns:a="http://schemas.openxmlformats.org/drawingml/2006/main">
              <a:rPr lang="el" altLang="ja-JP" b="1" i="1" dirty="0">
                <a:ea typeface="ヒラギノ角ゴ Pro W3" pitchFamily="123" charset="-128"/>
                <a:cs typeface="Times New Roman" panose="02020603050405020304" pitchFamily="18" charset="0"/>
              </a:rPr>
              <a:t>γενικό περιβάλλον </a:t>
            </a:r>
            <a:r xmlns:a="http://schemas.openxmlformats.org/drawingml/2006/main">
              <a:rPr lang="el" altLang="ja-JP" dirty="0">
                <a:ea typeface="ヒラギノ角ゴ Pro W3" pitchFamily="123" charset="-128"/>
                <a:cs typeface="Times New Roman" panose="02020603050405020304" pitchFamily="18" charset="0"/>
              </a:rPr>
              <a:t>θα μπορούσαμε να επιλέξουμε που έχουν σημαντικό αντίκτυπο στη διεθνή αεροπορική επιχείρηση.</a:t>
            </a:r>
            <a:r xmlns:a="http://schemas.openxmlformats.org/drawingml/2006/main">
              <a:rPr lang="el" altLang="ja-JP" dirty="0">
                <a:ea typeface="ヒラギノ角ゴ Pro W3" pitchFamily="123" charset="-128"/>
              </a:rPr>
              <a:t> </a:t>
            </a:r>
            <a:endParaRPr xmlns:a="http://schemas.openxmlformats.org/drawingml/2006/main" lang="en-US" altLang="en-US" dirty="0">
              <a:ea typeface="ヒラギノ角ゴ Pro W3" pitchFamily="123" charset="-128"/>
            </a:endParaRPr>
          </a:p>
        </p:txBody>
      </p:sp>
      <p:sp>
        <p:nvSpPr>
          <p:cNvPr id="57348" name="Slide Number Placeholder 3">
            <a:extLst>
              <a:ext uri="{FF2B5EF4-FFF2-40B4-BE49-F238E27FC236}">
                <a16:creationId xmlns:a16="http://schemas.microsoft.com/office/drawing/2014/main" id="{B4AAAA04-A753-4859-BD8E-3D2498AFBC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40AA832E-26B9-4658-8062-A45AC8586AD3}" type="slidenum">
              <a:rPr lang="en-US" altLang="en-US">
                <a:latin typeface="Calibri" panose="020F0502020204030204" pitchFamily="34" charset="0"/>
              </a:rPr>
              <a:pPr eaLnBrk="1" hangingPunct="1"/>
              <a:t>11</a:t>
            </a:fld>
            <a:endParaRPr lang="en-US" altLang="en-US"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F1DD4FD-0C13-4395-8092-68F6D5AE89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97460C19-5252-421A-957D-F1E2DA0FA8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xmlns:a="http://schemas.openxmlformats.org/drawingml/2006/main">
              <a:rPr lang="el" altLang="en-US" b="1" i="1" dirty="0">
                <a:ea typeface="ヒラギノ角ゴ Pro W3" pitchFamily="123" charset="-128"/>
              </a:rPr>
              <a:t>Πολιτικά-Νομικά </a:t>
            </a:r>
            <a:r xmlns:a="http://schemas.openxmlformats.org/drawingml/2006/main">
              <a:rPr lang="el" altLang="en-US"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en-US" dirty="0">
                <a:ea typeface="ヒラギノ角ゴ Pro W3" pitchFamily="123" charset="-128"/>
              </a:rPr>
              <a:t>οι κανονισμοί των αεροπορικών εταιρειών ισχύουν παγκοσμίως, ωστόσο ορισμένες εμπορικές διατάξεις και συμμαχίες μεταξύ των αερομεταφορέων υπόκεινται στη νομοθεσία της χώρας, όπως σημειώνεται από την απαίτηση των αμερικανικών αεροπορικών εταιρειών να επαναδιαπραγματευτούν οι ΗΠΑ τη συνθήκη </a:t>
            </a:r>
            <a:r xmlns:a="http://schemas.openxmlformats.org/drawingml/2006/main">
              <a:rPr lang="el" altLang="en-US">
                <a:ea typeface="ヒラギノ角ゴ Pro W3" pitchFamily="123" charset="-128"/>
              </a:rPr>
              <a:t>« </a:t>
            </a:r>
            <a:r xmlns:a="http://schemas.openxmlformats.org/drawingml/2006/main">
              <a:rPr lang="el" altLang="ja-JP" dirty="0">
                <a:ea typeface="ヒラギノ角ゴ Pro W3" pitchFamily="123" charset="-128"/>
              </a:rPr>
              <a:t>ανοιχτών ουρανών </a:t>
            </a:r>
            <a:r xmlns:a="http://schemas.openxmlformats.org/drawingml/2006/main">
              <a:rPr lang="el" altLang="en-US">
                <a:ea typeface="ヒラギノ角ゴ Pro W3" pitchFamily="123" charset="-128"/>
              </a:rPr>
              <a:t>» </a:t>
            </a:r>
            <a:r xmlns:a="http://schemas.openxmlformats.org/drawingml/2006/main">
              <a:rPr lang="el" altLang="ja-JP" dirty="0">
                <a:ea typeface="ヒラギノ角ゴ Pro W3" pitchFamily="123" charset="-128"/>
              </a:rPr>
              <a:t>με τα Εμιράτα, την Etihad και το Κατάρ αερομεταφορείς. Ενδιαφέρον για αυτήν την παγκόσμια υπόθεση, η διεθνής νομοθεσία για τους ανθρώπινους πόρους δεν είναι συνεπής παγκοσμίως: οι πολιτικές προσλήψεων </a:t>
            </a:r>
            <a:r xmlns:a="http://schemas.openxmlformats.org/drawingml/2006/main">
              <a:rPr lang="el" altLang="en-US">
                <a:ea typeface="ヒラギノ角ゴ Pro W3" pitchFamily="123" charset="-128"/>
              </a:rPr>
              <a:t>της Emirates </a:t>
            </a:r>
            <a:r xmlns:a="http://schemas.openxmlformats.org/drawingml/2006/main">
              <a:rPr lang="el" altLang="ja-JP" dirty="0">
                <a:ea typeface="ヒラギノ角ゴ Pro W3" pitchFamily="123" charset="-128"/>
              </a:rPr>
              <a:t>δεν θα ήταν νόμιμες στις ΗΠΑ (θα υπόκεινται σε αγωγές για διακρίσεις λόγω ηλικίας και φύλου).</a:t>
            </a:r>
          </a:p>
          <a:p>
            <a:r xmlns:a="http://schemas.openxmlformats.org/drawingml/2006/main">
              <a:rPr lang="el" altLang="en-US" b="1" i="1" dirty="0">
                <a:ea typeface="ヒラギノ角ゴ Pro W3" pitchFamily="123" charset="-128"/>
              </a:rPr>
              <a:t>Κοινωνικοπολιτισμικό-Δημογραφικό </a:t>
            </a:r>
            <a:r xmlns:a="http://schemas.openxmlformats.org/drawingml/2006/main">
              <a:rPr lang="el" altLang="en-US" b="1" i="1"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en-US" dirty="0">
                <a:ea typeface="ヒラギノ角ゴ Pro W3" pitchFamily="123" charset="-128"/>
              </a:rPr>
              <a:t>οι γενικές προτιμήσεις </a:t>
            </a:r>
            <a:r xmlns:a="http://schemas.openxmlformats.org/drawingml/2006/main">
              <a:rPr lang="el" altLang="en-US">
                <a:ea typeface="ヒラギノ角ゴ Pro W3" pitchFamily="123" charset="-128"/>
              </a:rPr>
              <a:t>των πελατών </a:t>
            </a:r>
            <a:r xmlns:a="http://schemas.openxmlformats.org/drawingml/2006/main">
              <a:rPr lang="el" altLang="ja-JP" dirty="0">
                <a:ea typeface="ヒラギノ角ゴ Pro W3" pitchFamily="123" charset="-128"/>
              </a:rPr>
              <a:t>έχουν αλλάξει για να κάνουν τα αεροπορικά ταξίδια περισσότερο εμπόρευμα </a:t>
            </a:r>
            <a:r xmlns:a="http://schemas.openxmlformats.org/drawingml/2006/main">
              <a:rPr lang="el" altLang="ja-JP"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ja-JP" dirty="0">
                <a:ea typeface="ヒラギノ角ゴ Pro W3" pitchFamily="123" charset="-128"/>
              </a:rPr>
              <a:t>όποιος αερομεταφορέας σας πάει εκεί πιο γρήγορα και φθηνότερα, ανεξάρτητα από την υπηρεσία, θα κερδίσει, εκτός από τον επαγγελματία ταξιδιώτη που δεν </a:t>
            </a:r>
            <a:r xmlns:a="http://schemas.openxmlformats.org/drawingml/2006/main">
              <a:rPr lang="el" altLang="en-US">
                <a:ea typeface="ヒラギノ角ゴ Pro W3" pitchFamily="123" charset="-128"/>
              </a:rPr>
              <a:t>πληρώνει </a:t>
            </a:r>
            <a:r xmlns:a="http://schemas.openxmlformats.org/drawingml/2006/main">
              <a:rPr lang="el" altLang="ja-JP" dirty="0">
                <a:ea typeface="ヒラギノ角ゴ Pro W3" pitchFamily="123" charset="-128"/>
              </a:rPr>
              <a:t>με τον τρόπο του . Για αυτούς τους πελάτες premium, ειδικά για αυτούς που ταξιδεύουν διεθνώς, το κόστος δεν αποτελεί πρόβλημα. Η ευκολία και η αποτελεσματικότητα, το να φτάσετε στον προορισμό σας με την ελάχιστη ταλαιπωρία και τον χαμένο χρόνο, γίνονται πιο σημαντικά. Από την άλλη πλευρά, οι ανησυχίες για την ασφάλεια έχουν αυξηθεί σχετικά με την αυξημένη απειλή της τρομοκρατίας, οδηγώντας σε αυξημένα πρωτόκολλα ασφαλείας, καθυστερήσεις πτήσεων και αυξημένους χρόνους διεκπεραίωσης </a:t>
            </a:r>
            <a:r xmlns:a="http://schemas.openxmlformats.org/drawingml/2006/main">
              <a:rPr lang="el" altLang="ja-JP"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ja-JP" dirty="0">
                <a:ea typeface="ヒラギノ角ゴ Pro W3" pitchFamily="123" charset="-128"/>
              </a:rPr>
              <a:t>όλα αυτά έχουν αντίκτυπο στην αντίληψη των πελατών για την αξία και, συνεπώς, στην κερδοφορία των αεροπορικών εταιρειών.</a:t>
            </a:r>
          </a:p>
          <a:p>
            <a:r xmlns:a="http://schemas.openxmlformats.org/drawingml/2006/main">
              <a:rPr lang="el" altLang="en-US" b="1" i="1" dirty="0">
                <a:ea typeface="ヒラギノ角ゴ Pro W3" pitchFamily="123" charset="-128"/>
              </a:rPr>
              <a:t>Οικονομικά </a:t>
            </a:r>
            <a:r xmlns:a="http://schemas.openxmlformats.org/drawingml/2006/main">
              <a:rPr lang="el" altLang="en-US"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en-US" dirty="0">
                <a:ea typeface="ヒラギノ角ゴ Pro W3" pitchFamily="123" charset="-128"/>
              </a:rPr>
              <a:t>ο κλάδος των αεροπορικών εταιρειών είναι επιρρεπής σε ανοδικές και πτώσεις ανάλογα με τις τάσεις της παγκόσμιας οικονομίας. Μια αναπτυσσόμενη οικονομία και η άνθηση των επιχειρήσεων σημαίνουν μεγαλύτερη ζήτηση για αεροπορικά ταξίδια και μια επιβράδυνση της οικονομίας σημαίνει μειωμένη ζήτηση, συνακόλουθη αχρησιμοποίητη χωρητικότητα και εντεινόμενο ανταγωνισμό. Η διαθεσιμότητα κεφαλαίων επιχειρηματικού κινδύνου και άλλες πηγές κεφαλαίου, όπως οι κρατικές επιδοτήσεις, έχουν αντίκτυπο στον αριθμό των νεοεισερχόμενων στον κλάδο. Οι διακυμάνσεις των επιτοκίων έχουν αντίκτυπο στο κόστος των εργασιών για εταιρείες που έχουν υψηλά επίπεδα χρέους. Επιπλέον, οι πόλεμοι με άλλα έθνη και οι αυξήσεις στις τιμές των καυσίμων επηρεάζουν έντονα την αεροπορική βιομηχανία.</a:t>
            </a:r>
          </a:p>
          <a:p>
            <a:r xmlns:a="http://schemas.openxmlformats.org/drawingml/2006/main">
              <a:rPr lang="el" altLang="en-US" b="1" i="1" dirty="0">
                <a:ea typeface="ヒラギノ角ゴ Pro W3" pitchFamily="123" charset="-128"/>
              </a:rPr>
              <a:t>Παγκόσμια </a:t>
            </a:r>
            <a:r xmlns:a="http://schemas.openxmlformats.org/drawingml/2006/main">
              <a:rPr lang="el" altLang="en-US"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en-US" dirty="0">
                <a:ea typeface="ヒラギノ角ゴ Pro W3" pitchFamily="123" charset="-128"/>
              </a:rPr>
              <a:t>τα όρια εξαφανίζονται, οι ταξιδιώτες έχουν μεγαλύτερη επίγνωση και εξετάζουν περισσότερο την παγκόσμια συνέπεια στις προσφορές υπηρεσιών </a:t>
            </a:r>
            <a:r xmlns:a="http://schemas.openxmlformats.org/drawingml/2006/main">
              <a:rPr lang="el" altLang="en-US"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en-US" dirty="0">
                <a:ea typeface="ヒラギノ角ゴ Pro W3" pitchFamily="123" charset="-128"/>
              </a:rPr>
              <a:t>ορισμένες ανέσεις είναι αποδεκτές και αναμένονται παντού (βλ. αλλά είναι πλέον φυσιολογικό σχεδόν σε κάθε διεθνή αερομεταφορέα). Η γεωγραφία έχει σημασία, δεδομένου ότι οι άνθρωποι θα αναζητούν φθηνά αλλά ασφαλή ταξίδια ανεξάρτητα από την αεροπορική εταιρεία. Όποια αξιόπιστη εταιρεία κινητής τηλεφωνίας θα σας φτάσει εκεί πιο γρήγορα και φθηνότερα, θα πετύχει την επιχείρηση. Αυτό βοηθά την Emirates επειδή ο στόλος της για μεγάλες αποστάσεις έχει τη δυνατότητα να πραγματοποιεί απευθείας πτήσεις μεταξύ των περισσότερων προορισμών και του κόμβου του Ντουμπάι.</a:t>
            </a: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l" altLang="en-US" b="1" i="1" dirty="0">
                <a:ea typeface="ヒラギノ角ゴ Pro W3" pitchFamily="123" charset="-128"/>
              </a:rPr>
              <a:t>Τεχνολογικά </a:t>
            </a:r>
            <a:r xmlns:a="http://schemas.openxmlformats.org/drawingml/2006/main">
              <a:rPr lang="el" altLang="en-US" b="1" i="1"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en-US" dirty="0">
                <a:ea typeface="ヒラギノ角ゴ Pro W3" pitchFamily="123" charset="-128"/>
              </a:rPr>
              <a:t>η πρόοδος της τεχνολογίας ωφελεί την αεροπορική βιομηχανία, ειδικά στον σχεδιασμό και τη μηχανική αεροσκαφών που αυξάνει την απόδοση στην κατανάλωση καυσίμου. Η τεχνολογία που σχετίζεται με τις επιχειρησιακές διαδικασίες μπορεί να βελτιώσει τη διεκπεραίωση κρατήσεων/αγοράς εισιτηρίων, τη δρομολόγηση αποσκευών και επιβατών, καθώς και τη συντήρηση και τις αναβαθμίσεις εξοπλισμού. Η τεχνολογία στον αρχιτεκτονικό σχεδιασμό μπορεί να βελτιώσει την αποτελεσματικότητα των αεροδρομίων και των μεταφορών, να μετακινεί επιβάτες και φορτίο ταχύτερα, καθώς και να βελτιώσει την αισθητική της εμπειρίας. Αυτό βοήθησε στην ανάπτυξη της Emirates όταν άνοιξε ο νέος τερματικός σταθμός του Ντουμπάι </a:t>
            </a:r>
            <a:r xmlns:a="http://schemas.openxmlformats.org/drawingml/2006/main">
              <a:rPr lang="el" altLang="en-US"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en-US" dirty="0">
                <a:ea typeface="ヒラギノ角ゴ Pro W3" pitchFamily="123" charset="-128"/>
              </a:rPr>
              <a:t>το αεροδρόμιο </a:t>
            </a:r>
            <a:r xmlns:a="http://schemas.openxmlformats.org/drawingml/2006/main">
              <a:rPr lang="el" sz="1800" dirty="0">
                <a:solidFill>
                  <a:srgbClr val="000000"/>
                </a:solidFill>
                <a:effectLst/>
                <a:latin typeface="Times New Roman" panose="02020603050405020304" pitchFamily="18" charset="0"/>
                <a:ea typeface="Times New Roman" panose="02020603050405020304" pitchFamily="18" charset="0"/>
              </a:rPr>
              <a:t>, </a:t>
            </a:r>
            <a:r xmlns:a="http://schemas.openxmlformats.org/drawingml/2006/main">
              <a:rPr lang="el" sz="1800" dirty="0">
                <a:solidFill>
                  <a:srgbClr val="000000"/>
                </a:solidFill>
                <a:effectLst/>
                <a:highlight>
                  <a:srgbClr val="FFFF00"/>
                </a:highlight>
                <a:latin typeface="Times New Roman" panose="02020603050405020304" pitchFamily="18" charset="0"/>
                <a:ea typeface="Times New Roman" panose="02020603050405020304" pitchFamily="18" charset="0"/>
              </a:rPr>
              <a:t>το πιο πολυσύχναστο αεροδρόμιο για διεθνή ταξίδια στον κόσμο </a:t>
            </a:r>
            <a:r xmlns:a="http://schemas.openxmlformats.org/drawingml/2006/main">
              <a:rPr lang="el" sz="1800" dirty="0">
                <a:solidFill>
                  <a:srgbClr val="000000"/>
                </a:solidFill>
                <a:effectLst/>
                <a:latin typeface="Times New Roman" panose="02020603050405020304" pitchFamily="18" charset="0"/>
                <a:ea typeface="Times New Roman" panose="02020603050405020304" pitchFamily="18" charset="0"/>
              </a:rPr>
              <a:t>, μπορούσε </a:t>
            </a:r>
            <a:r xmlns:a="http://schemas.openxmlformats.org/drawingml/2006/main">
              <a:rPr lang="el" sz="1800" dirty="0">
                <a:solidFill>
                  <a:srgbClr val="000000"/>
                </a:solidFill>
                <a:effectLst/>
                <a:highlight>
                  <a:srgbClr val="FFFF00"/>
                </a:highlight>
                <a:latin typeface="Times New Roman" panose="02020603050405020304" pitchFamily="18" charset="0"/>
                <a:ea typeface="Times New Roman" panose="02020603050405020304" pitchFamily="18" charset="0"/>
              </a:rPr>
              <a:t>να εξυπηρετήσει 285 αεροσκάφη και 80 εκατομμύρια επιβάτες ετησίως που πετούσαν σε 155 προορισμούς σε όλο τον κόσμο.</a:t>
            </a:r>
            <a:endParaRPr xmlns:a="http://schemas.openxmlformats.org/drawingml/2006/main" lang="en-US" sz="1800" dirty="0">
              <a:solidFill>
                <a:srgbClr val="000000"/>
              </a:solidFill>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5815DE3-6048-4A74-BFAA-612AE6451B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CA125B15-C20D-4A19-9B1F-5676131F62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l" sz="1800" dirty="0">
                <a:solidFill>
                  <a:srgbClr val="000000"/>
                </a:solidFill>
                <a:effectLst/>
                <a:latin typeface="Times New Roman" panose="02020603050405020304" pitchFamily="18" charset="0"/>
                <a:ea typeface="Times New Roman" panose="02020603050405020304" pitchFamily="18" charset="0"/>
              </a:rPr>
              <a:t>Για να απαντηθεί η ερώτηση σχετικά με τις </a:t>
            </a:r>
            <a:r xmlns:a="http://schemas.openxmlformats.org/drawingml/2006/main">
              <a:rPr lang="el" sz="1800" i="1" dirty="0">
                <a:solidFill>
                  <a:srgbClr val="000000"/>
                </a:solidFill>
                <a:effectLst/>
                <a:latin typeface="Times New Roman" panose="02020603050405020304" pitchFamily="18" charset="0"/>
                <a:ea typeface="Times New Roman" panose="02020603050405020304" pitchFamily="18" charset="0"/>
              </a:rPr>
              <a:t>τρέχουσες δυνάμεις στα περιβάλλοντα του κλάδου </a:t>
            </a:r>
            <a:r xmlns:a="http://schemas.openxmlformats.org/drawingml/2006/main">
              <a:rPr lang="el" sz="1800" dirty="0">
                <a:solidFill>
                  <a:srgbClr val="000000"/>
                </a:solidFill>
                <a:effectLst/>
                <a:latin typeface="Times New Roman" panose="02020603050405020304" pitchFamily="18" charset="0"/>
                <a:ea typeface="Times New Roman" panose="02020603050405020304" pitchFamily="18" charset="0"/>
              </a:rPr>
              <a:t>που επηρεάζουν τη συνεχιζόμενη στρατηγική της Emirates, είναι απαραίτητο να αξιολογηθούν τα τμήματα του εξωτερικού ανταγωνιστικού περιβάλλοντος που περιλαμβάνουν ανταγωνιστές, πελάτες και προμηθευτές, υποκατάστατα και νεοεισερχόμενους. </a:t>
            </a:r>
            <a:r xmlns:a="http://schemas.openxmlformats.org/drawingml/2006/main">
              <a:rPr lang="el" sz="1800" i="1" dirty="0">
                <a:solidFill>
                  <a:srgbClr val="000000"/>
                </a:solidFill>
                <a:effectLst/>
                <a:latin typeface="Times New Roman" panose="02020603050405020304" pitchFamily="18" charset="0"/>
                <a:ea typeface="Times New Roman" panose="02020603050405020304" pitchFamily="18" charset="0"/>
              </a:rPr>
              <a:t>Το μοντέλο των πέντε δυνάμεων </a:t>
            </a:r>
            <a:r xmlns:a="http://schemas.openxmlformats.org/drawingml/2006/main">
              <a:rPr lang="el" sz="1800" dirty="0">
                <a:solidFill>
                  <a:srgbClr val="000000"/>
                </a:solidFill>
                <a:effectLst/>
                <a:latin typeface="Times New Roman" panose="02020603050405020304" pitchFamily="18" charset="0"/>
                <a:ea typeface="Times New Roman" panose="02020603050405020304" pitchFamily="18" charset="0"/>
              </a:rPr>
              <a:t>του Porter </a:t>
            </a:r>
            <a:r xmlns:a="http://schemas.openxmlformats.org/drawingml/2006/main">
              <a:rPr lang="el" sz="1800" dirty="0">
                <a:solidFill>
                  <a:srgbClr val="000000"/>
                </a:solidFill>
                <a:effectLst/>
                <a:latin typeface="Times New Roman" panose="02020603050405020304" pitchFamily="18" charset="0"/>
                <a:ea typeface="Times New Roman" panose="02020603050405020304" pitchFamily="18" charset="0"/>
              </a:rPr>
              <a:t>επιτρέπει στους στρατηγούς να προβλέψουν πού ο κλάδος μπορεί να είναι πιο ευάλωτος. </a:t>
            </a:r>
            <a:r xmlns:a="http://schemas.openxmlformats.org/drawingml/2006/main">
              <a:rPr lang="el" altLang="ja-JP" dirty="0">
                <a:ea typeface="ヒラギノ角ゴ Pro W3" pitchFamily="123" charset="-128"/>
              </a:rPr>
              <a:t>Πρώτα, ωστόσο, είναι </a:t>
            </a:r>
            <a:r xmlns:a="http://schemas.openxmlformats.org/drawingml/2006/main">
              <a:rPr lang="el" altLang="en-US">
                <a:ea typeface="ヒラギノ角ゴ Pro W3" pitchFamily="123" charset="-128"/>
              </a:rPr>
              <a:t>απαραίτητο </a:t>
            </a:r>
            <a:r xmlns:a="http://schemas.openxmlformats.org/drawingml/2006/main">
              <a:rPr lang="el" altLang="ja-JP" dirty="0">
                <a:ea typeface="ヒラギノ角ゴ Pro W3" pitchFamily="123" charset="-128"/>
              </a:rPr>
              <a:t>να προσδιοριστεί ο κλάδος.</a:t>
            </a:r>
            <a:r xmlns:a="http://schemas.openxmlformats.org/drawingml/2006/main">
              <a:rPr lang="el" altLang="ja-JP" b="1" i="1" dirty="0">
                <a:ea typeface="ヒラギノ角ゴ Pro W3" pitchFamily="123" charset="-128"/>
              </a:rPr>
              <a:t> </a:t>
            </a:r>
            <a:r xmlns:a="http://schemas.openxmlformats.org/drawingml/2006/main">
              <a:rPr lang="el" altLang="ja-JP" dirty="0">
                <a:ea typeface="ヒラギノ角ゴ Pro W3" pitchFamily="123" charset="-128"/>
              </a:rPr>
              <a:t>Ένα σημαντικό ερώτημα είναι </a:t>
            </a:r>
            <a:r xmlns:a="http://schemas.openxmlformats.org/drawingml/2006/main">
              <a:rPr lang="el" altLang="en-US">
                <a:ea typeface="ヒラギノ角ゴ Pro W3" pitchFamily="123" charset="-128"/>
              </a:rPr>
              <a:t>« </a:t>
            </a:r>
            <a:r xmlns:a="http://schemas.openxmlformats.org/drawingml/2006/main">
              <a:rPr lang="el" altLang="ja-JP" dirty="0">
                <a:ea typeface="ヒラギノ角ゴ Pro W3" pitchFamily="123" charset="-128"/>
              </a:rPr>
              <a:t>σε ποια επιχείρηση είναι η Emirates; Μέχρις </a:t>
            </a:r>
            <a:r xmlns:a="http://schemas.openxmlformats.org/drawingml/2006/main">
              <a:rPr lang="el" altLang="en-US">
                <a:ea typeface="ヒラギノ角ゴ Pro W3" pitchFamily="123" charset="-128"/>
              </a:rPr>
              <a:t>ότου </a:t>
            </a:r>
            <a:r xmlns:a="http://schemas.openxmlformats.org/drawingml/2006/main">
              <a:rPr lang="el" altLang="ja-JP" dirty="0">
                <a:ea typeface="ヒラギノ角ゴ Pro W3" pitchFamily="123" charset="-128"/>
              </a:rPr>
              <a:t>οι μαθητές είναι σίγουροι για τα όρια της επιχείρησης, είναι αδύνατο να γίνει μια ανάλυση κλάδου </a:t>
            </a:r>
            <a:r xmlns:a="http://schemas.openxmlformats.org/drawingml/2006/main">
              <a:rPr lang="el" altLang="ja-JP"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ja-JP" dirty="0">
                <a:ea typeface="ヒラギノ角ゴ Pro W3" pitchFamily="123" charset="-128"/>
              </a:rPr>
              <a:t>ποια είναι η </a:t>
            </a:r>
            <a:r xmlns:a="http://schemas.openxmlformats.org/drawingml/2006/main">
              <a:rPr lang="el" altLang="en-US">
                <a:ea typeface="ヒラギノ角ゴ Pro W3" pitchFamily="123" charset="-128"/>
              </a:rPr>
              <a:t>« </a:t>
            </a:r>
            <a:r xmlns:a="http://schemas.openxmlformats.org/drawingml/2006/main">
              <a:rPr lang="el" altLang="ja-JP" dirty="0">
                <a:ea typeface="ヒラギノ角ゴ Pro W3" pitchFamily="123" charset="-128"/>
              </a:rPr>
              <a:t>βιομηχανία </a:t>
            </a:r>
            <a:r xmlns:a="http://schemas.openxmlformats.org/drawingml/2006/main">
              <a:rPr lang="el" altLang="en-US">
                <a:ea typeface="ヒラギノ角ゴ Pro W3" pitchFamily="123" charset="-128"/>
              </a:rPr>
              <a:t>» </a:t>
            </a:r>
            <a:r xmlns:a="http://schemas.openxmlformats.org/drawingml/2006/main">
              <a:rPr lang="el" altLang="ja-JP" dirty="0">
                <a:ea typeface="ヒラギノ角ゴ Pro W3" pitchFamily="123" charset="-128"/>
              </a:rPr>
              <a:t>που πρέπει να αναλυθεί; Μερικοί φοιτητές μπορεί να πουν ότι είναι στον κλάδο των αεροπορικών εταιρειών, αλλά η εταιρεία ξεκίνησε προσφέροντας πτήσεις προς διεθνείς προορισμούς και η πολιτιστική της ιστορία βασίζεται στη δημιουργία διαφοροποίησης σε αυτήν την κατηγορία. Η επιλογή του κλάδου που θα χρησιμοποιηθεί για ανάλυση έχει συνέπειες για το ποιοι είναι οι άμεσοι ανταγωνιστές </a:t>
            </a:r>
            <a:r xmlns:a="http://schemas.openxmlformats.org/drawingml/2006/main">
              <a:rPr lang="el" altLang="en-US">
                <a:ea typeface="ヒラギノ角ゴ Pro W3" pitchFamily="123" charset="-128"/>
              </a:rPr>
              <a:t>της Emirates </a:t>
            </a:r>
            <a:r xmlns:a="http://schemas.openxmlformats.org/drawingml/2006/main">
              <a:rPr lang="el" altLang="ja-JP" dirty="0">
                <a:ea typeface="ヒラギノ角ゴ Pro W3" pitchFamily="123" charset="-128"/>
              </a:rPr>
              <a:t>, καθώς δεν ανταγωνίζονται όλοι οι ανταγωνιστές στον κλάδο των αεροπορικών εταιρειών παγκοσμίως. Ο κλάδος των αεροπορικών εταιρειών είναι ένας καλά εδραιωμένος κλάδος με πολλούς ισχυρούς άμεσους ανταγωνιστές, ειδικά σε τοπικό επίπεδο. Η συγκριτική ανάλυση της JetBlue έναντι της Southwest Airlines δείχνει πόσο ανταγωνιστική είναι αυτή η επιχείρηση. Αντίθετα, η διεθνής αεροπορική βιομηχανία απαιτεί πιο σημαντικά περιουσιακά στοιχεία, είτε σε φυσικά περιουσιακά στοιχεία (τα αεροπλάνα μεγάλων αποστάσεων) είτε σε περιουσιακά στοιχεία κοινωνικού κεφαλαίου, όπως συμμαχίες κοινής χρήσης κωδικών, σχέσεις και φήμη. Η Emirates ανταγωνίζεται απευθείας το JetBlue ή το Southwest; Όχι. Η Emirates παλεύει για πελάτες στη διεθνή αεροπορική βιομηχανία που ήδη προτιμούν γρήγορα, ασφαλή και πιθανώς φθηνά ταξίδια, αλλά μπορεί επίσης να αναζητούν ένα σημείο διαφοροποίησης σε σχέση με την άνεση και την άνεση. Η Περίπτωση Έκθεση 1 προσδιορίζει τις κορυφαίες αεροπορικές εταιρείες παγκοσμίως που έχουν την υψηλότερη κατάταξη σε υπηρεσίες τα τελευταία χρόνια. Αν και πολλά ονόματα μπορεί να είναι άγνωστα στους μαθητές, άλλα, όπως η Qantas, η Cathay Pacific, η Lufthansa και η Singapore Airlines είχαν πολύ καιρό να δημιουργήσουν μια premium φήμη.</a:t>
            </a:r>
          </a:p>
          <a:p>
            <a:endParaRPr lang="en-US" altLang="en-US" dirty="0">
              <a:ea typeface="ヒラギノ角ゴ Pro W3" pitchFamily="123" charset="-128"/>
              <a:cs typeface="Times New Roman" panose="02020603050405020304" pitchFamily="18" charset="0"/>
            </a:endParaRPr>
          </a:p>
        </p:txBody>
      </p:sp>
      <p:sp>
        <p:nvSpPr>
          <p:cNvPr id="59396" name="Slide Number Placeholder 3">
            <a:extLst>
              <a:ext uri="{FF2B5EF4-FFF2-40B4-BE49-F238E27FC236}">
                <a16:creationId xmlns:a16="http://schemas.microsoft.com/office/drawing/2014/main" id="{85496F51-A39F-41A1-A09D-B52778B34C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6F63562-2C7F-4007-9063-E146363ED60D}" type="slidenum">
              <a:rPr lang="en-US" altLang="en-US">
                <a:latin typeface="Calibri" panose="020F0502020204030204" pitchFamily="34" charset="0"/>
              </a:rPr>
              <a:pPr eaLnBrk="1" hangingPunct="1"/>
              <a:t>13</a:t>
            </a:fld>
            <a:endParaRPr lang="en-US" altLang="en-US"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95AD509-14EA-4173-98A1-A110072211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BF11702C-03A4-4A40-9B5B-23ACD7D536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solidFill>
                  <a:srgbClr val="000000"/>
                </a:solidFill>
                <a:ea typeface="ヒラギノ角ゴ Pro W3" pitchFamily="123" charset="-128"/>
                <a:cs typeface="Times New Roman" panose="02020603050405020304" pitchFamily="18" charset="0"/>
              </a:rPr>
              <a:t>Μπορούμε να εφαρμόσουμε τις Πέντε Δυνάμεις Ανταγωνισμού του Porter </a:t>
            </a:r>
            <a:r xmlns:a="http://schemas.openxmlformats.org/drawingml/2006/main">
              <a:rPr lang="el" altLang="ja-JP" dirty="0">
                <a:solidFill>
                  <a:srgbClr val="000000"/>
                </a:solidFill>
                <a:ea typeface="ヒラギノ角ゴ Pro W3" pitchFamily="123" charset="-128"/>
                <a:cs typeface="Times New Roman" panose="02020603050405020304" pitchFamily="18" charset="0"/>
              </a:rPr>
              <a:t>στη </a:t>
            </a:r>
            <a:r xmlns:a="http://schemas.openxmlformats.org/drawingml/2006/main">
              <a:rPr lang="el" altLang="ja-JP" b="1" i="1" dirty="0">
                <a:solidFill>
                  <a:srgbClr val="000000"/>
                </a:solidFill>
                <a:ea typeface="ヒラギノ角ゴ Pro W3" pitchFamily="123" charset="-128"/>
                <a:cs typeface="Times New Roman" panose="02020603050405020304" pitchFamily="18" charset="0"/>
              </a:rPr>
              <a:t>διεθνή </a:t>
            </a:r>
            <a:r xmlns:a="http://schemas.openxmlformats.org/drawingml/2006/main">
              <a:rPr lang="el" altLang="en-US">
                <a:solidFill>
                  <a:srgbClr val="000000"/>
                </a:solidFill>
                <a:ea typeface="ヒラギノ角ゴ Pro W3" pitchFamily="123" charset="-128"/>
                <a:cs typeface="Times New Roman" panose="02020603050405020304" pitchFamily="18" charset="0"/>
              </a:rPr>
              <a:t>αεροπορική </a:t>
            </a:r>
            <a:r xmlns:a="http://schemas.openxmlformats.org/drawingml/2006/main">
              <a:rPr lang="el" altLang="ja-JP" dirty="0">
                <a:solidFill>
                  <a:srgbClr val="000000"/>
                </a:solidFill>
                <a:ea typeface="ヒラギノ角ゴ Pro W3" pitchFamily="123" charset="-128"/>
                <a:cs typeface="Times New Roman" panose="02020603050405020304" pitchFamily="18" charset="0"/>
              </a:rPr>
              <a:t>βιομηχανία.</a:t>
            </a:r>
          </a:p>
          <a:p>
            <a:r xmlns:a="http://schemas.openxmlformats.org/drawingml/2006/main">
              <a:rPr lang="el" altLang="en-US" dirty="0">
                <a:solidFill>
                  <a:srgbClr val="000000"/>
                </a:solidFill>
                <a:ea typeface="Arial Unicode MS" pitchFamily="34" charset="-128"/>
                <a:cs typeface="Times New Roman" panose="02020603050405020304" pitchFamily="18" charset="0"/>
              </a:rPr>
              <a:t>Δείτε τη διευρυμένη συζήτηση στο σημείωμα διδασκαλίας.</a:t>
            </a:r>
            <a:endParaRPr xmlns:a="http://schemas.openxmlformats.org/drawingml/2006/main" lang="en-US" altLang="en-US" dirty="0">
              <a:solidFill>
                <a:srgbClr val="000000"/>
              </a:solidFill>
              <a:ea typeface="Arial Unicode MS" pitchFamily="34" charset="-128"/>
            </a:endParaRPr>
          </a:p>
        </p:txBody>
      </p:sp>
      <p:sp>
        <p:nvSpPr>
          <p:cNvPr id="60420" name="Slide Number Placeholder 3">
            <a:extLst>
              <a:ext uri="{FF2B5EF4-FFF2-40B4-BE49-F238E27FC236}">
                <a16:creationId xmlns:a16="http://schemas.microsoft.com/office/drawing/2014/main" id="{D910337C-2248-4C6B-B1F6-6B97D27059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F73FB12-0F94-426B-A13B-2A1824CD66AE}" type="slidenum">
              <a:rPr lang="en-US" altLang="en-US">
                <a:latin typeface="Calibri" panose="020F0502020204030204" pitchFamily="34" charset="0"/>
              </a:rPr>
              <a:pPr eaLnBrk="1" hangingPunct="1"/>
              <a:t>14</a:t>
            </a:fld>
            <a:endParaRPr lang="en-US" altLang="en-US"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021402F-1730-4703-94AF-8965CF252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CC1A311B-8444-4FE7-A4E0-8C699A1FB68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rPr>
              <a:t>Ο τρόπος με τον οποίο οι επιχειρήσεις ανταγωνίζονται μεταξύ τους και το πώς επιτυγχάνουν και διατηρούν ανταγωνιστικά πλεονεκτήματα βρίσκονται στο επίκεντρο της στρατηγικής διαχείρισης. Εν ολίγοις, το βασικό ζήτημα είναι: γιατί ορισμένες επιχειρήσεις υπερτερούν των άλλων και απολαμβάνουν τέτοια πλεονεκτήματα με την πάροδο του χρόνου; Η βιωσιμότητα της επιτυχίας μιας επιχείρησης </a:t>
            </a:r>
            <a:r xmlns:a="http://schemas.openxmlformats.org/drawingml/2006/main">
              <a:rPr lang="el" altLang="en-US">
                <a:ea typeface="ヒラギノ角ゴ Pro W3" pitchFamily="123" charset="-128"/>
              </a:rPr>
              <a:t>καθοδηγείται </a:t>
            </a:r>
            <a:r xmlns:a="http://schemas.openxmlformats.org/drawingml/2006/main">
              <a:rPr lang="el" altLang="ja-JP" dirty="0">
                <a:ea typeface="ヒラギノ角ゴ Pro W3" pitchFamily="123" charset="-128"/>
              </a:rPr>
              <a:t>τόσο από τις εσωτερικές λειτουργίες της επιχείρησης όσο και από τις επιθυμίες και τις προτιμήσεις της αγοράς. Οι επιχειρήσεις που πετυχαίνουν διαθέτουν τους κατάλληλους πόρους και τη δομή κόστους για να ανταποκριθούν στις ανάγκες του κλάδου και του γενικού περιβάλλοντος. </a:t>
            </a:r>
            <a:r xmlns:a="http://schemas.openxmlformats.org/drawingml/2006/main">
              <a:rPr lang="el" altLang="en-US" dirty="0">
                <a:ea typeface="ヒラギノ角ゴ Pro W3" pitchFamily="123" charset="-128"/>
              </a:rPr>
              <a:t>Έχουν επίσης στρατηγική…</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DF0095E-E595-4CE0-A7A6-26AB45B445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55989DAB-77A6-4138-B45F-D27533BEEAE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sz="1800" dirty="0">
                <a:effectLst/>
                <a:latin typeface="Times New Roman" panose="02020603050405020304" pitchFamily="18" charset="0"/>
                <a:ea typeface="Times New Roman" panose="02020603050405020304" pitchFamily="18" charset="0"/>
              </a:rPr>
              <a:t>Μια </a:t>
            </a:r>
            <a:r xmlns:a="http://schemas.openxmlformats.org/drawingml/2006/main">
              <a:rPr lang="el" sz="1800" i="1" dirty="0">
                <a:effectLst/>
                <a:latin typeface="Times New Roman" panose="02020603050405020304" pitchFamily="18" charset="0"/>
                <a:ea typeface="Times New Roman" panose="02020603050405020304" pitchFamily="18" charset="0"/>
              </a:rPr>
              <a:t>στρατηγική σε επίπεδο επιχείρησης </a:t>
            </a:r>
            <a:r xmlns:a="http://schemas.openxmlformats.org/drawingml/2006/main">
              <a:rPr lang="el" sz="1800" dirty="0">
                <a:effectLst/>
                <a:latin typeface="Times New Roman" panose="02020603050405020304" pitchFamily="18" charset="0"/>
                <a:ea typeface="Times New Roman" panose="02020603050405020304" pitchFamily="18" charset="0"/>
              </a:rPr>
              <a:t>είναι μια στρατηγική που έχει σχεδιαστεί για μια επιχείρηση ή ένα τμήμα της εταιρείας που ανταγωνίζεται σε μια μεμονωμένη επιχείρηση. Εντός του βιομηχανικού περιβάλλοντος της εταιρείας, </a:t>
            </a:r>
            <a:r xmlns:a="http://schemas.openxmlformats.org/drawingml/2006/main">
              <a:rPr lang="el" sz="1800" i="1" dirty="0">
                <a:effectLst/>
                <a:latin typeface="Times New Roman" panose="02020603050405020304" pitchFamily="18" charset="0"/>
                <a:ea typeface="Times New Roman" panose="02020603050405020304" pitchFamily="18" charset="0"/>
              </a:rPr>
              <a:t>οι γενικές στρατηγικές </a:t>
            </a:r>
            <a:r xmlns:a="http://schemas.openxmlformats.org/drawingml/2006/main">
              <a:rPr lang="el" sz="1800" dirty="0">
                <a:effectLst/>
                <a:latin typeface="Times New Roman" panose="02020603050405020304" pitchFamily="18" charset="0"/>
                <a:ea typeface="Times New Roman" panose="02020603050405020304" pitchFamily="18" charset="0"/>
              </a:rPr>
              <a:t>περιλαμβάνουν βασικούς τύπους στρατηγικών σε επίπεδο επιχείρησης με βάση το εύρος της αγοράς-στόχου (σε όλη τη βιομηχανία έναντι του στενού τμήματος της αγοράς) και τον τύπο ανταγωνιστικού πλεονεκτήματος (χαμηλού κόστους έναντι μοναδικότητας). </a:t>
            </a:r>
            <a:r xmlns:a="http://schemas.openxmlformats.org/drawingml/2006/main">
              <a:rPr lang="el" altLang="en-US" dirty="0">
                <a:solidFill>
                  <a:srgbClr val="000000"/>
                </a:solidFill>
                <a:ea typeface="ヒラギノ角ゴ Pro W3" pitchFamily="123" charset="-128"/>
                <a:cs typeface="Times New Roman" panose="02020603050405020304" pitchFamily="18" charset="0"/>
              </a:rPr>
              <a:t>Οι γενικές στρατηγικές σχεδιάζονται σε δύο διαστάσεις: ανταγωνιστικό πλεονέκτημα και στρατηγικό στόχο. Οι στρατηγικές γενικής ηγεσίας κόστους και διαφοροποίησης προσπαθούν να επιτύχουν πλεονεκτήματα σε ολόκληρη τη βιομηχανία, ενώ οι επικεντρωμένοι έχουν στο μυαλό τους μια στενή αγορά-στόχο.</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3893C31-1E47-4CED-BD70-6F7D93A6F8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a:extLst>
              <a:ext uri="{FF2B5EF4-FFF2-40B4-BE49-F238E27FC236}">
                <a16:creationId xmlns:a16="http://schemas.microsoft.com/office/drawing/2014/main" id="{37047FF3-132E-4C94-B7A0-A08B669E746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rPr>
              <a:t>Τόσο η περιστασιακή παρατήρηση όσο και η έρευνα υποστηρίζουν την ιδέα ότι οι εταιρείες που ταυτίζονται με μία ή περισσότερες από τις μορφές ανταγωνιστικού πλεονεκτήματος υπερέχουν από αυτές που δεν το κάνουν. Η στρατηγική που υιοθέτησε η Emirates ήταν </a:t>
            </a:r>
            <a:r xmlns:a="http://schemas.openxmlformats.org/drawingml/2006/main">
              <a:rPr lang="el" altLang="en-US" i="1" dirty="0">
                <a:ea typeface="ヒラギノ角ゴ Pro W3" pitchFamily="123" charset="-128"/>
              </a:rPr>
              <a:t>η διαφοροποίηση </a:t>
            </a:r>
            <a:r xmlns:a="http://schemas.openxmlformats.org/drawingml/2006/main">
              <a:rPr lang="el" altLang="en-US" dirty="0">
                <a:ea typeface="ヒラギノ角ゴ Pro W3" pitchFamily="123" charset="-128"/>
              </a:rPr>
              <a:t>. Η εταιρεία πέτυχε στην εφαρμογή αυτής της στρατηγικής διαφοροποίησης ευθυγραμμίζοντας τη δομή και τα συστήματά της με τη στρατηγική. Είχε επίσης ένα πλεονέκτημα πρώτης κίνησης στη Μέση Ανατολή, επομένως ήταν σε θέση να προσελκύσει πελάτες αρχικά και στη συνέχεια να τους διατηρήσει με συνεχή καινοτομία σύμφωνα με το διαφοροποιημένο πλεονέκτημά της. Οι πελάτες που είχαν ανάγκη να γνωρίσουν εξωτικούς προορισμούς ενδιαφέρθηκαν να αναζητήσουν τα χαρακτηριστικά της premium υπηρεσίας και ήταν πρόθυμοι να πληρώσουν για αυτό το premium. Διατηρώντας μπροστά από τον περιφερειακό της ανταγωνισμό, η Emirates μπόρεσε να αναπτυχθεί και να παραμείνει κερδοφόρα ακόμη και στις χειρότερες στιγμές στον κλάδο της.</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5B15464A-37A5-4895-A7B9-4631C8E137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9631CA90-607C-4882-8FF3-E94C1D9B7D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rPr>
              <a:t>Κατά τη συζήτηση για την επιλογή ανταγωνιστικής στρατηγικής, οι μαθητές ενθαρρύνονται να επιλέξουν ανάμεσα σε ηγεσία χαμηλού κόστους και διαφοροποίηση, αλλά στον κλάδο των αεροπορικών εταιρειών συχνά δεν υπάρχει άλλη επιλογή από τον ανταγωνισμό που βασίζεται στον έλεγχο του κόστους. Αν και οι μαθητές μπορεί να προσπαθήσουν να εξηγήσουν πώς οι ανέσεις και τα χαρακτηριστικά εξυπηρέτησης, όπως τα δερμάτινα καθίσματα, μπορούν να δημιουργήσουν ένα διαφοροποιημένο πλεονέκτημα, οι πελάτες σπάνια είναι διατεθειμένοι να πληρώσουν ένα ασφάλιστρο για αυτά τα πράγματα. Αυτό σημαίνει ότι οι διαφορές μεταξύ της επιτυχίας </a:t>
            </a:r>
            <a:r xmlns:a="http://schemas.openxmlformats.org/drawingml/2006/main">
              <a:rPr lang="el" altLang="en-US">
                <a:ea typeface="ヒラギノ角ゴ Pro W3" pitchFamily="123" charset="-128"/>
              </a:rPr>
              <a:t>των μεταφορέων </a:t>
            </a:r>
            <a:r xmlns:a="http://schemas.openxmlformats.org/drawingml/2006/main">
              <a:rPr lang="el" altLang="ja-JP" dirty="0">
                <a:ea typeface="ヒラギノ角ゴ Pro W3" pitchFamily="123" charset="-128"/>
              </a:rPr>
              <a:t>συχνά περιστρέφονται γύρω από τις επιχειρησιακές επιλογές και τη στρατηγική εφαρμογή. Στην περίπτωση </a:t>
            </a:r>
            <a:r xmlns:a="http://schemas.openxmlformats.org/drawingml/2006/main">
              <a:rPr lang="el" altLang="en-US">
                <a:ea typeface="ヒラギノ角ゴ Pro W3" pitchFamily="123" charset="-128"/>
              </a:rPr>
              <a:t>της </a:t>
            </a:r>
            <a:r xmlns:a="http://schemas.openxmlformats.org/drawingml/2006/main">
              <a:rPr lang="el" altLang="ja-JP" dirty="0">
                <a:ea typeface="ヒラギノ角ゴ Pro W3" pitchFamily="123" charset="-128"/>
              </a:rPr>
              <a:t>Emirates </a:t>
            </a:r>
            <a:r xmlns:a="http://schemas.openxmlformats.org/drawingml/2006/main">
              <a:rPr lang="el" altLang="ja-JP" dirty="0">
                <a:ea typeface="ヒラギノ角ゴ Pro W3" pitchFamily="123" charset="-128"/>
              </a:rPr>
              <a:t>, η αεροπορική εταιρεία αποφάσισε όχι μόνο να έχει επίγνωση του κόστους, αλλά και να προσφέρει ένα καλύτερο προϊόν, ένα μοναδικό και πολύτιμο προϊόν που θα ενθάρρυνε τους πελάτες να πληρώσουν, ανεξάρτητα από την τιμή. Δεδομένου ότι πολλοί από τους επιβάτες </a:t>
            </a:r>
            <a:r xmlns:a="http://schemas.openxmlformats.org/drawingml/2006/main">
              <a:rPr lang="el" altLang="en-US">
                <a:ea typeface="ヒラギノ角ゴ Pro W3" pitchFamily="123" charset="-128"/>
              </a:rPr>
              <a:t>της </a:t>
            </a:r>
            <a:r xmlns:a="http://schemas.openxmlformats.org/drawingml/2006/main">
              <a:rPr lang="el" altLang="ja-JP" dirty="0">
                <a:ea typeface="ヒラギノ角ゴ Pro W3" pitchFamily="123" charset="-128"/>
              </a:rPr>
              <a:t>Emirates </a:t>
            </a:r>
            <a:r xmlns:a="http://schemas.openxmlformats.org/drawingml/2006/main">
              <a:rPr lang="el" altLang="ja-JP" dirty="0">
                <a:ea typeface="ヒラギノ角ゴ Pro W3" pitchFamily="123" charset="-128"/>
              </a:rPr>
              <a:t>ήταν εκείνοι που στοχοποιήθηκαν στην προωθητική καμπάνια </a:t>
            </a:r>
            <a:r xmlns:a="http://schemas.openxmlformats.org/drawingml/2006/main">
              <a:rPr lang="el" altLang="ja-JP"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ja-JP" dirty="0">
                <a:ea typeface="ヒラギノ角ゴ Pro W3" pitchFamily="123" charset="-128"/>
              </a:rPr>
              <a:t>αυτοί που ήθελαν να συνδεθούν με μια νέα παγκόσμια κουλτούρα κοινών φιλοδοξιών, αξιών, ενθουσιασμού και ονείρων </a:t>
            </a:r>
            <a:r xmlns:a="http://schemas.openxmlformats.org/drawingml/2006/main">
              <a:rPr lang="el" altLang="ja-JP"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ja-JP" dirty="0">
                <a:ea typeface="ヒラギノ角ゴ Pro W3" pitchFamily="123" charset="-128"/>
              </a:rPr>
              <a:t>αυτή η μοναδική υπηρεσία ήταν ελκυστική και οι επιβάτες έδειχναν πρόθυμοι να πληρώσουν. Η ευκολία που προσφέρει το πλεονέκτημα τοποθεσίας </a:t>
            </a:r>
            <a:r xmlns:a="http://schemas.openxmlformats.org/drawingml/2006/main">
              <a:rPr lang="el" altLang="en-US">
                <a:ea typeface="ヒラギノ角ゴ Pro W3" pitchFamily="123" charset="-128"/>
              </a:rPr>
              <a:t>της Emirates </a:t>
            </a:r>
            <a:r xmlns:a="http://schemas.openxmlformats.org/drawingml/2006/main">
              <a:rPr lang="el" altLang="ja-JP" dirty="0">
                <a:ea typeface="ヒラギノ角ゴ Pro W3" pitchFamily="123" charset="-128"/>
              </a:rPr>
              <a:t>την έκανε πιο ελκυστική.</a:t>
            </a:r>
            <a:endParaRPr xmlns:a="http://schemas.openxmlformats.org/drawingml/2006/main" lang="en-US" altLang="en-US" dirty="0">
              <a:ea typeface="ヒラギノ角ゴ Pro W3" pitchFamily="123" charset="-128"/>
            </a:endParaRPr>
          </a:p>
        </p:txBody>
      </p:sp>
      <p:sp>
        <p:nvSpPr>
          <p:cNvPr id="64516" name="Slide Number Placeholder 3">
            <a:extLst>
              <a:ext uri="{FF2B5EF4-FFF2-40B4-BE49-F238E27FC236}">
                <a16:creationId xmlns:a16="http://schemas.microsoft.com/office/drawing/2014/main" id="{081982B5-8897-45D1-9285-2F7F9125F2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48D16E4-F987-4F4A-A719-104DB10F3F54}" type="slidenum">
              <a:rPr lang="en-US" altLang="en-US">
                <a:latin typeface="Calibri" panose="020F0502020204030204" pitchFamily="34" charset="0"/>
              </a:rPr>
              <a:pPr eaLnBrk="1" hangingPunct="1"/>
              <a:t>18</a:t>
            </a:fld>
            <a:endParaRPr lang="en-US" altLang="en-US"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E2751AB-B61E-474D-949F-C0A50577AF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1FF71306-2DA5-4E49-B58B-5BE0E2E49E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rPr>
              <a:t>Μια ανταγωνιστική στρατηγική συνδέεται με την αλυσίδα αξίας και υποστηρίζεται από άυλα περιουσιακά στοιχεία. Η Emirates είχε μεγάλες δυνάμεις στις δραστηριότητές της και στο ανθρώπινο δυναμικό της. Οι στενοί δεσμοί μεταξύ των δραστηριοτήτων και των περιουσιακών της στοιχείων επέτρεψαν στην Emirates να δημιουργήσει μια υπηρεσία που ήταν μοναδική και πολύτιμη για τους πελάτες. Από τη σκοπιά που βασίζεται σε πόρους, συχνά δεν ήταν κάποια μεμονωμένη δραστηριότητα, αλλά ο ισχυρός συντονισμός μεταξύ των διαφόρων δραστηριοτήτων αλυσίδας αξίας (δηλαδή, το στενά συνδεδεμένο σύστημα δραστηριοτήτων) που έγινε η πηγή βιώσιμου ανταγωνιστικού πλεονεκτήματος για εταιρείες όπως η Emirates. Ας </a:t>
            </a:r>
            <a:r xmlns:a="http://schemas.openxmlformats.org/drawingml/2006/main">
              <a:rPr lang="el" altLang="en-US">
                <a:ea typeface="ヒラギノ角ゴ Pro W3" pitchFamily="123" charset="-128"/>
              </a:rPr>
              <a:t>δούμε </a:t>
            </a:r>
            <a:r xmlns:a="http://schemas.openxmlformats.org/drawingml/2006/main">
              <a:rPr lang="el" altLang="ja-JP" dirty="0">
                <a:ea typeface="ヒラギノ角ゴ Pro W3" pitchFamily="123" charset="-128"/>
              </a:rPr>
              <a:t>πώς μπορεί να είναι έτσι.</a:t>
            </a:r>
            <a:endParaRPr xmlns:a="http://schemas.openxmlformats.org/drawingml/2006/main" lang="en-US" altLang="en-US" dirty="0">
              <a:ea typeface="ヒラギノ角ゴ Pro W3" pitchFamily="123" charset="-128"/>
            </a:endParaRPr>
          </a:p>
        </p:txBody>
      </p:sp>
      <p:sp>
        <p:nvSpPr>
          <p:cNvPr id="65540" name="Slide Number Placeholder 3">
            <a:extLst>
              <a:ext uri="{FF2B5EF4-FFF2-40B4-BE49-F238E27FC236}">
                <a16:creationId xmlns:a16="http://schemas.microsoft.com/office/drawing/2014/main" id="{156F35A8-EA55-4759-99B3-40ED1D83FA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03B2A359-8BEA-47CC-8D7C-047C4937D1D0}" type="slidenum">
              <a:rPr lang="en-US" altLang="en-US">
                <a:latin typeface="Calibri" panose="020F0502020204030204" pitchFamily="34" charset="0"/>
              </a:rPr>
              <a:pPr eaLnBrk="1" hangingPunct="1"/>
              <a:t>19</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C9BBD5E-A872-47E5-AD1B-03835C8407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90C1E349-60CA-476B-A2AB-4A57E6AA694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pitchFamily="123"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91E2AD9-B0CB-4805-963A-B47AC24E6A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759616B2-9C18-4BE7-B3A7-04446071AB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cs typeface="Times New Roman" panose="02020603050405020304" pitchFamily="18" charset="0"/>
              </a:rPr>
              <a:t>Όταν μια επιχείρηση ξεπερνά τις άλλες με μεγάλο περιθώριο για μεγάλο χρονικό διάστημα, είναι </a:t>
            </a:r>
            <a:r xmlns:a="http://schemas.openxmlformats.org/drawingml/2006/main">
              <a:rPr lang="el" altLang="en-US">
                <a:ea typeface="ヒラギノ角ゴ Pro W3" pitchFamily="123" charset="-128"/>
                <a:cs typeface="Times New Roman" panose="02020603050405020304" pitchFamily="18" charset="0"/>
              </a:rPr>
              <a:t>σημαντικό </a:t>
            </a:r>
            <a:r xmlns:a="http://schemas.openxmlformats.org/drawingml/2006/main">
              <a:rPr lang="el" altLang="ja-JP" dirty="0">
                <a:ea typeface="ヒラギノ角ゴ Pro W3" pitchFamily="123" charset="-128"/>
                <a:cs typeface="Times New Roman" panose="02020603050405020304" pitchFamily="18" charset="0"/>
              </a:rPr>
              <a:t>να καταλάβουμε πώς θα μπορούσε να είναι αυτό. Η απάντηση μπορεί να βρίσκεται στο πώς αυτή η επιχείρηση οργανώνει τις δραστηριότητές της και δημιουργεί μοναδικές δέσμες πόρων που της επιτρέπουν να διατηρήσει ένα ανταγωνιστικό πλεονέκτημα. Πρέπει να αξιολογήσουμε τις σχέσεις μεταξύ των στοιχείων στην Emirates </a:t>
            </a:r>
            <a:r xmlns:a="http://schemas.openxmlformats.org/drawingml/2006/main">
              <a:rPr lang="el" altLang="en-US">
                <a:ea typeface="ヒラギノ角ゴ Pro W3" pitchFamily="123" charset="-128"/>
                <a:cs typeface="Times New Roman" panose="02020603050405020304" pitchFamily="18" charset="0"/>
              </a:rPr>
              <a:t>.</a:t>
            </a:r>
            <a:r xmlns:a="http://schemas.openxmlformats.org/drawingml/2006/main">
              <a:rPr lang="el" altLang="ja-JP" dirty="0">
                <a:ea typeface="ヒラギノ角ゴ Pro W3" pitchFamily="123" charset="-128"/>
                <a:cs typeface="Times New Roman" panose="02020603050405020304" pitchFamily="18" charset="0"/>
              </a:rPr>
              <a:t> </a:t>
            </a:r>
            <a:r xmlns:a="http://schemas.openxmlformats.org/drawingml/2006/main">
              <a:rPr lang="el" altLang="ja-JP" i="1" dirty="0">
                <a:ea typeface="ヒラギノ角ゴ Pro W3" pitchFamily="123" charset="-128"/>
                <a:cs typeface="Times New Roman" panose="02020603050405020304" pitchFamily="18" charset="0"/>
              </a:rPr>
              <a:t>αλυσίδα αξίας </a:t>
            </a:r>
            <a:r xmlns:a="http://schemas.openxmlformats.org/drawingml/2006/main">
              <a:rPr lang="el" altLang="ja-JP" dirty="0">
                <a:ea typeface="ヒラギノ角ゴ Pro W3" pitchFamily="123" charset="-128"/>
                <a:cs typeface="Times New Roman" panose="02020603050405020304" pitchFamily="18" charset="0"/>
              </a:rPr>
              <a:t>. Θυμηθείτε, </a:t>
            </a:r>
            <a:r xmlns:a="http://schemas.openxmlformats.org/drawingml/2006/main">
              <a:rPr lang="el" altLang="ja-JP" dirty="0">
                <a:solidFill>
                  <a:srgbClr val="000000"/>
                </a:solidFill>
                <a:ea typeface="ヒラギノ角ゴ Pro W3" pitchFamily="123" charset="-128"/>
                <a:cs typeface="Times New Roman" panose="02020603050405020304" pitchFamily="18" charset="0"/>
              </a:rPr>
              <a:t>η ανάλυση αλυσίδας αξίας είναι μια στρατηγική ανάλυση ενός οργανισμού που χρησιμοποιεί δραστηριότητες που δημιουργούν αξία. Αξία είναι το ποσό που οι αγοραστές είναι διατεθειμένοι να πληρώσουν για αυτό που τους παρέχει μια επιχείρηση και μετριέται με τα συνολικά έσοδα, μια αντανάκλαση της τιμής που δίνει το προϊόν μιας επιχείρησης </a:t>
            </a:r>
            <a:r xmlns:a="http://schemas.openxmlformats.org/drawingml/2006/main">
              <a:rPr lang="el" altLang="en-US">
                <a:solidFill>
                  <a:srgbClr val="000000"/>
                </a:solidFill>
                <a:ea typeface="ヒラギノ角ゴ Pro W3" pitchFamily="123" charset="-128"/>
                <a:cs typeface="Times New Roman" panose="02020603050405020304" pitchFamily="18" charset="0"/>
              </a:rPr>
              <a:t>και </a:t>
            </a:r>
            <a:r xmlns:a="http://schemas.openxmlformats.org/drawingml/2006/main">
              <a:rPr lang="el" altLang="ja-JP" dirty="0">
                <a:solidFill>
                  <a:srgbClr val="000000"/>
                </a:solidFill>
                <a:ea typeface="ヒラギノ角ゴ Pro W3" pitchFamily="123" charset="-128"/>
                <a:cs typeface="Times New Roman" panose="02020603050405020304" pitchFamily="18" charset="0"/>
              </a:rPr>
              <a:t>την ποσότητα που μπορεί να πουλήσει. Μια επιχείρηση είναι κερδοφόρα όταν η αξία που λαμβάνει υπερβαίνει το συνολικό κόστος που συνεπάγεται η δημιουργία του προϊόντος ή της υπηρεσίας της. Η δημιουργία αξίας για τους αγοραστές που υπερβαίνει το κόστος παραγωγής (δηλαδή το περιθώριο κέρδους) είναι μια βασική έννοια που χρησιμοποιείται για την ανάλυση της ανταγωνιστικής θέσης μιας </a:t>
            </a:r>
            <a:r xmlns:a="http://schemas.openxmlformats.org/drawingml/2006/main">
              <a:rPr lang="el" altLang="en-US">
                <a:solidFill>
                  <a:srgbClr val="000000"/>
                </a:solidFill>
                <a:ea typeface="ヒラギノ角ゴ Pro W3" pitchFamily="123" charset="-128"/>
                <a:cs typeface="Times New Roman" panose="02020603050405020304" pitchFamily="18" charset="0"/>
              </a:rPr>
              <a:t>επιχείρησης </a:t>
            </a:r>
            <a:r xmlns:a="http://schemas.openxmlformats.org/drawingml/2006/main">
              <a:rPr lang="el" altLang="ja-JP" dirty="0">
                <a:solidFill>
                  <a:srgbClr val="000000"/>
                </a:solidFill>
                <a:ea typeface="ヒラギノ角ゴ Pro W3" pitchFamily="123" charset="-128"/>
                <a:cs typeface="Times New Roman" panose="02020603050405020304" pitchFamily="18" charset="0"/>
              </a:rPr>
              <a:t>.</a:t>
            </a:r>
            <a:r xmlns:a="http://schemas.openxmlformats.org/drawingml/2006/main">
              <a:rPr lang="el" altLang="ja-JP" dirty="0">
                <a:ea typeface="ヒラギノ角ゴ Pro W3" pitchFamily="123" charset="-128"/>
              </a:rPr>
              <a:t> </a:t>
            </a:r>
            <a:endParaRPr xmlns:a="http://schemas.openxmlformats.org/drawingml/2006/main" lang="en-US" altLang="en-US" dirty="0">
              <a:ea typeface="ヒラギノ角ゴ Pro W3" pitchFamily="123" charset="-128"/>
            </a:endParaRPr>
          </a:p>
        </p:txBody>
      </p:sp>
      <p:sp>
        <p:nvSpPr>
          <p:cNvPr id="66564" name="Slide Number Placeholder 3">
            <a:extLst>
              <a:ext uri="{FF2B5EF4-FFF2-40B4-BE49-F238E27FC236}">
                <a16:creationId xmlns:a16="http://schemas.microsoft.com/office/drawing/2014/main" id="{ED82EB5F-4A6D-42DD-BDCF-7BA4CD7EB0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DF9AE94-1C59-4D8D-9D45-8407E214C5EF}" type="slidenum">
              <a:rPr lang="en-US" altLang="en-US">
                <a:latin typeface="Calibri" panose="020F0502020204030204" pitchFamily="34" charset="0"/>
              </a:rPr>
              <a:pPr eaLnBrk="1" hangingPunct="1"/>
              <a:t>20</a:t>
            </a:fld>
            <a:endParaRPr lang="en-US" altLang="en-US"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C1B0E27-B1ED-4FB9-A5DF-0867F352DE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6ED72C01-B181-4B8E-8981-34FA026E77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sz="1800" dirty="0">
                <a:effectLst/>
                <a:latin typeface="Times New Roman" panose="02020603050405020304" pitchFamily="18" charset="0"/>
                <a:ea typeface="Times New Roman" panose="02020603050405020304" pitchFamily="18" charset="0"/>
              </a:rPr>
              <a:t>Για να απαντήσει στο ερώτημα εάν η στρατηγική διαφοροποίησης της Emirates </a:t>
            </a:r>
            <a:r xmlns:a="http://schemas.openxmlformats.org/drawingml/2006/main">
              <a:rPr lang="el" sz="1800" i="1" dirty="0">
                <a:effectLst/>
                <a:latin typeface="Times New Roman" panose="02020603050405020304" pitchFamily="18" charset="0"/>
                <a:ea typeface="Times New Roman" panose="02020603050405020304" pitchFamily="18" charset="0"/>
              </a:rPr>
              <a:t>υποστηρίζεται επαρκώς από την αλυσίδα αξίας και άλλους εσωτερικούς πόρους, </a:t>
            </a:r>
            <a:r xmlns:a="http://schemas.openxmlformats.org/drawingml/2006/main">
              <a:rPr lang="el" sz="1800" dirty="0">
                <a:effectLst/>
                <a:latin typeface="Times New Roman" panose="02020603050405020304" pitchFamily="18" charset="0"/>
                <a:ea typeface="Times New Roman" panose="02020603050405020304" pitchFamily="18" charset="0"/>
              </a:rPr>
              <a:t>η Emirates πρέπει να αξιολογήσει τις σχέσεις μεταξύ των στοιχείων στην </a:t>
            </a:r>
            <a:r xmlns:a="http://schemas.openxmlformats.org/drawingml/2006/main">
              <a:rPr lang="el" sz="1800" i="1" dirty="0">
                <a:effectLst/>
                <a:latin typeface="Times New Roman" panose="02020603050405020304" pitchFamily="18" charset="0"/>
                <a:ea typeface="Times New Roman" panose="02020603050405020304" pitchFamily="18" charset="0"/>
              </a:rPr>
              <a:t>αλυσίδα αξίας της </a:t>
            </a:r>
            <a:r xmlns:a="http://schemas.openxmlformats.org/drawingml/2006/main">
              <a:rPr lang="el" sz="1800" dirty="0">
                <a:effectLst/>
                <a:latin typeface="Times New Roman" panose="02020603050405020304" pitchFamily="18" charset="0"/>
                <a:ea typeface="Times New Roman" panose="02020603050405020304" pitchFamily="18" charset="0"/>
              </a:rPr>
              <a:t>. </a:t>
            </a:r>
            <a:r xmlns:a="http://schemas.openxmlformats.org/drawingml/2006/main">
              <a:rPr lang="el" altLang="en-US" dirty="0">
                <a:ea typeface="ヒラギノ角ゴ Pro W3" pitchFamily="123" charset="-128"/>
                <a:cs typeface="Times New Roman" panose="02020603050405020304" pitchFamily="18" charset="0"/>
              </a:rPr>
              <a:t>Κάθε δραστηριότητα πρέπει να προσθέτει αξία. Ρίξτε μια ματιά στο Έκθεμα 3.1 για να δείτε τις δραστηριότητες της αλυσίδας αξίας. Με βάση τις σχέσεις μεταξύ αυτών των στοιχείων, η Emirates μπορεί να επιλέξει πώς να προχωρήσει στη δημιουργία ανταγωνιστικού πλεονεκτήματος.</a:t>
            </a:r>
            <a:r xmlns:a="http://schemas.openxmlformats.org/drawingml/2006/main">
              <a:rPr lang="el" altLang="en-US" dirty="0">
                <a:ea typeface="ヒラギノ角ゴ Pro W3" pitchFamily="123" charset="-128"/>
              </a:rPr>
              <a:t> </a:t>
            </a:r>
          </a:p>
        </p:txBody>
      </p:sp>
      <p:sp>
        <p:nvSpPr>
          <p:cNvPr id="67588" name="Slide Number Placeholder 3">
            <a:extLst>
              <a:ext uri="{FF2B5EF4-FFF2-40B4-BE49-F238E27FC236}">
                <a16:creationId xmlns:a16="http://schemas.microsoft.com/office/drawing/2014/main" id="{C74F4C5F-DE92-4BC7-AB59-0E80D87014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45D8E99-18BC-45D3-8D69-7BA337CB77C3}" type="slidenum">
              <a:rPr lang="en-US" altLang="en-US">
                <a:latin typeface="Calibri" panose="020F0502020204030204" pitchFamily="34" charset="0"/>
              </a:rPr>
              <a:pPr eaLnBrk="1" hangingPunct="1"/>
              <a:t>21</a:t>
            </a:fld>
            <a:endParaRPr lang="en-US" altLang="en-US"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CEF89FB-90B8-41A8-A775-E6A1268794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a:extLst>
              <a:ext uri="{FF2B5EF4-FFF2-40B4-BE49-F238E27FC236}">
                <a16:creationId xmlns:a16="http://schemas.microsoft.com/office/drawing/2014/main" id="{7E0BC11F-7785-4840-8E5A-2EC07FDFD5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xmlns:a="http://schemas.openxmlformats.org/drawingml/2006/main">
              <a:rPr lang="el" altLang="en-US" dirty="0">
                <a:ea typeface="ヒラギノ角ゴ Pro W3" pitchFamily="123" charset="-128"/>
              </a:rPr>
              <a:t>Όσον αφορά τις κύριες δραστηριότητες, το κλειδί για την ικανότητα </a:t>
            </a:r>
            <a:r xmlns:a="http://schemas.openxmlformats.org/drawingml/2006/main">
              <a:rPr lang="el" altLang="en-US">
                <a:ea typeface="ヒラギノ角ゴ Pro W3" pitchFamily="123" charset="-128"/>
              </a:rPr>
              <a:t>της Emirates </a:t>
            </a:r>
            <a:r xmlns:a="http://schemas.openxmlformats.org/drawingml/2006/main">
              <a:rPr lang="el" altLang="ja-JP" dirty="0">
                <a:ea typeface="ヒラギノ角ゴ Pro W3" pitchFamily="123" charset="-128"/>
              </a:rPr>
              <a:t>να ανταγωνίζεται επιτυχώς στην αγορά φαίνεται να βρίσκεται κυρίως στις δραστηριότητές της, το μάρκετινγκ και τις πωλήσεις και τις υπηρεσίες της. Από την αρχή, η Emirates κατάλαβε την αξία της τοποθεσίας της και τη σημασία ενός εύρυθμου αεροδρομίου για τη διαχείριση της κίνησης καθώς μεγάλωνε. Είχε επίσης μια ξεκάθαρη εικόνα του premium πελάτη της και γνώριζε την ποιότητα των υπηρεσιών που απαιτείται για να διατηρήσει αυτόν τον πελάτη. Αναγνωρίζοντας ότι η επωνυμία χρειαζόταν καλύτερη προώθηση, η Emirates ανέπτυξε μια δημιουργική και αποτελεσματική καμπάνια μάρκετινγκ που στοχεύει στην κύρια αγορά εξελιγμένων ταξιδιωτών του κόσμου.</a:t>
            </a:r>
          </a:p>
          <a:p>
            <a:r xmlns:a="http://schemas.openxmlformats.org/drawingml/2006/main">
              <a:rPr lang="el" altLang="en-US" b="1" dirty="0">
                <a:ea typeface="ヒラギノ角ゴ Pro W3" pitchFamily="123" charset="-128"/>
              </a:rPr>
              <a:t>δραστηριότητα αλυσίδας αξίας </a:t>
            </a:r>
            <a:r xmlns:a="http://schemas.openxmlformats.org/drawingml/2006/main">
              <a:rPr lang="el" altLang="en-US" i="1" dirty="0">
                <a:ea typeface="ヒラギノ角ゴ Pro W3" pitchFamily="123" charset="-128"/>
              </a:rPr>
              <a:t>:</a:t>
            </a:r>
            <a:r xmlns:a="http://schemas.openxmlformats.org/drawingml/2006/main">
              <a:rPr lang="el" altLang="en-US" b="1" dirty="0">
                <a:ea typeface="ヒラギノ角ゴ Pro W3" pitchFamily="123" charset="-128"/>
              </a:rPr>
              <a:t>  </a:t>
            </a:r>
            <a:r xmlns:a="http://schemas.openxmlformats.org/drawingml/2006/main">
              <a:rPr lang="el" altLang="en-US" dirty="0">
                <a:ea typeface="ヒラギノ角ゴ Pro W3" pitchFamily="123" charset="-128"/>
              </a:rPr>
              <a:t>Πώς δημιουργεί αξία η Emirates;</a:t>
            </a:r>
          </a:p>
          <a:p>
            <a:r xmlns:a="http://schemas.openxmlformats.org/drawingml/2006/main">
              <a:rPr lang="el" altLang="en-US" dirty="0">
                <a:ea typeface="ヒラギノ角ゴ Pro W3" pitchFamily="123" charset="-128"/>
              </a:rPr>
              <a:t>Εισερχόμενα logistics: </a:t>
            </a:r>
            <a:r xmlns:a="http://schemas.openxmlformats.org/drawingml/2006/main">
              <a:rPr lang="el" sz="1800" dirty="0">
                <a:effectLst/>
                <a:latin typeface="Times New Roman" panose="02020603050405020304" pitchFamily="18" charset="0"/>
                <a:ea typeface="Times New Roman" panose="02020603050405020304" pitchFamily="18" charset="0"/>
              </a:rPr>
              <a:t>Η Emirates βοήθησε στην κράτηση, ενθαρρύνοντας τους επιβάτες να αισθάνονται αξία, να αισθάνονται καλά με τη διαδικασία, </a:t>
            </a:r>
            <a:r xmlns:a="http://schemas.openxmlformats.org/drawingml/2006/main">
              <a:rPr lang="el" sz="1800" dirty="0">
                <a:effectLst/>
                <a:highlight>
                  <a:srgbClr val="FFFF00"/>
                </a:highlight>
                <a:latin typeface="Times New Roman" panose="02020603050405020304" pitchFamily="18" charset="0"/>
                <a:ea typeface="Times New Roman" panose="02020603050405020304" pitchFamily="18" charset="0"/>
              </a:rPr>
              <a:t>ακόμη και να προσφέρει υπηρεσία παραλαβής λιμουζίνας για επαγγελματίες επιβάτες πρώτης θέσης.</a:t>
            </a:r>
          </a:p>
          <a:p>
            <a:r xmlns:a="http://schemas.openxmlformats.org/drawingml/2006/main">
              <a:rPr lang="el" altLang="en-US" dirty="0">
                <a:ea typeface="ヒラギノ角ゴ Pro W3" pitchFamily="123" charset="-128"/>
              </a:rPr>
              <a:t>Λειτουργίες: Ο σχεδιασμός του αεροδρομίου του Ντουμπάι επέτρεψε την αποτελεσματική διεκπεραίωση επιβατών και φορτίου.</a:t>
            </a:r>
          </a:p>
          <a:p>
            <a:r xmlns:a="http://schemas.openxmlformats.org/drawingml/2006/main">
              <a:rPr lang="el" altLang="en-US" dirty="0">
                <a:ea typeface="ヒラギノ角ゴ Pro W3" pitchFamily="123" charset="-128"/>
              </a:rPr>
              <a:t>Εξερχόμενα logistics: Ο έλεγχος των πυλών επέτρεψε τον αποτελεσματικό προγραμματισμό.</a:t>
            </a:r>
          </a:p>
          <a:p>
            <a:r xmlns:a="http://schemas.openxmlformats.org/drawingml/2006/main">
              <a:rPr lang="el" altLang="en-US" dirty="0">
                <a:ea typeface="ヒラギノ角ゴ Pro W3" pitchFamily="123" charset="-128"/>
              </a:rPr>
              <a:t>Μάρκετινγκ και πωλήσεις: Καινοτόμο μάρκετινγκ σε στοχευμένους πελάτες και εργαζόμενους προσεκτικά επιλεγμένους και καλλωπισμένους για να υποστηρίξουν το μήνυμα μάρκετινγκ.</a:t>
            </a: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l" altLang="en-US" dirty="0">
                <a:ea typeface="ヒラギノ角ゴ Pro W3" pitchFamily="123" charset="-128"/>
              </a:rPr>
              <a:t>Εξυπηρέτηση: </a:t>
            </a:r>
            <a:r xmlns:a="http://schemas.openxmlformats.org/drawingml/2006/main">
              <a:rPr lang="el" sz="1800" dirty="0">
                <a:solidFill>
                  <a:srgbClr val="000000"/>
                </a:solidFill>
                <a:effectLst/>
                <a:latin typeface="Times New Roman" panose="02020603050405020304" pitchFamily="18" charset="0"/>
                <a:ea typeface="Times New Roman" panose="02020603050405020304" pitchFamily="18" charset="0"/>
              </a:rPr>
              <a:t>Οι αεροσυνοδοί, ειδικά, είχαν αυστηρές οδηγίες για το πώς να ανταποκριθούν στις απαιτήσεις των επιβατών.</a:t>
            </a:r>
          </a:p>
          <a:p>
            <a:endParaRPr lang="en-US" altLang="en-US" dirty="0">
              <a:ea typeface="ヒラギノ角ゴ Pro W3" pitchFamily="123"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6EA53D6-558A-495C-AED4-E0463CC304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a:extLst>
              <a:ext uri="{FF2B5EF4-FFF2-40B4-BE49-F238E27FC236}">
                <a16:creationId xmlns:a16="http://schemas.microsoft.com/office/drawing/2014/main" id="{C978C7C8-0FFC-4F2C-BC8F-764782494B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rPr>
              <a:t>Όσον αφορά τις δραστηριότητες υποστήριξης, ένα ανταγωνιστικό πλεονέκτημα μπορεί να επιτευχθεί με την ανάπτυξη μιας ισχυρής γενικής διοίκησης που βασίζεται στην οραματική ηγεσία και μια υποστηρικτική στρατηγική διαχείρισης ανθρώπινων πόρων. Οι πρακτικές πρόσληψης και οι συνήθειες εκπαίδευσης και παρακίνησης </a:t>
            </a:r>
            <a:r xmlns:a="http://schemas.openxmlformats.org/drawingml/2006/main">
              <a:rPr lang="el" altLang="en-US">
                <a:ea typeface="ヒラギノ角ゴ Pro W3" pitchFamily="123" charset="-128"/>
              </a:rPr>
              <a:t>της </a:t>
            </a:r>
            <a:r xmlns:a="http://schemas.openxmlformats.org/drawingml/2006/main">
              <a:rPr lang="el" altLang="en-US" dirty="0">
                <a:ea typeface="ヒラギノ角ゴ Pro W3" pitchFamily="123" charset="-128"/>
              </a:rPr>
              <a:t>Emirates </a:t>
            </a:r>
            <a:r xmlns:a="http://schemas.openxmlformats.org/drawingml/2006/main">
              <a:rPr lang="el" altLang="ja-JP" dirty="0">
                <a:ea typeface="ヒラギノ角ゴ Pro W3" pitchFamily="123" charset="-128"/>
              </a:rPr>
              <a:t>δημιούργησαν ισχυρές σχέσεις με τους υπαλλήλους της. Αυτό έγινε ένα σημαντικό πλεονέκτημα, υποστηρίζοντας την εστίασή της στην παροχή μιας premium υπηρεσίας.</a:t>
            </a:r>
          </a:p>
          <a:p>
            <a:r xmlns:a="http://schemas.openxmlformats.org/drawingml/2006/main">
              <a:rPr lang="el" altLang="en-US" b="1" dirty="0">
                <a:ea typeface="ヒラギノ角ゴ Pro W3" pitchFamily="123" charset="-128"/>
              </a:rPr>
              <a:t>δραστηριότητα αλυσίδας αξίας </a:t>
            </a:r>
            <a:r xmlns:a="http://schemas.openxmlformats.org/drawingml/2006/main">
              <a:rPr lang="el" altLang="en-US" i="1" dirty="0">
                <a:ea typeface="ヒラギノ角ゴ Pro W3" pitchFamily="123" charset="-128"/>
              </a:rPr>
              <a:t>:</a:t>
            </a:r>
            <a:r xmlns:a="http://schemas.openxmlformats.org/drawingml/2006/main">
              <a:rPr lang="el" altLang="en-US" b="1" dirty="0">
                <a:ea typeface="ヒラギノ角ゴ Pro W3" pitchFamily="123" charset="-128"/>
              </a:rPr>
              <a:t>  </a:t>
            </a:r>
            <a:r xmlns:a="http://schemas.openxmlformats.org/drawingml/2006/main">
              <a:rPr lang="el" altLang="en-US" dirty="0">
                <a:ea typeface="ヒラギノ角ゴ Pro W3" pitchFamily="123" charset="-128"/>
              </a:rPr>
              <a:t>Πώς δημιουργεί αξία η Emirates;</a:t>
            </a:r>
          </a:p>
          <a:p>
            <a:r xmlns:a="http://schemas.openxmlformats.org/drawingml/2006/main">
              <a:rPr lang="el" altLang="en-US" dirty="0">
                <a:ea typeface="ヒラギノ角ゴ Pro W3" pitchFamily="123" charset="-128"/>
              </a:rPr>
              <a:t>Προμήθεια: Η αγορά αεροσκαφών υψηλών προδιαγραφών από την Boeing και την Airbus εξασφάλισε καλή σχέση με αυτούς τους προμηθευτές.</a:t>
            </a:r>
          </a:p>
          <a:p>
            <a:r xmlns:a="http://schemas.openxmlformats.org/drawingml/2006/main">
              <a:rPr lang="el" altLang="en-US" dirty="0">
                <a:ea typeface="ヒラギノ角ゴ Pro W3" pitchFamily="123" charset="-128"/>
              </a:rPr>
              <a:t>Ανάπτυξη τεχνολογίας: Προώθηση για σχέδια και λειτουργίες τελευταίας τεχνολογίας για υπηρεσίες εν πτήσει, π.χ.</a:t>
            </a:r>
          </a:p>
          <a:p>
            <a:r xmlns:a="http://schemas.openxmlformats.org/drawingml/2006/main">
              <a:rPr lang="el" altLang="en-US" dirty="0">
                <a:ea typeface="ヒラギノ角ゴ Pro W3" pitchFamily="123" charset="-128"/>
              </a:rPr>
              <a:t>Διαχείριση ανθρώπινων πόρων: Πολύ υψηλά πρότυπα για προσλήψεις. τα εκτεταμένα προγράμματα κατάρτισης δημιούργησαν κουλτούρα αριστείας και παρακίνησαν τους εργαζόμενους.</a:t>
            </a:r>
          </a:p>
          <a:p>
            <a:r xmlns:a="http://schemas.openxmlformats.org/drawingml/2006/main">
              <a:rPr lang="el" altLang="en-US" dirty="0">
                <a:ea typeface="ヒラギノ角ゴ Pro W3" pitchFamily="123" charset="-128"/>
              </a:rPr>
              <a:t>Γενική διοίκηση: Λήψη αποφάσεων από πάνω προς τα κάτω. στρατηγική με γνώμονα το όραμα. Η υποστήριξη από την κυβέρνηση σήμαινε ότι οι στόχοι ήταν ξεκάθαροι. ήταν διαθέσιμοι πόροι για την επίτευξη του στόχου.</a:t>
            </a:r>
          </a:p>
          <a:p>
            <a:endParaRPr lang="en-US" altLang="en-US" dirty="0">
              <a:ea typeface="ヒラギノ角ゴ Pro W3" pitchFamily="123"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A0F2C84-2B61-4D8D-950C-EA1E5CFD70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0E8DC901-9DF4-4EDB-ACD4-824DB0A70C2F}"/>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l" sz="1800" dirty="0">
                <a:solidFill>
                  <a:srgbClr val="000000"/>
                </a:solidFill>
                <a:effectLst/>
                <a:latin typeface="Times New Roman" panose="02020603050405020304" pitchFamily="18" charset="0"/>
                <a:ea typeface="Times New Roman" panose="02020603050405020304" pitchFamily="18" charset="0"/>
              </a:rPr>
              <a:t>Για να απαντήσετε περαιτέρω στο ερώτημα πώς να υποστηρίξετε μια ανταγωνιστική στρατηγική, είναι σημαντικό να λάβετε υπόψη την έννοια της </a:t>
            </a:r>
            <a:r xmlns:a="http://schemas.openxmlformats.org/drawingml/2006/main">
              <a:rPr lang="el" sz="1800" i="1" dirty="0">
                <a:solidFill>
                  <a:srgbClr val="000000"/>
                </a:solidFill>
                <a:effectLst/>
                <a:latin typeface="Times New Roman" panose="02020603050405020304" pitchFamily="18" charset="0"/>
                <a:ea typeface="Times New Roman" panose="02020603050405020304" pitchFamily="18" charset="0"/>
              </a:rPr>
              <a:t>άποψης της επιχείρησης που βασίζεται </a:t>
            </a:r>
            <a:r xmlns:a="http://schemas.openxmlformats.org/drawingml/2006/main">
              <a:rPr lang="el" sz="1800" dirty="0">
                <a:solidFill>
                  <a:srgbClr val="000000"/>
                </a:solidFill>
                <a:effectLst/>
                <a:latin typeface="Times New Roman" panose="02020603050405020304" pitchFamily="18" charset="0"/>
                <a:ea typeface="Times New Roman" panose="02020603050405020304" pitchFamily="18" charset="0"/>
              </a:rPr>
              <a:t>σε πόρους και τους τρεις βασικούς τύπους πόρων: </a:t>
            </a:r>
            <a:r xmlns:a="http://schemas.openxmlformats.org/drawingml/2006/main">
              <a:rPr lang="el" sz="1800" i="1" dirty="0">
                <a:solidFill>
                  <a:srgbClr val="000000"/>
                </a:solidFill>
                <a:effectLst/>
                <a:latin typeface="Times New Roman" panose="02020603050405020304" pitchFamily="18" charset="0"/>
                <a:ea typeface="Times New Roman" panose="02020603050405020304" pitchFamily="18" charset="0"/>
              </a:rPr>
              <a:t>απτές πόρους, άυλους πόρους και οργανωτικές δυνατότητες.</a:t>
            </a:r>
            <a:r xmlns:a="http://schemas.openxmlformats.org/drawingml/2006/main">
              <a:rPr lang="el" sz="1800" dirty="0">
                <a:solidFill>
                  <a:srgbClr val="000000"/>
                </a:solidFill>
                <a:effectLst/>
                <a:latin typeface="Times New Roman" panose="02020603050405020304" pitchFamily="18" charset="0"/>
                <a:ea typeface="Times New Roman" panose="02020603050405020304" pitchFamily="18" charset="0"/>
              </a:rPr>
              <a:t> </a:t>
            </a:r>
          </a:p>
          <a:p>
            <a:r xmlns:a="http://schemas.openxmlformats.org/drawingml/2006/main">
              <a:rPr lang="el" altLang="en-US">
                <a:solidFill>
                  <a:srgbClr val="000000"/>
                </a:solidFill>
                <a:ea typeface="ヒラギノ角ゴ Pro W3" pitchFamily="123" charset="-128"/>
                <a:cs typeface="Times New Roman" panose="02020603050405020304" pitchFamily="18" charset="0"/>
              </a:rPr>
              <a:t>μιας </a:t>
            </a:r>
            <a:r xmlns:a="http://schemas.openxmlformats.org/drawingml/2006/main">
              <a:rPr lang="el" altLang="en-US" dirty="0">
                <a:solidFill>
                  <a:srgbClr val="000000"/>
                </a:solidFill>
                <a:ea typeface="ヒラギノ角ゴ Pro W3" pitchFamily="123" charset="-128"/>
                <a:cs typeface="Times New Roman" panose="02020603050405020304" pitchFamily="18" charset="0"/>
              </a:rPr>
              <a:t>επιχείρησης </a:t>
            </a:r>
            <a:r xmlns:a="http://schemas.openxmlformats.org/drawingml/2006/main">
              <a:rPr lang="el" altLang="ja-JP" dirty="0">
                <a:solidFill>
                  <a:srgbClr val="000000"/>
                </a:solidFill>
                <a:ea typeface="ヒラギノ角ゴ Pro W3" pitchFamily="123" charset="-128"/>
                <a:cs typeface="Times New Roman" panose="02020603050405020304" pitchFamily="18" charset="0"/>
              </a:rPr>
              <a:t>, ανεξάρτητα από το πόσο μοναδικές ή εντυπωσιακές, ΔΕΝ οδηγούν απαραίτητα σε ανταγωνιστικό πλεονέκτημα. </a:t>
            </a:r>
            <a:r xmlns:a="http://schemas.openxmlformats.org/drawingml/2006/main">
              <a:rPr lang="el" altLang="ja-JP" dirty="0">
                <a:solidFill>
                  <a:srgbClr val="000000"/>
                </a:solidFill>
                <a:latin typeface="Times New Roman" panose="02020603050405020304" pitchFamily="18" charset="0"/>
                <a:ea typeface="ヒラギノ角ゴ Pro W3" pitchFamily="123" charset="-128"/>
                <a:cs typeface="Times New Roman" panose="02020603050405020304" pitchFamily="18" charset="0"/>
              </a:rPr>
              <a:t>Η </a:t>
            </a:r>
            <a:r xmlns:a="http://schemas.openxmlformats.org/drawingml/2006/main">
              <a:rPr lang="el" altLang="ja-JP" dirty="0">
                <a:solidFill>
                  <a:srgbClr val="000000"/>
                </a:solidFill>
                <a:ea typeface="ヒラギノ角ゴ Pro W3" pitchFamily="123" charset="-128"/>
                <a:cs typeface="Times New Roman" panose="02020603050405020304" pitchFamily="18" charset="0"/>
              </a:rPr>
              <a:t>βασισμένη σε πόρους άποψη της επιχείρησης (RBV) υιοθετεί την προοπτική ότι τα ανταγωνιστικά πλεονεκτήματα </a:t>
            </a:r>
            <a:r xmlns:a="http://schemas.openxmlformats.org/drawingml/2006/main">
              <a:rPr lang="el" altLang="en-US">
                <a:solidFill>
                  <a:srgbClr val="000000"/>
                </a:solidFill>
                <a:ea typeface="ヒラギノ角ゴ Pro W3" pitchFamily="123" charset="-128"/>
                <a:cs typeface="Times New Roman" panose="02020603050405020304" pitchFamily="18" charset="0"/>
              </a:rPr>
              <a:t>των εταιρειών </a:t>
            </a:r>
            <a:r xmlns:a="http://schemas.openxmlformats.org/drawingml/2006/main">
              <a:rPr lang="el" altLang="ja-JP" dirty="0">
                <a:solidFill>
                  <a:srgbClr val="000000"/>
                </a:solidFill>
                <a:ea typeface="ヒラギノ角ゴ Pro W3" pitchFamily="123" charset="-128"/>
                <a:cs typeface="Times New Roman" panose="02020603050405020304" pitchFamily="18" charset="0"/>
              </a:rPr>
              <a:t>οφείλονται στην προσφορά στρατηγικών πόρων που είναι πολύτιμοι, σπάνιοι, δαπανηροί για μίμηση και δαπανηρές για υποκατάσταση. Χωρίς αυτούς τους μοναδικούς πόρους, η επιχείρηση μπορεί να επιτύχει μόνο ανταγωνιστική ισοτιμία. Η RBV προχωρά πέρα από μια ανάλυση SWOT για να ενσωματώσει εσωτερικές και εξωτερικές προοπτικές σε ένα ευρύτερο ανταγωνιστικό πλαίσιο. Η RBV μπορεί να αποκαλύψει πώς οι βασικές ικανότητες που είναι ενσωματωμένες σε μια επιχείρηση μπορούν να την βοηθήσουν να εκμεταλλευτεί νέες ευκαιρίες προϊόντων και αγοράς.</a:t>
            </a:r>
            <a:r xmlns:a="http://schemas.openxmlformats.org/drawingml/2006/main">
              <a:rPr lang="el" altLang="ja-JP" dirty="0">
                <a:ea typeface="ヒラギノ角ゴ Pro W3" pitchFamily="123" charset="-128"/>
              </a:rPr>
              <a:t> </a:t>
            </a:r>
            <a:endParaRPr xmlns:a="http://schemas.openxmlformats.org/drawingml/2006/main" lang="en-US" altLang="en-US" dirty="0">
              <a:ea typeface="ヒラギノ角ゴ Pro W3" pitchFamily="123"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50FCBFE-9B61-41C9-A348-1EB9036CB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5E28EDD2-34C3-41D5-BC1A-1E192DDE6B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sz="1800" dirty="0">
                <a:effectLst/>
                <a:latin typeface="Times New Roman" panose="02020603050405020304" pitchFamily="18" charset="0"/>
                <a:ea typeface="Times New Roman" panose="02020603050405020304" pitchFamily="18" charset="0"/>
              </a:rPr>
              <a:t>Ένα σημαντικό θέμα στο οποίο πρέπει να εστιάσουμε εδώ είναι η σημασία των άυλων πόρων όπως η καινοτομία και η φήμη. Ειδικά στις ώριμες επωνυμίες, η διατήρηση της φήμης είναι απαραίτητη. Κοιτάξτε τους πόρους που ελέγχονται από την Emirates που μπορεί να της επιτρέψουν να αναπτύξει και να εφαρμόσει στρατηγικές δημιουργίας αξίας. Βάσει </a:t>
            </a:r>
            <a:r xmlns:a="http://schemas.openxmlformats.org/drawingml/2006/main">
              <a:rPr lang="el" altLang="en-US" dirty="0">
                <a:ea typeface="ヒラギノ角ゴ Pro W3" pitchFamily="123" charset="-128"/>
                <a:cs typeface="Times New Roman" panose="02020603050405020304" pitchFamily="18" charset="0"/>
              </a:rPr>
              <a:t>της ανάγνωσης της υπόθεσης, θα μπορούσαμε να εντοπίσουμε απτές πηγές για να συμπεριλάβουμε τα παραπάνω.</a:t>
            </a:r>
          </a:p>
        </p:txBody>
      </p:sp>
      <p:sp>
        <p:nvSpPr>
          <p:cNvPr id="71684" name="Slide Number Placeholder 3">
            <a:extLst>
              <a:ext uri="{FF2B5EF4-FFF2-40B4-BE49-F238E27FC236}">
                <a16:creationId xmlns:a16="http://schemas.microsoft.com/office/drawing/2014/main" id="{FE687055-AD7F-4287-BD7C-457626EFC5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A3F72302-F3A3-429E-96BE-A18097A72BC8}" type="slidenum">
              <a:rPr lang="en-US" altLang="en-US">
                <a:latin typeface="Calibri" panose="020F0502020204030204" pitchFamily="34" charset="0"/>
              </a:rPr>
              <a:pPr eaLnBrk="1" hangingPunct="1"/>
              <a:t>25</a:t>
            </a:fld>
            <a:endParaRPr lang="en-US" altLang="en-US"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836ED8E-BDB9-4047-9967-04E1300D1E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785471E6-5A36-4D96-BAB7-C06173A8A3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cs typeface="Times New Roman" panose="02020603050405020304" pitchFamily="18" charset="0"/>
              </a:rPr>
              <a:t>Ένα σημαντικό θέμα στο οποίο πρέπει να εστιάσουμε εδώ είναι η σημασία των </a:t>
            </a:r>
            <a:r xmlns:a="http://schemas.openxmlformats.org/drawingml/2006/main">
              <a:rPr lang="el" altLang="en-US" b="1" dirty="0">
                <a:ea typeface="ヒラギノ角ゴ Pro W3" pitchFamily="123" charset="-128"/>
                <a:cs typeface="Times New Roman" panose="02020603050405020304" pitchFamily="18" charset="0"/>
              </a:rPr>
              <a:t>άυλων πόρων </a:t>
            </a:r>
            <a:r xmlns:a="http://schemas.openxmlformats.org/drawingml/2006/main">
              <a:rPr lang="el" altLang="en-US" dirty="0">
                <a:ea typeface="ヒラギノ角ゴ Pro W3" pitchFamily="123" charset="-128"/>
                <a:cs typeface="Times New Roman" panose="02020603050405020304" pitchFamily="18" charset="0"/>
              </a:rPr>
              <a:t>όπως η καινοτομία και η φήμη. Ειδικά στις ώριμες επωνυμίες, η διατήρηση της φήμης είναι απαραίτητη. Εξετάστε τυχόν άυλους πόρους που ελέγχονται από την Emirates που θα μπορούσαν να της επιτρέψουν να αναπτύξει και να εφαρμόσει στρατηγικές δημιουργίας αξίας.</a:t>
            </a:r>
          </a:p>
          <a:p>
            <a:r xmlns:a="http://schemas.openxmlformats.org/drawingml/2006/main">
              <a:rPr lang="el" altLang="en-US" i="1" dirty="0">
                <a:ea typeface="ヒラギノ角ゴ Pro W3" pitchFamily="123" charset="-128"/>
              </a:rPr>
              <a:t>Οργανωτική </a:t>
            </a:r>
            <a:r xmlns:a="http://schemas.openxmlformats.org/drawingml/2006/main">
              <a:rPr lang="el" altLang="en-US"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en-US" dirty="0">
                <a:ea typeface="ヒラギノ角ゴ Pro W3" pitchFamily="123" charset="-128"/>
              </a:rPr>
              <a:t>σχέση με τον ιδρυτή Σεΐχη Μοχάμεντ μπιν Ρασίντ αλ Μακτούμ σημαίνει ότι η κυβέρνηση υποστηρίζει τη λειτουργία </a:t>
            </a:r>
            <a:r xmlns:a="http://schemas.openxmlformats.org/drawingml/2006/main">
              <a:rPr lang="el" altLang="en-US">
                <a:ea typeface="ヒラギノ角ゴ Pro W3" pitchFamily="123" charset="-128"/>
              </a:rPr>
              <a:t>της Emirates </a:t>
            </a:r>
            <a:r xmlns:a="http://schemas.openxmlformats.org/drawingml/2006/main">
              <a:rPr lang="el" altLang="ja-JP" dirty="0">
                <a:ea typeface="ヒラギノ角ゴ Pro W3" pitchFamily="123" charset="-128"/>
              </a:rPr>
              <a:t>και έχει μερίδιο στη μακροπρόθεσμη επιτυχία της.</a:t>
            </a:r>
          </a:p>
          <a:p>
            <a:r xmlns:a="http://schemas.openxmlformats.org/drawingml/2006/main">
              <a:rPr lang="el" altLang="en-US" i="1" dirty="0">
                <a:ea typeface="ヒラギノ角ゴ Pro W3" pitchFamily="123" charset="-128"/>
              </a:rPr>
              <a:t>Ανθρώπινοι </a:t>
            </a:r>
            <a:r xmlns:a="http://schemas.openxmlformats.org/drawingml/2006/main">
              <a:rPr lang="el" altLang="en-US" i="1"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en-US" dirty="0">
                <a:ea typeface="ヒラギノ角ゴ Pro W3" pitchFamily="123" charset="-128"/>
              </a:rPr>
              <a:t>η πρόσληψη και η εκπαίδευση του προσωπικού είναι ζωτικής σημασίας για την ικανότητα </a:t>
            </a:r>
            <a:r xmlns:a="http://schemas.openxmlformats.org/drawingml/2006/main">
              <a:rPr lang="el" altLang="en-US">
                <a:ea typeface="ヒラギノ角ゴ Pro W3" pitchFamily="123" charset="-128"/>
              </a:rPr>
              <a:t>της Emirates </a:t>
            </a:r>
            <a:r xmlns:a="http://schemas.openxmlformats.org/drawingml/2006/main">
              <a:rPr lang="el" altLang="ja-JP" dirty="0">
                <a:ea typeface="ヒラギノ角ゴ Pro W3" pitchFamily="123" charset="-128"/>
              </a:rPr>
              <a:t>να παρέχει εξαιρετικές υπηρεσίες.</a:t>
            </a:r>
          </a:p>
          <a:p>
            <a:r xmlns:a="http://schemas.openxmlformats.org/drawingml/2006/main">
              <a:rPr lang="el" altLang="en-US" i="1" dirty="0">
                <a:ea typeface="ヒラギノ角ゴ Pro W3" pitchFamily="123" charset="-128"/>
              </a:rPr>
              <a:t>Καινοτομία </a:t>
            </a:r>
            <a:r xmlns:a="http://schemas.openxmlformats.org/drawingml/2006/main">
              <a:rPr lang="el" altLang="en-US"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en-US" dirty="0">
                <a:ea typeface="ヒラギノ角ゴ Pro W3" pitchFamily="123" charset="-128"/>
              </a:rPr>
              <a:t>αυτό ήταν ένα πλεονέκτημα στο παρελθόν, αλλά χρειάζεται διαχείριση προς τη σωστή κατεύθυνση. Η επιλογή της καινοτομίας ενόψει του τρέχοντος ανταγωνισμού είναι βασική.</a:t>
            </a:r>
          </a:p>
          <a:p>
            <a:r xmlns:a="http://schemas.openxmlformats.org/drawingml/2006/main">
              <a:rPr lang="el" altLang="en-US" i="1" dirty="0">
                <a:ea typeface="ヒラギノ角ゴ Pro W3" pitchFamily="123" charset="-128"/>
              </a:rPr>
              <a:t>Φήμη </a:t>
            </a:r>
            <a:r xmlns:a="http://schemas.openxmlformats.org/drawingml/2006/main">
              <a:rPr lang="el" altLang="en-US" dirty="0">
                <a:latin typeface="Calibri" panose="020F0502020204030204" pitchFamily="34" charset="0"/>
                <a:ea typeface="ヒラギノ角ゴ Pro W3" pitchFamily="123" charset="-128"/>
                <a:cs typeface="Calibri" panose="020F0502020204030204" pitchFamily="34" charset="0"/>
              </a:rPr>
              <a:t>— Η μάρκα </a:t>
            </a:r>
            <a:r xmlns:a="http://schemas.openxmlformats.org/drawingml/2006/main">
              <a:rPr lang="el" altLang="en-US">
                <a:ea typeface="ヒラギノ角ゴ Pro W3" pitchFamily="123" charset="-128"/>
              </a:rPr>
              <a:t>της </a:t>
            </a:r>
            <a:r xmlns:a="http://schemas.openxmlformats.org/drawingml/2006/main">
              <a:rPr lang="el" altLang="en-US" dirty="0">
                <a:ea typeface="ヒラギノ角ゴ Pro W3" pitchFamily="123" charset="-128"/>
              </a:rPr>
              <a:t>Emirates </a:t>
            </a:r>
            <a:r xmlns:a="http://schemas.openxmlformats.org/drawingml/2006/main">
              <a:rPr lang="el" altLang="ja-JP" dirty="0">
                <a:ea typeface="ヒラギノ角ゴ Pro W3" pitchFamily="123" charset="-128"/>
              </a:rPr>
              <a:t>είναι το πιο σημαντικό της πλεονέκτημα. Αυτό πρέπει να προστατευθεί με κάθε κόστος.</a:t>
            </a:r>
          </a:p>
          <a:p>
            <a:r xmlns:a="http://schemas.openxmlformats.org/drawingml/2006/main">
              <a:rPr lang="el" altLang="en-US" b="1" i="1" dirty="0">
                <a:ea typeface="ヒラギノ角ゴ Pro W3" pitchFamily="123" charset="-128"/>
              </a:rPr>
              <a:t>Οργανωτικές Ικανότητες: </a:t>
            </a:r>
            <a:r xmlns:a="http://schemas.openxmlformats.org/drawingml/2006/main">
              <a:rPr lang="el" altLang="en-US" dirty="0">
                <a:ea typeface="ヒラギノ角ゴ Pro W3" pitchFamily="123" charset="-128"/>
              </a:rPr>
              <a:t>Η Emirates, υπό την ηγεσία </a:t>
            </a:r>
            <a:r xmlns:a="http://schemas.openxmlformats.org/drawingml/2006/main">
              <a:rPr lang="el" altLang="en-US">
                <a:ea typeface="ヒラギノ角ゴ Pro W3" pitchFamily="123" charset="-128"/>
              </a:rPr>
              <a:t>του Tim Clark </a:t>
            </a:r>
            <a:r xmlns:a="http://schemas.openxmlformats.org/drawingml/2006/main">
              <a:rPr lang="el" altLang="ja-JP" dirty="0">
                <a:ea typeface="ヒラギノ角ゴ Pro W3" pitchFamily="123" charset="-128"/>
              </a:rPr>
              <a:t>, ήταν σε θέση να εκτελέσει στρατηγική στο παρελθόν. Ο πρόεδρος και διευθύνων σύμβουλος της Emirates, Αυτού Υψηλότης Σεΐχης Αχμέντ μπιν Σαΐντ αλ Μακτούμ, φάνηκε πεπεισμένος ότι η εταιρεία θα μπορούσε να συνεχίσει να το κάνει.</a:t>
            </a:r>
            <a:endParaRPr xmlns:a="http://schemas.openxmlformats.org/drawingml/2006/main" lang="en-US" altLang="en-US" dirty="0">
              <a:ea typeface="ヒラギノ角ゴ Pro W3" pitchFamily="123" charset="-128"/>
            </a:endParaRPr>
          </a:p>
        </p:txBody>
      </p:sp>
      <p:sp>
        <p:nvSpPr>
          <p:cNvPr id="72708" name="Slide Number Placeholder 3">
            <a:extLst>
              <a:ext uri="{FF2B5EF4-FFF2-40B4-BE49-F238E27FC236}">
                <a16:creationId xmlns:a16="http://schemas.microsoft.com/office/drawing/2014/main" id="{FB2BB928-EE94-4D78-AB79-F765D86AF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54E2E96-BBA9-4711-ADE1-FBF089C06D6E}" type="slidenum">
              <a:rPr lang="en-US" altLang="en-US">
                <a:latin typeface="Calibri" panose="020F0502020204030204" pitchFamily="34" charset="0"/>
              </a:rPr>
              <a:pPr eaLnBrk="1" hangingPunct="1"/>
              <a:t>26</a:t>
            </a:fld>
            <a:endParaRPr lang="en-US" altLang="en-US"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8A101C0A-6718-441E-B20E-30143435C4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64E6C05D-B1ED-4596-B0BF-A32403C801D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cs typeface="Times New Roman" panose="02020603050405020304" pitchFamily="18" charset="0"/>
              </a:rPr>
              <a:t>Ο προσδιορισμός του εάν οι εσωτερικοί πόροι είναι πολύτιμοι, σπάνιοι, δύσκολο να μιμηθούν ή δύσκολο να αντικατασταθούν ( </a:t>
            </a:r>
            <a:r xmlns:a="http://schemas.openxmlformats.org/drawingml/2006/main">
              <a:rPr lang="el" altLang="en-US" i="1" dirty="0">
                <a:ea typeface="ヒラギノ角ゴ Pro W3" pitchFamily="123" charset="-128"/>
                <a:cs typeface="Times New Roman" panose="02020603050405020304" pitchFamily="18" charset="0"/>
              </a:rPr>
              <a:t>VRIN </a:t>
            </a:r>
            <a:r xmlns:a="http://schemas.openxmlformats.org/drawingml/2006/main">
              <a:rPr lang="el" altLang="en-US" dirty="0">
                <a:ea typeface="ヒラギノ角ゴ Pro W3" pitchFamily="123" charset="-128"/>
                <a:cs typeface="Times New Roman" panose="02020603050405020304" pitchFamily="18" charset="0"/>
              </a:rPr>
              <a:t>) μπορεί να βοηθήσει μια επιχείρηση να διατηρήσει ένα ανταγωνιστικό πλεονέκτημα. Βλέπε Έκθεση 3.6.</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575BBA4E-133F-499E-9276-07FAB121EA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EBC9D90B-B7EA-44D7-BCA1-FC9C927442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rPr>
              <a:t>Εφαρμόζοντας την έννοια </a:t>
            </a:r>
            <a:r xmlns:a="http://schemas.openxmlformats.org/drawingml/2006/main">
              <a:rPr lang="el" altLang="en-US" i="1" dirty="0">
                <a:ea typeface="ヒラギノ角ゴ Pro W3" pitchFamily="123" charset="-128"/>
              </a:rPr>
              <a:t>VRIN </a:t>
            </a:r>
            <a:r xmlns:a="http://schemas.openxmlformats.org/drawingml/2006/main">
              <a:rPr lang="el" altLang="en-US" dirty="0">
                <a:ea typeface="ヒラギノ角ゴ Pro W3" pitchFamily="123" charset="-128"/>
              </a:rPr>
              <a:t>, στην περίπτωση της Emirates, μπορεί να προβληθεί το επιχείρημα ότι οι πόροι της είναι </a:t>
            </a:r>
            <a:r xmlns:a="http://schemas.openxmlformats.org/drawingml/2006/main">
              <a:rPr lang="el" altLang="en-US" i="1" dirty="0">
                <a:ea typeface="ヒラギノ角ゴ Pro W3" pitchFamily="123" charset="-128"/>
              </a:rPr>
              <a:t>αμίμητοι. </a:t>
            </a:r>
            <a:r xmlns:a="http://schemas.openxmlformats.org/drawingml/2006/main">
              <a:rPr lang="el" altLang="en-US" dirty="0">
                <a:ea typeface="ヒラギノ角ゴ Pro W3" pitchFamily="123" charset="-128"/>
              </a:rPr>
              <a:t>Αυτό συμβαίνει επειδή υπήρχε κάποια </a:t>
            </a:r>
            <a:r xmlns:a="http://schemas.openxmlformats.org/drawingml/2006/main">
              <a:rPr lang="el" altLang="en-US" i="1" dirty="0">
                <a:ea typeface="ヒラギノ角ゴ Pro W3" pitchFamily="123" charset="-128"/>
              </a:rPr>
              <a:t>εξάρτηση διαδρομής </a:t>
            </a:r>
            <a:r xmlns:a="http://schemas.openxmlformats.org/drawingml/2006/main">
              <a:rPr lang="el" altLang="en-US" dirty="0">
                <a:ea typeface="ヒラギノ角ゴ Pro W3" pitchFamily="123" charset="-128"/>
              </a:rPr>
              <a:t>, </a:t>
            </a:r>
            <a:r xmlns:a="http://schemas.openxmlformats.org/drawingml/2006/main">
              <a:rPr lang="el" altLang="en-US" i="1" dirty="0">
                <a:ea typeface="ヒラギノ角ゴ Pro W3" pitchFamily="123" charset="-128"/>
              </a:rPr>
              <a:t>αιτιακή ασάφεια </a:t>
            </a:r>
            <a:r xmlns:a="http://schemas.openxmlformats.org/drawingml/2006/main">
              <a:rPr lang="el" altLang="en-US" dirty="0">
                <a:ea typeface="ヒラギノ角ゴ Pro W3" pitchFamily="123" charset="-128"/>
              </a:rPr>
              <a:t>και </a:t>
            </a:r>
            <a:r xmlns:a="http://schemas.openxmlformats.org/drawingml/2006/main">
              <a:rPr lang="el" altLang="en-US" i="1" dirty="0">
                <a:ea typeface="ヒラギノ角ゴ Pro W3" pitchFamily="123" charset="-128"/>
              </a:rPr>
              <a:t>κοινωνική πολυπλοκότητα </a:t>
            </a:r>
            <a:r xmlns:a="http://schemas.openxmlformats.org/drawingml/2006/main">
              <a:rPr lang="el" altLang="en-US" dirty="0">
                <a:ea typeface="ヒラギノ角ゴ Pro W3" pitchFamily="123" charset="-128"/>
              </a:rPr>
              <a:t>στην επιχειρησιακή του ιστορία. Η ιδρυτική ιστορία, με την αρχική ώθηση του Σεΐχη Μοχάμεντ μπιν Ρασίντ αλ Μακτούμ, δημιούργησε ένα </a:t>
            </a:r>
            <a:r xmlns:a="http://schemas.openxmlformats.org/drawingml/2006/main">
              <a:rPr lang="el" altLang="en-US">
                <a:ea typeface="ヒラギノ角ゴ Pro W3" pitchFamily="123" charset="-128"/>
              </a:rPr>
              <a:t>« </a:t>
            </a:r>
            <a:r xmlns:a="http://schemas.openxmlformats.org/drawingml/2006/main">
              <a:rPr lang="el" altLang="ja-JP" dirty="0">
                <a:ea typeface="ヒラギノ角ゴ Pro W3" pitchFamily="123" charset="-128"/>
              </a:rPr>
              <a:t>μονοπάτι </a:t>
            </a:r>
            <a:r xmlns:a="http://schemas.openxmlformats.org/drawingml/2006/main">
              <a:rPr lang="el" altLang="en-US">
                <a:ea typeface="ヒラギノ角ゴ Pro W3" pitchFamily="123" charset="-128"/>
              </a:rPr>
              <a:t>» </a:t>
            </a:r>
            <a:r xmlns:a="http://schemas.openxmlformats.org/drawingml/2006/main">
              <a:rPr lang="el" altLang="ja-JP" dirty="0">
                <a:ea typeface="ヒラギノ角ゴ Pro W3" pitchFamily="123" charset="-128"/>
              </a:rPr>
              <a:t>που περιλάμβανε πολύτιμη κυβερνητική υποστήριξη που ήταν ακόμα παρούσα. Ακόμα κι αν η κυβέρνηση δεν έδινε άμεσες επιδοτήσεις, το αποτέλεσμα ήταν ότι η κυβέρνηση αντιλαμβανόταν τον εαυτό της ως εταίρο στη λειτουργία </a:t>
            </a:r>
            <a:r xmlns:a="http://schemas.openxmlformats.org/drawingml/2006/main">
              <a:rPr lang="el" altLang="en-US">
                <a:ea typeface="ヒラギノ角ゴ Pro W3" pitchFamily="123" charset="-128"/>
              </a:rPr>
              <a:t>της Emirates </a:t>
            </a:r>
            <a:r xmlns:a="http://schemas.openxmlformats.org/drawingml/2006/main">
              <a:rPr lang="el" altLang="ja-JP" dirty="0">
                <a:ea typeface="ヒラギノ角ゴ Pro W3" pitchFamily="123" charset="-128"/>
              </a:rPr>
              <a:t>. Άλλες αεροπορικές εταιρείες σε πολλές άλλες χώρες δεν είχαν αυτό το πλεονέκτημα. Όσον αφορά </a:t>
            </a:r>
            <a:r xmlns:a="http://schemas.openxmlformats.org/drawingml/2006/main">
              <a:rPr lang="el" altLang="ja-JP" i="1" dirty="0">
                <a:ea typeface="ヒラギノ角ゴ Pro W3" pitchFamily="123" charset="-128"/>
              </a:rPr>
              <a:t>την αιτιακή ασάφεια </a:t>
            </a:r>
            <a:r xmlns:a="http://schemas.openxmlformats.org/drawingml/2006/main">
              <a:rPr lang="el" altLang="ja-JP" dirty="0">
                <a:ea typeface="ヒラギノ角ゴ Pro W3" pitchFamily="123" charset="-128"/>
              </a:rPr>
              <a:t>και </a:t>
            </a:r>
            <a:r xmlns:a="http://schemas.openxmlformats.org/drawingml/2006/main">
              <a:rPr lang="el" altLang="ja-JP" i="1" dirty="0">
                <a:ea typeface="ヒラギノ角ゴ Pro W3" pitchFamily="123" charset="-128"/>
              </a:rPr>
              <a:t>την κοινωνική πολυπλοκότητα </a:t>
            </a:r>
            <a:r xmlns:a="http://schemas.openxmlformats.org/drawingml/2006/main">
              <a:rPr lang="el" altLang="ja-JP" dirty="0">
                <a:ea typeface="ヒラギノ角ゴ Pro W3" pitchFamily="123" charset="-128"/>
              </a:rPr>
              <a:t>, η απόφαση να εμπλακεί ο Sir Maurice Flanagan και στη συνέχεια ο Sir Tim Clark δημιούργησε έναν σπάνιο συνδυασμό ταλέντων, όπου τα </a:t>
            </a:r>
            <a:r xmlns:a="http://schemas.openxmlformats.org/drawingml/2006/main">
              <a:rPr lang="el" altLang="en-US">
                <a:ea typeface="ヒラギノ角ゴ Pro W3" pitchFamily="123" charset="-128"/>
              </a:rPr>
              <a:t>« </a:t>
            </a:r>
            <a:r xmlns:a="http://schemas.openxmlformats.org/drawingml/2006/main">
              <a:rPr lang="el" altLang="ja-JP" dirty="0">
                <a:ea typeface="ヒラギノ角ゴ Pro W3" pitchFamily="123" charset="-128"/>
              </a:rPr>
              <a:t>υποκατάστατα </a:t>
            </a:r>
            <a:r xmlns:a="http://schemas.openxmlformats.org/drawingml/2006/main">
              <a:rPr lang="el" altLang="en-US">
                <a:ea typeface="ヒラギノ角ゴ Pro W3" pitchFamily="123" charset="-128"/>
              </a:rPr>
              <a:t>» </a:t>
            </a:r>
            <a:r xmlns:a="http://schemas.openxmlformats.org/drawingml/2006/main">
              <a:rPr lang="el" altLang="ja-JP" dirty="0">
                <a:ea typeface="ヒラギノ角ゴ Pro W3" pitchFamily="123" charset="-128"/>
              </a:rPr>
              <a:t>μπορεί να μην ήταν τόσο επιτυχημένα </a:t>
            </a:r>
            <a:r xmlns:a="http://schemas.openxmlformats.org/drawingml/2006/main">
              <a:rPr lang="el" altLang="ja-JP"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ja-JP" dirty="0">
                <a:ea typeface="ヒラギノ角ゴ Pro W3" pitchFamily="123" charset="-128"/>
              </a:rPr>
              <a:t>οι αποφάσεις σχεδιασμού διαδρομής έγιναν κρίσιμες για την </a:t>
            </a:r>
            <a:r xmlns:a="http://schemas.openxmlformats.org/drawingml/2006/main">
              <a:rPr lang="el" altLang="ja-JP" dirty="0">
                <a:ea typeface="ヒラギノ角ゴ Pro W3" pitchFamily="123" charset="-128"/>
              </a:rPr>
              <a:t>μετέπειτα επιτυχία </a:t>
            </a:r>
            <a:r xmlns:a="http://schemas.openxmlformats.org/drawingml/2006/main">
              <a:rPr lang="el" altLang="en-US">
                <a:ea typeface="ヒラギノ角ゴ Pro W3" pitchFamily="123" charset="-128"/>
              </a:rPr>
              <a:t>της Emirates </a:t>
            </a:r>
            <a:r xmlns:a="http://schemas.openxmlformats.org/drawingml/2006/main">
              <a:rPr lang="el" altLang="ja-JP" dirty="0">
                <a:ea typeface="ヒラギノ角ゴ Pro W3" pitchFamily="123" charset="-128"/>
              </a:rPr>
              <a:t>. Όσον αφορά </a:t>
            </a:r>
            <a:r xmlns:a="http://schemas.openxmlformats.org/drawingml/2006/main">
              <a:rPr lang="el" altLang="ja-JP" i="1" dirty="0">
                <a:ea typeface="ヒラギノ角ゴ Pro W3" pitchFamily="123" charset="-128"/>
              </a:rPr>
              <a:t>τη μη μίμηση, </a:t>
            </a:r>
            <a:r xmlns:a="http://schemas.openxmlformats.org/drawingml/2006/main">
              <a:rPr lang="el" altLang="ja-JP" i="0" dirty="0">
                <a:ea typeface="ヒラギノ角ゴ Pro W3" pitchFamily="123" charset="-128"/>
              </a:rPr>
              <a:t>ειδικά </a:t>
            </a:r>
            <a:r xmlns:a="http://schemas.openxmlformats.org/drawingml/2006/main">
              <a:rPr lang="el" altLang="ja-JP" dirty="0">
                <a:ea typeface="ヒラギノ角ゴ Pro W3" pitchFamily="123" charset="-128"/>
              </a:rPr>
              <a:t>το ανθρώπινο δυναμικό, το στοιχείο του ανθρώπινου κεφαλαίου μπορεί να είναι δύσκολο να αναπαραχθεί.</a:t>
            </a:r>
            <a:endParaRPr xmlns:a="http://schemas.openxmlformats.org/drawingml/2006/main" lang="en-US" altLang="en-US" dirty="0">
              <a:ea typeface="ヒラギノ角ゴ Pro W3" pitchFamily="123" charset="-128"/>
            </a:endParaRPr>
          </a:p>
        </p:txBody>
      </p:sp>
      <p:sp>
        <p:nvSpPr>
          <p:cNvPr id="74756" name="Slide Number Placeholder 3">
            <a:extLst>
              <a:ext uri="{FF2B5EF4-FFF2-40B4-BE49-F238E27FC236}">
                <a16:creationId xmlns:a16="http://schemas.microsoft.com/office/drawing/2014/main" id="{735904D3-3160-4149-A5DA-28F26047B6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FA3360A6-0D5B-44AD-B636-785E52B2392C}" type="slidenum">
              <a:rPr lang="en-US" altLang="en-US">
                <a:latin typeface="Calibri" panose="020F0502020204030204" pitchFamily="34" charset="0"/>
              </a:rPr>
              <a:pPr eaLnBrk="1" hangingPunct="1"/>
              <a:t>28</a:t>
            </a:fld>
            <a:endParaRPr lang="en-US" altLang="en-US"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796C8B68-0304-4BC7-A7FB-109A25881D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5FA7F72E-C307-46EA-86FE-69FC91965F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rPr>
              <a:t>Όπως σημειώθηκε, με το όραμά της να είναι ένας μοναδικός πάροχος, η Emirates διέθετε ένα αλληλοσυνδεόμενο σύστημα αμοιβαίας ενίσχυσης ικανοτήτων που έκανε τους πόρους της ταυτόχρονα πολύτιμους, σπάνιους, αμίμητους και μη υποκαταστάσιμους, ενισχύοντας τη στρατηγική διαφοροποίησής της, παρέχοντας έτσι ανταγωνιστικό πλεονέκτημα. Η Emirates συνεχίζει να εστιάζει στις ιδρυτικές της αρχές: δημιουργώντας μια απόλυτη εμπειρία σε εξωτικούς προορισμούς για πελάτες που δεν τους </a:t>
            </a:r>
            <a:r xmlns:a="http://schemas.openxmlformats.org/drawingml/2006/main">
              <a:rPr lang="el" altLang="en-US">
                <a:ea typeface="ヒラギノ角ゴ Pro W3" pitchFamily="123" charset="-128"/>
              </a:rPr>
              <a:t>πειράζει </a:t>
            </a:r>
            <a:r xmlns:a="http://schemas.openxmlformats.org/drawingml/2006/main">
              <a:rPr lang="el" altLang="ja-JP" dirty="0">
                <a:ea typeface="ヒラギノ角ゴ Pro W3" pitchFamily="123" charset="-128"/>
              </a:rPr>
              <a:t>να πληρώσουν για το προνόμιο. Πιστεύετε ότι η ηγεσία </a:t>
            </a:r>
            <a:r xmlns:a="http://schemas.openxmlformats.org/drawingml/2006/main">
              <a:rPr lang="el" altLang="en-US">
                <a:ea typeface="ヒラギノ角ゴ Pro W3" pitchFamily="123" charset="-128"/>
              </a:rPr>
              <a:t>της Emirates </a:t>
            </a:r>
            <a:r xmlns:a="http://schemas.openxmlformats.org/drawingml/2006/main">
              <a:rPr lang="el" altLang="ja-JP" dirty="0">
                <a:ea typeface="ヒラギノ角ゴ Pro W3" pitchFamily="123" charset="-128"/>
              </a:rPr>
              <a:t>μπορεί να συνεχίσει να εκπληρώνει αυτήν την υπόσχεση, μένοντας μπροστά από τους ανταγωνιστές της, ειδικά επειδή οι ανταγωνιστικές αεροπορικές εταιρείες της Μέσης Ανατολής Etihad και Κατάρ φαίνεται να καινοτομούν συνεχώς τις προσφορές υπηρεσιών τους;</a:t>
            </a:r>
            <a:endParaRPr xmlns:a="http://schemas.openxmlformats.org/drawingml/2006/main" lang="en-US" altLang="en-US" dirty="0">
              <a:ea typeface="ヒラギノ角ゴ Pro W3" pitchFamily="123" charset="-128"/>
            </a:endParaRPr>
          </a:p>
        </p:txBody>
      </p:sp>
      <p:sp>
        <p:nvSpPr>
          <p:cNvPr id="75780" name="Slide Number Placeholder 3">
            <a:extLst>
              <a:ext uri="{FF2B5EF4-FFF2-40B4-BE49-F238E27FC236}">
                <a16:creationId xmlns:a16="http://schemas.microsoft.com/office/drawing/2014/main" id="{61CF300B-FA22-4153-8E49-D66A3FC962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084FF77-4EFD-4C3B-B256-D696114D1B62}" type="slidenum">
              <a:rPr lang="en-US" altLang="en-US">
                <a:latin typeface="Calibri" panose="020F0502020204030204" pitchFamily="34" charset="0"/>
              </a:rPr>
              <a:pPr eaLnBrk="1" hangingPunct="1"/>
              <a:t>29</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C2D5DAA-A9C5-4FEC-B84A-634F3C0EC2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A60B6516-6F92-484A-98C0-1D82BDCE7A79}"/>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xmlns:a="http://schemas.openxmlformats.org/drawingml/2006/main" marL="0" marR="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l" altLang="en-US" dirty="0">
                <a:solidFill>
                  <a:srgbClr val="000000"/>
                </a:solidFill>
                <a:ea typeface="ヒラギノ角ゴ Pro W3" pitchFamily="123" charset="-128"/>
                <a:cs typeface="Times New Roman" panose="02020603050405020304" pitchFamily="18" charset="0"/>
              </a:rPr>
              <a:t>Η στρατηγική αφορά τις ιδέες, τις αποφάσεις και τις ενέργειες που επιτρέπουν σε μια επιχείρηση να πετύχει. </a:t>
            </a:r>
            <a:r xmlns:a="http://schemas.openxmlformats.org/drawingml/2006/main">
              <a:rPr lang="el" altLang="en-US" dirty="0">
                <a:ea typeface="ヒラギノ角ゴ Pro W3" pitchFamily="123" charset="-128"/>
              </a:rPr>
              <a:t>Η στρατηγική διαχείριση έχει ορισμένα βασικά χαρακτηριστικά. </a:t>
            </a:r>
            <a:r xmlns:a="http://schemas.openxmlformats.org/drawingml/2006/main">
              <a:rPr lang="el" altLang="ja-JP" dirty="0">
                <a:ea typeface="ヒラギノ角ゴ Pro W3" pitchFamily="123" charset="-128"/>
                <a:cs typeface="Times New Roman" panose="02020603050405020304" pitchFamily="18" charset="0"/>
              </a:rPr>
              <a:t>Οι ηγέτες πρέπει να κάνουν τη στρατηγική διαχείριση τόσο διαδικασία όσο και τρόπο σκέψης σε όλο τον οργανισμό. </a:t>
            </a:r>
            <a:r xmlns:a="http://schemas.openxmlformats.org/drawingml/2006/main">
              <a:rPr lang="el" altLang="en-US" dirty="0">
                <a:ea typeface="ヒラギノ角ゴ Pro W3" pitchFamily="123" charset="-128"/>
                <a:cs typeface="Times New Roman" panose="02020603050405020304" pitchFamily="18" charset="0"/>
              </a:rPr>
              <a:t>Ο πρωταρχικός ρόλος του ηγέτη του οργανισμού είναι να διατυπώνει το όραμα, την αποστολή και τους στρατηγικούς στόχους.</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C365414-922F-4045-AC0B-1ACCC2F5FD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B04FC987-8F8C-4AE1-B10F-F2F701C0BB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cs typeface="Times New Roman" panose="02020603050405020304" pitchFamily="18" charset="0"/>
              </a:rPr>
              <a:t>Οι ηγέτες πρέπει να κοινοποιήσουν το αρχικό τους </a:t>
            </a:r>
            <a:r xmlns:a="http://schemas.openxmlformats.org/drawingml/2006/main">
              <a:rPr lang="el" altLang="en-US" i="1" dirty="0">
                <a:ea typeface="ヒラギノ角ゴ Pro W3" pitchFamily="123" charset="-128"/>
                <a:cs typeface="Times New Roman" panose="02020603050405020304" pitchFamily="18" charset="0"/>
              </a:rPr>
              <a:t>όραμα </a:t>
            </a:r>
            <a:r xmlns:a="http://schemas.openxmlformats.org/drawingml/2006/main">
              <a:rPr lang="el" altLang="en-US" dirty="0">
                <a:ea typeface="ヒラギノ角ゴ Pro W3" pitchFamily="123" charset="-128"/>
                <a:cs typeface="Times New Roman" panose="02020603050405020304" pitchFamily="18" charset="0"/>
              </a:rPr>
              <a:t>για τον σκοπό του οργανισμού </a:t>
            </a:r>
            <a:r xmlns:a="http://schemas.openxmlformats.org/drawingml/2006/main">
              <a:rPr lang="el" altLang="en-US">
                <a:ea typeface="ヒラギノ角ゴ Pro W3" pitchFamily="123" charset="-128"/>
                <a:cs typeface="Times New Roman" panose="02020603050405020304" pitchFamily="18" charset="0"/>
              </a:rPr>
              <a:t>: </a:t>
            </a:r>
            <a:r xmlns:a="http://schemas.openxmlformats.org/drawingml/2006/main">
              <a:rPr lang="el" altLang="ja-JP" dirty="0">
                <a:ea typeface="ヒラギノ角ゴ Pro W3" pitchFamily="123" charset="-128"/>
                <a:cs typeface="Times New Roman" panose="02020603050405020304" pitchFamily="18" charset="0"/>
              </a:rPr>
              <a:t>ποιος ήταν ο αρχικός στόχος που </a:t>
            </a:r>
            <a:r xmlns:a="http://schemas.openxmlformats.org/drawingml/2006/main">
              <a:rPr lang="el" altLang="ja-JP" i="1" dirty="0">
                <a:ea typeface="ヒラギノ角ゴ Pro W3" pitchFamily="123" charset="-128"/>
                <a:cs typeface="Times New Roman" panose="02020603050405020304" pitchFamily="18" charset="0"/>
              </a:rPr>
              <a:t>προκαλεί μια ισχυρή και συναρπαστική νοητική εικόνα ενός κοινού μέλλοντος, </a:t>
            </a:r>
            <a:r xmlns:a="http://schemas.openxmlformats.org/drawingml/2006/main">
              <a:rPr lang="el" altLang="ja-JP" dirty="0">
                <a:ea typeface="ヒラギノ角ゴ Pro W3" pitchFamily="123" charset="-128"/>
                <a:cs typeface="Times New Roman" panose="02020603050405020304" pitchFamily="18" charset="0"/>
              </a:rPr>
              <a:t>που θα ήταν</a:t>
            </a:r>
            <a:r xmlns:a="http://schemas.openxmlformats.org/drawingml/2006/main">
              <a:rPr lang="el" altLang="ja-JP" i="1" dirty="0">
                <a:ea typeface="ヒラギノ角ゴ Pro W3" pitchFamily="123" charset="-128"/>
                <a:cs typeface="Times New Roman" panose="02020603050405020304" pitchFamily="18" charset="0"/>
              </a:rPr>
              <a:t> </a:t>
            </a:r>
            <a:r xmlns:a="http://schemas.openxmlformats.org/drawingml/2006/main">
              <a:rPr lang="el" altLang="ja-JP" dirty="0">
                <a:ea typeface="ヒラギノ角ゴ Pro W3" pitchFamily="123" charset="-128"/>
                <a:cs typeface="Times New Roman" panose="02020603050405020304" pitchFamily="18" charset="0"/>
              </a:rPr>
              <a:t>μαζικά εμπνευσμένο, γενικό και μακροπρόθεσμο, που αντιπροσώπευε έναν προορισμό που καθοδηγείται και προκαλεί πάθος;</a:t>
            </a:r>
            <a:endParaRPr xmlns:a="http://schemas.openxmlformats.org/drawingml/2006/main" lang="en-US" altLang="en-US" dirty="0">
              <a:ea typeface="ヒラギノ角ゴ Pro W3" pitchFamily="123" charset="-128"/>
            </a:endParaRPr>
          </a:p>
        </p:txBody>
      </p:sp>
      <p:sp>
        <p:nvSpPr>
          <p:cNvPr id="47108" name="Slide Number Placeholder 3">
            <a:extLst>
              <a:ext uri="{FF2B5EF4-FFF2-40B4-BE49-F238E27FC236}">
                <a16:creationId xmlns:a16="http://schemas.microsoft.com/office/drawing/2014/main" id="{198913F9-0480-4176-B7A6-6362D49DC1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1A4B9C4-FC7F-4191-8815-D20FD4030973}" type="slidenum">
              <a:rPr lang="en-US" altLang="en-US">
                <a:latin typeface="Calibri" panose="020F0502020204030204" pitchFamily="34" charset="0"/>
              </a:rPr>
              <a:pPr eaLnBrk="1" hangingPunct="1"/>
              <a:t>4</a:t>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6EBB8D7-34C2-4028-8DA9-5B873BECDD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F66257C-7AED-4D25-9DC4-1BFEFBBE9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cs typeface="Times New Roman" panose="02020603050405020304" pitchFamily="18" charset="0"/>
              </a:rPr>
              <a:t>Η οργανωτική αποστολή πρέπει επίσης να ληφθεί υπόψη: μια </a:t>
            </a:r>
            <a:r xmlns:a="http://schemas.openxmlformats.org/drawingml/2006/main">
              <a:rPr lang="el" altLang="en-US" i="1" dirty="0">
                <a:ea typeface="ヒラギノ角ゴ Pro W3" pitchFamily="123" charset="-128"/>
                <a:cs typeface="Times New Roman" panose="02020603050405020304" pitchFamily="18" charset="0"/>
              </a:rPr>
              <a:t>αποστολή </a:t>
            </a:r>
            <a:r xmlns:a="http://schemas.openxmlformats.org/drawingml/2006/main">
              <a:rPr lang="el" altLang="en-US" dirty="0">
                <a:ea typeface="ヒラギノ角ゴ Pro W3" pitchFamily="123" charset="-128"/>
                <a:cs typeface="Times New Roman" panose="02020603050405020304" pitchFamily="18" charset="0"/>
              </a:rPr>
              <a:t>περιλαμβάνει τόσο </a:t>
            </a:r>
            <a:r xmlns:a="http://schemas.openxmlformats.org/drawingml/2006/main">
              <a:rPr lang="el" altLang="en-US" i="1" dirty="0">
                <a:ea typeface="ヒラギノ角ゴ Pro W3" pitchFamily="123" charset="-128"/>
                <a:cs typeface="Times New Roman" panose="02020603050405020304" pitchFamily="18" charset="0"/>
              </a:rPr>
              <a:t>τον σκοπό της εταιρείας όσο και τη βάση για τον ανταγωνισμό και τα ανταγωνιστικά πλεονεκτήματα. </a:t>
            </a:r>
            <a:r xmlns:a="http://schemas.openxmlformats.org/drawingml/2006/main">
              <a:rPr lang="el" altLang="en-US" dirty="0">
                <a:solidFill>
                  <a:srgbClr val="000000"/>
                </a:solidFill>
                <a:ea typeface="ヒラギノ角ゴ Pro W3" pitchFamily="123" charset="-128"/>
                <a:cs typeface="Times New Roman" panose="02020603050405020304" pitchFamily="18" charset="0"/>
              </a:rPr>
              <a:t>Κατά τη σύνταξη μιας δήλωσης αποστολής, είναι σημαντικό να κατανοήσετε τον ορισμό της επιχείρησης: 1) ποιοι είναι οι πελάτες της. 2) ποια ανάγκη των πελατών προσπαθεί να εκπληρώσει ο οργανισμός. και 3) πώς η επιχείρηση δημιουργεί και προσφέρει αξία στους πελάτες και ικανοποιεί τις ανάγκες τους. Οι οργανισμοί πρέπει να ανταποκρίνονται σε πολλαπλές εκλογικές περιφέρειες, εάν θέλουν να επιβιώσουν και να ευημερήσουν, και η αποστολή παρέχει ένα μέσο επικοινωνίας με διάφορους φορείς της οργάνωσης. Αν και οι δηλώσεις οράματος τείνουν να είναι αρκετά διαρκείς και σπάνια αλλάζουν, η αποστολή μιας επιχείρησης </a:t>
            </a:r>
            <a:r xmlns:a="http://schemas.openxmlformats.org/drawingml/2006/main">
              <a:rPr lang="el" altLang="en-US">
                <a:solidFill>
                  <a:srgbClr val="000000"/>
                </a:solidFill>
                <a:ea typeface="ヒラギノ角ゴ Pro W3" pitchFamily="123" charset="-128"/>
                <a:cs typeface="Times New Roman" panose="02020603050405020304" pitchFamily="18" charset="0"/>
              </a:rPr>
              <a:t>μπορεί </a:t>
            </a:r>
            <a:r xmlns:a="http://schemas.openxmlformats.org/drawingml/2006/main">
              <a:rPr lang="el" altLang="ja-JP" dirty="0">
                <a:solidFill>
                  <a:srgbClr val="000000"/>
                </a:solidFill>
                <a:ea typeface="ヒラギノ角ゴ Pro W3" pitchFamily="123" charset="-128"/>
                <a:cs typeface="Times New Roman" panose="02020603050405020304" pitchFamily="18" charset="0"/>
              </a:rPr>
              <a:t>και πρέπει να αλλάξει όταν οι συνθήκες ανταγωνισμού αλλάζουν δραματικά ή η επιχείρηση αντιμετωπίζει νέες απειλές ή ευκαιρίες.</a:t>
            </a:r>
            <a:endParaRPr xmlns:a="http://schemas.openxmlformats.org/drawingml/2006/main" lang="en-US" altLang="en-US" dirty="0">
              <a:solidFill>
                <a:srgbClr val="000000"/>
              </a:solidFill>
              <a:ea typeface="ヒラギノ角ゴ Pro W3" pitchFamily="123" charset="-128"/>
              <a:cs typeface="Times New Roman" panose="02020603050405020304" pitchFamily="18" charset="0"/>
            </a:endParaRPr>
          </a:p>
        </p:txBody>
      </p:sp>
      <p:sp>
        <p:nvSpPr>
          <p:cNvPr id="48132" name="Slide Number Placeholder 3">
            <a:extLst>
              <a:ext uri="{FF2B5EF4-FFF2-40B4-BE49-F238E27FC236}">
                <a16:creationId xmlns:a16="http://schemas.microsoft.com/office/drawing/2014/main" id="{7E120562-5BA9-45B0-96D5-1EC698CBC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0658142C-8B41-4C85-A6D5-15B2C279C3C9}" type="slidenum">
              <a:rPr lang="en-US" altLang="en-US">
                <a:latin typeface="Calibri" panose="020F0502020204030204" pitchFamily="34" charset="0"/>
              </a:rPr>
              <a:pPr eaLnBrk="1" hangingPunct="1"/>
              <a:t>5</a:t>
            </a:fld>
            <a:endParaRPr lang="en-US" altLang="en-US"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A3EAF467-151A-4310-8D54-6A0D1282F2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2BDE65BF-CCFA-4259-8291-CF0A55EB1A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cs typeface="Times New Roman" panose="02020603050405020304" pitchFamily="18" charset="0"/>
              </a:rPr>
              <a:t>Προβλέποντας ότι τα πράγματα μπορεί να αλλάξουν, η ηγεσία ενός οργανισμού </a:t>
            </a:r>
            <a:r xmlns:a="http://schemas.openxmlformats.org/drawingml/2006/main">
              <a:rPr lang="el" altLang="en-US">
                <a:ea typeface="ヒラギノ角ゴ Pro W3" pitchFamily="123" charset="-128"/>
                <a:cs typeface="Times New Roman" panose="02020603050405020304" pitchFamily="18" charset="0"/>
              </a:rPr>
              <a:t>πρέπει </a:t>
            </a:r>
            <a:r xmlns:a="http://schemas.openxmlformats.org/drawingml/2006/main">
              <a:rPr lang="el" altLang="ja-JP" dirty="0">
                <a:ea typeface="ヒラギノ角ゴ Pro W3" pitchFamily="123" charset="-128"/>
                <a:cs typeface="Times New Roman" panose="02020603050405020304" pitchFamily="18" charset="0"/>
              </a:rPr>
              <a:t>στη συνέχεια να καθορίσει </a:t>
            </a:r>
            <a:r xmlns:a="http://schemas.openxmlformats.org/drawingml/2006/main">
              <a:rPr lang="el" altLang="ja-JP" i="1" dirty="0">
                <a:ea typeface="ヒラギノ角ゴ Pro W3" pitchFamily="123" charset="-128"/>
                <a:cs typeface="Times New Roman" panose="02020603050405020304" pitchFamily="18" charset="0"/>
              </a:rPr>
              <a:t>στρατηγικούς στόχους </a:t>
            </a:r>
            <a:r xmlns:a="http://schemas.openxmlformats.org/drawingml/2006/main">
              <a:rPr lang="el" altLang="ja-JP" dirty="0">
                <a:ea typeface="ヒラギノ角ゴ Pro W3" pitchFamily="123" charset="-128"/>
                <a:cs typeface="Times New Roman" panose="02020603050405020304" pitchFamily="18" charset="0"/>
              </a:rPr>
              <a:t>για να λειτουργήσει η δήλωση αποστολής. Δηλαδή, οι στόχοι βοηθούν </a:t>
            </a:r>
            <a:r xmlns:a="http://schemas.openxmlformats.org/drawingml/2006/main">
              <a:rPr lang="el" altLang="ja-JP" i="1" dirty="0">
                <a:ea typeface="ヒラギノ角ゴ Pro W3" pitchFamily="123" charset="-128"/>
                <a:cs typeface="Times New Roman" panose="02020603050405020304" pitchFamily="18" charset="0"/>
              </a:rPr>
              <a:t>στη λειτουργικότητα της δήλωσης αποστολής με συγκεκριμένα κριτήρια </a:t>
            </a:r>
            <a:r xmlns:a="http://schemas.openxmlformats.org/drawingml/2006/main">
              <a:rPr lang="el" altLang="ja-JP" dirty="0">
                <a:ea typeface="ヒラギノ角ゴ Pro W3" pitchFamily="123" charset="-128"/>
                <a:cs typeface="Times New Roman" panose="02020603050405020304" pitchFamily="18" charset="0"/>
              </a:rPr>
              <a:t>και παρέχουν καθοδήγηση για το πώς ο οργανισμός μπορεί να εκπληρώσει ή να προχωρήσει προς τους </a:t>
            </a:r>
            <a:r xmlns:a="http://schemas.openxmlformats.org/drawingml/2006/main">
              <a:rPr lang="el" altLang="en-US">
                <a:ea typeface="ヒラギノ角ゴ Pro W3" pitchFamily="123" charset="-128"/>
                <a:cs typeface="Times New Roman" panose="02020603050405020304" pitchFamily="18" charset="0"/>
              </a:rPr>
              <a:t>« </a:t>
            </a:r>
            <a:r xmlns:a="http://schemas.openxmlformats.org/drawingml/2006/main">
              <a:rPr lang="el" altLang="ja-JP" dirty="0">
                <a:ea typeface="ヒラギノ角ゴ Pro W3" pitchFamily="123" charset="-128"/>
                <a:cs typeface="Times New Roman" panose="02020603050405020304" pitchFamily="18" charset="0"/>
              </a:rPr>
              <a:t>υψηλότερους στόχους </a:t>
            </a:r>
            <a:r xmlns:a="http://schemas.openxmlformats.org/drawingml/2006/main">
              <a:rPr lang="el" altLang="en-US">
                <a:ea typeface="ヒラギノ角ゴ Pro W3" pitchFamily="123" charset="-128"/>
                <a:cs typeface="Times New Roman" panose="02020603050405020304" pitchFamily="18" charset="0"/>
              </a:rPr>
              <a:t>» </a:t>
            </a:r>
            <a:r xmlns:a="http://schemas.openxmlformats.org/drawingml/2006/main">
              <a:rPr lang="el" altLang="ja-JP" dirty="0">
                <a:ea typeface="ヒラギノ角ゴ Pro W3" pitchFamily="123" charset="-128"/>
                <a:cs typeface="Times New Roman" panose="02020603050405020304" pitchFamily="18" charset="0"/>
              </a:rPr>
              <a:t>στην ιεραρχία των στόχων </a:t>
            </a:r>
            <a:r xmlns:a="http://schemas.openxmlformats.org/drawingml/2006/main">
              <a:rPr lang="el" altLang="ja-JP" dirty="0">
                <a:latin typeface="Calibri" panose="020F0502020204030204" pitchFamily="34" charset="0"/>
                <a:ea typeface="ヒラギノ角ゴ Pro W3" pitchFamily="123" charset="-128"/>
                <a:cs typeface="Calibri" panose="020F0502020204030204" pitchFamily="34" charset="0"/>
              </a:rPr>
              <a:t>- </a:t>
            </a:r>
            <a:r xmlns:a="http://schemas.openxmlformats.org/drawingml/2006/main">
              <a:rPr lang="el" altLang="ja-JP" dirty="0">
                <a:ea typeface="ヒラギノ角ゴ Pro W3" pitchFamily="123" charset="-128"/>
                <a:cs typeface="Times New Roman" panose="02020603050405020304" pitchFamily="18" charset="0"/>
              </a:rPr>
              <a:t>την αποστολή και το όραμα.</a:t>
            </a:r>
            <a:r xmlns:a="http://schemas.openxmlformats.org/drawingml/2006/main">
              <a:rPr lang="el" altLang="ja-JP" dirty="0">
                <a:ea typeface="ヒラギノ角ゴ Pro W3" pitchFamily="123" charset="-128"/>
              </a:rPr>
              <a:t> </a:t>
            </a:r>
            <a:endParaRPr xmlns:a="http://schemas.openxmlformats.org/drawingml/2006/main" lang="en-US" altLang="en-US" dirty="0">
              <a:ea typeface="ヒラギノ角ゴ Pro W3" pitchFamily="123" charset="-128"/>
            </a:endParaRPr>
          </a:p>
        </p:txBody>
      </p:sp>
      <p:sp>
        <p:nvSpPr>
          <p:cNvPr id="49156" name="Slide Number Placeholder 3">
            <a:extLst>
              <a:ext uri="{FF2B5EF4-FFF2-40B4-BE49-F238E27FC236}">
                <a16:creationId xmlns:a16="http://schemas.microsoft.com/office/drawing/2014/main" id="{0028E3C7-D28F-4F8B-A724-3400B43DD3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BB45DEF-D71F-414D-9706-60FA4B337AFC}" type="slidenum">
              <a:rPr lang="en-US" altLang="en-US">
                <a:latin typeface="Calibri" panose="020F0502020204030204" pitchFamily="34" charset="0"/>
              </a:rPr>
              <a:pPr eaLnBrk="1" hangingPunct="1"/>
              <a:t>6</a:t>
            </a:fld>
            <a:endParaRPr lang="en-US" altLang="en-US"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59BF23D-077F-481F-863F-4D803D289B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D073B86-3733-4D1B-A019-04A560E5A0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a:ea typeface="ヒラギノ角ゴ Pro W3" pitchFamily="123" charset="-128"/>
              </a:rPr>
              <a:t>της </a:t>
            </a:r>
            <a:r xmlns:a="http://schemas.openxmlformats.org/drawingml/2006/main">
              <a:rPr lang="el" altLang="en-US" dirty="0">
                <a:ea typeface="ヒラギノ角ゴ Pro W3" pitchFamily="123" charset="-128"/>
              </a:rPr>
              <a:t>Emirates </a:t>
            </a:r>
            <a:r xmlns:a="http://schemas.openxmlformats.org/drawingml/2006/main">
              <a:rPr lang="el" altLang="ja-JP" dirty="0">
                <a:ea typeface="ヒラギノ角ゴ Pro W3" pitchFamily="123" charset="-128"/>
              </a:rPr>
              <a:t>είχε το </a:t>
            </a:r>
            <a:r xmlns:a="http://schemas.openxmlformats.org/drawingml/2006/main">
              <a:rPr lang="el" altLang="ja-JP" i="1" dirty="0">
                <a:ea typeface="ヒラギノ角ゴ Pro W3" pitchFamily="123" charset="-128"/>
              </a:rPr>
              <a:t>όραμα </a:t>
            </a:r>
            <a:r xmlns:a="http://schemas.openxmlformats.org/drawingml/2006/main">
              <a:rPr lang="el" altLang="ja-JP" dirty="0">
                <a:ea typeface="ヒラギノ角ゴ Pro W3" pitchFamily="123" charset="-128"/>
              </a:rPr>
              <a:t>να βοηθήσει το Ντουμπάι να γίνει κέντρο επιχειρήσεων και τουρισμού και προέβλεψε μια εμπειρία κορυφαίας ποιότητας που ξεκίνησε με μια εθνική αεροπορική εταιρεία που θα μπορούσε να μεταφέρει αυτούς τους επιχειρηματίες και τους τουρίστες στον εξωτικό προορισμό της. Η Emirates δεν ήταν απλώς μια αεροπορική εταιρεία που προσέφερε μια ανώτερη εμπειρία, αλλά ήταν καταλύτης για τη σύνδεση μιας νέας παγκόσμιας κουλτούρας κοινών φιλοδοξιών, αξιών, ενθουσιασμού και ονείρων.</a:t>
            </a:r>
            <a:endParaRPr xmlns:a="http://schemas.openxmlformats.org/drawingml/2006/main" lang="en-US" altLang="en-US" dirty="0">
              <a:ea typeface="ヒラギノ角ゴ Pro W3" pitchFamily="123" charset="-128"/>
            </a:endParaRPr>
          </a:p>
        </p:txBody>
      </p:sp>
      <p:sp>
        <p:nvSpPr>
          <p:cNvPr id="50180" name="Slide Number Placeholder 3">
            <a:extLst>
              <a:ext uri="{FF2B5EF4-FFF2-40B4-BE49-F238E27FC236}">
                <a16:creationId xmlns:a16="http://schemas.microsoft.com/office/drawing/2014/main" id="{35AC1549-F95F-4100-946D-B686B2AA71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C63F93C-D336-461E-84CE-8E6C3C4F68B9}" type="slidenum">
              <a:rPr lang="en-US" altLang="en-US">
                <a:latin typeface="Calibri" panose="020F0502020204030204" pitchFamily="34" charset="0"/>
              </a:rPr>
              <a:pPr eaLnBrk="1" hangingPunct="1"/>
              <a:t>7</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428775B-48F5-45E2-BF30-5B5D4BEFF6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29BEDECD-2956-4F88-B2DC-A3DD811F33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rPr>
              <a:t>Η </a:t>
            </a:r>
            <a:r xmlns:a="http://schemas.openxmlformats.org/drawingml/2006/main">
              <a:rPr lang="el" altLang="en-US" i="1" dirty="0">
                <a:ea typeface="ヒラギノ角ゴ Pro W3" pitchFamily="123" charset="-128"/>
              </a:rPr>
              <a:t>αποστολή </a:t>
            </a:r>
            <a:r xmlns:a="http://schemas.openxmlformats.org/drawingml/2006/main">
              <a:rPr lang="el" altLang="en-US" dirty="0">
                <a:ea typeface="ヒラギノ角ゴ Pro W3" pitchFamily="123" charset="-128"/>
              </a:rPr>
              <a:t>ήταν να προσφέρει στους επιβάτες </a:t>
            </a:r>
            <a:r xmlns:a="http://schemas.openxmlformats.org/drawingml/2006/main">
              <a:rPr lang="el" altLang="en-US">
                <a:ea typeface="ヒラギノ角ゴ Pro W3" pitchFamily="123" charset="-128"/>
              </a:rPr>
              <a:t>της Emirates </a:t>
            </a:r>
            <a:r xmlns:a="http://schemas.openxmlformats.org/drawingml/2006/main">
              <a:rPr lang="el" altLang="ja-JP" dirty="0">
                <a:ea typeface="ヒラギノ角ゴ Pro W3" pitchFamily="123" charset="-128"/>
              </a:rPr>
              <a:t>την καλύτερη δυνατή εμπειρία σε όλα τα τμήματα του αεροσκάφους της, ενθαρρύνοντας τους επιβάτες να πιστεύουν ότι η Emirates ήταν η μόνη επιλογή για πρόσβαση σε αυτή τη νέα παγκόσμια κουλτούρα.</a:t>
            </a:r>
            <a:endParaRPr xmlns:a="http://schemas.openxmlformats.org/drawingml/2006/main" lang="en-US" altLang="en-US" dirty="0">
              <a:ea typeface="ヒラギノ角ゴ Pro W3" pitchFamily="12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D6BDD87-59D0-4CDE-ABB0-9282F65854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F978BDC0-33A1-4500-AFC2-A8DADD5466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xmlns:a="http://schemas.openxmlformats.org/drawingml/2006/main">
              <a:rPr lang="el" altLang="en-US" dirty="0">
                <a:ea typeface="ヒラギノ角ゴ Pro W3" pitchFamily="123" charset="-128"/>
              </a:rPr>
              <a:t>Η Emirates είχε θεσπίσει </a:t>
            </a:r>
            <a:r xmlns:a="http://schemas.openxmlformats.org/drawingml/2006/main">
              <a:rPr lang="el" altLang="en-US" i="1" dirty="0">
                <a:ea typeface="ヒラギノ角ゴ Pro W3" pitchFamily="123" charset="-128"/>
              </a:rPr>
              <a:t>στρατηγικούς στόχους, </a:t>
            </a:r>
            <a:r xmlns:a="http://schemas.openxmlformats.org/drawingml/2006/main">
              <a:rPr lang="el" altLang="en-US" dirty="0">
                <a:ea typeface="ヒラギノ角ゴ Pro W3" pitchFamily="123" charset="-128"/>
              </a:rPr>
              <a:t>όπως η ύπαρξη υψηλών προδιαγραφών για υπηρεσίες εν πτήσει, πρώτης τάξεως γκουρμέ κουζίνα και άρτια εκπαιδευμένο προσωπικό που θα μπορούσε να καλύψει όλες τις ανάγκες των πελατών </a:t>
            </a:r>
            <a:r xmlns:a="http://schemas.openxmlformats.org/drawingml/2006/main">
              <a:rPr lang="el" altLang="en-US">
                <a:ea typeface="ヒラギノ角ゴ Pro W3" pitchFamily="123" charset="-128"/>
              </a:rPr>
              <a:t>από </a:t>
            </a:r>
            <a:r xmlns:a="http://schemas.openxmlformats.org/drawingml/2006/main">
              <a:rPr lang="el" altLang="ja-JP" dirty="0">
                <a:ea typeface="ヒラギノ角ゴ Pro W3" pitchFamily="123" charset="-128"/>
              </a:rPr>
              <a:t>την έκδοση εισιτηρίων έως την αναχώρηση και την άφιξη σε οποιονδήποτε από τους 155 προορισμούς της.</a:t>
            </a:r>
            <a:endParaRPr xmlns:a="http://schemas.openxmlformats.org/drawingml/2006/main" lang="en-US" altLang="en-US" dirty="0">
              <a:ea typeface="ヒラギノ角ゴ Pro W3"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625D9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0" i="0">
                <a:solidFill>
                  <a:schemeClr val="bg1"/>
                </a:solidFill>
                <a:latin typeface="Arial" panose="020B0604020202020204" pitchFamily="34" charset="0"/>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0" i="0">
                <a:solidFill>
                  <a:schemeClr val="bg1"/>
                </a:solidFill>
                <a:latin typeface="Arial" panose="020B0604020202020204" pitchFamily="34"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b="0" i="0">
                <a:latin typeface="Arial" panose="020B0604020202020204" pitchFamily="34" charset="0"/>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2021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3116888656"/>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defRPr sz="2800">
                <a:solidFill>
                  <a:srgbClr val="692146"/>
                </a:solidFill>
              </a:defRPr>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sz="2800"/>
            </a:lvl1pPr>
            <a:lvl2pPr>
              <a:defRPr sz="2400"/>
            </a:lvl2pPr>
            <a:lvl3pPr>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sz="2400"/>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14041607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defRPr sz="2800">
                <a:solidFill>
                  <a:srgbClr val="692146"/>
                </a:solidFill>
              </a:defRPr>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800"/>
            </a:lvl1pPr>
            <a:lvl2pPr>
              <a:defRPr sz="2400"/>
            </a:lvl2pPr>
            <a:lvl3pPr>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defRPr sz="2800"/>
            </a:lvl1pPr>
            <a:lvl2pPr>
              <a:defRPr sz="2400"/>
            </a:lvl2pPr>
            <a:lvl3pPr>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defRPr sz="2800"/>
            </a:lvl1pPr>
            <a:lvl2pPr>
              <a:defRPr sz="2400"/>
            </a:lvl2pPr>
            <a:lvl3pPr>
              <a:defRPr sz="2000"/>
            </a:lvl3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7512675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defRPr sz="2800">
                <a:solidFill>
                  <a:srgbClr val="692146"/>
                </a:solidFill>
              </a:defRPr>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defRPr sz="2400"/>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defRPr sz="2400"/>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defRPr sz="2400"/>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defRPr sz="2400"/>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defRPr sz="2400"/>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defRPr sz="2400"/>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1167506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81000" y="228600"/>
            <a:ext cx="8534399" cy="990599"/>
          </a:xfrm>
          <a:prstGeom prst="rect">
            <a:avLst/>
          </a:prstGeom>
          <a:noFill/>
          <a:ln>
            <a:noFill/>
          </a:ln>
        </p:spPr>
        <p:txBody>
          <a:bodyPr>
            <a:normAutofit/>
          </a:bodyPr>
          <a:lstStyle>
            <a:lvl1pPr algn="ctr" rtl="0">
              <a:spcBef>
                <a:spcPts val="0"/>
              </a:spcBef>
              <a:spcAft>
                <a:spcPts val="0"/>
              </a:spcAft>
              <a:defRPr sz="3200" b="1">
                <a:solidFill>
                  <a:schemeClr val="bg2"/>
                </a:solidFill>
                <a:latin typeface="Arial Black" panose="020B0A04020102090204" pitchFamily="34" charset="0"/>
                <a:ea typeface="Verdana"/>
                <a:cs typeface="Arial" panose="020B0604020202020204" pitchFamily="34" charset="0"/>
                <a:sym typeface="Verdana"/>
              </a:defRPr>
            </a:lvl1pPr>
            <a:lvl2pPr algn="ctr" rtl="0">
              <a:spcBef>
                <a:spcPts val="0"/>
              </a:spcBef>
              <a:spcAft>
                <a:spcPts val="0"/>
              </a:spcAft>
              <a:defRPr sz="3600" b="1">
                <a:solidFill>
                  <a:schemeClr val="dk2"/>
                </a:solidFill>
                <a:latin typeface="Verdana"/>
                <a:ea typeface="Verdana"/>
                <a:cs typeface="Verdana"/>
                <a:sym typeface="Verdana"/>
              </a:defRPr>
            </a:lvl2pPr>
            <a:lvl3pPr algn="ctr" rtl="0">
              <a:spcBef>
                <a:spcPts val="0"/>
              </a:spcBef>
              <a:spcAft>
                <a:spcPts val="0"/>
              </a:spcAft>
              <a:defRPr sz="3600" b="1">
                <a:solidFill>
                  <a:schemeClr val="dk2"/>
                </a:solidFill>
                <a:latin typeface="Verdana"/>
                <a:ea typeface="Verdana"/>
                <a:cs typeface="Verdana"/>
                <a:sym typeface="Verdana"/>
              </a:defRPr>
            </a:lvl3pPr>
            <a:lvl4pPr algn="ctr" rtl="0">
              <a:spcBef>
                <a:spcPts val="0"/>
              </a:spcBef>
              <a:spcAft>
                <a:spcPts val="0"/>
              </a:spcAft>
              <a:defRPr sz="3600" b="1">
                <a:solidFill>
                  <a:schemeClr val="dk2"/>
                </a:solidFill>
                <a:latin typeface="Verdana"/>
                <a:ea typeface="Verdana"/>
                <a:cs typeface="Verdana"/>
                <a:sym typeface="Verdana"/>
              </a:defRPr>
            </a:lvl4pPr>
            <a:lvl5pPr algn="ctr" rtl="0">
              <a:spcBef>
                <a:spcPts val="0"/>
              </a:spcBef>
              <a:spcAft>
                <a:spcPts val="0"/>
              </a:spcAft>
              <a:defRPr sz="3600" b="1">
                <a:solidFill>
                  <a:schemeClr val="dk2"/>
                </a:solidFill>
                <a:latin typeface="Verdana"/>
                <a:ea typeface="Verdana"/>
                <a:cs typeface="Verdana"/>
                <a:sym typeface="Verdana"/>
              </a:defRPr>
            </a:lvl5pPr>
            <a:lvl6pPr marL="457200" algn="ctr" rtl="0">
              <a:spcBef>
                <a:spcPts val="0"/>
              </a:spcBef>
              <a:spcAft>
                <a:spcPts val="0"/>
              </a:spcAft>
              <a:defRPr sz="3600" b="1">
                <a:solidFill>
                  <a:schemeClr val="dk2"/>
                </a:solidFill>
                <a:latin typeface="Verdana"/>
                <a:ea typeface="Verdana"/>
                <a:cs typeface="Verdana"/>
                <a:sym typeface="Verdana"/>
              </a:defRPr>
            </a:lvl6pPr>
            <a:lvl7pPr marL="914400" algn="ctr" rtl="0">
              <a:spcBef>
                <a:spcPts val="0"/>
              </a:spcBef>
              <a:spcAft>
                <a:spcPts val="0"/>
              </a:spcAft>
              <a:defRPr sz="3600" b="1">
                <a:solidFill>
                  <a:schemeClr val="dk2"/>
                </a:solidFill>
                <a:latin typeface="Verdana"/>
                <a:ea typeface="Verdana"/>
                <a:cs typeface="Verdana"/>
                <a:sym typeface="Verdana"/>
              </a:defRPr>
            </a:lvl7pPr>
            <a:lvl8pPr marL="1371600" algn="ctr" rtl="0">
              <a:spcBef>
                <a:spcPts val="0"/>
              </a:spcBef>
              <a:spcAft>
                <a:spcPts val="0"/>
              </a:spcAft>
              <a:defRPr sz="3600" b="1">
                <a:solidFill>
                  <a:schemeClr val="dk2"/>
                </a:solidFill>
                <a:latin typeface="Verdana"/>
                <a:ea typeface="Verdana"/>
                <a:cs typeface="Verdana"/>
                <a:sym typeface="Verdana"/>
              </a:defRPr>
            </a:lvl8pPr>
            <a:lvl9pPr marL="1828800" algn="ctr" rtl="0">
              <a:spcBef>
                <a:spcPts val="0"/>
              </a:spcBef>
              <a:spcAft>
                <a:spcPts val="0"/>
              </a:spcAft>
              <a:defRPr sz="3600" b="1">
                <a:solidFill>
                  <a:schemeClr val="dk2"/>
                </a:solidFill>
                <a:latin typeface="Verdana"/>
                <a:ea typeface="Verdana"/>
                <a:cs typeface="Verdana"/>
                <a:sym typeface="Verdana"/>
              </a:defRPr>
            </a:lvl9pPr>
          </a:lstStyle>
          <a:p>
            <a:endParaRPr dirty="0"/>
          </a:p>
        </p:txBody>
      </p:sp>
      <p:sp>
        <p:nvSpPr>
          <p:cNvPr id="20" name="Shape 20"/>
          <p:cNvSpPr txBox="1">
            <a:spLocks noGrp="1"/>
          </p:cNvSpPr>
          <p:nvPr>
            <p:ph type="body" idx="1" hasCustomPrompt="1"/>
          </p:nvPr>
        </p:nvSpPr>
        <p:spPr>
          <a:xfrm>
            <a:off x="612775" y="1600200"/>
            <a:ext cx="8153399" cy="4525961"/>
          </a:xfrm>
          <a:prstGeom prst="rect">
            <a:avLst/>
          </a:prstGeom>
          <a:noFill/>
          <a:ln>
            <a:noFill/>
          </a:ln>
        </p:spPr>
        <p:txBody>
          <a:bodyPr/>
          <a:lstStyle>
            <a:lvl1pPr marL="152400" indent="0" algn="l" rtl="0">
              <a:spcBef>
                <a:spcPts val="700"/>
              </a:spcBef>
              <a:spcAft>
                <a:spcPts val="1200"/>
              </a:spcAft>
              <a:buClrTx/>
              <a:buFontTx/>
              <a:buNone/>
              <a:defRPr sz="2400">
                <a:solidFill>
                  <a:srgbClr val="0B0905"/>
                </a:solidFill>
                <a:latin typeface="Arial" panose="020B0604020202020204" pitchFamily="34" charset="0"/>
                <a:ea typeface="Verdana"/>
                <a:cs typeface="Arial" panose="020B0604020202020204" pitchFamily="34" charset="0"/>
                <a:sym typeface="Verdana"/>
              </a:defRPr>
            </a:lvl1pPr>
            <a:lvl2pPr marL="731838" indent="-134937" algn="l" rtl="0">
              <a:spcBef>
                <a:spcPts val="550"/>
              </a:spcBef>
              <a:spcAft>
                <a:spcPts val="1200"/>
              </a:spcAft>
              <a:buClr>
                <a:srgbClr val="680025"/>
              </a:buClr>
              <a:buFont typeface="Arial" panose="020B0604020202020204" pitchFamily="34" charset="0"/>
              <a:buChar char="•"/>
              <a:defRPr sz="2200">
                <a:solidFill>
                  <a:srgbClr val="0B0905"/>
                </a:solidFill>
                <a:latin typeface="Arial" panose="020B0604020202020204" pitchFamily="34" charset="0"/>
                <a:ea typeface="Verdana"/>
                <a:cs typeface="Arial" panose="020B0604020202020204" pitchFamily="34" charset="0"/>
                <a:sym typeface="Verdana"/>
              </a:defRPr>
            </a:lvl2pPr>
            <a:lvl3pPr marL="1074738" indent="-109537" algn="l" rtl="0">
              <a:spcBef>
                <a:spcPts val="500"/>
              </a:spcBef>
              <a:spcAft>
                <a:spcPts val="1200"/>
              </a:spcAft>
              <a:buClr>
                <a:srgbClr val="D75B53"/>
              </a:buClr>
              <a:buFont typeface="Arial" panose="020B0604020202020204" pitchFamily="34" charset="0"/>
              <a:buChar char="•"/>
              <a:defRPr sz="2000">
                <a:solidFill>
                  <a:srgbClr val="0B0905"/>
                </a:solidFill>
                <a:latin typeface="Arial" panose="020B0604020202020204" pitchFamily="34" charset="0"/>
                <a:ea typeface="Verdana"/>
                <a:cs typeface="Arial" panose="020B0604020202020204" pitchFamily="34" charset="0"/>
                <a:sym typeface="Verdana"/>
              </a:defRPr>
            </a:lvl3pPr>
            <a:lvl4pPr marL="1417638" indent="-122237" algn="l" rtl="0">
              <a:spcBef>
                <a:spcPts val="400"/>
              </a:spcBef>
              <a:spcAft>
                <a:spcPts val="1200"/>
              </a:spcAft>
              <a:buClr>
                <a:srgbClr val="1286AA"/>
              </a:buClr>
              <a:buFont typeface="Arial" panose="020B0604020202020204" pitchFamily="34" charset="0"/>
              <a:buChar char="•"/>
              <a:defRPr>
                <a:solidFill>
                  <a:srgbClr val="0B0905"/>
                </a:solidFill>
                <a:latin typeface="Arial" panose="020B0604020202020204" pitchFamily="34" charset="0"/>
                <a:ea typeface="Verdana"/>
                <a:cs typeface="Arial" panose="020B0604020202020204" pitchFamily="34" charset="0"/>
                <a:sym typeface="Verdana"/>
              </a:defRPr>
            </a:lvl4pPr>
            <a:lvl5pPr marL="1828800" indent="-114300" algn="l" rtl="0">
              <a:spcBef>
                <a:spcPts val="400"/>
              </a:spcBef>
              <a:spcAft>
                <a:spcPts val="1200"/>
              </a:spcAft>
              <a:buClr>
                <a:srgbClr val="E5AA80"/>
              </a:buClr>
              <a:buFont typeface="Arial" panose="020B0604020202020204" pitchFamily="34" charset="0"/>
              <a:buChar char="•"/>
              <a:defRPr>
                <a:solidFill>
                  <a:srgbClr val="0B0905"/>
                </a:solidFill>
                <a:latin typeface="Arial" panose="020B0604020202020204" pitchFamily="34" charset="0"/>
                <a:ea typeface="Verdana"/>
                <a:cs typeface="Arial" panose="020B0604020202020204" pitchFamily="34" charset="0"/>
                <a:sym typeface="Verdana"/>
              </a:defRPr>
            </a:lvl5pPr>
            <a:lvl6pPr marL="2286000" indent="-114300" algn="l" rtl="0">
              <a:spcBef>
                <a:spcPts val="400"/>
              </a:spcBef>
              <a:spcAft>
                <a:spcPts val="0"/>
              </a:spcAft>
              <a:buClr>
                <a:srgbClr val="E5AA80"/>
              </a:buClr>
              <a:buFont typeface="Noto Symbol"/>
              <a:buChar char="▪"/>
              <a:defRPr>
                <a:solidFill>
                  <a:schemeClr val="dk1"/>
                </a:solidFill>
                <a:latin typeface="Verdana"/>
                <a:ea typeface="Verdana"/>
                <a:cs typeface="Verdana"/>
                <a:sym typeface="Verdana"/>
              </a:defRPr>
            </a:lvl6pPr>
            <a:lvl7pPr marL="2743200" indent="-114300" algn="l" rtl="0">
              <a:spcBef>
                <a:spcPts val="400"/>
              </a:spcBef>
              <a:spcAft>
                <a:spcPts val="0"/>
              </a:spcAft>
              <a:buClr>
                <a:srgbClr val="E5AA80"/>
              </a:buClr>
              <a:buFont typeface="Noto Symbol"/>
              <a:buChar char="▪"/>
              <a:defRPr>
                <a:solidFill>
                  <a:schemeClr val="dk1"/>
                </a:solidFill>
                <a:latin typeface="Verdana"/>
                <a:ea typeface="Verdana"/>
                <a:cs typeface="Verdana"/>
                <a:sym typeface="Verdana"/>
              </a:defRPr>
            </a:lvl7pPr>
            <a:lvl8pPr marL="3200400" indent="-114300" algn="l" rtl="0">
              <a:spcBef>
                <a:spcPts val="400"/>
              </a:spcBef>
              <a:spcAft>
                <a:spcPts val="0"/>
              </a:spcAft>
              <a:buClr>
                <a:srgbClr val="E5AA80"/>
              </a:buClr>
              <a:buFont typeface="Noto Symbol"/>
              <a:buChar char="▪"/>
              <a:defRPr>
                <a:solidFill>
                  <a:schemeClr val="dk1"/>
                </a:solidFill>
                <a:latin typeface="Verdana"/>
                <a:ea typeface="Verdana"/>
                <a:cs typeface="Verdana"/>
                <a:sym typeface="Verdana"/>
              </a:defRPr>
            </a:lvl8pPr>
            <a:lvl9pPr marL="3657600" indent="-114300" algn="l" rtl="0">
              <a:spcBef>
                <a:spcPts val="400"/>
              </a:spcBef>
              <a:spcAft>
                <a:spcPts val="0"/>
              </a:spcAft>
              <a:buClr>
                <a:srgbClr val="E5AA80"/>
              </a:buClr>
              <a:buFont typeface="Noto Symbol"/>
              <a:buChar char="▪"/>
              <a:defRPr>
                <a:solidFill>
                  <a:schemeClr val="dk1"/>
                </a:solidFill>
                <a:latin typeface="Verdana"/>
                <a:ea typeface="Verdana"/>
                <a:cs typeface="Verdana"/>
                <a:sym typeface="Verdana"/>
              </a:defRPr>
            </a:lvl9pPr>
          </a:lstStyle>
          <a:p>
            <a:r>
              <a:rPr lang="en-US" dirty="0"/>
              <a:t>First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40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b="0" i="0">
                <a:solidFill>
                  <a:schemeClr val="tx1"/>
                </a:solidFill>
                <a:latin typeface="Arial" panose="020B0604020202020204" pitchFamily="34"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Arial" panose="020B0604020202020204" pitchFamily="34" charset="0"/>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7328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86972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304899607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Tree>
    <p:extLst>
      <p:ext uri="{BB962C8B-B14F-4D97-AF65-F5344CB8AC3E}">
        <p14:creationId xmlns:p14="http://schemas.microsoft.com/office/powerpoint/2010/main" val="315889707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Tree>
    <p:extLst>
      <p:ext uri="{BB962C8B-B14F-4D97-AF65-F5344CB8AC3E}">
        <p14:creationId xmlns:p14="http://schemas.microsoft.com/office/powerpoint/2010/main" val="207625054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bg>
      <p:bgPr>
        <a:solidFill>
          <a:srgbClr val="6E5E34"/>
        </a:solidFill>
        <a:effectLst/>
      </p:bgPr>
    </p:bg>
    <p:spTree>
      <p:nvGrpSpPr>
        <p:cNvPr id="1" name=""/>
        <p:cNvGrpSpPr/>
        <p:nvPr/>
      </p:nvGrpSpPr>
      <p:grpSpPr>
        <a:xfrm>
          <a:off x="0" y="0"/>
          <a:ext cx="0" cy="0"/>
          <a:chOff x="0" y="0"/>
          <a:chExt cx="0" cy="0"/>
        </a:xfrm>
      </p:grpSpPr>
      <p:sp>
        <p:nvSpPr>
          <p:cNvPr id="8" name="Title Background"/>
          <p:cNvSpPr/>
          <p:nvPr userDrawn="1"/>
        </p:nvSpPr>
        <p:spPr>
          <a:xfrm>
            <a:off x="4360984" y="762000"/>
            <a:ext cx="4783015" cy="3992880"/>
          </a:xfrm>
          <a:prstGeom prst="rect">
            <a:avLst/>
          </a:prstGeom>
          <a:solidFill>
            <a:srgbClr val="C4C1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370710" y="1589711"/>
            <a:ext cx="4783016" cy="609600"/>
          </a:xfrm>
          <a:prstGeom prst="rect">
            <a:avLst/>
          </a:prstGeom>
          <a:effectLst>
            <a:outerShdw blurRad="50800" dist="38100" dir="5400000" algn="t" rotWithShape="0">
              <a:prstClr val="black">
                <a:alpha val="40000"/>
              </a:prstClr>
            </a:outerShdw>
          </a:effectLst>
        </p:spPr>
        <p:txBody>
          <a:bodyPr/>
          <a:lstStyle>
            <a:lvl1pPr>
              <a:defRPr sz="3200">
                <a:solidFill>
                  <a:srgbClr val="FFFFFF"/>
                </a:solidFill>
                <a:latin typeface="Arial Black" panose="020B0A04020102020204" pitchFamily="34" charset="0"/>
              </a:defRPr>
            </a:lvl1pPr>
          </a:lstStyle>
          <a:p>
            <a:r>
              <a:rPr lang="en-US" dirty="0"/>
              <a:t>Click to edit Master title style</a:t>
            </a:r>
          </a:p>
        </p:txBody>
      </p:sp>
      <p:sp>
        <p:nvSpPr>
          <p:cNvPr id="7" name="Text Placeholder 1"/>
          <p:cNvSpPr>
            <a:spLocks noGrp="1"/>
          </p:cNvSpPr>
          <p:nvPr>
            <p:ph type="body" sz="quarter" idx="10" hasCustomPrompt="1"/>
          </p:nvPr>
        </p:nvSpPr>
        <p:spPr>
          <a:xfrm>
            <a:off x="4360983" y="2597834"/>
            <a:ext cx="4783016" cy="1936651"/>
          </a:xfrm>
          <a:prstGeom prst="rect">
            <a:avLst/>
          </a:prstGeom>
        </p:spPr>
        <p:txBody>
          <a:bodyPr/>
          <a:lstStyle>
            <a:lvl1pPr marL="0" indent="0" algn="ctr">
              <a:buNone/>
              <a:defRPr sz="3200" b="1">
                <a:solidFill>
                  <a:srgbClr val="FFFFFF"/>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defRPr>
            </a:lvl1pPr>
            <a:lvl2pPr marL="457200" indent="0" algn="ctr">
              <a:buNone/>
              <a:defRPr sz="2000" b="0">
                <a:solidFill>
                  <a:schemeClr val="bg1"/>
                </a:solidFill>
                <a:latin typeface="ArumSans Bold"/>
              </a:defRPr>
            </a:lvl2pPr>
            <a:lvl3pPr marL="914400" indent="0" algn="ctr">
              <a:buNone/>
              <a:defRPr sz="2000" b="0">
                <a:solidFill>
                  <a:schemeClr val="bg1"/>
                </a:solidFill>
                <a:latin typeface="ArumSans Bold"/>
              </a:defRPr>
            </a:lvl3pPr>
            <a:lvl4pPr marL="1371600" indent="0" algn="ctr">
              <a:buNone/>
              <a:defRPr sz="2000" b="0">
                <a:solidFill>
                  <a:schemeClr val="bg1"/>
                </a:solidFill>
                <a:latin typeface="ArumSans Bold"/>
              </a:defRPr>
            </a:lvl4pPr>
            <a:lvl5pPr marL="1828800" indent="0" algn="ctr">
              <a:buNone/>
              <a:defRPr sz="2000" b="0">
                <a:solidFill>
                  <a:schemeClr val="bg1"/>
                </a:solidFill>
                <a:latin typeface="ArumSans Bold"/>
              </a:defRPr>
            </a:lvl5pPr>
          </a:lstStyle>
          <a:p>
            <a:pPr lvl="0"/>
            <a:r>
              <a:rPr lang="en-US" dirty="0"/>
              <a:t>Click to edit Master text styles</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pic>
        <p:nvPicPr>
          <p:cNvPr id="5" name="Picture 4">
            <a:extLst>
              <a:ext uri="{FF2B5EF4-FFF2-40B4-BE49-F238E27FC236}">
                <a16:creationId xmlns:a16="http://schemas.microsoft.com/office/drawing/2014/main" id="{61E38342-6B9E-4170-A002-A0880475FD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0"/>
            <a:ext cx="4389120" cy="5486400"/>
          </a:xfrm>
          <a:prstGeom prst="rect">
            <a:avLst/>
          </a:prstGeom>
        </p:spPr>
      </p:pic>
      <p:sp>
        <p:nvSpPr>
          <p:cNvPr id="9" name="Copyright" descr="©McGraw-Hill Education. All rights reserved. Authorized only for instructor use in the classroom.  No reproduction or further distribution permitted without the prior written consent of McGraw-Hill Education.&#10;">
            <a:extLst>
              <a:ext uri="{FF2B5EF4-FFF2-40B4-BE49-F238E27FC236}">
                <a16:creationId xmlns:a16="http://schemas.microsoft.com/office/drawing/2014/main" id="{7E3A0BE2-5209-4C21-8C9C-30A1EC2EDC0D}"/>
              </a:ext>
            </a:extLst>
          </p:cNvPr>
          <p:cNvSpPr txBox="1">
            <a:spLocks/>
          </p:cNvSpPr>
          <p:nvPr userDrawn="1"/>
        </p:nvSpPr>
        <p:spPr>
          <a:xfrm>
            <a:off x="-7289" y="6763926"/>
            <a:ext cx="9143999" cy="84457"/>
          </a:xfrm>
          <a:prstGeom prst="rect">
            <a:avLst/>
          </a:prstGeom>
        </p:spPr>
        <p:txBody>
          <a:bodyPr vert="horz" lIns="91440" tIns="0" rIns="91440" bIns="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FFFFFF"/>
                </a:solidFill>
                <a:effectLst/>
                <a:uLnTx/>
                <a:uFillTx/>
                <a:latin typeface="+mj-lt"/>
                <a:ea typeface="+mn-ea"/>
                <a:cs typeface="+mn-cs"/>
              </a:rPr>
              <a:t>All rights reserved. Authorized </a:t>
            </a:r>
            <a:r>
              <a:rPr lang="en-US" sz="800" b="0" kern="1200" dirty="0">
                <a:solidFill>
                  <a:srgbClr val="FFFFFF"/>
                </a:solidFill>
                <a:effectLst/>
                <a:latin typeface="+mj-lt"/>
                <a:ea typeface="+mn-ea"/>
                <a:cs typeface="+mn-cs"/>
              </a:rPr>
              <a:t>only </a:t>
            </a:r>
            <a:r>
              <a:rPr kumimoji="0" lang="en-US" sz="800" b="0" i="0" u="none" strike="noStrike" kern="1200" cap="none" spc="0" normalizeH="0" baseline="0" noProof="0" dirty="0">
                <a:ln>
                  <a:noFill/>
                </a:ln>
                <a:solidFill>
                  <a:srgbClr val="FFFFFF"/>
                </a:solidFill>
                <a:effectLst/>
                <a:uLnTx/>
                <a:uFillTx/>
                <a:latin typeface="+mj-lt"/>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96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69214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0" i="0">
                <a:solidFill>
                  <a:schemeClr val="bg1"/>
                </a:solidFill>
                <a:latin typeface="Arial" panose="020B0604020202020204" pitchFamily="34" charset="0"/>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0" i="0">
                <a:solidFill>
                  <a:schemeClr val="bg1"/>
                </a:solidFill>
                <a:latin typeface="Arial" panose="020B0604020202020204" pitchFamily="34"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2021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11" name="Text Placeholder 4">
            <a:extLst>
              <a:ext uri="{FF2B5EF4-FFF2-40B4-BE49-F238E27FC236}">
                <a16:creationId xmlns:a16="http://schemas.microsoft.com/office/drawing/2014/main" id="{4299F7D1-369F-CD4C-8EC9-C9940321B3DE}"/>
              </a:ext>
            </a:extLst>
          </p:cNvPr>
          <p:cNvSpPr>
            <a:spLocks noGrp="1"/>
          </p:cNvSpPr>
          <p:nvPr>
            <p:ph type="body" sz="quarter" idx="13" hasCustomPrompt="1"/>
          </p:nvPr>
        </p:nvSpPr>
        <p:spPr>
          <a:xfrm>
            <a:off x="7391400" y="6478588"/>
            <a:ext cx="1752600" cy="374650"/>
          </a:xfrm>
          <a:prstGeom prst="rect">
            <a:avLst/>
          </a:prstGeom>
        </p:spPr>
        <p:txBody>
          <a:bodyPr/>
          <a:lstStyle>
            <a:lvl1pPr algn="r">
              <a:defRPr sz="900"/>
            </a:lvl1pPr>
          </a:lstStyle>
          <a:p>
            <a:pPr lvl="0"/>
            <a:r>
              <a:rPr lang="en-US" dirty="0"/>
              <a:t>credit</a:t>
            </a:r>
          </a:p>
        </p:txBody>
      </p:sp>
      <p:pic>
        <p:nvPicPr>
          <p:cNvPr id="3" name="Picture 2">
            <a:extLst>
              <a:ext uri="{FF2B5EF4-FFF2-40B4-BE49-F238E27FC236}">
                <a16:creationId xmlns:a16="http://schemas.microsoft.com/office/drawing/2014/main" id="{89AE189C-837E-3AB4-1C50-E1F2FF293F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6600" y="573881"/>
            <a:ext cx="4472663" cy="5788152"/>
          </a:xfrm>
          <a:prstGeom prst="rect">
            <a:avLst/>
          </a:prstGeom>
        </p:spPr>
      </p:pic>
    </p:spTree>
    <p:extLst>
      <p:ext uri="{BB962C8B-B14F-4D97-AF65-F5344CB8AC3E}">
        <p14:creationId xmlns:p14="http://schemas.microsoft.com/office/powerpoint/2010/main" val="3035475163"/>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Bar-Title and ContentNoBull">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200">
                <a:solidFill>
                  <a:srgbClr val="8B0032"/>
                </a:solidFill>
                <a:latin typeface="Arial Black" panose="020B0A04020102020204" pitchFamily="34" charset="0"/>
              </a:defRPr>
            </a:lvl1pPr>
          </a:lstStyle>
          <a:p>
            <a:r>
              <a:rPr lang="en-US"/>
              <a:t>Click to edit Master title style</a:t>
            </a:r>
            <a:endParaRPr lang="en-US" dirty="0"/>
          </a:p>
        </p:txBody>
      </p:sp>
      <p:sp>
        <p:nvSpPr>
          <p:cNvPr id="3" name="Content Placeholder 1"/>
          <p:cNvSpPr>
            <a:spLocks noGrp="1"/>
          </p:cNvSpPr>
          <p:nvPr>
            <p:ph idx="1"/>
          </p:nvPr>
        </p:nvSpPr>
        <p:spPr>
          <a:xfrm>
            <a:off x="521516" y="1514213"/>
            <a:ext cx="8229600" cy="5038987"/>
          </a:xfrm>
          <a:prstGeom prst="rect">
            <a:avLst/>
          </a:prstGeom>
        </p:spPr>
        <p:txBody>
          <a:bodyPr/>
          <a:lstStyle>
            <a:lvl1pPr marL="0" indent="0" algn="l">
              <a:spcBef>
                <a:spcPts val="0"/>
              </a:spcBef>
              <a:spcAft>
                <a:spcPts val="1200"/>
              </a:spcAft>
              <a:buFont typeface="Arial" charset="0"/>
              <a:buNone/>
              <a:defRPr sz="2400">
                <a:solidFill>
                  <a:srgbClr val="000000"/>
                </a:solidFill>
                <a:latin typeface="Arial" panose="020B0604020202020204" pitchFamily="34" charset="0"/>
                <a:ea typeface="Verdana" panose="020B0604030504040204" pitchFamily="34" charset="0"/>
                <a:cs typeface="Arial" panose="020B0604020202020204" pitchFamily="34" charset="0"/>
              </a:defRPr>
            </a:lvl1pPr>
            <a:lvl2pPr marL="742950" indent="-285750">
              <a:spcBef>
                <a:spcPts val="0"/>
              </a:spcBef>
              <a:spcAft>
                <a:spcPts val="1200"/>
              </a:spcAft>
              <a:buClr>
                <a:srgbClr val="8B0032"/>
              </a:buClr>
              <a:buFont typeface="Arial" panose="020B0604020202020204" pitchFamily="34" charset="0"/>
              <a:buChar char="•"/>
              <a:defRPr sz="2200">
                <a:solidFill>
                  <a:srgbClr val="000000"/>
                </a:solidFill>
                <a:latin typeface="Arial" panose="020B0604020202020204" pitchFamily="34" charset="0"/>
                <a:ea typeface="Verdana" panose="020B0604030504040204" pitchFamily="34" charset="0"/>
                <a:cs typeface="Arial" panose="020B0604020202020204" pitchFamily="34" charset="0"/>
              </a:defRPr>
            </a:lvl2pPr>
            <a:lvl3pPr marL="1143000" indent="-228600">
              <a:spcBef>
                <a:spcPts val="0"/>
              </a:spcBef>
              <a:spcAft>
                <a:spcPts val="1200"/>
              </a:spcAft>
              <a:buClr>
                <a:srgbClr val="D75654"/>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00200" indent="-228600">
              <a:spcBef>
                <a:spcPts val="0"/>
              </a:spcBef>
              <a:spcAft>
                <a:spcPts val="1200"/>
              </a:spcAft>
              <a:buClr>
                <a:srgbClr val="0095B6"/>
              </a:buClr>
              <a:buFont typeface="Arial" panose="020B0604020202020204" pitchFamily="34" charset="0"/>
              <a:buChar char="•"/>
              <a:defRPr sz="1800">
                <a:solidFill>
                  <a:srgbClr val="000000"/>
                </a:solidFill>
                <a:latin typeface="Arial" panose="020B0604020202020204" pitchFamily="34" charset="0"/>
                <a:ea typeface="Verdana" panose="020B0604030504040204" pitchFamily="34" charset="0"/>
                <a:cs typeface="Arial" panose="020B0604020202020204" pitchFamily="34" charset="0"/>
              </a:defRPr>
            </a:lvl4pPr>
            <a:lvl5pPr marL="2057400" indent="-228600">
              <a:spcBef>
                <a:spcPts val="0"/>
              </a:spcBef>
              <a:spcAft>
                <a:spcPts val="1200"/>
              </a:spcAft>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6E381FC-1E7A-4F5D-80D2-972E8D429308}"/>
              </a:ext>
            </a:extLst>
          </p:cNvPr>
          <p:cNvSpPr/>
          <p:nvPr userDrawn="1"/>
        </p:nvSpPr>
        <p:spPr>
          <a:xfrm>
            <a:off x="0" y="1141413"/>
            <a:ext cx="457200" cy="246888"/>
          </a:xfrm>
          <a:prstGeom prst="rect">
            <a:avLst/>
          </a:prstGeom>
          <a:solidFill>
            <a:srgbClr val="8B0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0EB8DD4-74F6-4D9A-9E2A-290312C703E1}"/>
              </a:ext>
            </a:extLst>
          </p:cNvPr>
          <p:cNvSpPr/>
          <p:nvPr userDrawn="1"/>
        </p:nvSpPr>
        <p:spPr>
          <a:xfrm>
            <a:off x="521516" y="1141413"/>
            <a:ext cx="8622484" cy="246888"/>
          </a:xfrm>
          <a:prstGeom prst="rect">
            <a:avLst/>
          </a:prstGeom>
          <a:solidFill>
            <a:srgbClr val="6E5E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6A6A6A"/>
                </a:solidFill>
              </a:rPr>
              <a:t>©McGraw-Hill Education.</a:t>
            </a:r>
          </a:p>
        </p:txBody>
      </p:sp>
      <p:sp>
        <p:nvSpPr>
          <p:cNvPr id="7" name="Jump Link">
            <a:extLst>
              <a:ext uri="{FF2B5EF4-FFF2-40B4-BE49-F238E27FC236}">
                <a16:creationId xmlns:a16="http://schemas.microsoft.com/office/drawing/2014/main" id="{81F166C0-B0DF-4F5E-8BBE-EFB9CC36F1DC}"/>
              </a:ext>
            </a:extLst>
          </p:cNvPr>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Tree>
    <p:extLst>
      <p:ext uri="{BB962C8B-B14F-4D97-AF65-F5344CB8AC3E}">
        <p14:creationId xmlns:p14="http://schemas.microsoft.com/office/powerpoint/2010/main" val="273478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NoBar-Title and ContentBullets">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200">
                <a:solidFill>
                  <a:srgbClr val="8B0032"/>
                </a:solidFill>
                <a:latin typeface="Arial Black" panose="020B0A04020102020204" pitchFamily="34" charset="0"/>
              </a:defRPr>
            </a:lvl1pPr>
          </a:lstStyle>
          <a:p>
            <a:r>
              <a:rPr lang="en-US"/>
              <a:t>Click to edit Master title style</a:t>
            </a:r>
            <a:endParaRPr lang="en-US" dirty="0"/>
          </a:p>
        </p:txBody>
      </p:sp>
      <p:sp>
        <p:nvSpPr>
          <p:cNvPr id="3" name="Content Placeholder 1"/>
          <p:cNvSpPr>
            <a:spLocks noGrp="1"/>
          </p:cNvSpPr>
          <p:nvPr>
            <p:ph idx="1"/>
          </p:nvPr>
        </p:nvSpPr>
        <p:spPr>
          <a:xfrm>
            <a:off x="521516" y="1514213"/>
            <a:ext cx="8229600" cy="5038987"/>
          </a:xfrm>
          <a:prstGeom prst="rect">
            <a:avLst/>
          </a:prstGeom>
        </p:spPr>
        <p:txBody>
          <a:bodyPr/>
          <a:lstStyle>
            <a:lvl1pPr marL="342900" indent="-342900" algn="l">
              <a:spcBef>
                <a:spcPts val="0"/>
              </a:spcBef>
              <a:spcAft>
                <a:spcPts val="1200"/>
              </a:spcAft>
              <a:buFont typeface="Arial" charset="0"/>
              <a:buChar char="•"/>
              <a:defRPr sz="2400">
                <a:solidFill>
                  <a:srgbClr val="000000"/>
                </a:solidFill>
                <a:latin typeface="Arial" panose="020B0604020202020204" pitchFamily="34" charset="0"/>
                <a:ea typeface="Verdana" panose="020B0604030504040204" pitchFamily="34" charset="0"/>
                <a:cs typeface="Arial" panose="020B0604020202020204" pitchFamily="34" charset="0"/>
              </a:defRPr>
            </a:lvl1pPr>
            <a:lvl2pPr marL="742950" indent="-285750">
              <a:spcBef>
                <a:spcPts val="0"/>
              </a:spcBef>
              <a:spcAft>
                <a:spcPts val="1200"/>
              </a:spcAft>
              <a:buClr>
                <a:srgbClr val="8B0032"/>
              </a:buClr>
              <a:buFont typeface="Arial" panose="020B0604020202020204" pitchFamily="34" charset="0"/>
              <a:buChar char="•"/>
              <a:defRPr sz="2200">
                <a:solidFill>
                  <a:srgbClr val="000000"/>
                </a:solidFill>
                <a:latin typeface="Arial" panose="020B0604020202020204" pitchFamily="34" charset="0"/>
                <a:ea typeface="Verdana" panose="020B0604030504040204" pitchFamily="34" charset="0"/>
                <a:cs typeface="Arial" panose="020B0604020202020204" pitchFamily="34" charset="0"/>
              </a:defRPr>
            </a:lvl2pPr>
            <a:lvl3pPr marL="1143000" indent="-228600">
              <a:spcBef>
                <a:spcPts val="0"/>
              </a:spcBef>
              <a:spcAft>
                <a:spcPts val="1200"/>
              </a:spcAft>
              <a:buClr>
                <a:srgbClr val="D75654"/>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00200" indent="-228600">
              <a:spcBef>
                <a:spcPts val="0"/>
              </a:spcBef>
              <a:spcAft>
                <a:spcPts val="1200"/>
              </a:spcAft>
              <a:buClr>
                <a:srgbClr val="0095B6"/>
              </a:buClr>
              <a:buFont typeface="Arial" panose="020B0604020202020204" pitchFamily="34" charset="0"/>
              <a:buChar char="•"/>
              <a:defRPr sz="1800">
                <a:solidFill>
                  <a:srgbClr val="000000"/>
                </a:solidFill>
                <a:latin typeface="Arial" panose="020B0604020202020204" pitchFamily="34" charset="0"/>
                <a:ea typeface="Verdana" panose="020B0604030504040204" pitchFamily="34" charset="0"/>
                <a:cs typeface="Arial" panose="020B0604020202020204" pitchFamily="34" charset="0"/>
              </a:defRPr>
            </a:lvl4pPr>
            <a:lvl5pPr marL="2057400" indent="-228600">
              <a:spcBef>
                <a:spcPts val="0"/>
              </a:spcBef>
              <a:spcAft>
                <a:spcPts val="1200"/>
              </a:spcAft>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6E381FC-1E7A-4F5D-80D2-972E8D429308}"/>
              </a:ext>
            </a:extLst>
          </p:cNvPr>
          <p:cNvSpPr/>
          <p:nvPr userDrawn="1"/>
        </p:nvSpPr>
        <p:spPr>
          <a:xfrm>
            <a:off x="0" y="1141413"/>
            <a:ext cx="457200" cy="246888"/>
          </a:xfrm>
          <a:prstGeom prst="rect">
            <a:avLst/>
          </a:prstGeom>
          <a:solidFill>
            <a:srgbClr val="8B0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0EB8DD4-74F6-4D9A-9E2A-290312C703E1}"/>
              </a:ext>
            </a:extLst>
          </p:cNvPr>
          <p:cNvSpPr/>
          <p:nvPr userDrawn="1"/>
        </p:nvSpPr>
        <p:spPr>
          <a:xfrm>
            <a:off x="521516" y="1141413"/>
            <a:ext cx="8622484" cy="246888"/>
          </a:xfrm>
          <a:prstGeom prst="rect">
            <a:avLst/>
          </a:prstGeom>
          <a:solidFill>
            <a:srgbClr val="6E5E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6A6A6A"/>
                </a:solidFill>
              </a:rPr>
              <a:t>©McGraw-Hill Education.</a:t>
            </a:r>
          </a:p>
        </p:txBody>
      </p:sp>
      <p:sp>
        <p:nvSpPr>
          <p:cNvPr id="7" name="Jump Link">
            <a:extLst>
              <a:ext uri="{FF2B5EF4-FFF2-40B4-BE49-F238E27FC236}">
                <a16:creationId xmlns:a16="http://schemas.microsoft.com/office/drawing/2014/main" id="{52DBB551-2C5C-43A8-9C0A-43C2BBB36447}"/>
              </a:ext>
            </a:extLst>
          </p:cNvPr>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Tree>
    <p:extLst>
      <p:ext uri="{BB962C8B-B14F-4D97-AF65-F5344CB8AC3E}">
        <p14:creationId xmlns:p14="http://schemas.microsoft.com/office/powerpoint/2010/main" val="250131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200">
                <a:solidFill>
                  <a:srgbClr val="7B7747"/>
                </a:solidFill>
                <a:latin typeface="Arial Black" panose="020B0A04020102020204" pitchFamily="34" charset="0"/>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lgn="l">
              <a:spcAft>
                <a:spcPts val="800"/>
              </a:spcAft>
              <a:buNone/>
              <a:defRPr sz="2400">
                <a:solidFill>
                  <a:srgbClr val="000000"/>
                </a:solidFill>
              </a:defRPr>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6A6A6A"/>
                </a:solidFill>
              </a:rPr>
              <a:t>©McGraw-Hill Education.</a:t>
            </a:r>
          </a:p>
        </p:txBody>
      </p:sp>
    </p:spTree>
    <p:extLst>
      <p:ext uri="{BB962C8B-B14F-4D97-AF65-F5344CB8AC3E}">
        <p14:creationId xmlns:p14="http://schemas.microsoft.com/office/powerpoint/2010/main" val="257168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200">
                <a:solidFill>
                  <a:srgbClr val="8B0032"/>
                </a:solidFill>
                <a:latin typeface="Arial Black" panose="020B0A04020102020204" pitchFamily="34" charset="0"/>
              </a:defRPr>
            </a:lvl1pPr>
          </a:lstStyle>
          <a:p>
            <a:r>
              <a:rPr lang="en-US"/>
              <a:t>Click to edit Master title style</a:t>
            </a:r>
            <a:endParaRPr lang="en-US" dirty="0"/>
          </a:p>
        </p:txBody>
      </p:sp>
      <p:sp>
        <p:nvSpPr>
          <p:cNvPr id="3" name="Content Placeholder 1"/>
          <p:cNvSpPr>
            <a:spLocks noGrp="1"/>
          </p:cNvSpPr>
          <p:nvPr>
            <p:ph sz="half" idx="1"/>
          </p:nvPr>
        </p:nvSpPr>
        <p:spPr>
          <a:xfrm>
            <a:off x="533399" y="1517517"/>
            <a:ext cx="4038600" cy="5011933"/>
          </a:xfrm>
          <a:prstGeom prst="rect">
            <a:avLst/>
          </a:prstGeom>
        </p:spPr>
        <p:txBody>
          <a:bodyPr/>
          <a:lstStyle>
            <a:lvl1pPr marL="0" indent="0" algn="l">
              <a:spcAft>
                <a:spcPts val="800"/>
              </a:spcAft>
              <a:buNone/>
              <a:defRPr sz="2400">
                <a:solidFill>
                  <a:srgbClr val="000000"/>
                </a:solidFill>
                <a:latin typeface="Arial" panose="020B0604020202020204" pitchFamily="34" charset="0"/>
                <a:ea typeface="Verdana" panose="020B0604030504040204" pitchFamily="34" charset="0"/>
                <a:cs typeface="Arial" panose="020B0604020202020204" pitchFamily="34" charset="0"/>
              </a:defRPr>
            </a:lvl1pPr>
            <a:lvl2pPr marL="742950" indent="-285750">
              <a:spcAft>
                <a:spcPts val="800"/>
              </a:spcAft>
              <a:buClr>
                <a:srgbClr val="8B0032"/>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2pPr>
            <a:lvl3pPr marL="1143000" indent="-228600">
              <a:spcAft>
                <a:spcPts val="800"/>
              </a:spcAft>
              <a:buClr>
                <a:srgbClr val="D75654"/>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00200" indent="-228600">
              <a:spcAft>
                <a:spcPts val="800"/>
              </a:spcAft>
              <a:buClr>
                <a:srgbClr val="0095B6"/>
              </a:buClr>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4pPr>
            <a:lvl5pPr marL="2057400" indent="-228600">
              <a:spcAft>
                <a:spcPts val="800"/>
              </a:spcAft>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1517516"/>
            <a:ext cx="4038600" cy="5012823"/>
          </a:xfrm>
          <a:prstGeom prst="rect">
            <a:avLst/>
          </a:prstGeom>
        </p:spPr>
        <p:txBody>
          <a:bodyPr/>
          <a:lstStyle>
            <a:lvl1pPr marL="0" indent="0" algn="l">
              <a:spcAft>
                <a:spcPts val="800"/>
              </a:spcAft>
              <a:buNone/>
              <a:defRPr sz="2400">
                <a:solidFill>
                  <a:srgbClr val="000000"/>
                </a:solidFill>
                <a:latin typeface="Arial" panose="020B0604020202020204" pitchFamily="34" charset="0"/>
                <a:ea typeface="Verdana" panose="020B0604030504040204" pitchFamily="34" charset="0"/>
                <a:cs typeface="Arial" panose="020B0604020202020204" pitchFamily="34" charset="0"/>
              </a:defRPr>
            </a:lvl1pPr>
            <a:lvl2pPr marL="742950" indent="-285750">
              <a:spcAft>
                <a:spcPts val="800"/>
              </a:spcAft>
              <a:buClr>
                <a:srgbClr val="8B0032"/>
              </a:buClr>
              <a:buFont typeface="Arial" panose="020B0604020202020204" pitchFamily="34" charset="0"/>
              <a:buChar char="•"/>
              <a:defRPr sz="2200">
                <a:solidFill>
                  <a:srgbClr val="000000"/>
                </a:solidFill>
                <a:latin typeface="Arial" panose="020B0604020202020204" pitchFamily="34" charset="0"/>
                <a:ea typeface="Verdana" panose="020B0604030504040204" pitchFamily="34" charset="0"/>
                <a:cs typeface="Arial" panose="020B0604020202020204" pitchFamily="34" charset="0"/>
              </a:defRPr>
            </a:lvl2pPr>
            <a:lvl3pPr marL="1143000" indent="-228600">
              <a:spcAft>
                <a:spcPts val="800"/>
              </a:spcAft>
              <a:buClr>
                <a:srgbClr val="D75654"/>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00200" indent="-228600">
              <a:spcAft>
                <a:spcPts val="800"/>
              </a:spcAft>
              <a:buClr>
                <a:srgbClr val="0095B6"/>
              </a:buClr>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4pPr>
            <a:lvl5pPr marL="2057400" indent="-228600">
              <a:spcAft>
                <a:spcPts val="800"/>
              </a:spcAft>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9" name="Rectangle 8">
            <a:extLst>
              <a:ext uri="{FF2B5EF4-FFF2-40B4-BE49-F238E27FC236}">
                <a16:creationId xmlns:a16="http://schemas.microsoft.com/office/drawing/2014/main" id="{2573DEFB-A944-4FD6-9EC7-E76FE6493136}"/>
              </a:ext>
            </a:extLst>
          </p:cNvPr>
          <p:cNvSpPr/>
          <p:nvPr userDrawn="1"/>
        </p:nvSpPr>
        <p:spPr>
          <a:xfrm>
            <a:off x="0" y="1141413"/>
            <a:ext cx="457200" cy="246888"/>
          </a:xfrm>
          <a:prstGeom prst="rect">
            <a:avLst/>
          </a:prstGeom>
          <a:solidFill>
            <a:srgbClr val="8B0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0F4DACB-F93F-45D2-9C96-4C5F76032EE4}"/>
              </a:ext>
            </a:extLst>
          </p:cNvPr>
          <p:cNvSpPr/>
          <p:nvPr userDrawn="1"/>
        </p:nvSpPr>
        <p:spPr>
          <a:xfrm>
            <a:off x="521516" y="1141413"/>
            <a:ext cx="8622484" cy="246888"/>
          </a:xfrm>
          <a:prstGeom prst="rect">
            <a:avLst/>
          </a:prstGeom>
          <a:solidFill>
            <a:srgbClr val="6E5E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6A6A6A"/>
                </a:solidFill>
              </a:rPr>
              <a:t>©McGraw-Hill Education.</a:t>
            </a:r>
          </a:p>
        </p:txBody>
      </p:sp>
    </p:spTree>
    <p:extLst>
      <p:ext uri="{BB962C8B-B14F-4D97-AF65-F5344CB8AC3E}">
        <p14:creationId xmlns:p14="http://schemas.microsoft.com/office/powerpoint/2010/main" val="2599460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152400"/>
            <a:ext cx="9144000" cy="609600"/>
          </a:xfrm>
          <a:prstGeom prst="rect">
            <a:avLst/>
          </a:prstGeom>
        </p:spPr>
        <p:txBody>
          <a:bodyPr/>
          <a:lstStyle>
            <a:lvl1pPr>
              <a:defRPr sz="3200">
                <a:solidFill>
                  <a:srgbClr val="8B0032"/>
                </a:solidFill>
                <a:latin typeface="Arial Black" panose="020B0A04020102020204" pitchFamily="34" charset="0"/>
              </a:defRPr>
            </a:lvl1pPr>
          </a:lstStyle>
          <a:p>
            <a:r>
              <a:rPr lang="en-US"/>
              <a:t>Click to edit Master title style</a:t>
            </a:r>
            <a:endParaRPr lang="en-US" dirty="0"/>
          </a:p>
        </p:txBody>
      </p:sp>
      <p:sp>
        <p:nvSpPr>
          <p:cNvPr id="3" name="Content Placeholder 1"/>
          <p:cNvSpPr>
            <a:spLocks noGrp="1"/>
          </p:cNvSpPr>
          <p:nvPr>
            <p:ph idx="1"/>
          </p:nvPr>
        </p:nvSpPr>
        <p:spPr>
          <a:xfrm>
            <a:off x="521516" y="1514213"/>
            <a:ext cx="8229600" cy="5038987"/>
          </a:xfrm>
          <a:prstGeom prst="rect">
            <a:avLst/>
          </a:prstGeom>
        </p:spPr>
        <p:txBody>
          <a:bodyPr/>
          <a:lstStyle>
            <a:lvl1pPr marL="0" indent="0" algn="l">
              <a:spcBef>
                <a:spcPts val="0"/>
              </a:spcBef>
              <a:spcAft>
                <a:spcPts val="1200"/>
              </a:spcAft>
              <a:buNone/>
              <a:defRPr sz="2400">
                <a:solidFill>
                  <a:srgbClr val="000000"/>
                </a:solidFill>
                <a:latin typeface="Arial" panose="020B0604020202020204" pitchFamily="34" charset="0"/>
                <a:ea typeface="Verdana" panose="020B0604030504040204" pitchFamily="34" charset="0"/>
                <a:cs typeface="Arial" panose="020B0604020202020204" pitchFamily="34" charset="0"/>
              </a:defRPr>
            </a:lvl1pPr>
            <a:lvl2pPr marL="742950" indent="-285750">
              <a:spcBef>
                <a:spcPts val="0"/>
              </a:spcBef>
              <a:spcAft>
                <a:spcPts val="1200"/>
              </a:spcAft>
              <a:buClr>
                <a:srgbClr val="8B0032"/>
              </a:buClr>
              <a:buFont typeface="Arial" panose="020B0604020202020204" pitchFamily="34" charset="0"/>
              <a:buChar char="•"/>
              <a:defRPr sz="2200">
                <a:solidFill>
                  <a:srgbClr val="000000"/>
                </a:solidFill>
                <a:latin typeface="Arial" panose="020B0604020202020204" pitchFamily="34" charset="0"/>
                <a:ea typeface="Verdana" panose="020B0604030504040204" pitchFamily="34" charset="0"/>
                <a:cs typeface="Arial" panose="020B0604020202020204" pitchFamily="34" charset="0"/>
              </a:defRPr>
            </a:lvl2pPr>
            <a:lvl3pPr marL="1143000" indent="-228600">
              <a:spcBef>
                <a:spcPts val="0"/>
              </a:spcBef>
              <a:spcAft>
                <a:spcPts val="1200"/>
              </a:spcAft>
              <a:buClr>
                <a:srgbClr val="D75654"/>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00200" indent="-228600">
              <a:spcBef>
                <a:spcPts val="0"/>
              </a:spcBef>
              <a:spcAft>
                <a:spcPts val="1200"/>
              </a:spcAft>
              <a:buClr>
                <a:srgbClr val="0095B6"/>
              </a:buClr>
              <a:buFont typeface="Arial" panose="020B0604020202020204" pitchFamily="34" charset="0"/>
              <a:buChar char="•"/>
              <a:defRPr sz="1800">
                <a:solidFill>
                  <a:srgbClr val="000000"/>
                </a:solidFill>
                <a:latin typeface="Arial" panose="020B0604020202020204" pitchFamily="34" charset="0"/>
                <a:ea typeface="Verdana" panose="020B0604030504040204" pitchFamily="34" charset="0"/>
                <a:cs typeface="Arial" panose="020B0604020202020204" pitchFamily="34" charset="0"/>
              </a:defRPr>
            </a:lvl4pPr>
            <a:lvl5pPr marL="2057400" indent="-228600">
              <a:spcBef>
                <a:spcPts val="0"/>
              </a:spcBef>
              <a:spcAft>
                <a:spcPts val="1200"/>
              </a:spcAft>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0" name="Rectangle 9">
            <a:extLst>
              <a:ext uri="{FF2B5EF4-FFF2-40B4-BE49-F238E27FC236}">
                <a16:creationId xmlns:a16="http://schemas.microsoft.com/office/drawing/2014/main" id="{46E381FC-1E7A-4F5D-80D2-972E8D429308}"/>
              </a:ext>
            </a:extLst>
          </p:cNvPr>
          <p:cNvSpPr/>
          <p:nvPr userDrawn="1"/>
        </p:nvSpPr>
        <p:spPr>
          <a:xfrm>
            <a:off x="0" y="1141413"/>
            <a:ext cx="457200" cy="246888"/>
          </a:xfrm>
          <a:prstGeom prst="rect">
            <a:avLst/>
          </a:prstGeom>
          <a:solidFill>
            <a:srgbClr val="8B0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0EB8DD4-74F6-4D9A-9E2A-290312C703E1}"/>
              </a:ext>
            </a:extLst>
          </p:cNvPr>
          <p:cNvSpPr/>
          <p:nvPr userDrawn="1"/>
        </p:nvSpPr>
        <p:spPr>
          <a:xfrm>
            <a:off x="521516" y="1141413"/>
            <a:ext cx="8622484" cy="246888"/>
          </a:xfrm>
          <a:prstGeom prst="rect">
            <a:avLst/>
          </a:prstGeom>
          <a:solidFill>
            <a:srgbClr val="6E5E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6A6A6A"/>
                </a:solidFill>
              </a:rPr>
              <a:t>©McGraw-Hill Education.</a:t>
            </a:r>
          </a:p>
        </p:txBody>
      </p:sp>
    </p:spTree>
    <p:extLst>
      <p:ext uri="{BB962C8B-B14F-4D97-AF65-F5344CB8AC3E}">
        <p14:creationId xmlns:p14="http://schemas.microsoft.com/office/powerpoint/2010/main" val="49509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200">
                <a:solidFill>
                  <a:srgbClr val="8B0032"/>
                </a:solidFill>
                <a:latin typeface="Arial Black" panose="020B0A04020102020204" pitchFamily="34" charset="0"/>
              </a:defRPr>
            </a:lvl1pPr>
          </a:lstStyle>
          <a:p>
            <a:r>
              <a:rPr lang="en-US"/>
              <a:t>Click to edit Master title style</a:t>
            </a:r>
            <a:endParaRPr lang="en-US" dirty="0"/>
          </a:p>
        </p:txBody>
      </p:sp>
      <p:sp>
        <p:nvSpPr>
          <p:cNvPr id="3" name="Content Placeholder 1"/>
          <p:cNvSpPr>
            <a:spLocks noGrp="1"/>
          </p:cNvSpPr>
          <p:nvPr>
            <p:ph idx="1"/>
          </p:nvPr>
        </p:nvSpPr>
        <p:spPr>
          <a:xfrm>
            <a:off x="521516" y="1514213"/>
            <a:ext cx="8229600" cy="5038987"/>
          </a:xfrm>
          <a:prstGeom prst="rect">
            <a:avLst/>
          </a:prstGeom>
        </p:spPr>
        <p:txBody>
          <a:bodyPr/>
          <a:lstStyle>
            <a:lvl1pPr marL="0" indent="0">
              <a:spcAft>
                <a:spcPts val="800"/>
              </a:spcAft>
              <a:buNone/>
              <a:defRPr sz="2400">
                <a:solidFill>
                  <a:srgbClr val="000000"/>
                </a:solidFill>
                <a:latin typeface="Arial" panose="020B0604020202020204" pitchFamily="34" charset="0"/>
                <a:ea typeface="Verdana" panose="020B0604030504040204" pitchFamily="34" charset="0"/>
                <a:cs typeface="Arial" panose="020B0604020202020204" pitchFamily="34" charset="0"/>
              </a:defRPr>
            </a:lvl1pPr>
            <a:lvl2pPr marL="742950" indent="-285750">
              <a:spcAft>
                <a:spcPts val="800"/>
              </a:spcAft>
              <a:buClr>
                <a:srgbClr val="8B0032"/>
              </a:buClr>
              <a:buFont typeface="Arial" panose="020B0604020202020204" pitchFamily="34" charset="0"/>
              <a:buChar char="•"/>
              <a:defRPr sz="2200">
                <a:solidFill>
                  <a:srgbClr val="000000"/>
                </a:solidFill>
                <a:latin typeface="Arial" panose="020B0604020202020204" pitchFamily="34" charset="0"/>
                <a:ea typeface="Verdana" panose="020B0604030504040204" pitchFamily="34" charset="0"/>
                <a:cs typeface="Arial" panose="020B0604020202020204" pitchFamily="34" charset="0"/>
              </a:defRPr>
            </a:lvl2pPr>
            <a:lvl3pPr marL="1143000" indent="-228600">
              <a:spcAft>
                <a:spcPts val="800"/>
              </a:spcAft>
              <a:buClr>
                <a:srgbClr val="D75654"/>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00200" indent="-228600">
              <a:spcAft>
                <a:spcPts val="800"/>
              </a:spcAft>
              <a:buClr>
                <a:srgbClr val="0095B6"/>
              </a:buClr>
              <a:buFont typeface="Arial" panose="020B0604020202020204" pitchFamily="34" charset="0"/>
              <a:buChar char="•"/>
              <a:defRPr sz="1800">
                <a:solidFill>
                  <a:srgbClr val="000000"/>
                </a:solidFill>
                <a:latin typeface="Arial" panose="020B0604020202020204" pitchFamily="34" charset="0"/>
                <a:ea typeface="Verdana" panose="020B0604030504040204" pitchFamily="34" charset="0"/>
                <a:cs typeface="Arial" panose="020B0604020202020204" pitchFamily="34" charset="0"/>
              </a:defRPr>
            </a:lvl4pPr>
            <a:lvl5pPr marL="2057400" indent="-228600">
              <a:spcAft>
                <a:spcPts val="800"/>
              </a:spcAft>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18932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200">
                <a:solidFill>
                  <a:srgbClr val="8B0032"/>
                </a:solidFill>
                <a:latin typeface="Arial Black" panose="020B0A04020102020204" pitchFamily="34" charset="0"/>
              </a:defRPr>
            </a:lvl1pPr>
          </a:lstStyle>
          <a:p>
            <a:r>
              <a:rPr lang="en-US"/>
              <a:t>Click to edit Master title style</a:t>
            </a:r>
            <a:endParaRPr lang="en-US" dirty="0"/>
          </a:p>
        </p:txBody>
      </p:sp>
      <p:sp>
        <p:nvSpPr>
          <p:cNvPr id="3" name="Content Placeholder 1"/>
          <p:cNvSpPr>
            <a:spLocks noGrp="1"/>
          </p:cNvSpPr>
          <p:nvPr>
            <p:ph sz="half" idx="1"/>
          </p:nvPr>
        </p:nvSpPr>
        <p:spPr>
          <a:xfrm>
            <a:off x="533399" y="1517517"/>
            <a:ext cx="4038600" cy="5011933"/>
          </a:xfrm>
          <a:prstGeom prst="rect">
            <a:avLst/>
          </a:prstGeom>
        </p:spPr>
        <p:txBody>
          <a:bodyPr/>
          <a:lstStyle>
            <a:lvl1pPr marL="0" indent="0">
              <a:spcAft>
                <a:spcPts val="800"/>
              </a:spcAft>
              <a:buNone/>
              <a:defRPr sz="2400">
                <a:solidFill>
                  <a:srgbClr val="000000"/>
                </a:solidFill>
                <a:latin typeface="Arial" panose="020B0604020202020204" pitchFamily="34" charset="0"/>
                <a:ea typeface="Verdana" panose="020B0604030504040204" pitchFamily="34" charset="0"/>
                <a:cs typeface="Arial" panose="020B0604020202020204" pitchFamily="34" charset="0"/>
              </a:defRPr>
            </a:lvl1pPr>
            <a:lvl2pPr marL="742950" indent="-285750">
              <a:spcAft>
                <a:spcPts val="800"/>
              </a:spcAft>
              <a:buClr>
                <a:srgbClr val="8B0032"/>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2pPr>
            <a:lvl3pPr marL="1143000" indent="-228600">
              <a:spcAft>
                <a:spcPts val="800"/>
              </a:spcAft>
              <a:buClr>
                <a:srgbClr val="D75654"/>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00200" indent="-228600">
              <a:spcAft>
                <a:spcPts val="800"/>
              </a:spcAft>
              <a:buClr>
                <a:srgbClr val="0095B6"/>
              </a:buClr>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4pPr>
            <a:lvl5pPr marL="2057400" indent="-228600">
              <a:spcAft>
                <a:spcPts val="800"/>
              </a:spcAft>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1517516"/>
            <a:ext cx="4038600" cy="5012823"/>
          </a:xfrm>
          <a:prstGeom prst="rect">
            <a:avLst/>
          </a:prstGeom>
        </p:spPr>
        <p:txBody>
          <a:bodyPr/>
          <a:lstStyle>
            <a:lvl1pPr marL="0" indent="0">
              <a:spcAft>
                <a:spcPts val="800"/>
              </a:spcAft>
              <a:buNone/>
              <a:defRPr sz="2400">
                <a:solidFill>
                  <a:srgbClr val="000000"/>
                </a:solidFill>
                <a:latin typeface="Arial" panose="020B0604020202020204" pitchFamily="34" charset="0"/>
                <a:ea typeface="Verdana" panose="020B0604030504040204" pitchFamily="34" charset="0"/>
                <a:cs typeface="Arial" panose="020B0604020202020204" pitchFamily="34" charset="0"/>
              </a:defRPr>
            </a:lvl1pPr>
            <a:lvl2pPr marL="742950" indent="-285750">
              <a:spcAft>
                <a:spcPts val="800"/>
              </a:spcAft>
              <a:buClr>
                <a:srgbClr val="8B0032"/>
              </a:buClr>
              <a:buFont typeface="Arial" panose="020B0604020202020204" pitchFamily="34" charset="0"/>
              <a:buChar char="•"/>
              <a:defRPr sz="2200">
                <a:solidFill>
                  <a:srgbClr val="000000"/>
                </a:solidFill>
                <a:latin typeface="Arial" panose="020B0604020202020204" pitchFamily="34" charset="0"/>
                <a:ea typeface="Verdana" panose="020B0604030504040204" pitchFamily="34" charset="0"/>
                <a:cs typeface="Arial" panose="020B0604020202020204" pitchFamily="34" charset="0"/>
              </a:defRPr>
            </a:lvl2pPr>
            <a:lvl3pPr marL="1143000" indent="-228600">
              <a:spcAft>
                <a:spcPts val="800"/>
              </a:spcAft>
              <a:buClr>
                <a:srgbClr val="D75654"/>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00200" indent="-228600">
              <a:spcAft>
                <a:spcPts val="800"/>
              </a:spcAft>
              <a:buClr>
                <a:srgbClr val="0095B6"/>
              </a:buClr>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4pPr>
            <a:lvl5pPr marL="2057400" indent="-228600">
              <a:spcAft>
                <a:spcPts val="800"/>
              </a:spcAft>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Tree>
    <p:extLst>
      <p:ext uri="{BB962C8B-B14F-4D97-AF65-F5344CB8AC3E}">
        <p14:creationId xmlns:p14="http://schemas.microsoft.com/office/powerpoint/2010/main" val="2271640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200">
                <a:solidFill>
                  <a:srgbClr val="8B0032"/>
                </a:solidFill>
                <a:latin typeface="Arial Black" panose="020B0A04020102020204" pitchFamily="34" charset="0"/>
              </a:defRPr>
            </a:lvl1pPr>
          </a:lstStyle>
          <a:p>
            <a:r>
              <a:rPr lang="en-US"/>
              <a:t>Click to edit Master title style</a:t>
            </a:r>
            <a:endParaRPr lang="en-US" dirty="0"/>
          </a:p>
        </p:txBody>
      </p:sp>
      <p:sp>
        <p:nvSpPr>
          <p:cNvPr id="6" name="Media Placeholder 1"/>
          <p:cNvSpPr>
            <a:spLocks noGrp="1"/>
          </p:cNvSpPr>
          <p:nvPr>
            <p:ph type="media" sz="quarter" idx="11"/>
          </p:nvPr>
        </p:nvSpPr>
        <p:spPr>
          <a:xfrm>
            <a:off x="0" y="1589714"/>
            <a:ext cx="9144000" cy="4793042"/>
          </a:xfrm>
          <a:prstGeom prst="rect">
            <a:avLst/>
          </a:prstGeom>
        </p:spPr>
        <p:txBody>
          <a:bodyPr/>
          <a:lstStyle>
            <a:lvl1pPr marL="0" indent="0">
              <a:buNone/>
              <a:defRPr>
                <a:solidFill>
                  <a:srgbClr val="000000"/>
                </a:solidFill>
              </a:defRPr>
            </a:lvl1pPr>
          </a:lstStyle>
          <a:p>
            <a:r>
              <a:rPr lang="en-US" dirty="0"/>
              <a:t>Click icon to add media</a:t>
            </a:r>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308138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22">
            <a:extLst>
              <a:ext uri="{FF2B5EF4-FFF2-40B4-BE49-F238E27FC236}">
                <a16:creationId xmlns:a16="http://schemas.microsoft.com/office/drawing/2014/main" id="{84A46D32-2B92-4A0E-8ACF-02E256BBBFED}"/>
              </a:ext>
            </a:extLst>
          </p:cNvPr>
          <p:cNvSpPr>
            <a:spLocks noGrp="1"/>
          </p:cNvSpPr>
          <p:nvPr>
            <p:ph type="sldNum" sz="quarter" idx="10"/>
          </p:nvPr>
        </p:nvSpPr>
        <p:spPr/>
        <p:txBody>
          <a:bodyPr/>
          <a:lstStyle>
            <a:lvl1pPr>
              <a:defRPr/>
            </a:lvl1pPr>
          </a:lstStyle>
          <a:p>
            <a:r>
              <a:rPr lang="en-US" altLang="en-US" dirty="0"/>
              <a:t>#-</a:t>
            </a:r>
            <a:fld id="{71070F82-09C8-4DA5-AED0-D953BD399B62}" type="slidenum">
              <a:rPr lang="en-US" altLang="en-US"/>
              <a:pPr/>
              <a:t>‹#›</a:t>
            </a:fld>
            <a:endParaRPr lang="en-US" altLang="en-US" dirty="0"/>
          </a:p>
        </p:txBody>
      </p:sp>
    </p:spTree>
    <p:extLst>
      <p:ext uri="{BB962C8B-B14F-4D97-AF65-F5344CB8AC3E}">
        <p14:creationId xmlns:p14="http://schemas.microsoft.com/office/powerpoint/2010/main" val="3117411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2">
            <a:extLst>
              <a:ext uri="{FF2B5EF4-FFF2-40B4-BE49-F238E27FC236}">
                <a16:creationId xmlns:a16="http://schemas.microsoft.com/office/drawing/2014/main" id="{FE9DA756-7063-496D-A9EE-71A3881D06FF}"/>
              </a:ext>
            </a:extLst>
          </p:cNvPr>
          <p:cNvSpPr>
            <a:spLocks noGrp="1"/>
          </p:cNvSpPr>
          <p:nvPr>
            <p:ph type="sldNum" sz="quarter" idx="10"/>
          </p:nvPr>
        </p:nvSpPr>
        <p:spPr/>
        <p:txBody>
          <a:bodyPr/>
          <a:lstStyle>
            <a:lvl1pPr>
              <a:defRPr/>
            </a:lvl1pPr>
          </a:lstStyle>
          <a:p>
            <a:fld id="{EE15982F-A3DB-4197-B692-D75717387DA2}" type="slidenum">
              <a:rPr lang="en-US" altLang="en-US"/>
              <a:pPr/>
              <a:t>‹#›</a:t>
            </a:fld>
            <a:endParaRPr lang="en-US" altLang="en-US" dirty="0"/>
          </a:p>
        </p:txBody>
      </p:sp>
    </p:spTree>
    <p:extLst>
      <p:ext uri="{BB962C8B-B14F-4D97-AF65-F5344CB8AC3E}">
        <p14:creationId xmlns:p14="http://schemas.microsoft.com/office/powerpoint/2010/main" val="233662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69214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0" i="0">
                <a:solidFill>
                  <a:schemeClr val="bg1"/>
                </a:solidFill>
                <a:latin typeface="Arial" panose="020B0604020202020204" pitchFamily="34" charset="0"/>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0" i="0">
                <a:solidFill>
                  <a:schemeClr val="bg1"/>
                </a:solidFill>
                <a:latin typeface="Arial" panose="020B0604020202020204" pitchFamily="34"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b="0" i="0">
                <a:latin typeface="Arial" panose="020B0604020202020204" pitchFamily="34"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2021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430629683"/>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22">
            <a:extLst>
              <a:ext uri="{FF2B5EF4-FFF2-40B4-BE49-F238E27FC236}">
                <a16:creationId xmlns:a16="http://schemas.microsoft.com/office/drawing/2014/main" id="{B53040A8-71BA-488C-82FA-5D0F4B3C4A0D}"/>
              </a:ext>
            </a:extLst>
          </p:cNvPr>
          <p:cNvSpPr>
            <a:spLocks noGrp="1"/>
          </p:cNvSpPr>
          <p:nvPr>
            <p:ph type="sldNum" sz="quarter" idx="10"/>
          </p:nvPr>
        </p:nvSpPr>
        <p:spPr/>
        <p:txBody>
          <a:bodyPr/>
          <a:lstStyle>
            <a:lvl1pPr>
              <a:defRPr/>
            </a:lvl1pPr>
          </a:lstStyle>
          <a:p>
            <a:fld id="{DF8E286B-9F88-4394-B2DA-967D951B0158}" type="slidenum">
              <a:rPr lang="en-US" altLang="en-US"/>
              <a:pPr/>
              <a:t>‹#›</a:t>
            </a:fld>
            <a:endParaRPr lang="en-US" altLang="en-US" dirty="0"/>
          </a:p>
        </p:txBody>
      </p:sp>
    </p:spTree>
    <p:extLst>
      <p:ext uri="{BB962C8B-B14F-4D97-AF65-F5344CB8AC3E}">
        <p14:creationId xmlns:p14="http://schemas.microsoft.com/office/powerpoint/2010/main" val="2276157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a:extLst>
              <a:ext uri="{FF2B5EF4-FFF2-40B4-BE49-F238E27FC236}">
                <a16:creationId xmlns:a16="http://schemas.microsoft.com/office/drawing/2014/main" id="{62EFE79E-D5CF-4F90-B9F7-D03B7156FD7A}"/>
              </a:ext>
            </a:extLst>
          </p:cNvPr>
          <p:cNvSpPr>
            <a:spLocks noGrp="1"/>
          </p:cNvSpPr>
          <p:nvPr>
            <p:ph type="sldNum" sz="quarter" idx="10"/>
          </p:nvPr>
        </p:nvSpPr>
        <p:spPr/>
        <p:txBody>
          <a:bodyPr/>
          <a:lstStyle>
            <a:lvl1pPr>
              <a:defRPr/>
            </a:lvl1pPr>
          </a:lstStyle>
          <a:p>
            <a:fld id="{454CE6EA-1410-49FF-A38F-D111B0406F80}" type="slidenum">
              <a:rPr lang="en-US" altLang="en-US"/>
              <a:pPr/>
              <a:t>‹#›</a:t>
            </a:fld>
            <a:endParaRPr lang="en-US" altLang="en-US" dirty="0"/>
          </a:p>
        </p:txBody>
      </p:sp>
    </p:spTree>
    <p:extLst>
      <p:ext uri="{BB962C8B-B14F-4D97-AF65-F5344CB8AC3E}">
        <p14:creationId xmlns:p14="http://schemas.microsoft.com/office/powerpoint/2010/main" val="79091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2">
            <a:extLst>
              <a:ext uri="{FF2B5EF4-FFF2-40B4-BE49-F238E27FC236}">
                <a16:creationId xmlns:a16="http://schemas.microsoft.com/office/drawing/2014/main" id="{4592269D-285A-4829-94C9-C5300743385D}"/>
              </a:ext>
            </a:extLst>
          </p:cNvPr>
          <p:cNvSpPr>
            <a:spLocks noGrp="1"/>
          </p:cNvSpPr>
          <p:nvPr>
            <p:ph type="sldNum" sz="quarter" idx="10"/>
          </p:nvPr>
        </p:nvSpPr>
        <p:spPr/>
        <p:txBody>
          <a:bodyPr/>
          <a:lstStyle>
            <a:lvl1pPr>
              <a:defRPr/>
            </a:lvl1pPr>
          </a:lstStyle>
          <a:p>
            <a:fld id="{F39DC161-95AA-4DC9-935A-C3D1950F4348}" type="slidenum">
              <a:rPr lang="en-US" altLang="en-US"/>
              <a:pPr/>
              <a:t>‹#›</a:t>
            </a:fld>
            <a:endParaRPr lang="en-US" altLang="en-US" dirty="0"/>
          </a:p>
        </p:txBody>
      </p:sp>
    </p:spTree>
    <p:extLst>
      <p:ext uri="{BB962C8B-B14F-4D97-AF65-F5344CB8AC3E}">
        <p14:creationId xmlns:p14="http://schemas.microsoft.com/office/powerpoint/2010/main" val="667002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2">
            <a:extLst>
              <a:ext uri="{FF2B5EF4-FFF2-40B4-BE49-F238E27FC236}">
                <a16:creationId xmlns:a16="http://schemas.microsoft.com/office/drawing/2014/main" id="{0048F576-ECA1-450F-9E67-AFFB7C0536C1}"/>
              </a:ext>
            </a:extLst>
          </p:cNvPr>
          <p:cNvSpPr>
            <a:spLocks noGrp="1"/>
          </p:cNvSpPr>
          <p:nvPr>
            <p:ph type="sldNum" sz="quarter" idx="10"/>
          </p:nvPr>
        </p:nvSpPr>
        <p:spPr/>
        <p:txBody>
          <a:bodyPr/>
          <a:lstStyle>
            <a:lvl1pPr>
              <a:defRPr/>
            </a:lvl1pPr>
          </a:lstStyle>
          <a:p>
            <a:fld id="{73EA1BC4-91BE-4581-B4D3-CE6C24BEF45C}" type="slidenum">
              <a:rPr lang="en-US" altLang="en-US"/>
              <a:pPr/>
              <a:t>‹#›</a:t>
            </a:fld>
            <a:endParaRPr lang="en-US" altLang="en-US" dirty="0"/>
          </a:p>
        </p:txBody>
      </p:sp>
    </p:spTree>
    <p:extLst>
      <p:ext uri="{BB962C8B-B14F-4D97-AF65-F5344CB8AC3E}">
        <p14:creationId xmlns:p14="http://schemas.microsoft.com/office/powerpoint/2010/main" val="673247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2">
            <a:extLst>
              <a:ext uri="{FF2B5EF4-FFF2-40B4-BE49-F238E27FC236}">
                <a16:creationId xmlns:a16="http://schemas.microsoft.com/office/drawing/2014/main" id="{FAE708B1-7910-4D8E-B595-C0F37F3A4E49}"/>
              </a:ext>
            </a:extLst>
          </p:cNvPr>
          <p:cNvSpPr>
            <a:spLocks noGrp="1"/>
          </p:cNvSpPr>
          <p:nvPr>
            <p:ph type="sldNum" sz="quarter" idx="10"/>
          </p:nvPr>
        </p:nvSpPr>
        <p:spPr/>
        <p:txBody>
          <a:bodyPr/>
          <a:lstStyle>
            <a:lvl1pPr>
              <a:defRPr/>
            </a:lvl1pPr>
          </a:lstStyle>
          <a:p>
            <a:fld id="{5A7274A5-C16F-41BB-95A6-3F9648560524}" type="slidenum">
              <a:rPr lang="en-US" altLang="en-US"/>
              <a:pPr/>
              <a:t>‹#›</a:t>
            </a:fld>
            <a:endParaRPr lang="en-US" altLang="en-US" dirty="0"/>
          </a:p>
        </p:txBody>
      </p:sp>
    </p:spTree>
    <p:extLst>
      <p:ext uri="{BB962C8B-B14F-4D97-AF65-F5344CB8AC3E}">
        <p14:creationId xmlns:p14="http://schemas.microsoft.com/office/powerpoint/2010/main" val="532194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22">
            <a:extLst>
              <a:ext uri="{FF2B5EF4-FFF2-40B4-BE49-F238E27FC236}">
                <a16:creationId xmlns:a16="http://schemas.microsoft.com/office/drawing/2014/main" id="{0F9DD337-71F2-4C6F-8876-7CCA1EC3E3A4}"/>
              </a:ext>
            </a:extLst>
          </p:cNvPr>
          <p:cNvSpPr>
            <a:spLocks noGrp="1"/>
          </p:cNvSpPr>
          <p:nvPr>
            <p:ph type="sldNum" sz="quarter" idx="10"/>
          </p:nvPr>
        </p:nvSpPr>
        <p:spPr/>
        <p:txBody>
          <a:bodyPr/>
          <a:lstStyle>
            <a:lvl1pPr>
              <a:defRPr/>
            </a:lvl1pPr>
          </a:lstStyle>
          <a:p>
            <a:fld id="{A97E2388-1A82-4E30-978C-56DE65BD0DFF}" type="slidenum">
              <a:rPr lang="en-US" altLang="en-US"/>
              <a:pPr/>
              <a:t>‹#›</a:t>
            </a:fld>
            <a:endParaRPr lang="en-US" altLang="en-US" dirty="0"/>
          </a:p>
        </p:txBody>
      </p:sp>
    </p:spTree>
    <p:extLst>
      <p:ext uri="{BB962C8B-B14F-4D97-AF65-F5344CB8AC3E}">
        <p14:creationId xmlns:p14="http://schemas.microsoft.com/office/powerpoint/2010/main" val="1150859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22">
            <a:extLst>
              <a:ext uri="{FF2B5EF4-FFF2-40B4-BE49-F238E27FC236}">
                <a16:creationId xmlns:a16="http://schemas.microsoft.com/office/drawing/2014/main" id="{A8011711-DDD2-4DC4-AD69-BC5578CA7010}"/>
              </a:ext>
            </a:extLst>
          </p:cNvPr>
          <p:cNvSpPr>
            <a:spLocks noGrp="1"/>
          </p:cNvSpPr>
          <p:nvPr>
            <p:ph type="sldNum" sz="quarter" idx="10"/>
          </p:nvPr>
        </p:nvSpPr>
        <p:spPr/>
        <p:txBody>
          <a:bodyPr/>
          <a:lstStyle>
            <a:lvl1pPr>
              <a:defRPr/>
            </a:lvl1pPr>
          </a:lstStyle>
          <a:p>
            <a:fld id="{CD5723A3-9199-4554-AC57-977642D35C10}" type="slidenum">
              <a:rPr lang="en-US" altLang="en-US"/>
              <a:pPr/>
              <a:t>‹#›</a:t>
            </a:fld>
            <a:endParaRPr lang="en-US" altLang="en-US" dirty="0"/>
          </a:p>
        </p:txBody>
      </p:sp>
    </p:spTree>
    <p:extLst>
      <p:ext uri="{BB962C8B-B14F-4D97-AF65-F5344CB8AC3E}">
        <p14:creationId xmlns:p14="http://schemas.microsoft.com/office/powerpoint/2010/main" val="3673268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2">
            <a:extLst>
              <a:ext uri="{FF2B5EF4-FFF2-40B4-BE49-F238E27FC236}">
                <a16:creationId xmlns:a16="http://schemas.microsoft.com/office/drawing/2014/main" id="{8ACF2453-674F-4334-8FE7-2E037FA5F1B6}"/>
              </a:ext>
            </a:extLst>
          </p:cNvPr>
          <p:cNvSpPr>
            <a:spLocks noGrp="1"/>
          </p:cNvSpPr>
          <p:nvPr>
            <p:ph type="sldNum" sz="quarter" idx="10"/>
          </p:nvPr>
        </p:nvSpPr>
        <p:spPr/>
        <p:txBody>
          <a:bodyPr/>
          <a:lstStyle>
            <a:lvl1pPr>
              <a:defRPr/>
            </a:lvl1pPr>
          </a:lstStyle>
          <a:p>
            <a:fld id="{7112219F-C68A-4C5A-A13D-E2BD71A2FB8E}" type="slidenum">
              <a:rPr lang="en-US" altLang="en-US"/>
              <a:pPr/>
              <a:t>‹#›</a:t>
            </a:fld>
            <a:endParaRPr lang="en-US" altLang="en-US" dirty="0"/>
          </a:p>
        </p:txBody>
      </p:sp>
    </p:spTree>
    <p:extLst>
      <p:ext uri="{BB962C8B-B14F-4D97-AF65-F5344CB8AC3E}">
        <p14:creationId xmlns:p14="http://schemas.microsoft.com/office/powerpoint/2010/main" val="3304162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1336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28600"/>
            <a:ext cx="62484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2">
            <a:extLst>
              <a:ext uri="{FF2B5EF4-FFF2-40B4-BE49-F238E27FC236}">
                <a16:creationId xmlns:a16="http://schemas.microsoft.com/office/drawing/2014/main" id="{C0A9B3C9-33AB-448C-8ED2-D5BA2A10BA83}"/>
              </a:ext>
            </a:extLst>
          </p:cNvPr>
          <p:cNvSpPr>
            <a:spLocks noGrp="1"/>
          </p:cNvSpPr>
          <p:nvPr>
            <p:ph type="sldNum" sz="quarter" idx="10"/>
          </p:nvPr>
        </p:nvSpPr>
        <p:spPr/>
        <p:txBody>
          <a:bodyPr/>
          <a:lstStyle>
            <a:lvl1pPr>
              <a:defRPr/>
            </a:lvl1pPr>
          </a:lstStyle>
          <a:p>
            <a:fld id="{41CEA150-2979-491F-BD8C-2B1C7E29EECE}" type="slidenum">
              <a:rPr lang="en-US" altLang="en-US"/>
              <a:pPr/>
              <a:t>‹#›</a:t>
            </a:fld>
            <a:endParaRPr lang="en-US" altLang="en-US" dirty="0"/>
          </a:p>
        </p:txBody>
      </p:sp>
    </p:spTree>
    <p:extLst>
      <p:ext uri="{BB962C8B-B14F-4D97-AF65-F5344CB8AC3E}">
        <p14:creationId xmlns:p14="http://schemas.microsoft.com/office/powerpoint/2010/main" val="256125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9540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625D9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69214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720F1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0" i="0">
                <a:solidFill>
                  <a:schemeClr val="bg1"/>
                </a:solidFill>
                <a:latin typeface="Arial" panose="020B0604020202020204" pitchFamily="34" charset="0"/>
              </a:defRPr>
            </a:lvl1pPr>
          </a:lstStyle>
          <a:p>
            <a:r>
              <a:rPr lang="en-US" dirty="0"/>
              <a:t>Click to edit Master title style</a:t>
            </a:r>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b="0" i="0">
                <a:solidFill>
                  <a:schemeClr val="bg1"/>
                </a:solidFill>
                <a:latin typeface="Arial" panose="020B0604020202020204" pitchFamily="34"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4"/>
            <a:ext cx="9144000" cy="370935"/>
          </a:xfrm>
        </p:spPr>
        <p:txBody>
          <a:bodyPr/>
          <a:lstStyle>
            <a:lvl1pPr algn="ctr">
              <a:defRPr/>
            </a:lvl1pPr>
          </a:lstStyle>
          <a:p>
            <a:pPr defTabSz="457200">
              <a:spcBef>
                <a:spcPct val="20000"/>
              </a:spcBef>
              <a:defRPr/>
            </a:pPr>
            <a:r>
              <a:rPr lang="en-US" dirty="0"/>
              <a:t>© 2021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983358731"/>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69214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0" i="0">
                <a:solidFill>
                  <a:schemeClr val="tx1"/>
                </a:solidFill>
                <a:latin typeface="Arial" panose="020B0604020202020204" pitchFamily="34" charset="0"/>
              </a:defRPr>
            </a:lvl1pPr>
          </a:lstStyle>
          <a:p>
            <a:r>
              <a:rPr lang="en-US" dirty="0"/>
              <a:t>Click to edit Master title style</a:t>
            </a:r>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b="0" i="0">
                <a:solidFill>
                  <a:schemeClr val="tx1"/>
                </a:solidFill>
                <a:latin typeface="Arial" panose="020B0604020202020204" pitchFamily="34"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2021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3226671696"/>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800">
                <a:solidFill>
                  <a:srgbClr val="692146"/>
                </a:solidFill>
              </a:defRPr>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defRPr sz="2800"/>
            </a:lvl1pPr>
            <a:lvl2pPr>
              <a:defRPr sz="2400"/>
            </a:lvl2pPr>
            <a:lvl3pPr>
              <a:defRPr sz="2000"/>
            </a:lvl3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5429080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defRPr sz="2800">
                <a:solidFill>
                  <a:srgbClr val="692146"/>
                </a:solidFill>
              </a:defRPr>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800"/>
            </a:lvl1pPr>
            <a:lvl2pPr>
              <a:defRPr sz="2400"/>
            </a:lvl2pPr>
            <a:lvl3pPr>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800"/>
            </a:lvl1pPr>
            <a:lvl2pPr>
              <a:defRPr sz="2400"/>
            </a:lvl2pPr>
            <a:lvl3pPr>
              <a:defRPr sz="2000"/>
            </a:lvl3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74537527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defRPr sz="2800">
                <a:solidFill>
                  <a:srgbClr val="692146"/>
                </a:solidFill>
              </a:defRPr>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sz="2800"/>
            </a:lvl1pPr>
            <a:lvl2pPr>
              <a:defRPr sz="2400"/>
            </a:lvl2pPr>
            <a:lvl3pPr>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57300"/>
            <a:ext cx="4076700" cy="4991100"/>
          </a:xfrm>
        </p:spPr>
        <p:txBody>
          <a:bodyPr/>
          <a:lstStyle>
            <a:lvl1pPr>
              <a:defRPr sz="2800"/>
            </a:lvl1pPr>
            <a:lvl2pPr>
              <a:defRPr sz="2400"/>
            </a:lvl2pPr>
            <a:lvl3pPr>
              <a:defRPr sz="2000"/>
            </a:lvl3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63436393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defRPr sz="2800">
                <a:solidFill>
                  <a:srgbClr val="692146"/>
                </a:solidFill>
              </a:defRPr>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2114550"/>
            <a:ext cx="4076700" cy="4133850"/>
          </a:xfrm>
          <a:prstGeom prst="rect">
            <a:avLst/>
          </a:prstGeom>
        </p:spPr>
        <p:txBody>
          <a:bodyPr/>
          <a:lstStyle>
            <a:lvl1pPr>
              <a:defRPr sz="2800"/>
            </a:lvl1pPr>
            <a:lvl2pPr>
              <a:defRPr sz="2400"/>
            </a:lvl2pPr>
            <a:lvl3pPr>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2114550"/>
            <a:ext cx="4076700" cy="4133850"/>
          </a:xfrm>
        </p:spPr>
        <p:txBody>
          <a:bodyPr/>
          <a:lstStyle>
            <a:lvl1pPr>
              <a:defRPr sz="2800"/>
            </a:lvl1pPr>
            <a:lvl2pPr>
              <a:defRPr sz="2400"/>
            </a:lvl2pPr>
            <a:lvl3pPr>
              <a:defRPr sz="2000"/>
            </a:lvl3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
        <p:nvSpPr>
          <p:cNvPr id="8" name="Content Placeholder 7">
            <a:extLst>
              <a:ext uri="{FF2B5EF4-FFF2-40B4-BE49-F238E27FC236}">
                <a16:creationId xmlns:a16="http://schemas.microsoft.com/office/drawing/2014/main" id="{36274B60-3D4C-A24E-AAA6-C5E5B21F4D94}"/>
              </a:ext>
            </a:extLst>
          </p:cNvPr>
          <p:cNvSpPr>
            <a:spLocks noGrp="1"/>
          </p:cNvSpPr>
          <p:nvPr>
            <p:ph sz="quarter" idx="15"/>
          </p:nvPr>
        </p:nvSpPr>
        <p:spPr>
          <a:xfrm>
            <a:off x="342900" y="1450975"/>
            <a:ext cx="4076700" cy="571500"/>
          </a:xfrm>
        </p:spPr>
        <p:txBody>
          <a:bodyPr/>
          <a:lstStyle>
            <a:lvl1pPr>
              <a:defRPr sz="2400" b="1"/>
            </a:lvl1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7">
            <a:extLst>
              <a:ext uri="{FF2B5EF4-FFF2-40B4-BE49-F238E27FC236}">
                <a16:creationId xmlns:a16="http://schemas.microsoft.com/office/drawing/2014/main" id="{F82D9F5C-1A5E-5947-8E95-145A782BA652}"/>
              </a:ext>
            </a:extLst>
          </p:cNvPr>
          <p:cNvSpPr>
            <a:spLocks noGrp="1"/>
          </p:cNvSpPr>
          <p:nvPr>
            <p:ph sz="quarter" idx="16"/>
          </p:nvPr>
        </p:nvSpPr>
        <p:spPr>
          <a:xfrm>
            <a:off x="4724400" y="1431290"/>
            <a:ext cx="4076700" cy="571500"/>
          </a:xfrm>
        </p:spPr>
        <p:txBody>
          <a:bodyPr/>
          <a:lstStyle>
            <a:lvl1pPr>
              <a:defRPr sz="2400" b="1"/>
            </a:lvl1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517707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spc="40" dirty="0">
                <a:effectLst/>
                <a:latin typeface="Arial" panose="020B0604020202020204" pitchFamily="34" charset="0"/>
                <a:ea typeface="Calibri" panose="020F0502020204030204" pitchFamily="34" charset="0"/>
              </a:rPr>
              <a:t>Because learning changes everything.</a:t>
            </a:r>
            <a:r>
              <a:rPr lang="en-US" sz="1050" b="0" i="0" spc="40" baseline="60000" dirty="0">
                <a:effectLst/>
                <a:latin typeface="Arial" panose="020B0604020202020204" pitchFamily="34" charset="0"/>
                <a:ea typeface="Calibri" panose="020F0502020204030204" pitchFamily="34" charset="0"/>
              </a:rPr>
              <a:t>®</a:t>
            </a:r>
            <a:endParaRPr lang="en-US" sz="1600" b="0" i="0" spc="40" baseline="60000" dirty="0">
              <a:latin typeface="Arial" panose="020B0604020202020204" pitchFamily="34" charset="0"/>
            </a:endParaRPr>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b="0" i="0">
                <a:solidFill>
                  <a:schemeClr val="tx1">
                    <a:lumMod val="50000"/>
                    <a:lumOff val="50000"/>
                  </a:schemeClr>
                </a:solidFill>
                <a:latin typeface="Arial" panose="020B0604020202020204" pitchFamily="34" charset="0"/>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80432991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i="0" dirty="0">
                <a:solidFill>
                  <a:schemeClr val="tx1">
                    <a:lumMod val="65000"/>
                    <a:lumOff val="35000"/>
                  </a:schemeClr>
                </a:solidFill>
                <a:latin typeface="Arial" panose="020B0604020202020204" pitchFamily="34" charset="0"/>
              </a:rPr>
              <a:t>© McGraw Hill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b="0" i="0">
                <a:solidFill>
                  <a:schemeClr val="tx1">
                    <a:lumMod val="65000"/>
                    <a:lumOff val="35000"/>
                  </a:schemeClr>
                </a:solidFill>
                <a:latin typeface="Arial" panose="020B0604020202020204" pitchFamily="34"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4966310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Lst>
  <p:hf hdr="0" dt="0"/>
  <p:txStyles>
    <p:titleStyle>
      <a:lvl1pPr algn="l" defTabSz="914400" rtl="0" eaLnBrk="1" latinLnBrk="0" hangingPunct="1">
        <a:lnSpc>
          <a:spcPct val="100000"/>
        </a:lnSpc>
        <a:spcBef>
          <a:spcPct val="0"/>
        </a:spcBef>
        <a:buNone/>
        <a:defRPr sz="2400" b="1" i="0" kern="1200">
          <a:solidFill>
            <a:srgbClr val="692146"/>
          </a:solidFill>
          <a:latin typeface="Arial" panose="020B0604020202020204" pitchFamily="34" charset="0"/>
          <a:ea typeface="Verdana" panose="020B0604030504040204" pitchFamily="34" charset="0"/>
          <a:cs typeface="Arial" panose="020B0604020202020204" pitchFamily="34"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b="0" i="0" kern="1200">
          <a:solidFill>
            <a:schemeClr val="tx2"/>
          </a:solidFill>
          <a:latin typeface="Arial" panose="020B0604020202020204" pitchFamily="34" charset="0"/>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b="0" i="0" kern="1200">
          <a:solidFill>
            <a:schemeClr val="tx2"/>
          </a:solidFill>
          <a:latin typeface="Arial" panose="020B0604020202020204" pitchFamily="34" charset="0"/>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b="0" i="0" kern="1200">
          <a:solidFill>
            <a:schemeClr val="tx2"/>
          </a:solidFill>
          <a:latin typeface="Arial" panose="020B0604020202020204" pitchFamily="34" charset="0"/>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b="0" i="0">
                <a:solidFill>
                  <a:schemeClr val="tx1">
                    <a:lumMod val="50000"/>
                    <a:lumOff val="50000"/>
                  </a:schemeClr>
                </a:solidFill>
                <a:latin typeface="Arial" panose="020B0604020202020204" pitchFamily="34" charset="0"/>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618076210"/>
      </p:ext>
    </p:extLst>
  </p:cSld>
  <p:clrMap bg1="lt1" tx1="dk1" bg2="lt2" tx2="dk2" accent1="accent1" accent2="accent2" accent3="accent3" accent4="accent4" accent5="accent5" accent6="accent6" hlink="hlink" folHlink="folHlink"/>
  <p:sldLayoutIdLst>
    <p:sldLayoutId id="2147483837"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2160">
          <p15:clr>
            <a:srgbClr val="F26B43"/>
          </p15:clr>
        </p15:guide>
        <p15:guide id="13" pos="3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i="0" dirty="0">
                <a:solidFill>
                  <a:schemeClr val="tx1">
                    <a:lumMod val="65000"/>
                    <a:lumOff val="35000"/>
                  </a:schemeClr>
                </a:solidFill>
                <a:latin typeface="Calibri" panose="020F0502020204030204" pitchFamily="34" charset="0"/>
              </a:rPr>
              <a:t>© McGraw Hill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37202" y="6682314"/>
            <a:ext cx="342900" cy="143831"/>
          </a:xfrm>
          <a:prstGeom prst="rect">
            <a:avLst/>
          </a:prstGeom>
        </p:spPr>
        <p:txBody>
          <a:bodyPr vert="horz" lIns="45720" tIns="45720" rIns="45720" bIns="45720" rtlCol="0" anchor="ctr"/>
          <a:lstStyle>
            <a:lvl1pPr algn="r">
              <a:defRPr lang="en-US" sz="800" b="0" i="0" smtClean="0">
                <a:solidFill>
                  <a:schemeClr val="tx1">
                    <a:lumMod val="65000"/>
                    <a:lumOff val="35000"/>
                  </a:schemeClr>
                </a:solidFill>
                <a:latin typeface="Calibri" panose="020F0502020204030204" pitchFamily="34" charset="0"/>
              </a:defRPr>
            </a:lvl1pPr>
          </a:lstStyle>
          <a:p>
            <a:fld id="{68151E55-6873-49E2-B8D5-2F265E6F1973}" type="slidenum">
              <a:rPr lang="en-US" smtClean="0"/>
              <a:pPr/>
              <a:t>‹#›</a:t>
            </a:fld>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alibri" panose="020F0502020204030204" pitchFamily="34" charset="0"/>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alibri" panose="020F0502020204030204" pitchFamily="34" charset="0"/>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alibri" panose="020F0502020204030204" pitchFamily="34" charset="0"/>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1697582333"/>
      </p:ext>
    </p:extLst>
  </p:cSld>
  <p:clrMap bg1="lt1" tx1="dk1" bg2="lt2" tx2="dk2" accent1="accent1" accent2="accent2" accent3="accent3" accent4="accent4" accent5="accent5" accent6="accent6" hlink="hlink" folHlink="folHlink"/>
  <p:sldLayoutIdLst>
    <p:sldLayoutId id="2147483839" r:id="rId1"/>
    <p:sldLayoutId id="2147483840" r:id="rId2"/>
  </p:sldLayoutIdLst>
  <p:hf hdr="0" dt="0"/>
  <p:txStyles>
    <p:title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0" i="0" kern="1200">
          <a:solidFill>
            <a:schemeClr val="tx2"/>
          </a:solidFill>
          <a:latin typeface="Calibri" panose="020F0502020204030204" pitchFamily="34" charset="0"/>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b="0" i="0" kern="1200">
          <a:solidFill>
            <a:schemeClr val="tx2"/>
          </a:solidFill>
          <a:latin typeface="Calibri" panose="020F0502020204030204" pitchFamily="34" charset="0"/>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p15:clr>
            <a:srgbClr val="F26B43"/>
          </p15:clr>
        </p15:guide>
        <p15:guide id="6" pos="216">
          <p15:clr>
            <a:srgbClr val="F26B43"/>
          </p15:clr>
        </p15:guide>
        <p15:guide id="7" pos="4296">
          <p15:clr>
            <a:srgbClr val="F26B43"/>
          </p15:clr>
        </p15:guide>
        <p15:guide id="9" orient="horz" pos="4211">
          <p15:clr>
            <a:srgbClr val="F26B43"/>
          </p15:clr>
        </p15:guide>
        <p15:guide id="10" orient="horz" pos="1248">
          <p15:clr>
            <a:srgbClr val="F26B43"/>
          </p15:clr>
        </p15:guide>
        <p15:guide id="11" orient="horz" pos="3984">
          <p15:clr>
            <a:srgbClr val="F26B43"/>
          </p15:clr>
        </p15:guide>
        <p15:guide id="12" orient="horz" pos="1656">
          <p15:clr>
            <a:srgbClr val="F26B43"/>
          </p15:clr>
        </p15:guide>
        <p15:guide id="13" pos="2980">
          <p15:clr>
            <a:srgbClr val="F26B43"/>
          </p15:clr>
        </p15:guide>
        <p15:guide id="14" orient="horz" pos="2260">
          <p15:clr>
            <a:srgbClr val="F26B43"/>
          </p15:clr>
        </p15:guide>
        <p15:guide id="15" pos="2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i="0" dirty="0">
                <a:solidFill>
                  <a:schemeClr val="tx1">
                    <a:lumMod val="65000"/>
                    <a:lumOff val="35000"/>
                  </a:schemeClr>
                </a:solidFill>
                <a:latin typeface="Calibri" panose="020F0502020204030204" pitchFamily="34" charset="0"/>
              </a:rPr>
              <a:t>© McGraw Hill</a:t>
            </a:r>
          </a:p>
        </p:txBody>
      </p:sp>
    </p:spTree>
    <p:extLst>
      <p:ext uri="{BB962C8B-B14F-4D97-AF65-F5344CB8AC3E}">
        <p14:creationId xmlns:p14="http://schemas.microsoft.com/office/powerpoint/2010/main" val="788921847"/>
      </p:ext>
    </p:extLst>
  </p:cSld>
  <p:clrMap bg1="lt1" tx1="dk1" bg2="lt2" tx2="dk2" accent1="accent1" accent2="accent2" accent3="accent3" accent4="accent4" accent5="accent5" accent6="accent6" hlink="hlink" folHlink="folHlink"/>
  <p:sldLayoutIdLst>
    <p:sldLayoutId id="2147483842" r:id="rId1"/>
    <p:sldLayoutId id="2147483843" r:id="rId2"/>
  </p:sldLayoutIdLst>
  <p:hf hdr="0" dt="0"/>
  <p:txStyles>
    <p:title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b="0" i="0" kern="1200">
          <a:solidFill>
            <a:schemeClr val="tx2"/>
          </a:solidFill>
          <a:latin typeface="Calibri" panose="020F0502020204030204" pitchFamily="34" charset="0"/>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b="0" i="0" kern="1200">
          <a:solidFill>
            <a:schemeClr val="tx2"/>
          </a:solidFill>
          <a:latin typeface="Calibri" panose="020F0502020204030204" pitchFamily="34" charset="0"/>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b="0" i="0" kern="1200">
          <a:solidFill>
            <a:schemeClr val="tx2"/>
          </a:solidFill>
          <a:latin typeface="Calibri" panose="020F0502020204030204" pitchFamily="34" charset="0"/>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409995909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2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297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245879"/>
            <a:ext cx="91440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pyright" descr="©McGraw-Hill Education"/>
          <p:cNvSpPr txBox="1">
            <a:spLocks/>
          </p:cNvSpPr>
          <p:nvPr userDrawn="1"/>
        </p:nvSpPr>
        <p:spPr>
          <a:xfrm>
            <a:off x="-1" y="6705600"/>
            <a:ext cx="1769423"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6A6A6A"/>
                </a:solidFill>
                <a:latin typeface="Arial" panose="020B0604020202020204" pitchFamily="34" charset="0"/>
              </a:rPr>
              <a:t>©McGraw-Hill Education.</a:t>
            </a:r>
          </a:p>
        </p:txBody>
      </p:sp>
    </p:spTree>
    <p:extLst>
      <p:ext uri="{BB962C8B-B14F-4D97-AF65-F5344CB8AC3E}">
        <p14:creationId xmlns:p14="http://schemas.microsoft.com/office/powerpoint/2010/main" val="40526010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Lst>
  <p:txStyles>
    <p:titleStyle>
      <a:lvl1pPr algn="ctr" defTabSz="457200" rtl="0" eaLnBrk="1" latinLnBrk="0" hangingPunct="1">
        <a:spcBef>
          <a:spcPct val="0"/>
        </a:spcBef>
        <a:buNone/>
        <a:defRPr sz="3200" kern="1200">
          <a:solidFill>
            <a:schemeClr val="bg2"/>
          </a:solidFill>
          <a:latin typeface="Arial Black" panose="020B0A04020102090204" pitchFamily="34" charset="0"/>
          <a:ea typeface="+mj-ea"/>
          <a:cs typeface="+mj-cs"/>
        </a:defRPr>
      </a:lvl1pPr>
    </p:titleStyle>
    <p:bodyStyle>
      <a:lvl1pPr marL="0" indent="0" algn="l" defTabSz="457200" rtl="0" eaLnBrk="1" latinLnBrk="0" hangingPunct="1">
        <a:spcBef>
          <a:spcPct val="20000"/>
        </a:spcBef>
        <a:buFont typeface="Arial"/>
        <a:buNone/>
        <a:defRPr sz="2400" kern="1200">
          <a:solidFill>
            <a:srgbClr val="0000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bg2"/>
        </a:buClr>
        <a:buFont typeface="Arial" panose="020B0604020202020204" pitchFamily="34" charset="0"/>
        <a:buChar char="•"/>
        <a:defRPr sz="2200" kern="1200">
          <a:solidFill>
            <a:srgbClr val="000000"/>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accent1"/>
        </a:buClr>
        <a:buFont typeface="Arial" panose="020B0604020202020204" pitchFamily="34" charset="0"/>
        <a:buChar char="•"/>
        <a:defRPr sz="2000" kern="1200">
          <a:solidFill>
            <a:srgbClr val="000000"/>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1800" kern="1200">
          <a:solidFill>
            <a:srgbClr val="000000"/>
          </a:solidFill>
          <a:latin typeface="Arial" panose="020B0604020202020204" pitchFamily="34" charset="0"/>
          <a:ea typeface="+mn-ea"/>
          <a:cs typeface="+mn-cs"/>
        </a:defRPr>
      </a:lvl4pPr>
      <a:lvl5pPr marL="2057400" indent="-228600" algn="l" defTabSz="457200" rtl="0" eaLnBrk="1" latinLnBrk="0" hangingPunct="1">
        <a:spcBef>
          <a:spcPct val="20000"/>
        </a:spcBef>
        <a:buClr>
          <a:srgbClr val="000000"/>
        </a:buClr>
        <a:buFont typeface="Arial" panose="020B0604020202020204" pitchFamily="34" charset="0"/>
        <a:buChar char="•"/>
        <a:defRPr sz="1600" kern="1200">
          <a:solidFill>
            <a:srgbClr val="000000"/>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5A531270-D801-489E-B72E-17B033A28A13}"/>
              </a:ext>
            </a:extLst>
          </p:cNvPr>
          <p:cNvSpPr>
            <a:spLocks noGrp="1"/>
          </p:cNvSpPr>
          <p:nvPr>
            <p:ph type="title"/>
          </p:nvPr>
        </p:nvSpPr>
        <p:spPr bwMode="auto">
          <a:xfrm>
            <a:off x="381000" y="228600"/>
            <a:ext cx="853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12">
            <a:extLst>
              <a:ext uri="{FF2B5EF4-FFF2-40B4-BE49-F238E27FC236}">
                <a16:creationId xmlns:a16="http://schemas.microsoft.com/office/drawing/2014/main" id="{4973A238-F556-4F23-95EC-8BD176C73894}"/>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a:extLst>
              <a:ext uri="{FF2B5EF4-FFF2-40B4-BE49-F238E27FC236}">
                <a16:creationId xmlns:a16="http://schemas.microsoft.com/office/drawing/2014/main" id="{AE22E4C9-78DC-4DA3-AD59-054837F64D95}"/>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EB4B77A3-50F2-43C3-BE56-24D7BB14208D}"/>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9" name="Rectangle 8">
            <a:extLst>
              <a:ext uri="{FF2B5EF4-FFF2-40B4-BE49-F238E27FC236}">
                <a16:creationId xmlns:a16="http://schemas.microsoft.com/office/drawing/2014/main" id="{B3008F2B-D3E3-42A4-8E25-10817FE6A9DD}"/>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23" name="Slide Number Placeholder 22">
            <a:extLst>
              <a:ext uri="{FF2B5EF4-FFF2-40B4-BE49-F238E27FC236}">
                <a16:creationId xmlns:a16="http://schemas.microsoft.com/office/drawing/2014/main" id="{3D627038-490B-45E1-9353-C6A877A652A9}"/>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000" b="1">
                <a:solidFill>
                  <a:srgbClr val="FFFFFF"/>
                </a:solidFill>
              </a:defRPr>
            </a:lvl1pPr>
          </a:lstStyle>
          <a:p>
            <a:fld id="{42AC8C88-80F5-4790-B2A8-AF0271B7F80A}" type="slidenum">
              <a:rPr lang="en-US" altLang="en-US"/>
              <a:pPr/>
              <a:t>‹#›</a:t>
            </a:fld>
            <a:endParaRPr lang="en-US" altLang="en-US" dirty="0"/>
          </a:p>
        </p:txBody>
      </p:sp>
      <p:sp>
        <p:nvSpPr>
          <p:cNvPr id="1032" name="Rectangle 1032">
            <a:extLst>
              <a:ext uri="{FF2B5EF4-FFF2-40B4-BE49-F238E27FC236}">
                <a16:creationId xmlns:a16="http://schemas.microsoft.com/office/drawing/2014/main" id="{8D7BF122-F8B8-4745-9DAD-679BD9A64089}"/>
              </a:ext>
            </a:extLst>
          </p:cNvPr>
          <p:cNvSpPr>
            <a:spLocks noChangeArrowheads="1"/>
          </p:cNvSpPr>
          <p:nvPr/>
        </p:nvSpPr>
        <p:spPr bwMode="auto">
          <a:xfrm>
            <a:off x="533400" y="6400800"/>
            <a:ext cx="8305800" cy="246063"/>
          </a:xfrm>
          <a:prstGeom prst="rect">
            <a:avLst/>
          </a:prstGeom>
          <a:noFill/>
          <a:ln w="9525">
            <a:noFill/>
            <a:miter lim="800000"/>
            <a:headEnd/>
            <a:tailEnd/>
          </a:ln>
        </p:spPr>
        <p:txBody>
          <a:bodyPr lIns="0" tIns="0" rIns="0" bIns="0">
            <a:spAutoFit/>
          </a:bodyPr>
          <a:lstStyle/>
          <a:p>
            <a:pPr algn="ctr">
              <a:defRPr/>
            </a:pPr>
            <a:r>
              <a:rPr lang="en-US" sz="800" dirty="0">
                <a:latin typeface="Arial" panose="020B0604020202020204" pitchFamily="34" charset="0"/>
                <a:cs typeface="Arial" pitchFamily="34" charset="0"/>
              </a:rPr>
              <a:t>© 2016 by McGraw Hill Education. This is proprietary material solely for authorized  instructor use. Not authorized for sale or distribution in any manner.</a:t>
            </a:r>
          </a:p>
          <a:p>
            <a:pPr algn="ctr">
              <a:defRPr/>
            </a:pPr>
            <a:r>
              <a:rPr lang="en-US" sz="800" dirty="0">
                <a:latin typeface="Arial" panose="020B0604020202020204" pitchFamily="34" charset="0"/>
                <a:cs typeface="Arial" pitchFamily="34" charset="0"/>
              </a:rPr>
              <a:t>This document may not be copied, scanned, duplicated, forwarded, distributed or posted on a website, in whole or in part.</a:t>
            </a:r>
          </a:p>
        </p:txBody>
      </p:sp>
    </p:spTree>
  </p:cSld>
  <p:clrMap bg1="lt1" tx1="dk1" bg2="lt2" tx2="dk2" accent1="accent1" accent2="accent2" accent3="accent3" accent4="accent4" accent5="accent5" accent6="accent6" hlink="hlink" folHlink="folHlink"/>
  <p:sldLayoutIdLst>
    <p:sldLayoutId id="2147483809"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0" eaLnBrk="0" fontAlgn="base" hangingPunct="0">
        <a:spcBef>
          <a:spcPct val="0"/>
        </a:spcBef>
        <a:spcAft>
          <a:spcPct val="0"/>
        </a:spcAft>
        <a:defRPr sz="3600" b="1">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600" b="1">
          <a:solidFill>
            <a:schemeClr val="tx2"/>
          </a:solidFill>
          <a:latin typeface="Verdana" pitchFamily="34" charset="0"/>
          <a:ea typeface="MS PGothic" pitchFamily="34" charset="-128"/>
          <a:cs typeface="MS PGothic" pitchFamily="34" charset="-128"/>
        </a:defRPr>
      </a:lvl2pPr>
      <a:lvl3pPr algn="ctr" rtl="0" eaLnBrk="0" fontAlgn="base" hangingPunct="0">
        <a:spcBef>
          <a:spcPct val="0"/>
        </a:spcBef>
        <a:spcAft>
          <a:spcPct val="0"/>
        </a:spcAft>
        <a:defRPr sz="3600" b="1">
          <a:solidFill>
            <a:schemeClr val="tx2"/>
          </a:solidFill>
          <a:latin typeface="Verdana" pitchFamily="34" charset="0"/>
          <a:ea typeface="MS PGothic" pitchFamily="34" charset="-128"/>
          <a:cs typeface="MS PGothic" pitchFamily="34" charset="-128"/>
        </a:defRPr>
      </a:lvl3pPr>
      <a:lvl4pPr algn="ctr" rtl="0" eaLnBrk="0" fontAlgn="base" hangingPunct="0">
        <a:spcBef>
          <a:spcPct val="0"/>
        </a:spcBef>
        <a:spcAft>
          <a:spcPct val="0"/>
        </a:spcAft>
        <a:defRPr sz="3600" b="1">
          <a:solidFill>
            <a:schemeClr val="tx2"/>
          </a:solidFill>
          <a:latin typeface="Verdana" pitchFamily="34" charset="0"/>
          <a:ea typeface="MS PGothic" pitchFamily="34" charset="-128"/>
          <a:cs typeface="MS PGothic" pitchFamily="34" charset="-128"/>
        </a:defRPr>
      </a:lvl4pPr>
      <a:lvl5pPr algn="ctr" rtl="0" eaLnBrk="0" fontAlgn="base" hangingPunct="0">
        <a:spcBef>
          <a:spcPct val="0"/>
        </a:spcBef>
        <a:spcAft>
          <a:spcPct val="0"/>
        </a:spcAft>
        <a:defRPr sz="3600" b="1">
          <a:solidFill>
            <a:schemeClr val="tx2"/>
          </a:solidFill>
          <a:latin typeface="Verdana" pitchFamily="34" charset="0"/>
          <a:ea typeface="MS PGothic" pitchFamily="34" charset="-128"/>
          <a:cs typeface="MS PGothic" pitchFamily="34" charset="-128"/>
        </a:defRPr>
      </a:lvl5pPr>
      <a:lvl6pPr marL="457200" algn="ctr" rtl="0" eaLnBrk="1" fontAlgn="base" hangingPunct="1">
        <a:spcBef>
          <a:spcPct val="0"/>
        </a:spcBef>
        <a:spcAft>
          <a:spcPct val="0"/>
        </a:spcAft>
        <a:defRPr sz="3600" b="1">
          <a:solidFill>
            <a:schemeClr val="tx2"/>
          </a:solidFill>
          <a:latin typeface="Verdana" pitchFamily="34" charset="0"/>
          <a:ea typeface="MS PGothic" pitchFamily="34" charset="-128"/>
          <a:cs typeface="MS PGothic" pitchFamily="34" charset="-128"/>
        </a:defRPr>
      </a:lvl6pPr>
      <a:lvl7pPr marL="914400" algn="ctr" rtl="0" eaLnBrk="1" fontAlgn="base" hangingPunct="1">
        <a:spcBef>
          <a:spcPct val="0"/>
        </a:spcBef>
        <a:spcAft>
          <a:spcPct val="0"/>
        </a:spcAft>
        <a:defRPr sz="3600" b="1">
          <a:solidFill>
            <a:schemeClr val="tx2"/>
          </a:solidFill>
          <a:latin typeface="Verdana" pitchFamily="34" charset="0"/>
          <a:ea typeface="MS PGothic" pitchFamily="34" charset="-128"/>
          <a:cs typeface="MS PGothic" pitchFamily="34" charset="-128"/>
        </a:defRPr>
      </a:lvl7pPr>
      <a:lvl8pPr marL="1371600" algn="ctr" rtl="0" eaLnBrk="1" fontAlgn="base" hangingPunct="1">
        <a:spcBef>
          <a:spcPct val="0"/>
        </a:spcBef>
        <a:spcAft>
          <a:spcPct val="0"/>
        </a:spcAft>
        <a:defRPr sz="3600" b="1">
          <a:solidFill>
            <a:schemeClr val="tx2"/>
          </a:solidFill>
          <a:latin typeface="Verdana" pitchFamily="34" charset="0"/>
          <a:ea typeface="MS PGothic" pitchFamily="34" charset="-128"/>
          <a:cs typeface="MS PGothic" pitchFamily="34" charset="-128"/>
        </a:defRPr>
      </a:lvl8pPr>
      <a:lvl9pPr marL="1828800" algn="ctr" rtl="0" eaLnBrk="1" fontAlgn="base" hangingPunct="1">
        <a:spcBef>
          <a:spcPct val="0"/>
        </a:spcBef>
        <a:spcAft>
          <a:spcPct val="0"/>
        </a:spcAft>
        <a:defRPr sz="3600" b="1">
          <a:solidFill>
            <a:schemeClr val="tx2"/>
          </a:solidFill>
          <a:latin typeface="Verdana" pitchFamily="34" charset="0"/>
          <a:ea typeface="MS PGothic" pitchFamily="34" charset="-128"/>
          <a:cs typeface="MS PGothic" pitchFamily="34" charset="-128"/>
        </a:defRPr>
      </a:lvl9pPr>
    </p:titleStyle>
    <p:bodyStyle>
      <a:lvl1pPr marL="290513" indent="-290513" algn="l" rtl="0" eaLnBrk="0" fontAlgn="base" hangingPunct="0">
        <a:spcBef>
          <a:spcPts val="700"/>
        </a:spcBef>
        <a:spcAft>
          <a:spcPct val="0"/>
        </a:spcAft>
        <a:buClr>
          <a:srgbClr val="167B3A"/>
        </a:buClr>
        <a:buSzPct val="100000"/>
        <a:buFont typeface="Wingdings" panose="05000000000000000000" pitchFamily="2" charset="2"/>
        <a:buChar char="§"/>
        <a:tabLst>
          <a:tab pos="1768475" algn="l"/>
        </a:tabLst>
        <a:defRPr sz="2400">
          <a:solidFill>
            <a:schemeClr val="tx1"/>
          </a:solidFill>
          <a:latin typeface="Arial" panose="020B0604020202020204" pitchFamily="34" charset="0"/>
          <a:ea typeface="+mn-ea"/>
          <a:cs typeface="+mn-cs"/>
        </a:defRPr>
      </a:lvl1pPr>
      <a:lvl2pPr marL="731838" indent="-273050" algn="l" rtl="0" eaLnBrk="0" fontAlgn="base" hangingPunct="0">
        <a:spcBef>
          <a:spcPts val="550"/>
        </a:spcBef>
        <a:spcAft>
          <a:spcPct val="0"/>
        </a:spcAft>
        <a:buClr>
          <a:srgbClr val="680025"/>
        </a:buClr>
        <a:buFont typeface="Wingdings" panose="05000000000000000000" pitchFamily="2" charset="2"/>
        <a:buChar char="§"/>
        <a:tabLst>
          <a:tab pos="1768475" algn="l"/>
        </a:tabLst>
        <a:defRPr sz="2200">
          <a:solidFill>
            <a:schemeClr val="tx1"/>
          </a:solidFill>
          <a:latin typeface="Arial" panose="020B0604020202020204" pitchFamily="34" charset="0"/>
          <a:ea typeface="+mn-ea"/>
          <a:cs typeface="+mn-cs"/>
        </a:defRPr>
      </a:lvl2pPr>
      <a:lvl3pPr marL="1074738" indent="-228600" algn="l" rtl="0" eaLnBrk="0" fontAlgn="base" hangingPunct="0">
        <a:spcBef>
          <a:spcPts val="500"/>
        </a:spcBef>
        <a:spcAft>
          <a:spcPct val="0"/>
        </a:spcAft>
        <a:buClr>
          <a:srgbClr val="D75B53"/>
        </a:buClr>
        <a:buFont typeface="Wingdings" panose="05000000000000000000" pitchFamily="2" charset="2"/>
        <a:buChar char="§"/>
        <a:tabLst>
          <a:tab pos="1768475" algn="l"/>
        </a:tabLst>
        <a:defRPr sz="2000">
          <a:solidFill>
            <a:schemeClr val="tx1"/>
          </a:solidFill>
          <a:latin typeface="Arial" panose="020B0604020202020204" pitchFamily="34" charset="0"/>
          <a:ea typeface="+mn-ea"/>
          <a:cs typeface="+mn-cs"/>
        </a:defRPr>
      </a:lvl3pPr>
      <a:lvl4pPr marL="1417638" indent="-228600" algn="l" rtl="0" eaLnBrk="0" fontAlgn="base" hangingPunct="0">
        <a:spcBef>
          <a:spcPts val="400"/>
        </a:spcBef>
        <a:spcAft>
          <a:spcPct val="0"/>
        </a:spcAft>
        <a:buClr>
          <a:srgbClr val="1286AA"/>
        </a:buClr>
        <a:buFont typeface="Wingdings" panose="05000000000000000000" pitchFamily="2" charset="2"/>
        <a:buChar char="§"/>
        <a:tabLst>
          <a:tab pos="1768475" algn="l"/>
        </a:tabLst>
        <a:defRPr>
          <a:solidFill>
            <a:schemeClr val="tx1"/>
          </a:solidFill>
          <a:latin typeface="Arial" panose="020B0604020202020204" pitchFamily="34" charset="0"/>
          <a:ea typeface="+mn-ea"/>
          <a:cs typeface="+mn-cs"/>
        </a:defRPr>
      </a:lvl4pPr>
      <a:lvl5pPr marL="1828800" indent="-228600" algn="l" rtl="0" eaLnBrk="0" fontAlgn="base" hangingPunct="0">
        <a:spcBef>
          <a:spcPts val="400"/>
        </a:spcBef>
        <a:spcAft>
          <a:spcPct val="0"/>
        </a:spcAft>
        <a:buClr>
          <a:srgbClr val="E5AA80"/>
        </a:buClr>
        <a:buFont typeface="Wingdings" panose="05000000000000000000" pitchFamily="2" charset="2"/>
        <a:buChar char="§"/>
        <a:tabLst>
          <a:tab pos="1768475" algn="l"/>
        </a:tabLst>
        <a:defRPr>
          <a:solidFill>
            <a:schemeClr val="tx1"/>
          </a:solidFill>
          <a:latin typeface="Arial" panose="020B0604020202020204" pitchFamily="34" charset="0"/>
          <a:ea typeface="+mn-ea"/>
          <a:cs typeface="+mn-cs"/>
        </a:defRPr>
      </a:lvl5pPr>
      <a:lvl6pPr marL="2286000" indent="-228600" algn="l" rtl="0" eaLnBrk="1" fontAlgn="base" hangingPunct="1">
        <a:spcBef>
          <a:spcPts val="400"/>
        </a:spcBef>
        <a:spcAft>
          <a:spcPct val="0"/>
        </a:spcAft>
        <a:buClr>
          <a:srgbClr val="E5AA80"/>
        </a:buClr>
        <a:buFont typeface="Wingdings" pitchFamily="2" charset="2"/>
        <a:buChar char="§"/>
        <a:tabLst>
          <a:tab pos="1768475" algn="l"/>
        </a:tabLst>
        <a:defRPr>
          <a:solidFill>
            <a:schemeClr val="tx1"/>
          </a:solidFill>
          <a:latin typeface="+mn-lt"/>
          <a:ea typeface="+mn-ea"/>
          <a:cs typeface="+mn-cs"/>
        </a:defRPr>
      </a:lvl6pPr>
      <a:lvl7pPr marL="2743200" indent="-228600" algn="l" rtl="0" eaLnBrk="1" fontAlgn="base" hangingPunct="1">
        <a:spcBef>
          <a:spcPts val="400"/>
        </a:spcBef>
        <a:spcAft>
          <a:spcPct val="0"/>
        </a:spcAft>
        <a:buClr>
          <a:srgbClr val="E5AA80"/>
        </a:buClr>
        <a:buFont typeface="Wingdings" pitchFamily="2" charset="2"/>
        <a:buChar char="§"/>
        <a:tabLst>
          <a:tab pos="1768475" algn="l"/>
        </a:tabLst>
        <a:defRPr>
          <a:solidFill>
            <a:schemeClr val="tx1"/>
          </a:solidFill>
          <a:latin typeface="+mn-lt"/>
          <a:ea typeface="+mn-ea"/>
          <a:cs typeface="+mn-cs"/>
        </a:defRPr>
      </a:lvl7pPr>
      <a:lvl8pPr marL="3200400" indent="-228600" algn="l" rtl="0" eaLnBrk="1" fontAlgn="base" hangingPunct="1">
        <a:spcBef>
          <a:spcPts val="400"/>
        </a:spcBef>
        <a:spcAft>
          <a:spcPct val="0"/>
        </a:spcAft>
        <a:buClr>
          <a:srgbClr val="E5AA80"/>
        </a:buClr>
        <a:buFont typeface="Wingdings" pitchFamily="2" charset="2"/>
        <a:buChar char="§"/>
        <a:tabLst>
          <a:tab pos="1768475" algn="l"/>
        </a:tabLst>
        <a:defRPr>
          <a:solidFill>
            <a:schemeClr val="tx1"/>
          </a:solidFill>
          <a:latin typeface="+mn-lt"/>
          <a:ea typeface="+mn-ea"/>
          <a:cs typeface="+mn-cs"/>
        </a:defRPr>
      </a:lvl8pPr>
      <a:lvl9pPr marL="3657600" indent="-228600" algn="l" rtl="0" eaLnBrk="1" fontAlgn="base" hangingPunct="1">
        <a:spcBef>
          <a:spcPts val="400"/>
        </a:spcBef>
        <a:spcAft>
          <a:spcPct val="0"/>
        </a:spcAft>
        <a:buClr>
          <a:srgbClr val="E5AA80"/>
        </a:buClr>
        <a:buFont typeface="Wingdings" pitchFamily="2" charset="2"/>
        <a:buChar char="§"/>
        <a:tabLst>
          <a:tab pos="1768475" algn="l"/>
        </a:tabLst>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slide" Target="slide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slide" Target="slide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D98F98-2FF4-4970-A5A2-FAEEF605C6D1}"/>
              </a:ext>
            </a:extLst>
          </p:cNvPr>
          <p:cNvSpPr>
            <a:spLocks noGrp="1"/>
          </p:cNvSpPr>
          <p:nvPr>
            <p:ph type="ctrTitle"/>
          </p:nvPr>
        </p:nvSpPr>
        <p:spPr/>
        <p:txBody>
          <a:bodyPr/>
          <a:lstStyle/>
          <a:p>
            <a:r xmlns:a="http://schemas.openxmlformats.org/drawingml/2006/main">
              <a:rPr lang="el" dirty="0"/>
              <a:t>ΠΕΡΙΠΤΩΣΗ 11</a:t>
            </a:r>
          </a:p>
        </p:txBody>
      </p:sp>
      <p:sp>
        <p:nvSpPr>
          <p:cNvPr id="3" name="Subtitle 2">
            <a:extLst>
              <a:ext uri="{FF2B5EF4-FFF2-40B4-BE49-F238E27FC236}">
                <a16:creationId xmlns:a16="http://schemas.microsoft.com/office/drawing/2014/main" id="{42DAEFA6-F14E-8A4C-9165-C2D50A492E25}"/>
              </a:ext>
            </a:extLst>
          </p:cNvPr>
          <p:cNvSpPr>
            <a:spLocks noGrp="1"/>
          </p:cNvSpPr>
          <p:nvPr>
            <p:ph type="subTitle" idx="1"/>
          </p:nvPr>
        </p:nvSpPr>
        <p:spPr>
          <a:xfrm>
            <a:off x="629286" y="4002374"/>
            <a:ext cx="3035808" cy="804094"/>
          </a:xfrm>
        </p:spPr>
        <p:txBody>
          <a:bodyPr/>
          <a:lstStyle/>
          <a:p>
            <a:r xmlns:a="http://schemas.openxmlformats.org/drawingml/2006/main">
              <a:rPr lang="el" altLang="en-US" sz="2400" dirty="0"/>
              <a:t>Emirates Airline</a:t>
            </a:r>
            <a:endParaRPr xmlns:a="http://schemas.openxmlformats.org/drawingml/2006/main" lang="en-US" dirty="0"/>
          </a:p>
        </p:txBody>
      </p:sp>
      <p:sp>
        <p:nvSpPr>
          <p:cNvPr id="2" name="Text Placeholder 1">
            <a:extLst>
              <a:ext uri="{FF2B5EF4-FFF2-40B4-BE49-F238E27FC236}">
                <a16:creationId xmlns:a16="http://schemas.microsoft.com/office/drawing/2014/main" id="{84B72047-3F86-4958-9DD9-56A347AFDF8C}"/>
              </a:ext>
            </a:extLst>
          </p:cNvPr>
          <p:cNvSpPr>
            <a:spLocks noGrp="1"/>
          </p:cNvSpPr>
          <p:nvPr>
            <p:ph type="body" sz="quarter" idx="10"/>
          </p:nvPr>
        </p:nvSpPr>
        <p:spPr/>
        <p:txBody>
          <a:bodyPr/>
          <a:lstStyle/>
          <a:p>
            <a:pPr xmlns:a="http://schemas.openxmlformats.org/drawingml/2006/main">
              <a:spcAft>
                <a:spcPts val="10200"/>
              </a:spcAft>
            </a:pPr>
            <a:r xmlns:a="http://schemas.openxmlformats.org/drawingml/2006/main">
              <a:rPr lang="el" altLang="en-US" sz="2000" dirty="0"/>
              <a:t>Jamal Shamsie </a:t>
            </a:r>
            <a:br xmlns:a="http://schemas.openxmlformats.org/drawingml/2006/main">
              <a:rPr lang="en-US" altLang="en-US" sz="2000" dirty="0"/>
            </a:br>
            <a:r xmlns:a="http://schemas.openxmlformats.org/drawingml/2006/main">
              <a:rPr lang="el" altLang="en-US" sz="2000" dirty="0"/>
              <a:t>Alan B. Eisner</a:t>
            </a:r>
            <a:endParaRPr xmlns:a="http://schemas.openxmlformats.org/drawingml/2006/main" lang="en-US" sz="2000" dirty="0"/>
          </a:p>
        </p:txBody>
      </p:sp>
      <p:sp>
        <p:nvSpPr>
          <p:cNvPr id="6" name="Long Copyright">
            <a:extLst>
              <a:ext uri="{FF2B5EF4-FFF2-40B4-BE49-F238E27FC236}">
                <a16:creationId xmlns:a16="http://schemas.microsoft.com/office/drawing/2014/main" id="{715AD839-66B5-D641-B419-54C35359BD64}"/>
              </a:ext>
            </a:extLst>
          </p:cNvPr>
          <p:cNvSpPr>
            <a:spLocks noGrp="1"/>
          </p:cNvSpPr>
          <p:nvPr>
            <p:ph type="ftr" sz="quarter" idx="12"/>
          </p:nvPr>
        </p:nvSpPr>
        <p:spPr>
          <a:xfrm>
            <a:off x="0" y="6478439"/>
            <a:ext cx="9144000" cy="379562"/>
          </a:xfrm>
        </p:spPr>
        <p:txBody>
          <a:bodyPr/>
          <a:lstStyle>
            <a:lvl1pPr algn="ctr">
              <a:defRPr/>
            </a:lvl1pPr>
          </a:lstStyle>
          <a:p>
            <a:pPr xmlns:a="http://schemas.openxmlformats.org/drawingml/2006/main" fontAlgn="auto">
              <a:spcAft>
                <a:spcPts val="0"/>
              </a:spcAft>
            </a:pPr>
            <a:r xmlns:a="http://schemas.openxmlformats.org/drawingml/2006/main">
              <a:rPr lang="el" dirty="0">
                <a:solidFill>
                  <a:schemeClr val="tx1"/>
                </a:solidFill>
              </a:rPr>
              <a:t>© McGraw Hill LLC. Με την επιφύλαξη παντός δικαιώματος. Καμία αναπαραγωγή ή διανομή χωρίς την προηγούμενη γραπτή συγκατάθεση της McGraw Hill LLC.</a:t>
            </a:r>
          </a:p>
        </p:txBody>
      </p:sp>
      <p:sp>
        <p:nvSpPr>
          <p:cNvPr id="7" name="Text Placeholder 4">
            <a:extLst>
              <a:ext uri="{FF2B5EF4-FFF2-40B4-BE49-F238E27FC236}">
                <a16:creationId xmlns:a16="http://schemas.microsoft.com/office/drawing/2014/main" id="{53B8E806-C868-2345-8B74-110113FA1006}"/>
              </a:ext>
            </a:extLst>
          </p:cNvPr>
          <p:cNvSpPr>
            <a:spLocks noGrp="1"/>
          </p:cNvSpPr>
          <p:nvPr>
            <p:ph type="body" sz="quarter" idx="13"/>
          </p:nvPr>
        </p:nvSpPr>
        <p:spPr>
          <a:xfrm>
            <a:off x="7391400" y="6478588"/>
            <a:ext cx="1447800" cy="374650"/>
          </a:xfrm>
        </p:spPr>
        <p:txBody>
          <a:bodyPr/>
          <a:lstStyle/>
          <a:p>
            <a:r xmlns:a="http://schemas.openxmlformats.org/drawingml/2006/main">
              <a:rPr lang="el" b="0" i="0" dirty="0">
                <a:solidFill>
                  <a:schemeClr val="tx2">
                    <a:lumMod val="50000"/>
                    <a:lumOff val="50000"/>
                  </a:schemeClr>
                </a:solidFill>
                <a:effectLst/>
                <a:latin typeface="Arial" panose="020B0604020202020204" pitchFamily="34" charset="0"/>
              </a:rPr>
              <a:t>Anatoli Styf/Shutterstock</a:t>
            </a:r>
            <a:endParaRPr xmlns:a="http://schemas.openxmlformats.org/drawingml/2006/main" lang="en-US" dirty="0">
              <a:solidFill>
                <a:schemeClr val="tx2">
                  <a:lumMod val="50000"/>
                  <a:lumOff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A0AC34-7645-4E43-9F6F-D980E94219BE}"/>
              </a:ext>
            </a:extLst>
          </p:cNvPr>
          <p:cNvSpPr>
            <a:spLocks noGrp="1"/>
          </p:cNvSpPr>
          <p:nvPr>
            <p:ph type="title"/>
          </p:nvPr>
        </p:nvSpPr>
        <p:spPr/>
        <p:txBody>
          <a:bodyPr/>
          <a:lstStyle/>
          <a:p>
            <a:r xmlns:a="http://schemas.openxmlformats.org/drawingml/2006/main">
              <a:rPr lang="el" dirty="0"/>
              <a:t>της Emirates </a:t>
            </a:r>
            <a:br xmlns:a="http://schemas.openxmlformats.org/drawingml/2006/main">
              <a:rPr lang="en-US" dirty="0"/>
            </a:br>
            <a:r xmlns:a="http://schemas.openxmlformats.org/drawingml/2006/main">
              <a:rPr lang="el" dirty="0"/>
              <a:t>: Έννοια στρατηγικής</a:t>
            </a:r>
            <a:r xmlns:a="http://schemas.openxmlformats.org/drawingml/2006/main">
              <a:rPr lang="el" baseline="0" dirty="0"/>
              <a:t> </a:t>
            </a:r>
            <a:r xmlns:a="http://schemas.openxmlformats.org/drawingml/2006/main">
              <a:rPr lang="el" sz="2000" baseline="0" dirty="0"/>
              <a:t>8</a:t>
            </a:r>
            <a:endParaRPr xmlns:a="http://schemas.openxmlformats.org/drawingml/2006/main" lang="en-US" sz="2000" dirty="0"/>
          </a:p>
        </p:txBody>
      </p:sp>
      <p:sp>
        <p:nvSpPr>
          <p:cNvPr id="5" name="Content Placeholder 4">
            <a:extLst>
              <a:ext uri="{FF2B5EF4-FFF2-40B4-BE49-F238E27FC236}">
                <a16:creationId xmlns:a16="http://schemas.microsoft.com/office/drawing/2014/main" id="{15D9D19F-9044-49DD-9C65-D26A7955A477}"/>
              </a:ext>
            </a:extLst>
          </p:cNvPr>
          <p:cNvSpPr>
            <a:spLocks noGrp="1"/>
          </p:cNvSpPr>
          <p:nvPr>
            <p:ph sz="quarter" idx="11"/>
          </p:nvPr>
        </p:nvSpPr>
        <p:spPr/>
        <p:txBody>
          <a:bodyPr>
            <a:normAutofit/>
          </a:bodyPr>
          <a:lstStyle/>
          <a:p>
            <a:pPr xmlns:a="http://schemas.openxmlformats.org/drawingml/2006/main" marL="0" indent="0">
              <a:buNone/>
            </a:pPr>
            <a:r xmlns:a="http://schemas.openxmlformats.org/drawingml/2006/main">
              <a:rPr lang="el" altLang="en-US" dirty="0"/>
              <a:t>Το Ντουμπάι είχε γίνει ένα παγκόσμιο θαύμα.</a:t>
            </a:r>
          </a:p>
          <a:p>
            <a:pPr xmlns:a="http://schemas.openxmlformats.org/drawingml/2006/main" marL="846138" lvl="1" indent="-404813"/>
            <a:r xmlns:a="http://schemas.openxmlformats.org/drawingml/2006/main">
              <a:rPr lang="el" altLang="en-US" sz="2600" dirty="0"/>
              <a:t>Οι ταξιδιώτες έρχονταν για πολλούς σκοπούς.</a:t>
            </a:r>
          </a:p>
          <a:p>
            <a:pPr xmlns:a="http://schemas.openxmlformats.org/drawingml/2006/main" marL="846138" lvl="1" indent="-404813"/>
            <a:r xmlns:a="http://schemas.openxmlformats.org/drawingml/2006/main">
              <a:rPr lang="el" altLang="en-US" sz="2600" dirty="0"/>
              <a:t>Η Emirates βοήθησε στη δημιουργία και τη διαιώνιση της αντίληψης μιας premium εμπειρίας.</a:t>
            </a:r>
          </a:p>
        </p:txBody>
      </p:sp>
      <p:sp>
        <p:nvSpPr>
          <p:cNvPr id="6" name="Content Placeholder 5">
            <a:extLst>
              <a:ext uri="{FF2B5EF4-FFF2-40B4-BE49-F238E27FC236}">
                <a16:creationId xmlns:a16="http://schemas.microsoft.com/office/drawing/2014/main" id="{1A53D90E-34F8-E84E-BD2A-839F1759A6A0}"/>
              </a:ext>
            </a:extLst>
          </p:cNvPr>
          <p:cNvSpPr>
            <a:spLocks noGrp="1"/>
          </p:cNvSpPr>
          <p:nvPr>
            <p:ph sz="quarter" idx="14"/>
          </p:nvPr>
        </p:nvSpPr>
        <p:spPr>
          <a:xfrm>
            <a:off x="342900" y="4114800"/>
            <a:ext cx="8458200" cy="1905000"/>
          </a:xfrm>
          <a:ln>
            <a:solidFill>
              <a:srgbClr val="990033"/>
            </a:solidFill>
          </a:ln>
        </p:spPr>
        <p:txBody>
          <a:bodyPr/>
          <a:lstStyle/>
          <a:p>
            <a:r xmlns:a="http://schemas.openxmlformats.org/drawingml/2006/main">
              <a:rPr lang="el" altLang="en-US" dirty="0">
                <a:cs typeface="Times New Roman" panose="02020603050405020304" pitchFamily="18" charset="0"/>
              </a:rPr>
              <a:t>Πώς μπορεί η Emirates να δημιουργήσει ένα </a:t>
            </a:r>
            <a:r xmlns:a="http://schemas.openxmlformats.org/drawingml/2006/main">
              <a:rPr lang="el" altLang="en-US" b="1" dirty="0">
                <a:solidFill>
                  <a:srgbClr val="E52C36"/>
                </a:solidFill>
                <a:cs typeface="Times New Roman" panose="02020603050405020304" pitchFamily="18" charset="0"/>
              </a:rPr>
              <a:t>βιώσιμο ανταγωνιστικό πλεονέκτημα</a:t>
            </a:r>
            <a:r xmlns:a="http://schemas.openxmlformats.org/drawingml/2006/main">
              <a:rPr lang="el" altLang="en-US" dirty="0">
                <a:solidFill>
                  <a:srgbClr val="E52C36"/>
                </a:solidFill>
                <a:cs typeface="Times New Roman" panose="02020603050405020304" pitchFamily="18" charset="0"/>
              </a:rPr>
              <a:t> </a:t>
            </a:r>
            <a:r xmlns:a="http://schemas.openxmlformats.org/drawingml/2006/main">
              <a:rPr lang="el" altLang="en-US" dirty="0">
                <a:cs typeface="Times New Roman" panose="02020603050405020304" pitchFamily="18" charset="0"/>
              </a:rPr>
              <a:t>στην αγορά που δεν είναι μόνο μοναδική και πολύτιμη αλλά και δύσκολο να αντιγράψουν ή να αντικαταστήσουν οι ανταγωνιστές;</a:t>
            </a:r>
            <a:endParaRPr xmlns:a="http://schemas.openxmlformats.org/drawingml/2006/main"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86AAFD1-45B5-4287-AC26-C9DEB60FF835}"/>
              </a:ext>
            </a:extLst>
          </p:cNvPr>
          <p:cNvSpPr>
            <a:spLocks noGrp="1"/>
          </p:cNvSpPr>
          <p:nvPr>
            <p:ph type="title"/>
          </p:nvPr>
        </p:nvSpPr>
        <p:spPr/>
        <p:txBody>
          <a:bodyPr/>
          <a:lstStyle/>
          <a:p>
            <a:pPr xmlns:a="http://schemas.openxmlformats.org/drawingml/2006/main" eaLnBrk="1" hangingPunct="1"/>
            <a:r xmlns:a="http://schemas.openxmlformats.org/drawingml/2006/main">
              <a:rPr lang="el" altLang="en-US" dirty="0"/>
              <a:t>Emirates </a:t>
            </a:r>
            <a:br xmlns:a="http://schemas.openxmlformats.org/drawingml/2006/main">
              <a:rPr lang="en-US" altLang="en-US" dirty="0"/>
            </a:br>
            <a:r xmlns:a="http://schemas.openxmlformats.org/drawingml/2006/main">
              <a:rPr lang="el" altLang="en-US" dirty="0"/>
              <a:t>Q1. Εξωτερικό Περιβάλλον</a:t>
            </a:r>
            <a:r xmlns:a="http://schemas.openxmlformats.org/drawingml/2006/main">
              <a:rPr lang="el" altLang="en-US" baseline="0" dirty="0"/>
              <a:t> </a:t>
            </a:r>
            <a:r xmlns:a="http://schemas.openxmlformats.org/drawingml/2006/main">
              <a:rPr lang="el" altLang="en-US" sz="1800" baseline="0" dirty="0"/>
              <a:t>1</a:t>
            </a:r>
            <a:endParaRPr xmlns:a="http://schemas.openxmlformats.org/drawingml/2006/main" lang="en-US" altLang="en-US" sz="1800" dirty="0"/>
          </a:p>
        </p:txBody>
      </p:sp>
      <p:sp>
        <p:nvSpPr>
          <p:cNvPr id="2" name="Content Placeholder 1">
            <a:extLst>
              <a:ext uri="{FF2B5EF4-FFF2-40B4-BE49-F238E27FC236}">
                <a16:creationId xmlns:a16="http://schemas.microsoft.com/office/drawing/2014/main" id="{0EAA65A3-A9E8-FF4B-86D7-075279DD029D}"/>
              </a:ext>
            </a:extLst>
          </p:cNvPr>
          <p:cNvSpPr>
            <a:spLocks noGrp="1"/>
          </p:cNvSpPr>
          <p:nvPr>
            <p:ph sz="quarter" idx="11"/>
          </p:nvPr>
        </p:nvSpPr>
        <p:spPr>
          <a:xfrm>
            <a:off x="342900" y="1395171"/>
            <a:ext cx="8458200" cy="1424229"/>
          </a:xfrm>
        </p:spPr>
        <p:txBody>
          <a:bodyPr>
            <a:normAutofit/>
          </a:bodyPr>
          <a:lstStyle/>
          <a:p>
            <a:pPr xmlns:a="http://schemas.openxmlformats.org/drawingml/2006/main">
              <a:defRPr/>
            </a:pPr>
            <a:r xmlns:a="http://schemas.openxmlformats.org/drawingml/2006/main">
              <a:rPr lang="el" b="1" dirty="0"/>
              <a:t>Q1. Ποιες είναι οι βασικές δυνάμεις στο εξωτερικό περιβάλλον της Emirates που επηρεάζουν τη στρατηγική;</a:t>
            </a:r>
          </a:p>
          <a:p>
            <a:pPr>
              <a:buFont typeface="Wingdings" charset="0"/>
              <a:buChar char="§"/>
              <a:defRPr/>
            </a:pPr>
            <a:endParaRPr lang="en-US" sz="4000" dirty="0"/>
          </a:p>
          <a:p>
            <a:endParaRPr lang="en-US" dirty="0"/>
          </a:p>
        </p:txBody>
      </p:sp>
      <p:sp>
        <p:nvSpPr>
          <p:cNvPr id="8" name="Content Placeholder 7">
            <a:extLst>
              <a:ext uri="{FF2B5EF4-FFF2-40B4-BE49-F238E27FC236}">
                <a16:creationId xmlns:a16="http://schemas.microsoft.com/office/drawing/2014/main" id="{FBA338BF-E722-764F-B8EE-4FBD05896735}"/>
              </a:ext>
            </a:extLst>
          </p:cNvPr>
          <p:cNvSpPr>
            <a:spLocks noGrp="1"/>
          </p:cNvSpPr>
          <p:nvPr>
            <p:ph sz="quarter" idx="14"/>
          </p:nvPr>
        </p:nvSpPr>
        <p:spPr>
          <a:xfrm>
            <a:off x="419100" y="3278952"/>
            <a:ext cx="4152900" cy="1905000"/>
          </a:xfrm>
        </p:spPr>
        <p:txBody>
          <a:bodyPr>
            <a:normAutofit fontScale="92500"/>
          </a:bodyPr>
          <a:lstStyle/>
          <a:p>
            <a:pPr xmlns:a="http://schemas.openxmlformats.org/drawingml/2006/main">
              <a:defRPr/>
            </a:pPr>
            <a:r xmlns:a="http://schemas.openxmlformats.org/drawingml/2006/main">
              <a:rPr lang="el" dirty="0"/>
              <a:t>Το </a:t>
            </a:r>
            <a:r xmlns:a="http://schemas.openxmlformats.org/drawingml/2006/main">
              <a:rPr lang="el" b="1" dirty="0">
                <a:solidFill>
                  <a:srgbClr val="E52C36"/>
                </a:solidFill>
              </a:rPr>
              <a:t>γενικό περιβάλλον </a:t>
            </a:r>
            <a:r xmlns:a="http://schemas.openxmlformats.org/drawingml/2006/main">
              <a:rPr lang="el" dirty="0"/>
              <a:t>αποτελείται από παράγοντες που είναι δύσκολο να προβλεφθούν και δύσκολο να ελεγχθούν.</a:t>
            </a:r>
          </a:p>
          <a:p>
            <a:pPr>
              <a:buFont typeface="Wingdings" charset="0"/>
              <a:buChar char="§"/>
              <a:defRPr/>
            </a:pPr>
            <a:endParaRPr lang="en-US" b="1" dirty="0">
              <a:solidFill>
                <a:srgbClr val="996633"/>
              </a:solidFill>
            </a:endParaRPr>
          </a:p>
          <a:p>
            <a:endParaRPr lang="en-US" dirty="0"/>
          </a:p>
        </p:txBody>
      </p:sp>
      <p:sp>
        <p:nvSpPr>
          <p:cNvPr id="9" name="Content Placeholder 8">
            <a:extLst>
              <a:ext uri="{FF2B5EF4-FFF2-40B4-BE49-F238E27FC236}">
                <a16:creationId xmlns:a16="http://schemas.microsoft.com/office/drawing/2014/main" id="{C66366AA-6186-E940-81C4-5A259255E36A}"/>
              </a:ext>
            </a:extLst>
          </p:cNvPr>
          <p:cNvSpPr>
            <a:spLocks noGrp="1"/>
          </p:cNvSpPr>
          <p:nvPr>
            <p:ph sz="quarter" idx="15"/>
          </p:nvPr>
        </p:nvSpPr>
        <p:spPr>
          <a:xfrm>
            <a:off x="4953000" y="2781300"/>
            <a:ext cx="3771900" cy="3695700"/>
          </a:xfrm>
        </p:spPr>
        <p:txBody>
          <a:bodyPr>
            <a:normAutofit/>
          </a:bodyPr>
          <a:lstStyle/>
          <a:p>
            <a:pPr xmlns:a="http://schemas.openxmlformats.org/drawingml/2006/main" marL="457200" indent="-457200">
              <a:buFont typeface="Arial" panose="020B0604020202020204" pitchFamily="34" charset="0"/>
              <a:buChar char="•"/>
              <a:defRPr/>
            </a:pPr>
            <a:r xmlns:a="http://schemas.openxmlformats.org/drawingml/2006/main">
              <a:rPr lang="el" b="1" dirty="0">
                <a:solidFill>
                  <a:srgbClr val="000000"/>
                </a:solidFill>
              </a:rPr>
              <a:t>Τεχνολογικός.</a:t>
            </a:r>
          </a:p>
          <a:p>
            <a:pPr xmlns:a="http://schemas.openxmlformats.org/drawingml/2006/main" marL="457200" indent="-457200">
              <a:buFont typeface="Arial" panose="020B0604020202020204" pitchFamily="34" charset="0"/>
              <a:buChar char="•"/>
              <a:defRPr/>
            </a:pPr>
            <a:r xmlns:a="http://schemas.openxmlformats.org/drawingml/2006/main">
              <a:rPr lang="el" b="1" dirty="0">
                <a:solidFill>
                  <a:srgbClr val="000000"/>
                </a:solidFill>
              </a:rPr>
              <a:t>Οικονομικός.</a:t>
            </a:r>
          </a:p>
          <a:p>
            <a:pPr xmlns:a="http://schemas.openxmlformats.org/drawingml/2006/main" marL="457200" indent="-457200">
              <a:buFont typeface="Arial" panose="020B0604020202020204" pitchFamily="34" charset="0"/>
              <a:buChar char="•"/>
              <a:defRPr/>
            </a:pPr>
            <a:r xmlns:a="http://schemas.openxmlformats.org/drawingml/2006/main">
              <a:rPr lang="el" b="1" dirty="0">
                <a:solidFill>
                  <a:srgbClr val="000000"/>
                </a:solidFill>
              </a:rPr>
              <a:t>Καθολικός.</a:t>
            </a:r>
          </a:p>
          <a:p>
            <a:pPr xmlns:a="http://schemas.openxmlformats.org/drawingml/2006/main" marL="457200" indent="-457200">
              <a:buFont typeface="Arial" panose="020B0604020202020204" pitchFamily="34" charset="0"/>
              <a:buChar char="•"/>
            </a:pPr>
            <a:r xmlns:a="http://schemas.openxmlformats.org/drawingml/2006/main">
              <a:rPr lang="el" altLang="en-US" b="1" dirty="0">
                <a:solidFill>
                  <a:srgbClr val="000000"/>
                </a:solidFill>
                <a:ea typeface="ヒラギノ角ゴ Pro W3" pitchFamily="123" charset="-128"/>
              </a:rPr>
              <a:t>Δημογραφικός.</a:t>
            </a:r>
          </a:p>
          <a:p>
            <a:pPr xmlns:a="http://schemas.openxmlformats.org/drawingml/2006/main" marL="457200" indent="-457200">
              <a:buFont typeface="Arial" panose="020B0604020202020204" pitchFamily="34" charset="0"/>
              <a:buChar char="•"/>
            </a:pPr>
            <a:r xmlns:a="http://schemas.openxmlformats.org/drawingml/2006/main">
              <a:rPr lang="el" altLang="en-US" b="1" dirty="0">
                <a:solidFill>
                  <a:srgbClr val="000000"/>
                </a:solidFill>
                <a:ea typeface="ヒラギノ角ゴ Pro W3" pitchFamily="123" charset="-128"/>
              </a:rPr>
              <a:t>Κοινωνικοπολιτισμικό.</a:t>
            </a:r>
          </a:p>
          <a:p>
            <a:pPr xmlns:a="http://schemas.openxmlformats.org/drawingml/2006/main" marL="457200" indent="-457200">
              <a:buFont typeface="Arial" panose="020B0604020202020204" pitchFamily="34" charset="0"/>
              <a:buChar char="•"/>
            </a:pPr>
            <a:r xmlns:a="http://schemas.openxmlformats.org/drawingml/2006/main">
              <a:rPr lang="el" altLang="en-US" b="1" dirty="0">
                <a:solidFill>
                  <a:srgbClr val="000000"/>
                </a:solidFill>
                <a:ea typeface="ヒラギノ角ゴ Pro W3" pitchFamily="123" charset="-128"/>
              </a:rPr>
              <a:t>Πολιτικά/Νομικά.</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A4168F-5ED0-474B-BB0A-4E9F4C43C96E}"/>
              </a:ext>
            </a:extLst>
          </p:cNvPr>
          <p:cNvSpPr>
            <a:spLocks noGrp="1"/>
          </p:cNvSpPr>
          <p:nvPr>
            <p:ph type="title"/>
          </p:nvPr>
        </p:nvSpPr>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Q1. Εξωτερικό Περιβάλλον</a:t>
            </a:r>
            <a:r xmlns:a="http://schemas.openxmlformats.org/drawingml/2006/main">
              <a:rPr lang="el" baseline="0" dirty="0"/>
              <a:t> </a:t>
            </a:r>
            <a:r xmlns:a="http://schemas.openxmlformats.org/drawingml/2006/main">
              <a:rPr lang="el" sz="2000" baseline="0" dirty="0"/>
              <a:t>2</a:t>
            </a:r>
            <a:endParaRPr xmlns:a="http://schemas.openxmlformats.org/drawingml/2006/main" lang="en-US" sz="2000" dirty="0"/>
          </a:p>
        </p:txBody>
      </p:sp>
      <p:sp>
        <p:nvSpPr>
          <p:cNvPr id="5" name="Content Placeholder 4">
            <a:extLst>
              <a:ext uri="{FF2B5EF4-FFF2-40B4-BE49-F238E27FC236}">
                <a16:creationId xmlns:a16="http://schemas.microsoft.com/office/drawing/2014/main" id="{5BEEB2AF-8888-4939-A109-A97358978DCE}"/>
              </a:ext>
            </a:extLst>
          </p:cNvPr>
          <p:cNvSpPr>
            <a:spLocks noGrp="1"/>
          </p:cNvSpPr>
          <p:nvPr>
            <p:ph sz="quarter" idx="11"/>
          </p:nvPr>
        </p:nvSpPr>
        <p:spPr>
          <a:xfrm>
            <a:off x="304800" y="1066800"/>
            <a:ext cx="8458200" cy="5428891"/>
          </a:xfrm>
        </p:spPr>
        <p:txBody>
          <a:bodyPr/>
          <a:lstStyle/>
          <a:p>
            <a:r xmlns:a="http://schemas.openxmlformats.org/drawingml/2006/main">
              <a:rPr lang="el" altLang="en-US" sz="2300" b="1" dirty="0">
                <a:solidFill>
                  <a:srgbClr val="E52C36"/>
                </a:solidFill>
              </a:rPr>
              <a:t>Πολιτικό-Νομικό: </a:t>
            </a:r>
            <a:r xmlns:a="http://schemas.openxmlformats.org/drawingml/2006/main">
              <a:rPr lang="el" altLang="en-US" sz="2300" dirty="0"/>
              <a:t>Οι κανονισμοί ισχύουν παγκοσμίως, οι εμπορικές διατάξεις υπόκεινται στη νομοθεσία της χώρας, το διεθνές δίκαιο ανθρώπινου δυναμικού δεν συνάδει παγκοσμίως.</a:t>
            </a:r>
            <a:endParaRPr xmlns:a="http://schemas.openxmlformats.org/drawingml/2006/main" lang="en-US" altLang="en-US" sz="2300" dirty="0">
              <a:solidFill>
                <a:schemeClr val="tx2"/>
              </a:solidFill>
            </a:endParaRPr>
          </a:p>
          <a:p>
            <a:r xmlns:a="http://schemas.openxmlformats.org/drawingml/2006/main">
              <a:rPr lang="el" altLang="en-US" sz="2300" b="1" dirty="0">
                <a:solidFill>
                  <a:srgbClr val="E52C36"/>
                </a:solidFill>
              </a:rPr>
              <a:t>Κοινωνικοπολιτισμικά: </a:t>
            </a:r>
            <a:r xmlns:a="http://schemas.openxmlformats.org/drawingml/2006/main">
              <a:rPr lang="el" altLang="en-US" sz="2300" dirty="0"/>
              <a:t>Τα αεροπορικά ταξίδια είναι ένα εμπόρευμα, οι προτιμήσεις εξαρτώνται από τον τύπο του ταξιδιώτη.</a:t>
            </a:r>
          </a:p>
          <a:p>
            <a:r xmlns:a="http://schemas.openxmlformats.org/drawingml/2006/main">
              <a:rPr lang="el" altLang="en-US" sz="2300" b="1" dirty="0">
                <a:solidFill>
                  <a:srgbClr val="E52C36"/>
                </a:solidFill>
              </a:rPr>
              <a:t>Οικονομικά: </a:t>
            </a:r>
            <a:r xmlns:a="http://schemas.openxmlformats.org/drawingml/2006/main">
              <a:rPr lang="el" altLang="en-US" sz="2300" dirty="0"/>
              <a:t>Επιρρεπή στην οικονομική ύφεση, τη διαθεσιμότητα πηγών κεφαλαίου, τους πολέμους και τις τιμές των καυσίμων επηρεάζουν τις λειτουργίες.</a:t>
            </a:r>
          </a:p>
          <a:p>
            <a:r xmlns:a="http://schemas.openxmlformats.org/drawingml/2006/main">
              <a:rPr lang="el" altLang="en-US" sz="2300" b="1" dirty="0">
                <a:solidFill>
                  <a:srgbClr val="E52C36"/>
                </a:solidFill>
              </a:rPr>
              <a:t>Καθολικός:</a:t>
            </a:r>
            <a:r xmlns:a="http://schemas.openxmlformats.org/drawingml/2006/main">
              <a:rPr lang="el" altLang="en-US" sz="2300" b="1" dirty="0">
                <a:solidFill>
                  <a:srgbClr val="996633"/>
                </a:solidFill>
              </a:rPr>
              <a:t> </a:t>
            </a:r>
            <a:r xmlns:a="http://schemas.openxmlformats.org/drawingml/2006/main">
              <a:rPr lang="el" altLang="en-US" sz="2300" dirty="0"/>
              <a:t>Τα όρια εξαφανίζονται, οι προσδοκίες σταθερές παγκοσμίως, η γεωγραφία έχει σημασία για την ταχύτητα, την ευκολία.</a:t>
            </a:r>
          </a:p>
          <a:p>
            <a:r xmlns:a="http://schemas.openxmlformats.org/drawingml/2006/main">
              <a:rPr lang="el" altLang="en-US" sz="2300" b="1" dirty="0">
                <a:solidFill>
                  <a:srgbClr val="E52C36"/>
                </a:solidFill>
              </a:rPr>
              <a:t>Τεχνολογικός:</a:t>
            </a:r>
            <a:r xmlns:a="http://schemas.openxmlformats.org/drawingml/2006/main">
              <a:rPr lang="el" altLang="en-US" sz="2300" b="1" dirty="0">
                <a:solidFill>
                  <a:srgbClr val="996633"/>
                </a:solidFill>
              </a:rPr>
              <a:t> </a:t>
            </a:r>
            <a:r xmlns:a="http://schemas.openxmlformats.org/drawingml/2006/main">
              <a:rPr lang="el" altLang="en-US" sz="2300" dirty="0"/>
              <a:t>Ο σχεδιασμός αεροσκαφών, οι επιχειρησιακές διαδικασίες, ο σχεδιασμός εγκαταστάσεων ωφελούνται από τις τεχνολογικές εξελίξεις.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2AAD4-4760-4134-A9ED-AAD916DA1FB0}"/>
              </a:ext>
            </a:extLst>
          </p:cNvPr>
          <p:cNvSpPr>
            <a:spLocks noGrp="1"/>
          </p:cNvSpPr>
          <p:nvPr>
            <p:ph type="title"/>
          </p:nvPr>
        </p:nvSpPr>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Q1. Εξωτερικό Περιβάλλον</a:t>
            </a:r>
            <a:r xmlns:a="http://schemas.openxmlformats.org/drawingml/2006/main">
              <a:rPr lang="el" baseline="0" dirty="0"/>
              <a:t> </a:t>
            </a:r>
            <a:r xmlns:a="http://schemas.openxmlformats.org/drawingml/2006/main">
              <a:rPr lang="el" sz="2000" baseline="0" dirty="0"/>
              <a:t>3</a:t>
            </a:r>
            <a:endParaRPr xmlns:a="http://schemas.openxmlformats.org/drawingml/2006/main" lang="en-US" sz="2000" dirty="0"/>
          </a:p>
        </p:txBody>
      </p:sp>
      <p:sp>
        <p:nvSpPr>
          <p:cNvPr id="5" name="Content Placeholder 4">
            <a:extLst>
              <a:ext uri="{FF2B5EF4-FFF2-40B4-BE49-F238E27FC236}">
                <a16:creationId xmlns:a16="http://schemas.microsoft.com/office/drawing/2014/main" id="{916437B6-0668-46C8-8786-2D5072145528}"/>
              </a:ext>
            </a:extLst>
          </p:cNvPr>
          <p:cNvSpPr>
            <a:spLocks noGrp="1"/>
          </p:cNvSpPr>
          <p:nvPr>
            <p:ph sz="quarter" idx="11"/>
          </p:nvPr>
        </p:nvSpPr>
        <p:spPr>
          <a:xfrm>
            <a:off x="381000" y="1143000"/>
            <a:ext cx="8458200" cy="5486399"/>
          </a:xfrm>
        </p:spPr>
        <p:txBody>
          <a:bodyPr/>
          <a:lstStyle/>
          <a:p>
            <a:pPr xmlns:a="http://schemas.openxmlformats.org/drawingml/2006/main" marL="0" indent="0">
              <a:buNone/>
            </a:pPr>
            <a:r xmlns:a="http://schemas.openxmlformats.org/drawingml/2006/main">
              <a:rPr lang="el" altLang="en-US" dirty="0"/>
              <a:t>Οι τομείς του ανταγωνιστικού περιβάλλοντος περιλαμβάνουν:</a:t>
            </a:r>
          </a:p>
          <a:p>
            <a:pPr xmlns:a="http://schemas.openxmlformats.org/drawingml/2006/main" lvl="1">
              <a:spcBef>
                <a:spcPts val="0"/>
              </a:spcBef>
              <a:spcAft>
                <a:spcPts val="1200"/>
              </a:spcAft>
            </a:pPr>
            <a:r xmlns:a="http://schemas.openxmlformats.org/drawingml/2006/main">
              <a:rPr lang="el" altLang="en-US" dirty="0"/>
              <a:t>Ανταγωνιστές.</a:t>
            </a:r>
          </a:p>
          <a:p>
            <a:pPr xmlns:a="http://schemas.openxmlformats.org/drawingml/2006/main" lvl="1">
              <a:spcBef>
                <a:spcPts val="0"/>
              </a:spcBef>
              <a:spcAft>
                <a:spcPts val="1200"/>
              </a:spcAft>
            </a:pPr>
            <a:r xmlns:a="http://schemas.openxmlformats.org/drawingml/2006/main">
              <a:rPr lang="el" altLang="en-US" dirty="0"/>
              <a:t>Πελάτες/Αγοραστές.</a:t>
            </a:r>
          </a:p>
          <a:p>
            <a:pPr xmlns:a="http://schemas.openxmlformats.org/drawingml/2006/main" lvl="1">
              <a:spcBef>
                <a:spcPts val="0"/>
              </a:spcBef>
              <a:spcAft>
                <a:spcPts val="1200"/>
              </a:spcAft>
            </a:pPr>
            <a:r xmlns:a="http://schemas.openxmlformats.org/drawingml/2006/main">
              <a:rPr lang="el" altLang="en-US" dirty="0"/>
              <a:t>Προμηθευτές.</a:t>
            </a:r>
          </a:p>
          <a:p>
            <a:pPr xmlns:a="http://schemas.openxmlformats.org/drawingml/2006/main" lvl="1">
              <a:spcBef>
                <a:spcPts val="0"/>
              </a:spcBef>
              <a:spcAft>
                <a:spcPts val="1200"/>
              </a:spcAft>
            </a:pPr>
            <a:r xmlns:a="http://schemas.openxmlformats.org/drawingml/2006/main">
              <a:rPr lang="el" altLang="en-US" dirty="0"/>
              <a:t>Αναπληρωματικοί.</a:t>
            </a:r>
          </a:p>
          <a:p>
            <a:pPr xmlns:a="http://schemas.openxmlformats.org/drawingml/2006/main" lvl="1">
              <a:spcBef>
                <a:spcPts val="0"/>
              </a:spcBef>
              <a:spcAft>
                <a:spcPts val="1200"/>
              </a:spcAft>
            </a:pPr>
            <a:r xmlns:a="http://schemas.openxmlformats.org/drawingml/2006/main">
              <a:rPr lang="el" altLang="en-US" dirty="0"/>
              <a:t>Νεοεισερχόμενοι.</a:t>
            </a:r>
          </a:p>
          <a:p>
            <a:pPr xmlns:a="http://schemas.openxmlformats.org/drawingml/2006/main" marL="0" indent="0">
              <a:spcBef>
                <a:spcPts val="600"/>
              </a:spcBef>
              <a:spcAft>
                <a:spcPts val="2400"/>
              </a:spcAft>
              <a:buNone/>
            </a:pPr>
            <a:r xmlns:a="http://schemas.openxmlformats.org/drawingml/2006/main">
              <a:rPr lang="el" altLang="en-US" dirty="0"/>
              <a:t>Μερικές φορές ονομάζεται περιβάλλον εργασίας ή βιομηχανίας.</a:t>
            </a:r>
          </a:p>
          <a:p>
            <a:pPr xmlns:a="http://schemas.openxmlformats.org/drawingml/2006/main" marL="0" indent="0">
              <a:buNone/>
            </a:pPr>
            <a:r xmlns:a="http://schemas.openxmlformats.org/drawingml/2006/main">
              <a:rPr lang="el" altLang="ja-JP" dirty="0"/>
              <a:t>του </a:t>
            </a:r>
            <a:r xmlns:a="http://schemas.openxmlformats.org/drawingml/2006/main">
              <a:rPr lang="el" altLang="en-US" dirty="0"/>
              <a:t>Πόρτερ </a:t>
            </a:r>
            <a:r xmlns:a="http://schemas.openxmlformats.org/drawingml/2006/main">
              <a:rPr lang="el" altLang="ja-JP" b="1" dirty="0">
                <a:solidFill>
                  <a:srgbClr val="E52C36"/>
                </a:solidFill>
              </a:rPr>
              <a:t>.</a:t>
            </a:r>
            <a:endParaRPr xmlns:a="http://schemas.openxmlformats.org/drawingml/2006/main" lang="en-US" altLang="en-US" b="1" dirty="0">
              <a:solidFill>
                <a:srgbClr val="E52C36"/>
              </a:solidFill>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7E9BD-4C6D-42CF-9AD2-56F9B082D3B4}"/>
              </a:ext>
            </a:extLst>
          </p:cNvPr>
          <p:cNvSpPr>
            <a:spLocks noGrp="1"/>
          </p:cNvSpPr>
          <p:nvPr>
            <p:ph type="title"/>
          </p:nvPr>
        </p:nvSpPr>
        <p:spPr>
          <a:xfrm>
            <a:off x="323294" y="152400"/>
            <a:ext cx="8458200" cy="678611"/>
          </a:xfrm>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Q1. Εξωτερικό Περιβάλλον</a:t>
            </a:r>
            <a:r xmlns:a="http://schemas.openxmlformats.org/drawingml/2006/main">
              <a:rPr lang="el" baseline="0" dirty="0"/>
              <a:t> </a:t>
            </a:r>
            <a:r xmlns:a="http://schemas.openxmlformats.org/drawingml/2006/main">
              <a:rPr lang="el" sz="2000" baseline="0" dirty="0"/>
              <a:t>4</a:t>
            </a:r>
            <a:endParaRPr xmlns:a="http://schemas.openxmlformats.org/drawingml/2006/main" lang="en-US" sz="2000" dirty="0"/>
          </a:p>
        </p:txBody>
      </p:sp>
      <p:grpSp>
        <p:nvGrpSpPr>
          <p:cNvPr id="23557" name="Group 1069" descr="Graphic is Porter's Five Forces.&#10;">
            <a:extLst>
              <a:ext uri="{FF2B5EF4-FFF2-40B4-BE49-F238E27FC236}">
                <a16:creationId xmlns:a16="http://schemas.microsoft.com/office/drawing/2014/main" id="{E1E9F666-DF19-492B-81F1-7D13A305BC5A}"/>
              </a:ext>
            </a:extLst>
          </p:cNvPr>
          <p:cNvGrpSpPr>
            <a:grpSpLocks/>
          </p:cNvGrpSpPr>
          <p:nvPr/>
        </p:nvGrpSpPr>
        <p:grpSpPr bwMode="auto">
          <a:xfrm>
            <a:off x="70489" y="990600"/>
            <a:ext cx="7215467" cy="5511800"/>
            <a:chOff x="336" y="1024"/>
            <a:chExt cx="4110" cy="3043"/>
          </a:xfrm>
        </p:grpSpPr>
        <p:sp>
          <p:nvSpPr>
            <p:cNvPr id="23558" name="AutoShape 1032">
              <a:extLst>
                <a:ext uri="{FF2B5EF4-FFF2-40B4-BE49-F238E27FC236}">
                  <a16:creationId xmlns:a16="http://schemas.microsoft.com/office/drawing/2014/main" id="{766DF877-AAA5-41EC-974C-970DB920C362}"/>
                </a:ext>
              </a:extLst>
            </p:cNvPr>
            <p:cNvSpPr>
              <a:spLocks noChangeArrowheads="1" noTextEdit="1"/>
            </p:cNvSpPr>
            <p:nvPr/>
          </p:nvSpPr>
          <p:spPr bwMode="auto">
            <a:xfrm>
              <a:off x="336" y="1024"/>
              <a:ext cx="4050" cy="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559" name="Text Box 1033">
              <a:extLst>
                <a:ext uri="{FF2B5EF4-FFF2-40B4-BE49-F238E27FC236}">
                  <a16:creationId xmlns:a16="http://schemas.microsoft.com/office/drawing/2014/main" id="{368BA963-559C-479D-A42C-28EA966761A9}"/>
                </a:ext>
              </a:extLst>
            </p:cNvPr>
            <p:cNvSpPr txBox="1">
              <a:spLocks noChangeArrowheads="1"/>
            </p:cNvSpPr>
            <p:nvPr/>
          </p:nvSpPr>
          <p:spPr bwMode="auto">
            <a:xfrm>
              <a:off x="2256" y="2112"/>
              <a:ext cx="743" cy="816"/>
            </a:xfrm>
            <a:prstGeom prst="rect">
              <a:avLst/>
            </a:prstGeom>
            <a:solidFill>
              <a:srgbClr val="FFFFFF"/>
            </a:solidFill>
            <a:ln w="9525">
              <a:solidFill>
                <a:srgbClr val="000000"/>
              </a:solidFill>
              <a:miter lim="800000"/>
              <a:headEnd/>
              <a:tailEnd/>
            </a:ln>
          </p:spPr>
          <p:txBody>
            <a:bodyPr lIns="130999" tIns="65499" rIns="130999" bIns="65499"/>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xmlns:a="http://schemas.openxmlformats.org/drawingml/2006/main" algn="ctr"/>
              <a:r xmlns:a="http://schemas.openxmlformats.org/drawingml/2006/main">
                <a:rPr lang="el" altLang="en-US" sz="1600" b="1" dirty="0">
                  <a:cs typeface="Times New Roman" panose="02020603050405020304" pitchFamily="18" charset="0"/>
                </a:rPr>
                <a:t>Ανταγωνισμός:</a:t>
              </a:r>
            </a:p>
            <a:p>
              <a:pPr xmlns:a="http://schemas.openxmlformats.org/drawingml/2006/main" algn="ctr"/>
              <a:r xmlns:a="http://schemas.openxmlformats.org/drawingml/2006/main">
                <a:rPr lang="el" altLang="en-US" sz="1400" b="1" dirty="0">
                  <a:cs typeface="Times New Roman" panose="02020603050405020304" pitchFamily="18" charset="0"/>
                </a:rPr>
                <a:t>Πολύ ψηλά.</a:t>
              </a:r>
              <a:endParaRPr xmlns:a="http://schemas.openxmlformats.org/drawingml/2006/main" lang="en-US" altLang="en-US" sz="1400" dirty="0">
                <a:cs typeface="Times New Roman" panose="02020603050405020304" pitchFamily="18" charset="0"/>
              </a:endParaRPr>
            </a:p>
          </p:txBody>
        </p:sp>
        <p:sp>
          <p:nvSpPr>
            <p:cNvPr id="23560" name="Text Box 1034">
              <a:extLst>
                <a:ext uri="{FF2B5EF4-FFF2-40B4-BE49-F238E27FC236}">
                  <a16:creationId xmlns:a16="http://schemas.microsoft.com/office/drawing/2014/main" id="{BFDC4594-BBFF-4786-B8D0-A1617AC1FE63}"/>
                </a:ext>
              </a:extLst>
            </p:cNvPr>
            <p:cNvSpPr txBox="1">
              <a:spLocks noChangeArrowheads="1"/>
            </p:cNvSpPr>
            <p:nvPr/>
          </p:nvSpPr>
          <p:spPr bwMode="auto">
            <a:xfrm>
              <a:off x="2220" y="1277"/>
              <a:ext cx="954" cy="510"/>
            </a:xfrm>
            <a:prstGeom prst="rect">
              <a:avLst/>
            </a:prstGeom>
            <a:solidFill>
              <a:srgbClr val="FFFFFF"/>
            </a:solidFill>
            <a:ln w="9525">
              <a:solidFill>
                <a:srgbClr val="000000"/>
              </a:solidFill>
              <a:miter lim="800000"/>
              <a:headEnd/>
              <a:tailEnd/>
            </a:ln>
          </p:spPr>
          <p:txBody>
            <a:bodyPr lIns="130999" tIns="65499" rIns="130999" bIns="65499"/>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xmlns:a="http://schemas.openxmlformats.org/drawingml/2006/main" algn="ctr"/>
              <a:r xmlns:a="http://schemas.openxmlformats.org/drawingml/2006/main">
                <a:rPr lang="el" altLang="en-US" sz="1600" b="1" dirty="0">
                  <a:cs typeface="Times New Roman" panose="02020603050405020304" pitchFamily="18" charset="0"/>
                </a:rPr>
                <a:t>Αναπληρωματικοί</a:t>
              </a:r>
            </a:p>
            <a:p>
              <a:pPr xmlns:a="http://schemas.openxmlformats.org/drawingml/2006/main" algn="ctr"/>
              <a:r xmlns:a="http://schemas.openxmlformats.org/drawingml/2006/main">
                <a:rPr lang="el" altLang="en-US" sz="1600" b="1" dirty="0">
                  <a:cs typeface="Times New Roman" panose="02020603050405020304" pitchFamily="18" charset="0"/>
                </a:rPr>
                <a:t>Απειλή:</a:t>
              </a:r>
            </a:p>
            <a:p>
              <a:pPr xmlns:a="http://schemas.openxmlformats.org/drawingml/2006/main" algn="ctr"/>
              <a:r xmlns:a="http://schemas.openxmlformats.org/drawingml/2006/main">
                <a:rPr lang="el" altLang="en-US" sz="1400" b="1" dirty="0">
                  <a:cs typeface="Times New Roman" panose="02020603050405020304" pitchFamily="18" charset="0"/>
                </a:rPr>
                <a:t>Χαμηλός.</a:t>
              </a:r>
              <a:endParaRPr xmlns:a="http://schemas.openxmlformats.org/drawingml/2006/main" lang="en-US" altLang="en-US" sz="1400" dirty="0">
                <a:cs typeface="Times New Roman" panose="02020603050405020304" pitchFamily="18" charset="0"/>
              </a:endParaRPr>
            </a:p>
          </p:txBody>
        </p:sp>
        <p:sp>
          <p:nvSpPr>
            <p:cNvPr id="23561" name="Text Box 1035">
              <a:extLst>
                <a:ext uri="{FF2B5EF4-FFF2-40B4-BE49-F238E27FC236}">
                  <a16:creationId xmlns:a16="http://schemas.microsoft.com/office/drawing/2014/main" id="{446B30F6-E1C1-43D5-9CB3-9CFA29645F65}"/>
                </a:ext>
              </a:extLst>
            </p:cNvPr>
            <p:cNvSpPr txBox="1">
              <a:spLocks noChangeArrowheads="1"/>
            </p:cNvSpPr>
            <p:nvPr/>
          </p:nvSpPr>
          <p:spPr bwMode="auto">
            <a:xfrm>
              <a:off x="3427" y="2408"/>
              <a:ext cx="816" cy="510"/>
            </a:xfrm>
            <a:prstGeom prst="rect">
              <a:avLst/>
            </a:prstGeom>
            <a:solidFill>
              <a:srgbClr val="FFFFFF"/>
            </a:solidFill>
            <a:ln w="9525">
              <a:solidFill>
                <a:srgbClr val="000000"/>
              </a:solidFill>
              <a:miter lim="800000"/>
              <a:headEnd/>
              <a:tailEnd/>
            </a:ln>
          </p:spPr>
          <p:txBody>
            <a:bodyPr lIns="130999" tIns="65499" rIns="130999" bIns="65499"/>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xmlns:a="http://schemas.openxmlformats.org/drawingml/2006/main" algn="ctr"/>
              <a:r xmlns:a="http://schemas.openxmlformats.org/drawingml/2006/main">
                <a:rPr lang="el" altLang="ja-JP" sz="1600" b="1" dirty="0">
                  <a:cs typeface="Times New Roman" panose="02020603050405020304" pitchFamily="18" charset="0"/>
                </a:rPr>
                <a:t>Ισχύς </a:t>
              </a:r>
              <a:r xmlns:a="http://schemas.openxmlformats.org/drawingml/2006/main">
                <a:rPr lang="el" altLang="en-US" sz="1600" b="1" dirty="0">
                  <a:cs typeface="Times New Roman" panose="02020603050405020304" pitchFamily="18" charset="0"/>
                </a:rPr>
                <a:t>αγοραστών :</a:t>
              </a:r>
            </a:p>
            <a:p>
              <a:pPr xmlns:a="http://schemas.openxmlformats.org/drawingml/2006/main" algn="ctr"/>
              <a:r xmlns:a="http://schemas.openxmlformats.org/drawingml/2006/main">
                <a:rPr lang="el" altLang="en-US" sz="1400" b="1" dirty="0">
                  <a:cs typeface="Times New Roman" panose="02020603050405020304" pitchFamily="18" charset="0"/>
                </a:rPr>
                <a:t>Χαμηλός.</a:t>
              </a:r>
            </a:p>
          </p:txBody>
        </p:sp>
        <p:sp>
          <p:nvSpPr>
            <p:cNvPr id="23562" name="Text Box 1036">
              <a:extLst>
                <a:ext uri="{FF2B5EF4-FFF2-40B4-BE49-F238E27FC236}">
                  <a16:creationId xmlns:a16="http://schemas.microsoft.com/office/drawing/2014/main" id="{A559FC2C-4483-41B6-AA2F-8FD77971BB57}"/>
                </a:ext>
              </a:extLst>
            </p:cNvPr>
            <p:cNvSpPr txBox="1">
              <a:spLocks noChangeArrowheads="1"/>
            </p:cNvSpPr>
            <p:nvPr/>
          </p:nvSpPr>
          <p:spPr bwMode="auto">
            <a:xfrm>
              <a:off x="923" y="2013"/>
              <a:ext cx="912" cy="510"/>
            </a:xfrm>
            <a:prstGeom prst="rect">
              <a:avLst/>
            </a:prstGeom>
            <a:solidFill>
              <a:srgbClr val="FFFFFF"/>
            </a:solidFill>
            <a:ln w="9525">
              <a:solidFill>
                <a:srgbClr val="000000"/>
              </a:solidFill>
              <a:miter lim="800000"/>
              <a:headEnd/>
              <a:tailEnd/>
            </a:ln>
          </p:spPr>
          <p:txBody>
            <a:bodyPr lIns="130999" tIns="65499" rIns="130999" bIns="65499"/>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xmlns:a="http://schemas.openxmlformats.org/drawingml/2006/main" algn="ctr"/>
              <a:r xmlns:a="http://schemas.openxmlformats.org/drawingml/2006/main">
                <a:rPr lang="el" altLang="ja-JP" sz="1600" b="1" dirty="0">
                  <a:cs typeface="Times New Roman" panose="02020603050405020304" pitchFamily="18" charset="0"/>
                </a:rPr>
                <a:t>Ισχύς </a:t>
              </a:r>
              <a:r xmlns:a="http://schemas.openxmlformats.org/drawingml/2006/main">
                <a:rPr lang="el" altLang="en-US" sz="1600" b="1" dirty="0">
                  <a:ea typeface="Verdana" panose="020B0604030504040204" pitchFamily="34" charset="0"/>
                  <a:cs typeface="Times New Roman" panose="02020603050405020304" pitchFamily="18" charset="0"/>
                </a:rPr>
                <a:t>προμηθευτών </a:t>
              </a:r>
              <a:r xmlns:a="http://schemas.openxmlformats.org/drawingml/2006/main">
                <a:rPr lang="el" altLang="ja-JP" sz="1600" b="1" dirty="0">
                  <a:ea typeface="Verdana" panose="020B0604030504040204" pitchFamily="34" charset="0"/>
                  <a:cs typeface="Times New Roman" panose="02020603050405020304" pitchFamily="18" charset="0"/>
                </a:rPr>
                <a:t>:</a:t>
              </a:r>
            </a:p>
            <a:p>
              <a:pPr xmlns:a="http://schemas.openxmlformats.org/drawingml/2006/main" algn="ctr"/>
              <a:r xmlns:a="http://schemas.openxmlformats.org/drawingml/2006/main">
                <a:rPr lang="el" altLang="en-US" sz="1400" b="1" dirty="0">
                  <a:cs typeface="Times New Roman" panose="02020603050405020304" pitchFamily="18" charset="0"/>
                </a:rPr>
                <a:t>Ψηλά.</a:t>
              </a:r>
              <a:endParaRPr xmlns:a="http://schemas.openxmlformats.org/drawingml/2006/main" lang="en-US" altLang="en-US" sz="1400" dirty="0">
                <a:cs typeface="Times New Roman" panose="02020603050405020304" pitchFamily="18" charset="0"/>
              </a:endParaRPr>
            </a:p>
          </p:txBody>
        </p:sp>
        <p:sp>
          <p:nvSpPr>
            <p:cNvPr id="23563" name="Line 1037">
              <a:extLst>
                <a:ext uri="{FF2B5EF4-FFF2-40B4-BE49-F238E27FC236}">
                  <a16:creationId xmlns:a16="http://schemas.microsoft.com/office/drawing/2014/main" id="{F9ACF64D-A9D5-4823-B95A-814A819FA440}"/>
                </a:ext>
              </a:extLst>
            </p:cNvPr>
            <p:cNvSpPr>
              <a:spLocks noChangeShapeType="1"/>
            </p:cNvSpPr>
            <p:nvPr/>
          </p:nvSpPr>
          <p:spPr bwMode="auto">
            <a:xfrm>
              <a:off x="1824" y="2304"/>
              <a:ext cx="440" cy="1"/>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64" name="Line 1038">
              <a:extLst>
                <a:ext uri="{FF2B5EF4-FFF2-40B4-BE49-F238E27FC236}">
                  <a16:creationId xmlns:a16="http://schemas.microsoft.com/office/drawing/2014/main" id="{0FC706A8-6D79-44FF-88C6-85A0BABDBC79}"/>
                </a:ext>
              </a:extLst>
            </p:cNvPr>
            <p:cNvSpPr>
              <a:spLocks noChangeShapeType="1"/>
            </p:cNvSpPr>
            <p:nvPr/>
          </p:nvSpPr>
          <p:spPr bwMode="auto">
            <a:xfrm>
              <a:off x="2976" y="2578"/>
              <a:ext cx="440" cy="1"/>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65" name="Line 1039">
              <a:extLst>
                <a:ext uri="{FF2B5EF4-FFF2-40B4-BE49-F238E27FC236}">
                  <a16:creationId xmlns:a16="http://schemas.microsoft.com/office/drawing/2014/main" id="{5C6F56FB-788B-403E-8013-D6F8B527CED2}"/>
                </a:ext>
              </a:extLst>
            </p:cNvPr>
            <p:cNvSpPr>
              <a:spLocks noChangeShapeType="1"/>
            </p:cNvSpPr>
            <p:nvPr/>
          </p:nvSpPr>
          <p:spPr bwMode="auto">
            <a:xfrm flipH="1" flipV="1">
              <a:off x="2592" y="2928"/>
              <a:ext cx="1" cy="288"/>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66" name="Line 1040">
              <a:extLst>
                <a:ext uri="{FF2B5EF4-FFF2-40B4-BE49-F238E27FC236}">
                  <a16:creationId xmlns:a16="http://schemas.microsoft.com/office/drawing/2014/main" id="{9C619109-AB15-4E06-8A41-3502BA0ED4DD}"/>
                </a:ext>
              </a:extLst>
            </p:cNvPr>
            <p:cNvSpPr>
              <a:spLocks noChangeShapeType="1"/>
            </p:cNvSpPr>
            <p:nvPr/>
          </p:nvSpPr>
          <p:spPr bwMode="auto">
            <a:xfrm>
              <a:off x="2592" y="1824"/>
              <a:ext cx="1" cy="288"/>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67" name="Text Box 1042">
              <a:extLst>
                <a:ext uri="{FF2B5EF4-FFF2-40B4-BE49-F238E27FC236}">
                  <a16:creationId xmlns:a16="http://schemas.microsoft.com/office/drawing/2014/main" id="{D9E0BB07-2479-4EC5-88B3-1F4AE8F4A043}"/>
                </a:ext>
              </a:extLst>
            </p:cNvPr>
            <p:cNvSpPr txBox="1">
              <a:spLocks noChangeArrowheads="1"/>
            </p:cNvSpPr>
            <p:nvPr/>
          </p:nvSpPr>
          <p:spPr bwMode="auto">
            <a:xfrm>
              <a:off x="384" y="1056"/>
              <a:ext cx="1776" cy="912"/>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xmlns:a="http://schemas.openxmlformats.org/drawingml/2006/main">
                <a:rPr lang="el" altLang="en-US" sz="1400" i="1" dirty="0">
                  <a:cs typeface="Times New Roman" panose="02020603050405020304" pitchFamily="18" charset="0"/>
                </a:rPr>
                <a:t>Προτεινόμενο: </a:t>
              </a:r>
              <a:r xmlns:a="http://schemas.openxmlformats.org/drawingml/2006/main">
                <a:rPr lang="el" altLang="en-US" sz="1400" dirty="0"/>
                <a:t>Πολλοί ανταγωνιστές ανταγωνίζονται στον διεθνή κλάδο των αεροπορικών εταιρειών. Το να πείσεις τους πελάτες ότι ένας πάροχος είναι διαφορετικός ή καλύτερος από έναν άλλο είναι δύσκολο όταν οι ανέσεις είναι παρόμοιες και οι επιλογές είναι εύκολο να αλλάξουν.</a:t>
              </a:r>
              <a:endParaRPr xmlns:a="http://schemas.openxmlformats.org/drawingml/2006/main" lang="en-US" altLang="en-US" sz="1400" dirty="0">
                <a:solidFill>
                  <a:srgbClr val="000000"/>
                </a:solidFill>
                <a:ea typeface="SimSun" panose="02010600030101010101" pitchFamily="2" charset="-122"/>
              </a:endParaRPr>
            </a:p>
          </p:txBody>
        </p:sp>
        <p:sp>
          <p:nvSpPr>
            <p:cNvPr id="23568" name="Line 1043">
              <a:extLst>
                <a:ext uri="{FF2B5EF4-FFF2-40B4-BE49-F238E27FC236}">
                  <a16:creationId xmlns:a16="http://schemas.microsoft.com/office/drawing/2014/main" id="{C52B8C62-0F7A-495D-AA30-6C2C3B523A1E}"/>
                </a:ext>
              </a:extLst>
            </p:cNvPr>
            <p:cNvSpPr>
              <a:spLocks noChangeShapeType="1"/>
            </p:cNvSpPr>
            <p:nvPr/>
          </p:nvSpPr>
          <p:spPr bwMode="auto">
            <a:xfrm>
              <a:off x="2039" y="1952"/>
              <a:ext cx="313" cy="20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69" name="Text Box 1045">
              <a:extLst>
                <a:ext uri="{FF2B5EF4-FFF2-40B4-BE49-F238E27FC236}">
                  <a16:creationId xmlns:a16="http://schemas.microsoft.com/office/drawing/2014/main" id="{5374D6F7-DC18-41BC-8E8E-9071551E3A5E}"/>
                </a:ext>
              </a:extLst>
            </p:cNvPr>
            <p:cNvSpPr txBox="1">
              <a:spLocks noChangeArrowheads="1"/>
            </p:cNvSpPr>
            <p:nvPr/>
          </p:nvSpPr>
          <p:spPr bwMode="auto">
            <a:xfrm>
              <a:off x="3085" y="3099"/>
              <a:ext cx="1344" cy="768"/>
            </a:xfrm>
            <a:prstGeom prst="rect">
              <a:avLst/>
            </a:prstGeom>
            <a:solidFill>
              <a:srgbClr val="FFFF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xmlns:a="http://schemas.openxmlformats.org/drawingml/2006/main">
                <a:rPr lang="el" altLang="en-US" sz="1400" i="1" dirty="0">
                  <a:cs typeface="Times New Roman" panose="02020603050405020304" pitchFamily="18" charset="0"/>
                </a:rPr>
                <a:t>Προτείνεται: </a:t>
              </a:r>
              <a:r xmlns:a="http://schemas.openxmlformats.org/drawingml/2006/main">
                <a:rPr lang="el" altLang="en-US" sz="1400" dirty="0"/>
                <a:t>Ορισμένες διεθνείς αεροπορικές εταιρείες μπορεί να χρειαστεί να διαπραγματευτούν με εταιρικούς πελάτες, αλλά ο τελικός καταναλωτής έχει μικρή οικονομική ισχύ.</a:t>
              </a:r>
            </a:p>
          </p:txBody>
        </p:sp>
        <p:sp>
          <p:nvSpPr>
            <p:cNvPr id="23570" name="Text Box 1046">
              <a:extLst>
                <a:ext uri="{FF2B5EF4-FFF2-40B4-BE49-F238E27FC236}">
                  <a16:creationId xmlns:a16="http://schemas.microsoft.com/office/drawing/2014/main" id="{6EF20C36-74FD-49A3-B7E3-2FC0E90819E0}"/>
                </a:ext>
              </a:extLst>
            </p:cNvPr>
            <p:cNvSpPr txBox="1">
              <a:spLocks noChangeArrowheads="1"/>
            </p:cNvSpPr>
            <p:nvPr/>
          </p:nvSpPr>
          <p:spPr bwMode="auto">
            <a:xfrm>
              <a:off x="436" y="2568"/>
              <a:ext cx="1728" cy="5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xmlns:a="http://schemas.openxmlformats.org/drawingml/2006/main">
                <a:rPr lang="el" altLang="en-US" sz="1400" i="1" dirty="0">
                  <a:solidFill>
                    <a:srgbClr val="000000"/>
                  </a:solidFill>
                  <a:cs typeface="Times New Roman" panose="02020603050405020304" pitchFamily="18" charset="0"/>
                </a:rPr>
                <a:t>Προτείνεται: </a:t>
              </a:r>
              <a:r xmlns:a="http://schemas.openxmlformats.org/drawingml/2006/main">
                <a:rPr lang="el" altLang="en-US" sz="1400" dirty="0"/>
                <a:t>Η Boeing και η Airbus είναι οι μόνοι προμηθευτές αεροσκαφών. Οι παραγωγοί πετρελαίου ελέγχουν τις προμήθειες και τις τιμές καυσίμων αεροσκαφών.</a:t>
              </a:r>
            </a:p>
          </p:txBody>
        </p:sp>
        <p:sp>
          <p:nvSpPr>
            <p:cNvPr id="23571" name="Text Box 1047">
              <a:extLst>
                <a:ext uri="{FF2B5EF4-FFF2-40B4-BE49-F238E27FC236}">
                  <a16:creationId xmlns:a16="http://schemas.microsoft.com/office/drawing/2014/main" id="{73E066C2-D69F-4B8E-9B4E-E05C9A49BDC7}"/>
                </a:ext>
              </a:extLst>
            </p:cNvPr>
            <p:cNvSpPr txBox="1">
              <a:spLocks noChangeArrowheads="1"/>
            </p:cNvSpPr>
            <p:nvPr/>
          </p:nvSpPr>
          <p:spPr bwMode="auto">
            <a:xfrm>
              <a:off x="3216" y="1043"/>
              <a:ext cx="1230" cy="1236"/>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xmlns:a="http://schemas.openxmlformats.org/drawingml/2006/main">
                <a:rPr lang="el" altLang="en-US" sz="1400" i="1" dirty="0">
                  <a:solidFill>
                    <a:srgbClr val="000000"/>
                  </a:solidFill>
                  <a:cs typeface="Times New Roman" panose="02020603050405020304" pitchFamily="18" charset="0"/>
                </a:rPr>
                <a:t>Προτείνεται: </a:t>
              </a:r>
              <a:r xmlns:a="http://schemas.openxmlformats.org/drawingml/2006/main">
                <a:rPr lang="el" altLang="en-US" sz="1400" dirty="0"/>
                <a:t>Δεν υπάρχουν πραγματικά υποκατάστατα για γρήγορα διεθνή ταξίδια. Για τον επαγγελματία ταξιδιώτη, το υποκατάστατο είναι να μην χρειάζεται να ταξιδέψει, αλλά να χρησιμοποιήσει αντ' αυτού τηλεδιάσκεψη </a:t>
              </a:r>
              <a:r xmlns:a="http://schemas.openxmlformats.org/drawingml/2006/main">
                <a:rPr lang="el" altLang="en-US" sz="1100" dirty="0"/>
                <a:t>.</a:t>
              </a:r>
            </a:p>
          </p:txBody>
        </p:sp>
        <p:pic>
          <p:nvPicPr>
            <p:cNvPr id="23572" name="Picture 1048">
              <a:extLst>
                <a:ext uri="{FF2B5EF4-FFF2-40B4-BE49-F238E27FC236}">
                  <a16:creationId xmlns:a16="http://schemas.microsoft.com/office/drawing/2014/main" id="{3EE0D38C-6FF8-4654-AEC9-2D43A40B31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 y="2564"/>
              <a:ext cx="34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Text Box 1050">
              <a:extLst>
                <a:ext uri="{FF2B5EF4-FFF2-40B4-BE49-F238E27FC236}">
                  <a16:creationId xmlns:a16="http://schemas.microsoft.com/office/drawing/2014/main" id="{A6632C61-02DB-4DF1-BAD4-04604DA8F1C1}"/>
                </a:ext>
              </a:extLst>
            </p:cNvPr>
            <p:cNvSpPr txBox="1">
              <a:spLocks noChangeArrowheads="1"/>
            </p:cNvSpPr>
            <p:nvPr/>
          </p:nvSpPr>
          <p:spPr bwMode="auto">
            <a:xfrm>
              <a:off x="2256" y="3216"/>
              <a:ext cx="768" cy="631"/>
            </a:xfrm>
            <a:prstGeom prst="rect">
              <a:avLst/>
            </a:prstGeom>
            <a:solidFill>
              <a:srgbClr val="FFFFFF"/>
            </a:solidFill>
            <a:ln w="9525">
              <a:solidFill>
                <a:srgbClr val="000000"/>
              </a:solidFill>
              <a:miter lim="800000"/>
              <a:headEnd/>
              <a:tailEnd/>
            </a:ln>
          </p:spPr>
          <p:txBody>
            <a:bodyPr lIns="130999" tIns="65499" rIns="130999" bIns="65499"/>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xmlns:a="http://schemas.openxmlformats.org/drawingml/2006/main" algn="ctr"/>
              <a:r xmlns:a="http://schemas.openxmlformats.org/drawingml/2006/main">
                <a:rPr lang="el" altLang="en-US" sz="1600" b="1" dirty="0">
                  <a:cs typeface="Times New Roman" panose="02020603050405020304" pitchFamily="18" charset="0"/>
                </a:rPr>
                <a:t>Απειλή νεοεισερχομένων:</a:t>
              </a:r>
            </a:p>
            <a:p>
              <a:pPr xmlns:a="http://schemas.openxmlformats.org/drawingml/2006/main" algn="ctr"/>
              <a:r xmlns:a="http://schemas.openxmlformats.org/drawingml/2006/main">
                <a:rPr lang="el" altLang="en-US" sz="1400" b="1" dirty="0">
                  <a:cs typeface="Times New Roman" panose="02020603050405020304" pitchFamily="18" charset="0"/>
                </a:rPr>
                <a:t>Μέσον.</a:t>
              </a:r>
            </a:p>
          </p:txBody>
        </p:sp>
        <p:sp>
          <p:nvSpPr>
            <p:cNvPr id="23574" name="Text Box 1061">
              <a:extLst>
                <a:ext uri="{FF2B5EF4-FFF2-40B4-BE49-F238E27FC236}">
                  <a16:creationId xmlns:a16="http://schemas.microsoft.com/office/drawing/2014/main" id="{064F7FD0-C702-4E44-A6AB-8F1A8DADF9AD}"/>
                </a:ext>
              </a:extLst>
            </p:cNvPr>
            <p:cNvSpPr txBox="1">
              <a:spLocks noChangeArrowheads="1"/>
            </p:cNvSpPr>
            <p:nvPr/>
          </p:nvSpPr>
          <p:spPr bwMode="auto">
            <a:xfrm>
              <a:off x="445" y="3208"/>
              <a:ext cx="1728" cy="8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xmlns:a="http://schemas.openxmlformats.org/drawingml/2006/main">
                <a:rPr lang="el" altLang="en-US" sz="1400" i="1" dirty="0">
                  <a:solidFill>
                    <a:srgbClr val="000000"/>
                  </a:solidFill>
                  <a:cs typeface="Times New Roman" panose="02020603050405020304" pitchFamily="18" charset="0"/>
                </a:rPr>
                <a:t>Προτείνεται: </a:t>
              </a:r>
              <a:r xmlns:a="http://schemas.openxmlformats.org/drawingml/2006/main">
                <a:rPr lang="el" altLang="en-US" sz="1400" dirty="0"/>
                <a:t>Υπάρχουν χαμηλά εμπόδια στην είσοδο, ειδικά για τις αεροπορικές εταιρείες μικρών αποστάσεων, αλλά τα διεθνή ταξίδια απαιτούν συμμαχίες να εισέλθουν σε νέα δρομολόγια, μειώνοντας την απειλή νέας εισόδου για καθιερωμένους αερομεταφορείς.</a:t>
              </a:r>
              <a:endParaRPr xmlns:a="http://schemas.openxmlformats.org/drawingml/2006/main" lang="en-US" altLang="en-US" sz="1400" dirty="0">
                <a:solidFill>
                  <a:srgbClr val="000000"/>
                </a:solidFill>
              </a:endParaRPr>
            </a:p>
          </p:txBody>
        </p:sp>
        <p:sp>
          <p:nvSpPr>
            <p:cNvPr id="23575" name="Line 1062">
              <a:extLst>
                <a:ext uri="{FF2B5EF4-FFF2-40B4-BE49-F238E27FC236}">
                  <a16:creationId xmlns:a16="http://schemas.microsoft.com/office/drawing/2014/main" id="{9B56BDBD-11C6-4A2E-8FC6-9E13389165D6}"/>
                </a:ext>
              </a:extLst>
            </p:cNvPr>
            <p:cNvSpPr>
              <a:spLocks noChangeShapeType="1"/>
            </p:cNvSpPr>
            <p:nvPr/>
          </p:nvSpPr>
          <p:spPr bwMode="auto">
            <a:xfrm>
              <a:off x="2020" y="3335"/>
              <a:ext cx="336" cy="9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76" name="Line 1063">
              <a:extLst>
                <a:ext uri="{FF2B5EF4-FFF2-40B4-BE49-F238E27FC236}">
                  <a16:creationId xmlns:a16="http://schemas.microsoft.com/office/drawing/2014/main" id="{8048B6C1-4414-4530-AAA3-7C9E5F7B638A}"/>
                </a:ext>
              </a:extLst>
            </p:cNvPr>
            <p:cNvSpPr>
              <a:spLocks noChangeShapeType="1"/>
            </p:cNvSpPr>
            <p:nvPr/>
          </p:nvSpPr>
          <p:spPr bwMode="auto">
            <a:xfrm rot="13822182">
              <a:off x="4030" y="2973"/>
              <a:ext cx="269" cy="7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2" name="Content Placeholder 1">
            <a:extLst>
              <a:ext uri="{FF2B5EF4-FFF2-40B4-BE49-F238E27FC236}">
                <a16:creationId xmlns:a16="http://schemas.microsoft.com/office/drawing/2014/main" id="{088ABEE7-20C2-4526-ADF8-29F9D5D2F4CC}"/>
              </a:ext>
            </a:extLst>
          </p:cNvPr>
          <p:cNvSpPr>
            <a:spLocks noGrp="1"/>
          </p:cNvSpPr>
          <p:nvPr>
            <p:ph sz="quarter" idx="11"/>
          </p:nvPr>
        </p:nvSpPr>
        <p:spPr>
          <a:xfrm>
            <a:off x="7328091" y="1066801"/>
            <a:ext cx="1663510" cy="4571999"/>
          </a:xfrm>
        </p:spPr>
        <p:txBody>
          <a:bodyPr/>
          <a:lstStyle/>
          <a:p>
            <a:r xmlns:a="http://schemas.openxmlformats.org/drawingml/2006/main">
              <a:rPr lang="el" altLang="en-US" sz="1600" dirty="0">
                <a:ea typeface="Verdana" panose="020B0604030504040204" pitchFamily="34" charset="0"/>
                <a:cs typeface="Arial" panose="020B0604020202020204" pitchFamily="34" charset="0"/>
              </a:rPr>
              <a:t>Με βάση την ανάλυση των εξωτερικών περιβαλλοντικών παραγόντων, η διεθνής αεροπορική βιομηχανία έχει πολλούς ανταγωνιστές που προσπαθούν να χαράξουν ένα κομμάτι της πίτας </a:t>
            </a:r>
            <a:r xmlns:a="http://schemas.openxmlformats.org/drawingml/2006/main">
              <a:rPr lang="el" altLang="en-US" sz="1600">
                <a:cs typeface="Arial" panose="020B0604020202020204" pitchFamily="34" charset="0"/>
              </a:rPr>
              <a:t>« </a:t>
            </a:r>
            <a:r xmlns:a="http://schemas.openxmlformats.org/drawingml/2006/main">
              <a:rPr lang="el" altLang="ja-JP" sz="1600" dirty="0">
                <a:ea typeface="Verdana" panose="020B0604030504040204" pitchFamily="34" charset="0"/>
                <a:cs typeface="Arial" panose="020B0604020202020204" pitchFamily="34" charset="0"/>
              </a:rPr>
              <a:t>κέρδους </a:t>
            </a:r>
            <a:r xmlns:a="http://schemas.openxmlformats.org/drawingml/2006/main">
              <a:rPr lang="el" altLang="en-US" sz="1600">
                <a:cs typeface="Arial" panose="020B0604020202020204" pitchFamily="34" charset="0"/>
              </a:rPr>
              <a:t>» </a:t>
            </a:r>
            <a:r xmlns:a="http://schemas.openxmlformats.org/drawingml/2006/main">
              <a:rPr lang="el" altLang="ja-JP" sz="1600" dirty="0">
                <a:ea typeface="Verdana" panose="020B0604030504040204" pitchFamily="34" charset="0"/>
                <a:cs typeface="Arial" panose="020B0604020202020204" pitchFamily="34" charset="0"/>
              </a:rPr>
              <a:t>.</a:t>
            </a:r>
            <a:endParaRPr xmlns:a="http://schemas.openxmlformats.org/drawingml/2006/main" lang="en-US" altLang="en-US" sz="1600" dirty="0">
              <a:ea typeface="Verdana" panose="020B0604030504040204" pitchFamily="34" charset="0"/>
              <a:cs typeface="Arial" panose="020B0604020202020204" pitchFamily="34" charset="0"/>
            </a:endParaRPr>
          </a:p>
          <a:p>
            <a:endParaRPr lang="en-US" sz="1800" dirty="0"/>
          </a:p>
        </p:txBody>
      </p:sp>
      <p:sp>
        <p:nvSpPr>
          <p:cNvPr id="3" name="Text Placeholder 2">
            <a:extLst>
              <a:ext uri="{FF2B5EF4-FFF2-40B4-BE49-F238E27FC236}">
                <a16:creationId xmlns:a16="http://schemas.microsoft.com/office/drawing/2014/main" id="{0E85FF3E-9FFA-45F2-A55F-097EE49FEA27}"/>
              </a:ext>
            </a:extLst>
          </p:cNvPr>
          <p:cNvSpPr>
            <a:spLocks noGrp="1"/>
          </p:cNvSpPr>
          <p:nvPr>
            <p:ph type="body" sz="quarter" idx="12"/>
          </p:nvPr>
        </p:nvSpPr>
        <p:spPr>
          <a:xfrm>
            <a:off x="7543800" y="5791199"/>
            <a:ext cx="1335895" cy="656909"/>
          </a:xfrm>
        </p:spPr>
        <p:txBody>
          <a:bodyPr/>
          <a:lstStyle/>
          <a:p>
            <a:r xmlns:a="http://schemas.openxmlformats.org/drawingml/2006/main" xmlns:r="http://schemas.openxmlformats.org/officeDocument/2006/relationships">
              <a:rPr lang="el" dirty="0">
                <a:hlinkClick r:id="rId4" action="ppaction://hlinksldjump"/>
              </a:rPr>
              <a:t>Πρόσβαση σε εναλλακτικό κείμενο για περιγραφή εικόνας διαφάνειας.</a:t>
            </a:r>
            <a:endParaRPr xmlns:a="http://schemas.openxmlformats.org/drawingml/2006/main"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F6E6B7-9CCF-412E-8696-C9CBEDAAC79C}"/>
              </a:ext>
            </a:extLst>
          </p:cNvPr>
          <p:cNvSpPr>
            <a:spLocks noGrp="1"/>
          </p:cNvSpPr>
          <p:nvPr>
            <p:ph type="title"/>
          </p:nvPr>
        </p:nvSpPr>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Q2. Στρατηγική Επιχειρηματικού Επιπέδου </a:t>
            </a:r>
            <a:r xmlns:a="http://schemas.openxmlformats.org/drawingml/2006/main">
              <a:rPr lang="el" sz="2000" dirty="0"/>
              <a:t>1</a:t>
            </a:r>
          </a:p>
        </p:txBody>
      </p:sp>
      <p:sp>
        <p:nvSpPr>
          <p:cNvPr id="5" name="Content Placeholder 4">
            <a:extLst>
              <a:ext uri="{FF2B5EF4-FFF2-40B4-BE49-F238E27FC236}">
                <a16:creationId xmlns:a16="http://schemas.microsoft.com/office/drawing/2014/main" id="{5C3D3088-4DC2-472F-B55A-AF703F4D750B}"/>
              </a:ext>
            </a:extLst>
          </p:cNvPr>
          <p:cNvSpPr>
            <a:spLocks noGrp="1"/>
          </p:cNvSpPr>
          <p:nvPr>
            <p:ph sz="quarter" idx="11"/>
          </p:nvPr>
        </p:nvSpPr>
        <p:spPr>
          <a:xfrm>
            <a:off x="335973" y="3190482"/>
            <a:ext cx="8458200" cy="2838091"/>
          </a:xfrm>
        </p:spPr>
        <p:txBody>
          <a:bodyPr>
            <a:normAutofit fontScale="85000" lnSpcReduction="10000"/>
          </a:bodyPr>
          <a:lstStyle/>
          <a:p>
            <a:r xmlns:a="http://schemas.openxmlformats.org/drawingml/2006/main">
              <a:rPr lang="el" altLang="en-US" b="1" dirty="0">
                <a:solidFill>
                  <a:srgbClr val="E52C36"/>
                </a:solidFill>
                <a:ea typeface="ヒラギノ角ゴ Pro W3" pitchFamily="123" charset="-128"/>
              </a:rPr>
              <a:t>Σκεφτείτε . . .</a:t>
            </a:r>
          </a:p>
          <a:p>
            <a:pPr xmlns:a="http://schemas.openxmlformats.org/drawingml/2006/main">
              <a:spcBef>
                <a:spcPts val="1200"/>
              </a:spcBef>
            </a:pPr>
            <a:r xmlns:a="http://schemas.openxmlformats.org/drawingml/2006/main">
              <a:rPr lang="el" altLang="en-US" dirty="0">
                <a:ea typeface="ヒラギノ角ゴ Pro W3" pitchFamily="123" charset="-128"/>
              </a:rPr>
              <a:t>Η βιωσιμότητα της επιτυχίας μιας επιχείρησης </a:t>
            </a:r>
            <a:r xmlns:a="http://schemas.openxmlformats.org/drawingml/2006/main">
              <a:rPr lang="el" altLang="ja-JP" dirty="0">
                <a:ea typeface="ヒラギノ角ゴ Pro W3" pitchFamily="123" charset="-128"/>
              </a:rPr>
              <a:t>καθοδηγείται </a:t>
            </a:r>
            <a:r xmlns:a="http://schemas.openxmlformats.org/drawingml/2006/main">
              <a:rPr lang="el" altLang="ja-JP" dirty="0">
                <a:ea typeface="ヒラギノ角ゴ Pro W3" pitchFamily="123" charset="-128"/>
                <a:cs typeface="Arial" panose="020B0604020202020204" pitchFamily="34" charset="0"/>
              </a:rPr>
              <a:t>τόσο από τις εσωτερικές λειτουργίες της επιχείρησης όσο και από τις επιθυμίες και τις προτιμήσεις της αγοράς. Οι επιχειρήσεις που πετυχαίνουν διαθέτουν τους κατάλληλους πόρους και τη δομή κόστους για να καλύψουν τις ανάγκες του περιβάλλοντος.</a:t>
            </a:r>
          </a:p>
          <a:p>
            <a:pPr xmlns:a="http://schemas.openxmlformats.org/drawingml/2006/main">
              <a:spcBef>
                <a:spcPts val="1200"/>
              </a:spcBef>
            </a:pPr>
            <a:r xmlns:a="http://schemas.openxmlformats.org/drawingml/2006/main">
              <a:rPr lang="el" altLang="en-US" dirty="0">
                <a:ea typeface="ヒラギノ角ゴ Pro W3" pitchFamily="123" charset="-128"/>
                <a:cs typeface="Arial" panose="020B0604020202020204" pitchFamily="34" charset="0"/>
              </a:rPr>
              <a:t>Έχουν επίσης στρατηγική…</a:t>
            </a:r>
          </a:p>
          <a:p>
            <a:endParaRPr lang="en-US" dirty="0"/>
          </a:p>
        </p:txBody>
      </p:sp>
      <p:sp>
        <p:nvSpPr>
          <p:cNvPr id="6" name="Content Placeholder 5">
            <a:extLst>
              <a:ext uri="{FF2B5EF4-FFF2-40B4-BE49-F238E27FC236}">
                <a16:creationId xmlns:a16="http://schemas.microsoft.com/office/drawing/2014/main" id="{02974679-DE4A-4168-B8DD-E0765C9265BE}"/>
              </a:ext>
            </a:extLst>
          </p:cNvPr>
          <p:cNvSpPr>
            <a:spLocks noGrp="1"/>
          </p:cNvSpPr>
          <p:nvPr>
            <p:ph sz="quarter" idx="14"/>
          </p:nvPr>
        </p:nvSpPr>
        <p:spPr>
          <a:xfrm>
            <a:off x="381000" y="1901405"/>
            <a:ext cx="8458200" cy="609600"/>
          </a:xfrm>
          <a:ln>
            <a:solidFill>
              <a:srgbClr val="990033"/>
            </a:solidFill>
          </a:ln>
        </p:spPr>
        <p:txBody>
          <a:bodyPr/>
          <a:lstStyle/>
          <a:p>
            <a:r xmlns:a="http://schemas.openxmlformats.org/drawingml/2006/main">
              <a:rPr lang="el" b="1" dirty="0">
                <a:solidFill>
                  <a:schemeClr val="tx1"/>
                </a:solidFill>
              </a:rPr>
              <a:t>Ε2: Πώς ανταγωνίζεται η Emirates;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262C8-A3AE-4753-93BB-1B9823A44747}"/>
              </a:ext>
            </a:extLst>
          </p:cNvPr>
          <p:cNvSpPr>
            <a:spLocks noGrp="1"/>
          </p:cNvSpPr>
          <p:nvPr>
            <p:ph type="title"/>
          </p:nvPr>
        </p:nvSpPr>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Q2. Στρατηγική Επιχειρηματικού Επιπέδου</a:t>
            </a:r>
            <a:r xmlns:a="http://schemas.openxmlformats.org/drawingml/2006/main">
              <a:rPr lang="el" baseline="0" dirty="0"/>
              <a:t> </a:t>
            </a:r>
            <a:r xmlns:a="http://schemas.openxmlformats.org/drawingml/2006/main">
              <a:rPr lang="el" sz="2000" baseline="0" dirty="0"/>
              <a:t>2</a:t>
            </a:r>
            <a:endParaRPr xmlns:a="http://schemas.openxmlformats.org/drawingml/2006/main" lang="en-US" sz="2000" dirty="0"/>
          </a:p>
        </p:txBody>
      </p:sp>
      <p:sp>
        <p:nvSpPr>
          <p:cNvPr id="5" name="Content Placeholder 4">
            <a:extLst>
              <a:ext uri="{FF2B5EF4-FFF2-40B4-BE49-F238E27FC236}">
                <a16:creationId xmlns:a16="http://schemas.microsoft.com/office/drawing/2014/main" id="{167C0A7B-B936-4D99-ABFD-84E7D74988EF}"/>
              </a:ext>
            </a:extLst>
          </p:cNvPr>
          <p:cNvSpPr>
            <a:spLocks noGrp="1"/>
          </p:cNvSpPr>
          <p:nvPr>
            <p:ph sz="quarter" idx="11"/>
          </p:nvPr>
        </p:nvSpPr>
        <p:spPr>
          <a:xfrm>
            <a:off x="342900" y="1276709"/>
            <a:ext cx="8458200" cy="5352691"/>
          </a:xfrm>
        </p:spPr>
        <p:txBody>
          <a:bodyPr/>
          <a:lstStyle/>
          <a:p>
            <a:pPr xmlns:a="http://schemas.openxmlformats.org/drawingml/2006/main" marL="0" indent="0">
              <a:spcAft>
                <a:spcPts val="600"/>
              </a:spcAft>
              <a:buNone/>
            </a:pPr>
            <a:r xmlns:a="http://schemas.openxmlformats.org/drawingml/2006/main">
              <a:rPr lang="el" altLang="en-US" sz="2000" dirty="0"/>
              <a:t>Τρεις </a:t>
            </a:r>
            <a:r xmlns:a="http://schemas.openxmlformats.org/drawingml/2006/main">
              <a:rPr lang="el" altLang="en-US" sz="2000" b="1" dirty="0">
                <a:solidFill>
                  <a:srgbClr val="E52C36"/>
                </a:solidFill>
              </a:rPr>
              <a:t>γενικές στρατηγικές</a:t>
            </a:r>
            <a:r xmlns:a="http://schemas.openxmlformats.org/drawingml/2006/main">
              <a:rPr lang="el" altLang="en-US" sz="2000" dirty="0">
                <a:solidFill>
                  <a:srgbClr val="E52C36"/>
                </a:solidFill>
              </a:rPr>
              <a:t> </a:t>
            </a:r>
            <a:r xmlns:a="http://schemas.openxmlformats.org/drawingml/2006/main">
              <a:rPr lang="el" altLang="en-US" sz="2000" dirty="0"/>
              <a:t>για την επίτευξη ανταγωνιστικού πλεονεκτήματος:</a:t>
            </a:r>
          </a:p>
          <a:p>
            <a:pPr xmlns:a="http://schemas.openxmlformats.org/drawingml/2006/main" marL="457200" indent="-457200">
              <a:spcAft>
                <a:spcPts val="600"/>
              </a:spcAft>
              <a:buFont typeface="+mj-lt"/>
              <a:buAutoNum type="arabicPeriod"/>
            </a:pPr>
            <a:r xmlns:a="http://schemas.openxmlformats.org/drawingml/2006/main">
              <a:rPr lang="el" altLang="en-US" sz="2000" b="1" dirty="0">
                <a:solidFill>
                  <a:schemeClr val="tx1"/>
                </a:solidFill>
              </a:rPr>
              <a:t>Η συνολική ηγεσία κόστους </a:t>
            </a:r>
            <a:r xmlns:a="http://schemas.openxmlformats.org/drawingml/2006/main">
              <a:rPr lang="el" altLang="en-US" sz="2000" dirty="0">
                <a:solidFill>
                  <a:schemeClr val="tx1"/>
                </a:solidFill>
              </a:rPr>
              <a:t>βασίζεται σε:</a:t>
            </a:r>
          </a:p>
          <a:p>
            <a:pPr xmlns:a="http://schemas.openxmlformats.org/drawingml/2006/main" marL="744538" lvl="1">
              <a:spcBef>
                <a:spcPts val="0"/>
              </a:spcBef>
              <a:spcAft>
                <a:spcPts val="600"/>
              </a:spcAft>
            </a:pPr>
            <a:r xmlns:a="http://schemas.openxmlformats.org/drawingml/2006/main">
              <a:rPr lang="el" altLang="en-US" sz="2000" dirty="0">
                <a:solidFill>
                  <a:schemeClr val="tx1"/>
                </a:solidFill>
              </a:rPr>
              <a:t>Διατήρηση μιας θέσης χαμηλού κόστους σε σχέση με </a:t>
            </a:r>
            <a:r xmlns:a="http://schemas.openxmlformats.org/drawingml/2006/main">
              <a:rPr lang="el" altLang="ja-JP" sz="2000" dirty="0">
                <a:solidFill>
                  <a:schemeClr val="tx1"/>
                </a:solidFill>
              </a:rPr>
              <a:t>τους ομοτίμους μιας επιχείρησης.</a:t>
            </a:r>
          </a:p>
          <a:p>
            <a:pPr xmlns:a="http://schemas.openxmlformats.org/drawingml/2006/main" marL="744538" lvl="1">
              <a:spcBef>
                <a:spcPts val="0"/>
              </a:spcBef>
              <a:spcAft>
                <a:spcPts val="600"/>
              </a:spcAft>
            </a:pPr>
            <a:r xmlns:a="http://schemas.openxmlformats.org/drawingml/2006/main">
              <a:rPr lang="el" altLang="en-US" sz="2000" dirty="0">
                <a:solidFill>
                  <a:schemeClr val="tx1"/>
                </a:solidFill>
              </a:rPr>
              <a:t>Διαχείριση αποτελεσματικών σχέσεων σε ολόκληρη την αλυσίδα αξίας.</a:t>
            </a:r>
          </a:p>
          <a:p>
            <a:pPr xmlns:a="http://schemas.openxmlformats.org/drawingml/2006/main" marL="0" lvl="1" indent="-457200">
              <a:spcBef>
                <a:spcPts val="0"/>
              </a:spcBef>
              <a:spcAft>
                <a:spcPts val="600"/>
              </a:spcAft>
              <a:buFont typeface="+mj-lt"/>
              <a:buAutoNum type="arabicPeriod" startAt="2"/>
            </a:pPr>
            <a:r xmlns:a="http://schemas.openxmlformats.org/drawingml/2006/main">
              <a:rPr lang="el" altLang="en-US" sz="2000" b="1" dirty="0">
                <a:solidFill>
                  <a:schemeClr val="tx1"/>
                </a:solidFill>
              </a:rPr>
              <a:t>Η διαφοροποίηση </a:t>
            </a:r>
            <a:r xmlns:a="http://schemas.openxmlformats.org/drawingml/2006/main">
              <a:rPr lang="el" altLang="en-US" sz="2000" dirty="0">
                <a:solidFill>
                  <a:schemeClr val="tx1"/>
                </a:solidFill>
              </a:rPr>
              <a:t>συνεπάγεται:</a:t>
            </a:r>
          </a:p>
          <a:p>
            <a:pPr xmlns:a="http://schemas.openxmlformats.org/drawingml/2006/main" marL="744538" lvl="1">
              <a:spcBef>
                <a:spcPts val="0"/>
              </a:spcBef>
              <a:spcAft>
                <a:spcPts val="600"/>
              </a:spcAft>
            </a:pPr>
            <a:r xmlns:a="http://schemas.openxmlformats.org/drawingml/2006/main">
              <a:rPr lang="el" altLang="en-US" sz="2000" dirty="0">
                <a:solidFill>
                  <a:schemeClr val="tx1"/>
                </a:solidFill>
              </a:rPr>
              <a:t>Προϊόντα ή/και υπηρεσίες που είναι μοναδικά και πολύτιμα.</a:t>
            </a:r>
          </a:p>
          <a:p>
            <a:pPr xmlns:a="http://schemas.openxmlformats.org/drawingml/2006/main" marL="744538" lvl="1">
              <a:spcBef>
                <a:spcPts val="0"/>
              </a:spcBef>
              <a:spcAft>
                <a:spcPts val="600"/>
              </a:spcAft>
            </a:pPr>
            <a:r xmlns:a="http://schemas.openxmlformats.org/drawingml/2006/main">
              <a:rPr lang="el" altLang="en-US" sz="2000" dirty="0">
                <a:solidFill>
                  <a:schemeClr val="tx1"/>
                </a:solidFill>
              </a:rPr>
              <a:t>Έμφαση σε χαρακτηριστικά μη τιμής για τα οποία οι πελάτες θα πληρώσουν ευχαρίστως ένα ασφάλιστρο.</a:t>
            </a:r>
          </a:p>
          <a:p>
            <a:pPr xmlns:a="http://schemas.openxmlformats.org/drawingml/2006/main" marL="457200" indent="-457200">
              <a:spcBef>
                <a:spcPts val="600"/>
              </a:spcBef>
              <a:spcAft>
                <a:spcPts val="600"/>
              </a:spcAft>
              <a:buFont typeface="+mj-lt"/>
              <a:buAutoNum type="arabicPeriod"/>
            </a:pPr>
            <a:r xmlns:a="http://schemas.openxmlformats.org/drawingml/2006/main">
              <a:rPr lang="el" altLang="en-US" sz="2000" b="1" dirty="0">
                <a:solidFill>
                  <a:schemeClr val="tx1"/>
                </a:solidFill>
              </a:rPr>
              <a:t>εστίασης </a:t>
            </a:r>
            <a:r xmlns:a="http://schemas.openxmlformats.org/drawingml/2006/main">
              <a:rPr lang="el" altLang="en-US" sz="2000" dirty="0">
                <a:solidFill>
                  <a:schemeClr val="tx1"/>
                </a:solidFill>
              </a:rPr>
              <a:t>απαιτεί:</a:t>
            </a:r>
          </a:p>
          <a:p>
            <a:pPr xmlns:a="http://schemas.openxmlformats.org/drawingml/2006/main" marL="744538" lvl="1">
              <a:spcBef>
                <a:spcPts val="0"/>
              </a:spcBef>
              <a:spcAft>
                <a:spcPts val="600"/>
              </a:spcAft>
            </a:pPr>
            <a:r xmlns:a="http://schemas.openxmlformats.org/drawingml/2006/main">
              <a:rPr lang="el" altLang="en-US" sz="2000" dirty="0">
                <a:solidFill>
                  <a:schemeClr val="tx1"/>
                </a:solidFill>
              </a:rPr>
              <a:t>Περιορισμένες σειρές προϊόντων, τμήματα αγοραστών ή στοχευμένες γεωγραφικές αγορές.</a:t>
            </a:r>
          </a:p>
          <a:p>
            <a:pPr xmlns:a="http://schemas.openxmlformats.org/drawingml/2006/main" marL="744538" lvl="1">
              <a:spcBef>
                <a:spcPts val="0"/>
              </a:spcBef>
              <a:spcAft>
                <a:spcPts val="600"/>
              </a:spcAft>
            </a:pPr>
            <a:r xmlns:a="http://schemas.openxmlformats.org/drawingml/2006/main">
              <a:rPr lang="el" altLang="en-US" sz="2000" dirty="0">
                <a:solidFill>
                  <a:schemeClr val="tx1"/>
                </a:solidFill>
              </a:rPr>
              <a:t>Πλεονεκτήματα που αποκτώνται είτε μέσω της διαφοροποίησης είτε της ηγεσίας κόστους.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D6B980-1C56-4860-B9E8-675A2A9391D3}"/>
              </a:ext>
            </a:extLst>
          </p:cNvPr>
          <p:cNvSpPr>
            <a:spLocks noGrp="1"/>
          </p:cNvSpPr>
          <p:nvPr>
            <p:ph type="title"/>
          </p:nvPr>
        </p:nvSpPr>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Q2. Στρατηγική Επιχειρηματικού Επιπέδου</a:t>
            </a:r>
            <a:r xmlns:a="http://schemas.openxmlformats.org/drawingml/2006/main">
              <a:rPr lang="el" baseline="0" dirty="0"/>
              <a:t> </a:t>
            </a:r>
            <a:r xmlns:a="http://schemas.openxmlformats.org/drawingml/2006/main">
              <a:rPr lang="el" sz="2000" baseline="0" dirty="0"/>
              <a:t>3</a:t>
            </a:r>
            <a:endParaRPr xmlns:a="http://schemas.openxmlformats.org/drawingml/2006/main" lang="en-US" sz="2000" dirty="0"/>
          </a:p>
        </p:txBody>
      </p:sp>
      <p:sp>
        <p:nvSpPr>
          <p:cNvPr id="5" name="Content Placeholder 4">
            <a:extLst>
              <a:ext uri="{FF2B5EF4-FFF2-40B4-BE49-F238E27FC236}">
                <a16:creationId xmlns:a16="http://schemas.microsoft.com/office/drawing/2014/main" id="{81212810-C84F-4EE2-8CBC-7296AD9F1CFB}"/>
              </a:ext>
            </a:extLst>
          </p:cNvPr>
          <p:cNvSpPr>
            <a:spLocks noGrp="1"/>
          </p:cNvSpPr>
          <p:nvPr>
            <p:ph sz="quarter" idx="11"/>
          </p:nvPr>
        </p:nvSpPr>
        <p:spPr/>
        <p:txBody>
          <a:bodyPr/>
          <a:lstStyle/>
          <a:p>
            <a:pPr xmlns:a="http://schemas.openxmlformats.org/drawingml/2006/main" marL="0" indent="0">
              <a:buNone/>
            </a:pPr>
            <a:r xmlns:a="http://schemas.openxmlformats.org/drawingml/2006/main">
              <a:rPr lang="el" altLang="en-US" dirty="0">
                <a:cs typeface="Times New Roman" panose="02020603050405020304" pitchFamily="18" charset="0"/>
              </a:rPr>
              <a:t>Η Emirates υιοθέτησε μια στρατηγική </a:t>
            </a:r>
            <a:r xmlns:a="http://schemas.openxmlformats.org/drawingml/2006/main">
              <a:rPr lang="el" altLang="en-US" b="1" dirty="0">
                <a:solidFill>
                  <a:srgbClr val="E52C36"/>
                </a:solidFill>
                <a:cs typeface="Times New Roman" panose="02020603050405020304" pitchFamily="18" charset="0"/>
              </a:rPr>
              <a:t>διαφοροποίησης </a:t>
            </a:r>
            <a:r xmlns:a="http://schemas.openxmlformats.org/drawingml/2006/main">
              <a:rPr lang="el" altLang="en-US" dirty="0">
                <a:cs typeface="Times New Roman" panose="02020603050405020304" pitchFamily="18" charset="0"/>
              </a:rPr>
              <a:t>.</a:t>
            </a:r>
          </a:p>
          <a:p>
            <a:pPr xmlns:a="http://schemas.openxmlformats.org/drawingml/2006/main" marL="0" indent="0">
              <a:buNone/>
            </a:pPr>
            <a:r xmlns:a="http://schemas.openxmlformats.org/drawingml/2006/main">
              <a:rPr lang="el" altLang="en-US" dirty="0">
                <a:cs typeface="Times New Roman" panose="02020603050405020304" pitchFamily="18" charset="0"/>
              </a:rPr>
              <a:t>Η Emirates είχε ένα πλεονέκτημα πρώτης κίνησης στη Μέση Ανατολή.</a:t>
            </a:r>
          </a:p>
          <a:p>
            <a:pPr xmlns:a="http://schemas.openxmlformats.org/drawingml/2006/main" lvl="1"/>
            <a:r xmlns:a="http://schemas.openxmlformats.org/drawingml/2006/main">
              <a:rPr lang="el" altLang="en-US" sz="2600" dirty="0">
                <a:ea typeface="ヒラギノ角ゴ Pro W3" pitchFamily="123" charset="-128"/>
              </a:rPr>
              <a:t>Προσέλκυσε πελάτες σε εξωτικούς προορισμούς.</a:t>
            </a:r>
          </a:p>
          <a:p>
            <a:pPr xmlns:a="http://schemas.openxmlformats.org/drawingml/2006/main" lvl="1"/>
            <a:r xmlns:a="http://schemas.openxmlformats.org/drawingml/2006/main">
              <a:rPr lang="el" altLang="en-US" sz="2600" dirty="0">
                <a:ea typeface="ヒラギノ角ゴ Pro W3" pitchFamily="123" charset="-128"/>
              </a:rPr>
              <a:t>Διατήρησε τους πελάτες με τη συνεχή καινοτομία.</a:t>
            </a:r>
          </a:p>
          <a:p>
            <a:pPr xmlns:a="http://schemas.openxmlformats.org/drawingml/2006/main" marL="0" indent="0">
              <a:spcBef>
                <a:spcPts val="600"/>
              </a:spcBef>
              <a:buNone/>
            </a:pPr>
            <a:r xmlns:a="http://schemas.openxmlformats.org/drawingml/2006/main">
              <a:rPr lang="el" altLang="en-US" dirty="0">
                <a:cs typeface="Times New Roman" panose="02020603050405020304" pitchFamily="18" charset="0"/>
              </a:rPr>
              <a:t>Οι πελάτες ήταν πρόθυμοι να πληρώσουν το ασφάλιστρο για premium υπηρεσίες.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D392D97-E796-4AA2-995C-88CADC977DAD}"/>
              </a:ext>
            </a:extLst>
          </p:cNvPr>
          <p:cNvSpPr>
            <a:spLocks noGrp="1"/>
          </p:cNvSpPr>
          <p:nvPr>
            <p:ph type="title"/>
          </p:nvPr>
        </p:nvSpPr>
        <p:spPr/>
        <p:txBody>
          <a:bodyPr/>
          <a:lstStyle/>
          <a:p>
            <a:pPr xmlns:a="http://schemas.openxmlformats.org/drawingml/2006/main" eaLnBrk="1" hangingPunct="1"/>
            <a:r xmlns:a="http://schemas.openxmlformats.org/drawingml/2006/main">
              <a:rPr lang="el" altLang="en-US" dirty="0"/>
              <a:t>Emirates </a:t>
            </a:r>
            <a:br xmlns:a="http://schemas.openxmlformats.org/drawingml/2006/main">
              <a:rPr lang="en-US" altLang="en-US" dirty="0"/>
            </a:br>
            <a:r xmlns:a="http://schemas.openxmlformats.org/drawingml/2006/main">
              <a:rPr lang="el" altLang="en-US" dirty="0"/>
              <a:t>Q2. Στρατηγική Επιχειρηματικού Επιπέδου</a:t>
            </a:r>
            <a:r xmlns:a="http://schemas.openxmlformats.org/drawingml/2006/main">
              <a:rPr lang="el" altLang="en-US" baseline="0" dirty="0"/>
              <a:t> </a:t>
            </a:r>
            <a:r xmlns:a="http://schemas.openxmlformats.org/drawingml/2006/main">
              <a:rPr lang="el" altLang="en-US" sz="1800" baseline="0" dirty="0"/>
              <a:t>4</a:t>
            </a:r>
            <a:endParaRPr xmlns:a="http://schemas.openxmlformats.org/drawingml/2006/main" lang="en-US" altLang="en-US" sz="1800" dirty="0"/>
          </a:p>
        </p:txBody>
      </p:sp>
      <p:sp>
        <p:nvSpPr>
          <p:cNvPr id="27651" name="Content Placeholder 2">
            <a:extLst>
              <a:ext uri="{FF2B5EF4-FFF2-40B4-BE49-F238E27FC236}">
                <a16:creationId xmlns:a16="http://schemas.microsoft.com/office/drawing/2014/main" id="{740BEAAD-D7C5-4472-9FB1-F7E274558A15}"/>
              </a:ext>
            </a:extLst>
          </p:cNvPr>
          <p:cNvSpPr>
            <a:spLocks noGrp="1"/>
          </p:cNvSpPr>
          <p:nvPr>
            <p:ph sz="quarter" idx="11"/>
          </p:nvPr>
        </p:nvSpPr>
        <p:spPr/>
        <p:txBody>
          <a:bodyPr/>
          <a:lstStyle/>
          <a:p>
            <a:pPr xmlns:a="http://schemas.openxmlformats.org/drawingml/2006/main" eaLnBrk="1" hangingPunct="1"/>
            <a:r xmlns:a="http://schemas.openxmlformats.org/drawingml/2006/main">
              <a:rPr lang="el" altLang="en-US" dirty="0"/>
              <a:t>Είναι δυνατός ο ανταγωνισμός για </a:t>
            </a:r>
            <a:r xmlns:a="http://schemas.openxmlformats.org/drawingml/2006/main">
              <a:rPr lang="el" altLang="en-US" b="1" dirty="0">
                <a:solidFill>
                  <a:srgbClr val="E52C36"/>
                </a:solidFill>
              </a:rPr>
              <a:t>διαφοροποίηση </a:t>
            </a:r>
            <a:r xmlns:a="http://schemas.openxmlformats.org/drawingml/2006/main">
              <a:rPr lang="el" altLang="en-US" dirty="0"/>
              <a:t>στον αεροπορικό κλάδο;</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336E33F-ECFF-42A1-8C1B-B7AE664DCF7A}"/>
              </a:ext>
            </a:extLst>
          </p:cNvPr>
          <p:cNvSpPr>
            <a:spLocks noGrp="1"/>
          </p:cNvSpPr>
          <p:nvPr>
            <p:ph type="title"/>
          </p:nvPr>
        </p:nvSpPr>
        <p:spPr/>
        <p:txBody>
          <a:bodyPr/>
          <a:lstStyle/>
          <a:p>
            <a:pPr xmlns:a="http://schemas.openxmlformats.org/drawingml/2006/main" eaLnBrk="1" hangingPunct="1"/>
            <a:r xmlns:a="http://schemas.openxmlformats.org/drawingml/2006/main">
              <a:rPr lang="el" altLang="en-US" dirty="0"/>
              <a:t>Emirates </a:t>
            </a:r>
            <a:br xmlns:a="http://schemas.openxmlformats.org/drawingml/2006/main">
              <a:rPr lang="en-US" altLang="en-US" dirty="0"/>
            </a:br>
            <a:r xmlns:a="http://schemas.openxmlformats.org/drawingml/2006/main">
              <a:rPr lang="el" altLang="en-US" dirty="0"/>
              <a:t>Q2. Στρατηγική Επιχειρηματικού Επιπέδου</a:t>
            </a:r>
            <a:r xmlns:a="http://schemas.openxmlformats.org/drawingml/2006/main">
              <a:rPr lang="el" altLang="en-US" baseline="0" dirty="0"/>
              <a:t> </a:t>
            </a:r>
            <a:r xmlns:a="http://schemas.openxmlformats.org/drawingml/2006/main">
              <a:rPr lang="el" altLang="en-US" sz="1800" baseline="0" dirty="0"/>
              <a:t>5</a:t>
            </a:r>
            <a:endParaRPr xmlns:a="http://schemas.openxmlformats.org/drawingml/2006/main" lang="en-US" altLang="en-US" sz="1800" dirty="0"/>
          </a:p>
        </p:txBody>
      </p:sp>
      <p:sp>
        <p:nvSpPr>
          <p:cNvPr id="3" name="Content Placeholder 2">
            <a:extLst>
              <a:ext uri="{FF2B5EF4-FFF2-40B4-BE49-F238E27FC236}">
                <a16:creationId xmlns:a16="http://schemas.microsoft.com/office/drawing/2014/main" id="{57D44E55-BE82-463B-97CA-A858162C3F75}"/>
              </a:ext>
            </a:extLst>
          </p:cNvPr>
          <p:cNvSpPr>
            <a:spLocks noGrp="1"/>
          </p:cNvSpPr>
          <p:nvPr>
            <p:ph sz="quarter" idx="11"/>
          </p:nvPr>
        </p:nvSpPr>
        <p:spPr/>
        <p:txBody>
          <a:bodyPr/>
          <a:lstStyle/>
          <a:p>
            <a:pPr xmlns:a="http://schemas.openxmlformats.org/drawingml/2006/main" eaLnBrk="1" hangingPunct="1">
              <a:spcAft>
                <a:spcPts val="2400"/>
              </a:spcAft>
              <a:buClr>
                <a:schemeClr val="accent4"/>
              </a:buClr>
              <a:defRPr/>
            </a:pPr>
            <a:r xmlns:a="http://schemas.openxmlformats.org/drawingml/2006/main">
              <a:rPr lang="el" dirty="0">
                <a:cs typeface="Arial" panose="020B0604020202020204" pitchFamily="34" charset="0"/>
              </a:rPr>
              <a:t>Μια </a:t>
            </a:r>
            <a:r xmlns:a="http://schemas.openxmlformats.org/drawingml/2006/main">
              <a:rPr lang="el" b="1" dirty="0">
                <a:solidFill>
                  <a:srgbClr val="E52C36"/>
                </a:solidFill>
                <a:cs typeface="Arial" panose="020B0604020202020204" pitchFamily="34" charset="0"/>
              </a:rPr>
              <a:t>ανταγωνιστική στρατηγική </a:t>
            </a:r>
            <a:r xmlns:a="http://schemas.openxmlformats.org/drawingml/2006/main">
              <a:rPr lang="el" dirty="0">
                <a:cs typeface="Arial" panose="020B0604020202020204" pitchFamily="34" charset="0"/>
              </a:rPr>
              <a:t>συνδέεται με την </a:t>
            </a:r>
            <a:r xmlns:a="http://schemas.openxmlformats.org/drawingml/2006/main">
              <a:rPr lang="el" b="1" dirty="0">
                <a:solidFill>
                  <a:schemeClr val="tx1"/>
                </a:solidFill>
                <a:cs typeface="Arial" panose="020B0604020202020204" pitchFamily="34" charset="0"/>
              </a:rPr>
              <a:t>αλυσίδα αξίας </a:t>
            </a:r>
            <a:r xmlns:a="http://schemas.openxmlformats.org/drawingml/2006/main">
              <a:rPr lang="el" dirty="0">
                <a:solidFill>
                  <a:schemeClr val="tx1"/>
                </a:solidFill>
                <a:cs typeface="Arial" panose="020B0604020202020204" pitchFamily="34" charset="0"/>
              </a:rPr>
              <a:t>και υποστηρίζεται από </a:t>
            </a:r>
            <a:r xmlns:a="http://schemas.openxmlformats.org/drawingml/2006/main">
              <a:rPr lang="el" b="1" dirty="0">
                <a:solidFill>
                  <a:schemeClr val="tx1"/>
                </a:solidFill>
                <a:cs typeface="Arial" panose="020B0604020202020204" pitchFamily="34" charset="0"/>
              </a:rPr>
              <a:t>άυλα περιουσιακά στοιχεία </a:t>
            </a:r>
            <a:r xmlns:a="http://schemas.openxmlformats.org/drawingml/2006/main">
              <a:rPr lang="el" dirty="0">
                <a:solidFill>
                  <a:schemeClr val="tx1"/>
                </a:solidFill>
                <a:cs typeface="Arial" panose="020B0604020202020204" pitchFamily="34" charset="0"/>
              </a:rPr>
              <a:t>και άλλες δέσμες πόρων </a:t>
            </a:r>
            <a:r xmlns:a="http://schemas.openxmlformats.org/drawingml/2006/main">
              <a:rPr lang="el" b="1" dirty="0">
                <a:solidFill>
                  <a:schemeClr val="tx1"/>
                </a:solidFill>
                <a:cs typeface="Arial" panose="020B0604020202020204" pitchFamily="34" charset="0"/>
              </a:rPr>
              <a:t>VRIN </a:t>
            </a:r>
            <a:r xmlns:a="http://schemas.openxmlformats.org/drawingml/2006/main">
              <a:rPr lang="el" dirty="0">
                <a:solidFill>
                  <a:schemeClr val="tx1"/>
                </a:solidFill>
                <a:cs typeface="Arial" panose="020B0604020202020204" pitchFamily="34" charset="0"/>
              </a:rPr>
              <a:t>.</a:t>
            </a:r>
          </a:p>
          <a:p>
            <a:pPr xmlns:a="http://schemas.openxmlformats.org/drawingml/2006/main" eaLnBrk="1" hangingPunct="1">
              <a:buClr>
                <a:schemeClr val="accent4"/>
              </a:buClr>
              <a:defRPr/>
            </a:pPr>
            <a:r xmlns:a="http://schemas.openxmlformats.org/drawingml/2006/main">
              <a:rPr lang="el" dirty="0">
                <a:cs typeface="Times New Roman" pitchFamily="18" charset="0"/>
              </a:rPr>
              <a:t>Από </a:t>
            </a:r>
            <a:r xmlns:a="http://schemas.openxmlformats.org/drawingml/2006/main">
              <a:rPr lang="el" dirty="0">
                <a:solidFill>
                  <a:schemeClr val="tx1"/>
                </a:solidFill>
                <a:cs typeface="Times New Roman" pitchFamily="18" charset="0"/>
              </a:rPr>
              <a:t>μια </a:t>
            </a:r>
            <a:r xmlns:a="http://schemas.openxmlformats.org/drawingml/2006/main">
              <a:rPr lang="el" b="1" dirty="0">
                <a:solidFill>
                  <a:schemeClr val="tx1"/>
                </a:solidFill>
                <a:cs typeface="Times New Roman" pitchFamily="18" charset="0"/>
              </a:rPr>
              <a:t>προοπτική που βασίζεται σε πόρους </a:t>
            </a:r>
            <a:r xmlns:a="http://schemas.openxmlformats.org/drawingml/2006/main">
              <a:rPr lang="el" dirty="0">
                <a:solidFill>
                  <a:schemeClr val="tx1"/>
                </a:solidFill>
                <a:cs typeface="Times New Roman" pitchFamily="18" charset="0"/>
              </a:rPr>
              <a:t>, δεν είναι κάποια μεμονωμένη δραστηριότητα, αλλά ο ισχυρός συντονισμός σε διάφορες </a:t>
            </a:r>
            <a:r xmlns:a="http://schemas.openxmlformats.org/drawingml/2006/main">
              <a:rPr lang="el" dirty="0">
                <a:cs typeface="Times New Roman" pitchFamily="18" charset="0"/>
              </a:rPr>
              <a:t>δραστηριότητες της αλυσίδας αξίας</a:t>
            </a:r>
            <a:r xmlns:a="http://schemas.openxmlformats.org/drawingml/2006/main">
              <a:rPr lang="el" dirty="0">
                <a:cs typeface="Arial" panose="020B0604020202020204" pitchFamily="34" charset="0"/>
              </a:rPr>
              <a:t> </a:t>
            </a:r>
            <a:r xmlns:a="http://schemas.openxmlformats.org/drawingml/2006/main">
              <a:rPr lang="el" dirty="0">
                <a:cs typeface="Times New Roman" pitchFamily="18" charset="0"/>
              </a:rPr>
              <a:t>που είναι η πηγή του</a:t>
            </a:r>
            <a:r xmlns:a="http://schemas.openxmlformats.org/drawingml/2006/main">
              <a:rPr lang="el" dirty="0">
                <a:solidFill>
                  <a:schemeClr val="tx2"/>
                </a:solidFill>
                <a:cs typeface="Times New Roman" pitchFamily="18" charset="0"/>
              </a:rPr>
              <a:t> </a:t>
            </a:r>
            <a:r xmlns:a="http://schemas.openxmlformats.org/drawingml/2006/main">
              <a:rPr lang="el" b="1" dirty="0">
                <a:solidFill>
                  <a:srgbClr val="E52C36"/>
                </a:solidFill>
                <a:cs typeface="Times New Roman" pitchFamily="18" charset="0"/>
              </a:rPr>
              <a:t>βιώσιμο ανταγωνιστικό πλεονέκτημα.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78842-EE57-40D4-AFE6-1AFA586932BD}"/>
              </a:ext>
            </a:extLst>
          </p:cNvPr>
          <p:cNvSpPr>
            <a:spLocks noGrp="1"/>
          </p:cNvSpPr>
          <p:nvPr>
            <p:ph type="title"/>
          </p:nvPr>
        </p:nvSpPr>
        <p:spPr/>
        <p:txBody>
          <a:bodyPr/>
          <a:lstStyle/>
          <a:p>
            <a:r xmlns:a="http://schemas.openxmlformats.org/drawingml/2006/main">
              <a:rPr lang="el" dirty="0"/>
              <a:t>Ερωτήσεις για συζήτηση </a:t>
            </a:r>
            <a:endParaRPr xmlns:a="http://schemas.openxmlformats.org/drawingml/2006/main" lang="en-US" sz="2000" dirty="0"/>
            <a:r xmlns:a="http://schemas.openxmlformats.org/drawingml/2006/main">
              <a:rPr lang="el" dirty="0"/>
              <a:t>της Emirates</a:t>
            </a:r>
            <a:br xmlns:a="http://schemas.openxmlformats.org/drawingml/2006/main">
              <a:rPr lang="en-US" dirty="0"/>
            </a:br>
          </a:p>
        </p:txBody>
      </p:sp>
      <p:sp>
        <p:nvSpPr>
          <p:cNvPr id="5" name="Content Placeholder 4">
            <a:extLst>
              <a:ext uri="{FF2B5EF4-FFF2-40B4-BE49-F238E27FC236}">
                <a16:creationId xmlns:a16="http://schemas.microsoft.com/office/drawing/2014/main" id="{2B158F52-09CB-4DCB-A36A-71787AC59260}"/>
              </a:ext>
            </a:extLst>
          </p:cNvPr>
          <p:cNvSpPr>
            <a:spLocks noGrp="1"/>
          </p:cNvSpPr>
          <p:nvPr>
            <p:ph sz="quarter" idx="11"/>
          </p:nvPr>
        </p:nvSpPr>
        <p:spPr/>
        <p:txBody>
          <a:bodyPr/>
          <a:lstStyle/>
          <a:p>
            <a:pPr xmlns:a="http://schemas.openxmlformats.org/drawingml/2006/main" marL="457200" indent="-457200">
              <a:spcAft>
                <a:spcPts val="2600"/>
              </a:spcAft>
              <a:buFont typeface="+mj-lt"/>
              <a:buAutoNum type="arabicPeriod"/>
            </a:pPr>
            <a:r xmlns:a="http://schemas.openxmlformats.org/drawingml/2006/main">
              <a:rPr lang="el" altLang="en-US" dirty="0">
                <a:cs typeface="Times New Roman" panose="02020603050405020304" pitchFamily="18" charset="0"/>
              </a:rPr>
              <a:t>Ποιες είναι οι βασικές δυνάμεις στο γενικό και βιομηχανικό περιβάλλον που επηρεάζουν </a:t>
            </a:r>
            <a:r xmlns:a="http://schemas.openxmlformats.org/drawingml/2006/main">
              <a:rPr lang="el" altLang="ja-JP" dirty="0"/>
              <a:t>την επιλογή στρατηγικής </a:t>
            </a:r>
            <a:r xmlns:a="http://schemas.openxmlformats.org/drawingml/2006/main">
              <a:rPr lang="el" altLang="en-US" dirty="0"/>
              <a:t>της Emirates ;</a:t>
            </a:r>
          </a:p>
          <a:p>
            <a:pPr xmlns:a="http://schemas.openxmlformats.org/drawingml/2006/main" marL="457200" indent="-457200">
              <a:spcAft>
                <a:spcPts val="2600"/>
              </a:spcAft>
              <a:buFont typeface="+mj-lt"/>
              <a:buAutoNum type="arabicPeriod"/>
            </a:pPr>
            <a:r xmlns:a="http://schemas.openxmlformats.org/drawingml/2006/main">
              <a:rPr lang="el" altLang="en-US" dirty="0"/>
              <a:t>Πώς ανταγωνίζεται η Emirates; Ποιους εσωτερικούς πόρους και περιουσιακά στοιχεία διαθέτει η Emirates που μπορεί να της προσφέρουν ανταγωνιστικό πλεονέκτημα;</a:t>
            </a:r>
            <a:br xmlns:a="http://schemas.openxmlformats.org/drawingml/2006/main">
              <a:rPr lang="en-US" altLang="en-US" dirty="0"/>
            </a:br>
            <a:br xmlns:a="http://schemas.openxmlformats.org/drawingml/2006/main">
              <a:rPr lang="en-US" altLang="en-US" dirty="0"/>
            </a:br>
            <a:endParaRPr xmlns:a="http://schemas.openxmlformats.org/drawingml/2006/main" lang="en-US" altLang="en-US" dirty="0">
              <a:latin typeface="MS PGothic" panose="020B0600070205080204" pitchFamily="34" charset="-128"/>
              <a:ea typeface="MS PGothic"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8F39DC-5DBB-4A87-AA03-A9840C68F40C}"/>
              </a:ext>
            </a:extLst>
          </p:cNvPr>
          <p:cNvSpPr>
            <a:spLocks noGrp="1"/>
          </p:cNvSpPr>
          <p:nvPr>
            <p:ph type="title"/>
          </p:nvPr>
        </p:nvSpPr>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Q2. Εσωτερική ανάλυση </a:t>
            </a:r>
            <a:r xmlns:a="http://schemas.openxmlformats.org/drawingml/2006/main">
              <a:rPr lang="el" sz="2000" dirty="0"/>
              <a:t>1</a:t>
            </a:r>
          </a:p>
        </p:txBody>
      </p:sp>
      <p:sp>
        <p:nvSpPr>
          <p:cNvPr id="7" name="Content Placeholder 6">
            <a:extLst>
              <a:ext uri="{FF2B5EF4-FFF2-40B4-BE49-F238E27FC236}">
                <a16:creationId xmlns:a16="http://schemas.microsoft.com/office/drawing/2014/main" id="{1A927416-36BD-41F2-9E2C-D77ADD9D0C39}"/>
              </a:ext>
            </a:extLst>
          </p:cNvPr>
          <p:cNvSpPr>
            <a:spLocks noGrp="1"/>
          </p:cNvSpPr>
          <p:nvPr>
            <p:ph sz="quarter" idx="11"/>
          </p:nvPr>
        </p:nvSpPr>
        <p:spPr>
          <a:xfrm>
            <a:off x="304800" y="2743200"/>
            <a:ext cx="8458200" cy="3505200"/>
          </a:xfrm>
        </p:spPr>
        <p:txBody>
          <a:bodyPr>
            <a:normAutofit fontScale="62500" lnSpcReduction="20000"/>
          </a:bodyPr>
          <a:lstStyle/>
          <a:p>
            <a:r xmlns:a="http://schemas.openxmlformats.org/drawingml/2006/main">
              <a:rPr lang="el" altLang="en-US" sz="4200" b="1" dirty="0">
                <a:solidFill>
                  <a:srgbClr val="E52C36"/>
                </a:solidFill>
              </a:rPr>
              <a:t>Ανάλυση αλυσίδας αξίας:</a:t>
            </a:r>
          </a:p>
          <a:p>
            <a:pPr xmlns:a="http://schemas.openxmlformats.org/drawingml/2006/main" marL="342900" indent="-342900">
              <a:spcAft>
                <a:spcPts val="1800"/>
              </a:spcAft>
              <a:buFont typeface="Arial" panose="020B0604020202020204" pitchFamily="34" charset="0"/>
              <a:buChar char="•"/>
            </a:pPr>
            <a:r xmlns:a="http://schemas.openxmlformats.org/drawingml/2006/main">
              <a:rPr lang="el" altLang="en-US" sz="3800" dirty="0"/>
              <a:t>Διαδοχική διαδικασία δραστηριοτήτων δημιουργίας αξίας.</a:t>
            </a:r>
          </a:p>
          <a:p>
            <a:pPr xmlns:a="http://schemas.openxmlformats.org/drawingml/2006/main" marL="342900" indent="-342900">
              <a:spcAft>
                <a:spcPts val="1800"/>
              </a:spcAft>
              <a:buFont typeface="Arial" panose="020B0604020202020204" pitchFamily="34" charset="0"/>
              <a:buChar char="•"/>
            </a:pPr>
            <a:r xmlns:a="http://schemas.openxmlformats.org/drawingml/2006/main">
              <a:rPr lang="el" altLang="en-US" sz="3800" dirty="0"/>
              <a:t>Ποσό που οι αγοραστές είναι διατεθειμένοι να πληρώσουν για αυτό που τους παρέχει μια επιχείρηση.</a:t>
            </a:r>
          </a:p>
          <a:p>
            <a:pPr xmlns:a="http://schemas.openxmlformats.org/drawingml/2006/main" marL="342900" indent="-342900">
              <a:spcAft>
                <a:spcPts val="1800"/>
              </a:spcAft>
              <a:buFont typeface="Arial" panose="020B0604020202020204" pitchFamily="34" charset="0"/>
              <a:buChar char="•"/>
            </a:pPr>
            <a:r xmlns:a="http://schemas.openxmlformats.org/drawingml/2006/main">
              <a:rPr lang="el" altLang="en-US" sz="3800" dirty="0"/>
              <a:t>Η αξία μετριέται με τα συνολικά έσοδα.</a:t>
            </a:r>
          </a:p>
          <a:p>
            <a:pPr xmlns:a="http://schemas.openxmlformats.org/drawingml/2006/main" marL="342900" indent="-342900">
              <a:buFont typeface="Arial" panose="020B0604020202020204" pitchFamily="34" charset="0"/>
              <a:buChar char="•"/>
            </a:pPr>
            <a:r xmlns:a="http://schemas.openxmlformats.org/drawingml/2006/main">
              <a:rPr lang="el" altLang="en-US" sz="3800" dirty="0"/>
              <a:t>Κερδοφόρα στο βαθμό που η αξία που λαμβάνει υπερβαίνει το συνολικό κόστος που συνεπάγεται η δημιουργία του προϊόντος ή της υπηρεσίας του.</a:t>
            </a:r>
          </a:p>
          <a:p>
            <a:endParaRPr lang="en-US" sz="2000" dirty="0"/>
          </a:p>
        </p:txBody>
      </p:sp>
      <p:sp>
        <p:nvSpPr>
          <p:cNvPr id="2" name="Content Placeholder 1">
            <a:extLst>
              <a:ext uri="{FF2B5EF4-FFF2-40B4-BE49-F238E27FC236}">
                <a16:creationId xmlns:a16="http://schemas.microsoft.com/office/drawing/2014/main" id="{CCB64D50-9E89-4CC7-97A9-E8E7AAA09F9E}"/>
              </a:ext>
            </a:extLst>
          </p:cNvPr>
          <p:cNvSpPr>
            <a:spLocks noGrp="1"/>
          </p:cNvSpPr>
          <p:nvPr>
            <p:ph sz="quarter" idx="14"/>
          </p:nvPr>
        </p:nvSpPr>
        <p:spPr>
          <a:xfrm>
            <a:off x="381000" y="1371600"/>
            <a:ext cx="8458200" cy="990600"/>
          </a:xfrm>
          <a:ln>
            <a:solidFill>
              <a:srgbClr val="990033"/>
            </a:solidFill>
          </a:ln>
        </p:spPr>
        <p:txBody>
          <a:bodyPr/>
          <a:lstStyle/>
          <a:p>
            <a:r xmlns:a="http://schemas.openxmlformats.org/drawingml/2006/main">
              <a:rPr lang="el" b="1" dirty="0">
                <a:solidFill>
                  <a:schemeClr val="tx1"/>
                </a:solidFill>
                <a:cs typeface="Arial" panose="020B0604020202020204" pitchFamily="34" charset="0"/>
              </a:rPr>
              <a:t>Ε2 συνέχισε: Ποιους εσωτερικούς πόρους και περιουσιακά στοιχεία διαθέτει η Emirates;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9CA9F-08AC-4963-BE6C-0D3C186C350A}"/>
              </a:ext>
            </a:extLst>
          </p:cNvPr>
          <p:cNvSpPr>
            <a:spLocks noGrp="1"/>
          </p:cNvSpPr>
          <p:nvPr>
            <p:ph type="title"/>
          </p:nvPr>
        </p:nvSpPr>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Q2. Εσωτερική Ανάλυση</a:t>
            </a:r>
            <a:r xmlns:a="http://schemas.openxmlformats.org/drawingml/2006/main">
              <a:rPr lang="el" baseline="0" dirty="0"/>
              <a:t> </a:t>
            </a:r>
            <a:r xmlns:a="http://schemas.openxmlformats.org/drawingml/2006/main">
              <a:rPr lang="el" sz="2000" baseline="0" dirty="0"/>
              <a:t>2</a:t>
            </a:r>
            <a:endParaRPr xmlns:a="http://schemas.openxmlformats.org/drawingml/2006/main" lang="en-US" sz="2000" dirty="0"/>
          </a:p>
        </p:txBody>
      </p:sp>
      <p:pic>
        <p:nvPicPr>
          <p:cNvPr id="30725" name="Picture 6" descr="The Value Chain. This graphic shows two arrows pointing right. Under Primary Activities, the top arrow is broken into five parts: Inbound Logistics, Operations, Outbound Logistics, Marketing and Sales, Service. Below, is a larger arrow with Support Activities: General Admission, Human Resources Management, Technology Development, Procurement.">
            <a:extLst>
              <a:ext uri="{FF2B5EF4-FFF2-40B4-BE49-F238E27FC236}">
                <a16:creationId xmlns:a16="http://schemas.microsoft.com/office/drawing/2014/main" id="{005A8E35-A47C-4081-A8BB-FDA719C3D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15233"/>
            <a:ext cx="87348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Content Placeholder 1">
            <a:extLst>
              <a:ext uri="{FF2B5EF4-FFF2-40B4-BE49-F238E27FC236}">
                <a16:creationId xmlns:a16="http://schemas.microsoft.com/office/drawing/2014/main" id="{C64CC590-ACC9-4EAF-A831-D69474AD8E17}"/>
              </a:ext>
            </a:extLst>
          </p:cNvPr>
          <p:cNvSpPr>
            <a:spLocks noGrp="1"/>
          </p:cNvSpPr>
          <p:nvPr>
            <p:ph sz="quarter" idx="11"/>
          </p:nvPr>
        </p:nvSpPr>
        <p:spPr>
          <a:xfrm>
            <a:off x="342900" y="5105400"/>
            <a:ext cx="8458200" cy="1143000"/>
          </a:xfrm>
        </p:spPr>
        <p:txBody>
          <a:bodyPr/>
          <a:lstStyle/>
          <a:p>
            <a:pPr xmlns:a="http://schemas.openxmlformats.org/drawingml/2006/main" marL="0" indent="0" algn="ctr" eaLnBrk="1" hangingPunct="1">
              <a:spcAft>
                <a:spcPts val="0"/>
              </a:spcAft>
              <a:buFont typeface="Wingdings" panose="05000000000000000000" pitchFamily="2" charset="2"/>
              <a:buNone/>
            </a:pPr>
            <a:r xmlns:a="http://schemas.openxmlformats.org/drawingml/2006/main">
              <a:rPr lang="el" altLang="en-US" sz="2200" b="1" dirty="0">
                <a:solidFill>
                  <a:schemeClr val="tx1"/>
                </a:solidFill>
              </a:rPr>
              <a:t>Έκθεμα 3.1 Η αλυσίδα αξίας:</a:t>
            </a:r>
          </a:p>
          <a:p>
            <a:pPr xmlns:a="http://schemas.openxmlformats.org/drawingml/2006/main" marL="0" indent="0" algn="ctr" eaLnBrk="1" hangingPunct="1">
              <a:spcAft>
                <a:spcPts val="0"/>
              </a:spcAft>
              <a:buFont typeface="Wingdings" panose="05000000000000000000" pitchFamily="2" charset="2"/>
              <a:buNone/>
            </a:pPr>
            <a:r xmlns:a="http://schemas.openxmlformats.org/drawingml/2006/main">
              <a:rPr lang="el" altLang="en-US" sz="2200" b="1" dirty="0">
                <a:solidFill>
                  <a:schemeClr val="tx1"/>
                </a:solidFill>
              </a:rPr>
              <a:t>Πρωτογενείς και Υποστηρικτικές Δραστηριότητες</a:t>
            </a:r>
          </a:p>
          <a:p>
            <a:pPr marL="0" indent="0" algn="ctr" eaLnBrk="1" hangingPunct="1">
              <a:spcAft>
                <a:spcPts val="0"/>
              </a:spcAft>
              <a:buFont typeface="Wingdings" panose="05000000000000000000" pitchFamily="2" charset="2"/>
              <a:buNone/>
            </a:pPr>
            <a:endParaRPr lang="en-US" altLang="en-US" sz="1000" b="1" dirty="0">
              <a:solidFill>
                <a:schemeClr val="tx1"/>
              </a:solidFill>
            </a:endParaRPr>
          </a:p>
          <a:p>
            <a:pPr xmlns:a="http://schemas.openxmlformats.org/drawingml/2006/main" marL="0" indent="0" eaLnBrk="1" hangingPunct="1">
              <a:buFont typeface="Wingdings" panose="05000000000000000000" pitchFamily="2" charset="2"/>
              <a:buNone/>
            </a:pPr>
            <a:r xmlns:a="http://schemas.openxmlformats.org/drawingml/2006/main">
              <a:rPr lang="el" altLang="en-US" sz="900" dirty="0"/>
              <a:t>Πηγή: Ανατύπωση με άδεια του The Free Press, τμήματος της Simon &amp; Schuster Inc., από </a:t>
            </a:r>
            <a:r xmlns:a="http://schemas.openxmlformats.org/drawingml/2006/main">
              <a:rPr lang="el" altLang="en-US" sz="900" i="1" dirty="0"/>
              <a:t>το Competitive Advantage: Creating and Sustaining Superior Performance </a:t>
            </a:r>
            <a:r xmlns:a="http://schemas.openxmlformats.org/drawingml/2006/main">
              <a:rPr lang="el" altLang="en-US" sz="900" dirty="0"/>
              <a:t>από τον Michael E. Porter. Πνευματικά δικαιώματα © 1985, 1998 από τον Ελεύθερο Τύπο. Με την επιφύλαξη παντός δικαιώματος.</a:t>
            </a:r>
          </a:p>
        </p:txBody>
      </p:sp>
      <p:sp>
        <p:nvSpPr>
          <p:cNvPr id="4" name="Text Placeholder 3">
            <a:extLst>
              <a:ext uri="{FF2B5EF4-FFF2-40B4-BE49-F238E27FC236}">
                <a16:creationId xmlns:a16="http://schemas.microsoft.com/office/drawing/2014/main" id="{F684A167-D434-4208-8E21-3B01F61AD67E}"/>
              </a:ext>
            </a:extLst>
          </p:cNvPr>
          <p:cNvSpPr>
            <a:spLocks noGrp="1"/>
          </p:cNvSpPr>
          <p:nvPr>
            <p:ph type="body" sz="quarter" idx="12"/>
          </p:nvPr>
        </p:nvSpPr>
        <p:spPr>
          <a:xfrm>
            <a:off x="1638301" y="6342062"/>
            <a:ext cx="5867399" cy="173037"/>
          </a:xfrm>
        </p:spPr>
        <p:txBody>
          <a:bodyPr/>
          <a:lstStyle/>
          <a:p>
            <a:r xmlns:a="http://schemas.openxmlformats.org/drawingml/2006/main" xmlns:r="http://schemas.openxmlformats.org/officeDocument/2006/relationships">
              <a:rPr lang="el" dirty="0">
                <a:hlinkClick r:id="rId4" action="ppaction://hlinksldjump"/>
              </a:rPr>
              <a:t>Πρόσβαση σε εναλλακτικό κείμενο για περιγραφή εικόνας διαφάνειας.</a:t>
            </a:r>
            <a:endParaRPr xmlns:a="http://schemas.openxmlformats.org/drawingml/2006/main"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2C4DC5-B584-4F39-98AF-E4DEED25B98B}"/>
              </a:ext>
            </a:extLst>
          </p:cNvPr>
          <p:cNvSpPr>
            <a:spLocks noGrp="1"/>
          </p:cNvSpPr>
          <p:nvPr>
            <p:ph type="title"/>
          </p:nvPr>
        </p:nvSpPr>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Q2. Εσωτερική Ανάλυση</a:t>
            </a:r>
            <a:r xmlns:a="http://schemas.openxmlformats.org/drawingml/2006/main">
              <a:rPr lang="el" baseline="0" dirty="0"/>
              <a:t> </a:t>
            </a:r>
            <a:r xmlns:a="http://schemas.openxmlformats.org/drawingml/2006/main">
              <a:rPr lang="el" sz="2000" dirty="0"/>
              <a:t>3</a:t>
            </a:r>
          </a:p>
        </p:txBody>
      </p:sp>
      <p:graphicFrame>
        <p:nvGraphicFramePr>
          <p:cNvPr id="6" name="Table 5">
            <a:extLst>
              <a:ext uri="{FF2B5EF4-FFF2-40B4-BE49-F238E27FC236}">
                <a16:creationId xmlns:a16="http://schemas.microsoft.com/office/drawing/2014/main" id="{C782F697-8DFA-4702-B4BC-905F05C68672}"/>
              </a:ext>
            </a:extLst>
          </p:cNvPr>
          <p:cNvGraphicFramePr>
            <a:graphicFrameLocks noGrp="1"/>
          </p:cNvGraphicFramePr>
          <p:nvPr>
            <p:extLst>
              <p:ext uri="{D42A27DB-BD31-4B8C-83A1-F6EECF244321}">
                <p14:modId xmlns:p14="http://schemas.microsoft.com/office/powerpoint/2010/main" val="3845181838"/>
              </p:ext>
            </p:extLst>
          </p:nvPr>
        </p:nvGraphicFramePr>
        <p:xfrm>
          <a:off x="419100" y="1371600"/>
          <a:ext cx="8305800" cy="4953000"/>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340445208"/>
                    </a:ext>
                  </a:extLst>
                </a:gridCol>
                <a:gridCol w="5410200">
                  <a:extLst>
                    <a:ext uri="{9D8B030D-6E8A-4147-A177-3AD203B41FA5}">
                      <a16:colId xmlns:a16="http://schemas.microsoft.com/office/drawing/2014/main" val="3328819328"/>
                    </a:ext>
                  </a:extLst>
                </a:gridCol>
              </a:tblGrid>
              <a:tr h="716298">
                <a:tc>
                  <a:txBody>
                    <a:bodyPr/>
                    <a:lstStyle/>
                    <a:p>
                      <a:r xmlns:a="http://schemas.openxmlformats.org/drawingml/2006/main">
                        <a:rPr lang="el" sz="2000" b="1" dirty="0">
                          <a:solidFill>
                            <a:schemeClr val="bg1"/>
                          </a:solidFill>
                        </a:rPr>
                        <a:t>Δραστηριότητα αλυσίδας αξίας </a:t>
                      </a:r>
                      <a:r xmlns:a="http://schemas.openxmlformats.org/drawingml/2006/main">
                        <a:rPr lang="el" sz="2000" b="1" i="1" dirty="0">
                          <a:solidFill>
                            <a:schemeClr val="bg1"/>
                          </a:solidFill>
                        </a:rPr>
                        <a:t>Πρωτεύουσα </a:t>
                      </a:r>
                      <a:r xmlns:a="http://schemas.openxmlformats.org/drawingml/2006/main">
                        <a:rPr lang="el" sz="2000" b="1" dirty="0">
                          <a:solidFill>
                            <a:schemeClr val="bg1"/>
                          </a:solidFill>
                        </a:rPr>
                        <a:t>:</a:t>
                      </a:r>
                      <a:endParaRPr xmlns:a="http://schemas.openxmlformats.org/drawingml/2006/main" lang="en-US" sz="2000" b="1" dirty="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33"/>
                    </a:solidFill>
                  </a:tcPr>
                </a:tc>
                <a:tc>
                  <a:txBody>
                    <a:bodyPr/>
                    <a:lstStyle/>
                    <a:p>
                      <a:r xmlns:a="http://schemas.openxmlformats.org/drawingml/2006/main">
                        <a:rPr lang="el" sz="2000" b="1" dirty="0">
                          <a:solidFill>
                            <a:schemeClr val="bg1"/>
                          </a:solidFill>
                        </a:rPr>
                        <a:t>Πώς δημιουργεί αξία η Emirates;</a:t>
                      </a:r>
                      <a:endParaRPr xmlns:a="http://schemas.openxmlformats.org/drawingml/2006/main" lang="en-US" sz="2000" b="1" dirty="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33"/>
                    </a:solidFill>
                  </a:tcPr>
                </a:tc>
                <a:extLst>
                  <a:ext uri="{0D108BD9-81ED-4DB2-BD59-A6C34878D82A}">
                    <a16:rowId xmlns:a16="http://schemas.microsoft.com/office/drawing/2014/main" val="113966046"/>
                  </a:ext>
                </a:extLst>
              </a:tr>
              <a:tr h="707554">
                <a:tc>
                  <a:txBody>
                    <a:bodyPr/>
                    <a:lstStyle/>
                    <a:p>
                      <a:r xmlns:a="http://schemas.openxmlformats.org/drawingml/2006/main">
                        <a:rPr lang="el" sz="2000" dirty="0"/>
                        <a:t>Εισερχόμενα logistics.</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xmlns:a="http://schemas.openxmlformats.org/drawingml/2006/main">
                        <a:rPr lang="el" sz="2000" dirty="0"/>
                        <a:t>Η βοήθεια με τις κρατήσεις έκανε τους πελάτες να αισθάνονται ότι τους εκτιμούν.</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5324010"/>
                  </a:ext>
                </a:extLst>
              </a:tr>
              <a:tr h="795469">
                <a:tc>
                  <a:txBody>
                    <a:bodyPr/>
                    <a:lstStyle/>
                    <a:p>
                      <a:r xmlns:a="http://schemas.openxmlformats.org/drawingml/2006/main">
                        <a:rPr lang="el" sz="2000" dirty="0"/>
                        <a:t>Λειτουργίες.</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xmlns:a="http://schemas.openxmlformats.org/drawingml/2006/main">
                        <a:rPr lang="el" sz="2000" dirty="0"/>
                        <a:t>Ο σχεδιασμός του αεροδρομίου του Ντουμπάι επέτρεψε την αποτελεσματική διεκπεραίωση επιβατών και φορτίου.</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1641105"/>
                  </a:ext>
                </a:extLst>
              </a:tr>
              <a:tr h="556828">
                <a:tc>
                  <a:txBody>
                    <a:bodyPr/>
                    <a:lstStyle/>
                    <a:p>
                      <a:r xmlns:a="http://schemas.openxmlformats.org/drawingml/2006/main">
                        <a:rPr lang="el" sz="2000" dirty="0"/>
                        <a:t>Εξερχόμενη εφοδιαστική.</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xmlns:a="http://schemas.openxmlformats.org/drawingml/2006/main">
                        <a:rPr lang="el" sz="2000" dirty="0"/>
                        <a:t>Ο έλεγχος των πυλών επέτρεψε τον αποτελεσματικό προγραμματισμό.</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343563"/>
                  </a:ext>
                </a:extLst>
              </a:tr>
              <a:tr h="1177755">
                <a:tc>
                  <a:txBody>
                    <a:bodyPr/>
                    <a:lstStyle/>
                    <a:p>
                      <a:r xmlns:a="http://schemas.openxmlformats.org/drawingml/2006/main">
                        <a:rPr lang="el" sz="2000" dirty="0"/>
                        <a:t>Μάρκετινγκ και πωλήσεις.</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xmlns:a="http://schemas.openxmlformats.org/drawingml/2006/main">
                        <a:rPr lang="el" sz="2000" dirty="0"/>
                        <a:t>Καινοτόμο μάρκετινγκ σε στοχευμένους πελάτες, εργαζόμενους προσεκτικά επιλεγμένους και περιποιημένους για να υποστηρίξουν το μήνυμα μάρκετινγκ.</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597253"/>
                  </a:ext>
                </a:extLst>
              </a:tr>
              <a:tr h="999096">
                <a:tc>
                  <a:txBody>
                    <a:bodyPr/>
                    <a:lstStyle/>
                    <a:p>
                      <a:r xmlns:a="http://schemas.openxmlformats.org/drawingml/2006/main">
                        <a:rPr lang="el" sz="2000" dirty="0">
                          <a:solidFill>
                            <a:srgbClr val="000000"/>
                          </a:solidFill>
                          <a:latin typeface="+mn-lt"/>
                          <a:ea typeface="Verdana" panose="020B0604030504040204" pitchFamily="34" charset="0"/>
                          <a:cs typeface="Arial" panose="020B0604020202020204" pitchFamily="34" charset="0"/>
                        </a:rPr>
                        <a:t>Υπηρεσία.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xmlns:a="http://schemas.openxmlformats.org/drawingml/2006/main" marL="0" marR="0">
                        <a:spcBef>
                          <a:spcPts val="0"/>
                        </a:spcBef>
                        <a:spcAft>
                          <a:spcPts val="0"/>
                        </a:spcAft>
                      </a:pPr>
                      <a:r xmlns:a="http://schemas.openxmlformats.org/drawingml/2006/main">
                        <a:rPr lang="el" sz="2000" dirty="0">
                          <a:solidFill>
                            <a:srgbClr val="000000"/>
                          </a:solidFill>
                          <a:effectLst/>
                          <a:latin typeface="+mn-lt"/>
                          <a:ea typeface="Times New Roman" panose="02020603050405020304" pitchFamily="18" charset="0"/>
                        </a:rPr>
                        <a:t>Οι αεροσυνοδοί, ειδικά, είχαν αυστηρές οδηγίες για το πώς να ανταποκριθούν στις απαιτήσεις των επιβατών.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02961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CF6520-84A6-4E4F-876F-1D47C4030797}"/>
              </a:ext>
            </a:extLst>
          </p:cNvPr>
          <p:cNvSpPr>
            <a:spLocks noGrp="1"/>
          </p:cNvSpPr>
          <p:nvPr>
            <p:ph type="title"/>
          </p:nvPr>
        </p:nvSpPr>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Q2. Εσωτερική Ανάλυση</a:t>
            </a:r>
            <a:r xmlns:a="http://schemas.openxmlformats.org/drawingml/2006/main">
              <a:rPr lang="el" baseline="0" dirty="0"/>
              <a:t> </a:t>
            </a:r>
            <a:r xmlns:a="http://schemas.openxmlformats.org/drawingml/2006/main">
              <a:rPr lang="el" sz="2000" baseline="0" dirty="0"/>
              <a:t>4</a:t>
            </a:r>
            <a:endParaRPr xmlns:a="http://schemas.openxmlformats.org/drawingml/2006/main" lang="en-US" sz="2000" dirty="0"/>
          </a:p>
        </p:txBody>
      </p:sp>
      <p:graphicFrame>
        <p:nvGraphicFramePr>
          <p:cNvPr id="5" name="Table 4">
            <a:extLst>
              <a:ext uri="{FF2B5EF4-FFF2-40B4-BE49-F238E27FC236}">
                <a16:creationId xmlns:a16="http://schemas.microsoft.com/office/drawing/2014/main" id="{3A7E2EEA-947C-4ACF-BC51-5634FBEBDEBF}"/>
              </a:ext>
            </a:extLst>
          </p:cNvPr>
          <p:cNvGraphicFramePr>
            <a:graphicFrameLocks noGrp="1"/>
          </p:cNvGraphicFramePr>
          <p:nvPr>
            <p:extLst>
              <p:ext uri="{D42A27DB-BD31-4B8C-83A1-F6EECF244321}">
                <p14:modId xmlns:p14="http://schemas.microsoft.com/office/powerpoint/2010/main" val="1759213531"/>
              </p:ext>
            </p:extLst>
          </p:nvPr>
        </p:nvGraphicFramePr>
        <p:xfrm>
          <a:off x="304800" y="1304321"/>
          <a:ext cx="8534400" cy="5029200"/>
        </p:xfrm>
        <a:graphic>
          <a:graphicData uri="http://schemas.openxmlformats.org/drawingml/2006/table">
            <a:tbl>
              <a:tblPr firstRow="1" bandRow="1">
                <a:tableStyleId>{2D5ABB26-0587-4C30-8999-92F81FD0307C}</a:tableStyleId>
              </a:tblPr>
              <a:tblGrid>
                <a:gridCol w="2975296">
                  <a:extLst>
                    <a:ext uri="{9D8B030D-6E8A-4147-A177-3AD203B41FA5}">
                      <a16:colId xmlns:a16="http://schemas.microsoft.com/office/drawing/2014/main" val="340445208"/>
                    </a:ext>
                  </a:extLst>
                </a:gridCol>
                <a:gridCol w="5559104">
                  <a:extLst>
                    <a:ext uri="{9D8B030D-6E8A-4147-A177-3AD203B41FA5}">
                      <a16:colId xmlns:a16="http://schemas.microsoft.com/office/drawing/2014/main" val="3328819328"/>
                    </a:ext>
                  </a:extLst>
                </a:gridCol>
              </a:tblGrid>
              <a:tr h="681237">
                <a:tc>
                  <a:txBody>
                    <a:bodyPr/>
                    <a:lstStyle/>
                    <a:p>
                      <a:r xmlns:a="http://schemas.openxmlformats.org/drawingml/2006/main">
                        <a:rPr lang="el" sz="2000" b="1" i="1" dirty="0">
                          <a:solidFill>
                            <a:schemeClr val="bg1"/>
                          </a:solidFill>
                        </a:rPr>
                        <a:t>Δευτερεύουσα </a:t>
                      </a:r>
                      <a:r xmlns:a="http://schemas.openxmlformats.org/drawingml/2006/main">
                        <a:rPr lang="el" sz="2000" b="1" dirty="0">
                          <a:solidFill>
                            <a:schemeClr val="bg1"/>
                          </a:solidFill>
                        </a:rPr>
                        <a:t>δραστηριότητα αλυσίδας αξίας </a:t>
                      </a:r>
                      <a:r xmlns:a="http://schemas.openxmlformats.org/drawingml/2006/main">
                        <a:rPr lang="el" sz="2000" b="1" dirty="0">
                          <a:solidFill>
                            <a:schemeClr val="bg1"/>
                          </a:solidFill>
                        </a:rPr>
                        <a:t>:</a:t>
                      </a:r>
                      <a:endParaRPr xmlns:a="http://schemas.openxmlformats.org/drawingml/2006/main" lang="en-US" sz="2000" b="1" dirty="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33"/>
                    </a:solidFill>
                  </a:tcPr>
                </a:tc>
                <a:tc>
                  <a:txBody>
                    <a:bodyPr/>
                    <a:lstStyle/>
                    <a:p>
                      <a:r xmlns:a="http://schemas.openxmlformats.org/drawingml/2006/main">
                        <a:rPr lang="el" sz="2000" b="1" dirty="0">
                          <a:solidFill>
                            <a:schemeClr val="bg1"/>
                          </a:solidFill>
                        </a:rPr>
                        <a:t>Πώς δημιουργεί αξία η Emirates;</a:t>
                      </a:r>
                      <a:endParaRPr xmlns:a="http://schemas.openxmlformats.org/drawingml/2006/main" lang="en-US" sz="2000" b="1" dirty="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33"/>
                    </a:solidFill>
                  </a:tcPr>
                </a:tc>
                <a:extLst>
                  <a:ext uri="{0D108BD9-81ED-4DB2-BD59-A6C34878D82A}">
                    <a16:rowId xmlns:a16="http://schemas.microsoft.com/office/drawing/2014/main" val="113966046"/>
                  </a:ext>
                </a:extLst>
              </a:tr>
              <a:tr h="977426">
                <a:tc>
                  <a:txBody>
                    <a:bodyPr/>
                    <a:lstStyle/>
                    <a:p>
                      <a:r xmlns:a="http://schemas.openxmlformats.org/drawingml/2006/main">
                        <a:rPr lang="el" sz="2000" dirty="0"/>
                        <a:t>Προμήθεια.</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xmlns:a="http://schemas.openxmlformats.org/drawingml/2006/main">
                        <a:rPr lang="el" sz="2000" dirty="0"/>
                        <a:t>Η αγορά αεροσκαφών υψηλής ποιότητας από την Boeing και την Airbus εξασφάλισε καλή σχέση με αυτούς τους προμηθευτές.</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5324010"/>
                  </a:ext>
                </a:extLst>
              </a:tr>
              <a:tr h="977426">
                <a:tc>
                  <a:txBody>
                    <a:bodyPr/>
                    <a:lstStyle/>
                    <a:p>
                      <a:r xmlns:a="http://schemas.openxmlformats.org/drawingml/2006/main">
                        <a:rPr lang="el" sz="2000" dirty="0"/>
                        <a:t>Ανάπτυξη τεχνολογίας.</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xmlns:a="http://schemas.openxmlformats.org/drawingml/2006/main">
                        <a:rPr lang="el" sz="2000" dirty="0"/>
                        <a:t>Προωθείται για σχέδια και λειτουργίες τελευταίας τεχνολογίας για υπηρεσίες εν πτήσει, π.χ. υπηρεσία φαγητού.</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1641105"/>
                  </a:ext>
                </a:extLst>
              </a:tr>
              <a:tr h="977426">
                <a:tc>
                  <a:txBody>
                    <a:bodyPr/>
                    <a:lstStyle/>
                    <a:p>
                      <a:r xmlns:a="http://schemas.openxmlformats.org/drawingml/2006/main">
                        <a:rPr lang="el" sz="2000" dirty="0"/>
                        <a:t>Διαχείριση ανθρώπινου δυναμικού.</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xmlns:a="http://schemas.openxmlformats.org/drawingml/2006/main">
                        <a:rPr lang="el" sz="2000" dirty="0"/>
                        <a:t>Τα πολύ υψηλά πρότυπα προσλήψεων, τα εκτεταμένα προγράμματα κατάρτισης δημιούργησαν κουλτούρα αριστείας και κίνητρα για υπαλλήλους.</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343563"/>
                  </a:ext>
                </a:extLst>
              </a:tr>
              <a:tr h="1273616">
                <a:tc>
                  <a:txBody>
                    <a:bodyPr/>
                    <a:lstStyle/>
                    <a:p>
                      <a:r xmlns:a="http://schemas.openxmlformats.org/drawingml/2006/main">
                        <a:rPr lang="el" sz="2000" dirty="0"/>
                        <a:t>Γενική Διοίκηση.</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xmlns:a="http://schemas.openxmlformats.org/drawingml/2006/main">
                        <a:rPr lang="el" sz="2000" dirty="0"/>
                        <a:t>Η λήψη αποφάσεων από πάνω προς τα κάτω, η στρατηγική που βασίζεται στο όραμα, η υποστήριξη από την κυβέρνηση σήμαινε ότι οι στόχοι ήταν σαφείς, οι πόροι διαθέσιμοι για την επίτευξη του στόχου.</a:t>
                      </a:r>
                      <a:endParaRPr xmlns:a="http://schemas.openxmlformats.org/drawingml/2006/main" lang="en-US" sz="20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59725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2EFD69-EA3A-4E1D-8344-982D2674E213}"/>
              </a:ext>
            </a:extLst>
          </p:cNvPr>
          <p:cNvSpPr>
            <a:spLocks noGrp="1"/>
          </p:cNvSpPr>
          <p:nvPr>
            <p:ph type="title"/>
          </p:nvPr>
        </p:nvSpPr>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Q2. Εσωτερική Ανάλυση</a:t>
            </a:r>
            <a:r xmlns:a="http://schemas.openxmlformats.org/drawingml/2006/main">
              <a:rPr lang="el" baseline="0" dirty="0"/>
              <a:t> </a:t>
            </a:r>
            <a:r xmlns:a="http://schemas.openxmlformats.org/drawingml/2006/main">
              <a:rPr lang="el" sz="2000" baseline="0" dirty="0"/>
              <a:t>5</a:t>
            </a:r>
            <a:endParaRPr xmlns:a="http://schemas.openxmlformats.org/drawingml/2006/main" lang="en-US" sz="2000" dirty="0"/>
          </a:p>
        </p:txBody>
      </p:sp>
      <p:sp>
        <p:nvSpPr>
          <p:cNvPr id="5" name="Content Placeholder 4">
            <a:extLst>
              <a:ext uri="{FF2B5EF4-FFF2-40B4-BE49-F238E27FC236}">
                <a16:creationId xmlns:a16="http://schemas.microsoft.com/office/drawing/2014/main" id="{F5D468AD-9795-4E85-972E-962051B9BB22}"/>
              </a:ext>
            </a:extLst>
          </p:cNvPr>
          <p:cNvSpPr>
            <a:spLocks noGrp="1"/>
          </p:cNvSpPr>
          <p:nvPr>
            <p:ph sz="quarter" idx="11"/>
          </p:nvPr>
        </p:nvSpPr>
        <p:spPr/>
        <p:txBody>
          <a:bodyPr/>
          <a:lstStyle/>
          <a:p>
            <a:pPr xmlns:a="http://schemas.openxmlformats.org/drawingml/2006/main">
              <a:buNone/>
            </a:pPr>
            <a:r xmlns:a="http://schemas.openxmlformats.org/drawingml/2006/main">
              <a:rPr lang="el" altLang="en-US" b="1" dirty="0">
                <a:solidFill>
                  <a:srgbClr val="E52C36"/>
                </a:solidFill>
              </a:rPr>
              <a:t>Άποψη της εταιρείας βάσει πόρων:</a:t>
            </a:r>
          </a:p>
          <a:p>
            <a:pPr xmlns:a="http://schemas.openxmlformats.org/drawingml/2006/main" marL="457200" indent="-457200">
              <a:buFont typeface="Arial" panose="020B0604020202020204" pitchFamily="34" charset="0"/>
              <a:buChar char="•"/>
            </a:pPr>
            <a:r xmlns:a="http://schemas.openxmlformats.org/drawingml/2006/main">
              <a:rPr lang="el" altLang="en-US" dirty="0"/>
              <a:t>Δύο οπτικές γωνίες:</a:t>
            </a:r>
          </a:p>
          <a:p>
            <a:pPr xmlns:a="http://schemas.openxmlformats.org/drawingml/2006/main" marL="914400" lvl="1" indent="-457200">
              <a:buFont typeface="+mj-lt"/>
              <a:buAutoNum type="arabicPeriod"/>
            </a:pPr>
            <a:r xmlns:a="http://schemas.openxmlformats.org/drawingml/2006/main">
              <a:rPr lang="el" altLang="en-US" sz="2400" dirty="0"/>
              <a:t>Η εσωτερική ανάλυση των φαινομένων μέσα σε μια επιχείρηση.</a:t>
            </a:r>
          </a:p>
          <a:p>
            <a:pPr xmlns:a="http://schemas.openxmlformats.org/drawingml/2006/main" marL="914400" lvl="1" indent="-457200">
              <a:buFont typeface="+mj-lt"/>
              <a:buAutoNum type="arabicPeriod"/>
            </a:pPr>
            <a:r xmlns:a="http://schemas.openxmlformats.org/drawingml/2006/main">
              <a:rPr lang="el" altLang="en-US" sz="2400" dirty="0"/>
              <a:t>Μια εξωτερική ανάλυση του κλάδου και του ανταγωνιστικού του περιβάλλοντος.</a:t>
            </a:r>
          </a:p>
          <a:p>
            <a:pPr xmlns:a="http://schemas.openxmlformats.org/drawingml/2006/main" marL="457200" indent="-457200">
              <a:buFont typeface="Arial" panose="020B0604020202020204" pitchFamily="34" charset="0"/>
              <a:buChar char="•"/>
            </a:pPr>
            <a:r xmlns:a="http://schemas.openxmlformats.org/drawingml/2006/main">
              <a:rPr lang="el" altLang="en-US" dirty="0"/>
              <a:t>Τρεις βασικοί τύποι πόρων:</a:t>
            </a:r>
          </a:p>
          <a:p>
            <a:pPr xmlns:a="http://schemas.openxmlformats.org/drawingml/2006/main" marL="914400" lvl="1" indent="-457200">
              <a:buFont typeface="+mj-lt"/>
              <a:buAutoNum type="arabicPeriod"/>
            </a:pPr>
            <a:r xmlns:a="http://schemas.openxmlformats.org/drawingml/2006/main">
              <a:rPr lang="el" altLang="en-US" sz="2400" b="1" dirty="0">
                <a:solidFill>
                  <a:srgbClr val="E52C36"/>
                </a:solidFill>
              </a:rPr>
              <a:t>Απτός πόρος.</a:t>
            </a:r>
          </a:p>
          <a:p>
            <a:pPr xmlns:a="http://schemas.openxmlformats.org/drawingml/2006/main" marL="914400" lvl="1" indent="-457200">
              <a:buFont typeface="+mj-lt"/>
              <a:buAutoNum type="arabicPeriod"/>
            </a:pPr>
            <a:r xmlns:a="http://schemas.openxmlformats.org/drawingml/2006/main">
              <a:rPr lang="el" altLang="en-US" sz="2400" b="1" dirty="0">
                <a:solidFill>
                  <a:srgbClr val="E52C36"/>
                </a:solidFill>
              </a:rPr>
              <a:t>Άυλοι πόροι.</a:t>
            </a:r>
          </a:p>
          <a:p>
            <a:pPr xmlns:a="http://schemas.openxmlformats.org/drawingml/2006/main" marL="914400" lvl="1" indent="-457200">
              <a:buFont typeface="+mj-lt"/>
              <a:buAutoNum type="arabicPeriod"/>
            </a:pPr>
            <a:r xmlns:a="http://schemas.openxmlformats.org/drawingml/2006/main">
              <a:rPr lang="el" altLang="en-US" sz="2400" b="1" dirty="0">
                <a:solidFill>
                  <a:srgbClr val="E52C36"/>
                </a:solidFill>
              </a:rPr>
              <a:t>Οργανωτικές ικανότητες.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BFFDC9-24CC-4C7A-BEC6-CD4C9383BA59}"/>
              </a:ext>
            </a:extLst>
          </p:cNvPr>
          <p:cNvSpPr>
            <a:spLocks noGrp="1"/>
          </p:cNvSpPr>
          <p:nvPr>
            <p:ph type="title"/>
          </p:nvPr>
        </p:nvSpPr>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Q2. Εσωτερική Ανάλυση</a:t>
            </a:r>
            <a:r xmlns:a="http://schemas.openxmlformats.org/drawingml/2006/main">
              <a:rPr lang="el" baseline="0" dirty="0"/>
              <a:t> </a:t>
            </a:r>
            <a:r xmlns:a="http://schemas.openxmlformats.org/drawingml/2006/main">
              <a:rPr lang="el" sz="2000" baseline="0" dirty="0"/>
              <a:t>6</a:t>
            </a:r>
            <a:endParaRPr xmlns:a="http://schemas.openxmlformats.org/drawingml/2006/main" lang="en-US" sz="2000" dirty="0"/>
          </a:p>
        </p:txBody>
      </p:sp>
      <p:sp>
        <p:nvSpPr>
          <p:cNvPr id="5" name="Content Placeholder 4">
            <a:extLst>
              <a:ext uri="{FF2B5EF4-FFF2-40B4-BE49-F238E27FC236}">
                <a16:creationId xmlns:a16="http://schemas.microsoft.com/office/drawing/2014/main" id="{539E7EE5-D3B0-4456-8B59-2FA9A6520C77}"/>
              </a:ext>
            </a:extLst>
          </p:cNvPr>
          <p:cNvSpPr>
            <a:spLocks noGrp="1"/>
          </p:cNvSpPr>
          <p:nvPr>
            <p:ph sz="quarter" idx="11"/>
          </p:nvPr>
        </p:nvSpPr>
        <p:spPr/>
        <p:txBody>
          <a:bodyPr/>
          <a:lstStyle/>
          <a:p>
            <a:pPr xmlns:a="http://schemas.openxmlformats.org/drawingml/2006/main">
              <a:buNone/>
            </a:pPr>
            <a:r xmlns:a="http://schemas.openxmlformats.org/drawingml/2006/main">
              <a:rPr lang="el" altLang="en-US" b="1" dirty="0">
                <a:solidFill>
                  <a:srgbClr val="E52C36"/>
                </a:solidFill>
              </a:rPr>
              <a:t>Απτές πόροι:</a:t>
            </a:r>
          </a:p>
          <a:p>
            <a:pPr xmlns:a="http://schemas.openxmlformats.org/drawingml/2006/main" marL="457200" indent="-457200">
              <a:buFont typeface="Arial" panose="020B0604020202020204" pitchFamily="34" charset="0"/>
              <a:buChar char="•"/>
            </a:pPr>
            <a:r xmlns:a="http://schemas.openxmlformats.org/drawingml/2006/main">
              <a:rPr lang="el" altLang="en-US" b="1" dirty="0">
                <a:solidFill>
                  <a:schemeClr val="tx1"/>
                </a:solidFill>
              </a:rPr>
              <a:t>Οικονομικά: </a:t>
            </a:r>
            <a:r xmlns:a="http://schemas.openxmlformats.org/drawingml/2006/main">
              <a:rPr lang="el" altLang="en-US" dirty="0">
                <a:solidFill>
                  <a:schemeClr val="tx1"/>
                </a:solidFill>
              </a:rPr>
              <a:t>Με εξαίρεση τα χρόνια του COVID, η Emirates παρέμεινε σταθερά κερδοφόρα.</a:t>
            </a:r>
          </a:p>
          <a:p>
            <a:pPr xmlns:a="http://schemas.openxmlformats.org/drawingml/2006/main" marL="457200" indent="-457200">
              <a:buFont typeface="Arial" panose="020B0604020202020204" pitchFamily="34" charset="0"/>
              <a:buChar char="•"/>
            </a:pPr>
            <a:r xmlns:a="http://schemas.openxmlformats.org/drawingml/2006/main">
              <a:rPr lang="el" altLang="en-US" b="1" dirty="0">
                <a:solidFill>
                  <a:schemeClr val="tx1"/>
                </a:solidFill>
              </a:rPr>
              <a:t>Φυσικά: </a:t>
            </a:r>
            <a:r xmlns:a="http://schemas.openxmlformats.org/drawingml/2006/main">
              <a:rPr lang="el" altLang="en-US" dirty="0">
                <a:solidFill>
                  <a:schemeClr val="tx1"/>
                </a:solidFill>
              </a:rPr>
              <a:t>Σύγχρονα αεροσκάφη, νέες τερματικές εγκαταστάσεις.</a:t>
            </a:r>
          </a:p>
          <a:p>
            <a:pPr xmlns:a="http://schemas.openxmlformats.org/drawingml/2006/main" marL="457200" indent="-457200">
              <a:buFont typeface="Arial" panose="020B0604020202020204" pitchFamily="34" charset="0"/>
              <a:buChar char="•"/>
            </a:pPr>
            <a:r xmlns:a="http://schemas.openxmlformats.org/drawingml/2006/main">
              <a:rPr lang="el" altLang="en-US" b="1" dirty="0">
                <a:solidFill>
                  <a:schemeClr val="tx1"/>
                </a:solidFill>
              </a:rPr>
              <a:t>Τεχνολογικά: </a:t>
            </a:r>
            <a:r xmlns:a="http://schemas.openxmlformats.org/drawingml/2006/main">
              <a:rPr lang="el" altLang="en-US" dirty="0">
                <a:solidFill>
                  <a:schemeClr val="tx1"/>
                </a:solidFill>
              </a:rPr>
              <a:t>Η Emirates απαιτεί τεχνολογικές βελτιώσεις στις βελτιώσεις των αεροσκαφών της.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3433FB-B894-41C0-AF8E-AB90E0913282}"/>
              </a:ext>
            </a:extLst>
          </p:cNvPr>
          <p:cNvSpPr>
            <a:spLocks noGrp="1"/>
          </p:cNvSpPr>
          <p:nvPr>
            <p:ph type="title"/>
          </p:nvPr>
        </p:nvSpPr>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Q2. Εσωτερική Ανάλυση</a:t>
            </a:r>
            <a:r xmlns:a="http://schemas.openxmlformats.org/drawingml/2006/main">
              <a:rPr lang="el" baseline="0" dirty="0"/>
              <a:t> </a:t>
            </a:r>
            <a:r xmlns:a="http://schemas.openxmlformats.org/drawingml/2006/main">
              <a:rPr lang="el" sz="2000" baseline="0" dirty="0"/>
              <a:t>7</a:t>
            </a:r>
            <a:endParaRPr xmlns:a="http://schemas.openxmlformats.org/drawingml/2006/main" lang="en-US" sz="2000" dirty="0"/>
          </a:p>
        </p:txBody>
      </p:sp>
      <p:sp>
        <p:nvSpPr>
          <p:cNvPr id="5" name="Content Placeholder 4">
            <a:extLst>
              <a:ext uri="{FF2B5EF4-FFF2-40B4-BE49-F238E27FC236}">
                <a16:creationId xmlns:a16="http://schemas.microsoft.com/office/drawing/2014/main" id="{5EE29295-9830-4B72-981E-E34EB851690A}"/>
              </a:ext>
            </a:extLst>
          </p:cNvPr>
          <p:cNvSpPr>
            <a:spLocks noGrp="1"/>
          </p:cNvSpPr>
          <p:nvPr>
            <p:ph sz="quarter" idx="11"/>
          </p:nvPr>
        </p:nvSpPr>
        <p:spPr>
          <a:xfrm>
            <a:off x="381000" y="1219200"/>
            <a:ext cx="8458200" cy="3752491"/>
          </a:xfrm>
        </p:spPr>
        <p:txBody>
          <a:bodyPr>
            <a:normAutofit fontScale="70000" lnSpcReduction="20000"/>
          </a:bodyPr>
          <a:lstStyle/>
          <a:p>
            <a:pPr xmlns:a="http://schemas.openxmlformats.org/drawingml/2006/main">
              <a:lnSpc>
                <a:spcPct val="120000"/>
              </a:lnSpc>
              <a:buNone/>
            </a:pPr>
            <a:r xmlns:a="http://schemas.openxmlformats.org/drawingml/2006/main">
              <a:rPr lang="el" altLang="en-US" sz="3700" b="1" dirty="0">
                <a:solidFill>
                  <a:srgbClr val="E52C36"/>
                </a:solidFill>
              </a:rPr>
              <a:t>Άυλοι πόροι:</a:t>
            </a:r>
          </a:p>
          <a:p>
            <a:pPr xmlns:a="http://schemas.openxmlformats.org/drawingml/2006/main" marL="457200" indent="-457200">
              <a:lnSpc>
                <a:spcPct val="120000"/>
              </a:lnSpc>
              <a:spcAft>
                <a:spcPts val="1400"/>
              </a:spcAft>
              <a:buFont typeface="Arial" panose="020B0604020202020204" pitchFamily="34" charset="0"/>
              <a:buChar char="•"/>
            </a:pPr>
            <a:r xmlns:a="http://schemas.openxmlformats.org/drawingml/2006/main">
              <a:rPr lang="el" altLang="en-US" sz="3400" b="1" dirty="0">
                <a:solidFill>
                  <a:schemeClr val="tx1"/>
                </a:solidFill>
              </a:rPr>
              <a:t>Οργανωτική: </a:t>
            </a:r>
            <a:r xmlns:a="http://schemas.openxmlformats.org/drawingml/2006/main">
              <a:rPr lang="el" altLang="en-US" sz="3400" dirty="0">
                <a:solidFill>
                  <a:schemeClr val="tx1"/>
                </a:solidFill>
              </a:rPr>
              <a:t>Σχέση με τον ιδρυτή (τώρα κυβερνητικό στέλεχος) Σεΐχη Μοχάμεντ μπιν Ρασίντ αλ Μακτούμ.</a:t>
            </a:r>
            <a:endParaRPr xmlns:a="http://schemas.openxmlformats.org/drawingml/2006/main" lang="en-US" altLang="en-US" sz="3400" b="1" dirty="0">
              <a:solidFill>
                <a:schemeClr val="tx1"/>
              </a:solidFill>
            </a:endParaRPr>
          </a:p>
          <a:p>
            <a:pPr xmlns:a="http://schemas.openxmlformats.org/drawingml/2006/main" marL="457200" indent="-457200">
              <a:lnSpc>
                <a:spcPct val="120000"/>
              </a:lnSpc>
              <a:spcAft>
                <a:spcPts val="1400"/>
              </a:spcAft>
              <a:buFont typeface="Arial" panose="020B0604020202020204" pitchFamily="34" charset="0"/>
              <a:buChar char="•"/>
            </a:pPr>
            <a:r xmlns:a="http://schemas.openxmlformats.org/drawingml/2006/main">
              <a:rPr lang="el" altLang="en-US" sz="3400" b="1" dirty="0">
                <a:solidFill>
                  <a:schemeClr val="tx1"/>
                </a:solidFill>
              </a:rPr>
              <a:t>Άνθρωπος: </a:t>
            </a:r>
            <a:r xmlns:a="http://schemas.openxmlformats.org/drawingml/2006/main">
              <a:rPr lang="el" altLang="en-US" sz="3400" dirty="0">
                <a:solidFill>
                  <a:schemeClr val="tx1"/>
                </a:solidFill>
              </a:rPr>
              <a:t>Πρόσληψη και εκπαίδευση προσωπικού.</a:t>
            </a:r>
          </a:p>
          <a:p>
            <a:pPr xmlns:a="http://schemas.openxmlformats.org/drawingml/2006/main" marL="457200" indent="-457200">
              <a:lnSpc>
                <a:spcPct val="120000"/>
              </a:lnSpc>
              <a:spcAft>
                <a:spcPts val="1400"/>
              </a:spcAft>
              <a:buFont typeface="Arial" panose="020B0604020202020204" pitchFamily="34" charset="0"/>
              <a:buChar char="•"/>
            </a:pPr>
            <a:r xmlns:a="http://schemas.openxmlformats.org/drawingml/2006/main">
              <a:rPr lang="el" altLang="en-US" sz="3400" b="1" dirty="0">
                <a:solidFill>
                  <a:schemeClr val="tx1"/>
                </a:solidFill>
              </a:rPr>
              <a:t>Καινοτομία: </a:t>
            </a:r>
            <a:r xmlns:a="http://schemas.openxmlformats.org/drawingml/2006/main">
              <a:rPr lang="el" altLang="en-US" sz="3400" dirty="0">
                <a:solidFill>
                  <a:schemeClr val="tx1"/>
                </a:solidFill>
              </a:rPr>
              <a:t>Υπήρξε μια δύναμη στο παρελθόν.</a:t>
            </a:r>
          </a:p>
          <a:p>
            <a:pPr xmlns:a="http://schemas.openxmlformats.org/drawingml/2006/main" marL="457200" indent="-457200">
              <a:lnSpc>
                <a:spcPct val="120000"/>
              </a:lnSpc>
              <a:buFont typeface="Arial" panose="020B0604020202020204" pitchFamily="34" charset="0"/>
              <a:buChar char="•"/>
            </a:pPr>
            <a:r xmlns:a="http://schemas.openxmlformats.org/drawingml/2006/main">
              <a:rPr lang="el" altLang="en-US" sz="3400" b="1" dirty="0">
                <a:solidFill>
                  <a:schemeClr val="tx1"/>
                </a:solidFill>
              </a:rPr>
              <a:t>Φήμη: Η επωνυμία της </a:t>
            </a:r>
            <a:r xmlns:a="http://schemas.openxmlformats.org/drawingml/2006/main">
              <a:rPr lang="el" altLang="en-US" sz="3400" dirty="0">
                <a:solidFill>
                  <a:schemeClr val="tx1"/>
                </a:solidFill>
              </a:rPr>
              <a:t>Emirates </a:t>
            </a:r>
            <a:r xmlns:a="http://schemas.openxmlformats.org/drawingml/2006/main">
              <a:rPr lang="el" altLang="ja-JP" sz="3400" dirty="0">
                <a:solidFill>
                  <a:schemeClr val="tx1"/>
                </a:solidFill>
              </a:rPr>
              <a:t>είναι η πιο σημαντική δύναμή της και πρέπει να προστατεύεται.</a:t>
            </a:r>
          </a:p>
        </p:txBody>
      </p:sp>
      <p:sp>
        <p:nvSpPr>
          <p:cNvPr id="6" name="Content Placeholder 5">
            <a:extLst>
              <a:ext uri="{FF2B5EF4-FFF2-40B4-BE49-F238E27FC236}">
                <a16:creationId xmlns:a16="http://schemas.microsoft.com/office/drawing/2014/main" id="{31B4D0FE-A2D5-2C4E-BE5C-FE7172544F80}"/>
              </a:ext>
            </a:extLst>
          </p:cNvPr>
          <p:cNvSpPr>
            <a:spLocks noGrp="1"/>
          </p:cNvSpPr>
          <p:nvPr>
            <p:ph sz="quarter" idx="14"/>
          </p:nvPr>
        </p:nvSpPr>
        <p:spPr>
          <a:xfrm>
            <a:off x="381000" y="5257800"/>
            <a:ext cx="8458200" cy="1066800"/>
          </a:xfrm>
          <a:ln>
            <a:solidFill>
              <a:srgbClr val="990033"/>
            </a:solidFill>
          </a:ln>
        </p:spPr>
        <p:txBody>
          <a:bodyPr/>
          <a:lstStyle/>
          <a:p>
            <a:r xmlns:a="http://schemas.openxmlformats.org/drawingml/2006/main">
              <a:rPr lang="el" altLang="en-US" b="1" dirty="0">
                <a:solidFill>
                  <a:srgbClr val="E52C36"/>
                </a:solidFill>
              </a:rPr>
              <a:t>Οργανωτικές Ικανότητες: </a:t>
            </a:r>
            <a:r xmlns:a="http://schemas.openxmlformats.org/drawingml/2006/main">
              <a:rPr lang="el" altLang="en-US" dirty="0"/>
              <a:t>Ηγεσία ικανή να εκτελέσει στρατηγική στο παρελθόν.</a:t>
            </a:r>
            <a:endParaRPr xmlns:a="http://schemas.openxmlformats.org/drawingml/2006/main" lang="en-US" altLang="en-US" b="1" dirty="0">
              <a:solidFill>
                <a:srgbClr val="4D9DC3"/>
              </a:solidFill>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5613B7-D666-4961-A9DC-5DE5EBF7B345}"/>
              </a:ext>
            </a:extLst>
          </p:cNvPr>
          <p:cNvSpPr>
            <a:spLocks noGrp="1"/>
          </p:cNvSpPr>
          <p:nvPr>
            <p:ph type="title"/>
          </p:nvPr>
        </p:nvSpPr>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Q2. Εσωτερική Ανάλυση</a:t>
            </a:r>
            <a:r xmlns:a="http://schemas.openxmlformats.org/drawingml/2006/main">
              <a:rPr lang="el" baseline="0" dirty="0"/>
              <a:t> </a:t>
            </a:r>
            <a:r xmlns:a="http://schemas.openxmlformats.org/drawingml/2006/main">
              <a:rPr lang="el" sz="2000" baseline="0" dirty="0"/>
              <a:t>8</a:t>
            </a:r>
            <a:endParaRPr xmlns:a="http://schemas.openxmlformats.org/drawingml/2006/main" lang="en-US" sz="2000" dirty="0"/>
          </a:p>
        </p:txBody>
      </p:sp>
      <p:sp>
        <p:nvSpPr>
          <p:cNvPr id="8" name="Content Placeholder 7">
            <a:extLst>
              <a:ext uri="{FF2B5EF4-FFF2-40B4-BE49-F238E27FC236}">
                <a16:creationId xmlns:a16="http://schemas.microsoft.com/office/drawing/2014/main" id="{B631A979-8CE2-49B6-83E9-400515CEFB0E}"/>
              </a:ext>
            </a:extLst>
          </p:cNvPr>
          <p:cNvSpPr>
            <a:spLocks noGrp="1"/>
          </p:cNvSpPr>
          <p:nvPr>
            <p:ph sz="quarter" idx="11"/>
          </p:nvPr>
        </p:nvSpPr>
        <p:spPr>
          <a:xfrm>
            <a:off x="571500" y="1219200"/>
            <a:ext cx="8229600" cy="1314091"/>
          </a:xfrm>
        </p:spPr>
        <p:txBody>
          <a:bodyPr>
            <a:normAutofit/>
          </a:bodyPr>
          <a:lstStyle/>
          <a:p>
            <a:pPr xmlns:a="http://schemas.openxmlformats.org/drawingml/2006/main" algn="ctr"/>
            <a:r xmlns:a="http://schemas.openxmlformats.org/drawingml/2006/main">
              <a:rPr lang="el" altLang="en-US" sz="2000" b="1" dirty="0"/>
              <a:t>Πόροι εταιρείας και </a:t>
            </a:r>
            <a:br xmlns:a="http://schemas.openxmlformats.org/drawingml/2006/main">
              <a:rPr lang="en-US" altLang="en-US" sz="2000" b="1" dirty="0"/>
            </a:br>
            <a:r xmlns:a="http://schemas.openxmlformats.org/drawingml/2006/main">
              <a:rPr lang="el" altLang="en-US" sz="2000" b="1" dirty="0"/>
              <a:t>βιώσιμα ανταγωνιστικά πλεονεκτήματα </a:t>
            </a:r>
            <a:r xmlns:a="http://schemas.openxmlformats.org/drawingml/2006/main">
              <a:rPr lang="el" altLang="en-US" sz="2000" b="1" dirty="0">
                <a:solidFill>
                  <a:srgbClr val="E52C36"/>
                </a:solidFill>
              </a:rPr>
              <a:t>(VRIN)</a:t>
            </a:r>
            <a:endParaRPr xmlns:a="http://schemas.openxmlformats.org/drawingml/2006/main" lang="en-US" sz="2000" dirty="0">
              <a:solidFill>
                <a:srgbClr val="E52C36"/>
              </a:solidFill>
            </a:endParaRPr>
          </a:p>
        </p:txBody>
      </p:sp>
      <p:graphicFrame>
        <p:nvGraphicFramePr>
          <p:cNvPr id="3" name="Table 2">
            <a:extLst>
              <a:ext uri="{FF2B5EF4-FFF2-40B4-BE49-F238E27FC236}">
                <a16:creationId xmlns:a16="http://schemas.microsoft.com/office/drawing/2014/main" id="{A184E88C-AE7F-4106-866D-EB3DA46242DA}"/>
              </a:ext>
            </a:extLst>
          </p:cNvPr>
          <p:cNvGraphicFramePr>
            <a:graphicFrameLocks noGrp="1"/>
          </p:cNvGraphicFramePr>
          <p:nvPr>
            <p:extLst>
              <p:ext uri="{D42A27DB-BD31-4B8C-83A1-F6EECF244321}">
                <p14:modId xmlns:p14="http://schemas.microsoft.com/office/powerpoint/2010/main" val="2529270949"/>
              </p:ext>
            </p:extLst>
          </p:nvPr>
        </p:nvGraphicFramePr>
        <p:xfrm>
          <a:off x="571500" y="1981200"/>
          <a:ext cx="8229600" cy="3688680"/>
        </p:xfrm>
        <a:graphic>
          <a:graphicData uri="http://schemas.openxmlformats.org/drawingml/2006/table">
            <a:tbl>
              <a:tblPr firstRow="1" bandRow="1">
                <a:tableStyleId>{5940675A-B579-460E-94D1-54222C63F5DA}</a:tableStyleId>
              </a:tblPr>
              <a:tblGrid>
                <a:gridCol w="3619500">
                  <a:extLst>
                    <a:ext uri="{9D8B030D-6E8A-4147-A177-3AD203B41FA5}">
                      <a16:colId xmlns:a16="http://schemas.microsoft.com/office/drawing/2014/main" val="1428094954"/>
                    </a:ext>
                  </a:extLst>
                </a:gridCol>
                <a:gridCol w="4610100">
                  <a:extLst>
                    <a:ext uri="{9D8B030D-6E8A-4147-A177-3AD203B41FA5}">
                      <a16:colId xmlns:a16="http://schemas.microsoft.com/office/drawing/2014/main" val="1525827070"/>
                    </a:ext>
                  </a:extLst>
                </a:gridCol>
              </a:tblGrid>
              <a:tr h="437080">
                <a:tc>
                  <a:txBody>
                    <a:bodyPr/>
                    <a:lstStyle/>
                    <a:p>
                      <a:r xmlns:a="http://schemas.openxmlformats.org/drawingml/2006/main">
                        <a:rPr lang="el" sz="1600" dirty="0">
                          <a:solidFill>
                            <a:srgbClr val="FFFFFF"/>
                          </a:solidFill>
                          <a:latin typeface="+mn-lt"/>
                          <a:ea typeface="Verdana" panose="020B0604030504040204" pitchFamily="34" charset="0"/>
                          <a:cs typeface="Arial" panose="020B0604020202020204" pitchFamily="34" charset="0"/>
                        </a:rPr>
                        <a:t>Είναι ο πόρος ή η ικανότητα. . .</a:t>
                      </a:r>
                    </a:p>
                  </a:txBody>
                  <a:tcPr>
                    <a:solidFill>
                      <a:srgbClr val="990033"/>
                    </a:solidFill>
                  </a:tcPr>
                </a:tc>
                <a:tc>
                  <a:txBody>
                    <a:bodyPr/>
                    <a:lstStyle/>
                    <a:p>
                      <a:r xmlns:a="http://schemas.openxmlformats.org/drawingml/2006/main">
                        <a:rPr lang="el" sz="1600" dirty="0">
                          <a:solidFill>
                            <a:srgbClr val="FFFFFF"/>
                          </a:solidFill>
                          <a:latin typeface="+mn-lt"/>
                          <a:ea typeface="Verdana" panose="020B0604030504040204" pitchFamily="34" charset="0"/>
                          <a:cs typeface="Arial" panose="020B0604020202020204" pitchFamily="34" charset="0"/>
                        </a:rPr>
                        <a:t>Συνέπειες:</a:t>
                      </a:r>
                    </a:p>
                  </a:txBody>
                  <a:tcPr>
                    <a:solidFill>
                      <a:srgbClr val="990033"/>
                    </a:solidFill>
                  </a:tcPr>
                </a:tc>
                <a:extLst>
                  <a:ext uri="{0D108BD9-81ED-4DB2-BD59-A6C34878D82A}">
                    <a16:rowId xmlns:a16="http://schemas.microsoft.com/office/drawing/2014/main" val="1489950566"/>
                  </a:ext>
                </a:extLst>
              </a:tr>
              <a:tr h="437080">
                <a:tc>
                  <a:txBody>
                    <a:bodyPr/>
                    <a:lstStyle/>
                    <a:p>
                      <a:r xmlns:a="http://schemas.openxmlformats.org/drawingml/2006/main">
                        <a:rPr lang="el" sz="1600" dirty="0">
                          <a:solidFill>
                            <a:srgbClr val="000000"/>
                          </a:solidFill>
                          <a:latin typeface="+mn-lt"/>
                          <a:ea typeface="Verdana" panose="020B0604030504040204" pitchFamily="34" charset="0"/>
                          <a:cs typeface="Arial" panose="020B0604020202020204" pitchFamily="34" charset="0"/>
                        </a:rPr>
                        <a:t>Πολύτιμος;</a:t>
                      </a:r>
                    </a:p>
                  </a:txBody>
                  <a:tcPr/>
                </a:tc>
                <a:tc>
                  <a:txBody>
                    <a:bodyPr/>
                    <a:lstStyle/>
                    <a:p>
                      <a:pPr xmlns:a="http://schemas.openxmlformats.org/drawingml/2006/main" marL="285750" indent="-285750">
                        <a:buFont typeface="Arial" panose="020B0604020202020204" pitchFamily="34" charset="0"/>
                        <a:buChar char="•"/>
                      </a:pPr>
                      <a:r xmlns:a="http://schemas.openxmlformats.org/drawingml/2006/main">
                        <a:rPr lang="el" sz="1600" dirty="0">
                          <a:solidFill>
                            <a:srgbClr val="000000"/>
                          </a:solidFill>
                          <a:latin typeface="+mn-lt"/>
                          <a:ea typeface="Verdana" panose="020B0604030504040204" pitchFamily="34" charset="0"/>
                          <a:cs typeface="Arial" panose="020B0604020202020204" pitchFamily="34" charset="0"/>
                        </a:rPr>
                        <a:t>Εξουδετερώστε τις απειλές και εκμεταλλευτείτε ευκαιρίες.</a:t>
                      </a:r>
                    </a:p>
                  </a:txBody>
                  <a:tcPr/>
                </a:tc>
                <a:extLst>
                  <a:ext uri="{0D108BD9-81ED-4DB2-BD59-A6C34878D82A}">
                    <a16:rowId xmlns:a16="http://schemas.microsoft.com/office/drawing/2014/main" val="583869333"/>
                  </a:ext>
                </a:extLst>
              </a:tr>
              <a:tr h="437080">
                <a:tc>
                  <a:txBody>
                    <a:bodyPr/>
                    <a:lstStyle/>
                    <a:p>
                      <a:r xmlns:a="http://schemas.openxmlformats.org/drawingml/2006/main">
                        <a:rPr lang="el" sz="1600" dirty="0">
                          <a:solidFill>
                            <a:srgbClr val="000000"/>
                          </a:solidFill>
                          <a:latin typeface="+mn-lt"/>
                          <a:ea typeface="Verdana" panose="020B0604030504040204" pitchFamily="34" charset="0"/>
                          <a:cs typeface="Arial" panose="020B0604020202020204" pitchFamily="34" charset="0"/>
                        </a:rPr>
                        <a:t>Σπάνιος;</a:t>
                      </a:r>
                    </a:p>
                  </a:txBody>
                  <a:tcPr/>
                </a:tc>
                <a:tc>
                  <a:txBody>
                    <a:bodyPr/>
                    <a:lstStyle/>
                    <a:p>
                      <a:pPr xmlns:a="http://schemas.openxmlformats.org/drawingml/2006/main" marL="285750" indent="-285750">
                        <a:buFont typeface="Arial" panose="020B0604020202020204" pitchFamily="34" charset="0"/>
                        <a:buChar char="•"/>
                      </a:pPr>
                      <a:r xmlns:a="http://schemas.openxmlformats.org/drawingml/2006/main">
                        <a:rPr lang="el" sz="1600" dirty="0">
                          <a:solidFill>
                            <a:srgbClr val="000000"/>
                          </a:solidFill>
                          <a:latin typeface="+mn-lt"/>
                          <a:ea typeface="Verdana" panose="020B0604030504040204" pitchFamily="34" charset="0"/>
                          <a:cs typeface="Arial" panose="020B0604020202020204" pitchFamily="34" charset="0"/>
                        </a:rPr>
                        <a:t>Δεν διαθέτουν πολλές εταιρείες.</a:t>
                      </a:r>
                    </a:p>
                  </a:txBody>
                  <a:tcPr/>
                </a:tc>
                <a:extLst>
                  <a:ext uri="{0D108BD9-81ED-4DB2-BD59-A6C34878D82A}">
                    <a16:rowId xmlns:a16="http://schemas.microsoft.com/office/drawing/2014/main" val="3387823808"/>
                  </a:ext>
                </a:extLst>
              </a:tr>
              <a:tr h="437080">
                <a:tc>
                  <a:txBody>
                    <a:bodyPr/>
                    <a:lstStyle/>
                    <a:p>
                      <a:r xmlns:a="http://schemas.openxmlformats.org/drawingml/2006/main">
                        <a:rPr lang="el" sz="1600" dirty="0">
                          <a:solidFill>
                            <a:srgbClr val="000000"/>
                          </a:solidFill>
                          <a:latin typeface="+mn-lt"/>
                          <a:ea typeface="Verdana" panose="020B0604030504040204" pitchFamily="34" charset="0"/>
                          <a:cs typeface="Arial" panose="020B0604020202020204" pitchFamily="34" charset="0"/>
                        </a:rPr>
                        <a:t>Δύσκολο να μιμηθείς;</a:t>
                      </a:r>
                    </a:p>
                  </a:txBody>
                  <a:tcPr/>
                </a:tc>
                <a:tc>
                  <a:txBody>
                    <a:bodyPr/>
                    <a:lstStyle/>
                    <a:p>
                      <a:pPr xmlns:a="http://schemas.openxmlformats.org/drawingml/2006/main" marL="285750" indent="-285750">
                        <a:buFont typeface="Arial" panose="020B0604020202020204" pitchFamily="34" charset="0"/>
                        <a:buChar char="•"/>
                      </a:pPr>
                      <a:r xmlns:a="http://schemas.openxmlformats.org/drawingml/2006/main">
                        <a:rPr lang="el" sz="1600" dirty="0">
                          <a:solidFill>
                            <a:srgbClr val="000000"/>
                          </a:solidFill>
                          <a:latin typeface="+mn-lt"/>
                          <a:ea typeface="Verdana" panose="020B0604030504040204" pitchFamily="34" charset="0"/>
                          <a:cs typeface="Arial" panose="020B0604020202020204" pitchFamily="34" charset="0"/>
                        </a:rPr>
                        <a:t>Σωματικά μοναδικός.</a:t>
                      </a:r>
                    </a:p>
                    <a:p>
                      <a:pPr xmlns:a="http://schemas.openxmlformats.org/drawingml/2006/main" marL="285750" indent="-285750">
                        <a:buFont typeface="Arial" panose="020B0604020202020204" pitchFamily="34" charset="0"/>
                        <a:buChar char="•"/>
                      </a:pPr>
                      <a:r xmlns:a="http://schemas.openxmlformats.org/drawingml/2006/main">
                        <a:rPr lang="el" sz="1600" dirty="0">
                          <a:solidFill>
                            <a:srgbClr val="000000"/>
                          </a:solidFill>
                          <a:latin typeface="+mn-lt"/>
                          <a:ea typeface="Verdana" panose="020B0604030504040204" pitchFamily="34" charset="0"/>
                          <a:cs typeface="Arial" panose="020B0604020202020204" pitchFamily="34" charset="0"/>
                        </a:rPr>
                        <a:t>Εξάρτηση διαδρομής (πόσο συσσωρεύεται με την πάροδο του χρόνου).</a:t>
                      </a:r>
                    </a:p>
                    <a:p>
                      <a:pPr xmlns:a="http://schemas.openxmlformats.org/drawingml/2006/main" marL="285750" indent="-285750">
                        <a:buFont typeface="Arial" panose="020B0604020202020204" pitchFamily="34" charset="0"/>
                        <a:buChar char="•"/>
                      </a:pPr>
                      <a:r xmlns:a="http://schemas.openxmlformats.org/drawingml/2006/main">
                        <a:rPr lang="el" sz="1600" dirty="0">
                          <a:solidFill>
                            <a:srgbClr val="000000"/>
                          </a:solidFill>
                          <a:latin typeface="+mn-lt"/>
                          <a:ea typeface="Verdana" panose="020B0604030504040204" pitchFamily="34" charset="0"/>
                          <a:cs typeface="Arial" panose="020B0604020202020204" pitchFamily="34" charset="0"/>
                        </a:rPr>
                        <a:t>Αιτιώδης ασάφεια (δύσκολο να ξεμπερδέψεις τι είναι ή πώς θα μπορούσε να αναδημιουργηθεί).</a:t>
                      </a:r>
                    </a:p>
                    <a:p>
                      <a:pPr xmlns:a="http://schemas.openxmlformats.org/drawingml/2006/main" marL="285750" indent="-285750">
                        <a:buFont typeface="Arial" panose="020B0604020202020204" pitchFamily="34" charset="0"/>
                        <a:buChar char="•"/>
                      </a:pPr>
                      <a:r xmlns:a="http://schemas.openxmlformats.org/drawingml/2006/main">
                        <a:rPr lang="el" sz="1600" dirty="0">
                          <a:solidFill>
                            <a:srgbClr val="000000"/>
                          </a:solidFill>
                          <a:latin typeface="+mn-lt"/>
                          <a:ea typeface="Verdana" panose="020B0604030504040204" pitchFamily="34" charset="0"/>
                          <a:cs typeface="Arial" panose="020B0604020202020204" pitchFamily="34" charset="0"/>
                        </a:rPr>
                        <a:t>Κοινωνική πολυπλοκότητα (εμπιστοσύνη, διαπροσωπικές σχέσεις, κουλτούρα, φήμη).</a:t>
                      </a:r>
                    </a:p>
                  </a:txBody>
                  <a:tcPr/>
                </a:tc>
                <a:extLst>
                  <a:ext uri="{0D108BD9-81ED-4DB2-BD59-A6C34878D82A}">
                    <a16:rowId xmlns:a16="http://schemas.microsoft.com/office/drawing/2014/main" val="1350348115"/>
                  </a:ext>
                </a:extLst>
              </a:tr>
              <a:tr h="437080">
                <a:tc>
                  <a:txBody>
                    <a:bodyPr/>
                    <a:lstStyle/>
                    <a:p>
                      <a:r xmlns:a="http://schemas.openxmlformats.org/drawingml/2006/main">
                        <a:rPr lang="el" sz="1600" dirty="0">
                          <a:solidFill>
                            <a:srgbClr val="000000"/>
                          </a:solidFill>
                          <a:latin typeface="+mn-lt"/>
                          <a:ea typeface="Verdana" panose="020B0604030504040204" pitchFamily="34" charset="0"/>
                          <a:cs typeface="Arial" panose="020B0604020202020204" pitchFamily="34" charset="0"/>
                        </a:rPr>
                        <a:t>Είναι δύσκολο να αντικατασταθεί;</a:t>
                      </a:r>
                    </a:p>
                  </a:txBody>
                  <a:tcPr/>
                </a:tc>
                <a:tc>
                  <a:txBody>
                    <a:bodyPr/>
                    <a:lstStyle/>
                    <a:p>
                      <a:pPr xmlns:a="http://schemas.openxmlformats.org/drawingml/2006/main" marL="285750" indent="-285750">
                        <a:buFont typeface="Arial" panose="020B0604020202020204" pitchFamily="34" charset="0"/>
                        <a:buChar char="•"/>
                      </a:pPr>
                      <a:r xmlns:a="http://schemas.openxmlformats.org/drawingml/2006/main">
                        <a:rPr lang="el" sz="1600" dirty="0">
                          <a:solidFill>
                            <a:srgbClr val="000000"/>
                          </a:solidFill>
                          <a:latin typeface="+mn-lt"/>
                          <a:ea typeface="Verdana" panose="020B0604030504040204" pitchFamily="34" charset="0"/>
                          <a:cs typeface="Arial" panose="020B0604020202020204" pitchFamily="34" charset="0"/>
                        </a:rPr>
                        <a:t>Δεν υπάρχουν ισοδύναμοι στρατηγικοί πόροι ή δυνατότητες.</a:t>
                      </a:r>
                    </a:p>
                  </a:txBody>
                  <a:tcPr/>
                </a:tc>
                <a:extLst>
                  <a:ext uri="{0D108BD9-81ED-4DB2-BD59-A6C34878D82A}">
                    <a16:rowId xmlns:a16="http://schemas.microsoft.com/office/drawing/2014/main" val="3232003872"/>
                  </a:ext>
                </a:extLst>
              </a:tr>
            </a:tbl>
          </a:graphicData>
        </a:graphic>
      </p:graphicFrame>
      <p:sp>
        <p:nvSpPr>
          <p:cNvPr id="36868" name="Content Placeholder 1">
            <a:extLst>
              <a:ext uri="{FF2B5EF4-FFF2-40B4-BE49-F238E27FC236}">
                <a16:creationId xmlns:a16="http://schemas.microsoft.com/office/drawing/2014/main" id="{22D682EB-8917-414B-BD7D-47AA8BF74ED3}"/>
              </a:ext>
            </a:extLst>
          </p:cNvPr>
          <p:cNvSpPr>
            <a:spLocks noGrp="1"/>
          </p:cNvSpPr>
          <p:nvPr>
            <p:ph sz="quarter" idx="14"/>
          </p:nvPr>
        </p:nvSpPr>
        <p:spPr>
          <a:xfrm>
            <a:off x="571500" y="6055760"/>
            <a:ext cx="8229600" cy="497440"/>
          </a:xfrm>
        </p:spPr>
        <p:txBody>
          <a:bodyPr>
            <a:normAutofit/>
          </a:bodyPr>
          <a:lstStyle/>
          <a:p>
            <a:pPr xmlns:a="http://schemas.openxmlformats.org/drawingml/2006/main" marL="0" indent="0" algn="ctr">
              <a:buFont typeface="Wingdings" panose="05000000000000000000" pitchFamily="2" charset="2"/>
              <a:buNone/>
            </a:pPr>
            <a:r xmlns:a="http://schemas.openxmlformats.org/drawingml/2006/main">
              <a:rPr lang="el" altLang="en-US" sz="1400" b="1" dirty="0">
                <a:solidFill>
                  <a:srgbClr val="000000"/>
                </a:solidFill>
              </a:rPr>
              <a:t>Έκθεμα 3.6 Τέσσερα κριτήρια για την αξιολόγηση της βιωσιμότητας των πόρων και των δυνατοτήτων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5299C9-E5F4-44FD-A5A8-06AF1A1B8B28}"/>
              </a:ext>
            </a:extLst>
          </p:cNvPr>
          <p:cNvSpPr>
            <a:spLocks noGrp="1"/>
          </p:cNvSpPr>
          <p:nvPr>
            <p:ph type="title"/>
          </p:nvPr>
        </p:nvSpPr>
        <p:spPr/>
        <p:txBody>
          <a:bodyPr/>
          <a:lstStyle/>
          <a:p>
            <a:r xmlns:a="http://schemas.openxmlformats.org/drawingml/2006/main">
              <a:rPr lang="el" dirty="0"/>
              <a:t>Emirates </a:t>
            </a:r>
            <a:br xmlns:a="http://schemas.openxmlformats.org/drawingml/2006/main">
              <a:rPr lang="en-US" dirty="0"/>
            </a:br>
            <a:r xmlns:a="http://schemas.openxmlformats.org/drawingml/2006/main">
              <a:rPr lang="el" dirty="0"/>
              <a:t>Q2. Εσωτερική Ανάλυση</a:t>
            </a:r>
            <a:r xmlns:a="http://schemas.openxmlformats.org/drawingml/2006/main">
              <a:rPr lang="el" baseline="0" dirty="0"/>
              <a:t> </a:t>
            </a:r>
            <a:r xmlns:a="http://schemas.openxmlformats.org/drawingml/2006/main">
              <a:rPr lang="el" sz="2000" baseline="0" dirty="0"/>
              <a:t>9</a:t>
            </a:r>
            <a:endParaRPr xmlns:a="http://schemas.openxmlformats.org/drawingml/2006/main" lang="en-US" sz="2000" dirty="0"/>
          </a:p>
        </p:txBody>
      </p:sp>
      <p:sp>
        <p:nvSpPr>
          <p:cNvPr id="5" name="Content Placeholder 4">
            <a:extLst>
              <a:ext uri="{FF2B5EF4-FFF2-40B4-BE49-F238E27FC236}">
                <a16:creationId xmlns:a16="http://schemas.microsoft.com/office/drawing/2014/main" id="{5DFFFB27-9DA7-4E23-B67E-FB332CD1636A}"/>
              </a:ext>
            </a:extLst>
          </p:cNvPr>
          <p:cNvSpPr>
            <a:spLocks noGrp="1"/>
          </p:cNvSpPr>
          <p:nvPr>
            <p:ph sz="quarter" idx="11"/>
          </p:nvPr>
        </p:nvSpPr>
        <p:spPr>
          <a:xfrm>
            <a:off x="342900" y="1276709"/>
            <a:ext cx="8458200" cy="5124091"/>
          </a:xfrm>
        </p:spPr>
        <p:txBody>
          <a:bodyPr/>
          <a:lstStyle/>
          <a:p>
            <a:pPr xmlns:a="http://schemas.openxmlformats.org/drawingml/2006/main" marL="0" indent="0">
              <a:buNone/>
            </a:pPr>
            <a:r xmlns:a="http://schemas.openxmlformats.org/drawingml/2006/main">
              <a:rPr lang="el" altLang="en-US" b="1" dirty="0">
                <a:solidFill>
                  <a:srgbClr val="000000"/>
                </a:solidFill>
              </a:rPr>
              <a:t>Ανάλυση VRIN:</a:t>
            </a:r>
          </a:p>
          <a:p>
            <a:pPr xmlns:a="http://schemas.openxmlformats.org/drawingml/2006/main" lvl="1"/>
            <a:r xmlns:a="http://schemas.openxmlformats.org/drawingml/2006/main">
              <a:rPr lang="el" altLang="en-US" i="1" dirty="0">
                <a:solidFill>
                  <a:srgbClr val="000000"/>
                </a:solidFill>
              </a:rPr>
              <a:t>Εξάρτηση διαδρομής: </a:t>
            </a:r>
            <a:r xmlns:a="http://schemas.openxmlformats.org/drawingml/2006/main">
              <a:rPr lang="el" altLang="en-US" dirty="0">
                <a:solidFill>
                  <a:srgbClr val="000000"/>
                </a:solidFill>
              </a:rPr>
              <a:t>Ο ιδρυτής δημιούργησε μοναδική σχέση με την κυβέρνηση, οδήγησε σε πολύτιμη μακροπρόθεσμη υποστήριξη.</a:t>
            </a:r>
          </a:p>
          <a:p>
            <a:pPr xmlns:a="http://schemas.openxmlformats.org/drawingml/2006/main" lvl="1"/>
            <a:r xmlns:a="http://schemas.openxmlformats.org/drawingml/2006/main">
              <a:rPr lang="el" altLang="en-US" i="1" dirty="0">
                <a:solidFill>
                  <a:srgbClr val="000000"/>
                </a:solidFill>
              </a:rPr>
              <a:t>Αιτιώδης ασάφεια και κοινωνική πολυπλοκότητα: </a:t>
            </a:r>
            <a:r xmlns:a="http://schemas.openxmlformats.org/drawingml/2006/main">
              <a:rPr lang="el" altLang="en-US" dirty="0">
                <a:solidFill>
                  <a:srgbClr val="000000"/>
                </a:solidFill>
              </a:rPr>
              <a:t>Η συμμετοχή των Flanagan και Clark δημιούργησε έναν σπάνιο συνδυασμό ταλέντων όπου τα υποκατάστατα μπορεί να μην ήταν τόσο επιτυχημένα.</a:t>
            </a:r>
          </a:p>
          <a:p>
            <a:pPr xmlns:a="http://schemas.openxmlformats.org/drawingml/2006/main" lvl="1"/>
            <a:r xmlns:a="http://schemas.openxmlformats.org/drawingml/2006/main">
              <a:rPr lang="el" altLang="en-US" i="1" dirty="0">
                <a:solidFill>
                  <a:srgbClr val="000000"/>
                </a:solidFill>
                <a:ea typeface="ヒラギノ角ゴ Pro W3" pitchFamily="123" charset="-128"/>
              </a:rPr>
              <a:t>Το αμίμητο </a:t>
            </a:r>
            <a:r xmlns:a="http://schemas.openxmlformats.org/drawingml/2006/main">
              <a:rPr lang="el" altLang="en-US" dirty="0">
                <a:solidFill>
                  <a:srgbClr val="000000"/>
                </a:solidFill>
                <a:ea typeface="ヒラギノ角ゴ Pro W3" pitchFamily="123" charset="-128"/>
              </a:rPr>
              <a:t>προήλθε από το ανθρώπινο δυναμικό, το ανθρώπινο κεφάλαιο.</a:t>
            </a:r>
          </a:p>
          <a:p>
            <a:pPr xmlns:a="http://schemas.openxmlformats.org/drawingml/2006/main" marL="742950" lvl="2"/>
            <a:r xmlns:a="http://schemas.openxmlformats.org/drawingml/2006/main">
              <a:rPr lang="el" altLang="en-US" sz="2400" dirty="0">
                <a:solidFill>
                  <a:srgbClr val="000000"/>
                </a:solidFill>
                <a:ea typeface="ヒラギノ角ゴ Pro W3" pitchFamily="123" charset="-128"/>
              </a:rPr>
              <a:t>Δύσκολο να αναπαραχθεί.</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77C5C-3EA4-4392-A877-EA44407CEE8D}"/>
              </a:ext>
            </a:extLst>
          </p:cNvPr>
          <p:cNvSpPr>
            <a:spLocks noGrp="1"/>
          </p:cNvSpPr>
          <p:nvPr>
            <p:ph type="title"/>
          </p:nvPr>
        </p:nvSpPr>
        <p:spPr/>
        <p:txBody>
          <a:bodyPr/>
          <a:lstStyle/>
          <a:p>
            <a:r xmlns:a="http://schemas.openxmlformats.org/drawingml/2006/main">
              <a:rPr lang="el" dirty="0"/>
              <a:t>Προκλήσεις </a:t>
            </a:r>
            <a:r xmlns:a="http://schemas.openxmlformats.org/drawingml/2006/main">
              <a:rPr lang="el" dirty="0"/>
              <a:t>της Emirates</a:t>
            </a:r>
            <a:br xmlns:a="http://schemas.openxmlformats.org/drawingml/2006/main">
              <a:rPr lang="en-US" dirty="0"/>
            </a:br>
          </a:p>
        </p:txBody>
      </p:sp>
      <p:sp>
        <p:nvSpPr>
          <p:cNvPr id="5" name="Content Placeholder 4">
            <a:extLst>
              <a:ext uri="{FF2B5EF4-FFF2-40B4-BE49-F238E27FC236}">
                <a16:creationId xmlns:a16="http://schemas.microsoft.com/office/drawing/2014/main" id="{176A187F-72F4-44FF-BB99-5FFCA5AFC473}"/>
              </a:ext>
            </a:extLst>
          </p:cNvPr>
          <p:cNvSpPr>
            <a:spLocks noGrp="1"/>
          </p:cNvSpPr>
          <p:nvPr>
            <p:ph sz="quarter" idx="11"/>
          </p:nvPr>
        </p:nvSpPr>
        <p:spPr/>
        <p:txBody>
          <a:bodyPr/>
          <a:lstStyle/>
          <a:p>
            <a:pPr xmlns:a="http://schemas.openxmlformats.org/drawingml/2006/main">
              <a:spcAft>
                <a:spcPts val="2400"/>
              </a:spcAft>
            </a:pPr>
            <a:r xmlns:a="http://schemas.openxmlformats.org/drawingml/2006/main">
              <a:rPr lang="el" altLang="en-US" sz="2400" dirty="0"/>
              <a:t>Η Emirates διέθετε ένα αλληλένδετο σύστημα αμοιβαίας ενίσχυσης ικανοτήτων, οι οποίες οδηγούσαν σε διαφοροποιημένο ανταγωνιστικό πλεονέκτημα.</a:t>
            </a:r>
          </a:p>
          <a:p>
            <a:pPr xmlns:a="http://schemas.openxmlformats.org/drawingml/2006/main">
              <a:spcAft>
                <a:spcPts val="2400"/>
              </a:spcAft>
            </a:pPr>
            <a:r xmlns:a="http://schemas.openxmlformats.org/drawingml/2006/main">
              <a:rPr lang="el" altLang="en-US" sz="2400" dirty="0"/>
              <a:t>Δημιούργησε μια απόλυτη εμπειρία για πελάτες που δεν </a:t>
            </a:r>
            <a:r xmlns:a="http://schemas.openxmlformats.org/drawingml/2006/main">
              <a:rPr lang="el" altLang="ja-JP" sz="2400" dirty="0"/>
              <a:t>τους πείραζε να πληρώσουν για το προνόμιο.</a:t>
            </a:r>
          </a:p>
          <a:p>
            <a:pPr xmlns:a="http://schemas.openxmlformats.org/drawingml/2006/main">
              <a:spcAft>
                <a:spcPts val="2400"/>
              </a:spcAft>
            </a:pPr>
            <a:r xmlns:a="http://schemas.openxmlformats.org/drawingml/2006/main">
              <a:rPr lang="el" altLang="en-US" sz="2400" dirty="0"/>
              <a:t>Τώρα, άλλες αεροπορικές εταιρείες της Μέσης Ανατολής Etihad και Κατάρ φαίνεται να καινοτομούν στις προσφορές υπηρεσιών τους.</a:t>
            </a:r>
          </a:p>
          <a:p>
            <a:r xmlns:a="http://schemas.openxmlformats.org/drawingml/2006/main">
              <a:rPr lang="el" altLang="en-US" sz="2400" dirty="0"/>
              <a:t>Θα μπορούσε η Emirates να συνεχίσει να τηρεί την υπόσχεσή της και να παραμείνει μπροστά από τους ανταγωνιστές της;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DC982-4F21-44BD-AE36-DE3A0936A418}"/>
              </a:ext>
            </a:extLst>
          </p:cNvPr>
          <p:cNvSpPr>
            <a:spLocks noGrp="1"/>
          </p:cNvSpPr>
          <p:nvPr>
            <p:ph type="title"/>
          </p:nvPr>
        </p:nvSpPr>
        <p:spPr/>
        <p:txBody>
          <a:bodyPr/>
          <a:lstStyle/>
          <a:p>
            <a:r xmlns:a="http://schemas.openxmlformats.org/drawingml/2006/main">
              <a:rPr lang="el" dirty="0"/>
              <a:t>της Emirates </a:t>
            </a:r>
            <a:br xmlns:a="http://schemas.openxmlformats.org/drawingml/2006/main">
              <a:rPr lang="en-US" dirty="0"/>
            </a:br>
            <a:r xmlns:a="http://schemas.openxmlformats.org/drawingml/2006/main">
              <a:rPr lang="el" dirty="0"/>
              <a:t>: Έννοια στρατηγικής </a:t>
            </a:r>
            <a:r xmlns:a="http://schemas.openxmlformats.org/drawingml/2006/main">
              <a:rPr lang="el" sz="2000" dirty="0"/>
              <a:t>1</a:t>
            </a:r>
          </a:p>
        </p:txBody>
      </p:sp>
      <p:sp>
        <p:nvSpPr>
          <p:cNvPr id="5" name="Content Placeholder 4">
            <a:extLst>
              <a:ext uri="{FF2B5EF4-FFF2-40B4-BE49-F238E27FC236}">
                <a16:creationId xmlns:a16="http://schemas.microsoft.com/office/drawing/2014/main" id="{2561F742-2CCE-43E4-A805-1AC5506360CF}"/>
              </a:ext>
            </a:extLst>
          </p:cNvPr>
          <p:cNvSpPr>
            <a:spLocks noGrp="1"/>
          </p:cNvSpPr>
          <p:nvPr>
            <p:ph sz="quarter" idx="11"/>
          </p:nvPr>
        </p:nvSpPr>
        <p:spPr/>
        <p:txBody>
          <a:bodyPr/>
          <a:lstStyle/>
          <a:p>
            <a:r xmlns:a="http://schemas.openxmlformats.org/drawingml/2006/main">
              <a:rPr lang="el" altLang="en-US" sz="2200" b="1" dirty="0">
                <a:solidFill>
                  <a:srgbClr val="E52C36"/>
                </a:solidFill>
              </a:rPr>
              <a:t>Στρατηγική</a:t>
            </a:r>
            <a:r xmlns:a="http://schemas.openxmlformats.org/drawingml/2006/main">
              <a:rPr lang="el" altLang="en-US" sz="2200" b="1" dirty="0">
                <a:solidFill>
                  <a:srgbClr val="4D9DC3"/>
                </a:solidFill>
              </a:rPr>
              <a:t> </a:t>
            </a:r>
            <a:r xmlns:a="http://schemas.openxmlformats.org/drawingml/2006/main">
              <a:rPr lang="el" altLang="en-US" sz="2200" b="1" dirty="0">
                <a:solidFill>
                  <a:srgbClr val="E52C36"/>
                </a:solidFill>
              </a:rPr>
              <a:t>διαχείριση</a:t>
            </a:r>
            <a:r xmlns:a="http://schemas.openxmlformats.org/drawingml/2006/main">
              <a:rPr lang="el" altLang="en-US" sz="2200" b="1" dirty="0">
                <a:solidFill>
                  <a:srgbClr val="4D9DC3"/>
                </a:solidFill>
              </a:rPr>
              <a:t> </a:t>
            </a:r>
            <a:r xmlns:a="http://schemas.openxmlformats.org/drawingml/2006/main">
              <a:rPr lang="el" altLang="en-US" sz="2200" dirty="0"/>
              <a:t>αποτελείται από τις αναλύσεις, τις αποφάσεις και τις ενέργειες που αναλαμβάνει ένας οργανισμός προκειμένου να δημιουργήσει και να διατηρήσει ανταγωνιστικά πλεονεκτήματα και έχει αυτά τα βασικά χαρακτηριστικά:</a:t>
            </a:r>
          </a:p>
          <a:p>
            <a:pPr xmlns:a="http://schemas.openxmlformats.org/drawingml/2006/main" marL="342900" indent="-342900">
              <a:buFont typeface="Arial" panose="020B0604020202020204" pitchFamily="34" charset="0"/>
              <a:buChar char="•"/>
            </a:pPr>
            <a:r xmlns:a="http://schemas.openxmlformats.org/drawingml/2006/main">
              <a:rPr lang="el" altLang="en-US" sz="2200" dirty="0"/>
              <a:t>Κατευθύνει τον οργανισμό προς τους γενικούς στόχους και στόχους.</a:t>
            </a:r>
          </a:p>
          <a:p>
            <a:pPr xmlns:a="http://schemas.openxmlformats.org/drawingml/2006/main" marL="342900" indent="-342900">
              <a:buFont typeface="Arial" panose="020B0604020202020204" pitchFamily="34" charset="0"/>
              <a:buChar char="•"/>
            </a:pPr>
            <a:r xmlns:a="http://schemas.openxmlformats.org/drawingml/2006/main">
              <a:rPr lang="el" altLang="en-US" sz="2200" dirty="0"/>
              <a:t>Περιλαμβάνει πολλαπλές</a:t>
            </a:r>
            <a:r xmlns:a="http://schemas.openxmlformats.org/drawingml/2006/main">
              <a:rPr lang="el" altLang="en-US" sz="2200" dirty="0">
                <a:solidFill>
                  <a:srgbClr val="4D9DC3"/>
                </a:solidFill>
              </a:rPr>
              <a:t> </a:t>
            </a:r>
            <a:r xmlns:a="http://schemas.openxmlformats.org/drawingml/2006/main">
              <a:rPr lang="el" altLang="en-US" sz="2200" b="1" dirty="0">
                <a:solidFill>
                  <a:srgbClr val="E52C36"/>
                </a:solidFill>
              </a:rPr>
              <a:t>ενδιαφερόμενους</a:t>
            </a:r>
            <a:r xmlns:a="http://schemas.openxmlformats.org/drawingml/2006/main">
              <a:rPr lang="el" altLang="en-US" sz="2200" dirty="0">
                <a:solidFill>
                  <a:srgbClr val="4D9DC3"/>
                </a:solidFill>
              </a:rPr>
              <a:t> </a:t>
            </a:r>
            <a:r xmlns:a="http://schemas.openxmlformats.org/drawingml/2006/main">
              <a:rPr lang="el" altLang="en-US" sz="2200" dirty="0"/>
              <a:t>στη λήψη αποφάσεων.</a:t>
            </a:r>
          </a:p>
          <a:p>
            <a:pPr xmlns:a="http://schemas.openxmlformats.org/drawingml/2006/main" marL="342900" indent="-342900">
              <a:buFont typeface="Arial" panose="020B0604020202020204" pitchFamily="34" charset="0"/>
              <a:buChar char="•"/>
            </a:pPr>
            <a:r xmlns:a="http://schemas.openxmlformats.org/drawingml/2006/main">
              <a:rPr lang="el" altLang="en-US" sz="2200" dirty="0"/>
              <a:t>Πρέπει να ενσωματωθούν βραχυπρόθεσμες και μακροπρόθεσμες προοπτικές.</a:t>
            </a:r>
          </a:p>
          <a:p>
            <a:pPr xmlns:a="http://schemas.openxmlformats.org/drawingml/2006/main" marL="342900" indent="-342900">
              <a:buFont typeface="Arial" panose="020B0604020202020204" pitchFamily="34" charset="0"/>
              <a:buChar char="•"/>
            </a:pPr>
            <a:r xmlns:a="http://schemas.openxmlformats.org/drawingml/2006/main">
              <a:rPr lang="el" altLang="en-US" sz="2200" dirty="0"/>
              <a:t>Αναγνωρίζει συμβιβασμούς μεταξύ </a:t>
            </a:r>
            <a:r xmlns:a="http://schemas.openxmlformats.org/drawingml/2006/main">
              <a:rPr lang="el" altLang="en-US" sz="2200" b="1" dirty="0">
                <a:solidFill>
                  <a:srgbClr val="E52C36"/>
                </a:solidFill>
              </a:rPr>
              <a:t>της αποτελεσματικότητας</a:t>
            </a:r>
            <a:r xmlns:a="http://schemas.openxmlformats.org/drawingml/2006/main">
              <a:rPr lang="el" altLang="en-US" sz="2200" b="1" dirty="0">
                <a:solidFill>
                  <a:srgbClr val="4D9DC3"/>
                </a:solidFill>
              </a:rPr>
              <a:t> </a:t>
            </a:r>
            <a:r xmlns:a="http://schemas.openxmlformats.org/drawingml/2006/main">
              <a:rPr lang="el" altLang="en-US" sz="2200" dirty="0"/>
              <a:t>(κόστος) και </a:t>
            </a:r>
            <a:r xmlns:a="http://schemas.openxmlformats.org/drawingml/2006/main">
              <a:rPr lang="el" altLang="en-US" sz="2200" b="1" dirty="0">
                <a:solidFill>
                  <a:srgbClr val="E52C36"/>
                </a:solidFill>
              </a:rPr>
              <a:t>αποτελεσματικότητα </a:t>
            </a:r>
            <a:r xmlns:a="http://schemas.openxmlformats.org/drawingml/2006/main">
              <a:rPr lang="el" altLang="en-US" sz="2200" dirty="0"/>
              <a:t>(απόδοση).</a:t>
            </a:r>
          </a:p>
          <a:p>
            <a:pPr xmlns:a="http://schemas.openxmlformats.org/drawingml/2006/main" marL="342900" indent="-342900">
              <a:buFont typeface="Arial" panose="020B0604020202020204" pitchFamily="34" charset="0"/>
              <a:buChar char="•"/>
            </a:pPr>
            <a:r xmlns:a="http://schemas.openxmlformats.org/drawingml/2006/main">
              <a:rPr lang="el" altLang="en-US" sz="2200" dirty="0"/>
              <a:t>Ο πρωταρχικός ρόλος του </a:t>
            </a:r>
            <a:r xmlns:a="http://schemas.openxmlformats.org/drawingml/2006/main">
              <a:rPr lang="el" altLang="en-US" sz="2200" b="1" dirty="0">
                <a:solidFill>
                  <a:schemeClr val="tx1"/>
                </a:solidFill>
              </a:rPr>
              <a:t>ηγέτη του οργανισμού </a:t>
            </a:r>
            <a:r xmlns:a="http://schemas.openxmlformats.org/drawingml/2006/main">
              <a:rPr lang="el" altLang="en-US" sz="2200" dirty="0">
                <a:solidFill>
                  <a:schemeClr val="tx1"/>
                </a:solidFill>
              </a:rPr>
              <a:t>είναι </a:t>
            </a:r>
            <a:r xmlns:a="http://schemas.openxmlformats.org/drawingml/2006/main">
              <a:rPr lang="el" altLang="en-US" sz="2200" dirty="0"/>
              <a:t>να διατυπώνει το όραμα, την αποστολή και τους στρατηγικούς στόχους.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0EB2-865A-024C-8EF5-1AAC67AB8103}"/>
              </a:ext>
            </a:extLst>
          </p:cNvPr>
          <p:cNvSpPr>
            <a:spLocks noGrp="1"/>
          </p:cNvSpPr>
          <p:nvPr>
            <p:ph type="title"/>
          </p:nvPr>
        </p:nvSpPr>
        <p:spPr/>
        <p:txBody>
          <a:bodyPr/>
          <a:lstStyle/>
          <a:p>
            <a:r xmlns:a="http://schemas.openxmlformats.org/drawingml/2006/main">
              <a:rPr lang="el" dirty="0"/>
              <a:t>Τέλος Κύριου Περιεχομένου</a:t>
            </a:r>
          </a:p>
        </p:txBody>
      </p:sp>
      <p:sp>
        <p:nvSpPr>
          <p:cNvPr id="3" name="Footer Placeholder 2">
            <a:extLst>
              <a:ext uri="{FF2B5EF4-FFF2-40B4-BE49-F238E27FC236}">
                <a16:creationId xmlns:a16="http://schemas.microsoft.com/office/drawing/2014/main" id="{38DE1B25-090D-0646-95FC-BBAC5CBA18B1}"/>
              </a:ext>
            </a:extLst>
          </p:cNvPr>
          <p:cNvSpPr>
            <a:spLocks noGrp="1"/>
          </p:cNvSpPr>
          <p:nvPr>
            <p:ph type="ftr" sz="quarter" idx="10"/>
          </p:nvPr>
        </p:nvSpPr>
        <p:spPr/>
        <p:txBody>
          <a:bodyPr/>
          <a:lstStyle/>
          <a:p>
            <a:pPr xmlns:a="http://schemas.openxmlformats.org/drawingml/2006/main" fontAlgn="auto">
              <a:spcAft>
                <a:spcPts val="0"/>
              </a:spcAft>
            </a:pPr>
            <a:r xmlns:a="http://schemas.openxmlformats.org/drawingml/2006/main">
              <a:rPr lang="el" dirty="0">
                <a:solidFill>
                  <a:schemeClr val="tx1"/>
                </a:solidFill>
              </a:rPr>
              <a:t>© McGraw Hill LLC. Με την επιφύλαξη παντός δικαιώματος. </a:t>
            </a:r>
            <a:r xmlns:a="http://schemas.openxmlformats.org/drawingml/2006/main">
              <a:rPr lang="el">
                <a:solidFill>
                  <a:schemeClr val="tx1"/>
                </a:solidFill>
              </a:rPr>
              <a:t>Καμία αναπαραγωγή ή διανομή χωρίς την προηγούμενη γραπτή συγκατάθεση της McGraw Hill LLC.</a:t>
            </a:r>
            <a:endParaRPr xmlns:a="http://schemas.openxmlformats.org/drawingml/2006/main" lang="en-US" dirty="0">
              <a:solidFill>
                <a:schemeClr val="tx1"/>
              </a:solidFill>
            </a:endParaRPr>
          </a:p>
        </p:txBody>
      </p:sp>
    </p:spTree>
    <p:extLst>
      <p:ext uri="{BB962C8B-B14F-4D97-AF65-F5344CB8AC3E}">
        <p14:creationId xmlns:p14="http://schemas.microsoft.com/office/powerpoint/2010/main" val="118352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140F-0E82-4DDC-B098-0E2900FCC8CD}"/>
              </a:ext>
            </a:extLst>
          </p:cNvPr>
          <p:cNvSpPr>
            <a:spLocks noGrp="1"/>
          </p:cNvSpPr>
          <p:nvPr>
            <p:ph type="title"/>
          </p:nvPr>
        </p:nvSpPr>
        <p:spPr/>
        <p:txBody>
          <a:bodyPr/>
          <a:lstStyle/>
          <a:p>
            <a:r xmlns:a="http://schemas.openxmlformats.org/drawingml/2006/main">
              <a:rPr lang="el" dirty="0"/>
              <a:t>Εναλλακτικό κείμενο για εικόνες διαφανειών</a:t>
            </a:r>
          </a:p>
        </p:txBody>
      </p:sp>
    </p:spTree>
    <p:extLst>
      <p:ext uri="{BB962C8B-B14F-4D97-AF65-F5344CB8AC3E}">
        <p14:creationId xmlns:p14="http://schemas.microsoft.com/office/powerpoint/2010/main" val="1917604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21302-E78E-4BA8-8E83-4DA4A7BCF1E6}"/>
              </a:ext>
            </a:extLst>
          </p:cNvPr>
          <p:cNvSpPr>
            <a:spLocks noGrp="1"/>
          </p:cNvSpPr>
          <p:nvPr>
            <p:ph type="title"/>
          </p:nvPr>
        </p:nvSpPr>
        <p:spPr/>
        <p:txBody>
          <a:bodyPr>
            <a:normAutofit fontScale="90000"/>
          </a:bodyPr>
          <a:lstStyle/>
          <a:p>
            <a:r xmlns:a="http://schemas.openxmlformats.org/drawingml/2006/main">
              <a:rPr lang="el" dirty="0"/>
              <a:t>Emirates </a:t>
            </a:r>
            <a:br xmlns:a="http://schemas.openxmlformats.org/drawingml/2006/main">
              <a:rPr lang="en-US" dirty="0"/>
            </a:br>
            <a:r xmlns:a="http://schemas.openxmlformats.org/drawingml/2006/main">
              <a:rPr lang="el" dirty="0"/>
              <a:t>Q1. Εξωτερικό περιβάλλον </a:t>
            </a:r>
            <a:r xmlns:a="http://schemas.openxmlformats.org/drawingml/2006/main">
              <a:rPr lang="el" sz="2000" dirty="0"/>
              <a:t>4 Εναλλακτικό κείμενο</a:t>
            </a:r>
            <a:endParaRPr xmlns:a="http://schemas.openxmlformats.org/drawingml/2006/main" lang="en-US" dirty="0"/>
          </a:p>
        </p:txBody>
      </p:sp>
      <p:sp>
        <p:nvSpPr>
          <p:cNvPr id="5" name="Content Placeholder 4">
            <a:extLst>
              <a:ext uri="{FF2B5EF4-FFF2-40B4-BE49-F238E27FC236}">
                <a16:creationId xmlns:a16="http://schemas.microsoft.com/office/drawing/2014/main" id="{C8D6596F-5634-5544-92CD-04FAE819CD3A}"/>
              </a:ext>
            </a:extLst>
          </p:cNvPr>
          <p:cNvSpPr>
            <a:spLocks noGrp="1"/>
          </p:cNvSpPr>
          <p:nvPr>
            <p:ph sz="quarter" idx="11"/>
          </p:nvPr>
        </p:nvSpPr>
        <p:spPr/>
        <p:txBody>
          <a:bodyPr>
            <a:normAutofit fontScale="85000" lnSpcReduction="10000"/>
          </a:bodyPr>
          <a:lstStyle/>
          <a:p>
            <a:r xmlns:a="http://schemas.openxmlformats.org/drawingml/2006/main">
              <a:rPr lang="el" dirty="0">
                <a:latin typeface="+mn-lt"/>
                <a:cs typeface="Arial" panose="020B0604020202020204" pitchFamily="34" charset="0"/>
              </a:rPr>
              <a:t>Το Graphic είναι οι πέντε δυνάμεις του Porter:</a:t>
            </a:r>
          </a:p>
          <a:p>
            <a:r xmlns:a="http://schemas.openxmlformats.org/drawingml/2006/main">
              <a:rPr lang="el" dirty="0">
                <a:latin typeface="+mn-lt"/>
                <a:cs typeface="Arial" panose="020B0604020202020204" pitchFamily="34" charset="0"/>
              </a:rPr>
              <a:t>Η αντιπαλότητα είναι στη μέση (πολύ υψηλή): Πολλοί αντίπαλοι ανταγωνίζονται στον διεθνή κλάδο των αεροπορικών εταιρειών. Το να πείσεις τους πελάτες ότι ένας μεταφορέας είναι διαφορετικός ή καλύτερος από έναν άλλο είναι δύσκολο όταν οι ανέσεις είναι παρόμοιες και οι επιλογές είναι εύκολο να αλλάξουν.</a:t>
            </a:r>
          </a:p>
          <a:p>
            <a:r xmlns:a="http://schemas.openxmlformats.org/drawingml/2006/main">
              <a:rPr lang="el" dirty="0">
                <a:latin typeface="+mn-lt"/>
                <a:cs typeface="Arial" panose="020B0604020202020204" pitchFamily="34" charset="0"/>
              </a:rPr>
              <a:t>Below Rivalry is Threat of New Entrants (μεσαία): Υπάρχουν χαμηλά εμπόδια εισόδου, ειδικά για τις αεροπορικές εταιρείες μικρών αποστάσεων, αλλά τα διεθνή ταξίδια απαιτούν συμμαχίες να εισχωρήσουν σε νέα δρομολόγια, μειώνοντας την απειλή νέας εισόδου για καθιερωμένους αερομεταφορείς.</a:t>
            </a:r>
          </a:p>
          <a:p>
            <a:r xmlns:a="http://schemas.openxmlformats.org/drawingml/2006/main">
              <a:rPr lang="el" dirty="0">
                <a:latin typeface="+mn-lt"/>
                <a:cs typeface="Arial" panose="020B0604020202020204" pitchFamily="34" charset="0"/>
              </a:rPr>
              <a:t>Above Rivalry is Substitutes Threat (χαμηλή): Δεν υπάρχουν πραγματικά υποκατάστατα για γρήγορα διεθνή ταξίδια. Για τον επαγγελματία ταξιδιώτη, το υποκατάστατο είναι να μην χρειάζεται να ταξιδέψει, αλλά να χρησιμοποιήσει αντ' αυτού τηλεδιάσκεψη.</a:t>
            </a:r>
          </a:p>
          <a:p>
            <a:r xmlns:a="http://schemas.openxmlformats.org/drawingml/2006/main">
              <a:rPr lang="el" dirty="0">
                <a:latin typeface="+mn-lt"/>
                <a:cs typeface="Arial" panose="020B0604020202020204" pitchFamily="34" charset="0"/>
              </a:rPr>
              <a:t>Στα αριστερά του Rivalry βρίσκεται η Ισχύς των Προμηθευτών (υψηλό): Η Boeing και η Airbus είναι οι μόνοι προμηθευτές αεροσκαφών. Οι παραγωγοί πετρελαίου ελέγχουν τις προμήθειες και τις τιμές καυσίμων αεροσκαφών.</a:t>
            </a:r>
          </a:p>
          <a:p>
            <a:r xmlns:a="http://schemas.openxmlformats.org/drawingml/2006/main">
              <a:rPr lang="el" dirty="0">
                <a:latin typeface="+mn-lt"/>
                <a:cs typeface="Arial" panose="020B0604020202020204" pitchFamily="34" charset="0"/>
              </a:rPr>
              <a:t>Στα δεξιά του Rivalry βρίσκεται η Ισχύς του αγοραστή (χαμηλή): Ορισμένες διεθνείς αεροπορικές εταιρείες μπορεί να χρειαστεί να διαπραγματευτούν με εταιρικούς πελάτες, αλλά ο τελικός καταναλωτής έχει μικρή οικονομική ισχύ.</a:t>
            </a:r>
          </a:p>
          <a:p>
            <a:r xmlns:a="http://schemas.openxmlformats.org/drawingml/2006/main">
              <a:rPr lang="el" dirty="0">
                <a:latin typeface="+mn-lt"/>
                <a:cs typeface="Arial" panose="020B0604020202020204" pitchFamily="34" charset="0"/>
              </a:rPr>
              <a:t>Εξήγηση: Με βάση την ανάλυση εξωτερικού περιβαλλοντικού παράγοντα, η διεθνής αεροπορική βιομηχανία έχει πολλούς ανταγωνιστές που προσπαθούν να χαράξουν ένα κομμάτι από την πίτα του «κέρδους».</a:t>
            </a:r>
          </a:p>
          <a:p>
            <a:endParaRPr lang="en-US" dirty="0"/>
          </a:p>
        </p:txBody>
      </p:sp>
      <p:sp>
        <p:nvSpPr>
          <p:cNvPr id="4" name="Text Placeholder 3">
            <a:extLst>
              <a:ext uri="{FF2B5EF4-FFF2-40B4-BE49-F238E27FC236}">
                <a16:creationId xmlns:a16="http://schemas.microsoft.com/office/drawing/2014/main" id="{173D3C81-0F49-44E8-B234-248C780FBBCA}"/>
              </a:ext>
            </a:extLst>
          </p:cNvPr>
          <p:cNvSpPr>
            <a:spLocks noGrp="1"/>
          </p:cNvSpPr>
          <p:nvPr>
            <p:ph type="body" sz="quarter" idx="15"/>
          </p:nvPr>
        </p:nvSpPr>
        <p:spPr/>
        <p:txBody>
          <a:bodyPr/>
          <a:lstStyle/>
          <a:p>
            <a:pPr xmlns:a="http://schemas.openxmlformats.org/drawingml/2006/main" algn="ctr"/>
            <a:r xmlns:a="http://schemas.openxmlformats.org/drawingml/2006/main" xmlns:r="http://schemas.openxmlformats.org/officeDocument/2006/relationships">
              <a:rPr lang="el" sz="1800" dirty="0">
                <a:hlinkClick r:id="rId2" action="ppaction://hlinksldjump"/>
              </a:rPr>
              <a:t>Επιστροφή στη διαφάνεια.</a:t>
            </a:r>
            <a:endParaRPr xmlns:a="http://schemas.openxmlformats.org/drawingml/2006/main" lang="en-US" sz="1800" dirty="0"/>
          </a:p>
        </p:txBody>
      </p:sp>
    </p:spTree>
    <p:extLst>
      <p:ext uri="{BB962C8B-B14F-4D97-AF65-F5344CB8AC3E}">
        <p14:creationId xmlns:p14="http://schemas.microsoft.com/office/powerpoint/2010/main" val="1034896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A0AB7-6B6D-455A-AB76-EC9C5CFF036D}"/>
              </a:ext>
            </a:extLst>
          </p:cNvPr>
          <p:cNvSpPr>
            <a:spLocks noGrp="1"/>
          </p:cNvSpPr>
          <p:nvPr>
            <p:ph type="title"/>
          </p:nvPr>
        </p:nvSpPr>
        <p:spPr/>
        <p:txBody>
          <a:bodyPr>
            <a:normAutofit fontScale="90000"/>
          </a:bodyPr>
          <a:lstStyle/>
          <a:p>
            <a:r xmlns:a="http://schemas.openxmlformats.org/drawingml/2006/main">
              <a:rPr lang="el" dirty="0"/>
              <a:t>Emirates </a:t>
            </a:r>
            <a:br xmlns:a="http://schemas.openxmlformats.org/drawingml/2006/main">
              <a:rPr lang="en-US" dirty="0"/>
            </a:br>
            <a:r xmlns:a="http://schemas.openxmlformats.org/drawingml/2006/main">
              <a:rPr lang="el" dirty="0"/>
              <a:t>Q2. Εσωτερική ανάλυση </a:t>
            </a:r>
            <a:r xmlns:a="http://schemas.openxmlformats.org/drawingml/2006/main">
              <a:rPr lang="el" sz="2000" dirty="0"/>
              <a:t>2 Εναλλακτικό κειμένου</a:t>
            </a:r>
            <a:endParaRPr xmlns:a="http://schemas.openxmlformats.org/drawingml/2006/main" lang="en-US" dirty="0"/>
          </a:p>
        </p:txBody>
      </p:sp>
      <p:sp>
        <p:nvSpPr>
          <p:cNvPr id="5" name="Content Placeholder 4">
            <a:extLst>
              <a:ext uri="{FF2B5EF4-FFF2-40B4-BE49-F238E27FC236}">
                <a16:creationId xmlns:a16="http://schemas.microsoft.com/office/drawing/2014/main" id="{A19178CB-CD6E-9848-849B-94AB5C002FF4}"/>
              </a:ext>
            </a:extLst>
          </p:cNvPr>
          <p:cNvSpPr>
            <a:spLocks noGrp="1"/>
          </p:cNvSpPr>
          <p:nvPr>
            <p:ph sz="quarter" idx="11"/>
          </p:nvPr>
        </p:nvSpPr>
        <p:spPr/>
        <p:txBody>
          <a:bodyPr/>
          <a:lstStyle/>
          <a:p>
            <a:r xmlns:a="http://schemas.openxmlformats.org/drawingml/2006/main">
              <a:rPr lang="el" dirty="0">
                <a:latin typeface="+mn-lt"/>
              </a:rPr>
              <a:t>Αυτό το γραφικό δείχνει δύο βέλη που δείχνουν προς τα δεξιά. Στην ενότητα Κύριες δραστηριότητες, το επάνω βέλος χωρίζεται σε πέντε μέρη: Εισερχόμενα Logistics, Operations, Outbound Logistics, Marketing and Sales, Service. Παρακάτω, υπάρχει ένα μεγαλύτερο βέλος με Δραστηριότητες Υποστήριξης: Γενική Εισδοχή, Διαχείριση Ανθρώπινου Δυναμικού, Ανάπτυξη Τεχνολογίας, Προμήθειες.</a:t>
            </a:r>
          </a:p>
        </p:txBody>
      </p:sp>
      <p:sp>
        <p:nvSpPr>
          <p:cNvPr id="4" name="Text Placeholder 3">
            <a:extLst>
              <a:ext uri="{FF2B5EF4-FFF2-40B4-BE49-F238E27FC236}">
                <a16:creationId xmlns:a16="http://schemas.microsoft.com/office/drawing/2014/main" id="{07C83A4C-44B8-4C86-A535-5DA4808669B9}"/>
              </a:ext>
            </a:extLst>
          </p:cNvPr>
          <p:cNvSpPr>
            <a:spLocks noGrp="1"/>
          </p:cNvSpPr>
          <p:nvPr>
            <p:ph type="body" sz="quarter" idx="15"/>
          </p:nvPr>
        </p:nvSpPr>
        <p:spPr/>
        <p:txBody>
          <a:bodyPr/>
          <a:lstStyle/>
          <a:p>
            <a:pPr xmlns:a="http://schemas.openxmlformats.org/drawingml/2006/main" algn="ctr"/>
            <a:r xmlns:a="http://schemas.openxmlformats.org/drawingml/2006/main" xmlns:r="http://schemas.openxmlformats.org/officeDocument/2006/relationships">
              <a:rPr lang="el" dirty="0">
                <a:hlinkClick r:id="rId2" action="ppaction://hlinksldjump"/>
              </a:rPr>
              <a:t>Επιστροφή στη διαφάνεια.</a:t>
            </a:r>
            <a:endParaRPr xmlns:a="http://schemas.openxmlformats.org/drawingml/2006/main" lang="en-US" dirty="0"/>
          </a:p>
        </p:txBody>
      </p:sp>
    </p:spTree>
    <p:extLst>
      <p:ext uri="{BB962C8B-B14F-4D97-AF65-F5344CB8AC3E}">
        <p14:creationId xmlns:p14="http://schemas.microsoft.com/office/powerpoint/2010/main" val="369775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AB88C39-0C0D-4D26-A6C7-A53118BEEE4C}"/>
              </a:ext>
            </a:extLst>
          </p:cNvPr>
          <p:cNvSpPr>
            <a:spLocks noGrp="1"/>
          </p:cNvSpPr>
          <p:nvPr>
            <p:ph type="title"/>
          </p:nvPr>
        </p:nvSpPr>
        <p:spPr/>
        <p:txBody>
          <a:bodyPr/>
          <a:lstStyle/>
          <a:p>
            <a:pPr xmlns:a="http://schemas.openxmlformats.org/drawingml/2006/main" eaLnBrk="1" hangingPunct="1"/>
            <a:r xmlns:a="http://schemas.openxmlformats.org/drawingml/2006/main">
              <a:rPr lang="el" altLang="en-US" sz="3200" dirty="0"/>
              <a:t>της Emirates </a:t>
            </a:r>
            <a:br xmlns:a="http://schemas.openxmlformats.org/drawingml/2006/main">
              <a:rPr lang="en-US" altLang="en-US" sz="3200" dirty="0"/>
            </a:br>
            <a:r xmlns:a="http://schemas.openxmlformats.org/drawingml/2006/main">
              <a:rPr lang="el" altLang="en-US" sz="3200" dirty="0"/>
              <a:t>: Έννοια στρατηγικής</a:t>
            </a:r>
            <a:r xmlns:a="http://schemas.openxmlformats.org/drawingml/2006/main">
              <a:rPr lang="el" altLang="en-US" sz="3200" baseline="0" dirty="0"/>
              <a:t> </a:t>
            </a:r>
            <a:r xmlns:a="http://schemas.openxmlformats.org/drawingml/2006/main">
              <a:rPr lang="el" altLang="en-US" sz="2000" baseline="0" dirty="0"/>
              <a:t>2</a:t>
            </a:r>
            <a:endParaRPr xmlns:a="http://schemas.openxmlformats.org/drawingml/2006/main" lang="en-US" altLang="en-US" sz="2000" dirty="0"/>
          </a:p>
        </p:txBody>
      </p:sp>
      <p:sp>
        <p:nvSpPr>
          <p:cNvPr id="10243" name="Content Placeholder 2">
            <a:extLst>
              <a:ext uri="{FF2B5EF4-FFF2-40B4-BE49-F238E27FC236}">
                <a16:creationId xmlns:a16="http://schemas.microsoft.com/office/drawing/2014/main" id="{DA0CC403-5F78-446D-B323-2F4F58136E17}"/>
              </a:ext>
            </a:extLst>
          </p:cNvPr>
          <p:cNvSpPr>
            <a:spLocks noGrp="1"/>
          </p:cNvSpPr>
          <p:nvPr>
            <p:ph sz="quarter" idx="11"/>
          </p:nvPr>
        </p:nvSpPr>
        <p:spPr/>
        <p:txBody>
          <a:bodyPr/>
          <a:lstStyle/>
          <a:p>
            <a:pPr xmlns:a="http://schemas.openxmlformats.org/drawingml/2006/main" marL="0" indent="0" eaLnBrk="1" hangingPunct="1">
              <a:buClr>
                <a:srgbClr val="336600"/>
              </a:buClr>
              <a:buNone/>
            </a:pPr>
            <a:r xmlns:a="http://schemas.openxmlformats.org/drawingml/2006/main">
              <a:rPr lang="el" altLang="en-US" dirty="0"/>
              <a:t>της εταιρείας </a:t>
            </a:r>
            <a:r xmlns:a="http://schemas.openxmlformats.org/drawingml/2006/main">
              <a:rPr lang="el" altLang="en-US" b="1" dirty="0">
                <a:solidFill>
                  <a:srgbClr val="E52C36"/>
                </a:solidFill>
              </a:rPr>
              <a:t>:</a:t>
            </a:r>
          </a:p>
          <a:p>
            <a:pPr xmlns:a="http://schemas.openxmlformats.org/drawingml/2006/main" lvl="1" eaLnBrk="1" hangingPunct="1"/>
            <a:r xmlns:a="http://schemas.openxmlformats.org/drawingml/2006/main">
              <a:rPr lang="el" altLang="en-US" dirty="0"/>
              <a:t>Τεράστια έμπνευση.</a:t>
            </a:r>
          </a:p>
          <a:p>
            <a:pPr xmlns:a="http://schemas.openxmlformats.org/drawingml/2006/main" lvl="1" eaLnBrk="1" hangingPunct="1"/>
            <a:r xmlns:a="http://schemas.openxmlformats.org/drawingml/2006/main">
              <a:rPr lang="el" altLang="en-US" dirty="0"/>
              <a:t>Ολοκληρωτική.</a:t>
            </a:r>
          </a:p>
          <a:p>
            <a:pPr xmlns:a="http://schemas.openxmlformats.org/drawingml/2006/main" lvl="1" eaLnBrk="1" hangingPunct="1"/>
            <a:r xmlns:a="http://schemas.openxmlformats.org/drawingml/2006/main">
              <a:rPr lang="el" altLang="en-US" dirty="0"/>
              <a:t>Μακροπρόθεσμος.</a:t>
            </a:r>
          </a:p>
          <a:p>
            <a:pPr xmlns:a="http://schemas.openxmlformats.org/drawingml/2006/main" lvl="1" eaLnBrk="1" hangingPunct="1"/>
            <a:r xmlns:a="http://schemas.openxmlformats.org/drawingml/2006/main">
              <a:rPr lang="el" altLang="en-US" dirty="0"/>
              <a:t>Οδηγείται από και προκαλεί πάθος.</a:t>
            </a:r>
          </a:p>
          <a:p>
            <a:pPr xmlns:a="http://schemas.openxmlformats.org/drawingml/2006/main" lvl="1" eaLnBrk="1" hangingPunct="1"/>
            <a:r xmlns:a="http://schemas.openxmlformats.org/drawingml/2006/main">
              <a:rPr lang="el" altLang="en-US" dirty="0"/>
              <a:t>Βασική δήλωση του οργανισμού </a:t>
            </a:r>
            <a:r xmlns:a="http://schemas.openxmlformats.org/drawingml/2006/main">
              <a:rPr lang="el" altLang="ja-JP" dirty="0"/>
              <a:t>:</a:t>
            </a:r>
          </a:p>
          <a:p>
            <a:pPr xmlns:a="http://schemas.openxmlformats.org/drawingml/2006/main" lvl="2" eaLnBrk="1" hangingPunct="1"/>
            <a:r xmlns:a="http://schemas.openxmlformats.org/drawingml/2006/main">
              <a:rPr lang="el" altLang="en-US" dirty="0"/>
              <a:t>Αξίες.</a:t>
            </a:r>
          </a:p>
          <a:p>
            <a:pPr xmlns:a="http://schemas.openxmlformats.org/drawingml/2006/main" lvl="2" eaLnBrk="1" hangingPunct="1"/>
            <a:r xmlns:a="http://schemas.openxmlformats.org/drawingml/2006/main">
              <a:rPr lang="el" altLang="en-US" dirty="0"/>
              <a:t>Φιλοδοξία.</a:t>
            </a:r>
          </a:p>
          <a:p>
            <a:pPr xmlns:a="http://schemas.openxmlformats.org/drawingml/2006/main" lvl="2" eaLnBrk="1" hangingPunct="1"/>
            <a:r xmlns:a="http://schemas.openxmlformats.org/drawingml/2006/main">
              <a:rPr lang="el" altLang="en-US" dirty="0"/>
              <a:t>Στόχοι.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13C247C-178C-49E3-93B1-D8771CF4E138}"/>
              </a:ext>
            </a:extLst>
          </p:cNvPr>
          <p:cNvSpPr>
            <a:spLocks noGrp="1"/>
          </p:cNvSpPr>
          <p:nvPr>
            <p:ph type="title"/>
          </p:nvPr>
        </p:nvSpPr>
        <p:spPr/>
        <p:txBody>
          <a:bodyPr/>
          <a:lstStyle/>
          <a:p>
            <a:pPr xmlns:a="http://schemas.openxmlformats.org/drawingml/2006/main" eaLnBrk="1" hangingPunct="1"/>
            <a:r xmlns:a="http://schemas.openxmlformats.org/drawingml/2006/main">
              <a:rPr lang="el" altLang="en-US" sz="3200" dirty="0"/>
              <a:t>της Emirates </a:t>
            </a:r>
            <a:br xmlns:a="http://schemas.openxmlformats.org/drawingml/2006/main">
              <a:rPr lang="en-US" altLang="en-US" sz="3200" dirty="0"/>
            </a:br>
            <a:r xmlns:a="http://schemas.openxmlformats.org/drawingml/2006/main">
              <a:rPr lang="el" altLang="en-US" sz="3200" dirty="0"/>
              <a:t>: Έννοια στρατηγικής</a:t>
            </a:r>
            <a:r xmlns:a="http://schemas.openxmlformats.org/drawingml/2006/main">
              <a:rPr lang="el" altLang="en-US" sz="3200" baseline="0" dirty="0"/>
              <a:t> </a:t>
            </a:r>
            <a:r xmlns:a="http://schemas.openxmlformats.org/drawingml/2006/main">
              <a:rPr lang="el" altLang="en-US" sz="2000" baseline="0" dirty="0"/>
              <a:t>3</a:t>
            </a:r>
            <a:endParaRPr xmlns:a="http://schemas.openxmlformats.org/drawingml/2006/main" lang="en-US" altLang="en-US" sz="2000" dirty="0"/>
          </a:p>
        </p:txBody>
      </p:sp>
      <p:sp>
        <p:nvSpPr>
          <p:cNvPr id="11267" name="Content Placeholder 2">
            <a:extLst>
              <a:ext uri="{FF2B5EF4-FFF2-40B4-BE49-F238E27FC236}">
                <a16:creationId xmlns:a16="http://schemas.microsoft.com/office/drawing/2014/main" id="{A128D2C9-D9E6-4B6F-A3E4-0CA4D188A6F0}"/>
              </a:ext>
            </a:extLst>
          </p:cNvPr>
          <p:cNvSpPr>
            <a:spLocks noGrp="1"/>
          </p:cNvSpPr>
          <p:nvPr>
            <p:ph sz="quarter" idx="11"/>
          </p:nvPr>
        </p:nvSpPr>
        <p:spPr/>
        <p:txBody>
          <a:bodyPr/>
          <a:lstStyle/>
          <a:p>
            <a:pPr xmlns:a="http://schemas.openxmlformats.org/drawingml/2006/main" marL="0" indent="0" eaLnBrk="1" hangingPunct="1">
              <a:buClr>
                <a:srgbClr val="336600"/>
              </a:buClr>
              <a:buNone/>
            </a:pPr>
            <a:r xmlns:a="http://schemas.openxmlformats.org/drawingml/2006/main">
              <a:rPr lang="el" altLang="en-US" b="1" dirty="0">
                <a:solidFill>
                  <a:srgbClr val="E52C36"/>
                </a:solidFill>
              </a:rPr>
              <a:t>Δηλώσεις αποστολής:</a:t>
            </a:r>
          </a:p>
          <a:p>
            <a:pPr xmlns:a="http://schemas.openxmlformats.org/drawingml/2006/main" lvl="1" eaLnBrk="1" hangingPunct="1"/>
            <a:r xmlns:a="http://schemas.openxmlformats.org/drawingml/2006/main">
              <a:rPr lang="el" altLang="en-US" dirty="0"/>
              <a:t>Σκοπός της εταιρείας.</a:t>
            </a:r>
          </a:p>
          <a:p>
            <a:pPr xmlns:a="http://schemas.openxmlformats.org/drawingml/2006/main" lvl="1" eaLnBrk="1" hangingPunct="1"/>
            <a:r xmlns:a="http://schemas.openxmlformats.org/drawingml/2006/main">
              <a:rPr lang="el" altLang="en-US" dirty="0"/>
              <a:t>Πεδίο λειτουργίας.</a:t>
            </a:r>
          </a:p>
          <a:p>
            <a:pPr xmlns:a="http://schemas.openxmlformats.org/drawingml/2006/main" lvl="1" eaLnBrk="1" hangingPunct="1"/>
            <a:r xmlns:a="http://schemas.openxmlformats.org/drawingml/2006/main">
              <a:rPr lang="el" altLang="en-US" dirty="0"/>
              <a:t>Βάση ανταγωνισμού και ανταγωνιστικά πλεονεκτήματα.</a:t>
            </a:r>
          </a:p>
          <a:p>
            <a:pPr xmlns:a="http://schemas.openxmlformats.org/drawingml/2006/main" lvl="1" eaLnBrk="1" hangingPunct="1"/>
            <a:r xmlns:a="http://schemas.openxmlformats.org/drawingml/2006/main">
              <a:rPr lang="el" altLang="en-US" dirty="0"/>
              <a:t>Πιο συγκεκριμένο από το όραμα.</a:t>
            </a:r>
          </a:p>
          <a:p>
            <a:pPr xmlns:a="http://schemas.openxmlformats.org/drawingml/2006/main" lvl="1" eaLnBrk="1" hangingPunct="1"/>
            <a:r xmlns:a="http://schemas.openxmlformats.org/drawingml/2006/main">
              <a:rPr lang="el" altLang="en-US" dirty="0"/>
              <a:t>Επικεντρώθηκε στα μέσα με τα οποία η επιχείρηση θα ανταγωνιστεί.</a:t>
            </a:r>
          </a:p>
          <a:p>
            <a:pPr xmlns:a="http://schemas.openxmlformats.org/drawingml/2006/main" lvl="2" eaLnBrk="1" hangingPunct="1"/>
            <a:r xmlns:a="http://schemas.openxmlformats.org/drawingml/2006/main">
              <a:rPr lang="el" altLang="ja-JP" sz="2400" dirty="0"/>
              <a:t>τις διαρκείς, πρωταρχικές στρατηγικές προτεραιότητες και την ανταγωνιστική θέση </a:t>
            </a:r>
            <a:endParaRPr xmlns:a="http://schemas.openxmlformats.org/drawingml/2006/main" lang="en-US" altLang="en-US" sz="2400" dirty="0"/>
            <a:r xmlns:a="http://schemas.openxmlformats.org/drawingml/2006/main">
              <a:rPr lang="el" altLang="en-US" sz="2400" dirty="0"/>
              <a:t>ενός οργανισμού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7ABD7A8-B67A-4D95-AB5D-B20F8CA2AC25}"/>
              </a:ext>
            </a:extLst>
          </p:cNvPr>
          <p:cNvSpPr>
            <a:spLocks noGrp="1"/>
          </p:cNvSpPr>
          <p:nvPr>
            <p:ph type="title"/>
          </p:nvPr>
        </p:nvSpPr>
        <p:spPr/>
        <p:txBody>
          <a:bodyPr/>
          <a:lstStyle/>
          <a:p>
            <a:pPr xmlns:a="http://schemas.openxmlformats.org/drawingml/2006/main" eaLnBrk="1" hangingPunct="1"/>
            <a:r xmlns:a="http://schemas.openxmlformats.org/drawingml/2006/main">
              <a:rPr lang="el" altLang="en-US" sz="3200" dirty="0"/>
              <a:t>της Emirates </a:t>
            </a:r>
            <a:br xmlns:a="http://schemas.openxmlformats.org/drawingml/2006/main">
              <a:rPr lang="en-US" altLang="en-US" sz="3200" dirty="0"/>
            </a:br>
            <a:r xmlns:a="http://schemas.openxmlformats.org/drawingml/2006/main">
              <a:rPr lang="el" altLang="en-US" sz="3200" dirty="0"/>
              <a:t>: Έννοια στρατηγικής</a:t>
            </a:r>
            <a:r xmlns:a="http://schemas.openxmlformats.org/drawingml/2006/main">
              <a:rPr lang="el" altLang="en-US" sz="3200" baseline="0" dirty="0"/>
              <a:t> </a:t>
            </a:r>
            <a:r xmlns:a="http://schemas.openxmlformats.org/drawingml/2006/main">
              <a:rPr lang="el" altLang="en-US" sz="2000" baseline="0" dirty="0"/>
              <a:t>4</a:t>
            </a:r>
            <a:endParaRPr xmlns:a="http://schemas.openxmlformats.org/drawingml/2006/main" lang="en-US" altLang="en-US" sz="2000" dirty="0"/>
          </a:p>
        </p:txBody>
      </p:sp>
      <p:sp>
        <p:nvSpPr>
          <p:cNvPr id="12291" name="Content Placeholder 2">
            <a:extLst>
              <a:ext uri="{FF2B5EF4-FFF2-40B4-BE49-F238E27FC236}">
                <a16:creationId xmlns:a16="http://schemas.microsoft.com/office/drawing/2014/main" id="{B6502781-21D0-48EC-BEC2-6C11D7F20FEA}"/>
              </a:ext>
            </a:extLst>
          </p:cNvPr>
          <p:cNvSpPr>
            <a:spLocks noGrp="1"/>
          </p:cNvSpPr>
          <p:nvPr>
            <p:ph sz="quarter" idx="11"/>
          </p:nvPr>
        </p:nvSpPr>
        <p:spPr/>
        <p:txBody>
          <a:bodyPr/>
          <a:lstStyle/>
          <a:p>
            <a:pPr xmlns:a="http://schemas.openxmlformats.org/drawingml/2006/main" marL="0" indent="0">
              <a:buNone/>
            </a:pPr>
            <a:r xmlns:a="http://schemas.openxmlformats.org/drawingml/2006/main">
              <a:rPr lang="el" altLang="en-US" b="1" dirty="0">
                <a:solidFill>
                  <a:srgbClr val="E52C36"/>
                </a:solidFill>
              </a:rPr>
              <a:t>Στρατηγικοί στόχοι:</a:t>
            </a:r>
          </a:p>
          <a:p>
            <a:pPr xmlns:a="http://schemas.openxmlformats.org/drawingml/2006/main" lvl="1"/>
            <a:r xmlns:a="http://schemas.openxmlformats.org/drawingml/2006/main">
              <a:rPr lang="el" altLang="en-US" dirty="0"/>
              <a:t>Λειτουργία της δήλωσης αποστολής.</a:t>
            </a:r>
          </a:p>
          <a:p>
            <a:pPr xmlns:a="http://schemas.openxmlformats.org/drawingml/2006/main" lvl="1"/>
            <a:r xmlns:a="http://schemas.openxmlformats.org/drawingml/2006/main">
              <a:rPr lang="el" altLang="en-US" dirty="0"/>
              <a:t>Παρέχετε καθοδήγηση σχετικά με το πώς ο οργανισμός μπορεί να εκπληρώσει ή να προχωρήσει προς τους </a:t>
            </a:r>
            <a:r xmlns:a="http://schemas.openxmlformats.org/drawingml/2006/main">
              <a:rPr lang="el" altLang="en-US"/>
              <a:t>« </a:t>
            </a:r>
            <a:r xmlns:a="http://schemas.openxmlformats.org/drawingml/2006/main">
              <a:rPr lang="el" altLang="ja-JP" dirty="0"/>
              <a:t>υψηλότερους στόχους. </a:t>
            </a:r>
            <a:r xmlns:a="http://schemas.openxmlformats.org/drawingml/2006/main">
              <a:rPr lang="el" altLang="en-US"/>
              <a:t>”</a:t>
            </a:r>
            <a:endParaRPr xmlns:a="http://schemas.openxmlformats.org/drawingml/2006/main" lang="en-US" altLang="ja-JP" dirty="0"/>
          </a:p>
          <a:p>
            <a:pPr xmlns:a="http://schemas.openxmlformats.org/drawingml/2006/main" lvl="1"/>
            <a:r xmlns:a="http://schemas.openxmlformats.org/drawingml/2006/main">
              <a:rPr lang="el" altLang="en-US" dirty="0"/>
              <a:t>Κάντε τους στόχους συγκεκριμένους, μετρήσιμους, κατάλληλους, ρεαλιστικούς.</a:t>
            </a:r>
          </a:p>
          <a:p>
            <a:pPr xmlns:a="http://schemas.openxmlformats.org/drawingml/2006/main" lvl="1"/>
            <a:r xmlns:a="http://schemas.openxmlformats.org/drawingml/2006/main">
              <a:rPr lang="el" altLang="en-US" dirty="0"/>
              <a:t>Καλύψτε ένα πιο καλά καθορισμένο χρονικό πλαίσιο.</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579D48D-F9AD-4C68-8C44-107948FE03FB}"/>
              </a:ext>
            </a:extLst>
          </p:cNvPr>
          <p:cNvSpPr>
            <a:spLocks noGrp="1"/>
          </p:cNvSpPr>
          <p:nvPr>
            <p:ph type="title"/>
          </p:nvPr>
        </p:nvSpPr>
        <p:spPr/>
        <p:txBody>
          <a:bodyPr/>
          <a:lstStyle/>
          <a:p>
            <a:pPr xmlns:a="http://schemas.openxmlformats.org/drawingml/2006/main" eaLnBrk="1" hangingPunct="1"/>
            <a:r xmlns:a="http://schemas.openxmlformats.org/drawingml/2006/main">
              <a:rPr lang="el" altLang="en-US" sz="3200" dirty="0"/>
              <a:t>της Emirates </a:t>
            </a:r>
            <a:br xmlns:a="http://schemas.openxmlformats.org/drawingml/2006/main">
              <a:rPr lang="en-US" altLang="en-US" sz="3200" dirty="0"/>
            </a:br>
            <a:r xmlns:a="http://schemas.openxmlformats.org/drawingml/2006/main">
              <a:rPr lang="el" altLang="en-US" sz="3200" dirty="0"/>
              <a:t>: Έννοια στρατηγικής</a:t>
            </a:r>
            <a:r xmlns:a="http://schemas.openxmlformats.org/drawingml/2006/main">
              <a:rPr lang="el" altLang="en-US" sz="3200" baseline="0" dirty="0"/>
              <a:t> </a:t>
            </a:r>
            <a:r xmlns:a="http://schemas.openxmlformats.org/drawingml/2006/main">
              <a:rPr lang="el" altLang="en-US" sz="2000" baseline="0" dirty="0"/>
              <a:t>5</a:t>
            </a:r>
            <a:endParaRPr xmlns:a="http://schemas.openxmlformats.org/drawingml/2006/main" lang="en-US" altLang="en-US" sz="2000" dirty="0"/>
          </a:p>
        </p:txBody>
      </p:sp>
      <p:sp>
        <p:nvSpPr>
          <p:cNvPr id="13315" name="Content Placeholder 2">
            <a:extLst>
              <a:ext uri="{FF2B5EF4-FFF2-40B4-BE49-F238E27FC236}">
                <a16:creationId xmlns:a16="http://schemas.microsoft.com/office/drawing/2014/main" id="{FBAD3BE2-C8CE-48E2-B701-89ECF79696B6}"/>
              </a:ext>
            </a:extLst>
          </p:cNvPr>
          <p:cNvSpPr>
            <a:spLocks noGrp="1"/>
          </p:cNvSpPr>
          <p:nvPr>
            <p:ph sz="quarter" idx="11"/>
          </p:nvPr>
        </p:nvSpPr>
        <p:spPr/>
        <p:txBody>
          <a:bodyPr/>
          <a:lstStyle/>
          <a:p>
            <a:pPr xmlns:a="http://schemas.openxmlformats.org/drawingml/2006/main" marL="0" indent="0" eaLnBrk="1" hangingPunct="1">
              <a:buNone/>
            </a:pPr>
            <a:r xmlns:a="http://schemas.openxmlformats.org/drawingml/2006/main">
              <a:rPr lang="el" altLang="ja-JP" dirty="0"/>
              <a:t>Ο αρχικός ιδρυτής της </a:t>
            </a:r>
            <a:r xmlns:a="http://schemas.openxmlformats.org/drawingml/2006/main">
              <a:rPr lang="el" altLang="en-US" dirty="0"/>
              <a:t>Emirates είχε ένα </a:t>
            </a:r>
            <a:r xmlns:a="http://schemas.openxmlformats.org/drawingml/2006/main">
              <a:rPr lang="el" altLang="ja-JP" b="1" dirty="0">
                <a:solidFill>
                  <a:srgbClr val="E52C36"/>
                </a:solidFill>
              </a:rPr>
              <a:t>όραμα.</a:t>
            </a:r>
            <a:r xmlns:a="http://schemas.openxmlformats.org/drawingml/2006/main">
              <a:rPr lang="el" altLang="ja-JP" dirty="0">
                <a:solidFill>
                  <a:srgbClr val="E52C36"/>
                </a:solidFill>
              </a:rPr>
              <a:t> </a:t>
            </a:r>
          </a:p>
          <a:p>
            <a:pPr xmlns:a="http://schemas.openxmlformats.org/drawingml/2006/main" lvl="1" eaLnBrk="1" hangingPunct="1"/>
            <a:r xmlns:a="http://schemas.openxmlformats.org/drawingml/2006/main">
              <a:rPr lang="el" altLang="en-US" dirty="0"/>
              <a:t>Το Ντουμπάι επρόκειτο να γίνει κέντρο επιχειρήσεων και τουρισμού.</a:t>
            </a:r>
          </a:p>
          <a:p>
            <a:pPr xmlns:a="http://schemas.openxmlformats.org/drawingml/2006/main" lvl="1" eaLnBrk="1" hangingPunct="1"/>
            <a:r xmlns:a="http://schemas.openxmlformats.org/drawingml/2006/main">
              <a:rPr lang="el" altLang="en-US" dirty="0"/>
              <a:t>Χρειαζόταν μια εθνική αεροπορική εταιρεία που θα μπορούσε να μεταφέρει αυτούς τους επιχειρηματίες και τους τουρίστες στον εξωτικό της προορισμό.</a:t>
            </a:r>
          </a:p>
          <a:p>
            <a:pPr xmlns:a="http://schemas.openxmlformats.org/drawingml/2006/main" lvl="1" eaLnBrk="1" hangingPunct="1"/>
            <a:r xmlns:a="http://schemas.openxmlformats.org/drawingml/2006/main">
              <a:rPr lang="el" altLang="en-US" dirty="0"/>
              <a:t>Ο ιδρυτής οραματίστηκε μια αεροπορική εταιρεία που προσφέρει μια ανώτερη εμπειρία.</a:t>
            </a:r>
          </a:p>
          <a:p>
            <a:pPr xmlns:a="http://schemas.openxmlformats.org/drawingml/2006/main" lvl="1" eaLnBrk="1" hangingPunct="1"/>
            <a:r xmlns:a="http://schemas.openxmlformats.org/drawingml/2006/main">
              <a:rPr lang="el" altLang="en-US" dirty="0"/>
              <a:t>Ο ιδρυτής προέβλεψε έναν καταλύτη για τη σύνδεση μιας νέας παγκόσμιας κουλτούρας κοινών φιλοδοξιών, αξιών, ενθουσιασμού και ονείρων.</a:t>
            </a:r>
            <a:endParaRPr xmlns:a="http://schemas.openxmlformats.org/drawingml/2006/main" lang="en-US" altLang="en-US" dirty="0">
              <a:ea typeface="ヒラギノ角ゴ Pro W3" pitchFamily="123"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22CE20-0D74-41F1-AA4E-0BE0DDDC8F13}"/>
              </a:ext>
            </a:extLst>
          </p:cNvPr>
          <p:cNvSpPr>
            <a:spLocks noGrp="1"/>
          </p:cNvSpPr>
          <p:nvPr>
            <p:ph type="title"/>
          </p:nvPr>
        </p:nvSpPr>
        <p:spPr/>
        <p:txBody>
          <a:bodyPr/>
          <a:lstStyle/>
          <a:p>
            <a:r xmlns:a="http://schemas.openxmlformats.org/drawingml/2006/main">
              <a:rPr lang="el" dirty="0"/>
              <a:t>της Emirates </a:t>
            </a:r>
            <a:br xmlns:a="http://schemas.openxmlformats.org/drawingml/2006/main">
              <a:rPr lang="en-US" dirty="0"/>
            </a:br>
            <a:r xmlns:a="http://schemas.openxmlformats.org/drawingml/2006/main">
              <a:rPr lang="el" dirty="0"/>
              <a:t>: Έννοια στρατηγικής</a:t>
            </a:r>
            <a:r xmlns:a="http://schemas.openxmlformats.org/drawingml/2006/main">
              <a:rPr lang="el" baseline="0" dirty="0"/>
              <a:t> </a:t>
            </a:r>
            <a:r xmlns:a="http://schemas.openxmlformats.org/drawingml/2006/main">
              <a:rPr lang="el" sz="2000" baseline="0" dirty="0"/>
              <a:t>6</a:t>
            </a:r>
            <a:endParaRPr xmlns:a="http://schemas.openxmlformats.org/drawingml/2006/main" lang="en-US" sz="2000" dirty="0"/>
          </a:p>
        </p:txBody>
      </p:sp>
      <p:sp>
        <p:nvSpPr>
          <p:cNvPr id="5" name="Content Placeholder 4">
            <a:extLst>
              <a:ext uri="{FF2B5EF4-FFF2-40B4-BE49-F238E27FC236}">
                <a16:creationId xmlns:a16="http://schemas.microsoft.com/office/drawing/2014/main" id="{F6328FAA-9825-486C-B80C-D18E90710A60}"/>
              </a:ext>
            </a:extLst>
          </p:cNvPr>
          <p:cNvSpPr>
            <a:spLocks noGrp="1"/>
          </p:cNvSpPr>
          <p:nvPr>
            <p:ph sz="quarter" idx="11"/>
          </p:nvPr>
        </p:nvSpPr>
        <p:spPr/>
        <p:txBody>
          <a:bodyPr/>
          <a:lstStyle/>
          <a:p>
            <a:pPr xmlns:a="http://schemas.openxmlformats.org/drawingml/2006/main">
              <a:spcAft>
                <a:spcPts val="3000"/>
              </a:spcAft>
            </a:pPr>
            <a:r xmlns:a="http://schemas.openxmlformats.org/drawingml/2006/main">
              <a:rPr lang="el" altLang="ja-JP" b="1" dirty="0">
                <a:solidFill>
                  <a:srgbClr val="E52C36"/>
                </a:solidFill>
              </a:rPr>
              <a:t>Η αποστολή </a:t>
            </a:r>
            <a:r xmlns:a="http://schemas.openxmlformats.org/drawingml/2006/main">
              <a:rPr lang="el" altLang="en-US" dirty="0"/>
              <a:t>της Emirates</a:t>
            </a:r>
            <a:r xmlns:a="http://schemas.openxmlformats.org/drawingml/2006/main">
              <a:rPr lang="el" altLang="ja-JP" dirty="0">
                <a:solidFill>
                  <a:srgbClr val="4D9DC3"/>
                </a:solidFill>
              </a:rPr>
              <a:t> </a:t>
            </a:r>
            <a:r xmlns:a="http://schemas.openxmlformats.org/drawingml/2006/main">
              <a:rPr lang="el" altLang="ja-JP" dirty="0"/>
              <a:t>ήταν να προσφέρει στους επιβάτες της Emirates την καλύτερη δυνατή εμπειρία σε όλα τα τμήματα του αεροσκάφους της, ενθαρρύνοντας </a:t>
            </a:r>
            <a:r xmlns:a="http://schemas.openxmlformats.org/drawingml/2006/main">
              <a:rPr lang="el" altLang="en-US" dirty="0"/>
              <a:t>τους επιβάτες να πιστεύουν ότι η Emirates ήταν η μόνη επιλογή για πρόσβαση σε αυτή τη νέα παγκόσμια κουλτούρα.</a:t>
            </a:r>
            <a:endParaRPr xmlns:a="http://schemas.openxmlformats.org/drawingml/2006/main" lang="en-US" altLang="en-US" dirty="0">
              <a:cs typeface="Times New Roman" panose="02020603050405020304" pitchFamily="18"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9B309-70B2-4026-8D0E-8F1D2ABC3BD0}"/>
              </a:ext>
            </a:extLst>
          </p:cNvPr>
          <p:cNvSpPr>
            <a:spLocks noGrp="1"/>
          </p:cNvSpPr>
          <p:nvPr>
            <p:ph type="title"/>
          </p:nvPr>
        </p:nvSpPr>
        <p:spPr/>
        <p:txBody>
          <a:bodyPr/>
          <a:lstStyle/>
          <a:p>
            <a:r xmlns:a="http://schemas.openxmlformats.org/drawingml/2006/main">
              <a:rPr lang="el" dirty="0"/>
              <a:t>της Emirates </a:t>
            </a:r>
            <a:br xmlns:a="http://schemas.openxmlformats.org/drawingml/2006/main">
              <a:rPr lang="en-US" dirty="0"/>
            </a:br>
            <a:r xmlns:a="http://schemas.openxmlformats.org/drawingml/2006/main">
              <a:rPr lang="el" dirty="0"/>
              <a:t>: Έννοια στρατηγικής</a:t>
            </a:r>
            <a:r xmlns:a="http://schemas.openxmlformats.org/drawingml/2006/main">
              <a:rPr lang="el" baseline="0" dirty="0"/>
              <a:t> </a:t>
            </a:r>
            <a:r xmlns:a="http://schemas.openxmlformats.org/drawingml/2006/main">
              <a:rPr lang="el" sz="2000" baseline="0" dirty="0"/>
              <a:t>7</a:t>
            </a:r>
            <a:endParaRPr xmlns:a="http://schemas.openxmlformats.org/drawingml/2006/main" lang="en-US" sz="2000" dirty="0"/>
          </a:p>
        </p:txBody>
      </p:sp>
      <p:sp>
        <p:nvSpPr>
          <p:cNvPr id="5" name="Content Placeholder 4">
            <a:extLst>
              <a:ext uri="{FF2B5EF4-FFF2-40B4-BE49-F238E27FC236}">
                <a16:creationId xmlns:a16="http://schemas.microsoft.com/office/drawing/2014/main" id="{B092E3E8-9C0F-45E8-9DB2-86909D3EDBE6}"/>
              </a:ext>
            </a:extLst>
          </p:cNvPr>
          <p:cNvSpPr>
            <a:spLocks noGrp="1"/>
          </p:cNvSpPr>
          <p:nvPr>
            <p:ph sz="quarter" idx="11"/>
          </p:nvPr>
        </p:nvSpPr>
        <p:spPr/>
        <p:txBody>
          <a:bodyPr/>
          <a:lstStyle/>
          <a:p>
            <a:pPr xmlns:a="http://schemas.openxmlformats.org/drawingml/2006/main" marL="0" indent="0">
              <a:buNone/>
            </a:pPr>
            <a:r xmlns:a="http://schemas.openxmlformats.org/drawingml/2006/main">
              <a:rPr lang="el" altLang="ja-JP" b="1" dirty="0">
                <a:solidFill>
                  <a:srgbClr val="E52C36"/>
                </a:solidFill>
              </a:rPr>
              <a:t>Οι στρατηγικοί στόχοι </a:t>
            </a:r>
            <a:r xmlns:a="http://schemas.openxmlformats.org/drawingml/2006/main">
              <a:rPr lang="el" altLang="ja-JP" dirty="0"/>
              <a:t>της </a:t>
            </a:r>
            <a:r xmlns:a="http://schemas.openxmlformats.org/drawingml/2006/main">
              <a:rPr lang="el" altLang="en-US" dirty="0"/>
              <a:t>Emirates </a:t>
            </a:r>
            <a:r xmlns:a="http://schemas.openxmlformats.org/drawingml/2006/main">
              <a:rPr lang="el" altLang="ja-JP" dirty="0"/>
              <a:t>ήταν:</a:t>
            </a:r>
          </a:p>
          <a:p>
            <a:pPr xmlns:a="http://schemas.openxmlformats.org/drawingml/2006/main" lvl="1"/>
            <a:r xmlns:a="http://schemas.openxmlformats.org/drawingml/2006/main">
              <a:rPr lang="el" altLang="en-US" sz="2600" dirty="0"/>
              <a:t>Υψηλά πρότυπα για υπηρεσίες εν πτήσει.</a:t>
            </a:r>
          </a:p>
          <a:p>
            <a:pPr xmlns:a="http://schemas.openxmlformats.org/drawingml/2006/main" lvl="1"/>
            <a:r xmlns:a="http://schemas.openxmlformats.org/drawingml/2006/main">
              <a:rPr lang="el" altLang="en-US" sz="2600" dirty="0"/>
              <a:t>Γκουρμέ κουζίνα πρώτης τάξεως.</a:t>
            </a:r>
          </a:p>
          <a:p>
            <a:pPr xmlns:a="http://schemas.openxmlformats.org/drawingml/2006/main" lvl="1"/>
            <a:r xmlns:a="http://schemas.openxmlformats.org/drawingml/2006/main">
              <a:rPr lang="el" altLang="en-US" sz="2600" dirty="0"/>
              <a:t>Άρτια εκπαιδευμένο προσωπικό που θα μπορούσε να καλύψει όλες </a:t>
            </a:r>
            <a:r xmlns:a="http://schemas.openxmlformats.org/drawingml/2006/main">
              <a:rPr lang="el" altLang="ja-JP" sz="2600" dirty="0"/>
              <a:t>τις ανάγκες των πελατών από την έκδοση εισιτηρίων έως την αναχώρηση και την άφιξη σε οποιονδήποτε από τους 155 προορισμούς του.</a:t>
            </a:r>
            <a:endParaRPr xmlns:a="http://schemas.openxmlformats.org/drawingml/2006/main" lang="en-US" altLang="en-US" sz="2600" dirty="0"/>
          </a:p>
        </p:txBody>
      </p:sp>
    </p:spTree>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ss10_C01" id="{F906A4D0-581A-BB41-841E-F8B48EF9FD0B}" vid="{118235FE-8446-C848-B7CB-522D295F83F2}"/>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Content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ss10_C01" id="{F906A4D0-581A-BB41-841E-F8B48EF9FD0B}" vid="{49D2A1DE-580B-7D43-9919-59E2B96D46C9}"/>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ss10_C01" id="{F906A4D0-581A-BB41-841E-F8B48EF9FD0B}" vid="{5E84A28E-750A-FC48-9B64-79233C47F53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cSh_OB9e_C01_newtemp" id="{F2CAC983-D3E3-DE42-AB23-175C9AD1D62E}" vid="{AF003D6A-2A7A-C64B-A9BF-EF97E46B1049}"/>
    </a:ext>
  </a:extLst>
</a:theme>
</file>

<file path=ppt/theme/theme5.xml><?xml version="1.0" encoding="utf-8"?>
<a:theme xmlns:a="http://schemas.openxmlformats.org/drawingml/2006/main" name="1_ImageDescriptionAppendix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cSh_OB9e_C01_newtemp" id="{F2CAC983-D3E3-DE42-AB23-175C9AD1D62E}" vid="{85800F15-2AE8-C947-86D8-2B31AA247582}"/>
    </a:ext>
  </a:extLst>
</a:theme>
</file>

<file path=ppt/theme/theme6.xml><?xml version="1.0" encoding="utf-8"?>
<a:theme xmlns:a="http://schemas.openxmlformats.org/drawingml/2006/main" name="FIRST, BREAK, LAST slides ">
  <a:themeElements>
    <a:clrScheme name="DME 9">
      <a:dk1>
        <a:srgbClr val="6E5E34"/>
      </a:dk1>
      <a:lt1>
        <a:srgbClr val="979B60"/>
      </a:lt1>
      <a:dk2>
        <a:srgbClr val="D4CA91"/>
      </a:dk2>
      <a:lt2>
        <a:srgbClr val="8B0032"/>
      </a:lt2>
      <a:accent1>
        <a:srgbClr val="D75654"/>
      </a:accent1>
      <a:accent2>
        <a:srgbClr val="0095B6"/>
      </a:accent2>
      <a:accent3>
        <a:srgbClr val="C30C20"/>
      </a:accent3>
      <a:accent4>
        <a:srgbClr val="1B7A3F"/>
      </a:accent4>
      <a:accent5>
        <a:srgbClr val="D56C31"/>
      </a:accent5>
      <a:accent6>
        <a:srgbClr val="EAC268"/>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lain BODY/MAIN CONTENT">
  <a:themeElements>
    <a:clrScheme name="DME 9">
      <a:dk1>
        <a:srgbClr val="6E5E34"/>
      </a:dk1>
      <a:lt1>
        <a:srgbClr val="979B60"/>
      </a:lt1>
      <a:dk2>
        <a:srgbClr val="D4CA91"/>
      </a:dk2>
      <a:lt2>
        <a:srgbClr val="8B0032"/>
      </a:lt2>
      <a:accent1>
        <a:srgbClr val="D75654"/>
      </a:accent1>
      <a:accent2>
        <a:srgbClr val="0095B6"/>
      </a:accent2>
      <a:accent3>
        <a:srgbClr val="C30C20"/>
      </a:accent3>
      <a:accent4>
        <a:srgbClr val="1B7A3F"/>
      </a:accent4>
      <a:accent5>
        <a:srgbClr val="D56C31"/>
      </a:accent5>
      <a:accent6>
        <a:srgbClr val="EAC268"/>
      </a:accent6>
      <a:hlink>
        <a:srgbClr val="39858E"/>
      </a:hlink>
      <a:folHlink>
        <a:srgbClr val="39858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DME8 Slide Master REV3">
  <a:themeElements>
    <a:clrScheme name="Office Theme 1">
      <a:dk1>
        <a:srgbClr val="000000"/>
      </a:dk1>
      <a:lt1>
        <a:srgbClr val="FFFFFF"/>
      </a:lt1>
      <a:dk2>
        <a:srgbClr val="053647"/>
      </a:dk2>
      <a:lt2>
        <a:srgbClr val="EAE8D7"/>
      </a:lt2>
      <a:accent1>
        <a:srgbClr val="760026"/>
      </a:accent1>
      <a:accent2>
        <a:srgbClr val="5A4E24"/>
      </a:accent2>
      <a:accent3>
        <a:srgbClr val="FFFFFF"/>
      </a:accent3>
      <a:accent4>
        <a:srgbClr val="000000"/>
      </a:accent4>
      <a:accent5>
        <a:srgbClr val="BDAAAC"/>
      </a:accent5>
      <a:accent6>
        <a:srgbClr val="514620"/>
      </a:accent6>
      <a:hlink>
        <a:srgbClr val="0000FF"/>
      </a:hlink>
      <a:folHlink>
        <a:srgbClr val="800080"/>
      </a:folHlink>
    </a:clrScheme>
    <a:fontScheme name="Office Theme">
      <a:majorFont>
        <a:latin typeface="Verdana"/>
        <a:ea typeface="MS PGothic"/>
        <a:cs typeface="MS PGothic"/>
      </a:majorFont>
      <a:minorFont>
        <a:latin typeface="Verdana"/>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53647"/>
        </a:dk2>
        <a:lt2>
          <a:srgbClr val="EAE8D7"/>
        </a:lt2>
        <a:accent1>
          <a:srgbClr val="760026"/>
        </a:accent1>
        <a:accent2>
          <a:srgbClr val="5A4E24"/>
        </a:accent2>
        <a:accent3>
          <a:srgbClr val="FFFFFF"/>
        </a:accent3>
        <a:accent4>
          <a:srgbClr val="000000"/>
        </a:accent4>
        <a:accent5>
          <a:srgbClr val="BDAAAC"/>
        </a:accent5>
        <a:accent6>
          <a:srgbClr val="51462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DME8 Slide Master REV3</Template>
  <TotalTime>5701</TotalTime>
  <Words>6259</Words>
  <Application>Microsoft Office PowerPoint</Application>
  <PresentationFormat>On-screen Show (4:3)</PresentationFormat>
  <Paragraphs>294</Paragraphs>
  <Slides>33</Slides>
  <Notes>29</Notes>
  <HiddenSlides>3</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33</vt:i4>
      </vt:variant>
    </vt:vector>
  </HeadingPairs>
  <TitlesOfParts>
    <vt:vector size="50" baseType="lpstr">
      <vt:lpstr>MS PGothic</vt:lpstr>
      <vt:lpstr>Arial</vt:lpstr>
      <vt:lpstr>Arial Black</vt:lpstr>
      <vt:lpstr>ArumSans Bold</vt:lpstr>
      <vt:lpstr>Calibri</vt:lpstr>
      <vt:lpstr>Noto Symbol</vt:lpstr>
      <vt:lpstr>Times New Roman</vt:lpstr>
      <vt:lpstr>Verdana</vt:lpstr>
      <vt:lpstr>Wingdings</vt:lpstr>
      <vt:lpstr>Title Slides Master</vt:lpstr>
      <vt:lpstr>MainContentSlideMaster</vt:lpstr>
      <vt:lpstr>ClosingMaster</vt:lpstr>
      <vt:lpstr>DividerSlideMaster</vt:lpstr>
      <vt:lpstr>1_ImageDescriptionAppendixSlideMaster</vt:lpstr>
      <vt:lpstr>FIRST, BREAK, LAST slides </vt:lpstr>
      <vt:lpstr>2_Plain BODY/MAIN CONTENT</vt:lpstr>
      <vt:lpstr>DME8 Slide Master REV3</vt:lpstr>
      <vt:lpstr>CASE 11</vt:lpstr>
      <vt:lpstr>Emirates Discussion Questions</vt:lpstr>
      <vt:lpstr>Emirates  Intro: Strategy Concept 1</vt:lpstr>
      <vt:lpstr>Emirates  Intro: Strategy Concept 2</vt:lpstr>
      <vt:lpstr>Emirates  Intro: Strategy Concept 3</vt:lpstr>
      <vt:lpstr>Emirates  Intro: Strategy Concept 4</vt:lpstr>
      <vt:lpstr>Emirates  Intro: Strategy Concept 5</vt:lpstr>
      <vt:lpstr>Emirates  Intro: Strategy Concept 6</vt:lpstr>
      <vt:lpstr>Emirates  Intro: Strategy Concept 7</vt:lpstr>
      <vt:lpstr>Emirates  Intro: Strategy Concept 8</vt:lpstr>
      <vt:lpstr>Emirates Q1. External Environment 1</vt:lpstr>
      <vt:lpstr>Emirates  Q1. External Environment 2</vt:lpstr>
      <vt:lpstr>Emirates  Q1. External Environment 3</vt:lpstr>
      <vt:lpstr>Emirates  Q1. External Environment 4</vt:lpstr>
      <vt:lpstr>Emirates  Q2. Business-Level Strategy 1</vt:lpstr>
      <vt:lpstr>Emirates  Q2. Business-Level Strategy 2</vt:lpstr>
      <vt:lpstr>Emirates  Q2. Business-Level Strategy 3</vt:lpstr>
      <vt:lpstr>Emirates  Q2. Business-Level Strategy 4</vt:lpstr>
      <vt:lpstr>Emirates  Q2. Business-Level Strategy 5</vt:lpstr>
      <vt:lpstr>Emirates  Q2. Internal Analysis 1</vt:lpstr>
      <vt:lpstr>Emirates  Q2. Internal Analysis 2</vt:lpstr>
      <vt:lpstr>Emirates  Q2. Internal Analysis 3</vt:lpstr>
      <vt:lpstr>Emirates  Q2. Internal Analysis 4</vt:lpstr>
      <vt:lpstr>Emirates  Q2. Internal Analysis 5</vt:lpstr>
      <vt:lpstr>Emirates  Q2. Internal Analysis 6</vt:lpstr>
      <vt:lpstr>Emirates  Q2. Internal Analysis 7</vt:lpstr>
      <vt:lpstr>Emirates  Q2. Internal Analysis 8</vt:lpstr>
      <vt:lpstr>Emirates  Q2. Internal Analysis 9</vt:lpstr>
      <vt:lpstr>Emirates  Challenges</vt:lpstr>
      <vt:lpstr>End of Main Content</vt:lpstr>
      <vt:lpstr>Alternate Text for Slide Images</vt:lpstr>
      <vt:lpstr>Emirates  Q1. External Environment 4 Text Alternate</vt:lpstr>
      <vt:lpstr>Emirates  Q2. Internal Analysis 2 Text Alternate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 Marshall Boehm</dc:title>
  <dc:creator>Pauline Assenza</dc:creator>
  <cp:lastModifiedBy>Elango Selvaraj</cp:lastModifiedBy>
  <cp:revision>265</cp:revision>
  <dcterms:created xsi:type="dcterms:W3CDTF">2009-04-22T20:07:55Z</dcterms:created>
  <dcterms:modified xsi:type="dcterms:W3CDTF">2023-03-03T02:16:07Z</dcterms:modified>
</cp:coreProperties>
</file>