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2" r:id="rId5"/>
    <p:sldId id="263" r:id="rId6"/>
    <p:sldId id="264" r:id="rId7"/>
    <p:sldId id="266" r:id="rId8"/>
    <p:sldId id="269" r:id="rId9"/>
    <p:sldId id="270" r:id="rId10"/>
    <p:sldId id="271" r:id="rId11"/>
    <p:sldId id="267" r:id="rId12"/>
    <p:sldId id="273" r:id="rId13"/>
    <p:sldId id="268" r:id="rId14"/>
    <p:sldId id="259" r:id="rId15"/>
    <p:sldId id="261" r:id="rId1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98" d="100"/>
          <a:sy n="98" d="100"/>
        </p:scale>
        <p:origin x="110" y="8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6906C8-FB3F-4E72-84D7-D0EE4AAFBE44}" type="doc">
      <dgm:prSet loTypeId="urn:microsoft.com/office/officeart/2005/8/layout/hProcess6" loCatId="process" qsTypeId="urn:microsoft.com/office/officeart/2005/8/quickstyle/3d3" qsCatId="3D" csTypeId="urn:microsoft.com/office/officeart/2005/8/colors/accent1_2" csCatId="accent1" phldr="1"/>
      <dgm:spPr/>
      <dgm:t>
        <a:bodyPr/>
        <a:lstStyle/>
        <a:p>
          <a:endParaRPr lang="el-GR"/>
        </a:p>
      </dgm:t>
    </dgm:pt>
    <dgm:pt modelId="{031D38C3-DF1C-4E79-8392-EEA7C3737986}">
      <dgm:prSet phldrT="[Κείμενο]"/>
      <dgm:spPr/>
      <dgm:t>
        <a:bodyPr/>
        <a:lstStyle/>
        <a:p>
          <a:r>
            <a:rPr lang="el-GR" dirty="0">
              <a:solidFill>
                <a:schemeClr val="bg1"/>
              </a:solidFill>
              <a:latin typeface="Times New Roman" panose="02020603050405020304" pitchFamily="18" charset="0"/>
              <a:cs typeface="Times New Roman" panose="02020603050405020304" pitchFamily="18" charset="0"/>
            </a:rPr>
            <a:t>Διαπολιτισμική</a:t>
          </a:r>
          <a:r>
            <a:rPr lang="el-GR" dirty="0">
              <a:solidFill>
                <a:schemeClr val="bg1"/>
              </a:solidFill>
            </a:rPr>
            <a:t> αγωγή</a:t>
          </a:r>
        </a:p>
      </dgm:t>
    </dgm:pt>
    <dgm:pt modelId="{E53F4B43-A405-4382-BEAA-B3B443262A67}" type="parTrans" cxnId="{7C3205E6-09D4-410B-81AF-FCC3ECA16796}">
      <dgm:prSet/>
      <dgm:spPr/>
      <dgm:t>
        <a:bodyPr/>
        <a:lstStyle/>
        <a:p>
          <a:endParaRPr lang="el-GR"/>
        </a:p>
      </dgm:t>
    </dgm:pt>
    <dgm:pt modelId="{F868EF82-5E9E-4431-B812-2658FAA0E6BE}" type="sibTrans" cxnId="{7C3205E6-09D4-410B-81AF-FCC3ECA16796}">
      <dgm:prSet/>
      <dgm:spPr/>
      <dgm:t>
        <a:bodyPr/>
        <a:lstStyle/>
        <a:p>
          <a:endParaRPr lang="el-GR"/>
        </a:p>
      </dgm:t>
    </dgm:pt>
    <dgm:pt modelId="{EDE46548-0D4F-47B4-A647-9F01158FFCD3}">
      <dgm:prSet phldrT="[Κείμενο]"/>
      <dgm:spPr/>
      <dgm:t>
        <a:bodyPr/>
        <a:lstStyle/>
        <a:p>
          <a:r>
            <a:rPr lang="el-GR" dirty="0">
              <a:latin typeface="Times New Roman" panose="02020603050405020304" pitchFamily="18" charset="0"/>
              <a:cs typeface="Times New Roman" panose="02020603050405020304" pitchFamily="18" charset="0"/>
            </a:rPr>
            <a:t>Εκπαιδευτικές παρεμβάσεις</a:t>
          </a:r>
        </a:p>
      </dgm:t>
    </dgm:pt>
    <dgm:pt modelId="{66F5C399-224C-4CD4-8B96-02AEEB583A53}" type="parTrans" cxnId="{3E9627E7-8699-4F54-A401-75167B9DCBD5}">
      <dgm:prSet/>
      <dgm:spPr/>
      <dgm:t>
        <a:bodyPr/>
        <a:lstStyle/>
        <a:p>
          <a:endParaRPr lang="el-GR"/>
        </a:p>
      </dgm:t>
    </dgm:pt>
    <dgm:pt modelId="{AA5CAA71-92A8-4476-B01B-3F53B348DF70}" type="sibTrans" cxnId="{3E9627E7-8699-4F54-A401-75167B9DCBD5}">
      <dgm:prSet/>
      <dgm:spPr/>
      <dgm:t>
        <a:bodyPr/>
        <a:lstStyle/>
        <a:p>
          <a:endParaRPr lang="el-GR"/>
        </a:p>
      </dgm:t>
    </dgm:pt>
    <dgm:pt modelId="{977FDC64-5AB5-4A0B-8D72-F62AC5D5B0C2}">
      <dgm:prSet phldrT="[Κείμενο]"/>
      <dgm:spPr/>
      <dgm:t>
        <a:bodyPr/>
        <a:lstStyle/>
        <a:p>
          <a:r>
            <a:rPr lang="el-GR" dirty="0">
              <a:latin typeface="Times New Roman" panose="02020603050405020304" pitchFamily="18" charset="0"/>
              <a:cs typeface="Times New Roman" panose="02020603050405020304" pitchFamily="18" charset="0"/>
            </a:rPr>
            <a:t>Θεσμοθετημένες δράσεις  </a:t>
          </a:r>
        </a:p>
      </dgm:t>
    </dgm:pt>
    <dgm:pt modelId="{60C1295C-C0B0-4032-AB61-1DDBB2BB9C63}" type="parTrans" cxnId="{6C6C7BA5-D8D5-4980-A935-2684C8B78ED7}">
      <dgm:prSet/>
      <dgm:spPr/>
      <dgm:t>
        <a:bodyPr/>
        <a:lstStyle/>
        <a:p>
          <a:endParaRPr lang="el-GR"/>
        </a:p>
      </dgm:t>
    </dgm:pt>
    <dgm:pt modelId="{11BDFF57-45A9-4831-B694-46AEA4A9FD1C}" type="sibTrans" cxnId="{6C6C7BA5-D8D5-4980-A935-2684C8B78ED7}">
      <dgm:prSet/>
      <dgm:spPr/>
      <dgm:t>
        <a:bodyPr/>
        <a:lstStyle/>
        <a:p>
          <a:endParaRPr lang="el-GR"/>
        </a:p>
      </dgm:t>
    </dgm:pt>
    <dgm:pt modelId="{2FEE9F8E-B428-4DD8-B19D-8B3D833C116A}">
      <dgm:prSet/>
      <dgm:spPr/>
      <dgm:t>
        <a:bodyPr/>
        <a:lstStyle/>
        <a:p>
          <a:r>
            <a:rPr lang="el-GR" dirty="0">
              <a:solidFill>
                <a:schemeClr val="bg1"/>
              </a:solidFill>
              <a:latin typeface="Times New Roman" panose="02020603050405020304" pitchFamily="18" charset="0"/>
              <a:cs typeface="Times New Roman" panose="02020603050405020304" pitchFamily="18" charset="0"/>
            </a:rPr>
            <a:t>Στόχος</a:t>
          </a:r>
          <a:r>
            <a:rPr lang="el-GR" dirty="0">
              <a:latin typeface="Times New Roman" panose="02020603050405020304" pitchFamily="18" charset="0"/>
              <a:cs typeface="Times New Roman" panose="02020603050405020304" pitchFamily="18" charset="0"/>
            </a:rPr>
            <a:t> </a:t>
          </a:r>
        </a:p>
      </dgm:t>
    </dgm:pt>
    <dgm:pt modelId="{F46F5CC3-5B75-4A31-86FC-5F00F401AAB3}" type="parTrans" cxnId="{9D622232-81BC-4F16-9FA2-35C4A4AC56CA}">
      <dgm:prSet/>
      <dgm:spPr/>
      <dgm:t>
        <a:bodyPr/>
        <a:lstStyle/>
        <a:p>
          <a:endParaRPr lang="el-GR"/>
        </a:p>
      </dgm:t>
    </dgm:pt>
    <dgm:pt modelId="{F8D58A86-131A-4DE2-973D-2173CEC55083}" type="sibTrans" cxnId="{9D622232-81BC-4F16-9FA2-35C4A4AC56CA}">
      <dgm:prSet/>
      <dgm:spPr/>
      <dgm:t>
        <a:bodyPr/>
        <a:lstStyle/>
        <a:p>
          <a:endParaRPr lang="el-GR"/>
        </a:p>
      </dgm:t>
    </dgm:pt>
    <dgm:pt modelId="{B5F43972-A82C-44D5-BF4B-038F2157F281}">
      <dgm:prSet/>
      <dgm:spPr/>
      <dgm:t>
        <a:bodyPr/>
        <a:lstStyle/>
        <a:p>
          <a:pPr algn="just"/>
          <a:r>
            <a:rPr lang="el-GR" dirty="0">
              <a:latin typeface="Times New Roman" panose="02020603050405020304" pitchFamily="18" charset="0"/>
              <a:cs typeface="Times New Roman" panose="02020603050405020304" pitchFamily="18" charset="0"/>
            </a:rPr>
            <a:t>-Κοινωνική συνείδηση</a:t>
          </a:r>
        </a:p>
        <a:p>
          <a:pPr algn="just"/>
          <a:r>
            <a:rPr lang="el-GR" dirty="0">
              <a:latin typeface="Times New Roman" panose="02020603050405020304" pitchFamily="18" charset="0"/>
              <a:cs typeface="Times New Roman" panose="02020603050405020304" pitchFamily="18" charset="0"/>
            </a:rPr>
            <a:t>-Κοινωνικές δεξιότητες </a:t>
          </a:r>
        </a:p>
        <a:p>
          <a:pPr algn="just"/>
          <a:r>
            <a:rPr lang="el-GR" dirty="0">
              <a:latin typeface="Times New Roman" panose="02020603050405020304" pitchFamily="18" charset="0"/>
              <a:cs typeface="Times New Roman" panose="02020603050405020304" pitchFamily="18" charset="0"/>
            </a:rPr>
            <a:t>-Συνεργασία</a:t>
          </a:r>
        </a:p>
        <a:p>
          <a:pPr algn="just"/>
          <a:r>
            <a:rPr lang="el-GR" dirty="0">
              <a:latin typeface="Times New Roman" panose="02020603050405020304" pitchFamily="18" charset="0"/>
              <a:cs typeface="Times New Roman" panose="02020603050405020304" pitchFamily="18" charset="0"/>
            </a:rPr>
            <a:t>-Προβολή διαφορετικότητας  </a:t>
          </a:r>
        </a:p>
      </dgm:t>
    </dgm:pt>
    <dgm:pt modelId="{DAF7F8DC-DD61-403A-99AE-7633A086E0DD}" type="parTrans" cxnId="{41FDDB31-43A6-4B55-81E8-5C2C2FA8E11E}">
      <dgm:prSet/>
      <dgm:spPr/>
      <dgm:t>
        <a:bodyPr/>
        <a:lstStyle/>
        <a:p>
          <a:endParaRPr lang="el-GR"/>
        </a:p>
      </dgm:t>
    </dgm:pt>
    <dgm:pt modelId="{AB414823-62D8-4CE8-945E-440948E223D9}" type="sibTrans" cxnId="{41FDDB31-43A6-4B55-81E8-5C2C2FA8E11E}">
      <dgm:prSet/>
      <dgm:spPr/>
      <dgm:t>
        <a:bodyPr/>
        <a:lstStyle/>
        <a:p>
          <a:endParaRPr lang="el-GR"/>
        </a:p>
      </dgm:t>
    </dgm:pt>
    <dgm:pt modelId="{B59B7D6D-0ACB-4847-A491-B4F39B8FB169}" type="pres">
      <dgm:prSet presAssocID="{316906C8-FB3F-4E72-84D7-D0EE4AAFBE44}" presName="theList" presStyleCnt="0">
        <dgm:presLayoutVars>
          <dgm:dir/>
          <dgm:animLvl val="lvl"/>
          <dgm:resizeHandles val="exact"/>
        </dgm:presLayoutVars>
      </dgm:prSet>
      <dgm:spPr/>
    </dgm:pt>
    <dgm:pt modelId="{951E6E8E-0247-4DB8-B03F-21D60E3C7154}" type="pres">
      <dgm:prSet presAssocID="{031D38C3-DF1C-4E79-8392-EEA7C3737986}" presName="compNode" presStyleCnt="0"/>
      <dgm:spPr/>
    </dgm:pt>
    <dgm:pt modelId="{5E7E8392-D7D4-426E-ACCB-4B6885A91848}" type="pres">
      <dgm:prSet presAssocID="{031D38C3-DF1C-4E79-8392-EEA7C3737986}" presName="noGeometry" presStyleCnt="0"/>
      <dgm:spPr/>
    </dgm:pt>
    <dgm:pt modelId="{F26AAA9F-DDC6-46C7-8765-40A41F3E1080}" type="pres">
      <dgm:prSet presAssocID="{031D38C3-DF1C-4E79-8392-EEA7C3737986}" presName="childTextVisible" presStyleLbl="bgAccFollowNode1" presStyleIdx="0" presStyleCnt="2" custScaleX="70983" custScaleY="80077" custLinFactNeighborX="15530" custLinFactNeighborY="1215">
        <dgm:presLayoutVars>
          <dgm:bulletEnabled val="1"/>
        </dgm:presLayoutVars>
      </dgm:prSet>
      <dgm:spPr/>
    </dgm:pt>
    <dgm:pt modelId="{E6E136B0-88B4-42A6-AA37-9924B9AEB720}" type="pres">
      <dgm:prSet presAssocID="{031D38C3-DF1C-4E79-8392-EEA7C3737986}" presName="childTextHidden" presStyleLbl="bgAccFollowNode1" presStyleIdx="0" presStyleCnt="2"/>
      <dgm:spPr/>
    </dgm:pt>
    <dgm:pt modelId="{EE74CC9A-9468-4F88-AA0A-1A6368E3B8D6}" type="pres">
      <dgm:prSet presAssocID="{031D38C3-DF1C-4E79-8392-EEA7C3737986}" presName="parentText" presStyleLbl="node1" presStyleIdx="0" presStyleCnt="2" custScaleX="107135" custScaleY="123797" custLinFactNeighborX="-2398" custLinFactNeighborY="-3521">
        <dgm:presLayoutVars>
          <dgm:chMax val="1"/>
          <dgm:bulletEnabled val="1"/>
        </dgm:presLayoutVars>
      </dgm:prSet>
      <dgm:spPr/>
    </dgm:pt>
    <dgm:pt modelId="{8138BB9C-4FF1-4A47-A25B-9FA3A1FE7DA2}" type="pres">
      <dgm:prSet presAssocID="{031D38C3-DF1C-4E79-8392-EEA7C3737986}" presName="aSpace" presStyleCnt="0"/>
      <dgm:spPr/>
    </dgm:pt>
    <dgm:pt modelId="{C292DD59-3122-4129-8693-F1F48A4532DB}" type="pres">
      <dgm:prSet presAssocID="{2FEE9F8E-B428-4DD8-B19D-8B3D833C116A}" presName="compNode" presStyleCnt="0"/>
      <dgm:spPr/>
    </dgm:pt>
    <dgm:pt modelId="{1DB40105-A46D-4032-9808-C2C87B6FB8FE}" type="pres">
      <dgm:prSet presAssocID="{2FEE9F8E-B428-4DD8-B19D-8B3D833C116A}" presName="noGeometry" presStyleCnt="0"/>
      <dgm:spPr/>
    </dgm:pt>
    <dgm:pt modelId="{E3B1731F-A988-42E8-B5FD-15F558B907E5}" type="pres">
      <dgm:prSet presAssocID="{2FEE9F8E-B428-4DD8-B19D-8B3D833C116A}" presName="childTextVisible" presStyleLbl="bgAccFollowNode1" presStyleIdx="1" presStyleCnt="2" custScaleX="72299" custScaleY="77573" custLinFactNeighborX="13860" custLinFactNeighborY="428">
        <dgm:presLayoutVars>
          <dgm:bulletEnabled val="1"/>
        </dgm:presLayoutVars>
      </dgm:prSet>
      <dgm:spPr/>
    </dgm:pt>
    <dgm:pt modelId="{92008201-394A-4330-96B9-F2169F61E12C}" type="pres">
      <dgm:prSet presAssocID="{2FEE9F8E-B428-4DD8-B19D-8B3D833C116A}" presName="childTextHidden" presStyleLbl="bgAccFollowNode1" presStyleIdx="1" presStyleCnt="2"/>
      <dgm:spPr/>
    </dgm:pt>
    <dgm:pt modelId="{47CC1980-C237-4626-B5A2-A2FA2DC7D063}" type="pres">
      <dgm:prSet presAssocID="{2FEE9F8E-B428-4DD8-B19D-8B3D833C116A}" presName="parentText" presStyleLbl="node1" presStyleIdx="1" presStyleCnt="2" custScaleX="107384" custScaleY="114973" custLinFactNeighborX="-4231" custLinFactNeighborY="5027">
        <dgm:presLayoutVars>
          <dgm:chMax val="1"/>
          <dgm:bulletEnabled val="1"/>
        </dgm:presLayoutVars>
      </dgm:prSet>
      <dgm:spPr/>
    </dgm:pt>
  </dgm:ptLst>
  <dgm:cxnLst>
    <dgm:cxn modelId="{41FDDB31-43A6-4B55-81E8-5C2C2FA8E11E}" srcId="{2FEE9F8E-B428-4DD8-B19D-8B3D833C116A}" destId="{B5F43972-A82C-44D5-BF4B-038F2157F281}" srcOrd="0" destOrd="0" parTransId="{DAF7F8DC-DD61-403A-99AE-7633A086E0DD}" sibTransId="{AB414823-62D8-4CE8-945E-440948E223D9}"/>
    <dgm:cxn modelId="{9D622232-81BC-4F16-9FA2-35C4A4AC56CA}" srcId="{316906C8-FB3F-4E72-84D7-D0EE4AAFBE44}" destId="{2FEE9F8E-B428-4DD8-B19D-8B3D833C116A}" srcOrd="1" destOrd="0" parTransId="{F46F5CC3-5B75-4A31-86FC-5F00F401AAB3}" sibTransId="{F8D58A86-131A-4DE2-973D-2173CEC55083}"/>
    <dgm:cxn modelId="{DE81A234-8277-4B98-A2C6-547F3F358005}" type="presOf" srcId="{977FDC64-5AB5-4A0B-8D72-F62AC5D5B0C2}" destId="{E6E136B0-88B4-42A6-AA37-9924B9AEB720}" srcOrd="1" destOrd="1" presId="urn:microsoft.com/office/officeart/2005/8/layout/hProcess6"/>
    <dgm:cxn modelId="{B931D13F-FCCD-4ACE-9D47-2B4DE15D966A}" type="presOf" srcId="{031D38C3-DF1C-4E79-8392-EEA7C3737986}" destId="{EE74CC9A-9468-4F88-AA0A-1A6368E3B8D6}" srcOrd="0" destOrd="0" presId="urn:microsoft.com/office/officeart/2005/8/layout/hProcess6"/>
    <dgm:cxn modelId="{22512D5C-6EA6-4B55-B527-4EFA590B27D8}" type="presOf" srcId="{B5F43972-A82C-44D5-BF4B-038F2157F281}" destId="{92008201-394A-4330-96B9-F2169F61E12C}" srcOrd="1" destOrd="0" presId="urn:microsoft.com/office/officeart/2005/8/layout/hProcess6"/>
    <dgm:cxn modelId="{70357777-C2DE-4FB5-AE97-A1D1899A821F}" type="presOf" srcId="{977FDC64-5AB5-4A0B-8D72-F62AC5D5B0C2}" destId="{F26AAA9F-DDC6-46C7-8765-40A41F3E1080}" srcOrd="0" destOrd="1" presId="urn:microsoft.com/office/officeart/2005/8/layout/hProcess6"/>
    <dgm:cxn modelId="{E2E3BC8F-C168-4EDD-9CF1-2AEA5DA82722}" type="presOf" srcId="{EDE46548-0D4F-47B4-A647-9F01158FFCD3}" destId="{F26AAA9F-DDC6-46C7-8765-40A41F3E1080}" srcOrd="0" destOrd="0" presId="urn:microsoft.com/office/officeart/2005/8/layout/hProcess6"/>
    <dgm:cxn modelId="{6C6C7BA5-D8D5-4980-A935-2684C8B78ED7}" srcId="{031D38C3-DF1C-4E79-8392-EEA7C3737986}" destId="{977FDC64-5AB5-4A0B-8D72-F62AC5D5B0C2}" srcOrd="1" destOrd="0" parTransId="{60C1295C-C0B0-4032-AB61-1DDBB2BB9C63}" sibTransId="{11BDFF57-45A9-4831-B694-46AEA4A9FD1C}"/>
    <dgm:cxn modelId="{F67353A7-8CCC-4488-B1C9-49F11C47EDE0}" type="presOf" srcId="{B5F43972-A82C-44D5-BF4B-038F2157F281}" destId="{E3B1731F-A988-42E8-B5FD-15F558B907E5}" srcOrd="0" destOrd="0" presId="urn:microsoft.com/office/officeart/2005/8/layout/hProcess6"/>
    <dgm:cxn modelId="{A91FC4D3-C8F5-405E-982C-6FD5FE6CAE0F}" type="presOf" srcId="{2FEE9F8E-B428-4DD8-B19D-8B3D833C116A}" destId="{47CC1980-C237-4626-B5A2-A2FA2DC7D063}" srcOrd="0" destOrd="0" presId="urn:microsoft.com/office/officeart/2005/8/layout/hProcess6"/>
    <dgm:cxn modelId="{33F08FDF-8C39-450E-9273-4C352A0F83E2}" type="presOf" srcId="{EDE46548-0D4F-47B4-A647-9F01158FFCD3}" destId="{E6E136B0-88B4-42A6-AA37-9924B9AEB720}" srcOrd="1" destOrd="0" presId="urn:microsoft.com/office/officeart/2005/8/layout/hProcess6"/>
    <dgm:cxn modelId="{7C3205E6-09D4-410B-81AF-FCC3ECA16796}" srcId="{316906C8-FB3F-4E72-84D7-D0EE4AAFBE44}" destId="{031D38C3-DF1C-4E79-8392-EEA7C3737986}" srcOrd="0" destOrd="0" parTransId="{E53F4B43-A405-4382-BEAA-B3B443262A67}" sibTransId="{F868EF82-5E9E-4431-B812-2658FAA0E6BE}"/>
    <dgm:cxn modelId="{3E9627E7-8699-4F54-A401-75167B9DCBD5}" srcId="{031D38C3-DF1C-4E79-8392-EEA7C3737986}" destId="{EDE46548-0D4F-47B4-A647-9F01158FFCD3}" srcOrd="0" destOrd="0" parTransId="{66F5C399-224C-4CD4-8B96-02AEEB583A53}" sibTransId="{AA5CAA71-92A8-4476-B01B-3F53B348DF70}"/>
    <dgm:cxn modelId="{B7EC64E9-72CC-4B27-A903-ABFDA3A236B1}" type="presOf" srcId="{316906C8-FB3F-4E72-84D7-D0EE4AAFBE44}" destId="{B59B7D6D-0ACB-4847-A491-B4F39B8FB169}" srcOrd="0" destOrd="0" presId="urn:microsoft.com/office/officeart/2005/8/layout/hProcess6"/>
    <dgm:cxn modelId="{0481D569-CD85-4F85-B7F6-418FB3FCD9BF}" type="presParOf" srcId="{B59B7D6D-0ACB-4847-A491-B4F39B8FB169}" destId="{951E6E8E-0247-4DB8-B03F-21D60E3C7154}" srcOrd="0" destOrd="0" presId="urn:microsoft.com/office/officeart/2005/8/layout/hProcess6"/>
    <dgm:cxn modelId="{C9359A14-BFDA-40A8-B955-5D95759C9F29}" type="presParOf" srcId="{951E6E8E-0247-4DB8-B03F-21D60E3C7154}" destId="{5E7E8392-D7D4-426E-ACCB-4B6885A91848}" srcOrd="0" destOrd="0" presId="urn:microsoft.com/office/officeart/2005/8/layout/hProcess6"/>
    <dgm:cxn modelId="{C72FD4FB-9792-4543-8B16-DEC91E14DCA3}" type="presParOf" srcId="{951E6E8E-0247-4DB8-B03F-21D60E3C7154}" destId="{F26AAA9F-DDC6-46C7-8765-40A41F3E1080}" srcOrd="1" destOrd="0" presId="urn:microsoft.com/office/officeart/2005/8/layout/hProcess6"/>
    <dgm:cxn modelId="{749335AE-9535-4C8B-BE64-23F67732137D}" type="presParOf" srcId="{951E6E8E-0247-4DB8-B03F-21D60E3C7154}" destId="{E6E136B0-88B4-42A6-AA37-9924B9AEB720}" srcOrd="2" destOrd="0" presId="urn:microsoft.com/office/officeart/2005/8/layout/hProcess6"/>
    <dgm:cxn modelId="{660A2D52-2461-4753-A063-56D12A36FF6A}" type="presParOf" srcId="{951E6E8E-0247-4DB8-B03F-21D60E3C7154}" destId="{EE74CC9A-9468-4F88-AA0A-1A6368E3B8D6}" srcOrd="3" destOrd="0" presId="urn:microsoft.com/office/officeart/2005/8/layout/hProcess6"/>
    <dgm:cxn modelId="{4F72B6FD-0301-4BFF-9942-7E1961A74BD2}" type="presParOf" srcId="{B59B7D6D-0ACB-4847-A491-B4F39B8FB169}" destId="{8138BB9C-4FF1-4A47-A25B-9FA3A1FE7DA2}" srcOrd="1" destOrd="0" presId="urn:microsoft.com/office/officeart/2005/8/layout/hProcess6"/>
    <dgm:cxn modelId="{A31588A1-EBD5-4DE6-92EF-9381D177CC7E}" type="presParOf" srcId="{B59B7D6D-0ACB-4847-A491-B4F39B8FB169}" destId="{C292DD59-3122-4129-8693-F1F48A4532DB}" srcOrd="2" destOrd="0" presId="urn:microsoft.com/office/officeart/2005/8/layout/hProcess6"/>
    <dgm:cxn modelId="{7504260E-6148-4594-BE96-750B1865A948}" type="presParOf" srcId="{C292DD59-3122-4129-8693-F1F48A4532DB}" destId="{1DB40105-A46D-4032-9808-C2C87B6FB8FE}" srcOrd="0" destOrd="0" presId="urn:microsoft.com/office/officeart/2005/8/layout/hProcess6"/>
    <dgm:cxn modelId="{96EED81B-D768-461F-A127-EB918C7949E1}" type="presParOf" srcId="{C292DD59-3122-4129-8693-F1F48A4532DB}" destId="{E3B1731F-A988-42E8-B5FD-15F558B907E5}" srcOrd="1" destOrd="0" presId="urn:microsoft.com/office/officeart/2005/8/layout/hProcess6"/>
    <dgm:cxn modelId="{74CEF595-4500-4085-82EE-F56DDB3A23C3}" type="presParOf" srcId="{C292DD59-3122-4129-8693-F1F48A4532DB}" destId="{92008201-394A-4330-96B9-F2169F61E12C}" srcOrd="2" destOrd="0" presId="urn:microsoft.com/office/officeart/2005/8/layout/hProcess6"/>
    <dgm:cxn modelId="{C0CAF34D-7879-49FA-B7B9-159D352630CD}" type="presParOf" srcId="{C292DD59-3122-4129-8693-F1F48A4532DB}" destId="{47CC1980-C237-4626-B5A2-A2FA2DC7D063}" srcOrd="3" destOrd="0" presId="urn:microsoft.com/office/officeart/2005/8/layout/hProcess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D2D0A11-6A54-4094-AD62-51F64DF59D15}" type="doc">
      <dgm:prSet loTypeId="urn:microsoft.com/office/officeart/2008/layout/HorizontalMultiLevelHierarchy" loCatId="hierarchy" qsTypeId="urn:microsoft.com/office/officeart/2005/8/quickstyle/3d2#1" qsCatId="3D" csTypeId="urn:microsoft.com/office/officeart/2005/8/colors/accent1_2" csCatId="accent1" phldr="1"/>
      <dgm:spPr/>
      <dgm:t>
        <a:bodyPr/>
        <a:lstStyle/>
        <a:p>
          <a:endParaRPr lang="el-GR"/>
        </a:p>
      </dgm:t>
    </dgm:pt>
    <dgm:pt modelId="{B08A891A-B9ED-4229-A3E3-F2462732D821}">
      <dgm:prSet phldrT="[Κείμενο]"/>
      <dgm:spPr/>
      <dgm:t>
        <a:bodyPr/>
        <a:lstStyle/>
        <a:p>
          <a:r>
            <a:rPr lang="el-GR" dirty="0">
              <a:solidFill>
                <a:schemeClr val="bg1"/>
              </a:solidFill>
              <a:latin typeface="Times New Roman" panose="02020603050405020304" pitchFamily="18" charset="0"/>
              <a:cs typeface="Times New Roman" panose="02020603050405020304" pitchFamily="18" charset="0"/>
            </a:rPr>
            <a:t>Αρχές </a:t>
          </a:r>
        </a:p>
      </dgm:t>
    </dgm:pt>
    <dgm:pt modelId="{6F41E41F-AD59-4F14-BF15-193C39E969FA}" type="parTrans" cxnId="{3CD7BE18-AE19-437F-B023-20671EC9A975}">
      <dgm:prSet/>
      <dgm:spPr/>
      <dgm:t>
        <a:bodyPr/>
        <a:lstStyle/>
        <a:p>
          <a:endParaRPr lang="el-GR"/>
        </a:p>
      </dgm:t>
    </dgm:pt>
    <dgm:pt modelId="{C60DD07F-2B4B-476C-B33F-157A88FD7699}" type="sibTrans" cxnId="{3CD7BE18-AE19-437F-B023-20671EC9A975}">
      <dgm:prSet/>
      <dgm:spPr/>
      <dgm:t>
        <a:bodyPr/>
        <a:lstStyle/>
        <a:p>
          <a:endParaRPr lang="el-GR"/>
        </a:p>
      </dgm:t>
    </dgm:pt>
    <dgm:pt modelId="{B3FA908A-8CB7-41A8-A07F-4660A1736282}">
      <dgm:prSet phldrT="[Κείμενο]"/>
      <dgm:spPr/>
      <dgm:t>
        <a:bodyPr/>
        <a:lstStyle/>
        <a:p>
          <a:r>
            <a:rPr lang="el-GR" dirty="0">
              <a:solidFill>
                <a:schemeClr val="bg1"/>
              </a:solidFill>
              <a:latin typeface="Times New Roman" panose="02020603050405020304" pitchFamily="18" charset="0"/>
              <a:cs typeface="Times New Roman" panose="02020603050405020304" pitchFamily="18" charset="0"/>
            </a:rPr>
            <a:t>Εκπαίδευση εναντίον του εθνικιστικού τρόπου σκέψης</a:t>
          </a:r>
          <a:r>
            <a:rPr lang="en-US" dirty="0">
              <a:solidFill>
                <a:schemeClr val="bg1"/>
              </a:solidFill>
              <a:latin typeface="Times New Roman" panose="02020603050405020304" pitchFamily="18" charset="0"/>
              <a:cs typeface="Times New Roman" panose="02020603050405020304" pitchFamily="18" charset="0"/>
            </a:rPr>
            <a:t> </a:t>
          </a:r>
          <a:r>
            <a:rPr lang="el-GR" dirty="0">
              <a:solidFill>
                <a:schemeClr val="bg1"/>
              </a:solidFill>
              <a:effectLst/>
              <a:latin typeface="Times New Roman" panose="02020603050405020304" pitchFamily="18" charset="0"/>
              <a:ea typeface="Calibri" panose="020F0502020204030204" pitchFamily="34" charset="0"/>
            </a:rPr>
            <a:t>(Νικολάου, 2000).</a:t>
          </a:r>
          <a:r>
            <a:rPr lang="en-US" dirty="0">
              <a:solidFill>
                <a:schemeClr val="bg1"/>
              </a:solidFill>
              <a:latin typeface="Times New Roman" panose="02020603050405020304" pitchFamily="18" charset="0"/>
              <a:cs typeface="Times New Roman" panose="02020603050405020304" pitchFamily="18" charset="0"/>
            </a:rPr>
            <a:t> </a:t>
          </a:r>
          <a:r>
            <a:rPr lang="el-GR" dirty="0">
              <a:solidFill>
                <a:schemeClr val="bg1"/>
              </a:solidFill>
              <a:latin typeface="Times New Roman" panose="02020603050405020304" pitchFamily="18" charset="0"/>
              <a:cs typeface="Times New Roman" panose="02020603050405020304" pitchFamily="18" charset="0"/>
            </a:rPr>
            <a:t> </a:t>
          </a:r>
        </a:p>
      </dgm:t>
    </dgm:pt>
    <dgm:pt modelId="{3A056C39-E019-41D3-BA5E-09559FBC31B6}" type="parTrans" cxnId="{FB89301A-245B-455B-BC3C-21016DC0015E}">
      <dgm:prSet/>
      <dgm:spPr/>
      <dgm:t>
        <a:bodyPr/>
        <a:lstStyle/>
        <a:p>
          <a:endParaRPr lang="el-GR"/>
        </a:p>
      </dgm:t>
    </dgm:pt>
    <dgm:pt modelId="{ED8FEE51-D573-4899-A742-A49EB2ABF0C0}" type="sibTrans" cxnId="{FB89301A-245B-455B-BC3C-21016DC0015E}">
      <dgm:prSet/>
      <dgm:spPr/>
      <dgm:t>
        <a:bodyPr/>
        <a:lstStyle/>
        <a:p>
          <a:endParaRPr lang="el-GR"/>
        </a:p>
      </dgm:t>
    </dgm:pt>
    <dgm:pt modelId="{8CEFB8C0-BEE4-4907-9DFB-F65515115E8C}">
      <dgm:prSet/>
      <dgm:spPr/>
      <dgm:t>
        <a:bodyPr/>
        <a:lstStyle/>
        <a:p>
          <a:r>
            <a:rPr lang="el-GR" dirty="0">
              <a:solidFill>
                <a:schemeClr val="bg1"/>
              </a:solidFill>
              <a:latin typeface="Times New Roman" panose="02020603050405020304" pitchFamily="18" charset="0"/>
              <a:cs typeface="Times New Roman" panose="02020603050405020304" pitchFamily="18" charset="0"/>
            </a:rPr>
            <a:t>Εκπαίδευση για αλληλεγγύη</a:t>
          </a:r>
          <a:r>
            <a:rPr lang="en-US" dirty="0">
              <a:solidFill>
                <a:schemeClr val="bg1"/>
              </a:solidFill>
              <a:latin typeface="Times New Roman" panose="02020603050405020304" pitchFamily="18" charset="0"/>
              <a:cs typeface="Times New Roman" panose="02020603050405020304" pitchFamily="18" charset="0"/>
            </a:rPr>
            <a:t> </a:t>
          </a:r>
          <a:r>
            <a:rPr lang="el-GR" dirty="0">
              <a:solidFill>
                <a:schemeClr val="bg1"/>
              </a:solidFill>
              <a:effectLst/>
              <a:latin typeface="Times New Roman" panose="02020603050405020304" pitchFamily="18" charset="0"/>
              <a:ea typeface="Calibri" panose="020F0502020204030204" pitchFamily="34" charset="0"/>
            </a:rPr>
            <a:t>(Νικολάου, 2000).</a:t>
          </a:r>
          <a:r>
            <a:rPr lang="en-US" dirty="0">
              <a:solidFill>
                <a:schemeClr val="bg1"/>
              </a:solidFill>
              <a:latin typeface="Times New Roman" panose="02020603050405020304" pitchFamily="18" charset="0"/>
              <a:cs typeface="Times New Roman" panose="02020603050405020304" pitchFamily="18" charset="0"/>
            </a:rPr>
            <a:t> </a:t>
          </a:r>
          <a:endParaRPr lang="el-GR" dirty="0">
            <a:solidFill>
              <a:schemeClr val="bg1"/>
            </a:solidFill>
            <a:latin typeface="Times New Roman" panose="02020603050405020304" pitchFamily="18" charset="0"/>
            <a:cs typeface="Times New Roman" panose="02020603050405020304" pitchFamily="18" charset="0"/>
          </a:endParaRPr>
        </a:p>
      </dgm:t>
    </dgm:pt>
    <dgm:pt modelId="{0744B2EE-5D79-473E-90CA-FD841E99DB58}" type="parTrans" cxnId="{BC48742E-ADD3-407B-A151-AA36B4138952}">
      <dgm:prSet/>
      <dgm:spPr/>
      <dgm:t>
        <a:bodyPr/>
        <a:lstStyle/>
        <a:p>
          <a:endParaRPr lang="el-GR"/>
        </a:p>
      </dgm:t>
    </dgm:pt>
    <dgm:pt modelId="{E4DD6D92-E407-4631-9A79-D65AEA98FDB1}" type="sibTrans" cxnId="{BC48742E-ADD3-407B-A151-AA36B4138952}">
      <dgm:prSet/>
      <dgm:spPr/>
      <dgm:t>
        <a:bodyPr/>
        <a:lstStyle/>
        <a:p>
          <a:endParaRPr lang="el-GR"/>
        </a:p>
      </dgm:t>
    </dgm:pt>
    <dgm:pt modelId="{97824684-14BF-4EFB-AE0D-97974EA6C8CB}">
      <dgm:prSet/>
      <dgm:spPr/>
      <dgm:t>
        <a:bodyPr/>
        <a:lstStyle/>
        <a:p>
          <a:pPr algn="ctr"/>
          <a:r>
            <a:rPr lang="el-GR" dirty="0">
              <a:solidFill>
                <a:schemeClr val="bg1"/>
              </a:solidFill>
              <a:latin typeface="Times New Roman" panose="02020603050405020304" pitchFamily="18" charset="0"/>
              <a:cs typeface="Times New Roman" panose="02020603050405020304" pitchFamily="18" charset="0"/>
            </a:rPr>
            <a:t>Εκπαίδευση για την ενσυναίσθηση</a:t>
          </a:r>
        </a:p>
      </dgm:t>
    </dgm:pt>
    <dgm:pt modelId="{E23584A1-7DF7-4847-9318-DB3842314D80}" type="parTrans" cxnId="{748D5C14-117E-4B7F-A4A0-87408FB9F299}">
      <dgm:prSet/>
      <dgm:spPr/>
      <dgm:t>
        <a:bodyPr/>
        <a:lstStyle/>
        <a:p>
          <a:endParaRPr lang="el-GR"/>
        </a:p>
      </dgm:t>
    </dgm:pt>
    <dgm:pt modelId="{B377E21C-C4EE-4E6B-8E13-9D835393BC58}" type="sibTrans" cxnId="{748D5C14-117E-4B7F-A4A0-87408FB9F299}">
      <dgm:prSet/>
      <dgm:spPr/>
      <dgm:t>
        <a:bodyPr/>
        <a:lstStyle/>
        <a:p>
          <a:endParaRPr lang="el-GR"/>
        </a:p>
      </dgm:t>
    </dgm:pt>
    <dgm:pt modelId="{C43F51B1-83BD-4366-BB40-5D3DD5E9CC6C}">
      <dgm:prSet/>
      <dgm:spPr/>
      <dgm:t>
        <a:bodyPr/>
        <a:lstStyle/>
        <a:p>
          <a:r>
            <a:rPr lang="el-GR" dirty="0">
              <a:solidFill>
                <a:schemeClr val="bg1"/>
              </a:solidFill>
              <a:latin typeface="Times New Roman" panose="02020603050405020304" pitchFamily="18" charset="0"/>
              <a:cs typeface="Times New Roman" panose="02020603050405020304" pitchFamily="18" charset="0"/>
            </a:rPr>
            <a:t>Εκπαίδευση για πολιτισμικό σεβασμό</a:t>
          </a:r>
          <a:r>
            <a:rPr lang="en-US" dirty="0">
              <a:solidFill>
                <a:schemeClr val="bg1"/>
              </a:solidFill>
              <a:latin typeface="Times New Roman" panose="02020603050405020304" pitchFamily="18" charset="0"/>
              <a:cs typeface="Times New Roman" panose="02020603050405020304" pitchFamily="18" charset="0"/>
            </a:rPr>
            <a:t> (</a:t>
          </a:r>
          <a:r>
            <a:rPr lang="el-GR" dirty="0">
              <a:solidFill>
                <a:schemeClr val="bg1"/>
              </a:solidFill>
              <a:latin typeface="Times New Roman" panose="02020603050405020304" pitchFamily="18" charset="0"/>
              <a:cs typeface="Times New Roman" panose="02020603050405020304" pitchFamily="18" charset="0"/>
            </a:rPr>
            <a:t>Ζωγράφου, 2003)</a:t>
          </a:r>
        </a:p>
      </dgm:t>
    </dgm:pt>
    <dgm:pt modelId="{A4EDAB77-AB01-4BC8-A248-3E8EBEEE6428}" type="parTrans" cxnId="{C52FD7C1-41E8-4B76-A8CA-3CF4253CE868}">
      <dgm:prSet/>
      <dgm:spPr/>
      <dgm:t>
        <a:bodyPr/>
        <a:lstStyle/>
        <a:p>
          <a:endParaRPr lang="el-GR"/>
        </a:p>
      </dgm:t>
    </dgm:pt>
    <dgm:pt modelId="{B5982F0F-B3B6-4B9E-BA6A-C2DF76F59084}" type="sibTrans" cxnId="{C52FD7C1-41E8-4B76-A8CA-3CF4253CE868}">
      <dgm:prSet/>
      <dgm:spPr/>
      <dgm:t>
        <a:bodyPr/>
        <a:lstStyle/>
        <a:p>
          <a:endParaRPr lang="el-GR"/>
        </a:p>
      </dgm:t>
    </dgm:pt>
    <dgm:pt modelId="{BFD59443-B3D0-407F-A81B-DC8436F3ED72}" type="pres">
      <dgm:prSet presAssocID="{DD2D0A11-6A54-4094-AD62-51F64DF59D15}" presName="Name0" presStyleCnt="0">
        <dgm:presLayoutVars>
          <dgm:chPref val="1"/>
          <dgm:dir/>
          <dgm:animOne val="branch"/>
          <dgm:animLvl val="lvl"/>
          <dgm:resizeHandles val="exact"/>
        </dgm:presLayoutVars>
      </dgm:prSet>
      <dgm:spPr/>
    </dgm:pt>
    <dgm:pt modelId="{A3E68269-04A0-480B-B097-03F380A211E8}" type="pres">
      <dgm:prSet presAssocID="{B08A891A-B9ED-4229-A3E3-F2462732D821}" presName="root1" presStyleCnt="0"/>
      <dgm:spPr/>
    </dgm:pt>
    <dgm:pt modelId="{3ABC6647-91FD-4EBB-9923-1AC493046AE2}" type="pres">
      <dgm:prSet presAssocID="{B08A891A-B9ED-4229-A3E3-F2462732D821}" presName="LevelOneTextNode" presStyleLbl="node0" presStyleIdx="0" presStyleCnt="1" custScaleX="78544" custScaleY="92111">
        <dgm:presLayoutVars>
          <dgm:chPref val="3"/>
        </dgm:presLayoutVars>
      </dgm:prSet>
      <dgm:spPr/>
    </dgm:pt>
    <dgm:pt modelId="{91AF2D28-66D3-4BDD-9A87-5236A646A07F}" type="pres">
      <dgm:prSet presAssocID="{B08A891A-B9ED-4229-A3E3-F2462732D821}" presName="level2hierChild" presStyleCnt="0"/>
      <dgm:spPr/>
    </dgm:pt>
    <dgm:pt modelId="{D9777C09-24B6-4A7A-BCA2-9221D0A7DB69}" type="pres">
      <dgm:prSet presAssocID="{E23584A1-7DF7-4847-9318-DB3842314D80}" presName="conn2-1" presStyleLbl="parChTrans1D2" presStyleIdx="0" presStyleCnt="4"/>
      <dgm:spPr/>
    </dgm:pt>
    <dgm:pt modelId="{DD736968-8A29-4EF4-BECF-CC1EC53191E6}" type="pres">
      <dgm:prSet presAssocID="{E23584A1-7DF7-4847-9318-DB3842314D80}" presName="connTx" presStyleLbl="parChTrans1D2" presStyleIdx="0" presStyleCnt="4"/>
      <dgm:spPr/>
    </dgm:pt>
    <dgm:pt modelId="{A305CCF6-9F4C-4B11-B6B9-0FA8E3B8753A}" type="pres">
      <dgm:prSet presAssocID="{97824684-14BF-4EFB-AE0D-97974EA6C8CB}" presName="root2" presStyleCnt="0"/>
      <dgm:spPr/>
    </dgm:pt>
    <dgm:pt modelId="{20B02FA1-7B05-4C84-A36A-1DEA00C68DDA}" type="pres">
      <dgm:prSet presAssocID="{97824684-14BF-4EFB-AE0D-97974EA6C8CB}" presName="LevelTwoTextNode" presStyleLbl="node2" presStyleIdx="0" presStyleCnt="4" custScaleX="100507" custScaleY="92700">
        <dgm:presLayoutVars>
          <dgm:chPref val="3"/>
        </dgm:presLayoutVars>
      </dgm:prSet>
      <dgm:spPr/>
    </dgm:pt>
    <dgm:pt modelId="{96581C74-6B40-462A-BE75-94F2309A8535}" type="pres">
      <dgm:prSet presAssocID="{97824684-14BF-4EFB-AE0D-97974EA6C8CB}" presName="level3hierChild" presStyleCnt="0"/>
      <dgm:spPr/>
    </dgm:pt>
    <dgm:pt modelId="{13D8242E-6157-4956-961C-CA5A5C1DB948}" type="pres">
      <dgm:prSet presAssocID="{0744B2EE-5D79-473E-90CA-FD841E99DB58}" presName="conn2-1" presStyleLbl="parChTrans1D2" presStyleIdx="1" presStyleCnt="4"/>
      <dgm:spPr/>
    </dgm:pt>
    <dgm:pt modelId="{5ABB3517-C382-4CB2-A3CB-BE6294464CE5}" type="pres">
      <dgm:prSet presAssocID="{0744B2EE-5D79-473E-90CA-FD841E99DB58}" presName="connTx" presStyleLbl="parChTrans1D2" presStyleIdx="1" presStyleCnt="4"/>
      <dgm:spPr/>
    </dgm:pt>
    <dgm:pt modelId="{07DCAD5E-AF86-45E2-BE52-AC2E6F925844}" type="pres">
      <dgm:prSet presAssocID="{8CEFB8C0-BEE4-4907-9DFB-F65515115E8C}" presName="root2" presStyleCnt="0"/>
      <dgm:spPr/>
    </dgm:pt>
    <dgm:pt modelId="{C79F8CD3-59E6-456E-B16E-ED0849899F2A}" type="pres">
      <dgm:prSet presAssocID="{8CEFB8C0-BEE4-4907-9DFB-F65515115E8C}" presName="LevelTwoTextNode" presStyleLbl="node2" presStyleIdx="1" presStyleCnt="4" custScaleX="101758" custScaleY="88728">
        <dgm:presLayoutVars>
          <dgm:chPref val="3"/>
        </dgm:presLayoutVars>
      </dgm:prSet>
      <dgm:spPr/>
    </dgm:pt>
    <dgm:pt modelId="{1F5CE2AE-BCF8-4BE3-9F9C-A86E2A66F369}" type="pres">
      <dgm:prSet presAssocID="{8CEFB8C0-BEE4-4907-9DFB-F65515115E8C}" presName="level3hierChild" presStyleCnt="0"/>
      <dgm:spPr/>
    </dgm:pt>
    <dgm:pt modelId="{C6188035-B9EC-4E0E-AA73-DE73B2D873FD}" type="pres">
      <dgm:prSet presAssocID="{A4EDAB77-AB01-4BC8-A248-3E8EBEEE6428}" presName="conn2-1" presStyleLbl="parChTrans1D2" presStyleIdx="2" presStyleCnt="4"/>
      <dgm:spPr/>
    </dgm:pt>
    <dgm:pt modelId="{3BE4B9E5-BE38-47EA-8C2B-C5C77FB15C6B}" type="pres">
      <dgm:prSet presAssocID="{A4EDAB77-AB01-4BC8-A248-3E8EBEEE6428}" presName="connTx" presStyleLbl="parChTrans1D2" presStyleIdx="2" presStyleCnt="4"/>
      <dgm:spPr/>
    </dgm:pt>
    <dgm:pt modelId="{BBFCBEB2-F3E7-487A-8918-BD398128704A}" type="pres">
      <dgm:prSet presAssocID="{C43F51B1-83BD-4366-BB40-5D3DD5E9CC6C}" presName="root2" presStyleCnt="0"/>
      <dgm:spPr/>
    </dgm:pt>
    <dgm:pt modelId="{F88D03C4-93A0-401B-853D-CEFFD63AF4F1}" type="pres">
      <dgm:prSet presAssocID="{C43F51B1-83BD-4366-BB40-5D3DD5E9CC6C}" presName="LevelTwoTextNode" presStyleLbl="node2" presStyleIdx="2" presStyleCnt="4" custScaleX="97797" custScaleY="85668">
        <dgm:presLayoutVars>
          <dgm:chPref val="3"/>
        </dgm:presLayoutVars>
      </dgm:prSet>
      <dgm:spPr/>
    </dgm:pt>
    <dgm:pt modelId="{7F49045B-C1A1-4408-88CB-387D38201EC8}" type="pres">
      <dgm:prSet presAssocID="{C43F51B1-83BD-4366-BB40-5D3DD5E9CC6C}" presName="level3hierChild" presStyleCnt="0"/>
      <dgm:spPr/>
    </dgm:pt>
    <dgm:pt modelId="{C475F445-069E-4C5F-A05B-6E20E89D74B1}" type="pres">
      <dgm:prSet presAssocID="{3A056C39-E019-41D3-BA5E-09559FBC31B6}" presName="conn2-1" presStyleLbl="parChTrans1D2" presStyleIdx="3" presStyleCnt="4"/>
      <dgm:spPr/>
    </dgm:pt>
    <dgm:pt modelId="{02256FC4-2059-41F7-BFCA-F9E85C25DCCC}" type="pres">
      <dgm:prSet presAssocID="{3A056C39-E019-41D3-BA5E-09559FBC31B6}" presName="connTx" presStyleLbl="parChTrans1D2" presStyleIdx="3" presStyleCnt="4"/>
      <dgm:spPr/>
    </dgm:pt>
    <dgm:pt modelId="{00112DD9-6A0C-49A5-A7CC-6BC732FFD146}" type="pres">
      <dgm:prSet presAssocID="{B3FA908A-8CB7-41A8-A07F-4660A1736282}" presName="root2" presStyleCnt="0"/>
      <dgm:spPr/>
    </dgm:pt>
    <dgm:pt modelId="{2D43431F-8841-4345-B570-AF09215D1781}" type="pres">
      <dgm:prSet presAssocID="{B3FA908A-8CB7-41A8-A07F-4660A1736282}" presName="LevelTwoTextNode" presStyleLbl="node2" presStyleIdx="3" presStyleCnt="4" custScaleX="97797" custScaleY="79548">
        <dgm:presLayoutVars>
          <dgm:chPref val="3"/>
        </dgm:presLayoutVars>
      </dgm:prSet>
      <dgm:spPr/>
    </dgm:pt>
    <dgm:pt modelId="{90BB3D79-5270-4F46-A97D-8C35812615A3}" type="pres">
      <dgm:prSet presAssocID="{B3FA908A-8CB7-41A8-A07F-4660A1736282}" presName="level3hierChild" presStyleCnt="0"/>
      <dgm:spPr/>
    </dgm:pt>
  </dgm:ptLst>
  <dgm:cxnLst>
    <dgm:cxn modelId="{A3667306-10D2-4084-89FA-9DB2320D436F}" type="presOf" srcId="{B3FA908A-8CB7-41A8-A07F-4660A1736282}" destId="{2D43431F-8841-4345-B570-AF09215D1781}" srcOrd="0" destOrd="0" presId="urn:microsoft.com/office/officeart/2008/layout/HorizontalMultiLevelHierarchy"/>
    <dgm:cxn modelId="{4F12FF12-FB3D-420D-8BB0-15E51DA2D409}" type="presOf" srcId="{3A056C39-E019-41D3-BA5E-09559FBC31B6}" destId="{C475F445-069E-4C5F-A05B-6E20E89D74B1}" srcOrd="0" destOrd="0" presId="urn:microsoft.com/office/officeart/2008/layout/HorizontalMultiLevelHierarchy"/>
    <dgm:cxn modelId="{748D5C14-117E-4B7F-A4A0-87408FB9F299}" srcId="{B08A891A-B9ED-4229-A3E3-F2462732D821}" destId="{97824684-14BF-4EFB-AE0D-97974EA6C8CB}" srcOrd="0" destOrd="0" parTransId="{E23584A1-7DF7-4847-9318-DB3842314D80}" sibTransId="{B377E21C-C4EE-4E6B-8E13-9D835393BC58}"/>
    <dgm:cxn modelId="{3CD7BE18-AE19-437F-B023-20671EC9A975}" srcId="{DD2D0A11-6A54-4094-AD62-51F64DF59D15}" destId="{B08A891A-B9ED-4229-A3E3-F2462732D821}" srcOrd="0" destOrd="0" parTransId="{6F41E41F-AD59-4F14-BF15-193C39E969FA}" sibTransId="{C60DD07F-2B4B-476C-B33F-157A88FD7699}"/>
    <dgm:cxn modelId="{FB89301A-245B-455B-BC3C-21016DC0015E}" srcId="{B08A891A-B9ED-4229-A3E3-F2462732D821}" destId="{B3FA908A-8CB7-41A8-A07F-4660A1736282}" srcOrd="3" destOrd="0" parTransId="{3A056C39-E019-41D3-BA5E-09559FBC31B6}" sibTransId="{ED8FEE51-D573-4899-A742-A49EB2ABF0C0}"/>
    <dgm:cxn modelId="{BC48742E-ADD3-407B-A151-AA36B4138952}" srcId="{B08A891A-B9ED-4229-A3E3-F2462732D821}" destId="{8CEFB8C0-BEE4-4907-9DFB-F65515115E8C}" srcOrd="1" destOrd="0" parTransId="{0744B2EE-5D79-473E-90CA-FD841E99DB58}" sibTransId="{E4DD6D92-E407-4631-9A79-D65AEA98FDB1}"/>
    <dgm:cxn modelId="{7C0D3234-80C9-4310-A269-B5755FF9ACE1}" type="presOf" srcId="{E23584A1-7DF7-4847-9318-DB3842314D80}" destId="{DD736968-8A29-4EF4-BECF-CC1EC53191E6}" srcOrd="1" destOrd="0" presId="urn:microsoft.com/office/officeart/2008/layout/HorizontalMultiLevelHierarchy"/>
    <dgm:cxn modelId="{7F56D049-00F9-44E0-A5DA-E7DAD959CE82}" type="presOf" srcId="{A4EDAB77-AB01-4BC8-A248-3E8EBEEE6428}" destId="{C6188035-B9EC-4E0E-AA73-DE73B2D873FD}" srcOrd="0" destOrd="0" presId="urn:microsoft.com/office/officeart/2008/layout/HorizontalMultiLevelHierarchy"/>
    <dgm:cxn modelId="{CD2C0E71-4FAF-4FE0-A00B-A208ADB16EB2}" type="presOf" srcId="{E23584A1-7DF7-4847-9318-DB3842314D80}" destId="{D9777C09-24B6-4A7A-BCA2-9221D0A7DB69}" srcOrd="0" destOrd="0" presId="urn:microsoft.com/office/officeart/2008/layout/HorizontalMultiLevelHierarchy"/>
    <dgm:cxn modelId="{F1469A54-0B22-4FB7-B111-1F43AAC01FB8}" type="presOf" srcId="{A4EDAB77-AB01-4BC8-A248-3E8EBEEE6428}" destId="{3BE4B9E5-BE38-47EA-8C2B-C5C77FB15C6B}" srcOrd="1" destOrd="0" presId="urn:microsoft.com/office/officeart/2008/layout/HorizontalMultiLevelHierarchy"/>
    <dgm:cxn modelId="{F1FBA980-56FE-4149-B6DA-531268FE5CC1}" type="presOf" srcId="{B08A891A-B9ED-4229-A3E3-F2462732D821}" destId="{3ABC6647-91FD-4EBB-9923-1AC493046AE2}" srcOrd="0" destOrd="0" presId="urn:microsoft.com/office/officeart/2008/layout/HorizontalMultiLevelHierarchy"/>
    <dgm:cxn modelId="{2906738A-2419-465A-AADF-834B747EA0B0}" type="presOf" srcId="{0744B2EE-5D79-473E-90CA-FD841E99DB58}" destId="{13D8242E-6157-4956-961C-CA5A5C1DB948}" srcOrd="0" destOrd="0" presId="urn:microsoft.com/office/officeart/2008/layout/HorizontalMultiLevelHierarchy"/>
    <dgm:cxn modelId="{31A8D89B-C575-4CCF-81DF-6A8014334148}" type="presOf" srcId="{3A056C39-E019-41D3-BA5E-09559FBC31B6}" destId="{02256FC4-2059-41F7-BFCA-F9E85C25DCCC}" srcOrd="1" destOrd="0" presId="urn:microsoft.com/office/officeart/2008/layout/HorizontalMultiLevelHierarchy"/>
    <dgm:cxn modelId="{73C2B4B8-5492-4438-B507-13DC14F1335A}" type="presOf" srcId="{8CEFB8C0-BEE4-4907-9DFB-F65515115E8C}" destId="{C79F8CD3-59E6-456E-B16E-ED0849899F2A}" srcOrd="0" destOrd="0" presId="urn:microsoft.com/office/officeart/2008/layout/HorizontalMultiLevelHierarchy"/>
    <dgm:cxn modelId="{C52FD7C1-41E8-4B76-A8CA-3CF4253CE868}" srcId="{B08A891A-B9ED-4229-A3E3-F2462732D821}" destId="{C43F51B1-83BD-4366-BB40-5D3DD5E9CC6C}" srcOrd="2" destOrd="0" parTransId="{A4EDAB77-AB01-4BC8-A248-3E8EBEEE6428}" sibTransId="{B5982F0F-B3B6-4B9E-BA6A-C2DF76F59084}"/>
    <dgm:cxn modelId="{3C34AADE-D9EF-42FD-817B-9D55DA71127A}" type="presOf" srcId="{0744B2EE-5D79-473E-90CA-FD841E99DB58}" destId="{5ABB3517-C382-4CB2-A3CB-BE6294464CE5}" srcOrd="1" destOrd="0" presId="urn:microsoft.com/office/officeart/2008/layout/HorizontalMultiLevelHierarchy"/>
    <dgm:cxn modelId="{4B9DCADF-CADC-474F-8E73-4FDCDC08F8C0}" type="presOf" srcId="{97824684-14BF-4EFB-AE0D-97974EA6C8CB}" destId="{20B02FA1-7B05-4C84-A36A-1DEA00C68DDA}" srcOrd="0" destOrd="0" presId="urn:microsoft.com/office/officeart/2008/layout/HorizontalMultiLevelHierarchy"/>
    <dgm:cxn modelId="{4B843BEC-716B-4423-9837-8EF6DEFA9FAA}" type="presOf" srcId="{C43F51B1-83BD-4366-BB40-5D3DD5E9CC6C}" destId="{F88D03C4-93A0-401B-853D-CEFFD63AF4F1}" srcOrd="0" destOrd="0" presId="urn:microsoft.com/office/officeart/2008/layout/HorizontalMultiLevelHierarchy"/>
    <dgm:cxn modelId="{0D0700FA-851B-445A-8428-8E5765A81B2C}" type="presOf" srcId="{DD2D0A11-6A54-4094-AD62-51F64DF59D15}" destId="{BFD59443-B3D0-407F-A81B-DC8436F3ED72}" srcOrd="0" destOrd="0" presId="urn:microsoft.com/office/officeart/2008/layout/HorizontalMultiLevelHierarchy"/>
    <dgm:cxn modelId="{8CDCCF33-3481-41C6-BFD1-39167393EC06}" type="presParOf" srcId="{BFD59443-B3D0-407F-A81B-DC8436F3ED72}" destId="{A3E68269-04A0-480B-B097-03F380A211E8}" srcOrd="0" destOrd="0" presId="urn:microsoft.com/office/officeart/2008/layout/HorizontalMultiLevelHierarchy"/>
    <dgm:cxn modelId="{5E6DA55B-DA50-4832-8969-F37205923A17}" type="presParOf" srcId="{A3E68269-04A0-480B-B097-03F380A211E8}" destId="{3ABC6647-91FD-4EBB-9923-1AC493046AE2}" srcOrd="0" destOrd="0" presId="urn:microsoft.com/office/officeart/2008/layout/HorizontalMultiLevelHierarchy"/>
    <dgm:cxn modelId="{09B77069-CC32-455B-8DE4-736BB9D68CF3}" type="presParOf" srcId="{A3E68269-04A0-480B-B097-03F380A211E8}" destId="{91AF2D28-66D3-4BDD-9A87-5236A646A07F}" srcOrd="1" destOrd="0" presId="urn:microsoft.com/office/officeart/2008/layout/HorizontalMultiLevelHierarchy"/>
    <dgm:cxn modelId="{FB01515A-0D9E-4C0F-B1B0-9C05C72658A4}" type="presParOf" srcId="{91AF2D28-66D3-4BDD-9A87-5236A646A07F}" destId="{D9777C09-24B6-4A7A-BCA2-9221D0A7DB69}" srcOrd="0" destOrd="0" presId="urn:microsoft.com/office/officeart/2008/layout/HorizontalMultiLevelHierarchy"/>
    <dgm:cxn modelId="{C124C365-11DB-445B-9DA7-7F4E5C554DFD}" type="presParOf" srcId="{D9777C09-24B6-4A7A-BCA2-9221D0A7DB69}" destId="{DD736968-8A29-4EF4-BECF-CC1EC53191E6}" srcOrd="0" destOrd="0" presId="urn:microsoft.com/office/officeart/2008/layout/HorizontalMultiLevelHierarchy"/>
    <dgm:cxn modelId="{27E28B15-187E-472E-98D3-4A71C892E94D}" type="presParOf" srcId="{91AF2D28-66D3-4BDD-9A87-5236A646A07F}" destId="{A305CCF6-9F4C-4B11-B6B9-0FA8E3B8753A}" srcOrd="1" destOrd="0" presId="urn:microsoft.com/office/officeart/2008/layout/HorizontalMultiLevelHierarchy"/>
    <dgm:cxn modelId="{E97E80FA-2B04-48BA-9FBE-5D8AEC768860}" type="presParOf" srcId="{A305CCF6-9F4C-4B11-B6B9-0FA8E3B8753A}" destId="{20B02FA1-7B05-4C84-A36A-1DEA00C68DDA}" srcOrd="0" destOrd="0" presId="urn:microsoft.com/office/officeart/2008/layout/HorizontalMultiLevelHierarchy"/>
    <dgm:cxn modelId="{F4B3B84B-8C20-44BA-A429-C4BCEDA646CE}" type="presParOf" srcId="{A305CCF6-9F4C-4B11-B6B9-0FA8E3B8753A}" destId="{96581C74-6B40-462A-BE75-94F2309A8535}" srcOrd="1" destOrd="0" presId="urn:microsoft.com/office/officeart/2008/layout/HorizontalMultiLevelHierarchy"/>
    <dgm:cxn modelId="{98FFBA53-D2DD-40C4-AD37-C14C3DB1F4DF}" type="presParOf" srcId="{91AF2D28-66D3-4BDD-9A87-5236A646A07F}" destId="{13D8242E-6157-4956-961C-CA5A5C1DB948}" srcOrd="2" destOrd="0" presId="urn:microsoft.com/office/officeart/2008/layout/HorizontalMultiLevelHierarchy"/>
    <dgm:cxn modelId="{203194D5-5E35-4513-B945-128923BD3065}" type="presParOf" srcId="{13D8242E-6157-4956-961C-CA5A5C1DB948}" destId="{5ABB3517-C382-4CB2-A3CB-BE6294464CE5}" srcOrd="0" destOrd="0" presId="urn:microsoft.com/office/officeart/2008/layout/HorizontalMultiLevelHierarchy"/>
    <dgm:cxn modelId="{B7751697-6567-41C5-A02F-B954AF8556B1}" type="presParOf" srcId="{91AF2D28-66D3-4BDD-9A87-5236A646A07F}" destId="{07DCAD5E-AF86-45E2-BE52-AC2E6F925844}" srcOrd="3" destOrd="0" presId="urn:microsoft.com/office/officeart/2008/layout/HorizontalMultiLevelHierarchy"/>
    <dgm:cxn modelId="{0716AA66-EAF8-4F67-B496-CE56ED8C6EBF}" type="presParOf" srcId="{07DCAD5E-AF86-45E2-BE52-AC2E6F925844}" destId="{C79F8CD3-59E6-456E-B16E-ED0849899F2A}" srcOrd="0" destOrd="0" presId="urn:microsoft.com/office/officeart/2008/layout/HorizontalMultiLevelHierarchy"/>
    <dgm:cxn modelId="{E8A0B63E-52FF-48F6-8009-A92E6EF850B3}" type="presParOf" srcId="{07DCAD5E-AF86-45E2-BE52-AC2E6F925844}" destId="{1F5CE2AE-BCF8-4BE3-9F9C-A86E2A66F369}" srcOrd="1" destOrd="0" presId="urn:microsoft.com/office/officeart/2008/layout/HorizontalMultiLevelHierarchy"/>
    <dgm:cxn modelId="{9E7FC395-8D03-4BAF-9EDE-1D1837A3F070}" type="presParOf" srcId="{91AF2D28-66D3-4BDD-9A87-5236A646A07F}" destId="{C6188035-B9EC-4E0E-AA73-DE73B2D873FD}" srcOrd="4" destOrd="0" presId="urn:microsoft.com/office/officeart/2008/layout/HorizontalMultiLevelHierarchy"/>
    <dgm:cxn modelId="{012F2928-F63B-4992-809E-4DD67F80860B}" type="presParOf" srcId="{C6188035-B9EC-4E0E-AA73-DE73B2D873FD}" destId="{3BE4B9E5-BE38-47EA-8C2B-C5C77FB15C6B}" srcOrd="0" destOrd="0" presId="urn:microsoft.com/office/officeart/2008/layout/HorizontalMultiLevelHierarchy"/>
    <dgm:cxn modelId="{DD02052D-72D5-4878-882C-7576DD02633C}" type="presParOf" srcId="{91AF2D28-66D3-4BDD-9A87-5236A646A07F}" destId="{BBFCBEB2-F3E7-487A-8918-BD398128704A}" srcOrd="5" destOrd="0" presId="urn:microsoft.com/office/officeart/2008/layout/HorizontalMultiLevelHierarchy"/>
    <dgm:cxn modelId="{DC43DB09-3EEA-4A04-A32E-2A5F5BC6D664}" type="presParOf" srcId="{BBFCBEB2-F3E7-487A-8918-BD398128704A}" destId="{F88D03C4-93A0-401B-853D-CEFFD63AF4F1}" srcOrd="0" destOrd="0" presId="urn:microsoft.com/office/officeart/2008/layout/HorizontalMultiLevelHierarchy"/>
    <dgm:cxn modelId="{DAED2543-013C-4FFC-BE1F-665F08C70538}" type="presParOf" srcId="{BBFCBEB2-F3E7-487A-8918-BD398128704A}" destId="{7F49045B-C1A1-4408-88CB-387D38201EC8}" srcOrd="1" destOrd="0" presId="urn:microsoft.com/office/officeart/2008/layout/HorizontalMultiLevelHierarchy"/>
    <dgm:cxn modelId="{2947E939-3FB3-4CE3-BC09-1CB891B66B02}" type="presParOf" srcId="{91AF2D28-66D3-4BDD-9A87-5236A646A07F}" destId="{C475F445-069E-4C5F-A05B-6E20E89D74B1}" srcOrd="6" destOrd="0" presId="urn:microsoft.com/office/officeart/2008/layout/HorizontalMultiLevelHierarchy"/>
    <dgm:cxn modelId="{C223C55C-A03C-45A9-96AB-BB19894462FC}" type="presParOf" srcId="{C475F445-069E-4C5F-A05B-6E20E89D74B1}" destId="{02256FC4-2059-41F7-BFCA-F9E85C25DCCC}" srcOrd="0" destOrd="0" presId="urn:microsoft.com/office/officeart/2008/layout/HorizontalMultiLevelHierarchy"/>
    <dgm:cxn modelId="{F177FC40-C128-44D0-8208-CAA03455DF5F}" type="presParOf" srcId="{91AF2D28-66D3-4BDD-9A87-5236A646A07F}" destId="{00112DD9-6A0C-49A5-A7CC-6BC732FFD146}" srcOrd="7" destOrd="0" presId="urn:microsoft.com/office/officeart/2008/layout/HorizontalMultiLevelHierarchy"/>
    <dgm:cxn modelId="{442DE2E6-2FCF-4D8F-9839-6E5465DF3FBE}" type="presParOf" srcId="{00112DD9-6A0C-49A5-A7CC-6BC732FFD146}" destId="{2D43431F-8841-4345-B570-AF09215D1781}" srcOrd="0" destOrd="0" presId="urn:microsoft.com/office/officeart/2008/layout/HorizontalMultiLevelHierarchy"/>
    <dgm:cxn modelId="{F098D486-F9BF-4800-B422-4BD4D7ED1986}" type="presParOf" srcId="{00112DD9-6A0C-49A5-A7CC-6BC732FFD146}" destId="{90BB3D79-5270-4F46-A97D-8C35812615A3}"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900707E-4405-4D14-8126-E0FB3A28EF05}" type="doc">
      <dgm:prSet loTypeId="urn:microsoft.com/office/officeart/2005/8/layout/default#1" loCatId="list" qsTypeId="urn:microsoft.com/office/officeart/2005/8/quickstyle/3d2#2" qsCatId="3D" csTypeId="urn:microsoft.com/office/officeart/2005/8/colors/accent1_2" csCatId="accent1" phldr="1"/>
      <dgm:spPr/>
      <dgm:t>
        <a:bodyPr/>
        <a:lstStyle/>
        <a:p>
          <a:endParaRPr lang="el-GR"/>
        </a:p>
      </dgm:t>
    </dgm:pt>
    <dgm:pt modelId="{77C1995E-C728-4B3F-B74D-A098C07AE9FC}">
      <dgm:prSet phldrT="[Κείμενο]"/>
      <dgm:spPr/>
      <dgm:t>
        <a:bodyPr/>
        <a:lstStyle/>
        <a:p>
          <a:r>
            <a:rPr lang="el-GR" dirty="0">
              <a:solidFill>
                <a:schemeClr val="bg1"/>
              </a:solidFill>
              <a:latin typeface="Times New Roman" panose="02020603050405020304" pitchFamily="18" charset="0"/>
              <a:cs typeface="Times New Roman" panose="02020603050405020304" pitchFamily="18" charset="0"/>
            </a:rPr>
            <a:t>Αφομοιωτικό μοντέλο</a:t>
          </a:r>
        </a:p>
      </dgm:t>
    </dgm:pt>
    <dgm:pt modelId="{E1EBD1D9-402C-4D3F-9E5F-AC9F2BC3FF39}" type="parTrans" cxnId="{69F25F83-5047-4E91-A56E-E4558105FD49}">
      <dgm:prSet/>
      <dgm:spPr/>
      <dgm:t>
        <a:bodyPr/>
        <a:lstStyle/>
        <a:p>
          <a:endParaRPr lang="el-GR"/>
        </a:p>
      </dgm:t>
    </dgm:pt>
    <dgm:pt modelId="{CA35F04A-03EA-42E6-B44F-A6C121E61ED5}" type="sibTrans" cxnId="{69F25F83-5047-4E91-A56E-E4558105FD49}">
      <dgm:prSet/>
      <dgm:spPr/>
      <dgm:t>
        <a:bodyPr/>
        <a:lstStyle/>
        <a:p>
          <a:endParaRPr lang="el-GR"/>
        </a:p>
      </dgm:t>
    </dgm:pt>
    <dgm:pt modelId="{48530EA4-29E3-4ACE-A28E-D27C7B95A203}">
      <dgm:prSet phldrT="[Κείμενο]"/>
      <dgm:spPr/>
      <dgm:t>
        <a:bodyPr/>
        <a:lstStyle/>
        <a:p>
          <a:r>
            <a:rPr lang="el-GR" dirty="0">
              <a:solidFill>
                <a:schemeClr val="bg1"/>
              </a:solidFill>
              <a:latin typeface="Times New Roman" panose="02020603050405020304" pitchFamily="18" charset="0"/>
              <a:cs typeface="Times New Roman" panose="02020603050405020304" pitchFamily="18" charset="0"/>
            </a:rPr>
            <a:t>Μοντέλο ενσωμάτωσης </a:t>
          </a:r>
        </a:p>
      </dgm:t>
    </dgm:pt>
    <dgm:pt modelId="{E2D4409E-07E1-4544-AA61-15F0E35E8D72}" type="parTrans" cxnId="{56E2D35F-6581-4A56-9066-E2430C10535A}">
      <dgm:prSet/>
      <dgm:spPr/>
      <dgm:t>
        <a:bodyPr/>
        <a:lstStyle/>
        <a:p>
          <a:endParaRPr lang="el-GR"/>
        </a:p>
      </dgm:t>
    </dgm:pt>
    <dgm:pt modelId="{4E716A11-CDA4-43AE-84A4-E62747BC6712}" type="sibTrans" cxnId="{56E2D35F-6581-4A56-9066-E2430C10535A}">
      <dgm:prSet/>
      <dgm:spPr/>
      <dgm:t>
        <a:bodyPr/>
        <a:lstStyle/>
        <a:p>
          <a:endParaRPr lang="el-GR"/>
        </a:p>
      </dgm:t>
    </dgm:pt>
    <dgm:pt modelId="{A343ABDB-6487-4B20-9405-F3B2FAADF7C9}">
      <dgm:prSet phldrT="[Κείμενο]"/>
      <dgm:spPr/>
      <dgm:t>
        <a:bodyPr/>
        <a:lstStyle/>
        <a:p>
          <a:r>
            <a:rPr lang="el-GR" dirty="0">
              <a:solidFill>
                <a:schemeClr val="bg1"/>
              </a:solidFill>
              <a:latin typeface="Times New Roman" panose="02020603050405020304" pitchFamily="18" charset="0"/>
              <a:cs typeface="Times New Roman" panose="02020603050405020304" pitchFamily="18" charset="0"/>
            </a:rPr>
            <a:t>Πολυπολιτισμικό μοντέλο </a:t>
          </a:r>
        </a:p>
      </dgm:t>
    </dgm:pt>
    <dgm:pt modelId="{0FC174EF-0F1A-44D5-8EC4-D92357BE4DE1}" type="parTrans" cxnId="{08AF0182-3618-4135-AD42-023AA01A6042}">
      <dgm:prSet/>
      <dgm:spPr/>
      <dgm:t>
        <a:bodyPr/>
        <a:lstStyle/>
        <a:p>
          <a:endParaRPr lang="el-GR"/>
        </a:p>
      </dgm:t>
    </dgm:pt>
    <dgm:pt modelId="{7EB829E1-4F7E-4314-B922-B84D281C7DBD}" type="sibTrans" cxnId="{08AF0182-3618-4135-AD42-023AA01A6042}">
      <dgm:prSet/>
      <dgm:spPr/>
      <dgm:t>
        <a:bodyPr/>
        <a:lstStyle/>
        <a:p>
          <a:endParaRPr lang="el-GR"/>
        </a:p>
      </dgm:t>
    </dgm:pt>
    <dgm:pt modelId="{B0F9C147-673E-4642-928F-F771B95DB208}">
      <dgm:prSet phldrT="[Κείμενο]"/>
      <dgm:spPr/>
      <dgm:t>
        <a:bodyPr/>
        <a:lstStyle/>
        <a:p>
          <a:r>
            <a:rPr lang="el-GR" dirty="0">
              <a:solidFill>
                <a:schemeClr val="bg1"/>
              </a:solidFill>
              <a:latin typeface="Times New Roman" panose="02020603050405020304" pitchFamily="18" charset="0"/>
              <a:cs typeface="Times New Roman" panose="02020603050405020304" pitchFamily="18" charset="0"/>
            </a:rPr>
            <a:t>Αντιρατσιστικό μοντέλο</a:t>
          </a:r>
        </a:p>
      </dgm:t>
    </dgm:pt>
    <dgm:pt modelId="{901F3527-3D92-4A43-9148-08626AD47BA6}" type="parTrans" cxnId="{24B05047-F715-4015-970B-BE13DA668858}">
      <dgm:prSet/>
      <dgm:spPr/>
      <dgm:t>
        <a:bodyPr/>
        <a:lstStyle/>
        <a:p>
          <a:endParaRPr lang="el-GR"/>
        </a:p>
      </dgm:t>
    </dgm:pt>
    <dgm:pt modelId="{942103B3-EC8C-40B9-AC07-563728DE6144}" type="sibTrans" cxnId="{24B05047-F715-4015-970B-BE13DA668858}">
      <dgm:prSet/>
      <dgm:spPr/>
      <dgm:t>
        <a:bodyPr/>
        <a:lstStyle/>
        <a:p>
          <a:endParaRPr lang="el-GR"/>
        </a:p>
      </dgm:t>
    </dgm:pt>
    <dgm:pt modelId="{1DC0E230-1749-4D08-B4C5-CF735BA76C81}">
      <dgm:prSet phldrT="[Κείμενο]"/>
      <dgm:spPr/>
      <dgm:t>
        <a:bodyPr/>
        <a:lstStyle/>
        <a:p>
          <a:r>
            <a:rPr lang="el-GR" dirty="0">
              <a:solidFill>
                <a:schemeClr val="bg1"/>
              </a:solidFill>
              <a:latin typeface="Times New Roman" panose="02020603050405020304" pitchFamily="18" charset="0"/>
              <a:cs typeface="Times New Roman" panose="02020603050405020304" pitchFamily="18" charset="0"/>
            </a:rPr>
            <a:t>Διαπολιτισμικό μοντέλο</a:t>
          </a:r>
        </a:p>
      </dgm:t>
    </dgm:pt>
    <dgm:pt modelId="{A5E4CBEC-C984-4609-922A-476F538B3DA7}" type="parTrans" cxnId="{5A8B79B5-0624-4A78-B543-AB56F02FB183}">
      <dgm:prSet/>
      <dgm:spPr/>
      <dgm:t>
        <a:bodyPr/>
        <a:lstStyle/>
        <a:p>
          <a:endParaRPr lang="el-GR"/>
        </a:p>
      </dgm:t>
    </dgm:pt>
    <dgm:pt modelId="{174A054F-7837-481B-9F5C-BCC09179F707}" type="sibTrans" cxnId="{5A8B79B5-0624-4A78-B543-AB56F02FB183}">
      <dgm:prSet/>
      <dgm:spPr/>
      <dgm:t>
        <a:bodyPr/>
        <a:lstStyle/>
        <a:p>
          <a:endParaRPr lang="el-GR"/>
        </a:p>
      </dgm:t>
    </dgm:pt>
    <dgm:pt modelId="{A21EB3CA-8BF4-41E8-940B-280A7AA2E210}" type="pres">
      <dgm:prSet presAssocID="{5900707E-4405-4D14-8126-E0FB3A28EF05}" presName="diagram" presStyleCnt="0">
        <dgm:presLayoutVars>
          <dgm:dir/>
          <dgm:resizeHandles val="exact"/>
        </dgm:presLayoutVars>
      </dgm:prSet>
      <dgm:spPr/>
    </dgm:pt>
    <dgm:pt modelId="{71E61442-E15B-416A-9438-1FE1B295E8C6}" type="pres">
      <dgm:prSet presAssocID="{77C1995E-C728-4B3F-B74D-A098C07AE9FC}" presName="node" presStyleLbl="node1" presStyleIdx="0" presStyleCnt="5">
        <dgm:presLayoutVars>
          <dgm:bulletEnabled val="1"/>
        </dgm:presLayoutVars>
      </dgm:prSet>
      <dgm:spPr/>
    </dgm:pt>
    <dgm:pt modelId="{0B57A787-2A14-4839-BA69-B32C104EF4A8}" type="pres">
      <dgm:prSet presAssocID="{CA35F04A-03EA-42E6-B44F-A6C121E61ED5}" presName="sibTrans" presStyleCnt="0"/>
      <dgm:spPr/>
    </dgm:pt>
    <dgm:pt modelId="{0FA3A33C-A671-4B66-90E3-E7E9FDA3B569}" type="pres">
      <dgm:prSet presAssocID="{48530EA4-29E3-4ACE-A28E-D27C7B95A203}" presName="node" presStyleLbl="node1" presStyleIdx="1" presStyleCnt="5">
        <dgm:presLayoutVars>
          <dgm:bulletEnabled val="1"/>
        </dgm:presLayoutVars>
      </dgm:prSet>
      <dgm:spPr/>
    </dgm:pt>
    <dgm:pt modelId="{39BFAD8A-E078-4F89-A861-E8BD42A0A4D2}" type="pres">
      <dgm:prSet presAssocID="{4E716A11-CDA4-43AE-84A4-E62747BC6712}" presName="sibTrans" presStyleCnt="0"/>
      <dgm:spPr/>
    </dgm:pt>
    <dgm:pt modelId="{62706DAD-2253-4DE1-8325-BC6954375786}" type="pres">
      <dgm:prSet presAssocID="{A343ABDB-6487-4B20-9405-F3B2FAADF7C9}" presName="node" presStyleLbl="node1" presStyleIdx="2" presStyleCnt="5">
        <dgm:presLayoutVars>
          <dgm:bulletEnabled val="1"/>
        </dgm:presLayoutVars>
      </dgm:prSet>
      <dgm:spPr/>
    </dgm:pt>
    <dgm:pt modelId="{FB594F72-B3F4-4E03-A852-C08F8D5E4679}" type="pres">
      <dgm:prSet presAssocID="{7EB829E1-4F7E-4314-B922-B84D281C7DBD}" presName="sibTrans" presStyleCnt="0"/>
      <dgm:spPr/>
    </dgm:pt>
    <dgm:pt modelId="{292F782E-4C3F-4821-8289-DDDC70D45FD2}" type="pres">
      <dgm:prSet presAssocID="{B0F9C147-673E-4642-928F-F771B95DB208}" presName="node" presStyleLbl="node1" presStyleIdx="3" presStyleCnt="5">
        <dgm:presLayoutVars>
          <dgm:bulletEnabled val="1"/>
        </dgm:presLayoutVars>
      </dgm:prSet>
      <dgm:spPr/>
    </dgm:pt>
    <dgm:pt modelId="{9C9E1A0F-B129-47BE-94EB-A22D61175B7B}" type="pres">
      <dgm:prSet presAssocID="{942103B3-EC8C-40B9-AC07-563728DE6144}" presName="sibTrans" presStyleCnt="0"/>
      <dgm:spPr/>
    </dgm:pt>
    <dgm:pt modelId="{3DE449F0-BD4D-43D0-B2EB-2B26E6743CF6}" type="pres">
      <dgm:prSet presAssocID="{1DC0E230-1749-4D08-B4C5-CF735BA76C81}" presName="node" presStyleLbl="node1" presStyleIdx="4" presStyleCnt="5">
        <dgm:presLayoutVars>
          <dgm:bulletEnabled val="1"/>
        </dgm:presLayoutVars>
      </dgm:prSet>
      <dgm:spPr/>
    </dgm:pt>
  </dgm:ptLst>
  <dgm:cxnLst>
    <dgm:cxn modelId="{A150CE17-A251-48C0-A664-AA57C6EF3660}" type="presOf" srcId="{1DC0E230-1749-4D08-B4C5-CF735BA76C81}" destId="{3DE449F0-BD4D-43D0-B2EB-2B26E6743CF6}" srcOrd="0" destOrd="0" presId="urn:microsoft.com/office/officeart/2005/8/layout/default#1"/>
    <dgm:cxn modelId="{7B98CE25-9DAA-4EC1-833C-426AB4C1ED58}" type="presOf" srcId="{5900707E-4405-4D14-8126-E0FB3A28EF05}" destId="{A21EB3CA-8BF4-41E8-940B-280A7AA2E210}" srcOrd="0" destOrd="0" presId="urn:microsoft.com/office/officeart/2005/8/layout/default#1"/>
    <dgm:cxn modelId="{915FFE33-2825-4D32-A439-388CCD730551}" type="presOf" srcId="{48530EA4-29E3-4ACE-A28E-D27C7B95A203}" destId="{0FA3A33C-A671-4B66-90E3-E7E9FDA3B569}" srcOrd="0" destOrd="0" presId="urn:microsoft.com/office/officeart/2005/8/layout/default#1"/>
    <dgm:cxn modelId="{5B9E7E3B-EBC5-4CE0-AB0B-659BADE6B8DD}" type="presOf" srcId="{77C1995E-C728-4B3F-B74D-A098C07AE9FC}" destId="{71E61442-E15B-416A-9438-1FE1B295E8C6}" srcOrd="0" destOrd="0" presId="urn:microsoft.com/office/officeart/2005/8/layout/default#1"/>
    <dgm:cxn modelId="{56E2D35F-6581-4A56-9066-E2430C10535A}" srcId="{5900707E-4405-4D14-8126-E0FB3A28EF05}" destId="{48530EA4-29E3-4ACE-A28E-D27C7B95A203}" srcOrd="1" destOrd="0" parTransId="{E2D4409E-07E1-4544-AA61-15F0E35E8D72}" sibTransId="{4E716A11-CDA4-43AE-84A4-E62747BC6712}"/>
    <dgm:cxn modelId="{24B05047-F715-4015-970B-BE13DA668858}" srcId="{5900707E-4405-4D14-8126-E0FB3A28EF05}" destId="{B0F9C147-673E-4642-928F-F771B95DB208}" srcOrd="3" destOrd="0" parTransId="{901F3527-3D92-4A43-9148-08626AD47BA6}" sibTransId="{942103B3-EC8C-40B9-AC07-563728DE6144}"/>
    <dgm:cxn modelId="{08AF0182-3618-4135-AD42-023AA01A6042}" srcId="{5900707E-4405-4D14-8126-E0FB3A28EF05}" destId="{A343ABDB-6487-4B20-9405-F3B2FAADF7C9}" srcOrd="2" destOrd="0" parTransId="{0FC174EF-0F1A-44D5-8EC4-D92357BE4DE1}" sibTransId="{7EB829E1-4F7E-4314-B922-B84D281C7DBD}"/>
    <dgm:cxn modelId="{69F25F83-5047-4E91-A56E-E4558105FD49}" srcId="{5900707E-4405-4D14-8126-E0FB3A28EF05}" destId="{77C1995E-C728-4B3F-B74D-A098C07AE9FC}" srcOrd="0" destOrd="0" parTransId="{E1EBD1D9-402C-4D3F-9E5F-AC9F2BC3FF39}" sibTransId="{CA35F04A-03EA-42E6-B44F-A6C121E61ED5}"/>
    <dgm:cxn modelId="{EFBD23AE-10C1-442F-A319-8798708D9CC4}" type="presOf" srcId="{B0F9C147-673E-4642-928F-F771B95DB208}" destId="{292F782E-4C3F-4821-8289-DDDC70D45FD2}" srcOrd="0" destOrd="0" presId="urn:microsoft.com/office/officeart/2005/8/layout/default#1"/>
    <dgm:cxn modelId="{5A8B79B5-0624-4A78-B543-AB56F02FB183}" srcId="{5900707E-4405-4D14-8126-E0FB3A28EF05}" destId="{1DC0E230-1749-4D08-B4C5-CF735BA76C81}" srcOrd="4" destOrd="0" parTransId="{A5E4CBEC-C984-4609-922A-476F538B3DA7}" sibTransId="{174A054F-7837-481B-9F5C-BCC09179F707}"/>
    <dgm:cxn modelId="{F3A803B7-2217-4EE8-82EE-986064DF1964}" type="presOf" srcId="{A343ABDB-6487-4B20-9405-F3B2FAADF7C9}" destId="{62706DAD-2253-4DE1-8325-BC6954375786}" srcOrd="0" destOrd="0" presId="urn:microsoft.com/office/officeart/2005/8/layout/default#1"/>
    <dgm:cxn modelId="{813BD30C-B657-404A-8576-33870F16B4DA}" type="presParOf" srcId="{A21EB3CA-8BF4-41E8-940B-280A7AA2E210}" destId="{71E61442-E15B-416A-9438-1FE1B295E8C6}" srcOrd="0" destOrd="0" presId="urn:microsoft.com/office/officeart/2005/8/layout/default#1"/>
    <dgm:cxn modelId="{F8B0F173-D07E-4FE3-AFCE-B4DFEB4E5F40}" type="presParOf" srcId="{A21EB3CA-8BF4-41E8-940B-280A7AA2E210}" destId="{0B57A787-2A14-4839-BA69-B32C104EF4A8}" srcOrd="1" destOrd="0" presId="urn:microsoft.com/office/officeart/2005/8/layout/default#1"/>
    <dgm:cxn modelId="{CEC32E80-38BB-4D3F-AD00-18EE708A3B6F}" type="presParOf" srcId="{A21EB3CA-8BF4-41E8-940B-280A7AA2E210}" destId="{0FA3A33C-A671-4B66-90E3-E7E9FDA3B569}" srcOrd="2" destOrd="0" presId="urn:microsoft.com/office/officeart/2005/8/layout/default#1"/>
    <dgm:cxn modelId="{98C3C808-CB3F-4135-B32D-EC6ECEC804FF}" type="presParOf" srcId="{A21EB3CA-8BF4-41E8-940B-280A7AA2E210}" destId="{39BFAD8A-E078-4F89-A861-E8BD42A0A4D2}" srcOrd="3" destOrd="0" presId="urn:microsoft.com/office/officeart/2005/8/layout/default#1"/>
    <dgm:cxn modelId="{F1B0E2E4-727E-4C09-B49C-59E67FDD64E5}" type="presParOf" srcId="{A21EB3CA-8BF4-41E8-940B-280A7AA2E210}" destId="{62706DAD-2253-4DE1-8325-BC6954375786}" srcOrd="4" destOrd="0" presId="urn:microsoft.com/office/officeart/2005/8/layout/default#1"/>
    <dgm:cxn modelId="{F4E9458F-8536-4F08-91C1-1EC5827F6F74}" type="presParOf" srcId="{A21EB3CA-8BF4-41E8-940B-280A7AA2E210}" destId="{FB594F72-B3F4-4E03-A852-C08F8D5E4679}" srcOrd="5" destOrd="0" presId="urn:microsoft.com/office/officeart/2005/8/layout/default#1"/>
    <dgm:cxn modelId="{35E65AAC-4916-4830-A6AE-B6F13FDFBFA5}" type="presParOf" srcId="{A21EB3CA-8BF4-41E8-940B-280A7AA2E210}" destId="{292F782E-4C3F-4821-8289-DDDC70D45FD2}" srcOrd="6" destOrd="0" presId="urn:microsoft.com/office/officeart/2005/8/layout/default#1"/>
    <dgm:cxn modelId="{5C980E8C-F6DD-4A23-9AAE-5F248C8EFBDE}" type="presParOf" srcId="{A21EB3CA-8BF4-41E8-940B-280A7AA2E210}" destId="{9C9E1A0F-B129-47BE-94EB-A22D61175B7B}" srcOrd="7" destOrd="0" presId="urn:microsoft.com/office/officeart/2005/8/layout/default#1"/>
    <dgm:cxn modelId="{BECF7FA0-0D4C-468F-B563-6DEFBA7F29D1}" type="presParOf" srcId="{A21EB3CA-8BF4-41E8-940B-280A7AA2E210}" destId="{3DE449F0-BD4D-43D0-B2EB-2B26E6743CF6}" srcOrd="8"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6AAA9F-DDC6-46C7-8765-40A41F3E1080}">
      <dsp:nvSpPr>
        <dsp:cNvPr id="0" name=""/>
        <dsp:cNvSpPr/>
      </dsp:nvSpPr>
      <dsp:spPr>
        <a:xfrm>
          <a:off x="2264022" y="495903"/>
          <a:ext cx="2827776" cy="2788512"/>
        </a:xfrm>
        <a:prstGeom prst="rightArrow">
          <a:avLst>
            <a:gd name="adj1" fmla="val 70000"/>
            <a:gd name="adj2" fmla="val 50000"/>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5560" tIns="8890" rIns="17780" bIns="8890" numCol="1" spcCol="1270" anchor="ctr" anchorCtr="0">
          <a:noAutofit/>
        </a:bodyPr>
        <a:lstStyle/>
        <a:p>
          <a:pPr marL="114300" lvl="1" indent="-114300" algn="l" defTabSz="622300">
            <a:lnSpc>
              <a:spcPct val="90000"/>
            </a:lnSpc>
            <a:spcBef>
              <a:spcPct val="0"/>
            </a:spcBef>
            <a:spcAft>
              <a:spcPct val="15000"/>
            </a:spcAft>
            <a:buChar char="•"/>
          </a:pPr>
          <a:r>
            <a:rPr lang="el-GR" sz="1400" kern="1200" dirty="0">
              <a:latin typeface="Times New Roman" panose="02020603050405020304" pitchFamily="18" charset="0"/>
              <a:cs typeface="Times New Roman" panose="02020603050405020304" pitchFamily="18" charset="0"/>
            </a:rPr>
            <a:t>Εκπαιδευτικές παρεμβάσεις</a:t>
          </a:r>
        </a:p>
        <a:p>
          <a:pPr marL="114300" lvl="1" indent="-114300" algn="l" defTabSz="622300">
            <a:lnSpc>
              <a:spcPct val="90000"/>
            </a:lnSpc>
            <a:spcBef>
              <a:spcPct val="0"/>
            </a:spcBef>
            <a:spcAft>
              <a:spcPct val="15000"/>
            </a:spcAft>
            <a:buChar char="•"/>
          </a:pPr>
          <a:r>
            <a:rPr lang="el-GR" sz="1400" kern="1200" dirty="0">
              <a:latin typeface="Times New Roman" panose="02020603050405020304" pitchFamily="18" charset="0"/>
              <a:cs typeface="Times New Roman" panose="02020603050405020304" pitchFamily="18" charset="0"/>
            </a:rPr>
            <a:t>Θεσμοθετημένες δράσεις  </a:t>
          </a:r>
        </a:p>
      </dsp:txBody>
      <dsp:txXfrm>
        <a:off x="2970966" y="914180"/>
        <a:ext cx="1378541" cy="1951958"/>
      </dsp:txXfrm>
    </dsp:sp>
    <dsp:sp modelId="{EE74CC9A-9468-4F88-AA0A-1A6368E3B8D6}">
      <dsp:nvSpPr>
        <dsp:cNvPr id="0" name=""/>
        <dsp:cNvSpPr/>
      </dsp:nvSpPr>
      <dsp:spPr>
        <a:xfrm>
          <a:off x="0" y="544779"/>
          <a:ext cx="2133988" cy="2465874"/>
        </a:xfrm>
        <a:prstGeom prst="ellipse">
          <a:avLst/>
        </a:prstGeom>
        <a:solidFill>
          <a:schemeClr val="accent1">
            <a:hueOff val="0"/>
            <a:satOff val="0"/>
            <a:lumOff val="0"/>
            <a:alphaOff val="0"/>
          </a:schemeClr>
        </a:solidFill>
        <a:ln>
          <a:noFill/>
        </a:ln>
        <a:effectLst>
          <a:outerShdw blurRad="50800" dist="38100" dir="5400000" sy="96000" rotWithShape="0">
            <a:srgbClr val="000000">
              <a:alpha val="54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dirty="0">
              <a:solidFill>
                <a:schemeClr val="bg1"/>
              </a:solidFill>
              <a:latin typeface="Times New Roman" panose="02020603050405020304" pitchFamily="18" charset="0"/>
              <a:cs typeface="Times New Roman" panose="02020603050405020304" pitchFamily="18" charset="0"/>
            </a:rPr>
            <a:t>Διαπολιτισμική</a:t>
          </a:r>
          <a:r>
            <a:rPr lang="el-GR" sz="1800" kern="1200" dirty="0">
              <a:solidFill>
                <a:schemeClr val="bg1"/>
              </a:solidFill>
            </a:rPr>
            <a:t> αγωγή</a:t>
          </a:r>
        </a:p>
      </dsp:txBody>
      <dsp:txXfrm>
        <a:off x="312515" y="905898"/>
        <a:ext cx="1508958" cy="1743636"/>
      </dsp:txXfrm>
    </dsp:sp>
    <dsp:sp modelId="{E3B1731F-A988-42E8-B5FD-15F558B907E5}">
      <dsp:nvSpPr>
        <dsp:cNvPr id="0" name=""/>
        <dsp:cNvSpPr/>
      </dsp:nvSpPr>
      <dsp:spPr>
        <a:xfrm>
          <a:off x="7473472" y="512096"/>
          <a:ext cx="2880202" cy="2701315"/>
        </a:xfrm>
        <a:prstGeom prst="rightArrow">
          <a:avLst>
            <a:gd name="adj1" fmla="val 70000"/>
            <a:gd name="adj2" fmla="val 50000"/>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5560" tIns="8890" rIns="17780" bIns="8890" numCol="1" spcCol="1270" anchor="ctr" anchorCtr="0">
          <a:noAutofit/>
        </a:bodyPr>
        <a:lstStyle/>
        <a:p>
          <a:pPr marL="0" lvl="0" indent="0" algn="just" defTabSz="622300">
            <a:lnSpc>
              <a:spcPct val="90000"/>
            </a:lnSpc>
            <a:spcBef>
              <a:spcPct val="0"/>
            </a:spcBef>
            <a:spcAft>
              <a:spcPct val="35000"/>
            </a:spcAft>
            <a:buNone/>
          </a:pPr>
          <a:r>
            <a:rPr lang="el-GR" sz="1400" kern="1200" dirty="0">
              <a:latin typeface="Times New Roman" panose="02020603050405020304" pitchFamily="18" charset="0"/>
              <a:cs typeface="Times New Roman" panose="02020603050405020304" pitchFamily="18" charset="0"/>
            </a:rPr>
            <a:t>-Κοινωνική συνείδηση</a:t>
          </a:r>
        </a:p>
        <a:p>
          <a:pPr marL="0" lvl="0" indent="0" algn="just" defTabSz="622300">
            <a:lnSpc>
              <a:spcPct val="90000"/>
            </a:lnSpc>
            <a:spcBef>
              <a:spcPct val="0"/>
            </a:spcBef>
            <a:spcAft>
              <a:spcPct val="35000"/>
            </a:spcAft>
            <a:buNone/>
          </a:pPr>
          <a:r>
            <a:rPr lang="el-GR" sz="1400" kern="1200" dirty="0">
              <a:latin typeface="Times New Roman" panose="02020603050405020304" pitchFamily="18" charset="0"/>
              <a:cs typeface="Times New Roman" panose="02020603050405020304" pitchFamily="18" charset="0"/>
            </a:rPr>
            <a:t>-Κοινωνικές δεξιότητες </a:t>
          </a:r>
        </a:p>
        <a:p>
          <a:pPr marL="0" lvl="0" indent="0" algn="just" defTabSz="622300">
            <a:lnSpc>
              <a:spcPct val="90000"/>
            </a:lnSpc>
            <a:spcBef>
              <a:spcPct val="0"/>
            </a:spcBef>
            <a:spcAft>
              <a:spcPct val="35000"/>
            </a:spcAft>
            <a:buNone/>
          </a:pPr>
          <a:r>
            <a:rPr lang="el-GR" sz="1400" kern="1200" dirty="0">
              <a:latin typeface="Times New Roman" panose="02020603050405020304" pitchFamily="18" charset="0"/>
              <a:cs typeface="Times New Roman" panose="02020603050405020304" pitchFamily="18" charset="0"/>
            </a:rPr>
            <a:t>-Συνεργασία</a:t>
          </a:r>
        </a:p>
        <a:p>
          <a:pPr marL="0" lvl="0" indent="0" algn="just" defTabSz="622300">
            <a:lnSpc>
              <a:spcPct val="90000"/>
            </a:lnSpc>
            <a:spcBef>
              <a:spcPct val="0"/>
            </a:spcBef>
            <a:spcAft>
              <a:spcPct val="35000"/>
            </a:spcAft>
            <a:buNone/>
          </a:pPr>
          <a:r>
            <a:rPr lang="el-GR" sz="1400" kern="1200" dirty="0">
              <a:latin typeface="Times New Roman" panose="02020603050405020304" pitchFamily="18" charset="0"/>
              <a:cs typeface="Times New Roman" panose="02020603050405020304" pitchFamily="18" charset="0"/>
            </a:rPr>
            <a:t>-Προβολή διαφορετικότητας  </a:t>
          </a:r>
        </a:p>
      </dsp:txBody>
      <dsp:txXfrm>
        <a:off x="8193522" y="917293"/>
        <a:ext cx="1404099" cy="1890921"/>
      </dsp:txXfrm>
    </dsp:sp>
    <dsp:sp modelId="{47CC1980-C237-4626-B5A2-A2FA2DC7D063}">
      <dsp:nvSpPr>
        <dsp:cNvPr id="0" name=""/>
        <dsp:cNvSpPr/>
      </dsp:nvSpPr>
      <dsp:spPr>
        <a:xfrm>
          <a:off x="5215813" y="802925"/>
          <a:ext cx="2138948" cy="2290111"/>
        </a:xfrm>
        <a:prstGeom prst="ellipse">
          <a:avLst/>
        </a:prstGeom>
        <a:solidFill>
          <a:schemeClr val="accent1">
            <a:hueOff val="0"/>
            <a:satOff val="0"/>
            <a:lumOff val="0"/>
            <a:alphaOff val="0"/>
          </a:schemeClr>
        </a:solidFill>
        <a:ln>
          <a:noFill/>
        </a:ln>
        <a:effectLst>
          <a:outerShdw blurRad="50800" dist="38100" dir="5400000" sy="96000" rotWithShape="0">
            <a:srgbClr val="000000">
              <a:alpha val="54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dirty="0">
              <a:solidFill>
                <a:schemeClr val="bg1"/>
              </a:solidFill>
              <a:latin typeface="Times New Roman" panose="02020603050405020304" pitchFamily="18" charset="0"/>
              <a:cs typeface="Times New Roman" panose="02020603050405020304" pitchFamily="18" charset="0"/>
            </a:rPr>
            <a:t>Στόχος</a:t>
          </a:r>
          <a:r>
            <a:rPr lang="el-GR" sz="1800" kern="1200" dirty="0">
              <a:latin typeface="Times New Roman" panose="02020603050405020304" pitchFamily="18" charset="0"/>
              <a:cs typeface="Times New Roman" panose="02020603050405020304" pitchFamily="18" charset="0"/>
            </a:rPr>
            <a:t> </a:t>
          </a:r>
        </a:p>
      </dsp:txBody>
      <dsp:txXfrm>
        <a:off x="5529055" y="1138304"/>
        <a:ext cx="1512464" cy="161935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75F445-069E-4C5F-A05B-6E20E89D74B1}">
      <dsp:nvSpPr>
        <dsp:cNvPr id="0" name=""/>
        <dsp:cNvSpPr/>
      </dsp:nvSpPr>
      <dsp:spPr>
        <a:xfrm>
          <a:off x="3856219" y="2736850"/>
          <a:ext cx="682241" cy="1778904"/>
        </a:xfrm>
        <a:custGeom>
          <a:avLst/>
          <a:gdLst/>
          <a:ahLst/>
          <a:cxnLst/>
          <a:rect l="0" t="0" r="0" b="0"/>
          <a:pathLst>
            <a:path>
              <a:moveTo>
                <a:pt x="0" y="0"/>
              </a:moveTo>
              <a:lnTo>
                <a:pt x="341120" y="0"/>
              </a:lnTo>
              <a:lnTo>
                <a:pt x="341120" y="1778904"/>
              </a:lnTo>
              <a:lnTo>
                <a:pt x="682241" y="1778904"/>
              </a:lnTo>
            </a:path>
          </a:pathLst>
        </a:custGeom>
        <a:noFill/>
        <a:ln w="1905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l-GR" sz="700" kern="1200"/>
        </a:p>
      </dsp:txBody>
      <dsp:txXfrm>
        <a:off x="4149709" y="3578671"/>
        <a:ext cx="95262" cy="95262"/>
      </dsp:txXfrm>
    </dsp:sp>
    <dsp:sp modelId="{C6188035-B9EC-4E0E-AA73-DE73B2D873FD}">
      <dsp:nvSpPr>
        <dsp:cNvPr id="0" name=""/>
        <dsp:cNvSpPr/>
      </dsp:nvSpPr>
      <dsp:spPr>
        <a:xfrm>
          <a:off x="3856219" y="2736850"/>
          <a:ext cx="682241" cy="659777"/>
        </a:xfrm>
        <a:custGeom>
          <a:avLst/>
          <a:gdLst/>
          <a:ahLst/>
          <a:cxnLst/>
          <a:rect l="0" t="0" r="0" b="0"/>
          <a:pathLst>
            <a:path>
              <a:moveTo>
                <a:pt x="0" y="0"/>
              </a:moveTo>
              <a:lnTo>
                <a:pt x="341120" y="0"/>
              </a:lnTo>
              <a:lnTo>
                <a:pt x="341120" y="659777"/>
              </a:lnTo>
              <a:lnTo>
                <a:pt x="682241" y="659777"/>
              </a:lnTo>
            </a:path>
          </a:pathLst>
        </a:custGeom>
        <a:noFill/>
        <a:ln w="1905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a:off x="4173613" y="3043011"/>
        <a:ext cx="47454" cy="47454"/>
      </dsp:txXfrm>
    </dsp:sp>
    <dsp:sp modelId="{13D8242E-6157-4956-961C-CA5A5C1DB948}">
      <dsp:nvSpPr>
        <dsp:cNvPr id="0" name=""/>
        <dsp:cNvSpPr/>
      </dsp:nvSpPr>
      <dsp:spPr>
        <a:xfrm>
          <a:off x="3856219" y="2229765"/>
          <a:ext cx="682241" cy="507084"/>
        </a:xfrm>
        <a:custGeom>
          <a:avLst/>
          <a:gdLst/>
          <a:ahLst/>
          <a:cxnLst/>
          <a:rect l="0" t="0" r="0" b="0"/>
          <a:pathLst>
            <a:path>
              <a:moveTo>
                <a:pt x="0" y="507084"/>
              </a:moveTo>
              <a:lnTo>
                <a:pt x="341120" y="507084"/>
              </a:lnTo>
              <a:lnTo>
                <a:pt x="341120" y="0"/>
              </a:lnTo>
              <a:lnTo>
                <a:pt x="682241" y="0"/>
              </a:lnTo>
            </a:path>
          </a:pathLst>
        </a:custGeom>
        <a:noFill/>
        <a:ln w="1905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a:off x="4176089" y="2462056"/>
        <a:ext cx="42502" cy="42502"/>
      </dsp:txXfrm>
    </dsp:sp>
    <dsp:sp modelId="{D9777C09-24B6-4A7A-BCA2-9221D0A7DB69}">
      <dsp:nvSpPr>
        <dsp:cNvPr id="0" name=""/>
        <dsp:cNvSpPr/>
      </dsp:nvSpPr>
      <dsp:spPr>
        <a:xfrm>
          <a:off x="3856219" y="1026336"/>
          <a:ext cx="682241" cy="1710513"/>
        </a:xfrm>
        <a:custGeom>
          <a:avLst/>
          <a:gdLst/>
          <a:ahLst/>
          <a:cxnLst/>
          <a:rect l="0" t="0" r="0" b="0"/>
          <a:pathLst>
            <a:path>
              <a:moveTo>
                <a:pt x="0" y="1710513"/>
              </a:moveTo>
              <a:lnTo>
                <a:pt x="341120" y="1710513"/>
              </a:lnTo>
              <a:lnTo>
                <a:pt x="341120" y="0"/>
              </a:lnTo>
              <a:lnTo>
                <a:pt x="682241" y="0"/>
              </a:lnTo>
            </a:path>
          </a:pathLst>
        </a:custGeom>
        <a:noFill/>
        <a:ln w="1905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l-GR" sz="600" kern="1200"/>
        </a:p>
      </dsp:txBody>
      <dsp:txXfrm>
        <a:off x="4151301" y="1835554"/>
        <a:ext cx="92077" cy="92077"/>
      </dsp:txXfrm>
    </dsp:sp>
    <dsp:sp modelId="{3ABC6647-91FD-4EBB-9923-1AC493046AE2}">
      <dsp:nvSpPr>
        <dsp:cNvPr id="0" name=""/>
        <dsp:cNvSpPr/>
      </dsp:nvSpPr>
      <dsp:spPr>
        <a:xfrm rot="16200000">
          <a:off x="926849" y="2328420"/>
          <a:ext cx="5041879" cy="816859"/>
        </a:xfrm>
        <a:prstGeom prst="rect">
          <a:avLst/>
        </a:prstGeom>
        <a:gradFill rotWithShape="0">
          <a:gsLst>
            <a:gs pos="0">
              <a:schemeClr val="accent1">
                <a:hueOff val="0"/>
                <a:satOff val="0"/>
                <a:lumOff val="0"/>
                <a:alphaOff val="0"/>
                <a:tint val="94000"/>
                <a:satMod val="100000"/>
                <a:lumMod val="104000"/>
              </a:schemeClr>
            </a:gs>
            <a:gs pos="69000">
              <a:schemeClr val="accent1">
                <a:hueOff val="0"/>
                <a:satOff val="0"/>
                <a:lumOff val="0"/>
                <a:alphaOff val="0"/>
                <a:shade val="86000"/>
                <a:satMod val="130000"/>
                <a:lumMod val="102000"/>
              </a:schemeClr>
            </a:gs>
            <a:gs pos="100000">
              <a:schemeClr val="accent1">
                <a:hueOff val="0"/>
                <a:satOff val="0"/>
                <a:lumOff val="0"/>
                <a:alphaOff val="0"/>
                <a:shade val="72000"/>
                <a:satMod val="130000"/>
                <a:lumMod val="100000"/>
              </a:schemeClr>
            </a:gs>
          </a:gsLst>
          <a:lin ang="5400000" scaled="0"/>
        </a:gradFill>
        <a:ln>
          <a:noFill/>
        </a:ln>
        <a:effectLst>
          <a:outerShdw blurRad="50800" dist="38100" dir="5400000" sy="96000" rotWithShape="0">
            <a:srgbClr val="000000">
              <a:alpha val="54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2489200">
            <a:lnSpc>
              <a:spcPct val="90000"/>
            </a:lnSpc>
            <a:spcBef>
              <a:spcPct val="0"/>
            </a:spcBef>
            <a:spcAft>
              <a:spcPct val="35000"/>
            </a:spcAft>
            <a:buNone/>
          </a:pPr>
          <a:r>
            <a:rPr lang="el-GR" sz="5600" kern="1200" dirty="0">
              <a:solidFill>
                <a:schemeClr val="bg1"/>
              </a:solidFill>
              <a:latin typeface="Times New Roman" panose="02020603050405020304" pitchFamily="18" charset="0"/>
              <a:cs typeface="Times New Roman" panose="02020603050405020304" pitchFamily="18" charset="0"/>
            </a:rPr>
            <a:t>Αρχές </a:t>
          </a:r>
        </a:p>
      </dsp:txBody>
      <dsp:txXfrm>
        <a:off x="926849" y="2328420"/>
        <a:ext cx="5041879" cy="816859"/>
      </dsp:txXfrm>
    </dsp:sp>
    <dsp:sp modelId="{20B02FA1-7B05-4C84-A36A-1DEA00C68DDA}">
      <dsp:nvSpPr>
        <dsp:cNvPr id="0" name=""/>
        <dsp:cNvSpPr/>
      </dsp:nvSpPr>
      <dsp:spPr>
        <a:xfrm>
          <a:off x="4538461" y="544294"/>
          <a:ext cx="3428504" cy="964082"/>
        </a:xfrm>
        <a:prstGeom prst="rect">
          <a:avLst/>
        </a:prstGeom>
        <a:gradFill rotWithShape="0">
          <a:gsLst>
            <a:gs pos="0">
              <a:schemeClr val="accent1">
                <a:hueOff val="0"/>
                <a:satOff val="0"/>
                <a:lumOff val="0"/>
                <a:alphaOff val="0"/>
                <a:tint val="94000"/>
                <a:satMod val="100000"/>
                <a:lumMod val="104000"/>
              </a:schemeClr>
            </a:gs>
            <a:gs pos="69000">
              <a:schemeClr val="accent1">
                <a:hueOff val="0"/>
                <a:satOff val="0"/>
                <a:lumOff val="0"/>
                <a:alphaOff val="0"/>
                <a:shade val="86000"/>
                <a:satMod val="130000"/>
                <a:lumMod val="102000"/>
              </a:schemeClr>
            </a:gs>
            <a:gs pos="100000">
              <a:schemeClr val="accent1">
                <a:hueOff val="0"/>
                <a:satOff val="0"/>
                <a:lumOff val="0"/>
                <a:alphaOff val="0"/>
                <a:shade val="72000"/>
                <a:satMod val="130000"/>
                <a:lumMod val="100000"/>
              </a:schemeClr>
            </a:gs>
          </a:gsLst>
          <a:lin ang="5400000" scaled="0"/>
        </a:gradFill>
        <a:ln>
          <a:noFill/>
        </a:ln>
        <a:effectLst>
          <a:outerShdw blurRad="50800" dist="38100" dir="5400000" sy="96000" rotWithShape="0">
            <a:srgbClr val="000000">
              <a:alpha val="54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l-GR" sz="2000" kern="1200" dirty="0">
              <a:solidFill>
                <a:schemeClr val="bg1"/>
              </a:solidFill>
              <a:latin typeface="Times New Roman" panose="02020603050405020304" pitchFamily="18" charset="0"/>
              <a:cs typeface="Times New Roman" panose="02020603050405020304" pitchFamily="18" charset="0"/>
            </a:rPr>
            <a:t>Εκπαίδευση για την ενσυναίσθηση</a:t>
          </a:r>
        </a:p>
      </dsp:txBody>
      <dsp:txXfrm>
        <a:off x="4538461" y="544294"/>
        <a:ext cx="3428504" cy="964082"/>
      </dsp:txXfrm>
    </dsp:sp>
    <dsp:sp modelId="{C79F8CD3-59E6-456E-B16E-ED0849899F2A}">
      <dsp:nvSpPr>
        <dsp:cNvPr id="0" name=""/>
        <dsp:cNvSpPr/>
      </dsp:nvSpPr>
      <dsp:spPr>
        <a:xfrm>
          <a:off x="4538461" y="1768378"/>
          <a:ext cx="3471178" cy="922773"/>
        </a:xfrm>
        <a:prstGeom prst="rect">
          <a:avLst/>
        </a:prstGeom>
        <a:gradFill rotWithShape="0">
          <a:gsLst>
            <a:gs pos="0">
              <a:schemeClr val="accent1">
                <a:hueOff val="0"/>
                <a:satOff val="0"/>
                <a:lumOff val="0"/>
                <a:alphaOff val="0"/>
                <a:tint val="94000"/>
                <a:satMod val="100000"/>
                <a:lumMod val="104000"/>
              </a:schemeClr>
            </a:gs>
            <a:gs pos="69000">
              <a:schemeClr val="accent1">
                <a:hueOff val="0"/>
                <a:satOff val="0"/>
                <a:lumOff val="0"/>
                <a:alphaOff val="0"/>
                <a:shade val="86000"/>
                <a:satMod val="130000"/>
                <a:lumMod val="102000"/>
              </a:schemeClr>
            </a:gs>
            <a:gs pos="100000">
              <a:schemeClr val="accent1">
                <a:hueOff val="0"/>
                <a:satOff val="0"/>
                <a:lumOff val="0"/>
                <a:alphaOff val="0"/>
                <a:shade val="72000"/>
                <a:satMod val="130000"/>
                <a:lumMod val="100000"/>
              </a:schemeClr>
            </a:gs>
          </a:gsLst>
          <a:lin ang="5400000" scaled="0"/>
        </a:gradFill>
        <a:ln>
          <a:noFill/>
        </a:ln>
        <a:effectLst>
          <a:outerShdw blurRad="50800" dist="38100" dir="5400000" sy="96000" rotWithShape="0">
            <a:srgbClr val="000000">
              <a:alpha val="54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l-GR" sz="2000" kern="1200" dirty="0">
              <a:solidFill>
                <a:schemeClr val="bg1"/>
              </a:solidFill>
              <a:latin typeface="Times New Roman" panose="02020603050405020304" pitchFamily="18" charset="0"/>
              <a:cs typeface="Times New Roman" panose="02020603050405020304" pitchFamily="18" charset="0"/>
            </a:rPr>
            <a:t>Εκπαίδευση για αλληλεγγύη</a:t>
          </a:r>
          <a:r>
            <a:rPr lang="en-US" sz="2000" kern="1200" dirty="0">
              <a:solidFill>
                <a:schemeClr val="bg1"/>
              </a:solidFill>
              <a:latin typeface="Times New Roman" panose="02020603050405020304" pitchFamily="18" charset="0"/>
              <a:cs typeface="Times New Roman" panose="02020603050405020304" pitchFamily="18" charset="0"/>
            </a:rPr>
            <a:t> </a:t>
          </a:r>
          <a:r>
            <a:rPr lang="el-GR" sz="2000" kern="1200" dirty="0">
              <a:solidFill>
                <a:schemeClr val="bg1"/>
              </a:solidFill>
              <a:effectLst/>
              <a:latin typeface="Times New Roman" panose="02020603050405020304" pitchFamily="18" charset="0"/>
              <a:ea typeface="Calibri" panose="020F0502020204030204" pitchFamily="34" charset="0"/>
            </a:rPr>
            <a:t>(Νικολάου, 2000).</a:t>
          </a:r>
          <a:r>
            <a:rPr lang="en-US" sz="2000" kern="1200" dirty="0">
              <a:solidFill>
                <a:schemeClr val="bg1"/>
              </a:solidFill>
              <a:latin typeface="Times New Roman" panose="02020603050405020304" pitchFamily="18" charset="0"/>
              <a:cs typeface="Times New Roman" panose="02020603050405020304" pitchFamily="18" charset="0"/>
            </a:rPr>
            <a:t> </a:t>
          </a:r>
          <a:endParaRPr lang="el-GR" sz="2000" kern="1200" dirty="0">
            <a:solidFill>
              <a:schemeClr val="bg1"/>
            </a:solidFill>
            <a:latin typeface="Times New Roman" panose="02020603050405020304" pitchFamily="18" charset="0"/>
            <a:cs typeface="Times New Roman" panose="02020603050405020304" pitchFamily="18" charset="0"/>
          </a:endParaRPr>
        </a:p>
      </dsp:txBody>
      <dsp:txXfrm>
        <a:off x="4538461" y="1768378"/>
        <a:ext cx="3471178" cy="922773"/>
      </dsp:txXfrm>
    </dsp:sp>
    <dsp:sp modelId="{F88D03C4-93A0-401B-853D-CEFFD63AF4F1}">
      <dsp:nvSpPr>
        <dsp:cNvPr id="0" name=""/>
        <dsp:cNvSpPr/>
      </dsp:nvSpPr>
      <dsp:spPr>
        <a:xfrm>
          <a:off x="4538461" y="2951153"/>
          <a:ext cx="3336060" cy="890949"/>
        </a:xfrm>
        <a:prstGeom prst="rect">
          <a:avLst/>
        </a:prstGeom>
        <a:gradFill rotWithShape="0">
          <a:gsLst>
            <a:gs pos="0">
              <a:schemeClr val="accent1">
                <a:hueOff val="0"/>
                <a:satOff val="0"/>
                <a:lumOff val="0"/>
                <a:alphaOff val="0"/>
                <a:tint val="94000"/>
                <a:satMod val="100000"/>
                <a:lumMod val="104000"/>
              </a:schemeClr>
            </a:gs>
            <a:gs pos="69000">
              <a:schemeClr val="accent1">
                <a:hueOff val="0"/>
                <a:satOff val="0"/>
                <a:lumOff val="0"/>
                <a:alphaOff val="0"/>
                <a:shade val="86000"/>
                <a:satMod val="130000"/>
                <a:lumMod val="102000"/>
              </a:schemeClr>
            </a:gs>
            <a:gs pos="100000">
              <a:schemeClr val="accent1">
                <a:hueOff val="0"/>
                <a:satOff val="0"/>
                <a:lumOff val="0"/>
                <a:alphaOff val="0"/>
                <a:shade val="72000"/>
                <a:satMod val="130000"/>
                <a:lumMod val="100000"/>
              </a:schemeClr>
            </a:gs>
          </a:gsLst>
          <a:lin ang="5400000" scaled="0"/>
        </a:gradFill>
        <a:ln>
          <a:noFill/>
        </a:ln>
        <a:effectLst>
          <a:outerShdw blurRad="50800" dist="38100" dir="5400000" sy="96000" rotWithShape="0">
            <a:srgbClr val="000000">
              <a:alpha val="54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l-GR" sz="2000" kern="1200" dirty="0">
              <a:solidFill>
                <a:schemeClr val="bg1"/>
              </a:solidFill>
              <a:latin typeface="Times New Roman" panose="02020603050405020304" pitchFamily="18" charset="0"/>
              <a:cs typeface="Times New Roman" panose="02020603050405020304" pitchFamily="18" charset="0"/>
            </a:rPr>
            <a:t>Εκπαίδευση για πολιτισμικό σεβασμό</a:t>
          </a:r>
          <a:r>
            <a:rPr lang="en-US" sz="2000" kern="1200" dirty="0">
              <a:solidFill>
                <a:schemeClr val="bg1"/>
              </a:solidFill>
              <a:latin typeface="Times New Roman" panose="02020603050405020304" pitchFamily="18" charset="0"/>
              <a:cs typeface="Times New Roman" panose="02020603050405020304" pitchFamily="18" charset="0"/>
            </a:rPr>
            <a:t> (</a:t>
          </a:r>
          <a:r>
            <a:rPr lang="el-GR" sz="2000" kern="1200" dirty="0">
              <a:solidFill>
                <a:schemeClr val="bg1"/>
              </a:solidFill>
              <a:latin typeface="Times New Roman" panose="02020603050405020304" pitchFamily="18" charset="0"/>
              <a:cs typeface="Times New Roman" panose="02020603050405020304" pitchFamily="18" charset="0"/>
            </a:rPr>
            <a:t>Ζωγράφου, 2003)</a:t>
          </a:r>
        </a:p>
      </dsp:txBody>
      <dsp:txXfrm>
        <a:off x="4538461" y="2951153"/>
        <a:ext cx="3336060" cy="890949"/>
      </dsp:txXfrm>
    </dsp:sp>
    <dsp:sp modelId="{2D43431F-8841-4345-B570-AF09215D1781}">
      <dsp:nvSpPr>
        <dsp:cNvPr id="0" name=""/>
        <dsp:cNvSpPr/>
      </dsp:nvSpPr>
      <dsp:spPr>
        <a:xfrm>
          <a:off x="4538461" y="4102103"/>
          <a:ext cx="3336060" cy="827301"/>
        </a:xfrm>
        <a:prstGeom prst="rect">
          <a:avLst/>
        </a:prstGeom>
        <a:gradFill rotWithShape="0">
          <a:gsLst>
            <a:gs pos="0">
              <a:schemeClr val="accent1">
                <a:hueOff val="0"/>
                <a:satOff val="0"/>
                <a:lumOff val="0"/>
                <a:alphaOff val="0"/>
                <a:tint val="94000"/>
                <a:satMod val="100000"/>
                <a:lumMod val="104000"/>
              </a:schemeClr>
            </a:gs>
            <a:gs pos="69000">
              <a:schemeClr val="accent1">
                <a:hueOff val="0"/>
                <a:satOff val="0"/>
                <a:lumOff val="0"/>
                <a:alphaOff val="0"/>
                <a:shade val="86000"/>
                <a:satMod val="130000"/>
                <a:lumMod val="102000"/>
              </a:schemeClr>
            </a:gs>
            <a:gs pos="100000">
              <a:schemeClr val="accent1">
                <a:hueOff val="0"/>
                <a:satOff val="0"/>
                <a:lumOff val="0"/>
                <a:alphaOff val="0"/>
                <a:shade val="72000"/>
                <a:satMod val="130000"/>
                <a:lumMod val="100000"/>
              </a:schemeClr>
            </a:gs>
          </a:gsLst>
          <a:lin ang="5400000" scaled="0"/>
        </a:gradFill>
        <a:ln>
          <a:noFill/>
        </a:ln>
        <a:effectLst>
          <a:outerShdw blurRad="50800" dist="38100" dir="5400000" sy="96000" rotWithShape="0">
            <a:srgbClr val="000000">
              <a:alpha val="54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l-GR" sz="2000" kern="1200" dirty="0">
              <a:solidFill>
                <a:schemeClr val="bg1"/>
              </a:solidFill>
              <a:latin typeface="Times New Roman" panose="02020603050405020304" pitchFamily="18" charset="0"/>
              <a:cs typeface="Times New Roman" panose="02020603050405020304" pitchFamily="18" charset="0"/>
            </a:rPr>
            <a:t>Εκπαίδευση εναντίον του εθνικιστικού τρόπου σκέψης</a:t>
          </a:r>
          <a:r>
            <a:rPr lang="en-US" sz="2000" kern="1200" dirty="0">
              <a:solidFill>
                <a:schemeClr val="bg1"/>
              </a:solidFill>
              <a:latin typeface="Times New Roman" panose="02020603050405020304" pitchFamily="18" charset="0"/>
              <a:cs typeface="Times New Roman" panose="02020603050405020304" pitchFamily="18" charset="0"/>
            </a:rPr>
            <a:t> </a:t>
          </a:r>
          <a:r>
            <a:rPr lang="el-GR" sz="2000" kern="1200" dirty="0">
              <a:solidFill>
                <a:schemeClr val="bg1"/>
              </a:solidFill>
              <a:effectLst/>
              <a:latin typeface="Times New Roman" panose="02020603050405020304" pitchFamily="18" charset="0"/>
              <a:ea typeface="Calibri" panose="020F0502020204030204" pitchFamily="34" charset="0"/>
            </a:rPr>
            <a:t>(Νικολάου, 2000).</a:t>
          </a:r>
          <a:r>
            <a:rPr lang="en-US" sz="2000" kern="1200" dirty="0">
              <a:solidFill>
                <a:schemeClr val="bg1"/>
              </a:solidFill>
              <a:latin typeface="Times New Roman" panose="02020603050405020304" pitchFamily="18" charset="0"/>
              <a:cs typeface="Times New Roman" panose="02020603050405020304" pitchFamily="18" charset="0"/>
            </a:rPr>
            <a:t> </a:t>
          </a:r>
          <a:r>
            <a:rPr lang="el-GR" sz="2000" kern="1200" dirty="0">
              <a:solidFill>
                <a:schemeClr val="bg1"/>
              </a:solidFill>
              <a:latin typeface="Times New Roman" panose="02020603050405020304" pitchFamily="18" charset="0"/>
              <a:cs typeface="Times New Roman" panose="02020603050405020304" pitchFamily="18" charset="0"/>
            </a:rPr>
            <a:t> </a:t>
          </a:r>
        </a:p>
      </dsp:txBody>
      <dsp:txXfrm>
        <a:off x="4538461" y="4102103"/>
        <a:ext cx="3336060" cy="82730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E61442-E15B-416A-9438-1FE1B295E8C6}">
      <dsp:nvSpPr>
        <dsp:cNvPr id="0" name=""/>
        <dsp:cNvSpPr/>
      </dsp:nvSpPr>
      <dsp:spPr>
        <a:xfrm>
          <a:off x="0" y="177998"/>
          <a:ext cx="3536156" cy="2121693"/>
        </a:xfrm>
        <a:prstGeom prst="rect">
          <a:avLst/>
        </a:prstGeom>
        <a:gradFill rotWithShape="0">
          <a:gsLst>
            <a:gs pos="0">
              <a:schemeClr val="accent1">
                <a:hueOff val="0"/>
                <a:satOff val="0"/>
                <a:lumOff val="0"/>
                <a:alphaOff val="0"/>
                <a:tint val="94000"/>
                <a:satMod val="100000"/>
                <a:lumMod val="104000"/>
              </a:schemeClr>
            </a:gs>
            <a:gs pos="69000">
              <a:schemeClr val="accent1">
                <a:hueOff val="0"/>
                <a:satOff val="0"/>
                <a:lumOff val="0"/>
                <a:alphaOff val="0"/>
                <a:shade val="86000"/>
                <a:satMod val="130000"/>
                <a:lumMod val="102000"/>
              </a:schemeClr>
            </a:gs>
            <a:gs pos="100000">
              <a:schemeClr val="accent1">
                <a:hueOff val="0"/>
                <a:satOff val="0"/>
                <a:lumOff val="0"/>
                <a:alphaOff val="0"/>
                <a:shade val="72000"/>
                <a:satMod val="130000"/>
                <a:lumMod val="100000"/>
              </a:schemeClr>
            </a:gs>
          </a:gsLst>
          <a:lin ang="5400000" scaled="0"/>
        </a:gradFill>
        <a:ln>
          <a:noFill/>
        </a:ln>
        <a:effectLst>
          <a:outerShdw blurRad="50800" dist="38100" dir="5400000" sy="96000" rotWithShape="0">
            <a:srgbClr val="000000">
              <a:alpha val="54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l-GR" sz="3600" kern="1200" dirty="0">
              <a:solidFill>
                <a:schemeClr val="bg1"/>
              </a:solidFill>
              <a:latin typeface="Times New Roman" panose="02020603050405020304" pitchFamily="18" charset="0"/>
              <a:cs typeface="Times New Roman" panose="02020603050405020304" pitchFamily="18" charset="0"/>
            </a:rPr>
            <a:t>Αφομοιωτικό μοντέλο</a:t>
          </a:r>
        </a:p>
      </dsp:txBody>
      <dsp:txXfrm>
        <a:off x="0" y="177998"/>
        <a:ext cx="3536156" cy="2121693"/>
      </dsp:txXfrm>
    </dsp:sp>
    <dsp:sp modelId="{0FA3A33C-A671-4B66-90E3-E7E9FDA3B569}">
      <dsp:nvSpPr>
        <dsp:cNvPr id="0" name=""/>
        <dsp:cNvSpPr/>
      </dsp:nvSpPr>
      <dsp:spPr>
        <a:xfrm>
          <a:off x="3889771" y="177998"/>
          <a:ext cx="3536156" cy="2121693"/>
        </a:xfrm>
        <a:prstGeom prst="rect">
          <a:avLst/>
        </a:prstGeom>
        <a:gradFill rotWithShape="0">
          <a:gsLst>
            <a:gs pos="0">
              <a:schemeClr val="accent1">
                <a:hueOff val="0"/>
                <a:satOff val="0"/>
                <a:lumOff val="0"/>
                <a:alphaOff val="0"/>
                <a:tint val="94000"/>
                <a:satMod val="100000"/>
                <a:lumMod val="104000"/>
              </a:schemeClr>
            </a:gs>
            <a:gs pos="69000">
              <a:schemeClr val="accent1">
                <a:hueOff val="0"/>
                <a:satOff val="0"/>
                <a:lumOff val="0"/>
                <a:alphaOff val="0"/>
                <a:shade val="86000"/>
                <a:satMod val="130000"/>
                <a:lumMod val="102000"/>
              </a:schemeClr>
            </a:gs>
            <a:gs pos="100000">
              <a:schemeClr val="accent1">
                <a:hueOff val="0"/>
                <a:satOff val="0"/>
                <a:lumOff val="0"/>
                <a:alphaOff val="0"/>
                <a:shade val="72000"/>
                <a:satMod val="130000"/>
                <a:lumMod val="100000"/>
              </a:schemeClr>
            </a:gs>
          </a:gsLst>
          <a:lin ang="5400000" scaled="0"/>
        </a:gradFill>
        <a:ln>
          <a:noFill/>
        </a:ln>
        <a:effectLst>
          <a:outerShdw blurRad="50800" dist="38100" dir="5400000" sy="96000" rotWithShape="0">
            <a:srgbClr val="000000">
              <a:alpha val="54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l-GR" sz="3600" kern="1200" dirty="0">
              <a:solidFill>
                <a:schemeClr val="bg1"/>
              </a:solidFill>
              <a:latin typeface="Times New Roman" panose="02020603050405020304" pitchFamily="18" charset="0"/>
              <a:cs typeface="Times New Roman" panose="02020603050405020304" pitchFamily="18" charset="0"/>
            </a:rPr>
            <a:t>Μοντέλο ενσωμάτωσης </a:t>
          </a:r>
        </a:p>
      </dsp:txBody>
      <dsp:txXfrm>
        <a:off x="3889771" y="177998"/>
        <a:ext cx="3536156" cy="2121693"/>
      </dsp:txXfrm>
    </dsp:sp>
    <dsp:sp modelId="{62706DAD-2253-4DE1-8325-BC6954375786}">
      <dsp:nvSpPr>
        <dsp:cNvPr id="0" name=""/>
        <dsp:cNvSpPr/>
      </dsp:nvSpPr>
      <dsp:spPr>
        <a:xfrm>
          <a:off x="7779543" y="177998"/>
          <a:ext cx="3536156" cy="2121693"/>
        </a:xfrm>
        <a:prstGeom prst="rect">
          <a:avLst/>
        </a:prstGeom>
        <a:gradFill rotWithShape="0">
          <a:gsLst>
            <a:gs pos="0">
              <a:schemeClr val="accent1">
                <a:hueOff val="0"/>
                <a:satOff val="0"/>
                <a:lumOff val="0"/>
                <a:alphaOff val="0"/>
                <a:tint val="94000"/>
                <a:satMod val="100000"/>
                <a:lumMod val="104000"/>
              </a:schemeClr>
            </a:gs>
            <a:gs pos="69000">
              <a:schemeClr val="accent1">
                <a:hueOff val="0"/>
                <a:satOff val="0"/>
                <a:lumOff val="0"/>
                <a:alphaOff val="0"/>
                <a:shade val="86000"/>
                <a:satMod val="130000"/>
                <a:lumMod val="102000"/>
              </a:schemeClr>
            </a:gs>
            <a:gs pos="100000">
              <a:schemeClr val="accent1">
                <a:hueOff val="0"/>
                <a:satOff val="0"/>
                <a:lumOff val="0"/>
                <a:alphaOff val="0"/>
                <a:shade val="72000"/>
                <a:satMod val="130000"/>
                <a:lumMod val="100000"/>
              </a:schemeClr>
            </a:gs>
          </a:gsLst>
          <a:lin ang="5400000" scaled="0"/>
        </a:gradFill>
        <a:ln>
          <a:noFill/>
        </a:ln>
        <a:effectLst>
          <a:outerShdw blurRad="50800" dist="38100" dir="5400000" sy="96000" rotWithShape="0">
            <a:srgbClr val="000000">
              <a:alpha val="54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l-GR" sz="3600" kern="1200" dirty="0">
              <a:solidFill>
                <a:schemeClr val="bg1"/>
              </a:solidFill>
              <a:latin typeface="Times New Roman" panose="02020603050405020304" pitchFamily="18" charset="0"/>
              <a:cs typeface="Times New Roman" panose="02020603050405020304" pitchFamily="18" charset="0"/>
            </a:rPr>
            <a:t>Πολυπολιτισμικό μοντέλο </a:t>
          </a:r>
        </a:p>
      </dsp:txBody>
      <dsp:txXfrm>
        <a:off x="7779543" y="177998"/>
        <a:ext cx="3536156" cy="2121693"/>
      </dsp:txXfrm>
    </dsp:sp>
    <dsp:sp modelId="{292F782E-4C3F-4821-8289-DDDC70D45FD2}">
      <dsp:nvSpPr>
        <dsp:cNvPr id="0" name=""/>
        <dsp:cNvSpPr/>
      </dsp:nvSpPr>
      <dsp:spPr>
        <a:xfrm>
          <a:off x="1944885" y="2653307"/>
          <a:ext cx="3536156" cy="2121693"/>
        </a:xfrm>
        <a:prstGeom prst="rect">
          <a:avLst/>
        </a:prstGeom>
        <a:gradFill rotWithShape="0">
          <a:gsLst>
            <a:gs pos="0">
              <a:schemeClr val="accent1">
                <a:hueOff val="0"/>
                <a:satOff val="0"/>
                <a:lumOff val="0"/>
                <a:alphaOff val="0"/>
                <a:tint val="94000"/>
                <a:satMod val="100000"/>
                <a:lumMod val="104000"/>
              </a:schemeClr>
            </a:gs>
            <a:gs pos="69000">
              <a:schemeClr val="accent1">
                <a:hueOff val="0"/>
                <a:satOff val="0"/>
                <a:lumOff val="0"/>
                <a:alphaOff val="0"/>
                <a:shade val="86000"/>
                <a:satMod val="130000"/>
                <a:lumMod val="102000"/>
              </a:schemeClr>
            </a:gs>
            <a:gs pos="100000">
              <a:schemeClr val="accent1">
                <a:hueOff val="0"/>
                <a:satOff val="0"/>
                <a:lumOff val="0"/>
                <a:alphaOff val="0"/>
                <a:shade val="72000"/>
                <a:satMod val="130000"/>
                <a:lumMod val="100000"/>
              </a:schemeClr>
            </a:gs>
          </a:gsLst>
          <a:lin ang="5400000" scaled="0"/>
        </a:gradFill>
        <a:ln>
          <a:noFill/>
        </a:ln>
        <a:effectLst>
          <a:outerShdw blurRad="50800" dist="38100" dir="5400000" sy="96000" rotWithShape="0">
            <a:srgbClr val="000000">
              <a:alpha val="54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l-GR" sz="3600" kern="1200" dirty="0">
              <a:solidFill>
                <a:schemeClr val="bg1"/>
              </a:solidFill>
              <a:latin typeface="Times New Roman" panose="02020603050405020304" pitchFamily="18" charset="0"/>
              <a:cs typeface="Times New Roman" panose="02020603050405020304" pitchFamily="18" charset="0"/>
            </a:rPr>
            <a:t>Αντιρατσιστικό μοντέλο</a:t>
          </a:r>
        </a:p>
      </dsp:txBody>
      <dsp:txXfrm>
        <a:off x="1944885" y="2653307"/>
        <a:ext cx="3536156" cy="2121693"/>
      </dsp:txXfrm>
    </dsp:sp>
    <dsp:sp modelId="{3DE449F0-BD4D-43D0-B2EB-2B26E6743CF6}">
      <dsp:nvSpPr>
        <dsp:cNvPr id="0" name=""/>
        <dsp:cNvSpPr/>
      </dsp:nvSpPr>
      <dsp:spPr>
        <a:xfrm>
          <a:off x="5834657" y="2653307"/>
          <a:ext cx="3536156" cy="2121693"/>
        </a:xfrm>
        <a:prstGeom prst="rect">
          <a:avLst/>
        </a:prstGeom>
        <a:gradFill rotWithShape="0">
          <a:gsLst>
            <a:gs pos="0">
              <a:schemeClr val="accent1">
                <a:hueOff val="0"/>
                <a:satOff val="0"/>
                <a:lumOff val="0"/>
                <a:alphaOff val="0"/>
                <a:tint val="94000"/>
                <a:satMod val="100000"/>
                <a:lumMod val="104000"/>
              </a:schemeClr>
            </a:gs>
            <a:gs pos="69000">
              <a:schemeClr val="accent1">
                <a:hueOff val="0"/>
                <a:satOff val="0"/>
                <a:lumOff val="0"/>
                <a:alphaOff val="0"/>
                <a:shade val="86000"/>
                <a:satMod val="130000"/>
                <a:lumMod val="102000"/>
              </a:schemeClr>
            </a:gs>
            <a:gs pos="100000">
              <a:schemeClr val="accent1">
                <a:hueOff val="0"/>
                <a:satOff val="0"/>
                <a:lumOff val="0"/>
                <a:alphaOff val="0"/>
                <a:shade val="72000"/>
                <a:satMod val="130000"/>
                <a:lumMod val="100000"/>
              </a:schemeClr>
            </a:gs>
          </a:gsLst>
          <a:lin ang="5400000" scaled="0"/>
        </a:gradFill>
        <a:ln>
          <a:noFill/>
        </a:ln>
        <a:effectLst>
          <a:outerShdw blurRad="50800" dist="38100" dir="5400000" sy="96000" rotWithShape="0">
            <a:srgbClr val="000000">
              <a:alpha val="54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l-GR" sz="3600" kern="1200" dirty="0">
              <a:solidFill>
                <a:schemeClr val="bg1"/>
              </a:solidFill>
              <a:latin typeface="Times New Roman" panose="02020603050405020304" pitchFamily="18" charset="0"/>
              <a:cs typeface="Times New Roman" panose="02020603050405020304" pitchFamily="18" charset="0"/>
            </a:rPr>
            <a:t>Διαπολιτισμικό μοντέλο</a:t>
          </a:r>
        </a:p>
      </dsp:txBody>
      <dsp:txXfrm>
        <a:off x="5834657" y="2653307"/>
        <a:ext cx="3536156" cy="2121693"/>
      </dsp:txXfrm>
    </dsp:sp>
  </dsp:spTree>
</dsp:drawing>
</file>

<file path=ppt/diagrams/layout1.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1">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l-GR"/>
              <a:t>Στυλ κύριου τίτλου</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7CD230F6-A552-4781-B959-5C96410B8C40}" type="datetimeFigureOut">
              <a:rPr lang="el-GR" smtClean="0"/>
              <a:pPr/>
              <a:t>24/11/2019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7774698-95F6-4599-BC15-71629BEB2EF0}" type="slidenum">
              <a:rPr lang="el-GR" smtClean="0"/>
              <a:pPr/>
              <a:t>‹#›</a:t>
            </a:fld>
            <a:endParaRPr lang="el-GR"/>
          </a:p>
        </p:txBody>
      </p:sp>
    </p:spTree>
    <p:extLst>
      <p:ext uri="{BB962C8B-B14F-4D97-AF65-F5344CB8AC3E}">
        <p14:creationId xmlns:p14="http://schemas.microsoft.com/office/powerpoint/2010/main" val="3005655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l-GR"/>
              <a:t>Στυλ κύριου τίτλου</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7CD230F6-A552-4781-B959-5C96410B8C40}" type="datetimeFigureOut">
              <a:rPr lang="el-GR" smtClean="0"/>
              <a:pPr/>
              <a:t>24/11/2019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7774698-95F6-4599-BC15-71629BEB2EF0}" type="slidenum">
              <a:rPr lang="el-GR" smtClean="0"/>
              <a:pPr/>
              <a:t>‹#›</a:t>
            </a:fld>
            <a:endParaRPr lang="el-GR"/>
          </a:p>
        </p:txBody>
      </p:sp>
    </p:spTree>
    <p:extLst>
      <p:ext uri="{BB962C8B-B14F-4D97-AF65-F5344CB8AC3E}">
        <p14:creationId xmlns:p14="http://schemas.microsoft.com/office/powerpoint/2010/main" val="3788217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l-GR"/>
              <a:t>Στυλ κύριου τίτλου</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7CD230F6-A552-4781-B959-5C96410B8C40}" type="datetimeFigureOut">
              <a:rPr lang="el-GR" smtClean="0"/>
              <a:pPr/>
              <a:t>24/11/2019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7774698-95F6-4599-BC15-71629BEB2EF0}" type="slidenum">
              <a:rPr lang="el-GR" smtClean="0"/>
              <a:pPr/>
              <a:t>‹#›</a:t>
            </a:fld>
            <a:endParaRPr lang="el-GR"/>
          </a:p>
        </p:txBody>
      </p:sp>
    </p:spTree>
    <p:extLst>
      <p:ext uri="{BB962C8B-B14F-4D97-AF65-F5344CB8AC3E}">
        <p14:creationId xmlns:p14="http://schemas.microsoft.com/office/powerpoint/2010/main" val="27493220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l-GR"/>
              <a:t>Στυλ κύριου τίτλου</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7CD230F6-A552-4781-B959-5C96410B8C40}" type="datetimeFigureOut">
              <a:rPr lang="el-GR" smtClean="0"/>
              <a:pPr/>
              <a:t>24/11/2019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7774698-95F6-4599-BC15-71629BEB2EF0}" type="slidenum">
              <a:rPr lang="el-GR" smtClean="0"/>
              <a:pPr/>
              <a:t>‹#›</a:t>
            </a:fld>
            <a:endParaRPr lang="el-GR"/>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5380013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l-GR"/>
              <a:t>Στυλ κύριου τίτλου</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7CD230F6-A552-4781-B959-5C96410B8C40}" type="datetimeFigureOut">
              <a:rPr lang="el-GR" smtClean="0"/>
              <a:pPr/>
              <a:t>24/11/2019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7774698-95F6-4599-BC15-71629BEB2EF0}" type="slidenum">
              <a:rPr lang="el-GR" smtClean="0"/>
              <a:pPr/>
              <a:t>‹#›</a:t>
            </a:fld>
            <a:endParaRPr lang="el-GR"/>
          </a:p>
        </p:txBody>
      </p:sp>
    </p:spTree>
    <p:extLst>
      <p:ext uri="{BB962C8B-B14F-4D97-AF65-F5344CB8AC3E}">
        <p14:creationId xmlns:p14="http://schemas.microsoft.com/office/powerpoint/2010/main" val="16154932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l-GR"/>
              <a:t>Στυλ κύριου τίτλου</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3" name="Date Placeholder 2"/>
          <p:cNvSpPr>
            <a:spLocks noGrp="1"/>
          </p:cNvSpPr>
          <p:nvPr>
            <p:ph type="dt" sz="half" idx="10"/>
          </p:nvPr>
        </p:nvSpPr>
        <p:spPr/>
        <p:txBody>
          <a:bodyPr/>
          <a:lstStyle/>
          <a:p>
            <a:fld id="{7CD230F6-A552-4781-B959-5C96410B8C40}" type="datetimeFigureOut">
              <a:rPr lang="el-GR" smtClean="0"/>
              <a:pPr/>
              <a:t>24/11/2019</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D7774698-95F6-4599-BC15-71629BEB2EF0}" type="slidenum">
              <a:rPr lang="el-GR" smtClean="0"/>
              <a:pPr/>
              <a:t>‹#›</a:t>
            </a:fld>
            <a:endParaRPr lang="el-GR"/>
          </a:p>
        </p:txBody>
      </p:sp>
    </p:spTree>
    <p:extLst>
      <p:ext uri="{BB962C8B-B14F-4D97-AF65-F5344CB8AC3E}">
        <p14:creationId xmlns:p14="http://schemas.microsoft.com/office/powerpoint/2010/main" val="23586170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l-GR"/>
              <a:t>Στυλ κύριου τίτλου</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3" name="Date Placeholder 2"/>
          <p:cNvSpPr>
            <a:spLocks noGrp="1"/>
          </p:cNvSpPr>
          <p:nvPr>
            <p:ph type="dt" sz="half" idx="10"/>
          </p:nvPr>
        </p:nvSpPr>
        <p:spPr/>
        <p:txBody>
          <a:bodyPr/>
          <a:lstStyle/>
          <a:p>
            <a:fld id="{7CD230F6-A552-4781-B959-5C96410B8C40}" type="datetimeFigureOut">
              <a:rPr lang="el-GR" smtClean="0"/>
              <a:pPr/>
              <a:t>24/11/2019</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D7774698-95F6-4599-BC15-71629BEB2EF0}" type="slidenum">
              <a:rPr lang="el-GR" smtClean="0"/>
              <a:pPr/>
              <a:t>‹#›</a:t>
            </a:fld>
            <a:endParaRPr lang="el-GR"/>
          </a:p>
        </p:txBody>
      </p:sp>
    </p:spTree>
    <p:extLst>
      <p:ext uri="{BB962C8B-B14F-4D97-AF65-F5344CB8AC3E}">
        <p14:creationId xmlns:p14="http://schemas.microsoft.com/office/powerpoint/2010/main" val="2511478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7CD230F6-A552-4781-B959-5C96410B8C40}" type="datetimeFigureOut">
              <a:rPr lang="el-GR" smtClean="0"/>
              <a:pPr/>
              <a:t>24/11/2019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7774698-95F6-4599-BC15-71629BEB2EF0}" type="slidenum">
              <a:rPr lang="el-GR" smtClean="0"/>
              <a:pPr/>
              <a:t>‹#›</a:t>
            </a:fld>
            <a:endParaRPr lang="el-GR"/>
          </a:p>
        </p:txBody>
      </p:sp>
    </p:spTree>
    <p:extLst>
      <p:ext uri="{BB962C8B-B14F-4D97-AF65-F5344CB8AC3E}">
        <p14:creationId xmlns:p14="http://schemas.microsoft.com/office/powerpoint/2010/main" val="15180795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l-GR"/>
              <a:t>Στυλ κύριου τίτλου</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7CD230F6-A552-4781-B959-5C96410B8C40}" type="datetimeFigureOut">
              <a:rPr lang="el-GR" smtClean="0"/>
              <a:pPr/>
              <a:t>24/11/2019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7774698-95F6-4599-BC15-71629BEB2EF0}" type="slidenum">
              <a:rPr lang="el-GR" smtClean="0"/>
              <a:pPr/>
              <a:t>‹#›</a:t>
            </a:fld>
            <a:endParaRPr lang="el-GR"/>
          </a:p>
        </p:txBody>
      </p:sp>
    </p:spTree>
    <p:extLst>
      <p:ext uri="{BB962C8B-B14F-4D97-AF65-F5344CB8AC3E}">
        <p14:creationId xmlns:p14="http://schemas.microsoft.com/office/powerpoint/2010/main" val="1483848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7CD230F6-A552-4781-B959-5C96410B8C40}" type="datetimeFigureOut">
              <a:rPr lang="el-GR" smtClean="0"/>
              <a:pPr/>
              <a:t>24/11/2019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7774698-95F6-4599-BC15-71629BEB2EF0}" type="slidenum">
              <a:rPr lang="el-GR" smtClean="0"/>
              <a:pPr/>
              <a:t>‹#›</a:t>
            </a:fld>
            <a:endParaRPr lang="el-GR"/>
          </a:p>
        </p:txBody>
      </p:sp>
    </p:spTree>
    <p:extLst>
      <p:ext uri="{BB962C8B-B14F-4D97-AF65-F5344CB8AC3E}">
        <p14:creationId xmlns:p14="http://schemas.microsoft.com/office/powerpoint/2010/main" val="4125141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l-GR"/>
              <a:t>Στυλ κύριου τίτλου</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7CD230F6-A552-4781-B959-5C96410B8C40}" type="datetimeFigureOut">
              <a:rPr lang="el-GR" smtClean="0"/>
              <a:pPr/>
              <a:t>24/11/2019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7774698-95F6-4599-BC15-71629BEB2EF0}" type="slidenum">
              <a:rPr lang="el-GR" smtClean="0"/>
              <a:pPr/>
              <a:t>‹#›</a:t>
            </a:fld>
            <a:endParaRPr lang="el-GR"/>
          </a:p>
        </p:txBody>
      </p:sp>
    </p:spTree>
    <p:extLst>
      <p:ext uri="{BB962C8B-B14F-4D97-AF65-F5344CB8AC3E}">
        <p14:creationId xmlns:p14="http://schemas.microsoft.com/office/powerpoint/2010/main" val="2763632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l-GR"/>
              <a:t>Στυλ κύριου τίτλου</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7CD230F6-A552-4781-B959-5C96410B8C40}" type="datetimeFigureOut">
              <a:rPr lang="el-GR" smtClean="0"/>
              <a:pPr/>
              <a:t>24/11/2019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7774698-95F6-4599-BC15-71629BEB2EF0}" type="slidenum">
              <a:rPr lang="el-GR" smtClean="0"/>
              <a:pPr/>
              <a:t>‹#›</a:t>
            </a:fld>
            <a:endParaRPr lang="el-GR"/>
          </a:p>
        </p:txBody>
      </p:sp>
    </p:spTree>
    <p:extLst>
      <p:ext uri="{BB962C8B-B14F-4D97-AF65-F5344CB8AC3E}">
        <p14:creationId xmlns:p14="http://schemas.microsoft.com/office/powerpoint/2010/main" val="3216261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l-GR"/>
              <a:t>Στυλ κύριου τίτλου</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913795" y="2912232"/>
            <a:ext cx="5107208" cy="287896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6172200" y="2912232"/>
            <a:ext cx="5095357" cy="287896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7CD230F6-A552-4781-B959-5C96410B8C40}" type="datetimeFigureOut">
              <a:rPr lang="el-GR" smtClean="0"/>
              <a:pPr/>
              <a:t>24/11/2019</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D7774698-95F6-4599-BC15-71629BEB2EF0}" type="slidenum">
              <a:rPr lang="el-GR" smtClean="0"/>
              <a:pPr/>
              <a:t>‹#›</a:t>
            </a:fld>
            <a:endParaRPr lang="el-GR"/>
          </a:p>
        </p:txBody>
      </p:sp>
    </p:spTree>
    <p:extLst>
      <p:ext uri="{BB962C8B-B14F-4D97-AF65-F5344CB8AC3E}">
        <p14:creationId xmlns:p14="http://schemas.microsoft.com/office/powerpoint/2010/main" val="3832275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Date Placeholder 2"/>
          <p:cNvSpPr>
            <a:spLocks noGrp="1"/>
          </p:cNvSpPr>
          <p:nvPr>
            <p:ph type="dt" sz="half" idx="10"/>
          </p:nvPr>
        </p:nvSpPr>
        <p:spPr/>
        <p:txBody>
          <a:bodyPr/>
          <a:lstStyle/>
          <a:p>
            <a:fld id="{7CD230F6-A552-4781-B959-5C96410B8C40}" type="datetimeFigureOut">
              <a:rPr lang="el-GR" smtClean="0"/>
              <a:pPr/>
              <a:t>24/11/2019</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D7774698-95F6-4599-BC15-71629BEB2EF0}" type="slidenum">
              <a:rPr lang="el-GR" smtClean="0"/>
              <a:pPr/>
              <a:t>‹#›</a:t>
            </a:fld>
            <a:endParaRPr lang="el-GR"/>
          </a:p>
        </p:txBody>
      </p:sp>
    </p:spTree>
    <p:extLst>
      <p:ext uri="{BB962C8B-B14F-4D97-AF65-F5344CB8AC3E}">
        <p14:creationId xmlns:p14="http://schemas.microsoft.com/office/powerpoint/2010/main" val="4233552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D230F6-A552-4781-B959-5C96410B8C40}" type="datetimeFigureOut">
              <a:rPr lang="el-GR" smtClean="0"/>
              <a:pPr/>
              <a:t>24/11/2019</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D7774698-95F6-4599-BC15-71629BEB2EF0}" type="slidenum">
              <a:rPr lang="el-GR" smtClean="0"/>
              <a:pPr/>
              <a:t>‹#›</a:t>
            </a:fld>
            <a:endParaRPr lang="el-GR"/>
          </a:p>
        </p:txBody>
      </p:sp>
    </p:spTree>
    <p:extLst>
      <p:ext uri="{BB962C8B-B14F-4D97-AF65-F5344CB8AC3E}">
        <p14:creationId xmlns:p14="http://schemas.microsoft.com/office/powerpoint/2010/main" val="1382364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l-GR"/>
              <a:t>Στυλ κύριου τίτλου</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7CD230F6-A552-4781-B959-5C96410B8C40}" type="datetimeFigureOut">
              <a:rPr lang="el-GR" smtClean="0"/>
              <a:pPr/>
              <a:t>24/11/2019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7774698-95F6-4599-BC15-71629BEB2EF0}" type="slidenum">
              <a:rPr lang="el-GR" smtClean="0"/>
              <a:pPr/>
              <a:t>‹#›</a:t>
            </a:fld>
            <a:endParaRPr lang="el-GR"/>
          </a:p>
        </p:txBody>
      </p:sp>
    </p:spTree>
    <p:extLst>
      <p:ext uri="{BB962C8B-B14F-4D97-AF65-F5344CB8AC3E}">
        <p14:creationId xmlns:p14="http://schemas.microsoft.com/office/powerpoint/2010/main" val="4183328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l-GR"/>
              <a:t>Στυλ κύριου τίτλου</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7CD230F6-A552-4781-B959-5C96410B8C40}" type="datetimeFigureOut">
              <a:rPr lang="el-GR" smtClean="0"/>
              <a:pPr/>
              <a:t>24/11/2019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7774698-95F6-4599-BC15-71629BEB2EF0}" type="slidenum">
              <a:rPr lang="el-GR" smtClean="0"/>
              <a:pPr/>
              <a:t>‹#›</a:t>
            </a:fld>
            <a:endParaRPr lang="el-GR"/>
          </a:p>
        </p:txBody>
      </p:sp>
    </p:spTree>
    <p:extLst>
      <p:ext uri="{BB962C8B-B14F-4D97-AF65-F5344CB8AC3E}">
        <p14:creationId xmlns:p14="http://schemas.microsoft.com/office/powerpoint/2010/main" val="1018014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l-GR"/>
              <a:t>Στυλ κύριου τίτλου</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7CD230F6-A552-4781-B959-5C96410B8C40}" type="datetimeFigureOut">
              <a:rPr lang="el-GR" smtClean="0"/>
              <a:pPr/>
              <a:t>24/11/2019</a:t>
            </a:fld>
            <a:endParaRPr lang="el-GR"/>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D7774698-95F6-4599-BC15-71629BEB2EF0}" type="slidenum">
              <a:rPr lang="el-GR" smtClean="0"/>
              <a:pPr/>
              <a:t>‹#›</a:t>
            </a:fld>
            <a:endParaRPr lang="el-GR"/>
          </a:p>
        </p:txBody>
      </p:sp>
    </p:spTree>
    <p:extLst>
      <p:ext uri="{BB962C8B-B14F-4D97-AF65-F5344CB8AC3E}">
        <p14:creationId xmlns:p14="http://schemas.microsoft.com/office/powerpoint/2010/main" val="47566556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287383"/>
            <a:ext cx="9144000" cy="1959428"/>
          </a:xfrm>
        </p:spPr>
        <p:txBody>
          <a:bodyPr>
            <a:normAutofit fontScale="90000"/>
          </a:bodyPr>
          <a:lstStyle/>
          <a:p>
            <a:r>
              <a:rPr lang="el-GR" sz="3200" dirty="0">
                <a:latin typeface="Times New Roman" panose="02020603050405020304" pitchFamily="18" charset="0"/>
                <a:cs typeface="Times New Roman" panose="02020603050405020304" pitchFamily="18" charset="0"/>
              </a:rPr>
              <a:t>ΠΑΝΕΠΙΣΤΗΜΙΟ ΔΥΤΙΚΗΣ ΜΑΚΕΔΟΝΙΑΣ</a:t>
            </a:r>
            <a:br>
              <a:rPr lang="el-GR" sz="3200" dirty="0">
                <a:latin typeface="Times New Roman" panose="02020603050405020304" pitchFamily="18" charset="0"/>
                <a:cs typeface="Times New Roman" panose="02020603050405020304" pitchFamily="18" charset="0"/>
              </a:rPr>
            </a:br>
            <a:r>
              <a:rPr lang="el-GR" sz="3200" dirty="0">
                <a:latin typeface="Times New Roman" panose="02020603050405020304" pitchFamily="18" charset="0"/>
                <a:cs typeface="Times New Roman" panose="02020603050405020304" pitchFamily="18" charset="0"/>
              </a:rPr>
              <a:t>ΠΑΙΔΑΓΩΓΙΚΗ ΣΧΟΛΗ ΦΛΩΡΙΝΑΣ </a:t>
            </a:r>
            <a:br>
              <a:rPr lang="el-GR" sz="3200" dirty="0">
                <a:latin typeface="Times New Roman" panose="02020603050405020304" pitchFamily="18" charset="0"/>
                <a:cs typeface="Times New Roman" panose="02020603050405020304" pitchFamily="18" charset="0"/>
              </a:rPr>
            </a:br>
            <a:r>
              <a:rPr lang="el-GR" sz="3200" dirty="0">
                <a:latin typeface="Times New Roman" panose="02020603050405020304" pitchFamily="18" charset="0"/>
                <a:cs typeface="Times New Roman" panose="02020603050405020304" pitchFamily="18" charset="0"/>
              </a:rPr>
              <a:t>Επιστήμες της αγωγής: Επαγγελματική μάθηση και καινοτομίες στην εκπαίδευση</a:t>
            </a:r>
          </a:p>
        </p:txBody>
      </p:sp>
      <p:sp>
        <p:nvSpPr>
          <p:cNvPr id="3" name="Υπότιτλος 2"/>
          <p:cNvSpPr>
            <a:spLocks noGrp="1"/>
          </p:cNvSpPr>
          <p:nvPr>
            <p:ph type="subTitle" idx="1"/>
          </p:nvPr>
        </p:nvSpPr>
        <p:spPr>
          <a:xfrm>
            <a:off x="596900" y="2246811"/>
            <a:ext cx="11010900" cy="4839789"/>
          </a:xfrm>
        </p:spPr>
        <p:txBody>
          <a:bodyPr>
            <a:noAutofit/>
          </a:bodyPr>
          <a:lstStyle/>
          <a:p>
            <a:pPr algn="l"/>
            <a:r>
              <a:rPr lang="el-GR" dirty="0">
                <a:latin typeface="Times New Roman" panose="02020603050405020304" pitchFamily="18" charset="0"/>
                <a:cs typeface="Times New Roman" panose="02020603050405020304" pitchFamily="18" charset="0"/>
              </a:rPr>
              <a:t>Μάθημα: Διαπολιτισμική εκπαίδευση: Πολυπολιτισμικότητα και διεθνής εμπειρία </a:t>
            </a:r>
          </a:p>
          <a:p>
            <a:pPr algn="l"/>
            <a:r>
              <a:rPr lang="el-GR" dirty="0">
                <a:latin typeface="Times New Roman" panose="02020603050405020304" pitchFamily="18" charset="0"/>
                <a:cs typeface="Times New Roman" panose="02020603050405020304" pitchFamily="18" charset="0"/>
              </a:rPr>
              <a:t>Διδάσκουσα: Ευμορφία </a:t>
            </a:r>
            <a:r>
              <a:rPr lang="el-GR" dirty="0" err="1">
                <a:latin typeface="Times New Roman" panose="02020603050405020304" pitchFamily="18" charset="0"/>
                <a:cs typeface="Times New Roman" panose="02020603050405020304" pitchFamily="18" charset="0"/>
              </a:rPr>
              <a:t>Κηπουροπούλου</a:t>
            </a:r>
            <a:endParaRPr lang="el-GR" dirty="0">
              <a:latin typeface="Times New Roman" panose="02020603050405020304" pitchFamily="18" charset="0"/>
              <a:cs typeface="Times New Roman" panose="02020603050405020304" pitchFamily="18" charset="0"/>
            </a:endParaRPr>
          </a:p>
          <a:p>
            <a:pPr algn="l"/>
            <a:r>
              <a:rPr lang="el-GR" dirty="0" err="1">
                <a:latin typeface="Times New Roman" panose="02020603050405020304" pitchFamily="18" charset="0"/>
                <a:cs typeface="Times New Roman" panose="02020603050405020304" pitchFamily="18" charset="0"/>
              </a:rPr>
              <a:t>Β΄εξάμηνο</a:t>
            </a:r>
            <a:endParaRPr lang="el-GR" dirty="0">
              <a:latin typeface="Times New Roman" panose="02020603050405020304" pitchFamily="18" charset="0"/>
              <a:cs typeface="Times New Roman" panose="02020603050405020304" pitchFamily="18" charset="0"/>
            </a:endParaRPr>
          </a:p>
          <a:p>
            <a:pPr algn="l"/>
            <a:r>
              <a:rPr lang="el-GR" dirty="0">
                <a:latin typeface="Times New Roman" panose="02020603050405020304" pitchFamily="18" charset="0"/>
                <a:cs typeface="Times New Roman" panose="02020603050405020304" pitchFamily="18" charset="0"/>
              </a:rPr>
              <a:t>Φοιτητές: </a:t>
            </a:r>
          </a:p>
          <a:p>
            <a:pPr algn="l"/>
            <a:r>
              <a:rPr lang="el-GR" dirty="0">
                <a:latin typeface="Times New Roman" panose="02020603050405020304" pitchFamily="18" charset="0"/>
                <a:cs typeface="Times New Roman" panose="02020603050405020304" pitchFamily="18" charset="0"/>
              </a:rPr>
              <a:t>Βασιλειάδου Ευδοκία</a:t>
            </a:r>
          </a:p>
          <a:p>
            <a:pPr algn="l"/>
            <a:r>
              <a:rPr lang="el-GR" dirty="0" err="1">
                <a:latin typeface="Times New Roman" panose="02020603050405020304" pitchFamily="18" charset="0"/>
                <a:cs typeface="Times New Roman" panose="02020603050405020304" pitchFamily="18" charset="0"/>
              </a:rPr>
              <a:t>Βογδάνος</a:t>
            </a:r>
            <a:r>
              <a:rPr lang="el-GR" dirty="0">
                <a:latin typeface="Times New Roman" panose="02020603050405020304" pitchFamily="18" charset="0"/>
                <a:cs typeface="Times New Roman" panose="02020603050405020304" pitchFamily="18" charset="0"/>
              </a:rPr>
              <a:t> Δημήτρης</a:t>
            </a:r>
          </a:p>
          <a:p>
            <a:pPr algn="l"/>
            <a:r>
              <a:rPr lang="el-GR" dirty="0">
                <a:latin typeface="Times New Roman" panose="02020603050405020304" pitchFamily="18" charset="0"/>
                <a:cs typeface="Times New Roman" panose="02020603050405020304" pitchFamily="18" charset="0"/>
              </a:rPr>
              <a:t>Μαργαρίτη Ευαγγελία</a:t>
            </a:r>
          </a:p>
          <a:p>
            <a:pPr algn="l"/>
            <a:r>
              <a:rPr lang="el-GR" dirty="0" err="1">
                <a:latin typeface="Times New Roman" panose="02020603050405020304" pitchFamily="18" charset="0"/>
                <a:cs typeface="Times New Roman" panose="02020603050405020304" pitchFamily="18" charset="0"/>
              </a:rPr>
              <a:t>Παχή</a:t>
            </a:r>
            <a:r>
              <a:rPr lang="el-GR" dirty="0">
                <a:latin typeface="Times New Roman" panose="02020603050405020304" pitchFamily="18" charset="0"/>
                <a:cs typeface="Times New Roman" panose="02020603050405020304" pitchFamily="18" charset="0"/>
              </a:rPr>
              <a:t> Ευγενία</a:t>
            </a:r>
          </a:p>
          <a:p>
            <a:pPr algn="l"/>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17446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000" dirty="0">
                <a:latin typeface="Times New Roman" panose="02020603050405020304" pitchFamily="18" charset="0"/>
                <a:cs typeface="Times New Roman" panose="02020603050405020304" pitchFamily="18" charset="0"/>
              </a:rPr>
              <a:t>Οι </a:t>
            </a:r>
            <a:r>
              <a:rPr lang="el-GR" sz="2000" dirty="0" err="1">
                <a:latin typeface="Times New Roman" panose="02020603050405020304" pitchFamily="18" charset="0"/>
                <a:cs typeface="Times New Roman" panose="02020603050405020304" pitchFamily="18" charset="0"/>
              </a:rPr>
              <a:t>Λαμπρος</a:t>
            </a:r>
            <a:r>
              <a:rPr lang="el-GR" sz="2000" dirty="0">
                <a:latin typeface="Times New Roman" panose="02020603050405020304" pitchFamily="18" charset="0"/>
                <a:cs typeface="Times New Roman" panose="02020603050405020304" pitchFamily="18" charset="0"/>
              </a:rPr>
              <a:t> Ι. &amp; Νικολάου Γ.  το  2014 αναφέρουν ότι οι δάσκαλοι που βλέπουν </a:t>
            </a:r>
            <a:r>
              <a:rPr lang="el-GR" sz="2000" dirty="0">
                <a:solidFill>
                  <a:schemeClr val="tx2">
                    <a:lumMod val="40000"/>
                    <a:lumOff val="60000"/>
                  </a:schemeClr>
                </a:solidFill>
                <a:latin typeface="Times New Roman" panose="02020603050405020304" pitchFamily="18" charset="0"/>
                <a:cs typeface="Times New Roman" panose="02020603050405020304" pitchFamily="18" charset="0"/>
              </a:rPr>
              <a:t>με πιο θετική </a:t>
            </a:r>
            <a:r>
              <a:rPr lang="el-GR" sz="2000" dirty="0" err="1">
                <a:solidFill>
                  <a:schemeClr val="tx2">
                    <a:lumMod val="40000"/>
                    <a:lumOff val="60000"/>
                  </a:schemeClr>
                </a:solidFill>
                <a:latin typeface="Times New Roman" panose="02020603050405020304" pitchFamily="18" charset="0"/>
                <a:cs typeface="Times New Roman" panose="02020603050405020304" pitchFamily="18" charset="0"/>
              </a:rPr>
              <a:t>Αποψη</a:t>
            </a:r>
            <a:r>
              <a:rPr lang="el-GR" sz="2000" dirty="0">
                <a:solidFill>
                  <a:schemeClr val="tx2">
                    <a:lumMod val="40000"/>
                    <a:lumOff val="60000"/>
                  </a:schemeClr>
                </a:solidFill>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την </a:t>
            </a:r>
            <a:r>
              <a:rPr lang="el-GR" sz="2000" dirty="0" err="1">
                <a:latin typeface="Times New Roman" panose="02020603050405020304" pitchFamily="18" charset="0"/>
                <a:cs typeface="Times New Roman" panose="02020603050405020304" pitchFamily="18" charset="0"/>
              </a:rPr>
              <a:t>ετεροτητα</a:t>
            </a:r>
            <a:r>
              <a:rPr lang="el-GR" sz="2000" dirty="0">
                <a:latin typeface="Times New Roman" panose="02020603050405020304" pitchFamily="18" charset="0"/>
                <a:cs typeface="Times New Roman" panose="02020603050405020304" pitchFamily="18" charset="0"/>
              </a:rPr>
              <a:t> είναι αυτοί που</a:t>
            </a:r>
            <a:r>
              <a:rPr lang="en-US" sz="2000" dirty="0">
                <a:latin typeface="Times New Roman" panose="02020603050405020304" pitchFamily="18" charset="0"/>
                <a:cs typeface="Times New Roman" panose="02020603050405020304" pitchFamily="18" charset="0"/>
              </a:rPr>
              <a:t>:</a:t>
            </a:r>
            <a:br>
              <a:rPr lang="el-GR" sz="2000" dirty="0">
                <a:latin typeface="Times New Roman" panose="02020603050405020304" pitchFamily="18" charset="0"/>
                <a:cs typeface="Times New Roman" panose="02020603050405020304" pitchFamily="18" charset="0"/>
              </a:rPr>
            </a:br>
            <a:br>
              <a:rPr lang="el-GR" sz="2000" dirty="0">
                <a:latin typeface="Times New Roman" panose="02020603050405020304" pitchFamily="18" charset="0"/>
                <a:cs typeface="Times New Roman" panose="02020603050405020304" pitchFamily="18" charset="0"/>
              </a:rPr>
            </a:br>
            <a:endParaRPr lang="el-GR" sz="2000"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p:txBody>
          <a:bodyPr>
            <a:normAutofit fontScale="92500" lnSpcReduction="20000"/>
          </a:bodyPr>
          <a:lstStyle/>
          <a:p>
            <a:pPr>
              <a:lnSpc>
                <a:spcPct val="150000"/>
              </a:lnSpc>
            </a:pPr>
            <a:r>
              <a:rPr lang="el-GR" dirty="0">
                <a:latin typeface="Times New Roman" panose="02020603050405020304" pitchFamily="18" charset="0"/>
                <a:cs typeface="Times New Roman" panose="02020603050405020304" pitchFamily="18" charset="0"/>
              </a:rPr>
              <a:t>Έχουν επιμορφωθεί στη διαπολιτισμική</a:t>
            </a:r>
          </a:p>
          <a:p>
            <a:pPr>
              <a:lnSpc>
                <a:spcPct val="150000"/>
              </a:lnSpc>
            </a:pPr>
            <a:r>
              <a:rPr lang="el-GR" dirty="0">
                <a:latin typeface="Times New Roman" panose="02020603050405020304" pitchFamily="18" charset="0"/>
                <a:cs typeface="Times New Roman" panose="02020603050405020304" pitchFamily="18" charset="0"/>
              </a:rPr>
              <a:t> Έχουν αυξημένα προσόντα και χρόνια υπηρεσίας</a:t>
            </a:r>
          </a:p>
          <a:p>
            <a:pPr>
              <a:lnSpc>
                <a:spcPct val="150000"/>
              </a:lnSpc>
            </a:pPr>
            <a:r>
              <a:rPr lang="el-GR" dirty="0">
                <a:latin typeface="Times New Roman" panose="02020603050405020304" pitchFamily="18" charset="0"/>
                <a:cs typeface="Times New Roman" panose="02020603050405020304" pitchFamily="18" charset="0"/>
              </a:rPr>
              <a:t> Εμπειρία με αλλοδαπούς μαθητές στην τάξη τους</a:t>
            </a:r>
          </a:p>
          <a:p>
            <a:pPr>
              <a:lnSpc>
                <a:spcPct val="150000"/>
              </a:lnSpc>
            </a:pPr>
            <a:r>
              <a:rPr lang="el-GR" dirty="0">
                <a:latin typeface="Times New Roman" panose="02020603050405020304" pitchFamily="18" charset="0"/>
                <a:cs typeface="Times New Roman" panose="02020603050405020304" pitchFamily="18" charset="0"/>
              </a:rPr>
              <a:t> Επάρκεια στη γνώση κάποιας ξένης γλώσσας</a:t>
            </a:r>
          </a:p>
          <a:p>
            <a:pPr>
              <a:lnSpc>
                <a:spcPct val="150000"/>
              </a:lnSpc>
              <a:buNone/>
            </a:pPr>
            <a:r>
              <a:rPr lang="el-GR" dirty="0">
                <a:latin typeface="Times New Roman" panose="02020603050405020304" pitchFamily="18" charset="0"/>
                <a:cs typeface="Times New Roman" panose="02020603050405020304" pitchFamily="18" charset="0"/>
              </a:rPr>
              <a:t>     Για να πετύχει η  διαπολιτισμική εκπαίδευση πρέπει οι δάσκαλοι να έχουν τις κατάλληλες</a:t>
            </a:r>
            <a:r>
              <a:rPr lang="el-GR" dirty="0">
                <a:solidFill>
                  <a:schemeClr val="tx2">
                    <a:lumMod val="40000"/>
                    <a:lumOff val="60000"/>
                  </a:schemeClr>
                </a:solidFill>
                <a:latin typeface="Times New Roman" panose="02020603050405020304" pitchFamily="18" charset="0"/>
                <a:cs typeface="Times New Roman" panose="02020603050405020304" pitchFamily="18" charset="0"/>
              </a:rPr>
              <a:t> πολιτισμικές  αντιλήψεις για την ετερότητα </a:t>
            </a:r>
            <a:r>
              <a:rPr lang="el-GR" dirty="0">
                <a:latin typeface="Times New Roman" panose="02020603050405020304" pitchFamily="18" charset="0"/>
                <a:cs typeface="Times New Roman" panose="02020603050405020304" pitchFamily="18" charset="0"/>
              </a:rPr>
              <a:t>στη τάξη, να ακολουθούν κατάλληλες πρακτικές αλλά και να έχουν τη στήριξη της πολιτείας. Αν και η κρίση δεν ευνοεί την παρέμβαση του κράτους , οι εκπαιδευτικοί πρέπει να προσπαθήσουν για το καλύτερο αποτέλεσμα.</a:t>
            </a:r>
          </a:p>
          <a:p>
            <a:endParaRPr lang="el-GR" dirty="0"/>
          </a:p>
        </p:txBody>
      </p:sp>
    </p:spTree>
    <p:extLst>
      <p:ext uri="{BB962C8B-B14F-4D97-AF65-F5344CB8AC3E}">
        <p14:creationId xmlns:p14="http://schemas.microsoft.com/office/powerpoint/2010/main" val="3016211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latin typeface="Times New Roman" panose="02020603050405020304" pitchFamily="18" charset="0"/>
                <a:cs typeface="Times New Roman" panose="02020603050405020304" pitchFamily="18" charset="0"/>
              </a:rPr>
              <a:t>Πρακτικες </a:t>
            </a:r>
            <a:r>
              <a:rPr lang="el-GR" dirty="0" err="1">
                <a:latin typeface="Times New Roman" panose="02020603050405020304" pitchFamily="18" charset="0"/>
                <a:cs typeface="Times New Roman" panose="02020603050405020304" pitchFamily="18" charset="0"/>
              </a:rPr>
              <a:t>διαπολιτισμικησ</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εκπαιδευσησ</a:t>
            </a:r>
            <a:endParaRPr lang="el-GR"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a:xfrm>
            <a:off x="600889" y="1724297"/>
            <a:ext cx="11025053" cy="4885507"/>
          </a:xfrm>
        </p:spPr>
        <p:txBody>
          <a:bodyPr>
            <a:normAutofit fontScale="70000" lnSpcReduction="20000"/>
          </a:bodyPr>
          <a:lstStyle/>
          <a:p>
            <a:pPr>
              <a:lnSpc>
                <a:spcPct val="150000"/>
              </a:lnSpc>
            </a:pPr>
            <a:r>
              <a:rPr lang="el-GR" sz="2600" b="1" dirty="0">
                <a:latin typeface="Times New Roman" panose="02020603050405020304" pitchFamily="18" charset="0"/>
                <a:cs typeface="Times New Roman" panose="02020603050405020304" pitchFamily="18" charset="0"/>
              </a:rPr>
              <a:t>Συνεκπαίδευση: </a:t>
            </a:r>
            <a:r>
              <a:rPr lang="el-GR" sz="2600" dirty="0">
                <a:latin typeface="Times New Roman" panose="02020603050405020304" pitchFamily="18" charset="0"/>
                <a:cs typeface="Times New Roman" panose="02020603050405020304" pitchFamily="18" charset="0"/>
              </a:rPr>
              <a:t>οι μαθητές της κυρίαρχης ομάδας και των μειονοτήτων φοιτούν σε κοινά σχολεία. Με τον τρόπο αυτό αποφεύγεται η περιθωριοποίηση των μειονοτήτων. Εάν όμως η συνεκπαίδευση δεν χρησιμοποιηθεί σωστά, μπορεί να οδηγήσει και σε πολιτισμική αφομοίωση. </a:t>
            </a:r>
          </a:p>
          <a:p>
            <a:pPr>
              <a:lnSpc>
                <a:spcPct val="150000"/>
              </a:lnSpc>
            </a:pPr>
            <a:r>
              <a:rPr lang="el-GR" sz="2600" b="1" dirty="0">
                <a:latin typeface="Times New Roman" panose="02020603050405020304" pitchFamily="18" charset="0"/>
                <a:cs typeface="Times New Roman" panose="02020603050405020304" pitchFamily="18" charset="0"/>
              </a:rPr>
              <a:t>Διαπολιτισμική διεύρυνση:</a:t>
            </a:r>
            <a:r>
              <a:rPr lang="el-GR" sz="2600" dirty="0">
                <a:latin typeface="Times New Roman" panose="02020603050405020304" pitchFamily="18" charset="0"/>
                <a:cs typeface="Times New Roman" panose="02020603050405020304" pitchFamily="18" charset="0"/>
              </a:rPr>
              <a:t> είναι η διαπολιτισμική διεύρυνση των προγραμμάτων διδασκαλίας. Μπορεί να ενταχθεί σε όλα τα γνωστικά αντικείμενα του σχολικού προγράμματος. Πραγματοποιείται «αντιπροσώπευση των ξένων πολιτισμών στα προγράμματα διδασκαλίας της κυρίαρχης ομάδας, μία εφαρμογή της διαπολιτισμικής διεύρυνσης θα μπορούσε να πραγματοποιηθεί στο μάθημα της ιστορίας , μέσω του περιορισμού του εθνοκεντρισμού και της παρουσίαση ποικίλων ερμηνειών που επιδέχονται τα ιστορικά γεγονότα. </a:t>
            </a:r>
          </a:p>
          <a:p>
            <a:pPr>
              <a:lnSpc>
                <a:spcPct val="150000"/>
              </a:lnSpc>
            </a:pPr>
            <a:r>
              <a:rPr lang="el-GR" sz="2600" b="1" dirty="0">
                <a:latin typeface="Times New Roman" panose="02020603050405020304" pitchFamily="18" charset="0"/>
                <a:cs typeface="Times New Roman" panose="02020603050405020304" pitchFamily="18" charset="0"/>
              </a:rPr>
              <a:t>Απαλλαγή  των προγραμμάτων διδασκαλίας από προκαταλήψεις και στερεότυπα: </a:t>
            </a:r>
            <a:r>
              <a:rPr lang="el-GR" sz="2600" dirty="0">
                <a:effectLst/>
                <a:latin typeface="Times New Roman" panose="02020603050405020304" pitchFamily="18" charset="0"/>
                <a:cs typeface="Times New Roman" panose="02020603050405020304" pitchFamily="18" charset="0"/>
              </a:rPr>
              <a:t>ανάδειξη των πολιτισμικών ομοιοτήτων και των διαφορών ανάμεσα στου λαούς (Καψάλης,  </a:t>
            </a:r>
            <a:r>
              <a:rPr lang="el-GR" sz="2600" dirty="0" err="1">
                <a:effectLst/>
                <a:latin typeface="Times New Roman" panose="02020603050405020304" pitchFamily="18" charset="0"/>
                <a:cs typeface="Times New Roman" panose="02020603050405020304" pitchFamily="18" charset="0"/>
              </a:rPr>
              <a:t>Μπονίδης</a:t>
            </a:r>
            <a:r>
              <a:rPr lang="el-GR" sz="2600" dirty="0">
                <a:effectLst/>
                <a:latin typeface="Times New Roman" panose="02020603050405020304" pitchFamily="18" charset="0"/>
                <a:cs typeface="Times New Roman" panose="02020603050405020304" pitchFamily="18" charset="0"/>
              </a:rPr>
              <a:t> &amp; </a:t>
            </a:r>
            <a:r>
              <a:rPr lang="el-GR" sz="2600" dirty="0" err="1">
                <a:effectLst/>
                <a:latin typeface="Times New Roman" panose="02020603050405020304" pitchFamily="18" charset="0"/>
                <a:cs typeface="Times New Roman" panose="02020603050405020304" pitchFamily="18" charset="0"/>
              </a:rPr>
              <a:t>Σιπητάνου</a:t>
            </a:r>
            <a:r>
              <a:rPr lang="el-GR" sz="2600" dirty="0">
                <a:effectLst/>
                <a:latin typeface="Times New Roman" panose="02020603050405020304" pitchFamily="18" charset="0"/>
                <a:cs typeface="Times New Roman" panose="02020603050405020304" pitchFamily="18" charset="0"/>
              </a:rPr>
              <a:t>, 2000)</a:t>
            </a:r>
            <a:endParaRPr lang="el-GR" b="1" dirty="0">
              <a:latin typeface="Times New Roman" panose="02020603050405020304" pitchFamily="18" charset="0"/>
              <a:cs typeface="Times New Roman" panose="02020603050405020304" pitchFamily="18" charset="0"/>
            </a:endParaRPr>
          </a:p>
          <a:p>
            <a:pPr>
              <a:lnSpc>
                <a:spcPct val="150000"/>
              </a:lnSpc>
            </a:pPr>
            <a:endParaRPr lang="el-GR" dirty="0"/>
          </a:p>
        </p:txBody>
      </p:sp>
    </p:spTree>
    <p:extLst>
      <p:ext uri="{BB962C8B-B14F-4D97-AF65-F5344CB8AC3E}">
        <p14:creationId xmlns:p14="http://schemas.microsoft.com/office/powerpoint/2010/main" val="4098518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prstClr val="white"/>
                </a:solidFill>
                <a:latin typeface="Times New Roman" panose="02020603050405020304" pitchFamily="18" charset="0"/>
                <a:cs typeface="Times New Roman" panose="02020603050405020304" pitchFamily="18" charset="0"/>
              </a:rPr>
              <a:t>Πρακτικες </a:t>
            </a:r>
            <a:r>
              <a:rPr lang="el-GR" dirty="0" err="1">
                <a:solidFill>
                  <a:prstClr val="white"/>
                </a:solidFill>
                <a:latin typeface="Times New Roman" panose="02020603050405020304" pitchFamily="18" charset="0"/>
                <a:cs typeface="Times New Roman" panose="02020603050405020304" pitchFamily="18" charset="0"/>
              </a:rPr>
              <a:t>διαπολιτισμικησ</a:t>
            </a:r>
            <a:r>
              <a:rPr lang="el-GR" dirty="0">
                <a:solidFill>
                  <a:prstClr val="white"/>
                </a:solidFill>
                <a:latin typeface="Times New Roman" panose="02020603050405020304" pitchFamily="18" charset="0"/>
                <a:cs typeface="Times New Roman" panose="02020603050405020304" pitchFamily="18" charset="0"/>
              </a:rPr>
              <a:t> </a:t>
            </a:r>
            <a:r>
              <a:rPr lang="el-GR" dirty="0" err="1">
                <a:solidFill>
                  <a:prstClr val="white"/>
                </a:solidFill>
                <a:latin typeface="Times New Roman" panose="02020603050405020304" pitchFamily="18" charset="0"/>
                <a:cs typeface="Times New Roman" panose="02020603050405020304" pitchFamily="18" charset="0"/>
              </a:rPr>
              <a:t>εκπαιδευσησ</a:t>
            </a:r>
            <a:endParaRPr lang="el-GR" dirty="0"/>
          </a:p>
        </p:txBody>
      </p:sp>
      <p:sp>
        <p:nvSpPr>
          <p:cNvPr id="3" name="Θέση περιεχομένου 2"/>
          <p:cNvSpPr>
            <a:spLocks noGrp="1"/>
          </p:cNvSpPr>
          <p:nvPr>
            <p:ph idx="1"/>
          </p:nvPr>
        </p:nvSpPr>
        <p:spPr>
          <a:xfrm>
            <a:off x="622300" y="1689100"/>
            <a:ext cx="10960099" cy="4876800"/>
          </a:xfrm>
        </p:spPr>
        <p:txBody>
          <a:bodyPr>
            <a:normAutofit lnSpcReduction="10000"/>
          </a:bodyPr>
          <a:lstStyle/>
          <a:p>
            <a:pPr lvl="0">
              <a:lnSpc>
                <a:spcPct val="150000"/>
              </a:lnSpc>
            </a:pPr>
            <a:r>
              <a:rPr lang="el-GR" b="1" dirty="0">
                <a:solidFill>
                  <a:prstClr val="white"/>
                </a:solidFill>
                <a:latin typeface="Times New Roman" panose="02020603050405020304" pitchFamily="18" charset="0"/>
                <a:cs typeface="Times New Roman" panose="02020603050405020304" pitchFamily="18" charset="0"/>
              </a:rPr>
              <a:t>Εναλλακτικές διδακτικές προσεγγίσεις: </a:t>
            </a:r>
            <a:r>
              <a:rPr lang="el-GR" b="1" dirty="0">
                <a:solidFill>
                  <a:prstClr val="white"/>
                </a:solidFill>
                <a:effectLst/>
                <a:latin typeface="Times New Roman" panose="02020603050405020304" pitchFamily="18" charset="0"/>
                <a:cs typeface="Times New Roman" panose="02020603050405020304" pitchFamily="18" charset="0"/>
              </a:rPr>
              <a:t>οργάνωση κοινών προγραμμάτων συνεργασίας μαθητών διαφορετικής πολιτισμικής προέλευσης που έχουν ως στόχο την αξιοποίηση του μορφωτικού κεφαλαίου των μειονοτικών μαθητών (γνώσεις, δεξιότητες, ταλέντα), τη βελτίωση της επίδοσης και την οργάνωση προγραμμάτων που έχουν στόχο την συναισθηματική ενίσχυση των μαθητών.</a:t>
            </a:r>
          </a:p>
          <a:p>
            <a:pPr lvl="0">
              <a:lnSpc>
                <a:spcPct val="150000"/>
              </a:lnSpc>
            </a:pPr>
            <a:r>
              <a:rPr lang="el-GR" b="1" dirty="0">
                <a:solidFill>
                  <a:prstClr val="white"/>
                </a:solidFill>
                <a:effectLst/>
                <a:latin typeface="Times New Roman" panose="02020603050405020304" pitchFamily="18" charset="0"/>
                <a:cs typeface="Times New Roman" panose="02020603050405020304" pitchFamily="18" charset="0"/>
              </a:rPr>
              <a:t>Εισαγωγή των αρχών της διαπολιτισμικής εκπαίδευσης στην εκπαίδευση και την επιμόρφωση των εκπαιδευτικών: στόχος είναι η απόκτηση δεξιοτήτων και βασικών ικανοτήτων που ευνοούν τη διαπολιτισμική επικοινωνία (ΥΠΕΠΘ, 2008).</a:t>
            </a:r>
            <a:endParaRPr lang="el-GR" b="1" dirty="0">
              <a:solidFill>
                <a:prstClr val="white"/>
              </a:solidFill>
              <a:latin typeface="Times New Roman" panose="02020603050405020304" pitchFamily="18" charset="0"/>
              <a:cs typeface="Times New Roman" panose="02020603050405020304" pitchFamily="18" charset="0"/>
            </a:endParaRPr>
          </a:p>
          <a:p>
            <a:pPr lvl="0">
              <a:lnSpc>
                <a:spcPct val="150000"/>
              </a:lnSpc>
            </a:pPr>
            <a:r>
              <a:rPr lang="el-GR" b="1" dirty="0">
                <a:solidFill>
                  <a:prstClr val="white"/>
                </a:solidFill>
                <a:latin typeface="Times New Roman" panose="02020603050405020304" pitchFamily="18" charset="0"/>
                <a:cs typeface="Times New Roman" panose="02020603050405020304" pitchFamily="18" charset="0"/>
              </a:rPr>
              <a:t> </a:t>
            </a:r>
            <a:r>
              <a:rPr lang="el-GR" b="1" dirty="0">
                <a:solidFill>
                  <a:prstClr val="white"/>
                </a:solidFill>
                <a:effectLst/>
                <a:latin typeface="Times New Roman" panose="02020603050405020304" pitchFamily="18" charset="0"/>
                <a:cs typeface="Times New Roman" panose="02020603050405020304" pitchFamily="18" charset="0"/>
              </a:rPr>
              <a:t>Διαπολιτισμική εκπαίδευση και γλωσσική διδασκαλία: η επίτευξη της εκμάθησης τόσο της μητρικής γλώσσας των μαθητών, όσο και της δεύτερης γλώσσας, την κυρίαρχη δηλαδή στην χώρα υποδοχής. </a:t>
            </a:r>
            <a:endParaRPr lang="el-GR" b="1" dirty="0"/>
          </a:p>
        </p:txBody>
      </p:sp>
    </p:spTree>
    <p:extLst>
      <p:ext uri="{BB962C8B-B14F-4D97-AF65-F5344CB8AC3E}">
        <p14:creationId xmlns:p14="http://schemas.microsoft.com/office/powerpoint/2010/main" val="27747920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t>συμπερασματα</a:t>
            </a:r>
            <a:endParaRPr lang="el-GR" dirty="0"/>
          </a:p>
        </p:txBody>
      </p:sp>
      <p:sp>
        <p:nvSpPr>
          <p:cNvPr id="3" name="Θέση περιεχομένου 2"/>
          <p:cNvSpPr>
            <a:spLocks noGrp="1"/>
          </p:cNvSpPr>
          <p:nvPr>
            <p:ph idx="1"/>
          </p:nvPr>
        </p:nvSpPr>
        <p:spPr/>
        <p:txBody>
          <a:bodyPr>
            <a:normAutofit fontScale="92500" lnSpcReduction="20000"/>
          </a:bodyPr>
          <a:lstStyle/>
          <a:p>
            <a:pPr lvl="0" algn="just">
              <a:lnSpc>
                <a:spcPct val="150000"/>
              </a:lnSpc>
            </a:pPr>
            <a:r>
              <a:rPr lang="el-GR" b="1" dirty="0">
                <a:effectLst/>
                <a:latin typeface="Times New Roman" panose="02020603050405020304" pitchFamily="18" charset="0"/>
                <a:cs typeface="Times New Roman" panose="02020603050405020304" pitchFamily="18" charset="0"/>
              </a:rPr>
              <a:t>Υπάρχουν πολυάριθμοι και αντιφατικοί, συχνά, τρόπους με τους οποίους οι εκπαιδευτικοί αντιλαμβάνονται και αξιολογούν την πολυπολιτισμικότητα (Μήλιου, 2003)</a:t>
            </a:r>
            <a:endParaRPr lang="el-GR" dirty="0">
              <a:effectLst/>
              <a:latin typeface="Times New Roman" panose="02020603050405020304" pitchFamily="18" charset="0"/>
              <a:cs typeface="Times New Roman" panose="02020603050405020304" pitchFamily="18" charset="0"/>
            </a:endParaRPr>
          </a:p>
          <a:p>
            <a:pPr lvl="0" algn="just">
              <a:lnSpc>
                <a:spcPct val="150000"/>
              </a:lnSpc>
            </a:pPr>
            <a:r>
              <a:rPr lang="el-GR" dirty="0">
                <a:effectLst/>
                <a:latin typeface="Times New Roman" panose="02020603050405020304" pitchFamily="18" charset="0"/>
                <a:cs typeface="Times New Roman" panose="02020603050405020304" pitchFamily="18" charset="0"/>
              </a:rPr>
              <a:t>Υπάρχει ευαισθητοποίηση των δασκάλων απέναντι στην πολιτισμική ετερότητα </a:t>
            </a:r>
          </a:p>
          <a:p>
            <a:pPr lvl="0" algn="just">
              <a:lnSpc>
                <a:spcPct val="150000"/>
              </a:lnSpc>
            </a:pPr>
            <a:r>
              <a:rPr lang="el-GR" dirty="0">
                <a:effectLst/>
                <a:latin typeface="Times New Roman" panose="02020603050405020304" pitchFamily="18" charset="0"/>
                <a:cs typeface="Times New Roman" panose="02020603050405020304" pitchFamily="18" charset="0"/>
              </a:rPr>
              <a:t>Οι εκπαιδευτικοί δίνουν ιδιαίτερη </a:t>
            </a:r>
            <a:r>
              <a:rPr lang="el-GR" b="1" dirty="0">
                <a:effectLst/>
                <a:latin typeface="Times New Roman" panose="02020603050405020304" pitchFamily="18" charset="0"/>
                <a:cs typeface="Times New Roman" panose="02020603050405020304" pitchFamily="18" charset="0"/>
              </a:rPr>
              <a:t>έμφαση στις προσωπικές παρεμβάσεις ως στρατηγική διαχείρισης κρίσεων</a:t>
            </a:r>
            <a:endParaRPr lang="el-GR" dirty="0">
              <a:effectLst/>
              <a:latin typeface="Times New Roman" panose="02020603050405020304" pitchFamily="18" charset="0"/>
              <a:cs typeface="Times New Roman" panose="02020603050405020304" pitchFamily="18" charset="0"/>
            </a:endParaRPr>
          </a:p>
          <a:p>
            <a:pPr lvl="0" algn="just">
              <a:lnSpc>
                <a:spcPct val="150000"/>
              </a:lnSpc>
            </a:pPr>
            <a:r>
              <a:rPr lang="el-GR" b="1" dirty="0">
                <a:effectLst/>
                <a:latin typeface="Times New Roman" panose="02020603050405020304" pitchFamily="18" charset="0"/>
                <a:cs typeface="Times New Roman" panose="02020603050405020304" pitchFamily="18" charset="0"/>
              </a:rPr>
              <a:t>Προτάσσουν τη θετική συμβολή της πολυπολιτισμικότητας στη μάθηση, τις σχολικές δράσεις, την εξοικείωση του μαθητικού πληθυσμού και το νόημα της ετερότητας μέσω άτυπων συζητήσεων (Ο.ΕΠ.Ε.Κ, 2008).</a:t>
            </a:r>
            <a:endParaRPr lang="el-GR" dirty="0">
              <a:effectLst/>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758127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6"/>
            <a:ext cx="10515600" cy="810532"/>
          </a:xfrm>
        </p:spPr>
        <p:txBody>
          <a:bodyPr>
            <a:normAutofit fontScale="90000"/>
          </a:bodyPr>
          <a:lstStyle/>
          <a:p>
            <a:pPr algn="ctr"/>
            <a:r>
              <a:rPr lang="el-GR" dirty="0" err="1">
                <a:latin typeface="Times New Roman" panose="02020603050405020304" pitchFamily="18" charset="0"/>
                <a:cs typeface="Times New Roman" panose="02020603050405020304" pitchFamily="18" charset="0"/>
              </a:rPr>
              <a:t>Βιβλιογραφια</a:t>
            </a:r>
            <a:br>
              <a:rPr lang="el-GR" dirty="0"/>
            </a:br>
            <a:endParaRPr lang="el-GR" dirty="0"/>
          </a:p>
        </p:txBody>
      </p:sp>
      <p:sp>
        <p:nvSpPr>
          <p:cNvPr id="3" name="Θέση περιεχομένου 2"/>
          <p:cNvSpPr>
            <a:spLocks noGrp="1"/>
          </p:cNvSpPr>
          <p:nvPr>
            <p:ph idx="1"/>
          </p:nvPr>
        </p:nvSpPr>
        <p:spPr>
          <a:xfrm>
            <a:off x="0" y="822961"/>
            <a:ext cx="12192000" cy="6035040"/>
          </a:xfrm>
        </p:spPr>
        <p:txBody>
          <a:bodyPr>
            <a:noAutofit/>
          </a:bodyPr>
          <a:lstStyle/>
          <a:p>
            <a:pPr algn="just">
              <a:lnSpc>
                <a:spcPct val="150000"/>
              </a:lnSpc>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Banister J. &amp; Maher M. (1998).  “Reentering multiculturalism : Moving Toward Community”.  Urban Education, Vol. 33, p.p. 182-217</a:t>
            </a:r>
            <a:endParaRPr lang="el-GR"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el-GR" dirty="0">
                <a:latin typeface="Times New Roman" panose="02020603050405020304" pitchFamily="18" charset="0"/>
                <a:cs typeface="Times New Roman" panose="02020603050405020304" pitchFamily="18" charset="0"/>
              </a:rPr>
              <a:t>Γρίβα, Ε. &amp; Στάμου, Α. (2014). Ερευνώντας τη διγλωσσία στο σχολικό περιβάλλον.: Οπτικές εκπαιδευτικών, μαθητών και μεταναστών γονέων. Θεσσαλονίκη: Κυριακίδη.</a:t>
            </a:r>
          </a:p>
          <a:p>
            <a:pPr>
              <a:lnSpc>
                <a:spcPct val="150000"/>
              </a:lnSpc>
            </a:pPr>
            <a:r>
              <a:rPr lang="el-GR" dirty="0">
                <a:latin typeface="Times New Roman" panose="02020603050405020304" pitchFamily="18" charset="0"/>
                <a:cs typeface="Times New Roman" panose="02020603050405020304" pitchFamily="18" charset="0"/>
              </a:rPr>
              <a:t>Λάμπρος Ι. &amp; Νικολάου Γ. (2014)  Χωράνε οι μητρικές γλώσσες των αλλόφωνων μαθητών στο ελληνικό δημοτικό σχολείο; Οι απόψεις των εκπαιδευτικών. ΠΡΑΚΤΙΚΑ 1ου ΠΑΝΕΛΛΗΝΙΟΥ ΣΥΝΕΔΡΙΟΥ ΚΟΙΝΩΝΙΟΛΟΓΙΑΣ ΤΗΣ  ΕΚΠΑΙΔΕΥΣΗΣ(Σελ. 379)</a:t>
            </a:r>
          </a:p>
          <a:p>
            <a:pPr>
              <a:lnSpc>
                <a:spcPct val="150000"/>
              </a:lnSpc>
            </a:pPr>
            <a:r>
              <a:rPr lang="en-US" dirty="0">
                <a:latin typeface="Times New Roman" panose="02020603050405020304" pitchFamily="18" charset="0"/>
                <a:cs typeface="Times New Roman" panose="02020603050405020304" pitchFamily="18" charset="0"/>
              </a:rPr>
              <a:t>Leighton L.  &amp;  Harkins M. (2010).  “Teachers Perceptions of their Cultural Competencies : An Investigation into the Relationships among Teacher Characteristics and Cultural Competence,.  The Journal of Multiculturalism in Education, Vol.6 (2).</a:t>
            </a:r>
          </a:p>
          <a:p>
            <a:pPr>
              <a:lnSpc>
                <a:spcPct val="150000"/>
              </a:lnSpc>
            </a:pPr>
            <a:endParaRPr lang="el-GR" sz="2000" dirty="0">
              <a:latin typeface="Times New Roman" panose="02020603050405020304" pitchFamily="18" charset="0"/>
              <a:cs typeface="Times New Roman" panose="02020603050405020304" pitchFamily="18" charset="0"/>
            </a:endParaRPr>
          </a:p>
          <a:p>
            <a:endParaRPr lang="el-GR" sz="2000" dirty="0"/>
          </a:p>
        </p:txBody>
      </p:sp>
    </p:spTree>
    <p:extLst>
      <p:ext uri="{BB962C8B-B14F-4D97-AF65-F5344CB8AC3E}">
        <p14:creationId xmlns:p14="http://schemas.microsoft.com/office/powerpoint/2010/main" val="27630941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0" y="0"/>
            <a:ext cx="12192000" cy="6858000"/>
          </a:xfrm>
        </p:spPr>
        <p:txBody>
          <a:bodyPr>
            <a:normAutofit/>
          </a:bodyPr>
          <a:lstStyle/>
          <a:p>
            <a:pPr>
              <a:lnSpc>
                <a:spcPct val="160000"/>
              </a:lnSpc>
            </a:pPr>
            <a:r>
              <a:rPr lang="el-GR" dirty="0">
                <a:latin typeface="Times New Roman" panose="02020603050405020304" pitchFamily="18" charset="0"/>
                <a:cs typeface="Times New Roman" panose="02020603050405020304" pitchFamily="18" charset="0"/>
              </a:rPr>
              <a:t>Μήλιου </a:t>
            </a:r>
            <a:r>
              <a:rPr lang="el-GR" dirty="0" err="1">
                <a:latin typeface="Times New Roman" panose="02020603050405020304" pitchFamily="18" charset="0"/>
                <a:cs typeface="Times New Roman" panose="02020603050405020304" pitchFamily="18" charset="0"/>
              </a:rPr>
              <a:t>Ουρ</a:t>
            </a:r>
            <a:r>
              <a:rPr lang="el-GR" dirty="0">
                <a:latin typeface="Times New Roman" panose="02020603050405020304" pitchFamily="18" charset="0"/>
                <a:cs typeface="Times New Roman" panose="02020603050405020304" pitchFamily="18" charset="0"/>
              </a:rPr>
              <a:t>. (2003): ‘Η ευαισθητοποίηση των δασκάλων απέναντι στην πολιτισμική ετερότητα: Θεωρητική και εμπειρική προσέγγιση’ Παιδαγωγική επιθεώρηση 56/2013</a:t>
            </a:r>
          </a:p>
          <a:p>
            <a:pPr>
              <a:lnSpc>
                <a:spcPct val="160000"/>
              </a:lnSpc>
            </a:pPr>
            <a:r>
              <a:rPr lang="el-GR" dirty="0" err="1">
                <a:latin typeface="Times New Roman" panose="02020603050405020304" pitchFamily="18" charset="0"/>
                <a:cs typeface="Times New Roman" panose="02020603050405020304" pitchFamily="18" charset="0"/>
              </a:rPr>
              <a:t>Μπουγιουκλή</a:t>
            </a:r>
            <a:r>
              <a:rPr lang="el-GR" dirty="0">
                <a:latin typeface="Times New Roman" panose="02020603050405020304" pitchFamily="18" charset="0"/>
                <a:cs typeface="Times New Roman" panose="02020603050405020304" pitchFamily="18" charset="0"/>
              </a:rPr>
              <a:t> Π. (2014).  Ο ρόλος της διαπολιτισμικής ετοιμότητας των εκπαιδευτικών στην ανάπτυξη θετικού ψυχολογικού κλίματος σε πολυπολιτισμικά περιβάλλοντα.  Πανεπιστήμιο Μακεδονίας.  Τμήμα Εκπαιδευτικής και Κοινωνικής Πολιτικής.  Πρόγραμμα Μεταπτυχιακών Σπουδών με Ειδίκευση Συνεχιζόμενης Εκπαίδευσης.  Διπλωματική εργασία διαθέσιμη μέσω διαδικτύου : https://dspace.lib.uom.gr/handle/2159/16260 2-5-2018 11:58.</a:t>
            </a:r>
          </a:p>
          <a:p>
            <a:pPr>
              <a:lnSpc>
                <a:spcPct val="160000"/>
              </a:lnSpc>
            </a:pPr>
            <a:r>
              <a:rPr lang="el-GR" dirty="0">
                <a:latin typeface="Times New Roman" panose="02020603050405020304" pitchFamily="18" charset="0"/>
                <a:cs typeface="Times New Roman" panose="02020603050405020304" pitchFamily="18" charset="0"/>
              </a:rPr>
              <a:t>Ντέλη, Ν. (2018). Διαπολιτισμική επάρκεια και ετοιμότητα των εκπαιδευτικών πρωτοβάθμιας εκπαίδευσης.</a:t>
            </a:r>
          </a:p>
          <a:p>
            <a:pPr>
              <a:lnSpc>
                <a:spcPct val="160000"/>
              </a:lnSpc>
            </a:pPr>
            <a:r>
              <a:rPr lang="el-GR" dirty="0" err="1">
                <a:latin typeface="Times New Roman" panose="02020603050405020304" pitchFamily="18" charset="0"/>
                <a:cs typeface="Times New Roman" panose="02020603050405020304" pitchFamily="18" charset="0"/>
              </a:rPr>
              <a:t>Pickert</a:t>
            </a:r>
            <a:r>
              <a:rPr lang="el-GR" dirty="0">
                <a:latin typeface="Times New Roman" panose="02020603050405020304" pitchFamily="18" charset="0"/>
                <a:cs typeface="Times New Roman" panose="02020603050405020304" pitchFamily="18" charset="0"/>
              </a:rPr>
              <a:t>, S. &amp; </a:t>
            </a:r>
            <a:r>
              <a:rPr lang="el-GR" dirty="0" err="1">
                <a:latin typeface="Times New Roman" panose="02020603050405020304" pitchFamily="18" charset="0"/>
                <a:cs typeface="Times New Roman" panose="02020603050405020304" pitchFamily="18" charset="0"/>
              </a:rPr>
              <a:t>Chock</a:t>
            </a:r>
            <a:r>
              <a:rPr lang="el-GR" dirty="0">
                <a:latin typeface="Times New Roman" panose="02020603050405020304" pitchFamily="18" charset="0"/>
                <a:cs typeface="Times New Roman" panose="02020603050405020304" pitchFamily="18" charset="0"/>
              </a:rPr>
              <a:t> P.P. (1997) The </a:t>
            </a:r>
            <a:r>
              <a:rPr lang="el-GR" dirty="0" err="1">
                <a:latin typeface="Times New Roman" panose="02020603050405020304" pitchFamily="18" charset="0"/>
                <a:cs typeface="Times New Roman" panose="02020603050405020304" pitchFamily="18" charset="0"/>
              </a:rPr>
              <a:t>Concept</a:t>
            </a:r>
            <a:r>
              <a:rPr lang="el-GR" dirty="0">
                <a:latin typeface="Times New Roman" panose="02020603050405020304" pitchFamily="18" charset="0"/>
                <a:cs typeface="Times New Roman" panose="02020603050405020304" pitchFamily="18" charset="0"/>
              </a:rPr>
              <a:t> of </a:t>
            </a:r>
            <a:r>
              <a:rPr lang="el-GR" dirty="0" err="1">
                <a:latin typeface="Times New Roman" panose="02020603050405020304" pitchFamily="18" charset="0"/>
                <a:cs typeface="Times New Roman" panose="02020603050405020304" pitchFamily="18" charset="0"/>
              </a:rPr>
              <a:t>Culture</a:t>
            </a:r>
            <a:r>
              <a:rPr lang="el-GR" dirty="0">
                <a:latin typeface="Times New Roman" panose="02020603050405020304" pitchFamily="18" charset="0"/>
                <a:cs typeface="Times New Roman" panose="02020603050405020304" pitchFamily="18" charset="0"/>
              </a:rPr>
              <a:t> in </a:t>
            </a:r>
            <a:r>
              <a:rPr lang="el-GR" dirty="0" err="1">
                <a:latin typeface="Times New Roman" panose="02020603050405020304" pitchFamily="18" charset="0"/>
                <a:cs typeface="Times New Roman" panose="02020603050405020304" pitchFamily="18" charset="0"/>
              </a:rPr>
              <a:t>Multicultural</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Education</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Views</a:t>
            </a:r>
            <a:r>
              <a:rPr lang="el-GR" dirty="0">
                <a:latin typeface="Times New Roman" panose="02020603050405020304" pitchFamily="18" charset="0"/>
                <a:cs typeface="Times New Roman" panose="02020603050405020304" pitchFamily="18" charset="0"/>
              </a:rPr>
              <a:t> of </a:t>
            </a:r>
            <a:r>
              <a:rPr lang="el-GR" dirty="0" err="1">
                <a:latin typeface="Times New Roman" panose="02020603050405020304" pitchFamily="18" charset="0"/>
                <a:cs typeface="Times New Roman" panose="02020603050405020304" pitchFamily="18" charset="0"/>
              </a:rPr>
              <a:t>Teacher</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Educators</a:t>
            </a:r>
            <a:r>
              <a:rPr lang="el-GR" dirty="0">
                <a:latin typeface="Times New Roman" panose="02020603050405020304" pitchFamily="18" charset="0"/>
                <a:cs typeface="Times New Roman" panose="02020603050405020304" pitchFamily="18" charset="0"/>
              </a:rPr>
              <a:t> in the USA. 1997-04-00.N/A (</a:t>
            </a:r>
            <a:r>
              <a:rPr lang="el-GR" dirty="0" err="1">
                <a:latin typeface="Times New Roman" panose="02020603050405020304" pitchFamily="18" charset="0"/>
                <a:cs typeface="Times New Roman" panose="02020603050405020304" pitchFamily="18" charset="0"/>
              </a:rPr>
              <a:t>From</a:t>
            </a:r>
            <a:r>
              <a:rPr lang="el-GR" dirty="0">
                <a:latin typeface="Times New Roman" panose="02020603050405020304" pitchFamily="18" charset="0"/>
                <a:cs typeface="Times New Roman" panose="02020603050405020304" pitchFamily="18" charset="0"/>
              </a:rPr>
              <a:t> ERIC </a:t>
            </a:r>
            <a:r>
              <a:rPr lang="el-GR" dirty="0" err="1">
                <a:latin typeface="Times New Roman" panose="02020603050405020304" pitchFamily="18" charset="0"/>
                <a:cs typeface="Times New Roman" panose="02020603050405020304" pitchFamily="18" charset="0"/>
              </a:rPr>
              <a:t>data</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base</a:t>
            </a:r>
            <a:r>
              <a:rPr lang="el-GR" dirty="0">
                <a:latin typeface="Times New Roman" panose="02020603050405020304" pitchFamily="18" charset="0"/>
                <a:cs typeface="Times New Roman" panose="02020603050405020304" pitchFamily="18" charset="0"/>
              </a:rPr>
              <a:t>, www.erid.ed.gov, 19/08/2006, ED437394).</a:t>
            </a:r>
          </a:p>
          <a:p>
            <a:pPr>
              <a:lnSpc>
                <a:spcPct val="160000"/>
              </a:lnSpc>
            </a:pPr>
            <a:r>
              <a:rPr lang="el-GR" dirty="0">
                <a:latin typeface="Times New Roman" panose="02020603050405020304" pitchFamily="18" charset="0"/>
                <a:cs typeface="Times New Roman" panose="02020603050405020304" pitchFamily="18" charset="0"/>
              </a:rPr>
              <a:t>ΥΠ.Ε.Π.Θ., (2008). Ένταξη παιδιών </a:t>
            </a:r>
            <a:r>
              <a:rPr lang="el-GR" dirty="0" err="1">
                <a:latin typeface="Times New Roman" panose="02020603050405020304" pitchFamily="18" charset="0"/>
                <a:cs typeface="Times New Roman" panose="02020603050405020304" pitchFamily="18" charset="0"/>
              </a:rPr>
              <a:t>παλιννοστούντων</a:t>
            </a:r>
            <a:r>
              <a:rPr lang="el-GR" dirty="0">
                <a:latin typeface="Times New Roman" panose="02020603050405020304" pitchFamily="18" charset="0"/>
                <a:cs typeface="Times New Roman" panose="02020603050405020304" pitchFamily="18" charset="0"/>
              </a:rPr>
              <a:t> και αλλοδαπών στο σχολείο (γυμνάσιο), Δ. Κ. </a:t>
            </a:r>
            <a:r>
              <a:rPr lang="el-GR" dirty="0" err="1">
                <a:latin typeface="Times New Roman" panose="02020603050405020304" pitchFamily="18" charset="0"/>
                <a:cs typeface="Times New Roman" panose="02020603050405020304" pitchFamily="18" charset="0"/>
              </a:rPr>
              <a:t>Μαυροσκούφης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Επιμ</a:t>
            </a:r>
            <a:r>
              <a:rPr lang="el-GR" dirty="0">
                <a:latin typeface="Times New Roman" panose="02020603050405020304" pitchFamily="18" charset="0"/>
                <a:cs typeface="Times New Roman" panose="02020603050405020304" pitchFamily="18" charset="0"/>
              </a:rPr>
              <a:t>.), Οδηγός Επιμόρφωσης. Διαπολιτισμική Εκπαίδευση και Αγωγή. Θεσσαλονίκη.</a:t>
            </a:r>
          </a:p>
          <a:p>
            <a:endParaRPr lang="el-GR" dirty="0">
              <a:latin typeface="Times New Roman" panose="02020603050405020304" pitchFamily="18" charset="0"/>
              <a:cs typeface="Times New Roman" panose="02020603050405020304" pitchFamily="18" charset="0"/>
            </a:endParaRPr>
          </a:p>
          <a:p>
            <a:endParaRPr lang="el-GR" dirty="0"/>
          </a:p>
          <a:p>
            <a:endParaRPr lang="el-GR" dirty="0"/>
          </a:p>
          <a:p>
            <a:endParaRPr lang="el-GR" dirty="0"/>
          </a:p>
          <a:p>
            <a:endParaRPr lang="el-GR" dirty="0"/>
          </a:p>
        </p:txBody>
      </p:sp>
    </p:spTree>
    <p:extLst>
      <p:ext uri="{BB962C8B-B14F-4D97-AF65-F5344CB8AC3E}">
        <p14:creationId xmlns:p14="http://schemas.microsoft.com/office/powerpoint/2010/main" val="4099746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err="1">
                <a:latin typeface="Times New Roman" panose="02020603050405020304" pitchFamily="18" charset="0"/>
                <a:cs typeface="Times New Roman" panose="02020603050405020304" pitchFamily="18" charset="0"/>
              </a:rPr>
              <a:t>Θεμα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εργασιας</a:t>
            </a:r>
            <a:r>
              <a:rPr lang="el-GR" dirty="0">
                <a:latin typeface="Times New Roman" panose="02020603050405020304" pitchFamily="18" charset="0"/>
                <a:cs typeface="Times New Roman" panose="02020603050405020304" pitchFamily="18" charset="0"/>
              </a:rPr>
              <a:t> </a:t>
            </a:r>
          </a:p>
        </p:txBody>
      </p:sp>
      <p:sp>
        <p:nvSpPr>
          <p:cNvPr id="3" name="Θέση περιεχομένου 2"/>
          <p:cNvSpPr>
            <a:spLocks noGrp="1"/>
          </p:cNvSpPr>
          <p:nvPr>
            <p:ph idx="1"/>
          </p:nvPr>
        </p:nvSpPr>
        <p:spPr/>
        <p:txBody>
          <a:bodyPr/>
          <a:lstStyle/>
          <a:p>
            <a:pPr marL="0" indent="0" algn="ctr">
              <a:buNone/>
            </a:pPr>
            <a:r>
              <a:rPr lang="en-US" sz="3200" b="1" dirty="0">
                <a:latin typeface="Times New Roman" panose="02020603050405020304" pitchFamily="18" charset="0"/>
                <a:cs typeface="Times New Roman" panose="02020603050405020304" pitchFamily="18" charset="0"/>
              </a:rPr>
              <a:t>‘</a:t>
            </a:r>
            <a:r>
              <a:rPr lang="el-GR" sz="3200" b="1" dirty="0">
                <a:latin typeface="Times New Roman" panose="02020603050405020304" pitchFamily="18" charset="0"/>
                <a:cs typeface="Times New Roman" panose="02020603050405020304" pitchFamily="18" charset="0"/>
              </a:rPr>
              <a:t>Αντιλήψεις εκπαιδευτικών για </a:t>
            </a:r>
            <a:r>
              <a:rPr lang="el-GR" sz="3200" b="1">
                <a:latin typeface="Times New Roman" panose="02020603050405020304" pitchFamily="18" charset="0"/>
                <a:cs typeface="Times New Roman" panose="02020603050405020304" pitchFamily="18" charset="0"/>
              </a:rPr>
              <a:t>την πολιτισμική  </a:t>
            </a:r>
            <a:r>
              <a:rPr lang="el-GR" sz="3200" b="1" dirty="0">
                <a:latin typeface="Times New Roman" panose="02020603050405020304" pitchFamily="18" charset="0"/>
                <a:cs typeface="Times New Roman" panose="02020603050405020304" pitchFamily="18" charset="0"/>
              </a:rPr>
              <a:t>ετερότητα στο σχολείο- Παρουσίαση σχετικών ερευνών’.</a:t>
            </a:r>
          </a:p>
          <a:p>
            <a:endParaRPr lang="el-GR" sz="3200" dirty="0">
              <a:solidFill>
                <a:schemeClr val="tx2">
                  <a:lumMod val="50000"/>
                </a:schemeClr>
              </a:solidFill>
            </a:endParaRPr>
          </a:p>
          <a:p>
            <a:pPr marL="0" indent="0">
              <a:buNone/>
            </a:pPr>
            <a:endParaRPr lang="en-US" dirty="0">
              <a:solidFill>
                <a:schemeClr val="tx2">
                  <a:lumMod val="50000"/>
                </a:schemeClr>
              </a:solidFill>
            </a:endParaRPr>
          </a:p>
        </p:txBody>
      </p:sp>
    </p:spTree>
    <p:extLst>
      <p:ext uri="{BB962C8B-B14F-4D97-AF65-F5344CB8AC3E}">
        <p14:creationId xmlns:p14="http://schemas.microsoft.com/office/powerpoint/2010/main" val="4073766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13795" y="0"/>
            <a:ext cx="10353761" cy="1541417"/>
          </a:xfrm>
        </p:spPr>
        <p:txBody>
          <a:bodyPr/>
          <a:lstStyle/>
          <a:p>
            <a:r>
              <a:rPr lang="el-GR" dirty="0">
                <a:latin typeface="Times New Roman" panose="02020603050405020304" pitchFamily="18" charset="0"/>
                <a:cs typeface="Times New Roman" panose="02020603050405020304" pitchFamily="18" charset="0"/>
              </a:rPr>
              <a:t>Έννοιες</a:t>
            </a:r>
            <a:r>
              <a:rPr lang="el-GR" dirty="0"/>
              <a:t> </a:t>
            </a:r>
          </a:p>
        </p:txBody>
      </p:sp>
      <p:sp>
        <p:nvSpPr>
          <p:cNvPr id="3" name="Θέση περιεχομένου 2"/>
          <p:cNvSpPr>
            <a:spLocks noGrp="1"/>
          </p:cNvSpPr>
          <p:nvPr>
            <p:ph idx="1"/>
          </p:nvPr>
        </p:nvSpPr>
        <p:spPr>
          <a:xfrm>
            <a:off x="639475" y="1436914"/>
            <a:ext cx="10353762" cy="4885509"/>
          </a:xfrm>
        </p:spPr>
        <p:txBody>
          <a:bodyPr>
            <a:normAutofit/>
          </a:bodyPr>
          <a:lstStyle/>
          <a:p>
            <a:pPr marL="342900" lvl="0" indent="-342900">
              <a:lnSpc>
                <a:spcPct val="100000"/>
              </a:lnSpc>
              <a:spcBef>
                <a:spcPct val="20000"/>
              </a:spcBef>
            </a:pPr>
            <a:r>
              <a:rPr lang="el-GR" sz="3200" dirty="0">
                <a:latin typeface="Times New Roman" panose="02020603050405020304" pitchFamily="18" charset="0"/>
                <a:cs typeface="Times New Roman" panose="02020603050405020304" pitchFamily="18" charset="0"/>
              </a:rPr>
              <a:t>Ετερότητα : (ουσ.) η κατά τάξη, είδος, θέση ή άλλη ιδιότητα διαφορά</a:t>
            </a:r>
          </a:p>
          <a:p>
            <a:pPr marL="342900" lvl="0" indent="-342900">
              <a:lnSpc>
                <a:spcPct val="100000"/>
              </a:lnSpc>
              <a:spcBef>
                <a:spcPct val="20000"/>
              </a:spcBef>
            </a:pPr>
            <a:r>
              <a:rPr lang="el-GR" sz="3200" dirty="0">
                <a:latin typeface="Times New Roman" panose="02020603050405020304" pitchFamily="18" charset="0"/>
                <a:cs typeface="Times New Roman" panose="02020603050405020304" pitchFamily="18" charset="0"/>
              </a:rPr>
              <a:t>Διαπολιτισμικός : (</a:t>
            </a:r>
            <a:r>
              <a:rPr lang="el-GR" sz="3200" dirty="0" err="1">
                <a:latin typeface="Times New Roman" panose="02020603050405020304" pitchFamily="18" charset="0"/>
                <a:cs typeface="Times New Roman" panose="02020603050405020304" pitchFamily="18" charset="0"/>
              </a:rPr>
              <a:t>επιθ</a:t>
            </a:r>
            <a:r>
              <a:rPr lang="el-GR" sz="3200" dirty="0">
                <a:latin typeface="Times New Roman" panose="02020603050405020304" pitchFamily="18" charset="0"/>
                <a:cs typeface="Times New Roman" panose="02020603050405020304" pitchFamily="18" charset="0"/>
              </a:rPr>
              <a:t>.) : ο αναφερόμενος στις σχέσεις μεταξύ πολιτισμών:</a:t>
            </a:r>
          </a:p>
          <a:p>
            <a:pPr marL="342900" lvl="0" indent="-342900">
              <a:lnSpc>
                <a:spcPct val="100000"/>
              </a:lnSpc>
              <a:spcBef>
                <a:spcPct val="20000"/>
              </a:spcBef>
            </a:pPr>
            <a:r>
              <a:rPr lang="el-GR" sz="3200" dirty="0">
                <a:latin typeface="Times New Roman" panose="02020603050405020304" pitchFamily="18" charset="0"/>
                <a:cs typeface="Times New Roman" panose="02020603050405020304" pitchFamily="18" charset="0"/>
              </a:rPr>
              <a:t>Εκπαίδευση (ουσ.) : η ανάπτυξη των σωματικών, διανοητικών και ηθικών δυνάμεων του παιδιού/ μόρφωση που αποκτάται με τη διδασκαλία</a:t>
            </a:r>
          </a:p>
          <a:p>
            <a:pPr marL="342900" indent="-342900">
              <a:lnSpc>
                <a:spcPct val="100000"/>
              </a:lnSpc>
              <a:spcBef>
                <a:spcPct val="20000"/>
              </a:spcBef>
            </a:pPr>
            <a:r>
              <a:rPr lang="el-GR" sz="3200" dirty="0">
                <a:latin typeface="Times New Roman" panose="02020603050405020304" pitchFamily="18" charset="0"/>
                <a:cs typeface="Times New Roman" panose="02020603050405020304" pitchFamily="18" charset="0"/>
              </a:rPr>
              <a:t>Πολιτισμική ετερότητα</a:t>
            </a:r>
          </a:p>
          <a:p>
            <a:pPr marL="342900" lvl="0" indent="-342900">
              <a:lnSpc>
                <a:spcPct val="100000"/>
              </a:lnSpc>
              <a:spcBef>
                <a:spcPct val="20000"/>
              </a:spcBef>
            </a:pPr>
            <a:endParaRPr lang="el-GR" dirty="0"/>
          </a:p>
        </p:txBody>
      </p:sp>
    </p:spTree>
    <p:extLst>
      <p:ext uri="{BB962C8B-B14F-4D97-AF65-F5344CB8AC3E}">
        <p14:creationId xmlns:p14="http://schemas.microsoft.com/office/powerpoint/2010/main" val="4005342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t>Χαρακτηριστικα</a:t>
            </a:r>
            <a:r>
              <a:rPr lang="el-GR" dirty="0"/>
              <a:t> </a:t>
            </a:r>
            <a:r>
              <a:rPr lang="el-GR" dirty="0" err="1"/>
              <a:t>πολυπολιτισμικοτητας</a:t>
            </a:r>
            <a:r>
              <a:rPr lang="el-GR" dirty="0"/>
              <a:t> </a:t>
            </a:r>
          </a:p>
        </p:txBody>
      </p:sp>
      <p:sp>
        <p:nvSpPr>
          <p:cNvPr id="3" name="Θέση περιεχομένου 2"/>
          <p:cNvSpPr>
            <a:spLocks noGrp="1"/>
          </p:cNvSpPr>
          <p:nvPr>
            <p:ph idx="1"/>
          </p:nvPr>
        </p:nvSpPr>
        <p:spPr/>
        <p:txBody>
          <a:bodyPr>
            <a:normAutofit lnSpcReduction="10000"/>
          </a:bodyPr>
          <a:lstStyle/>
          <a:p>
            <a:r>
              <a:rPr lang="el-GR"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Ποικιλομορφία πολιτισμικών περιβαλλόντων (</a:t>
            </a:r>
            <a:r>
              <a:rPr lang="el-GR"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Banister</a:t>
            </a:r>
            <a:r>
              <a:rPr lang="el-GR"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&amp; </a:t>
            </a:r>
            <a:r>
              <a:rPr lang="el-GR"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Maher</a:t>
            </a:r>
            <a:r>
              <a:rPr lang="el-GR"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1998)</a:t>
            </a:r>
          </a:p>
          <a:p>
            <a:r>
              <a:rPr lang="el-GR"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Εμπειρία και πρακτική εκπ/</a:t>
            </a:r>
            <a:r>
              <a:rPr lang="el-GR"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ση</a:t>
            </a:r>
            <a:r>
              <a:rPr lang="el-GR"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υψηλότερα ποσοστά πολιτισμικής ικανότητας (</a:t>
            </a:r>
            <a:r>
              <a:rPr lang="el-GR"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Leighton</a:t>
            </a:r>
            <a:r>
              <a:rPr lang="el-GR"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&amp; </a:t>
            </a:r>
            <a:r>
              <a:rPr lang="el-GR"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Harkins</a:t>
            </a:r>
            <a:r>
              <a:rPr lang="el-GR"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2010)</a:t>
            </a:r>
          </a:p>
          <a:p>
            <a:endParaRPr lang="el-GR"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el-GR"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el-GR"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Αναγκαιότητα διαπολιτισμικής  εκπαίδευσης</a:t>
            </a:r>
          </a:p>
          <a:p>
            <a:pPr marL="0" indent="0">
              <a:buNone/>
            </a:pPr>
            <a:r>
              <a:rPr lang="el-GR"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r>
              <a:rPr lang="el-GR"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Βελτίωση προφίλ εκπαιδευτικού (Μπουγιουκλή, 2014) </a:t>
            </a:r>
          </a:p>
          <a:p>
            <a:endParaRPr lang="el-GR" dirty="0"/>
          </a:p>
        </p:txBody>
      </p:sp>
      <p:sp>
        <p:nvSpPr>
          <p:cNvPr id="4" name="3 - Ραβδωτό δεξιό βέλος"/>
          <p:cNvSpPr/>
          <p:nvPr/>
        </p:nvSpPr>
        <p:spPr>
          <a:xfrm flipV="1">
            <a:off x="4416986" y="2545490"/>
            <a:ext cx="649284" cy="543698"/>
          </a:xfrm>
          <a:prstGeom prst="stripedRightArrow">
            <a:avLst>
              <a:gd name="adj1" fmla="val 50000"/>
              <a:gd name="adj2" fmla="val 40390"/>
            </a:avLst>
          </a:prstGeom>
          <a:solidFill>
            <a:srgbClr val="4F81BD"/>
          </a:solidFill>
          <a:ln w="25400" cap="flat" cmpd="sng" algn="ctr">
            <a:solidFill>
              <a:srgbClr val="4F81BD">
                <a:shade val="50000"/>
              </a:srgbClr>
            </a:solidFill>
            <a:prstDash val="solid"/>
          </a:ln>
          <a:effectLst/>
        </p:spPr>
        <p:txBody>
          <a:bodyPr rtlCol="0" anchor="ctr"/>
          <a:lstStyle>
            <a:defPPr>
              <a:defRPr lang="el-G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ysClr val="window" lastClr="FFFFFF"/>
              </a:solidFill>
              <a:effectLst/>
              <a:uLnTx/>
              <a:uFillTx/>
              <a:latin typeface="Calibri"/>
              <a:ea typeface="+mn-ea"/>
              <a:cs typeface="+mn-cs"/>
            </a:endParaRPr>
          </a:p>
        </p:txBody>
      </p:sp>
      <p:sp>
        <p:nvSpPr>
          <p:cNvPr id="5" name="5 - Καμπύλο δεξιό βέλος"/>
          <p:cNvSpPr/>
          <p:nvPr/>
        </p:nvSpPr>
        <p:spPr>
          <a:xfrm>
            <a:off x="589759" y="4373883"/>
            <a:ext cx="648072" cy="1224136"/>
          </a:xfrm>
          <a:prstGeom prst="curvedRightArrow">
            <a:avLst/>
          </a:prstGeom>
          <a:solidFill>
            <a:srgbClr val="4F81BD"/>
          </a:solidFill>
          <a:ln w="25400" cap="flat" cmpd="sng" algn="ctr">
            <a:solidFill>
              <a:srgbClr val="4F81BD">
                <a:shade val="50000"/>
              </a:srgbClr>
            </a:solidFill>
            <a:prstDash val="solid"/>
          </a:ln>
          <a:effectLst/>
        </p:spPr>
        <p:txBody>
          <a:bodyPr rtlCol="0" anchor="ctr"/>
          <a:lstStyle>
            <a:defPPr>
              <a:defRPr lang="el-G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ysClr val="windowText" lastClr="000000"/>
              </a:solidFill>
              <a:effectLst/>
              <a:uLnTx/>
              <a:uFillTx/>
              <a:latin typeface="Calibri"/>
              <a:ea typeface="+mn-ea"/>
              <a:cs typeface="+mn-cs"/>
            </a:endParaRPr>
          </a:p>
        </p:txBody>
      </p:sp>
    </p:spTree>
    <p:extLst>
      <p:ext uri="{BB962C8B-B14F-4D97-AF65-F5344CB8AC3E}">
        <p14:creationId xmlns:p14="http://schemas.microsoft.com/office/powerpoint/2010/main" val="1694856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lstStyle/>
          <a:p>
            <a:r>
              <a:rPr lang="el-GR" dirty="0"/>
              <a:t>Διαπολιτισμική </a:t>
            </a:r>
            <a:r>
              <a:rPr lang="el-GR" dirty="0" err="1"/>
              <a:t>παιδαγωγικη</a:t>
            </a:r>
            <a:r>
              <a:rPr lang="el-GR" dirty="0"/>
              <a:t> (</a:t>
            </a:r>
            <a:r>
              <a:rPr lang="el-GR" dirty="0" err="1"/>
              <a:t>Μαρκου</a:t>
            </a:r>
            <a:r>
              <a:rPr lang="el-GR" dirty="0"/>
              <a:t>, 1995:271).</a:t>
            </a: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1778702076"/>
              </p:ext>
            </p:extLst>
          </p:nvPr>
        </p:nvGraphicFramePr>
        <p:xfrm>
          <a:off x="914400" y="2095500"/>
          <a:ext cx="10353675" cy="3695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16090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latin typeface="Times New Roman" panose="02020603050405020304" pitchFamily="18" charset="0"/>
                <a:cs typeface="Times New Roman" panose="02020603050405020304" pitchFamily="18" charset="0"/>
              </a:rPr>
              <a:t>Αρχές </a:t>
            </a:r>
            <a:r>
              <a:rPr lang="el-GR" dirty="0" err="1">
                <a:latin typeface="Times New Roman" panose="02020603050405020304" pitchFamily="18" charset="0"/>
                <a:cs typeface="Times New Roman" panose="02020603050405020304" pitchFamily="18" charset="0"/>
              </a:rPr>
              <a:t>διαπολιτισμικης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εκπαιδευσης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συμφωνα</a:t>
            </a:r>
            <a:r>
              <a:rPr lang="el-GR" dirty="0">
                <a:latin typeface="Times New Roman" panose="02020603050405020304" pitchFamily="18" charset="0"/>
                <a:cs typeface="Times New Roman" panose="02020603050405020304" pitchFamily="18" charset="0"/>
              </a:rPr>
              <a:t> με τον </a:t>
            </a:r>
            <a:r>
              <a:rPr lang="en-US" dirty="0" err="1">
                <a:latin typeface="Times New Roman" panose="02020603050405020304" pitchFamily="18" charset="0"/>
                <a:cs typeface="Times New Roman" panose="02020603050405020304" pitchFamily="18" charset="0"/>
              </a:rPr>
              <a:t>helmut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essinger</a:t>
            </a:r>
            <a:r>
              <a:rPr lang="el-GR" dirty="0">
                <a:latin typeface="Times New Roman" panose="02020603050405020304" pitchFamily="18" charset="0"/>
                <a:cs typeface="Times New Roman" panose="02020603050405020304" pitchFamily="18" charset="0"/>
              </a:rPr>
              <a:t> (Ντέλη. Ν, 2018). </a:t>
            </a: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2199744566"/>
              </p:ext>
            </p:extLst>
          </p:nvPr>
        </p:nvGraphicFramePr>
        <p:xfrm>
          <a:off x="469901" y="1384300"/>
          <a:ext cx="11049000" cy="5473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910653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err="1">
                <a:latin typeface="Times New Roman" panose="02020603050405020304" pitchFamily="18" charset="0"/>
                <a:cs typeface="Times New Roman" panose="02020603050405020304" pitchFamily="18" charset="0"/>
              </a:rPr>
              <a:t>Εκπαιδευτικα</a:t>
            </a:r>
            <a:r>
              <a:rPr lang="el-GR" dirty="0">
                <a:latin typeface="Times New Roman" panose="02020603050405020304" pitchFamily="18" charset="0"/>
                <a:cs typeface="Times New Roman" panose="02020603050405020304" pitchFamily="18" charset="0"/>
              </a:rPr>
              <a:t> </a:t>
            </a:r>
            <a:r>
              <a:rPr lang="el-GR" cap="none" dirty="0">
                <a:latin typeface="Times New Roman" panose="02020603050405020304" pitchFamily="18" charset="0"/>
                <a:cs typeface="Times New Roman" panose="02020603050405020304" pitchFamily="18" charset="0"/>
              </a:rPr>
              <a:t>ΜΟΝΤΕΛΑ , (</a:t>
            </a:r>
            <a:r>
              <a:rPr lang="el-GR" cap="none" dirty="0" err="1">
                <a:latin typeface="Times New Roman" panose="02020603050405020304" pitchFamily="18" charset="0"/>
                <a:cs typeface="Times New Roman" panose="02020603050405020304" pitchFamily="18" charset="0"/>
              </a:rPr>
              <a:t>Γεωργονιάννης</a:t>
            </a:r>
            <a:r>
              <a:rPr lang="el-GR" cap="none" dirty="0">
                <a:latin typeface="Times New Roman" panose="02020603050405020304" pitchFamily="18" charset="0"/>
                <a:cs typeface="Times New Roman" panose="02020603050405020304" pitchFamily="18" charset="0"/>
              </a:rPr>
              <a:t>, 1999∙ Μάρκου, 1998β∙ Νικολάου, 2000)</a:t>
            </a:r>
            <a:br>
              <a:rPr lang="el-GR" dirty="0">
                <a:effectLst/>
              </a:rPr>
            </a:br>
            <a:endParaRPr lang="el-GR" dirty="0">
              <a:latin typeface="Times New Roman" panose="02020603050405020304" pitchFamily="18" charset="0"/>
              <a:cs typeface="Times New Roman" panose="02020603050405020304" pitchFamily="18" charset="0"/>
            </a:endParaRP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1745188232"/>
              </p:ext>
            </p:extLst>
          </p:nvPr>
        </p:nvGraphicFramePr>
        <p:xfrm>
          <a:off x="469900" y="1587501"/>
          <a:ext cx="113157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18570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t>Αντιληψεις</a:t>
            </a:r>
            <a:r>
              <a:rPr lang="el-GR" dirty="0"/>
              <a:t> </a:t>
            </a:r>
            <a:r>
              <a:rPr lang="el-GR" dirty="0" err="1"/>
              <a:t>εκπαιδευτικων</a:t>
            </a:r>
            <a:r>
              <a:rPr lang="el-GR" dirty="0"/>
              <a:t> για την </a:t>
            </a:r>
            <a:r>
              <a:rPr lang="el-GR" dirty="0" err="1"/>
              <a:t>πολιτισμικη</a:t>
            </a:r>
            <a:r>
              <a:rPr lang="el-GR" dirty="0"/>
              <a:t> </a:t>
            </a:r>
            <a:r>
              <a:rPr lang="el-GR" dirty="0" err="1"/>
              <a:t>ετεροτητα</a:t>
            </a:r>
            <a:endParaRPr lang="el-GR" dirty="0"/>
          </a:p>
        </p:txBody>
      </p:sp>
      <p:sp>
        <p:nvSpPr>
          <p:cNvPr id="3" name="Θέση περιεχομένου 2"/>
          <p:cNvSpPr>
            <a:spLocks noGrp="1"/>
          </p:cNvSpPr>
          <p:nvPr>
            <p:ph idx="1"/>
          </p:nvPr>
        </p:nvSpPr>
        <p:spPr>
          <a:xfrm>
            <a:off x="0" y="2096064"/>
            <a:ext cx="12191999" cy="4761936"/>
          </a:xfrm>
        </p:spPr>
        <p:txBody>
          <a:bodyPr>
            <a:normAutofit fontScale="55000" lnSpcReduction="20000"/>
          </a:bodyPr>
          <a:lstStyle/>
          <a:p>
            <a:pPr>
              <a:lnSpc>
                <a:spcPct val="170000"/>
              </a:lnSpc>
              <a:buNone/>
            </a:pPr>
            <a:r>
              <a:rPr lang="el-GR" sz="2900" dirty="0">
                <a:latin typeface="Times New Roman" panose="02020603050405020304" pitchFamily="18" charset="0"/>
                <a:cs typeface="Times New Roman" panose="02020603050405020304" pitchFamily="18" charset="0"/>
              </a:rPr>
              <a:t>Σε εργασία (Ο.ΕΠ.Ε.Κ., 2008) φαίνεται από τη μια να αξιολογούν </a:t>
            </a:r>
            <a:r>
              <a:rPr lang="el-GR" sz="3300" b="1" dirty="0">
                <a:latin typeface="Times New Roman" panose="02020603050405020304" pitchFamily="18" charset="0"/>
                <a:cs typeface="Times New Roman" panose="02020603050405020304" pitchFamily="18" charset="0"/>
              </a:rPr>
              <a:t>αρνητικά </a:t>
            </a:r>
            <a:r>
              <a:rPr lang="el-GR" sz="2900" dirty="0">
                <a:latin typeface="Times New Roman" panose="02020603050405020304" pitchFamily="18" charset="0"/>
                <a:cs typeface="Times New Roman" panose="02020603050405020304" pitchFamily="18" charset="0"/>
              </a:rPr>
              <a:t>την συνύπαρξη ξένων και ντόπιων παιδιών . Συγκεκριμένα</a:t>
            </a:r>
          </a:p>
          <a:p>
            <a:pPr>
              <a:lnSpc>
                <a:spcPct val="170000"/>
              </a:lnSpc>
            </a:pPr>
            <a:r>
              <a:rPr lang="el-GR" sz="2900" dirty="0">
                <a:latin typeface="Times New Roman" panose="02020603050405020304" pitchFamily="18" charset="0"/>
                <a:cs typeface="Times New Roman" panose="02020603050405020304" pitchFamily="18" charset="0"/>
              </a:rPr>
              <a:t> Χαμηλές επιδόσεις από τα αλλοδαπά παιδιά</a:t>
            </a:r>
          </a:p>
          <a:p>
            <a:pPr>
              <a:lnSpc>
                <a:spcPct val="170000"/>
              </a:lnSpc>
            </a:pPr>
            <a:r>
              <a:rPr lang="el-GR" sz="2900" dirty="0">
                <a:latin typeface="Times New Roman" panose="02020603050405020304" pitchFamily="18" charset="0"/>
                <a:cs typeface="Times New Roman" panose="02020603050405020304" pitchFamily="18" charset="0"/>
              </a:rPr>
              <a:t> Απουσία γνώσης της γλώσσας</a:t>
            </a:r>
          </a:p>
          <a:p>
            <a:pPr>
              <a:lnSpc>
                <a:spcPct val="170000"/>
              </a:lnSpc>
            </a:pPr>
            <a:r>
              <a:rPr lang="el-GR" sz="2900" dirty="0">
                <a:latin typeface="Times New Roman" panose="02020603050405020304" pitchFamily="18" charset="0"/>
                <a:cs typeface="Times New Roman" panose="02020603050405020304" pitchFamily="18" charset="0"/>
              </a:rPr>
              <a:t> Αρνητική επίδραση και στο συνολικό επίπεδο της τάξης</a:t>
            </a:r>
          </a:p>
          <a:p>
            <a:pPr>
              <a:lnSpc>
                <a:spcPct val="170000"/>
              </a:lnSpc>
            </a:pPr>
            <a:r>
              <a:rPr lang="el-GR" sz="2900" dirty="0">
                <a:latin typeface="Times New Roman" panose="02020603050405020304" pitchFamily="18" charset="0"/>
                <a:cs typeface="Times New Roman" panose="02020603050405020304" pitchFamily="18" charset="0"/>
              </a:rPr>
              <a:t> Ανάγκη ενσωμάτωσης στο ελληνικό πρότυπο</a:t>
            </a:r>
          </a:p>
          <a:p>
            <a:pPr>
              <a:lnSpc>
                <a:spcPct val="170000"/>
              </a:lnSpc>
              <a:buNone/>
            </a:pPr>
            <a:r>
              <a:rPr lang="el-GR" sz="2900" dirty="0">
                <a:latin typeface="Times New Roman" panose="02020603050405020304" pitchFamily="18" charset="0"/>
                <a:cs typeface="Times New Roman" panose="02020603050405020304" pitchFamily="18" charset="0"/>
              </a:rPr>
              <a:t> Στην ίδια έρευνα καταφεύγουν μερικοί </a:t>
            </a:r>
            <a:r>
              <a:rPr lang="el-GR" sz="2900" b="1" dirty="0">
                <a:latin typeface="Times New Roman" panose="02020603050405020304" pitchFamily="18" charset="0"/>
                <a:cs typeface="Times New Roman" panose="02020603050405020304" pitchFamily="18" charset="0"/>
              </a:rPr>
              <a:t>στις</a:t>
            </a:r>
            <a:r>
              <a:rPr lang="el-GR" sz="3300" b="1" dirty="0">
                <a:latin typeface="Times New Roman" panose="02020603050405020304" pitchFamily="18" charset="0"/>
                <a:cs typeface="Times New Roman" panose="02020603050405020304" pitchFamily="18" charset="0"/>
              </a:rPr>
              <a:t> θετικές συνέπειες</a:t>
            </a:r>
          </a:p>
          <a:p>
            <a:pPr>
              <a:lnSpc>
                <a:spcPct val="170000"/>
              </a:lnSpc>
            </a:pPr>
            <a:r>
              <a:rPr lang="el-GR" sz="2900" dirty="0">
                <a:latin typeface="Times New Roman" panose="02020603050405020304" pitchFamily="18" charset="0"/>
                <a:cs typeface="Times New Roman" panose="02020603050405020304" pitchFamily="18" charset="0"/>
              </a:rPr>
              <a:t> Παύση λειτουργίας των μαθητών με παλιές νοοτροπίες</a:t>
            </a:r>
          </a:p>
          <a:p>
            <a:pPr>
              <a:lnSpc>
                <a:spcPct val="170000"/>
              </a:lnSpc>
            </a:pPr>
            <a:r>
              <a:rPr lang="el-GR" sz="2900" dirty="0">
                <a:latin typeface="Times New Roman" panose="02020603050405020304" pitchFamily="18" charset="0"/>
                <a:cs typeface="Times New Roman" panose="02020603050405020304" pitchFamily="18" charset="0"/>
              </a:rPr>
              <a:t> Παύση μισαλλοδοξίας-Αλτρουισμός- Εξαφάνιση φόβου</a:t>
            </a:r>
          </a:p>
          <a:p>
            <a:pPr>
              <a:lnSpc>
                <a:spcPct val="170000"/>
              </a:lnSpc>
              <a:buNone/>
            </a:pPr>
            <a:r>
              <a:rPr lang="el-GR" sz="2900" dirty="0">
                <a:latin typeface="Times New Roman" panose="02020603050405020304" pitchFamily="18" charset="0"/>
                <a:cs typeface="Times New Roman" panose="02020603050405020304" pitchFamily="18" charset="0"/>
              </a:rPr>
              <a:t>Όλα αυτά οδηγούν στη βελτίωση του κλίματος της τάξης</a:t>
            </a:r>
          </a:p>
          <a:p>
            <a:endParaRPr lang="el-GR" dirty="0"/>
          </a:p>
        </p:txBody>
      </p:sp>
    </p:spTree>
    <p:extLst>
      <p:ext uri="{BB962C8B-B14F-4D97-AF65-F5344CB8AC3E}">
        <p14:creationId xmlns:p14="http://schemas.microsoft.com/office/powerpoint/2010/main" val="4048712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0" y="1"/>
            <a:ext cx="12192000" cy="6949440"/>
          </a:xfrm>
        </p:spPr>
        <p:txBody>
          <a:bodyPr/>
          <a:lstStyle/>
          <a:p>
            <a:pPr algn="just">
              <a:lnSpc>
                <a:spcPct val="150000"/>
              </a:lnSpc>
              <a:buNone/>
            </a:pPr>
            <a:endParaRPr lang="el-GR" dirty="0">
              <a:latin typeface="Times New Roman" panose="02020603050405020304" pitchFamily="18" charset="0"/>
              <a:cs typeface="Times New Roman" panose="02020603050405020304" pitchFamily="18" charset="0"/>
            </a:endParaRPr>
          </a:p>
          <a:p>
            <a:pPr algn="just">
              <a:lnSpc>
                <a:spcPct val="150000"/>
              </a:lnSpc>
              <a:buNone/>
            </a:pPr>
            <a:r>
              <a:rPr lang="el-GR" dirty="0">
                <a:latin typeface="Times New Roman" panose="02020603050405020304" pitchFamily="18" charset="0"/>
                <a:cs typeface="Times New Roman" panose="02020603050405020304" pitchFamily="18" charset="0"/>
              </a:rPr>
              <a:t>Στην έρευνα των (</a:t>
            </a:r>
            <a:r>
              <a:rPr lang="en-US" dirty="0" err="1">
                <a:latin typeface="Times New Roman" panose="02020603050405020304" pitchFamily="18" charset="0"/>
                <a:cs typeface="Times New Roman" panose="02020603050405020304" pitchFamily="18" charset="0"/>
              </a:rPr>
              <a:t>Pickert</a:t>
            </a:r>
            <a:r>
              <a:rPr lang="el-GR" dirty="0">
                <a:latin typeface="Times New Roman" panose="02020603050405020304" pitchFamily="18" charset="0"/>
                <a:cs typeface="Times New Roman" panose="02020603050405020304" pitchFamily="18" charset="0"/>
              </a:rPr>
              <a:t>  &amp; </a:t>
            </a:r>
            <a:r>
              <a:rPr lang="en-US" dirty="0">
                <a:latin typeface="Times New Roman" panose="02020603050405020304" pitchFamily="18" charset="0"/>
                <a:cs typeface="Times New Roman" panose="02020603050405020304" pitchFamily="18" charset="0"/>
              </a:rPr>
              <a:t>Chock</a:t>
            </a:r>
            <a:r>
              <a:rPr lang="el-GR" dirty="0">
                <a:latin typeface="Times New Roman" panose="02020603050405020304" pitchFamily="18" charset="0"/>
                <a:cs typeface="Times New Roman" panose="02020603050405020304" pitchFamily="18" charset="0"/>
              </a:rPr>
              <a:t>, 1997) </a:t>
            </a:r>
            <a:r>
              <a:rPr lang="el-GR" b="1" dirty="0">
                <a:solidFill>
                  <a:schemeClr val="tx2">
                    <a:lumMod val="40000"/>
                    <a:lumOff val="60000"/>
                  </a:schemeClr>
                </a:solidFill>
                <a:latin typeface="Times New Roman" panose="02020603050405020304" pitchFamily="18" charset="0"/>
                <a:cs typeface="Times New Roman" panose="02020603050405020304" pitchFamily="18" charset="0"/>
              </a:rPr>
              <a:t>αντιφατικές</a:t>
            </a:r>
            <a:r>
              <a:rPr lang="el-GR" b="1" dirty="0">
                <a:latin typeface="Times New Roman" panose="02020603050405020304" pitchFamily="18" charset="0"/>
                <a:cs typeface="Times New Roman" panose="02020603050405020304" pitchFamily="18" charset="0"/>
              </a:rPr>
              <a:t> οι στάσεις</a:t>
            </a:r>
            <a:r>
              <a:rPr lang="el-GR" dirty="0">
                <a:latin typeface="Times New Roman" panose="02020603050405020304" pitchFamily="18" charset="0"/>
                <a:cs typeface="Times New Roman" panose="02020603050405020304" pitchFamily="18" charset="0"/>
              </a:rPr>
              <a:t>  των </a:t>
            </a:r>
            <a:r>
              <a:rPr lang="el-GR" dirty="0" err="1">
                <a:latin typeface="Times New Roman" panose="02020603050405020304" pitchFamily="18" charset="0"/>
                <a:cs typeface="Times New Roman" panose="02020603050405020304" pitchFamily="18" charset="0"/>
              </a:rPr>
              <a:t>επιμορφωτών</a:t>
            </a:r>
            <a:r>
              <a:rPr lang="el-GR" dirty="0">
                <a:latin typeface="Times New Roman" panose="02020603050405020304" pitchFamily="18" charset="0"/>
                <a:cs typeface="Times New Roman" panose="02020603050405020304" pitchFamily="18" charset="0"/>
              </a:rPr>
              <a:t> των εκπαιδευτικών .</a:t>
            </a:r>
          </a:p>
          <a:p>
            <a:pPr algn="just">
              <a:lnSpc>
                <a:spcPct val="150000"/>
              </a:lnSpc>
              <a:buFontTx/>
              <a:buChar char="-"/>
            </a:pPr>
            <a:r>
              <a:rPr lang="el-GR" dirty="0">
                <a:latin typeface="Times New Roman" panose="02020603050405020304" pitchFamily="18" charset="0"/>
                <a:cs typeface="Times New Roman" panose="02020603050405020304" pitchFamily="18" charset="0"/>
              </a:rPr>
              <a:t>Μερικοί εκφράστηκαν θετικά και υποστήριξαν ότι το διαφορετικό είναι </a:t>
            </a:r>
            <a:r>
              <a:rPr lang="el-GR" dirty="0">
                <a:solidFill>
                  <a:schemeClr val="tx2">
                    <a:lumMod val="40000"/>
                    <a:lumOff val="60000"/>
                  </a:schemeClr>
                </a:solidFill>
                <a:latin typeface="Times New Roman" panose="02020603050405020304" pitchFamily="18" charset="0"/>
                <a:cs typeface="Times New Roman" panose="02020603050405020304" pitchFamily="18" charset="0"/>
              </a:rPr>
              <a:t>ωφέλιμο</a:t>
            </a:r>
            <a:r>
              <a:rPr lang="el-GR" dirty="0">
                <a:latin typeface="Times New Roman" panose="02020603050405020304" pitchFamily="18" charset="0"/>
                <a:cs typeface="Times New Roman" panose="02020603050405020304" pitchFamily="18" charset="0"/>
              </a:rPr>
              <a:t> και δημιουργικό</a:t>
            </a:r>
          </a:p>
          <a:p>
            <a:pPr algn="just">
              <a:lnSpc>
                <a:spcPct val="150000"/>
              </a:lnSpc>
              <a:buFontTx/>
              <a:buChar char="-"/>
            </a:pPr>
            <a:r>
              <a:rPr lang="el-GR" dirty="0">
                <a:latin typeface="Times New Roman" panose="02020603050405020304" pitchFamily="18" charset="0"/>
                <a:cs typeface="Times New Roman" panose="02020603050405020304" pitchFamily="18" charset="0"/>
              </a:rPr>
              <a:t>Άλλοι  βλέπουν πίσω από αυτό κάποιο </a:t>
            </a:r>
            <a:r>
              <a:rPr lang="el-GR" dirty="0">
                <a:solidFill>
                  <a:schemeClr val="tx2">
                    <a:lumMod val="40000"/>
                    <a:lumOff val="60000"/>
                  </a:schemeClr>
                </a:solidFill>
                <a:latin typeface="Times New Roman" panose="02020603050405020304" pitchFamily="18" charset="0"/>
                <a:cs typeface="Times New Roman" panose="02020603050405020304" pitchFamily="18" charset="0"/>
              </a:rPr>
              <a:t>πρόβλημα</a:t>
            </a:r>
            <a:r>
              <a:rPr lang="el-GR" dirty="0">
                <a:latin typeface="Times New Roman" panose="02020603050405020304" pitchFamily="18" charset="0"/>
                <a:cs typeface="Times New Roman" panose="02020603050405020304" pitchFamily="18" charset="0"/>
              </a:rPr>
              <a:t> για την ελληνική κοινωνία</a:t>
            </a:r>
          </a:p>
          <a:p>
            <a:pPr algn="just">
              <a:lnSpc>
                <a:spcPct val="150000"/>
              </a:lnSpc>
              <a:buNone/>
            </a:pPr>
            <a:r>
              <a:rPr lang="el-GR" dirty="0">
                <a:latin typeface="Times New Roman" panose="02020603050405020304" pitchFamily="18" charset="0"/>
                <a:cs typeface="Times New Roman" panose="02020603050405020304" pitchFamily="18" charset="0"/>
              </a:rPr>
              <a:t> Στην εργασία της Κοσσυβάκη φάνηκε ότι η μισαλλοδοξία και η ξενοφοβία </a:t>
            </a:r>
            <a:r>
              <a:rPr lang="el-GR" dirty="0">
                <a:solidFill>
                  <a:schemeClr val="tx2">
                    <a:lumMod val="40000"/>
                    <a:lumOff val="60000"/>
                  </a:schemeClr>
                </a:solidFill>
                <a:latin typeface="Times New Roman" panose="02020603050405020304" pitchFamily="18" charset="0"/>
                <a:cs typeface="Times New Roman" panose="02020603050405020304" pitchFamily="18" charset="0"/>
              </a:rPr>
              <a:t>δεν χαρακτηρίζει </a:t>
            </a:r>
            <a:r>
              <a:rPr lang="el-GR" dirty="0">
                <a:latin typeface="Times New Roman" panose="02020603050405020304" pitchFamily="18" charset="0"/>
                <a:cs typeface="Times New Roman" panose="02020603050405020304" pitchFamily="18" charset="0"/>
              </a:rPr>
              <a:t>τους Έλληνες εκπαιδευτικούς.</a:t>
            </a:r>
          </a:p>
          <a:p>
            <a:pPr algn="just">
              <a:lnSpc>
                <a:spcPct val="150000"/>
              </a:lnSpc>
              <a:buNone/>
            </a:pPr>
            <a:r>
              <a:rPr lang="el-GR" dirty="0">
                <a:latin typeface="Times New Roman" panose="02020603050405020304" pitchFamily="18" charset="0"/>
                <a:cs typeface="Times New Roman" panose="02020603050405020304" pitchFamily="18" charset="0"/>
              </a:rPr>
              <a:t> Επίσης εκδηλώνουν ενδιαφέρον για τη διαπολιτισμική εκπαίδευση.</a:t>
            </a:r>
          </a:p>
          <a:p>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3127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TM04033921[[fn=Δασμασκό]]</Template>
  <TotalTime>612</TotalTime>
  <Words>1197</Words>
  <Application>Microsoft Office PowerPoint</Application>
  <PresentationFormat>Ευρεία οθόνη</PresentationFormat>
  <Paragraphs>93</Paragraphs>
  <Slides>15</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15</vt:i4>
      </vt:variant>
    </vt:vector>
  </HeadingPairs>
  <TitlesOfParts>
    <vt:vector size="21" baseType="lpstr">
      <vt:lpstr>Arial</vt:lpstr>
      <vt:lpstr>Bookman Old Style</vt:lpstr>
      <vt:lpstr>Calibri</vt:lpstr>
      <vt:lpstr>Rockwell</vt:lpstr>
      <vt:lpstr>Times New Roman</vt:lpstr>
      <vt:lpstr>Damask</vt:lpstr>
      <vt:lpstr>ΠΑΝΕΠΙΣΤΗΜΙΟ ΔΥΤΙΚΗΣ ΜΑΚΕΔΟΝΙΑΣ ΠΑΙΔΑΓΩΓΙΚΗ ΣΧΟΛΗ ΦΛΩΡΙΝΑΣ  Επιστήμες της αγωγής: Επαγγελματική μάθηση και καινοτομίες στην εκπαίδευση</vt:lpstr>
      <vt:lpstr>Θεμα εργασιας </vt:lpstr>
      <vt:lpstr>Έννοιες </vt:lpstr>
      <vt:lpstr>Χαρακτηριστικα πολυπολιτισμικοτητας </vt:lpstr>
      <vt:lpstr>Διαπολιτισμική παιδαγωγικη (Μαρκου, 1995:271).</vt:lpstr>
      <vt:lpstr>Αρχές διαπολιτισμικης εκπαιδευσης συμφωνα με τον helmut essinger (Ντέλη. Ν, 2018). </vt:lpstr>
      <vt:lpstr>Εκπαιδευτικα ΜΟΝΤΕΛΑ , (Γεωργονιάννης, 1999∙ Μάρκου, 1998β∙ Νικολάου, 2000) </vt:lpstr>
      <vt:lpstr>Αντιληψεις εκπαιδευτικων για την πολιτισμικη ετεροτητα</vt:lpstr>
      <vt:lpstr>Παρουσίαση του PowerPoint</vt:lpstr>
      <vt:lpstr>Οι Λαμπρος Ι. &amp; Νικολάου Γ.  το  2014 αναφέρουν ότι οι δάσκαλοι που βλέπουν με πιο θετική Αποψη την ετεροτητα είναι αυτοί που:  </vt:lpstr>
      <vt:lpstr>Πρακτικες διαπολιτισμικησ εκπαιδευσησ</vt:lpstr>
      <vt:lpstr>Πρακτικες διαπολιτισμικησ εκπαιδευσησ</vt:lpstr>
      <vt:lpstr>συμπερασματα</vt:lpstr>
      <vt:lpstr>Βιβλιογραφια </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ΠΑΝΕΠΙΣΤΗΜΙΟ ΔΥΤΙΚΗΣ ΜΑΚΕΔΟΝΙΑΣ ΠΑΙΔΑΓΩΓΙΚΗ ΣΧΟΛΗ ΦΛΩΡΙΝΑΣ  Επιστήμες της αγωγής: Επαγγελματική μάθηση και καινοτομίες στην εκπαίδευση</dc:title>
  <dc:creator>Χρήστης των Windows</dc:creator>
  <cp:lastModifiedBy>kipouropoulou@gmail.com</cp:lastModifiedBy>
  <cp:revision>34</cp:revision>
  <dcterms:created xsi:type="dcterms:W3CDTF">2018-05-15T17:14:06Z</dcterms:created>
  <dcterms:modified xsi:type="dcterms:W3CDTF">2019-11-24T15:03:09Z</dcterms:modified>
</cp:coreProperties>
</file>