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91" r:id="rId5"/>
    <p:sldId id="259" r:id="rId6"/>
    <p:sldId id="260" r:id="rId7"/>
    <p:sldId id="261" r:id="rId8"/>
    <p:sldId id="292" r:id="rId9"/>
    <p:sldId id="263" r:id="rId10"/>
    <p:sldId id="264" r:id="rId11"/>
    <p:sldId id="293" r:id="rId12"/>
    <p:sldId id="278" r:id="rId13"/>
    <p:sldId id="294" r:id="rId14"/>
    <p:sldId id="265" r:id="rId15"/>
    <p:sldId id="266" r:id="rId16"/>
    <p:sldId id="295" r:id="rId17"/>
    <p:sldId id="288" r:id="rId18"/>
    <p:sldId id="267" r:id="rId19"/>
    <p:sldId id="268" r:id="rId20"/>
    <p:sldId id="289" r:id="rId21"/>
    <p:sldId id="273" r:id="rId22"/>
    <p:sldId id="290" r:id="rId23"/>
    <p:sldId id="279" r:id="rId24"/>
    <p:sldId id="280" r:id="rId25"/>
    <p:sldId id="281" r:id="rId26"/>
    <p:sldId id="282" r:id="rId27"/>
    <p:sldId id="285" r:id="rId28"/>
    <p:sldId id="284" r:id="rId29"/>
    <p:sldId id="287" r:id="rId30"/>
    <p:sldId id="296" r:id="rId31"/>
    <p:sldId id="297" r:id="rId32"/>
    <p:sldId id="298" r:id="rId33"/>
    <p:sldId id="299" r:id="rId34"/>
    <p:sldId id="300" r:id="rId35"/>
    <p:sldId id="302" r:id="rId36"/>
    <p:sldId id="303" r:id="rId37"/>
    <p:sldId id="301" r:id="rId38"/>
    <p:sldId id="276" r:id="rId39"/>
    <p:sldId id="269" r:id="rId40"/>
    <p:sldId id="272" r:id="rId41"/>
    <p:sldId id="304" r:id="rId42"/>
    <p:sldId id="271"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4660"/>
  </p:normalViewPr>
  <p:slideViewPr>
    <p:cSldViewPr>
      <p:cViewPr varScale="1">
        <p:scale>
          <a:sx n="63" d="100"/>
          <a:sy n="63" d="100"/>
        </p:scale>
        <p:origin x="104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1588E4-9B53-4231-8EF0-3989BDE0EE87}" type="slidenum">
              <a:rPr lang="el-GR" smtClean="0"/>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1588E4-9B53-4231-8EF0-3989BDE0EE8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351588E4-9B53-4231-8EF0-3989BDE0EE87}" type="slidenum">
              <a:rPr lang="el-GR" smtClean="0"/>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a:t>Kλικ για επεξεργασία του τίτλου</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351588E4-9B53-4231-8EF0-3989BDE0EE87}" type="slidenum">
              <a:rPr lang="el-GR" smtClean="0"/>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1588E4-9B53-4231-8EF0-3989BDE0EE87}" type="slidenum">
              <a:rPr lang="el-GR" smtClean="0"/>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8F7D935D-2C1C-4606-B5FC-3AD9C13E8A9E}" type="datetimeFigureOut">
              <a:rPr lang="el-GR" smtClean="0"/>
              <a:t>17/11/2019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1588E4-9B53-4231-8EF0-3989BDE0EE87}" type="slidenum">
              <a:rPr lang="el-GR" smtClean="0"/>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351588E4-9B53-4231-8EF0-3989BDE0EE87}" type="slidenum">
              <a:rPr lang="el-GR" smtClean="0"/>
              <a:t>‹#›</a:t>
            </a:fld>
            <a:endParaRPr lang="el-G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351588E4-9B53-4231-8EF0-3989BDE0EE8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351588E4-9B53-4231-8EF0-3989BDE0EE8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51588E4-9B53-4231-8EF0-3989BDE0EE87}" type="slidenum">
              <a:rPr lang="el-GR" smtClean="0"/>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8F7D935D-2C1C-4606-B5FC-3AD9C13E8A9E}" type="datetimeFigureOut">
              <a:rPr lang="el-GR" smtClean="0"/>
              <a:t>17/11/2019</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351588E4-9B53-4231-8EF0-3989BDE0EE87}" type="slidenum">
              <a:rPr lang="el-GR" smtClean="0"/>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8F7D935D-2C1C-4606-B5FC-3AD9C13E8A9E}" type="datetimeFigureOut">
              <a:rPr lang="el-GR" smtClean="0"/>
              <a:t>17/11/2019</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7D935D-2C1C-4606-B5FC-3AD9C13E8A9E}" type="datetimeFigureOut">
              <a:rPr lang="el-GR" smtClean="0"/>
              <a:t>17/11/2019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1588E4-9B53-4231-8EF0-3989BDE0EE87}" type="slidenum">
              <a:rPr lang="el-GR" smtClean="0"/>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ndik.de/Aktuelles/papers/Notes_on_the_Measurement___1_.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iapolis.auth.gr/epimorfotiko_uliko/index.php/2014-09-05-15-40-12/2014-09-05-16-28-22/99-odigies-simopoulos?showall=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827584" y="620688"/>
            <a:ext cx="7848872" cy="5760640"/>
          </a:xfrm>
        </p:spPr>
        <p:txBody>
          <a:bodyPr>
            <a:normAutofit/>
          </a:bodyPr>
          <a:lstStyle/>
          <a:p>
            <a:r>
              <a:rPr lang="el-GR" sz="1800" b="1" dirty="0">
                <a:solidFill>
                  <a:schemeClr val="tx1"/>
                </a:solidFill>
                <a:latin typeface="Garamond" pitchFamily="18" charset="0"/>
              </a:rPr>
              <a:t>ΠΑΝΕΠΙΣΤΗΜΙΟ ΔΥΤΙΚΗΣ ΜΑΚΕΔΟΝΙΑΣ</a:t>
            </a:r>
            <a:endParaRPr lang="el-GR" sz="1800" dirty="0">
              <a:solidFill>
                <a:schemeClr val="tx1"/>
              </a:solidFill>
              <a:latin typeface="Garamond" pitchFamily="18" charset="0"/>
            </a:endParaRPr>
          </a:p>
          <a:p>
            <a:pPr algn="r"/>
            <a:r>
              <a:rPr lang="el-GR" sz="2000" b="1" dirty="0" err="1">
                <a:solidFill>
                  <a:schemeClr val="tx1"/>
                </a:solidFill>
                <a:latin typeface="Garamond" pitchFamily="18" charset="0"/>
              </a:rPr>
              <a:t>Επαγγελματικη</a:t>
            </a:r>
            <a:r>
              <a:rPr lang="el-GR" sz="2000" b="1" dirty="0">
                <a:solidFill>
                  <a:schemeClr val="tx1"/>
                </a:solidFill>
                <a:latin typeface="Garamond" pitchFamily="18" charset="0"/>
              </a:rPr>
              <a:t> </a:t>
            </a:r>
            <a:r>
              <a:rPr lang="el-GR" sz="2000" b="1" dirty="0" err="1">
                <a:solidFill>
                  <a:schemeClr val="tx1"/>
                </a:solidFill>
                <a:latin typeface="Garamond" pitchFamily="18" charset="0"/>
              </a:rPr>
              <a:t>ταυτοτητα</a:t>
            </a:r>
            <a:r>
              <a:rPr lang="el-GR" sz="2000" b="1" dirty="0">
                <a:solidFill>
                  <a:schemeClr val="tx1"/>
                </a:solidFill>
                <a:latin typeface="Garamond" pitchFamily="18" charset="0"/>
              </a:rPr>
              <a:t> </a:t>
            </a:r>
            <a:r>
              <a:rPr lang="el-GR" sz="2000" b="1" dirty="0" err="1">
                <a:solidFill>
                  <a:schemeClr val="tx1"/>
                </a:solidFill>
                <a:latin typeface="Garamond" pitchFamily="18" charset="0"/>
              </a:rPr>
              <a:t>εκπαιδευτικων-διαπολιτισμικεσ</a:t>
            </a:r>
            <a:r>
              <a:rPr lang="el-GR" sz="2000" b="1" dirty="0">
                <a:solidFill>
                  <a:schemeClr val="tx1"/>
                </a:solidFill>
                <a:latin typeface="Garamond" pitchFamily="18" charset="0"/>
              </a:rPr>
              <a:t> </a:t>
            </a:r>
            <a:r>
              <a:rPr lang="el-GR" sz="2000" b="1" dirty="0" err="1">
                <a:solidFill>
                  <a:schemeClr val="tx1"/>
                </a:solidFill>
                <a:latin typeface="Garamond" pitchFamily="18" charset="0"/>
              </a:rPr>
              <a:t>δεξιοτητεσ</a:t>
            </a:r>
            <a:r>
              <a:rPr lang="el-GR" sz="2000" dirty="0" err="1">
                <a:solidFill>
                  <a:schemeClr val="tx1"/>
                </a:solidFill>
                <a:latin typeface="Garamond" pitchFamily="18" charset="0"/>
              </a:rPr>
              <a:t>-παιδαγωγικη</a:t>
            </a:r>
            <a:r>
              <a:rPr lang="el-GR" sz="2000" dirty="0">
                <a:solidFill>
                  <a:schemeClr val="tx1"/>
                </a:solidFill>
                <a:latin typeface="Garamond" pitchFamily="18" charset="0"/>
              </a:rPr>
              <a:t> της </a:t>
            </a:r>
            <a:r>
              <a:rPr lang="el-GR" sz="2000" dirty="0" err="1">
                <a:solidFill>
                  <a:schemeClr val="tx1"/>
                </a:solidFill>
                <a:latin typeface="Garamond" pitchFamily="18" charset="0"/>
              </a:rPr>
              <a:t>ενταξης</a:t>
            </a:r>
            <a:r>
              <a:rPr lang="el-GR" sz="2000" dirty="0">
                <a:solidFill>
                  <a:schemeClr val="tx1"/>
                </a:solidFill>
                <a:latin typeface="Garamond" pitchFamily="18" charset="0"/>
              </a:rPr>
              <a:t> και </a:t>
            </a:r>
            <a:r>
              <a:rPr lang="el-GR" sz="2000" dirty="0" err="1">
                <a:solidFill>
                  <a:schemeClr val="tx1"/>
                </a:solidFill>
                <a:latin typeface="Garamond" pitchFamily="18" charset="0"/>
              </a:rPr>
              <a:t>κοινωνικη</a:t>
            </a:r>
            <a:r>
              <a:rPr lang="el-GR" sz="2000" dirty="0">
                <a:solidFill>
                  <a:schemeClr val="tx1"/>
                </a:solidFill>
                <a:latin typeface="Garamond" pitchFamily="18" charset="0"/>
              </a:rPr>
              <a:t> </a:t>
            </a:r>
            <a:r>
              <a:rPr lang="el-GR" sz="2000" dirty="0" err="1">
                <a:solidFill>
                  <a:schemeClr val="tx1"/>
                </a:solidFill>
                <a:latin typeface="Garamond" pitchFamily="18" charset="0"/>
              </a:rPr>
              <a:t>δικαιοσυνη</a:t>
            </a:r>
            <a:r>
              <a:rPr lang="el-GR" sz="2000" dirty="0">
                <a:solidFill>
                  <a:schemeClr val="tx1"/>
                </a:solidFill>
                <a:latin typeface="Garamond" pitchFamily="18" charset="0"/>
              </a:rPr>
              <a:t> </a:t>
            </a:r>
          </a:p>
          <a:p>
            <a:pPr algn="r"/>
            <a:endParaRPr lang="el-GR" sz="2000" b="1" dirty="0">
              <a:solidFill>
                <a:schemeClr val="tx1"/>
              </a:solidFill>
              <a:latin typeface="Garamond" pitchFamily="18" charset="0"/>
            </a:endParaRPr>
          </a:p>
          <a:p>
            <a:pPr algn="r"/>
            <a:endParaRPr lang="el-GR" sz="2000" b="1" dirty="0">
              <a:solidFill>
                <a:schemeClr val="tx1"/>
              </a:solidFill>
              <a:latin typeface="Garamond" pitchFamily="18" charset="0"/>
            </a:endParaRPr>
          </a:p>
          <a:p>
            <a:pPr algn="r"/>
            <a:r>
              <a:rPr lang="el-GR" sz="2000" b="1" dirty="0">
                <a:solidFill>
                  <a:schemeClr val="tx1"/>
                </a:solidFill>
                <a:latin typeface="Garamond" pitchFamily="18" charset="0"/>
              </a:rPr>
              <a:t>Ευμορφία </a:t>
            </a:r>
            <a:r>
              <a:rPr lang="el-GR" sz="2000" b="1" dirty="0" err="1">
                <a:solidFill>
                  <a:schemeClr val="tx1"/>
                </a:solidFill>
                <a:latin typeface="Garamond" pitchFamily="18" charset="0"/>
              </a:rPr>
              <a:t>Κηπουροπούλου</a:t>
            </a:r>
            <a:endParaRPr lang="en-US" sz="2000" b="1" dirty="0">
              <a:solidFill>
                <a:schemeClr val="tx1"/>
              </a:solidFill>
              <a:latin typeface="Garamond" pitchFamily="18" charset="0"/>
            </a:endParaRPr>
          </a:p>
          <a:p>
            <a:pPr algn="r"/>
            <a:r>
              <a:rPr lang="el-GR" sz="2000" b="1" dirty="0">
                <a:solidFill>
                  <a:schemeClr val="tx1"/>
                </a:solidFill>
                <a:latin typeface="Garamond" pitchFamily="18" charset="0"/>
              </a:rPr>
              <a:t>Δρ. Παιδαγωγικής</a:t>
            </a:r>
            <a:r>
              <a:rPr lang="en-US" sz="2000" b="1" dirty="0">
                <a:solidFill>
                  <a:schemeClr val="tx1"/>
                </a:solidFill>
                <a:latin typeface="Garamond" pitchFamily="18" charset="0"/>
              </a:rPr>
              <a:t> </a:t>
            </a:r>
            <a:r>
              <a:rPr lang="el-GR" sz="2000" b="1" dirty="0">
                <a:solidFill>
                  <a:schemeClr val="tx1"/>
                </a:solidFill>
                <a:latin typeface="Garamond" pitchFamily="18" charset="0"/>
              </a:rPr>
              <a:t>Α.Π.Θ.</a:t>
            </a:r>
          </a:p>
          <a:p>
            <a:pPr algn="r"/>
            <a:r>
              <a:rPr lang="el-GR" sz="2000" b="1" dirty="0" err="1">
                <a:solidFill>
                  <a:schemeClr val="tx1"/>
                </a:solidFill>
                <a:latin typeface="Garamond" pitchFamily="18" charset="0"/>
              </a:rPr>
              <a:t>Μεταδιδάκτωρ</a:t>
            </a:r>
            <a:r>
              <a:rPr lang="en-US" sz="2000" b="1" dirty="0">
                <a:solidFill>
                  <a:schemeClr val="tx1"/>
                </a:solidFill>
                <a:latin typeface="Garamond" pitchFamily="18" charset="0"/>
              </a:rPr>
              <a:t> </a:t>
            </a:r>
            <a:r>
              <a:rPr lang="el-GR" sz="2000" b="1" dirty="0">
                <a:solidFill>
                  <a:schemeClr val="tx1"/>
                </a:solidFill>
                <a:latin typeface="Garamond" pitchFamily="18" charset="0"/>
              </a:rPr>
              <a:t>Παιδαγωγικής Α.Π.Θ</a:t>
            </a:r>
          </a:p>
          <a:p>
            <a:pPr algn="r"/>
            <a:r>
              <a:rPr lang="el-GR" sz="2000" dirty="0">
                <a:solidFill>
                  <a:schemeClr val="tx1"/>
                </a:solidFill>
                <a:latin typeface="Garamond" pitchFamily="18" charset="0"/>
              </a:rPr>
              <a:t>Ειδική </a:t>
            </a:r>
            <a:r>
              <a:rPr lang="el-GR" sz="2000" dirty="0" err="1">
                <a:solidFill>
                  <a:schemeClr val="tx1"/>
                </a:solidFill>
                <a:latin typeface="Garamond" pitchFamily="18" charset="0"/>
              </a:rPr>
              <a:t>επιστημων</a:t>
            </a:r>
            <a:r>
              <a:rPr lang="el-GR" sz="2000" dirty="0">
                <a:solidFill>
                  <a:schemeClr val="tx1"/>
                </a:solidFill>
                <a:latin typeface="Garamond" pitchFamily="18" charset="0"/>
              </a:rPr>
              <a:t> </a:t>
            </a:r>
            <a:r>
              <a:rPr lang="el-GR" sz="2000" dirty="0" err="1">
                <a:solidFill>
                  <a:schemeClr val="tx1"/>
                </a:solidFill>
                <a:latin typeface="Garamond" pitchFamily="18" charset="0"/>
              </a:rPr>
              <a:t>πτδε</a:t>
            </a:r>
            <a:r>
              <a:rPr lang="el-GR" sz="2000" dirty="0">
                <a:solidFill>
                  <a:schemeClr val="tx1"/>
                </a:solidFill>
                <a:latin typeface="Garamond" pitchFamily="18" charset="0"/>
              </a:rPr>
              <a:t> παν/</a:t>
            </a:r>
            <a:r>
              <a:rPr lang="el-GR" sz="2000" dirty="0" err="1">
                <a:solidFill>
                  <a:schemeClr val="tx1"/>
                </a:solidFill>
                <a:latin typeface="Garamond" pitchFamily="18" charset="0"/>
              </a:rPr>
              <a:t>μιου</a:t>
            </a:r>
            <a:r>
              <a:rPr lang="el-GR" sz="2000" dirty="0">
                <a:solidFill>
                  <a:schemeClr val="tx1"/>
                </a:solidFill>
                <a:latin typeface="Garamond" pitchFamily="18" charset="0"/>
              </a:rPr>
              <a:t> </a:t>
            </a:r>
            <a:r>
              <a:rPr lang="el-GR" sz="2000" dirty="0" err="1">
                <a:solidFill>
                  <a:schemeClr val="tx1"/>
                </a:solidFill>
                <a:latin typeface="Garamond" pitchFamily="18" charset="0"/>
              </a:rPr>
              <a:t>δυτ</a:t>
            </a:r>
            <a:r>
              <a:rPr lang="el-GR" sz="2000" dirty="0">
                <a:solidFill>
                  <a:schemeClr val="tx1"/>
                </a:solidFill>
                <a:latin typeface="Garamond" pitchFamily="18" charset="0"/>
              </a:rPr>
              <a:t>. </a:t>
            </a:r>
            <a:r>
              <a:rPr lang="el-GR" sz="2000" dirty="0" err="1">
                <a:solidFill>
                  <a:schemeClr val="tx1"/>
                </a:solidFill>
                <a:latin typeface="Garamond" pitchFamily="18" charset="0"/>
              </a:rPr>
              <a:t>μακεδονιασ</a:t>
            </a:r>
            <a:endParaRPr lang="el-GR" sz="2000" dirty="0">
              <a:solidFill>
                <a:schemeClr val="tx1"/>
              </a:solidFill>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a:xfrm>
            <a:off x="301752" y="1124744"/>
            <a:ext cx="8503920" cy="4974304"/>
          </a:xfrm>
        </p:spPr>
        <p:txBody>
          <a:bodyPr>
            <a:normAutofit/>
          </a:bodyPr>
          <a:lstStyle/>
          <a:p>
            <a:pPr algn="ctr"/>
            <a:endParaRPr lang="el-GR" dirty="0"/>
          </a:p>
          <a:p>
            <a:pPr algn="ctr"/>
            <a:r>
              <a:rPr lang="el-GR" dirty="0"/>
              <a:t>Πρέπει να μελετώνται οι πολλαπλές διαστάσεις της ανάπτυξης του εκπαιδευτικού:</a:t>
            </a:r>
          </a:p>
          <a:p>
            <a:pPr algn="ctr">
              <a:buFont typeface="Wingdings" pitchFamily="2" charset="2"/>
              <a:buChar char="Ø"/>
            </a:pPr>
            <a:r>
              <a:rPr lang="el-GR" dirty="0"/>
              <a:t>τεχνικές ικανότητες, </a:t>
            </a:r>
          </a:p>
          <a:p>
            <a:pPr algn="ctr">
              <a:buFont typeface="Wingdings" pitchFamily="2" charset="2"/>
              <a:buChar char="Ø"/>
            </a:pPr>
            <a:r>
              <a:rPr lang="el-GR" dirty="0"/>
              <a:t>ηθική και συναισθηματική διάσταση αλλά και </a:t>
            </a:r>
          </a:p>
          <a:p>
            <a:pPr algn="ctr">
              <a:buFont typeface="Wingdings" pitchFamily="2" charset="2"/>
              <a:buChar char="Ø"/>
            </a:pPr>
            <a:r>
              <a:rPr lang="el-GR" dirty="0"/>
              <a:t>πολιτική επίγνωση της θέσης του σε συνεργατικά περιβάλλοντα συνεχιζόμενης εκπαίδευσης ( </a:t>
            </a:r>
            <a:r>
              <a:rPr lang="en-US" dirty="0"/>
              <a:t>Hargreaves</a:t>
            </a:r>
            <a:r>
              <a:rPr lang="el-GR" dirty="0"/>
              <a:t> 1995: 26-28).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F2837-5047-494B-B49D-ADE98A1B3908}"/>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id="{D3F9AF73-B721-4659-A977-8F242AEADE61}"/>
              </a:ext>
            </a:extLst>
          </p:cNvPr>
          <p:cNvSpPr>
            <a:spLocks noGrp="1"/>
          </p:cNvSpPr>
          <p:nvPr>
            <p:ph sz="quarter" idx="1"/>
          </p:nvPr>
        </p:nvSpPr>
        <p:spPr/>
        <p:txBody>
          <a:bodyPr/>
          <a:lstStyle/>
          <a:p>
            <a:r>
              <a:rPr lang="el-GR" dirty="0"/>
              <a:t>Πρόκειται, σύμφωνα με τους </a:t>
            </a:r>
            <a:r>
              <a:rPr lang="el-GR" dirty="0" err="1"/>
              <a:t>Pillen</a:t>
            </a:r>
            <a:r>
              <a:rPr lang="el-GR" dirty="0"/>
              <a:t>, </a:t>
            </a:r>
            <a:r>
              <a:rPr lang="el-GR" dirty="0" err="1"/>
              <a:t>Beijaard</a:t>
            </a:r>
            <a:r>
              <a:rPr lang="el-GR" dirty="0"/>
              <a:t> &amp; </a:t>
            </a:r>
            <a:r>
              <a:rPr lang="el-GR" dirty="0" err="1"/>
              <a:t>den</a:t>
            </a:r>
            <a:r>
              <a:rPr lang="el-GR" dirty="0"/>
              <a:t> </a:t>
            </a:r>
            <a:r>
              <a:rPr lang="el-GR" dirty="0" err="1"/>
              <a:t>Brock</a:t>
            </a:r>
            <a:r>
              <a:rPr lang="el-GR" dirty="0"/>
              <a:t> (</a:t>
            </a:r>
            <a:r>
              <a:rPr lang="el-GR" dirty="0" err="1"/>
              <a:t>ό.π</a:t>
            </a:r>
            <a:r>
              <a:rPr lang="el-GR" dirty="0"/>
              <a:t>.: 661-662) για «μία πάλη» στη διαδικασία διαμόρφωσης της επαγγελματικής τους ταυτότητας, καθώς έρχονται αντιμέτωποι με διλήμματα τόσο σε επιστημολογικό επίπεδο όσο και στο επίπεδο της εκπαιδευτικής πρακτικής αλλά και σε επίπεδο ιδεολογίας. </a:t>
            </a:r>
          </a:p>
          <a:p>
            <a:endParaRPr lang="el-GR" dirty="0"/>
          </a:p>
        </p:txBody>
      </p:sp>
    </p:spTree>
    <p:extLst>
      <p:ext uri="{BB962C8B-B14F-4D97-AF65-F5344CB8AC3E}">
        <p14:creationId xmlns:p14="http://schemas.microsoft.com/office/powerpoint/2010/main" val="116609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a:buNone/>
            </a:pPr>
            <a:r>
              <a:rPr lang="el-GR" dirty="0"/>
              <a:t>Σε ένα πολυπολιτισμικό εκπαιδευτικό πλαίσιο χρειάζεται να αναπτύξουν  διαπολιτισμικές ικανότητες οι οποίες: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CD937-CC23-4BC5-852E-EC2B8F67682E}"/>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id="{0604DA08-8C8F-4864-B963-7B93B18EA539}"/>
              </a:ext>
            </a:extLst>
          </p:cNvPr>
          <p:cNvSpPr>
            <a:spLocks noGrp="1"/>
          </p:cNvSpPr>
          <p:nvPr>
            <p:ph sz="quarter" idx="1"/>
          </p:nvPr>
        </p:nvSpPr>
        <p:spPr/>
        <p:txBody>
          <a:bodyPr/>
          <a:lstStyle/>
          <a:p>
            <a:r>
              <a:rPr lang="el-GR" dirty="0"/>
              <a:t>Θα αποτελούν ένδειξη της </a:t>
            </a:r>
            <a:r>
              <a:rPr lang="el-GR" dirty="0" err="1"/>
              <a:t>ανοιχτότητάς</a:t>
            </a:r>
            <a:r>
              <a:rPr lang="el-GR" dirty="0"/>
              <a:t> τους  στον πειραματισμό και την αναθεώρηση παγιωμένων παραδοχών τους για τη διδασκαλία</a:t>
            </a:r>
          </a:p>
          <a:p>
            <a:r>
              <a:rPr lang="el-GR" dirty="0"/>
              <a:t>Θα οδηγήσουν στον </a:t>
            </a:r>
            <a:r>
              <a:rPr lang="el-GR" dirty="0" err="1"/>
              <a:t>αναστοχασμό</a:t>
            </a:r>
            <a:r>
              <a:rPr lang="el-GR" dirty="0"/>
              <a:t> σχετικά με τις πρακτικές τους και </a:t>
            </a:r>
          </a:p>
          <a:p>
            <a:r>
              <a:rPr lang="el-GR" dirty="0"/>
              <a:t>Στον αναπροσδιορισμό της επαγγελματικής τους ταυτότητας</a:t>
            </a:r>
          </a:p>
          <a:p>
            <a:endParaRPr lang="el-GR" dirty="0"/>
          </a:p>
        </p:txBody>
      </p:sp>
    </p:spTree>
    <p:extLst>
      <p:ext uri="{BB962C8B-B14F-4D97-AF65-F5344CB8AC3E}">
        <p14:creationId xmlns:p14="http://schemas.microsoft.com/office/powerpoint/2010/main" val="30149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p:txBody>
          <a:bodyPr>
            <a:normAutofit/>
          </a:bodyPr>
          <a:lstStyle/>
          <a:p>
            <a:pPr algn="ctr"/>
            <a:r>
              <a:rPr lang="el-GR" dirty="0"/>
              <a:t>Για να καταστεί ικανός ο εκπαιδευτικός να διαχειριστεί ζητήματα ετερότητας σε μια σχολική τάξη </a:t>
            </a:r>
          </a:p>
          <a:p>
            <a:pPr algn="ctr"/>
            <a:r>
              <a:rPr lang="el-GR" dirty="0"/>
              <a:t>διαχείριση ζητημάτων της προσωπικής του θεωρίας,</a:t>
            </a:r>
          </a:p>
          <a:p>
            <a:pPr algn="ctr"/>
            <a:r>
              <a:rPr lang="el-GR" dirty="0"/>
              <a:t> των ρητών ή άρρητων παραδοχών και νοητικών του συνηθειών, με την υποστήριξη κατάλληλα σχεδιασμένων πρακτικών επαγγελματικής ανάπτυξης και με τη βοήθεια μιας ομάδας συναδέλφων και «κριτικών φίλων»  </a:t>
            </a:r>
          </a:p>
          <a:p>
            <a:pPr algn="ctr">
              <a:buNone/>
            </a:pPr>
            <a:r>
              <a:rPr lang="el-GR" dirty="0"/>
              <a:t>Στοχαζόμενος επαγγελματίας</a:t>
            </a:r>
          </a:p>
        </p:txBody>
      </p:sp>
      <p:sp>
        <p:nvSpPr>
          <p:cNvPr id="5" name="4 - Καμπύλο αριστερό βέλος"/>
          <p:cNvSpPr/>
          <p:nvPr/>
        </p:nvSpPr>
        <p:spPr>
          <a:xfrm>
            <a:off x="5652120" y="2492896"/>
            <a:ext cx="731520" cy="504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5 - Δεξιό βέλος"/>
          <p:cNvSpPr/>
          <p:nvPr/>
        </p:nvSpPr>
        <p:spPr>
          <a:xfrm>
            <a:off x="755576"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διαπολιτισμική ικανότητα</a:t>
            </a:r>
          </a:p>
        </p:txBody>
      </p:sp>
      <p:sp>
        <p:nvSpPr>
          <p:cNvPr id="3" name="2 - Θέση περιεχομένου"/>
          <p:cNvSpPr>
            <a:spLocks noGrp="1"/>
          </p:cNvSpPr>
          <p:nvPr>
            <p:ph sz="quarter" idx="1"/>
          </p:nvPr>
        </p:nvSpPr>
        <p:spPr/>
        <p:txBody>
          <a:bodyPr>
            <a:normAutofit/>
          </a:bodyPr>
          <a:lstStyle/>
          <a:p>
            <a:pPr>
              <a:buNone/>
            </a:pPr>
            <a:r>
              <a:rPr lang="el-GR" dirty="0" err="1"/>
              <a:t>Byram</a:t>
            </a:r>
            <a:r>
              <a:rPr lang="el-GR" dirty="0"/>
              <a:t> (1997, 2008) και </a:t>
            </a:r>
            <a:r>
              <a:rPr lang="el-GR" dirty="0" err="1"/>
              <a:t>Byram</a:t>
            </a:r>
            <a:r>
              <a:rPr lang="el-GR" dirty="0"/>
              <a:t>, </a:t>
            </a:r>
            <a:r>
              <a:rPr lang="el-GR" dirty="0" err="1"/>
              <a:t>Nichols</a:t>
            </a:r>
            <a:r>
              <a:rPr lang="el-GR" dirty="0"/>
              <a:t> &amp; </a:t>
            </a:r>
            <a:r>
              <a:rPr lang="el-GR" dirty="0" err="1"/>
              <a:t>Stevens</a:t>
            </a:r>
            <a:r>
              <a:rPr lang="el-GR" dirty="0"/>
              <a:t> (2001) </a:t>
            </a:r>
          </a:p>
          <a:p>
            <a:r>
              <a:rPr lang="el-GR" dirty="0"/>
              <a:t>Στάσεις ετοιμότητας </a:t>
            </a:r>
            <a:r>
              <a:rPr lang="el-GR" dirty="0" err="1"/>
              <a:t>σχετικοποίησης</a:t>
            </a:r>
            <a:r>
              <a:rPr lang="el-GR" dirty="0"/>
              <a:t> του εαυτού: να αποβάλουμε την καχυποψία σχετικά με τους άλλους πολιτισμούς και την άκριτη πίστη στον «δικό μας»</a:t>
            </a:r>
          </a:p>
          <a:p>
            <a:r>
              <a:rPr lang="el-GR" dirty="0"/>
              <a:t>γνώσεις σχετικά με τις κοινωνικές ομάδες, τα πολιτισμικά τους προϊόντα, τις πρακτικές τους και τις διαδικασίες κοινωνικής και διαπροσωπικής αλληλεπίδρασης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75E30B-6EAE-41EC-A343-1EDF36E3D679}"/>
              </a:ext>
            </a:extLst>
          </p:cNvPr>
          <p:cNvSpPr>
            <a:spLocks noGrp="1"/>
          </p:cNvSpPr>
          <p:nvPr>
            <p:ph type="title"/>
          </p:nvPr>
        </p:nvSpPr>
        <p:spPr/>
        <p:txBody>
          <a:bodyPr/>
          <a:lstStyle/>
          <a:p>
            <a:r>
              <a:rPr lang="el-GR" dirty="0"/>
              <a:t>διαπολιτισμική ικανότητα</a:t>
            </a:r>
          </a:p>
        </p:txBody>
      </p:sp>
      <p:sp>
        <p:nvSpPr>
          <p:cNvPr id="3" name="Θέση περιεχομένου 2">
            <a:extLst>
              <a:ext uri="{FF2B5EF4-FFF2-40B4-BE49-F238E27FC236}">
                <a16:creationId xmlns:a16="http://schemas.microsoft.com/office/drawing/2014/main" id="{396A8D59-294A-4F20-B4A0-4096B058ADE4}"/>
              </a:ext>
            </a:extLst>
          </p:cNvPr>
          <p:cNvSpPr>
            <a:spLocks noGrp="1"/>
          </p:cNvSpPr>
          <p:nvPr>
            <p:ph sz="quarter" idx="1"/>
          </p:nvPr>
        </p:nvSpPr>
        <p:spPr/>
        <p:txBody>
          <a:bodyPr/>
          <a:lstStyle/>
          <a:p>
            <a:r>
              <a:rPr lang="el-GR" dirty="0"/>
              <a:t>ικανότητες ερμηνείας και συσχέτισης «προϊόντων» από την «άλλη» και την «οικεία» κουλτούρα</a:t>
            </a:r>
          </a:p>
          <a:p>
            <a:endParaRPr lang="el-GR" dirty="0"/>
          </a:p>
          <a:p>
            <a:r>
              <a:rPr lang="el-GR" dirty="0"/>
              <a:t>δεξιότητες ανακάλυψης και αλληλεπίδρασης σε πραγματικές συνθήκες</a:t>
            </a:r>
          </a:p>
          <a:p>
            <a:endParaRPr lang="el-GR" dirty="0"/>
          </a:p>
          <a:p>
            <a:endParaRPr lang="el-GR" dirty="0"/>
          </a:p>
        </p:txBody>
      </p:sp>
    </p:spTree>
    <p:extLst>
      <p:ext uri="{BB962C8B-B14F-4D97-AF65-F5344CB8AC3E}">
        <p14:creationId xmlns:p14="http://schemas.microsoft.com/office/powerpoint/2010/main" val="25028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B907422-3173-4634-9227-4DFF3B65C8BE}"/>
              </a:ext>
            </a:extLst>
          </p:cNvPr>
          <p:cNvSpPr>
            <a:spLocks noGrp="1"/>
          </p:cNvSpPr>
          <p:nvPr>
            <p:ph sz="quarter" idx="1"/>
          </p:nvPr>
        </p:nvSpPr>
        <p:spPr>
          <a:xfrm>
            <a:off x="301752" y="908720"/>
            <a:ext cx="8503920" cy="5190328"/>
          </a:xfrm>
        </p:spPr>
        <p:txBody>
          <a:bodyPr/>
          <a:lstStyle/>
          <a:p>
            <a:endParaRPr lang="el-GR" dirty="0"/>
          </a:p>
          <a:p>
            <a:endParaRPr lang="el-GR" dirty="0"/>
          </a:p>
          <a:p>
            <a:r>
              <a:rPr lang="el-GR" dirty="0"/>
              <a:t>ικανότητες εντοπισμού και ερμηνείας εθνοκεντρικών οπτικών, πολιτισμικών παρεξηγήσεων ή δυσλειτουργιών και διαμεσολάβησης ανάμεσα σε αντιτιθέμενες ερμηνείες φαινομένων</a:t>
            </a:r>
          </a:p>
          <a:p>
            <a:r>
              <a:rPr lang="el-GR" dirty="0"/>
              <a:t>κριτική πολιτισμική επίγνωση– πολιτική εκπαίδευση: ικανότητα κριτικής αξιολόγησης των οπτικών, των πρακτικών και των προϊόντων του «οικείου» και των «άλλων» πολιτισμών.</a:t>
            </a:r>
          </a:p>
          <a:p>
            <a:endParaRPr lang="el-GR" dirty="0"/>
          </a:p>
        </p:txBody>
      </p:sp>
    </p:spTree>
    <p:extLst>
      <p:ext uri="{BB962C8B-B14F-4D97-AF65-F5344CB8AC3E}">
        <p14:creationId xmlns:p14="http://schemas.microsoft.com/office/powerpoint/2010/main" val="15931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p:txBody>
          <a:bodyPr>
            <a:normAutofit lnSpcReduction="10000"/>
          </a:bodyPr>
          <a:lstStyle/>
          <a:p>
            <a:pPr algn="ctr">
              <a:buFont typeface="Wingdings" pitchFamily="2" charset="2"/>
              <a:buChar char="Ø"/>
            </a:pPr>
            <a:r>
              <a:rPr lang="el-GR" dirty="0"/>
              <a:t>Σύμφωνα με τον </a:t>
            </a:r>
            <a:r>
              <a:rPr lang="el-GR" dirty="0" err="1"/>
              <a:t>Le</a:t>
            </a:r>
            <a:r>
              <a:rPr lang="el-GR" dirty="0"/>
              <a:t> </a:t>
            </a:r>
            <a:r>
              <a:rPr lang="el-GR" dirty="0" err="1"/>
              <a:t>Roux</a:t>
            </a:r>
            <a:r>
              <a:rPr lang="el-GR" dirty="0"/>
              <a:t> (2002) ένας διαπολιτισμικός εκπαιδευτικός </a:t>
            </a:r>
          </a:p>
          <a:p>
            <a:pPr algn="ctr">
              <a:buFont typeface="Wingdings" pitchFamily="2" charset="2"/>
              <a:buChar char="Ø"/>
            </a:pPr>
            <a:r>
              <a:rPr lang="el-GR" dirty="0"/>
              <a:t>σέβεται τα άτομα που προέρχονται από άλλους πολιτισμούς, </a:t>
            </a:r>
          </a:p>
          <a:p>
            <a:pPr algn="ctr">
              <a:buFont typeface="Wingdings" pitchFamily="2" charset="2"/>
              <a:buChar char="Ø"/>
            </a:pPr>
            <a:r>
              <a:rPr lang="el-GR" dirty="0"/>
              <a:t>έχει </a:t>
            </a:r>
            <a:r>
              <a:rPr lang="el-GR" dirty="0" err="1"/>
              <a:t>ενσυναίσθηση</a:t>
            </a:r>
            <a:r>
              <a:rPr lang="el-GR" dirty="0"/>
              <a:t>, </a:t>
            </a:r>
          </a:p>
          <a:p>
            <a:pPr algn="ctr">
              <a:buFont typeface="Wingdings" pitchFamily="2" charset="2"/>
              <a:buChar char="Ø"/>
            </a:pPr>
            <a:r>
              <a:rPr lang="el-GR" dirty="0"/>
              <a:t>είναι ανοικτός σε νέα μάθηση, </a:t>
            </a:r>
          </a:p>
          <a:p>
            <a:pPr algn="ctr">
              <a:buFont typeface="Wingdings" pitchFamily="2" charset="2"/>
              <a:buChar char="Ø"/>
            </a:pPr>
            <a:r>
              <a:rPr lang="el-GR" dirty="0"/>
              <a:t>είναι ευέλικτος, </a:t>
            </a:r>
          </a:p>
          <a:p>
            <a:pPr algn="ctr">
              <a:buFont typeface="Wingdings" pitchFamily="2" charset="2"/>
              <a:buChar char="Ø"/>
            </a:pPr>
            <a:r>
              <a:rPr lang="el-GR" dirty="0"/>
              <a:t>μπορεί να διακρίνει τις δικές του προκαταλήψεις, </a:t>
            </a:r>
          </a:p>
          <a:p>
            <a:pPr algn="ctr">
              <a:buFont typeface="Wingdings" pitchFamily="2" charset="2"/>
              <a:buChar char="Ø"/>
            </a:pPr>
            <a:r>
              <a:rPr lang="el-GR" dirty="0"/>
              <a:t>βλέπει τη διαφορετικότητα ως ευκαιρία μάθησης </a:t>
            </a:r>
          </a:p>
          <a:p>
            <a:pPr algn="ctr">
              <a:buFont typeface="Wingdings" pitchFamily="2" charset="2"/>
              <a:buChar char="Ø"/>
            </a:pPr>
            <a:r>
              <a:rPr lang="el-GR" dirty="0"/>
              <a:t>αμφισβητεί τη θεωρία του πολιτισμικού ελλείμματος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Ανάπτυξη διαπολιτισμικών δεξιοτήτων και διαπολιτισμική ικανότητα</a:t>
            </a:r>
          </a:p>
        </p:txBody>
      </p:sp>
      <p:sp>
        <p:nvSpPr>
          <p:cNvPr id="3" name="2 - Θέση περιεχομένου"/>
          <p:cNvSpPr>
            <a:spLocks noGrp="1"/>
          </p:cNvSpPr>
          <p:nvPr>
            <p:ph sz="quarter" idx="1"/>
          </p:nvPr>
        </p:nvSpPr>
        <p:spPr>
          <a:xfrm>
            <a:off x="301752" y="1196752"/>
            <a:ext cx="8503920" cy="4902296"/>
          </a:xfrm>
        </p:spPr>
        <p:txBody>
          <a:bodyPr>
            <a:normAutofit/>
          </a:bodyPr>
          <a:lstStyle/>
          <a:p>
            <a:r>
              <a:rPr lang="el-GR" dirty="0"/>
              <a:t>Σύμφωνα με τον Μάγο (2005), η διαπολιτισμική ικανότητα:</a:t>
            </a:r>
          </a:p>
          <a:p>
            <a:r>
              <a:rPr lang="el-GR" dirty="0"/>
              <a:t>«δεν αφορά μόνο στην ικανότητα επικοινωνίας με άτομα διαφορετικής </a:t>
            </a:r>
            <a:r>
              <a:rPr lang="el-GR" dirty="0" err="1"/>
              <a:t>εθνοπολιτισμικής</a:t>
            </a:r>
            <a:r>
              <a:rPr lang="el-GR" dirty="0"/>
              <a:t> ταυτότητας αλλά και στην ικανότητα διαχείρισης της μεγάλης ποικιλίας διαφορών, οι οποίες χαρακτηρίζουν μια ανθρώπινη ομάδα, ακόμη κι αν τα μέλη της έχουν κοινή </a:t>
            </a:r>
            <a:r>
              <a:rPr lang="el-GR" dirty="0" err="1"/>
              <a:t>εθνοπολιτισμική</a:t>
            </a:r>
            <a:r>
              <a:rPr lang="el-GR" dirty="0"/>
              <a:t> προέλευση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normAutofit lnSpcReduction="10000"/>
          </a:bodyPr>
          <a:lstStyle/>
          <a:p>
            <a:pPr algn="ctr"/>
            <a:r>
              <a:rPr lang="el-GR" dirty="0"/>
              <a:t>Η έννοια της επαγγελματικής ταυτότητας χρησιμοποιείται σε διαφορετικά συγκείμενα: αυτά που περιλαμβάνουν </a:t>
            </a:r>
          </a:p>
          <a:p>
            <a:pPr algn="ctr">
              <a:buFont typeface="Wingdings" pitchFamily="2" charset="2"/>
              <a:buChar char="Ø"/>
            </a:pPr>
            <a:r>
              <a:rPr lang="el-GR" dirty="0"/>
              <a:t>την επαγγελματική ανάπτυξη, </a:t>
            </a:r>
          </a:p>
          <a:p>
            <a:pPr algn="ctr">
              <a:buFont typeface="Wingdings" pitchFamily="2" charset="2"/>
              <a:buChar char="Ø"/>
            </a:pPr>
            <a:r>
              <a:rPr lang="el-GR" dirty="0"/>
              <a:t>την κοινωνικοποίηση, </a:t>
            </a:r>
          </a:p>
          <a:p>
            <a:pPr algn="ctr">
              <a:buFont typeface="Wingdings" pitchFamily="2" charset="2"/>
              <a:buChar char="Ø"/>
            </a:pPr>
            <a:r>
              <a:rPr lang="el-GR" dirty="0"/>
              <a:t>την εκπαίδευση, </a:t>
            </a:r>
          </a:p>
          <a:p>
            <a:pPr algn="ctr">
              <a:buFont typeface="Wingdings" pitchFamily="2" charset="2"/>
              <a:buChar char="Ø"/>
            </a:pPr>
            <a:r>
              <a:rPr lang="el-GR" dirty="0"/>
              <a:t>τη γνώση, </a:t>
            </a:r>
          </a:p>
          <a:p>
            <a:pPr algn="ctr">
              <a:buFont typeface="Wingdings" pitchFamily="2" charset="2"/>
              <a:buChar char="Ø"/>
            </a:pPr>
            <a:r>
              <a:rPr lang="el-GR" dirty="0"/>
              <a:t>την ταυτότητα, </a:t>
            </a:r>
          </a:p>
          <a:p>
            <a:pPr algn="ctr">
              <a:buFont typeface="Wingdings" pitchFamily="2" charset="2"/>
              <a:buChar char="Ø"/>
            </a:pPr>
            <a:r>
              <a:rPr lang="el-GR" dirty="0"/>
              <a:t>την απόκτηση τεχνικών δεξιοτήτων, την επίγνωση των ευθυνών.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F86AB6-9AC9-4C6B-9552-D47F0C4A9529}"/>
              </a:ext>
            </a:extLst>
          </p:cNvPr>
          <p:cNvSpPr>
            <a:spLocks noGrp="1"/>
          </p:cNvSpPr>
          <p:nvPr>
            <p:ph sz="quarter" idx="1"/>
          </p:nvPr>
        </p:nvSpPr>
        <p:spPr/>
        <p:txBody>
          <a:bodyPr/>
          <a:lstStyle/>
          <a:p>
            <a:r>
              <a:rPr lang="el-GR" dirty="0"/>
              <a:t>[...], συνδέεται τελικά με την ικανότητα μετατόπισης των ορίων της ατομικότητας στον χώρο και στον χρόνο με στόχο την κατανόηση, την αποδοχή αλλά και την αξιοποίηση γνώσεων, δεξιοτήτων και στάσεων που μέχρι τότε θεωρούνταν άγνωστες και ως τέτοιες συχνά απορρίπτονταν» (Μάγος 2005: 3).</a:t>
            </a:r>
          </a:p>
          <a:p>
            <a:endParaRPr lang="el-GR" dirty="0"/>
          </a:p>
        </p:txBody>
      </p:sp>
    </p:spTree>
    <p:extLst>
      <p:ext uri="{BB962C8B-B14F-4D97-AF65-F5344CB8AC3E}">
        <p14:creationId xmlns:p14="http://schemas.microsoft.com/office/powerpoint/2010/main" val="223996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normAutofit/>
          </a:bodyPr>
          <a:lstStyle/>
          <a:p>
            <a:r>
              <a:rPr lang="el-GR" dirty="0"/>
              <a:t>Νέες εκπαιδευτικές πολιτικές:  Ο ρόλος του δασκάλου ως «φορέα αλλαγής», ο οποίος καλείται</a:t>
            </a:r>
          </a:p>
          <a:p>
            <a:pPr>
              <a:buFont typeface="Wingdings" pitchFamily="2" charset="2"/>
              <a:buChar char="Ø"/>
            </a:pPr>
            <a:r>
              <a:rPr lang="el-GR" dirty="0"/>
              <a:t> να δημιουργήσει ένα κλίμα ισονομίας μέσα στην τάξη, με χαρακτηριστικό γνώρισμα την ίση μεταχείριση και αντιμετώπιση όλων των μαθητών, </a:t>
            </a:r>
          </a:p>
          <a:p>
            <a:endParaRPr lang="el-GR" dirty="0"/>
          </a:p>
        </p:txBody>
      </p:sp>
      <p:sp>
        <p:nvSpPr>
          <p:cNvPr id="7" name="6 - Οδοντωτό δεξιό βέλος"/>
          <p:cNvSpPr/>
          <p:nvPr/>
        </p:nvSpPr>
        <p:spPr>
          <a:xfrm>
            <a:off x="7596336" y="4725144"/>
            <a:ext cx="1008112"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53F5F0-EFD8-47B9-AF5C-4761301E830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02ECE8-9D30-479D-917F-43CB873982CD}"/>
              </a:ext>
            </a:extLst>
          </p:cNvPr>
          <p:cNvSpPr>
            <a:spLocks noGrp="1"/>
          </p:cNvSpPr>
          <p:nvPr>
            <p:ph sz="quarter" idx="1"/>
          </p:nvPr>
        </p:nvSpPr>
        <p:spPr/>
        <p:txBody>
          <a:bodyPr/>
          <a:lstStyle/>
          <a:p>
            <a:r>
              <a:rPr lang="el-GR" dirty="0"/>
              <a:t>Να διαχειρίζεται και να μειώνει τυχόν εκπαιδευτικές ανισότητες μεταξύ του μαθητικού πληθυσμού. </a:t>
            </a:r>
          </a:p>
          <a:p>
            <a:endParaRPr lang="el-GR" dirty="0"/>
          </a:p>
          <a:p>
            <a:endParaRPr lang="el-GR" dirty="0"/>
          </a:p>
          <a:p>
            <a:r>
              <a:rPr lang="el-GR" dirty="0"/>
              <a:t>Επίγνωση του όρου «κοινωνική δικαιοσύνη» προϋποθέτουν διαφορετικό τρόπο σκέψης και εργασίας από πλευράς εκπαιδευτικών. </a:t>
            </a:r>
          </a:p>
          <a:p>
            <a:endParaRPr lang="el-GR" dirty="0"/>
          </a:p>
        </p:txBody>
      </p:sp>
    </p:spTree>
    <p:extLst>
      <p:ext uri="{BB962C8B-B14F-4D97-AF65-F5344CB8AC3E}">
        <p14:creationId xmlns:p14="http://schemas.microsoft.com/office/powerpoint/2010/main" val="4459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Με την παιδαγωγική της συμπερίληψης , η προσοχή του εκπαιδευτικού μετατοπίζεται από τους «μερικούς» ή τους «περισσότερους», σε «όλους» τους μαθητές, ενθαρρύνοντας με τον τρόπο αυτόν τις απόψεις όλων, αλλά και τις δυνατότητες μάθησής τους.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Η κεντρική ιδέα είναι:</a:t>
            </a:r>
          </a:p>
          <a:p>
            <a:pPr>
              <a:buFont typeface="Wingdings" pitchFamily="2" charset="2"/>
              <a:buChar char="Ø"/>
            </a:pPr>
            <a:r>
              <a:rPr lang="el-GR" dirty="0"/>
              <a:t>Η μείωση των εκπαιδευτικών ανισοτήτων</a:t>
            </a:r>
          </a:p>
          <a:p>
            <a:pPr>
              <a:buNone/>
            </a:pPr>
            <a:r>
              <a:rPr lang="el-GR" dirty="0"/>
              <a:t>Ο ρόλος των εκπαιδευτικών καίριος στην απόδοση των μαθητών</a:t>
            </a:r>
          </a:p>
          <a:p>
            <a:pPr>
              <a:buFont typeface="Wingdings" pitchFamily="2" charset="2"/>
              <a:buChar char="Ø"/>
            </a:pPr>
            <a:r>
              <a:rPr lang="el-GR" dirty="0"/>
              <a:t>Η εκπαίδευση των εκπαιδευτικών ως φορέων κοινωνικής αλλαγής</a:t>
            </a:r>
          </a:p>
        </p:txBody>
      </p:sp>
      <p:sp>
        <p:nvSpPr>
          <p:cNvPr id="4" name="3 - Λυγισμένο βέλος"/>
          <p:cNvSpPr/>
          <p:nvPr/>
        </p:nvSpPr>
        <p:spPr>
          <a:xfrm>
            <a:off x="7164288" y="1844824"/>
            <a:ext cx="813816" cy="6480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pPr>
              <a:buNone/>
            </a:pPr>
            <a:r>
              <a:rPr lang="el-GR" b="1" dirty="0"/>
              <a:t>Διακριτικό γνώρισμα</a:t>
            </a:r>
            <a:r>
              <a:rPr lang="el-GR" dirty="0"/>
              <a:t>:</a:t>
            </a:r>
          </a:p>
          <a:p>
            <a:r>
              <a:rPr lang="el-GR" dirty="0"/>
              <a:t>Αποδέχεται τις ατομικές διαφορές χωρίς να βασίζεται κυρίως σε εξατομικευμένες προσεγγίσεις</a:t>
            </a:r>
          </a:p>
          <a:p>
            <a:r>
              <a:rPr lang="el-GR" dirty="0"/>
              <a:t>Πρόκειται για μια διαδικασία επέκτασης των ήδη διαθέσιμων προσεγγίσεων, πρακτικών κτλ χωρίς να εφαρμόζουμε κάτι «πρόσθετο».</a:t>
            </a:r>
          </a:p>
          <a:p>
            <a:r>
              <a:rPr lang="el-GR" dirty="0"/>
              <a:t>Απόρριψη της ιεραρχίας των «πολλών» και των «κάποιων» εκπαιδευόμενων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normAutofit fontScale="92500" lnSpcReduction="10000"/>
          </a:bodyPr>
          <a:lstStyle/>
          <a:p>
            <a:pPr>
              <a:buNone/>
            </a:pPr>
            <a:r>
              <a:rPr lang="en-US" b="1" dirty="0"/>
              <a:t>M</a:t>
            </a:r>
            <a:r>
              <a:rPr lang="el-GR" b="1" dirty="0" err="1"/>
              <a:t>οντέλο</a:t>
            </a:r>
            <a:r>
              <a:rPr lang="el-GR" b="1" dirty="0"/>
              <a:t> της εκπαιδευτικής δράσης για κοινωνική </a:t>
            </a:r>
            <a:r>
              <a:rPr lang="el-GR" sz="2800" b="1" dirty="0"/>
              <a:t>δικαιοσύνη</a:t>
            </a:r>
            <a:r>
              <a:rPr lang="el-GR" sz="2000" b="1" dirty="0"/>
              <a:t> </a:t>
            </a:r>
            <a:r>
              <a:rPr lang="el-GR" sz="2000" dirty="0"/>
              <a:t>(</a:t>
            </a:r>
            <a:r>
              <a:rPr lang="en-US" sz="2000" dirty="0" err="1"/>
              <a:t>Pantic</a:t>
            </a:r>
            <a:r>
              <a:rPr lang="en-US" sz="2000" dirty="0"/>
              <a:t> 2015, </a:t>
            </a:r>
            <a:r>
              <a:rPr lang="en-US" sz="2000" dirty="0" err="1"/>
              <a:t>Pantic</a:t>
            </a:r>
            <a:r>
              <a:rPr lang="en-US" sz="2000" dirty="0"/>
              <a:t>´, N (2015). A model for study of teacher agency for social justice. Teachers and Teaching:</a:t>
            </a:r>
            <a:r>
              <a:rPr lang="el-GR" sz="2000" dirty="0"/>
              <a:t> </a:t>
            </a:r>
            <a:r>
              <a:rPr lang="en-US" sz="2000" dirty="0"/>
              <a:t>Theory and Practice, 21(6), 759-778.</a:t>
            </a:r>
            <a:endParaRPr lang="el-GR" sz="2000" dirty="0"/>
          </a:p>
          <a:p>
            <a:pPr>
              <a:buFont typeface="Wingdings" pitchFamily="2" charset="2"/>
              <a:buChar char="Ø"/>
            </a:pPr>
            <a:r>
              <a:rPr lang="el-GR" dirty="0"/>
              <a:t>Συνέπεια στον στόχο τους ως φορέων δράσης και επίγνωση της έννοιας της κοινωνικής δικαιοσύνης</a:t>
            </a:r>
          </a:p>
          <a:p>
            <a:pPr>
              <a:buFont typeface="Wingdings" pitchFamily="2" charset="2"/>
              <a:buChar char="Ø"/>
            </a:pPr>
            <a:r>
              <a:rPr lang="el-GR" dirty="0"/>
              <a:t>Ικανότητα αναγνώρισης της χαμηλής επίδοσης και του αποκλεισμού</a:t>
            </a:r>
          </a:p>
          <a:p>
            <a:pPr>
              <a:buFont typeface="Wingdings" pitchFamily="2" charset="2"/>
              <a:buChar char="Ø"/>
            </a:pPr>
            <a:r>
              <a:rPr lang="el-GR" dirty="0"/>
              <a:t>Αυτονομία-συνεργασία με άλλους φορείς ενσωματωμένη στην πρακτική (συναδέλφους εκπαιδευτικούς, κοινωνικές υπηρεσίες, οικογένειες μαθητών)</a:t>
            </a:r>
          </a:p>
          <a:p>
            <a:pPr>
              <a:buFont typeface="Wingdings" pitchFamily="2" charset="2"/>
              <a:buChar char="Ø"/>
            </a:pPr>
            <a:r>
              <a:rPr lang="el-GR" dirty="0" err="1"/>
              <a:t>Αναστοχασμός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824136"/>
          </a:xfrm>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16384" y="1340768"/>
            <a:ext cx="8204088" cy="496855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cstate="print"/>
          <a:srcRect/>
          <a:stretch>
            <a:fillRect/>
          </a:stretch>
        </p:blipFill>
        <p:spPr bwMode="auto">
          <a:xfrm>
            <a:off x="1598612" y="188912"/>
            <a:ext cx="6285755" cy="66690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Ο εκπαιδευτικός ως ενεργητικός φορέας ένταξης και κοινωνικής δικαιοσύνης στο πλαίσιο μιας Παιδαγωγικής της Ένταξης</a:t>
            </a:r>
          </a:p>
        </p:txBody>
      </p:sp>
      <p:sp>
        <p:nvSpPr>
          <p:cNvPr id="3" name="2 - Θέση περιεχομένου"/>
          <p:cNvSpPr>
            <a:spLocks noGrp="1"/>
          </p:cNvSpPr>
          <p:nvPr>
            <p:ph sz="quarter" idx="1"/>
          </p:nvPr>
        </p:nvSpPr>
        <p:spPr/>
        <p:txBody>
          <a:bodyPr/>
          <a:lstStyle/>
          <a:p>
            <a:r>
              <a:rPr lang="el-GR" dirty="0"/>
              <a:t>Επίγνωση ότι οι πρακτικές ένταξης δεν είναι απομονωμένες από τα θεσμικά και πολιτισμικά πλαίσια του χώρου εργασίας και ότι επιδρούν στην ενθάρρυνση ή στην παρεμπόδιση των ίδιων των πρακτικών. Επιθυμητό αποτέλεσμα:</a:t>
            </a:r>
          </a:p>
          <a:p>
            <a:r>
              <a:rPr lang="el-GR" dirty="0"/>
              <a:t>Ο σταδιακός μετασχηματισμός αυτών των περιοριστικών ενίοτε δομών μέσα από την καθημερινή δράση στο πλαίσιο των ίδιων των δομών (σχολείο)                κοινωνική αλλαγή </a:t>
            </a:r>
          </a:p>
          <a:p>
            <a:endParaRPr lang="el-GR" dirty="0"/>
          </a:p>
        </p:txBody>
      </p:sp>
      <p:sp>
        <p:nvSpPr>
          <p:cNvPr id="4" name="3 - Δεξιό βέλος"/>
          <p:cNvSpPr/>
          <p:nvPr/>
        </p:nvSpPr>
        <p:spPr>
          <a:xfrm>
            <a:off x="2267744" y="4941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a:xfrm>
            <a:off x="301752" y="1268760"/>
            <a:ext cx="8503920" cy="4968552"/>
          </a:xfrm>
        </p:spPr>
        <p:txBody>
          <a:bodyPr>
            <a:normAutofit/>
          </a:bodyPr>
          <a:lstStyle/>
          <a:p>
            <a:endParaRPr lang="el-GR" dirty="0"/>
          </a:p>
          <a:p>
            <a:r>
              <a:rPr lang="el-GR" dirty="0"/>
              <a:t>Σχετίζεται με τις εικόνες του εαυτού, οι οποίες καθορίζουν </a:t>
            </a:r>
          </a:p>
          <a:p>
            <a:pPr>
              <a:buFont typeface="Wingdings" pitchFamily="2" charset="2"/>
              <a:buChar char="Ø"/>
            </a:pPr>
            <a:r>
              <a:rPr lang="el-GR" dirty="0"/>
              <a:t>τον τρόπο διδασκαλίας των εκπαιδευτικών,</a:t>
            </a:r>
          </a:p>
          <a:p>
            <a:pPr>
              <a:buFont typeface="Wingdings" pitchFamily="2" charset="2"/>
              <a:buChar char="Ø"/>
            </a:pPr>
            <a:r>
              <a:rPr lang="el-GR" dirty="0"/>
              <a:t> τον τρόπο με τον οποίο αναπτύσσονται ως δάσκαλοι και </a:t>
            </a:r>
          </a:p>
          <a:p>
            <a:pPr>
              <a:buFont typeface="Wingdings" pitchFamily="2" charset="2"/>
              <a:buChar char="Ø"/>
            </a:pPr>
            <a:r>
              <a:rPr lang="el-GR" dirty="0"/>
              <a:t>τον τρόπο με τον οποίο αντιμετωπίζουν τις εκπαιδευτικές αλλαγές.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D2BA4A-E744-4635-94AB-DFFB6AAE4BF7}"/>
              </a:ext>
            </a:extLst>
          </p:cNvPr>
          <p:cNvSpPr>
            <a:spLocks noGrp="1"/>
          </p:cNvSpPr>
          <p:nvPr>
            <p:ph type="title"/>
          </p:nvPr>
        </p:nvSpPr>
        <p:spPr/>
        <p:txBody>
          <a:bodyPr/>
          <a:lstStyle/>
          <a:p>
            <a:r>
              <a:rPr lang="el-GR" dirty="0"/>
              <a:t>Κοινωνική δικαιοσύνη</a:t>
            </a:r>
          </a:p>
        </p:txBody>
      </p:sp>
      <p:sp>
        <p:nvSpPr>
          <p:cNvPr id="3" name="Θέση περιεχομένου 2">
            <a:extLst>
              <a:ext uri="{FF2B5EF4-FFF2-40B4-BE49-F238E27FC236}">
                <a16:creationId xmlns:a16="http://schemas.microsoft.com/office/drawing/2014/main" id="{18790D5F-989F-4536-919A-D675199EA38E}"/>
              </a:ext>
            </a:extLst>
          </p:cNvPr>
          <p:cNvSpPr>
            <a:spLocks noGrp="1"/>
          </p:cNvSpPr>
          <p:nvPr>
            <p:ph sz="quarter" idx="1"/>
          </p:nvPr>
        </p:nvSpPr>
        <p:spPr/>
        <p:txBody>
          <a:bodyPr>
            <a:normAutofit/>
          </a:bodyPr>
          <a:lstStyle/>
          <a:p>
            <a:r>
              <a:rPr lang="el-GR" dirty="0"/>
              <a:t>Το αίτημα όλων των ανθρώπων ενάντια στην κοινωνική αδικία, μέσω του οποίου απαιτούν να καταργηθούν τα προνόμια, να προστατευθούν τα δικαιώματα του πολίτη.</a:t>
            </a:r>
          </a:p>
          <a:p>
            <a:r>
              <a:rPr lang="el-GR" dirty="0"/>
              <a:t>Όλοι οι πολίτες να έχουν ως κεκτημένα τα εξής: ισονομία, κοινωνική ισότητα, αξιοκρατία, ελευθερία, δικαιοσύνη.</a:t>
            </a:r>
          </a:p>
          <a:p>
            <a:r>
              <a:rPr lang="el-GR" dirty="0"/>
              <a:t>Οι κανόνες που προσδιορίζουν τη διανομή ωφελειών και βαρών μεταξύ των μελών μιας οργανωμένης κοινωνίας (Ελευθεράκης, 2008:2)</a:t>
            </a:r>
          </a:p>
          <a:p>
            <a:endParaRPr lang="el-GR" dirty="0"/>
          </a:p>
        </p:txBody>
      </p:sp>
    </p:spTree>
    <p:extLst>
      <p:ext uri="{BB962C8B-B14F-4D97-AF65-F5344CB8AC3E}">
        <p14:creationId xmlns:p14="http://schemas.microsoft.com/office/powerpoint/2010/main" val="20410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AAF82-9ADD-40C9-AB9B-D19A104C206A}"/>
              </a:ext>
            </a:extLst>
          </p:cNvPr>
          <p:cNvSpPr>
            <a:spLocks noGrp="1"/>
          </p:cNvSpPr>
          <p:nvPr>
            <p:ph type="title"/>
          </p:nvPr>
        </p:nvSpPr>
        <p:spPr/>
        <p:txBody>
          <a:bodyPr/>
          <a:lstStyle/>
          <a:p>
            <a:r>
              <a:rPr lang="el-GR" dirty="0"/>
              <a:t>Κοινωνική δικαιοσύνη</a:t>
            </a:r>
          </a:p>
        </p:txBody>
      </p:sp>
      <p:sp>
        <p:nvSpPr>
          <p:cNvPr id="3" name="Θέση περιεχομένου 2">
            <a:extLst>
              <a:ext uri="{FF2B5EF4-FFF2-40B4-BE49-F238E27FC236}">
                <a16:creationId xmlns:a16="http://schemas.microsoft.com/office/drawing/2014/main" id="{3CC02E76-5EA5-4A47-B65C-1C578346AF0F}"/>
              </a:ext>
            </a:extLst>
          </p:cNvPr>
          <p:cNvSpPr>
            <a:spLocks noGrp="1"/>
          </p:cNvSpPr>
          <p:nvPr>
            <p:ph sz="quarter" idx="1"/>
          </p:nvPr>
        </p:nvSpPr>
        <p:spPr/>
        <p:txBody>
          <a:bodyPr/>
          <a:lstStyle/>
          <a:p>
            <a:r>
              <a:rPr lang="el-GR" dirty="0"/>
              <a:t>Συνδέεται στενά με την έννοια της δημοκρατίας, ενώ η απουσία της προσδιορίζεται ως ανισότητα, παραγνώριση της διαφοράς, περιθωριοποίηση και αποκλεισμός(Νάστος, 2011:1)</a:t>
            </a:r>
          </a:p>
          <a:p>
            <a:r>
              <a:rPr lang="el-GR" dirty="0"/>
              <a:t>Παροχή εκπαίδευσης σε όλους και εξασφάλιση ίσων μορφωτικών ευκαιριών(Ελευθεράκης,2008:2).</a:t>
            </a:r>
          </a:p>
          <a:p>
            <a:endParaRPr lang="el-GR" dirty="0"/>
          </a:p>
          <a:p>
            <a:endParaRPr lang="el-GR" dirty="0"/>
          </a:p>
        </p:txBody>
      </p:sp>
    </p:spTree>
    <p:extLst>
      <p:ext uri="{BB962C8B-B14F-4D97-AF65-F5344CB8AC3E}">
        <p14:creationId xmlns:p14="http://schemas.microsoft.com/office/powerpoint/2010/main" val="7530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66D9EB-393C-46CC-93D5-B3D6D289AD6F}"/>
              </a:ext>
            </a:extLst>
          </p:cNvPr>
          <p:cNvSpPr>
            <a:spLocks noGrp="1"/>
          </p:cNvSpPr>
          <p:nvPr>
            <p:ph type="title"/>
          </p:nvPr>
        </p:nvSpPr>
        <p:spPr/>
        <p:txBody>
          <a:bodyPr/>
          <a:lstStyle/>
          <a:p>
            <a:r>
              <a:rPr lang="el-GR" dirty="0"/>
              <a:t>Κοινωνική δικαιοσύνη</a:t>
            </a:r>
          </a:p>
        </p:txBody>
      </p:sp>
      <p:sp>
        <p:nvSpPr>
          <p:cNvPr id="3" name="Θέση περιεχομένου 2">
            <a:extLst>
              <a:ext uri="{FF2B5EF4-FFF2-40B4-BE49-F238E27FC236}">
                <a16:creationId xmlns:a16="http://schemas.microsoft.com/office/drawing/2014/main" id="{3948078F-F530-4B79-944A-04807E597DA0}"/>
              </a:ext>
            </a:extLst>
          </p:cNvPr>
          <p:cNvSpPr>
            <a:spLocks noGrp="1"/>
          </p:cNvSpPr>
          <p:nvPr>
            <p:ph sz="quarter" idx="1"/>
          </p:nvPr>
        </p:nvSpPr>
        <p:spPr/>
        <p:txBody>
          <a:bodyPr/>
          <a:lstStyle/>
          <a:p>
            <a:r>
              <a:rPr lang="el-GR" dirty="0"/>
              <a:t>H δράση κοινωνικής δικαιοσύνης θεμελιώνεται σε τρεις πυλώνες: </a:t>
            </a:r>
          </a:p>
          <a:p>
            <a:r>
              <a:rPr lang="el-GR" dirty="0"/>
              <a:t>Ανάπτυξη ηθικής και </a:t>
            </a:r>
            <a:r>
              <a:rPr lang="el-GR" dirty="0" err="1"/>
              <a:t>αξιακής</a:t>
            </a:r>
            <a:r>
              <a:rPr lang="el-GR" dirty="0"/>
              <a:t> βάσης με σταθερή προσήλωση προς τη δικαιοσύνη και την προσφορά ίσων ευκαιριών, </a:t>
            </a:r>
          </a:p>
          <a:p>
            <a:r>
              <a:rPr lang="el-GR" dirty="0"/>
              <a:t> Έμφαση στην τοπική δράση στις πραγματικές συνθήκες του σχολείου, </a:t>
            </a:r>
          </a:p>
          <a:p>
            <a:r>
              <a:rPr lang="el-GR" dirty="0"/>
              <a:t> Σύνδεση της </a:t>
            </a:r>
            <a:r>
              <a:rPr lang="el-GR" dirty="0" err="1"/>
              <a:t>ενδοσχολικής</a:t>
            </a:r>
            <a:r>
              <a:rPr lang="el-GR" dirty="0"/>
              <a:t> δράσης με τα δεδομένα της ευρύτερης κοινότητας και ιδιαίτερα του άμεσου οικογενειακού περιβάλλοντος.</a:t>
            </a:r>
          </a:p>
          <a:p>
            <a:endParaRPr lang="el-GR" dirty="0"/>
          </a:p>
        </p:txBody>
      </p:sp>
    </p:spTree>
    <p:extLst>
      <p:ext uri="{BB962C8B-B14F-4D97-AF65-F5344CB8AC3E}">
        <p14:creationId xmlns:p14="http://schemas.microsoft.com/office/powerpoint/2010/main" val="6201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47F27E-05D6-427F-9F4A-BCBDCC8FE1E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B667464-D0F9-4B78-A9A7-960AC19535DC}"/>
              </a:ext>
            </a:extLst>
          </p:cNvPr>
          <p:cNvSpPr>
            <a:spLocks noGrp="1"/>
          </p:cNvSpPr>
          <p:nvPr>
            <p:ph sz="quarter" idx="1"/>
          </p:nvPr>
        </p:nvSpPr>
        <p:spPr/>
        <p:txBody>
          <a:bodyPr/>
          <a:lstStyle/>
          <a:p>
            <a:r>
              <a:rPr lang="el-GR" dirty="0"/>
              <a:t>Η επιτυχία της εφαρμογής της κοινωνικής δικαιοσύνης στο σχολείο καθορίζεται από το τρίπτυχο οικογενειακό υπόβαθρο, ιδιαιτερότητα - ετοιμότητα παιδιού και σχολικές δομές.  </a:t>
            </a:r>
          </a:p>
          <a:p>
            <a:r>
              <a:rPr lang="el-GR" dirty="0"/>
              <a:t>Η δράση κοινωνικής δικαιοσύνης βρίσκεται αντιμέτωπη με ένα εύρος μορφών αντίστασης που πηγάζουν από τις αντιλήψεις και τις στάσεις των εκπαιδευτικών, το θεσμικό πλαίσιο λειτουργίας των σχολείων και τις δυσκολίες των παιδιών(Μιχαήλ, 2014:iii-iv). </a:t>
            </a:r>
          </a:p>
          <a:p>
            <a:endParaRPr lang="el-GR" dirty="0"/>
          </a:p>
        </p:txBody>
      </p:sp>
    </p:spTree>
    <p:extLst>
      <p:ext uri="{BB962C8B-B14F-4D97-AF65-F5344CB8AC3E}">
        <p14:creationId xmlns:p14="http://schemas.microsoft.com/office/powerpoint/2010/main" val="11129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BCAACB-08E2-4FAD-8F5E-F759F224797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943F03E-75F8-43D7-A4CA-816CEDC3686C}"/>
              </a:ext>
            </a:extLst>
          </p:cNvPr>
          <p:cNvSpPr>
            <a:spLocks noGrp="1"/>
          </p:cNvSpPr>
          <p:nvPr>
            <p:ph sz="quarter" idx="1"/>
          </p:nvPr>
        </p:nvSpPr>
        <p:spPr/>
        <p:txBody>
          <a:bodyPr/>
          <a:lstStyle/>
          <a:p>
            <a:r>
              <a:rPr lang="el-GR" dirty="0"/>
              <a:t>Στην προσπάθεια για επανένταξη και προετοιμασία για το μέλλον των προσφύγων που συρρέουν στην Ελλάδα  η εκπαίδευση αναδεικνύεται σε υψηλή προτεραιότητα. Μέσω της εκπαίδευσης  «διευκολύνεται η εγκατάστασή τους, η απόκτησης της </a:t>
            </a:r>
            <a:r>
              <a:rPr lang="el-GR" dirty="0" err="1"/>
              <a:t>πολιτειότητας</a:t>
            </a:r>
            <a:r>
              <a:rPr lang="el-GR" dirty="0"/>
              <a:t> και η συμμετοχή στη νέα κοινωνία, αφού έχει σημαντική επίδραση στη διαμόρφωση σχέσεων μεταξύ των ομάδων, στην ετερότητα, αλλά και στην εξασφάλιση της ειρήνης»(Γιαννοπούλου, 2017:39). </a:t>
            </a:r>
          </a:p>
          <a:p>
            <a:endParaRPr lang="el-GR" dirty="0"/>
          </a:p>
        </p:txBody>
      </p:sp>
    </p:spTree>
    <p:extLst>
      <p:ext uri="{BB962C8B-B14F-4D97-AF65-F5344CB8AC3E}">
        <p14:creationId xmlns:p14="http://schemas.microsoft.com/office/powerpoint/2010/main" val="173366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F009A7-6714-4E3B-9A0B-32188BF007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3DB024D-0E01-4C82-B550-497470E17780}"/>
              </a:ext>
            </a:extLst>
          </p:cNvPr>
          <p:cNvSpPr>
            <a:spLocks noGrp="1"/>
          </p:cNvSpPr>
          <p:nvPr>
            <p:ph sz="quarter" idx="1"/>
          </p:nvPr>
        </p:nvSpPr>
        <p:spPr/>
        <p:txBody>
          <a:bodyPr>
            <a:normAutofit/>
          </a:bodyPr>
          <a:lstStyle/>
          <a:p>
            <a:r>
              <a:rPr lang="el-GR" dirty="0"/>
              <a:t>Σημαντικός είναι και  ο ρόλος της σχολικής ηγεσίας στην υιοθέτηση από τη σχολική μονάδα μιας ενεργητικής προσέγγισης σε θέματα κοινωνικής δικαιοσύνης και </a:t>
            </a:r>
            <a:r>
              <a:rPr lang="el-GR" dirty="0" err="1"/>
              <a:t>πολυπολιτισμικότητας</a:t>
            </a:r>
            <a:r>
              <a:rPr lang="el-GR" dirty="0"/>
              <a:t>, αλλά και στην καλλιέργεια της κουλτούρας του σχολείου που συνάδει με  τις αξίες της κοινωνικής δικαιοσύνης</a:t>
            </a:r>
          </a:p>
          <a:p>
            <a:endParaRPr lang="el-GR" dirty="0"/>
          </a:p>
        </p:txBody>
      </p:sp>
    </p:spTree>
    <p:extLst>
      <p:ext uri="{BB962C8B-B14F-4D97-AF65-F5344CB8AC3E}">
        <p14:creationId xmlns:p14="http://schemas.microsoft.com/office/powerpoint/2010/main" val="244370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831D3-D3AD-409A-9612-6A2BB658358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AA24320-4034-4BF2-90A4-8A25AB3EE292}"/>
              </a:ext>
            </a:extLst>
          </p:cNvPr>
          <p:cNvSpPr>
            <a:spLocks noGrp="1"/>
          </p:cNvSpPr>
          <p:nvPr>
            <p:ph sz="quarter" idx="1"/>
          </p:nvPr>
        </p:nvSpPr>
        <p:spPr/>
        <p:txBody>
          <a:bodyPr>
            <a:normAutofit fontScale="92500"/>
          </a:bodyPr>
          <a:lstStyle/>
          <a:p>
            <a:r>
              <a:rPr lang="el-GR" dirty="0"/>
              <a:t>Αναγκαιότητα διεύρυνσης της επαγγελματικής μάθησης των διευθυντών και των εκπαιδευτικών με συμπερίληψη θεμάτων που αφορούν τη φιλοσοφία της  κοινωνικής δικαιοσύνης σε πρακτικό επίπεδο , όπως</a:t>
            </a:r>
          </a:p>
          <a:p>
            <a:r>
              <a:rPr lang="el-GR" dirty="0"/>
              <a:t> με την εμπλοκή γονέων, </a:t>
            </a:r>
          </a:p>
          <a:p>
            <a:r>
              <a:rPr lang="el-GR" dirty="0"/>
              <a:t>τη διαμόρφωση και μετάδοση σαφούς οράματος,</a:t>
            </a:r>
          </a:p>
          <a:p>
            <a:r>
              <a:rPr lang="el-GR" dirty="0"/>
              <a:t> την ενασχόληση με μεθόδους και καλές πρακτικές της παιδαγωγικής ένταξης &amp; συμπερίληψης και </a:t>
            </a:r>
          </a:p>
          <a:p>
            <a:r>
              <a:rPr lang="el-GR" dirty="0"/>
              <a:t>την ανάπτυξη στρατηγικών για την ομαλή ενσωμάτωση  των προσφυγόπουλων στο ελληνικό σχολείο.</a:t>
            </a:r>
          </a:p>
          <a:p>
            <a:endParaRPr lang="el-GR" dirty="0"/>
          </a:p>
        </p:txBody>
      </p:sp>
    </p:spTree>
    <p:extLst>
      <p:ext uri="{BB962C8B-B14F-4D97-AF65-F5344CB8AC3E}">
        <p14:creationId xmlns:p14="http://schemas.microsoft.com/office/powerpoint/2010/main" val="345088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EE4DE1-AD68-4E4C-86B9-A2AB397E5F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63D2AD3-B141-4E14-A70C-A2EDDC5DAA03}"/>
              </a:ext>
            </a:extLst>
          </p:cNvPr>
          <p:cNvSpPr>
            <a:spLocks noGrp="1"/>
          </p:cNvSpPr>
          <p:nvPr>
            <p:ph sz="quarter" idx="1"/>
          </p:nvPr>
        </p:nvSpPr>
        <p:spPr/>
        <p:txBody>
          <a:bodyPr/>
          <a:lstStyle/>
          <a:p>
            <a:endParaRPr lang="el-GR" dirty="0"/>
          </a:p>
        </p:txBody>
      </p:sp>
      <p:sp>
        <p:nvSpPr>
          <p:cNvPr id="5" name="Οβάλ 4">
            <a:extLst>
              <a:ext uri="{FF2B5EF4-FFF2-40B4-BE49-F238E27FC236}">
                <a16:creationId xmlns:a16="http://schemas.microsoft.com/office/drawing/2014/main" id="{76BC6EB4-7E03-45B0-A7AD-3D0255CA80A5}"/>
              </a:ext>
            </a:extLst>
          </p:cNvPr>
          <p:cNvSpPr/>
          <p:nvPr/>
        </p:nvSpPr>
        <p:spPr>
          <a:xfrm>
            <a:off x="683568" y="758952"/>
            <a:ext cx="7848872" cy="526233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«Με την κοινωνική δικαιοσύνη έρχεσαι αντιμέτωπος κάθε μέρα. Είναι η ικανότητα να ανατρέφεις τα παιδιά σου, να τα στέλνεις σχολείο, ενώ η εκπαίδευση που θα λαμβάνουν θα ενισχύει τη γνώση τους για την πολιτισμική τους κληρονομιά. Είναι η προοπτική για ανθρώπινες συνθήκες εργασίας και υγεία. Μία ζωή πλήρης από επιλογές και ευκαιρίες, απελευθερωμένη από διακρίσεις». (</a:t>
            </a:r>
            <a:r>
              <a:rPr lang="el-GR" sz="2000" dirty="0" err="1">
                <a:solidFill>
                  <a:schemeClr val="tx1"/>
                </a:solidFill>
              </a:rPr>
              <a:t>Dodson</a:t>
            </a:r>
            <a:r>
              <a:rPr lang="el-GR" sz="2000" dirty="0">
                <a:solidFill>
                  <a:schemeClr val="tx1"/>
                </a:solidFill>
              </a:rPr>
              <a:t>, 1993, p. 1)</a:t>
            </a:r>
          </a:p>
        </p:txBody>
      </p:sp>
    </p:spTree>
    <p:extLst>
      <p:ext uri="{BB962C8B-B14F-4D97-AF65-F5344CB8AC3E}">
        <p14:creationId xmlns:p14="http://schemas.microsoft.com/office/powerpoint/2010/main" val="22749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pPr algn="ctr">
              <a:buNone/>
            </a:pPr>
            <a:endParaRPr lang="el-GR" dirty="0"/>
          </a:p>
          <a:p>
            <a:pPr algn="ctr">
              <a:buNone/>
            </a:pPr>
            <a:endParaRPr lang="el-GR" dirty="0"/>
          </a:p>
          <a:p>
            <a:pPr algn="ctr">
              <a:buNone/>
            </a:pPr>
            <a:endParaRPr lang="el-GR" dirty="0"/>
          </a:p>
          <a:p>
            <a:pPr algn="ctr">
              <a:buNone/>
            </a:pPr>
            <a:r>
              <a:rPr lang="el-GR" dirty="0"/>
              <a:t>ΕΥΧΑΡΙΣΤΩ</a:t>
            </a:r>
          </a:p>
          <a:p>
            <a:pPr algn="ctr">
              <a:buNone/>
            </a:pP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Ενδεικτική βιβλιογραφία</a:t>
            </a:r>
          </a:p>
        </p:txBody>
      </p:sp>
      <p:sp>
        <p:nvSpPr>
          <p:cNvPr id="3" name="2 - Θέση περιεχομένου"/>
          <p:cNvSpPr>
            <a:spLocks noGrp="1"/>
          </p:cNvSpPr>
          <p:nvPr>
            <p:ph sz="quarter" idx="1"/>
          </p:nvPr>
        </p:nvSpPr>
        <p:spPr/>
        <p:txBody>
          <a:bodyPr>
            <a:normAutofit fontScale="70000" lnSpcReduction="20000"/>
          </a:bodyPr>
          <a:lstStyle/>
          <a:p>
            <a:r>
              <a:rPr lang="en-US" i="1" dirty="0"/>
              <a:t>Bennett, </a:t>
            </a:r>
            <a:r>
              <a:rPr lang="el-GR" i="1" dirty="0"/>
              <a:t>Μ. (1998). </a:t>
            </a:r>
            <a:r>
              <a:rPr lang="en-US" i="1" dirty="0"/>
              <a:t>Intercultural communication: a current perspective. In M.J. Bennett (Eds.), Basic concepts of intercultural communication: selected Readings. Yarmouth, Maine, USA: Intercultural Press, 1-35</a:t>
            </a:r>
          </a:p>
          <a:p>
            <a:r>
              <a:rPr lang="en-US" i="1" dirty="0"/>
              <a:t>Bennett, </a:t>
            </a:r>
            <a:r>
              <a:rPr lang="el-GR" i="1" dirty="0"/>
              <a:t>Μ. (2004). </a:t>
            </a:r>
            <a:r>
              <a:rPr lang="en-US" i="1" dirty="0"/>
              <a:t>Notes on the measurement of cultural and intercultural phenomena. </a:t>
            </a:r>
            <a:r>
              <a:rPr lang="el-GR" i="1" dirty="0"/>
              <a:t>Διαθέσιμο: </a:t>
            </a:r>
            <a:r>
              <a:rPr lang="en-US" i="1" dirty="0">
                <a:hlinkClick r:id="rId2"/>
              </a:rPr>
              <a:t>http://www.indik.de/Aktuelles/papers/Notes_on_the_Measurement___1_.pdf</a:t>
            </a:r>
            <a:endParaRPr lang="en-US" i="1" dirty="0"/>
          </a:p>
          <a:p>
            <a:r>
              <a:rPr lang="en-US" i="1" dirty="0" err="1"/>
              <a:t>Byram</a:t>
            </a:r>
            <a:r>
              <a:rPr lang="en-US" i="1" dirty="0"/>
              <a:t>, M. (1997). Teaching and assessing intercultural communicative competence. U.K.: Multilingual Matters.</a:t>
            </a:r>
          </a:p>
          <a:p>
            <a:r>
              <a:rPr lang="en-US" i="1" dirty="0" err="1"/>
              <a:t>Byram</a:t>
            </a:r>
            <a:r>
              <a:rPr lang="en-US" i="1" dirty="0"/>
              <a:t>, M. (2008). From foreign language education to education for intercultural citizenship. </a:t>
            </a:r>
            <a:r>
              <a:rPr lang="en-US" i="1" dirty="0" err="1"/>
              <a:t>Clevedon</a:t>
            </a:r>
            <a:r>
              <a:rPr lang="en-US" i="1" dirty="0"/>
              <a:t>: Multilingual Matters Ltd.</a:t>
            </a:r>
          </a:p>
          <a:p>
            <a:r>
              <a:rPr lang="en-US" i="1" dirty="0" err="1"/>
              <a:t>Byram</a:t>
            </a:r>
            <a:r>
              <a:rPr lang="en-US" i="1" dirty="0"/>
              <a:t>, M., </a:t>
            </a:r>
            <a:r>
              <a:rPr lang="en-US" i="1" dirty="0" err="1"/>
              <a:t>Gribkova</a:t>
            </a:r>
            <a:r>
              <a:rPr lang="en-US" i="1" dirty="0"/>
              <a:t>, B. &amp; Starkey, H. (2002). Developing the intercultural dimension in language teaching. A practical introduction for teachers. Strasbourg. Council of Europe.</a:t>
            </a:r>
          </a:p>
          <a:p>
            <a:r>
              <a:rPr lang="en-US" i="1" dirty="0" err="1"/>
              <a:t>Byram</a:t>
            </a:r>
            <a:r>
              <a:rPr lang="en-US" i="1" dirty="0"/>
              <a:t>, M., Nichols, A. &amp; Stevens, D. (2001). Developing intercultural competence in practice. </a:t>
            </a:r>
            <a:r>
              <a:rPr lang="en-US" i="1" dirty="0" err="1"/>
              <a:t>Clevedon</a:t>
            </a:r>
            <a:r>
              <a:rPr lang="en-US" i="1" dirty="0"/>
              <a:t>: Multilingual Matters LTD.</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0B806E-045A-408F-B34A-3FB88FBEAA0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DC3057-C303-4BE5-A396-3E4450E7AF08}"/>
              </a:ext>
            </a:extLst>
          </p:cNvPr>
          <p:cNvSpPr>
            <a:spLocks noGrp="1"/>
          </p:cNvSpPr>
          <p:nvPr>
            <p:ph sz="quarter" idx="1"/>
          </p:nvPr>
        </p:nvSpPr>
        <p:spPr/>
        <p:txBody>
          <a:bodyPr/>
          <a:lstStyle/>
          <a:p>
            <a:r>
              <a:rPr lang="el-GR" dirty="0"/>
              <a:t> Η επαγγελματική ταυτότητα αφορά την επίδραση των αντιλήψεων και των προσδοκιών των άλλων</a:t>
            </a:r>
          </a:p>
          <a:p>
            <a:r>
              <a:rPr lang="el-GR" dirty="0"/>
              <a:t>Αφορά και στις αντιλήψεις των ίδιων των εκπαιδευτικών σχετικά με το τι θεωρούν σημαντικό στην επαγγελματική τους δραστηριότητα και ζωή (</a:t>
            </a:r>
            <a:r>
              <a:rPr lang="el-GR" dirty="0" err="1"/>
              <a:t>Beijaard</a:t>
            </a:r>
            <a:r>
              <a:rPr lang="el-GR" dirty="0"/>
              <a:t>, </a:t>
            </a:r>
            <a:r>
              <a:rPr lang="el-GR" dirty="0" err="1"/>
              <a:t>Meijer</a:t>
            </a:r>
            <a:r>
              <a:rPr lang="el-GR" dirty="0"/>
              <a:t> &amp; </a:t>
            </a:r>
            <a:r>
              <a:rPr lang="el-GR" dirty="0" err="1"/>
              <a:t>Verloop</a:t>
            </a:r>
            <a:r>
              <a:rPr lang="el-GR" dirty="0"/>
              <a:t>, 2004, </a:t>
            </a:r>
            <a:r>
              <a:rPr lang="el-GR" dirty="0" err="1"/>
              <a:t>Tredea</a:t>
            </a:r>
            <a:r>
              <a:rPr lang="el-GR" dirty="0"/>
              <a:t>, </a:t>
            </a:r>
            <a:r>
              <a:rPr lang="el-GR" dirty="0" err="1"/>
              <a:t>Macklinb</a:t>
            </a:r>
            <a:r>
              <a:rPr lang="el-GR" dirty="0"/>
              <a:t> &amp; </a:t>
            </a:r>
            <a:r>
              <a:rPr lang="el-GR" dirty="0" err="1"/>
              <a:t>Bridges</a:t>
            </a:r>
            <a:r>
              <a:rPr lang="el-GR" dirty="0"/>
              <a:t>, 2011).</a:t>
            </a:r>
          </a:p>
          <a:p>
            <a:endParaRPr lang="el-GR" dirty="0"/>
          </a:p>
        </p:txBody>
      </p:sp>
    </p:spTree>
    <p:extLst>
      <p:ext uri="{BB962C8B-B14F-4D97-AF65-F5344CB8AC3E}">
        <p14:creationId xmlns:p14="http://schemas.microsoft.com/office/powerpoint/2010/main" val="17822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0000" lnSpcReduction="20000"/>
          </a:bodyPr>
          <a:lstStyle/>
          <a:p>
            <a:r>
              <a:rPr lang="en-US" dirty="0">
                <a:hlinkClick r:id="rId2"/>
              </a:rPr>
              <a:t>http://www.diapolis.auth.gr/epimorfotiko_uliko/index.php/2014-09-05-15-40-12/2014-09-05-16-28-22/99-odigies-simopoulos?showall=1</a:t>
            </a:r>
            <a:endParaRPr lang="el-GR" dirty="0"/>
          </a:p>
          <a:p>
            <a:r>
              <a:rPr lang="en-GB" dirty="0" err="1"/>
              <a:t>Canrinusa</a:t>
            </a:r>
            <a:r>
              <a:rPr lang="en-GB" dirty="0"/>
              <a:t> </a:t>
            </a:r>
            <a:r>
              <a:rPr lang="el-GR" dirty="0"/>
              <a:t>Τ</a:t>
            </a:r>
            <a:r>
              <a:rPr lang="en-US" dirty="0"/>
              <a:t>. </a:t>
            </a:r>
            <a:r>
              <a:rPr lang="en-GB" dirty="0"/>
              <a:t>Esther</a:t>
            </a:r>
            <a:r>
              <a:rPr lang="en-US" dirty="0"/>
              <a:t>, </a:t>
            </a:r>
            <a:r>
              <a:rPr lang="en-GB" dirty="0"/>
              <a:t>Helms</a:t>
            </a:r>
            <a:r>
              <a:rPr lang="en-US" dirty="0"/>
              <a:t>-</a:t>
            </a:r>
            <a:r>
              <a:rPr lang="en-GB" dirty="0" err="1"/>
              <a:t>Lorenza</a:t>
            </a:r>
            <a:r>
              <a:rPr lang="en-GB" dirty="0"/>
              <a:t> Michelle</a:t>
            </a:r>
            <a:r>
              <a:rPr lang="en-US" dirty="0"/>
              <a:t>, </a:t>
            </a:r>
            <a:r>
              <a:rPr lang="en-GB" dirty="0" err="1"/>
              <a:t>Beijaardb</a:t>
            </a:r>
            <a:r>
              <a:rPr lang="en-GB" dirty="0"/>
              <a:t> </a:t>
            </a:r>
            <a:r>
              <a:rPr lang="en-GB" dirty="0" err="1"/>
              <a:t>Douwe</a:t>
            </a:r>
            <a:r>
              <a:rPr lang="en-US" dirty="0"/>
              <a:t>, </a:t>
            </a:r>
            <a:r>
              <a:rPr lang="en-GB" dirty="0" err="1"/>
              <a:t>Buitinka</a:t>
            </a:r>
            <a:r>
              <a:rPr lang="en-GB" dirty="0"/>
              <a:t> </a:t>
            </a:r>
            <a:r>
              <a:rPr lang="en-GB" dirty="0" err="1"/>
              <a:t>Jaap</a:t>
            </a:r>
            <a:r>
              <a:rPr lang="en-US" dirty="0"/>
              <a:t> &amp; </a:t>
            </a:r>
            <a:r>
              <a:rPr lang="en-GB" dirty="0" err="1"/>
              <a:t>Hofmana</a:t>
            </a:r>
            <a:r>
              <a:rPr lang="en-GB" dirty="0"/>
              <a:t> </a:t>
            </a:r>
            <a:r>
              <a:rPr lang="en-GB" dirty="0" err="1"/>
              <a:t>Adriaan</a:t>
            </a:r>
            <a:r>
              <a:rPr lang="en-US" dirty="0"/>
              <a:t> (2011). “</a:t>
            </a:r>
            <a:r>
              <a:rPr lang="en-GB" dirty="0"/>
              <a:t>Profiling teachers’ sense of professional </a:t>
            </a:r>
            <a:r>
              <a:rPr lang="en-GB" dirty="0" err="1"/>
              <a:t>idenity</a:t>
            </a:r>
            <a:r>
              <a:rPr lang="en-GB" dirty="0"/>
              <a:t>”</a:t>
            </a:r>
            <a:r>
              <a:rPr lang="en-US" dirty="0"/>
              <a:t>, </a:t>
            </a:r>
            <a:r>
              <a:rPr lang="en-US" i="1" dirty="0"/>
              <a:t>Educational Studies</a:t>
            </a:r>
            <a:r>
              <a:rPr lang="en-US" dirty="0"/>
              <a:t>, 37(5), 593-608</a:t>
            </a:r>
            <a:r>
              <a:rPr lang="en-GB" dirty="0"/>
              <a:t>.</a:t>
            </a:r>
          </a:p>
          <a:p>
            <a:r>
              <a:rPr lang="en-GB" dirty="0"/>
              <a:t>Dodson M.(1993). Annual Report of </a:t>
            </a:r>
            <a:r>
              <a:rPr lang="en-GB" dirty="0" err="1"/>
              <a:t>thw</a:t>
            </a:r>
            <a:r>
              <a:rPr lang="en-GB" dirty="0"/>
              <a:t> Aboriginal and Torres Straight Islander Social Justice </a:t>
            </a:r>
            <a:r>
              <a:rPr lang="en-GB" dirty="0" err="1"/>
              <a:t>Commisioner</a:t>
            </a:r>
            <a:r>
              <a:rPr lang="en-GB" dirty="0"/>
              <a:t>, https://www.humanrights.gov.au/our-work/aboriginal-and-torres-strait-islander-social-justice/publications/social-justice-reports</a:t>
            </a:r>
            <a:endParaRPr lang="el-GR" dirty="0"/>
          </a:p>
          <a:p>
            <a:r>
              <a:rPr lang="de-DE" dirty="0" err="1"/>
              <a:t>Douwe</a:t>
            </a:r>
            <a:r>
              <a:rPr lang="de-DE" dirty="0"/>
              <a:t> </a:t>
            </a:r>
            <a:r>
              <a:rPr lang="de-DE" dirty="0" err="1"/>
              <a:t>Beijaard</a:t>
            </a:r>
            <a:r>
              <a:rPr lang="de-DE" dirty="0"/>
              <a:t>, </a:t>
            </a:r>
            <a:r>
              <a:rPr lang="de-DE" dirty="0" err="1"/>
              <a:t>Paulien</a:t>
            </a:r>
            <a:r>
              <a:rPr lang="de-DE" dirty="0"/>
              <a:t> C. Meijer, Nico </a:t>
            </a:r>
            <a:r>
              <a:rPr lang="de-DE" dirty="0" err="1"/>
              <a:t>Verloop</a:t>
            </a:r>
            <a:r>
              <a:rPr lang="de-DE" dirty="0"/>
              <a:t>, (2004).</a:t>
            </a:r>
            <a:r>
              <a:rPr lang="de-DE" b="1" dirty="0"/>
              <a:t> </a:t>
            </a:r>
            <a:r>
              <a:rPr lang="en-US" dirty="0"/>
              <a:t>“Reconsidering research on teachers</a:t>
            </a:r>
            <a:r>
              <a:rPr lang="en-GB" dirty="0"/>
              <a:t>’ </a:t>
            </a:r>
            <a:r>
              <a:rPr lang="en-US" dirty="0"/>
              <a:t>professional identity”</a:t>
            </a:r>
            <a:r>
              <a:rPr lang="en-GB" dirty="0"/>
              <a:t>, </a:t>
            </a:r>
            <a:r>
              <a:rPr lang="en-US" i="1" dirty="0"/>
              <a:t>Teaching and Teacher Education</a:t>
            </a:r>
            <a:r>
              <a:rPr lang="en-US" dirty="0"/>
              <a:t>, 20, 107-128.</a:t>
            </a:r>
            <a:endParaRPr lang="el-GR" dirty="0"/>
          </a:p>
          <a:p>
            <a:r>
              <a:rPr lang="en-US" dirty="0" err="1"/>
              <a:t>Pantić</a:t>
            </a:r>
            <a:r>
              <a:rPr lang="en-US" dirty="0"/>
              <a:t> </a:t>
            </a:r>
            <a:r>
              <a:rPr lang="en-US" dirty="0" err="1"/>
              <a:t>Nataša</a:t>
            </a:r>
            <a:r>
              <a:rPr lang="en-US" dirty="0"/>
              <a:t> &amp; </a:t>
            </a:r>
            <a:r>
              <a:rPr lang="en-US" dirty="0" err="1"/>
              <a:t>Lani</a:t>
            </a:r>
            <a:r>
              <a:rPr lang="en-US" dirty="0"/>
              <a:t> </a:t>
            </a:r>
            <a:r>
              <a:rPr lang="en-US" dirty="0" err="1"/>
              <a:t>Florian</a:t>
            </a:r>
            <a:r>
              <a:rPr lang="el-GR" dirty="0"/>
              <a:t> (2015) </a:t>
            </a:r>
            <a:r>
              <a:rPr lang="en-US" dirty="0"/>
              <a:t>Developing teachers as agents of inclusion and</a:t>
            </a:r>
            <a:r>
              <a:rPr lang="el-GR" dirty="0"/>
              <a:t> </a:t>
            </a:r>
            <a:r>
              <a:rPr lang="en-US" dirty="0"/>
              <a:t>social justice</a:t>
            </a:r>
            <a:r>
              <a:rPr lang="el-GR" dirty="0"/>
              <a:t>, </a:t>
            </a:r>
            <a:r>
              <a:rPr lang="en-US" dirty="0"/>
              <a:t>Education Inquiry, </a:t>
            </a:r>
            <a:r>
              <a:rPr lang="en-US" dirty="0" err="1"/>
              <a:t>Vol</a:t>
            </a:r>
            <a:r>
              <a:rPr lang="en-US" dirty="0"/>
              <a:t> 6. 332-351.</a:t>
            </a:r>
            <a:endParaRPr lang="el-GR" dirty="0"/>
          </a:p>
          <a:p>
            <a:r>
              <a:rPr lang="de-DE" dirty="0" err="1"/>
              <a:t>Tredea</a:t>
            </a:r>
            <a:r>
              <a:rPr lang="de-DE" dirty="0"/>
              <a:t> Franziska, </a:t>
            </a:r>
            <a:r>
              <a:rPr lang="de-DE" dirty="0" err="1"/>
              <a:t>Macklinb</a:t>
            </a:r>
            <a:r>
              <a:rPr lang="de-DE" dirty="0"/>
              <a:t> Rob &amp; Bridges Donna (2011). </a:t>
            </a:r>
            <a:r>
              <a:rPr lang="en-GB" dirty="0"/>
              <a:t>“Professional identity development: a review of the higher education literature”, </a:t>
            </a:r>
            <a:r>
              <a:rPr lang="en-GB" i="1" dirty="0"/>
              <a:t>Studies in Higher Education</a:t>
            </a:r>
            <a:r>
              <a:rPr lang="en-GB" dirty="0"/>
              <a:t>, 1-20.</a:t>
            </a:r>
            <a:endParaRPr lang="el-GR" dirty="0"/>
          </a:p>
          <a:p>
            <a:endParaRPr lang="el-GR" dirty="0"/>
          </a:p>
          <a:p>
            <a:endParaRPr lang="el-GR" dirty="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D3DBB3-A055-45A4-9CAF-C1066E7F1E1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1CFDD76-690E-4454-A221-7A485EF4E98D}"/>
              </a:ext>
            </a:extLst>
          </p:cNvPr>
          <p:cNvSpPr>
            <a:spLocks noGrp="1"/>
          </p:cNvSpPr>
          <p:nvPr>
            <p:ph sz="quarter" idx="1"/>
          </p:nvPr>
        </p:nvSpPr>
        <p:spPr/>
        <p:txBody>
          <a:bodyPr>
            <a:normAutofit fontScale="85000" lnSpcReduction="20000"/>
          </a:bodyPr>
          <a:lstStyle/>
          <a:p>
            <a:r>
              <a:rPr lang="el-GR" dirty="0"/>
              <a:t>Ελευθεράκης, Θ. (2008). Παιδαγωγικές αντιλήψεις και κοινωνική δικαιοσύνη: Από τη Σχολική Κοινότητα του </a:t>
            </a:r>
            <a:r>
              <a:rPr lang="el-GR" dirty="0" err="1"/>
              <a:t>Μαρασλείου</a:t>
            </a:r>
            <a:r>
              <a:rPr lang="el-GR" dirty="0"/>
              <a:t> Διδασκαλείου (1923-26) στις Μαθητικές Κοινότητες του σύγχρονου Ελληνικού Σχολείου. Εισήγηση στο 5ο Διεθνές Επιστημονικό Συνέδριο Ιστορίας της Εκπαίδευσης: «ΕΚΠΑΙΔΕΥΣΗ ΚΑΙ ΚΟΙΝΩΝΙΚΗ ΔΙΚΑΙΟΣΥΝΗ», στις 4-5 Οκτωβρίου 2008). Διάθεση </a:t>
            </a:r>
            <a:r>
              <a:rPr lang="el-GR" dirty="0" err="1"/>
              <a:t>στo</a:t>
            </a:r>
            <a:r>
              <a:rPr lang="el-GR" dirty="0"/>
              <a:t>: http://www.eriande.elemedu.upatras.gr/index.php?setion=985&amp;language=el_GR&amp;page706=1&amp;itemid70</a:t>
            </a:r>
          </a:p>
          <a:p>
            <a:r>
              <a:rPr lang="el-GR" dirty="0"/>
              <a:t>Ευαγγέλου, Ο. &amp; Μουλά, Ε.(2016).  Συγκριτική θεώρηση της διαπολιτισμικής και της συμπεριληπτικής  εκπαίδευσης. Έρκυνα, Επιθεώρηση Εκπαιδευτικών– Επιστημονικών Θεμάτων, Τεύχος 10ο, 155-165.   </a:t>
            </a:r>
          </a:p>
          <a:p>
            <a:endParaRPr lang="el-GR" dirty="0"/>
          </a:p>
        </p:txBody>
      </p:sp>
    </p:spTree>
    <p:extLst>
      <p:ext uri="{BB962C8B-B14F-4D97-AF65-F5344CB8AC3E}">
        <p14:creationId xmlns:p14="http://schemas.microsoft.com/office/powerpoint/2010/main" val="309402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Ενδεικτική βιβλιογραφία</a:t>
            </a:r>
          </a:p>
        </p:txBody>
      </p:sp>
      <p:sp>
        <p:nvSpPr>
          <p:cNvPr id="3" name="2 - Θέση περιεχομένου"/>
          <p:cNvSpPr>
            <a:spLocks noGrp="1"/>
          </p:cNvSpPr>
          <p:nvPr>
            <p:ph sz="quarter" idx="1"/>
          </p:nvPr>
        </p:nvSpPr>
        <p:spPr/>
        <p:txBody>
          <a:bodyPr>
            <a:normAutofit fontScale="92500" lnSpcReduction="10000"/>
          </a:bodyPr>
          <a:lstStyle/>
          <a:p>
            <a:r>
              <a:rPr lang="el-GR" i="1" dirty="0"/>
              <a:t>Μάγος, Κ. (2005). Προσεγγίζοντας τον Άλλο: εκπαίδευση ενηλίκων και διαπολιτισμική ικανότητα. Στο Επιστημονική Ένωση Εκπαίδευσης Ενηλίκων: 2ο Διεθνές Συνέδριο: Εκπαίδευση ενηλίκων και κοινωνικές δεξιότητες. Αθήνα: Επιστημονική Ένωσης Εκπαίδευσης Ενηλίκων, 199-209.</a:t>
            </a:r>
          </a:p>
          <a:p>
            <a:r>
              <a:rPr lang="el-GR" i="1" dirty="0"/>
              <a:t>Μάγος, Κ. &amp; </a:t>
            </a:r>
            <a:r>
              <a:rPr lang="el-GR" i="1" dirty="0" err="1"/>
              <a:t>Σιμόπουλος</a:t>
            </a:r>
            <a:r>
              <a:rPr lang="el-GR" i="1" dirty="0"/>
              <a:t>, Γ. (2010). Εκπαίδευση ενηλίκων και διαπολιτισμική ικανότητα. Μια έρευνα στις τάξεις διδασκαλίας της ελληνικής γλώσσας σε μετανάστες. Στο Δ. </a:t>
            </a:r>
            <a:r>
              <a:rPr lang="el-GR" i="1" dirty="0" err="1"/>
              <a:t>Βργίδης</a:t>
            </a:r>
            <a:r>
              <a:rPr lang="el-GR" i="1" dirty="0"/>
              <a:t>, &amp; Α. Κόκκος, (</a:t>
            </a:r>
            <a:r>
              <a:rPr lang="el-GR" i="1" dirty="0" err="1"/>
              <a:t>Επιμ</a:t>
            </a:r>
            <a:r>
              <a:rPr lang="el-GR" i="1" dirty="0"/>
              <a:t>.), Εκπαίδευση ενηλίκων: διεθνείς προσεγγίσεις και ελληνικές διαδρομές. Αθήνα: Μεταίχμιο, 215-240.</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marL="0" indent="0" algn="ctr">
              <a:buNone/>
            </a:pPr>
            <a:r>
              <a:rPr lang="el-GR" dirty="0"/>
              <a:t>Είναι μια διαρκής διαδικασία ερμηνείας των εμπειριών, καθώς συνδέεται με την εξέλιξη του εκπαιδευτικού σε όλη τη διάρκεια της ζωής του. </a:t>
            </a:r>
          </a:p>
          <a:p>
            <a:pPr marL="0" indent="0" algn="ctr">
              <a:buNone/>
            </a:pPr>
            <a:r>
              <a:rPr lang="el-GR" dirty="0"/>
              <a:t>Είναι δυναμική και όχι στατική. </a:t>
            </a:r>
          </a:p>
          <a:p>
            <a:pPr marL="0" indent="0" algn="ctr">
              <a:buNone/>
            </a:pPr>
            <a:r>
              <a:rPr lang="el-GR" dirty="0"/>
              <a:t>Ο προσδιορισμός της επαγγελματικής ταυτότητας δεν προκύπτει μόνο μέσω του ερωτήματος </a:t>
            </a:r>
            <a:r>
              <a:rPr lang="el-GR" i="1" dirty="0"/>
              <a:t>«ποιος είμαι αυτή τη στιγμή;»</a:t>
            </a:r>
            <a:r>
              <a:rPr lang="el-GR" dirty="0"/>
              <a:t> αλλά και μέσω του ερωτήματος </a:t>
            </a:r>
            <a:r>
              <a:rPr lang="el-GR" i="1" dirty="0"/>
              <a:t>«ποιος θα ήθελα να γίνω;».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algn="ctr"/>
            <a:r>
              <a:rPr lang="el-GR" dirty="0"/>
              <a:t>Η επαγγελματική ταυτότητα συμπεριλαμβάνει και το υποκείμενο και το κοινωνικό συγκείμενο. Στο σχολείο δεν υπάρχει μόνο ένα πλαίσιο διδασκαλίας ή μία </a:t>
            </a:r>
            <a:r>
              <a:rPr lang="el-GR" i="1" dirty="0"/>
              <a:t>κουλτούρα διδασκαλίας</a:t>
            </a:r>
            <a:r>
              <a:rPr lang="el-GR" dirty="0"/>
              <a:t> (</a:t>
            </a:r>
            <a:r>
              <a:rPr lang="en-US" dirty="0"/>
              <a:t>teaching culture</a:t>
            </a:r>
            <a:r>
              <a:rPr lang="el-GR" dirty="0"/>
              <a:t>) αλλά ο κάθε εκπαιδευτικός, αν και περιορίζεται από το θεσμικό πλαίσιο, μέχρι κάποιο βαθμό αναπτύσσει τη δική του εκπαιδευτική κουλτούρα. </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normAutofit/>
          </a:bodyPr>
          <a:lstStyle/>
          <a:p>
            <a:pPr algn="ctr"/>
            <a:r>
              <a:rPr lang="el-GR" dirty="0"/>
              <a:t>Η επαγγελματική ταυτότητα των εκπαιδευτικών προκύπτει </a:t>
            </a:r>
          </a:p>
          <a:p>
            <a:pPr algn="ctr"/>
            <a:endParaRPr lang="el-GR" dirty="0"/>
          </a:p>
          <a:p>
            <a:pPr algn="ctr">
              <a:buFont typeface="Wingdings" pitchFamily="2" charset="2"/>
              <a:buChar char="Ø"/>
            </a:pPr>
            <a:r>
              <a:rPr lang="el-GR" dirty="0"/>
              <a:t>μέσω του τρόπου με τον οποίο οι εκπαιδευτικοί αντιμετωπίζουν τον εαυτό τους στη διάρκεια της </a:t>
            </a:r>
            <a:r>
              <a:rPr lang="el-GR" dirty="0" err="1"/>
              <a:t>διάδρασής</a:t>
            </a:r>
            <a:r>
              <a:rPr lang="el-GR" dirty="0"/>
              <a:t> τους στο πλαίσιο της εργασίας τους. Σ’ αυτή τη </a:t>
            </a:r>
            <a:r>
              <a:rPr lang="el-GR" dirty="0" err="1"/>
              <a:t>διάδραση</a:t>
            </a:r>
            <a:r>
              <a:rPr lang="el-GR" dirty="0"/>
              <a:t> εμπλέκονται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8EEB1-B384-41E2-878F-657ABDC02709}"/>
              </a:ext>
            </a:extLst>
          </p:cNvPr>
          <p:cNvSpPr>
            <a:spLocks noGrp="1"/>
          </p:cNvSpPr>
          <p:nvPr>
            <p:ph type="title"/>
          </p:nvPr>
        </p:nvSpPr>
        <p:spPr/>
        <p:txBody>
          <a:bodyPr/>
          <a:lstStyle/>
          <a:p>
            <a:r>
              <a:rPr lang="el-GR" dirty="0"/>
              <a:t>Επαγγελματική ταυτότητα εκπαιδευτικών</a:t>
            </a:r>
          </a:p>
        </p:txBody>
      </p:sp>
      <p:sp>
        <p:nvSpPr>
          <p:cNvPr id="3" name="Θέση περιεχομένου 2">
            <a:extLst>
              <a:ext uri="{FF2B5EF4-FFF2-40B4-BE49-F238E27FC236}">
                <a16:creationId xmlns:a16="http://schemas.microsoft.com/office/drawing/2014/main" id="{3048D010-8A14-4517-B423-A47F7C488643}"/>
              </a:ext>
            </a:extLst>
          </p:cNvPr>
          <p:cNvSpPr>
            <a:spLocks noGrp="1"/>
          </p:cNvSpPr>
          <p:nvPr>
            <p:ph sz="quarter" idx="1"/>
          </p:nvPr>
        </p:nvSpPr>
        <p:spPr/>
        <p:txBody>
          <a:bodyPr/>
          <a:lstStyle/>
          <a:p>
            <a:r>
              <a:rPr lang="el-GR" dirty="0"/>
              <a:t>η ικανοποίηση που αντλούν από το επάγγελμά τους,</a:t>
            </a:r>
          </a:p>
          <a:p>
            <a:r>
              <a:rPr lang="el-GR" dirty="0"/>
              <a:t> η επαγγελματική τους δέσμευση,</a:t>
            </a:r>
          </a:p>
          <a:p>
            <a:r>
              <a:rPr lang="el-GR" dirty="0"/>
              <a:t> η ικανότητά τους και τα κίνητρα. (</a:t>
            </a:r>
            <a:r>
              <a:rPr lang="el-GR" dirty="0" err="1"/>
              <a:t>Canrinusa</a:t>
            </a:r>
            <a:r>
              <a:rPr lang="el-GR" dirty="0"/>
              <a:t>, </a:t>
            </a:r>
            <a:r>
              <a:rPr lang="el-GR" dirty="0" err="1"/>
              <a:t>Helms-Lorenza</a:t>
            </a:r>
            <a:r>
              <a:rPr lang="el-GR" dirty="0"/>
              <a:t>, </a:t>
            </a:r>
            <a:r>
              <a:rPr lang="el-GR" dirty="0" err="1"/>
              <a:t>Beijaardb</a:t>
            </a:r>
            <a:r>
              <a:rPr lang="el-GR" dirty="0"/>
              <a:t>, </a:t>
            </a:r>
            <a:r>
              <a:rPr lang="el-GR" dirty="0" err="1"/>
              <a:t>Buitinka</a:t>
            </a:r>
            <a:r>
              <a:rPr lang="el-GR" dirty="0"/>
              <a:t> &amp; </a:t>
            </a:r>
            <a:r>
              <a:rPr lang="el-GR" dirty="0" err="1"/>
              <a:t>Hofmana</a:t>
            </a:r>
            <a:r>
              <a:rPr lang="el-GR" dirty="0"/>
              <a:t> 2011: 594).</a:t>
            </a:r>
          </a:p>
          <a:p>
            <a:endParaRPr lang="el-GR" dirty="0"/>
          </a:p>
        </p:txBody>
      </p:sp>
    </p:spTree>
    <p:extLst>
      <p:ext uri="{BB962C8B-B14F-4D97-AF65-F5344CB8AC3E}">
        <p14:creationId xmlns:p14="http://schemas.microsoft.com/office/powerpoint/2010/main" val="35391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Επαγγελματική ταυτότητα εκπαιδευτικών</a:t>
            </a:r>
          </a:p>
        </p:txBody>
      </p:sp>
      <p:sp>
        <p:nvSpPr>
          <p:cNvPr id="3" name="2 - Θέση περιεχομένου"/>
          <p:cNvSpPr>
            <a:spLocks noGrp="1"/>
          </p:cNvSpPr>
          <p:nvPr>
            <p:ph sz="quarter" idx="1"/>
          </p:nvPr>
        </p:nvSpPr>
        <p:spPr/>
        <p:txBody>
          <a:bodyPr/>
          <a:lstStyle/>
          <a:p>
            <a:pPr algn="ctr"/>
            <a:r>
              <a:rPr lang="el-GR" dirty="0"/>
              <a:t>Στην πλειοψηφία των ερευνών δίνεται έμφαση στην επαγγελματική διάστασή της και λιγότερο σε μια ολιστική  μελέτη της ταυτότητας, καθώς η ταυτότητα των εκπαιδευτικών αντανακλά όχι μόνο τις επαγγελματικές, εκπαιδευτικές και παιδαγωγικές διαστάσεις αλλά</a:t>
            </a:r>
          </a:p>
          <a:p>
            <a:pPr algn="ctr"/>
            <a:r>
              <a:rPr lang="el-GR" dirty="0"/>
              <a:t> κυρίως την επίδραση των πολυσύνθετων προσωπικών ερμηνειών αλλά και των εμπειριών του εκπαιδευτικού ως υποκειμένου στη διάρκεια της ζωής του (</a:t>
            </a:r>
            <a:r>
              <a:rPr lang="en-US" dirty="0" err="1"/>
              <a:t>Bukor</a:t>
            </a:r>
            <a:r>
              <a:rPr lang="el-GR" dirty="0"/>
              <a:t> 2015: 323).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1395</TotalTime>
  <Words>2442</Words>
  <Application>Microsoft Office PowerPoint</Application>
  <PresentationFormat>Προβολή στην οθόνη (4:3)</PresentationFormat>
  <Paragraphs>159</Paragraphs>
  <Slides>42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42</vt:i4>
      </vt:variant>
    </vt:vector>
  </HeadingPairs>
  <TitlesOfParts>
    <vt:vector size="47" baseType="lpstr">
      <vt:lpstr>Garamond</vt:lpstr>
      <vt:lpstr>Georgia</vt:lpstr>
      <vt:lpstr>Wingdings</vt:lpstr>
      <vt:lpstr>Wingdings 2</vt:lpstr>
      <vt:lpstr>Δημοτικός</vt:lpstr>
      <vt:lpstr>Παρουσίαση του PowerPoint</vt:lpstr>
      <vt:lpstr>Επαγγελματική ταυτότητα εκπαιδευτικών</vt:lpstr>
      <vt:lpstr>Επαγγελματική ταυτότητα εκπαιδευτικών</vt:lpstr>
      <vt:lpstr>Παρουσίαση του PowerPoint</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Επαγγελματική ταυτότητα εκπαιδευτικών</vt:lpstr>
      <vt:lpstr>Ανάπτυξη διαπολιτισμικών δεξιοτήτων και διαπολιτισμική ικανότητα</vt:lpstr>
      <vt:lpstr>διαπολιτισμική ικανότητα</vt:lpstr>
      <vt:lpstr>διαπολιτισμική ικανότητα</vt:lpstr>
      <vt:lpstr>Παρουσίαση του PowerPoint</vt:lpstr>
      <vt:lpstr>Ανάπτυξη διαπολιτισμικών δεξιοτήτων και διαπολιτισμική ικανότητα</vt:lpstr>
      <vt:lpstr>Ανάπτυξη διαπολιτισμικών δεξιοτήτων και διαπολιτισμική ικανότητα</vt:lpstr>
      <vt:lpstr>Παρουσίαση του PowerPoint</vt:lpstr>
      <vt:lpstr>Ο εκπαιδευτικός ως ενεργητικός φορέας ένταξης και κοινωνικής δικαιοσύνης στο πλαίσιο μιας Παιδαγωγικής της Ένταξης</vt:lpstr>
      <vt:lpstr>Παρουσίαση του PowerPoint</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Ο εκπαιδευτικός ως ενεργητικός φορέας ένταξης και κοινωνικής δικαιοσύνης στο πλαίσιο μιας Παιδαγωγικής της Ένταξης</vt:lpstr>
      <vt:lpstr>Παρουσίαση του PowerPoint</vt:lpstr>
      <vt:lpstr>Ο εκπαιδευτικός ως ενεργητικός φορέας ένταξης και κοινωνικής δικαιοσύνης στο πλαίσιο μιας Παιδαγωγικής της Ένταξης</vt:lpstr>
      <vt:lpstr>Κοινωνική δικαιοσύνη</vt:lpstr>
      <vt:lpstr>Κοινωνική δικαιοσύνη</vt:lpstr>
      <vt:lpstr>Κοινωνική δικαιοσύνη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Ενδεικτική βιβλιογραφία</vt:lpstr>
      <vt:lpstr>Παρουσίαση του PowerPoint</vt:lpstr>
      <vt:lpstr>Παρουσίαση του PowerPoint</vt:lpstr>
      <vt:lpstr>Ενδεικτική 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Efi Kipouropoulou</dc:creator>
  <cp:lastModifiedBy>kipouropoulou@gmail.com</cp:lastModifiedBy>
  <cp:revision>48</cp:revision>
  <dcterms:created xsi:type="dcterms:W3CDTF">2018-03-05T18:53:54Z</dcterms:created>
  <dcterms:modified xsi:type="dcterms:W3CDTF">2019-11-17T18:12:18Z</dcterms:modified>
</cp:coreProperties>
</file>