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3"/>
  </p:notesMasterIdLst>
  <p:sldIdLst>
    <p:sldId id="445" r:id="rId2"/>
    <p:sldId id="488" r:id="rId3"/>
    <p:sldId id="491" r:id="rId4"/>
    <p:sldId id="494" r:id="rId5"/>
    <p:sldId id="495" r:id="rId6"/>
    <p:sldId id="492" r:id="rId7"/>
    <p:sldId id="493" r:id="rId8"/>
    <p:sldId id="497" r:id="rId9"/>
    <p:sldId id="498" r:id="rId10"/>
    <p:sldId id="499" r:id="rId11"/>
    <p:sldId id="500" r:id="rId12"/>
    <p:sldId id="501" r:id="rId13"/>
    <p:sldId id="503" r:id="rId14"/>
    <p:sldId id="502" r:id="rId15"/>
    <p:sldId id="505" r:id="rId16"/>
    <p:sldId id="506" r:id="rId17"/>
    <p:sldId id="515" r:id="rId18"/>
    <p:sldId id="507" r:id="rId19"/>
    <p:sldId id="508" r:id="rId20"/>
    <p:sldId id="509" r:id="rId21"/>
    <p:sldId id="514" r:id="rId22"/>
    <p:sldId id="523" r:id="rId23"/>
    <p:sldId id="525" r:id="rId24"/>
    <p:sldId id="511" r:id="rId25"/>
    <p:sldId id="534" r:id="rId26"/>
    <p:sldId id="516" r:id="rId27"/>
    <p:sldId id="517" r:id="rId28"/>
    <p:sldId id="518" r:id="rId29"/>
    <p:sldId id="519" r:id="rId30"/>
    <p:sldId id="520" r:id="rId31"/>
    <p:sldId id="513" r:id="rId32"/>
    <p:sldId id="521" r:id="rId33"/>
    <p:sldId id="522" r:id="rId34"/>
    <p:sldId id="526" r:id="rId35"/>
    <p:sldId id="527" r:id="rId36"/>
    <p:sldId id="528" r:id="rId37"/>
    <p:sldId id="529" r:id="rId38"/>
    <p:sldId id="530" r:id="rId39"/>
    <p:sldId id="531" r:id="rId40"/>
    <p:sldId id="533" r:id="rId41"/>
    <p:sldId id="532" r:id="rId4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8" autoAdjust="0"/>
    <p:restoredTop sz="94723" autoAdjust="0"/>
  </p:normalViewPr>
  <p:slideViewPr>
    <p:cSldViewPr>
      <p:cViewPr varScale="1">
        <p:scale>
          <a:sx n="93" d="100"/>
          <a:sy n="93" d="100"/>
        </p:scale>
        <p:origin x="1157" y="8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D81527-C722-4D5A-AC4B-29A65B91CEC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l-GR"/>
        </a:p>
      </dgm:t>
    </dgm:pt>
    <dgm:pt modelId="{3BB77BE4-09D7-41ED-88A4-95A7BF33F794}">
      <dgm:prSet phldrT="[Κείμενο]" custT="1"/>
      <dgm:spPr/>
      <dgm:t>
        <a:bodyPr/>
        <a:lstStyle/>
        <a:p>
          <a:r>
            <a:rPr lang="el-GR" sz="1800" dirty="0"/>
            <a:t>Συγκέντρωση χρημάτων από γονείς</a:t>
          </a:r>
        </a:p>
      </dgm:t>
    </dgm:pt>
    <dgm:pt modelId="{5D79390D-F2BA-4CAF-A90A-2868B38B7B13}" type="parTrans" cxnId="{C39737AA-3AAB-4444-9832-6E46E2649DA8}">
      <dgm:prSet/>
      <dgm:spPr/>
      <dgm:t>
        <a:bodyPr/>
        <a:lstStyle/>
        <a:p>
          <a:endParaRPr lang="el-GR"/>
        </a:p>
      </dgm:t>
    </dgm:pt>
    <dgm:pt modelId="{0065CAD9-89EC-4E21-981F-B85474698430}" type="sibTrans" cxnId="{C39737AA-3AAB-4444-9832-6E46E2649DA8}">
      <dgm:prSet/>
      <dgm:spPr/>
      <dgm:t>
        <a:bodyPr/>
        <a:lstStyle/>
        <a:p>
          <a:endParaRPr lang="el-GR"/>
        </a:p>
      </dgm:t>
    </dgm:pt>
    <dgm:pt modelId="{1301319C-312C-4595-BB69-23C151CE284A}">
      <dgm:prSet phldrT="[Κείμενο]" custT="1"/>
      <dgm:spPr/>
      <dgm:t>
        <a:bodyPr/>
        <a:lstStyle/>
        <a:p>
          <a:r>
            <a:rPr lang="el-GR" sz="1800" dirty="0"/>
            <a:t>Συνεργασία με τοπικούς διευθυντές</a:t>
          </a:r>
        </a:p>
      </dgm:t>
    </dgm:pt>
    <dgm:pt modelId="{9538CC92-C755-4485-BFB6-53D0F07B30BE}" type="parTrans" cxnId="{42B65C20-CC1A-454A-AB14-98B5797D6C32}">
      <dgm:prSet/>
      <dgm:spPr/>
      <dgm:t>
        <a:bodyPr/>
        <a:lstStyle/>
        <a:p>
          <a:endParaRPr lang="el-GR"/>
        </a:p>
      </dgm:t>
    </dgm:pt>
    <dgm:pt modelId="{E782CF29-1760-4BE5-A127-05E2B6CBFD34}" type="sibTrans" cxnId="{42B65C20-CC1A-454A-AB14-98B5797D6C32}">
      <dgm:prSet/>
      <dgm:spPr/>
      <dgm:t>
        <a:bodyPr/>
        <a:lstStyle/>
        <a:p>
          <a:endParaRPr lang="el-GR"/>
        </a:p>
      </dgm:t>
    </dgm:pt>
    <dgm:pt modelId="{44C93F79-E62C-4A0C-B19F-352E32B0CCFC}">
      <dgm:prSet phldrT="[Κείμενο]" custT="1"/>
      <dgm:spPr/>
      <dgm:t>
        <a:bodyPr/>
        <a:lstStyle/>
        <a:p>
          <a:r>
            <a:rPr lang="el-GR" sz="1800" dirty="0"/>
            <a:t>Κάλυψη εξόδων για βιβλία και επιμόρφωση</a:t>
          </a:r>
        </a:p>
      </dgm:t>
    </dgm:pt>
    <dgm:pt modelId="{9AE783C7-F140-48C0-A565-DB51E8122626}" type="parTrans" cxnId="{A9B41E8C-647E-4766-9C86-FD2194EF3501}">
      <dgm:prSet/>
      <dgm:spPr/>
      <dgm:t>
        <a:bodyPr/>
        <a:lstStyle/>
        <a:p>
          <a:endParaRPr lang="el-GR"/>
        </a:p>
      </dgm:t>
    </dgm:pt>
    <dgm:pt modelId="{4F9751A7-B11E-4D4B-AD17-36B6BE61587E}" type="sibTrans" cxnId="{A9B41E8C-647E-4766-9C86-FD2194EF3501}">
      <dgm:prSet/>
      <dgm:spPr/>
      <dgm:t>
        <a:bodyPr/>
        <a:lstStyle/>
        <a:p>
          <a:endParaRPr lang="el-GR"/>
        </a:p>
      </dgm:t>
    </dgm:pt>
    <dgm:pt modelId="{54E0EA64-0C50-401B-8166-DD287ED18498}">
      <dgm:prSet phldrT="[Κείμενο]" custT="1"/>
      <dgm:spPr/>
      <dgm:t>
        <a:bodyPr/>
        <a:lstStyle/>
        <a:p>
          <a:r>
            <a:rPr lang="el-GR" sz="1800" dirty="0"/>
            <a:t>Διαμόρφωση πολιτικών για τα κριτήρια εισαγωγής μαθητών στο πρόγραμμα</a:t>
          </a:r>
        </a:p>
      </dgm:t>
    </dgm:pt>
    <dgm:pt modelId="{1C0CFEE3-3758-4DFC-8187-829C48C9C6E4}" type="parTrans" cxnId="{9B52970A-97F5-4C6B-980B-6E1FC5B288B7}">
      <dgm:prSet/>
      <dgm:spPr/>
      <dgm:t>
        <a:bodyPr/>
        <a:lstStyle/>
        <a:p>
          <a:endParaRPr lang="el-GR"/>
        </a:p>
      </dgm:t>
    </dgm:pt>
    <dgm:pt modelId="{4D698633-15A0-4D15-AE89-CED30CB7BD74}" type="sibTrans" cxnId="{9B52970A-97F5-4C6B-980B-6E1FC5B288B7}">
      <dgm:prSet/>
      <dgm:spPr/>
      <dgm:t>
        <a:bodyPr/>
        <a:lstStyle/>
        <a:p>
          <a:endParaRPr lang="el-GR"/>
        </a:p>
      </dgm:t>
    </dgm:pt>
    <dgm:pt modelId="{E5B014FA-566E-4E65-823A-4E1F91E56F42}">
      <dgm:prSet phldrT="[Κείμενο]" custT="1"/>
      <dgm:spPr/>
      <dgm:t>
        <a:bodyPr/>
        <a:lstStyle/>
        <a:p>
          <a:r>
            <a:rPr lang="el-GR" sz="1800" dirty="0"/>
            <a:t>Σώμα Υποστηρικτών Δίγλωσσης εκπαίδευσης</a:t>
          </a:r>
        </a:p>
      </dgm:t>
    </dgm:pt>
    <dgm:pt modelId="{2C348E02-303B-46B7-AC88-F5B447FFCBC3}" type="parTrans" cxnId="{2668689D-79FE-4D45-A549-BABF641E58C8}">
      <dgm:prSet/>
      <dgm:spPr/>
      <dgm:t>
        <a:bodyPr/>
        <a:lstStyle/>
        <a:p>
          <a:endParaRPr lang="el-GR"/>
        </a:p>
      </dgm:t>
    </dgm:pt>
    <dgm:pt modelId="{AE619AB0-A4E3-4E03-92D6-144B3A50703F}" type="sibTrans" cxnId="{2668689D-79FE-4D45-A549-BABF641E58C8}">
      <dgm:prSet/>
      <dgm:spPr/>
      <dgm:t>
        <a:bodyPr/>
        <a:lstStyle/>
        <a:p>
          <a:endParaRPr lang="el-GR"/>
        </a:p>
      </dgm:t>
    </dgm:pt>
    <dgm:pt modelId="{A5FD034A-2443-4D7B-9572-7923D5AA5739}" type="pres">
      <dgm:prSet presAssocID="{E1D81527-C722-4D5A-AC4B-29A65B91CECB}" presName="diagram" presStyleCnt="0">
        <dgm:presLayoutVars>
          <dgm:dir/>
          <dgm:resizeHandles val="exact"/>
        </dgm:presLayoutVars>
      </dgm:prSet>
      <dgm:spPr/>
    </dgm:pt>
    <dgm:pt modelId="{81B7E1A6-4CD1-48E6-96E6-A57EAFC5F5A0}" type="pres">
      <dgm:prSet presAssocID="{3BB77BE4-09D7-41ED-88A4-95A7BF33F794}" presName="node" presStyleLbl="node1" presStyleIdx="0" presStyleCnt="5" custLinFactNeighborX="2132" custLinFactNeighborY="1132">
        <dgm:presLayoutVars>
          <dgm:bulletEnabled val="1"/>
        </dgm:presLayoutVars>
      </dgm:prSet>
      <dgm:spPr/>
    </dgm:pt>
    <dgm:pt modelId="{B8B007E0-0434-423D-A133-98B8F6D3646F}" type="pres">
      <dgm:prSet presAssocID="{0065CAD9-89EC-4E21-981F-B85474698430}" presName="sibTrans" presStyleCnt="0"/>
      <dgm:spPr/>
    </dgm:pt>
    <dgm:pt modelId="{07C90D6C-8070-40A3-B044-AC832A9DFD47}" type="pres">
      <dgm:prSet presAssocID="{1301319C-312C-4595-BB69-23C151CE284A}" presName="node" presStyleLbl="node1" presStyleIdx="1" presStyleCnt="5">
        <dgm:presLayoutVars>
          <dgm:bulletEnabled val="1"/>
        </dgm:presLayoutVars>
      </dgm:prSet>
      <dgm:spPr/>
    </dgm:pt>
    <dgm:pt modelId="{376F9431-88B0-4653-907E-799D691FA504}" type="pres">
      <dgm:prSet presAssocID="{E782CF29-1760-4BE5-A127-05E2B6CBFD34}" presName="sibTrans" presStyleCnt="0"/>
      <dgm:spPr/>
    </dgm:pt>
    <dgm:pt modelId="{369FA7E9-DC29-4B28-9EF7-A632458F09F7}" type="pres">
      <dgm:prSet presAssocID="{44C93F79-E62C-4A0C-B19F-352E32B0CCFC}" presName="node" presStyleLbl="node1" presStyleIdx="2" presStyleCnt="5">
        <dgm:presLayoutVars>
          <dgm:bulletEnabled val="1"/>
        </dgm:presLayoutVars>
      </dgm:prSet>
      <dgm:spPr/>
    </dgm:pt>
    <dgm:pt modelId="{4FC98991-91A1-42A8-B8C8-0F6DB0CF9A61}" type="pres">
      <dgm:prSet presAssocID="{4F9751A7-B11E-4D4B-AD17-36B6BE61587E}" presName="sibTrans" presStyleCnt="0"/>
      <dgm:spPr/>
    </dgm:pt>
    <dgm:pt modelId="{386963D4-E461-4B54-B8C9-E66ED699A428}" type="pres">
      <dgm:prSet presAssocID="{54E0EA64-0C50-401B-8166-DD287ED18498}" presName="node" presStyleLbl="node1" presStyleIdx="3" presStyleCnt="5">
        <dgm:presLayoutVars>
          <dgm:bulletEnabled val="1"/>
        </dgm:presLayoutVars>
      </dgm:prSet>
      <dgm:spPr/>
    </dgm:pt>
    <dgm:pt modelId="{4779FBAB-A341-42C0-BD85-2AF6B70824AA}" type="pres">
      <dgm:prSet presAssocID="{4D698633-15A0-4D15-AE89-CED30CB7BD74}" presName="sibTrans" presStyleCnt="0"/>
      <dgm:spPr/>
    </dgm:pt>
    <dgm:pt modelId="{368B4103-547A-44B8-9EE0-10ADBA57B32B}" type="pres">
      <dgm:prSet presAssocID="{E5B014FA-566E-4E65-823A-4E1F91E56F42}" presName="node" presStyleLbl="node1" presStyleIdx="4" presStyleCnt="5">
        <dgm:presLayoutVars>
          <dgm:bulletEnabled val="1"/>
        </dgm:presLayoutVars>
      </dgm:prSet>
      <dgm:spPr/>
    </dgm:pt>
  </dgm:ptLst>
  <dgm:cxnLst>
    <dgm:cxn modelId="{9B52970A-97F5-4C6B-980B-6E1FC5B288B7}" srcId="{E1D81527-C722-4D5A-AC4B-29A65B91CECB}" destId="{54E0EA64-0C50-401B-8166-DD287ED18498}" srcOrd="3" destOrd="0" parTransId="{1C0CFEE3-3758-4DFC-8187-829C48C9C6E4}" sibTransId="{4D698633-15A0-4D15-AE89-CED30CB7BD74}"/>
    <dgm:cxn modelId="{1D9AF010-005F-4032-9893-7E46CD8C9F63}" type="presOf" srcId="{3BB77BE4-09D7-41ED-88A4-95A7BF33F794}" destId="{81B7E1A6-4CD1-48E6-96E6-A57EAFC5F5A0}" srcOrd="0" destOrd="0" presId="urn:microsoft.com/office/officeart/2005/8/layout/default"/>
    <dgm:cxn modelId="{42B65C20-CC1A-454A-AB14-98B5797D6C32}" srcId="{E1D81527-C722-4D5A-AC4B-29A65B91CECB}" destId="{1301319C-312C-4595-BB69-23C151CE284A}" srcOrd="1" destOrd="0" parTransId="{9538CC92-C755-4485-BFB6-53D0F07B30BE}" sibTransId="{E782CF29-1760-4BE5-A127-05E2B6CBFD34}"/>
    <dgm:cxn modelId="{7571F131-B4E9-428A-A778-DCF68A88F392}" type="presOf" srcId="{54E0EA64-0C50-401B-8166-DD287ED18498}" destId="{386963D4-E461-4B54-B8C9-E66ED699A428}" srcOrd="0" destOrd="0" presId="urn:microsoft.com/office/officeart/2005/8/layout/default"/>
    <dgm:cxn modelId="{61B01B3C-8133-4025-A730-6E9A909A13F8}" type="presOf" srcId="{E5B014FA-566E-4E65-823A-4E1F91E56F42}" destId="{368B4103-547A-44B8-9EE0-10ADBA57B32B}" srcOrd="0" destOrd="0" presId="urn:microsoft.com/office/officeart/2005/8/layout/default"/>
    <dgm:cxn modelId="{4FBCDA83-D722-450D-8F7A-C2045400DAB4}" type="presOf" srcId="{1301319C-312C-4595-BB69-23C151CE284A}" destId="{07C90D6C-8070-40A3-B044-AC832A9DFD47}" srcOrd="0" destOrd="0" presId="urn:microsoft.com/office/officeart/2005/8/layout/default"/>
    <dgm:cxn modelId="{A9B41E8C-647E-4766-9C86-FD2194EF3501}" srcId="{E1D81527-C722-4D5A-AC4B-29A65B91CECB}" destId="{44C93F79-E62C-4A0C-B19F-352E32B0CCFC}" srcOrd="2" destOrd="0" parTransId="{9AE783C7-F140-48C0-A565-DB51E8122626}" sibTransId="{4F9751A7-B11E-4D4B-AD17-36B6BE61587E}"/>
    <dgm:cxn modelId="{2668689D-79FE-4D45-A549-BABF641E58C8}" srcId="{E1D81527-C722-4D5A-AC4B-29A65B91CECB}" destId="{E5B014FA-566E-4E65-823A-4E1F91E56F42}" srcOrd="4" destOrd="0" parTransId="{2C348E02-303B-46B7-AC88-F5B447FFCBC3}" sibTransId="{AE619AB0-A4E3-4E03-92D6-144B3A50703F}"/>
    <dgm:cxn modelId="{C39737AA-3AAB-4444-9832-6E46E2649DA8}" srcId="{E1D81527-C722-4D5A-AC4B-29A65B91CECB}" destId="{3BB77BE4-09D7-41ED-88A4-95A7BF33F794}" srcOrd="0" destOrd="0" parTransId="{5D79390D-F2BA-4CAF-A90A-2868B38B7B13}" sibTransId="{0065CAD9-89EC-4E21-981F-B85474698430}"/>
    <dgm:cxn modelId="{7F6BE5F2-59AF-4C5C-97DA-6108A112A878}" type="presOf" srcId="{44C93F79-E62C-4A0C-B19F-352E32B0CCFC}" destId="{369FA7E9-DC29-4B28-9EF7-A632458F09F7}" srcOrd="0" destOrd="0" presId="urn:microsoft.com/office/officeart/2005/8/layout/default"/>
    <dgm:cxn modelId="{2FB487FE-17EA-4B67-ACF4-5357ED4CBFBA}" type="presOf" srcId="{E1D81527-C722-4D5A-AC4B-29A65B91CECB}" destId="{A5FD034A-2443-4D7B-9572-7923D5AA5739}" srcOrd="0" destOrd="0" presId="urn:microsoft.com/office/officeart/2005/8/layout/default"/>
    <dgm:cxn modelId="{A126CDD0-6757-489C-B573-AA458B76EE4A}" type="presParOf" srcId="{A5FD034A-2443-4D7B-9572-7923D5AA5739}" destId="{81B7E1A6-4CD1-48E6-96E6-A57EAFC5F5A0}" srcOrd="0" destOrd="0" presId="urn:microsoft.com/office/officeart/2005/8/layout/default"/>
    <dgm:cxn modelId="{EB14257F-3D65-4D53-BE75-DCFBF48CEFAD}" type="presParOf" srcId="{A5FD034A-2443-4D7B-9572-7923D5AA5739}" destId="{B8B007E0-0434-423D-A133-98B8F6D3646F}" srcOrd="1" destOrd="0" presId="urn:microsoft.com/office/officeart/2005/8/layout/default"/>
    <dgm:cxn modelId="{385BEE33-0DBB-4D37-8E67-23348DA9F906}" type="presParOf" srcId="{A5FD034A-2443-4D7B-9572-7923D5AA5739}" destId="{07C90D6C-8070-40A3-B044-AC832A9DFD47}" srcOrd="2" destOrd="0" presId="urn:microsoft.com/office/officeart/2005/8/layout/default"/>
    <dgm:cxn modelId="{A82E0796-C808-4457-9E56-41E572787774}" type="presParOf" srcId="{A5FD034A-2443-4D7B-9572-7923D5AA5739}" destId="{376F9431-88B0-4653-907E-799D691FA504}" srcOrd="3" destOrd="0" presId="urn:microsoft.com/office/officeart/2005/8/layout/default"/>
    <dgm:cxn modelId="{85342DE6-56D8-4C92-8D18-395275BC9CC1}" type="presParOf" srcId="{A5FD034A-2443-4D7B-9572-7923D5AA5739}" destId="{369FA7E9-DC29-4B28-9EF7-A632458F09F7}" srcOrd="4" destOrd="0" presId="urn:microsoft.com/office/officeart/2005/8/layout/default"/>
    <dgm:cxn modelId="{5093C94B-E46A-458C-8EDF-005C803A4BCC}" type="presParOf" srcId="{A5FD034A-2443-4D7B-9572-7923D5AA5739}" destId="{4FC98991-91A1-42A8-B8C8-0F6DB0CF9A61}" srcOrd="5" destOrd="0" presId="urn:microsoft.com/office/officeart/2005/8/layout/default"/>
    <dgm:cxn modelId="{AFCF4042-2DCD-45B3-8F6C-BD72B4D5A610}" type="presParOf" srcId="{A5FD034A-2443-4D7B-9572-7923D5AA5739}" destId="{386963D4-E461-4B54-B8C9-E66ED699A428}" srcOrd="6" destOrd="0" presId="urn:microsoft.com/office/officeart/2005/8/layout/default"/>
    <dgm:cxn modelId="{2E3CF233-D666-467D-9964-6D651DB7958A}" type="presParOf" srcId="{A5FD034A-2443-4D7B-9572-7923D5AA5739}" destId="{4779FBAB-A341-42C0-BD85-2AF6B70824AA}" srcOrd="7" destOrd="0" presId="urn:microsoft.com/office/officeart/2005/8/layout/default"/>
    <dgm:cxn modelId="{5F983F8D-E3A2-4C95-BC0E-804B880D9201}" type="presParOf" srcId="{A5FD034A-2443-4D7B-9572-7923D5AA5739}" destId="{368B4103-547A-44B8-9EE0-10ADBA57B32B}"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A7C581-1A67-440B-BA1A-80CB7E5E4093}"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l-GR"/>
        </a:p>
      </dgm:t>
    </dgm:pt>
    <dgm:pt modelId="{59B10E1E-BBA5-4038-B9DB-716D3F4A29A8}">
      <dgm:prSet phldrT="[Κείμενο]" custT="1"/>
      <dgm:spPr/>
      <dgm:t>
        <a:bodyPr/>
        <a:lstStyle/>
        <a:p>
          <a:r>
            <a:rPr lang="el-GR" sz="2800" dirty="0"/>
            <a:t>Αποτελέσματα</a:t>
          </a:r>
        </a:p>
      </dgm:t>
    </dgm:pt>
    <dgm:pt modelId="{6A518851-5BB3-47B4-82E2-D098F8487369}" type="parTrans" cxnId="{4AEB57BC-56B5-4F19-8F1B-53610C43E884}">
      <dgm:prSet/>
      <dgm:spPr/>
      <dgm:t>
        <a:bodyPr/>
        <a:lstStyle/>
        <a:p>
          <a:endParaRPr lang="el-GR"/>
        </a:p>
      </dgm:t>
    </dgm:pt>
    <dgm:pt modelId="{0CE7B608-B14A-44CC-A358-E71421403988}" type="sibTrans" cxnId="{4AEB57BC-56B5-4F19-8F1B-53610C43E884}">
      <dgm:prSet/>
      <dgm:spPr/>
      <dgm:t>
        <a:bodyPr/>
        <a:lstStyle/>
        <a:p>
          <a:endParaRPr lang="el-GR"/>
        </a:p>
      </dgm:t>
    </dgm:pt>
    <dgm:pt modelId="{046F3297-F468-4454-8E80-62EBA63B11E2}">
      <dgm:prSet phldrT="[Κείμενο]" custT="1"/>
      <dgm:spPr/>
      <dgm:t>
        <a:bodyPr/>
        <a:lstStyle/>
        <a:p>
          <a:r>
            <a:rPr lang="el-GR" sz="2800" dirty="0"/>
            <a:t>Επίδραση και σε άλλες σχολικές περιφέρεις – υιοθέτηση προγραμμάτων</a:t>
          </a:r>
        </a:p>
      </dgm:t>
    </dgm:pt>
    <dgm:pt modelId="{A1FBDCB0-2A98-44BE-A164-99C330257D98}" type="parTrans" cxnId="{15ECDF31-2E61-4752-AFA9-93D0B4267AA1}">
      <dgm:prSet/>
      <dgm:spPr/>
      <dgm:t>
        <a:bodyPr/>
        <a:lstStyle/>
        <a:p>
          <a:endParaRPr lang="el-GR"/>
        </a:p>
      </dgm:t>
    </dgm:pt>
    <dgm:pt modelId="{D6E9321B-9999-41A3-A4EE-57C5E8C55EA9}" type="sibTrans" cxnId="{15ECDF31-2E61-4752-AFA9-93D0B4267AA1}">
      <dgm:prSet/>
      <dgm:spPr/>
      <dgm:t>
        <a:bodyPr/>
        <a:lstStyle/>
        <a:p>
          <a:endParaRPr lang="el-GR"/>
        </a:p>
      </dgm:t>
    </dgm:pt>
    <dgm:pt modelId="{05F271C3-A23A-4A4A-A93B-1F499AACE308}">
      <dgm:prSet phldrT="[Κείμενο]" custT="1"/>
      <dgm:spPr/>
      <dgm:t>
        <a:bodyPr/>
        <a:lstStyle/>
        <a:p>
          <a:r>
            <a:rPr lang="el-GR" sz="2000" dirty="0"/>
            <a:t>Προώθηση συνεργατικής μάθησης, προσέγγιση της γλώσσας ως συνόλου, ανάγνωση βασισμένη στη </a:t>
          </a:r>
          <a:r>
            <a:rPr lang="el-GR" sz="2000"/>
            <a:t>λογοτεχνία-αλληλεπίδραση ισπανόφωνων </a:t>
          </a:r>
          <a:r>
            <a:rPr lang="el-GR" sz="2000" dirty="0"/>
            <a:t>και αγγλόφωνων μαθητών</a:t>
          </a:r>
        </a:p>
      </dgm:t>
    </dgm:pt>
    <dgm:pt modelId="{49E0D64D-6C37-4EA4-8BEE-4C0D824F9E3A}" type="parTrans" cxnId="{FBA76371-6984-4D3A-A0EB-C7D23D64E263}">
      <dgm:prSet/>
      <dgm:spPr/>
      <dgm:t>
        <a:bodyPr/>
        <a:lstStyle/>
        <a:p>
          <a:endParaRPr lang="el-GR"/>
        </a:p>
      </dgm:t>
    </dgm:pt>
    <dgm:pt modelId="{878EA3B3-6AC0-43E8-ABCD-E1820AB4301E}" type="sibTrans" cxnId="{FBA76371-6984-4D3A-A0EB-C7D23D64E263}">
      <dgm:prSet/>
      <dgm:spPr/>
      <dgm:t>
        <a:bodyPr/>
        <a:lstStyle/>
        <a:p>
          <a:endParaRPr lang="el-GR"/>
        </a:p>
      </dgm:t>
    </dgm:pt>
    <dgm:pt modelId="{79A4C7AF-D51F-4D86-A6A7-CA04DD2838F1}">
      <dgm:prSet phldrT="[Κείμενο]" custT="1"/>
      <dgm:spPr/>
      <dgm:t>
        <a:bodyPr/>
        <a:lstStyle/>
        <a:p>
          <a:r>
            <a:rPr lang="el-GR" sz="2400" dirty="0"/>
            <a:t>Πολλοί δάσκαλοι ανέφεραν ότι ένιωσαν επαγγελματική ενδυνάμωση-υιοθέτηση νεωτεριστικών προσεγγίσεων</a:t>
          </a:r>
        </a:p>
      </dgm:t>
    </dgm:pt>
    <dgm:pt modelId="{D5C20B7F-F6BE-4744-B827-5EE2847519DB}" type="parTrans" cxnId="{7DB6308A-F67C-43C0-A0B3-E201EDD17425}">
      <dgm:prSet/>
      <dgm:spPr/>
      <dgm:t>
        <a:bodyPr/>
        <a:lstStyle/>
        <a:p>
          <a:endParaRPr lang="el-GR"/>
        </a:p>
      </dgm:t>
    </dgm:pt>
    <dgm:pt modelId="{BFD3CB2A-7172-42C3-B27D-46BEA53ABA0A}" type="sibTrans" cxnId="{7DB6308A-F67C-43C0-A0B3-E201EDD17425}">
      <dgm:prSet/>
      <dgm:spPr/>
      <dgm:t>
        <a:bodyPr/>
        <a:lstStyle/>
        <a:p>
          <a:endParaRPr lang="el-GR"/>
        </a:p>
      </dgm:t>
    </dgm:pt>
    <dgm:pt modelId="{6594C8F5-21FC-4940-8338-DD66A5A9CBD3}" type="pres">
      <dgm:prSet presAssocID="{FEA7C581-1A67-440B-BA1A-80CB7E5E4093}" presName="composite" presStyleCnt="0">
        <dgm:presLayoutVars>
          <dgm:chMax val="1"/>
          <dgm:dir/>
          <dgm:resizeHandles val="exact"/>
        </dgm:presLayoutVars>
      </dgm:prSet>
      <dgm:spPr/>
    </dgm:pt>
    <dgm:pt modelId="{A638C978-02E6-433F-968B-9CA692713B78}" type="pres">
      <dgm:prSet presAssocID="{59B10E1E-BBA5-4038-B9DB-716D3F4A29A8}" presName="roof" presStyleLbl="dkBgShp" presStyleIdx="0" presStyleCnt="2" custScaleY="21834" custLinFactNeighborX="143" custLinFactNeighborY="-34"/>
      <dgm:spPr/>
    </dgm:pt>
    <dgm:pt modelId="{E854D10A-D9A2-4C4B-9DBA-5451709D8D6A}" type="pres">
      <dgm:prSet presAssocID="{59B10E1E-BBA5-4038-B9DB-716D3F4A29A8}" presName="pillars" presStyleCnt="0"/>
      <dgm:spPr/>
    </dgm:pt>
    <dgm:pt modelId="{A878CABF-68E9-4828-956C-ED7BD80C6D8F}" type="pres">
      <dgm:prSet presAssocID="{59B10E1E-BBA5-4038-B9DB-716D3F4A29A8}" presName="pillar1" presStyleLbl="node1" presStyleIdx="0" presStyleCnt="3" custScaleY="122481">
        <dgm:presLayoutVars>
          <dgm:bulletEnabled val="1"/>
        </dgm:presLayoutVars>
      </dgm:prSet>
      <dgm:spPr/>
    </dgm:pt>
    <dgm:pt modelId="{E630E1B1-FE79-48C6-8DE0-A7A215A25AD9}" type="pres">
      <dgm:prSet presAssocID="{05F271C3-A23A-4A4A-A93B-1F499AACE308}" presName="pillarX" presStyleLbl="node1" presStyleIdx="1" presStyleCnt="3" custScaleY="126221">
        <dgm:presLayoutVars>
          <dgm:bulletEnabled val="1"/>
        </dgm:presLayoutVars>
      </dgm:prSet>
      <dgm:spPr/>
    </dgm:pt>
    <dgm:pt modelId="{1EE1C7BB-5053-4A0C-95BC-B28F4BB892EA}" type="pres">
      <dgm:prSet presAssocID="{79A4C7AF-D51F-4D86-A6A7-CA04DD2838F1}" presName="pillarX" presStyleLbl="node1" presStyleIdx="2" presStyleCnt="3" custScaleY="128221">
        <dgm:presLayoutVars>
          <dgm:bulletEnabled val="1"/>
        </dgm:presLayoutVars>
      </dgm:prSet>
      <dgm:spPr/>
    </dgm:pt>
    <dgm:pt modelId="{E23B1239-9C29-489F-B4B4-461B3BCB0786}" type="pres">
      <dgm:prSet presAssocID="{59B10E1E-BBA5-4038-B9DB-716D3F4A29A8}" presName="base" presStyleLbl="dkBgShp" presStyleIdx="1" presStyleCnt="2"/>
      <dgm:spPr/>
    </dgm:pt>
  </dgm:ptLst>
  <dgm:cxnLst>
    <dgm:cxn modelId="{15ECDF31-2E61-4752-AFA9-93D0B4267AA1}" srcId="{59B10E1E-BBA5-4038-B9DB-716D3F4A29A8}" destId="{046F3297-F468-4454-8E80-62EBA63B11E2}" srcOrd="0" destOrd="0" parTransId="{A1FBDCB0-2A98-44BE-A164-99C330257D98}" sibTransId="{D6E9321B-9999-41A3-A4EE-57C5E8C55EA9}"/>
    <dgm:cxn modelId="{9E4AC03B-89F6-4C58-9E58-B796215FB712}" type="presOf" srcId="{59B10E1E-BBA5-4038-B9DB-716D3F4A29A8}" destId="{A638C978-02E6-433F-968B-9CA692713B78}" srcOrd="0" destOrd="0" presId="urn:microsoft.com/office/officeart/2005/8/layout/hList3"/>
    <dgm:cxn modelId="{B02A895D-4F6F-4152-A462-0346AAFE1555}" type="presOf" srcId="{FEA7C581-1A67-440B-BA1A-80CB7E5E4093}" destId="{6594C8F5-21FC-4940-8338-DD66A5A9CBD3}" srcOrd="0" destOrd="0" presId="urn:microsoft.com/office/officeart/2005/8/layout/hList3"/>
    <dgm:cxn modelId="{FBA76371-6984-4D3A-A0EB-C7D23D64E263}" srcId="{59B10E1E-BBA5-4038-B9DB-716D3F4A29A8}" destId="{05F271C3-A23A-4A4A-A93B-1F499AACE308}" srcOrd="1" destOrd="0" parTransId="{49E0D64D-6C37-4EA4-8BEE-4C0D824F9E3A}" sibTransId="{878EA3B3-6AC0-43E8-ABCD-E1820AB4301E}"/>
    <dgm:cxn modelId="{3140AA58-E14F-43B3-A575-5FA753B9864C}" type="presOf" srcId="{79A4C7AF-D51F-4D86-A6A7-CA04DD2838F1}" destId="{1EE1C7BB-5053-4A0C-95BC-B28F4BB892EA}" srcOrd="0" destOrd="0" presId="urn:microsoft.com/office/officeart/2005/8/layout/hList3"/>
    <dgm:cxn modelId="{7DB6308A-F67C-43C0-A0B3-E201EDD17425}" srcId="{59B10E1E-BBA5-4038-B9DB-716D3F4A29A8}" destId="{79A4C7AF-D51F-4D86-A6A7-CA04DD2838F1}" srcOrd="2" destOrd="0" parTransId="{D5C20B7F-F6BE-4744-B827-5EE2847519DB}" sibTransId="{BFD3CB2A-7172-42C3-B27D-46BEA53ABA0A}"/>
    <dgm:cxn modelId="{E6B2A99E-CBDA-458A-88F0-083A473D82B2}" type="presOf" srcId="{046F3297-F468-4454-8E80-62EBA63B11E2}" destId="{A878CABF-68E9-4828-956C-ED7BD80C6D8F}" srcOrd="0" destOrd="0" presId="urn:microsoft.com/office/officeart/2005/8/layout/hList3"/>
    <dgm:cxn modelId="{480D6CA8-F744-464D-9DD5-3EB922B9D6F3}" type="presOf" srcId="{05F271C3-A23A-4A4A-A93B-1F499AACE308}" destId="{E630E1B1-FE79-48C6-8DE0-A7A215A25AD9}" srcOrd="0" destOrd="0" presId="urn:microsoft.com/office/officeart/2005/8/layout/hList3"/>
    <dgm:cxn modelId="{4AEB57BC-56B5-4F19-8F1B-53610C43E884}" srcId="{FEA7C581-1A67-440B-BA1A-80CB7E5E4093}" destId="{59B10E1E-BBA5-4038-B9DB-716D3F4A29A8}" srcOrd="0" destOrd="0" parTransId="{6A518851-5BB3-47B4-82E2-D098F8487369}" sibTransId="{0CE7B608-B14A-44CC-A358-E71421403988}"/>
    <dgm:cxn modelId="{6E9B4EE9-E0FB-465B-963D-27026C08EC0A}" type="presParOf" srcId="{6594C8F5-21FC-4940-8338-DD66A5A9CBD3}" destId="{A638C978-02E6-433F-968B-9CA692713B78}" srcOrd="0" destOrd="0" presId="urn:microsoft.com/office/officeart/2005/8/layout/hList3"/>
    <dgm:cxn modelId="{2FA7A818-E081-4748-9342-D6E85A864226}" type="presParOf" srcId="{6594C8F5-21FC-4940-8338-DD66A5A9CBD3}" destId="{E854D10A-D9A2-4C4B-9DBA-5451709D8D6A}" srcOrd="1" destOrd="0" presId="urn:microsoft.com/office/officeart/2005/8/layout/hList3"/>
    <dgm:cxn modelId="{C18B80F6-19E3-42F7-A702-CCE648A42C85}" type="presParOf" srcId="{E854D10A-D9A2-4C4B-9DBA-5451709D8D6A}" destId="{A878CABF-68E9-4828-956C-ED7BD80C6D8F}" srcOrd="0" destOrd="0" presId="urn:microsoft.com/office/officeart/2005/8/layout/hList3"/>
    <dgm:cxn modelId="{80C4E8DC-5C72-4B95-96E3-E78E4AC4F9A2}" type="presParOf" srcId="{E854D10A-D9A2-4C4B-9DBA-5451709D8D6A}" destId="{E630E1B1-FE79-48C6-8DE0-A7A215A25AD9}" srcOrd="1" destOrd="0" presId="urn:microsoft.com/office/officeart/2005/8/layout/hList3"/>
    <dgm:cxn modelId="{32B0BCEE-0B5B-4F5F-906A-BD71CBBB183E}" type="presParOf" srcId="{E854D10A-D9A2-4C4B-9DBA-5451709D8D6A}" destId="{1EE1C7BB-5053-4A0C-95BC-B28F4BB892EA}" srcOrd="2" destOrd="0" presId="urn:microsoft.com/office/officeart/2005/8/layout/hList3"/>
    <dgm:cxn modelId="{A142BD44-86E1-4968-98F4-8F7F894F1A94}" type="presParOf" srcId="{6594C8F5-21FC-4940-8338-DD66A5A9CBD3}" destId="{E23B1239-9C29-489F-B4B4-461B3BCB0786}"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DB7727-9BE0-4F7B-B717-8C6E06DC495D}"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l-GR"/>
        </a:p>
      </dgm:t>
    </dgm:pt>
    <dgm:pt modelId="{C0044483-A6BD-45BC-A646-74B8C31600FB}">
      <dgm:prSet phldrT="[Κείμενο]"/>
      <dgm:spPr/>
      <dgm:t>
        <a:bodyPr/>
        <a:lstStyle/>
        <a:p>
          <a:r>
            <a:rPr lang="el-GR" dirty="0"/>
            <a:t>ΔΡΑΣΕΙΣ</a:t>
          </a:r>
        </a:p>
      </dgm:t>
    </dgm:pt>
    <dgm:pt modelId="{0169797E-9F5E-47D4-BB3A-7BC0371D1A30}" type="parTrans" cxnId="{CD5BCDCA-E725-48EF-8A2C-279BC2DD5E87}">
      <dgm:prSet/>
      <dgm:spPr/>
      <dgm:t>
        <a:bodyPr/>
        <a:lstStyle/>
        <a:p>
          <a:endParaRPr lang="el-GR"/>
        </a:p>
      </dgm:t>
    </dgm:pt>
    <dgm:pt modelId="{766ECC7E-E44A-4173-B285-F8B7A96BC856}" type="sibTrans" cxnId="{CD5BCDCA-E725-48EF-8A2C-279BC2DD5E87}">
      <dgm:prSet/>
      <dgm:spPr/>
      <dgm:t>
        <a:bodyPr/>
        <a:lstStyle/>
        <a:p>
          <a:endParaRPr lang="el-GR"/>
        </a:p>
      </dgm:t>
    </dgm:pt>
    <dgm:pt modelId="{57B99D07-96A9-423F-9FA1-9381E7C5A8BE}">
      <dgm:prSet phldrT="[Κείμενο]" custT="1"/>
      <dgm:spPr/>
      <dgm:t>
        <a:bodyPr/>
        <a:lstStyle/>
        <a:p>
          <a:r>
            <a:rPr lang="el-GR" sz="2800" dirty="0"/>
            <a:t>Τα δέντρα του Χάρλεμ (τεχνολογία </a:t>
          </a:r>
          <a:r>
            <a:rPr lang="en-US" sz="2800" dirty="0"/>
            <a:t>Hyper studio, </a:t>
          </a:r>
          <a:r>
            <a:rPr lang="el-GR" sz="2800" dirty="0" err="1"/>
            <a:t>φωτο</a:t>
          </a:r>
          <a:r>
            <a:rPr lang="el-GR" sz="2800" dirty="0"/>
            <a:t>, ήχος κτλ</a:t>
          </a:r>
          <a:r>
            <a:rPr lang="en-US" sz="2800" dirty="0"/>
            <a:t>)</a:t>
          </a:r>
          <a:r>
            <a:rPr lang="el-GR" sz="2800" dirty="0"/>
            <a:t> + Ημερολόγια</a:t>
          </a:r>
        </a:p>
      </dgm:t>
    </dgm:pt>
    <dgm:pt modelId="{80261E5B-77AE-4708-8FE3-B8A0C6A9DF8C}" type="parTrans" cxnId="{1DF25DDF-0A86-4B2B-B7DF-00F2689813E3}">
      <dgm:prSet/>
      <dgm:spPr/>
      <dgm:t>
        <a:bodyPr/>
        <a:lstStyle/>
        <a:p>
          <a:endParaRPr lang="el-GR"/>
        </a:p>
      </dgm:t>
    </dgm:pt>
    <dgm:pt modelId="{8FAD70A6-5BAC-4F64-A883-AFADF199A778}" type="sibTrans" cxnId="{1DF25DDF-0A86-4B2B-B7DF-00F2689813E3}">
      <dgm:prSet/>
      <dgm:spPr/>
      <dgm:t>
        <a:bodyPr/>
        <a:lstStyle/>
        <a:p>
          <a:endParaRPr lang="el-GR"/>
        </a:p>
      </dgm:t>
    </dgm:pt>
    <dgm:pt modelId="{8C8B02C9-5CE3-4E0F-9D13-289A0B7A0D2A}">
      <dgm:prSet phldrT="[Κείμενο]" custT="1"/>
      <dgm:spPr/>
      <dgm:t>
        <a:bodyPr/>
        <a:lstStyle/>
        <a:p>
          <a:r>
            <a:rPr lang="el-GR" sz="2400" dirty="0"/>
            <a:t>Έλεγχος ποιότητας νερού περιοχής-Συνεργασία με Μουσείο Φυσικής Ιστορίας </a:t>
          </a:r>
        </a:p>
      </dgm:t>
    </dgm:pt>
    <dgm:pt modelId="{73B5D625-DC40-461C-A769-689F254ABD41}" type="parTrans" cxnId="{5F9B3AA5-2161-431E-A843-5462118828E1}">
      <dgm:prSet/>
      <dgm:spPr/>
      <dgm:t>
        <a:bodyPr/>
        <a:lstStyle/>
        <a:p>
          <a:endParaRPr lang="el-GR"/>
        </a:p>
      </dgm:t>
    </dgm:pt>
    <dgm:pt modelId="{4F63BB87-8891-492E-A856-D3E50168EB51}" type="sibTrans" cxnId="{5F9B3AA5-2161-431E-A843-5462118828E1}">
      <dgm:prSet/>
      <dgm:spPr/>
      <dgm:t>
        <a:bodyPr/>
        <a:lstStyle/>
        <a:p>
          <a:endParaRPr lang="el-GR"/>
        </a:p>
      </dgm:t>
    </dgm:pt>
    <dgm:pt modelId="{6028546C-FC7B-4282-8341-67532F9F191F}">
      <dgm:prSet phldrT="[Κείμενο]" custT="1"/>
      <dgm:spPr/>
      <dgm:t>
        <a:bodyPr/>
        <a:lstStyle/>
        <a:p>
          <a:r>
            <a:rPr lang="el-GR" sz="2400" dirty="0"/>
            <a:t>Μελέτη των οικογενειακών τρόπων θεραπείας διαφόρων εθνικών ομάδων (</a:t>
          </a:r>
          <a:r>
            <a:rPr lang="en-US" sz="2400" dirty="0"/>
            <a:t>Hyper Studio)</a:t>
          </a:r>
          <a:endParaRPr lang="el-GR" sz="2400" dirty="0"/>
        </a:p>
      </dgm:t>
    </dgm:pt>
    <dgm:pt modelId="{95913BAD-13DA-4B82-B3AA-8FF2E948897B}" type="parTrans" cxnId="{86DC412B-0CD4-4B76-B80C-E3897BA7A06B}">
      <dgm:prSet/>
      <dgm:spPr/>
      <dgm:t>
        <a:bodyPr/>
        <a:lstStyle/>
        <a:p>
          <a:endParaRPr lang="el-GR"/>
        </a:p>
      </dgm:t>
    </dgm:pt>
    <dgm:pt modelId="{68EFFB81-58AD-4B35-8228-B6D43C4B882C}" type="sibTrans" cxnId="{86DC412B-0CD4-4B76-B80C-E3897BA7A06B}">
      <dgm:prSet/>
      <dgm:spPr/>
      <dgm:t>
        <a:bodyPr/>
        <a:lstStyle/>
        <a:p>
          <a:endParaRPr lang="el-GR"/>
        </a:p>
      </dgm:t>
    </dgm:pt>
    <dgm:pt modelId="{DBAE7B72-845E-43F0-89F3-9CF4492D1C4B}">
      <dgm:prSet/>
      <dgm:spPr/>
      <dgm:t>
        <a:bodyPr/>
        <a:lstStyle/>
        <a:p>
          <a:endParaRPr lang="el-GR"/>
        </a:p>
      </dgm:t>
    </dgm:pt>
    <dgm:pt modelId="{A024A23A-EFC7-4D78-A036-CCC1137A5941}" type="parTrans" cxnId="{68B2EBBE-A5F3-4C28-BD1F-45CF7B8FB502}">
      <dgm:prSet/>
      <dgm:spPr/>
      <dgm:t>
        <a:bodyPr/>
        <a:lstStyle/>
        <a:p>
          <a:endParaRPr lang="el-GR"/>
        </a:p>
      </dgm:t>
    </dgm:pt>
    <dgm:pt modelId="{25506B1F-0E53-4DB7-82C3-6EA08122B02E}" type="sibTrans" cxnId="{68B2EBBE-A5F3-4C28-BD1F-45CF7B8FB502}">
      <dgm:prSet/>
      <dgm:spPr/>
      <dgm:t>
        <a:bodyPr/>
        <a:lstStyle/>
        <a:p>
          <a:endParaRPr lang="el-GR"/>
        </a:p>
      </dgm:t>
    </dgm:pt>
    <dgm:pt modelId="{70E90F37-71B3-4992-BBFB-5EC6FF68C565}" type="pres">
      <dgm:prSet presAssocID="{9DDB7727-9BE0-4F7B-B717-8C6E06DC495D}" presName="cycle" presStyleCnt="0">
        <dgm:presLayoutVars>
          <dgm:chMax val="1"/>
          <dgm:dir/>
          <dgm:animLvl val="ctr"/>
          <dgm:resizeHandles val="exact"/>
        </dgm:presLayoutVars>
      </dgm:prSet>
      <dgm:spPr/>
    </dgm:pt>
    <dgm:pt modelId="{996CABE4-C9C1-436C-AD6F-E7E86315051D}" type="pres">
      <dgm:prSet presAssocID="{C0044483-A6BD-45BC-A646-74B8C31600FB}" presName="centerShape" presStyleLbl="node0" presStyleIdx="0" presStyleCnt="1" custScaleY="115150"/>
      <dgm:spPr/>
    </dgm:pt>
    <dgm:pt modelId="{15B66652-6CA4-44BB-8450-5747A39E7928}" type="pres">
      <dgm:prSet presAssocID="{80261E5B-77AE-4708-8FE3-B8A0C6A9DF8C}" presName="parTrans" presStyleLbl="bgSibTrans2D1" presStyleIdx="0" presStyleCnt="3" custLinFactNeighborX="39608" custLinFactNeighborY="24997"/>
      <dgm:spPr/>
    </dgm:pt>
    <dgm:pt modelId="{60D9447B-83F0-4464-89E0-7698E27969B6}" type="pres">
      <dgm:prSet presAssocID="{57B99D07-96A9-423F-9FA1-9381E7C5A8BE}" presName="node" presStyleLbl="node1" presStyleIdx="0" presStyleCnt="3" custScaleX="99300" custScaleY="195544" custRadScaleRad="95090" custRadScaleInc="-657">
        <dgm:presLayoutVars>
          <dgm:bulletEnabled val="1"/>
        </dgm:presLayoutVars>
      </dgm:prSet>
      <dgm:spPr/>
    </dgm:pt>
    <dgm:pt modelId="{A5FA2BAA-636C-41D6-A7EC-B726BBB658F5}" type="pres">
      <dgm:prSet presAssocID="{73B5D625-DC40-461C-A769-689F254ABD41}" presName="parTrans" presStyleLbl="bgSibTrans2D1" presStyleIdx="1" presStyleCnt="3" custLinFactY="57014" custLinFactNeighborX="2262" custLinFactNeighborY="100000"/>
      <dgm:spPr/>
    </dgm:pt>
    <dgm:pt modelId="{1B0E042D-7607-4B86-AE79-2F1C03FCFED9}" type="pres">
      <dgm:prSet presAssocID="{8C8B02C9-5CE3-4E0F-9D13-289A0B7A0D2A}" presName="node" presStyleLbl="node1" presStyleIdx="1" presStyleCnt="3" custScaleX="115657" custScaleY="170932">
        <dgm:presLayoutVars>
          <dgm:bulletEnabled val="1"/>
        </dgm:presLayoutVars>
      </dgm:prSet>
      <dgm:spPr/>
    </dgm:pt>
    <dgm:pt modelId="{6FE5DCC0-1024-4DC8-BE8F-A7ABDDB348D8}" type="pres">
      <dgm:prSet presAssocID="{95913BAD-13DA-4B82-B3AA-8FF2E948897B}" presName="parTrans" presStyleLbl="bgSibTrans2D1" presStyleIdx="2" presStyleCnt="3" custLinFactNeighborX="-37899" custLinFactNeighborY="23598"/>
      <dgm:spPr/>
    </dgm:pt>
    <dgm:pt modelId="{BDB2A3E7-A432-48D1-B19E-80CF9A035BF8}" type="pres">
      <dgm:prSet presAssocID="{6028546C-FC7B-4282-8341-67532F9F191F}" presName="node" presStyleLbl="node1" presStyleIdx="2" presStyleCnt="3" custScaleY="208085" custRadScaleRad="103831" custRadScaleInc="-1568">
        <dgm:presLayoutVars>
          <dgm:bulletEnabled val="1"/>
        </dgm:presLayoutVars>
      </dgm:prSet>
      <dgm:spPr/>
    </dgm:pt>
  </dgm:ptLst>
  <dgm:cxnLst>
    <dgm:cxn modelId="{86DC412B-0CD4-4B76-B80C-E3897BA7A06B}" srcId="{C0044483-A6BD-45BC-A646-74B8C31600FB}" destId="{6028546C-FC7B-4282-8341-67532F9F191F}" srcOrd="2" destOrd="0" parTransId="{95913BAD-13DA-4B82-B3AA-8FF2E948897B}" sibTransId="{68EFFB81-58AD-4B35-8228-B6D43C4B882C}"/>
    <dgm:cxn modelId="{4B550540-B2F6-4235-BEB2-94217A2E1C42}" type="presOf" srcId="{9DDB7727-9BE0-4F7B-B717-8C6E06DC495D}" destId="{70E90F37-71B3-4992-BBFB-5EC6FF68C565}" srcOrd="0" destOrd="0" presId="urn:microsoft.com/office/officeart/2005/8/layout/radial4"/>
    <dgm:cxn modelId="{0DDDFA41-F8ED-4776-879C-8B197E58BB76}" type="presOf" srcId="{6028546C-FC7B-4282-8341-67532F9F191F}" destId="{BDB2A3E7-A432-48D1-B19E-80CF9A035BF8}" srcOrd="0" destOrd="0" presId="urn:microsoft.com/office/officeart/2005/8/layout/radial4"/>
    <dgm:cxn modelId="{5D0C8C47-BB2C-4EAD-8DA4-BB665CA83341}" type="presOf" srcId="{C0044483-A6BD-45BC-A646-74B8C31600FB}" destId="{996CABE4-C9C1-436C-AD6F-E7E86315051D}" srcOrd="0" destOrd="0" presId="urn:microsoft.com/office/officeart/2005/8/layout/radial4"/>
    <dgm:cxn modelId="{FCE6136D-1D89-40B7-B5A3-C4EB9FC81574}" type="presOf" srcId="{57B99D07-96A9-423F-9FA1-9381E7C5A8BE}" destId="{60D9447B-83F0-4464-89E0-7698E27969B6}" srcOrd="0" destOrd="0" presId="urn:microsoft.com/office/officeart/2005/8/layout/radial4"/>
    <dgm:cxn modelId="{CC6CD896-41C7-4A32-AC8A-9A0E8DEEBD0F}" type="presOf" srcId="{95913BAD-13DA-4B82-B3AA-8FF2E948897B}" destId="{6FE5DCC0-1024-4DC8-BE8F-A7ABDDB348D8}" srcOrd="0" destOrd="0" presId="urn:microsoft.com/office/officeart/2005/8/layout/radial4"/>
    <dgm:cxn modelId="{481DC79F-9025-419E-B370-55C73AEF3733}" type="presOf" srcId="{73B5D625-DC40-461C-A769-689F254ABD41}" destId="{A5FA2BAA-636C-41D6-A7EC-B726BBB658F5}" srcOrd="0" destOrd="0" presId="urn:microsoft.com/office/officeart/2005/8/layout/radial4"/>
    <dgm:cxn modelId="{5F9B3AA5-2161-431E-A843-5462118828E1}" srcId="{C0044483-A6BD-45BC-A646-74B8C31600FB}" destId="{8C8B02C9-5CE3-4E0F-9D13-289A0B7A0D2A}" srcOrd="1" destOrd="0" parTransId="{73B5D625-DC40-461C-A769-689F254ABD41}" sibTransId="{4F63BB87-8891-492E-A856-D3E50168EB51}"/>
    <dgm:cxn modelId="{68B2EBBE-A5F3-4C28-BD1F-45CF7B8FB502}" srcId="{9DDB7727-9BE0-4F7B-B717-8C6E06DC495D}" destId="{DBAE7B72-845E-43F0-89F3-9CF4492D1C4B}" srcOrd="1" destOrd="0" parTransId="{A024A23A-EFC7-4D78-A036-CCC1137A5941}" sibTransId="{25506B1F-0E53-4DB7-82C3-6EA08122B02E}"/>
    <dgm:cxn modelId="{76D6F1C0-300B-4852-8406-0F4363A2B4D1}" type="presOf" srcId="{80261E5B-77AE-4708-8FE3-B8A0C6A9DF8C}" destId="{15B66652-6CA4-44BB-8450-5747A39E7928}" srcOrd="0" destOrd="0" presId="urn:microsoft.com/office/officeart/2005/8/layout/radial4"/>
    <dgm:cxn modelId="{C66E53C5-E15F-4FA0-8FC2-8EDE5810672A}" type="presOf" srcId="{8C8B02C9-5CE3-4E0F-9D13-289A0B7A0D2A}" destId="{1B0E042D-7607-4B86-AE79-2F1C03FCFED9}" srcOrd="0" destOrd="0" presId="urn:microsoft.com/office/officeart/2005/8/layout/radial4"/>
    <dgm:cxn modelId="{CD5BCDCA-E725-48EF-8A2C-279BC2DD5E87}" srcId="{9DDB7727-9BE0-4F7B-B717-8C6E06DC495D}" destId="{C0044483-A6BD-45BC-A646-74B8C31600FB}" srcOrd="0" destOrd="0" parTransId="{0169797E-9F5E-47D4-BB3A-7BC0371D1A30}" sibTransId="{766ECC7E-E44A-4173-B285-F8B7A96BC856}"/>
    <dgm:cxn modelId="{1DF25DDF-0A86-4B2B-B7DF-00F2689813E3}" srcId="{C0044483-A6BD-45BC-A646-74B8C31600FB}" destId="{57B99D07-96A9-423F-9FA1-9381E7C5A8BE}" srcOrd="0" destOrd="0" parTransId="{80261E5B-77AE-4708-8FE3-B8A0C6A9DF8C}" sibTransId="{8FAD70A6-5BAC-4F64-A883-AFADF199A778}"/>
    <dgm:cxn modelId="{705D51BE-6BB5-4464-994B-701A7FE7E550}" type="presParOf" srcId="{70E90F37-71B3-4992-BBFB-5EC6FF68C565}" destId="{996CABE4-C9C1-436C-AD6F-E7E86315051D}" srcOrd="0" destOrd="0" presId="urn:microsoft.com/office/officeart/2005/8/layout/radial4"/>
    <dgm:cxn modelId="{9B9E97CA-92CD-4516-8E49-6B99018D8FEE}" type="presParOf" srcId="{70E90F37-71B3-4992-BBFB-5EC6FF68C565}" destId="{15B66652-6CA4-44BB-8450-5747A39E7928}" srcOrd="1" destOrd="0" presId="urn:microsoft.com/office/officeart/2005/8/layout/radial4"/>
    <dgm:cxn modelId="{3C657F81-F7ED-4430-85C0-B9019AB22E08}" type="presParOf" srcId="{70E90F37-71B3-4992-BBFB-5EC6FF68C565}" destId="{60D9447B-83F0-4464-89E0-7698E27969B6}" srcOrd="2" destOrd="0" presId="urn:microsoft.com/office/officeart/2005/8/layout/radial4"/>
    <dgm:cxn modelId="{27B5AE2E-99FF-471B-AAAC-7856D63E9D90}" type="presParOf" srcId="{70E90F37-71B3-4992-BBFB-5EC6FF68C565}" destId="{A5FA2BAA-636C-41D6-A7EC-B726BBB658F5}" srcOrd="3" destOrd="0" presId="urn:microsoft.com/office/officeart/2005/8/layout/radial4"/>
    <dgm:cxn modelId="{CCB0C600-6A06-4E8B-9A75-A048C57987EF}" type="presParOf" srcId="{70E90F37-71B3-4992-BBFB-5EC6FF68C565}" destId="{1B0E042D-7607-4B86-AE79-2F1C03FCFED9}" srcOrd="4" destOrd="0" presId="urn:microsoft.com/office/officeart/2005/8/layout/radial4"/>
    <dgm:cxn modelId="{5D5DF221-E0CE-4C83-AACB-45CB3B4F5DE7}" type="presParOf" srcId="{70E90F37-71B3-4992-BBFB-5EC6FF68C565}" destId="{6FE5DCC0-1024-4DC8-BE8F-A7ABDDB348D8}" srcOrd="5" destOrd="0" presId="urn:microsoft.com/office/officeart/2005/8/layout/radial4"/>
    <dgm:cxn modelId="{688457A1-34CD-4269-8189-AACB733540BA}" type="presParOf" srcId="{70E90F37-71B3-4992-BBFB-5EC6FF68C565}" destId="{BDB2A3E7-A432-48D1-B19E-80CF9A035BF8}"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B7E1A6-4CD1-48E6-96E6-A57EAFC5F5A0}">
      <dsp:nvSpPr>
        <dsp:cNvPr id="0" name=""/>
        <dsp:cNvSpPr/>
      </dsp:nvSpPr>
      <dsp:spPr>
        <a:xfrm>
          <a:off x="752367" y="18759"/>
          <a:ext cx="2663627" cy="1598176"/>
        </a:xfrm>
        <a:prstGeom prst="rect">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t>Συγκέντρωση χρημάτων από γονείς</a:t>
          </a:r>
        </a:p>
      </dsp:txBody>
      <dsp:txXfrm>
        <a:off x="752367" y="18759"/>
        <a:ext cx="2663627" cy="1598176"/>
      </dsp:txXfrm>
    </dsp:sp>
    <dsp:sp modelId="{07C90D6C-8070-40A3-B044-AC832A9DFD47}">
      <dsp:nvSpPr>
        <dsp:cNvPr id="0" name=""/>
        <dsp:cNvSpPr/>
      </dsp:nvSpPr>
      <dsp:spPr>
        <a:xfrm>
          <a:off x="3625569" y="668"/>
          <a:ext cx="2663627" cy="1598176"/>
        </a:xfrm>
        <a:prstGeom prst="rect">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t>Συνεργασία με τοπικούς διευθυντές</a:t>
          </a:r>
        </a:p>
      </dsp:txBody>
      <dsp:txXfrm>
        <a:off x="3625569" y="668"/>
        <a:ext cx="2663627" cy="1598176"/>
      </dsp:txXfrm>
    </dsp:sp>
    <dsp:sp modelId="{369FA7E9-DC29-4B28-9EF7-A632458F09F7}">
      <dsp:nvSpPr>
        <dsp:cNvPr id="0" name=""/>
        <dsp:cNvSpPr/>
      </dsp:nvSpPr>
      <dsp:spPr>
        <a:xfrm>
          <a:off x="695578" y="1865207"/>
          <a:ext cx="2663627" cy="1598176"/>
        </a:xfrm>
        <a:prstGeom prst="rect">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t>Κάλυψη εξόδων για βιβλία και επιμόρφωση</a:t>
          </a:r>
        </a:p>
      </dsp:txBody>
      <dsp:txXfrm>
        <a:off x="695578" y="1865207"/>
        <a:ext cx="2663627" cy="1598176"/>
      </dsp:txXfrm>
    </dsp:sp>
    <dsp:sp modelId="{386963D4-E461-4B54-B8C9-E66ED699A428}">
      <dsp:nvSpPr>
        <dsp:cNvPr id="0" name=""/>
        <dsp:cNvSpPr/>
      </dsp:nvSpPr>
      <dsp:spPr>
        <a:xfrm>
          <a:off x="3625569" y="1865207"/>
          <a:ext cx="2663627" cy="1598176"/>
        </a:xfrm>
        <a:prstGeom prst="rect">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t>Διαμόρφωση πολιτικών για τα κριτήρια εισαγωγής μαθητών στο πρόγραμμα</a:t>
          </a:r>
        </a:p>
      </dsp:txBody>
      <dsp:txXfrm>
        <a:off x="3625569" y="1865207"/>
        <a:ext cx="2663627" cy="1598176"/>
      </dsp:txXfrm>
    </dsp:sp>
    <dsp:sp modelId="{368B4103-547A-44B8-9EE0-10ADBA57B32B}">
      <dsp:nvSpPr>
        <dsp:cNvPr id="0" name=""/>
        <dsp:cNvSpPr/>
      </dsp:nvSpPr>
      <dsp:spPr>
        <a:xfrm>
          <a:off x="2160574" y="3729747"/>
          <a:ext cx="2663627" cy="1598176"/>
        </a:xfrm>
        <a:prstGeom prst="rect">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kern="1200" dirty="0"/>
            <a:t>Σώμα Υποστηρικτών Δίγλωσσης εκπαίδευσης</a:t>
          </a:r>
        </a:p>
      </dsp:txBody>
      <dsp:txXfrm>
        <a:off x="2160574" y="3729747"/>
        <a:ext cx="2663627" cy="15981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8C978-02E6-433F-968B-9CA692713B78}">
      <dsp:nvSpPr>
        <dsp:cNvPr id="0" name=""/>
        <dsp:cNvSpPr/>
      </dsp:nvSpPr>
      <dsp:spPr>
        <a:xfrm>
          <a:off x="0" y="289886"/>
          <a:ext cx="7239000" cy="386926"/>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l-GR" sz="2800" kern="1200" dirty="0"/>
            <a:t>Αποτελέσματα</a:t>
          </a:r>
        </a:p>
      </dsp:txBody>
      <dsp:txXfrm>
        <a:off x="0" y="289886"/>
        <a:ext cx="7239000" cy="386926"/>
      </dsp:txXfrm>
    </dsp:sp>
    <dsp:sp modelId="{A878CABF-68E9-4828-956C-ED7BD80C6D8F}">
      <dsp:nvSpPr>
        <dsp:cNvPr id="0" name=""/>
        <dsp:cNvSpPr/>
      </dsp:nvSpPr>
      <dsp:spPr>
        <a:xfrm>
          <a:off x="3534" y="951704"/>
          <a:ext cx="2410643" cy="4558088"/>
        </a:xfrm>
        <a:prstGeom prst="rect">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l-GR" sz="2800" kern="1200" dirty="0"/>
            <a:t>Επίδραση και σε άλλες σχολικές περιφέρεις – υιοθέτηση προγραμμάτων</a:t>
          </a:r>
        </a:p>
      </dsp:txBody>
      <dsp:txXfrm>
        <a:off x="3534" y="951704"/>
        <a:ext cx="2410643" cy="4558088"/>
      </dsp:txXfrm>
    </dsp:sp>
    <dsp:sp modelId="{E630E1B1-FE79-48C6-8DE0-A7A215A25AD9}">
      <dsp:nvSpPr>
        <dsp:cNvPr id="0" name=""/>
        <dsp:cNvSpPr/>
      </dsp:nvSpPr>
      <dsp:spPr>
        <a:xfrm>
          <a:off x="2414178" y="882112"/>
          <a:ext cx="2410643" cy="4697270"/>
        </a:xfrm>
        <a:prstGeom prst="rect">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kern="1200" dirty="0"/>
            <a:t>Προώθηση συνεργατικής μάθησης, προσέγγιση της γλώσσας ως συνόλου, ανάγνωση βασισμένη στη </a:t>
          </a:r>
          <a:r>
            <a:rPr lang="el-GR" sz="2000" kern="1200"/>
            <a:t>λογοτεχνία-αλληλεπίδραση ισπανόφωνων </a:t>
          </a:r>
          <a:r>
            <a:rPr lang="el-GR" sz="2000" kern="1200" dirty="0"/>
            <a:t>και αγγλόφωνων μαθητών</a:t>
          </a:r>
        </a:p>
      </dsp:txBody>
      <dsp:txXfrm>
        <a:off x="2414178" y="882112"/>
        <a:ext cx="2410643" cy="4697270"/>
      </dsp:txXfrm>
    </dsp:sp>
    <dsp:sp modelId="{1EE1C7BB-5053-4A0C-95BC-B28F4BB892EA}">
      <dsp:nvSpPr>
        <dsp:cNvPr id="0" name=""/>
        <dsp:cNvSpPr/>
      </dsp:nvSpPr>
      <dsp:spPr>
        <a:xfrm>
          <a:off x="4824821" y="844898"/>
          <a:ext cx="2410643" cy="4771700"/>
        </a:xfrm>
        <a:prstGeom prst="rect">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kern="1200" dirty="0"/>
            <a:t>Πολλοί δάσκαλοι ανέφεραν ότι ένιωσαν επαγγελματική ενδυνάμωση-υιοθέτηση νεωτεριστικών προσεγγίσεων</a:t>
          </a:r>
        </a:p>
      </dsp:txBody>
      <dsp:txXfrm>
        <a:off x="4824821" y="844898"/>
        <a:ext cx="2410643" cy="4771700"/>
      </dsp:txXfrm>
    </dsp:sp>
    <dsp:sp modelId="{E23B1239-9C29-489F-B4B4-461B3BCB0786}">
      <dsp:nvSpPr>
        <dsp:cNvPr id="0" name=""/>
        <dsp:cNvSpPr/>
      </dsp:nvSpPr>
      <dsp:spPr>
        <a:xfrm>
          <a:off x="0" y="5091481"/>
          <a:ext cx="7239000" cy="413496"/>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CABE4-C9C1-436C-AD6F-E7E86315051D}">
      <dsp:nvSpPr>
        <dsp:cNvPr id="0" name=""/>
        <dsp:cNvSpPr/>
      </dsp:nvSpPr>
      <dsp:spPr>
        <a:xfrm>
          <a:off x="2460245" y="2978257"/>
          <a:ext cx="2272752" cy="2617074"/>
        </a:xfrm>
        <a:prstGeom prst="ellipse">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l-GR" sz="3300" kern="1200" dirty="0"/>
            <a:t>ΔΡΑΣΕΙΣ</a:t>
          </a:r>
        </a:p>
      </dsp:txBody>
      <dsp:txXfrm>
        <a:off x="2460245" y="2978257"/>
        <a:ext cx="2272752" cy="2617074"/>
      </dsp:txXfrm>
    </dsp:sp>
    <dsp:sp modelId="{15B66652-6CA4-44BB-8450-5747A39E7928}">
      <dsp:nvSpPr>
        <dsp:cNvPr id="0" name=""/>
        <dsp:cNvSpPr/>
      </dsp:nvSpPr>
      <dsp:spPr>
        <a:xfrm rot="12876348">
          <a:off x="1694504" y="2930407"/>
          <a:ext cx="1646091" cy="64773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D9447B-83F0-4464-89E0-7698E27969B6}">
      <dsp:nvSpPr>
        <dsp:cNvPr id="0" name=""/>
        <dsp:cNvSpPr/>
      </dsp:nvSpPr>
      <dsp:spPr>
        <a:xfrm>
          <a:off x="116133" y="936122"/>
          <a:ext cx="2144001" cy="3377615"/>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l-GR" sz="2800" kern="1200" dirty="0"/>
            <a:t>Τα δέντρα του Χάρλεμ (τεχνολογία </a:t>
          </a:r>
          <a:r>
            <a:rPr lang="en-US" sz="2800" kern="1200" dirty="0"/>
            <a:t>Hyper studio, </a:t>
          </a:r>
          <a:r>
            <a:rPr lang="el-GR" sz="2800" kern="1200" dirty="0" err="1"/>
            <a:t>φωτο</a:t>
          </a:r>
          <a:r>
            <a:rPr lang="el-GR" sz="2800" kern="1200" dirty="0"/>
            <a:t>, ήχος κτλ</a:t>
          </a:r>
          <a:r>
            <a:rPr lang="en-US" sz="2800" kern="1200" dirty="0"/>
            <a:t>)</a:t>
          </a:r>
          <a:r>
            <a:rPr lang="el-GR" sz="2800" kern="1200" dirty="0"/>
            <a:t> + Ημερολόγια</a:t>
          </a:r>
        </a:p>
      </dsp:txBody>
      <dsp:txXfrm>
        <a:off x="116133" y="936122"/>
        <a:ext cx="2144001" cy="3377615"/>
      </dsp:txXfrm>
    </dsp:sp>
    <dsp:sp modelId="{A5FA2BAA-636C-41D6-A7EC-B726BBB658F5}">
      <dsp:nvSpPr>
        <dsp:cNvPr id="0" name=""/>
        <dsp:cNvSpPr/>
      </dsp:nvSpPr>
      <dsp:spPr>
        <a:xfrm rot="16200000">
          <a:off x="2798695" y="2738408"/>
          <a:ext cx="1671468" cy="64773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0E042D-7607-4B86-AE79-2F1C03FCFED9}">
      <dsp:nvSpPr>
        <dsp:cNvPr id="0" name=""/>
        <dsp:cNvSpPr/>
      </dsp:nvSpPr>
      <dsp:spPr>
        <a:xfrm>
          <a:off x="2348037" y="-266739"/>
          <a:ext cx="2497167" cy="2952494"/>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l-GR" sz="2400" kern="1200" dirty="0"/>
            <a:t>Έλεγχος ποιότητας νερού περιοχής-Συνεργασία με Μουσείο Φυσικής Ιστορίας </a:t>
          </a:r>
        </a:p>
      </dsp:txBody>
      <dsp:txXfrm>
        <a:off x="2348037" y="-266739"/>
        <a:ext cx="2497167" cy="2952494"/>
      </dsp:txXfrm>
    </dsp:sp>
    <dsp:sp modelId="{6FE5DCC0-1024-4DC8-BE8F-A7ABDDB348D8}">
      <dsp:nvSpPr>
        <dsp:cNvPr id="0" name=""/>
        <dsp:cNvSpPr/>
      </dsp:nvSpPr>
      <dsp:spPr>
        <a:xfrm rot="19403598">
          <a:off x="3755297" y="2791332"/>
          <a:ext cx="1847868" cy="64773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B2A3E7-A432-48D1-B19E-80CF9A035BF8}">
      <dsp:nvSpPr>
        <dsp:cNvPr id="0" name=""/>
        <dsp:cNvSpPr/>
      </dsp:nvSpPr>
      <dsp:spPr>
        <a:xfrm>
          <a:off x="5041685" y="614270"/>
          <a:ext cx="2159114" cy="3594235"/>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l-GR" sz="2400" kern="1200" dirty="0"/>
            <a:t>Μελέτη των οικογενειακών τρόπων θεραπείας διαφόρων εθνικών ομάδων (</a:t>
          </a:r>
          <a:r>
            <a:rPr lang="en-US" sz="2400" kern="1200" dirty="0"/>
            <a:t>Hyper Studio)</a:t>
          </a:r>
          <a:endParaRPr lang="el-GR" sz="2400" kern="1200" dirty="0"/>
        </a:p>
      </dsp:txBody>
      <dsp:txXfrm>
        <a:off x="5041685" y="614270"/>
        <a:ext cx="2159114" cy="359423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401E89-0222-45B7-AB9F-2CF7A2C2509D}" type="datetimeFigureOut">
              <a:rPr lang="el-GR" smtClean="0"/>
              <a:pPr/>
              <a:t>17/11/2019</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524D43-D1B0-4F2C-93E8-DFCD29EBB61C}"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AA524D43-D1B0-4F2C-93E8-DFCD29EBB61C}" type="slidenum">
              <a:rPr lang="el-GR" smtClean="0"/>
              <a:pPr/>
              <a:t>7</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Ref idx="1002">
        <a:schemeClr val="bg1"/>
      </p:bgRef>
    </p:bg>
    <p:spTree>
      <p:nvGrpSpPr>
        <p:cNvPr id="1" name=""/>
        <p:cNvGrpSpPr/>
        <p:nvPr/>
      </p:nvGrpSpPr>
      <p:grpSpPr>
        <a:xfrm>
          <a:off x="0" y="0"/>
          <a:ext cx="0" cy="0"/>
          <a:chOff x="0" y="0"/>
          <a:chExt cx="0" cy="0"/>
        </a:xfrm>
      </p:grpSpPr>
      <p:sp>
        <p:nvSpPr>
          <p:cNvPr id="8" name="7 - Ορθογώνιο"/>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 Ευθεία γραμμή σύνδεσης"/>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11 - Τίτλος"/>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l-GR"/>
              <a:t>Kλικ για επεξεργασία του τίτλου</a:t>
            </a:r>
            <a:endParaRPr kumimoji="0" lang="en-US"/>
          </a:p>
        </p:txBody>
      </p:sp>
      <p:sp>
        <p:nvSpPr>
          <p:cNvPr id="25" name="24 - Υπότιτλος"/>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l-GR"/>
              <a:t>Κάντε κλικ για να επεξεργαστείτε τον υπότιτλο του υποδείγματος</a:t>
            </a:r>
            <a:endParaRPr kumimoji="0" lang="en-US"/>
          </a:p>
        </p:txBody>
      </p:sp>
      <p:sp>
        <p:nvSpPr>
          <p:cNvPr id="31" name="30 - Θέση ημερομηνίας"/>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8A85371C-8BDC-46CF-992E-230A1E0C66E4}" type="datetimeFigureOut">
              <a:rPr lang="el-GR" smtClean="0"/>
              <a:pPr/>
              <a:t>17/11/2019</a:t>
            </a:fld>
            <a:endParaRPr lang="el-GR"/>
          </a:p>
        </p:txBody>
      </p:sp>
      <p:sp>
        <p:nvSpPr>
          <p:cNvPr id="18" name="17 - Θέση υποσέλιδου"/>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l-GR"/>
          </a:p>
        </p:txBody>
      </p:sp>
      <p:sp>
        <p:nvSpPr>
          <p:cNvPr id="29" name="28 - Θέση αριθμού διαφάνειας"/>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F981D5A9-E414-4F35-B7C1-F157FE81255D}" type="slidenum">
              <a:rPr lang="el-GR" smtClean="0"/>
              <a:pPr/>
              <a:t>‹#›</a:t>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8A85371C-8BDC-46CF-992E-230A1E0C66E4}" type="datetimeFigureOut">
              <a:rPr lang="el-GR" smtClean="0"/>
              <a:pPr/>
              <a:t>17/11/2019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F981D5A9-E414-4F35-B7C1-F157FE81255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53200" y="274955"/>
            <a:ext cx="1524000" cy="5851525"/>
          </a:xfrm>
        </p:spPr>
        <p:txBody>
          <a:bodyPr vert="eaVert" anchor="t"/>
          <a:lstStyle/>
          <a:p>
            <a:r>
              <a:rPr kumimoji="0" lang="el-GR"/>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274642"/>
            <a:ext cx="6019800" cy="5851525"/>
          </a:xfrm>
        </p:spPr>
        <p:txBody>
          <a:bodyPr vert="eaVer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a:xfrm>
            <a:off x="4242816" y="6557946"/>
            <a:ext cx="2002464" cy="226902"/>
          </a:xfrm>
        </p:spPr>
        <p:txBody>
          <a:bodyPr/>
          <a:lstStyle/>
          <a:p>
            <a:fld id="{8A85371C-8BDC-46CF-992E-230A1E0C66E4}" type="datetimeFigureOut">
              <a:rPr lang="el-GR" smtClean="0"/>
              <a:pPr/>
              <a:t>17/11/2019</a:t>
            </a:fld>
            <a:endParaRPr lang="el-GR"/>
          </a:p>
        </p:txBody>
      </p:sp>
      <p:sp>
        <p:nvSpPr>
          <p:cNvPr id="5" name="4 - Θέση υποσέλιδου"/>
          <p:cNvSpPr>
            <a:spLocks noGrp="1"/>
          </p:cNvSpPr>
          <p:nvPr>
            <p:ph type="ftr" sz="quarter" idx="11"/>
          </p:nvPr>
        </p:nvSpPr>
        <p:spPr>
          <a:xfrm>
            <a:off x="457200" y="6556248"/>
            <a:ext cx="3657600" cy="228600"/>
          </a:xfrm>
        </p:spPr>
        <p:txBody>
          <a:bodyPr/>
          <a:lstStyle/>
          <a:p>
            <a:endParaRPr lang="el-GR"/>
          </a:p>
        </p:txBody>
      </p:sp>
      <p:sp>
        <p:nvSpPr>
          <p:cNvPr id="6" name="5 - Θέση αριθμού διαφάνειας"/>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F981D5A9-E414-4F35-B7C1-F157FE81255D}"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a:t>Kλικ για επεξεργασία του τίτλου</a:t>
            </a:r>
            <a:endParaRPr kumimoji="0" lang="en-US"/>
          </a:p>
        </p:txBody>
      </p:sp>
      <p:sp>
        <p:nvSpPr>
          <p:cNvPr id="3" name="2 - Θέση περιεχομένου"/>
          <p:cNvSpPr>
            <a:spLocks noGrp="1"/>
          </p:cNvSpPr>
          <p:nvPr>
            <p:ph idx="1"/>
          </p:nvPr>
        </p:nvSpPr>
        <p:spPr/>
        <p:txBody>
          <a:bodyPr/>
          <a:lstStyle/>
          <a:p>
            <a:pPr lvl="0" eaLnBrk="1" latinLnBrk="0" hangingPunct="1"/>
            <a:r>
              <a:rPr lang="el-GR" dirty="0" err="1"/>
              <a:t>Kλικ</a:t>
            </a:r>
            <a:r>
              <a:rPr lang="el-GR" dirty="0"/>
              <a:t> για επεξεργασία των στυλ του υποδείγματος</a:t>
            </a:r>
          </a:p>
          <a:p>
            <a:pPr lvl="1" eaLnBrk="1" latinLnBrk="0" hangingPunct="1"/>
            <a:r>
              <a:rPr lang="el-GR" dirty="0"/>
              <a:t>Δεύτερου επιπέδου</a:t>
            </a:r>
          </a:p>
          <a:p>
            <a:pPr lvl="2" eaLnBrk="1" latinLnBrk="0" hangingPunct="1"/>
            <a:r>
              <a:rPr lang="el-GR" dirty="0"/>
              <a:t>Τρίτου επιπέδου</a:t>
            </a:r>
          </a:p>
          <a:p>
            <a:pPr lvl="3" eaLnBrk="1" latinLnBrk="0" hangingPunct="1"/>
            <a:r>
              <a:rPr lang="el-GR" dirty="0"/>
              <a:t>Τέταρτου επιπέδου</a:t>
            </a:r>
          </a:p>
          <a:p>
            <a:pPr lvl="4" eaLnBrk="1" latinLnBrk="0" hangingPunct="1"/>
            <a:r>
              <a:rPr lang="el-GR" dirty="0"/>
              <a:t>Πέμπτου επιπέδου</a:t>
            </a:r>
            <a:endParaRPr kumimoji="0" lang="en-US" dirty="0"/>
          </a:p>
        </p:txBody>
      </p:sp>
      <p:sp>
        <p:nvSpPr>
          <p:cNvPr id="4" name="3 - Θέση ημερομηνίας"/>
          <p:cNvSpPr>
            <a:spLocks noGrp="1"/>
          </p:cNvSpPr>
          <p:nvPr>
            <p:ph type="dt" sz="half" idx="10"/>
          </p:nvPr>
        </p:nvSpPr>
        <p:spPr/>
        <p:txBody>
          <a:bodyPr/>
          <a:lstStyle/>
          <a:p>
            <a:fld id="{8A85371C-8BDC-46CF-992E-230A1E0C66E4}" type="datetimeFigureOut">
              <a:rPr lang="el-GR" smtClean="0"/>
              <a:pPr/>
              <a:t>17/11/2019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F981D5A9-E414-4F35-B7C1-F157FE81255D}"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Ref idx="1001">
        <a:schemeClr val="bg1"/>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l-GR"/>
              <a:t>Kλικ για επεξεργασία του τίτλου</a:t>
            </a:r>
            <a:endParaRPr kumimoji="0" lang="en-US"/>
          </a:p>
        </p:txBody>
      </p:sp>
      <p:sp>
        <p:nvSpPr>
          <p:cNvPr id="3" name="2 - Θέση κειμένου"/>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l-GR"/>
              <a:t>Kλικ για επεξεργασία των στυλ του υποδείγματος</a:t>
            </a:r>
          </a:p>
        </p:txBody>
      </p:sp>
      <p:sp>
        <p:nvSpPr>
          <p:cNvPr id="4" name="3 - Θέση ημερομηνίας"/>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8A85371C-8BDC-46CF-992E-230A1E0C66E4}" type="datetimeFigureOut">
              <a:rPr lang="el-GR" smtClean="0"/>
              <a:pPr/>
              <a:t>17/11/2019</a:t>
            </a:fld>
            <a:endParaRPr lang="el-GR"/>
          </a:p>
        </p:txBody>
      </p:sp>
      <p:sp>
        <p:nvSpPr>
          <p:cNvPr id="5" name="4 - Θέση υποσέλιδου"/>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l-GR"/>
          </a:p>
        </p:txBody>
      </p:sp>
      <p:sp>
        <p:nvSpPr>
          <p:cNvPr id="6" name="5 - Θέση αριθμού διαφάνειας"/>
          <p:cNvSpPr>
            <a:spLocks noGrp="1"/>
          </p:cNvSpPr>
          <p:nvPr>
            <p:ph type="sldNum" sz="quarter" idx="12"/>
          </p:nvPr>
        </p:nvSpPr>
        <p:spPr>
          <a:xfrm>
            <a:off x="6733952" y="6555112"/>
            <a:ext cx="588336" cy="228600"/>
          </a:xfrm>
        </p:spPr>
        <p:txBody>
          <a:bodyPr/>
          <a:lstStyle/>
          <a:p>
            <a:fld id="{F981D5A9-E414-4F35-B7C1-F157FE81255D}" type="slidenum">
              <a:rPr lang="el-GR" smtClean="0"/>
              <a:pPr/>
              <a:t>‹#›</a:t>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20040"/>
            <a:ext cx="7242048" cy="1143000"/>
          </a:xfrm>
        </p:spPr>
        <p:txBody>
          <a:bodyPr/>
          <a:lstStyle/>
          <a:p>
            <a:r>
              <a:rPr kumimoji="0" lang="el-GR"/>
              <a:t>Kλικ για επεξεργασία του τίτλου</a:t>
            </a:r>
            <a:endParaRPr kumimoji="0" lang="en-US"/>
          </a:p>
        </p:txBody>
      </p:sp>
      <p:sp>
        <p:nvSpPr>
          <p:cNvPr id="3" name="2 - Θέση περιεχομένου"/>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περιεχομένου"/>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5" name="4 - Θέση ημερομηνίας"/>
          <p:cNvSpPr>
            <a:spLocks noGrp="1"/>
          </p:cNvSpPr>
          <p:nvPr>
            <p:ph type="dt" sz="half" idx="10"/>
          </p:nvPr>
        </p:nvSpPr>
        <p:spPr/>
        <p:txBody>
          <a:bodyPr/>
          <a:lstStyle/>
          <a:p>
            <a:fld id="{8A85371C-8BDC-46CF-992E-230A1E0C66E4}" type="datetimeFigureOut">
              <a:rPr lang="el-GR" smtClean="0"/>
              <a:pPr/>
              <a:t>17/11/2019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F981D5A9-E414-4F35-B7C1-F157FE81255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20040"/>
            <a:ext cx="7242048" cy="1143000"/>
          </a:xfrm>
        </p:spPr>
        <p:txBody>
          <a:bodyPr anchor="b"/>
          <a:lstStyle>
            <a:lvl1pPr>
              <a:defRPr/>
            </a:lvl1pPr>
            <a:extLst/>
          </a:lstStyle>
          <a:p>
            <a:r>
              <a:rPr kumimoji="0" lang="el-GR"/>
              <a:t>Kλικ για επεξεργασία του τίτλου</a:t>
            </a:r>
            <a:endParaRPr kumimoji="0" lang="en-US"/>
          </a:p>
        </p:txBody>
      </p:sp>
      <p:sp>
        <p:nvSpPr>
          <p:cNvPr id="3" name="2 - Θέση κειμένου"/>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l-GR"/>
              <a:t>Kλικ για επεξεργασία των στυλ του υποδείγματος</a:t>
            </a:r>
          </a:p>
        </p:txBody>
      </p:sp>
      <p:sp>
        <p:nvSpPr>
          <p:cNvPr id="4" name="3 - Θέση κειμένου"/>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l-GR"/>
              <a:t>Kλικ για επεξεργασία των στυλ του υποδείγματος</a:t>
            </a:r>
          </a:p>
        </p:txBody>
      </p:sp>
      <p:sp>
        <p:nvSpPr>
          <p:cNvPr id="5" name="4 - Θέση περιεχομένου"/>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6" name="5 - Θέση περιεχομένου"/>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7" name="6 - Θέση ημερομηνίας"/>
          <p:cNvSpPr>
            <a:spLocks noGrp="1"/>
          </p:cNvSpPr>
          <p:nvPr>
            <p:ph type="dt" sz="half" idx="10"/>
          </p:nvPr>
        </p:nvSpPr>
        <p:spPr/>
        <p:txBody>
          <a:bodyPr/>
          <a:lstStyle/>
          <a:p>
            <a:fld id="{8A85371C-8BDC-46CF-992E-230A1E0C66E4}" type="datetimeFigureOut">
              <a:rPr lang="el-GR" smtClean="0"/>
              <a:pPr/>
              <a:t>17/11/2019</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F981D5A9-E414-4F35-B7C1-F157FE81255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20040"/>
            <a:ext cx="7242048" cy="1143000"/>
          </a:xfrm>
        </p:spPr>
        <p:txBody>
          <a:bodyPr/>
          <a:lstStyle/>
          <a:p>
            <a:r>
              <a:rPr kumimoji="0" lang="el-GR"/>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p>
            <a:fld id="{8A85371C-8BDC-46CF-992E-230A1E0C66E4}" type="datetimeFigureOut">
              <a:rPr lang="el-GR" smtClean="0"/>
              <a:pPr/>
              <a:t>17/11/2019</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F981D5A9-E414-4F35-B7C1-F157FE81255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lvl1pPr>
              <a:defRPr>
                <a:solidFill>
                  <a:schemeClr val="tx2"/>
                </a:solidFill>
              </a:defRPr>
            </a:lvl1pPr>
            <a:extLst/>
          </a:lstStyle>
          <a:p>
            <a:fld id="{8A85371C-8BDC-46CF-992E-230A1E0C66E4}" type="datetimeFigureOut">
              <a:rPr lang="el-GR" smtClean="0"/>
              <a:pPr/>
              <a:t>17/11/2019</a:t>
            </a:fld>
            <a:endParaRPr lang="el-GR"/>
          </a:p>
        </p:txBody>
      </p:sp>
      <p:sp>
        <p:nvSpPr>
          <p:cNvPr id="3" name="2 - Θέση υποσέλιδου"/>
          <p:cNvSpPr>
            <a:spLocks noGrp="1"/>
          </p:cNvSpPr>
          <p:nvPr>
            <p:ph type="ftr" sz="quarter" idx="11"/>
          </p:nvPr>
        </p:nvSpPr>
        <p:spPr/>
        <p:txBody>
          <a:bodyPr/>
          <a:lstStyle>
            <a:lvl1pPr>
              <a:defRPr>
                <a:solidFill>
                  <a:schemeClr val="tx2"/>
                </a:solidFill>
              </a:defRPr>
            </a:lvl1pPr>
            <a:extLst/>
          </a:lstStyle>
          <a:p>
            <a:endParaRPr lang="el-GR"/>
          </a:p>
        </p:txBody>
      </p:sp>
      <p:sp>
        <p:nvSpPr>
          <p:cNvPr id="4" name="3 - Θέση αριθμού διαφάνειας"/>
          <p:cNvSpPr>
            <a:spLocks noGrp="1"/>
          </p:cNvSpPr>
          <p:nvPr>
            <p:ph type="sldNum" sz="quarter" idx="12"/>
          </p:nvPr>
        </p:nvSpPr>
        <p:spPr/>
        <p:txBody>
          <a:bodyPr/>
          <a:lstStyle/>
          <a:p>
            <a:fld id="{F981D5A9-E414-4F35-B7C1-F157FE81255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l-GR"/>
              <a:t>Kλικ για επεξεργασία του τίτλου</a:t>
            </a:r>
            <a:endParaRPr kumimoji="0" lang="en-US"/>
          </a:p>
        </p:txBody>
      </p:sp>
      <p:sp>
        <p:nvSpPr>
          <p:cNvPr id="3" name="2 - Θέση κειμένου"/>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l-GR"/>
              <a:t>Kλικ για επεξεργασία των στυλ του υποδείγματος</a:t>
            </a:r>
          </a:p>
        </p:txBody>
      </p:sp>
      <p:sp>
        <p:nvSpPr>
          <p:cNvPr id="4" name="3 - Θέση περιεχομένου"/>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5" name="4 - Θέση ημερομηνίας"/>
          <p:cNvSpPr>
            <a:spLocks noGrp="1"/>
          </p:cNvSpPr>
          <p:nvPr>
            <p:ph type="dt" sz="half" idx="10"/>
          </p:nvPr>
        </p:nvSpPr>
        <p:spPr/>
        <p:txBody>
          <a:bodyPr/>
          <a:lstStyle/>
          <a:p>
            <a:fld id="{8A85371C-8BDC-46CF-992E-230A1E0C66E4}" type="datetimeFigureOut">
              <a:rPr lang="el-GR" smtClean="0"/>
              <a:pPr/>
              <a:t>17/11/2019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F981D5A9-E414-4F35-B7C1-F157FE81255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bg>
      <p:bgRef idx="1002">
        <a:schemeClr val="bg2"/>
      </p:bgRef>
    </p:bg>
    <p:spTree>
      <p:nvGrpSpPr>
        <p:cNvPr id="1" name=""/>
        <p:cNvGrpSpPr/>
        <p:nvPr/>
      </p:nvGrpSpPr>
      <p:grpSpPr>
        <a:xfrm>
          <a:off x="0" y="0"/>
          <a:ext cx="0" cy="0"/>
          <a:chOff x="0" y="0"/>
          <a:chExt cx="0" cy="0"/>
        </a:xfrm>
      </p:grpSpPr>
      <p:sp>
        <p:nvSpPr>
          <p:cNvPr id="8" name="7 - Ορθογώνιο"/>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8 - Ορθογώνιο"/>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 Τίτλος"/>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l-GR"/>
              <a:t>Kλικ για επεξεργασία του τίτλου</a:t>
            </a:r>
            <a:endParaRPr kumimoji="0" lang="en-US" dirty="0"/>
          </a:p>
        </p:txBody>
      </p:sp>
      <p:sp>
        <p:nvSpPr>
          <p:cNvPr id="4" name="3 - Θέση κειμένου"/>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A85371C-8BDC-46CF-992E-230A1E0C66E4}" type="datetimeFigureOut">
              <a:rPr lang="el-GR" smtClean="0"/>
              <a:pPr/>
              <a:t>17/11/2019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F981D5A9-E414-4F35-B7C1-F157FE81255D}" type="slidenum">
              <a:rPr lang="el-GR" smtClean="0"/>
              <a:pPr/>
              <a:t>‹#›</a:t>
            </a:fld>
            <a:endParaRPr lang="el-GR"/>
          </a:p>
        </p:txBody>
      </p:sp>
      <p:sp>
        <p:nvSpPr>
          <p:cNvPr id="10" name="9 - Θέση εικόνας"/>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l-GR"/>
              <a:t>Κάντε κλικ στο εικονίδιο για να προσθέσετε μια εικόνα</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8 - Ορθογώνιο"/>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2 - Θέση τίτλου"/>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p>
            <a:r>
              <a:rPr kumimoji="0" lang="el-GR"/>
              <a:t>Kλικ για επεξεργασία του τίτλου</a:t>
            </a:r>
            <a:endParaRPr kumimoji="0" lang="en-US"/>
          </a:p>
        </p:txBody>
      </p:sp>
      <p:sp>
        <p:nvSpPr>
          <p:cNvPr id="31" name="30 - Θέση κειμένου"/>
          <p:cNvSpPr>
            <a:spLocks noGrp="1"/>
          </p:cNvSpPr>
          <p:nvPr>
            <p:ph type="body" idx="1"/>
          </p:nvPr>
        </p:nvSpPr>
        <p:spPr>
          <a:xfrm>
            <a:off x="457200" y="1609416"/>
            <a:ext cx="7239000" cy="4846320"/>
          </a:xfrm>
          <a:prstGeom prst="rect">
            <a:avLst/>
          </a:prstGeom>
        </p:spPr>
        <p:txBody>
          <a:bodyPr vert="horz">
            <a:normAutofit/>
          </a:bodyPr>
          <a:lstStyle/>
          <a:p>
            <a:pPr lvl="0" eaLnBrk="1" latinLnBrk="0" hangingPunct="1"/>
            <a:r>
              <a:rPr kumimoji="0" lang="el-GR"/>
              <a:t>Kλικ για επεξεργασία των στυλ του υποδείγματος</a:t>
            </a:r>
          </a:p>
          <a:p>
            <a:pPr lvl="1" eaLnBrk="1" latinLnBrk="0" hangingPunct="1"/>
            <a:r>
              <a:rPr kumimoji="0" lang="el-GR"/>
              <a:t>Δεύτερου επιπέδου</a:t>
            </a:r>
          </a:p>
          <a:p>
            <a:pPr lvl="2" eaLnBrk="1" latinLnBrk="0" hangingPunct="1"/>
            <a:r>
              <a:rPr kumimoji="0" lang="el-GR"/>
              <a:t>Τρίτου επιπέδου</a:t>
            </a:r>
          </a:p>
          <a:p>
            <a:pPr lvl="3" eaLnBrk="1" latinLnBrk="0" hangingPunct="1"/>
            <a:r>
              <a:rPr kumimoji="0" lang="el-GR"/>
              <a:t>Τέταρτου επιπέδου</a:t>
            </a:r>
          </a:p>
          <a:p>
            <a:pPr lvl="4" eaLnBrk="1" latinLnBrk="0" hangingPunct="1"/>
            <a:r>
              <a:rPr kumimoji="0" lang="el-GR"/>
              <a:t>Πέμπτου επιπέδου</a:t>
            </a:r>
            <a:endParaRPr kumimoji="0" lang="en-US"/>
          </a:p>
        </p:txBody>
      </p:sp>
      <p:sp>
        <p:nvSpPr>
          <p:cNvPr id="27" name="26 - Θέση ημερομηνίας"/>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8A85371C-8BDC-46CF-992E-230A1E0C66E4}" type="datetimeFigureOut">
              <a:rPr lang="el-GR" smtClean="0"/>
              <a:pPr/>
              <a:t>17/11/2019</a:t>
            </a:fld>
            <a:endParaRPr lang="el-GR"/>
          </a:p>
        </p:txBody>
      </p:sp>
      <p:sp>
        <p:nvSpPr>
          <p:cNvPr id="4" name="3 - Θέση υποσέλιδου"/>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l-GR"/>
          </a:p>
        </p:txBody>
      </p:sp>
      <p:sp>
        <p:nvSpPr>
          <p:cNvPr id="16" name="15 - Θέση αριθμού διαφάνειας"/>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F981D5A9-E414-4F35-B7C1-F157FE81255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google.gr/url?sa=i&amp;source=images&amp;cd=&amp;cad=rja&amp;docid=P76TQsjnj0XqXM&amp;tbnid=HIGoNI3dGpIi-M:&amp;ved=0CAgQjRwwAA&amp;url=http://elc-students.blogspot.com/2012/04/tv-company-to-my-school.html&amp;ei=qvUtUfv2F8roswbuqoGwBg&amp;psig=AFQjCNG-CYXZvSRi9P_FKxGQD_-j2AyjXw&amp;ust=1362052906438106"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subTitle" idx="1"/>
          </p:nvPr>
        </p:nvSpPr>
        <p:spPr>
          <a:xfrm>
            <a:off x="179388" y="620688"/>
            <a:ext cx="8964612" cy="5616575"/>
          </a:xfrm>
        </p:spPr>
        <p:txBody>
          <a:bodyPr/>
          <a:lstStyle/>
          <a:p>
            <a:pPr eaLnBrk="1" hangingPunct="1"/>
            <a:endParaRPr lang="el-GR" dirty="0">
              <a:latin typeface="Garamond" pitchFamily="18" charset="0"/>
            </a:endParaRPr>
          </a:p>
          <a:p>
            <a:pPr algn="ctr" eaLnBrk="1" hangingPunct="1"/>
            <a:r>
              <a:rPr lang="el-GR" dirty="0">
                <a:latin typeface="Garamond" pitchFamily="18" charset="0"/>
              </a:rPr>
              <a:t>ΤΜΗΜΑ ΕΚΠΑΙΔΕΥΤΙΚΗΣ ΚΑΙ ΚΟΙΝΩΝΙΚΗΣ ΠΟΛΙΤΙΚΗΣ</a:t>
            </a:r>
          </a:p>
          <a:p>
            <a:pPr algn="ctr" eaLnBrk="1" hangingPunct="1"/>
            <a:r>
              <a:rPr lang="el-GR" dirty="0">
                <a:latin typeface="Garamond" pitchFamily="18" charset="0"/>
              </a:rPr>
              <a:t>ΠΑΝΕΠΙΣΤΗΜΙΟ ΜΑΚΕΔΟΝΙΑΣ</a:t>
            </a:r>
          </a:p>
          <a:p>
            <a:pPr algn="ctr" eaLnBrk="1" hangingPunct="1"/>
            <a:r>
              <a:rPr lang="el-GR" dirty="0">
                <a:latin typeface="Garamond" pitchFamily="18" charset="0"/>
              </a:rPr>
              <a:t>ΕΙΣΑΓΩΓΗ ΣΤΗ ΔΙΑΠΟΛΙΤΙΣΜΙΚΗ ΕΚΠΑΙΔΕΥΣΗ</a:t>
            </a:r>
          </a:p>
          <a:p>
            <a:pPr algn="ctr" eaLnBrk="1" hangingPunct="1"/>
            <a:endParaRPr lang="el-GR" dirty="0">
              <a:latin typeface="Garamond" pitchFamily="18" charset="0"/>
            </a:endParaRPr>
          </a:p>
          <a:p>
            <a:pPr algn="r" eaLnBrk="1" hangingPunct="1"/>
            <a:endParaRPr lang="el-GR" sz="1800" dirty="0">
              <a:latin typeface="Garamond" pitchFamily="18" charset="0"/>
            </a:endParaRPr>
          </a:p>
          <a:p>
            <a:pPr algn="r" eaLnBrk="1" hangingPunct="1"/>
            <a:endParaRPr lang="el-GR" sz="1800" dirty="0">
              <a:latin typeface="Garamond" pitchFamily="18" charset="0"/>
            </a:endParaRPr>
          </a:p>
          <a:p>
            <a:pPr eaLnBrk="1" hangingPunct="1"/>
            <a:r>
              <a:rPr lang="el-GR" sz="1800" dirty="0">
                <a:latin typeface="Garamond" pitchFamily="18" charset="0"/>
              </a:rPr>
              <a:t>Διδάσκουσα: Ευμορφία </a:t>
            </a:r>
            <a:r>
              <a:rPr lang="el-GR" sz="1800" dirty="0" err="1">
                <a:latin typeface="Garamond" pitchFamily="18" charset="0"/>
              </a:rPr>
              <a:t>Κηπουροπούλου</a:t>
            </a:r>
            <a:endParaRPr lang="en-US" sz="1800" dirty="0">
              <a:latin typeface="Garamond" pitchFamily="18" charset="0"/>
            </a:endParaRPr>
          </a:p>
          <a:p>
            <a:pPr eaLnBrk="1" hangingPunct="1"/>
            <a:r>
              <a:rPr lang="el-GR" sz="1800" dirty="0">
                <a:latin typeface="Garamond" pitchFamily="18" charset="0"/>
              </a:rPr>
              <a:t>Δρ. Παιδαγωγικής Α.Π.Θ.</a:t>
            </a:r>
          </a:p>
          <a:p>
            <a:pPr eaLnBrk="1" hangingPunct="1"/>
            <a:r>
              <a:rPr lang="el-GR" sz="1800" dirty="0" err="1">
                <a:latin typeface="Garamond" pitchFamily="18" charset="0"/>
              </a:rPr>
              <a:t>Μεταδιδάκτωρ</a:t>
            </a:r>
            <a:r>
              <a:rPr lang="el-GR" sz="1800" dirty="0">
                <a:latin typeface="Garamond" pitchFamily="18" charset="0"/>
              </a:rPr>
              <a:t> Παιδαγωγικής  Α.Π.Θ.</a:t>
            </a:r>
          </a:p>
        </p:txBody>
      </p:sp>
      <p:pic>
        <p:nvPicPr>
          <p:cNvPr id="3075" name="Picture 6" descr="School+Kids">
            <a:hlinkClick r:id="rId2"/>
          </p:cNvPr>
          <p:cNvPicPr>
            <a:picLocks noChangeAspect="1" noChangeArrowheads="1"/>
          </p:cNvPicPr>
          <p:nvPr/>
        </p:nvPicPr>
        <p:blipFill>
          <a:blip r:embed="rId3" cstate="print"/>
          <a:srcRect/>
          <a:stretch>
            <a:fillRect/>
          </a:stretch>
        </p:blipFill>
        <p:spPr bwMode="auto">
          <a:xfrm>
            <a:off x="107950" y="4005263"/>
            <a:ext cx="4464050" cy="2663825"/>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548680"/>
            <a:ext cx="7571184" cy="5907056"/>
          </a:xfrm>
        </p:spPr>
        <p:txBody>
          <a:bodyPr>
            <a:normAutofit fontScale="70000" lnSpcReduction="20000"/>
          </a:bodyPr>
          <a:lstStyle/>
          <a:p>
            <a:r>
              <a:rPr lang="el-GR" dirty="0"/>
              <a:t>Πριν ξεκινήσει η ηχογράφηση έγινε μια συζήτηση σχετικά με το πώς ηχογραφούν οι μουσικοί σε ένα στούντιο και με ποιες συνθήκες παράγεται αυτό το αποτέλεσμα, έτσι ώστε να κατανοήσουν τα παιδιά την αξία της ησυχίας μέσα στην τάξη (κατά την διάρκεια της ηχογράφησης) αλλά και τον σεβασμό, όταν άλλα παιδιά παίζουνε μουσική. Φυσικά, οι συνθήκες ηχογράφησης σε ένα σχολείο δεν είναι οι ιδανικές καθώς θόρυβοι ακούγονται από παντού, αλλά τα παιδιά κατάφεραν σε μεγάλο βαθμό να δημιουργήσουν μια ατμόσφαιρα πραγματικής ηχογράφησης.</a:t>
            </a:r>
          </a:p>
          <a:p>
            <a:r>
              <a:rPr lang="el-GR" dirty="0"/>
              <a:t> </a:t>
            </a:r>
          </a:p>
          <a:p>
            <a:r>
              <a:rPr lang="el-GR" dirty="0"/>
              <a:t> </a:t>
            </a:r>
          </a:p>
          <a:p>
            <a:r>
              <a:rPr lang="el-GR" b="1" i="1" dirty="0"/>
              <a:t>Δραστηριότητες</a:t>
            </a:r>
            <a:endParaRPr lang="el-GR" dirty="0"/>
          </a:p>
          <a:p>
            <a:r>
              <a:rPr lang="el-GR" b="1" i="1" dirty="0"/>
              <a:t> </a:t>
            </a:r>
            <a:endParaRPr lang="el-GR" dirty="0"/>
          </a:p>
          <a:p>
            <a:pPr lvl="0"/>
            <a:r>
              <a:rPr lang="el-GR" dirty="0"/>
              <a:t>Αυτοσχεδιασμός με μουσικά όργανα.</a:t>
            </a:r>
          </a:p>
          <a:p>
            <a:pPr lvl="0"/>
            <a:r>
              <a:rPr lang="el-GR" dirty="0" err="1"/>
              <a:t>Ηχοχρωματική</a:t>
            </a:r>
            <a:r>
              <a:rPr lang="el-GR" dirty="0"/>
              <a:t> &amp; ρυθμική έκφραση μέσω των οργάνων.</a:t>
            </a:r>
          </a:p>
          <a:p>
            <a:pPr lvl="0"/>
            <a:r>
              <a:rPr lang="el-GR" dirty="0"/>
              <a:t>Μουσική επένδυση και αποτύπωση διαφόρων ζώων και φαινομένων του καιρού (ως προετοιμασία του τελικού </a:t>
            </a:r>
            <a:r>
              <a:rPr lang="en-US" dirty="0"/>
              <a:t>project</a:t>
            </a:r>
            <a:r>
              <a:rPr lang="el-GR" dirty="0"/>
              <a:t>).</a:t>
            </a:r>
          </a:p>
          <a:p>
            <a:pPr lvl="0"/>
            <a:r>
              <a:rPr lang="el-GR" dirty="0"/>
              <a:t>Μουσική επένδυση βίντεο.</a:t>
            </a:r>
          </a:p>
          <a:p>
            <a:pPr lvl="0"/>
            <a:r>
              <a:rPr lang="el-GR" dirty="0"/>
              <a:t>Σχέση ηχητικών ακουσμάτων και εικόνων.</a:t>
            </a:r>
          </a:p>
          <a:p>
            <a:pPr lvl="0"/>
            <a:r>
              <a:rPr lang="el-GR" dirty="0"/>
              <a:t>Συζήτηση για την έννοια «ειρήνη» και για τους τρόπους με τους οποίους αυτή μπορεί να εκφραστεί μουσικά.</a:t>
            </a:r>
          </a:p>
          <a:p>
            <a:r>
              <a:rPr lang="en-US" dirty="0"/>
              <a:t> </a:t>
            </a:r>
            <a:r>
              <a:rPr lang="el-GR" dirty="0"/>
              <a:t>(ΦΏΤΟ)</a:t>
            </a:r>
          </a:p>
          <a:p>
            <a:endParaRPr lang="el-G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404664"/>
            <a:ext cx="7427168" cy="6051072"/>
          </a:xfrm>
        </p:spPr>
        <p:txBody>
          <a:bodyPr/>
          <a:lstStyle/>
          <a:p>
            <a:pPr>
              <a:buNone/>
            </a:pPr>
            <a:endParaRPr lang="el-GR" dirty="0"/>
          </a:p>
          <a:p>
            <a:endParaRPr lang="el-GR" dirty="0"/>
          </a:p>
          <a:p>
            <a:r>
              <a:rPr lang="el-GR" dirty="0"/>
              <a:t>Διδακτική Ιστορία σε μειονοτικά σχολεία-Εκπαίδευση </a:t>
            </a:r>
            <a:r>
              <a:rPr lang="el-GR" dirty="0" err="1"/>
              <a:t>Μουσουλμανόπαιδων</a:t>
            </a:r>
            <a:endParaRPr lang="el-G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Grp="1" noChangeAspect="1" noChangeArrowheads="1"/>
          </p:cNvPicPr>
          <p:nvPr>
            <p:ph idx="1"/>
          </p:nvPr>
        </p:nvPicPr>
        <p:blipFill>
          <a:blip r:embed="rId2" cstate="print"/>
          <a:srcRect/>
          <a:stretch>
            <a:fillRect/>
          </a:stretch>
        </p:blipFill>
        <p:spPr bwMode="auto">
          <a:xfrm>
            <a:off x="899592" y="332656"/>
            <a:ext cx="6120680" cy="6123707"/>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srcRect/>
          <a:stretch>
            <a:fillRect/>
          </a:stretch>
        </p:blipFill>
        <p:spPr bwMode="auto">
          <a:xfrm>
            <a:off x="899592" y="188640"/>
            <a:ext cx="6840760" cy="666936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srcRect/>
          <a:stretch>
            <a:fillRect/>
          </a:stretch>
        </p:blipFill>
        <p:spPr bwMode="auto">
          <a:xfrm>
            <a:off x="683568" y="0"/>
            <a:ext cx="6912768" cy="6456363"/>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620688"/>
            <a:ext cx="7715200" cy="5835048"/>
          </a:xfrm>
        </p:spPr>
        <p:txBody>
          <a:bodyPr/>
          <a:lstStyle/>
          <a:p>
            <a:pPr algn="ctr"/>
            <a:endParaRPr lang="el-GR" dirty="0"/>
          </a:p>
          <a:p>
            <a:pPr algn="ctr"/>
            <a:endParaRPr lang="el-GR" dirty="0"/>
          </a:p>
          <a:p>
            <a:pPr algn="ctr"/>
            <a:endParaRPr lang="el-GR" dirty="0"/>
          </a:p>
          <a:p>
            <a:pPr algn="ctr"/>
            <a:endParaRPr lang="el-GR" dirty="0"/>
          </a:p>
          <a:p>
            <a:pPr algn="ctr">
              <a:buNone/>
            </a:pPr>
            <a:r>
              <a:rPr lang="el-GR" dirty="0"/>
              <a:t>Ευχαριστώ</a:t>
            </a:r>
          </a:p>
          <a:p>
            <a:pPr algn="ctr">
              <a:buNone/>
            </a:pPr>
            <a:endParaRPr lang="el-GR" dirty="0"/>
          </a:p>
          <a:p>
            <a:pPr algn="ctr">
              <a:buNone/>
            </a:pPr>
            <a:endParaRPr lang="el-GR" dirty="0"/>
          </a:p>
          <a:p>
            <a:pPr algn="ctr">
              <a:buNone/>
            </a:pPr>
            <a:endParaRPr lang="el-GR" dirty="0"/>
          </a:p>
        </p:txBody>
      </p:sp>
      <p:pic>
        <p:nvPicPr>
          <p:cNvPr id="4" name="Picture 5" descr="wspglobe"/>
          <p:cNvPicPr>
            <a:picLocks noChangeAspect="1" noChangeArrowheads="1"/>
          </p:cNvPicPr>
          <p:nvPr/>
        </p:nvPicPr>
        <p:blipFill>
          <a:blip r:embed="rId2" cstate="print"/>
          <a:srcRect/>
          <a:stretch>
            <a:fillRect/>
          </a:stretch>
        </p:blipFill>
        <p:spPr bwMode="auto">
          <a:xfrm>
            <a:off x="0" y="4365104"/>
            <a:ext cx="2699791" cy="2303462"/>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476672"/>
            <a:ext cx="7239000" cy="5979064"/>
          </a:xfrm>
        </p:spPr>
        <p:txBody>
          <a:bodyPr/>
          <a:lstStyle/>
          <a:p>
            <a:pPr algn="ctr"/>
            <a:r>
              <a:rPr lang="el-GR" dirty="0"/>
              <a:t>Παρουσίαση και συζήτηση</a:t>
            </a:r>
            <a:r>
              <a:rPr lang="el-GR" b="1" dirty="0"/>
              <a:t> </a:t>
            </a:r>
            <a:r>
              <a:rPr lang="el-GR" dirty="0"/>
              <a:t>διαπολιτισμικών πρακτικών σε σχολεία χωρών του εξωτερικού-σύγκριση με ελληνικό παράδειγμα</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Το παράδειγμα της </a:t>
            </a:r>
            <a:r>
              <a:rPr lang="el-GR" dirty="0" err="1"/>
              <a:t>Αγγλιασ</a:t>
            </a:r>
            <a:endParaRPr lang="el-GR" dirty="0"/>
          </a:p>
        </p:txBody>
      </p:sp>
      <p:sp>
        <p:nvSpPr>
          <p:cNvPr id="3" name="2 - Θέση περιεχομένου"/>
          <p:cNvSpPr>
            <a:spLocks noGrp="1"/>
          </p:cNvSpPr>
          <p:nvPr>
            <p:ph idx="1"/>
          </p:nvPr>
        </p:nvSpPr>
        <p:spPr/>
        <p:txBody>
          <a:bodyPr/>
          <a:lstStyle/>
          <a:p>
            <a:endParaRPr lang="el-G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cstate="print"/>
          <a:srcRect/>
          <a:stretch>
            <a:fillRect/>
          </a:stretch>
        </p:blipFill>
        <p:spPr bwMode="auto">
          <a:xfrm>
            <a:off x="467544" y="1340768"/>
            <a:ext cx="7571184" cy="431413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Grp="1" noChangeAspect="1" noChangeArrowheads="1"/>
          </p:cNvPicPr>
          <p:nvPr>
            <p:ph idx="1"/>
          </p:nvPr>
        </p:nvPicPr>
        <p:blipFill>
          <a:blip r:embed="rId2" cstate="print"/>
          <a:srcRect/>
          <a:stretch>
            <a:fillRect/>
          </a:stretch>
        </p:blipFill>
        <p:spPr bwMode="auto">
          <a:xfrm>
            <a:off x="683568" y="1196752"/>
            <a:ext cx="7239000" cy="4157048"/>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539552" y="188640"/>
            <a:ext cx="7560840" cy="6048672"/>
          </a:xfrm>
        </p:spPr>
        <p:txBody>
          <a:bodyPr/>
          <a:lstStyle/>
          <a:p>
            <a:pPr algn="ctr"/>
            <a:endParaRPr lang="en-US" b="1" dirty="0"/>
          </a:p>
          <a:p>
            <a:pPr algn="ctr"/>
            <a:endParaRPr lang="en-US" b="1" dirty="0"/>
          </a:p>
          <a:p>
            <a:pPr algn="ctr"/>
            <a:r>
              <a:rPr lang="el-GR" dirty="0"/>
              <a:t>Παρουσίαση και συζήτηση</a:t>
            </a:r>
            <a:r>
              <a:rPr lang="el-GR" b="1" dirty="0"/>
              <a:t> </a:t>
            </a:r>
            <a:r>
              <a:rPr lang="el-GR" dirty="0"/>
              <a:t>διαπολιτισμικών πρακτικών σε σχολεία (εκπαίδευση αλλοδαπών μαθητών, </a:t>
            </a:r>
            <a:r>
              <a:rPr lang="en-US" dirty="0"/>
              <a:t>Roma</a:t>
            </a:r>
            <a:r>
              <a:rPr lang="el-GR" dirty="0"/>
              <a:t>, </a:t>
            </a:r>
            <a:r>
              <a:rPr lang="el-GR" dirty="0" err="1"/>
              <a:t>μουσουλμανοπαίδων</a:t>
            </a:r>
            <a:r>
              <a:rPr lang="el-GR" dirty="0"/>
              <a:t>) στην Ελλάδα</a:t>
            </a:r>
          </a:p>
          <a:p>
            <a:endParaRPr lang="el-G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457200" y="2000678"/>
            <a:ext cx="7499350" cy="3220182"/>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Το </a:t>
            </a:r>
            <a:r>
              <a:rPr lang="el-GR" dirty="0" err="1"/>
              <a:t>παραδειγμα</a:t>
            </a:r>
            <a:r>
              <a:rPr lang="el-GR" dirty="0"/>
              <a:t> της </a:t>
            </a:r>
            <a:r>
              <a:rPr lang="el-GR" dirty="0" err="1"/>
              <a:t>αυστραλιασ</a:t>
            </a:r>
            <a:endParaRPr lang="el-GR" dirty="0"/>
          </a:p>
        </p:txBody>
      </p:sp>
      <p:sp>
        <p:nvSpPr>
          <p:cNvPr id="3" name="2 - Θέση περιεχομένου"/>
          <p:cNvSpPr>
            <a:spLocks noGrp="1"/>
          </p:cNvSpPr>
          <p:nvPr>
            <p:ph idx="1"/>
          </p:nvPr>
        </p:nvSpPr>
        <p:spPr/>
        <p:txBody>
          <a:bodyPr/>
          <a:lstStyle/>
          <a:p>
            <a:endParaRPr lang="el-G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cstate="print"/>
          <a:srcRect/>
          <a:stretch>
            <a:fillRect/>
          </a:stretch>
        </p:blipFill>
        <p:spPr bwMode="auto">
          <a:xfrm>
            <a:off x="457200" y="1700809"/>
            <a:ext cx="7239000" cy="3475032"/>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cstate="print"/>
          <a:srcRect/>
          <a:stretch>
            <a:fillRect/>
          </a:stretch>
        </p:blipFill>
        <p:spPr bwMode="auto">
          <a:xfrm>
            <a:off x="457200" y="1985288"/>
            <a:ext cx="7239000" cy="31065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a:stretch>
            <a:fillRect/>
          </a:stretch>
        </p:blipFill>
        <p:spPr bwMode="auto">
          <a:xfrm>
            <a:off x="457200" y="1306456"/>
            <a:ext cx="7239000" cy="4680063"/>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err="1"/>
              <a:t>Γιατι</a:t>
            </a:r>
            <a:r>
              <a:rPr lang="el-GR" dirty="0"/>
              <a:t> οι </a:t>
            </a:r>
            <a:r>
              <a:rPr lang="el-GR" dirty="0" err="1"/>
              <a:t>διαφορεσ</a:t>
            </a:r>
            <a:r>
              <a:rPr lang="el-GR" dirty="0"/>
              <a:t>; (</a:t>
            </a:r>
            <a:r>
              <a:rPr lang="el-GR" dirty="0" err="1"/>
              <a:t>Αγγλια</a:t>
            </a:r>
            <a:r>
              <a:rPr lang="el-GR" dirty="0"/>
              <a:t>-</a:t>
            </a:r>
            <a:r>
              <a:rPr lang="el-GR" dirty="0" err="1"/>
              <a:t>αυστραλια</a:t>
            </a:r>
            <a:r>
              <a:rPr lang="el-GR" dirty="0"/>
              <a:t>-</a:t>
            </a:r>
            <a:r>
              <a:rPr lang="el-GR" dirty="0" err="1"/>
              <a:t>ελλαδα</a:t>
            </a:r>
            <a:r>
              <a:rPr lang="el-GR" dirty="0"/>
              <a:t>)</a:t>
            </a:r>
          </a:p>
        </p:txBody>
      </p:sp>
      <p:sp>
        <p:nvSpPr>
          <p:cNvPr id="3" name="2 - Θέση περιεχομένου"/>
          <p:cNvSpPr>
            <a:spLocks noGrp="1"/>
          </p:cNvSpPr>
          <p:nvPr>
            <p:ph idx="1"/>
          </p:nvPr>
        </p:nvSpPr>
        <p:spPr/>
        <p:txBody>
          <a:bodyPr/>
          <a:lstStyle/>
          <a:p>
            <a:endParaRPr lang="el-G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Grp="1" noChangeAspect="1" noChangeArrowheads="1"/>
          </p:cNvPicPr>
          <p:nvPr>
            <p:ph idx="1"/>
          </p:nvPr>
        </p:nvPicPr>
        <p:blipFill>
          <a:blip r:embed="rId2" cstate="print"/>
          <a:srcRect/>
          <a:stretch>
            <a:fillRect/>
          </a:stretch>
        </p:blipFill>
        <p:spPr bwMode="auto">
          <a:xfrm>
            <a:off x="457200" y="1916833"/>
            <a:ext cx="7239000" cy="3519002"/>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srcRect/>
          <a:stretch>
            <a:fillRect/>
          </a:stretch>
        </p:blipFill>
        <p:spPr bwMode="auto">
          <a:xfrm>
            <a:off x="457200" y="2276872"/>
            <a:ext cx="7570788" cy="2376264"/>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srcRect/>
          <a:stretch>
            <a:fillRect/>
          </a:stretch>
        </p:blipFill>
        <p:spPr bwMode="auto">
          <a:xfrm>
            <a:off x="539750" y="1700809"/>
            <a:ext cx="7239000" cy="309187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cstate="print"/>
          <a:srcRect/>
          <a:stretch>
            <a:fillRect/>
          </a:stretch>
        </p:blipFill>
        <p:spPr bwMode="auto">
          <a:xfrm>
            <a:off x="611560" y="1340768"/>
            <a:ext cx="7239000" cy="3363177"/>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cstate="print"/>
          <a:srcRect/>
          <a:stretch>
            <a:fillRect/>
          </a:stretch>
        </p:blipFill>
        <p:spPr bwMode="auto">
          <a:xfrm>
            <a:off x="683568" y="0"/>
            <a:ext cx="6912768" cy="6456363"/>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cstate="print"/>
          <a:srcRect/>
          <a:stretch>
            <a:fillRect/>
          </a:stretch>
        </p:blipFill>
        <p:spPr bwMode="auto">
          <a:xfrm>
            <a:off x="0" y="1124744"/>
            <a:ext cx="7776864" cy="4108832"/>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620688"/>
            <a:ext cx="7571184" cy="5835048"/>
          </a:xfrm>
        </p:spPr>
        <p:txBody>
          <a:bodyPr/>
          <a:lstStyle/>
          <a:p>
            <a:pPr algn="just"/>
            <a:r>
              <a:rPr lang="el-GR" dirty="0"/>
              <a:t>Ο </a:t>
            </a:r>
            <a:r>
              <a:rPr lang="el-GR" dirty="0" err="1"/>
              <a:t>Cummins</a:t>
            </a:r>
            <a:r>
              <a:rPr lang="el-GR" dirty="0"/>
              <a:t> (Ταυτότητες υπό Διαπραγμάτευση 1999) αναφέρεται σε πολλά ερευνητικά παραδείγματα εφαρμογής προγραμμάτων για δίγλωσσους μαθητές. Σε αυτά καταδεικνύεται η σχέση διγλωσσίας και </a:t>
            </a:r>
            <a:r>
              <a:rPr lang="el-GR" dirty="0" err="1"/>
              <a:t>γραμματισμού</a:t>
            </a:r>
            <a:r>
              <a:rPr lang="el-GR" dirty="0"/>
              <a:t>, όπως είναι τα δίγλωσσα προγράμματα του </a:t>
            </a:r>
            <a:r>
              <a:rPr lang="el-GR" dirty="0" err="1"/>
              <a:t>Χέλντμπουρκ</a:t>
            </a:r>
            <a:r>
              <a:rPr lang="el-GR" dirty="0"/>
              <a:t> και τα εντυπωσιακά επιτεύγματα του δίγλωσσου διαπολιτισμικού “</a:t>
            </a:r>
            <a:r>
              <a:rPr lang="el-GR" dirty="0" err="1"/>
              <a:t>Mini</a:t>
            </a:r>
            <a:r>
              <a:rPr lang="el-GR" dirty="0"/>
              <a:t> </a:t>
            </a:r>
            <a:r>
              <a:rPr lang="el-GR" dirty="0" err="1"/>
              <a:t>School</a:t>
            </a:r>
            <a:r>
              <a:rPr lang="el-GR" dirty="0"/>
              <a:t>”, με τις πρακτικές του οποίου φανερώνονται από τη μια πλευρά τα οφέλη που μπορούν να αποκομίσουν όλοι οι μαθητές, όταν η κοινότητα ως σύνολο αναγνωρίζει και αξιολογεί θετικά το γλωσσικό δυναμικό του δίγλωσσου πληθυσμού της.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περιεχομένου"/>
          <p:cNvSpPr>
            <a:spLocks noGrp="1"/>
          </p:cNvSpPr>
          <p:nvPr>
            <p:ph idx="1"/>
          </p:nvPr>
        </p:nvSpPr>
        <p:spPr>
          <a:xfrm>
            <a:off x="457200" y="476672"/>
            <a:ext cx="7239000" cy="5979064"/>
          </a:xfrm>
        </p:spPr>
        <p:txBody>
          <a:bodyPr/>
          <a:lstStyle/>
          <a:p>
            <a:pPr>
              <a:buNone/>
            </a:pPr>
            <a:r>
              <a:rPr lang="el-GR" b="1" dirty="0" err="1"/>
              <a:t>Χέλτσμπουργκ</a:t>
            </a:r>
            <a:r>
              <a:rPr lang="el-GR" b="1" dirty="0"/>
              <a:t> Καλιφόρνια: </a:t>
            </a:r>
          </a:p>
          <a:p>
            <a:pPr>
              <a:buNone/>
            </a:pPr>
            <a:r>
              <a:rPr lang="el-GR" dirty="0"/>
              <a:t>Δίγλωσσο </a:t>
            </a:r>
            <a:r>
              <a:rPr lang="el-GR" dirty="0" err="1"/>
              <a:t>Διπολιτισμικό</a:t>
            </a:r>
            <a:r>
              <a:rPr lang="el-GR" dirty="0"/>
              <a:t> πρόγραμμα και Ισπανόφωνο Δίγλωσσο Πρόγραμμα</a:t>
            </a:r>
          </a:p>
          <a:p>
            <a:endParaRPr lang="el-GR" dirty="0"/>
          </a:p>
          <a:p>
            <a:r>
              <a:rPr lang="el-GR" dirty="0"/>
              <a:t> Στόχος         η ανάπτυξη της προφορικής ευχέρειας λόγου και του γραπτού λόγου στα Ισπανικά και τα Αγγλικά για τους αγγλόφωνους και ισπανόφωνους μαθητές.</a:t>
            </a:r>
          </a:p>
        </p:txBody>
      </p:sp>
      <p:sp>
        <p:nvSpPr>
          <p:cNvPr id="6" name="5 - Δεξιό βέλος"/>
          <p:cNvSpPr/>
          <p:nvPr/>
        </p:nvSpPr>
        <p:spPr>
          <a:xfrm>
            <a:off x="2051720" y="2564904"/>
            <a:ext cx="64807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692696"/>
            <a:ext cx="7571184" cy="5763040"/>
          </a:xfrm>
        </p:spPr>
        <p:txBody>
          <a:bodyPr/>
          <a:lstStyle/>
          <a:p>
            <a:r>
              <a:rPr lang="el-GR" dirty="0"/>
              <a:t>Ο συντονιστής της δίγλωσσης εκπαίδευσης </a:t>
            </a:r>
            <a:r>
              <a:rPr lang="en-US" dirty="0"/>
              <a:t>Arturo Vasquez:</a:t>
            </a:r>
          </a:p>
          <a:p>
            <a:pPr>
              <a:buFont typeface="Wingdings" pitchFamily="2" charset="2"/>
              <a:buChar char="ü"/>
            </a:pPr>
            <a:r>
              <a:rPr lang="el-GR" dirty="0"/>
              <a:t>Έκανε ομιλίες</a:t>
            </a:r>
          </a:p>
          <a:p>
            <a:pPr>
              <a:buFont typeface="Wingdings" pitchFamily="2" charset="2"/>
              <a:buChar char="ü"/>
            </a:pPr>
            <a:r>
              <a:rPr lang="el-GR" dirty="0"/>
              <a:t>Πρόγραμμα αδελφοποίησης με πόλεις του Μεξικού</a:t>
            </a:r>
          </a:p>
          <a:p>
            <a:pPr>
              <a:buFont typeface="Wingdings" pitchFamily="2" charset="2"/>
              <a:buChar char="ü"/>
            </a:pPr>
            <a:r>
              <a:rPr lang="el-GR" dirty="0"/>
              <a:t>Συνεργασία με τοπική εφημερίδα</a:t>
            </a:r>
          </a:p>
          <a:p>
            <a:pPr>
              <a:buFont typeface="Wingdings" pitchFamily="2" charset="2"/>
              <a:buChar char="ü"/>
            </a:pPr>
            <a:r>
              <a:rPr lang="el-GR" dirty="0"/>
              <a:t>Συμμετοχή των γονέων</a:t>
            </a:r>
          </a:p>
          <a:p>
            <a:pPr>
              <a:buFont typeface="Wingdings" pitchFamily="2" charset="2"/>
              <a:buChar char="ü"/>
            </a:pPr>
            <a:endParaRPr lang="el-GR" dirty="0"/>
          </a:p>
          <a:p>
            <a:pPr algn="r">
              <a:buFont typeface="Wingdings" pitchFamily="2" charset="2"/>
              <a:buChar char="ü"/>
            </a:pPr>
            <a:r>
              <a:rPr lang="el-GR" sz="2000" dirty="0"/>
              <a:t>Συμμετοχή σε δράσεις της κοινότητας              συναντήσεις +                                 πληροφόρηση γονέων</a:t>
            </a:r>
            <a:endParaRPr lang="en-US" sz="2000" dirty="0"/>
          </a:p>
        </p:txBody>
      </p:sp>
      <p:cxnSp>
        <p:nvCxnSpPr>
          <p:cNvPr id="5" name="4 - Ευθύγραμμο βέλος σύνδεσης"/>
          <p:cNvCxnSpPr/>
          <p:nvPr/>
        </p:nvCxnSpPr>
        <p:spPr>
          <a:xfrm flipH="1">
            <a:off x="1115616" y="3861048"/>
            <a:ext cx="864096"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6 - Ευθύγραμμο βέλος σύνδεσης"/>
          <p:cNvCxnSpPr/>
          <p:nvPr/>
        </p:nvCxnSpPr>
        <p:spPr>
          <a:xfrm>
            <a:off x="2123728" y="3933056"/>
            <a:ext cx="4464496"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692696"/>
            <a:ext cx="7239000" cy="5763040"/>
          </a:xfrm>
        </p:spPr>
        <p:txBody>
          <a:bodyPr/>
          <a:lstStyle/>
          <a:p>
            <a:pPr>
              <a:buNone/>
            </a:pPr>
            <a:endParaRPr lang="el-GR" dirty="0"/>
          </a:p>
          <a:p>
            <a:endParaRPr lang="el-GR" dirty="0"/>
          </a:p>
        </p:txBody>
      </p:sp>
      <p:graphicFrame>
        <p:nvGraphicFramePr>
          <p:cNvPr id="5" name="4 - Διάγραμμα"/>
          <p:cNvGraphicFramePr/>
          <p:nvPr/>
        </p:nvGraphicFramePr>
        <p:xfrm>
          <a:off x="755576" y="620688"/>
          <a:ext cx="6984776"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extLst>
              <p:ext uri="{D42A27DB-BD31-4B8C-83A1-F6EECF244321}">
                <p14:modId xmlns:p14="http://schemas.microsoft.com/office/powerpoint/2010/main" val="2045461870"/>
              </p:ext>
            </p:extLst>
          </p:nvPr>
        </p:nvGraphicFramePr>
        <p:xfrm>
          <a:off x="457200" y="549275"/>
          <a:ext cx="7239000" cy="5907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404664"/>
            <a:ext cx="7239000" cy="6051072"/>
          </a:xfrm>
        </p:spPr>
        <p:txBody>
          <a:bodyPr/>
          <a:lstStyle/>
          <a:p>
            <a:r>
              <a:rPr lang="en-US" b="1" dirty="0"/>
              <a:t>Mini School –</a:t>
            </a:r>
            <a:r>
              <a:rPr lang="el-GR" b="1" dirty="0"/>
              <a:t>Ανατολικό </a:t>
            </a:r>
            <a:r>
              <a:rPr lang="en-US" b="1" dirty="0"/>
              <a:t>Harlem</a:t>
            </a:r>
          </a:p>
          <a:p>
            <a:r>
              <a:rPr lang="el-GR" dirty="0"/>
              <a:t>Δίγλωσσο </a:t>
            </a:r>
            <a:r>
              <a:rPr lang="el-GR" dirty="0" err="1"/>
              <a:t>Διπολιτισμικό</a:t>
            </a:r>
            <a:r>
              <a:rPr lang="el-GR" dirty="0"/>
              <a:t> Σχολείο : ίδρυση 1973 στο εσωτερικό ενός άλλου σχολείου </a:t>
            </a:r>
          </a:p>
          <a:p>
            <a:endParaRPr lang="en-US" dirty="0"/>
          </a:p>
          <a:p>
            <a:r>
              <a:rPr lang="el-GR" b="1" dirty="0"/>
              <a:t>          </a:t>
            </a:r>
            <a:r>
              <a:rPr lang="el-GR" dirty="0"/>
              <a:t>αίτημα ισπανόφωνων γονέων για δίγλωσση εκπαίδευση</a:t>
            </a:r>
          </a:p>
          <a:p>
            <a:pPr algn="just"/>
            <a:r>
              <a:rPr lang="el-GR" dirty="0"/>
              <a:t>Τα επιτεύγματα του σχολείου δημοσιεύθηκαν το 1995 λόγω των καινοτομιών στη χρήση της τεχνολογίας και της κριτικής έρευνας των μαθητών: ανάμεσα στο</a:t>
            </a:r>
            <a:r>
              <a:rPr lang="en-US" dirty="0"/>
              <a:t>y</a:t>
            </a:r>
            <a:r>
              <a:rPr lang="el-GR" dirty="0"/>
              <a:t>ς 11 νικητές του Βραβείου Συνεργατών  των Υπ</a:t>
            </a:r>
            <a:r>
              <a:rPr lang="en-US" dirty="0"/>
              <a:t>o</a:t>
            </a:r>
            <a:r>
              <a:rPr lang="el-GR" dirty="0"/>
              <a:t>λογιστών </a:t>
            </a:r>
            <a:r>
              <a:rPr lang="en-US" dirty="0"/>
              <a:t>APPLE</a:t>
            </a:r>
            <a:endParaRPr lang="el-GR" dirty="0"/>
          </a:p>
          <a:p>
            <a:endParaRPr lang="en-US" b="1" dirty="0"/>
          </a:p>
          <a:p>
            <a:endParaRPr lang="en-US" b="1" dirty="0"/>
          </a:p>
          <a:p>
            <a:pPr>
              <a:buNone/>
            </a:pPr>
            <a:endParaRPr lang="en-US" b="1" dirty="0"/>
          </a:p>
          <a:p>
            <a:endParaRPr lang="el-GR" dirty="0"/>
          </a:p>
        </p:txBody>
      </p:sp>
      <p:sp>
        <p:nvSpPr>
          <p:cNvPr id="4" name="3 - Καμπύλο βέλος προς τα κάτω"/>
          <p:cNvSpPr/>
          <p:nvPr/>
        </p:nvSpPr>
        <p:spPr>
          <a:xfrm>
            <a:off x="467544" y="1844824"/>
            <a:ext cx="1216152"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457200" y="908720"/>
            <a:ext cx="7239000" cy="4392488"/>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476672"/>
            <a:ext cx="7239000" cy="5979064"/>
          </a:xfrm>
        </p:spPr>
        <p:txBody>
          <a:bodyPr/>
          <a:lstStyle/>
          <a:p>
            <a:endParaRPr lang="el-GR" dirty="0"/>
          </a:p>
          <a:p>
            <a:endParaRPr lang="el-GR" dirty="0"/>
          </a:p>
        </p:txBody>
      </p:sp>
      <p:graphicFrame>
        <p:nvGraphicFramePr>
          <p:cNvPr id="4" name="3 - Διάγραμμα"/>
          <p:cNvGraphicFramePr/>
          <p:nvPr/>
        </p:nvGraphicFramePr>
        <p:xfrm>
          <a:off x="683568" y="836712"/>
          <a:ext cx="7200800"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260648"/>
            <a:ext cx="7239000" cy="6195088"/>
          </a:xfrm>
        </p:spPr>
        <p:txBody>
          <a:bodyPr/>
          <a:lstStyle/>
          <a:p>
            <a:pPr>
              <a:buNone/>
            </a:pPr>
            <a:r>
              <a:rPr lang="el-GR" dirty="0"/>
              <a:t>           Σπουδαίο αποτέλεσμα:</a:t>
            </a:r>
          </a:p>
          <a:p>
            <a:endParaRPr lang="el-GR" dirty="0"/>
          </a:p>
          <a:p>
            <a:pPr>
              <a:buNone/>
            </a:pPr>
            <a:r>
              <a:rPr lang="el-GR" dirty="0"/>
              <a:t>    </a:t>
            </a:r>
          </a:p>
          <a:p>
            <a:pPr>
              <a:buNone/>
            </a:pPr>
            <a:endParaRPr lang="el-GR" dirty="0"/>
          </a:p>
          <a:p>
            <a:pPr algn="just">
              <a:buNone/>
            </a:pPr>
            <a:r>
              <a:rPr lang="el-GR" dirty="0"/>
              <a:t> Μαθητές και δάσκαλοι συμμετείχαν σε μια συλλογική κριτική διερεύνηση με σκοπό να κατανοήσουν καλύτερα την ταυτότητά τους ως ατόμων, ως κοινότητας μια περιοχής  και ως σχολικής κοινότητας.</a:t>
            </a:r>
          </a:p>
          <a:p>
            <a:pPr algn="just"/>
            <a:endParaRPr lang="el-GR" dirty="0"/>
          </a:p>
        </p:txBody>
      </p:sp>
      <p:sp>
        <p:nvSpPr>
          <p:cNvPr id="5" name="4 - Γελαστό πρόσωπο"/>
          <p:cNvSpPr/>
          <p:nvPr/>
        </p:nvSpPr>
        <p:spPr>
          <a:xfrm>
            <a:off x="539552" y="332656"/>
            <a:ext cx="914400" cy="914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827584" y="0"/>
            <a:ext cx="7128792" cy="6597352"/>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620688"/>
            <a:ext cx="7715200" cy="5835048"/>
          </a:xfrm>
        </p:spPr>
        <p:txBody>
          <a:bodyPr/>
          <a:lstStyle/>
          <a:p>
            <a:pPr algn="ctr"/>
            <a:endParaRPr lang="el-GR" dirty="0"/>
          </a:p>
          <a:p>
            <a:pPr algn="ctr"/>
            <a:endParaRPr lang="el-GR" dirty="0"/>
          </a:p>
          <a:p>
            <a:pPr algn="ctr"/>
            <a:endParaRPr lang="el-GR" dirty="0"/>
          </a:p>
          <a:p>
            <a:pPr algn="ctr"/>
            <a:endParaRPr lang="el-GR" dirty="0"/>
          </a:p>
          <a:p>
            <a:pPr algn="ctr">
              <a:buNone/>
            </a:pPr>
            <a:r>
              <a:rPr lang="el-GR" dirty="0"/>
              <a:t>Ευχαριστώ</a:t>
            </a:r>
          </a:p>
          <a:p>
            <a:pPr algn="ctr">
              <a:buNone/>
            </a:pPr>
            <a:endParaRPr lang="el-GR" dirty="0"/>
          </a:p>
          <a:p>
            <a:pPr algn="ctr">
              <a:buNone/>
            </a:pPr>
            <a:endParaRPr lang="el-GR" dirty="0"/>
          </a:p>
          <a:p>
            <a:pPr algn="ctr">
              <a:buNone/>
            </a:pPr>
            <a:endParaRPr lang="el-GR" dirty="0"/>
          </a:p>
        </p:txBody>
      </p:sp>
      <p:pic>
        <p:nvPicPr>
          <p:cNvPr id="4" name="Picture 5" descr="wspglobe"/>
          <p:cNvPicPr>
            <a:picLocks noChangeAspect="1" noChangeArrowheads="1"/>
          </p:cNvPicPr>
          <p:nvPr/>
        </p:nvPicPr>
        <p:blipFill>
          <a:blip r:embed="rId2" cstate="print"/>
          <a:srcRect/>
          <a:stretch>
            <a:fillRect/>
          </a:stretch>
        </p:blipFill>
        <p:spPr bwMode="auto">
          <a:xfrm>
            <a:off x="0" y="4365104"/>
            <a:ext cx="2699791" cy="2303462"/>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827584" y="0"/>
            <a:ext cx="6768752" cy="666936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a:stretch>
            <a:fillRect/>
          </a:stretch>
        </p:blipFill>
        <p:spPr bwMode="auto">
          <a:xfrm>
            <a:off x="395536" y="188640"/>
            <a:ext cx="7560840" cy="666936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611560" y="404664"/>
            <a:ext cx="7239000" cy="5979064"/>
          </a:xfrm>
        </p:spPr>
        <p:txBody>
          <a:bodyPr>
            <a:normAutofit fontScale="92500" lnSpcReduction="20000"/>
          </a:bodyPr>
          <a:lstStyle/>
          <a:p>
            <a:r>
              <a:rPr lang="en-US" dirty="0"/>
              <a:t> </a:t>
            </a:r>
            <a:endParaRPr lang="el-GR" dirty="0"/>
          </a:p>
          <a:p>
            <a:r>
              <a:rPr lang="el-GR" b="1" dirty="0"/>
              <a:t>Παρεμβάσεις στη μουσική εκπαίδευση (Πρόγραμμα εκπαίδευσης </a:t>
            </a:r>
            <a:r>
              <a:rPr lang="el-GR" b="1" dirty="0" err="1"/>
              <a:t>Ρομά</a:t>
            </a:r>
            <a:r>
              <a:rPr lang="el-GR" b="1" dirty="0"/>
              <a:t>)</a:t>
            </a:r>
            <a:endParaRPr lang="el-GR" dirty="0"/>
          </a:p>
          <a:p>
            <a:r>
              <a:rPr lang="el-GR" dirty="0"/>
              <a:t> </a:t>
            </a:r>
          </a:p>
          <a:p>
            <a:r>
              <a:rPr lang="el-GR" dirty="0"/>
              <a:t> </a:t>
            </a:r>
          </a:p>
          <a:p>
            <a:r>
              <a:rPr lang="el-GR" i="1" dirty="0"/>
              <a:t>8</a:t>
            </a:r>
            <a:r>
              <a:rPr lang="el-GR" i="1" baseline="30000" dirty="0"/>
              <a:t>ο</a:t>
            </a:r>
            <a:r>
              <a:rPr lang="el-GR" i="1" dirty="0"/>
              <a:t> Δημοτικό Σχολείο Πτολεμαΐδας</a:t>
            </a:r>
            <a:endParaRPr lang="el-GR" dirty="0"/>
          </a:p>
          <a:p>
            <a:r>
              <a:rPr lang="el-GR" dirty="0"/>
              <a:t> </a:t>
            </a:r>
          </a:p>
          <a:p>
            <a:r>
              <a:rPr lang="el-GR" dirty="0"/>
              <a:t> </a:t>
            </a:r>
          </a:p>
          <a:p>
            <a:r>
              <a:rPr lang="el-GR" dirty="0"/>
              <a:t> </a:t>
            </a:r>
          </a:p>
          <a:p>
            <a:r>
              <a:rPr lang="el-GR" i="1" dirty="0"/>
              <a:t> </a:t>
            </a:r>
            <a:endParaRPr lang="el-GR" dirty="0"/>
          </a:p>
          <a:p>
            <a:r>
              <a:rPr lang="el-GR" i="1" dirty="0"/>
              <a:t>Θέμα εργασίας: «Ειρήνη»</a:t>
            </a:r>
            <a:endParaRPr lang="el-GR" dirty="0"/>
          </a:p>
          <a:p>
            <a:r>
              <a:rPr lang="el-GR" i="1" dirty="0"/>
              <a:t> </a:t>
            </a:r>
            <a:endParaRPr lang="el-GR" dirty="0"/>
          </a:p>
          <a:p>
            <a:r>
              <a:rPr lang="el-GR" dirty="0"/>
              <a:t> </a:t>
            </a:r>
          </a:p>
          <a:p>
            <a:r>
              <a:rPr lang="el-GR" dirty="0"/>
              <a:t> </a:t>
            </a:r>
          </a:p>
          <a:p>
            <a:r>
              <a:rPr lang="el-GR" dirty="0"/>
              <a:t> </a:t>
            </a:r>
          </a:p>
          <a:p>
            <a:r>
              <a:rPr lang="el-GR" dirty="0"/>
              <a:t> Οκτώβριος – Δεκέμβριος 2012</a:t>
            </a:r>
            <a:endParaRPr lang="en-US" dirty="0"/>
          </a:p>
          <a:p>
            <a:endParaRPr lang="el-GR" dirty="0"/>
          </a:p>
          <a:p>
            <a:endParaRPr lang="el-G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476672"/>
            <a:ext cx="7571184" cy="5979064"/>
          </a:xfrm>
        </p:spPr>
        <p:txBody>
          <a:bodyPr>
            <a:normAutofit fontScale="47500" lnSpcReduction="20000"/>
          </a:bodyPr>
          <a:lstStyle/>
          <a:p>
            <a:r>
              <a:rPr lang="el-GR" sz="2900" b="1" i="1" dirty="0"/>
              <a:t>Σκοπός</a:t>
            </a:r>
            <a:r>
              <a:rPr lang="el-GR" sz="2900" b="1" dirty="0"/>
              <a:t> </a:t>
            </a:r>
            <a:r>
              <a:rPr lang="el-GR" sz="2900" dirty="0"/>
              <a:t>του προγράμματος είναι η μουσική επένδυση ενός βίντεο με θέμα την ειρήνη.</a:t>
            </a:r>
            <a:r>
              <a:rPr lang="el-GR" sz="2900" b="1" i="1" dirty="0"/>
              <a:t> </a:t>
            </a:r>
            <a:endParaRPr lang="el-GR" sz="2900" dirty="0"/>
          </a:p>
          <a:p>
            <a:pPr>
              <a:buNone/>
            </a:pPr>
            <a:endParaRPr lang="el-GR" sz="2900" dirty="0"/>
          </a:p>
          <a:p>
            <a:r>
              <a:rPr lang="el-GR" sz="2900" b="1" i="1" dirty="0"/>
              <a:t>Στόχοι</a:t>
            </a:r>
            <a:endParaRPr lang="el-GR" sz="2900" dirty="0"/>
          </a:p>
          <a:p>
            <a:pPr>
              <a:buNone/>
            </a:pPr>
            <a:r>
              <a:rPr lang="en-US" sz="2900" b="1" i="1" dirty="0"/>
              <a:t> </a:t>
            </a:r>
            <a:endParaRPr lang="el-GR" sz="2900" dirty="0"/>
          </a:p>
          <a:p>
            <a:pPr lvl="0"/>
            <a:r>
              <a:rPr lang="el-GR" sz="2900" dirty="0"/>
              <a:t>Η επικοινωνία μεταξύ των παιδιών.</a:t>
            </a:r>
          </a:p>
          <a:p>
            <a:pPr lvl="0"/>
            <a:r>
              <a:rPr lang="el-GR" sz="2900" dirty="0"/>
              <a:t>Η σύνδεση εικόνων/λέξεων και μουσικής.</a:t>
            </a:r>
          </a:p>
          <a:p>
            <a:pPr lvl="0"/>
            <a:r>
              <a:rPr lang="el-GR" sz="2900" dirty="0"/>
              <a:t>Η ανάπτυξη της κριτικής σκέψης.</a:t>
            </a:r>
          </a:p>
          <a:p>
            <a:pPr lvl="0"/>
            <a:r>
              <a:rPr lang="el-GR" sz="2900" dirty="0"/>
              <a:t>Η ανάπτυξη της φαντασίας των παιδιών.</a:t>
            </a:r>
          </a:p>
          <a:p>
            <a:pPr lvl="0"/>
            <a:r>
              <a:rPr lang="el-GR" sz="2900" dirty="0"/>
              <a:t>Η εκμάθηση της ιδέας του αλληλοσεβασμού.</a:t>
            </a:r>
          </a:p>
          <a:p>
            <a:pPr lvl="0"/>
            <a:r>
              <a:rPr lang="el-GR" sz="2900" dirty="0"/>
              <a:t>Η αλληλεπίδραση μουσικής και κίνησης.</a:t>
            </a:r>
          </a:p>
          <a:p>
            <a:pPr lvl="0"/>
            <a:r>
              <a:rPr lang="el-GR" sz="2900" dirty="0"/>
              <a:t>Η εξομοίωση επαγγελματικών συνθηκών ηχογραφήσεων.</a:t>
            </a:r>
          </a:p>
          <a:p>
            <a:pPr lvl="0"/>
            <a:r>
              <a:rPr lang="el-GR" sz="2900" dirty="0"/>
              <a:t>Η ανάπτυξη της αίσθησης της ομαδικότητας και του αλληλοσεβασμού.</a:t>
            </a:r>
          </a:p>
          <a:p>
            <a:pPr lvl="0"/>
            <a:r>
              <a:rPr lang="el-GR" sz="2900" dirty="0"/>
              <a:t>Η ανάπτυξη της φαντασίας.</a:t>
            </a:r>
          </a:p>
          <a:p>
            <a:pPr>
              <a:buNone/>
            </a:pPr>
            <a:endParaRPr lang="el-GR" sz="2900" dirty="0"/>
          </a:p>
          <a:p>
            <a:pPr>
              <a:buNone/>
            </a:pPr>
            <a:endParaRPr lang="el-GR" sz="2900" dirty="0"/>
          </a:p>
          <a:p>
            <a:r>
              <a:rPr lang="el-GR" sz="2900" b="1" i="1" dirty="0"/>
              <a:t>Συνοπτική παρουσίαση του προγράμματος</a:t>
            </a:r>
            <a:endParaRPr lang="el-GR" sz="2900" dirty="0"/>
          </a:p>
          <a:p>
            <a:pPr>
              <a:buNone/>
            </a:pPr>
            <a:r>
              <a:rPr lang="el-GR" sz="2900" dirty="0"/>
              <a:t>Το συγκεκριμένο πρόγραμμα διήρκησε 6 ώρες. Το θέμα της εργασίας είναι η δημιουργία ενός μουσικού βίντεο που σχετίζεται με την </a:t>
            </a:r>
            <a:r>
              <a:rPr lang="el-GR" sz="2900" i="1" dirty="0"/>
              <a:t>ΕΙΡΗΝΗ</a:t>
            </a:r>
            <a:r>
              <a:rPr lang="el-GR" sz="2900" dirty="0"/>
              <a:t> και τους τρόπους με τους οποίους αυτή εκφράστηκε μουσικά από τα παιδιά. Πιο συγκεκριμένα, η δραστηριότητα ξεκίνησε με μια συζήτηση στην τάξη για το τι φαντάζονται τα παιδιά ότι είναι η ειρήνη. Σε αυτό το σημείο έγραψαν τις σκέψεις τους στα τετράδια τους και έπειτα το καθένα από αυτά διάβαζε στην τάξη την ιδέα του. Αυτό το σημείο της δράσης είναι πολύ σημαντικό καθώς τα παιδιά ακούν τις απόψεις των συμμαθητών τους, δημιουργώντας έτσι ένα κλίμα αλληλοσεβασμού και επικοινωνίας.</a:t>
            </a:r>
          </a:p>
          <a:p>
            <a:pPr>
              <a:buNone/>
            </a:pPr>
            <a:r>
              <a:rPr lang="el-GR" dirty="0"/>
              <a:t> </a:t>
            </a:r>
          </a:p>
          <a:p>
            <a:endParaRPr lang="el-G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548680"/>
            <a:ext cx="7571184" cy="5907056"/>
          </a:xfrm>
        </p:spPr>
        <p:txBody>
          <a:bodyPr>
            <a:normAutofit fontScale="85000" lnSpcReduction="20000"/>
          </a:bodyPr>
          <a:lstStyle/>
          <a:p>
            <a:r>
              <a:rPr lang="el-GR" dirty="0"/>
              <a:t>Η ερώτηση – κλειδί σε αυτήν τη δράση ήταν με τι μοιάζει η Ειρήνη. Παρόλο που πολλά παιδιά δυσκολευτήκαν να εκφράσουν τις απόψεις τους, τα περισσότερα έδειξαν ενδιαφέρον στο να γράψουν και να διαβάσουν τις απόψεις τους.</a:t>
            </a:r>
          </a:p>
          <a:p>
            <a:r>
              <a:rPr lang="el-GR" dirty="0"/>
              <a:t>Το δεύτερο μέρος της δράσης ήταν η μουσική έκφραση των απόψεων των παιδιών. Συνολικά οι ιδέες που ηχογραφήθηκαν με διάφορα μουσικά όργανα ήταν οι εξής:</a:t>
            </a:r>
          </a:p>
          <a:p>
            <a:endParaRPr lang="el-GR" dirty="0"/>
          </a:p>
          <a:p>
            <a:pPr lvl="0"/>
            <a:r>
              <a:rPr lang="el-GR" dirty="0"/>
              <a:t>αέρας = φύσημα</a:t>
            </a:r>
          </a:p>
          <a:p>
            <a:pPr lvl="0"/>
            <a:r>
              <a:rPr lang="el-GR" dirty="0"/>
              <a:t>χτύπος της καρδιάς = </a:t>
            </a:r>
            <a:r>
              <a:rPr lang="el-GR" dirty="0" err="1"/>
              <a:t>κουδούνα</a:t>
            </a:r>
            <a:endParaRPr lang="el-GR" dirty="0"/>
          </a:p>
          <a:p>
            <a:pPr lvl="0"/>
            <a:r>
              <a:rPr lang="el-GR" dirty="0"/>
              <a:t>ηρεμία = κουρτίνα</a:t>
            </a:r>
          </a:p>
          <a:p>
            <a:pPr lvl="0"/>
            <a:r>
              <a:rPr lang="el-GR" dirty="0"/>
              <a:t>άλογο = καστανιέτες</a:t>
            </a:r>
          </a:p>
          <a:p>
            <a:pPr lvl="0"/>
            <a:r>
              <a:rPr lang="el-GR" dirty="0"/>
              <a:t>απαλή βροχή = μαράκες</a:t>
            </a:r>
          </a:p>
          <a:p>
            <a:pPr lvl="0"/>
            <a:r>
              <a:rPr lang="el-GR" dirty="0"/>
              <a:t>κελάηδημα πουλιών = ήχοι με το στόμα</a:t>
            </a:r>
          </a:p>
          <a:p>
            <a:pPr lvl="0"/>
            <a:r>
              <a:rPr lang="el-GR" dirty="0"/>
              <a:t>ήχοι γενεθλίων = ήχοι με το στόμα</a:t>
            </a:r>
          </a:p>
          <a:p>
            <a:pPr lvl="0"/>
            <a:r>
              <a:rPr lang="el-GR" dirty="0"/>
              <a:t>χαρούμενος ήχος = ντέφι</a:t>
            </a:r>
          </a:p>
          <a:p>
            <a:endParaRPr lang="el-GR"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Αφθονία">
  <a:themeElements>
    <a:clrScheme name="Αφθονία">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Αφθονία">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Αφθονία">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2338</TotalTime>
  <Words>915</Words>
  <Application>Microsoft Office PowerPoint</Application>
  <PresentationFormat>Προβολή στην οθόνη (4:3)</PresentationFormat>
  <Paragraphs>127</Paragraphs>
  <Slides>41</Slides>
  <Notes>1</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41</vt:i4>
      </vt:variant>
    </vt:vector>
  </HeadingPairs>
  <TitlesOfParts>
    <vt:vector size="47" baseType="lpstr">
      <vt:lpstr>Calibri</vt:lpstr>
      <vt:lpstr>Garamond</vt:lpstr>
      <vt:lpstr>Trebuchet MS</vt:lpstr>
      <vt:lpstr>Wingdings</vt:lpstr>
      <vt:lpstr>Wingdings 2</vt:lpstr>
      <vt:lpstr>Αφθονία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Το παράδειγμα της Αγγλιασ</vt:lpstr>
      <vt:lpstr>Παρουσίαση του PowerPoint</vt:lpstr>
      <vt:lpstr>Παρουσίαση του PowerPoint</vt:lpstr>
      <vt:lpstr>Παρουσίαση του PowerPoint</vt:lpstr>
      <vt:lpstr>Το παραδειγμα της αυστραλιασ</vt:lpstr>
      <vt:lpstr>Παρουσίαση του PowerPoint</vt:lpstr>
      <vt:lpstr>Παρουσίαση του PowerPoint</vt:lpstr>
      <vt:lpstr>Παρουσίαση του PowerPoint</vt:lpstr>
      <vt:lpstr>Γιατι οι διαφορεσ; (Αγγλια-αυστραλια-ελλαδα)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Efi Kipouropoulou</dc:creator>
  <cp:lastModifiedBy>kipouropoulou@gmail.com</cp:lastModifiedBy>
  <cp:revision>242</cp:revision>
  <dcterms:created xsi:type="dcterms:W3CDTF">2018-02-07T15:42:01Z</dcterms:created>
  <dcterms:modified xsi:type="dcterms:W3CDTF">2019-11-17T15:34:09Z</dcterms:modified>
</cp:coreProperties>
</file>