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1"/>
  </p:notesMasterIdLst>
  <p:sldIdLst>
    <p:sldId id="445" r:id="rId2"/>
    <p:sldId id="342" r:id="rId3"/>
    <p:sldId id="347" r:id="rId4"/>
    <p:sldId id="350" r:id="rId5"/>
    <p:sldId id="541" r:id="rId6"/>
    <p:sldId id="351" r:id="rId7"/>
    <p:sldId id="352" r:id="rId8"/>
    <p:sldId id="354" r:id="rId9"/>
    <p:sldId id="355" r:id="rId10"/>
    <p:sldId id="381" r:id="rId11"/>
    <p:sldId id="384" r:id="rId12"/>
    <p:sldId id="383" r:id="rId13"/>
    <p:sldId id="359" r:id="rId14"/>
    <p:sldId id="360" r:id="rId15"/>
    <p:sldId id="361" r:id="rId16"/>
    <p:sldId id="364" r:id="rId17"/>
    <p:sldId id="398" r:id="rId18"/>
    <p:sldId id="388" r:id="rId19"/>
    <p:sldId id="387" r:id="rId20"/>
    <p:sldId id="389" r:id="rId21"/>
    <p:sldId id="390" r:id="rId22"/>
    <p:sldId id="392" r:id="rId23"/>
    <p:sldId id="391" r:id="rId24"/>
    <p:sldId id="394" r:id="rId25"/>
    <p:sldId id="395" r:id="rId26"/>
    <p:sldId id="396" r:id="rId27"/>
    <p:sldId id="397" r:id="rId28"/>
    <p:sldId id="376" r:id="rId29"/>
    <p:sldId id="544" r:id="rId30"/>
    <p:sldId id="545" r:id="rId31"/>
    <p:sldId id="546" r:id="rId32"/>
    <p:sldId id="386" r:id="rId33"/>
    <p:sldId id="385" r:id="rId34"/>
    <p:sldId id="408" r:id="rId35"/>
    <p:sldId id="409" r:id="rId36"/>
    <p:sldId id="400" r:id="rId37"/>
    <p:sldId id="401" r:id="rId38"/>
    <p:sldId id="407" r:id="rId39"/>
    <p:sldId id="399" r:id="rId40"/>
    <p:sldId id="402" r:id="rId41"/>
    <p:sldId id="403" r:id="rId42"/>
    <p:sldId id="404" r:id="rId43"/>
    <p:sldId id="410" r:id="rId44"/>
    <p:sldId id="411" r:id="rId45"/>
    <p:sldId id="405" r:id="rId46"/>
    <p:sldId id="406" r:id="rId47"/>
    <p:sldId id="412" r:id="rId48"/>
    <p:sldId id="413" r:id="rId49"/>
    <p:sldId id="420" r:id="rId50"/>
    <p:sldId id="421" r:id="rId51"/>
    <p:sldId id="419" r:id="rId52"/>
    <p:sldId id="417" r:id="rId53"/>
    <p:sldId id="543" r:id="rId54"/>
    <p:sldId id="418" r:id="rId55"/>
    <p:sldId id="542" r:id="rId56"/>
    <p:sldId id="415" r:id="rId57"/>
    <p:sldId id="416" r:id="rId58"/>
    <p:sldId id="414" r:id="rId59"/>
    <p:sldId id="422" r:id="rId6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48" autoAdjust="0"/>
    <p:restoredTop sz="94723" autoAdjust="0"/>
  </p:normalViewPr>
  <p:slideViewPr>
    <p:cSldViewPr>
      <p:cViewPr varScale="1">
        <p:scale>
          <a:sx n="63" d="100"/>
          <a:sy n="63" d="100"/>
        </p:scale>
        <p:origin x="365"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ED10B9-0941-4CE1-A586-AB27F3D8B75D}"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l-GR"/>
        </a:p>
      </dgm:t>
    </dgm:pt>
    <dgm:pt modelId="{A415F401-9353-4426-885C-01945485A684}">
      <dgm:prSet/>
      <dgm:spPr/>
      <dgm:t>
        <a:bodyPr/>
        <a:lstStyle/>
        <a:p>
          <a:r>
            <a:rPr lang="el-GR" dirty="0"/>
            <a:t>Η αδιαφάνεια των λέξεων</a:t>
          </a:r>
        </a:p>
      </dgm:t>
    </dgm:pt>
    <dgm:pt modelId="{A502BA50-2591-477F-B966-38F1617FF930}" type="parTrans" cxnId="{39B6D002-6493-4952-A7DE-3A59CCFF3032}">
      <dgm:prSet/>
      <dgm:spPr/>
      <dgm:t>
        <a:bodyPr/>
        <a:lstStyle/>
        <a:p>
          <a:endParaRPr lang="el-GR"/>
        </a:p>
      </dgm:t>
    </dgm:pt>
    <dgm:pt modelId="{77A9D3DF-7678-467D-873F-43E76913C3E4}" type="sibTrans" cxnId="{39B6D002-6493-4952-A7DE-3A59CCFF3032}">
      <dgm:prSet/>
      <dgm:spPr/>
      <dgm:t>
        <a:bodyPr/>
        <a:lstStyle/>
        <a:p>
          <a:endParaRPr lang="el-GR"/>
        </a:p>
      </dgm:t>
    </dgm:pt>
    <dgm:pt modelId="{E826D027-A515-47ED-8199-779AABA6270E}">
      <dgm:prSet/>
      <dgm:spPr/>
      <dgm:t>
        <a:bodyPr/>
        <a:lstStyle/>
        <a:p>
          <a:r>
            <a:rPr lang="el-GR"/>
            <a:t>η επικοινωνιακή αδυναμία των μεταναστών στη χώρα υποδοχής</a:t>
          </a:r>
        </a:p>
      </dgm:t>
    </dgm:pt>
    <dgm:pt modelId="{D3D01780-05D6-4C5A-B028-BA0F5103710F}" type="parTrans" cxnId="{43F0A28F-36F5-42A6-B2BB-057C82FF90FF}">
      <dgm:prSet/>
      <dgm:spPr/>
      <dgm:t>
        <a:bodyPr/>
        <a:lstStyle/>
        <a:p>
          <a:endParaRPr lang="el-GR"/>
        </a:p>
      </dgm:t>
    </dgm:pt>
    <dgm:pt modelId="{2DB92860-7CA2-4D5C-ACBF-250B2968D06A}" type="sibTrans" cxnId="{43F0A28F-36F5-42A6-B2BB-057C82FF90FF}">
      <dgm:prSet/>
      <dgm:spPr/>
      <dgm:t>
        <a:bodyPr/>
        <a:lstStyle/>
        <a:p>
          <a:endParaRPr lang="el-GR"/>
        </a:p>
      </dgm:t>
    </dgm:pt>
    <dgm:pt modelId="{A43ED076-98E4-4F62-920A-0D638DBEDB80}">
      <dgm:prSet/>
      <dgm:spPr/>
      <dgm:t>
        <a:bodyPr/>
        <a:lstStyle/>
        <a:p>
          <a:r>
            <a:rPr lang="el-GR" dirty="0"/>
            <a:t>η προσπάθειά τους να ενταχθούν στα νέα επικοινωνιακά περιβάλλοντα </a:t>
          </a:r>
        </a:p>
      </dgm:t>
    </dgm:pt>
    <dgm:pt modelId="{689D49C3-E103-49A3-9C65-3F1F5D5447DE}" type="parTrans" cxnId="{AC0E3D2D-1E86-48B2-8BFF-D850A3669D7D}">
      <dgm:prSet/>
      <dgm:spPr/>
      <dgm:t>
        <a:bodyPr/>
        <a:lstStyle/>
        <a:p>
          <a:endParaRPr lang="el-GR"/>
        </a:p>
      </dgm:t>
    </dgm:pt>
    <dgm:pt modelId="{16AFC1C1-54CE-4908-9C1E-9A29122677C6}" type="sibTrans" cxnId="{AC0E3D2D-1E86-48B2-8BFF-D850A3669D7D}">
      <dgm:prSet/>
      <dgm:spPr/>
      <dgm:t>
        <a:bodyPr/>
        <a:lstStyle/>
        <a:p>
          <a:endParaRPr lang="el-GR"/>
        </a:p>
      </dgm:t>
    </dgm:pt>
    <dgm:pt modelId="{B01C07F1-C6D2-477A-9508-6CD683857F0D}">
      <dgm:prSet/>
      <dgm:spPr/>
      <dgm:t>
        <a:bodyPr/>
        <a:lstStyle/>
        <a:p>
          <a:r>
            <a:rPr lang="el-GR"/>
            <a:t>ρατσιστική αντίδραση σε αυτή των μελών της κυρίαρχης πολιτισμικής ομάδας της χώρας υποδοχής</a:t>
          </a:r>
        </a:p>
      </dgm:t>
    </dgm:pt>
    <dgm:pt modelId="{5C33E781-2CA8-4AAF-90A7-6BF39AD3E6A0}" type="parTrans" cxnId="{8D5E940C-2BA3-4660-90C7-9B82DDDD377D}">
      <dgm:prSet/>
      <dgm:spPr/>
      <dgm:t>
        <a:bodyPr/>
        <a:lstStyle/>
        <a:p>
          <a:endParaRPr lang="el-GR"/>
        </a:p>
      </dgm:t>
    </dgm:pt>
    <dgm:pt modelId="{389458A7-764C-40FD-974E-41CF5851E0F1}" type="sibTrans" cxnId="{8D5E940C-2BA3-4660-90C7-9B82DDDD377D}">
      <dgm:prSet/>
      <dgm:spPr/>
      <dgm:t>
        <a:bodyPr/>
        <a:lstStyle/>
        <a:p>
          <a:endParaRPr lang="el-GR"/>
        </a:p>
      </dgm:t>
    </dgm:pt>
    <dgm:pt modelId="{C4B6ADB9-9DE9-4BB5-B3C4-D01FC2705979}">
      <dgm:prSet/>
      <dgm:spPr/>
      <dgm:t>
        <a:bodyPr/>
        <a:lstStyle/>
        <a:p>
          <a:r>
            <a:rPr lang="el-GR"/>
            <a:t>έκφραση του «νεορατσισμού» (Balibar &amp; Wallerstein 1991), ενός «ρατσισμού χωρίς φυλές»</a:t>
          </a:r>
        </a:p>
      </dgm:t>
    </dgm:pt>
    <dgm:pt modelId="{BC9B0DC5-D6DE-46F6-8E7B-876C5AF5353B}" type="parTrans" cxnId="{21197801-2700-42A5-9558-99A8E447470C}">
      <dgm:prSet/>
      <dgm:spPr/>
      <dgm:t>
        <a:bodyPr/>
        <a:lstStyle/>
        <a:p>
          <a:endParaRPr lang="el-GR"/>
        </a:p>
      </dgm:t>
    </dgm:pt>
    <dgm:pt modelId="{3A20AED8-D96D-4321-8340-DDC8B17D601F}" type="sibTrans" cxnId="{21197801-2700-42A5-9558-99A8E447470C}">
      <dgm:prSet/>
      <dgm:spPr/>
      <dgm:t>
        <a:bodyPr/>
        <a:lstStyle/>
        <a:p>
          <a:endParaRPr lang="el-GR"/>
        </a:p>
      </dgm:t>
    </dgm:pt>
    <dgm:pt modelId="{E3858420-A7F9-440A-8981-5F5C9A155BEA}">
      <dgm:prSet/>
      <dgm:spPr/>
      <dgm:t>
        <a:bodyPr/>
        <a:lstStyle/>
        <a:p>
          <a:r>
            <a:rPr lang="el-GR" dirty="0"/>
            <a:t>ρατσισμός που δεν έχει ως κυρίαρχο θέμα τη βιολογική υπεροχή αλλά τις πολιτισμικές διαφορές</a:t>
          </a:r>
        </a:p>
      </dgm:t>
    </dgm:pt>
    <dgm:pt modelId="{A698BB4D-C920-4E0F-BCDC-FF8FD2F1F2E5}" type="parTrans" cxnId="{70F4F9B9-853A-47F4-826F-4278A6FC69E4}">
      <dgm:prSet/>
      <dgm:spPr/>
      <dgm:t>
        <a:bodyPr/>
        <a:lstStyle/>
        <a:p>
          <a:endParaRPr lang="el-GR"/>
        </a:p>
      </dgm:t>
    </dgm:pt>
    <dgm:pt modelId="{18850C69-FE6E-439B-A271-ABDA16E09178}" type="sibTrans" cxnId="{70F4F9B9-853A-47F4-826F-4278A6FC69E4}">
      <dgm:prSet/>
      <dgm:spPr/>
      <dgm:t>
        <a:bodyPr/>
        <a:lstStyle/>
        <a:p>
          <a:endParaRPr lang="el-GR"/>
        </a:p>
      </dgm:t>
    </dgm:pt>
    <dgm:pt modelId="{69E994FE-5134-4813-AFC2-926F0F2220BD}" type="pres">
      <dgm:prSet presAssocID="{CDED10B9-0941-4CE1-A586-AB27F3D8B75D}" presName="Name0" presStyleCnt="0">
        <dgm:presLayoutVars>
          <dgm:dir/>
          <dgm:animLvl val="lvl"/>
          <dgm:resizeHandles/>
        </dgm:presLayoutVars>
      </dgm:prSet>
      <dgm:spPr/>
    </dgm:pt>
    <dgm:pt modelId="{DE423E32-CF88-4503-A9C6-ECE67AB6747B}" type="pres">
      <dgm:prSet presAssocID="{E826D027-A515-47ED-8199-779AABA6270E}" presName="linNode" presStyleCnt="0"/>
      <dgm:spPr/>
    </dgm:pt>
    <dgm:pt modelId="{FA734428-C967-47DF-B6DD-FD7331BAC0A6}" type="pres">
      <dgm:prSet presAssocID="{E826D027-A515-47ED-8199-779AABA6270E}" presName="parentShp" presStyleLbl="node1" presStyleIdx="0" presStyleCnt="3">
        <dgm:presLayoutVars>
          <dgm:bulletEnabled val="1"/>
        </dgm:presLayoutVars>
      </dgm:prSet>
      <dgm:spPr/>
    </dgm:pt>
    <dgm:pt modelId="{5E551AE2-BC53-44EB-91CD-07F9C469D57F}" type="pres">
      <dgm:prSet presAssocID="{E826D027-A515-47ED-8199-779AABA6270E}" presName="childShp" presStyleLbl="bgAccFollowNode1" presStyleIdx="0" presStyleCnt="3" custLinFactNeighborX="2316" custLinFactNeighborY="10768">
        <dgm:presLayoutVars>
          <dgm:bulletEnabled val="1"/>
        </dgm:presLayoutVars>
      </dgm:prSet>
      <dgm:spPr/>
    </dgm:pt>
    <dgm:pt modelId="{B68EA79D-D4F9-4AB0-90F9-4FDFED344934}" type="pres">
      <dgm:prSet presAssocID="{2DB92860-7CA2-4D5C-ACBF-250B2968D06A}" presName="spacing" presStyleCnt="0"/>
      <dgm:spPr/>
    </dgm:pt>
    <dgm:pt modelId="{70B89BDD-B1DD-45C5-B3BB-BCB50EA6FFD4}" type="pres">
      <dgm:prSet presAssocID="{A415F401-9353-4426-885C-01945485A684}" presName="linNode" presStyleCnt="0"/>
      <dgm:spPr/>
    </dgm:pt>
    <dgm:pt modelId="{FD9EF6A4-7C92-48D3-8692-1F7DB0EAB00D}" type="pres">
      <dgm:prSet presAssocID="{A415F401-9353-4426-885C-01945485A684}" presName="parentShp" presStyleLbl="node1" presStyleIdx="1" presStyleCnt="3">
        <dgm:presLayoutVars>
          <dgm:bulletEnabled val="1"/>
        </dgm:presLayoutVars>
      </dgm:prSet>
      <dgm:spPr/>
    </dgm:pt>
    <dgm:pt modelId="{62857F6D-6D30-41D1-802E-A3141E9BC29A}" type="pres">
      <dgm:prSet presAssocID="{A415F401-9353-4426-885C-01945485A684}" presName="childShp" presStyleLbl="bgAccFollowNode1" presStyleIdx="1" presStyleCnt="3" custLinFactNeighborX="4803" custLinFactNeighborY="5364">
        <dgm:presLayoutVars>
          <dgm:bulletEnabled val="1"/>
        </dgm:presLayoutVars>
      </dgm:prSet>
      <dgm:spPr/>
    </dgm:pt>
    <dgm:pt modelId="{F4CD04AD-C373-4694-80D1-C7998359F2A9}" type="pres">
      <dgm:prSet presAssocID="{77A9D3DF-7678-467D-873F-43E76913C3E4}" presName="spacing" presStyleCnt="0"/>
      <dgm:spPr/>
    </dgm:pt>
    <dgm:pt modelId="{D1B50158-873E-4621-981D-9D32C10601D1}" type="pres">
      <dgm:prSet presAssocID="{A43ED076-98E4-4F62-920A-0D638DBEDB80}" presName="linNode" presStyleCnt="0"/>
      <dgm:spPr/>
    </dgm:pt>
    <dgm:pt modelId="{DE16AA7C-E1DC-414A-B823-14E241BEE870}" type="pres">
      <dgm:prSet presAssocID="{A43ED076-98E4-4F62-920A-0D638DBEDB80}" presName="parentShp" presStyleLbl="node1" presStyleIdx="2" presStyleCnt="3">
        <dgm:presLayoutVars>
          <dgm:bulletEnabled val="1"/>
        </dgm:presLayoutVars>
      </dgm:prSet>
      <dgm:spPr/>
    </dgm:pt>
    <dgm:pt modelId="{A2D37201-2453-419F-9D05-3280F8D4A70E}" type="pres">
      <dgm:prSet presAssocID="{A43ED076-98E4-4F62-920A-0D638DBEDB80}" presName="childShp" presStyleLbl="bgAccFollowNode1" presStyleIdx="2" presStyleCnt="3">
        <dgm:presLayoutVars>
          <dgm:bulletEnabled val="1"/>
        </dgm:presLayoutVars>
      </dgm:prSet>
      <dgm:spPr/>
    </dgm:pt>
  </dgm:ptLst>
  <dgm:cxnLst>
    <dgm:cxn modelId="{21197801-2700-42A5-9558-99A8E447470C}" srcId="{A415F401-9353-4426-885C-01945485A684}" destId="{C4B6ADB9-9DE9-4BB5-B3C4-D01FC2705979}" srcOrd="0" destOrd="0" parTransId="{BC9B0DC5-D6DE-46F6-8E7B-876C5AF5353B}" sibTransId="{3A20AED8-D96D-4321-8340-DDC8B17D601F}"/>
    <dgm:cxn modelId="{39B6D002-6493-4952-A7DE-3A59CCFF3032}" srcId="{CDED10B9-0941-4CE1-A586-AB27F3D8B75D}" destId="{A415F401-9353-4426-885C-01945485A684}" srcOrd="1" destOrd="0" parTransId="{A502BA50-2591-477F-B966-38F1617FF930}" sibTransId="{77A9D3DF-7678-467D-873F-43E76913C3E4}"/>
    <dgm:cxn modelId="{8D5E940C-2BA3-4660-90C7-9B82DDDD377D}" srcId="{E826D027-A515-47ED-8199-779AABA6270E}" destId="{B01C07F1-C6D2-477A-9508-6CD683857F0D}" srcOrd="0" destOrd="0" parTransId="{5C33E781-2CA8-4AAF-90A7-6BF39AD3E6A0}" sibTransId="{389458A7-764C-40FD-974E-41CF5851E0F1}"/>
    <dgm:cxn modelId="{21CA3919-7BCA-4CD9-8AF9-AFC3263121B6}" type="presOf" srcId="{A415F401-9353-4426-885C-01945485A684}" destId="{FD9EF6A4-7C92-48D3-8692-1F7DB0EAB00D}" srcOrd="0" destOrd="0" presId="urn:microsoft.com/office/officeart/2005/8/layout/vList6"/>
    <dgm:cxn modelId="{E776A627-893D-4A09-9916-C4220C2601FF}" type="presOf" srcId="{E826D027-A515-47ED-8199-779AABA6270E}" destId="{FA734428-C967-47DF-B6DD-FD7331BAC0A6}" srcOrd="0" destOrd="0" presId="urn:microsoft.com/office/officeart/2005/8/layout/vList6"/>
    <dgm:cxn modelId="{AC0E3D2D-1E86-48B2-8BFF-D850A3669D7D}" srcId="{CDED10B9-0941-4CE1-A586-AB27F3D8B75D}" destId="{A43ED076-98E4-4F62-920A-0D638DBEDB80}" srcOrd="2" destOrd="0" parTransId="{689D49C3-E103-49A3-9C65-3F1F5D5447DE}" sibTransId="{16AFC1C1-54CE-4908-9C1E-9A29122677C6}"/>
    <dgm:cxn modelId="{EB57922F-8DE3-4052-9823-8D1E417B7963}" type="presOf" srcId="{B01C07F1-C6D2-477A-9508-6CD683857F0D}" destId="{5E551AE2-BC53-44EB-91CD-07F9C469D57F}" srcOrd="0" destOrd="0" presId="urn:microsoft.com/office/officeart/2005/8/layout/vList6"/>
    <dgm:cxn modelId="{61593F69-7EDE-476B-8D5A-3FE599B4BE13}" type="presOf" srcId="{A43ED076-98E4-4F62-920A-0D638DBEDB80}" destId="{DE16AA7C-E1DC-414A-B823-14E241BEE870}" srcOrd="0" destOrd="0" presId="urn:microsoft.com/office/officeart/2005/8/layout/vList6"/>
    <dgm:cxn modelId="{43F0A28F-36F5-42A6-B2BB-057C82FF90FF}" srcId="{CDED10B9-0941-4CE1-A586-AB27F3D8B75D}" destId="{E826D027-A515-47ED-8199-779AABA6270E}" srcOrd="0" destOrd="0" parTransId="{D3D01780-05D6-4C5A-B028-BA0F5103710F}" sibTransId="{2DB92860-7CA2-4D5C-ACBF-250B2968D06A}"/>
    <dgm:cxn modelId="{6956729A-582B-4F17-8EA5-7AC0AC437F61}" type="presOf" srcId="{E3858420-A7F9-440A-8981-5F5C9A155BEA}" destId="{A2D37201-2453-419F-9D05-3280F8D4A70E}" srcOrd="0" destOrd="0" presId="urn:microsoft.com/office/officeart/2005/8/layout/vList6"/>
    <dgm:cxn modelId="{9DAAE6B6-5DB6-4C44-86B6-3F920FF2D244}" type="presOf" srcId="{C4B6ADB9-9DE9-4BB5-B3C4-D01FC2705979}" destId="{62857F6D-6D30-41D1-802E-A3141E9BC29A}" srcOrd="0" destOrd="0" presId="urn:microsoft.com/office/officeart/2005/8/layout/vList6"/>
    <dgm:cxn modelId="{70F4F9B9-853A-47F4-826F-4278A6FC69E4}" srcId="{A43ED076-98E4-4F62-920A-0D638DBEDB80}" destId="{E3858420-A7F9-440A-8981-5F5C9A155BEA}" srcOrd="0" destOrd="0" parTransId="{A698BB4D-C920-4E0F-BCDC-FF8FD2F1F2E5}" sibTransId="{18850C69-FE6E-439B-A271-ABDA16E09178}"/>
    <dgm:cxn modelId="{24B183C6-23B1-40AB-A13D-9A7C0A912DD2}" type="presOf" srcId="{CDED10B9-0941-4CE1-A586-AB27F3D8B75D}" destId="{69E994FE-5134-4813-AFC2-926F0F2220BD}" srcOrd="0" destOrd="0" presId="urn:microsoft.com/office/officeart/2005/8/layout/vList6"/>
    <dgm:cxn modelId="{970AD39D-450E-457D-9908-09CEECE58E50}" type="presParOf" srcId="{69E994FE-5134-4813-AFC2-926F0F2220BD}" destId="{DE423E32-CF88-4503-A9C6-ECE67AB6747B}" srcOrd="0" destOrd="0" presId="urn:microsoft.com/office/officeart/2005/8/layout/vList6"/>
    <dgm:cxn modelId="{7B998A04-82FB-47AF-8A63-7954CFB2802F}" type="presParOf" srcId="{DE423E32-CF88-4503-A9C6-ECE67AB6747B}" destId="{FA734428-C967-47DF-B6DD-FD7331BAC0A6}" srcOrd="0" destOrd="0" presId="urn:microsoft.com/office/officeart/2005/8/layout/vList6"/>
    <dgm:cxn modelId="{880012A4-E7D7-44F8-B276-B2F689DE628F}" type="presParOf" srcId="{DE423E32-CF88-4503-A9C6-ECE67AB6747B}" destId="{5E551AE2-BC53-44EB-91CD-07F9C469D57F}" srcOrd="1" destOrd="0" presId="urn:microsoft.com/office/officeart/2005/8/layout/vList6"/>
    <dgm:cxn modelId="{70B46B67-293E-4EE9-9AC7-6D9ABEC31CF9}" type="presParOf" srcId="{69E994FE-5134-4813-AFC2-926F0F2220BD}" destId="{B68EA79D-D4F9-4AB0-90F9-4FDFED344934}" srcOrd="1" destOrd="0" presId="urn:microsoft.com/office/officeart/2005/8/layout/vList6"/>
    <dgm:cxn modelId="{927D3062-8CCA-429D-89AD-70760FAA2D51}" type="presParOf" srcId="{69E994FE-5134-4813-AFC2-926F0F2220BD}" destId="{70B89BDD-B1DD-45C5-B3BB-BCB50EA6FFD4}" srcOrd="2" destOrd="0" presId="urn:microsoft.com/office/officeart/2005/8/layout/vList6"/>
    <dgm:cxn modelId="{3E18E81B-F20B-4BA6-AC04-E18AE5DF6F1D}" type="presParOf" srcId="{70B89BDD-B1DD-45C5-B3BB-BCB50EA6FFD4}" destId="{FD9EF6A4-7C92-48D3-8692-1F7DB0EAB00D}" srcOrd="0" destOrd="0" presId="urn:microsoft.com/office/officeart/2005/8/layout/vList6"/>
    <dgm:cxn modelId="{91C04CAA-685A-4011-9B6A-1D639C4B313A}" type="presParOf" srcId="{70B89BDD-B1DD-45C5-B3BB-BCB50EA6FFD4}" destId="{62857F6D-6D30-41D1-802E-A3141E9BC29A}" srcOrd="1" destOrd="0" presId="urn:microsoft.com/office/officeart/2005/8/layout/vList6"/>
    <dgm:cxn modelId="{51857736-829E-4FFC-9654-D110510E20FA}" type="presParOf" srcId="{69E994FE-5134-4813-AFC2-926F0F2220BD}" destId="{F4CD04AD-C373-4694-80D1-C7998359F2A9}" srcOrd="3" destOrd="0" presId="urn:microsoft.com/office/officeart/2005/8/layout/vList6"/>
    <dgm:cxn modelId="{705FA161-E0A2-4CED-85FE-BD1D777BFAFE}" type="presParOf" srcId="{69E994FE-5134-4813-AFC2-926F0F2220BD}" destId="{D1B50158-873E-4621-981D-9D32C10601D1}" srcOrd="4" destOrd="0" presId="urn:microsoft.com/office/officeart/2005/8/layout/vList6"/>
    <dgm:cxn modelId="{F900203A-89EE-418F-90C1-57574B3C6077}" type="presParOf" srcId="{D1B50158-873E-4621-981D-9D32C10601D1}" destId="{DE16AA7C-E1DC-414A-B823-14E241BEE870}" srcOrd="0" destOrd="0" presId="urn:microsoft.com/office/officeart/2005/8/layout/vList6"/>
    <dgm:cxn modelId="{2D7A2DB2-34B8-44D2-8446-023CBCCE5F0F}" type="presParOf" srcId="{D1B50158-873E-4621-981D-9D32C10601D1}" destId="{A2D37201-2453-419F-9D05-3280F8D4A70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551AE2-BC53-44EB-91CD-07F9C469D57F}">
      <dsp:nvSpPr>
        <dsp:cNvPr id="0" name=""/>
        <dsp:cNvSpPr/>
      </dsp:nvSpPr>
      <dsp:spPr>
        <a:xfrm>
          <a:off x="2895599" y="191524"/>
          <a:ext cx="4343400" cy="1778643"/>
        </a:xfrm>
        <a:prstGeom prst="rightArrow">
          <a:avLst>
            <a:gd name="adj1" fmla="val 75000"/>
            <a:gd name="adj2" fmla="val 5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l-GR" sz="2100" kern="1200"/>
            <a:t>ρατσιστική αντίδραση σε αυτή των μελών της κυρίαρχης πολιτισμικής ομάδας της χώρας υποδοχής</a:t>
          </a:r>
        </a:p>
      </dsp:txBody>
      <dsp:txXfrm>
        <a:off x="2895599" y="413854"/>
        <a:ext cx="3676409" cy="1333983"/>
      </dsp:txXfrm>
    </dsp:sp>
    <dsp:sp modelId="{FA734428-C967-47DF-B6DD-FD7331BAC0A6}">
      <dsp:nvSpPr>
        <dsp:cNvPr id="0" name=""/>
        <dsp:cNvSpPr/>
      </dsp:nvSpPr>
      <dsp:spPr>
        <a:xfrm>
          <a:off x="0" y="0"/>
          <a:ext cx="2895600" cy="1778643"/>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l-GR" sz="2300" kern="1200"/>
            <a:t>η επικοινωνιακή αδυναμία των μεταναστών στη χώρα υποδοχής</a:t>
          </a:r>
        </a:p>
      </dsp:txBody>
      <dsp:txXfrm>
        <a:off x="86826" y="86826"/>
        <a:ext cx="2721948" cy="1604991"/>
      </dsp:txXfrm>
    </dsp:sp>
    <dsp:sp modelId="{62857F6D-6D30-41D1-802E-A3141E9BC29A}">
      <dsp:nvSpPr>
        <dsp:cNvPr id="0" name=""/>
        <dsp:cNvSpPr/>
      </dsp:nvSpPr>
      <dsp:spPr>
        <a:xfrm>
          <a:off x="2895599" y="2051914"/>
          <a:ext cx="4343400" cy="1778643"/>
        </a:xfrm>
        <a:prstGeom prst="rightArrow">
          <a:avLst>
            <a:gd name="adj1" fmla="val 75000"/>
            <a:gd name="adj2" fmla="val 5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l-GR" sz="2100" kern="1200"/>
            <a:t>έκφραση του «νεορατσισμού» (Balibar &amp; Wallerstein 1991), ενός «ρατσισμού χωρίς φυλές»</a:t>
          </a:r>
        </a:p>
      </dsp:txBody>
      <dsp:txXfrm>
        <a:off x="2895599" y="2274244"/>
        <a:ext cx="3676409" cy="1333983"/>
      </dsp:txXfrm>
    </dsp:sp>
    <dsp:sp modelId="{FD9EF6A4-7C92-48D3-8692-1F7DB0EAB00D}">
      <dsp:nvSpPr>
        <dsp:cNvPr id="0" name=""/>
        <dsp:cNvSpPr/>
      </dsp:nvSpPr>
      <dsp:spPr>
        <a:xfrm>
          <a:off x="0" y="1956507"/>
          <a:ext cx="2895600" cy="1778643"/>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l-GR" sz="2300" kern="1200" dirty="0"/>
            <a:t>Η αδιαφάνεια των λέξεων</a:t>
          </a:r>
        </a:p>
      </dsp:txBody>
      <dsp:txXfrm>
        <a:off x="86826" y="2043333"/>
        <a:ext cx="2721948" cy="1604991"/>
      </dsp:txXfrm>
    </dsp:sp>
    <dsp:sp modelId="{A2D37201-2453-419F-9D05-3280F8D4A70E}">
      <dsp:nvSpPr>
        <dsp:cNvPr id="0" name=""/>
        <dsp:cNvSpPr/>
      </dsp:nvSpPr>
      <dsp:spPr>
        <a:xfrm>
          <a:off x="2895599" y="3913015"/>
          <a:ext cx="4343400" cy="1778643"/>
        </a:xfrm>
        <a:prstGeom prst="rightArrow">
          <a:avLst>
            <a:gd name="adj1" fmla="val 75000"/>
            <a:gd name="adj2" fmla="val 50000"/>
          </a:avLst>
        </a:prstGeom>
        <a:solidFill>
          <a:schemeClr val="accent1">
            <a:alpha val="90000"/>
            <a:tint val="40000"/>
            <a:hueOff val="0"/>
            <a:satOff val="0"/>
            <a:lumOff val="0"/>
            <a:alphaOff val="0"/>
          </a:schemeClr>
        </a:solidFill>
        <a:ln w="400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 tIns="13335" rIns="13335" bIns="13335" numCol="1" spcCol="1270" anchor="t" anchorCtr="0">
          <a:noAutofit/>
        </a:bodyPr>
        <a:lstStyle/>
        <a:p>
          <a:pPr marL="228600" lvl="1" indent="-228600" algn="l" defTabSz="933450">
            <a:lnSpc>
              <a:spcPct val="90000"/>
            </a:lnSpc>
            <a:spcBef>
              <a:spcPct val="0"/>
            </a:spcBef>
            <a:spcAft>
              <a:spcPct val="15000"/>
            </a:spcAft>
            <a:buChar char="•"/>
          </a:pPr>
          <a:r>
            <a:rPr lang="el-GR" sz="2100" kern="1200" dirty="0"/>
            <a:t>ρατσισμός που δεν έχει ως κυρίαρχο θέμα τη βιολογική υπεροχή αλλά τις πολιτισμικές διαφορές</a:t>
          </a:r>
        </a:p>
      </dsp:txBody>
      <dsp:txXfrm>
        <a:off x="2895599" y="4135345"/>
        <a:ext cx="3676409" cy="1333983"/>
      </dsp:txXfrm>
    </dsp:sp>
    <dsp:sp modelId="{DE16AA7C-E1DC-414A-B823-14E241BEE870}">
      <dsp:nvSpPr>
        <dsp:cNvPr id="0" name=""/>
        <dsp:cNvSpPr/>
      </dsp:nvSpPr>
      <dsp:spPr>
        <a:xfrm>
          <a:off x="0" y="3913015"/>
          <a:ext cx="2895600" cy="1778643"/>
        </a:xfrm>
        <a:prstGeom prst="roundRect">
          <a:avLst/>
        </a:prstGeom>
        <a:solidFill>
          <a:schemeClr val="accent1">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l-GR" sz="2300" kern="1200" dirty="0"/>
            <a:t>η προσπάθειά τους να ενταχθούν στα νέα επικοινωνιακά περιβάλλοντα </a:t>
          </a:r>
        </a:p>
      </dsp:txBody>
      <dsp:txXfrm>
        <a:off x="86826" y="3999841"/>
        <a:ext cx="2721948" cy="1604991"/>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401E89-0222-45B7-AB9F-2CF7A2C2509D}" type="datetimeFigureOut">
              <a:rPr lang="el-GR" smtClean="0"/>
              <a:pPr/>
              <a:t>4/11/2019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524D43-D1B0-4F2C-93E8-DFCD29EBB61C}"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Ανεξάρτητα</a:t>
            </a:r>
            <a:r>
              <a:rPr lang="el-GR" baseline="0" dirty="0"/>
              <a:t> από την όποια τυπολογία ένα παιδί που έρχεται </a:t>
            </a:r>
            <a:r>
              <a:rPr lang="el-GR" baseline="0" dirty="0" err="1"/>
              <a:t>σσε</a:t>
            </a:r>
            <a:r>
              <a:rPr lang="el-GR" baseline="0" dirty="0"/>
              <a:t> μικρή ηλικία με τους μετανάστες γονείς του (πρώτη γενιά) στις περισσότερες έρευνες θεωρείται μετανάστης δεύτερης γενιάς (Παλαιολόγου 2011: 136)</a:t>
            </a:r>
            <a:endParaRPr lang="el-GR" dirty="0"/>
          </a:p>
        </p:txBody>
      </p:sp>
      <p:sp>
        <p:nvSpPr>
          <p:cNvPr id="4" name="3 - Θέση αριθμού διαφάνειας"/>
          <p:cNvSpPr>
            <a:spLocks noGrp="1"/>
          </p:cNvSpPr>
          <p:nvPr>
            <p:ph type="sldNum" sz="quarter" idx="10"/>
          </p:nvPr>
        </p:nvSpPr>
        <p:spPr/>
        <p:txBody>
          <a:bodyPr/>
          <a:lstStyle/>
          <a:p>
            <a:fld id="{AA524D43-D1B0-4F2C-93E8-DFCD29EBB61C}" type="slidenum">
              <a:rPr lang="el-GR" smtClean="0"/>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1"/>
      </p:bgRef>
    </p:bg>
    <p:spTree>
      <p:nvGrpSpPr>
        <p:cNvPr id="1" name=""/>
        <p:cNvGrpSpPr/>
        <p:nvPr/>
      </p:nvGrpSpPr>
      <p:grpSpPr>
        <a:xfrm>
          <a:off x="0" y="0"/>
          <a:ext cx="0" cy="0"/>
          <a:chOff x="0" y="0"/>
          <a:chExt cx="0" cy="0"/>
        </a:xfrm>
      </p:grpSpPr>
      <p:sp>
        <p:nvSpPr>
          <p:cNvPr id="8" name="7 - Ορθογώνιο"/>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11 - Τίτλος"/>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l-GR"/>
              <a:t>Kλικ για επεξεργασία του τίτλου</a:t>
            </a:r>
            <a:endParaRPr kumimoji="0" lang="en-US"/>
          </a:p>
        </p:txBody>
      </p:sp>
      <p:sp>
        <p:nvSpPr>
          <p:cNvPr id="25" name="24 - Υπότιτλος"/>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a:t>Κάντε κλικ για να επεξεργαστείτε τον υπότιτλο του υποδείγματος</a:t>
            </a:r>
            <a:endParaRPr kumimoji="0" lang="en-US"/>
          </a:p>
        </p:txBody>
      </p:sp>
      <p:sp>
        <p:nvSpPr>
          <p:cNvPr id="31" name="30 - Θέση ημερομηνίας"/>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A85371C-8BDC-46CF-992E-230A1E0C66E4}" type="datetimeFigureOut">
              <a:rPr lang="el-GR" smtClean="0"/>
              <a:pPr/>
              <a:t>4/11/2019</a:t>
            </a:fld>
            <a:endParaRPr lang="el-GR"/>
          </a:p>
        </p:txBody>
      </p:sp>
      <p:sp>
        <p:nvSpPr>
          <p:cNvPr id="18" name="17 - Θέση υποσέλιδου"/>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l-GR"/>
          </a:p>
        </p:txBody>
      </p:sp>
      <p:sp>
        <p:nvSpPr>
          <p:cNvPr id="29" name="28 - Θέση αριθμού διαφάνειας"/>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981D5A9-E414-4F35-B7C1-F157FE81255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274955"/>
            <a:ext cx="1524000" cy="5851525"/>
          </a:xfrm>
        </p:spPr>
        <p:txBody>
          <a:bodyPr vert="eaVert" ancho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2"/>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a:xfrm>
            <a:off x="4242816" y="6557946"/>
            <a:ext cx="2002464" cy="226902"/>
          </a:xfrm>
        </p:spPr>
        <p:txBody>
          <a:bodyPr/>
          <a:lstStyle/>
          <a:p>
            <a:fld id="{8A85371C-8BDC-46CF-992E-230A1E0C66E4}" type="datetimeFigureOut">
              <a:rPr lang="el-GR" smtClean="0"/>
              <a:pPr/>
              <a:t>4/11/2019</a:t>
            </a:fld>
            <a:endParaRPr lang="el-GR"/>
          </a:p>
        </p:txBody>
      </p:sp>
      <p:sp>
        <p:nvSpPr>
          <p:cNvPr id="5" name="4 - Θέση υποσέλιδου"/>
          <p:cNvSpPr>
            <a:spLocks noGrp="1"/>
          </p:cNvSpPr>
          <p:nvPr>
            <p:ph type="ftr" sz="quarter" idx="11"/>
          </p:nvPr>
        </p:nvSpPr>
        <p:spPr>
          <a:xfrm>
            <a:off x="457200" y="6556248"/>
            <a:ext cx="3657600" cy="228600"/>
          </a:xfrm>
        </p:spPr>
        <p:txBody>
          <a:bodyPr/>
          <a:lstStyle/>
          <a:p>
            <a:endParaRPr lang="el-GR"/>
          </a:p>
        </p:txBody>
      </p:sp>
      <p:sp>
        <p:nvSpPr>
          <p:cNvPr id="6" name="5 - Θέση αριθμού διαφάνειας"/>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981D5A9-E414-4F35-B7C1-F157FE81255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dirty="0" err="1"/>
              <a:t>Kλικ</a:t>
            </a:r>
            <a:r>
              <a:rPr lang="el-GR" dirty="0"/>
              <a:t> για επεξεργασία των στυλ του υποδείγματος</a:t>
            </a:r>
          </a:p>
          <a:p>
            <a:pPr lvl="1" eaLnBrk="1" latinLnBrk="0" hangingPunct="1"/>
            <a:r>
              <a:rPr lang="el-GR" dirty="0"/>
              <a:t>Δεύτερου επιπέδου</a:t>
            </a:r>
          </a:p>
          <a:p>
            <a:pPr lvl="2" eaLnBrk="1" latinLnBrk="0" hangingPunct="1"/>
            <a:r>
              <a:rPr lang="el-GR" dirty="0"/>
              <a:t>Τρίτου επιπέδου</a:t>
            </a:r>
          </a:p>
          <a:p>
            <a:pPr lvl="3" eaLnBrk="1" latinLnBrk="0" hangingPunct="1"/>
            <a:r>
              <a:rPr lang="el-GR" dirty="0"/>
              <a:t>Τέταρτου επιπέδου</a:t>
            </a:r>
          </a:p>
          <a:p>
            <a:pPr lvl="4" eaLnBrk="1" latinLnBrk="0" hangingPunct="1"/>
            <a:r>
              <a:rPr lang="el-GR" dirty="0"/>
              <a:t>Πέμπτου επιπέδου</a:t>
            </a:r>
            <a:endParaRPr kumimoji="0" lang="en-US" dirty="0"/>
          </a:p>
        </p:txBody>
      </p:sp>
      <p:sp>
        <p:nvSpPr>
          <p:cNvPr id="4" name="3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1">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A85371C-8BDC-46CF-992E-230A1E0C66E4}" type="datetimeFigureOut">
              <a:rPr lang="el-GR" smtClean="0"/>
              <a:pPr/>
              <a:t>4/11/2019</a:t>
            </a:fld>
            <a:endParaRPr lang="el-GR"/>
          </a:p>
        </p:txBody>
      </p:sp>
      <p:sp>
        <p:nvSpPr>
          <p:cNvPr id="5" name="4 - Θέση υποσέλιδου"/>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l-GR"/>
          </a:p>
        </p:txBody>
      </p:sp>
      <p:sp>
        <p:nvSpPr>
          <p:cNvPr id="6" name="5 - Θέση αριθμού διαφάνειας"/>
          <p:cNvSpPr>
            <a:spLocks noGrp="1"/>
          </p:cNvSpPr>
          <p:nvPr>
            <p:ph type="sldNum" sz="quarter" idx="12"/>
          </p:nvPr>
        </p:nvSpPr>
        <p:spPr>
          <a:xfrm>
            <a:off x="6733952" y="6555112"/>
            <a:ext cx="588336" cy="228600"/>
          </a:xfrm>
        </p:spPr>
        <p:txBody>
          <a:bodyPr/>
          <a:lstStyle/>
          <a:p>
            <a:fld id="{F981D5A9-E414-4F35-B7C1-F157FE81255D}"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nchor="b"/>
          <a:lstStyle>
            <a:lvl1pPr>
              <a:defRPr/>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320040"/>
            <a:ext cx="7242048" cy="11430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solidFill>
                  <a:schemeClr val="tx2"/>
                </a:solidFill>
              </a:defRPr>
            </a:lvl1pPr>
            <a:extLst/>
          </a:lstStyle>
          <a:p>
            <a:fld id="{8A85371C-8BDC-46CF-992E-230A1E0C66E4}" type="datetimeFigureOut">
              <a:rPr lang="el-GR" smtClean="0"/>
              <a:pPr/>
              <a:t>4/11/2019</a:t>
            </a:fld>
            <a:endParaRPr lang="el-GR"/>
          </a:p>
        </p:txBody>
      </p:sp>
      <p:sp>
        <p:nvSpPr>
          <p:cNvPr id="3" name="2 - Θέση υποσέλιδου"/>
          <p:cNvSpPr>
            <a:spLocks noGrp="1"/>
          </p:cNvSpPr>
          <p:nvPr>
            <p:ph type="ftr" sz="quarter" idx="11"/>
          </p:nvPr>
        </p:nvSpPr>
        <p:spPr/>
        <p:txBody>
          <a:bodyPr/>
          <a:lstStyle>
            <a:lvl1pPr>
              <a:defRPr>
                <a:solidFill>
                  <a:schemeClr val="tx2"/>
                </a:solidFill>
              </a:defRPr>
            </a:lvl1pPr>
            <a:extLst/>
          </a:lstStyle>
          <a:p>
            <a:endParaRPr lang="el-GR"/>
          </a:p>
        </p:txBody>
      </p:sp>
      <p:sp>
        <p:nvSpPr>
          <p:cNvPr id="4" name="3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2"/>
      </p:bgRef>
    </p:bg>
    <p:spTree>
      <p:nvGrpSpPr>
        <p:cNvPr id="1" name=""/>
        <p:cNvGrpSpPr/>
        <p:nvPr/>
      </p:nvGrpSpPr>
      <p:grpSpPr>
        <a:xfrm>
          <a:off x="0" y="0"/>
          <a:ext cx="0" cy="0"/>
          <a:chOff x="0" y="0"/>
          <a:chExt cx="0" cy="0"/>
        </a:xfrm>
      </p:grpSpPr>
      <p:sp>
        <p:nvSpPr>
          <p:cNvPr id="8" name="7 - Ορθογώνιο"/>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 Ορθογώνιο"/>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l-GR"/>
              <a:t>Kλικ για επεξεργασία του τίτλου</a:t>
            </a:r>
            <a:endParaRPr kumimoji="0" lang="en-US" dirty="0"/>
          </a:p>
        </p:txBody>
      </p:sp>
      <p:sp>
        <p:nvSpPr>
          <p:cNvPr id="4" name="3 - Θέση κειμένου"/>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A85371C-8BDC-46CF-992E-230A1E0C66E4}" type="datetimeFigureOut">
              <a:rPr lang="el-GR" smtClean="0"/>
              <a:pPr/>
              <a:t>4/11/2019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981D5A9-E414-4F35-B7C1-F157FE81255D}" type="slidenum">
              <a:rPr lang="el-GR" smtClean="0"/>
              <a:pPr/>
              <a:t>‹#›</a:t>
            </a:fld>
            <a:endParaRPr lang="el-GR"/>
          </a:p>
        </p:txBody>
      </p:sp>
      <p:sp>
        <p:nvSpPr>
          <p:cNvPr id="10" name="9 - Θέση εικόνας"/>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l-GR"/>
              <a:t>Κάντε κλικ στο εικονίδιο για να προσθέσετε μια εικόνα</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τίτλου"/>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l-GR"/>
              <a:t>Kλικ για επεξεργασία του τίτλου</a:t>
            </a:r>
            <a:endParaRPr kumimoji="0" lang="en-US"/>
          </a:p>
        </p:txBody>
      </p:sp>
      <p:sp>
        <p:nvSpPr>
          <p:cNvPr id="31" name="30 - Θέση κειμένου"/>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27" name="26 - Θέση ημερομηνίας"/>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A85371C-8BDC-46CF-992E-230A1E0C66E4}" type="datetimeFigureOut">
              <a:rPr lang="el-GR" smtClean="0"/>
              <a:pPr/>
              <a:t>4/11/2019</a:t>
            </a:fld>
            <a:endParaRPr lang="el-GR"/>
          </a:p>
        </p:txBody>
      </p:sp>
      <p:sp>
        <p:nvSpPr>
          <p:cNvPr id="4" name="3 - Θέση υποσέλιδου"/>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l-GR"/>
          </a:p>
        </p:txBody>
      </p:sp>
      <p:sp>
        <p:nvSpPr>
          <p:cNvPr id="16" name="15 - Θέση αριθμού διαφάνειας"/>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981D5A9-E414-4F35-B7C1-F157FE81255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google.gr/url?sa=i&amp;source=images&amp;cd=&amp;cad=rja&amp;docid=P76TQsjnj0XqXM&amp;tbnid=HIGoNI3dGpIi-M:&amp;ved=0CAgQjRwwAA&amp;url=http://elc-students.blogspot.com/2012/04/tv-company-to-my-school.html&amp;ei=qvUtUfv2F8roswbuqoGwBg&amp;psig=AFQjCNG-CYXZvSRi9P_FKxGQD_-j2AyjXw&amp;ust=136205290643810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179388" y="620688"/>
            <a:ext cx="8964612" cy="5616575"/>
          </a:xfrm>
        </p:spPr>
        <p:txBody>
          <a:bodyPr/>
          <a:lstStyle/>
          <a:p>
            <a:pPr eaLnBrk="1" hangingPunct="1"/>
            <a:endParaRPr lang="el-GR" dirty="0">
              <a:latin typeface="Garamond" pitchFamily="18" charset="0"/>
            </a:endParaRPr>
          </a:p>
          <a:p>
            <a:pPr algn="ctr" eaLnBrk="1" hangingPunct="1"/>
            <a:r>
              <a:rPr lang="el-GR" dirty="0">
                <a:latin typeface="Garamond" pitchFamily="18" charset="0"/>
              </a:rPr>
              <a:t>ΤΜΗΜΑ ΕΚΠΑΙΔΕΥΤΙΚΗΣ ΚΑΙ ΚΟΙΝΩΝΙΚΗΣ ΠΟΛΙΤΙΚΗΣ</a:t>
            </a:r>
          </a:p>
          <a:p>
            <a:pPr algn="ctr" eaLnBrk="1" hangingPunct="1"/>
            <a:r>
              <a:rPr lang="el-GR" dirty="0">
                <a:latin typeface="Garamond" pitchFamily="18" charset="0"/>
              </a:rPr>
              <a:t>ΠΑΝΕΠΙΣΤΗΜΙΟ ΜΑΚΕΔΟΝΙΑΣ</a:t>
            </a:r>
          </a:p>
          <a:p>
            <a:pPr algn="ctr" eaLnBrk="1" hangingPunct="1"/>
            <a:r>
              <a:rPr lang="el-GR" dirty="0">
                <a:latin typeface="Garamond" pitchFamily="18" charset="0"/>
              </a:rPr>
              <a:t>ΕΙΣΑΓΩΓΗ ΣΤΗ ΔΙΑΠΟΛΙΤΙΣΜΙΚΗ ΕΚΠΑΙΔΕΥΣΗ</a:t>
            </a:r>
          </a:p>
          <a:p>
            <a:pPr algn="ctr" eaLnBrk="1" hangingPunct="1"/>
            <a:endParaRPr lang="el-GR" dirty="0">
              <a:latin typeface="Garamond" pitchFamily="18" charset="0"/>
            </a:endParaRPr>
          </a:p>
          <a:p>
            <a:pPr algn="r" eaLnBrk="1" hangingPunct="1"/>
            <a:endParaRPr lang="el-GR" sz="1800" dirty="0">
              <a:latin typeface="Garamond" pitchFamily="18" charset="0"/>
            </a:endParaRPr>
          </a:p>
          <a:p>
            <a:pPr algn="r" eaLnBrk="1" hangingPunct="1"/>
            <a:endParaRPr lang="el-GR" sz="1800" dirty="0">
              <a:latin typeface="Garamond" pitchFamily="18" charset="0"/>
            </a:endParaRPr>
          </a:p>
          <a:p>
            <a:pPr eaLnBrk="1" hangingPunct="1"/>
            <a:r>
              <a:rPr lang="el-GR" sz="1800" dirty="0">
                <a:latin typeface="Garamond" pitchFamily="18" charset="0"/>
              </a:rPr>
              <a:t>Διδάσκουσα: Ευμορφία </a:t>
            </a:r>
            <a:r>
              <a:rPr lang="el-GR" sz="1800" dirty="0" err="1">
                <a:latin typeface="Garamond" pitchFamily="18" charset="0"/>
              </a:rPr>
              <a:t>Κηπουροπούλου</a:t>
            </a:r>
            <a:endParaRPr lang="en-US" sz="1800" dirty="0">
              <a:latin typeface="Garamond" pitchFamily="18" charset="0"/>
            </a:endParaRPr>
          </a:p>
          <a:p>
            <a:pPr eaLnBrk="1" hangingPunct="1"/>
            <a:r>
              <a:rPr lang="el-GR" sz="1800" dirty="0">
                <a:latin typeface="Garamond" pitchFamily="18" charset="0"/>
              </a:rPr>
              <a:t>Δρ. Παιδαγωγικής Α.Π.Θ.</a:t>
            </a:r>
          </a:p>
          <a:p>
            <a:pPr eaLnBrk="1" hangingPunct="1"/>
            <a:r>
              <a:rPr lang="el-GR" sz="1800" dirty="0" err="1">
                <a:latin typeface="Garamond" pitchFamily="18" charset="0"/>
              </a:rPr>
              <a:t>Μεταδιδάκτωρ</a:t>
            </a:r>
            <a:r>
              <a:rPr lang="el-GR" sz="1800" dirty="0">
                <a:latin typeface="Garamond" pitchFamily="18" charset="0"/>
              </a:rPr>
              <a:t> Παιδαγωγικής  Α.Π.Θ.</a:t>
            </a:r>
          </a:p>
        </p:txBody>
      </p:sp>
      <p:pic>
        <p:nvPicPr>
          <p:cNvPr id="3075" name="Picture 6" descr="School+Kids">
            <a:hlinkClick r:id="rId2"/>
          </p:cNvPr>
          <p:cNvPicPr>
            <a:picLocks noChangeAspect="1" noChangeArrowheads="1"/>
          </p:cNvPicPr>
          <p:nvPr/>
        </p:nvPicPr>
        <p:blipFill>
          <a:blip r:embed="rId3" cstate="print"/>
          <a:srcRect/>
          <a:stretch>
            <a:fillRect/>
          </a:stretch>
        </p:blipFill>
        <p:spPr bwMode="auto">
          <a:xfrm>
            <a:off x="107950" y="4005263"/>
            <a:ext cx="4464050" cy="2663825"/>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a:xfrm>
            <a:off x="457200" y="549275"/>
            <a:ext cx="7715200" cy="5581650"/>
          </a:xfrm>
        </p:spPr>
        <p:txBody>
          <a:bodyPr/>
          <a:lstStyle/>
          <a:p>
            <a:pPr algn="ctr" eaLnBrk="1" hangingPunct="1"/>
            <a:r>
              <a:rPr lang="el-GR" dirty="0"/>
              <a:t>Οι μετανάστες βιώνουν μια «</a:t>
            </a:r>
            <a:r>
              <a:rPr lang="el-GR" dirty="0" err="1"/>
              <a:t>ταυτοτική</a:t>
            </a:r>
            <a:r>
              <a:rPr lang="el-GR" dirty="0"/>
              <a:t> αποδόμηση», καθώς αφήνουν τον οικείο χώρο του σπιτιού, της εργασίας τους, της πατρίδας τους και μεταβαίνουν σε ξένα κοινωνικά περιβάλλοντα με αποτέλεσμα να αποξενώνονται και να αναζητούν την αλληλεγγύη σε αντίστοιχες ομάδες ή κοινότητες με τις οποίες μοιράζονται τις εμπειρίες, τα προβλήματα και συμμετέχουν σε συλλογικές πρωτοβουλίες και δράσεις με στόχο την κοινωνική τους ένταξη και αποκατάσταση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57200" y="764704"/>
          <a:ext cx="7239000" cy="5691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a:xfrm>
            <a:off x="323850" y="692150"/>
            <a:ext cx="7704534" cy="5041900"/>
          </a:xfrm>
        </p:spPr>
        <p:txBody>
          <a:bodyPr>
            <a:normAutofit/>
          </a:bodyPr>
          <a:lstStyle/>
          <a:p>
            <a:pPr algn="ctr" eaLnBrk="1" hangingPunct="1">
              <a:lnSpc>
                <a:spcPct val="80000"/>
              </a:lnSpc>
              <a:buNone/>
            </a:pPr>
            <a:r>
              <a:rPr lang="el-GR" sz="2600" dirty="0"/>
              <a:t>Ειδικά για τους αλλοδαπούς μαθητές το πρόβλημα της γλώσσας είναι καίριο. Ο μαθητής θα προσπαθήσει </a:t>
            </a:r>
          </a:p>
          <a:p>
            <a:pPr algn="ctr" eaLnBrk="1" hangingPunct="1">
              <a:lnSpc>
                <a:spcPct val="80000"/>
              </a:lnSpc>
            </a:pPr>
            <a:r>
              <a:rPr lang="el-GR" sz="2600" dirty="0"/>
              <a:t>να προσεγγίσει τη σχολική εργασία με τη γλωσσική ικανότητα που ήδη διαθέτει,</a:t>
            </a:r>
          </a:p>
          <a:p>
            <a:pPr algn="ctr" eaLnBrk="1" hangingPunct="1">
              <a:lnSpc>
                <a:spcPct val="80000"/>
              </a:lnSpc>
            </a:pPr>
            <a:r>
              <a:rPr lang="el-GR" sz="2600" dirty="0"/>
              <a:t> να διατηρήσει τη μητρική του γλώσσα και</a:t>
            </a:r>
          </a:p>
          <a:p>
            <a:pPr algn="ctr" eaLnBrk="1" hangingPunct="1">
              <a:lnSpc>
                <a:spcPct val="80000"/>
              </a:lnSpc>
            </a:pPr>
            <a:r>
              <a:rPr lang="el-GR" sz="2600" dirty="0"/>
              <a:t> να μάθει όσο το δυνατόν καλύτερα τη γλώσσα της χώρας υποδοχής. </a:t>
            </a:r>
          </a:p>
          <a:p>
            <a:pPr algn="ctr" eaLnBrk="1" hangingPunct="1">
              <a:lnSpc>
                <a:spcPct val="80000"/>
              </a:lnSpc>
            </a:pPr>
            <a:r>
              <a:rPr lang="el-GR" sz="2600" dirty="0"/>
              <a:t>Τα παιδιά των μεταναστών παρουσιάζουν προβλήματα κοινωνικής </a:t>
            </a:r>
            <a:r>
              <a:rPr lang="el-GR" sz="2600" dirty="0" err="1"/>
              <a:t>προσαρμογής.Τα</a:t>
            </a:r>
            <a:r>
              <a:rPr lang="el-GR" sz="2600" dirty="0"/>
              <a:t> κυριότερα συμπτώματα είναι το άγχος, η κατάθλιψη, οι φοβίες, η απόσυρση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8130">
                                            <p:txEl>
                                              <p:pRg st="0" end="0"/>
                                            </p:txEl>
                                          </p:spTgt>
                                        </p:tgtEl>
                                        <p:attrNameLst>
                                          <p:attrName>style.visibility</p:attrName>
                                        </p:attrNameLst>
                                      </p:cBhvr>
                                      <p:to>
                                        <p:strVal val="visible"/>
                                      </p:to>
                                    </p:set>
                                    <p:animEffect transition="in" filter="fade">
                                      <p:cBhvr>
                                        <p:cTn id="7" dur="500"/>
                                        <p:tgtEl>
                                          <p:spTgt spid="481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8130">
                                            <p:txEl>
                                              <p:pRg st="1" end="1"/>
                                            </p:txEl>
                                          </p:spTgt>
                                        </p:tgtEl>
                                        <p:attrNameLst>
                                          <p:attrName>style.visibility</p:attrName>
                                        </p:attrNameLst>
                                      </p:cBhvr>
                                      <p:to>
                                        <p:strVal val="visible"/>
                                      </p:to>
                                    </p:set>
                                    <p:animEffect transition="in" filter="fade">
                                      <p:cBhvr>
                                        <p:cTn id="12" dur="500"/>
                                        <p:tgtEl>
                                          <p:spTgt spid="481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130">
                                            <p:txEl>
                                              <p:pRg st="2" end="2"/>
                                            </p:txEl>
                                          </p:spTgt>
                                        </p:tgtEl>
                                        <p:attrNameLst>
                                          <p:attrName>style.visibility</p:attrName>
                                        </p:attrNameLst>
                                      </p:cBhvr>
                                      <p:to>
                                        <p:strVal val="visible"/>
                                      </p:to>
                                    </p:set>
                                    <p:animEffect transition="in" filter="fade">
                                      <p:cBhvr>
                                        <p:cTn id="17" dur="500"/>
                                        <p:tgtEl>
                                          <p:spTgt spid="481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8130">
                                            <p:txEl>
                                              <p:pRg st="3" end="3"/>
                                            </p:txEl>
                                          </p:spTgt>
                                        </p:tgtEl>
                                        <p:attrNameLst>
                                          <p:attrName>style.visibility</p:attrName>
                                        </p:attrNameLst>
                                      </p:cBhvr>
                                      <p:to>
                                        <p:strVal val="visible"/>
                                      </p:to>
                                    </p:set>
                                    <p:animEffect transition="in" filter="fade">
                                      <p:cBhvr>
                                        <p:cTn id="22" dur="500"/>
                                        <p:tgtEl>
                                          <p:spTgt spid="481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8130">
                                            <p:txEl>
                                              <p:pRg st="4" end="4"/>
                                            </p:txEl>
                                          </p:spTgt>
                                        </p:tgtEl>
                                        <p:attrNameLst>
                                          <p:attrName>style.visibility</p:attrName>
                                        </p:attrNameLst>
                                      </p:cBhvr>
                                      <p:to>
                                        <p:strVal val="visible"/>
                                      </p:to>
                                    </p:set>
                                    <p:animEffect transition="in" filter="fade">
                                      <p:cBhvr>
                                        <p:cTn id="27" dur="500"/>
                                        <p:tgtEl>
                                          <p:spTgt spid="481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0"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type="body" idx="1"/>
          </p:nvPr>
        </p:nvSpPr>
        <p:spPr>
          <a:xfrm>
            <a:off x="539552" y="620688"/>
            <a:ext cx="7643192" cy="5510212"/>
          </a:xfrm>
        </p:spPr>
        <p:txBody>
          <a:bodyPr>
            <a:normAutofit lnSpcReduction="10000"/>
          </a:bodyPr>
          <a:lstStyle/>
          <a:p>
            <a:pPr algn="ctr" eaLnBrk="1" hangingPunct="1">
              <a:lnSpc>
                <a:spcPct val="90000"/>
              </a:lnSpc>
              <a:buNone/>
            </a:pPr>
            <a:r>
              <a:rPr lang="el-GR" b="1" dirty="0"/>
              <a:t>Μειονοτικός Λόγος</a:t>
            </a:r>
          </a:p>
          <a:p>
            <a:pPr algn="ctr" eaLnBrk="1" hangingPunct="1">
              <a:lnSpc>
                <a:spcPct val="90000"/>
              </a:lnSpc>
              <a:buNone/>
            </a:pPr>
            <a:r>
              <a:rPr lang="el-GR" dirty="0"/>
              <a:t>Πώς τον αντιλαμβάνεστε;</a:t>
            </a:r>
          </a:p>
          <a:p>
            <a:pPr algn="ctr" eaLnBrk="1" hangingPunct="1">
              <a:lnSpc>
                <a:spcPct val="90000"/>
              </a:lnSpc>
            </a:pPr>
            <a:r>
              <a:rPr lang="el-GR" dirty="0"/>
              <a:t>Η αναφορά στον μειονοτικό λόγο μπορεί να λάβει τις εξής διαστάσεις:</a:t>
            </a:r>
          </a:p>
          <a:p>
            <a:pPr algn="ctr" eaLnBrk="1" hangingPunct="1">
              <a:lnSpc>
                <a:spcPct val="90000"/>
              </a:lnSpc>
            </a:pPr>
            <a:r>
              <a:rPr lang="el-GR" dirty="0"/>
              <a:t> α) μπορεί να αποτελεί αιτία-πρόβλημα, δηλαδή το λεγόμενο </a:t>
            </a:r>
            <a:r>
              <a:rPr lang="el-GR" i="1" dirty="0"/>
              <a:t>μειονοτικό ζήτημα </a:t>
            </a:r>
            <a:r>
              <a:rPr lang="el-GR" dirty="0"/>
              <a:t>και </a:t>
            </a:r>
          </a:p>
          <a:p>
            <a:pPr algn="ctr" eaLnBrk="1" hangingPunct="1">
              <a:lnSpc>
                <a:spcPct val="90000"/>
              </a:lnSpc>
            </a:pPr>
            <a:r>
              <a:rPr lang="el-GR" dirty="0"/>
              <a:t>β) μπορεί να αντιμετωπίζεται με την έννοια της γλωσσικής εκφοράς του, ως λόγος των μειονοτήτων. Η ύπαρξη του μειονοτικού λόγου εξαρτάται κατ’ αρχήν από την τυπολογία, η οποία επιβάλλεται από τη διοίκηση του κράτους και μέσω της οποίας μια μειοψηφική πολιτισμική ομάδα αναγνωρίζεται ως μειονότητα, όπως συμβαίνει με τη μουσουλμανική μειονότητα της Δυτικής Θράκης.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fade">
                                      <p:cBhvr>
                                        <p:cTn id="7" dur="500"/>
                                        <p:tgtEl>
                                          <p:spTgt spid="430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3010">
                                            <p:txEl>
                                              <p:pRg st="1" end="1"/>
                                            </p:txEl>
                                          </p:spTgt>
                                        </p:tgtEl>
                                        <p:attrNameLst>
                                          <p:attrName>style.visibility</p:attrName>
                                        </p:attrNameLst>
                                      </p:cBhvr>
                                      <p:to>
                                        <p:strVal val="visible"/>
                                      </p:to>
                                    </p:set>
                                    <p:animEffect transition="in" filter="fade">
                                      <p:cBhvr>
                                        <p:cTn id="12" dur="500"/>
                                        <p:tgtEl>
                                          <p:spTgt spid="430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3010">
                                            <p:txEl>
                                              <p:pRg st="2" end="2"/>
                                            </p:txEl>
                                          </p:spTgt>
                                        </p:tgtEl>
                                        <p:attrNameLst>
                                          <p:attrName>style.visibility</p:attrName>
                                        </p:attrNameLst>
                                      </p:cBhvr>
                                      <p:to>
                                        <p:strVal val="visible"/>
                                      </p:to>
                                    </p:set>
                                    <p:animEffect transition="in" filter="fade">
                                      <p:cBhvr>
                                        <p:cTn id="17" dur="500"/>
                                        <p:tgtEl>
                                          <p:spTgt spid="430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3010">
                                            <p:txEl>
                                              <p:pRg st="3" end="3"/>
                                            </p:txEl>
                                          </p:spTgt>
                                        </p:tgtEl>
                                        <p:attrNameLst>
                                          <p:attrName>style.visibility</p:attrName>
                                        </p:attrNameLst>
                                      </p:cBhvr>
                                      <p:to>
                                        <p:strVal val="visible"/>
                                      </p:to>
                                    </p:set>
                                    <p:animEffect transition="in" filter="fade">
                                      <p:cBhvr>
                                        <p:cTn id="22" dur="500"/>
                                        <p:tgtEl>
                                          <p:spTgt spid="430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3010">
                                            <p:txEl>
                                              <p:pRg st="4" end="4"/>
                                            </p:txEl>
                                          </p:spTgt>
                                        </p:tgtEl>
                                        <p:attrNameLst>
                                          <p:attrName>style.visibility</p:attrName>
                                        </p:attrNameLst>
                                      </p:cBhvr>
                                      <p:to>
                                        <p:strVal val="visible"/>
                                      </p:to>
                                    </p:set>
                                    <p:animEffect transition="in" filter="fade">
                                      <p:cBhvr>
                                        <p:cTn id="27" dur="500"/>
                                        <p:tgtEl>
                                          <p:spTgt spid="4301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457200" y="549275"/>
            <a:ext cx="8229600" cy="5581650"/>
          </a:xfrm>
        </p:spPr>
        <p:txBody>
          <a:bodyPr/>
          <a:lstStyle/>
          <a:p>
            <a:pPr algn="ctr" eaLnBrk="1" hangingPunct="1">
              <a:buNone/>
            </a:pPr>
            <a:r>
              <a:rPr lang="el-GR" dirty="0"/>
              <a:t>Απαραίτητο συστατικό του μειονοτικού λόγου αποτελεί </a:t>
            </a:r>
          </a:p>
          <a:p>
            <a:pPr algn="ctr" eaLnBrk="1" hangingPunct="1"/>
            <a:r>
              <a:rPr lang="el-GR" dirty="0"/>
              <a:t>η διεκδίκηση της κατοχύρωσης της ύπαρξης και του ιδιαίτερου </a:t>
            </a:r>
            <a:r>
              <a:rPr lang="el-GR" dirty="0" err="1"/>
              <a:t>εθνοτικού</a:t>
            </a:r>
            <a:r>
              <a:rPr lang="el-GR" dirty="0"/>
              <a:t> χαρακτήρα της μειονότητας και των δικαιωμάτων της, καθώς και </a:t>
            </a:r>
          </a:p>
          <a:p>
            <a:pPr algn="ctr" eaLnBrk="1" hangingPunct="1"/>
            <a:r>
              <a:rPr lang="el-GR" dirty="0"/>
              <a:t>η διεκδίκηση της νομικής προστασίας της, η οποία υπονοεί ταυτοχρόνως την </a:t>
            </a:r>
            <a:r>
              <a:rPr lang="el-GR" dirty="0" err="1"/>
              <a:t>αυτοαναγνώριση</a:t>
            </a:r>
            <a:r>
              <a:rPr lang="el-GR" dirty="0"/>
              <a:t> της κοινωνικής μειονεξίας της μειονότητας.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034">
                                            <p:txEl>
                                              <p:pRg st="0" end="0"/>
                                            </p:txEl>
                                          </p:spTgt>
                                        </p:tgtEl>
                                        <p:attrNameLst>
                                          <p:attrName>style.visibility</p:attrName>
                                        </p:attrNameLst>
                                      </p:cBhvr>
                                      <p:to>
                                        <p:strVal val="visible"/>
                                      </p:to>
                                    </p:set>
                                    <p:animEffect transition="in" filter="fade">
                                      <p:cBhvr>
                                        <p:cTn id="7" dur="500"/>
                                        <p:tgtEl>
                                          <p:spTgt spid="440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4034">
                                            <p:txEl>
                                              <p:pRg st="1" end="1"/>
                                            </p:txEl>
                                          </p:spTgt>
                                        </p:tgtEl>
                                        <p:attrNameLst>
                                          <p:attrName>style.visibility</p:attrName>
                                        </p:attrNameLst>
                                      </p:cBhvr>
                                      <p:to>
                                        <p:strVal val="visible"/>
                                      </p:to>
                                    </p:set>
                                    <p:animEffect transition="in" filter="fade">
                                      <p:cBhvr>
                                        <p:cTn id="12" dur="500"/>
                                        <p:tgtEl>
                                          <p:spTgt spid="440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4034">
                                            <p:txEl>
                                              <p:pRg st="2" end="2"/>
                                            </p:txEl>
                                          </p:spTgt>
                                        </p:tgtEl>
                                        <p:attrNameLst>
                                          <p:attrName>style.visibility</p:attrName>
                                        </p:attrNameLst>
                                      </p:cBhvr>
                                      <p:to>
                                        <p:strVal val="visible"/>
                                      </p:to>
                                    </p:set>
                                    <p:animEffect transition="in" filter="fade">
                                      <p:cBhvr>
                                        <p:cTn id="17" dur="500"/>
                                        <p:tgtEl>
                                          <p:spTgt spid="4403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3"/>
          <p:cNvSpPr>
            <a:spLocks noGrp="1" noChangeArrowheads="1"/>
          </p:cNvSpPr>
          <p:nvPr>
            <p:ph type="body" idx="1"/>
          </p:nvPr>
        </p:nvSpPr>
        <p:spPr>
          <a:xfrm>
            <a:off x="457200" y="620713"/>
            <a:ext cx="7931224" cy="5510212"/>
          </a:xfrm>
        </p:spPr>
        <p:txBody>
          <a:bodyPr/>
          <a:lstStyle/>
          <a:p>
            <a:pPr algn="ctr" eaLnBrk="1" hangingPunct="1"/>
            <a:r>
              <a:rPr lang="el-GR" dirty="0"/>
              <a:t>Η επίδραση της μειονότητας στην κοινωνία καθορίζεται από τη συνοχή στη συμπεριφορά των μελών της, καθιστώντας έτσι εντονότερη την επίδρασή της</a:t>
            </a:r>
          </a:p>
          <a:p>
            <a:pPr algn="ctr" eaLnBrk="1" hangingPunct="1"/>
            <a:r>
              <a:rPr lang="el-GR" dirty="0"/>
              <a:t>αφού μέσω της αλληλεγγύης δημιουργεί αντιθέσεις, με αποτέλεσμα είτε την ενεργητική παρουσία της μέσω των διεκδικήσεών της είτε την έμμεση υπόδειξη τάσεων αλλαγής.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a:xfrm>
            <a:off x="457200" y="549275"/>
            <a:ext cx="7643192" cy="5581650"/>
          </a:xfrm>
        </p:spPr>
        <p:txBody>
          <a:bodyPr/>
          <a:lstStyle/>
          <a:p>
            <a:pPr algn="ctr" eaLnBrk="1" hangingPunct="1"/>
            <a:r>
              <a:rPr lang="el-GR" dirty="0"/>
              <a:t>Η μειονοτική ομάδα επιτυγχάνει άλλωστε την επίδρασή της με την άρνηση του συμβιβασμού και της αφομοίωσής της στην κυρίαρχη ομάδα –χαρακτηριστικό παράδειγμα αποτελεί η κοινωνία των Τσιγγάνων– και με την έλξη ενός μέρους του πληθυσμού για την επίτευξη κάποιου είδους νομιμοποίησης της ύπαρξής της </a:t>
            </a:r>
          </a:p>
          <a:p>
            <a:pPr eaLnBrk="1" hangingPunct="1"/>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type="body" idx="1"/>
          </p:nvPr>
        </p:nvSpPr>
        <p:spPr>
          <a:xfrm>
            <a:off x="457200" y="620713"/>
            <a:ext cx="7283152" cy="5510212"/>
          </a:xfrm>
        </p:spPr>
        <p:txBody>
          <a:bodyPr>
            <a:normAutofit fontScale="92500"/>
          </a:bodyPr>
          <a:lstStyle/>
          <a:p>
            <a:pPr algn="ctr" eaLnBrk="1" hangingPunct="1">
              <a:lnSpc>
                <a:spcPct val="90000"/>
              </a:lnSpc>
            </a:pPr>
            <a:r>
              <a:rPr lang="el-GR" sz="2600" dirty="0"/>
              <a:t>Στο πλαίσιο της Ευρωπαϊκής Ένωσης ο μειονοτικός λόγος ηθικοποιείται και γίνεται</a:t>
            </a:r>
          </a:p>
          <a:p>
            <a:pPr algn="ctr" eaLnBrk="1" hangingPunct="1">
              <a:lnSpc>
                <a:spcPct val="90000"/>
              </a:lnSpc>
            </a:pPr>
            <a:r>
              <a:rPr lang="el-GR" sz="2600" dirty="0"/>
              <a:t> λόγος ειρήνης, </a:t>
            </a:r>
          </a:p>
          <a:p>
            <a:pPr algn="ctr" eaLnBrk="1" hangingPunct="1">
              <a:lnSpc>
                <a:spcPct val="90000"/>
              </a:lnSpc>
            </a:pPr>
            <a:r>
              <a:rPr lang="el-GR" sz="2600" dirty="0"/>
              <a:t>ασφάλειας και συνεργασίας,</a:t>
            </a:r>
          </a:p>
          <a:p>
            <a:pPr algn="ctr" eaLnBrk="1" hangingPunct="1">
              <a:lnSpc>
                <a:spcPct val="90000"/>
              </a:lnSpc>
            </a:pPr>
            <a:r>
              <a:rPr lang="el-GR" sz="2600" dirty="0"/>
              <a:t> λόγος δικαιωμάτων και </a:t>
            </a:r>
          </a:p>
          <a:p>
            <a:pPr algn="ctr" eaLnBrk="1" hangingPunct="1">
              <a:lnSpc>
                <a:spcPct val="90000"/>
              </a:lnSpc>
            </a:pPr>
            <a:r>
              <a:rPr lang="el-GR" sz="2600" dirty="0"/>
              <a:t>διάσωσης της πολιτισμικής κληρονομιάς της ηπείρου </a:t>
            </a:r>
          </a:p>
          <a:p>
            <a:pPr algn="ctr" eaLnBrk="1" hangingPunct="1">
              <a:lnSpc>
                <a:spcPct val="90000"/>
              </a:lnSpc>
            </a:pPr>
            <a:r>
              <a:rPr lang="el-GR" sz="2600" dirty="0"/>
              <a:t>Ωστόσο, βασική επιφύλαξη αποτελεί η πιθανότητα αναγωγής των πολιτισμικών διαφορών στο επίπεδο του γραφικού φολκλόρ, που προωθεί τη γραφικότητα και τη γοητεία της γνωριμίας των μελών της κυρίαρχης πολιτισμικής ομάδας με την κουλτούρα των –κατά τα άλλα– «φτωχών», «κατώτερων», «αγράμματων» και αδύναμων πολιτισμικών ομάδων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ΠΕΡΙ ΙΘΑΓΕΝΕΙΑΣ</a:t>
            </a:r>
          </a:p>
        </p:txBody>
      </p:sp>
      <p:sp>
        <p:nvSpPr>
          <p:cNvPr id="3" name="2 - Θέση περιεχομένου"/>
          <p:cNvSpPr>
            <a:spLocks noGrp="1"/>
          </p:cNvSpPr>
          <p:nvPr>
            <p:ph idx="1"/>
          </p:nvPr>
        </p:nvSpPr>
        <p:spPr/>
        <p:txBody>
          <a:bodyPr/>
          <a:lstStyle/>
          <a:p>
            <a:r>
              <a:rPr lang="el-GR" sz="2800" dirty="0"/>
              <a:t>Η ιθαγένεια αποτελεί από τον 19ο αιώνα κριτήριο απόκτησης της ιδιότητας του πολίτη σε ένα έθνος-κράτος και προϋπόθεση της συμμετοχής του –ή του αποκλεισμού του– στην πολιτική και κοινωνική ζωή. Αυτό σημαίνει «ότι η υπηκοότητα και η ιθαγένεια αποτελούν μορφές κοινωνικής οριοθέτησης»</a:t>
            </a:r>
            <a:r>
              <a:rPr lang="el-GR" dirty="0"/>
              <a:t> </a:t>
            </a:r>
          </a:p>
          <a:p>
            <a:pPr algn="ct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239000" cy="5763040"/>
          </a:xfrm>
        </p:spPr>
        <p:txBody>
          <a:bodyPr>
            <a:normAutofit/>
          </a:bodyPr>
          <a:lstStyle/>
          <a:p>
            <a:pPr algn="ctr"/>
            <a:r>
              <a:rPr lang="el-GR" sz="2800" dirty="0"/>
              <a:t>Επίσημα ένα πρόσωπο που βρίσκεται επί του ελληνικού εδάφους όπου ισχύει η νομοθεσία του ελληνικού κράτους μπορεί να είναι αλλοδαπός ή ημεδαπός, ομογενής ή αλλογενής, μέλος της μουσουλμανικής μειονότητας ή όχι. Ο ημεδαπός έχει το δικαίωμα να είναι πολίτης του ελληνικού κράτους ενώ ο αλλοδαπός όχι.</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type="body" idx="1"/>
          </p:nvPr>
        </p:nvSpPr>
        <p:spPr>
          <a:xfrm>
            <a:off x="457200" y="765175"/>
            <a:ext cx="7643192" cy="5365750"/>
          </a:xfrm>
        </p:spPr>
        <p:txBody>
          <a:bodyPr>
            <a:normAutofit lnSpcReduction="10000"/>
          </a:bodyPr>
          <a:lstStyle/>
          <a:p>
            <a:pPr algn="ctr" eaLnBrk="1" hangingPunct="1">
              <a:buNone/>
            </a:pPr>
            <a:r>
              <a:rPr lang="el-GR" dirty="0"/>
              <a:t>Η ενσωμάτωση των μεταναστών εξαρτάται και από</a:t>
            </a:r>
          </a:p>
          <a:p>
            <a:pPr algn="ctr" eaLnBrk="1" hangingPunct="1"/>
            <a:r>
              <a:rPr lang="el-GR" dirty="0"/>
              <a:t>την επαγγελματική αποκατάσταση,</a:t>
            </a:r>
          </a:p>
          <a:p>
            <a:pPr algn="ctr" eaLnBrk="1" hangingPunct="1"/>
            <a:r>
              <a:rPr lang="el-GR" dirty="0"/>
              <a:t> την οικονομική σταθερότητα, </a:t>
            </a:r>
          </a:p>
          <a:p>
            <a:pPr algn="ctr" eaLnBrk="1" hangingPunct="1"/>
            <a:r>
              <a:rPr lang="el-GR" dirty="0"/>
              <a:t>τα κίνητρα,</a:t>
            </a:r>
          </a:p>
          <a:p>
            <a:pPr algn="ctr" eaLnBrk="1" hangingPunct="1"/>
            <a:r>
              <a:rPr lang="el-GR" dirty="0"/>
              <a:t>τον προσωρινό ή μόνιμο χαρακτήρας της μετακίνησης, </a:t>
            </a:r>
          </a:p>
          <a:p>
            <a:pPr algn="ctr" eaLnBrk="1" hangingPunct="1"/>
            <a:r>
              <a:rPr lang="el-GR" dirty="0"/>
              <a:t>την ατομική ή η οικογενειακή μετανάστευση, </a:t>
            </a:r>
          </a:p>
          <a:p>
            <a:pPr algn="ctr" eaLnBrk="1" hangingPunct="1"/>
            <a:r>
              <a:rPr lang="el-GR" dirty="0"/>
              <a:t>την ηλικία, </a:t>
            </a:r>
          </a:p>
          <a:p>
            <a:pPr algn="ctr" eaLnBrk="1" hangingPunct="1"/>
            <a:r>
              <a:rPr lang="el-GR" dirty="0"/>
              <a:t>Τις οικονομικές και πολιτικές συνθήκες και </a:t>
            </a:r>
          </a:p>
          <a:p>
            <a:pPr algn="ctr" eaLnBrk="1" hangingPunct="1"/>
            <a:r>
              <a:rPr lang="el-GR" dirty="0"/>
              <a:t>τα χαρακτηριστικά της οικονομίας και της αγοράς εργασίας της χώρας υποδοχής, την εγκατάσταση σε πόλη ή χωριό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239000" cy="5835048"/>
          </a:xfrm>
        </p:spPr>
        <p:txBody>
          <a:bodyPr/>
          <a:lstStyle/>
          <a:p>
            <a:pPr algn="ctr"/>
            <a:r>
              <a:rPr lang="el-GR" sz="2800" dirty="0"/>
              <a:t>Ο ομογενής ανήκει στο ελληνικό γένος, ο αλλογενής, κατά συνέπεια, σε «ξένο» γένος. Τα παραπάνω συνιστούν τις επίσημες θεσμικές ταξινομήσεις και ταυτότητες.</a:t>
            </a:r>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pPr algn="ctr"/>
            <a:r>
              <a:rPr lang="el-GR" sz="2800" dirty="0"/>
              <a:t>Το δίκαιο αντιμετωπίζει διαφορετικά τις λεγόμενες </a:t>
            </a:r>
            <a:r>
              <a:rPr lang="el-GR" sz="2800" i="1" dirty="0"/>
              <a:t>ιστορικές μειονότητες</a:t>
            </a:r>
            <a:r>
              <a:rPr lang="el-GR" sz="2800" dirty="0"/>
              <a:t> οι οποίες προέρχονται από μεταναστεύσεις του μακρινού παρελθόντος συγκριτικά με τις μεταναστευτικές ομάδες των τελευταίων δεκαετιών. Η διαφορετική αντιμετώπιση οφείλεται στο γεγονός ότι τα μέλη των ιστορικών μειονοτήτων αποτελούν υπηκόους του κράτους ενώ οι μετανάστες όχι.</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1"/>
          </p:nvPr>
        </p:nvSpPr>
        <p:spPr>
          <a:xfrm>
            <a:off x="457200" y="836613"/>
            <a:ext cx="7427168" cy="5294312"/>
          </a:xfrm>
        </p:spPr>
        <p:txBody>
          <a:bodyPr/>
          <a:lstStyle/>
          <a:p>
            <a:pPr algn="ctr" eaLnBrk="1" hangingPunct="1"/>
            <a:r>
              <a:rPr lang="el-GR" sz="3200" dirty="0"/>
              <a:t>Η υπηκοότητα αποτελεί βασική προϋπόθεση για την προστασία του ατόμου ως μέλους της μειονοτικής ομάδας αλλά και για τη διεκδίκηση από την πλευρά του των δικαιωμάτων του αναφορικά με την ετερότητά του.</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lstStyle/>
          <a:p>
            <a:pPr algn="ctr">
              <a:buNone/>
            </a:pPr>
            <a:r>
              <a:rPr lang="el-GR" dirty="0"/>
              <a:t>Νόμος 3838/2010 Άρθρο 1</a:t>
            </a:r>
            <a:r>
              <a:rPr lang="el-GR" baseline="30000" dirty="0"/>
              <a:t>Α</a:t>
            </a:r>
            <a:r>
              <a:rPr lang="el-GR" dirty="0"/>
              <a:t> για την χορήγηση ελληνικής ιθαγένειας στα παιδιά των μεταναστών που γεννιούνται στην Ελλάδα μετά από δήλωση και αίτηση των γονέων τους.</a:t>
            </a:r>
          </a:p>
          <a:p>
            <a:pPr algn="just">
              <a:buFont typeface="Wingdings" pitchFamily="2" charset="2"/>
              <a:buChar char="§"/>
            </a:pPr>
            <a:r>
              <a:rPr lang="el-GR" dirty="0"/>
              <a:t>Τέκνο αλλοδαπών που γεννιέται και συνεχίζει να ζει στην Ελλάδα με γονείς που και οι 2 διαμένουν μόνιμα και νόμιμα επί πέντε τουλάχιστον συνεχή έτη στην Ελλάδα.</a:t>
            </a:r>
          </a:p>
          <a:p>
            <a:pPr algn="just">
              <a:buFont typeface="Wingdings" pitchFamily="2" charset="2"/>
              <a:buChar char="§"/>
            </a:pPr>
            <a:r>
              <a:rPr lang="el-GR" dirty="0"/>
              <a:t>Τέκνο αλλοδαπών που έχει ολοκληρώσει επιτυχώς  εξαετή τουλάχιστον παρακολούθηση σχολικών τάξεων και κατοικεί μόνιμα και νόμιμα στη χώρα.</a:t>
            </a:r>
          </a:p>
          <a:p>
            <a:pPr algn="just">
              <a:buNone/>
            </a:pPr>
            <a:endParaRPr lang="el-GR" dirty="0"/>
          </a:p>
          <a:p>
            <a:pPr algn="just">
              <a:buNone/>
            </a:pPr>
            <a:endParaRPr lang="el-GR" dirty="0"/>
          </a:p>
          <a:p>
            <a:pPr>
              <a:buNone/>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7239000" cy="1052736"/>
          </a:xfrm>
        </p:spPr>
        <p:txBody>
          <a:bodyPr>
            <a:normAutofit fontScale="90000"/>
          </a:bodyPr>
          <a:lstStyle/>
          <a:p>
            <a:r>
              <a:rPr lang="el-GR" sz="2400" dirty="0"/>
              <a:t>Αθήνα, 25 / 8 /2015 Α.Π. Φ. 130181 / 18258</a:t>
            </a:r>
            <a:br>
              <a:rPr lang="el-GR" sz="2400" dirty="0"/>
            </a:br>
            <a:r>
              <a:rPr lang="en-US" sz="2400" dirty="0"/>
              <a:t> http://www.ypes.gr/UserFiles/f0ff9297-f516-40ff-a70e-eca84e2ec9b9/egk29-25082015.pdf</a:t>
            </a:r>
            <a:endParaRPr lang="el-GR" sz="2400" dirty="0"/>
          </a:p>
        </p:txBody>
      </p:sp>
      <p:sp>
        <p:nvSpPr>
          <p:cNvPr id="3" name="2 - Θέση περιεχομένου"/>
          <p:cNvSpPr>
            <a:spLocks noGrp="1"/>
          </p:cNvSpPr>
          <p:nvPr>
            <p:ph idx="1"/>
          </p:nvPr>
        </p:nvSpPr>
        <p:spPr>
          <a:xfrm>
            <a:off x="457200" y="1124744"/>
            <a:ext cx="7239000" cy="5330992"/>
          </a:xfrm>
        </p:spPr>
        <p:txBody>
          <a:bodyPr>
            <a:normAutofit fontScale="85000" lnSpcReduction="20000"/>
          </a:bodyPr>
          <a:lstStyle/>
          <a:p>
            <a:pPr algn="ctr"/>
            <a:r>
              <a:rPr lang="el-GR" dirty="0"/>
              <a:t>Παράδειγμα 1: Τέκνο γεννημένο την 1 η /1/2005 (δηλ. πριν τη δημοσίευση του ν. 4332/2015), έχει εγγραφεί στην Α΄ τάξη του Δημοτικού και συνεχίζει να παρακολουθεί ελληνικό σχολείο. Ο πατέρας του έχει συμπληρώσει ήδη κατά το χρόνο γέννησής του πενταετή νόμιμη διαμονή, ενώ η μητέρα του δεν διέθετε κατά το χρόνο εκείνο τίτλο νόμιμης διαμονής. Σήμερα κατέχουν ο μεν πατέρας άδεια διαμονής εξαρτημένης εργασίας σε ισχύ, η δε η μητέρα τίτλο νόμιμης διαμονής ομογενούς σε ισχύ. Οι γονείς μπορούν να υποβάλλουν τη σχετική αίτηση-δήλωση. Εάν το παραπάνω τέκνο αποφοίτησε από την Α΄ τάξη ελληνικού δημοτικού σχολείου, στη συνέχεια διέκοψε τη φοίτηση του ελληνικού σχολείου φοιτώντας σε τάξη αλλοδαπού σχολείου στην Ελλάδα (π.χ. αιγυπτιακού) και κατά το χρόνο υποβολής της κοινής δήλωσης-αίτησης των γονέων του παρακολουθεί και πάλι ελληνικό σχολείο, οι γονείς δεν μπορούν να υποβάλλουν τη σχετική αίτηση-δήλωση. Π</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normAutofit fontScale="92500"/>
          </a:bodyPr>
          <a:lstStyle/>
          <a:p>
            <a:pPr algn="ctr"/>
            <a:r>
              <a:rPr lang="el-GR" dirty="0"/>
              <a:t>Παράδειγμα 2: Τέκνο γεννημένο την 1 η /1/2005 (δηλ. πριν τη δημοσίευση του ν. 4332/2015), έχει εγγραφεί στην Α΄ τάξη του Δημοτικού και συνεχίζει να παρακολουθεί ελληνικό σχολείο. Οι γονείς του τακτοποιήθηκαν για πρώτη φορά με άδεια διαμονής την 1 η /1/2006 και σήμερα κατέχουν ο μεν πατέρας άδεια διαμονής εξαρτημένης εργασίας σε ισχύ, η δε η μητέρα άδεια διαμονής δεύτερης γενιάς σε ισχύ. Οι γονείς δεν μπορούν να υποβάλλουν τη σχετική αίτηση-δήλωση ακόμα και αν ο ένας </a:t>
            </a:r>
            <a:r>
              <a:rPr lang="el-GR" dirty="0" err="1"/>
              <a:t>εξ΄</a:t>
            </a:r>
            <a:r>
              <a:rPr lang="el-GR" dirty="0"/>
              <a:t> αυτών συμπληρώσει δεκαετή νόμιμη διαμονή στη χώρα, δεδομένου ότι η αφετηρία της απαιτούμενης δεκαετούς νόμιμης διαμονής τοποθετείται σε χρόνο μεταγενέστερο της γέννησης του τέκνου.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r>
              <a:rPr lang="el-GR" dirty="0"/>
              <a:t>Παράδειγμα 3: Τέκνο που θα γεννηθεί την 1 η /10/2015 (δηλ. μετά τη δημοσίευση του ν. 4332/2015), υπό την προϋπόθεση της εγγραφής του στην Α΄ τάξη του Δημοτικού και της συνέχισης παρακολούθησης ελληνικού σχολείου. Ο πατέρας του θα έχει συμπληρώσει κατά το χρόνο γέννησής του τριετή νόμιμη διαμονή, ενώ η μητέρα του τακτοποιείται για πρώτη φορά με άδεια διαμονής ομογενούς την 10 η /8/2016. Οι γονείς μπορούν να υποβάλλουν τη σχετική αίτηση-δήλωση με τη συμπλήρωση της δεκαετούς νόμιμης διαμονής του πατέρα, δηλ. την 1 η /10/2022.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lstStyle/>
          <a:p>
            <a:pPr algn="ctr"/>
            <a:r>
              <a:rPr lang="el-GR" dirty="0"/>
              <a:t>Παράδειγμα 1: Ανήλικος αλλοδαπός, ηλικίας 17 ετών κατά την 9 η /7/2015 (ημερομηνία δημοσίευσης του ν. 4332/2015), παρακολούθησε επιτυχώς τις έξι τάξεις του Δημοτικού και τις τρεις τάξεις του Γυμνασίου. Μπορεί να υποβάλλει ο ίδιος όντας ανήλικος δήλωση-αίτηση για την κτήση της Ελληνικής ιθαγένειας λόγω φοίτησης </a:t>
            </a:r>
            <a:r>
              <a:rPr lang="el-GR" dirty="0" err="1"/>
              <a:t>κατ΄</a:t>
            </a:r>
            <a:r>
              <a:rPr lang="el-GR" dirty="0"/>
              <a:t> εφαρμογή του άρθ. 1Β παρ. 1 του ΚΕΙ. Αλλά και εάν δεν προβεί κατά το χρόνο της ανηλικότητάς του στην υποβολή της σχετικής δήλωσης-αίτησης διατηρεί το δικαίωμα να πράξει τούτο μέχρι τη συμπλήρωση του 21 ου έτους της ηλικίας του </a:t>
            </a:r>
            <a:r>
              <a:rPr lang="el-GR" dirty="0" err="1"/>
              <a:t>κατ΄</a:t>
            </a:r>
            <a:r>
              <a:rPr lang="el-GR" dirty="0"/>
              <a:t> εφαρμογή του άρθ. 1Β παρ. 5α του ΚΕΙ.</a:t>
            </a:r>
          </a:p>
          <a:p>
            <a:pPr algn="ct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type="body" idx="1"/>
          </p:nvPr>
        </p:nvSpPr>
        <p:spPr>
          <a:xfrm>
            <a:off x="457200" y="476250"/>
            <a:ext cx="7859216" cy="5654675"/>
          </a:xfrm>
        </p:spPr>
        <p:txBody>
          <a:bodyPr>
            <a:normAutofit lnSpcReduction="10000"/>
          </a:bodyPr>
          <a:lstStyle/>
          <a:p>
            <a:pPr eaLnBrk="1" hangingPunct="1">
              <a:lnSpc>
                <a:spcPct val="90000"/>
              </a:lnSpc>
              <a:buNone/>
            </a:pPr>
            <a:r>
              <a:rPr lang="el-GR" sz="2600" dirty="0"/>
              <a:t>Αντί επιλόγου:</a:t>
            </a:r>
          </a:p>
          <a:p>
            <a:pPr eaLnBrk="1" hangingPunct="1">
              <a:lnSpc>
                <a:spcPct val="90000"/>
              </a:lnSpc>
              <a:buNone/>
            </a:pPr>
            <a:r>
              <a:rPr lang="el-GR" sz="2600" dirty="0"/>
              <a:t>Η ευαισθητοποίησή μας στα ζητήματα ετερότητας: </a:t>
            </a:r>
          </a:p>
          <a:p>
            <a:pPr algn="ctr" eaLnBrk="1" hangingPunct="1">
              <a:lnSpc>
                <a:spcPct val="90000"/>
              </a:lnSpc>
            </a:pPr>
            <a:r>
              <a:rPr lang="el-GR" sz="2600" dirty="0"/>
              <a:t>«σημαίνει πως είμαστε ανοιχτοί ακόμη και όταν ο ‘άλλος’ δεν επιθυμεί να προσδιορίζεται ως τέτοιος, ακόμη και αν θέλει να περνά απαρατήρητος (ή να νομίζει πως περνά). </a:t>
            </a:r>
          </a:p>
          <a:p>
            <a:pPr algn="ctr" eaLnBrk="1" hangingPunct="1">
              <a:lnSpc>
                <a:spcPct val="90000"/>
              </a:lnSpc>
            </a:pPr>
            <a:r>
              <a:rPr lang="el-GR" sz="2600" dirty="0"/>
              <a:t>Ο ‘άλλος’ μπορεί να επιθυμεί την αφομοίωση ή επιλεκτικά να τονίζει την ταυτότητά του όποτε ο ίδιος το επιθυμεί. Ή ακόμη μπορεί να τον διακατέχει μια αμφιθυμία σε σχέση με την </a:t>
            </a:r>
            <a:r>
              <a:rPr lang="el-GR" sz="2600" dirty="0" err="1"/>
              <a:t>εθνοτική</a:t>
            </a:r>
            <a:r>
              <a:rPr lang="el-GR" sz="2600" dirty="0"/>
              <a:t> του ταυτότητα […]</a:t>
            </a:r>
          </a:p>
          <a:p>
            <a:pPr algn="ctr" eaLnBrk="1" hangingPunct="1">
              <a:lnSpc>
                <a:spcPct val="90000"/>
              </a:lnSpc>
            </a:pPr>
            <a:r>
              <a:rPr lang="el-GR" sz="2600" dirty="0"/>
              <a:t>Οι μειονότητες πρέπει να έχουν τον πρώτο και τον τελευταίο λόγο ως προς τον αυτοπροσδιορισμό τους και ως προς τις διεκδικήσεις και τα αιτήματά τους. Όποια άλλη στάση είναι πατερναλισμός» (</a:t>
            </a:r>
            <a:r>
              <a:rPr lang="el-GR" sz="2600" dirty="0" err="1"/>
              <a:t>Χοντολίδου</a:t>
            </a:r>
            <a:r>
              <a:rPr lang="el-GR" sz="2600" dirty="0"/>
              <a:t> 2003).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02">
                                            <p:txEl>
                                              <p:pRg st="0" end="0"/>
                                            </p:txEl>
                                          </p:spTgt>
                                        </p:tgtEl>
                                        <p:attrNameLst>
                                          <p:attrName>style.visibility</p:attrName>
                                        </p:attrNameLst>
                                      </p:cBhvr>
                                      <p:to>
                                        <p:strVal val="visible"/>
                                      </p:to>
                                    </p:set>
                                    <p:animEffect transition="in" filter="fade">
                                      <p:cBhvr>
                                        <p:cTn id="7" dur="500"/>
                                        <p:tgtEl>
                                          <p:spTgt spid="5120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02">
                                            <p:txEl>
                                              <p:pRg st="1" end="1"/>
                                            </p:txEl>
                                          </p:spTgt>
                                        </p:tgtEl>
                                        <p:attrNameLst>
                                          <p:attrName>style.visibility</p:attrName>
                                        </p:attrNameLst>
                                      </p:cBhvr>
                                      <p:to>
                                        <p:strVal val="visible"/>
                                      </p:to>
                                    </p:set>
                                    <p:animEffect transition="in" filter="fade">
                                      <p:cBhvr>
                                        <p:cTn id="12" dur="500"/>
                                        <p:tgtEl>
                                          <p:spTgt spid="5120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1202">
                                            <p:txEl>
                                              <p:pRg st="2" end="2"/>
                                            </p:txEl>
                                          </p:spTgt>
                                        </p:tgtEl>
                                        <p:attrNameLst>
                                          <p:attrName>style.visibility</p:attrName>
                                        </p:attrNameLst>
                                      </p:cBhvr>
                                      <p:to>
                                        <p:strVal val="visible"/>
                                      </p:to>
                                    </p:set>
                                    <p:animEffect transition="in" filter="fade">
                                      <p:cBhvr>
                                        <p:cTn id="17" dur="500"/>
                                        <p:tgtEl>
                                          <p:spTgt spid="5120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1202">
                                            <p:txEl>
                                              <p:pRg st="3" end="3"/>
                                            </p:txEl>
                                          </p:spTgt>
                                        </p:tgtEl>
                                        <p:attrNameLst>
                                          <p:attrName>style.visibility</p:attrName>
                                        </p:attrNameLst>
                                      </p:cBhvr>
                                      <p:to>
                                        <p:strVal val="visible"/>
                                      </p:to>
                                    </p:set>
                                    <p:animEffect transition="in" filter="fade">
                                      <p:cBhvr>
                                        <p:cTn id="22" dur="500"/>
                                        <p:tgtEl>
                                          <p:spTgt spid="5120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1202">
                                            <p:txEl>
                                              <p:pRg st="4" end="4"/>
                                            </p:txEl>
                                          </p:spTgt>
                                        </p:tgtEl>
                                        <p:attrNameLst>
                                          <p:attrName>style.visibility</p:attrName>
                                        </p:attrNameLst>
                                      </p:cBhvr>
                                      <p:to>
                                        <p:strVal val="visible"/>
                                      </p:to>
                                    </p:set>
                                    <p:animEffect transition="in" filter="fade">
                                      <p:cBhvr>
                                        <p:cTn id="27" dur="500"/>
                                        <p:tgtEl>
                                          <p:spTgt spid="5120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D9E2CC-32DE-4145-8CAA-DE4020AC96D7}"/>
              </a:ext>
            </a:extLst>
          </p:cNvPr>
          <p:cNvSpPr>
            <a:spLocks noGrp="1"/>
          </p:cNvSpPr>
          <p:nvPr>
            <p:ph type="title"/>
          </p:nvPr>
        </p:nvSpPr>
        <p:spPr/>
        <p:txBody>
          <a:bodyPr/>
          <a:lstStyle/>
          <a:p>
            <a:r>
              <a:rPr lang="el-GR" dirty="0" err="1"/>
              <a:t>Νομος</a:t>
            </a:r>
            <a:r>
              <a:rPr lang="el-GR" dirty="0"/>
              <a:t> 4452/2017 </a:t>
            </a:r>
          </a:p>
        </p:txBody>
      </p:sp>
      <p:sp>
        <p:nvSpPr>
          <p:cNvPr id="3" name="Θέση περιεχομένου 2">
            <a:extLst>
              <a:ext uri="{FF2B5EF4-FFF2-40B4-BE49-F238E27FC236}">
                <a16:creationId xmlns:a16="http://schemas.microsoft.com/office/drawing/2014/main" id="{72A00585-DAD4-40DB-8530-9131E6994D04}"/>
              </a:ext>
            </a:extLst>
          </p:cNvPr>
          <p:cNvSpPr>
            <a:spLocks noGrp="1"/>
          </p:cNvSpPr>
          <p:nvPr>
            <p:ph idx="1"/>
          </p:nvPr>
        </p:nvSpPr>
        <p:spPr/>
        <p:txBody>
          <a:bodyPr>
            <a:normAutofit fontScale="92500" lnSpcReduction="20000"/>
          </a:bodyPr>
          <a:lstStyle/>
          <a:p>
            <a:r>
              <a:rPr lang="el-GR" dirty="0"/>
              <a:t>Άρθρο 1Α παρ.1 περίπτωση α’: «(Τέκνο αλλοδαπών που γεννιέται στην Ελλάδα θεμελιώνει δικαίωμα κτήσης της ελληνικής ιθαγένειας υπό τις εξής προϋποθέσεις: ) α) Της εγγραφής του στην Α’ τάξη ελληνικού σχολείου της πρωτοβάθμιας εκπαίδευσης ή σχολείου της πρωτοβάθμιας εκπαίδευσης που ακολουθεί το υποχρεωτικό ελληνικό πρόγραμμα εκπαίδευσης και διδασκαλίας και της συνέχισης παρακολούθησης ελληνικού σχολείου ή σχολείου της πρωτοβάθμιας εκπαίδευσης που ακολουθεί το υποχρεωτικό ελληνικό πρόγραμμα εκπαίδευσης και διδασκαλίας κατά το χρόνο υποβολής της δήλωσης-αίτησης της παραγράφου 2».</a:t>
            </a:r>
          </a:p>
        </p:txBody>
      </p:sp>
    </p:spTree>
    <p:extLst>
      <p:ext uri="{BB962C8B-B14F-4D97-AF65-F5344CB8AC3E}">
        <p14:creationId xmlns:p14="http://schemas.microsoft.com/office/powerpoint/2010/main" val="415526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type="body" idx="1"/>
          </p:nvPr>
        </p:nvSpPr>
        <p:spPr>
          <a:xfrm>
            <a:off x="457200" y="620713"/>
            <a:ext cx="7787208" cy="5510212"/>
          </a:xfrm>
        </p:spPr>
        <p:txBody>
          <a:bodyPr/>
          <a:lstStyle/>
          <a:p>
            <a:pPr algn="ctr" eaLnBrk="1" hangingPunct="1"/>
            <a:r>
              <a:rPr lang="el-GR" dirty="0"/>
              <a:t>Τα μέλη, συγκεκριμένα, της δεύτερης γενιάς μεταναστών βιώνουν μια διφορούμενη κοινωνικοποίηση, γεγονός που αποτελεί και βασικό διαφοροποιητικό παράγοντα ανάμεσα στα μέλη της πρώτης και της δεύτερης γενιάς μεταναστών: τα μέλη της πρώτης γενιάς μεταναστών έχουν ήδη κοινωνικοποιηθεί στην κουλτούρα τους πριν από την άφιξή τους στη χώρα υποδοχής.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068C737-4614-4C75-B99D-B1F40FB2BFB6}"/>
              </a:ext>
            </a:extLst>
          </p:cNvPr>
          <p:cNvSpPr>
            <a:spLocks noGrp="1"/>
          </p:cNvSpPr>
          <p:nvPr>
            <p:ph idx="1"/>
          </p:nvPr>
        </p:nvSpPr>
        <p:spPr>
          <a:xfrm>
            <a:off x="457200" y="764704"/>
            <a:ext cx="7239000" cy="5691032"/>
          </a:xfrm>
        </p:spPr>
        <p:txBody>
          <a:bodyPr/>
          <a:lstStyle/>
          <a:p>
            <a:r>
              <a:rPr lang="el-GR" dirty="0"/>
              <a:t>Άρθρο 1Β παρ.2 </a:t>
            </a:r>
            <a:r>
              <a:rPr lang="el-GR" dirty="0" err="1"/>
              <a:t>εδ.α</a:t>
            </a:r>
            <a:r>
              <a:rPr lang="el-GR" dirty="0"/>
              <a:t>΄: «Αλλοδαπός που κατοικεί μόνιμα και νόμιμα στην Ελλάδα και είναι απόφοιτος Τμήματος ή Σχολής ελληνικού ΑΕΙ ή ΤΕΙ θεμελιώνει δικαίωμα κτήσης της ελληνικής ιθαγένειας εφόσον διαθέτει απολυτήριο δευτεροβάθμιας εκπαίδευσης ελληνικού σχολείου στην Ελλάδα ή σχολείου της πρωτοβάθμιας εκπαίδευσης που ακολουθεί το υποχρεωτικό ελληνικό πρόγραμμα εκπαίδευσης και διδασκαλίας στην Ελλάδα.»</a:t>
            </a:r>
          </a:p>
        </p:txBody>
      </p:sp>
    </p:spTree>
    <p:extLst>
      <p:ext uri="{BB962C8B-B14F-4D97-AF65-F5344CB8AC3E}">
        <p14:creationId xmlns:p14="http://schemas.microsoft.com/office/powerpoint/2010/main" val="34975084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9C7BC2C-7706-4FCB-BF0F-D6EACC1BE02D}"/>
              </a:ext>
            </a:extLst>
          </p:cNvPr>
          <p:cNvSpPr>
            <a:spLocks noGrp="1"/>
          </p:cNvSpPr>
          <p:nvPr>
            <p:ph idx="1"/>
          </p:nvPr>
        </p:nvSpPr>
        <p:spPr>
          <a:xfrm>
            <a:off x="457200" y="548680"/>
            <a:ext cx="7239000" cy="5907056"/>
          </a:xfrm>
        </p:spPr>
        <p:txBody>
          <a:bodyPr/>
          <a:lstStyle/>
          <a:p>
            <a:r>
              <a:rPr lang="el-GR" dirty="0"/>
              <a:t>την ελληνική ιθαγένεια δύνανται πλέον να αποκτήσουν, συντρεχουσών και των λοιπών απαιτούμενων προϋποθέσεων που ο νόμος ορίζει, και αλλοδαποί μαθητές που έχουν παρακολουθήσει και αναγνωρισμένα ξένα σχολεία στην Ελλάδα, που όμως ακολουθούν το ελληνικό εκπαιδευτικό σύστημα, σε όλες τις περιπτώσεις κτήσης της ελληνικής ιθαγένειας (άρθρα 1Α παρ.1, 1Β παρ.1 και 1Β παρ.2 του ΚΕΙ).</a:t>
            </a:r>
          </a:p>
        </p:txBody>
      </p:sp>
    </p:spTree>
    <p:extLst>
      <p:ext uri="{BB962C8B-B14F-4D97-AF65-F5344CB8AC3E}">
        <p14:creationId xmlns:p14="http://schemas.microsoft.com/office/powerpoint/2010/main" val="36416650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715200" cy="5835048"/>
          </a:xfrm>
        </p:spPr>
        <p:txBody>
          <a:bodyPr/>
          <a:lstStyle/>
          <a:p>
            <a:pPr algn="ctr"/>
            <a:endParaRPr lang="el-GR" dirty="0"/>
          </a:p>
          <a:p>
            <a:pPr algn="ctr"/>
            <a:endParaRPr lang="el-GR" dirty="0"/>
          </a:p>
          <a:p>
            <a:pPr algn="ctr"/>
            <a:endParaRPr lang="el-GR" dirty="0"/>
          </a:p>
          <a:p>
            <a:pPr algn="ctr"/>
            <a:endParaRPr lang="el-GR" dirty="0"/>
          </a:p>
          <a:p>
            <a:pPr algn="ctr">
              <a:buNone/>
            </a:pPr>
            <a:r>
              <a:rPr lang="el-GR" dirty="0"/>
              <a:t>Ευχαριστώ</a:t>
            </a:r>
          </a:p>
          <a:p>
            <a:pPr algn="ctr">
              <a:buNone/>
            </a:pPr>
            <a:endParaRPr lang="el-GR" dirty="0"/>
          </a:p>
          <a:p>
            <a:pPr algn="ctr">
              <a:buNone/>
            </a:pPr>
            <a:endParaRPr lang="el-GR" dirty="0"/>
          </a:p>
          <a:p>
            <a:pPr algn="ctr">
              <a:buNone/>
            </a:pPr>
            <a:endParaRPr lang="el-GR" dirty="0"/>
          </a:p>
        </p:txBody>
      </p:sp>
      <p:pic>
        <p:nvPicPr>
          <p:cNvPr id="4" name="Picture 5" descr="wspglobe"/>
          <p:cNvPicPr>
            <a:picLocks noChangeAspect="1" noChangeArrowheads="1"/>
          </p:cNvPicPr>
          <p:nvPr/>
        </p:nvPicPr>
        <p:blipFill>
          <a:blip r:embed="rId2" cstate="print"/>
          <a:srcRect/>
          <a:stretch>
            <a:fillRect/>
          </a:stretch>
        </p:blipFill>
        <p:spPr bwMode="auto">
          <a:xfrm>
            <a:off x="0" y="4365104"/>
            <a:ext cx="2699791" cy="2303462"/>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r>
              <a:rPr lang="el-GR" sz="4000" dirty="0"/>
              <a:t>Έθνος και εθνικισμός- Εθνική ταυτότητα και υποκειμενικότητα μαθητών</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a:bodyPr>
          <a:lstStyle/>
          <a:p>
            <a:pPr algn="ctr"/>
            <a:r>
              <a:rPr lang="el-GR" dirty="0"/>
              <a:t>Η εθνική ταυτότητα </a:t>
            </a:r>
          </a:p>
          <a:p>
            <a:pPr algn="ctr">
              <a:buFont typeface="Wingdings" pitchFamily="2" charset="2"/>
              <a:buChar char="Ø"/>
            </a:pPr>
            <a:r>
              <a:rPr lang="el-GR" dirty="0"/>
              <a:t>πολυδιάστατη κατασκευή μέσω των αναπαραστάσεων μιας ομάδας για τον εαυτό της και τους «εθνικούς άλλους.</a:t>
            </a:r>
          </a:p>
          <a:p>
            <a:pPr algn="ctr">
              <a:buNone/>
            </a:pPr>
            <a:r>
              <a:rPr lang="el-GR" dirty="0"/>
              <a:t> Η εθνική ταυτότητα (</a:t>
            </a:r>
            <a:r>
              <a:rPr lang="el-GR" dirty="0" err="1"/>
              <a:t>Robyn</a:t>
            </a:r>
            <a:r>
              <a:rPr lang="el-GR" dirty="0"/>
              <a:t> </a:t>
            </a:r>
            <a:r>
              <a:rPr lang="el-GR" dirty="0" err="1"/>
              <a:t>Holmes</a:t>
            </a:r>
            <a:r>
              <a:rPr lang="el-GR" dirty="0"/>
              <a:t> 1995):</a:t>
            </a:r>
          </a:p>
          <a:p>
            <a:pPr algn="ctr">
              <a:buNone/>
            </a:pPr>
            <a:r>
              <a:rPr lang="el-GR" dirty="0"/>
              <a:t>    η ικανότητα ενός ατόμου να εντάσσει τον εαυτό του ως μέλος μιας εθνικής ομάδας, καθώς υιοθετεί αισθήματα και συμπεριφορές που αντικατοπτρίζουν τις αξίες και την ιστορία που τα μέλη της ομάδας αναγνωρίζουν ως κοινά</a:t>
            </a:r>
          </a:p>
        </p:txBody>
      </p:sp>
      <p:sp>
        <p:nvSpPr>
          <p:cNvPr id="7" name="6 - Δεξιό βέλος"/>
          <p:cNvSpPr/>
          <p:nvPr/>
        </p:nvSpPr>
        <p:spPr>
          <a:xfrm>
            <a:off x="755576" y="2996952"/>
            <a:ext cx="288032"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r>
              <a:rPr lang="el-GR" dirty="0"/>
              <a:t> Πρόκειται για μια συμβολική κατασκευή που διαμορφώνει την αντίληψη μιας εθνικής ομάδας για τον κοινωνικό κόσμο (</a:t>
            </a:r>
            <a:r>
              <a:rPr lang="el-GR" dirty="0" err="1"/>
              <a:t>Φραγκουδάκη</a:t>
            </a:r>
            <a:r>
              <a:rPr lang="el-GR" dirty="0"/>
              <a:t> &amp; </a:t>
            </a:r>
            <a:r>
              <a:rPr lang="el-GR" dirty="0" err="1"/>
              <a:t>Δραγώνα</a:t>
            </a:r>
            <a:r>
              <a:rPr lang="el-GR" dirty="0"/>
              <a:t> 1997: 14-18). Σ’ αυτήν την κατασκευή σημαντικό ρόλο διαδραματίζει η δόμηση της «εθνικής μνήμης» μέσω των εθνικών λόγων:</a:t>
            </a:r>
          </a:p>
          <a:p>
            <a:pPr algn="ctr"/>
            <a:r>
              <a:rPr lang="el-GR" dirty="0"/>
              <a:t> έκφραση μιας κοινής καταγωγής για να νομιμοποιηθεί η συγκρότηση του έθνους-κράτους ως ανεξάρτητης πολιτικής οντότητας.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a:bodyPr>
          <a:lstStyle/>
          <a:p>
            <a:pPr>
              <a:buNone/>
            </a:pPr>
            <a:r>
              <a:rPr lang="el-GR" b="1" dirty="0" err="1"/>
              <a:t>Billig</a:t>
            </a:r>
            <a:r>
              <a:rPr lang="el-GR" b="1" dirty="0"/>
              <a:t>:</a:t>
            </a:r>
          </a:p>
          <a:p>
            <a:r>
              <a:rPr lang="el-GR" dirty="0"/>
              <a:t>η εθνική ταυτότητα αποτελεί «μια σύντομη περιγραφή των τρόπων με τους οποίους μιλούμε για τον εαυτό μας και την κοινότητα. Στη μελέτη της εθνικής ταυτότητας το κατάλληλο ερευνητικό ερώτημα δεν είναι «Τι είναι η εθνική ταυτότητα;» αλλά «Τι σημαίνει όταν ισχυριζόμαστε ότι έχουμε εθνική ταυτότητα;»</a:t>
            </a:r>
            <a:r>
              <a:rPr lang="el-GR" baseline="30000" dirty="0"/>
              <a:t> </a:t>
            </a:r>
          </a:p>
          <a:p>
            <a:r>
              <a:rPr lang="el-GR" dirty="0"/>
              <a:t>Στη μελέτη της εθνικής ταυτότητας χρειάζεται να λαμβάνονται υπόψη τα συστατικά της εθνικιστικής σκέψης.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r>
              <a:rPr lang="el-GR" dirty="0"/>
              <a:t>Εθνικιστική σκέψη:</a:t>
            </a:r>
          </a:p>
          <a:p>
            <a:pPr>
              <a:buFont typeface="Wingdings" pitchFamily="2" charset="2"/>
              <a:buChar char="q"/>
            </a:pPr>
            <a:r>
              <a:rPr lang="el-GR" dirty="0"/>
              <a:t> δέσμευση σε μια ομάδα, </a:t>
            </a:r>
          </a:p>
          <a:p>
            <a:pPr>
              <a:buFont typeface="Wingdings" pitchFamily="2" charset="2"/>
              <a:buChar char="q"/>
            </a:pPr>
            <a:r>
              <a:rPr lang="el-GR" dirty="0"/>
              <a:t> βίωση της διαφορετικότητας από τις υπόλοιπες, </a:t>
            </a:r>
          </a:p>
          <a:p>
            <a:pPr>
              <a:buFont typeface="Wingdings" pitchFamily="2" charset="2"/>
              <a:buChar char="q"/>
            </a:pPr>
            <a:r>
              <a:rPr lang="el-GR" dirty="0"/>
              <a:t> ύπαρξη δεδομένων και αυτονόητων ιδεών για των πατριωτισμό οι οποίες μετατρέπονται σε κοινό νου.</a:t>
            </a:r>
          </a:p>
          <a:p>
            <a:pPr>
              <a:buFont typeface="Wingdings" pitchFamily="2" charset="2"/>
              <a:buChar char="q"/>
            </a:pPr>
            <a:r>
              <a:rPr lang="el-GR" dirty="0"/>
              <a:t> η εθνική ταυτότητα αποτελεί έναν τρόπο ζωής, που βιώνεται καθημερινά στον κόσμο των εθνών-κρατών (</a:t>
            </a:r>
            <a:r>
              <a:rPr lang="el-GR" dirty="0" err="1"/>
              <a:t>Billig</a:t>
            </a:r>
            <a:r>
              <a:rPr lang="el-GR" dirty="0"/>
              <a:t> 1995: 60-69).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250"/>
            <a:ext cx="8229600" cy="5619750"/>
          </a:xfrm>
        </p:spPr>
        <p:txBody>
          <a:bodyPr/>
          <a:lstStyle/>
          <a:p>
            <a:pPr algn="ctr">
              <a:defRPr/>
            </a:pPr>
            <a:endParaRPr lang="el-GR" sz="2800" dirty="0"/>
          </a:p>
          <a:p>
            <a:pPr algn="ctr">
              <a:defRPr/>
            </a:pPr>
            <a:r>
              <a:rPr lang="el-GR" sz="2800" dirty="0"/>
              <a:t>Στη σχετική βιβλιογραφία απαντώνται δύο προσεγγίσεις για τη δημιουργία των εθνών-κρατών:</a:t>
            </a:r>
          </a:p>
          <a:p>
            <a:pPr algn="ctr">
              <a:defRPr/>
            </a:pPr>
            <a:endParaRPr lang="el-GR" sz="2800" dirty="0"/>
          </a:p>
          <a:p>
            <a:pPr algn="ctr">
              <a:buNone/>
              <a:defRPr/>
            </a:pPr>
            <a:endParaRPr lang="el-GR" sz="2800" dirty="0"/>
          </a:p>
          <a:p>
            <a:pPr algn="ctr">
              <a:defRPr/>
            </a:pPr>
            <a:r>
              <a:rPr lang="el-GR" sz="2800" dirty="0"/>
              <a:t> </a:t>
            </a:r>
            <a:r>
              <a:rPr lang="el-GR" sz="2800" i="1" dirty="0"/>
              <a:t>η παραδοσιακή/αρχέγονη</a:t>
            </a:r>
            <a:r>
              <a:rPr lang="el-GR" sz="2800" dirty="0"/>
              <a:t> και </a:t>
            </a:r>
          </a:p>
          <a:p>
            <a:pPr algn="ctr">
              <a:defRPr/>
            </a:pPr>
            <a:endParaRPr lang="el-GR" sz="2800" dirty="0"/>
          </a:p>
          <a:p>
            <a:pPr algn="ctr">
              <a:defRPr/>
            </a:pPr>
            <a:r>
              <a:rPr lang="el-GR" sz="2800" dirty="0"/>
              <a:t>η </a:t>
            </a:r>
            <a:r>
              <a:rPr lang="el-GR" sz="2800" i="1" dirty="0"/>
              <a:t>νεωτερική προσέγγιση.  </a:t>
            </a:r>
            <a:endParaRPr lang="el-GR" sz="2800" dirty="0"/>
          </a:p>
          <a:p>
            <a:pPr>
              <a:defRPr/>
            </a:pP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499176" cy="5907056"/>
          </a:xfrm>
        </p:spPr>
        <p:txBody>
          <a:bodyPr/>
          <a:lstStyle/>
          <a:p>
            <a:pPr algn="just">
              <a:lnSpc>
                <a:spcPct val="90000"/>
              </a:lnSpc>
              <a:buNone/>
              <a:defRPr/>
            </a:pPr>
            <a:endParaRPr lang="el-GR" dirty="0">
              <a:latin typeface="Garamond" pitchFamily="18" charset="0"/>
            </a:endParaRPr>
          </a:p>
          <a:p>
            <a:pPr algn="ctr">
              <a:lnSpc>
                <a:spcPct val="90000"/>
              </a:lnSpc>
              <a:defRPr/>
            </a:pPr>
            <a:r>
              <a:rPr lang="el-GR" i="1" dirty="0">
                <a:latin typeface="+mj-lt"/>
              </a:rPr>
              <a:t>Αρχέγονη προσέγγιση του έθνους</a:t>
            </a:r>
            <a:r>
              <a:rPr lang="el-GR" dirty="0">
                <a:latin typeface="+mj-lt"/>
              </a:rPr>
              <a:t>: Το έθνος </a:t>
            </a:r>
            <a:r>
              <a:rPr lang="el-GR" dirty="0" err="1">
                <a:latin typeface="+mj-lt"/>
              </a:rPr>
              <a:t>διαμ</a:t>
            </a:r>
            <a:r>
              <a:rPr lang="en-US" dirty="0">
                <a:latin typeface="+mj-lt"/>
              </a:rPr>
              <a:t>o</a:t>
            </a:r>
            <a:r>
              <a:rPr lang="el-GR" dirty="0" err="1">
                <a:latin typeface="+mj-lt"/>
              </a:rPr>
              <a:t>ρφώνεται</a:t>
            </a:r>
            <a:r>
              <a:rPr lang="el-GR" dirty="0">
                <a:latin typeface="+mj-lt"/>
              </a:rPr>
              <a:t> κάτω από την επίδραση μιας κυρίαρχης </a:t>
            </a:r>
            <a:r>
              <a:rPr lang="el-GR" dirty="0" err="1">
                <a:latin typeface="+mj-lt"/>
              </a:rPr>
              <a:t>εθνοτικής</a:t>
            </a:r>
            <a:r>
              <a:rPr lang="el-GR" dirty="0">
                <a:latin typeface="+mj-lt"/>
              </a:rPr>
              <a:t> (</a:t>
            </a:r>
            <a:r>
              <a:rPr lang="en-US" dirty="0">
                <a:latin typeface="+mj-lt"/>
              </a:rPr>
              <a:t>ethnic)</a:t>
            </a:r>
            <a:r>
              <a:rPr lang="el-GR" dirty="0">
                <a:latin typeface="+mj-lt"/>
              </a:rPr>
              <a:t> κοινότητας</a:t>
            </a:r>
          </a:p>
          <a:p>
            <a:pPr algn="ctr">
              <a:lnSpc>
                <a:spcPct val="90000"/>
              </a:lnSpc>
              <a:buNone/>
              <a:defRPr/>
            </a:pPr>
            <a:r>
              <a:rPr lang="el-GR" dirty="0">
                <a:latin typeface="+mj-lt"/>
              </a:rPr>
              <a:t>και τα βασικά χαρακτηριστικά του αποτελούν:</a:t>
            </a:r>
          </a:p>
          <a:p>
            <a:pPr algn="ctr">
              <a:lnSpc>
                <a:spcPct val="90000"/>
              </a:lnSpc>
              <a:buFont typeface="Wingdings" pitchFamily="2" charset="2"/>
              <a:buChar char="q"/>
              <a:defRPr/>
            </a:pPr>
            <a:r>
              <a:rPr lang="el-GR" dirty="0">
                <a:latin typeface="+mj-lt"/>
              </a:rPr>
              <a:t> οι κοινές παραδόσεις </a:t>
            </a:r>
          </a:p>
          <a:p>
            <a:pPr algn="ctr">
              <a:lnSpc>
                <a:spcPct val="90000"/>
              </a:lnSpc>
              <a:buFont typeface="Wingdings" pitchFamily="2" charset="2"/>
              <a:buChar char="q"/>
              <a:defRPr/>
            </a:pPr>
            <a:r>
              <a:rPr lang="el-GR" dirty="0">
                <a:latin typeface="+mj-lt"/>
              </a:rPr>
              <a:t>οι κοινές μνήμες, </a:t>
            </a:r>
          </a:p>
          <a:p>
            <a:pPr algn="ctr">
              <a:lnSpc>
                <a:spcPct val="90000"/>
              </a:lnSpc>
              <a:buFont typeface="Wingdings" pitchFamily="2" charset="2"/>
              <a:buChar char="q"/>
              <a:defRPr/>
            </a:pPr>
            <a:r>
              <a:rPr lang="el-GR" dirty="0">
                <a:latin typeface="+mj-lt"/>
              </a:rPr>
              <a:t>η γλώσσα, </a:t>
            </a:r>
          </a:p>
          <a:p>
            <a:pPr algn="ctr">
              <a:lnSpc>
                <a:spcPct val="90000"/>
              </a:lnSpc>
              <a:buFont typeface="Wingdings" pitchFamily="2" charset="2"/>
              <a:buChar char="q"/>
              <a:defRPr/>
            </a:pPr>
            <a:r>
              <a:rPr lang="el-GR" dirty="0">
                <a:latin typeface="+mj-lt"/>
              </a:rPr>
              <a:t>τα ήθη. Τονίζεται </a:t>
            </a:r>
          </a:p>
          <a:p>
            <a:pPr algn="ctr">
              <a:lnSpc>
                <a:spcPct val="90000"/>
              </a:lnSpc>
              <a:buFont typeface="Wingdings" pitchFamily="2" charset="2"/>
              <a:buChar char="q"/>
              <a:defRPr/>
            </a:pPr>
            <a:r>
              <a:rPr lang="el-GR" dirty="0">
                <a:latin typeface="+mj-lt"/>
              </a:rPr>
              <a:t>η σημασία των </a:t>
            </a:r>
            <a:r>
              <a:rPr lang="el-GR" dirty="0" err="1">
                <a:latin typeface="+mj-lt"/>
              </a:rPr>
              <a:t>εθνοτικών</a:t>
            </a:r>
            <a:r>
              <a:rPr lang="el-GR" dirty="0">
                <a:latin typeface="+mj-lt"/>
              </a:rPr>
              <a:t> κοινοτήτων στη συγκρότηση των εθνών και των εθνικών ταυτοτήτων έξω</a:t>
            </a:r>
            <a:r>
              <a:rPr lang="en-US" dirty="0">
                <a:latin typeface="+mj-lt"/>
              </a:rPr>
              <a:t> </a:t>
            </a:r>
            <a:r>
              <a:rPr lang="el-GR" dirty="0">
                <a:latin typeface="+mj-lt"/>
              </a:rPr>
              <a:t>όμως από την ενεργητική ιστορική διαδικασία συγκρότησης</a:t>
            </a:r>
            <a:r>
              <a:rPr lang="en-US" dirty="0">
                <a:latin typeface="+mj-lt"/>
              </a:rPr>
              <a:t>  </a:t>
            </a:r>
            <a:r>
              <a:rPr lang="el-GR" dirty="0">
                <a:latin typeface="+mj-lt"/>
              </a:rPr>
              <a:t>των εθνών. </a:t>
            </a:r>
          </a:p>
          <a:p>
            <a:pPr algn="ctr">
              <a:lnSpc>
                <a:spcPct val="90000"/>
              </a:lnSpc>
              <a:buNone/>
              <a:defRPr/>
            </a:pPr>
            <a:r>
              <a:rPr lang="el-GR" dirty="0">
                <a:latin typeface="+mj-lt"/>
              </a:rPr>
              <a:t>Βασικός εκπρόσωπος ο </a:t>
            </a:r>
            <a:r>
              <a:rPr lang="en-US" dirty="0">
                <a:latin typeface="+mj-lt"/>
              </a:rPr>
              <a:t>Anthony Smith</a:t>
            </a:r>
            <a:endParaRPr lang="el-GR" dirty="0">
              <a:latin typeface="+mj-lt"/>
            </a:endParaRPr>
          </a:p>
          <a:p>
            <a:pPr algn="ctr">
              <a:lnSpc>
                <a:spcPct val="90000"/>
              </a:lnSpc>
              <a:buNone/>
              <a:defRPr/>
            </a:pPr>
            <a:endParaRPr lang="el-GR" dirty="0">
              <a:latin typeface="+mj-lt"/>
            </a:endParaRP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type="body" idx="1"/>
          </p:nvPr>
        </p:nvSpPr>
        <p:spPr>
          <a:xfrm>
            <a:off x="457200" y="620713"/>
            <a:ext cx="7715200" cy="5510212"/>
          </a:xfrm>
        </p:spPr>
        <p:txBody>
          <a:bodyPr/>
          <a:lstStyle/>
          <a:p>
            <a:pPr algn="ctr" eaLnBrk="1" hangingPunct="1">
              <a:lnSpc>
                <a:spcPct val="90000"/>
              </a:lnSpc>
            </a:pPr>
            <a:r>
              <a:rPr lang="el-GR" dirty="0"/>
              <a:t>τα παιδιά ενσωματώνονται πρώτα πολιτισμικά και κοινωνικά με την επίδραση του κοινωνικού περιβάλλοντος, του σχολείου και τον μέσων μαζικής ενημέρωσης και στη συνέχεια οικονομικά και επαγγελματικά. Με τα μέλη της πρώτης γενιάς μεταναστών συμβαίνει το αντίθετο.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normAutofit/>
          </a:bodyPr>
          <a:lstStyle/>
          <a:p>
            <a:pPr>
              <a:buNone/>
            </a:pPr>
            <a:r>
              <a:rPr lang="en-US" dirty="0"/>
              <a:t>Anthony Smith</a:t>
            </a:r>
            <a:endParaRPr lang="el-GR" dirty="0"/>
          </a:p>
          <a:p>
            <a:r>
              <a:rPr lang="el-GR" dirty="0"/>
              <a:t>Σ’ αυτό το πλαίσιο διαμορφώνεται η </a:t>
            </a:r>
            <a:r>
              <a:rPr lang="el-GR" dirty="0" err="1"/>
              <a:t>εθνοτική</a:t>
            </a:r>
            <a:r>
              <a:rPr lang="el-GR" dirty="0"/>
              <a:t> συνείδηση με :</a:t>
            </a:r>
          </a:p>
          <a:p>
            <a:pPr>
              <a:buFont typeface="Wingdings" pitchFamily="2" charset="2"/>
              <a:buChar char="§"/>
            </a:pPr>
            <a:r>
              <a:rPr lang="el-GR" dirty="0"/>
              <a:t>έντονα λαϊκό στοιχείο, αφού δίνεται έμφαση στους δεσμούς συγγένειας, </a:t>
            </a:r>
          </a:p>
          <a:p>
            <a:pPr>
              <a:buFont typeface="Wingdings" pitchFamily="2" charset="2"/>
              <a:buChar char="§"/>
            </a:pPr>
            <a:r>
              <a:rPr lang="el-GR" dirty="0"/>
              <a:t>και δεν αντιμετωπίζεται ο λαός ως πολιτική κοινότητα, </a:t>
            </a:r>
          </a:p>
          <a:p>
            <a:pPr>
              <a:buFont typeface="Wingdings" pitchFamily="2" charset="2"/>
              <a:buChar char="§"/>
            </a:pPr>
            <a:r>
              <a:rPr lang="el-GR" dirty="0"/>
              <a:t>Οι </a:t>
            </a:r>
            <a:r>
              <a:rPr lang="el-GR" dirty="0" err="1"/>
              <a:t>εθνοτικές</a:t>
            </a:r>
            <a:r>
              <a:rPr lang="el-GR" dirty="0"/>
              <a:t> ταυτότητες συχνά συσχετίζονται με τις θρησκευτικές κοινότητες.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normAutofit/>
          </a:bodyPr>
          <a:lstStyle/>
          <a:p>
            <a:r>
              <a:rPr lang="el-GR" dirty="0"/>
              <a:t>Πολλές </a:t>
            </a:r>
            <a:r>
              <a:rPr lang="el-GR" dirty="0" err="1"/>
              <a:t>εθνοτικές</a:t>
            </a:r>
            <a:r>
              <a:rPr lang="el-GR" dirty="0"/>
              <a:t> κοινότητες διατηρούν ισχυρούς θρησκευτικούς δεσμούς και εμβλήματα, όπως είναι οι καθολικοί και οι προτεστάντες στη Βόρεια Ιρλανδία, οι Σέρβοι, οι Κροάτες. Η </a:t>
            </a:r>
            <a:r>
              <a:rPr lang="el-GR" dirty="0" err="1"/>
              <a:t>εθνοτική</a:t>
            </a:r>
            <a:r>
              <a:rPr lang="el-GR" dirty="0"/>
              <a:t> και η θρησκευτική ταυτότητα:</a:t>
            </a:r>
          </a:p>
          <a:p>
            <a:r>
              <a:rPr lang="el-GR" dirty="0"/>
              <a:t>κοινά πολιτισμικά κριτήρια κατηγοριοποίησης, </a:t>
            </a:r>
          </a:p>
          <a:p>
            <a:r>
              <a:rPr lang="el-GR" dirty="0"/>
              <a:t>πρέπει να διαχωρίζονται ως δύο είδη πολιτισμικής συλλογικής ταυτότητας.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normAutofit fontScale="77500" lnSpcReduction="20000"/>
          </a:bodyPr>
          <a:lstStyle/>
          <a:p>
            <a:r>
              <a:rPr lang="el-GR" dirty="0"/>
              <a:t>Με την αναπαραγωγή της εθνικής ταυτότητας τα μέλη του έθνους δηλώνουν τους δεσμούς αλληλεγγύης και ενώνονται με κοινές μνήμες και παραδόσεις, οι οποίες είτε θα βρουν είτε όχι πολιτική έκφραση στα δικά τους κράτη. </a:t>
            </a:r>
          </a:p>
          <a:p>
            <a:r>
              <a:rPr lang="el-GR" dirty="0"/>
              <a:t>Η εθνική ταυτότητα</a:t>
            </a:r>
          </a:p>
          <a:p>
            <a:pPr>
              <a:buFont typeface="Wingdings" pitchFamily="2" charset="2"/>
              <a:buChar char="Ø"/>
            </a:pPr>
            <a:r>
              <a:rPr lang="el-GR" dirty="0"/>
              <a:t> στηρίζει το κράτος και τα όργανά του, </a:t>
            </a:r>
          </a:p>
          <a:p>
            <a:pPr>
              <a:buFont typeface="Wingdings" pitchFamily="2" charset="2"/>
              <a:buChar char="Ø"/>
            </a:pPr>
            <a:r>
              <a:rPr lang="el-GR" dirty="0"/>
              <a:t>παρέχει τη θεμελίωση των ιδεωδών της εθνικής αυτάρκειας, </a:t>
            </a:r>
          </a:p>
          <a:p>
            <a:pPr>
              <a:buFont typeface="Wingdings" pitchFamily="2" charset="2"/>
              <a:buChar char="Ø"/>
            </a:pPr>
            <a:r>
              <a:rPr lang="el-GR" dirty="0"/>
              <a:t>νομιμοποιεί τα κοινά νομικά δικαιώματα και τις υποχρεώσεις που απορρέουν από τους νομικούς θεσμούς, </a:t>
            </a:r>
          </a:p>
          <a:p>
            <a:pPr>
              <a:buFont typeface="Wingdings" pitchFamily="2" charset="2"/>
              <a:buChar char="Ø"/>
            </a:pPr>
            <a:r>
              <a:rPr lang="el-GR" dirty="0"/>
              <a:t>αποτελεί και μέσο νομιμοποίησης του κοινωνικού καθεστώτος και της κοινωνικής αλληλεγγύης </a:t>
            </a:r>
          </a:p>
          <a:p>
            <a:pPr>
              <a:buFont typeface="Wingdings" pitchFamily="2" charset="2"/>
              <a:buChar char="Ø"/>
            </a:pPr>
            <a:r>
              <a:rPr lang="el-GR" dirty="0"/>
              <a:t>κοινωνικοποιεί τα άτομα ως μέλη του «ομοιογενούς» έθνους και ως πολίτες και </a:t>
            </a:r>
          </a:p>
          <a:p>
            <a:pPr>
              <a:buFont typeface="Wingdings" pitchFamily="2" charset="2"/>
              <a:buChar char="Ø"/>
            </a:pPr>
            <a:r>
              <a:rPr lang="el-GR" dirty="0"/>
              <a:t>παρέχει το μέσο εθνικού αυτοπροσδιορισμού.</a:t>
            </a:r>
          </a:p>
          <a:p>
            <a:pPr>
              <a:buNone/>
            </a:pPr>
            <a:r>
              <a:rPr lang="el-GR" dirty="0"/>
              <a:t> Η κοινωνικοποίηση των ατόμων ως μελών ενός έθνους επιτυγχάνεται στη σύγχρονη εποχή μέσω της δημόσιας μαζικής εκπαίδευσης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pPr algn="ctr"/>
            <a:r>
              <a:rPr lang="el-GR" dirty="0"/>
              <a:t>Στην εθνική ταύτιση συντελεί κυρίως η φαντασιακή καταγωγή, η ιδέα των κοινών προγόνων, αλλά και το δέσιμο με τη γη, «τη γη των πατέρων» στην οποία ανήκουμε. Γι’ αυτό το λόγο, τα μέλη της </a:t>
            </a:r>
            <a:r>
              <a:rPr lang="el-GR" dirty="0" err="1"/>
              <a:t>εθνοτικής</a:t>
            </a:r>
            <a:r>
              <a:rPr lang="el-GR" dirty="0"/>
              <a:t> κοινότητας μπορούν να παραμείνουν εκτός των εδαφικών ορίων της πατρικής γης και να διατηρήσουν την </a:t>
            </a:r>
            <a:r>
              <a:rPr lang="el-GR" dirty="0" err="1"/>
              <a:t>εθνοτική</a:t>
            </a:r>
            <a:r>
              <a:rPr lang="el-GR" dirty="0"/>
              <a:t> της συνείδηση χάρη στην ένταση του νόστου και στην πνευματική της πρόσδεση με τα πάτρια εδάφη.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20688"/>
            <a:ext cx="7239000" cy="5835048"/>
          </a:xfrm>
        </p:spPr>
        <p:txBody>
          <a:bodyPr>
            <a:normAutofit lnSpcReduction="10000"/>
          </a:bodyPr>
          <a:lstStyle/>
          <a:p>
            <a:r>
              <a:rPr lang="el-GR" dirty="0"/>
              <a:t>Τα περισσότερα από τα σύγχρονα έθνη-κράτη είναι πολυεθνικά και δημιουργήθηκαν από την ισχυρή επίδραση μιας </a:t>
            </a:r>
            <a:r>
              <a:rPr lang="el-GR" i="1" dirty="0" err="1"/>
              <a:t>εθνοτικής</a:t>
            </a:r>
            <a:r>
              <a:rPr lang="el-GR" i="1" dirty="0"/>
              <a:t> κοινότητας (</a:t>
            </a:r>
            <a:r>
              <a:rPr lang="el-GR" i="1" dirty="0" err="1"/>
              <a:t>ethnic</a:t>
            </a:r>
            <a:r>
              <a:rPr lang="el-GR" i="1" dirty="0"/>
              <a:t>) που προσάρτησε ή προσέλκυσε άλλες κοινότητες στο κράτος στο </a:t>
            </a:r>
            <a:r>
              <a:rPr lang="el-GR" i="1" dirty="0" err="1"/>
              <a:t>οποίo</a:t>
            </a:r>
            <a:r>
              <a:rPr lang="el-GR" i="1" dirty="0"/>
              <a:t> έδωσε το όνομά της και το εφοδίασε με ένα πολιτιστικό πρότυπο. Έτσι, το έθνος είναι: </a:t>
            </a:r>
          </a:p>
          <a:p>
            <a:r>
              <a:rPr lang="el-GR" dirty="0"/>
              <a:t>«ένας κατονομασμένος ανθρώπινος πληθυσμός που μοιράζεται μια ιστορική εδαφική επικράτεια, κοινούς μύθους και ιστορικές μνήμες, μια μαζική δημόσια κουλτούρα, κοινή οικονομία και κοινά για όλα τα μέλη νομικά δικαιώματα και υποχρεώσεις» (</a:t>
            </a:r>
            <a:r>
              <a:rPr lang="el-GR" dirty="0" err="1"/>
              <a:t>όπ.π</a:t>
            </a:r>
            <a:r>
              <a:rPr lang="el-GR" dirty="0"/>
              <a:t>.: 65-66).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239000" cy="5979064"/>
          </a:xfrm>
        </p:spPr>
        <p:txBody>
          <a:bodyPr/>
          <a:lstStyle/>
          <a:p>
            <a:r>
              <a:rPr lang="el-GR" dirty="0"/>
              <a:t>Έθνος:  εγκατάσταση των μελών στο πάτριο έδαφος, </a:t>
            </a:r>
          </a:p>
          <a:p>
            <a:r>
              <a:rPr lang="el-GR" dirty="0" err="1"/>
              <a:t>Εθνοτική</a:t>
            </a:r>
            <a:r>
              <a:rPr lang="el-GR" dirty="0"/>
              <a:t> ομάδα: τα μέλη της </a:t>
            </a:r>
            <a:r>
              <a:rPr lang="el-GR" dirty="0" err="1"/>
              <a:t>εθνοτικής</a:t>
            </a:r>
            <a:r>
              <a:rPr lang="el-GR" dirty="0"/>
              <a:t> κοινότητας μπορεί και να μην κατοικούν στην πατρική γη ή να μη μοιράζονται κοινές υποχρεώσεις και δημόσια κουλτούρα αλλά να βιώνουν ιστορικά και συμβολικά την αίσθηση της εθνικής ταυτότητας και της συνέχειας.</a:t>
            </a:r>
          </a:p>
          <a:p>
            <a:r>
              <a:rPr lang="el-GR" dirty="0"/>
              <a:t> Το έδαφος για την </a:t>
            </a:r>
            <a:r>
              <a:rPr lang="el-GR" dirty="0" err="1"/>
              <a:t>εθνοτική</a:t>
            </a:r>
            <a:r>
              <a:rPr lang="el-GR" dirty="0"/>
              <a:t> κοινότητα λαμβάνει έναν συμβολικό χαρακτήρα, ενώ για το έθνος έχει υλική και πραγματική υπόσταση. </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normAutofit/>
          </a:bodyPr>
          <a:lstStyle/>
          <a:p>
            <a:pPr algn="ctr"/>
            <a:r>
              <a:rPr lang="el-GR" dirty="0"/>
              <a:t>Υπάρχει, ωστόσο, και η περίπτωση να δημιουργηθούν έθνη χωρίς την ύπαρξη μιας κυρίαρχης </a:t>
            </a:r>
            <a:r>
              <a:rPr lang="el-GR" dirty="0" err="1"/>
              <a:t>εθνοτικής</a:t>
            </a:r>
            <a:r>
              <a:rPr lang="el-GR" dirty="0"/>
              <a:t> κοινότητας. Σ’ αυτήν την περίπτωση τα κράτη ή σχηματίζουν έθνη μέσω του πολιτισμικού συγκερασμού πολλών κυμάτων μεταναστών (Η.Π.Α.), ή με την επιβολή κοινής γλώσσας και θρησκείας σε πρώην επαρχίες αυτοκρατοριών (Λατινική Αμερική) </a:t>
            </a:r>
          </a:p>
          <a:p>
            <a:pPr marL="0" indent="0" algn="ctr">
              <a:buNone/>
            </a:pPr>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239000" cy="6051072"/>
          </a:xfrm>
        </p:spPr>
        <p:txBody>
          <a:bodyPr/>
          <a:lstStyle/>
          <a:p>
            <a:pPr algn="ctr">
              <a:lnSpc>
                <a:spcPct val="80000"/>
              </a:lnSpc>
              <a:buNone/>
              <a:defRPr/>
            </a:pPr>
            <a:r>
              <a:rPr lang="el-GR" sz="2800" b="1" i="1" dirty="0">
                <a:latin typeface="+mj-lt"/>
              </a:rPr>
              <a:t>Σύγχρονη προσέγγιση</a:t>
            </a:r>
            <a:r>
              <a:rPr lang="el-GR" sz="2800" b="1" dirty="0">
                <a:latin typeface="+mj-lt"/>
              </a:rPr>
              <a:t> </a:t>
            </a:r>
          </a:p>
          <a:p>
            <a:pPr algn="ctr">
              <a:lnSpc>
                <a:spcPct val="80000"/>
              </a:lnSpc>
              <a:buNone/>
              <a:defRPr/>
            </a:pPr>
            <a:r>
              <a:rPr lang="el-GR" sz="2800" dirty="0">
                <a:latin typeface="+mj-lt"/>
              </a:rPr>
              <a:t> μια ομάδα ανθρώπων μεταβάλλεται σε έθνος εάν τα μέλη της αναγνωρίζουν σταθερά ορισμένα δικαιώματα και υποχρεώσεις, εν ονόματι της κοινής τους ιδιότητας ως μελών της ίδιας εθνικής ομάδας. </a:t>
            </a:r>
          </a:p>
          <a:p>
            <a:pPr algn="ctr">
              <a:lnSpc>
                <a:spcPct val="80000"/>
              </a:lnSpc>
              <a:buNone/>
              <a:defRPr/>
            </a:pPr>
            <a:r>
              <a:rPr lang="el-GR" sz="2800" dirty="0">
                <a:latin typeface="+mj-lt"/>
              </a:rPr>
              <a:t> Η εθνική ταυτότητα εκφράζει την αντίληψη της πολιτικής κοινότητας που αντανακλά κοινούς θεσμούς και έναν κοινό κώδικα δικαιωμάτων και υποχρεώσεων για τα μέλη της ίδιας εθνικής ομάδας (</a:t>
            </a:r>
            <a:r>
              <a:rPr lang="en-US" sz="2800" dirty="0" err="1">
                <a:latin typeface="+mj-lt"/>
              </a:rPr>
              <a:t>Gellner</a:t>
            </a:r>
            <a:r>
              <a:rPr lang="en-US" sz="2800" dirty="0">
                <a:latin typeface="+mj-lt"/>
              </a:rPr>
              <a:t>, </a:t>
            </a:r>
            <a:r>
              <a:rPr lang="en-US" sz="2800" dirty="0" err="1">
                <a:latin typeface="+mj-lt"/>
              </a:rPr>
              <a:t>Hobsbaum</a:t>
            </a:r>
            <a:r>
              <a:rPr lang="en-US" sz="2800" dirty="0">
                <a:latin typeface="+mj-lt"/>
              </a:rPr>
              <a:t>)</a:t>
            </a:r>
            <a:endParaRPr lang="el-GR" sz="2800" dirty="0">
              <a:latin typeface="+mj-lt"/>
            </a:endParaRPr>
          </a:p>
          <a:p>
            <a:pPr algn="ctr">
              <a:lnSpc>
                <a:spcPct val="80000"/>
              </a:lnSpc>
              <a:defRPr/>
            </a:pPr>
            <a:r>
              <a:rPr lang="en-US" sz="2800" dirty="0">
                <a:latin typeface="+mj-lt"/>
              </a:rPr>
              <a:t>Anderson</a:t>
            </a:r>
            <a:r>
              <a:rPr lang="el-GR" sz="2800" dirty="0">
                <a:latin typeface="+mj-lt"/>
              </a:rPr>
              <a:t>: Το έθνος ως φαντασιακή κοινότητα</a:t>
            </a:r>
            <a:r>
              <a:rPr lang="en-US" sz="2800" dirty="0">
                <a:latin typeface="+mj-lt"/>
              </a:rPr>
              <a:t> (imagined community)</a:t>
            </a:r>
            <a:endParaRPr lang="el-GR" sz="2800" dirty="0">
              <a:latin typeface="+mj-lt"/>
            </a:endParaRPr>
          </a:p>
          <a:p>
            <a:endParaRPr lang="el-GR" dirty="0"/>
          </a:p>
        </p:txBody>
      </p:sp>
      <p:sp>
        <p:nvSpPr>
          <p:cNvPr id="4" name="3 - Δεξιό βέλος"/>
          <p:cNvSpPr/>
          <p:nvPr/>
        </p:nvSpPr>
        <p:spPr>
          <a:xfrm>
            <a:off x="683568" y="836712"/>
            <a:ext cx="360040" cy="3600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571184" cy="5907056"/>
          </a:xfrm>
        </p:spPr>
        <p:txBody>
          <a:bodyPr>
            <a:normAutofit/>
          </a:bodyPr>
          <a:lstStyle/>
          <a:p>
            <a:pPr algn="just">
              <a:lnSpc>
                <a:spcPct val="80000"/>
              </a:lnSpc>
              <a:defRPr/>
            </a:pPr>
            <a:endParaRPr lang="el-GR" sz="2400" dirty="0">
              <a:latin typeface="+mj-lt"/>
            </a:endParaRPr>
          </a:p>
          <a:p>
            <a:pPr algn="just">
              <a:lnSpc>
                <a:spcPct val="80000"/>
              </a:lnSpc>
              <a:defRPr/>
            </a:pPr>
            <a:r>
              <a:rPr lang="en-US" sz="2400" b="1" dirty="0">
                <a:latin typeface="+mj-lt"/>
              </a:rPr>
              <a:t>Etienne </a:t>
            </a:r>
            <a:r>
              <a:rPr lang="en-US" sz="2400" b="1" dirty="0" err="1">
                <a:latin typeface="+mj-lt"/>
              </a:rPr>
              <a:t>Balibar</a:t>
            </a:r>
            <a:r>
              <a:rPr lang="el-GR" sz="2400" dirty="0">
                <a:latin typeface="+mj-lt"/>
              </a:rPr>
              <a:t>: Κανένα εθνικό κράτος δεν έχει μία εθνική βάση. Τα έθνη κατασκευάζουν για τον εαυτό τους μία φαντασιακή κοινότητα. </a:t>
            </a:r>
            <a:r>
              <a:rPr lang="el-GR" sz="2400" dirty="0"/>
              <a:t>Τα άτομα συγκροτούνται ως εθνικά άτομα και το έθνος-κράτος «παράγει» το λαό που επικαλείται και νομιμοποιεί το έθνος. </a:t>
            </a:r>
          </a:p>
          <a:p>
            <a:pPr algn="just">
              <a:lnSpc>
                <a:spcPct val="80000"/>
              </a:lnSpc>
              <a:defRPr/>
            </a:pPr>
            <a:r>
              <a:rPr lang="el-GR" sz="2400" dirty="0"/>
              <a:t>Όταν οι κοινωνικοί σχηματισμοί </a:t>
            </a:r>
            <a:r>
              <a:rPr lang="el-GR" sz="2400" dirty="0" err="1"/>
              <a:t>εθνοποιούνται</a:t>
            </a:r>
            <a:r>
              <a:rPr lang="el-GR" sz="2400" dirty="0"/>
              <a:t>, τότε αναπαριστούν το παρελθόν ή το μέλλον τους ως να σχημάτιζαν μιας εκ φύσεως κοινότητα που διαθέτει ταυτότητα καταγωγής, πολιτισμού, συμφερόντων, που υπερβαίνει τα άτομα και τις κοινωνικές συνθήκες </a:t>
            </a:r>
            <a:endParaRPr lang="el-GR" sz="2400" dirty="0">
              <a:latin typeface="+mj-lt"/>
            </a:endParaRP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32656"/>
            <a:ext cx="7239000" cy="6123080"/>
          </a:xfrm>
        </p:spPr>
        <p:txBody>
          <a:bodyPr/>
          <a:lstStyle/>
          <a:p>
            <a:pPr algn="ctr"/>
            <a:r>
              <a:rPr lang="en-US" sz="2800" b="1" dirty="0" err="1"/>
              <a:t>Homi</a:t>
            </a:r>
            <a:r>
              <a:rPr lang="en-US" sz="2800" b="1" dirty="0"/>
              <a:t> </a:t>
            </a:r>
            <a:r>
              <a:rPr lang="en-US" sz="2800" b="1" dirty="0" err="1"/>
              <a:t>Bhabha</a:t>
            </a:r>
            <a:r>
              <a:rPr lang="en-US" sz="2800" dirty="0"/>
              <a:t> </a:t>
            </a:r>
            <a:r>
              <a:rPr lang="el-GR" sz="2800" dirty="0"/>
              <a:t>και μετααποικιακές σπουδές:</a:t>
            </a:r>
            <a:r>
              <a:rPr lang="en-US" sz="2800" dirty="0"/>
              <a:t> </a:t>
            </a:r>
            <a:r>
              <a:rPr lang="el-GR" sz="2800" dirty="0"/>
              <a:t>Στη θεωρητική κατασκευή των εθνών περιθωριοποιήθηκαν οι μεταναστευτικές ομάδες. </a:t>
            </a:r>
            <a:endParaRPr lang="en-US" sz="2800" dirty="0"/>
          </a:p>
          <a:p>
            <a:pPr algn="ctr"/>
            <a:r>
              <a:rPr lang="en-US" sz="2800" dirty="0"/>
              <a:t>T</a:t>
            </a:r>
            <a:r>
              <a:rPr lang="el-GR" sz="2800" dirty="0"/>
              <a:t>ο έθνος είτε ως </a:t>
            </a:r>
            <a:r>
              <a:rPr lang="el-GR" sz="2800" dirty="0" err="1"/>
              <a:t>διασπορικό</a:t>
            </a:r>
            <a:r>
              <a:rPr lang="el-GR" sz="2800" dirty="0"/>
              <a:t> φαινόμενο, καθώς η διασπορά συνέβαλε στη συγκρότηση του έθνους, είτε το έθνος από την πλευρά των μεταναστών, οι οποίοι δε λαμβάνονται υπ’ όψιν στις ακαδημαϊκές θεωρίες για τη συγκρότηση των εθνών</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626BB54-A338-4028-90BF-D710EC4BFD1F}"/>
              </a:ext>
            </a:extLst>
          </p:cNvPr>
          <p:cNvSpPr>
            <a:spLocks noGrp="1"/>
          </p:cNvSpPr>
          <p:nvPr>
            <p:ph idx="1"/>
          </p:nvPr>
        </p:nvSpPr>
        <p:spPr/>
        <p:txBody>
          <a:bodyPr/>
          <a:lstStyle/>
          <a:p>
            <a:r>
              <a:rPr lang="el-GR" dirty="0"/>
              <a:t>Η τρίτη γενιά είναι αυτή που συνήθως αναζητά την επανασύνδεση με την ιδιαίτερη κουλτούρα της. Σε όλες τις περιπτώσεις η ταυτότητα δεν είναι στατική αλλά διαρκώς υπό διαπραγμάτευση μέσω της αλληλεπίδρασης του υποκειμένου με το κοινωνικό περιβάλλον </a:t>
            </a:r>
          </a:p>
        </p:txBody>
      </p:sp>
    </p:spTree>
    <p:extLst>
      <p:ext uri="{BB962C8B-B14F-4D97-AF65-F5344CB8AC3E}">
        <p14:creationId xmlns:p14="http://schemas.microsoft.com/office/powerpoint/2010/main" val="28166942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48680"/>
            <a:ext cx="7571184" cy="5907056"/>
          </a:xfrm>
        </p:spPr>
        <p:txBody>
          <a:bodyPr/>
          <a:lstStyle/>
          <a:p>
            <a:r>
              <a:rPr lang="en-US" sz="2800" b="1" dirty="0"/>
              <a:t>Stuart Hall</a:t>
            </a:r>
            <a:r>
              <a:rPr lang="el-GR" sz="2800" dirty="0"/>
              <a:t>:Μιλά για ρευστότητα και πολλαπλότητα ταυτοτήτων, μέσω των οποίων αναγνωρίζεται το άτομο από τους άλλους και διαμορφώνεται από τις εκάστοτε οικονομικές, πολιτικές και πολιτιστικές ιδεολογίες.</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683568" y="548680"/>
            <a:ext cx="7239000" cy="5979064"/>
          </a:xfrm>
        </p:spPr>
        <p:txBody>
          <a:bodyPr>
            <a:normAutofit fontScale="92500" lnSpcReduction="20000"/>
          </a:bodyPr>
          <a:lstStyle/>
          <a:p>
            <a:pPr>
              <a:buNone/>
            </a:pPr>
            <a:r>
              <a:rPr lang="en-US" sz="2800" b="1" dirty="0"/>
              <a:t>Stuart Hall</a:t>
            </a:r>
            <a:endParaRPr lang="el-GR" b="1" dirty="0"/>
          </a:p>
          <a:p>
            <a:endParaRPr lang="el-GR" dirty="0"/>
          </a:p>
          <a:p>
            <a:pPr algn="ctr"/>
            <a:r>
              <a:rPr lang="el-GR" dirty="0"/>
              <a:t>Τα άτομα –ιδιαιτέρως δεύτερης και τρίτης γενιάς μεταναστών– κατασκευάζουν νέες εθνικές ταυτότητες, παράγουν νέες φωνές, καθώς ανακαλύπτουν τις ρίζες τους στο παρελθόν, αλλά παράλληλα επιθυμούν να ξαναγράψουν την ιστορία με αναφορά στο παρόν τους και την ποικιλία των εμπειριών τους, ξέροντας ότι ανακαλώντας το παρελθόν τους και τις παραδόσεις του τόπου τους, στον οποίο ενδεχομένως δεν έχουν ζήσει ποτέ, αλλά τον αναπλάθουν μέσω της μνήμης και των αφηγήσεων, δε θα επιστρέψουν στον τόπο καταγωγής τους. </a:t>
            </a:r>
          </a:p>
          <a:p>
            <a:pPr algn="ctr"/>
            <a:r>
              <a:rPr lang="el-GR" dirty="0"/>
              <a:t>Αυτές οι ταυτότητες που βρίσκονται διαρκώς υπό διαπραγμάτευση αποτελούν νέα πολιτισμικά συστήματα (</a:t>
            </a:r>
            <a:r>
              <a:rPr lang="el-GR" dirty="0" err="1"/>
              <a:t>Hall</a:t>
            </a:r>
            <a:r>
              <a:rPr lang="el-GR" dirty="0"/>
              <a:t> 1996β </a:t>
            </a:r>
            <a:r>
              <a:rPr lang="el-GR" dirty="0" err="1"/>
              <a:t>όπ.π</a:t>
            </a:r>
            <a:r>
              <a:rPr lang="el-GR" dirty="0"/>
              <a:t>.).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99176" cy="5979064"/>
          </a:xfrm>
        </p:spPr>
        <p:txBody>
          <a:bodyPr>
            <a:normAutofit/>
          </a:bodyPr>
          <a:lstStyle/>
          <a:p>
            <a:r>
              <a:rPr lang="el-GR" dirty="0"/>
              <a:t>Για τον </a:t>
            </a:r>
            <a:r>
              <a:rPr lang="el-GR" b="1" dirty="0" err="1"/>
              <a:t>Benedict</a:t>
            </a:r>
            <a:r>
              <a:rPr lang="el-GR" b="1" dirty="0"/>
              <a:t> </a:t>
            </a:r>
            <a:r>
              <a:rPr lang="el-GR" b="1" dirty="0" err="1"/>
              <a:t>Anderson</a:t>
            </a:r>
            <a:r>
              <a:rPr lang="el-GR" b="1" dirty="0"/>
              <a:t> </a:t>
            </a:r>
            <a:r>
              <a:rPr lang="el-GR" dirty="0"/>
              <a:t>το έθνος: </a:t>
            </a:r>
          </a:p>
          <a:p>
            <a:pPr algn="ctr"/>
            <a:r>
              <a:rPr lang="el-GR" dirty="0"/>
              <a:t>«αποτελεί μια ανθρώπινη κοινότητα που φαντάζεται τον εαυτό της ως πολιτική κοινότητα, εγγενώς οριοθετημένη και ταυτόχρονα κυρίαρχη», καθώς κανένα μέλος της δε θα γνωρίσει ούτε θα συναντήσει ποτέ τα περισσότερα από τα υπόλοιπα μέλη της, με τα οποία ωστόσο βιώνει φαντασιακούς δεσμούς αλληλεγγύης. </a:t>
            </a:r>
          </a:p>
          <a:p>
            <a:pPr algn="ctr"/>
            <a:r>
              <a:rPr lang="el-GR" dirty="0" err="1"/>
              <a:t>Kάθε</a:t>
            </a:r>
            <a:r>
              <a:rPr lang="el-GR" dirty="0"/>
              <a:t> έθνος:</a:t>
            </a:r>
          </a:p>
          <a:p>
            <a:pPr algn="ctr"/>
            <a:r>
              <a:rPr lang="el-GR" dirty="0"/>
              <a:t> έχει οριοθετημένη εδαφική επικράτεια και σύνορα, πέρα από τα οποία κατοικούν άλλα έθνη,</a:t>
            </a:r>
          </a:p>
          <a:p>
            <a:pPr algn="ctr"/>
            <a:r>
              <a:rPr lang="el-GR"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9EDB1F2-2DB0-4BE6-A55D-68877E89BC5A}"/>
              </a:ext>
            </a:extLst>
          </p:cNvPr>
          <p:cNvSpPr>
            <a:spLocks noGrp="1"/>
          </p:cNvSpPr>
          <p:nvPr>
            <p:ph idx="1"/>
          </p:nvPr>
        </p:nvSpPr>
        <p:spPr/>
        <p:txBody>
          <a:bodyPr/>
          <a:lstStyle/>
          <a:p>
            <a:r>
              <a:rPr lang="el-GR" dirty="0"/>
              <a:t>φαντασιώνεται την εθνική του κυριαρχία και</a:t>
            </a:r>
          </a:p>
          <a:p>
            <a:r>
              <a:rPr lang="el-GR" dirty="0"/>
              <a:t> επιδιώκει την ελευθερία του με εγγύηση το κράτος </a:t>
            </a:r>
          </a:p>
          <a:p>
            <a:r>
              <a:rPr lang="el-GR" dirty="0"/>
              <a:t>και συλλαμβάνεται, τέλος, με τη φαντασία ως κοινότητα, γιατί παρόλες τις εσωτερικές αντιθέσεις και ανισότητες το έθνος νοείται πάντα «ως μια βαθιά οριζόντια συντροφική σχέση», με ισχυρούς αδερφικούς δεσμούς και δεσμούς αλληλεγγύης» (</a:t>
            </a:r>
            <a:r>
              <a:rPr lang="el-GR" dirty="0" err="1"/>
              <a:t>Anderson</a:t>
            </a:r>
            <a:r>
              <a:rPr lang="el-GR" dirty="0"/>
              <a:t> 1991: 6-7). </a:t>
            </a:r>
          </a:p>
          <a:p>
            <a:endParaRPr lang="el-GR" dirty="0"/>
          </a:p>
        </p:txBody>
      </p:sp>
    </p:spTree>
    <p:extLst>
      <p:ext uri="{BB962C8B-B14F-4D97-AF65-F5344CB8AC3E}">
        <p14:creationId xmlns:p14="http://schemas.microsoft.com/office/powerpoint/2010/main" val="3374097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260648"/>
            <a:ext cx="7239000" cy="6195088"/>
          </a:xfrm>
        </p:spPr>
        <p:txBody>
          <a:bodyPr>
            <a:normAutofit/>
          </a:bodyPr>
          <a:lstStyle/>
          <a:p>
            <a:pPr algn="ctr"/>
            <a:r>
              <a:rPr lang="el-GR" dirty="0"/>
              <a:t>Για τον </a:t>
            </a:r>
            <a:r>
              <a:rPr lang="el-GR" b="1" dirty="0"/>
              <a:t>Αντώνη Λιάκο:</a:t>
            </a:r>
            <a:r>
              <a:rPr lang="el-GR" dirty="0"/>
              <a:t> </a:t>
            </a:r>
          </a:p>
          <a:p>
            <a:pPr algn="ctr"/>
            <a:r>
              <a:rPr lang="el-GR" dirty="0"/>
              <a:t>αυτό που παρατηρούμε σήμερα δεν είναι η διάλυση των εθνών αλλά η αναδιάταξή των σχέσεων που αποτελούσαν το έθνος-κράτος. </a:t>
            </a:r>
          </a:p>
          <a:p>
            <a:pPr algn="ctr"/>
            <a:r>
              <a:rPr lang="el-GR" dirty="0"/>
              <a:t>Το έθνος σήμερα από πολιτική κοινότητα μετατρέπεται σε πολιτιστική, όπου υπερισχύουν τα πολιτιστικά χαρακτηριστικά  λόγω της υποβάθμισης των πολιτικών διαδικασιών, αλλά και το γεγονός ότι η εθνική ιδεολογία δεν αναπαράγεται μόνο από κρατικούς φορείς αλλά και από τους μηχανισμούς της αγοράς.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A44CF78-3C30-49FE-9F81-93E30B9CACE5}"/>
              </a:ext>
            </a:extLst>
          </p:cNvPr>
          <p:cNvSpPr>
            <a:spLocks noGrp="1"/>
          </p:cNvSpPr>
          <p:nvPr>
            <p:ph idx="1"/>
          </p:nvPr>
        </p:nvSpPr>
        <p:spPr/>
        <p:txBody>
          <a:bodyPr/>
          <a:lstStyle/>
          <a:p>
            <a:r>
              <a:rPr lang="el-GR" dirty="0"/>
              <a:t>Πρέπει να προστεθεί σ’ αυτήν την αλλαγή των σχέσεων του έθνους και η μετατροπή του σε μια «διαδικτυακή κοινότητα». </a:t>
            </a:r>
          </a:p>
          <a:p>
            <a:endParaRPr lang="el-GR" dirty="0"/>
          </a:p>
        </p:txBody>
      </p:sp>
    </p:spTree>
    <p:extLst>
      <p:ext uri="{BB962C8B-B14F-4D97-AF65-F5344CB8AC3E}">
        <p14:creationId xmlns:p14="http://schemas.microsoft.com/office/powerpoint/2010/main" val="368965656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lstStyle/>
          <a:p>
            <a:pPr algn="ctr"/>
            <a:r>
              <a:rPr lang="el-GR" dirty="0"/>
              <a:t>Τα έθνη γίνονται περισσότερο «λαϊκά έθνη» αλλά όχι πιο δημοκρατικά, περισσότερο άυλα και λιγότερο απτά. Η σχέση, επίσης, έθνους-εδάφους γίνεται προβληματική λόγω των μεταναστευτικών κοινοτήτων, οι οποίες αποτελούν έθνη μέσα σε άλλα έθνη. Πρόκειται για έθνη που διαχέονται έξω από το εθνικό τους έδαφος, αλλά και για πολλά έθνη που συναντώνται στο ίδιο έδαφος. Η έννοια του -</a:t>
            </a:r>
            <a:r>
              <a:rPr lang="el-GR" dirty="0" err="1"/>
              <a:t>θνους</a:t>
            </a:r>
            <a:r>
              <a:rPr lang="el-GR" dirty="0"/>
              <a:t>, επομένως, ρευστοποιείται και κατακερματίζεται. </a:t>
            </a:r>
          </a:p>
          <a:p>
            <a:endParaRPr lang="el-G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92696"/>
            <a:ext cx="7571184" cy="5763040"/>
          </a:xfrm>
        </p:spPr>
        <p:txBody>
          <a:bodyPr/>
          <a:lstStyle/>
          <a:p>
            <a:pPr algn="ctr"/>
            <a:r>
              <a:rPr lang="en-US" dirty="0">
                <a:latin typeface="+mj-lt"/>
              </a:rPr>
              <a:t>H</a:t>
            </a:r>
            <a:r>
              <a:rPr lang="el-GR" dirty="0">
                <a:latin typeface="+mj-lt"/>
              </a:rPr>
              <a:t> σύγχρονη προσέγγιση του έθνους και της εθνικής ταυτότητας μιλά για κατακερματισμό και ασάφεια στην έννοια του έθνους, για συγκρουσιακή και πολυδιάστατη εθνική ταυτότητα ή για φαντασιακά έθνη. </a:t>
            </a:r>
          </a:p>
          <a:p>
            <a:endParaRPr lang="el-G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76672"/>
            <a:ext cx="7427168" cy="5979064"/>
          </a:xfrm>
        </p:spPr>
        <p:txBody>
          <a:bodyPr/>
          <a:lstStyle/>
          <a:p>
            <a:pPr algn="ctr"/>
            <a:r>
              <a:rPr lang="el-GR" sz="2400" dirty="0">
                <a:latin typeface="+mj-lt"/>
              </a:rPr>
              <a:t>Οι κοινωνικές συλλογικότητες, η τάξη, η φυλή, το έθνος, το φύλο, οι οποίες κάποτε προσέδιδαν μια σταθερότητα στην ταυτότητα του ατόμου υφίστανται έντονη επίδραση και αλλαγή από τις κοινωνικές και πολιτικές εξελίξεις, </a:t>
            </a:r>
          </a:p>
          <a:p>
            <a:pPr algn="ctr"/>
            <a:r>
              <a:rPr lang="el-GR" sz="2400" dirty="0">
                <a:latin typeface="+mj-lt"/>
              </a:rPr>
              <a:t>στο χώρο των μετααποικιακών σπουδών, δίνουν έμφαση σε μια σύγκρουση μεταξύ της γλώσσας αυτών που γράφουν για το έθνος και αυτών που ζουν σ’ αυτό, αφού παραμερίζονται οι μεταναστευτικές ομάδες από τη θεωρητική κατασκευή του έθνους –κατά συνέπεια και από την υλική πλευρά του. </a:t>
            </a:r>
          </a:p>
          <a:p>
            <a:endParaRPr lang="el-G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04664"/>
            <a:ext cx="7571184" cy="6051072"/>
          </a:xfrm>
        </p:spPr>
        <p:txBody>
          <a:bodyPr>
            <a:normAutofit/>
          </a:bodyPr>
          <a:lstStyle/>
          <a:p>
            <a:pPr algn="ctr"/>
            <a:r>
              <a:rPr lang="el-GR" dirty="0"/>
              <a:t>Χαρακτηριστική είναι η ρευστότητα και η πολλαπλότητα των ταυτοτήτων, αλλά και απουσία της σταθερότητας της ταυτότητας μέσω μιας διαρκούς διαδικασίας ταυτοποίησης του ατόμου στη διάρκεια της ζωής του</a:t>
            </a:r>
            <a:r>
              <a:rPr lang="en-US" dirty="0"/>
              <a:t>.</a:t>
            </a:r>
            <a:endParaRPr lang="el-GR" dirty="0"/>
          </a:p>
          <a:p>
            <a:pPr algn="ct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body" idx="1"/>
          </p:nvPr>
        </p:nvSpPr>
        <p:spPr>
          <a:xfrm>
            <a:off x="457200" y="620713"/>
            <a:ext cx="7787208" cy="5510212"/>
          </a:xfrm>
        </p:spPr>
        <p:txBody>
          <a:bodyPr>
            <a:normAutofit/>
          </a:bodyPr>
          <a:lstStyle/>
          <a:p>
            <a:pPr algn="ctr" eaLnBrk="1" hangingPunct="1"/>
            <a:r>
              <a:rPr lang="el-GR" sz="2800" dirty="0"/>
              <a:t>Στην περίπτωση του επαναπατρισμού η επιστροφή στην πατρίδα αποτελεί απόφαση των γονέων και ενσαρκώνει το όνειρο μιας καλύτερης ζωής στην πατρίδα. Τα παιδιά όμως είναι προσανατολισμένα στο παρελθόν και στη ζωή τους στον τόπο όπου γεννήθηκαν και μεγάλωσαν προτιμώντας να προσδιορίζουν τους εαυτούς τους ως «ξένους»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type="body" idx="1"/>
          </p:nvPr>
        </p:nvSpPr>
        <p:spPr>
          <a:xfrm>
            <a:off x="468313" y="404813"/>
            <a:ext cx="7776095" cy="5256212"/>
          </a:xfrm>
        </p:spPr>
        <p:txBody>
          <a:bodyPr/>
          <a:lstStyle/>
          <a:p>
            <a:pPr algn="ctr" eaLnBrk="1" hangingPunct="1">
              <a:lnSpc>
                <a:spcPct val="90000"/>
              </a:lnSpc>
            </a:pPr>
            <a:r>
              <a:rPr lang="el-GR" dirty="0"/>
              <a:t>Οι πολιτισμικές και γλωσσικές διαφορές εντείνουν το αίσθημα αλληλεγγύης των αλλοδαπών μαθητών αλλά και τη διαφοροποίησή τους από τον γηγενή μαθητικό πληθυσμό. Οι αλλοδαποί μαθητές ερμηνεύουν τις γλωσσικές και πολιτισμικές διαφορές όχι ως όρια που πρέπει να ξεπεράσουν αλλά ως σύμβολα της ταυτότητάς τους που πρέπει να διατηρήσουν, καθώς, άλλωστε, αισθάνονται ότι το σχολείο είναι αυτό που θα αλλοιώσει την πολιτιστική τους ταυτότητα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type="body" idx="1"/>
          </p:nvPr>
        </p:nvSpPr>
        <p:spPr>
          <a:xfrm>
            <a:off x="457200" y="404813"/>
            <a:ext cx="8003232" cy="5726112"/>
          </a:xfrm>
        </p:spPr>
        <p:txBody>
          <a:bodyPr>
            <a:normAutofit/>
          </a:bodyPr>
          <a:lstStyle/>
          <a:p>
            <a:pPr algn="ctr" eaLnBrk="1" hangingPunct="1"/>
            <a:r>
              <a:rPr lang="el-GR" sz="2800" dirty="0"/>
              <a:t>Σχετικά με την εκμάθηση της γλώσσας του κράτους υποδοχής, μεγάλο μέρος του σχηματισμού εννοιών πραγματοποιείται στην ξένη γλώσσα, η οποία όμως είτε μαθαίνεται από το παιδί ως εχθρική είτε ως αμφίσημη, με αποτέλεσμα τις διαταραχές στη μάθηση και την </a:t>
            </a:r>
            <a:r>
              <a:rPr lang="el-GR" sz="2800" dirty="0" err="1"/>
              <a:t>ετικετοποίηση</a:t>
            </a:r>
            <a:r>
              <a:rPr lang="el-GR" sz="2800" dirty="0"/>
              <a:t> του παιδιού ως «κακού μαθητή» με όλες τις επιπτώσεις τις οποίες έχει αυτή η ταυτότητα στο σχολείο.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type="body" idx="1"/>
          </p:nvPr>
        </p:nvSpPr>
        <p:spPr>
          <a:xfrm>
            <a:off x="457200" y="692150"/>
            <a:ext cx="7715200" cy="5438775"/>
          </a:xfrm>
        </p:spPr>
        <p:txBody>
          <a:bodyPr/>
          <a:lstStyle/>
          <a:p>
            <a:pPr algn="ctr" eaLnBrk="1" hangingPunct="1"/>
            <a:r>
              <a:rPr lang="el-GR" dirty="0"/>
              <a:t>Στους μετανάστες και τους πρόσφυγες εμφανίζεται συχνά και το αίσθημα της υποτίμησης το οποίο προκαλείται από την υποτίμηση που βιώνουν σε κοινωνικό και επαγγελματικό επίπεδο αλλά και στο επικοινωνιακό λόγω του χαμηλού γλωσσικού τους επιπέδου, το οποίο αποκαλύπτει άμεσα την προέλευσή τους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φθονία">
  <a:themeElements>
    <a:clrScheme name="Αφθονί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Αφθονία">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φθονία">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2308</TotalTime>
  <Words>3781</Words>
  <Application>Microsoft Office PowerPoint</Application>
  <PresentationFormat>Προβολή στην οθόνη (4:3)</PresentationFormat>
  <Paragraphs>173</Paragraphs>
  <Slides>59</Slides>
  <Notes>1</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59</vt:i4>
      </vt:variant>
    </vt:vector>
  </HeadingPairs>
  <TitlesOfParts>
    <vt:vector size="65" baseType="lpstr">
      <vt:lpstr>Calibri</vt:lpstr>
      <vt:lpstr>Garamond</vt:lpstr>
      <vt:lpstr>Trebuchet MS</vt:lpstr>
      <vt:lpstr>Wingdings</vt:lpstr>
      <vt:lpstr>Wingdings 2</vt:lpstr>
      <vt:lpstr>Αφθονία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ΠΕΡΙ ΙΘΑΓΕΝΕΙΑΣ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Αθήνα, 25 / 8 /2015 Α.Π. Φ. 130181 / 18258  http://www.ypes.gr/UserFiles/f0ff9297-f516-40ff-a70e-eca84e2ec9b9/egk29-25082015.pdf</vt:lpstr>
      <vt:lpstr>Παρουσίαση του PowerPoint</vt:lpstr>
      <vt:lpstr>Παρουσίαση του PowerPoint</vt:lpstr>
      <vt:lpstr>Παρουσίαση του PowerPoint</vt:lpstr>
      <vt:lpstr>Παρουσίαση του PowerPoint</vt:lpstr>
      <vt:lpstr>Νομος 4452/2017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Efi Kipouropoulou</dc:creator>
  <cp:lastModifiedBy>kipouropoulou@gmail.com</cp:lastModifiedBy>
  <cp:revision>239</cp:revision>
  <dcterms:created xsi:type="dcterms:W3CDTF">2018-02-07T15:42:01Z</dcterms:created>
  <dcterms:modified xsi:type="dcterms:W3CDTF">2019-11-04T08:54:30Z</dcterms:modified>
</cp:coreProperties>
</file>