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5"/>
  </p:notesMasterIdLst>
  <p:sldIdLst>
    <p:sldId id="445" r:id="rId2"/>
    <p:sldId id="385" r:id="rId3"/>
    <p:sldId id="408" r:id="rId4"/>
    <p:sldId id="409" r:id="rId5"/>
    <p:sldId id="400" r:id="rId6"/>
    <p:sldId id="401" r:id="rId7"/>
    <p:sldId id="407" r:id="rId8"/>
    <p:sldId id="399" r:id="rId9"/>
    <p:sldId id="402" r:id="rId10"/>
    <p:sldId id="403" r:id="rId11"/>
    <p:sldId id="404" r:id="rId12"/>
    <p:sldId id="410" r:id="rId13"/>
    <p:sldId id="411" r:id="rId14"/>
    <p:sldId id="405" r:id="rId15"/>
    <p:sldId id="406" r:id="rId16"/>
    <p:sldId id="412" r:id="rId17"/>
    <p:sldId id="413" r:id="rId18"/>
    <p:sldId id="420" r:id="rId19"/>
    <p:sldId id="421" r:id="rId20"/>
    <p:sldId id="419" r:id="rId21"/>
    <p:sldId id="417" r:id="rId22"/>
    <p:sldId id="543" r:id="rId23"/>
    <p:sldId id="418" r:id="rId24"/>
    <p:sldId id="542" r:id="rId25"/>
    <p:sldId id="415" r:id="rId26"/>
    <p:sldId id="416" r:id="rId27"/>
    <p:sldId id="414" r:id="rId28"/>
    <p:sldId id="422" r:id="rId29"/>
    <p:sldId id="423" r:id="rId30"/>
    <p:sldId id="424" r:id="rId31"/>
    <p:sldId id="427" r:id="rId32"/>
    <p:sldId id="428" r:id="rId33"/>
    <p:sldId id="425" r:id="rId34"/>
    <p:sldId id="426" r:id="rId35"/>
    <p:sldId id="429" r:id="rId36"/>
    <p:sldId id="430" r:id="rId37"/>
    <p:sldId id="431" r:id="rId38"/>
    <p:sldId id="432" r:id="rId39"/>
    <p:sldId id="433" r:id="rId40"/>
    <p:sldId id="434" r:id="rId41"/>
    <p:sldId id="435" r:id="rId42"/>
    <p:sldId id="438" r:id="rId43"/>
    <p:sldId id="437" r:id="rId44"/>
    <p:sldId id="439" r:id="rId45"/>
    <p:sldId id="440" r:id="rId46"/>
    <p:sldId id="441" r:id="rId47"/>
    <p:sldId id="443" r:id="rId48"/>
    <p:sldId id="446" r:id="rId49"/>
    <p:sldId id="442" r:id="rId50"/>
    <p:sldId id="447" r:id="rId51"/>
    <p:sldId id="448" r:id="rId52"/>
    <p:sldId id="449" r:id="rId53"/>
    <p:sldId id="450" r:id="rId54"/>
    <p:sldId id="451" r:id="rId55"/>
    <p:sldId id="459" r:id="rId56"/>
    <p:sldId id="460" r:id="rId57"/>
    <p:sldId id="461" r:id="rId58"/>
    <p:sldId id="462" r:id="rId59"/>
    <p:sldId id="463" r:id="rId60"/>
    <p:sldId id="464" r:id="rId61"/>
    <p:sldId id="465" r:id="rId62"/>
    <p:sldId id="466" r:id="rId63"/>
    <p:sldId id="467" r:id="rId64"/>
    <p:sldId id="468" r:id="rId65"/>
    <p:sldId id="469" r:id="rId66"/>
    <p:sldId id="470" r:id="rId67"/>
    <p:sldId id="471" r:id="rId68"/>
    <p:sldId id="489" r:id="rId69"/>
    <p:sldId id="472" r:id="rId70"/>
    <p:sldId id="547" r:id="rId71"/>
    <p:sldId id="473" r:id="rId72"/>
    <p:sldId id="454" r:id="rId73"/>
    <p:sldId id="455" r:id="rId74"/>
    <p:sldId id="456" r:id="rId75"/>
    <p:sldId id="457" r:id="rId76"/>
    <p:sldId id="474" r:id="rId77"/>
    <p:sldId id="475" r:id="rId78"/>
    <p:sldId id="476" r:id="rId79"/>
    <p:sldId id="458" r:id="rId80"/>
    <p:sldId id="477" r:id="rId81"/>
    <p:sldId id="478" r:id="rId82"/>
    <p:sldId id="548" r:id="rId83"/>
    <p:sldId id="480" r:id="rId84"/>
    <p:sldId id="549" r:id="rId85"/>
    <p:sldId id="481" r:id="rId86"/>
    <p:sldId id="482" r:id="rId87"/>
    <p:sldId id="479" r:id="rId88"/>
    <p:sldId id="483" r:id="rId89"/>
    <p:sldId id="550" r:id="rId90"/>
    <p:sldId id="484" r:id="rId91"/>
    <p:sldId id="485" r:id="rId92"/>
    <p:sldId id="486" r:id="rId93"/>
    <p:sldId id="490" r:id="rId9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8" autoAdjust="0"/>
    <p:restoredTop sz="94723" autoAdjust="0"/>
  </p:normalViewPr>
  <p:slideViewPr>
    <p:cSldViewPr>
      <p:cViewPr varScale="1">
        <p:scale>
          <a:sx n="93" d="100"/>
          <a:sy n="93" d="100"/>
        </p:scale>
        <p:origin x="1157"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401E89-0222-45B7-AB9F-2CF7A2C2509D}" type="datetimeFigureOut">
              <a:rPr lang="el-GR" smtClean="0"/>
              <a:pPr/>
              <a:t>9/11/2019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524D43-D1B0-4F2C-93E8-DFCD29EBB61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A85371C-8BDC-46CF-992E-230A1E0C66E4}" type="datetimeFigureOut">
              <a:rPr lang="el-GR" smtClean="0"/>
              <a:pPr/>
              <a:t>9/11/2019</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981D5A9-E414-4F35-B7C1-F157FE81255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p>
            <a:fld id="{8A85371C-8BDC-46CF-992E-230A1E0C66E4}" type="datetimeFigureOut">
              <a:rPr lang="el-GR" smtClean="0"/>
              <a:pPr/>
              <a:t>9/11/2019</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981D5A9-E414-4F35-B7C1-F157FE81255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dirty="0" err="1"/>
              <a:t>Kλικ</a:t>
            </a:r>
            <a:r>
              <a:rPr lang="el-GR" dirty="0"/>
              <a:t> για επεξεργασία των στυλ του υποδείγματος</a:t>
            </a:r>
          </a:p>
          <a:p>
            <a:pPr lvl="1" eaLnBrk="1" latinLnBrk="0" hangingPunct="1"/>
            <a:r>
              <a:rPr lang="el-GR" dirty="0"/>
              <a:t>Δεύτερου επιπέδου</a:t>
            </a:r>
          </a:p>
          <a:p>
            <a:pPr lvl="2" eaLnBrk="1" latinLnBrk="0" hangingPunct="1"/>
            <a:r>
              <a:rPr lang="el-GR" dirty="0"/>
              <a:t>Τρίτου επιπέδου</a:t>
            </a:r>
          </a:p>
          <a:p>
            <a:pPr lvl="3" eaLnBrk="1" latinLnBrk="0" hangingPunct="1"/>
            <a:r>
              <a:rPr lang="el-GR" dirty="0"/>
              <a:t>Τέταρτου επιπέδου</a:t>
            </a:r>
          </a:p>
          <a:p>
            <a:pPr lvl="4" eaLnBrk="1" latinLnBrk="0" hangingPunct="1"/>
            <a:r>
              <a:rPr lang="el-GR" dirty="0"/>
              <a:t>Πέμπτου επιπέδου</a:t>
            </a:r>
            <a:endParaRPr kumimoji="0" lang="en-US" dirty="0"/>
          </a:p>
        </p:txBody>
      </p:sp>
      <p:sp>
        <p:nvSpPr>
          <p:cNvPr id="4" name="3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A85371C-8BDC-46CF-992E-230A1E0C66E4}" type="datetimeFigureOut">
              <a:rPr lang="el-GR" smtClean="0"/>
              <a:pPr/>
              <a:t>9/11/2019</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p>
            <a:fld id="{F981D5A9-E414-4F35-B7C1-F157FE81255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8A85371C-8BDC-46CF-992E-230A1E0C66E4}" type="datetimeFigureOut">
              <a:rPr lang="el-GR" smtClean="0"/>
              <a:pPr/>
              <a:t>9/11/2019</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9/11/2019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l-GR"/>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A85371C-8BDC-46CF-992E-230A1E0C66E4}" type="datetimeFigureOut">
              <a:rPr lang="el-GR" smtClean="0"/>
              <a:pPr/>
              <a:t>9/11/2019</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981D5A9-E414-4F35-B7C1-F157FE81255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gr/url?sa=i&amp;source=images&amp;cd=&amp;cad=rja&amp;docid=P76TQsjnj0XqXM&amp;tbnid=HIGoNI3dGpIi-M:&amp;ved=0CAgQjRwwAA&amp;url=http://elc-students.blogspot.com/2012/04/tv-company-to-my-school.html&amp;ei=qvUtUfv2F8roswbuqoGwBg&amp;psig=AFQjCNG-CYXZvSRi9P_FKxGQD_-j2AyjXw&amp;ust=136205290643810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179388" y="620688"/>
            <a:ext cx="8964612" cy="5616575"/>
          </a:xfrm>
        </p:spPr>
        <p:txBody>
          <a:bodyPr/>
          <a:lstStyle/>
          <a:p>
            <a:pPr eaLnBrk="1" hangingPunct="1"/>
            <a:endParaRPr lang="el-GR" dirty="0">
              <a:latin typeface="Garamond" pitchFamily="18" charset="0"/>
            </a:endParaRPr>
          </a:p>
          <a:p>
            <a:pPr algn="ctr" eaLnBrk="1" hangingPunct="1"/>
            <a:r>
              <a:rPr lang="el-GR" dirty="0">
                <a:latin typeface="Garamond" pitchFamily="18" charset="0"/>
              </a:rPr>
              <a:t>ΤΜΗΜΑ ΕΚΠΑΙΔΕΥΤΙΚΗΣ ΚΑΙ ΚΟΙΝΩΝΙΚΗΣ ΠΟΛΙΤΙΚΗΣ</a:t>
            </a:r>
          </a:p>
          <a:p>
            <a:pPr algn="ctr" eaLnBrk="1" hangingPunct="1"/>
            <a:r>
              <a:rPr lang="el-GR" dirty="0">
                <a:latin typeface="Garamond" pitchFamily="18" charset="0"/>
              </a:rPr>
              <a:t>ΠΑΝΕΠΙΣΤΗΜΙΟ ΜΑΚΕΔΟΝΙΑΣ</a:t>
            </a:r>
          </a:p>
          <a:p>
            <a:pPr algn="ctr" eaLnBrk="1" hangingPunct="1"/>
            <a:r>
              <a:rPr lang="el-GR" dirty="0">
                <a:latin typeface="Garamond" pitchFamily="18" charset="0"/>
              </a:rPr>
              <a:t>ΕΙΣΑΓΩΓΗ ΣΤΗ ΔΙΑΠΟΛΙΤΙΣΜΙΚΗ ΕΚΠΑΙΔΕΥΣΗ</a:t>
            </a:r>
          </a:p>
          <a:p>
            <a:pPr algn="ctr" eaLnBrk="1" hangingPunct="1"/>
            <a:endParaRPr lang="el-GR" dirty="0">
              <a:latin typeface="Garamond" pitchFamily="18" charset="0"/>
            </a:endParaRPr>
          </a:p>
          <a:p>
            <a:pPr algn="r" eaLnBrk="1" hangingPunct="1"/>
            <a:endParaRPr lang="el-GR" sz="1800" dirty="0">
              <a:latin typeface="Garamond" pitchFamily="18" charset="0"/>
            </a:endParaRPr>
          </a:p>
          <a:p>
            <a:pPr algn="r" eaLnBrk="1" hangingPunct="1"/>
            <a:endParaRPr lang="el-GR" sz="1800" dirty="0">
              <a:latin typeface="Garamond" pitchFamily="18" charset="0"/>
            </a:endParaRPr>
          </a:p>
          <a:p>
            <a:pPr eaLnBrk="1" hangingPunct="1"/>
            <a:r>
              <a:rPr lang="el-GR" sz="1800" dirty="0">
                <a:latin typeface="Garamond" pitchFamily="18" charset="0"/>
              </a:rPr>
              <a:t>Διδάσκουσα: Ευμορφία </a:t>
            </a:r>
            <a:r>
              <a:rPr lang="el-GR" sz="1800" dirty="0" err="1">
                <a:latin typeface="Garamond" pitchFamily="18" charset="0"/>
              </a:rPr>
              <a:t>Κηπουροπούλου</a:t>
            </a:r>
            <a:endParaRPr lang="en-US" sz="1800" dirty="0">
              <a:latin typeface="Garamond" pitchFamily="18" charset="0"/>
            </a:endParaRPr>
          </a:p>
          <a:p>
            <a:pPr eaLnBrk="1" hangingPunct="1"/>
            <a:r>
              <a:rPr lang="el-GR" sz="1800" dirty="0">
                <a:latin typeface="Garamond" pitchFamily="18" charset="0"/>
              </a:rPr>
              <a:t>Δρ. Παιδαγωγικής Α.Π.Θ.</a:t>
            </a:r>
          </a:p>
          <a:p>
            <a:pPr eaLnBrk="1" hangingPunct="1"/>
            <a:r>
              <a:rPr lang="el-GR" sz="1800" dirty="0" err="1">
                <a:latin typeface="Garamond" pitchFamily="18" charset="0"/>
              </a:rPr>
              <a:t>Μεταδιδάκτωρ</a:t>
            </a:r>
            <a:r>
              <a:rPr lang="el-GR" sz="1800" dirty="0">
                <a:latin typeface="Garamond" pitchFamily="18" charset="0"/>
              </a:rPr>
              <a:t> Παιδαγωγικής  Α.Π.Θ.</a:t>
            </a:r>
          </a:p>
        </p:txBody>
      </p:sp>
      <p:pic>
        <p:nvPicPr>
          <p:cNvPr id="3075" name="Picture 6" descr="School+Kids">
            <a:hlinkClick r:id="rId2"/>
          </p:cNvPr>
          <p:cNvPicPr>
            <a:picLocks noChangeAspect="1" noChangeArrowheads="1"/>
          </p:cNvPicPr>
          <p:nvPr/>
        </p:nvPicPr>
        <p:blipFill>
          <a:blip r:embed="rId3" cstate="print"/>
          <a:srcRect/>
          <a:stretch>
            <a:fillRect/>
          </a:stretch>
        </p:blipFill>
        <p:spPr bwMode="auto">
          <a:xfrm>
            <a:off x="107950" y="4005263"/>
            <a:ext cx="4464050" cy="26638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normAutofit/>
          </a:bodyPr>
          <a:lstStyle/>
          <a:p>
            <a:r>
              <a:rPr lang="el-GR" dirty="0"/>
              <a:t>Πολλές </a:t>
            </a:r>
            <a:r>
              <a:rPr lang="el-GR" dirty="0" err="1"/>
              <a:t>εθνοτικές</a:t>
            </a:r>
            <a:r>
              <a:rPr lang="el-GR" dirty="0"/>
              <a:t> κοινότητες διατηρούν ισχυρούς θρησκευτικούς δεσμούς και εμβλήματα, όπως είναι οι καθολικοί και οι προτεστάντες στη Βόρεια Ιρλανδία, οι Σέρβοι, οι Κροάτες. Η </a:t>
            </a:r>
            <a:r>
              <a:rPr lang="el-GR" dirty="0" err="1"/>
              <a:t>εθνοτική</a:t>
            </a:r>
            <a:r>
              <a:rPr lang="el-GR" dirty="0"/>
              <a:t> και η θρησκευτική ταυτότητα:</a:t>
            </a:r>
          </a:p>
          <a:p>
            <a:r>
              <a:rPr lang="el-GR" dirty="0"/>
              <a:t>κοινά πολιτισμικά κριτήρια κατηγοριοποίησης, </a:t>
            </a:r>
          </a:p>
          <a:p>
            <a:r>
              <a:rPr lang="el-GR" dirty="0"/>
              <a:t>πρέπει να διαχωρίζονται ως δύο είδη πολιτισμικής συλλογικής ταυτότητας.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fontScale="77500" lnSpcReduction="20000"/>
          </a:bodyPr>
          <a:lstStyle/>
          <a:p>
            <a:r>
              <a:rPr lang="el-GR" dirty="0"/>
              <a:t>Με την αναπαραγωγή της εθνικής ταυτότητας τα μέλη του έθνους δηλώνουν τους δεσμούς αλληλεγγύης και ενώνονται με κοινές μνήμες και παραδόσεις, οι οποίες είτε θα βρουν είτε όχι πολιτική έκφραση στα δικά τους κράτη. </a:t>
            </a:r>
          </a:p>
          <a:p>
            <a:r>
              <a:rPr lang="el-GR" dirty="0"/>
              <a:t>Η εθνική ταυτότητα</a:t>
            </a:r>
          </a:p>
          <a:p>
            <a:pPr>
              <a:buFont typeface="Wingdings" pitchFamily="2" charset="2"/>
              <a:buChar char="Ø"/>
            </a:pPr>
            <a:r>
              <a:rPr lang="el-GR" dirty="0"/>
              <a:t> στηρίζει το κράτος και τα όργανά του, </a:t>
            </a:r>
          </a:p>
          <a:p>
            <a:pPr>
              <a:buFont typeface="Wingdings" pitchFamily="2" charset="2"/>
              <a:buChar char="Ø"/>
            </a:pPr>
            <a:r>
              <a:rPr lang="el-GR" dirty="0"/>
              <a:t>παρέχει τη θεμελίωση των ιδεωδών της εθνικής αυτάρκειας, </a:t>
            </a:r>
          </a:p>
          <a:p>
            <a:pPr>
              <a:buFont typeface="Wingdings" pitchFamily="2" charset="2"/>
              <a:buChar char="Ø"/>
            </a:pPr>
            <a:r>
              <a:rPr lang="el-GR" dirty="0"/>
              <a:t>νομιμοποιεί τα κοινά νομικά δικαιώματα και τις υποχρεώσεις που απορρέουν από τους νομικούς θεσμούς, </a:t>
            </a:r>
          </a:p>
          <a:p>
            <a:pPr>
              <a:buFont typeface="Wingdings" pitchFamily="2" charset="2"/>
              <a:buChar char="Ø"/>
            </a:pPr>
            <a:r>
              <a:rPr lang="el-GR" dirty="0"/>
              <a:t>αποτελεί και μέσο νομιμοποίησης του κοινωνικού καθεστώτος και της κοινωνικής αλληλεγγύης </a:t>
            </a:r>
          </a:p>
          <a:p>
            <a:pPr>
              <a:buFont typeface="Wingdings" pitchFamily="2" charset="2"/>
              <a:buChar char="Ø"/>
            </a:pPr>
            <a:r>
              <a:rPr lang="el-GR" dirty="0"/>
              <a:t>κοινωνικοποιεί τα άτομα ως μέλη του «ομοιογενούς» έθνους και ως πολίτες και </a:t>
            </a:r>
          </a:p>
          <a:p>
            <a:pPr>
              <a:buFont typeface="Wingdings" pitchFamily="2" charset="2"/>
              <a:buChar char="Ø"/>
            </a:pPr>
            <a:r>
              <a:rPr lang="el-GR" dirty="0"/>
              <a:t>παρέχει το μέσο εθνικού αυτοπροσδιορισμού.</a:t>
            </a:r>
          </a:p>
          <a:p>
            <a:pPr>
              <a:buNone/>
            </a:pPr>
            <a:r>
              <a:rPr lang="el-GR" dirty="0"/>
              <a:t> Η κοινωνικοποίηση των ατόμων ως μελών ενός έθνους επιτυγχάνεται στη σύγχρονη εποχή μέσω της δημόσιας μαζικής εκπαίδευσης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pPr algn="ctr"/>
            <a:r>
              <a:rPr lang="el-GR" dirty="0"/>
              <a:t>Στην εθνική ταύτιση συντελεί κυρίως η φαντασιακή καταγωγή, η ιδέα των κοινών προγόνων, αλλά και το δέσιμο με τη γη, «τη γη των πατέρων» στην οποία ανήκουμε. Γι’ αυτό το λόγο, τα μέλη της </a:t>
            </a:r>
            <a:r>
              <a:rPr lang="el-GR" dirty="0" err="1"/>
              <a:t>εθνοτικής</a:t>
            </a:r>
            <a:r>
              <a:rPr lang="el-GR" dirty="0"/>
              <a:t> κοινότητας μπορούν να παραμείνουν εκτός των εδαφικών ορίων της πατρικής γης και να διατηρήσουν την </a:t>
            </a:r>
            <a:r>
              <a:rPr lang="el-GR" dirty="0" err="1"/>
              <a:t>εθνοτική</a:t>
            </a:r>
            <a:r>
              <a:rPr lang="el-GR" dirty="0"/>
              <a:t> της συνείδηση χάρη στην ένταση του νόστου και στην πνευματική της πρόσδεση με τα πάτρια εδάφη.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239000" cy="5835048"/>
          </a:xfrm>
        </p:spPr>
        <p:txBody>
          <a:bodyPr>
            <a:normAutofit lnSpcReduction="10000"/>
          </a:bodyPr>
          <a:lstStyle/>
          <a:p>
            <a:r>
              <a:rPr lang="el-GR" dirty="0"/>
              <a:t>Τα περισσότερα από τα σύγχρονα έθνη-κράτη είναι πολυεθνικά και δημιουργήθηκαν από την ισχυρή επίδραση μιας </a:t>
            </a:r>
            <a:r>
              <a:rPr lang="el-GR" i="1" dirty="0" err="1"/>
              <a:t>εθνοτικής</a:t>
            </a:r>
            <a:r>
              <a:rPr lang="el-GR" i="1" dirty="0"/>
              <a:t> κοινότητας (</a:t>
            </a:r>
            <a:r>
              <a:rPr lang="el-GR" i="1" dirty="0" err="1"/>
              <a:t>ethnic</a:t>
            </a:r>
            <a:r>
              <a:rPr lang="el-GR" i="1" dirty="0"/>
              <a:t>) που προσάρτησε ή προσέλκυσε άλλες κοινότητες στο κράτος στο </a:t>
            </a:r>
            <a:r>
              <a:rPr lang="el-GR" i="1" dirty="0" err="1"/>
              <a:t>οποίo</a:t>
            </a:r>
            <a:r>
              <a:rPr lang="el-GR" i="1" dirty="0"/>
              <a:t> έδωσε το όνομά της και το εφοδίασε με ένα πολιτιστικό πρότυπο. Έτσι, το έθνος είναι: </a:t>
            </a:r>
          </a:p>
          <a:p>
            <a:r>
              <a:rPr lang="el-GR" dirty="0"/>
              <a:t>«ένας κατονομασμένος ανθρώπινος πληθυσμός που μοιράζεται μια ιστορική εδαφική επικράτεια, κοινούς μύθους και ιστορικές μνήμες, μια μαζική δημόσια κουλτούρα, κοινή οικονομία και κοινά για όλα τα μέλη νομικά δικαιώματα και υποχρεώσεις» (</a:t>
            </a:r>
            <a:r>
              <a:rPr lang="el-GR" dirty="0" err="1"/>
              <a:t>όπ.π</a:t>
            </a:r>
            <a:r>
              <a:rPr lang="el-GR" dirty="0"/>
              <a:t>.: 65-66).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r>
              <a:rPr lang="el-GR" dirty="0"/>
              <a:t>Έθνος:  εγκατάσταση των μελών στο πάτριο έδαφος, </a:t>
            </a:r>
          </a:p>
          <a:p>
            <a:r>
              <a:rPr lang="el-GR" dirty="0" err="1"/>
              <a:t>Εθνοτική</a:t>
            </a:r>
            <a:r>
              <a:rPr lang="el-GR" dirty="0"/>
              <a:t> ομάδα: τα μέλη της </a:t>
            </a:r>
            <a:r>
              <a:rPr lang="el-GR" dirty="0" err="1"/>
              <a:t>εθνοτικής</a:t>
            </a:r>
            <a:r>
              <a:rPr lang="el-GR" dirty="0"/>
              <a:t> κοινότητας μπορεί και να μην κατοικούν στην πατρική γη ή να μη μοιράζονται κοινές υποχρεώσεις και δημόσια κουλτούρα αλλά να βιώνουν ιστορικά και συμβολικά την αίσθηση της εθνικής ταυτότητας και της συνέχειας.</a:t>
            </a:r>
          </a:p>
          <a:p>
            <a:r>
              <a:rPr lang="el-GR" dirty="0"/>
              <a:t> Το έδαφος για την </a:t>
            </a:r>
            <a:r>
              <a:rPr lang="el-GR" dirty="0" err="1"/>
              <a:t>εθνοτική</a:t>
            </a:r>
            <a:r>
              <a:rPr lang="el-GR" dirty="0"/>
              <a:t> κοινότητα λαμβάνει έναν συμβολικό χαρακτήρα, ενώ για το έθνος έχει υλική και πραγματική υπόσταση. </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normAutofit/>
          </a:bodyPr>
          <a:lstStyle/>
          <a:p>
            <a:pPr algn="ctr"/>
            <a:r>
              <a:rPr lang="el-GR" dirty="0"/>
              <a:t>Υπάρχει, ωστόσο, και η περίπτωση να δημιουργηθούν έθνη χωρίς την ύπαρξη μιας κυρίαρχης </a:t>
            </a:r>
            <a:r>
              <a:rPr lang="el-GR" dirty="0" err="1"/>
              <a:t>εθνοτικής</a:t>
            </a:r>
            <a:r>
              <a:rPr lang="el-GR" dirty="0"/>
              <a:t> κοινότητας. Σ’ αυτήν την περίπτωση τα κράτη ή σχηματίζουν έθνη μέσω του πολιτισμικού συγκερασμού πολλών κυμάτων μεταναστών (Η.Π.Α.), ή με την επιβολή κοινής γλώσσας και θρησκείας σε πρώην επαρχίες αυτοκρατοριών (Λατινική Αμερική) </a:t>
            </a:r>
          </a:p>
          <a:p>
            <a:pPr marL="0" indent="0" algn="ctr">
              <a:buNone/>
            </a:pP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lnSpc>
                <a:spcPct val="80000"/>
              </a:lnSpc>
              <a:buNone/>
              <a:defRPr/>
            </a:pPr>
            <a:r>
              <a:rPr lang="el-GR" sz="2800" b="1" i="1" dirty="0">
                <a:latin typeface="+mj-lt"/>
              </a:rPr>
              <a:t>Σύγχρονη προσέγγιση</a:t>
            </a:r>
            <a:r>
              <a:rPr lang="el-GR" sz="2800" b="1" dirty="0">
                <a:latin typeface="+mj-lt"/>
              </a:rPr>
              <a:t> </a:t>
            </a:r>
          </a:p>
          <a:p>
            <a:pPr algn="ctr">
              <a:lnSpc>
                <a:spcPct val="80000"/>
              </a:lnSpc>
              <a:buNone/>
              <a:defRPr/>
            </a:pPr>
            <a:r>
              <a:rPr lang="el-GR" sz="2800" dirty="0">
                <a:latin typeface="+mj-lt"/>
              </a:rPr>
              <a:t> μια ομάδα ανθρώπων μεταβάλλεται σε έθνος εάν τα μέλη της αναγνωρίζουν σταθερά ορισμένα δικαιώματα και υποχρεώσεις, εν ονόματι της κοινής τους ιδιότητας ως μελών της ίδιας εθνικής ομάδας. </a:t>
            </a:r>
          </a:p>
          <a:p>
            <a:pPr algn="ctr">
              <a:lnSpc>
                <a:spcPct val="80000"/>
              </a:lnSpc>
              <a:buNone/>
              <a:defRPr/>
            </a:pPr>
            <a:r>
              <a:rPr lang="el-GR" sz="2800" dirty="0">
                <a:latin typeface="+mj-lt"/>
              </a:rPr>
              <a:t> Η εθνική ταυτότητα εκφράζει την αντίληψη της πολιτικής κοινότητας που αντανακλά κοινούς θεσμούς και έναν κοινό κώδικα δικαιωμάτων και υποχρεώσεων για τα μέλη της ίδιας εθνικής ομάδας (</a:t>
            </a:r>
            <a:r>
              <a:rPr lang="en-US" sz="2800" dirty="0" err="1">
                <a:latin typeface="+mj-lt"/>
              </a:rPr>
              <a:t>Gellner</a:t>
            </a:r>
            <a:r>
              <a:rPr lang="en-US" sz="2800" dirty="0">
                <a:latin typeface="+mj-lt"/>
              </a:rPr>
              <a:t>, </a:t>
            </a:r>
            <a:r>
              <a:rPr lang="en-US" sz="2800" dirty="0" err="1">
                <a:latin typeface="+mj-lt"/>
              </a:rPr>
              <a:t>Hobsbaum</a:t>
            </a:r>
            <a:r>
              <a:rPr lang="en-US" sz="2800" dirty="0">
                <a:latin typeface="+mj-lt"/>
              </a:rPr>
              <a:t>)</a:t>
            </a:r>
            <a:endParaRPr lang="el-GR" sz="2800" dirty="0">
              <a:latin typeface="+mj-lt"/>
            </a:endParaRPr>
          </a:p>
          <a:p>
            <a:pPr algn="ctr">
              <a:lnSpc>
                <a:spcPct val="80000"/>
              </a:lnSpc>
              <a:defRPr/>
            </a:pPr>
            <a:r>
              <a:rPr lang="en-US" sz="2800" dirty="0">
                <a:latin typeface="+mj-lt"/>
              </a:rPr>
              <a:t>Anderson</a:t>
            </a:r>
            <a:r>
              <a:rPr lang="el-GR" sz="2800" dirty="0">
                <a:latin typeface="+mj-lt"/>
              </a:rPr>
              <a:t>: Το έθνος ως φαντασιακή κοινότητα</a:t>
            </a:r>
            <a:r>
              <a:rPr lang="en-US" sz="2800" dirty="0">
                <a:latin typeface="+mj-lt"/>
              </a:rPr>
              <a:t> (imagined community)</a:t>
            </a:r>
            <a:endParaRPr lang="el-GR" sz="2800" dirty="0">
              <a:latin typeface="+mj-lt"/>
            </a:endParaRPr>
          </a:p>
          <a:p>
            <a:endParaRPr lang="el-GR" dirty="0"/>
          </a:p>
        </p:txBody>
      </p:sp>
      <p:sp>
        <p:nvSpPr>
          <p:cNvPr id="4" name="3 - Δεξιό βέλος"/>
          <p:cNvSpPr/>
          <p:nvPr/>
        </p:nvSpPr>
        <p:spPr>
          <a:xfrm>
            <a:off x="683568" y="836712"/>
            <a:ext cx="36004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571184" cy="5907056"/>
          </a:xfrm>
        </p:spPr>
        <p:txBody>
          <a:bodyPr>
            <a:normAutofit/>
          </a:bodyPr>
          <a:lstStyle/>
          <a:p>
            <a:pPr algn="just">
              <a:lnSpc>
                <a:spcPct val="80000"/>
              </a:lnSpc>
              <a:defRPr/>
            </a:pPr>
            <a:endParaRPr lang="el-GR" sz="2400" dirty="0">
              <a:latin typeface="+mj-lt"/>
            </a:endParaRPr>
          </a:p>
          <a:p>
            <a:pPr algn="just">
              <a:lnSpc>
                <a:spcPct val="80000"/>
              </a:lnSpc>
              <a:defRPr/>
            </a:pPr>
            <a:r>
              <a:rPr lang="en-US" sz="2400" b="1" dirty="0">
                <a:latin typeface="+mj-lt"/>
              </a:rPr>
              <a:t>Etienne </a:t>
            </a:r>
            <a:r>
              <a:rPr lang="en-US" sz="2400" b="1" dirty="0" err="1">
                <a:latin typeface="+mj-lt"/>
              </a:rPr>
              <a:t>Balibar</a:t>
            </a:r>
            <a:r>
              <a:rPr lang="el-GR" sz="2400" dirty="0">
                <a:latin typeface="+mj-lt"/>
              </a:rPr>
              <a:t>: Κανένα εθνικό κράτος δεν έχει μία εθνική βάση. Τα έθνη κατασκευάζουν για τον εαυτό τους μία φαντασιακή κοινότητα. </a:t>
            </a:r>
            <a:r>
              <a:rPr lang="el-GR" sz="2400" dirty="0"/>
              <a:t>Τα άτομα συγκροτούνται ως εθνικά άτομα και το έθνος-κράτος «παράγει» το λαό που επικαλείται και νομιμοποιεί το έθνος. </a:t>
            </a:r>
          </a:p>
          <a:p>
            <a:pPr algn="just">
              <a:lnSpc>
                <a:spcPct val="80000"/>
              </a:lnSpc>
              <a:defRPr/>
            </a:pPr>
            <a:r>
              <a:rPr lang="el-GR" sz="2400" dirty="0"/>
              <a:t>Όταν οι κοινωνικοί σχηματισμοί </a:t>
            </a:r>
            <a:r>
              <a:rPr lang="el-GR" sz="2400" dirty="0" err="1"/>
              <a:t>εθνοποιούνται</a:t>
            </a:r>
            <a:r>
              <a:rPr lang="el-GR" sz="2400" dirty="0"/>
              <a:t>, τότε αναπαριστούν το παρελθόν ή το μέλλον τους ως να σχημάτιζαν μιας εκ φύσεως κοινότητα που διαθέτει ταυτότητα καταγωγής, πολιτισμού, συμφερόντων, που υπερβαίνει τα άτομα και τις κοινωνικές συνθήκες </a:t>
            </a:r>
            <a:endParaRPr lang="el-GR" sz="2400" dirty="0">
              <a:latin typeface="+mj-lt"/>
            </a:endParaRP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lstStyle/>
          <a:p>
            <a:pPr algn="ctr"/>
            <a:r>
              <a:rPr lang="en-US" sz="2800" b="1" dirty="0" err="1"/>
              <a:t>Homi</a:t>
            </a:r>
            <a:r>
              <a:rPr lang="en-US" sz="2800" b="1" dirty="0"/>
              <a:t> </a:t>
            </a:r>
            <a:r>
              <a:rPr lang="en-US" sz="2800" b="1" dirty="0" err="1"/>
              <a:t>Bhabha</a:t>
            </a:r>
            <a:r>
              <a:rPr lang="en-US" sz="2800" dirty="0"/>
              <a:t> </a:t>
            </a:r>
            <a:r>
              <a:rPr lang="el-GR" sz="2800" dirty="0"/>
              <a:t>και μετααποικιακές σπουδές:</a:t>
            </a:r>
            <a:r>
              <a:rPr lang="en-US" sz="2800" dirty="0"/>
              <a:t> </a:t>
            </a:r>
            <a:r>
              <a:rPr lang="el-GR" sz="2800" dirty="0"/>
              <a:t>Στη θεωρητική κατασκευή των εθνών περιθωριοποιήθηκαν οι μεταναστευτικές ομάδες. </a:t>
            </a:r>
            <a:endParaRPr lang="en-US" sz="2800" dirty="0"/>
          </a:p>
          <a:p>
            <a:pPr algn="ctr"/>
            <a:r>
              <a:rPr lang="en-US" sz="2800" dirty="0"/>
              <a:t>T</a:t>
            </a:r>
            <a:r>
              <a:rPr lang="el-GR" sz="2800" dirty="0"/>
              <a:t>ο έθνος είτε ως </a:t>
            </a:r>
            <a:r>
              <a:rPr lang="el-GR" sz="2800" dirty="0" err="1"/>
              <a:t>διασπορικό</a:t>
            </a:r>
            <a:r>
              <a:rPr lang="el-GR" sz="2800" dirty="0"/>
              <a:t> φαινόμενο, καθώς η διασπορά συνέβαλε στη συγκρότηση του έθνους, είτε το έθνος από την πλευρά των μεταναστών, οι οποίοι δε λαμβάνονται υπ’ όψιν στις ακαδημαϊκές θεωρίες για τη συγκρότηση των εθνών</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571184" cy="5907056"/>
          </a:xfrm>
        </p:spPr>
        <p:txBody>
          <a:bodyPr/>
          <a:lstStyle/>
          <a:p>
            <a:r>
              <a:rPr lang="en-US" sz="2800" b="1" dirty="0"/>
              <a:t>Stuart Hall</a:t>
            </a:r>
            <a:r>
              <a:rPr lang="el-GR" sz="2800" dirty="0"/>
              <a:t>:Μιλά για ρευστότητα και πολλαπλότητα ταυτοτήτων, μέσω των οποίων αναγνωρίζεται το άτομο από τους άλλους και διαμορφώνεται από τις εκάστοτε οικονομικές, πολιτικές και πολιτιστικές ιδεολογίες.</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r>
              <a:rPr lang="el-GR" sz="4000" dirty="0"/>
              <a:t>Έθνος και εθνικισμός- Εθνική ταυτότητα και υποκειμενικότητα μαθητών</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83568" y="548680"/>
            <a:ext cx="7239000" cy="5979064"/>
          </a:xfrm>
        </p:spPr>
        <p:txBody>
          <a:bodyPr>
            <a:normAutofit fontScale="92500" lnSpcReduction="20000"/>
          </a:bodyPr>
          <a:lstStyle/>
          <a:p>
            <a:pPr>
              <a:buNone/>
            </a:pPr>
            <a:r>
              <a:rPr lang="en-US" sz="2800" b="1" dirty="0"/>
              <a:t>Stuart Hall</a:t>
            </a:r>
            <a:endParaRPr lang="el-GR" b="1" dirty="0"/>
          </a:p>
          <a:p>
            <a:endParaRPr lang="el-GR" dirty="0"/>
          </a:p>
          <a:p>
            <a:pPr algn="ctr"/>
            <a:r>
              <a:rPr lang="el-GR" dirty="0"/>
              <a:t>Τα άτομα –ιδιαιτέρως δεύτερης και τρίτης γενιάς μεταναστών– κατασκευάζουν νέες εθνικές ταυτότητες, παράγουν νέες φωνές, καθώς ανακαλύπτουν τις ρίζες τους στο παρελθόν, αλλά παράλληλα επιθυμούν να ξαναγράψουν την ιστορία με αναφορά στο παρόν τους και την ποικιλία των εμπειριών τους, ξέροντας ότι ανακαλώντας το παρελθόν τους και τις παραδόσεις του τόπου τους, στον οποίο ενδεχομένως δεν έχουν ζήσει ποτέ, αλλά τον αναπλάθουν μέσω της μνήμης και των αφηγήσεων, δε θα επιστρέψουν στον τόπο καταγωγής τους. </a:t>
            </a:r>
          </a:p>
          <a:p>
            <a:pPr algn="ctr"/>
            <a:r>
              <a:rPr lang="el-GR" dirty="0"/>
              <a:t>Αυτές οι ταυτότητες που βρίσκονται διαρκώς υπό διαπραγμάτευση αποτελούν νέα πολιτισμικά συστήματα (</a:t>
            </a:r>
            <a:r>
              <a:rPr lang="el-GR" dirty="0" err="1"/>
              <a:t>Hall</a:t>
            </a:r>
            <a:r>
              <a:rPr lang="el-GR" dirty="0"/>
              <a:t> 1996β </a:t>
            </a:r>
            <a:r>
              <a:rPr lang="el-GR" dirty="0" err="1"/>
              <a:t>όπ.π</a:t>
            </a:r>
            <a:r>
              <a:rPr lang="el-GR"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normAutofit/>
          </a:bodyPr>
          <a:lstStyle/>
          <a:p>
            <a:r>
              <a:rPr lang="el-GR" dirty="0"/>
              <a:t>Για τον </a:t>
            </a:r>
            <a:r>
              <a:rPr lang="el-GR" b="1" dirty="0" err="1"/>
              <a:t>Benedict</a:t>
            </a:r>
            <a:r>
              <a:rPr lang="el-GR" b="1" dirty="0"/>
              <a:t> </a:t>
            </a:r>
            <a:r>
              <a:rPr lang="el-GR" b="1" dirty="0" err="1"/>
              <a:t>Anderson</a:t>
            </a:r>
            <a:r>
              <a:rPr lang="el-GR" b="1" dirty="0"/>
              <a:t> </a:t>
            </a:r>
            <a:r>
              <a:rPr lang="el-GR" dirty="0"/>
              <a:t>το έθνος: </a:t>
            </a:r>
          </a:p>
          <a:p>
            <a:pPr algn="ctr"/>
            <a:r>
              <a:rPr lang="el-GR" dirty="0"/>
              <a:t>«αποτελεί μια ανθρώπινη κοινότητα που φαντάζεται τον εαυτό της ως πολιτική κοινότητα, εγγενώς οριοθετημένη και ταυτόχρονα κυρίαρχη», καθώς κανένα μέλος της δε θα γνωρίσει ούτε θα συναντήσει ποτέ τα περισσότερα από τα υπόλοιπα μέλη της, με τα οποία ωστόσο βιώνει φαντασιακούς δεσμούς αλληλεγγύης. </a:t>
            </a:r>
          </a:p>
          <a:p>
            <a:pPr algn="ctr"/>
            <a:r>
              <a:rPr lang="el-GR" dirty="0" err="1"/>
              <a:t>Kάθε</a:t>
            </a:r>
            <a:r>
              <a:rPr lang="el-GR" dirty="0"/>
              <a:t> έθνος:</a:t>
            </a:r>
          </a:p>
          <a:p>
            <a:pPr algn="ctr"/>
            <a:r>
              <a:rPr lang="el-GR" dirty="0"/>
              <a:t> έχει οριοθετημένη εδαφική επικράτεια και σύνορα, πέρα από τα οποία κατοικούν άλλα έθνη,</a:t>
            </a:r>
          </a:p>
          <a:p>
            <a:pPr algn="ctr"/>
            <a:r>
              <a:rPr lang="el-GR"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9EDB1F2-2DB0-4BE6-A55D-68877E89BC5A}"/>
              </a:ext>
            </a:extLst>
          </p:cNvPr>
          <p:cNvSpPr>
            <a:spLocks noGrp="1"/>
          </p:cNvSpPr>
          <p:nvPr>
            <p:ph idx="1"/>
          </p:nvPr>
        </p:nvSpPr>
        <p:spPr/>
        <p:txBody>
          <a:bodyPr/>
          <a:lstStyle/>
          <a:p>
            <a:r>
              <a:rPr lang="el-GR" dirty="0"/>
              <a:t>φαντασιώνεται την εθνική του κυριαρχία και</a:t>
            </a:r>
          </a:p>
          <a:p>
            <a:r>
              <a:rPr lang="el-GR" dirty="0"/>
              <a:t> επιδιώκει την ελευθερία του με εγγύηση το κράτος </a:t>
            </a:r>
          </a:p>
          <a:p>
            <a:r>
              <a:rPr lang="el-GR" dirty="0"/>
              <a:t>και συλλαμβάνεται, τέλος, με τη φαντασία ως κοινότητα, γιατί παρόλες τις εσωτερικές αντιθέσεις και ανισότητες το έθνος νοείται πάντα «ως μια βαθιά οριζόντια συντροφική σχέση», με ισχυρούς αδερφικούς δεσμούς και δεσμούς αλληλεγγύης» (</a:t>
            </a:r>
            <a:r>
              <a:rPr lang="el-GR" dirty="0" err="1"/>
              <a:t>Anderson</a:t>
            </a:r>
            <a:r>
              <a:rPr lang="el-GR" dirty="0"/>
              <a:t> 1991: 6-7). </a:t>
            </a:r>
          </a:p>
          <a:p>
            <a:endParaRPr lang="el-GR" dirty="0"/>
          </a:p>
        </p:txBody>
      </p:sp>
    </p:spTree>
    <p:extLst>
      <p:ext uri="{BB962C8B-B14F-4D97-AF65-F5344CB8AC3E}">
        <p14:creationId xmlns:p14="http://schemas.microsoft.com/office/powerpoint/2010/main" val="337409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7239000" cy="6195088"/>
          </a:xfrm>
        </p:spPr>
        <p:txBody>
          <a:bodyPr>
            <a:normAutofit/>
          </a:bodyPr>
          <a:lstStyle/>
          <a:p>
            <a:pPr algn="ctr"/>
            <a:r>
              <a:rPr lang="el-GR" dirty="0"/>
              <a:t>Για τον </a:t>
            </a:r>
            <a:r>
              <a:rPr lang="el-GR" b="1" dirty="0"/>
              <a:t>Αντώνη Λιάκο:</a:t>
            </a:r>
            <a:r>
              <a:rPr lang="el-GR" dirty="0"/>
              <a:t> </a:t>
            </a:r>
          </a:p>
          <a:p>
            <a:pPr algn="ctr"/>
            <a:r>
              <a:rPr lang="el-GR" dirty="0"/>
              <a:t>αυτό που παρατηρούμε σήμερα δεν είναι η διάλυση των εθνών αλλά η αναδιάταξή των σχέσεων που αποτελούσαν το έθνος-κράτος. </a:t>
            </a:r>
          </a:p>
          <a:p>
            <a:pPr algn="ctr"/>
            <a:r>
              <a:rPr lang="el-GR" dirty="0"/>
              <a:t>Το έθνος σήμερα από πολιτική κοινότητα μετατρέπεται σε πολιτιστική, όπου υπερισχύουν τα πολιτιστικά χαρακτηριστικά  λόγω της υποβάθμισης των πολιτικών διαδικασιών, αλλά και το γεγονός ότι η εθνική ιδεολογία δεν αναπαράγεται μόνο από κρατικούς φορείς αλλά και από τους μηχανισμούς της αγοράς.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A44CF78-3C30-49FE-9F81-93E30B9CACE5}"/>
              </a:ext>
            </a:extLst>
          </p:cNvPr>
          <p:cNvSpPr>
            <a:spLocks noGrp="1"/>
          </p:cNvSpPr>
          <p:nvPr>
            <p:ph idx="1"/>
          </p:nvPr>
        </p:nvSpPr>
        <p:spPr/>
        <p:txBody>
          <a:bodyPr/>
          <a:lstStyle/>
          <a:p>
            <a:r>
              <a:rPr lang="el-GR" dirty="0"/>
              <a:t>Πρέπει να προστεθεί σ’ αυτήν την αλλαγή των σχέσεων του έθνους και η μετατροπή του σε μια «διαδικτυακή κοινότητα». </a:t>
            </a:r>
          </a:p>
          <a:p>
            <a:endParaRPr lang="el-GR" dirty="0"/>
          </a:p>
        </p:txBody>
      </p:sp>
    </p:spTree>
    <p:extLst>
      <p:ext uri="{BB962C8B-B14F-4D97-AF65-F5344CB8AC3E}">
        <p14:creationId xmlns:p14="http://schemas.microsoft.com/office/powerpoint/2010/main" val="3689656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lstStyle/>
          <a:p>
            <a:pPr algn="ctr"/>
            <a:r>
              <a:rPr lang="el-GR" dirty="0"/>
              <a:t>Τα έθνη γίνονται περισσότερο «λαϊκά έθνη» αλλά όχι πιο δημοκρατικά, περισσότερο άυλα και λιγότερο απτά. Η σχέση, επίσης, έθνους-εδάφους γίνεται προβληματική λόγω των μεταναστευτικών κοινοτήτων, οι οποίες αποτελούν έθνη μέσα σε άλλα έθνη. Πρόκειται για έθνη που διαχέονται έξω από το εθνικό τους έδαφος, αλλά και για πολλά έθνη που συναντώνται στο ίδιο έδαφος. Η έννοια του -</a:t>
            </a:r>
            <a:r>
              <a:rPr lang="el-GR" dirty="0" err="1"/>
              <a:t>θνους</a:t>
            </a:r>
            <a:r>
              <a:rPr lang="el-GR" dirty="0"/>
              <a:t>, επομένως, ρευστοποιείται και κατακερματίζεται.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571184" cy="5763040"/>
          </a:xfrm>
        </p:spPr>
        <p:txBody>
          <a:bodyPr/>
          <a:lstStyle/>
          <a:p>
            <a:pPr algn="ctr"/>
            <a:r>
              <a:rPr lang="en-US" dirty="0">
                <a:latin typeface="+mj-lt"/>
              </a:rPr>
              <a:t>H</a:t>
            </a:r>
            <a:r>
              <a:rPr lang="el-GR" dirty="0">
                <a:latin typeface="+mj-lt"/>
              </a:rPr>
              <a:t> σύγχρονη προσέγγιση του έθνους και της εθνικής ταυτότητας μιλά για κατακερματισμό και ασάφεια στην έννοια του έθνους, για συγκρουσιακή και πολυδιάστατη εθνική ταυτότητα ή για φαντασιακά έθνη. </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27168" cy="5979064"/>
          </a:xfrm>
        </p:spPr>
        <p:txBody>
          <a:bodyPr/>
          <a:lstStyle/>
          <a:p>
            <a:pPr algn="ctr"/>
            <a:r>
              <a:rPr lang="el-GR" sz="2400" dirty="0">
                <a:latin typeface="+mj-lt"/>
              </a:rPr>
              <a:t>Οι κοινωνικές συλλογικότητες, η τάξη, η φυλή, το έθνος, το φύλο, οι οποίες κάποτε προσέδιδαν μια σταθερότητα στην ταυτότητα του ατόμου υφίστανται έντονη επίδραση και αλλαγή από τις κοινωνικές και πολιτικές εξελίξεις, </a:t>
            </a:r>
          </a:p>
          <a:p>
            <a:pPr algn="ctr"/>
            <a:r>
              <a:rPr lang="el-GR" sz="2400" dirty="0">
                <a:latin typeface="+mj-lt"/>
              </a:rPr>
              <a:t>στο χώρο των μετααποικιακών σπουδών, δίνουν έμφαση σε μια σύγκρουση μεταξύ της γλώσσας αυτών που γράφουν για το έθνος και αυτών που ζουν σ’ αυτό, αφού παραμερίζονται οι μεταναστευτικές ομάδες από τη θεωρητική κατασκευή του έθνους –κατά συνέπεια και από την υλική πλευρά του. </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normAutofit/>
          </a:bodyPr>
          <a:lstStyle/>
          <a:p>
            <a:pPr algn="ctr"/>
            <a:r>
              <a:rPr lang="el-GR" dirty="0"/>
              <a:t>Χαρακτηριστική είναι η ρευστότητα και η πολλαπλότητα των ταυτοτήτων, αλλά και απουσία της σταθερότητας της ταυτότητας μέσω μιας διαρκούς διαδικασίας ταυτοποίησης του ατόμου στη διάρκεια της ζωής του</a:t>
            </a:r>
            <a:r>
              <a:rPr lang="en-US" dirty="0"/>
              <a:t>.</a:t>
            </a:r>
            <a:endParaRPr lang="el-GR" dirty="0"/>
          </a:p>
          <a:p>
            <a:pPr algn="ctr">
              <a:buNone/>
            </a:pP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499176" cy="5763040"/>
          </a:xfrm>
        </p:spPr>
        <p:txBody>
          <a:bodyPr>
            <a:normAutofit/>
          </a:bodyPr>
          <a:lstStyle/>
          <a:p>
            <a:pPr>
              <a:buNone/>
            </a:pPr>
            <a:r>
              <a:rPr lang="el-GR" dirty="0"/>
              <a:t>   Στη διαμόρφωση των κοινωνικών ταυτοτήτων εμπλέκεται η έννοια της </a:t>
            </a:r>
            <a:r>
              <a:rPr lang="el-GR" b="1" i="1" dirty="0"/>
              <a:t>υποκειμενικότητας</a:t>
            </a:r>
            <a:endParaRPr lang="el-GR" dirty="0"/>
          </a:p>
          <a:p>
            <a:r>
              <a:rPr lang="el-GR" dirty="0"/>
              <a:t>Προσέγγιση του </a:t>
            </a:r>
            <a:r>
              <a:rPr lang="el-GR" i="1" dirty="0" err="1"/>
              <a:t>αποδομισμού</a:t>
            </a:r>
            <a:r>
              <a:rPr lang="el-GR" i="1" dirty="0"/>
              <a:t> </a:t>
            </a:r>
            <a:r>
              <a:rPr lang="el-GR" dirty="0"/>
              <a:t>(</a:t>
            </a:r>
            <a:r>
              <a:rPr lang="el-GR" dirty="0" err="1"/>
              <a:t>deconstructionism</a:t>
            </a:r>
            <a:r>
              <a:rPr lang="el-GR" dirty="0"/>
              <a:t>) και του </a:t>
            </a:r>
            <a:r>
              <a:rPr lang="el-GR" i="1" dirty="0"/>
              <a:t>κοινωνικού </a:t>
            </a:r>
            <a:r>
              <a:rPr lang="el-GR" i="1" dirty="0" err="1"/>
              <a:t>κονστρουξιονισμού</a:t>
            </a:r>
            <a:r>
              <a:rPr lang="el-GR" i="1" dirty="0"/>
              <a:t> </a:t>
            </a:r>
            <a:r>
              <a:rPr lang="el-GR" dirty="0"/>
              <a:t>(</a:t>
            </a:r>
            <a:r>
              <a:rPr lang="el-GR" dirty="0" err="1"/>
              <a:t>social</a:t>
            </a:r>
            <a:r>
              <a:rPr lang="el-GR" dirty="0"/>
              <a:t> </a:t>
            </a:r>
            <a:r>
              <a:rPr lang="el-GR" dirty="0" err="1"/>
              <a:t>constructionism</a:t>
            </a:r>
            <a:r>
              <a:rPr lang="el-GR" dirty="0"/>
              <a:t>):</a:t>
            </a:r>
          </a:p>
          <a:p>
            <a:pPr>
              <a:buNone/>
            </a:pPr>
            <a:r>
              <a:rPr lang="el-GR" dirty="0"/>
              <a:t>  προσεγγίσεις που πρεσβεύουν την κοινωνική κατασκευή τόσο του λόγου όσο και των ταυτοτήτων και θεωρούν τον λόγο ως κοινωνική πρακτική που διαμορφώνει τις κοινωνικές σχέσεις και τους κοινωνικούς θεσμούς αλλά και διαμορφώνεται από αυτούς. (</a:t>
            </a:r>
            <a:r>
              <a:rPr lang="el-GR" dirty="0" err="1"/>
              <a:t>Burr</a:t>
            </a:r>
            <a:r>
              <a:rPr lang="el-GR" dirty="0"/>
              <a:t> 1995</a:t>
            </a:r>
            <a:r>
              <a:rPr lang="el-GR" baseline="30000" dirty="0"/>
              <a:t>2</a:t>
            </a:r>
            <a:r>
              <a:rPr lang="el-GR" dirty="0"/>
              <a:t>: 62-63).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a:bodyPr>
          <a:lstStyle/>
          <a:p>
            <a:pPr algn="ctr"/>
            <a:r>
              <a:rPr lang="el-GR" dirty="0"/>
              <a:t>Η εθνική ταυτότητα </a:t>
            </a:r>
          </a:p>
          <a:p>
            <a:pPr algn="ctr">
              <a:buFont typeface="Wingdings" pitchFamily="2" charset="2"/>
              <a:buChar char="Ø"/>
            </a:pPr>
            <a:r>
              <a:rPr lang="el-GR" dirty="0"/>
              <a:t>πολυδιάστατη κατασκευή μέσω των αναπαραστάσεων μιας ομάδας για τον εαυτό της και τους «εθνικούς άλλους.</a:t>
            </a:r>
          </a:p>
          <a:p>
            <a:pPr algn="ctr">
              <a:buNone/>
            </a:pPr>
            <a:r>
              <a:rPr lang="el-GR" dirty="0"/>
              <a:t> Η εθνική ταυτότητα (</a:t>
            </a:r>
            <a:r>
              <a:rPr lang="el-GR" dirty="0" err="1"/>
              <a:t>Robyn</a:t>
            </a:r>
            <a:r>
              <a:rPr lang="el-GR" dirty="0"/>
              <a:t> </a:t>
            </a:r>
            <a:r>
              <a:rPr lang="el-GR" dirty="0" err="1"/>
              <a:t>Holmes</a:t>
            </a:r>
            <a:r>
              <a:rPr lang="el-GR" dirty="0"/>
              <a:t> 1995):</a:t>
            </a:r>
          </a:p>
          <a:p>
            <a:pPr algn="ctr">
              <a:buNone/>
            </a:pPr>
            <a:r>
              <a:rPr lang="el-GR" dirty="0"/>
              <a:t>    η ικανότητα ενός ατόμου να εντάσσει τον εαυτό του ως μέλος μιας εθνικής ομάδας, καθώς υιοθετεί αισθήματα και συμπεριφορές που αντικατοπτρίζουν τις αξίες και την ιστορία που τα μέλη της ομάδας αναγνωρίζουν ως κοινά</a:t>
            </a:r>
          </a:p>
        </p:txBody>
      </p:sp>
      <p:sp>
        <p:nvSpPr>
          <p:cNvPr id="7" name="6 - Δεξιό βέλος"/>
          <p:cNvSpPr/>
          <p:nvPr/>
        </p:nvSpPr>
        <p:spPr>
          <a:xfrm>
            <a:off x="755576" y="2996952"/>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27168" cy="5979064"/>
          </a:xfrm>
        </p:spPr>
        <p:txBody>
          <a:bodyPr/>
          <a:lstStyle/>
          <a:p>
            <a:pPr algn="ctr"/>
            <a:r>
              <a:rPr lang="en-US" sz="2400" b="1" dirty="0"/>
              <a:t>Louis </a:t>
            </a:r>
            <a:r>
              <a:rPr lang="en-US" sz="2400" b="1" dirty="0" err="1"/>
              <a:t>Althousser</a:t>
            </a:r>
            <a:r>
              <a:rPr lang="el-GR" sz="2400" b="1" dirty="0"/>
              <a:t> </a:t>
            </a:r>
            <a:r>
              <a:rPr lang="el-GR" sz="2400" dirty="0"/>
              <a:t>(1981):  διαχωρίζει το άτομο από το υποκείμενο, έστω και αν δεν μπορεί να υπάρξει υποκείμενο που να μη φέρεται από ένα συγκεκριμένο άτομο. Το άτομο, λοιπόν, είναι υποκείμενο με συνείδηση, του οποίου οι ιδέες αναγνωρίζονται και μορφώνονται «ελεύθερα»</a:t>
            </a:r>
            <a:r>
              <a:rPr lang="en-US" sz="2400" dirty="0"/>
              <a:t>.</a:t>
            </a:r>
            <a:r>
              <a:rPr lang="el-GR" sz="2400" dirty="0"/>
              <a:t> Πρόκειται για ιδέες τις οποίες το υποκείμενο επέλεξε να πρεσβεύει «ελεύθερα», σαν ελεύθερο και συνειδητό υποκείμενο και οι οποίες εξαρτώνται από τον αντίστοιχο ιδεολογικό μηχανισμό. </a:t>
            </a:r>
            <a:br>
              <a:rPr lang="el-GR" sz="2400" dirty="0"/>
            </a:br>
            <a:endParaRPr lang="el-GR" sz="2400" dirty="0"/>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427168" cy="5907056"/>
          </a:xfrm>
        </p:spPr>
        <p:txBody>
          <a:bodyPr/>
          <a:lstStyle/>
          <a:p>
            <a:pPr algn="ctr"/>
            <a:r>
              <a:rPr lang="el-GR" dirty="0"/>
              <a:t>Για τον </a:t>
            </a:r>
            <a:r>
              <a:rPr lang="en-US" dirty="0" err="1"/>
              <a:t>Althousser</a:t>
            </a:r>
            <a:r>
              <a:rPr lang="el-GR" dirty="0"/>
              <a:t>  οι σχέσεις παραγωγής ενός καπιταλιστικού κοινωνικού σχηματισμού αναπαράγονται μέσω μηχανισμών συγκαλυμμένων από μια κοινώς αποδεκτή ιδεολογία του σχολείου, μια ιδεολογία:</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27168" cy="5979064"/>
          </a:xfrm>
        </p:spPr>
        <p:txBody>
          <a:bodyPr/>
          <a:lstStyle/>
          <a:p>
            <a:pPr algn="ctr"/>
            <a:r>
              <a:rPr lang="el-GR" sz="2400" dirty="0"/>
              <a:t>«που παριστάνει το σχολείο σαν ουδέτερο έδαφος, χωρίς επίσημη ιδεολογία (αφού είναι λαϊκό), μέσα στο οποίο σεβάσμιοι διδάσκαλοι της «συνείδησης» και της «ελευθερίας» των παιδιών που τους εμπιστεύεται η κοινωνία και οι «γονείς» τους (ελεύθεροι και αυτοί, δηλαδή ιδιοκτήτες των παιδιών τους), τα μυούν στην ελευθερία, την ηθικότητα, στην υπευθυνότητα των ώριμων ανθρώπων με το παράδειγμά τους, με τις γνώσεις τους, με τα βιβλία τους και τις «απελευθερωτικές» αρετές τους».</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787208" cy="6051072"/>
          </a:xfrm>
        </p:spPr>
        <p:txBody>
          <a:bodyPr/>
          <a:lstStyle/>
          <a:p>
            <a:pPr algn="ctr"/>
            <a:r>
              <a:rPr lang="el-GR" sz="2400" dirty="0"/>
              <a:t>Με τον όρο </a:t>
            </a:r>
            <a:r>
              <a:rPr lang="el-GR" sz="2400" i="1" dirty="0"/>
              <a:t>ιδεολογικοί μηχανισμοί</a:t>
            </a:r>
            <a:r>
              <a:rPr lang="el-GR" sz="2400" dirty="0"/>
              <a:t>, που εισάγει ο </a:t>
            </a:r>
            <a:r>
              <a:rPr lang="en-US" sz="2400" dirty="0" err="1"/>
              <a:t>Althousser</a:t>
            </a:r>
            <a:r>
              <a:rPr lang="el-GR" sz="2400" dirty="0"/>
              <a:t>, εννοούνται οι διακριτοί και ειδικευμένοι θεσμοί, όπως είναι ο θρησκευτικός, ο οικογενειακός, ο πολιτικός θεσμός </a:t>
            </a:r>
          </a:p>
          <a:p>
            <a:pPr algn="ctr">
              <a:buNone/>
            </a:pPr>
            <a:r>
              <a:rPr lang="el-GR" sz="2400" dirty="0"/>
              <a:t>        εξασφαλίζουν την πολιτισμική αναπαραγωγή.</a:t>
            </a:r>
          </a:p>
          <a:p>
            <a:pPr algn="ctr">
              <a:buNone/>
            </a:pPr>
            <a:r>
              <a:rPr lang="el-GR" sz="2400" dirty="0"/>
              <a:t> Ο σχολικός ιδεολογικός μηχανισμός είναι κυρίαρχος στην πολιτισμική αναπαραγωγή, αφού εξασφαλίζει ένα σταθερό ακροατήριο για μεγάλο χρονικό διάστημα, τους μαθητές, στους οποίους μεταβιβάζει μέσω των σχολικών πρακτικών και του επίσημου σχολικού λόγου την κυρίαρχη ιδεολογία.</a:t>
            </a:r>
            <a:endParaRPr lang="el-GR" dirty="0"/>
          </a:p>
        </p:txBody>
      </p:sp>
      <p:sp>
        <p:nvSpPr>
          <p:cNvPr id="5" name="4 - Δεξιό βέλος"/>
          <p:cNvSpPr/>
          <p:nvPr/>
        </p:nvSpPr>
        <p:spPr>
          <a:xfrm flipV="1">
            <a:off x="1043608" y="2231152"/>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571184" cy="5979064"/>
          </a:xfrm>
        </p:spPr>
        <p:txBody>
          <a:bodyPr/>
          <a:lstStyle/>
          <a:p>
            <a:r>
              <a:rPr lang="el-GR" sz="2400" dirty="0"/>
              <a:t>Ο </a:t>
            </a:r>
            <a:r>
              <a:rPr lang="en-US" sz="2400" dirty="0"/>
              <a:t>Foucault</a:t>
            </a:r>
            <a:r>
              <a:rPr lang="el-GR" sz="2400" dirty="0"/>
              <a:t> υποστηρίζει ότι τα υποκείμενα υφίστανται μια διαδικασία «</a:t>
            </a:r>
            <a:r>
              <a:rPr lang="el-GR" sz="2400" dirty="0" err="1"/>
              <a:t>αντικειμενοποίησης</a:t>
            </a:r>
            <a:r>
              <a:rPr lang="el-GR" sz="2400" dirty="0"/>
              <a:t>», μια μορφή δηλαδή καθυπόταξης (Σολομών 1994), η οποία ασκείται από συγκεκριμένες μορφές εξουσίας. Οι εξουσίες για τον </a:t>
            </a:r>
            <a:r>
              <a:rPr lang="en-US" sz="2400" dirty="0"/>
              <a:t>Foucault</a:t>
            </a:r>
            <a:r>
              <a:rPr lang="el-GR" sz="2400" dirty="0"/>
              <a:t> αποτελούν προϊόν των λόγων και  παράγουν γνώση η οποία αυξάνει την εξουσία των ατόμων. Η γνώση αποτελεί μια αρχή ελέγχου στην παραγωγή λόγου, αφού τον περιορίζει μέσω των κανόνων στους οποίους τον υποβάλλει. Οι περιορισμοί που θέτει αφορούν και τον αριθμό των ομιλητών αλλά και τον καθορισμό των ομιλητών που έχουν τα απαραίτητα προσόντα να εμπλακούν σε αυτόν. </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lstStyle/>
          <a:p>
            <a:r>
              <a:rPr lang="el-GR" dirty="0"/>
              <a:t>Οι λόγοι καθώς διαμορφώνονται από τις κοινωνικές πρακτικές στο πλαίσιο των κοινωνικών θεσμών κατασκευάζουν τις αντίστοιχες συμπεριφορές σαν να ήταν φυσικές εξυπηρετώντας κατ’ αυτόν τον τρόπο τις σχέσεις εξουσίας της εκάστοτε κοινωνίας. Τη διαδικασία καθυπόταξης των υποκειμένων μέσω της εξουσίας-γνώσης ο </a:t>
            </a:r>
            <a:r>
              <a:rPr lang="en-US" dirty="0"/>
              <a:t>Foucault</a:t>
            </a:r>
            <a:r>
              <a:rPr lang="el-GR" dirty="0"/>
              <a:t> αποκαλεί </a:t>
            </a:r>
            <a:r>
              <a:rPr lang="el-GR" i="1" dirty="0"/>
              <a:t>πειθαρχία. </a:t>
            </a:r>
            <a:r>
              <a:rPr lang="el-GR" dirty="0"/>
              <a:t>Οι λόγοι και οι πρακτικές τους κατασκευάζουν</a:t>
            </a:r>
            <a:r>
              <a:rPr lang="el-GR" i="1" dirty="0"/>
              <a:t> πειθαρχικά υποκείμενα</a:t>
            </a:r>
            <a:r>
              <a:rPr lang="en-US" i="1" dirty="0"/>
              <a:t>.</a:t>
            </a:r>
            <a:endParaRPr lang="el-GR" dirty="0"/>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643192" cy="6051072"/>
          </a:xfrm>
        </p:spPr>
        <p:txBody>
          <a:bodyPr/>
          <a:lstStyle/>
          <a:p>
            <a:pPr algn="ctr"/>
            <a:r>
              <a:rPr lang="el-GR" sz="2400" dirty="0"/>
              <a:t>Ο </a:t>
            </a:r>
            <a:r>
              <a:rPr lang="el-GR" sz="2400" b="1" dirty="0" err="1"/>
              <a:t>Bernstein</a:t>
            </a:r>
            <a:r>
              <a:rPr lang="el-GR" sz="2400" b="1" dirty="0"/>
              <a:t> </a:t>
            </a:r>
            <a:r>
              <a:rPr lang="el-GR" sz="2400" dirty="0"/>
              <a:t>(1989) μιλά για παιδαγωγικά υποκείμενα και για τη μετάδοση μέσω της εκπαίδευσης συγκεκριμένων μορφών κουλτούρας με την οποία διασφαλίζεται όχι μόνο η αναπαραγωγή της αλλά και η ταξική δομή. Οι κοινωνικές ταυτότητες διαμορφώνονται μέσω της διαδικασίας εσωτερίκευσης των ταξινομήσεων της ηλικίας, του φύλου και της κοινωνικής τάξης. Για τον </a:t>
            </a:r>
            <a:r>
              <a:rPr lang="en-US" sz="2400" dirty="0"/>
              <a:t>Bernstein</a:t>
            </a:r>
            <a:r>
              <a:rPr lang="el-GR" sz="2400" dirty="0"/>
              <a:t>, οι κοινωνικές πρακτικές και οι κώδικες που τις διέπουν κατασκευάζουν τα υποκείμενα κατανέμοντας διαφορετικές μορφές υποκειμενικότητας.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571184" cy="5979064"/>
          </a:xfrm>
        </p:spPr>
        <p:txBody>
          <a:bodyPr/>
          <a:lstStyle/>
          <a:p>
            <a:pPr algn="ctr"/>
            <a:r>
              <a:rPr lang="el-GR" dirty="0"/>
              <a:t>Με την άνοδο στη σχολική ζωή Οι διαφορετικές μορφές γνώσης-πειθαρχίας δρουν με διαφορετικό τρόπο πάνω στην εμπειρία των παιδαγωγικών υποκειμένων και συμμετέχουν στη συγκρότηση και την κατανομή λόγων, ταυτοτήτων και μορφών υποκειμενικότητας και, επομένως, καθορίζουν την κοινωνική του τοποθέτηση.</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499176" cy="6123080"/>
          </a:xfrm>
        </p:spPr>
        <p:txBody>
          <a:bodyPr/>
          <a:lstStyle/>
          <a:p>
            <a:pPr algn="ctr"/>
            <a:r>
              <a:rPr lang="el-GR" dirty="0"/>
              <a:t>Το άτομο κατά τη διάρκεια της εκπαιδευτικής δράσης αλλά και πριν από την έναρξή της αποτελεί ένα διαμορφωμένο υποκείμενο και μάλιστα υπό συνεχή μετασχηματισμό κάτω από τη δράση της </a:t>
            </a:r>
            <a:r>
              <a:rPr lang="el-GR" i="1" dirty="0"/>
              <a:t>«τυπικής παιδαγωγικής πρακτικής»</a:t>
            </a:r>
            <a:r>
              <a:rPr lang="el-GR" dirty="0"/>
              <a:t> στο πλαίσιο της οικογένειας, της κοινότητας και όχι μόνο του σχολικού πλαισίου.</a:t>
            </a:r>
          </a:p>
          <a:p>
            <a:pPr algn="ct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715200" cy="5979064"/>
          </a:xfrm>
        </p:spPr>
        <p:txBody>
          <a:bodyPr>
            <a:normAutofit lnSpcReduction="10000"/>
          </a:bodyPr>
          <a:lstStyle/>
          <a:p>
            <a:pPr algn="ctr"/>
            <a:r>
              <a:rPr lang="en-US" sz="2800" dirty="0"/>
              <a:t>T</a:t>
            </a:r>
            <a:r>
              <a:rPr lang="el-GR" sz="2800" dirty="0"/>
              <a:t>α άτομα σε όλες τις κοινωνικές –και κατά συνέπεια γλωσσικές– πρακτικές και σε κάθε περίσταση επικοινωνίας καλούνται να καταλάβουν θέσεις υποκειμένου, οι οποίες διαφοροποιούνται και διαμορφώνονται από κοινωνικούς παράγοντες, όπως είναι το φύλο, η κοινωνική τάξη, η μόρφωση κ.λπ. Αυτές οι θέσεις υποκειμένου καθορίζουν –προωθώντας ή περιορίζοντας τη δράση του υποκειμένου– τη συμπεριφορά του, την τοποθέτησή του στα κοινωνικά ταξινομικά συστήματα και τη συμμετοχή του στις σχέσεις εξουσίας, στο πλαίσιο των θεσμών όπου δρα. </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r>
              <a:rPr lang="el-GR" dirty="0"/>
              <a:t> Πρόκειται για μια συμβολική κατασκευή που διαμορφώνει την αντίληψη μιας εθνικής ομάδας για τον κοινωνικό κόσμο (</a:t>
            </a:r>
            <a:r>
              <a:rPr lang="el-GR" dirty="0" err="1"/>
              <a:t>Φραγκουδάκη</a:t>
            </a:r>
            <a:r>
              <a:rPr lang="el-GR" dirty="0"/>
              <a:t> &amp; </a:t>
            </a:r>
            <a:r>
              <a:rPr lang="el-GR" dirty="0" err="1"/>
              <a:t>Δραγώνα</a:t>
            </a:r>
            <a:r>
              <a:rPr lang="el-GR" dirty="0"/>
              <a:t> 1997: 14-18). Σ’ αυτήν την κατασκευή σημαντικό ρόλο διαδραματίζει η δόμηση της «εθνικής μνήμης» μέσω των εθνικών λόγων:</a:t>
            </a:r>
          </a:p>
          <a:p>
            <a:pPr algn="ctr"/>
            <a:r>
              <a:rPr lang="el-GR" dirty="0"/>
              <a:t> έκφραση μιας κοινής καταγωγής για να νομιμοποιηθεί η συγκρότηση του έθνους-κράτους ως ανεξάρτητης πολιτικής οντότητας.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355160" cy="5835048"/>
          </a:xfrm>
        </p:spPr>
        <p:txBody>
          <a:bodyPr/>
          <a:lstStyle/>
          <a:p>
            <a:pPr algn="ctr"/>
            <a:r>
              <a:rPr lang="el-GR" dirty="0"/>
              <a:t>Κατά συνέπεια, ευνοούνται τα παιδιά που προέρχονται από μεσαία κοινωνικά στρώματα και που έχουν ήδη αποκτήσει τις αντίστοιχες γλωσσικές και κοινωνικές δεξιότητες, σε αντίθεση με τα παιδιά των χαμηλότερων κοινωνικών στρωμάτων (</a:t>
            </a:r>
            <a:r>
              <a:rPr lang="en-US" dirty="0" err="1"/>
              <a:t>Sarup</a:t>
            </a:r>
            <a:r>
              <a:rPr lang="el-GR" dirty="0"/>
              <a:t> 1984). Οι θέσεις, δηλαδή, υποκειμένου έχουν ήδη διαμορφωθεί στο σχολείο και αυτές καλούνται οι μαθητές να καταλάβουν ανεξαρτήτως πολιτισμικών ή ταξικών διαφορών</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571184" cy="5907056"/>
          </a:xfrm>
        </p:spPr>
        <p:txBody>
          <a:bodyPr/>
          <a:lstStyle/>
          <a:p>
            <a:pPr algn="ctr"/>
            <a:r>
              <a:rPr lang="el-GR" dirty="0"/>
              <a:t>Το ενδιαφέρον για την υποκειμενικότητα των μαθητών δε σημαίνει ότι στην τάξη παραγκωνίζεται η υποκειμενικότητα του εκπαιδευτικού. Όλοι «προσερχόμαστε στα κείμενα με την υποκειμενικότητά μας (την κοινωνική μας τάξη, την εθνικότητά μας, το φύλο, την ηλικία μας, τα ενδιαφέροντά και τις κλίσεις μας, την οικογενειακή μας κατάσταση και την προσωπική μας συγκρότηση)» είτε είμαστε δάσκαλοι είτε μαθητές.</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836712"/>
            <a:ext cx="7560840" cy="5638408"/>
          </a:xfrm>
        </p:spPr>
        <p:txBody>
          <a:bodyPr/>
          <a:lstStyle/>
          <a:p>
            <a:pPr algn="ctr"/>
            <a:r>
              <a:rPr lang="el-GR" dirty="0"/>
              <a:t>Η υποκειμενικότητα διαμορφώνεται μέσω των μηχανισμών της πολιτισμικής αναπαραγωγής. Ένας από τους μηχανισμούς είναι το σχολείο, ο οποίος αποδίδει συγκεκριμένες θέσεις υποκειμένου κατασκευάζοντας τις ταυτότητες των μαθητών. Στην περίπτωση των αλλοδαπών μαθητών η βίωση αυτής της διαδικασίας ένταξης στα ταξινομικά και αξιολογικά συστήματα του σχολείου είναι σύνθετη και πολιτισμικά φορτισμένη.</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normAutofit/>
          </a:bodyPr>
          <a:lstStyle/>
          <a:p>
            <a:pPr algn="ctr"/>
            <a:r>
              <a:rPr lang="el-GR" dirty="0"/>
              <a:t>Ωστόσο, υποστηρίζει ο </a:t>
            </a:r>
            <a:r>
              <a:rPr lang="el-GR" dirty="0" err="1"/>
              <a:t>Kress</a:t>
            </a:r>
            <a:r>
              <a:rPr lang="el-GR" dirty="0"/>
              <a:t>, ο μαθητής είναι ενεργητικός και όχι παθητικός αποδέκτης. Αν και το τελικό αποτέλεσμα είναι η ολοκληρωμένη κοινωνικοποίηση του παιδιού στους κανόνες, της αξίες και τις σημασίες της κοινωνικής ομάδας στην οποία ανήκουν, η ενεργητική συμμετοχή στη σχολική διαδικασία και στην αφομοίωση της γλώσσας τα τοποθετεί σε εντελώς διαφορετικές θέσεις από μια παθητική αποδοχή της γλωσσικής μάθησης</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643192" cy="5907056"/>
          </a:xfrm>
        </p:spPr>
        <p:txBody>
          <a:bodyPr/>
          <a:lstStyle/>
          <a:p>
            <a:pPr algn="ctr"/>
            <a:r>
              <a:rPr lang="el-GR" dirty="0"/>
              <a:t>Γι’ αυτό το λόγο χρειάζεται να επιστήσουμε την προσοχή μας στις δράσεις του μαθητή, γιατί η δράση του μαθητή εκφράζει τρία καίρια σημεία: το ταξινομικό σύστημα του παιδιού με τις γνωστικές, αντιληπτικές, πολιτιστικές και κοινωνικές συνέπειες, την κατανόηση από το παιδί των συστημάτων των ενηλίκων και τη σύγκρουση ανάμεσά τους (</a:t>
            </a:r>
            <a:r>
              <a:rPr lang="el-GR" dirty="0" err="1"/>
              <a:t>Kress</a:t>
            </a:r>
            <a:r>
              <a:rPr lang="el-GR" dirty="0"/>
              <a:t> 1989: 90-95).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355160" cy="6051072"/>
          </a:xfrm>
        </p:spPr>
        <p:txBody>
          <a:bodyPr/>
          <a:lstStyle/>
          <a:p>
            <a:pPr algn="ctr"/>
            <a:r>
              <a:rPr lang="el-GR" dirty="0"/>
              <a:t>Αυτό όμως δε σημαίνει ότι στην τάξη παραγκωνίζεται η υποκειμενικότητα του εκπαιδευτικού. Όλοι «προσερχόμαστε στα κείμενα με την υποκειμενικότητά μας (την κοινωνική μας τάξη, την εθνικότητά μας, το φύλο, την ηλικία μας, τα ενδιαφέροντά και τις κλίσεις μας, την οικογενειακή μας κατάσταση και την προσωπική μας συγκρότηση)» (</a:t>
            </a:r>
            <a:r>
              <a:rPr lang="el-GR" dirty="0" err="1"/>
              <a:t>Χοντολίδου</a:t>
            </a:r>
            <a:r>
              <a:rPr lang="el-GR" dirty="0"/>
              <a:t> 2003: 30) είτε είμαστε δάσκαλοι είτε μαθητές.</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692696"/>
            <a:ext cx="7776864" cy="5544616"/>
          </a:xfrm>
        </p:spPr>
        <p:txBody>
          <a:bodyPr>
            <a:normAutofit lnSpcReduction="10000"/>
          </a:bodyPr>
          <a:lstStyle/>
          <a:p>
            <a:r>
              <a:rPr lang="el-GR" sz="2800" dirty="0"/>
              <a:t>Πρόσθετη βιβλιογραφία</a:t>
            </a:r>
          </a:p>
          <a:p>
            <a:r>
              <a:rPr lang="el-GR" sz="2000" dirty="0" err="1"/>
              <a:t>Althousser</a:t>
            </a:r>
            <a:r>
              <a:rPr lang="el-GR" sz="2000" dirty="0"/>
              <a:t>, </a:t>
            </a:r>
            <a:r>
              <a:rPr lang="el-GR" sz="2000" dirty="0" err="1"/>
              <a:t>Louis</a:t>
            </a:r>
            <a:r>
              <a:rPr lang="el-GR" sz="2000" dirty="0"/>
              <a:t> (1981). </a:t>
            </a:r>
            <a:r>
              <a:rPr lang="el-GR" sz="2000" i="1" dirty="0"/>
              <a:t>Θέσεις/μετ. Ξενοφών </a:t>
            </a:r>
            <a:r>
              <a:rPr lang="el-GR" sz="2000" i="1" dirty="0" err="1"/>
              <a:t>Γαϊταγάνας</a:t>
            </a:r>
            <a:r>
              <a:rPr lang="el-GR" sz="2000" i="1" dirty="0"/>
              <a:t>. Αθήνα: Θεμέλιο.</a:t>
            </a:r>
          </a:p>
          <a:p>
            <a:r>
              <a:rPr lang="el-GR" sz="2000" dirty="0" err="1"/>
              <a:t>Bernstein</a:t>
            </a:r>
            <a:r>
              <a:rPr lang="el-GR" sz="2000" dirty="0"/>
              <a:t>, </a:t>
            </a:r>
            <a:r>
              <a:rPr lang="el-GR" sz="2000" dirty="0" err="1"/>
              <a:t>Basil</a:t>
            </a:r>
            <a:r>
              <a:rPr lang="el-GR" sz="2000" dirty="0"/>
              <a:t> (1989). </a:t>
            </a:r>
            <a:r>
              <a:rPr lang="el-GR" sz="2000" i="1" dirty="0"/>
              <a:t>Παιδαγωγικοί κώδικες και κοινωνικός έλεγχος/μετ. Ιωσήφ Σολομών. Αθήνα: Αλεξάνδρεια.</a:t>
            </a:r>
          </a:p>
          <a:p>
            <a:r>
              <a:rPr lang="el-GR" sz="2000" dirty="0"/>
              <a:t>Σολομών, Ιωσήφ (1994). «Εκπαιδευτική δράση και κοινωνική ρύθμιση των υ-</a:t>
            </a:r>
            <a:r>
              <a:rPr lang="el-GR" sz="2000" dirty="0" err="1"/>
              <a:t>ποκειμένων</a:t>
            </a:r>
            <a:r>
              <a:rPr lang="el-GR" sz="2000" dirty="0"/>
              <a:t>: γνώση, πειθαρχία και το πεδίο του </a:t>
            </a:r>
            <a:r>
              <a:rPr lang="el-GR" sz="2000" dirty="0" err="1"/>
              <a:t>σχολείου»,στο</a:t>
            </a:r>
            <a:r>
              <a:rPr lang="el-GR" sz="2000" dirty="0"/>
              <a:t> Ιωσήφ Σολομών και Γεράσιμος </a:t>
            </a:r>
            <a:r>
              <a:rPr lang="el-GR" sz="2000" dirty="0" err="1"/>
              <a:t>Κουζέλης</a:t>
            </a:r>
            <a:r>
              <a:rPr lang="el-GR" sz="2000" dirty="0"/>
              <a:t> </a:t>
            </a:r>
            <a:r>
              <a:rPr lang="el-GR" sz="2000" dirty="0" err="1"/>
              <a:t>επιμ</a:t>
            </a:r>
            <a:r>
              <a:rPr lang="el-GR" sz="2000" dirty="0"/>
              <a:t>. </a:t>
            </a:r>
            <a:r>
              <a:rPr lang="el-GR" sz="2000" i="1" dirty="0"/>
              <a:t>Πειθαρχία και Γνώση: Τοπικά </a:t>
            </a:r>
            <a:r>
              <a:rPr lang="el-GR" sz="2000" i="1" dirty="0" err="1"/>
              <a:t>α΄</a:t>
            </a:r>
            <a:r>
              <a:rPr lang="el-GR" sz="2000" i="1" dirty="0"/>
              <a:t>/ Αθήνα: Νήσος, 113-144.</a:t>
            </a:r>
          </a:p>
          <a:p>
            <a:r>
              <a:rPr lang="en-US" sz="2000" dirty="0"/>
              <a:t>Burr, Vivien (1995</a:t>
            </a:r>
            <a:r>
              <a:rPr lang="en-US" sz="2000" baseline="30000" dirty="0"/>
              <a:t>2</a:t>
            </a:r>
            <a:r>
              <a:rPr lang="en-US" sz="2000" dirty="0"/>
              <a:t>). </a:t>
            </a:r>
            <a:r>
              <a:rPr lang="en-US" sz="2000" i="1" dirty="0"/>
              <a:t>Social </a:t>
            </a:r>
            <a:r>
              <a:rPr lang="en-US" sz="2000" i="1" dirty="0" err="1"/>
              <a:t>Constructionism</a:t>
            </a:r>
            <a:r>
              <a:rPr lang="en-US" sz="2000" i="1" dirty="0"/>
              <a:t>. London: </a:t>
            </a:r>
            <a:r>
              <a:rPr lang="en-US" sz="2000" i="1" dirty="0" err="1"/>
              <a:t>Routledge</a:t>
            </a:r>
            <a:r>
              <a:rPr lang="en-US" sz="2000" i="1" dirty="0"/>
              <a:t>.</a:t>
            </a:r>
            <a:endParaRPr lang="el-GR" sz="2000" i="1" dirty="0"/>
          </a:p>
          <a:p>
            <a:r>
              <a:rPr lang="en-US" sz="2000" dirty="0"/>
              <a:t>Holmes, M. Robyn (1995). </a:t>
            </a:r>
            <a:r>
              <a:rPr lang="en-US" sz="2000" i="1" dirty="0"/>
              <a:t>How young children perceive race. London: Sage Publications.</a:t>
            </a:r>
            <a:endParaRPr lang="el-GR" sz="2000" i="1" dirty="0"/>
          </a:p>
          <a:p>
            <a:r>
              <a:rPr lang="en-US" sz="2000" dirty="0" err="1"/>
              <a:t>Sarup</a:t>
            </a:r>
            <a:r>
              <a:rPr lang="en-US" sz="2000" dirty="0"/>
              <a:t>, </a:t>
            </a:r>
            <a:r>
              <a:rPr lang="en-US" sz="2000" dirty="0" err="1"/>
              <a:t>Madan</a:t>
            </a:r>
            <a:r>
              <a:rPr lang="en-US" sz="2000" dirty="0"/>
              <a:t> (1984). “The Structuring of Subjectivity”, </a:t>
            </a:r>
            <a:r>
              <a:rPr lang="en-US" sz="2000" dirty="0" err="1"/>
              <a:t>στο</a:t>
            </a:r>
            <a:r>
              <a:rPr lang="en-US" sz="2000" dirty="0"/>
              <a:t> </a:t>
            </a:r>
            <a:r>
              <a:rPr lang="en-US" sz="2000" i="1" dirty="0"/>
              <a:t>Marxism, </a:t>
            </a:r>
            <a:r>
              <a:rPr lang="en-US" sz="2000" i="1" dirty="0" err="1"/>
              <a:t>Struc-turalism</a:t>
            </a:r>
            <a:r>
              <a:rPr lang="en-US" sz="2000" i="1" dirty="0"/>
              <a:t>, Education. London: </a:t>
            </a:r>
            <a:r>
              <a:rPr lang="en-US" sz="2000" i="1" dirty="0" err="1"/>
              <a:t>Falmer</a:t>
            </a:r>
            <a:r>
              <a:rPr lang="en-US" sz="2000" i="1" dirty="0"/>
              <a:t>, 71-85.</a:t>
            </a:r>
            <a:endParaRPr lang="el-GR" sz="2000" i="1" dirty="0"/>
          </a:p>
          <a:p>
            <a:r>
              <a:rPr lang="en-US" sz="2000" dirty="0" err="1"/>
              <a:t>Yudell</a:t>
            </a:r>
            <a:r>
              <a:rPr lang="en-US" sz="2000" dirty="0"/>
              <a:t>, Deborah (2006). </a:t>
            </a:r>
            <a:r>
              <a:rPr lang="en-US" sz="2000" i="1" dirty="0"/>
              <a:t>Impossible Bodies, Impossible Selves: Exclusions and Stu-dent Subjectivity. London: Springer.</a:t>
            </a:r>
            <a:endParaRPr lang="el-GR"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715200" cy="5835048"/>
          </a:xfrm>
        </p:spPr>
        <p:txBody>
          <a:bodyPr/>
          <a:lstStyle/>
          <a:p>
            <a:pPr algn="ctr"/>
            <a:endParaRPr lang="el-GR" dirty="0"/>
          </a:p>
          <a:p>
            <a:pPr algn="ctr"/>
            <a:endParaRPr lang="el-GR" dirty="0"/>
          </a:p>
          <a:p>
            <a:pPr algn="ctr"/>
            <a:endParaRPr lang="el-GR" dirty="0"/>
          </a:p>
          <a:p>
            <a:pPr algn="ctr"/>
            <a:endParaRPr lang="el-GR" dirty="0"/>
          </a:p>
          <a:p>
            <a:pPr algn="ctr">
              <a:buNone/>
            </a:pPr>
            <a:r>
              <a:rPr lang="el-GR" dirty="0"/>
              <a:t>Ευχαριστώ</a:t>
            </a:r>
          </a:p>
          <a:p>
            <a:pPr algn="ctr">
              <a:buNone/>
            </a:pPr>
            <a:endParaRPr lang="el-GR" dirty="0"/>
          </a:p>
          <a:p>
            <a:pPr algn="ctr">
              <a:buNone/>
            </a:pPr>
            <a:endParaRPr lang="el-GR" dirty="0"/>
          </a:p>
          <a:p>
            <a:pPr algn="ctr">
              <a:buNone/>
            </a:pPr>
            <a:endParaRPr lang="el-GR" dirty="0"/>
          </a:p>
        </p:txBody>
      </p:sp>
      <p:pic>
        <p:nvPicPr>
          <p:cNvPr id="4" name="Picture 5" descr="wspglobe"/>
          <p:cNvPicPr>
            <a:picLocks noChangeAspect="1" noChangeArrowheads="1"/>
          </p:cNvPicPr>
          <p:nvPr/>
        </p:nvPicPr>
        <p:blipFill>
          <a:blip r:embed="rId2" cstate="print"/>
          <a:srcRect/>
          <a:stretch>
            <a:fillRect/>
          </a:stretch>
        </p:blipFill>
        <p:spPr bwMode="auto">
          <a:xfrm>
            <a:off x="0" y="4365104"/>
            <a:ext cx="2699791" cy="2303462"/>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3829040"/>
          </a:xfrm>
        </p:spPr>
        <p:txBody>
          <a:bodyPr>
            <a:normAutofit/>
          </a:bodyPr>
          <a:lstStyle/>
          <a:p>
            <a:r>
              <a:rPr lang="el-GR" dirty="0" err="1"/>
              <a:t>ΛόγοΣ</a:t>
            </a:r>
            <a:r>
              <a:rPr lang="el-GR" dirty="0"/>
              <a:t> αλλοδαπών μαθητών: </a:t>
            </a:r>
            <a:r>
              <a:rPr lang="el-GR" dirty="0" err="1"/>
              <a:t>ΠολλαπλέΣ</a:t>
            </a:r>
            <a:r>
              <a:rPr lang="el-GR" dirty="0"/>
              <a:t> και </a:t>
            </a:r>
            <a:r>
              <a:rPr lang="el-GR" dirty="0" err="1"/>
              <a:t>διφορούμενεΣ</a:t>
            </a:r>
            <a:r>
              <a:rPr lang="el-GR" dirty="0"/>
              <a:t> </a:t>
            </a:r>
            <a:r>
              <a:rPr lang="el-GR" dirty="0" err="1"/>
              <a:t>ταυτότητεΣ</a:t>
            </a:r>
            <a:r>
              <a:rPr lang="el-GR" dirty="0"/>
              <a:t> – Θεωρητική παρουσίαση και ερευνητικό παράδειγμα</a:t>
            </a:r>
            <a:br>
              <a:rPr lang="el-GR" dirty="0"/>
            </a:br>
            <a:endParaRPr lang="el-GR" dirty="0"/>
          </a:p>
        </p:txBody>
      </p:sp>
      <p:sp>
        <p:nvSpPr>
          <p:cNvPr id="3" name="2 - Θέση περιεχομένου"/>
          <p:cNvSpPr>
            <a:spLocks noGrp="1"/>
          </p:cNvSpPr>
          <p:nvPr>
            <p:ph idx="1"/>
          </p:nvPr>
        </p:nvSpPr>
        <p:spPr>
          <a:xfrm>
            <a:off x="457200" y="404664"/>
            <a:ext cx="7239000" cy="6051072"/>
          </a:xfrm>
        </p:spPr>
        <p:txBody>
          <a:bodyPr/>
          <a:lstStyle/>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499176" cy="5835048"/>
          </a:xfrm>
        </p:spPr>
        <p:txBody>
          <a:bodyPr>
            <a:normAutofit fontScale="92500" lnSpcReduction="20000"/>
          </a:bodyPr>
          <a:lstStyle/>
          <a:p>
            <a:r>
              <a:rPr lang="el-GR" b="1" dirty="0"/>
              <a:t>Η έρευνα-Στόχοι-Επιστημολογικό πλαίσιο-Μεθοδολογία-Άξονες Ανάλυσης</a:t>
            </a:r>
          </a:p>
          <a:p>
            <a:r>
              <a:rPr lang="el-GR" dirty="0"/>
              <a:t>Διαπολιτισμικό Γυμνάσιο </a:t>
            </a:r>
            <a:r>
              <a:rPr lang="el-GR" dirty="0" err="1"/>
              <a:t>Ευόσμου</a:t>
            </a:r>
            <a:r>
              <a:rPr lang="el-GR" dirty="0"/>
              <a:t> Θεσσαλονίκης. </a:t>
            </a:r>
          </a:p>
          <a:p>
            <a:r>
              <a:rPr lang="el-GR" dirty="0"/>
              <a:t>Εθνογραφική μελέτη περίπτωσης: μελέτη περίπτωση με χρήση τεχνικών εθνογραφικής μεθόδου</a:t>
            </a:r>
          </a:p>
          <a:p>
            <a:endParaRPr lang="el-GR" dirty="0"/>
          </a:p>
          <a:p>
            <a:pPr>
              <a:buFont typeface="Wingdings" pitchFamily="2" charset="2"/>
              <a:buChar char="Ø"/>
            </a:pPr>
            <a:r>
              <a:rPr lang="el-GR" dirty="0"/>
              <a:t>επισκέψεις στο σχολείο</a:t>
            </a:r>
          </a:p>
          <a:p>
            <a:pPr>
              <a:buFont typeface="Wingdings" pitchFamily="2" charset="2"/>
              <a:buChar char="Ø"/>
            </a:pPr>
            <a:r>
              <a:rPr lang="el-GR" dirty="0"/>
              <a:t>παρατηρήσεις των μαθημάτων στις Τάξεις Υποδοχής και στα Φροντιστηριακά Τμήματα και </a:t>
            </a:r>
          </a:p>
          <a:p>
            <a:pPr>
              <a:buFont typeface="Wingdings" pitchFamily="2" charset="2"/>
              <a:buChar char="Ø"/>
            </a:pPr>
            <a:r>
              <a:rPr lang="el-GR" dirty="0"/>
              <a:t>επαφή με τους εκπαιδευτικούς και με τους μαθητές. </a:t>
            </a:r>
          </a:p>
          <a:p>
            <a:pPr>
              <a:buFont typeface="Wingdings" pitchFamily="2" charset="2"/>
              <a:buChar char="Ø"/>
            </a:pPr>
            <a:r>
              <a:rPr lang="el-GR" dirty="0"/>
              <a:t>31 συνεντεύξεις που βασίστηκαν σε </a:t>
            </a:r>
            <a:r>
              <a:rPr lang="el-GR" dirty="0" err="1"/>
              <a:t>ημιδομημένα</a:t>
            </a:r>
            <a:r>
              <a:rPr lang="el-GR" dirty="0"/>
              <a:t> πρωτόκολλα ερωτήσεων, 16 μαθητών και 15 μαθητριών, οι οποίες αποτελούν και το υλικό της έρευνας. </a:t>
            </a:r>
          </a:p>
        </p:txBody>
      </p:sp>
      <p:sp>
        <p:nvSpPr>
          <p:cNvPr id="4" name="3 - Δεξιό βέλος"/>
          <p:cNvSpPr/>
          <p:nvPr/>
        </p:nvSpPr>
        <p:spPr>
          <a:xfrm>
            <a:off x="2123728" y="2276872"/>
            <a:ext cx="129614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a:bodyPr>
          <a:lstStyle/>
          <a:p>
            <a:pPr>
              <a:buNone/>
            </a:pPr>
            <a:r>
              <a:rPr lang="el-GR" b="1" dirty="0" err="1"/>
              <a:t>Billig</a:t>
            </a:r>
            <a:r>
              <a:rPr lang="el-GR" b="1" dirty="0"/>
              <a:t>:</a:t>
            </a:r>
          </a:p>
          <a:p>
            <a:r>
              <a:rPr lang="el-GR" dirty="0"/>
              <a:t>η εθνική ταυτότητα αποτελεί «μια σύντομη περιγραφή των τρόπων με τους οποίους μιλούμε για τον εαυτό μας και την κοινότητα. Στη μελέτη της εθνικής ταυτότητας το κατάλληλο ερευνητικό ερώτημα δεν είναι «Τι είναι η εθνική ταυτότητα;» αλλά «Τι σημαίνει όταν ισχυριζόμαστε ότι έχουμε εθνική ταυτότητα;»</a:t>
            </a:r>
            <a:r>
              <a:rPr lang="el-GR" baseline="30000" dirty="0"/>
              <a:t> </a:t>
            </a:r>
          </a:p>
          <a:p>
            <a:r>
              <a:rPr lang="el-GR" dirty="0"/>
              <a:t>Στη μελέτη της εθνικής ταυτότητας χρειάζεται να λαμβάνονται υπόψη τα συστατικά της εθνικιστικής σκέψης.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lstStyle/>
          <a:p>
            <a:r>
              <a:rPr lang="el-GR" dirty="0"/>
              <a:t>Ο οδηγός ερωτήσεων διαμορφώθηκε με βάση τους στόχους της έρευνας και τα κοινά σημεία των θεωριών για την κατασκευή της εθνικής ταυτότητας, όπως είναι η γλώσσα, οι παραδόσεις, οι ιστορικές μνήμες, τα κοινά δικαιώματα και οι υποχρεώσεις εν ονόματι της κοινής ιδιότητας των μαθητών ως μελών της ίδιας εθνικής ομάδας, η κοινή καταγωγή.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7239000" cy="6195088"/>
          </a:xfrm>
        </p:spPr>
        <p:txBody>
          <a:bodyPr/>
          <a:lstStyle/>
          <a:p>
            <a:endParaRPr lang="el-GR" dirty="0"/>
          </a:p>
          <a:p>
            <a:endParaRPr lang="el-GR" dirty="0"/>
          </a:p>
          <a:p>
            <a:r>
              <a:rPr lang="el-GR" dirty="0"/>
              <a:t>Οι μαθητές και οι μαθήτριες προέρχονται από την Αλβανία, τη Ρωσία, τη Γεωργία, τη Βουλγαρία, τη Γερμανία, το Καζακστάν, τον Άγιο Δομίνικο, την Αρμενία και από το Αζερμπαϊτζάν. Το ερευνητικό υλικό αναλύεται με εργαλεία την Κριτική Ανάλυση Λόγου και την Κοινωνική Σημειωτική. </a:t>
            </a:r>
          </a:p>
          <a:p>
            <a:pPr algn="ct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499176" cy="5907056"/>
          </a:xfrm>
        </p:spPr>
        <p:txBody>
          <a:bodyPr/>
          <a:lstStyle/>
          <a:p>
            <a:pPr algn="ctr"/>
            <a:r>
              <a:rPr lang="el-GR" dirty="0"/>
              <a:t>Στην έρευνα και την ανάλυση των δεδομένων υιοθετείται η προσέγγιση του </a:t>
            </a:r>
            <a:r>
              <a:rPr lang="el-GR" i="1" dirty="0" err="1"/>
              <a:t>αποδομισμού</a:t>
            </a:r>
            <a:r>
              <a:rPr lang="el-GR" i="1" dirty="0"/>
              <a:t> </a:t>
            </a:r>
            <a:r>
              <a:rPr lang="el-GR" dirty="0"/>
              <a:t>(</a:t>
            </a:r>
            <a:r>
              <a:rPr lang="el-GR" dirty="0" err="1"/>
              <a:t>deconstructionism</a:t>
            </a:r>
            <a:r>
              <a:rPr lang="el-GR" dirty="0"/>
              <a:t>) και του </a:t>
            </a:r>
            <a:r>
              <a:rPr lang="el-GR" i="1" dirty="0"/>
              <a:t>κοινωνικού </a:t>
            </a:r>
            <a:r>
              <a:rPr lang="el-GR" i="1" dirty="0" err="1"/>
              <a:t>κονστρουξιονισμού</a:t>
            </a:r>
            <a:r>
              <a:rPr lang="el-GR" i="1" dirty="0"/>
              <a:t> </a:t>
            </a:r>
            <a:r>
              <a:rPr lang="el-GR" dirty="0"/>
              <a:t>(</a:t>
            </a:r>
            <a:r>
              <a:rPr lang="el-GR" dirty="0" err="1"/>
              <a:t>social</a:t>
            </a:r>
            <a:r>
              <a:rPr lang="el-GR" dirty="0"/>
              <a:t> </a:t>
            </a:r>
            <a:r>
              <a:rPr lang="el-GR" dirty="0" err="1"/>
              <a:t>constructionism</a:t>
            </a:r>
            <a:r>
              <a:rPr lang="el-GR" dirty="0"/>
              <a:t>):</a:t>
            </a:r>
          </a:p>
          <a:p>
            <a:pPr algn="ctr">
              <a:buNone/>
            </a:pPr>
            <a:r>
              <a:rPr lang="el-GR" dirty="0"/>
              <a:t> πρεσβεύουν την κοινωνική κατασκευή τόσο του λόγου όσο και των ταυτοτήτων </a:t>
            </a:r>
          </a:p>
          <a:p>
            <a:pPr algn="ctr">
              <a:buNone/>
            </a:pPr>
            <a:r>
              <a:rPr lang="el-GR" dirty="0"/>
              <a:t>Ο λόγος ως κοινωνική πρακτική που διαμορφώνει τις κοινωνικές σχέσεις και τους κοινωνικούς θεσμούς αλλά και διαμορφώνεται από αυτούς.</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571184" cy="5763040"/>
          </a:xfrm>
        </p:spPr>
        <p:txBody>
          <a:bodyPr>
            <a:normAutofit/>
          </a:bodyPr>
          <a:lstStyle/>
          <a:p>
            <a:pPr algn="ctr"/>
            <a:r>
              <a:rPr lang="el-GR" dirty="0"/>
              <a:t>Διαλεκτική σχέση ανάμεσα στον λόγο και την κοινωνική δομή: ο λόγος διαμορφώνεται αλλά και περιορίζεται από κοινωνικούς παράγοντες, όπως είναι η κοινωνική τάξη, τα ταξινομικά συστήματα, οι θεσμοί, οι νόρμες και οι κοινωνικές συμβάσεις» (</a:t>
            </a:r>
            <a:r>
              <a:rPr lang="el-GR" dirty="0" err="1"/>
              <a:t>Fairclough</a:t>
            </a:r>
            <a:r>
              <a:rPr lang="el-GR" dirty="0"/>
              <a:t> 1992: 62-65). Ο λόγος</a:t>
            </a:r>
          </a:p>
          <a:p>
            <a:pPr algn="ctr"/>
            <a:r>
              <a:rPr lang="el-GR" dirty="0"/>
              <a:t> κατασκευάζει κοινωνικές ταυτότητες και θέσεις υποκειμένου αλλά και κατασκευάζεται από τους ανθρώπους που στο πλαίσιο της συνομιλίας κινητοποιούν αποθέματα λόγου. Η ταυτότητα κατασκευάζεται μέσω της παραγωγής ποικίλων λόγων.</a:t>
            </a:r>
          </a:p>
        </p:txBody>
      </p:sp>
      <p:sp>
        <p:nvSpPr>
          <p:cNvPr id="5" name="4 - Κυκλικό βέλος"/>
          <p:cNvSpPr/>
          <p:nvPr/>
        </p:nvSpPr>
        <p:spPr>
          <a:xfrm>
            <a:off x="5364088" y="2996952"/>
            <a:ext cx="978408" cy="97840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571184" cy="5835048"/>
          </a:xfrm>
        </p:spPr>
        <p:txBody>
          <a:bodyPr/>
          <a:lstStyle/>
          <a:p>
            <a:pPr>
              <a:buNone/>
            </a:pPr>
            <a:r>
              <a:rPr lang="el-GR" b="1" dirty="0"/>
              <a:t>Μεθοδολογία</a:t>
            </a:r>
          </a:p>
          <a:p>
            <a:pPr algn="ctr">
              <a:buNone/>
            </a:pPr>
            <a:r>
              <a:rPr lang="el-GR" sz="2400" dirty="0">
                <a:latin typeface="+mj-lt"/>
              </a:rPr>
              <a:t> Τα όρια των ποιοτικών επιστημονικών μεθόδων που μελετούν την επικοινωνία στο πλαίσιο της αλληλεπίδρασης δεν είναι ευδιάκριτα. Σε μια ποιοτική έρευνα με ερευνητικά δεδομένα αντλημένα από κοινωνικές αλληλεπιδράσεις είναι μάλλον δύσκολο να προαποφασιστεί η μεθοδολογία που θα ακολουθήσει ο ερευνητής ή η ερευνήτρια στην επεξεργασία των δεδομένων</a:t>
            </a:r>
            <a:endParaRPr lang="el-GR"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323850" y="692150"/>
            <a:ext cx="8229600" cy="4525963"/>
          </a:xfrm>
        </p:spPr>
        <p:txBody>
          <a:bodyPr/>
          <a:lstStyle/>
          <a:p>
            <a:pPr eaLnBrk="1" hangingPunct="1">
              <a:lnSpc>
                <a:spcPct val="90000"/>
              </a:lnSpc>
              <a:buFont typeface="Wingdings" pitchFamily="2" charset="2"/>
              <a:buNone/>
              <a:defRPr/>
            </a:pPr>
            <a:r>
              <a:rPr lang="el-GR" sz="2800" dirty="0">
                <a:latin typeface="+mj-lt"/>
              </a:rPr>
              <a:t>Βασικοί όροι της Ανάλυσης Λόγου:</a:t>
            </a:r>
          </a:p>
          <a:p>
            <a:pPr algn="just" eaLnBrk="1" hangingPunct="1">
              <a:lnSpc>
                <a:spcPct val="90000"/>
              </a:lnSpc>
              <a:defRPr/>
            </a:pPr>
            <a:r>
              <a:rPr lang="el-GR" sz="2800" i="1" dirty="0">
                <a:latin typeface="+mj-lt"/>
              </a:rPr>
              <a:t>Λόγος (</a:t>
            </a:r>
            <a:r>
              <a:rPr lang="en-US" sz="2800" i="1" dirty="0">
                <a:latin typeface="+mj-lt"/>
              </a:rPr>
              <a:t>discourse)</a:t>
            </a:r>
            <a:endParaRPr lang="el-GR" sz="2800" dirty="0">
              <a:latin typeface="+mj-lt"/>
            </a:endParaRPr>
          </a:p>
          <a:p>
            <a:pPr algn="just" eaLnBrk="1" hangingPunct="1">
              <a:lnSpc>
                <a:spcPct val="90000"/>
              </a:lnSpc>
              <a:buFont typeface="Wingdings" pitchFamily="2" charset="2"/>
              <a:buNone/>
              <a:defRPr/>
            </a:pPr>
            <a:r>
              <a:rPr lang="el-GR" sz="2800" dirty="0">
                <a:latin typeface="+mj-lt"/>
              </a:rPr>
              <a:t>Χρησιμοποιώντας τον λόγο με την έννοια του </a:t>
            </a:r>
            <a:r>
              <a:rPr lang="en-US" sz="2800" dirty="0">
                <a:latin typeface="+mj-lt"/>
              </a:rPr>
              <a:t>discourse</a:t>
            </a:r>
            <a:r>
              <a:rPr lang="el-GR" sz="2800" dirty="0">
                <a:latin typeface="+mj-lt"/>
              </a:rPr>
              <a:t> θεωρούμε τη γλωσσική χρήση ως μια μορφή κοινωνικής πρακτικής περισσότερο παρά ως μια ατομική δραστηριότητα ή ως μια αντανάκλαση των κοινωνικών μεταβλητών. Η γλώσσα αποτελεί μέρος της κοινωνίας και δε βρίσκεται έξω από αυτήν. Είναι μια κοινωνικά καθορισμένη διαδικασία. </a:t>
            </a:r>
          </a:p>
          <a:p>
            <a:pPr eaLnBrk="1" hangingPunct="1">
              <a:lnSpc>
                <a:spcPct val="90000"/>
              </a:lnSpc>
              <a:buFont typeface="Wingdings" pitchFamily="2" charset="2"/>
              <a:buNone/>
              <a:defRPr/>
            </a:pPr>
            <a:endParaRPr lang="el-GR" sz="2800" dirty="0"/>
          </a:p>
          <a:p>
            <a:pPr eaLnBrk="1" hangingPunct="1">
              <a:lnSpc>
                <a:spcPct val="90000"/>
              </a:lnSpc>
              <a:defRPr/>
            </a:pPr>
            <a:endParaRPr lang="el-GR"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fade">
                                      <p:cBhvr>
                                        <p:cTn id="7" dur="500"/>
                                        <p:tgtEl>
                                          <p:spTgt spid="307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22">
                                            <p:txEl>
                                              <p:pRg st="1" end="1"/>
                                            </p:txEl>
                                          </p:spTgt>
                                        </p:tgtEl>
                                        <p:attrNameLst>
                                          <p:attrName>style.visibility</p:attrName>
                                        </p:attrNameLst>
                                      </p:cBhvr>
                                      <p:to>
                                        <p:strVal val="visible"/>
                                      </p:to>
                                    </p:set>
                                    <p:animEffect transition="in" filter="fade">
                                      <p:cBhvr>
                                        <p:cTn id="12" dur="500"/>
                                        <p:tgtEl>
                                          <p:spTgt spid="3072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22">
                                            <p:txEl>
                                              <p:pRg st="2" end="2"/>
                                            </p:txEl>
                                          </p:spTgt>
                                        </p:tgtEl>
                                        <p:attrNameLst>
                                          <p:attrName>style.visibility</p:attrName>
                                        </p:attrNameLst>
                                      </p:cBhvr>
                                      <p:to>
                                        <p:strVal val="visible"/>
                                      </p:to>
                                    </p:set>
                                    <p:animEffect transition="in" filter="fade">
                                      <p:cBhvr>
                                        <p:cTn id="17" dur="500"/>
                                        <p:tgtEl>
                                          <p:spTgt spid="307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323850" y="692150"/>
            <a:ext cx="8229600" cy="4525963"/>
          </a:xfrm>
        </p:spPr>
        <p:txBody>
          <a:bodyPr/>
          <a:lstStyle/>
          <a:p>
            <a:pPr eaLnBrk="1" hangingPunct="1">
              <a:lnSpc>
                <a:spcPct val="90000"/>
              </a:lnSpc>
              <a:buFont typeface="Wingdings" pitchFamily="2" charset="2"/>
              <a:buNone/>
              <a:defRPr/>
            </a:pPr>
            <a:r>
              <a:rPr lang="el-GR" i="1" dirty="0">
                <a:latin typeface="+mj-lt"/>
              </a:rPr>
              <a:t>Είδος (</a:t>
            </a:r>
            <a:r>
              <a:rPr lang="en-US" i="1" dirty="0">
                <a:latin typeface="+mj-lt"/>
              </a:rPr>
              <a:t>genre</a:t>
            </a:r>
            <a:r>
              <a:rPr lang="el-GR" i="1" dirty="0">
                <a:latin typeface="+mj-lt"/>
              </a:rPr>
              <a:t>) </a:t>
            </a:r>
            <a:endParaRPr lang="el-GR" dirty="0">
              <a:latin typeface="+mj-lt"/>
            </a:endParaRPr>
          </a:p>
          <a:p>
            <a:pPr eaLnBrk="1" hangingPunct="1">
              <a:lnSpc>
                <a:spcPct val="90000"/>
              </a:lnSpc>
              <a:buFont typeface="Wingdings" pitchFamily="2" charset="2"/>
              <a:buNone/>
              <a:defRPr/>
            </a:pPr>
            <a:r>
              <a:rPr lang="el-GR" dirty="0">
                <a:latin typeface="+mj-lt"/>
              </a:rPr>
              <a:t>Σύμφωνα με τον </a:t>
            </a:r>
            <a:r>
              <a:rPr lang="en-US" dirty="0" err="1">
                <a:latin typeface="+mj-lt"/>
              </a:rPr>
              <a:t>Gunther</a:t>
            </a:r>
            <a:r>
              <a:rPr lang="en-US" dirty="0">
                <a:latin typeface="+mj-lt"/>
              </a:rPr>
              <a:t> Kress</a:t>
            </a:r>
            <a:r>
              <a:rPr lang="el-GR" dirty="0">
                <a:latin typeface="+mj-lt"/>
              </a:rPr>
              <a:t>, τα </a:t>
            </a:r>
            <a:r>
              <a:rPr lang="el-GR" dirty="0" err="1">
                <a:latin typeface="+mj-lt"/>
              </a:rPr>
              <a:t>κειμενικά</a:t>
            </a:r>
            <a:r>
              <a:rPr lang="el-GR" dirty="0">
                <a:latin typeface="+mj-lt"/>
              </a:rPr>
              <a:t> είδη αποτελούν:</a:t>
            </a:r>
          </a:p>
          <a:p>
            <a:pPr eaLnBrk="1" hangingPunct="1">
              <a:lnSpc>
                <a:spcPct val="90000"/>
              </a:lnSpc>
              <a:defRPr/>
            </a:pPr>
            <a:r>
              <a:rPr lang="el-GR" dirty="0">
                <a:latin typeface="+mj-lt"/>
              </a:rPr>
              <a:t>«συστηματικά οργανωμένα σύνολα δηλώσεων που εκφράζουν τις σημασίες και τις αξίες ενός θεσμού. Προσδιορίζουν, περιορίζουν και περιγράφουν τι είναι δυνατόν να ειπωθεί και τι δεν είναι στο πλαίσιο ενός θεσμού. Παρέχουν περιγραφές, κανόνες, παραχωρήσεις και απαγορεύσεις των κοινωνικών και ατομικών πράξεων».</a:t>
            </a:r>
          </a:p>
          <a:p>
            <a:pPr eaLnBrk="1" hangingPunct="1">
              <a:lnSpc>
                <a:spcPct val="90000"/>
              </a:lnSpc>
              <a:defRPr/>
            </a:pPr>
            <a:endParaRPr lang="el-GR"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fade">
                                      <p:cBhvr>
                                        <p:cTn id="7" dur="500"/>
                                        <p:tgtEl>
                                          <p:spTgt spid="317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6">
                                            <p:txEl>
                                              <p:pRg st="1" end="1"/>
                                            </p:txEl>
                                          </p:spTgt>
                                        </p:tgtEl>
                                        <p:attrNameLst>
                                          <p:attrName>style.visibility</p:attrName>
                                        </p:attrNameLst>
                                      </p:cBhvr>
                                      <p:to>
                                        <p:strVal val="visible"/>
                                      </p:to>
                                    </p:set>
                                    <p:animEffect transition="in" filter="fade">
                                      <p:cBhvr>
                                        <p:cTn id="12" dur="500"/>
                                        <p:tgtEl>
                                          <p:spTgt spid="317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6">
                                            <p:txEl>
                                              <p:pRg st="2" end="2"/>
                                            </p:txEl>
                                          </p:spTgt>
                                        </p:tgtEl>
                                        <p:attrNameLst>
                                          <p:attrName>style.visibility</p:attrName>
                                        </p:attrNameLst>
                                      </p:cBhvr>
                                      <p:to>
                                        <p:strVal val="visible"/>
                                      </p:to>
                                    </p:set>
                                    <p:animEffect transition="in" filter="fade">
                                      <p:cBhvr>
                                        <p:cTn id="17" dur="500"/>
                                        <p:tgtEl>
                                          <p:spTgt spid="317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323850" y="692150"/>
            <a:ext cx="8229600" cy="4525963"/>
          </a:xfrm>
        </p:spPr>
        <p:txBody>
          <a:bodyPr>
            <a:normAutofit fontScale="92500"/>
          </a:bodyPr>
          <a:lstStyle/>
          <a:p>
            <a:pPr algn="just" eaLnBrk="1" hangingPunct="1">
              <a:defRPr/>
            </a:pPr>
            <a:r>
              <a:rPr lang="el-GR" dirty="0">
                <a:latin typeface="+mj-lt"/>
              </a:rPr>
              <a:t>Ο </a:t>
            </a:r>
            <a:r>
              <a:rPr lang="el-GR" sz="3600" dirty="0">
                <a:latin typeface="+mj-lt"/>
              </a:rPr>
              <a:t>λόγος καθορίζει αυτό που είναι να ειπωθεί ενώ το είδος καθορίζει τον τρόπο με τον οποίο θα ειπωθεί σε μια καθορισμένη κοινωνική περίσταση. Η επιλογή της ανάλογης χρήσης του είδους από τα υποκείμενα στο πλαίσιο της αλληλεπίδρασης καθορίζει την επιτυχία ή την αποτυχία της επικοινωνίας</a:t>
            </a:r>
            <a:r>
              <a:rPr lang="el-GR" dirty="0">
                <a:latin typeface="+mj-lt"/>
              </a:rPr>
              <a:t>. </a:t>
            </a:r>
          </a:p>
          <a:p>
            <a:pPr eaLnBrk="1" hangingPunct="1">
              <a:defRPr/>
            </a:pPr>
            <a:endParaRPr lang="el-GR" dirty="0"/>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323850" y="692150"/>
            <a:ext cx="8229600" cy="4525963"/>
          </a:xfrm>
        </p:spPr>
        <p:txBody>
          <a:bodyPr/>
          <a:lstStyle/>
          <a:p>
            <a:pPr algn="just" eaLnBrk="1" hangingPunct="1">
              <a:lnSpc>
                <a:spcPct val="90000"/>
              </a:lnSpc>
              <a:buNone/>
              <a:defRPr/>
            </a:pPr>
            <a:r>
              <a:rPr lang="el-GR" sz="2400" b="1" i="1" dirty="0">
                <a:latin typeface="+mj-lt"/>
              </a:rPr>
              <a:t>Θέση υποκειμένου</a:t>
            </a:r>
            <a:r>
              <a:rPr lang="el-GR" sz="2400" i="1" dirty="0">
                <a:latin typeface="+mj-lt"/>
              </a:rPr>
              <a:t>:</a:t>
            </a:r>
            <a:r>
              <a:rPr lang="el-GR" sz="2400" dirty="0">
                <a:latin typeface="+mj-lt"/>
              </a:rPr>
              <a:t> </a:t>
            </a:r>
          </a:p>
          <a:p>
            <a:pPr algn="just" eaLnBrk="1" hangingPunct="1">
              <a:lnSpc>
                <a:spcPct val="90000"/>
              </a:lnSpc>
              <a:defRPr/>
            </a:pPr>
            <a:r>
              <a:rPr lang="el-GR" sz="2400" dirty="0">
                <a:latin typeface="+mj-lt"/>
              </a:rPr>
              <a:t>Στόχος κάθε κειμένου είναι να τοποθετήσει το υποκείμενο στη θέση που έχει κατασκευαστεί για αυτό μέσω του λόγου και να αποδεχθεί το μήνυμα του κειμένου. Έτσι, υπάρχουν οι ιδανικοί αναγνώστες οι οποίοι διαβάζοντας το κείμενο αποδέχονται τα μηνύματα και οι ανθιστάμενοι αναγνώστες οι οποίοι διαβάζουν το κείμενο αλλά εμπλέκονται και σε μια πράξη ανακατασκευής του. Κάθε ανάγνωση του κειμένου περιλαμβάνει κάποιου είδους ανακατασκευής του, παρόλο που κάθε συγγραφέας κατασκευάζει το κείμενό του έτσι ώστε  ο αναγνώστης του να αποδεχτεί τις αναγνωστικές θέσεις που υποβάλλονται. </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323850" y="692150"/>
            <a:ext cx="8229600" cy="4525963"/>
          </a:xfrm>
        </p:spPr>
        <p:txBody>
          <a:bodyPr/>
          <a:lstStyle/>
          <a:p>
            <a:pPr algn="just" eaLnBrk="1" hangingPunct="1">
              <a:defRPr/>
            </a:pPr>
            <a:r>
              <a:rPr lang="el-GR" sz="4000" i="1" dirty="0">
                <a:latin typeface="+mj-lt"/>
              </a:rPr>
              <a:t>Συγκείμενο(</a:t>
            </a:r>
            <a:r>
              <a:rPr lang="en-US" sz="4000" i="1" dirty="0">
                <a:latin typeface="+mj-lt"/>
              </a:rPr>
              <a:t>context</a:t>
            </a:r>
            <a:r>
              <a:rPr lang="el-GR" sz="4000" i="1" dirty="0">
                <a:latin typeface="+mj-lt"/>
              </a:rPr>
              <a:t>) ή συγκείμενο της περίστασης: </a:t>
            </a:r>
            <a:r>
              <a:rPr lang="el-GR" sz="4000" dirty="0">
                <a:latin typeface="+mj-lt"/>
              </a:rPr>
              <a:t>αποτελεί το κοινωνικό πλαίσιο στο οποίο παράγεται ο λόγος τον οποίο προσδιορίζει</a:t>
            </a:r>
            <a:r>
              <a:rPr lang="el-GR" dirty="0">
                <a:latin typeface="+mj-lt"/>
              </a:rPr>
              <a:t>.</a:t>
            </a:r>
          </a:p>
          <a:p>
            <a:pPr eaLnBrk="1" hangingPunct="1">
              <a:defRPr/>
            </a:pPr>
            <a:endParaRPr lang="el-GR"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r>
              <a:rPr lang="el-GR" dirty="0"/>
              <a:t>Εθνικιστική σκέψη:</a:t>
            </a:r>
          </a:p>
          <a:p>
            <a:pPr>
              <a:buFont typeface="Wingdings" pitchFamily="2" charset="2"/>
              <a:buChar char="q"/>
            </a:pPr>
            <a:r>
              <a:rPr lang="el-GR" dirty="0"/>
              <a:t> δέσμευση σε μια ομάδα, </a:t>
            </a:r>
          </a:p>
          <a:p>
            <a:pPr>
              <a:buFont typeface="Wingdings" pitchFamily="2" charset="2"/>
              <a:buChar char="q"/>
            </a:pPr>
            <a:r>
              <a:rPr lang="el-GR" dirty="0"/>
              <a:t> βίωση της διαφορετικότητας από τις υπόλοιπες, </a:t>
            </a:r>
          </a:p>
          <a:p>
            <a:pPr>
              <a:buFont typeface="Wingdings" pitchFamily="2" charset="2"/>
              <a:buChar char="q"/>
            </a:pPr>
            <a:r>
              <a:rPr lang="el-GR" dirty="0"/>
              <a:t> ύπαρξη δεδομένων και αυτονόητων ιδεών για των πατριωτισμό οι οποίες μετατρέπονται σε κοινό νου.</a:t>
            </a:r>
          </a:p>
          <a:p>
            <a:pPr>
              <a:buFont typeface="Wingdings" pitchFamily="2" charset="2"/>
              <a:buChar char="q"/>
            </a:pPr>
            <a:r>
              <a:rPr lang="el-GR" dirty="0"/>
              <a:t> η εθνική ταυτότητα αποτελεί έναν τρόπο ζωής, που βιώνεται καθημερινά στον κόσμο των εθνών-κρατών (</a:t>
            </a:r>
            <a:r>
              <a:rPr lang="el-GR" dirty="0" err="1"/>
              <a:t>Billig</a:t>
            </a:r>
            <a:r>
              <a:rPr lang="el-GR" dirty="0"/>
              <a:t> 1995: 60-69).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323850" y="692150"/>
            <a:ext cx="8229600" cy="4525963"/>
          </a:xfrm>
        </p:spPr>
        <p:txBody>
          <a:bodyPr>
            <a:normAutofit lnSpcReduction="10000"/>
          </a:bodyPr>
          <a:lstStyle/>
          <a:p>
            <a:pPr algn="just" eaLnBrk="1" hangingPunct="1">
              <a:lnSpc>
                <a:spcPct val="90000"/>
              </a:lnSpc>
              <a:defRPr/>
            </a:pPr>
            <a:r>
              <a:rPr lang="el-GR" sz="2800" i="1" dirty="0">
                <a:latin typeface="+mj-lt"/>
              </a:rPr>
              <a:t>η </a:t>
            </a:r>
            <a:r>
              <a:rPr lang="el-GR" sz="2800" i="1" dirty="0" err="1">
                <a:latin typeface="+mj-lt"/>
              </a:rPr>
              <a:t>τροπικότητα</a:t>
            </a:r>
            <a:r>
              <a:rPr lang="el-GR" sz="2800" i="1" dirty="0">
                <a:latin typeface="+mj-lt"/>
              </a:rPr>
              <a:t>: </a:t>
            </a:r>
            <a:r>
              <a:rPr lang="el-GR" sz="2800" dirty="0">
                <a:latin typeface="+mj-lt"/>
              </a:rPr>
              <a:t>στην </a:t>
            </a:r>
            <a:r>
              <a:rPr lang="el-GR" sz="2800" dirty="0" err="1">
                <a:latin typeface="+mj-lt"/>
              </a:rPr>
              <a:t>τροπικότητα</a:t>
            </a:r>
            <a:r>
              <a:rPr lang="el-GR" sz="2800" dirty="0">
                <a:latin typeface="+mj-lt"/>
              </a:rPr>
              <a:t> εντάσσονται οι χρόνοι του ρήματος, οι φωνές των ρημάτων, η ενεργητική και παθητική σύνταξη, ο δισταγμός στον προφορικό λόγο, τα βοηθητικά ρήματα κ.ά. Η </a:t>
            </a:r>
            <a:r>
              <a:rPr lang="el-GR" sz="2800" dirty="0" err="1">
                <a:latin typeface="+mj-lt"/>
              </a:rPr>
              <a:t>τροπικότητα</a:t>
            </a:r>
            <a:r>
              <a:rPr lang="el-GR" sz="2800" dirty="0">
                <a:latin typeface="+mj-lt"/>
              </a:rPr>
              <a:t> καθορίζει την ισχύ και την αξιοπιστία μιας φράσης και εκφράζει την ουσία του περιεχομένου της. Η τροπική ταξινόμηση του ρήματος αποδίδει και την ταξινόμηση από τον ομιλητή ή συγγραφέα της αξιοπιστίας </a:t>
            </a:r>
            <a:r>
              <a:rPr lang="el-GR" sz="2800" dirty="0" err="1">
                <a:latin typeface="+mj-lt"/>
              </a:rPr>
              <a:t>κσι</a:t>
            </a:r>
            <a:r>
              <a:rPr lang="el-GR" sz="2800" dirty="0">
                <a:latin typeface="+mj-lt"/>
              </a:rPr>
              <a:t> τη βεβαιότητα της αναφοράς του.</a:t>
            </a:r>
            <a:endParaRPr lang="el-GR" sz="2800" i="1" dirty="0">
              <a:latin typeface="+mj-lt"/>
            </a:endParaRPr>
          </a:p>
          <a:p>
            <a:pPr algn="just" eaLnBrk="1" hangingPunct="1">
              <a:lnSpc>
                <a:spcPct val="90000"/>
              </a:lnSpc>
              <a:defRPr/>
            </a:pPr>
            <a:r>
              <a:rPr lang="el-GR" sz="2800" i="1" dirty="0">
                <a:latin typeface="+mj-lt"/>
              </a:rPr>
              <a:t>Η </a:t>
            </a:r>
            <a:r>
              <a:rPr lang="el-GR" sz="2800" i="1" dirty="0" err="1">
                <a:latin typeface="+mj-lt"/>
              </a:rPr>
              <a:t>ονοματικοποίηση</a:t>
            </a:r>
            <a:endParaRPr lang="el-GR" sz="2800" i="1" dirty="0">
              <a:latin typeface="+mj-lt"/>
            </a:endParaRPr>
          </a:p>
          <a:p>
            <a:pPr algn="just" eaLnBrk="1" hangingPunct="1">
              <a:lnSpc>
                <a:spcPct val="90000"/>
              </a:lnSpc>
              <a:defRPr/>
            </a:pPr>
            <a:r>
              <a:rPr lang="el-GR" sz="2800" i="1" dirty="0">
                <a:latin typeface="+mj-lt"/>
              </a:rPr>
              <a:t>Η άρνηση</a:t>
            </a:r>
          </a:p>
          <a:p>
            <a:pPr eaLnBrk="1" hangingPunct="1">
              <a:lnSpc>
                <a:spcPct val="90000"/>
              </a:lnSpc>
              <a:defRPr/>
            </a:pPr>
            <a:endParaRPr lang="el-GR" sz="2800"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323850" y="692150"/>
            <a:ext cx="8229600" cy="4525963"/>
          </a:xfrm>
        </p:spPr>
        <p:txBody>
          <a:bodyPr/>
          <a:lstStyle/>
          <a:p>
            <a:pPr eaLnBrk="1" hangingPunct="1">
              <a:lnSpc>
                <a:spcPct val="90000"/>
              </a:lnSpc>
              <a:buFont typeface="Wingdings" pitchFamily="2" charset="2"/>
              <a:buNone/>
              <a:defRPr/>
            </a:pPr>
            <a:r>
              <a:rPr lang="el-GR" b="1" dirty="0">
                <a:latin typeface="+mj-lt"/>
              </a:rPr>
              <a:t>Βασικοί όροι Κοινωνικής Σημειωτικής:</a:t>
            </a:r>
          </a:p>
          <a:p>
            <a:pPr algn="just" eaLnBrk="1" hangingPunct="1">
              <a:lnSpc>
                <a:spcPct val="90000"/>
              </a:lnSpc>
              <a:buFont typeface="Wingdings" pitchFamily="2" charset="2"/>
              <a:buNone/>
              <a:defRPr/>
            </a:pPr>
            <a:r>
              <a:rPr lang="el-GR" dirty="0">
                <a:latin typeface="+mj-lt"/>
              </a:rPr>
              <a:t>Πρώτο επίπεδο μηνύματος</a:t>
            </a:r>
          </a:p>
          <a:p>
            <a:pPr eaLnBrk="1" hangingPunct="1">
              <a:lnSpc>
                <a:spcPct val="90000"/>
              </a:lnSpc>
              <a:buFont typeface="Wingdings" pitchFamily="2" charset="2"/>
              <a:buNone/>
              <a:defRPr/>
            </a:pPr>
            <a:endParaRPr lang="el-GR" dirty="0">
              <a:latin typeface="+mj-lt"/>
            </a:endParaRPr>
          </a:p>
          <a:p>
            <a:pPr algn="just" eaLnBrk="1" hangingPunct="1">
              <a:lnSpc>
                <a:spcPct val="90000"/>
              </a:lnSpc>
              <a:buFont typeface="Wingdings" pitchFamily="2" charset="2"/>
              <a:buNone/>
              <a:defRPr/>
            </a:pPr>
            <a:r>
              <a:rPr lang="el-GR" i="1" dirty="0">
                <a:latin typeface="+mj-lt"/>
              </a:rPr>
              <a:t>Ιδεολογικά συμπλέγματα </a:t>
            </a:r>
            <a:r>
              <a:rPr lang="el-GR" dirty="0">
                <a:latin typeface="+mj-lt"/>
              </a:rPr>
              <a:t>(</a:t>
            </a:r>
            <a:r>
              <a:rPr lang="en-US" dirty="0">
                <a:latin typeface="+mj-lt"/>
              </a:rPr>
              <a:t>ideological complexes</a:t>
            </a:r>
            <a:r>
              <a:rPr lang="el-GR" dirty="0">
                <a:latin typeface="+mj-lt"/>
              </a:rPr>
              <a:t>): Στηρίζουν τις σχέσεις εξουσίας και αλληλεγγύης και αναπαριστούν την κοινωνική τάξη ως αυτή να υπηρετεί αυτομάτως τα συμφέροντα και των κυρίαρχων αλλά και των κυριαρχούμενων ομάδων. </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323850" y="476250"/>
            <a:ext cx="8229600" cy="4525963"/>
          </a:xfrm>
        </p:spPr>
        <p:txBody>
          <a:bodyPr/>
          <a:lstStyle/>
          <a:p>
            <a:pPr eaLnBrk="1" hangingPunct="1">
              <a:buFont typeface="Wingdings" pitchFamily="2" charset="2"/>
              <a:buNone/>
              <a:defRPr/>
            </a:pPr>
            <a:r>
              <a:rPr lang="el-GR" dirty="0">
                <a:latin typeface="+mj-lt"/>
              </a:rPr>
              <a:t>Δεύτερο επίπεδο μηνύματος: </a:t>
            </a:r>
            <a:r>
              <a:rPr lang="el-GR" i="1" dirty="0" err="1">
                <a:latin typeface="+mj-lt"/>
              </a:rPr>
              <a:t>Λογονομικό</a:t>
            </a:r>
            <a:r>
              <a:rPr lang="el-GR" i="1" dirty="0">
                <a:latin typeface="+mj-lt"/>
              </a:rPr>
              <a:t> Σύστημα</a:t>
            </a:r>
          </a:p>
          <a:p>
            <a:pPr algn="just" eaLnBrk="1" hangingPunct="1">
              <a:buFont typeface="Wingdings" pitchFamily="2" charset="2"/>
              <a:buNone/>
              <a:defRPr/>
            </a:pPr>
            <a:r>
              <a:rPr lang="el-GR" dirty="0">
                <a:latin typeface="+mj-lt"/>
              </a:rPr>
              <a:t>   Προδιαγράφει τις συνθήκες της παραγωγής και πρόσληψης του μηνύματος, προσδιορίζει ποιος μπορεί να εισάγει το μήνυμα και να το κατανοήσει, σχετικά με ποιο θέμα, κάτω από ποιες περιστάσεις και χρησιμοποιώντας ποιες </a:t>
            </a:r>
            <a:r>
              <a:rPr lang="el-GR" dirty="0" err="1">
                <a:latin typeface="+mj-lt"/>
              </a:rPr>
              <a:t>τροπικότητες</a:t>
            </a:r>
            <a:r>
              <a:rPr lang="el-GR" dirty="0">
                <a:latin typeface="+mj-lt"/>
              </a:rPr>
              <a:t>. </a:t>
            </a:r>
          </a:p>
          <a:p>
            <a:pPr eaLnBrk="1" hangingPunct="1">
              <a:defRPr/>
            </a:pPr>
            <a:endParaRPr lang="el-GR" dirty="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xfrm>
            <a:off x="323850" y="692150"/>
            <a:ext cx="8229600" cy="4525963"/>
          </a:xfrm>
        </p:spPr>
        <p:txBody>
          <a:bodyPr/>
          <a:lstStyle/>
          <a:p>
            <a:pPr algn="just" eaLnBrk="1" hangingPunct="1">
              <a:defRPr/>
            </a:pPr>
            <a:r>
              <a:rPr lang="el-GR" dirty="0">
                <a:latin typeface="+mj-lt"/>
              </a:rPr>
              <a:t>Οι </a:t>
            </a:r>
            <a:r>
              <a:rPr lang="el-GR" dirty="0" err="1">
                <a:latin typeface="+mj-lt"/>
              </a:rPr>
              <a:t>λογονομικοί</a:t>
            </a:r>
            <a:r>
              <a:rPr lang="el-GR" dirty="0">
                <a:latin typeface="+mj-lt"/>
              </a:rPr>
              <a:t> κανόνες διδάσκονται και ελέγχονται από συγκεκριμένα κοινωνικά υποκείμενα, όπως είναι οι δάσκαλοι, οι γονείς αλλά επίσης  αμφισβητούνται από κοινωνικά υποκείμενα, όπως είναι οι μαθητές και τα παιδιά. </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323850" y="692150"/>
            <a:ext cx="8229600" cy="4525963"/>
          </a:xfrm>
        </p:spPr>
        <p:txBody>
          <a:bodyPr/>
          <a:lstStyle/>
          <a:p>
            <a:pPr algn="just" eaLnBrk="1" hangingPunct="1">
              <a:defRPr/>
            </a:pPr>
            <a:r>
              <a:rPr lang="el-GR" sz="2800" dirty="0" err="1">
                <a:latin typeface="+mj-lt"/>
              </a:rPr>
              <a:t>Μήνυμα:η</a:t>
            </a:r>
            <a:r>
              <a:rPr lang="el-GR" sz="2800" dirty="0">
                <a:latin typeface="+mj-lt"/>
              </a:rPr>
              <a:t> μικρότερη σημασιολογική μονάδα</a:t>
            </a:r>
          </a:p>
          <a:p>
            <a:pPr algn="just" eaLnBrk="1" hangingPunct="1">
              <a:defRPr/>
            </a:pPr>
            <a:r>
              <a:rPr lang="el-GR" sz="2800" dirty="0">
                <a:latin typeface="+mj-lt"/>
              </a:rPr>
              <a:t>Σημεία, σημαίνον και σημαινόμενο</a:t>
            </a:r>
          </a:p>
          <a:p>
            <a:pPr algn="just" eaLnBrk="1" hangingPunct="1">
              <a:defRPr/>
            </a:pPr>
            <a:r>
              <a:rPr lang="el-GR" sz="2800" dirty="0" err="1">
                <a:latin typeface="+mj-lt"/>
              </a:rPr>
              <a:t>Σημειωσική</a:t>
            </a:r>
            <a:r>
              <a:rPr lang="el-GR" sz="2800" dirty="0">
                <a:latin typeface="+mj-lt"/>
              </a:rPr>
              <a:t> διαδικασία: αποτελεί την κοινωνική διαδικασία από την οποία το μήνυμα κατασκευάζεται και ανταλλάσσεται, και λαμβάνει χώρα στο </a:t>
            </a:r>
            <a:r>
              <a:rPr lang="el-GR" sz="2800" i="1" dirty="0" err="1">
                <a:latin typeface="+mj-lt"/>
              </a:rPr>
              <a:t>σημειωσικό</a:t>
            </a:r>
            <a:r>
              <a:rPr lang="el-GR" sz="2800" i="1" dirty="0">
                <a:latin typeface="+mj-lt"/>
              </a:rPr>
              <a:t> επίπεδο</a:t>
            </a:r>
            <a:r>
              <a:rPr lang="el-GR" sz="2800" dirty="0">
                <a:latin typeface="+mj-lt"/>
              </a:rPr>
              <a:t>. Το επίπεδο στο οποίο το μήνυμα γίνεται αντιληπτό και αναπαρίσταται ως μήνυμα που συνδέεται με τον κόσμο και στον οποίο αναφέρεται ονομάζεται </a:t>
            </a:r>
            <a:r>
              <a:rPr lang="el-GR" sz="2800" i="1" dirty="0">
                <a:latin typeface="+mj-lt"/>
              </a:rPr>
              <a:t>μιμητικό επίπεδο</a:t>
            </a:r>
            <a:r>
              <a:rPr lang="el-GR" sz="2800" dirty="0">
                <a:latin typeface="+mj-lt"/>
              </a:rPr>
              <a:t>. </a:t>
            </a:r>
          </a:p>
          <a:p>
            <a:pPr algn="just" eaLnBrk="1" hangingPunct="1">
              <a:defRPr/>
            </a:pPr>
            <a:endParaRPr lang="el-GR" sz="2800" dirty="0">
              <a:latin typeface="Garamond" pitchFamily="18" charset="0"/>
            </a:endParaRP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323850" y="692150"/>
            <a:ext cx="8229600" cy="4525963"/>
          </a:xfrm>
        </p:spPr>
        <p:txBody>
          <a:bodyPr/>
          <a:lstStyle/>
          <a:p>
            <a:pPr eaLnBrk="1" hangingPunct="1">
              <a:defRPr/>
            </a:pPr>
            <a:r>
              <a:rPr lang="el-GR">
                <a:latin typeface="Garamond" pitchFamily="18" charset="0"/>
              </a:rPr>
              <a:t>Σημειωτική πράξη: η περίσταση στην οποία ανταλλάσσονται τα μηνύματα μεταξύ των συμμετεχόντων</a:t>
            </a:r>
          </a:p>
          <a:p>
            <a:pPr algn="just" eaLnBrk="1" hangingPunct="1">
              <a:defRPr/>
            </a:pPr>
            <a:r>
              <a:rPr lang="el-GR">
                <a:latin typeface="Garamond" pitchFamily="18" charset="0"/>
              </a:rPr>
              <a:t>Το κείμενο είναι προσανατολισμένο στο μιμητικό επίπεδο και ο λόγος στο σημειωσικό επίπεδο. </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323850" y="692150"/>
            <a:ext cx="8229600" cy="4525963"/>
          </a:xfrm>
        </p:spPr>
        <p:txBody>
          <a:bodyPr>
            <a:normAutofit fontScale="92500" lnSpcReduction="10000"/>
          </a:bodyPr>
          <a:lstStyle/>
          <a:p>
            <a:pPr algn="just" eaLnBrk="1" hangingPunct="1">
              <a:lnSpc>
                <a:spcPct val="90000"/>
              </a:lnSpc>
              <a:buFont typeface="Wingdings" pitchFamily="2" charset="2"/>
              <a:buNone/>
              <a:defRPr/>
            </a:pPr>
            <a:r>
              <a:rPr lang="el-GR" sz="2800" dirty="0">
                <a:latin typeface="+mj-lt"/>
              </a:rPr>
              <a:t>Και οι δύο </a:t>
            </a:r>
            <a:r>
              <a:rPr lang="el-GR" sz="2800" dirty="0" err="1">
                <a:latin typeface="+mj-lt"/>
              </a:rPr>
              <a:t>μέθοδολογίες</a:t>
            </a:r>
            <a:r>
              <a:rPr lang="el-GR" sz="2800" dirty="0">
                <a:latin typeface="+mj-lt"/>
              </a:rPr>
              <a:t>:</a:t>
            </a:r>
            <a:endParaRPr lang="en-US" sz="2800" dirty="0">
              <a:latin typeface="+mj-lt"/>
            </a:endParaRPr>
          </a:p>
          <a:p>
            <a:pPr algn="just" eaLnBrk="1" hangingPunct="1">
              <a:lnSpc>
                <a:spcPct val="90000"/>
              </a:lnSpc>
              <a:defRPr/>
            </a:pPr>
            <a:r>
              <a:rPr lang="el-GR" sz="2800" dirty="0">
                <a:latin typeface="+mj-lt"/>
              </a:rPr>
              <a:t>αξιοποιούν τις έννοιες του</a:t>
            </a:r>
            <a:r>
              <a:rPr lang="el-GR" sz="2800" i="1" dirty="0">
                <a:latin typeface="+mj-lt"/>
              </a:rPr>
              <a:t> λόγου </a:t>
            </a:r>
            <a:r>
              <a:rPr lang="el-GR" sz="2800" dirty="0">
                <a:latin typeface="+mj-lt"/>
              </a:rPr>
              <a:t>(</a:t>
            </a:r>
            <a:r>
              <a:rPr lang="en-US" sz="2800" dirty="0">
                <a:latin typeface="+mj-lt"/>
              </a:rPr>
              <a:t>discourse</a:t>
            </a:r>
            <a:r>
              <a:rPr lang="el-GR" sz="2800" dirty="0">
                <a:latin typeface="+mj-lt"/>
              </a:rPr>
              <a:t>), του </a:t>
            </a:r>
            <a:r>
              <a:rPr lang="el-GR" sz="2800" i="1" dirty="0">
                <a:latin typeface="+mj-lt"/>
              </a:rPr>
              <a:t>κειμένου </a:t>
            </a:r>
            <a:r>
              <a:rPr lang="el-GR" sz="2800" dirty="0">
                <a:latin typeface="+mj-lt"/>
              </a:rPr>
              <a:t>(</a:t>
            </a:r>
            <a:r>
              <a:rPr lang="en-US" sz="2800" dirty="0">
                <a:latin typeface="+mj-lt"/>
              </a:rPr>
              <a:t>text</a:t>
            </a:r>
            <a:r>
              <a:rPr lang="el-GR" sz="2800" dirty="0">
                <a:latin typeface="+mj-lt"/>
              </a:rPr>
              <a:t>), του </a:t>
            </a:r>
            <a:r>
              <a:rPr lang="el-GR" sz="2800" i="1" dirty="0">
                <a:latin typeface="+mj-lt"/>
              </a:rPr>
              <a:t>είδους </a:t>
            </a:r>
            <a:r>
              <a:rPr lang="el-GR" sz="2800" dirty="0">
                <a:latin typeface="+mj-lt"/>
              </a:rPr>
              <a:t>(</a:t>
            </a:r>
            <a:r>
              <a:rPr lang="en-US" sz="2800" dirty="0">
                <a:latin typeface="+mj-lt"/>
              </a:rPr>
              <a:t>genre</a:t>
            </a:r>
            <a:r>
              <a:rPr lang="el-GR" sz="2800" dirty="0">
                <a:latin typeface="+mj-lt"/>
              </a:rPr>
              <a:t>)</a:t>
            </a:r>
            <a:r>
              <a:rPr lang="el-GR" sz="2800" i="1" dirty="0">
                <a:latin typeface="+mj-lt"/>
              </a:rPr>
              <a:t> </a:t>
            </a:r>
            <a:r>
              <a:rPr lang="el-GR" sz="2800" dirty="0">
                <a:latin typeface="+mj-lt"/>
              </a:rPr>
              <a:t>και του</a:t>
            </a:r>
            <a:r>
              <a:rPr lang="el-GR" sz="2800" i="1" dirty="0">
                <a:latin typeface="+mj-lt"/>
              </a:rPr>
              <a:t> συγκείμενου </a:t>
            </a:r>
            <a:r>
              <a:rPr lang="el-GR" sz="2800" dirty="0">
                <a:latin typeface="+mj-lt"/>
              </a:rPr>
              <a:t>(</a:t>
            </a:r>
            <a:r>
              <a:rPr lang="en-US" sz="2800" dirty="0">
                <a:latin typeface="+mj-lt"/>
              </a:rPr>
              <a:t>context</a:t>
            </a:r>
            <a:r>
              <a:rPr lang="el-GR" sz="2800" dirty="0">
                <a:latin typeface="+mj-lt"/>
              </a:rPr>
              <a:t>), </a:t>
            </a:r>
          </a:p>
          <a:p>
            <a:pPr algn="just" eaLnBrk="1" hangingPunct="1">
              <a:lnSpc>
                <a:spcPct val="90000"/>
              </a:lnSpc>
              <a:defRPr/>
            </a:pPr>
            <a:r>
              <a:rPr lang="el-GR" sz="2800" dirty="0">
                <a:latin typeface="+mj-lt"/>
              </a:rPr>
              <a:t>αξιοποιούν τις έννοιες της </a:t>
            </a:r>
            <a:r>
              <a:rPr lang="el-GR" sz="2800" i="1" dirty="0" err="1">
                <a:latin typeface="+mj-lt"/>
              </a:rPr>
              <a:t>τροπικότητας</a:t>
            </a:r>
            <a:r>
              <a:rPr lang="el-GR" sz="2800" i="1" dirty="0">
                <a:latin typeface="+mj-lt"/>
              </a:rPr>
              <a:t> </a:t>
            </a:r>
            <a:r>
              <a:rPr lang="el-GR" sz="2800" dirty="0">
                <a:latin typeface="+mj-lt"/>
              </a:rPr>
              <a:t>(</a:t>
            </a:r>
            <a:r>
              <a:rPr lang="en-US" sz="2800" dirty="0">
                <a:latin typeface="+mj-lt"/>
              </a:rPr>
              <a:t>modality</a:t>
            </a:r>
            <a:r>
              <a:rPr lang="el-GR" sz="2800" dirty="0">
                <a:latin typeface="+mj-lt"/>
              </a:rPr>
              <a:t>),</a:t>
            </a:r>
            <a:r>
              <a:rPr lang="el-GR" sz="2800" i="1" dirty="0">
                <a:latin typeface="+mj-lt"/>
              </a:rPr>
              <a:t> των μετασχηματισμών </a:t>
            </a:r>
            <a:r>
              <a:rPr lang="el-GR" sz="2800" dirty="0">
                <a:latin typeface="+mj-lt"/>
              </a:rPr>
              <a:t>(</a:t>
            </a:r>
            <a:r>
              <a:rPr lang="en-US" sz="2800" dirty="0">
                <a:latin typeface="+mj-lt"/>
              </a:rPr>
              <a:t>transformations</a:t>
            </a:r>
            <a:r>
              <a:rPr lang="el-GR" sz="2800" dirty="0">
                <a:latin typeface="+mj-lt"/>
              </a:rPr>
              <a:t>),</a:t>
            </a:r>
            <a:r>
              <a:rPr lang="el-GR" sz="2800" i="1" dirty="0">
                <a:latin typeface="+mj-lt"/>
              </a:rPr>
              <a:t> και της άρνησης </a:t>
            </a:r>
            <a:r>
              <a:rPr lang="el-GR" sz="2800" dirty="0">
                <a:latin typeface="+mj-lt"/>
              </a:rPr>
              <a:t>(</a:t>
            </a:r>
            <a:r>
              <a:rPr lang="en-US" sz="2800" dirty="0">
                <a:latin typeface="+mj-lt"/>
              </a:rPr>
              <a:t>negation</a:t>
            </a:r>
            <a:r>
              <a:rPr lang="el-GR" sz="2800" dirty="0">
                <a:latin typeface="+mj-lt"/>
              </a:rPr>
              <a:t>),</a:t>
            </a:r>
          </a:p>
          <a:p>
            <a:pPr algn="just" eaLnBrk="1" hangingPunct="1">
              <a:lnSpc>
                <a:spcPct val="90000"/>
              </a:lnSpc>
              <a:defRPr/>
            </a:pPr>
            <a:r>
              <a:rPr lang="el-GR" sz="2800" dirty="0">
                <a:latin typeface="+mj-lt"/>
              </a:rPr>
              <a:t>και οι δύο μέθοδοι μιλούν για κοινωνικές διαδικασίες –στην παραγωγή λόγου από την πλευρά της ανάλυσης λόγου και για σημειωτικές πράξεις (</a:t>
            </a:r>
            <a:r>
              <a:rPr lang="en-US" sz="2800" dirty="0">
                <a:latin typeface="+mj-lt"/>
              </a:rPr>
              <a:t>semiotic acts</a:t>
            </a:r>
            <a:r>
              <a:rPr lang="el-GR" sz="2800" dirty="0">
                <a:latin typeface="+mj-lt"/>
              </a:rPr>
              <a:t>) από την πλευρά της Κοινωνικής </a:t>
            </a:r>
            <a:r>
              <a:rPr lang="el-GR" sz="2800" dirty="0" err="1">
                <a:latin typeface="+mj-lt"/>
              </a:rPr>
              <a:t>Σημειωτικής–οι</a:t>
            </a:r>
            <a:r>
              <a:rPr lang="el-GR" sz="2800" dirty="0">
                <a:latin typeface="+mj-lt"/>
              </a:rPr>
              <a:t> οποίες περιλαμβάνουν σχέσεις εξουσίας και αλληλεγγύης, </a:t>
            </a:r>
          </a:p>
          <a:p>
            <a:pPr eaLnBrk="1" hangingPunct="1">
              <a:lnSpc>
                <a:spcPct val="90000"/>
              </a:lnSpc>
              <a:defRPr/>
            </a:pPr>
            <a:endParaRPr lang="el-GR" sz="2800" dirty="0"/>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323850" y="692150"/>
            <a:ext cx="8229600" cy="4525963"/>
          </a:xfrm>
        </p:spPr>
        <p:txBody>
          <a:bodyPr/>
          <a:lstStyle/>
          <a:p>
            <a:pPr algn="just" eaLnBrk="1" hangingPunct="1">
              <a:lnSpc>
                <a:spcPct val="90000"/>
              </a:lnSpc>
              <a:defRPr/>
            </a:pPr>
            <a:r>
              <a:rPr lang="el-GR" dirty="0">
                <a:latin typeface="+mj-lt"/>
              </a:rPr>
              <a:t>και οι δύο μέθοδοι προϋποθέτουν τον κοινωνικό καθορισμό των μηνυμάτων, του λόγου και των κοινωνικών υποκειμένων, και αποδέχονται τόσο τον λόγο όσο και τις </a:t>
            </a:r>
            <a:r>
              <a:rPr lang="el-GR" dirty="0" err="1">
                <a:latin typeface="+mj-lt"/>
              </a:rPr>
              <a:t>σημειωσικές</a:t>
            </a:r>
            <a:r>
              <a:rPr lang="el-GR" dirty="0">
                <a:latin typeface="+mj-lt"/>
              </a:rPr>
              <a:t> πράξεις ως κοινωνικές πράξεις και διαδικασίες χωρίς όμως να ακυρώνουν τη δυνατότητα του υποκειμένου να αντισταθεί ή και να αλλάξει τη θέση του και να παράγει σε μια αλληλεπίδραση έναν ανθιστάμενο λόγο. </a:t>
            </a:r>
          </a:p>
          <a:p>
            <a:pPr eaLnBrk="1" hangingPunct="1">
              <a:lnSpc>
                <a:spcPct val="90000"/>
              </a:lnSpc>
              <a:defRPr/>
            </a:pPr>
            <a:endParaRPr lang="el-GR" dirty="0"/>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a:t>Παραδειγματα</a:t>
            </a:r>
            <a:r>
              <a:rPr lang="el-GR" dirty="0"/>
              <a:t> </a:t>
            </a:r>
            <a:r>
              <a:rPr lang="el-GR" dirty="0" err="1"/>
              <a:t>αναλυσησ</a:t>
            </a:r>
            <a:r>
              <a:rPr lang="el-GR" dirty="0"/>
              <a:t> </a:t>
            </a:r>
            <a:r>
              <a:rPr lang="el-GR" dirty="0" err="1"/>
              <a:t>λογου</a:t>
            </a:r>
            <a:endParaRPr lang="el-GR" dirty="0"/>
          </a:p>
        </p:txBody>
      </p:sp>
      <p:sp>
        <p:nvSpPr>
          <p:cNvPr id="3" name="2 - Θέση περιεχομένου"/>
          <p:cNvSpPr>
            <a:spLocks noGrp="1"/>
          </p:cNvSpPr>
          <p:nvPr>
            <p:ph idx="1"/>
          </p:nvPr>
        </p:nvSpPr>
        <p:spPr/>
        <p:txBody>
          <a:bodyPr/>
          <a:lstStyle/>
          <a:p>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27168" cy="5979064"/>
          </a:xfrm>
        </p:spPr>
        <p:txBody>
          <a:bodyPr>
            <a:normAutofit/>
          </a:bodyPr>
          <a:lstStyle/>
          <a:p>
            <a:pPr>
              <a:buNone/>
            </a:pPr>
            <a:endParaRPr lang="el-GR" b="1" i="1" dirty="0"/>
          </a:p>
          <a:p>
            <a:pPr>
              <a:buNone/>
            </a:pPr>
            <a:r>
              <a:rPr lang="el-GR" b="1" i="1" dirty="0"/>
              <a:t>Συγκρουσιακές ταυτότητες </a:t>
            </a:r>
            <a:endParaRPr lang="el-GR" b="1" dirty="0"/>
          </a:p>
          <a:p>
            <a:pPr algn="ctr"/>
            <a:r>
              <a:rPr lang="el-GR" dirty="0"/>
              <a:t>Η ταυτότητα κατασκευάζεται μέσω της παραγωγής ποικίλων λόγων. Στην περίπτωση, μάλιστα, των μεταναστών παράγονται νέες φωνές και κατασκευάζονται νέες ταυτότητες, συχνά μάλιστα μέσω ανταγωνιστικών λόγων που δομούν και αντίστοιχες συγκρουσιακές ή αμφίθυμες ταυτότητες.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250"/>
            <a:ext cx="8229600" cy="5619750"/>
          </a:xfrm>
        </p:spPr>
        <p:txBody>
          <a:bodyPr/>
          <a:lstStyle/>
          <a:p>
            <a:pPr algn="ctr">
              <a:defRPr/>
            </a:pPr>
            <a:endParaRPr lang="el-GR" sz="2800" dirty="0"/>
          </a:p>
          <a:p>
            <a:pPr algn="ctr">
              <a:defRPr/>
            </a:pPr>
            <a:r>
              <a:rPr lang="el-GR" sz="2800" dirty="0"/>
              <a:t>Στη σχετική βιβλιογραφία απαντώνται δύο προσεγγίσεις για τη δημιουργία των εθνών-κρατών:</a:t>
            </a:r>
          </a:p>
          <a:p>
            <a:pPr algn="ctr">
              <a:defRPr/>
            </a:pPr>
            <a:endParaRPr lang="el-GR" sz="2800" dirty="0"/>
          </a:p>
          <a:p>
            <a:pPr algn="ctr">
              <a:buNone/>
              <a:defRPr/>
            </a:pPr>
            <a:endParaRPr lang="el-GR" sz="2800" dirty="0"/>
          </a:p>
          <a:p>
            <a:pPr algn="ctr">
              <a:defRPr/>
            </a:pPr>
            <a:r>
              <a:rPr lang="el-GR" sz="2800" dirty="0"/>
              <a:t> </a:t>
            </a:r>
            <a:r>
              <a:rPr lang="el-GR" sz="2800" i="1" dirty="0"/>
              <a:t>η παραδοσιακή/αρχέγονη</a:t>
            </a:r>
            <a:r>
              <a:rPr lang="el-GR" sz="2800" dirty="0"/>
              <a:t> και </a:t>
            </a:r>
          </a:p>
          <a:p>
            <a:pPr algn="ctr">
              <a:defRPr/>
            </a:pPr>
            <a:endParaRPr lang="el-GR" sz="2800" dirty="0"/>
          </a:p>
          <a:p>
            <a:pPr algn="ctr">
              <a:defRPr/>
            </a:pPr>
            <a:r>
              <a:rPr lang="el-GR" sz="2800" dirty="0"/>
              <a:t>η </a:t>
            </a:r>
            <a:r>
              <a:rPr lang="el-GR" sz="2800" i="1" dirty="0"/>
              <a:t>νεωτερική προσέγγιση.  </a:t>
            </a:r>
            <a:endParaRPr lang="el-GR" sz="2800" dirty="0"/>
          </a:p>
          <a:p>
            <a:pPr>
              <a:defRPr/>
            </a:pP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183836-58ED-45BB-8D7F-DAA8A6B9738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AFF9946-6B0B-445E-B0AB-FDCFC7A8D886}"/>
              </a:ext>
            </a:extLst>
          </p:cNvPr>
          <p:cNvSpPr>
            <a:spLocks noGrp="1"/>
          </p:cNvSpPr>
          <p:nvPr>
            <p:ph idx="1"/>
          </p:nvPr>
        </p:nvSpPr>
        <p:spPr/>
        <p:txBody>
          <a:bodyPr/>
          <a:lstStyle/>
          <a:p>
            <a:r>
              <a:rPr lang="el-GR" dirty="0"/>
              <a:t>Η εθνότητα δεν μας παραδίδεται «φυσικά» αλλά την ανακαλύπτουμε και την κατασκευάζουμε μέσω της ιστορίας, της πολιτικής, μέσω της αφήγησης και της μνήμης. Οι νέες εθνότητες κινητοποιούν τις ταυτότητες τόσο με αναφορά στο παρόν και το πολιτισμικό περιβάλλον τους όσο και με αναφορά στο παρελθόν, τις «κρυφές» ιστορίες και τη μνήμη. Στις νέες εθνότητες εντάσσονται τα μέλη των μειονοτικών ομάδων και των μεταναστών (</a:t>
            </a:r>
            <a:r>
              <a:rPr lang="el-GR" dirty="0" err="1"/>
              <a:t>Hall</a:t>
            </a:r>
            <a:r>
              <a:rPr lang="el-GR" dirty="0"/>
              <a:t> 1996β: 345-349).</a:t>
            </a:r>
          </a:p>
          <a:p>
            <a:endParaRPr lang="el-GR" dirty="0"/>
          </a:p>
        </p:txBody>
      </p:sp>
    </p:spTree>
    <p:extLst>
      <p:ext uri="{BB962C8B-B14F-4D97-AF65-F5344CB8AC3E}">
        <p14:creationId xmlns:p14="http://schemas.microsoft.com/office/powerpoint/2010/main" val="2334568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499176" cy="5835048"/>
          </a:xfrm>
        </p:spPr>
        <p:txBody>
          <a:bodyPr>
            <a:normAutofit fontScale="85000" lnSpcReduction="20000"/>
          </a:bodyPr>
          <a:lstStyle/>
          <a:p>
            <a:pPr>
              <a:buNone/>
            </a:pPr>
            <a:r>
              <a:rPr lang="el-GR" i="1" dirty="0"/>
              <a:t>Απόσπασμα 2 </a:t>
            </a:r>
            <a:endParaRPr lang="el-GR" dirty="0"/>
          </a:p>
          <a:p>
            <a:r>
              <a:rPr lang="el-GR" dirty="0"/>
              <a:t>55 Ερ: Το ότι ήσουνα Έλληνας στη Ρωσία πώς σε έκανε να αισθάνεσαι; </a:t>
            </a:r>
          </a:p>
          <a:p>
            <a:r>
              <a:rPr lang="el-GR" dirty="0"/>
              <a:t>56 Βασίλης: Ε, δεν ήμουνα Έλληνας, πώς να σας πω τώρα. Ο μπαμπάς μου </a:t>
            </a:r>
          </a:p>
          <a:p>
            <a:r>
              <a:rPr lang="el-GR" dirty="0"/>
              <a:t>57 απλά ήταν ή Έλληνας, Πόντιος, πώς το λένε; </a:t>
            </a:r>
          </a:p>
          <a:p>
            <a:r>
              <a:rPr lang="el-GR" dirty="0"/>
              <a:t>58 Ερ: Και εσύ τι είσαι; 59 Βασίλης: Είμαι Έλληνας. Τι να κάνω τώρα; Θέλω πίσω στη Γεωργία όμως </a:t>
            </a:r>
          </a:p>
          <a:p>
            <a:r>
              <a:rPr lang="el-GR" dirty="0"/>
              <a:t>60 όλοι εδώ είναι, τι να κάνω τώρα; Και η μαμά ήρθε </a:t>
            </a:r>
          </a:p>
          <a:p>
            <a:r>
              <a:rPr lang="el-GR" dirty="0"/>
              <a:t>[] </a:t>
            </a:r>
          </a:p>
          <a:p>
            <a:r>
              <a:rPr lang="el-GR" dirty="0"/>
              <a:t>118 Βασίλης: Ε, μπορεί, εγώ όμως δεν θέλω να γίνω Έλληνας </a:t>
            </a:r>
          </a:p>
          <a:p>
            <a:r>
              <a:rPr lang="el-GR" dirty="0"/>
              <a:t>119 Ερ: Εσύ τι θέλεις; </a:t>
            </a:r>
          </a:p>
          <a:p>
            <a:r>
              <a:rPr lang="el-GR" dirty="0"/>
              <a:t>120 Βασίλης: Δεν θέλω να γίνω Έλληνας </a:t>
            </a:r>
          </a:p>
          <a:p>
            <a:r>
              <a:rPr lang="el-GR" dirty="0"/>
              <a:t>121 Ερ: Γιατί; </a:t>
            </a:r>
          </a:p>
          <a:p>
            <a:r>
              <a:rPr lang="el-GR" dirty="0"/>
              <a:t>122 Βασίλης: Δεν ξέρω </a:t>
            </a:r>
          </a:p>
          <a:p>
            <a:r>
              <a:rPr lang="el-GR" dirty="0"/>
              <a:t>[ ] </a:t>
            </a:r>
          </a:p>
          <a:p>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noAutofit/>
          </a:bodyPr>
          <a:lstStyle/>
          <a:p>
            <a:r>
              <a:rPr lang="el-GR" sz="1600" dirty="0"/>
              <a:t>126 Ερ: Ποια πιστεύεις ότι είναι τα χαρακτηριστικά κάποιου Γεωργιανού και </a:t>
            </a:r>
          </a:p>
          <a:p>
            <a:r>
              <a:rPr lang="el-GR" sz="1600" dirty="0"/>
              <a:t>127 κάποιου Έλληνα; </a:t>
            </a:r>
          </a:p>
          <a:p>
            <a:r>
              <a:rPr lang="el-GR" sz="1600" dirty="0"/>
              <a:t>128 Βασίλης: Εγώ δεν είμαι Έλληνας, είμαι Πόντιος απλά από τη Γεωργία </a:t>
            </a:r>
          </a:p>
          <a:p>
            <a:r>
              <a:rPr lang="el-GR" sz="1600" dirty="0"/>
              <a:t>129 Ερ: Τι είναι αυτό που σε κάνει να είσαι Πόντιος; </a:t>
            </a:r>
          </a:p>
          <a:p>
            <a:r>
              <a:rPr lang="el-GR" sz="1600" dirty="0"/>
              <a:t>130 Βασίλης: Δεν καταλαβαίνω τις λέξεις καλά Πόντιος και </a:t>
            </a:r>
            <a:r>
              <a:rPr lang="el-GR" sz="1600" dirty="0" err="1"/>
              <a:t>Ελληνοπόντιος</a:t>
            </a:r>
            <a:r>
              <a:rPr lang="el-GR" sz="1600" dirty="0"/>
              <a:t>. </a:t>
            </a:r>
          </a:p>
          <a:p>
            <a:r>
              <a:rPr lang="el-GR" sz="1600" dirty="0"/>
              <a:t>131 Απλά δεν, Έλληνας ας’ το. </a:t>
            </a:r>
          </a:p>
          <a:p>
            <a:r>
              <a:rPr lang="el-GR" sz="1600" dirty="0"/>
              <a:t>152 Ερ: Σε έναν αγώνα ανάμεσα στην Ελλάδα και τη Γεωργία ποια </a:t>
            </a:r>
          </a:p>
          <a:p>
            <a:r>
              <a:rPr lang="el-GR" sz="1600" dirty="0"/>
              <a:t>153 ομάδα θα υποστήριζες; </a:t>
            </a:r>
          </a:p>
          <a:p>
            <a:r>
              <a:rPr lang="el-GR" sz="1600" dirty="0"/>
              <a:t>154 Βασίλης: Γεωργία. Όταν ήμουν εκεί πάντα η Ελλάδα ήμουν. Πάντα </a:t>
            </a:r>
          </a:p>
          <a:p>
            <a:r>
              <a:rPr lang="el-GR" sz="1600" dirty="0"/>
              <a:t>154 Ελλάδα ήμουν. Τώρα Γεωργία. Όταν έπαιζε Γεωργία-Ελλάδα ήμουν </a:t>
            </a:r>
          </a:p>
          <a:p>
            <a:r>
              <a:rPr lang="el-GR" sz="1600" dirty="0"/>
              <a:t>156 στη θεία μου. Γιορτή ήταν, γιόρταζε η θεία μου, και ήρθαν άνθρωποι </a:t>
            </a:r>
          </a:p>
          <a:p>
            <a:r>
              <a:rPr lang="el-GR" sz="1600" dirty="0"/>
              <a:t>157 όλοι βλέπαμε τηλεόραση, ποδόσφαιρό, όλοι με την Ελλάδα εκτός </a:t>
            </a:r>
          </a:p>
          <a:p>
            <a:r>
              <a:rPr lang="el-GR" sz="1600" dirty="0"/>
              <a:t>158 από μένα με τη Γεωργία. Που έβαλε πρώτο γκολ χάρηκα. Δεύτερο, </a:t>
            </a:r>
          </a:p>
          <a:p>
            <a:r>
              <a:rPr lang="el-GR" sz="1600" dirty="0"/>
              <a:t>159 τρίτο, τέταρτο </a:t>
            </a:r>
          </a:p>
          <a:p>
            <a:r>
              <a:rPr lang="el-GR" sz="1600" dirty="0"/>
              <a:t>160 Ερ: Χάρηκες που νίκησε η Ελλάδα; </a:t>
            </a:r>
          </a:p>
          <a:p>
            <a:r>
              <a:rPr lang="el-GR" sz="1600" dirty="0"/>
              <a:t>161 Βασίλης: Όχι, πρώτο γκολ η Γεωργία έβαλε</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283152" cy="5835048"/>
          </a:xfrm>
        </p:spPr>
        <p:txBody>
          <a:bodyPr/>
          <a:lstStyle/>
          <a:p>
            <a:r>
              <a:rPr lang="el-GR" dirty="0"/>
              <a:t>Η αντιφατικότητα στον λόγο των μαθητών για την ταυτότητα παρατηρείται και στον λόγο της </a:t>
            </a:r>
            <a:r>
              <a:rPr lang="el-GR" dirty="0" err="1"/>
              <a:t>Φιλίππα</a:t>
            </a:r>
            <a:r>
              <a:rPr lang="el-GR" dirty="0"/>
              <a:t> στο απόσπασμα 3. </a:t>
            </a:r>
          </a:p>
          <a:p>
            <a:pPr>
              <a:buNone/>
            </a:pPr>
            <a:r>
              <a:rPr lang="el-GR" i="1" dirty="0"/>
              <a:t>Απόσπασμα 3 </a:t>
            </a:r>
            <a:endParaRPr lang="el-GR" dirty="0"/>
          </a:p>
          <a:p>
            <a:r>
              <a:rPr lang="el-GR" dirty="0"/>
              <a:t>124 Ερ: Σε έναν αγώνα ανάμεσα στη Γεωργία και στην Ελλάδα ποια </a:t>
            </a:r>
          </a:p>
          <a:p>
            <a:r>
              <a:rPr lang="el-GR" dirty="0"/>
              <a:t>125 ομάδα θα υποστήριζες; </a:t>
            </a:r>
          </a:p>
          <a:p>
            <a:r>
              <a:rPr lang="el-GR" dirty="0"/>
              <a:t>126 </a:t>
            </a:r>
            <a:r>
              <a:rPr lang="el-GR" dirty="0" err="1"/>
              <a:t>Φιλίππα</a:t>
            </a:r>
            <a:r>
              <a:rPr lang="el-GR" dirty="0"/>
              <a:t>: Γεωργία [άμεση απάντηση]. Αλλά όταν έχασε δεν λυπήθηκα, </a:t>
            </a:r>
          </a:p>
          <a:p>
            <a:r>
              <a:rPr lang="el-GR" dirty="0"/>
              <a:t>127 γιατί εδώ είμαι στην Ελλάδα αλλά πιο πολύ η Γεωργία ήθελα να κερδίσει</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499176" cy="6123080"/>
          </a:xfrm>
        </p:spPr>
        <p:txBody>
          <a:bodyPr>
            <a:normAutofit fontScale="85000" lnSpcReduction="20000"/>
          </a:bodyPr>
          <a:lstStyle/>
          <a:p>
            <a:r>
              <a:rPr lang="el-GR" dirty="0"/>
              <a:t>Παρόμοια και η </a:t>
            </a:r>
            <a:r>
              <a:rPr lang="el-GR" dirty="0" err="1"/>
              <a:t>Ιβάνκα</a:t>
            </a:r>
            <a:r>
              <a:rPr lang="el-GR" dirty="0"/>
              <a:t> από τη Βουλγαρία, 16 ετών, που βρίσκεται στην Ελλάδα δύο χρόνια, αποφεύγει να απαντήσει με αμεσότητα στο αντίστοιχο ερώτημα στο απόσπασμα 4. </a:t>
            </a:r>
          </a:p>
          <a:p>
            <a:pPr>
              <a:buNone/>
            </a:pPr>
            <a:r>
              <a:rPr lang="el-GR" i="1" dirty="0"/>
              <a:t>Απόσπασμα 4 </a:t>
            </a:r>
            <a:endParaRPr lang="el-GR" dirty="0"/>
          </a:p>
          <a:p>
            <a:r>
              <a:rPr lang="el-GR" dirty="0"/>
              <a:t>123.Ερ: Σε έναν αγώνα ανάμεσα στην Ελλάδα και τη Βουλγαρία ποια </a:t>
            </a:r>
          </a:p>
          <a:p>
            <a:r>
              <a:rPr lang="el-GR" dirty="0"/>
              <a:t>124 ομάδα θα υποστήριζες; </a:t>
            </a:r>
          </a:p>
          <a:p>
            <a:r>
              <a:rPr lang="el-GR" dirty="0"/>
              <a:t>125 </a:t>
            </a:r>
            <a:r>
              <a:rPr lang="el-GR" dirty="0" err="1"/>
              <a:t>Ιβάνκα</a:t>
            </a:r>
            <a:r>
              <a:rPr lang="el-GR" dirty="0"/>
              <a:t>: Κανέναν </a:t>
            </a:r>
          </a:p>
          <a:p>
            <a:r>
              <a:rPr lang="el-GR" dirty="0"/>
              <a:t>126 Ερ: Κανέναν; Γιατί; </a:t>
            </a:r>
          </a:p>
          <a:p>
            <a:r>
              <a:rPr lang="el-GR" dirty="0"/>
              <a:t>127 </a:t>
            </a:r>
            <a:r>
              <a:rPr lang="el-GR" dirty="0" err="1"/>
              <a:t>Ιβάνκα</a:t>
            </a:r>
            <a:r>
              <a:rPr lang="el-GR" dirty="0"/>
              <a:t>: Δεν ξέρω. Δεν μ’ αρέσει να υποστηρίζω καμία ομάδα </a:t>
            </a:r>
          </a:p>
          <a:p>
            <a:r>
              <a:rPr lang="el-GR" dirty="0"/>
              <a:t>128 Ερ: Στη </a:t>
            </a:r>
            <a:r>
              <a:rPr lang="el-GR" dirty="0" err="1"/>
              <a:t>Eurovision</a:t>
            </a:r>
            <a:r>
              <a:rPr lang="el-GR" dirty="0"/>
              <a:t> στο διαγωνισμό; Ποιο τραγούδι θα ήθελες να </a:t>
            </a:r>
          </a:p>
          <a:p>
            <a:r>
              <a:rPr lang="el-GR" dirty="0"/>
              <a:t>129 νικήσει, το βουλγάρικο ή το ελληνικό; </a:t>
            </a:r>
          </a:p>
          <a:p>
            <a:r>
              <a:rPr lang="el-GR" dirty="0"/>
              <a:t>130 </a:t>
            </a:r>
            <a:r>
              <a:rPr lang="el-GR" dirty="0" err="1"/>
              <a:t>Ιβάνκα</a:t>
            </a:r>
            <a:r>
              <a:rPr lang="el-GR" dirty="0"/>
              <a:t>: Δεν με πειράζει. Το ελληνικό είναι ωραίο, το βουλγάρικο δεν το </a:t>
            </a:r>
          </a:p>
          <a:p>
            <a:r>
              <a:rPr lang="el-GR" dirty="0"/>
              <a:t>131έχω ακούσει, δεν ξέρω</a:t>
            </a:r>
          </a:p>
          <a:p>
            <a:pPr>
              <a:buNone/>
            </a:pPr>
            <a:r>
              <a:rPr lang="el-GR" dirty="0"/>
              <a:t> </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lstStyle/>
          <a:p>
            <a:r>
              <a:rPr lang="el-GR" dirty="0"/>
              <a:t>Στον λόγο του Πέτρου, που βρίσκεται στην Ελλάδα πέντε χρόνια, ο τόπος γέννησης και καταγωγής αποτελούν σημεία που </a:t>
            </a:r>
            <a:r>
              <a:rPr lang="el-GR" dirty="0" err="1"/>
              <a:t>νοηματοδοτούνται</a:t>
            </a:r>
            <a:r>
              <a:rPr lang="el-GR" dirty="0"/>
              <a:t> ως σύμβολα της πατρίδας. Η επιλογή, ωστόσο, μεταξύ της Ελλάδας και της Ρωσίας παίρνει τη μορφή διλήμματος </a:t>
            </a:r>
          </a:p>
          <a:p>
            <a:endParaRPr lang="el-GR" dirty="0"/>
          </a:p>
        </p:txBody>
      </p:sp>
      <p:sp>
        <p:nvSpPr>
          <p:cNvPr id="5" name="4 - Επεξήγηση με δεξιό βέλος"/>
          <p:cNvSpPr/>
          <p:nvPr/>
        </p:nvSpPr>
        <p:spPr>
          <a:xfrm>
            <a:off x="6516216" y="2708920"/>
            <a:ext cx="914400" cy="914400"/>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normAutofit fontScale="85000" lnSpcReduction="20000"/>
          </a:bodyPr>
          <a:lstStyle/>
          <a:p>
            <a:pPr>
              <a:buNone/>
            </a:pPr>
            <a:r>
              <a:rPr lang="el-GR" i="1" dirty="0"/>
              <a:t>Απόσπασμα 7 </a:t>
            </a:r>
            <a:endParaRPr lang="el-GR" dirty="0"/>
          </a:p>
          <a:p>
            <a:r>
              <a:rPr lang="el-GR" dirty="0"/>
              <a:t>127 Ερ: Σε έναν αγώνα ανάμεσα στη Ρωσία και την Ελλάδα ποια </a:t>
            </a:r>
          </a:p>
          <a:p>
            <a:r>
              <a:rPr lang="el-GR" dirty="0"/>
              <a:t>128 ομάδα θα υποστήριζες; </a:t>
            </a:r>
          </a:p>
          <a:p>
            <a:r>
              <a:rPr lang="el-GR" dirty="0"/>
              <a:t>129 Πέτρος: Τη Ρωσία </a:t>
            </a:r>
          </a:p>
          <a:p>
            <a:r>
              <a:rPr lang="el-GR" dirty="0"/>
              <a:t>130 Ερ: Για ποιον λόγο; </a:t>
            </a:r>
          </a:p>
          <a:p>
            <a:r>
              <a:rPr lang="el-GR" dirty="0"/>
              <a:t>131 Πέτρος: Επειδή αυτή είναι η χώρα μου, εκεί γεννήθηκα, έτσι με </a:t>
            </a:r>
          </a:p>
          <a:p>
            <a:r>
              <a:rPr lang="el-GR" dirty="0"/>
              <a:t>132 τραβάει πιο πολύ </a:t>
            </a:r>
          </a:p>
          <a:p>
            <a:r>
              <a:rPr lang="el-GR" dirty="0"/>
              <a:t>[ ] </a:t>
            </a:r>
          </a:p>
          <a:p>
            <a:r>
              <a:rPr lang="el-GR" dirty="0"/>
              <a:t>273 Ερ: Ποια είναι η πατρίδα σου; </a:t>
            </a:r>
          </a:p>
          <a:p>
            <a:r>
              <a:rPr lang="el-GR" dirty="0"/>
              <a:t>274 Πέτρος: Η Ρωσία. Α, όχι, η Ελλάδα αλλά με τραβάει η Ρωσία </a:t>
            </a:r>
          </a:p>
          <a:p>
            <a:r>
              <a:rPr lang="el-GR" dirty="0"/>
              <a:t>275 Ερ: Πώς το εξηγείς; </a:t>
            </a:r>
          </a:p>
          <a:p>
            <a:r>
              <a:rPr lang="el-GR" dirty="0"/>
              <a:t>276 Πέτρος: Κατάγομαι από ’δω αλλά γεννήθηκα εκεί. Δεν ξέρω εκεί έζησα </a:t>
            </a:r>
          </a:p>
          <a:p>
            <a:r>
              <a:rPr lang="el-GR" dirty="0"/>
              <a:t>277 τα περισσότερα χρόνια της ζωής μου και με τραβάει</a:t>
            </a:r>
          </a:p>
          <a:p>
            <a:endParaRPr lang="el-G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643192" cy="6123080"/>
          </a:xfrm>
        </p:spPr>
        <p:txBody>
          <a:bodyPr/>
          <a:lstStyle/>
          <a:p>
            <a:r>
              <a:rPr lang="el-GR" dirty="0"/>
              <a:t>Στο απόσπασμα 22 ο Ηλίας από το Καζακστάν που κατοικεί στην Ελλάδα τρία χρόνια κινητοποιεί μια «ενδιάμεση» –σύμφωνα με τη χρήση του όρου “</a:t>
            </a:r>
            <a:r>
              <a:rPr lang="el-GR" dirty="0" err="1"/>
              <a:t>in</a:t>
            </a:r>
            <a:r>
              <a:rPr lang="el-GR" dirty="0"/>
              <a:t> </a:t>
            </a:r>
            <a:r>
              <a:rPr lang="el-GR" dirty="0" err="1"/>
              <a:t>between</a:t>
            </a:r>
            <a:r>
              <a:rPr lang="el-GR" dirty="0"/>
              <a:t>” που εισάγει ο </a:t>
            </a:r>
            <a:r>
              <a:rPr lang="el-GR" dirty="0" err="1"/>
              <a:t>Homi</a:t>
            </a:r>
            <a:r>
              <a:rPr lang="el-GR" dirty="0"/>
              <a:t> </a:t>
            </a:r>
            <a:r>
              <a:rPr lang="el-GR" dirty="0" err="1"/>
              <a:t>Bhabha</a:t>
            </a:r>
            <a:r>
              <a:rPr lang="el-GR" dirty="0"/>
              <a:t> (1990, 1996) για τις νέες εθνότητες-ταυτότητες, που κατασκευάζεται κυρίως στον λόγο των παλιννοστούντων μαθητών. </a:t>
            </a:r>
          </a:p>
          <a:p>
            <a:endParaRPr lang="el-G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571184" cy="5763040"/>
          </a:xfrm>
        </p:spPr>
        <p:txBody>
          <a:bodyPr>
            <a:normAutofit fontScale="62500" lnSpcReduction="20000"/>
          </a:bodyPr>
          <a:lstStyle/>
          <a:p>
            <a:r>
              <a:rPr lang="el-GR" i="1" dirty="0">
                <a:latin typeface="+mj-lt"/>
              </a:rPr>
              <a:t>Απόσπασμα 22 </a:t>
            </a:r>
            <a:endParaRPr lang="el-GR" dirty="0">
              <a:latin typeface="+mj-lt"/>
            </a:endParaRPr>
          </a:p>
          <a:p>
            <a:r>
              <a:rPr lang="el-GR" dirty="0">
                <a:latin typeface="+mj-lt"/>
              </a:rPr>
              <a:t>39 Ηλίας: Κι εγώ στο </a:t>
            </a:r>
            <a:r>
              <a:rPr lang="el-GR" dirty="0" err="1">
                <a:latin typeface="+mj-lt"/>
              </a:rPr>
              <a:t>Ταράς</a:t>
            </a:r>
            <a:r>
              <a:rPr lang="el-GR" dirty="0">
                <a:latin typeface="+mj-lt"/>
              </a:rPr>
              <a:t> γεννήθηκα </a:t>
            </a:r>
          </a:p>
          <a:p>
            <a:r>
              <a:rPr lang="el-GR" dirty="0">
                <a:latin typeface="+mj-lt"/>
              </a:rPr>
              <a:t>40 Ερ: Ποια είναι η πατρίδα σου; </a:t>
            </a:r>
          </a:p>
          <a:p>
            <a:r>
              <a:rPr lang="el-GR" dirty="0">
                <a:latin typeface="+mj-lt"/>
              </a:rPr>
              <a:t>41 Ηλίας: Η πατρίδα, εννοείτε πού γεννήθηκα; </a:t>
            </a:r>
          </a:p>
          <a:p>
            <a:r>
              <a:rPr lang="el-GR" dirty="0">
                <a:latin typeface="+mj-lt"/>
              </a:rPr>
              <a:t>42 Ερ: Εσύ όταν σε ρωτώ ποια είναι η πατρίδα σου τι θα μου’ </a:t>
            </a:r>
            <a:r>
              <a:rPr lang="el-GR" dirty="0" err="1">
                <a:latin typeface="+mj-lt"/>
              </a:rPr>
              <a:t>λεγες</a:t>
            </a:r>
            <a:r>
              <a:rPr lang="el-GR" dirty="0">
                <a:latin typeface="+mj-lt"/>
              </a:rPr>
              <a:t>; </a:t>
            </a:r>
          </a:p>
          <a:p>
            <a:r>
              <a:rPr lang="el-GR" dirty="0">
                <a:latin typeface="+mj-lt"/>
              </a:rPr>
              <a:t>43 Ηλίας: Ε, η Ελλάδα, σχετικά [χαμηλόφωνα] Αλλά αν το σκεφτούμε έτσι </a:t>
            </a:r>
          </a:p>
          <a:p>
            <a:r>
              <a:rPr lang="el-GR" dirty="0">
                <a:latin typeface="+mj-lt"/>
              </a:rPr>
              <a:t>44 Ερ: Δηλαδή, πώς να σκεφτούμε; Εξήγησέ μου τη σκέψη σου </a:t>
            </a:r>
          </a:p>
          <a:p>
            <a:r>
              <a:rPr lang="el-GR" dirty="0">
                <a:latin typeface="+mj-lt"/>
              </a:rPr>
              <a:t>45 Ηλίας: Εγώ, δεν κατάλαβα αυτό: ας πούμε όταν λέτε πατρίδα </a:t>
            </a:r>
            <a:r>
              <a:rPr lang="el-GR" dirty="0" err="1">
                <a:latin typeface="+mj-lt"/>
              </a:rPr>
              <a:t>ό,τι</a:t>
            </a:r>
            <a:r>
              <a:rPr lang="el-GR" dirty="0">
                <a:latin typeface="+mj-lt"/>
              </a:rPr>
              <a:t> νιώθω </a:t>
            </a:r>
          </a:p>
          <a:p>
            <a:r>
              <a:rPr lang="el-GR" dirty="0">
                <a:latin typeface="+mj-lt"/>
              </a:rPr>
              <a:t>46 ότι είναι πατρίδα μου; Ακόμα δεν μπορώ να πω ότι νιώθω πατρίδα μου </a:t>
            </a:r>
          </a:p>
          <a:p>
            <a:r>
              <a:rPr lang="el-GR" dirty="0">
                <a:latin typeface="+mj-lt"/>
              </a:rPr>
              <a:t>47 Ερ: Ποια; </a:t>
            </a:r>
          </a:p>
          <a:p>
            <a:r>
              <a:rPr lang="el-GR" dirty="0">
                <a:latin typeface="+mj-lt"/>
              </a:rPr>
              <a:t>48 Ηλίας: Και οι δύο χώρες, δεν μπορώ να πω έτσι </a:t>
            </a:r>
          </a:p>
          <a:p>
            <a:r>
              <a:rPr lang="el-GR" dirty="0">
                <a:latin typeface="+mj-lt"/>
              </a:rPr>
              <a:t>[ ] </a:t>
            </a:r>
          </a:p>
          <a:p>
            <a:r>
              <a:rPr lang="el-GR" dirty="0">
                <a:latin typeface="+mj-lt"/>
              </a:rPr>
              <a:t>151 Ερ: Ποια ομάδα υποστηρίζεις; </a:t>
            </a:r>
          </a:p>
          <a:p>
            <a:r>
              <a:rPr lang="el-GR" dirty="0">
                <a:latin typeface="+mj-lt"/>
              </a:rPr>
              <a:t>152 Ηλίας: ΠΑΟΚ [άμεση απάντηση] </a:t>
            </a:r>
          </a:p>
          <a:p>
            <a:r>
              <a:rPr lang="el-GR" dirty="0">
                <a:latin typeface="+mj-lt"/>
              </a:rPr>
              <a:t>153 Ερ: Σε έναν αγώνα ανάμεσα στην Ελλάδα και το Καζακστάν ποια ομάδα </a:t>
            </a:r>
          </a:p>
          <a:p>
            <a:r>
              <a:rPr lang="el-GR" dirty="0">
                <a:latin typeface="+mj-lt"/>
              </a:rPr>
              <a:t>154 θα υποστήριζες; </a:t>
            </a:r>
          </a:p>
          <a:p>
            <a:r>
              <a:rPr lang="el-GR" dirty="0">
                <a:latin typeface="+mj-lt"/>
              </a:rPr>
              <a:t>155 Ηλίας: Ελλάδα περισσότερο </a:t>
            </a:r>
          </a:p>
          <a:p>
            <a:r>
              <a:rPr lang="el-GR" dirty="0">
                <a:latin typeface="+mj-lt"/>
              </a:rPr>
              <a:t>156 Ερ: Για ποιον λόγο θα υποστήριζες την Ελλάδα; </a:t>
            </a:r>
          </a:p>
          <a:p>
            <a:r>
              <a:rPr lang="el-GR" dirty="0">
                <a:latin typeface="+mj-lt"/>
              </a:rPr>
              <a:t>157 Ηλίας: Ε, εκεί ας πούμε, ε, ας πούμε, στη λαϊκή “Άντε, </a:t>
            </a:r>
          </a:p>
          <a:p>
            <a:r>
              <a:rPr lang="el-GR" dirty="0">
                <a:latin typeface="+mj-lt"/>
              </a:rPr>
              <a:t>158 Ελληνίδα να γυρίσεις στην Ελλάδα σου’’. </a:t>
            </a:r>
          </a:p>
          <a:p>
            <a:r>
              <a:rPr lang="el-GR" dirty="0">
                <a:latin typeface="+mj-lt"/>
              </a:rPr>
              <a:t>159 Έτσι έλεγαν, κάποιοι.</a:t>
            </a:r>
          </a:p>
          <a:p>
            <a:endParaRPr lang="el-G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lstStyle/>
          <a:p>
            <a:pPr algn="ctr"/>
            <a:r>
              <a:rPr lang="el-GR" dirty="0"/>
              <a:t>Οι μαθητές κινητοποιούν στον λόγο τους πολλαπλές ταυτότητες στις οποίες εμπλέκεται ο τόπος γέννησης, η καταγωγή των γονέων και των παππούδων, η ιστορία των μετακινήσεων της οικογένειάς τους αλλά και η τωρινή τους διαμονή. Η συνεχής δια του λόγου διαπραγμάτευση της εθνικής ταυτότητας χαρακτηρίζει τον λόγο όλων των παλιννοστούντων μαθητών που ζουν σε </a:t>
            </a:r>
            <a:r>
              <a:rPr lang="el-GR" dirty="0" err="1"/>
              <a:t>πολυγλωσσικά</a:t>
            </a:r>
            <a:r>
              <a:rPr lang="el-GR" dirty="0"/>
              <a:t> και πολυπολιτισμικά περιβάλλοντα.</a:t>
            </a:r>
          </a:p>
          <a:p>
            <a:pPr algn="ct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499176" cy="5907056"/>
          </a:xfrm>
        </p:spPr>
        <p:txBody>
          <a:bodyPr/>
          <a:lstStyle/>
          <a:p>
            <a:pPr algn="just">
              <a:lnSpc>
                <a:spcPct val="90000"/>
              </a:lnSpc>
              <a:buNone/>
              <a:defRPr/>
            </a:pPr>
            <a:endParaRPr lang="el-GR" dirty="0">
              <a:latin typeface="Garamond" pitchFamily="18" charset="0"/>
            </a:endParaRPr>
          </a:p>
          <a:p>
            <a:pPr algn="ctr">
              <a:lnSpc>
                <a:spcPct val="90000"/>
              </a:lnSpc>
              <a:defRPr/>
            </a:pPr>
            <a:r>
              <a:rPr lang="el-GR" i="1" dirty="0">
                <a:latin typeface="+mj-lt"/>
              </a:rPr>
              <a:t>Αρχέγονη προσέγγιση του έθνους</a:t>
            </a:r>
            <a:r>
              <a:rPr lang="el-GR" dirty="0">
                <a:latin typeface="+mj-lt"/>
              </a:rPr>
              <a:t>: Το έθνος </a:t>
            </a:r>
            <a:r>
              <a:rPr lang="el-GR" dirty="0" err="1">
                <a:latin typeface="+mj-lt"/>
              </a:rPr>
              <a:t>διαμ</a:t>
            </a:r>
            <a:r>
              <a:rPr lang="en-US" dirty="0">
                <a:latin typeface="+mj-lt"/>
              </a:rPr>
              <a:t>o</a:t>
            </a:r>
            <a:r>
              <a:rPr lang="el-GR" dirty="0" err="1">
                <a:latin typeface="+mj-lt"/>
              </a:rPr>
              <a:t>ρφώνεται</a:t>
            </a:r>
            <a:r>
              <a:rPr lang="el-GR" dirty="0">
                <a:latin typeface="+mj-lt"/>
              </a:rPr>
              <a:t> κάτω από την επίδραση μιας κυρίαρχης </a:t>
            </a:r>
            <a:r>
              <a:rPr lang="el-GR" dirty="0" err="1">
                <a:latin typeface="+mj-lt"/>
              </a:rPr>
              <a:t>εθνοτικής</a:t>
            </a:r>
            <a:r>
              <a:rPr lang="el-GR" dirty="0">
                <a:latin typeface="+mj-lt"/>
              </a:rPr>
              <a:t> (</a:t>
            </a:r>
            <a:r>
              <a:rPr lang="en-US" dirty="0">
                <a:latin typeface="+mj-lt"/>
              </a:rPr>
              <a:t>ethnic)</a:t>
            </a:r>
            <a:r>
              <a:rPr lang="el-GR" dirty="0">
                <a:latin typeface="+mj-lt"/>
              </a:rPr>
              <a:t> κοινότητας</a:t>
            </a:r>
          </a:p>
          <a:p>
            <a:pPr algn="ctr">
              <a:lnSpc>
                <a:spcPct val="90000"/>
              </a:lnSpc>
              <a:buNone/>
              <a:defRPr/>
            </a:pPr>
            <a:r>
              <a:rPr lang="el-GR" dirty="0">
                <a:latin typeface="+mj-lt"/>
              </a:rPr>
              <a:t>και τα βασικά χαρακτηριστικά του αποτελούν:</a:t>
            </a:r>
          </a:p>
          <a:p>
            <a:pPr algn="ctr">
              <a:lnSpc>
                <a:spcPct val="90000"/>
              </a:lnSpc>
              <a:buFont typeface="Wingdings" pitchFamily="2" charset="2"/>
              <a:buChar char="q"/>
              <a:defRPr/>
            </a:pPr>
            <a:r>
              <a:rPr lang="el-GR" dirty="0">
                <a:latin typeface="+mj-lt"/>
              </a:rPr>
              <a:t> οι κοινές παραδόσεις </a:t>
            </a:r>
          </a:p>
          <a:p>
            <a:pPr algn="ctr">
              <a:lnSpc>
                <a:spcPct val="90000"/>
              </a:lnSpc>
              <a:buFont typeface="Wingdings" pitchFamily="2" charset="2"/>
              <a:buChar char="q"/>
              <a:defRPr/>
            </a:pPr>
            <a:r>
              <a:rPr lang="el-GR" dirty="0">
                <a:latin typeface="+mj-lt"/>
              </a:rPr>
              <a:t>οι κοινές μνήμες, </a:t>
            </a:r>
          </a:p>
          <a:p>
            <a:pPr algn="ctr">
              <a:lnSpc>
                <a:spcPct val="90000"/>
              </a:lnSpc>
              <a:buFont typeface="Wingdings" pitchFamily="2" charset="2"/>
              <a:buChar char="q"/>
              <a:defRPr/>
            </a:pPr>
            <a:r>
              <a:rPr lang="el-GR" dirty="0">
                <a:latin typeface="+mj-lt"/>
              </a:rPr>
              <a:t>η γλώσσα, </a:t>
            </a:r>
          </a:p>
          <a:p>
            <a:pPr algn="ctr">
              <a:lnSpc>
                <a:spcPct val="90000"/>
              </a:lnSpc>
              <a:buFont typeface="Wingdings" pitchFamily="2" charset="2"/>
              <a:buChar char="q"/>
              <a:defRPr/>
            </a:pPr>
            <a:r>
              <a:rPr lang="el-GR" dirty="0">
                <a:latin typeface="+mj-lt"/>
              </a:rPr>
              <a:t>τα ήθη. Τονίζεται </a:t>
            </a:r>
          </a:p>
          <a:p>
            <a:pPr algn="ctr">
              <a:lnSpc>
                <a:spcPct val="90000"/>
              </a:lnSpc>
              <a:buFont typeface="Wingdings" pitchFamily="2" charset="2"/>
              <a:buChar char="q"/>
              <a:defRPr/>
            </a:pPr>
            <a:r>
              <a:rPr lang="el-GR" dirty="0">
                <a:latin typeface="+mj-lt"/>
              </a:rPr>
              <a:t>η σημασία των </a:t>
            </a:r>
            <a:r>
              <a:rPr lang="el-GR" dirty="0" err="1">
                <a:latin typeface="+mj-lt"/>
              </a:rPr>
              <a:t>εθνοτικών</a:t>
            </a:r>
            <a:r>
              <a:rPr lang="el-GR" dirty="0">
                <a:latin typeface="+mj-lt"/>
              </a:rPr>
              <a:t> κοινοτήτων στη συγκρότηση των εθνών και των εθνικών ταυτοτήτων έξω</a:t>
            </a:r>
            <a:r>
              <a:rPr lang="en-US" dirty="0">
                <a:latin typeface="+mj-lt"/>
              </a:rPr>
              <a:t> </a:t>
            </a:r>
            <a:r>
              <a:rPr lang="el-GR" dirty="0">
                <a:latin typeface="+mj-lt"/>
              </a:rPr>
              <a:t>όμως από την ενεργητική ιστορική διαδικασία συγκρότησης</a:t>
            </a:r>
            <a:r>
              <a:rPr lang="en-US" dirty="0">
                <a:latin typeface="+mj-lt"/>
              </a:rPr>
              <a:t>  </a:t>
            </a:r>
            <a:r>
              <a:rPr lang="el-GR" dirty="0">
                <a:latin typeface="+mj-lt"/>
              </a:rPr>
              <a:t>των εθνών. </a:t>
            </a:r>
          </a:p>
          <a:p>
            <a:pPr algn="ctr">
              <a:lnSpc>
                <a:spcPct val="90000"/>
              </a:lnSpc>
              <a:buNone/>
              <a:defRPr/>
            </a:pPr>
            <a:r>
              <a:rPr lang="el-GR" dirty="0">
                <a:latin typeface="+mj-lt"/>
              </a:rPr>
              <a:t>Βασικός εκπρόσωπος ο </a:t>
            </a:r>
            <a:r>
              <a:rPr lang="en-US" dirty="0">
                <a:latin typeface="+mj-lt"/>
              </a:rPr>
              <a:t>Anthony Smith</a:t>
            </a:r>
            <a:endParaRPr lang="el-GR" dirty="0">
              <a:latin typeface="+mj-lt"/>
            </a:endParaRPr>
          </a:p>
          <a:p>
            <a:pPr algn="ctr">
              <a:lnSpc>
                <a:spcPct val="90000"/>
              </a:lnSpc>
              <a:buNone/>
              <a:defRPr/>
            </a:pPr>
            <a:endParaRPr lang="el-GR" dirty="0">
              <a:latin typeface="+mj-lt"/>
            </a:endParaRP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lstStyle/>
          <a:p>
            <a:pPr algn="ctr"/>
            <a:r>
              <a:rPr lang="el-GR" dirty="0"/>
              <a:t>Στην περίπτωση των υποκειμένων της έρευνας οι τρόποι με τους οποίους κατασκευάζουν την ταυτότητά τους παράγουν μια μεταβλητότητα στην εκφορά των αναφορών τους, η οποία φαίνεται να οφείλεται τόσο στους λόγους και τις πρακτικές που έχουν βιώσει στη χώρα προέλευσης όσο και σ’ αυτούς με τους οποίους είτε συγκρούονται είτε καλούνται να συμφωνήσουν στη χώρα υποδοχής και στο νέο πολιτισμικό τους περιβάλλον.</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643192" cy="6051072"/>
          </a:xfrm>
        </p:spPr>
        <p:txBody>
          <a:bodyPr/>
          <a:lstStyle/>
          <a:p>
            <a:pPr>
              <a:buNone/>
            </a:pPr>
            <a:r>
              <a:rPr lang="el-GR" b="1" i="1" dirty="0"/>
              <a:t>Η </a:t>
            </a:r>
            <a:r>
              <a:rPr lang="el-GR" b="1" i="1" dirty="0" err="1"/>
              <a:t>ουσιοκρατική</a:t>
            </a:r>
            <a:r>
              <a:rPr lang="el-GR" b="1" i="1" dirty="0"/>
              <a:t> αντίληψη της ταυτότητας</a:t>
            </a:r>
            <a:endParaRPr lang="el-GR" b="1" dirty="0"/>
          </a:p>
          <a:p>
            <a:r>
              <a:rPr lang="el-GR" dirty="0"/>
              <a:t>Η εθνική ταυτότητα στον παραδοσιακό εθνικιστικό λόγο κατασκευάζεται </a:t>
            </a:r>
            <a:r>
              <a:rPr lang="el-GR" dirty="0" err="1"/>
              <a:t>ουσιοκρατικά</a:t>
            </a:r>
            <a:r>
              <a:rPr lang="el-GR" dirty="0"/>
              <a:t>, ως ένα «φυσικό» και εγγενές χαρακτηριστικό του υποκειμένου. Το να ανήκει κάποιος σε μια εθνότητα φαίνεται να είναι τόσο προφανές και «φυσικό» όσο τα να «έχει μια μύτη και δύο αυτιά» (</a:t>
            </a:r>
            <a:r>
              <a:rPr lang="el-GR" dirty="0" err="1"/>
              <a:t>Gellner</a:t>
            </a:r>
            <a:r>
              <a:rPr lang="el-GR" dirty="0"/>
              <a:t> </a:t>
            </a:r>
            <a:r>
              <a:rPr lang="el-GR" dirty="0" err="1"/>
              <a:t>όπ.π</a:t>
            </a:r>
            <a:r>
              <a:rPr lang="el-GR" dirty="0"/>
              <a:t>.: 22).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8289B04-724C-4C3C-BFB5-3ADC0A2C4B3F}"/>
              </a:ext>
            </a:extLst>
          </p:cNvPr>
          <p:cNvSpPr>
            <a:spLocks noGrp="1"/>
          </p:cNvSpPr>
          <p:nvPr>
            <p:ph idx="1"/>
          </p:nvPr>
        </p:nvSpPr>
        <p:spPr/>
        <p:txBody>
          <a:bodyPr/>
          <a:lstStyle/>
          <a:p>
            <a:pPr algn="ctr"/>
            <a:r>
              <a:rPr lang="el-GR" dirty="0"/>
              <a:t>Οι έννοιες της ενότητας, της αυτονομίας, της ταυτότητας, της αδελφότητας και του πατρικού εδάφους, οι οποίες περιλαμβάνονται στην ιδεολογία του εθνικισμού, διαμορφώνουν έναν εθνικιστικό συμβολισμό και τελετουργικά τα οποία θεωρούνται σχεδόν αυτονόητα.</a:t>
            </a:r>
          </a:p>
        </p:txBody>
      </p:sp>
    </p:spTree>
    <p:extLst>
      <p:ext uri="{BB962C8B-B14F-4D97-AF65-F5344CB8AC3E}">
        <p14:creationId xmlns:p14="http://schemas.microsoft.com/office/powerpoint/2010/main" val="370884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355160" cy="5835048"/>
          </a:xfrm>
        </p:spPr>
        <p:txBody>
          <a:bodyPr/>
          <a:lstStyle/>
          <a:p>
            <a:r>
              <a:rPr lang="el-GR" dirty="0"/>
              <a:t>Η επινοημένη –κατά τον </a:t>
            </a:r>
            <a:r>
              <a:rPr lang="el-GR" dirty="0" err="1"/>
              <a:t>Hobsbawm</a:t>
            </a:r>
            <a:r>
              <a:rPr lang="el-GR" dirty="0"/>
              <a:t> (2004)– παράδοση και το «ανακατασκευασμένο παρελθόν» (Λέκκας 2006</a:t>
            </a:r>
            <a:r>
              <a:rPr lang="el-GR" baseline="30000" dirty="0"/>
              <a:t>3</a:t>
            </a:r>
            <a:r>
              <a:rPr lang="el-GR" dirty="0"/>
              <a:t>: 181) λειτουργεί με παρόμοιο τρόπο. Η εθνικιστική ιδεολογία επικαλείται συχνά τους «δεσμούς αίματος» (</a:t>
            </a:r>
            <a:r>
              <a:rPr lang="el-GR" dirty="0" err="1"/>
              <a:t>Bilig</a:t>
            </a:r>
            <a:r>
              <a:rPr lang="el-GR" dirty="0"/>
              <a:t> 1995: 55).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029244-A77D-4190-9391-2C2A81F4F6D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E0FCB06-134E-4241-8FE2-99E5A3D8D1B4}"/>
              </a:ext>
            </a:extLst>
          </p:cNvPr>
          <p:cNvSpPr>
            <a:spLocks noGrp="1"/>
          </p:cNvSpPr>
          <p:nvPr>
            <p:ph idx="1"/>
          </p:nvPr>
        </p:nvSpPr>
        <p:spPr/>
        <p:txBody>
          <a:bodyPr/>
          <a:lstStyle/>
          <a:p>
            <a:r>
              <a:rPr lang="el-GR" dirty="0"/>
              <a:t>Επιστρατεύει την κατηγορία της εξ αίματος καταγωγής αντλώντας την από την «οικογενειακή ιδεολογία». Η ταύτιση με την </a:t>
            </a:r>
            <a:r>
              <a:rPr lang="el-GR" dirty="0" err="1"/>
              <a:t>εθνοτική</a:t>
            </a:r>
            <a:r>
              <a:rPr lang="el-GR" dirty="0"/>
              <a:t> ομάδα προσλαμβάνει τον χαρακτήρα της «κληρονομιάς» και του «φυσικού δεσμού», έννοιες που χαρακτηρίζουν και τον ρατσιστικό λόγο.</a:t>
            </a:r>
          </a:p>
          <a:p>
            <a:endParaRPr lang="el-GR" dirty="0"/>
          </a:p>
        </p:txBody>
      </p:sp>
    </p:spTree>
    <p:extLst>
      <p:ext uri="{BB962C8B-B14F-4D97-AF65-F5344CB8AC3E}">
        <p14:creationId xmlns:p14="http://schemas.microsoft.com/office/powerpoint/2010/main" val="410153814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83568" y="476672"/>
            <a:ext cx="7239000" cy="5979064"/>
          </a:xfrm>
        </p:spPr>
        <p:txBody>
          <a:bodyPr/>
          <a:lstStyle/>
          <a:p>
            <a:pPr>
              <a:buNone/>
            </a:pPr>
            <a:r>
              <a:rPr lang="el-GR" i="1" dirty="0"/>
              <a:t>Απόσπασμα 1 </a:t>
            </a:r>
            <a:endParaRPr lang="el-GR" dirty="0"/>
          </a:p>
          <a:p>
            <a:r>
              <a:rPr lang="el-GR" dirty="0"/>
              <a:t>161 Ερ: Όταν κάποιος έρχεται στην Ελλάδα από κάποια άλλη χώρα, </a:t>
            </a:r>
          </a:p>
          <a:p>
            <a:r>
              <a:rPr lang="el-GR" dirty="0"/>
              <a:t>162 πιστεύεις ότι μπορεί να γίνει Έλληνας; </a:t>
            </a:r>
          </a:p>
          <a:p>
            <a:r>
              <a:rPr lang="el-GR" dirty="0"/>
              <a:t>163 </a:t>
            </a:r>
            <a:r>
              <a:rPr lang="el-GR" dirty="0" err="1"/>
              <a:t>Ηλιριάνα</a:t>
            </a:r>
            <a:r>
              <a:rPr lang="el-GR" dirty="0"/>
              <a:t>: Όχι, δεν το πιστεύω </a:t>
            </a:r>
          </a:p>
          <a:p>
            <a:r>
              <a:rPr lang="el-GR" dirty="0"/>
              <a:t>164 Ερ: Όχι, δεν το πιστεύεις </a:t>
            </a:r>
          </a:p>
          <a:p>
            <a:r>
              <a:rPr lang="el-GR" dirty="0"/>
              <a:t>165 </a:t>
            </a:r>
            <a:r>
              <a:rPr lang="el-GR" dirty="0" err="1"/>
              <a:t>Ηλιριάνα</a:t>
            </a:r>
            <a:r>
              <a:rPr lang="el-GR" dirty="0"/>
              <a:t>: Όχι, γιατί το αίμα είναι, σε ποια πατρίδα θα είναι </a:t>
            </a:r>
          </a:p>
          <a:p>
            <a:r>
              <a:rPr lang="el-GR" dirty="0"/>
              <a:t>166 αυτό το αίμα θα πάει </a:t>
            </a:r>
          </a:p>
          <a:p>
            <a:endParaRPr lang="el-G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fontScale="55000" lnSpcReduction="20000"/>
          </a:bodyPr>
          <a:lstStyle/>
          <a:p>
            <a:r>
              <a:rPr lang="el-GR" i="1" dirty="0"/>
              <a:t>Απόσπασμα 2 </a:t>
            </a:r>
            <a:endParaRPr lang="el-GR" dirty="0"/>
          </a:p>
          <a:p>
            <a:r>
              <a:rPr lang="el-GR" dirty="0"/>
              <a:t>162 Ερ: Όταν κάποιος έρχεται στην Ελλάδα από κάποια </a:t>
            </a:r>
          </a:p>
          <a:p>
            <a:r>
              <a:rPr lang="el-GR" dirty="0"/>
              <a:t>163 άλλη χώρα θα μπορούσε να γίνει Έλληνας; </a:t>
            </a:r>
          </a:p>
          <a:p>
            <a:r>
              <a:rPr lang="el-GR" dirty="0"/>
              <a:t>164 </a:t>
            </a:r>
            <a:r>
              <a:rPr lang="el-GR" dirty="0" err="1"/>
              <a:t>Μπόρις</a:t>
            </a:r>
            <a:r>
              <a:rPr lang="el-GR" dirty="0"/>
              <a:t>: Πώς; Δεν μπορούσε </a:t>
            </a:r>
          </a:p>
          <a:p>
            <a:r>
              <a:rPr lang="el-GR" dirty="0"/>
              <a:t>165 Ερ: Γιατί δεν μπορεί; </a:t>
            </a:r>
          </a:p>
          <a:p>
            <a:r>
              <a:rPr lang="el-GR" dirty="0"/>
              <a:t>166 </a:t>
            </a:r>
            <a:r>
              <a:rPr lang="el-GR" dirty="0" err="1"/>
              <a:t>Μπόρις</a:t>
            </a:r>
            <a:r>
              <a:rPr lang="el-GR" dirty="0"/>
              <a:t>: Γιατί (..) το αίμα που έχει αλβανικό, θα είναι, θα μείνει Αλβανός. </a:t>
            </a:r>
          </a:p>
          <a:p>
            <a:r>
              <a:rPr lang="el-GR" dirty="0"/>
              <a:t>167 Αυτό είναι. Ένας είναι στην τάξη μου, ένας Αλβανός, ξέχασε αλβανικά, όλα </a:t>
            </a:r>
          </a:p>
          <a:p>
            <a:r>
              <a:rPr lang="el-GR" dirty="0"/>
              <a:t>168 τα πράγματα κάνει σαν Έλληνας έτσι, λέω “να μην ξεχάσεις αλβανικά’’, </a:t>
            </a:r>
          </a:p>
          <a:p>
            <a:r>
              <a:rPr lang="el-GR" dirty="0"/>
              <a:t>169 τέτοια πράγματα, δεν θυμάται τίποτα. Με λέει “ήρθα όταν ήμουνα τέσσερα </a:t>
            </a:r>
          </a:p>
          <a:p>
            <a:r>
              <a:rPr lang="el-GR" dirty="0"/>
              <a:t>170 χρόνια, γι’ αυτό ξέχασα όλα τα πράγματα’’, “να μην ξεχάσεις’’ λέω. Δεν έχει </a:t>
            </a:r>
          </a:p>
          <a:p>
            <a:r>
              <a:rPr lang="el-GR" dirty="0"/>
              <a:t>171 σημασία πόσο χρονών ήρθε και πόσο χρονών θα γίνει. Αν γεννήθηκα εδώ </a:t>
            </a:r>
          </a:p>
          <a:p>
            <a:r>
              <a:rPr lang="el-GR" dirty="0"/>
              <a:t>172 δεν έχει σημασία, δεν θα ήμουνα Έλληνας, γιατί είμαι, έχω η μαμά </a:t>
            </a:r>
          </a:p>
          <a:p>
            <a:r>
              <a:rPr lang="el-GR" dirty="0"/>
              <a:t>173 </a:t>
            </a:r>
            <a:r>
              <a:rPr lang="el-GR" dirty="0" err="1"/>
              <a:t>Γεωργιανίδα</a:t>
            </a:r>
            <a:r>
              <a:rPr lang="el-GR" dirty="0"/>
              <a:t> και ο μπαμπάς Γεωργιανός. Γιατί να γίνω Έλληνας; Μ’ </a:t>
            </a:r>
          </a:p>
          <a:p>
            <a:r>
              <a:rPr lang="el-GR" dirty="0"/>
              <a:t>174 αρέσουν οι Έλληνες αλλά δεν έχω πρόβλημα ότι είμαι Γεωργιανός και μ’ </a:t>
            </a:r>
          </a:p>
          <a:p>
            <a:r>
              <a:rPr lang="el-GR" dirty="0"/>
              <a:t>175 αρέσει ότι είμαι Γεωργιανός. Κανένας δεν μπορεί να γίνει Έλληνας για να </a:t>
            </a:r>
          </a:p>
          <a:p>
            <a:r>
              <a:rPr lang="el-GR" dirty="0"/>
              <a:t>176 έρθει από την άλλη χωρά για να πει ότι “είμαι Έλληνας’’ και τέτοια. Αν θες </a:t>
            </a:r>
          </a:p>
          <a:p>
            <a:r>
              <a:rPr lang="el-GR" dirty="0"/>
              <a:t>177 να μιλάς, να μιλάς, να φωνάζεις “είμαι Έλληνας!’’, έτσι να φωνάζεις αλλά δεν </a:t>
            </a:r>
          </a:p>
          <a:p>
            <a:r>
              <a:rPr lang="el-GR" dirty="0"/>
              <a:t>178 είσαι Έλληνας καθόλου</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571184" cy="6123080"/>
          </a:xfrm>
        </p:spPr>
        <p:txBody>
          <a:bodyPr/>
          <a:lstStyle/>
          <a:p>
            <a:r>
              <a:rPr lang="el-GR" dirty="0"/>
              <a:t>181 Ερ: Μάλιστα. Μπορεί κάποιος να πάψει να είναι Έλληνας ή Ρώσος και </a:t>
            </a:r>
          </a:p>
          <a:p>
            <a:r>
              <a:rPr lang="el-GR" dirty="0"/>
              <a:t>182 να γίνει κάτι άλλο, Άγγλος, Γάλλος; </a:t>
            </a:r>
          </a:p>
          <a:p>
            <a:r>
              <a:rPr lang="el-GR" dirty="0"/>
              <a:t>183 </a:t>
            </a:r>
            <a:r>
              <a:rPr lang="el-GR" dirty="0" err="1"/>
              <a:t>Γεωργής</a:t>
            </a:r>
            <a:r>
              <a:rPr lang="el-GR" dirty="0"/>
              <a:t>: Πώς; Δεν ξέρω. Το αίμα είναι αίμα αλλά στην ψυχή </a:t>
            </a:r>
          </a:p>
          <a:p>
            <a:r>
              <a:rPr lang="el-GR" dirty="0"/>
              <a:t>184 μπορεί να νιώθει ο καθένας </a:t>
            </a:r>
            <a:r>
              <a:rPr lang="el-GR" dirty="0" err="1"/>
              <a:t>ό,τι</a:t>
            </a:r>
            <a:r>
              <a:rPr lang="el-GR" dirty="0"/>
              <a:t> θέλει. Μπορεί να νιώθει ότι είναι </a:t>
            </a:r>
          </a:p>
          <a:p>
            <a:r>
              <a:rPr lang="el-GR" dirty="0"/>
              <a:t>185 κάτι άλλο. Αυτό.</a:t>
            </a:r>
          </a:p>
          <a:p>
            <a:endParaRPr lang="el-G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lstStyle/>
          <a:p>
            <a:r>
              <a:rPr lang="el-GR" dirty="0"/>
              <a:t>Η μεταφορά του «αίματος» διατυπώνεται και στον λόγο του Σπύρου από τη Γεωργία (τρία χρόνια στην Ελλάδα) στο απόσπασμα 5. Διατυπώνει με βεβαιότητα το αμετάβλητο της εθνικής ταυτότητας στη σειρά 93 και εισάγει τη μεταφορική χρήση του «αίματος» ως αιτιολόγηση για το αδύνατο της αλλαγής της ταυτότητας, η οποία </a:t>
            </a:r>
            <a:r>
              <a:rPr lang="el-GR" i="1" dirty="0"/>
              <a:t>«δεν σβήνει» </a:t>
            </a:r>
            <a:r>
              <a:rPr lang="el-GR" dirty="0"/>
              <a:t>παρά τη θέληση του υποκειμένου.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6537B0-206B-46BC-A1F0-7CECDDCFEE6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D2EC2F8-2E11-4972-A04B-089750FCCA2E}"/>
              </a:ext>
            </a:extLst>
          </p:cNvPr>
          <p:cNvSpPr>
            <a:spLocks noGrp="1"/>
          </p:cNvSpPr>
          <p:nvPr>
            <p:ph idx="1"/>
          </p:nvPr>
        </p:nvSpPr>
        <p:spPr/>
        <p:txBody>
          <a:bodyPr/>
          <a:lstStyle/>
          <a:p>
            <a:r>
              <a:rPr lang="el-GR" dirty="0"/>
              <a:t>Κατασκευάζεται μια ταυτότητα ως φυσικό χαρακτηριστικό με το οποίο ο άνθρωπος γεννιέται και πεθαίνει. Η άρνηση της ταυτότητας στον λόγο του μαθητή αναπαρίσταται ως χειρότερη από τον θάνατο. Ο μαθητής δηλώνει στη σειρά 96 «δηλαδή, ας πεθάνει, να τελειώνουμε». </a:t>
            </a:r>
          </a:p>
          <a:p>
            <a:endParaRPr lang="el-GR" dirty="0"/>
          </a:p>
        </p:txBody>
      </p:sp>
    </p:spTree>
    <p:extLst>
      <p:ext uri="{BB962C8B-B14F-4D97-AF65-F5344CB8AC3E}">
        <p14:creationId xmlns:p14="http://schemas.microsoft.com/office/powerpoint/2010/main" val="4147580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normAutofit/>
          </a:bodyPr>
          <a:lstStyle/>
          <a:p>
            <a:pPr>
              <a:buNone/>
            </a:pPr>
            <a:r>
              <a:rPr lang="en-US" dirty="0"/>
              <a:t>Anthony Smith</a:t>
            </a:r>
            <a:endParaRPr lang="el-GR" dirty="0"/>
          </a:p>
          <a:p>
            <a:r>
              <a:rPr lang="el-GR" dirty="0"/>
              <a:t>Σ’ αυτό το πλαίσιο διαμορφώνεται η </a:t>
            </a:r>
            <a:r>
              <a:rPr lang="el-GR" dirty="0" err="1"/>
              <a:t>εθνοτική</a:t>
            </a:r>
            <a:r>
              <a:rPr lang="el-GR" dirty="0"/>
              <a:t> συνείδηση με :</a:t>
            </a:r>
          </a:p>
          <a:p>
            <a:pPr>
              <a:buFont typeface="Wingdings" pitchFamily="2" charset="2"/>
              <a:buChar char="§"/>
            </a:pPr>
            <a:r>
              <a:rPr lang="el-GR" dirty="0"/>
              <a:t>έντονα λαϊκό στοιχείο, αφού δίνεται έμφαση στους δεσμούς συγγένειας, </a:t>
            </a:r>
          </a:p>
          <a:p>
            <a:pPr>
              <a:buFont typeface="Wingdings" pitchFamily="2" charset="2"/>
              <a:buChar char="§"/>
            </a:pPr>
            <a:r>
              <a:rPr lang="el-GR" dirty="0"/>
              <a:t>και δεν αντιμετωπίζεται ο λαός ως πολιτική κοινότητα, </a:t>
            </a:r>
          </a:p>
          <a:p>
            <a:pPr>
              <a:buFont typeface="Wingdings" pitchFamily="2" charset="2"/>
              <a:buChar char="§"/>
            </a:pPr>
            <a:r>
              <a:rPr lang="el-GR" dirty="0"/>
              <a:t>Οι </a:t>
            </a:r>
            <a:r>
              <a:rPr lang="el-GR" dirty="0" err="1"/>
              <a:t>εθνοτικές</a:t>
            </a:r>
            <a:r>
              <a:rPr lang="el-GR" dirty="0"/>
              <a:t> ταυτότητες συχνά συσχετίζονται με τις θρησκευτικές κοινότητες.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571184" cy="5835048"/>
          </a:xfrm>
        </p:spPr>
        <p:txBody>
          <a:bodyPr/>
          <a:lstStyle/>
          <a:p>
            <a:pPr>
              <a:buNone/>
            </a:pPr>
            <a:r>
              <a:rPr lang="el-GR" i="1" dirty="0"/>
              <a:t>Απόσπασμα 5 </a:t>
            </a:r>
            <a:endParaRPr lang="el-GR" dirty="0"/>
          </a:p>
          <a:p>
            <a:r>
              <a:rPr lang="el-GR" dirty="0"/>
              <a:t>91Ερ: Μπορεί κάποιος να πάψει να είναι Έλληνας ή Γεωργιανός και να γίνει </a:t>
            </a:r>
          </a:p>
          <a:p>
            <a:r>
              <a:rPr lang="el-GR" dirty="0"/>
              <a:t>92 κάτι άλλο; </a:t>
            </a:r>
          </a:p>
          <a:p>
            <a:r>
              <a:rPr lang="el-GR" dirty="0"/>
              <a:t>93 Σπύρος: Όχι, αυτό δεν είναι [δεν ακούγεται] </a:t>
            </a:r>
          </a:p>
          <a:p>
            <a:r>
              <a:rPr lang="el-GR" dirty="0"/>
              <a:t>94 Ερ: Για ποιο λόγο; </a:t>
            </a:r>
          </a:p>
          <a:p>
            <a:r>
              <a:rPr lang="el-GR" dirty="0"/>
              <a:t>95 Σπύρος: Και στο αίμα, ας πούμε, από τη χώρα που είναι και να θέλει δεν </a:t>
            </a:r>
          </a:p>
          <a:p>
            <a:r>
              <a:rPr lang="el-GR" dirty="0"/>
              <a:t>96 μπορεί να το σβήσει αυτό. Δηλαδή ας πεθάνει και να τελειώνουμε</a:t>
            </a:r>
          </a:p>
          <a:p>
            <a:r>
              <a:rPr lang="el-GR" dirty="0"/>
              <a:t>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499176" cy="5907056"/>
          </a:xfrm>
        </p:spPr>
        <p:txBody>
          <a:bodyPr>
            <a:normAutofit/>
          </a:bodyPr>
          <a:lstStyle/>
          <a:p>
            <a:r>
              <a:rPr lang="el-GR" dirty="0"/>
              <a:t>Στον λόγο των μαθητών κινητοποιείται η εθνική ταυτότητα ως ένα </a:t>
            </a:r>
            <a:r>
              <a:rPr lang="el-GR" dirty="0" err="1"/>
              <a:t>ουσιοκρατικό</a:t>
            </a:r>
            <a:r>
              <a:rPr lang="el-GR" dirty="0"/>
              <a:t>, εγγενές χαρακτηριστικό με το οποίο τα υποκείμενα «γεννιούνται». </a:t>
            </a:r>
          </a:p>
          <a:p>
            <a:r>
              <a:rPr lang="el-GR" dirty="0"/>
              <a:t>μια κατασκευή της ταυτότητας </a:t>
            </a:r>
          </a:p>
          <a:p>
            <a:endParaRPr lang="el-GR" dirty="0"/>
          </a:p>
          <a:p>
            <a:r>
              <a:rPr lang="el-GR" dirty="0"/>
              <a:t> με τον παραδοσιακό εθνικιστικό λόγο, ο οποίος χειρίζεται την ταυτότητα προσδίδοντάς της «κληρονομικές διαστάσεις». </a:t>
            </a:r>
          </a:p>
          <a:p>
            <a:endParaRPr lang="el-GR" dirty="0"/>
          </a:p>
        </p:txBody>
      </p:sp>
      <p:sp>
        <p:nvSpPr>
          <p:cNvPr id="6" name="5 - Βέλος προς τα κάτω"/>
          <p:cNvSpPr/>
          <p:nvPr/>
        </p:nvSpPr>
        <p:spPr>
          <a:xfrm>
            <a:off x="3059832" y="2780928"/>
            <a:ext cx="136815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239000" cy="5835048"/>
          </a:xfrm>
        </p:spPr>
        <p:txBody>
          <a:bodyPr/>
          <a:lstStyle/>
          <a:p>
            <a:pPr algn="ctr"/>
            <a:r>
              <a:rPr lang="el-GR" dirty="0"/>
              <a:t>Οι μαθητές στον λόγο τους αναφέρονται σε μια ταυτότητα αμετάβλητη που κληρονομείται «εξ αίματος». Η </a:t>
            </a:r>
            <a:r>
              <a:rPr lang="el-GR" dirty="0" err="1"/>
              <a:t>ουσιοκρατική</a:t>
            </a:r>
            <a:r>
              <a:rPr lang="el-GR" dirty="0"/>
              <a:t> αυτή αναπαράσταση της εθνικής ταυτότητας ως εγγενούς χαρακτηριστικού σχετίζεται και με την αναπαράσταση της πατρίδας με όρους οικογενειακούς, «μητέρα-</a:t>
            </a:r>
            <a:r>
              <a:rPr lang="el-GR" dirty="0" err="1"/>
              <a:t>πατρίδ</a:t>
            </a:r>
            <a:r>
              <a:rPr lang="el-GR" dirty="0"/>
              <a:t>α, πάτρια εδάφη», αλλά και με έναν βιολογικό εθνικισμό (</a:t>
            </a:r>
            <a:r>
              <a:rPr lang="el-GR" dirty="0" err="1"/>
              <a:t>Bilig</a:t>
            </a:r>
            <a:r>
              <a:rPr lang="el-GR" dirty="0"/>
              <a:t> 1995: 105)</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715200" cy="5835048"/>
          </a:xfrm>
        </p:spPr>
        <p:txBody>
          <a:bodyPr/>
          <a:lstStyle/>
          <a:p>
            <a:pPr algn="ctr"/>
            <a:endParaRPr lang="el-GR" dirty="0"/>
          </a:p>
          <a:p>
            <a:pPr algn="ctr"/>
            <a:endParaRPr lang="el-GR" dirty="0"/>
          </a:p>
          <a:p>
            <a:pPr algn="ctr"/>
            <a:endParaRPr lang="el-GR" dirty="0"/>
          </a:p>
          <a:p>
            <a:pPr algn="ctr"/>
            <a:endParaRPr lang="el-GR" dirty="0"/>
          </a:p>
          <a:p>
            <a:pPr algn="ctr">
              <a:buNone/>
            </a:pPr>
            <a:r>
              <a:rPr lang="el-GR" dirty="0"/>
              <a:t>Ευχαριστώ</a:t>
            </a:r>
          </a:p>
          <a:p>
            <a:pPr algn="ctr">
              <a:buNone/>
            </a:pPr>
            <a:endParaRPr lang="el-GR" dirty="0"/>
          </a:p>
          <a:p>
            <a:pPr algn="ctr">
              <a:buNone/>
            </a:pPr>
            <a:endParaRPr lang="el-GR" dirty="0"/>
          </a:p>
          <a:p>
            <a:pPr algn="ctr">
              <a:buNone/>
            </a:pPr>
            <a:endParaRPr lang="el-GR" dirty="0"/>
          </a:p>
        </p:txBody>
      </p:sp>
      <p:pic>
        <p:nvPicPr>
          <p:cNvPr id="4" name="Picture 5" descr="wspglobe"/>
          <p:cNvPicPr>
            <a:picLocks noChangeAspect="1" noChangeArrowheads="1"/>
          </p:cNvPicPr>
          <p:nvPr/>
        </p:nvPicPr>
        <p:blipFill>
          <a:blip r:embed="rId2" cstate="print"/>
          <a:srcRect/>
          <a:stretch>
            <a:fillRect/>
          </a:stretch>
        </p:blipFill>
        <p:spPr bwMode="auto">
          <a:xfrm>
            <a:off x="0" y="4365104"/>
            <a:ext cx="2699791" cy="230346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2308</TotalTime>
  <Words>6046</Words>
  <Application>Microsoft Office PowerPoint</Application>
  <PresentationFormat>Προβολή στην οθόνη (4:3)</PresentationFormat>
  <Paragraphs>327</Paragraphs>
  <Slides>93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93</vt:i4>
      </vt:variant>
    </vt:vector>
  </HeadingPairs>
  <TitlesOfParts>
    <vt:vector size="99" baseType="lpstr">
      <vt:lpstr>Calibri</vt:lpstr>
      <vt:lpstr>Garamond</vt:lpstr>
      <vt:lpstr>Trebuchet MS</vt:lpstr>
      <vt:lpstr>Wingdings</vt:lpstr>
      <vt:lpstr>Wingdings 2</vt:lpstr>
      <vt:lpstr>Αφθονία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ΛόγοΣ αλλοδαπών μαθητών: ΠολλαπλέΣ και διφορούμενεΣ ταυτότητεΣ – Θεωρητική παρουσίαση και ερευνητικό παράδειγμα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Παραδειγματα αναλυσησ λογου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Efi Kipouropoulou</dc:creator>
  <cp:lastModifiedBy>kipouropoulou@gmail.com</cp:lastModifiedBy>
  <cp:revision>239</cp:revision>
  <dcterms:created xsi:type="dcterms:W3CDTF">2018-02-07T15:42:01Z</dcterms:created>
  <dcterms:modified xsi:type="dcterms:W3CDTF">2019-11-09T16:05:02Z</dcterms:modified>
</cp:coreProperties>
</file>