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44"/>
  </p:notesMasterIdLst>
  <p:sldIdLst>
    <p:sldId id="365" r:id="rId3"/>
    <p:sldId id="506" r:id="rId4"/>
    <p:sldId id="364" r:id="rId5"/>
    <p:sldId id="368" r:id="rId6"/>
    <p:sldId id="385" r:id="rId7"/>
    <p:sldId id="529" r:id="rId8"/>
    <p:sldId id="504" r:id="rId9"/>
    <p:sldId id="507" r:id="rId10"/>
    <p:sldId id="310" r:id="rId11"/>
    <p:sldId id="369" r:id="rId12"/>
    <p:sldId id="378" r:id="rId13"/>
    <p:sldId id="388" r:id="rId14"/>
    <p:sldId id="373" r:id="rId15"/>
    <p:sldId id="341" r:id="rId16"/>
    <p:sldId id="482" r:id="rId17"/>
    <p:sldId id="508" r:id="rId18"/>
    <p:sldId id="486" r:id="rId19"/>
    <p:sldId id="488" r:id="rId20"/>
    <p:sldId id="489" r:id="rId21"/>
    <p:sldId id="491" r:id="rId22"/>
    <p:sldId id="492" r:id="rId23"/>
    <p:sldId id="505" r:id="rId24"/>
    <p:sldId id="509" r:id="rId25"/>
    <p:sldId id="510" r:id="rId26"/>
    <p:sldId id="527" r:id="rId27"/>
    <p:sldId id="500" r:id="rId28"/>
    <p:sldId id="513" r:id="rId29"/>
    <p:sldId id="514" r:id="rId30"/>
    <p:sldId id="512" r:id="rId31"/>
    <p:sldId id="528" r:id="rId32"/>
    <p:sldId id="516" r:id="rId33"/>
    <p:sldId id="517" r:id="rId34"/>
    <p:sldId id="520" r:id="rId35"/>
    <p:sldId id="521" r:id="rId36"/>
    <p:sldId id="524" r:id="rId37"/>
    <p:sldId id="525" r:id="rId38"/>
    <p:sldId id="496" r:id="rId39"/>
    <p:sldId id="302" r:id="rId40"/>
    <p:sldId id="277" r:id="rId41"/>
    <p:sldId id="311" r:id="rId42"/>
    <p:sldId id="31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24665-DDA4-4A40-A1BD-655BE6F7106B}" v="78" dt="2025-05-03T05:08:08.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479"/>
  </p:normalViewPr>
  <p:slideViewPr>
    <p:cSldViewPr snapToGrid="0">
      <p:cViewPr varScale="1">
        <p:scale>
          <a:sx n="62" d="100"/>
          <a:sy n="62"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0DF98-0E66-4687-B258-5135B61E7A28}" type="doc">
      <dgm:prSet loTypeId="urn:microsoft.com/office/officeart/2005/8/layout/gear1" loCatId="process" qsTypeId="urn:microsoft.com/office/officeart/2005/8/quickstyle/simple1" qsCatId="simple" csTypeId="urn:microsoft.com/office/officeart/2005/8/colors/accent1_2" csCatId="accent1" phldr="1"/>
      <dgm:spPr/>
    </dgm:pt>
    <dgm:pt modelId="{3192815C-9529-43F9-8BA8-8623B4A15E2E}">
      <dgm:prSet phldrT="[Κείμενο]" custT="1"/>
      <dgm:spPr/>
      <dgm:t>
        <a:bodyPr/>
        <a:lstStyle/>
        <a:p>
          <a:r>
            <a:rPr lang="el-GR" sz="1800" dirty="0">
              <a:solidFill>
                <a:schemeClr val="tx1"/>
              </a:solidFill>
            </a:rPr>
            <a:t>Εξουσία</a:t>
          </a:r>
        </a:p>
      </dgm:t>
    </dgm:pt>
    <dgm:pt modelId="{ECEB36FA-449C-4819-AC32-9669A6A4D25A}" type="parTrans" cxnId="{E095ED36-6CF4-49A6-B650-9E26A9749D4F}">
      <dgm:prSet/>
      <dgm:spPr/>
      <dgm:t>
        <a:bodyPr/>
        <a:lstStyle/>
        <a:p>
          <a:endParaRPr lang="el-GR"/>
        </a:p>
      </dgm:t>
    </dgm:pt>
    <dgm:pt modelId="{E973732C-9F7E-4AC2-BCE5-317CCA80F024}" type="sibTrans" cxnId="{E095ED36-6CF4-49A6-B650-9E26A9749D4F}">
      <dgm:prSet/>
      <dgm:spPr/>
      <dgm:t>
        <a:bodyPr/>
        <a:lstStyle/>
        <a:p>
          <a:endParaRPr lang="el-GR"/>
        </a:p>
      </dgm:t>
    </dgm:pt>
    <dgm:pt modelId="{30678F32-AF79-4038-A416-39B1B20C1C4D}">
      <dgm:prSet phldrT="[Κείμενο]" custT="1"/>
      <dgm:spPr/>
      <dgm:t>
        <a:bodyPr/>
        <a:lstStyle/>
        <a:p>
          <a:r>
            <a:rPr lang="el-GR" sz="1800" dirty="0">
              <a:solidFill>
                <a:schemeClr val="tx1"/>
              </a:solidFill>
            </a:rPr>
            <a:t>Γνώση</a:t>
          </a:r>
          <a:r>
            <a:rPr lang="el-GR" sz="900" dirty="0"/>
            <a:t> </a:t>
          </a:r>
        </a:p>
      </dgm:t>
    </dgm:pt>
    <dgm:pt modelId="{187E8A4E-8E61-479D-8DDD-A76022A1B690}" type="parTrans" cxnId="{A8705459-AF70-406E-A20F-D4BBC358CB70}">
      <dgm:prSet/>
      <dgm:spPr/>
      <dgm:t>
        <a:bodyPr/>
        <a:lstStyle/>
        <a:p>
          <a:endParaRPr lang="el-GR"/>
        </a:p>
      </dgm:t>
    </dgm:pt>
    <dgm:pt modelId="{8D480453-4D46-48D7-91F7-5498EA4ECEDA}" type="sibTrans" cxnId="{A8705459-AF70-406E-A20F-D4BBC358CB70}">
      <dgm:prSet/>
      <dgm:spPr/>
      <dgm:t>
        <a:bodyPr/>
        <a:lstStyle/>
        <a:p>
          <a:endParaRPr lang="el-GR"/>
        </a:p>
      </dgm:t>
    </dgm:pt>
    <dgm:pt modelId="{CE952481-7FBE-4778-8971-EB5F52C1EFF5}" type="pres">
      <dgm:prSet presAssocID="{22A0DF98-0E66-4687-B258-5135B61E7A28}" presName="composite" presStyleCnt="0">
        <dgm:presLayoutVars>
          <dgm:chMax val="3"/>
          <dgm:animLvl val="lvl"/>
          <dgm:resizeHandles val="exact"/>
        </dgm:presLayoutVars>
      </dgm:prSet>
      <dgm:spPr/>
    </dgm:pt>
    <dgm:pt modelId="{7BCF8EDA-E79B-43E6-9946-89D882DDC4EE}" type="pres">
      <dgm:prSet presAssocID="{3192815C-9529-43F9-8BA8-8623B4A15E2E}" presName="gear1" presStyleLbl="node1" presStyleIdx="0" presStyleCnt="2" custScaleX="137379" custScaleY="120706" custLinFactNeighborX="19246" custLinFactNeighborY="12734">
        <dgm:presLayoutVars>
          <dgm:chMax val="1"/>
          <dgm:bulletEnabled val="1"/>
        </dgm:presLayoutVars>
      </dgm:prSet>
      <dgm:spPr/>
    </dgm:pt>
    <dgm:pt modelId="{A2904D55-614F-4BE5-854C-C76154864754}" type="pres">
      <dgm:prSet presAssocID="{3192815C-9529-43F9-8BA8-8623B4A15E2E}" presName="gear1srcNode" presStyleLbl="node1" presStyleIdx="0" presStyleCnt="2"/>
      <dgm:spPr/>
    </dgm:pt>
    <dgm:pt modelId="{0B817450-7CB3-42CD-8C7C-D6443DB8D0B1}" type="pres">
      <dgm:prSet presAssocID="{3192815C-9529-43F9-8BA8-8623B4A15E2E}" presName="gear1dstNode" presStyleLbl="node1" presStyleIdx="0" presStyleCnt="2"/>
      <dgm:spPr/>
    </dgm:pt>
    <dgm:pt modelId="{BC4814E3-E21E-4B2A-96A1-9541950731D7}" type="pres">
      <dgm:prSet presAssocID="{30678F32-AF79-4038-A416-39B1B20C1C4D}" presName="gear2" presStyleLbl="node1" presStyleIdx="1" presStyleCnt="2" custScaleX="188232" custScaleY="167484" custLinFactNeighborX="-31888" custLinFactNeighborY="14731">
        <dgm:presLayoutVars>
          <dgm:chMax val="1"/>
          <dgm:bulletEnabled val="1"/>
        </dgm:presLayoutVars>
      </dgm:prSet>
      <dgm:spPr/>
    </dgm:pt>
    <dgm:pt modelId="{84B6FAC5-334A-48F3-B5A1-90809409A684}" type="pres">
      <dgm:prSet presAssocID="{30678F32-AF79-4038-A416-39B1B20C1C4D}" presName="gear2srcNode" presStyleLbl="node1" presStyleIdx="1" presStyleCnt="2"/>
      <dgm:spPr/>
    </dgm:pt>
    <dgm:pt modelId="{84DA1AC1-90F8-46FC-A7F0-47C51317AD41}" type="pres">
      <dgm:prSet presAssocID="{30678F32-AF79-4038-A416-39B1B20C1C4D}" presName="gear2dstNode" presStyleLbl="node1" presStyleIdx="1" presStyleCnt="2"/>
      <dgm:spPr/>
    </dgm:pt>
    <dgm:pt modelId="{F6F36C68-12E9-4875-90B0-E57E72910B82}" type="pres">
      <dgm:prSet presAssocID="{E973732C-9F7E-4AC2-BCE5-317CCA80F024}" presName="connector1" presStyleLbl="sibTrans2D1" presStyleIdx="0" presStyleCnt="2" custLinFactNeighborX="44139" custLinFactNeighborY="6498"/>
      <dgm:spPr/>
    </dgm:pt>
    <dgm:pt modelId="{31FB434A-902A-428C-A3B3-FE9C1397A4BE}" type="pres">
      <dgm:prSet presAssocID="{8D480453-4D46-48D7-91F7-5498EA4ECEDA}" presName="connector2" presStyleLbl="sibTrans2D1" presStyleIdx="1" presStyleCnt="2" custLinFactNeighborX="-55397" custLinFactNeighborY="2977"/>
      <dgm:spPr/>
    </dgm:pt>
  </dgm:ptLst>
  <dgm:cxnLst>
    <dgm:cxn modelId="{E095ED36-6CF4-49A6-B650-9E26A9749D4F}" srcId="{22A0DF98-0E66-4687-B258-5135B61E7A28}" destId="{3192815C-9529-43F9-8BA8-8623B4A15E2E}" srcOrd="0" destOrd="0" parTransId="{ECEB36FA-449C-4819-AC32-9669A6A4D25A}" sibTransId="{E973732C-9F7E-4AC2-BCE5-317CCA80F024}"/>
    <dgm:cxn modelId="{3F945861-BE18-4613-8C42-2C5A17BED681}" type="presOf" srcId="{30678F32-AF79-4038-A416-39B1B20C1C4D}" destId="{BC4814E3-E21E-4B2A-96A1-9541950731D7}" srcOrd="0" destOrd="0" presId="urn:microsoft.com/office/officeart/2005/8/layout/gear1"/>
    <dgm:cxn modelId="{B24EBA69-3163-4888-94A6-D7F1AC99AF29}" type="presOf" srcId="{3192815C-9529-43F9-8BA8-8623B4A15E2E}" destId="{0B817450-7CB3-42CD-8C7C-D6443DB8D0B1}" srcOrd="2" destOrd="0" presId="urn:microsoft.com/office/officeart/2005/8/layout/gear1"/>
    <dgm:cxn modelId="{1E33C854-B3F1-4011-AC7D-94D5740D7EF8}" type="presOf" srcId="{30678F32-AF79-4038-A416-39B1B20C1C4D}" destId="{84B6FAC5-334A-48F3-B5A1-90809409A684}" srcOrd="1" destOrd="0" presId="urn:microsoft.com/office/officeart/2005/8/layout/gear1"/>
    <dgm:cxn modelId="{A8705459-AF70-406E-A20F-D4BBC358CB70}" srcId="{22A0DF98-0E66-4687-B258-5135B61E7A28}" destId="{30678F32-AF79-4038-A416-39B1B20C1C4D}" srcOrd="1" destOrd="0" parTransId="{187E8A4E-8E61-479D-8DDD-A76022A1B690}" sibTransId="{8D480453-4D46-48D7-91F7-5498EA4ECEDA}"/>
    <dgm:cxn modelId="{0FFE077E-6E37-473C-A8AA-2EF7E51C66E7}" type="presOf" srcId="{30678F32-AF79-4038-A416-39B1B20C1C4D}" destId="{84DA1AC1-90F8-46FC-A7F0-47C51317AD41}" srcOrd="2" destOrd="0" presId="urn:microsoft.com/office/officeart/2005/8/layout/gear1"/>
    <dgm:cxn modelId="{14BDF381-F683-4B68-8854-7941B7C69EB8}" type="presOf" srcId="{22A0DF98-0E66-4687-B258-5135B61E7A28}" destId="{CE952481-7FBE-4778-8971-EB5F52C1EFF5}" srcOrd="0" destOrd="0" presId="urn:microsoft.com/office/officeart/2005/8/layout/gear1"/>
    <dgm:cxn modelId="{4D3D9284-773D-477D-8316-4B43D2503BD7}" type="presOf" srcId="{E973732C-9F7E-4AC2-BCE5-317CCA80F024}" destId="{F6F36C68-12E9-4875-90B0-E57E72910B82}" srcOrd="0" destOrd="0" presId="urn:microsoft.com/office/officeart/2005/8/layout/gear1"/>
    <dgm:cxn modelId="{15EBCA8C-01AF-472D-A1DB-F7796923D5BA}" type="presOf" srcId="{3192815C-9529-43F9-8BA8-8623B4A15E2E}" destId="{A2904D55-614F-4BE5-854C-C76154864754}" srcOrd="1" destOrd="0" presId="urn:microsoft.com/office/officeart/2005/8/layout/gear1"/>
    <dgm:cxn modelId="{0FED83A0-6A10-4EBD-A78C-718CDD16C447}" type="presOf" srcId="{3192815C-9529-43F9-8BA8-8623B4A15E2E}" destId="{7BCF8EDA-E79B-43E6-9946-89D882DDC4EE}" srcOrd="0" destOrd="0" presId="urn:microsoft.com/office/officeart/2005/8/layout/gear1"/>
    <dgm:cxn modelId="{118D60C2-80B1-499D-8DBB-BBA5DA460B13}" type="presOf" srcId="{8D480453-4D46-48D7-91F7-5498EA4ECEDA}" destId="{31FB434A-902A-428C-A3B3-FE9C1397A4BE}" srcOrd="0" destOrd="0" presId="urn:microsoft.com/office/officeart/2005/8/layout/gear1"/>
    <dgm:cxn modelId="{4DB5FD31-6128-487D-8B8B-5034421C97CB}" type="presParOf" srcId="{CE952481-7FBE-4778-8971-EB5F52C1EFF5}" destId="{7BCF8EDA-E79B-43E6-9946-89D882DDC4EE}" srcOrd="0" destOrd="0" presId="urn:microsoft.com/office/officeart/2005/8/layout/gear1"/>
    <dgm:cxn modelId="{8A18DB34-2DDC-4D8A-8F9E-5EE3DC41C387}" type="presParOf" srcId="{CE952481-7FBE-4778-8971-EB5F52C1EFF5}" destId="{A2904D55-614F-4BE5-854C-C76154864754}" srcOrd="1" destOrd="0" presId="urn:microsoft.com/office/officeart/2005/8/layout/gear1"/>
    <dgm:cxn modelId="{1DE85630-A448-42F6-8381-AF8C41D6AA37}" type="presParOf" srcId="{CE952481-7FBE-4778-8971-EB5F52C1EFF5}" destId="{0B817450-7CB3-42CD-8C7C-D6443DB8D0B1}" srcOrd="2" destOrd="0" presId="urn:microsoft.com/office/officeart/2005/8/layout/gear1"/>
    <dgm:cxn modelId="{3B50C500-AE51-4B79-B260-72456C47C9CA}" type="presParOf" srcId="{CE952481-7FBE-4778-8971-EB5F52C1EFF5}" destId="{BC4814E3-E21E-4B2A-96A1-9541950731D7}" srcOrd="3" destOrd="0" presId="urn:microsoft.com/office/officeart/2005/8/layout/gear1"/>
    <dgm:cxn modelId="{EB0D31A9-20BE-407F-A53C-FD5D0F30C9FF}" type="presParOf" srcId="{CE952481-7FBE-4778-8971-EB5F52C1EFF5}" destId="{84B6FAC5-334A-48F3-B5A1-90809409A684}" srcOrd="4" destOrd="0" presId="urn:microsoft.com/office/officeart/2005/8/layout/gear1"/>
    <dgm:cxn modelId="{426F0DD5-165B-4ADA-8A22-9B10C76BD6C4}" type="presParOf" srcId="{CE952481-7FBE-4778-8971-EB5F52C1EFF5}" destId="{84DA1AC1-90F8-46FC-A7F0-47C51317AD41}" srcOrd="5" destOrd="0" presId="urn:microsoft.com/office/officeart/2005/8/layout/gear1"/>
    <dgm:cxn modelId="{C3AB99B9-9F3F-411A-8CE4-22D464E25C95}" type="presParOf" srcId="{CE952481-7FBE-4778-8971-EB5F52C1EFF5}" destId="{F6F36C68-12E9-4875-90B0-E57E72910B82}" srcOrd="6" destOrd="0" presId="urn:microsoft.com/office/officeart/2005/8/layout/gear1"/>
    <dgm:cxn modelId="{89E60953-A3C6-4904-A023-D4D2D3F6B8F4}" type="presParOf" srcId="{CE952481-7FBE-4778-8971-EB5F52C1EFF5}" destId="{31FB434A-902A-428C-A3B3-FE9C1397A4BE}"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F8EDA-E79B-43E6-9946-89D882DDC4EE}">
      <dsp:nvSpPr>
        <dsp:cNvPr id="0" name=""/>
        <dsp:cNvSpPr/>
      </dsp:nvSpPr>
      <dsp:spPr>
        <a:xfrm>
          <a:off x="2159017" y="649925"/>
          <a:ext cx="1461019" cy="1283702"/>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tx1"/>
              </a:solidFill>
            </a:rPr>
            <a:t>Εξουσία</a:t>
          </a:r>
        </a:p>
      </dsp:txBody>
      <dsp:txXfrm>
        <a:off x="2439494" y="950626"/>
        <a:ext cx="900065" cy="659849"/>
      </dsp:txXfrm>
    </dsp:sp>
    <dsp:sp modelId="{BC4814E3-E21E-4B2A-96A1-9541950731D7}">
      <dsp:nvSpPr>
        <dsp:cNvPr id="0" name=""/>
        <dsp:cNvSpPr/>
      </dsp:nvSpPr>
      <dsp:spPr>
        <a:xfrm>
          <a:off x="946484" y="237776"/>
          <a:ext cx="1455882" cy="1295407"/>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solidFill>
                <a:schemeClr val="tx1"/>
              </a:solidFill>
            </a:rPr>
            <a:t>Γνώση</a:t>
          </a:r>
          <a:r>
            <a:rPr lang="el-GR" sz="900" kern="1200" dirty="0"/>
            <a:t> </a:t>
          </a:r>
        </a:p>
      </dsp:txBody>
      <dsp:txXfrm>
        <a:off x="1295933" y="565870"/>
        <a:ext cx="756984" cy="639219"/>
      </dsp:txXfrm>
    </dsp:sp>
    <dsp:sp modelId="{F6F36C68-12E9-4875-90B0-E57E72910B82}">
      <dsp:nvSpPr>
        <dsp:cNvPr id="0" name=""/>
        <dsp:cNvSpPr/>
      </dsp:nvSpPr>
      <dsp:spPr>
        <a:xfrm>
          <a:off x="2733805" y="564891"/>
          <a:ext cx="1308099" cy="1308099"/>
        </a:xfrm>
        <a:prstGeom prst="circularArrow">
          <a:avLst>
            <a:gd name="adj1" fmla="val 4878"/>
            <a:gd name="adj2" fmla="val 312630"/>
            <a:gd name="adj3" fmla="val 2886214"/>
            <a:gd name="adj4" fmla="val 1561358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FB434A-902A-428C-A3B3-FE9C1397A4BE}">
      <dsp:nvSpPr>
        <dsp:cNvPr id="0" name=""/>
        <dsp:cNvSpPr/>
      </dsp:nvSpPr>
      <dsp:spPr>
        <a:xfrm>
          <a:off x="849457" y="252827"/>
          <a:ext cx="989050" cy="98905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81EAE-AD35-4FE5-9B8C-99D5C740681B}" type="datetimeFigureOut">
              <a:rPr lang="el-GR" smtClean="0"/>
              <a:t>2/6/2025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35760-E038-418E-8AE8-37CB1AA4C786}" type="slidenum">
              <a:rPr lang="el-GR" smtClean="0"/>
              <a:t>‹#›</a:t>
            </a:fld>
            <a:endParaRPr lang="el-GR"/>
          </a:p>
        </p:txBody>
      </p:sp>
    </p:spTree>
    <p:extLst>
      <p:ext uri="{BB962C8B-B14F-4D97-AF65-F5344CB8AC3E}">
        <p14:creationId xmlns:p14="http://schemas.microsoft.com/office/powerpoint/2010/main" val="244032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a:t>Ισως</a:t>
            </a:r>
            <a:r>
              <a:rPr lang="el-GR" dirty="0"/>
              <a:t>: εννοιολογικό πλαίσιο-φακός που υιοθετείται</a:t>
            </a:r>
          </a:p>
        </p:txBody>
      </p:sp>
      <p:sp>
        <p:nvSpPr>
          <p:cNvPr id="4" name="Θέση αριθμού διαφάνειας 3"/>
          <p:cNvSpPr>
            <a:spLocks noGrp="1"/>
          </p:cNvSpPr>
          <p:nvPr>
            <p:ph type="sldNum" sz="quarter" idx="5"/>
          </p:nvPr>
        </p:nvSpPr>
        <p:spPr/>
        <p:txBody>
          <a:bodyPr/>
          <a:lstStyle/>
          <a:p>
            <a:pPr>
              <a:defRPr/>
            </a:pPr>
            <a:fld id="{F01E064E-8055-7441-B622-111621A97D80}" type="slidenum">
              <a:rPr lang="el-GR" altLang="el-GR" smtClean="0"/>
              <a:pPr>
                <a:defRPr/>
              </a:pPr>
              <a:t>5</a:t>
            </a:fld>
            <a:endParaRPr lang="el-GR" altLang="el-GR"/>
          </a:p>
        </p:txBody>
      </p:sp>
    </p:spTree>
    <p:extLst>
      <p:ext uri="{BB962C8B-B14F-4D97-AF65-F5344CB8AC3E}">
        <p14:creationId xmlns:p14="http://schemas.microsoft.com/office/powerpoint/2010/main" val="2178400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1E064E-8055-7441-B622-111621A97D80}"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55470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1E064E-8055-7441-B622-111621A97D80}"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324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a:extLst>
              <a:ext uri="{FF2B5EF4-FFF2-40B4-BE49-F238E27FC236}">
                <a16:creationId xmlns:a16="http://schemas.microsoft.com/office/drawing/2014/main" id="{C0C4D5AA-A7D1-2495-69A2-609D76FFCE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Θέση σημειώσεων 2">
            <a:extLst>
              <a:ext uri="{FF2B5EF4-FFF2-40B4-BE49-F238E27FC236}">
                <a16:creationId xmlns:a16="http://schemas.microsoft.com/office/drawing/2014/main" id="{38E440F8-2F66-B18E-676F-BF9D02042B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ea typeface="ＭＳ Ｐゴシック" panose="020B0600070205080204" pitchFamily="34" charset="-128"/>
            </a:endParaRPr>
          </a:p>
        </p:txBody>
      </p:sp>
      <p:sp>
        <p:nvSpPr>
          <p:cNvPr id="47108" name="Θέση αριθμού διαφάνειας 3">
            <a:extLst>
              <a:ext uri="{FF2B5EF4-FFF2-40B4-BE49-F238E27FC236}">
                <a16:creationId xmlns:a16="http://schemas.microsoft.com/office/drawing/2014/main" id="{817F892C-59F6-A73E-5096-C6F76A8D95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D02153-E021-5E47-8C84-A45D909B456B}"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E1CE-2AD3-45D8-8186-42ACC5B23D5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158E487-5947-F917-9B52-91B485F2FF3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EFC709E-91F0-D984-128E-B8BF0563839F}"/>
              </a:ext>
            </a:extLst>
          </p:cNvPr>
          <p:cNvSpPr>
            <a:spLocks noGrp="1"/>
          </p:cNvSpPr>
          <p:nvPr>
            <p:ph type="body" idx="1"/>
          </p:nvPr>
        </p:nvSpPr>
        <p:spPr/>
        <p:txBody>
          <a:bodyPr/>
          <a:lstStyle/>
          <a:p>
            <a:r>
              <a:rPr lang="el-GR" dirty="0"/>
              <a:t>Μπορείς να κάνεις πιο παιχνιδιάρικη τη σελίδα αυτή</a:t>
            </a:r>
          </a:p>
        </p:txBody>
      </p:sp>
      <p:sp>
        <p:nvSpPr>
          <p:cNvPr id="4" name="Θέση αριθμού διαφάνειας 3">
            <a:extLst>
              <a:ext uri="{FF2B5EF4-FFF2-40B4-BE49-F238E27FC236}">
                <a16:creationId xmlns:a16="http://schemas.microsoft.com/office/drawing/2014/main" id="{66AFD851-1183-6518-8D5B-78F828D2674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1E064E-8055-7441-B622-111621A97D80}"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0818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735760-E038-418E-8AE8-37CB1AA4C786}" type="slidenum">
              <a:rPr lang="el-GR" smtClean="0"/>
              <a:t>8</a:t>
            </a:fld>
            <a:endParaRPr lang="el-GR"/>
          </a:p>
        </p:txBody>
      </p:sp>
    </p:spTree>
    <p:extLst>
      <p:ext uri="{BB962C8B-B14F-4D97-AF65-F5344CB8AC3E}">
        <p14:creationId xmlns:p14="http://schemas.microsoft.com/office/powerpoint/2010/main" val="140704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a:extLst>
              <a:ext uri="{FF2B5EF4-FFF2-40B4-BE49-F238E27FC236}">
                <a16:creationId xmlns:a16="http://schemas.microsoft.com/office/drawing/2014/main" id="{FE914A1D-F618-31A9-EBE6-EA09D091E9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Θέση σημειώσεων 2">
            <a:extLst>
              <a:ext uri="{FF2B5EF4-FFF2-40B4-BE49-F238E27FC236}">
                <a16:creationId xmlns:a16="http://schemas.microsoft.com/office/drawing/2014/main" id="{F542F7C2-78DB-F922-A541-83FA80096C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a:ea typeface="ＭＳ Ｐゴシック" panose="020B0600070205080204" pitchFamily="34" charset="-128"/>
            </a:endParaRPr>
          </a:p>
        </p:txBody>
      </p:sp>
      <p:sp>
        <p:nvSpPr>
          <p:cNvPr id="21508" name="Θέση αριθμού διαφάνειας 3">
            <a:extLst>
              <a:ext uri="{FF2B5EF4-FFF2-40B4-BE49-F238E27FC236}">
                <a16:creationId xmlns:a16="http://schemas.microsoft.com/office/drawing/2014/main" id="{36A0BC94-7BD7-2A9C-2C46-E1A77A807B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24087E-FE8E-854A-AF69-746F1FBA9352}"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Εδώ ίσως να πεις ότι στις επόμενες διαφάνειες (χωρίς να το γράψεις) ότι είναι το πλαίσιο της έρευνας: χώρος, χρόνος, συμμετέχοντες μαζί με τη διαδικασία</a:t>
            </a:r>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1E064E-8055-7441-B622-111621A97D80}"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971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F01E064E-8055-7441-B622-111621A97D80}" type="slidenum">
              <a:rPr lang="el-GR" altLang="el-GR" smtClean="0"/>
              <a:pPr>
                <a:defRPr/>
              </a:pPr>
              <a:t>14</a:t>
            </a:fld>
            <a:endParaRPr lang="el-GR" altLang="el-GR"/>
          </a:p>
        </p:txBody>
      </p:sp>
    </p:spTree>
    <p:extLst>
      <p:ext uri="{BB962C8B-B14F-4D97-AF65-F5344CB8AC3E}">
        <p14:creationId xmlns:p14="http://schemas.microsoft.com/office/powerpoint/2010/main" val="3774732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1E064E-8055-7441-B622-111621A97D80}"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0342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1E064E-8055-7441-B622-111621A97D80}"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0342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Νομίζω στην αρχή μιλάς για τη συγκρότηση υποκειμενικότητας των εκπαιδευτικών?</a:t>
            </a:r>
          </a:p>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1E064E-8055-7441-B622-111621A97D80}"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1760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9 - Ορθογώνιο">
            <a:extLst>
              <a:ext uri="{FF2B5EF4-FFF2-40B4-BE49-F238E27FC236}">
                <a16:creationId xmlns:a16="http://schemas.microsoft.com/office/drawing/2014/main" id="{B6D06D99-5BD6-7229-0822-5A10AB5F23F0}"/>
              </a:ext>
            </a:extLst>
          </p:cNvPr>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10 - Ορθογώνιο">
            <a:extLst>
              <a:ext uri="{FF2B5EF4-FFF2-40B4-BE49-F238E27FC236}">
                <a16:creationId xmlns:a16="http://schemas.microsoft.com/office/drawing/2014/main" id="{ACF3F6F4-8E9C-AA46-AEBD-CBBC06CC04BA}"/>
              </a:ext>
            </a:extLst>
          </p:cNvPr>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11 - Ορθογώνιο">
            <a:extLst>
              <a:ext uri="{FF2B5EF4-FFF2-40B4-BE49-F238E27FC236}">
                <a16:creationId xmlns:a16="http://schemas.microsoft.com/office/drawing/2014/main" id="{D57327DE-25A7-BA6A-4DF1-48D095D854AF}"/>
              </a:ext>
            </a:extLst>
          </p:cNvPr>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7 - Τίτλος"/>
          <p:cNvSpPr>
            <a:spLocks noGrp="1"/>
          </p:cNvSpPr>
          <p:nvPr>
            <p:ph type="ctrTitle"/>
          </p:nvPr>
        </p:nvSpPr>
        <p:spPr>
          <a:xfrm>
            <a:off x="3149600" y="4038600"/>
            <a:ext cx="8636000" cy="1828800"/>
          </a:xfrm>
        </p:spPr>
        <p:txBody>
          <a:bodyPr anchor="b"/>
          <a:lstStyle>
            <a:lvl1pPr>
              <a:defRPr cap="all" baseline="0"/>
            </a:lvl1pPr>
          </a:lstStyle>
          <a:p>
            <a:r>
              <a:rPr lang="el-GR"/>
              <a:t>Kλικ για επεξεργασία του τίτλου</a:t>
            </a:r>
            <a:endParaRPr lang="en-US"/>
          </a:p>
        </p:txBody>
      </p:sp>
      <p:sp>
        <p:nvSpPr>
          <p:cNvPr id="9" name="8 - Υπότιτλος"/>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5" name="27 - Θέση ημερομηνίας">
            <a:extLst>
              <a:ext uri="{FF2B5EF4-FFF2-40B4-BE49-F238E27FC236}">
                <a16:creationId xmlns:a16="http://schemas.microsoft.com/office/drawing/2014/main" id="{A4806A9E-8A2B-1D84-58DA-512D4E09B0DF}"/>
              </a:ext>
            </a:extLst>
          </p:cNvPr>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9D94ED98-99B6-544B-92DB-D8CBFE11A70E}" type="datetime1">
              <a:rPr lang="el-GR"/>
              <a:pPr>
                <a:defRPr/>
              </a:pPr>
              <a:t>2/6/2025</a:t>
            </a:fld>
            <a:endParaRPr lang="el-GR"/>
          </a:p>
        </p:txBody>
      </p:sp>
      <p:sp>
        <p:nvSpPr>
          <p:cNvPr id="6" name="16 - Θέση υποσέλιδου">
            <a:extLst>
              <a:ext uri="{FF2B5EF4-FFF2-40B4-BE49-F238E27FC236}">
                <a16:creationId xmlns:a16="http://schemas.microsoft.com/office/drawing/2014/main" id="{1E0E95E1-E425-8279-8796-37D0BFD1B160}"/>
              </a:ext>
            </a:extLst>
          </p:cNvPr>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l-GR"/>
          </a:p>
        </p:txBody>
      </p:sp>
      <p:sp>
        <p:nvSpPr>
          <p:cNvPr id="7" name="28 - Θέση αριθμού διαφάνειας">
            <a:extLst>
              <a:ext uri="{FF2B5EF4-FFF2-40B4-BE49-F238E27FC236}">
                <a16:creationId xmlns:a16="http://schemas.microsoft.com/office/drawing/2014/main" id="{CB02AEE2-A788-E7D1-812A-ED88F5C54588}"/>
              </a:ext>
            </a:extLst>
          </p:cNvPr>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DD390192-7329-664E-A047-E3AE1DE3E670}" type="slidenum">
              <a:rPr lang="el-GR" altLang="el-GR"/>
              <a:pPr>
                <a:defRPr/>
              </a:pPr>
              <a:t>‹#›</a:t>
            </a:fld>
            <a:endParaRPr lang="el-GR" altLang="el-GR"/>
          </a:p>
        </p:txBody>
      </p:sp>
    </p:spTree>
    <p:extLst>
      <p:ext uri="{BB962C8B-B14F-4D97-AF65-F5344CB8AC3E}">
        <p14:creationId xmlns:p14="http://schemas.microsoft.com/office/powerpoint/2010/main" val="25573805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816864" y="228600"/>
            <a:ext cx="10871200" cy="990600"/>
          </a:xfrm>
        </p:spPr>
        <p:txBody>
          <a:bodyPr/>
          <a:lstStyle/>
          <a:p>
            <a:r>
              <a:rPr lang="el-GR"/>
              <a:t>Kλικ για επεξεργασία του τίτλου</a:t>
            </a:r>
            <a:endParaRPr lang="en-US"/>
          </a:p>
        </p:txBody>
      </p:sp>
      <p:sp>
        <p:nvSpPr>
          <p:cNvPr id="8" name="7 - Θέση περιεχομένου"/>
          <p:cNvSpPr>
            <a:spLocks noGrp="1"/>
          </p:cNvSpPr>
          <p:nvPr>
            <p:ph sz="quarter" idx="1"/>
          </p:nvPr>
        </p:nvSpPr>
        <p:spPr>
          <a:xfrm>
            <a:off x="816864" y="1600200"/>
            <a:ext cx="10871200" cy="4495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3" name="13 - Θέση ημερομηνίας">
            <a:extLst>
              <a:ext uri="{FF2B5EF4-FFF2-40B4-BE49-F238E27FC236}">
                <a16:creationId xmlns:a16="http://schemas.microsoft.com/office/drawing/2014/main" id="{6AD0D1A4-3301-13F3-267E-6CBC48406A5A}"/>
              </a:ext>
            </a:extLst>
          </p:cNvPr>
          <p:cNvSpPr>
            <a:spLocks noGrp="1"/>
          </p:cNvSpPr>
          <p:nvPr>
            <p:ph type="dt" sz="half" idx="10"/>
          </p:nvPr>
        </p:nvSpPr>
        <p:spPr/>
        <p:txBody>
          <a:bodyPr/>
          <a:lstStyle>
            <a:lvl1pPr>
              <a:defRPr/>
            </a:lvl1pPr>
          </a:lstStyle>
          <a:p>
            <a:pPr>
              <a:defRPr/>
            </a:pPr>
            <a:fld id="{7A044176-51D2-4C41-A641-CFE1715F27CF}" type="datetime1">
              <a:rPr lang="el-GR"/>
              <a:pPr>
                <a:defRPr/>
              </a:pPr>
              <a:t>2/6/2025</a:t>
            </a:fld>
            <a:endParaRPr lang="el-GR"/>
          </a:p>
        </p:txBody>
      </p:sp>
      <p:sp>
        <p:nvSpPr>
          <p:cNvPr id="4" name="2 - Θέση υποσέλιδου">
            <a:extLst>
              <a:ext uri="{FF2B5EF4-FFF2-40B4-BE49-F238E27FC236}">
                <a16:creationId xmlns:a16="http://schemas.microsoft.com/office/drawing/2014/main" id="{9F4A12B7-B369-98CC-BF12-104A79F55FA5}"/>
              </a:ext>
            </a:extLst>
          </p:cNvPr>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a:extLst>
              <a:ext uri="{FF2B5EF4-FFF2-40B4-BE49-F238E27FC236}">
                <a16:creationId xmlns:a16="http://schemas.microsoft.com/office/drawing/2014/main" id="{45F6E7CB-28DA-50CF-1943-3C51A76D71BB}"/>
              </a:ext>
            </a:extLst>
          </p:cNvPr>
          <p:cNvSpPr>
            <a:spLocks noGrp="1"/>
          </p:cNvSpPr>
          <p:nvPr>
            <p:ph type="sldNum" sz="quarter" idx="12"/>
          </p:nvPr>
        </p:nvSpPr>
        <p:spPr/>
        <p:txBody>
          <a:bodyPr/>
          <a:lstStyle>
            <a:lvl1pPr>
              <a:defRPr/>
            </a:lvl1pPr>
          </a:lstStyle>
          <a:p>
            <a:pPr>
              <a:defRPr/>
            </a:pPr>
            <a:fld id="{196E6D69-9FFF-2742-89C8-521CFE60332F}" type="slidenum">
              <a:rPr lang="el-GR" altLang="el-GR"/>
              <a:pPr>
                <a:defRPr/>
              </a:pPr>
              <a:t>‹#›</a:t>
            </a:fld>
            <a:endParaRPr lang="el-GR" altLang="el-GR"/>
          </a:p>
        </p:txBody>
      </p:sp>
    </p:spTree>
    <p:extLst>
      <p:ext uri="{BB962C8B-B14F-4D97-AF65-F5344CB8AC3E}">
        <p14:creationId xmlns:p14="http://schemas.microsoft.com/office/powerpoint/2010/main" val="548860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9 - Ορθογώνιο">
            <a:extLst>
              <a:ext uri="{FF2B5EF4-FFF2-40B4-BE49-F238E27FC236}">
                <a16:creationId xmlns:a16="http://schemas.microsoft.com/office/drawing/2014/main" id="{61B720FE-8E27-7696-333F-5799E8E23FA7}"/>
              </a:ext>
            </a:extLst>
          </p:cNvPr>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10 - Ορθογώνιο">
            <a:extLst>
              <a:ext uri="{FF2B5EF4-FFF2-40B4-BE49-F238E27FC236}">
                <a16:creationId xmlns:a16="http://schemas.microsoft.com/office/drawing/2014/main" id="{50899C81-0D6A-D5C7-8B12-1D213FAC4C72}"/>
              </a:ext>
            </a:extLst>
          </p:cNvPr>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11 - Ορθογώνιο">
            <a:extLst>
              <a:ext uri="{FF2B5EF4-FFF2-40B4-BE49-F238E27FC236}">
                <a16:creationId xmlns:a16="http://schemas.microsoft.com/office/drawing/2014/main" id="{23DAD230-142D-7A83-CAF8-B1DB0715BA4D}"/>
              </a:ext>
            </a:extLst>
          </p:cNvPr>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2 - Θέση κειμένου"/>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2" name="1 - Τίτλος"/>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l-GR"/>
              <a:t>Kλικ για επεξεργασία του τίτλου</a:t>
            </a:r>
            <a:endParaRPr lang="en-US"/>
          </a:p>
        </p:txBody>
      </p:sp>
      <p:sp>
        <p:nvSpPr>
          <p:cNvPr id="7" name="11 - Θέση ημερομηνίας">
            <a:extLst>
              <a:ext uri="{FF2B5EF4-FFF2-40B4-BE49-F238E27FC236}">
                <a16:creationId xmlns:a16="http://schemas.microsoft.com/office/drawing/2014/main" id="{A8760AF8-7538-3A34-87B9-052EDD26A662}"/>
              </a:ext>
            </a:extLst>
          </p:cNvPr>
          <p:cNvSpPr>
            <a:spLocks noGrp="1"/>
          </p:cNvSpPr>
          <p:nvPr>
            <p:ph type="dt" sz="half" idx="10"/>
          </p:nvPr>
        </p:nvSpPr>
        <p:spPr/>
        <p:txBody>
          <a:bodyPr/>
          <a:lstStyle>
            <a:lvl1pPr>
              <a:defRPr/>
            </a:lvl1pPr>
          </a:lstStyle>
          <a:p>
            <a:pPr>
              <a:defRPr/>
            </a:pPr>
            <a:fld id="{11F41FF0-E448-8748-97FD-6A984831BBD4}" type="datetime1">
              <a:rPr lang="el-GR"/>
              <a:pPr>
                <a:defRPr/>
              </a:pPr>
              <a:t>2/6/2025</a:t>
            </a:fld>
            <a:endParaRPr lang="el-GR"/>
          </a:p>
        </p:txBody>
      </p:sp>
      <p:sp>
        <p:nvSpPr>
          <p:cNvPr id="8" name="12 - Θέση αριθμού διαφάνειας">
            <a:extLst>
              <a:ext uri="{FF2B5EF4-FFF2-40B4-BE49-F238E27FC236}">
                <a16:creationId xmlns:a16="http://schemas.microsoft.com/office/drawing/2014/main" id="{0AA5F658-0C39-1078-EA02-7C3ADDAD2E4E}"/>
              </a:ext>
            </a:extLst>
          </p:cNvPr>
          <p:cNvSpPr>
            <a:spLocks noGrp="1"/>
          </p:cNvSpPr>
          <p:nvPr>
            <p:ph type="sldNum" sz="quarter" idx="11"/>
          </p:nvPr>
        </p:nvSpPr>
        <p:spPr>
          <a:xfrm>
            <a:off x="0" y="1752601"/>
            <a:ext cx="1727200" cy="701675"/>
          </a:xfrm>
        </p:spPr>
        <p:txBody>
          <a:bodyPr>
            <a:noAutofit/>
          </a:bodyPr>
          <a:lstStyle>
            <a:lvl1pPr>
              <a:defRPr sz="2400"/>
            </a:lvl1pPr>
          </a:lstStyle>
          <a:p>
            <a:pPr>
              <a:defRPr/>
            </a:pPr>
            <a:fld id="{F8B0DB56-1C94-964A-8379-D4A349C4A84B}" type="slidenum">
              <a:rPr lang="el-GR" altLang="el-GR"/>
              <a:pPr>
                <a:defRPr/>
              </a:pPr>
              <a:t>‹#›</a:t>
            </a:fld>
            <a:endParaRPr lang="el-GR" altLang="el-GR"/>
          </a:p>
        </p:txBody>
      </p:sp>
      <p:sp>
        <p:nvSpPr>
          <p:cNvPr id="9" name="13 - Θέση υποσέλιδου">
            <a:extLst>
              <a:ext uri="{FF2B5EF4-FFF2-40B4-BE49-F238E27FC236}">
                <a16:creationId xmlns:a16="http://schemas.microsoft.com/office/drawing/2014/main" id="{2E5B2B5E-720A-772E-D532-6A65ACE893CF}"/>
              </a:ext>
            </a:extLst>
          </p:cNvPr>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253036748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9" name="8 - Θέση περιεχομένου"/>
          <p:cNvSpPr>
            <a:spLocks noGrp="1"/>
          </p:cNvSpPr>
          <p:nvPr>
            <p:ph sz="quarter" idx="1"/>
          </p:nvPr>
        </p:nvSpPr>
        <p:spPr>
          <a:xfrm>
            <a:off x="812800" y="1589567"/>
            <a:ext cx="518160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10 - Θέση περιεχομένου"/>
          <p:cNvSpPr>
            <a:spLocks noGrp="1"/>
          </p:cNvSpPr>
          <p:nvPr>
            <p:ph sz="quarter" idx="2"/>
          </p:nvPr>
        </p:nvSpPr>
        <p:spPr>
          <a:xfrm>
            <a:off x="6459868" y="1589567"/>
            <a:ext cx="518160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3" name="7 - Θέση ημερομηνίας">
            <a:extLst>
              <a:ext uri="{FF2B5EF4-FFF2-40B4-BE49-F238E27FC236}">
                <a16:creationId xmlns:a16="http://schemas.microsoft.com/office/drawing/2014/main" id="{ABA76AD9-46ED-6710-7CE7-73F018912966}"/>
              </a:ext>
            </a:extLst>
          </p:cNvPr>
          <p:cNvSpPr>
            <a:spLocks noGrp="1"/>
          </p:cNvSpPr>
          <p:nvPr>
            <p:ph type="dt" sz="half" idx="10"/>
          </p:nvPr>
        </p:nvSpPr>
        <p:spPr/>
        <p:txBody>
          <a:bodyPr/>
          <a:lstStyle>
            <a:lvl1pPr>
              <a:defRPr/>
            </a:lvl1pPr>
          </a:lstStyle>
          <a:p>
            <a:pPr>
              <a:defRPr/>
            </a:pPr>
            <a:fld id="{0A31DA1A-30B4-A34C-BAC6-D6D4812E380D}" type="datetime1">
              <a:rPr lang="el-GR"/>
              <a:pPr>
                <a:defRPr/>
              </a:pPr>
              <a:t>2/6/2025</a:t>
            </a:fld>
            <a:endParaRPr lang="el-GR"/>
          </a:p>
        </p:txBody>
      </p:sp>
      <p:sp>
        <p:nvSpPr>
          <p:cNvPr id="4" name="9 - Θέση αριθμού διαφάνειας">
            <a:extLst>
              <a:ext uri="{FF2B5EF4-FFF2-40B4-BE49-F238E27FC236}">
                <a16:creationId xmlns:a16="http://schemas.microsoft.com/office/drawing/2014/main" id="{E39AAAB3-3223-0B82-28B5-EBCC259D8E51}"/>
              </a:ext>
            </a:extLst>
          </p:cNvPr>
          <p:cNvSpPr>
            <a:spLocks noGrp="1"/>
          </p:cNvSpPr>
          <p:nvPr>
            <p:ph type="sldNum" sz="quarter" idx="11"/>
          </p:nvPr>
        </p:nvSpPr>
        <p:spPr/>
        <p:txBody>
          <a:bodyPr/>
          <a:lstStyle>
            <a:lvl1pPr>
              <a:defRPr/>
            </a:lvl1pPr>
          </a:lstStyle>
          <a:p>
            <a:pPr>
              <a:defRPr/>
            </a:pPr>
            <a:fld id="{18B9C70C-CE23-B341-BFB9-E3AE0A47F462}" type="slidenum">
              <a:rPr lang="el-GR" altLang="el-GR"/>
              <a:pPr>
                <a:defRPr/>
              </a:pPr>
              <a:t>‹#›</a:t>
            </a:fld>
            <a:endParaRPr lang="el-GR" altLang="el-GR"/>
          </a:p>
        </p:txBody>
      </p:sp>
      <p:sp>
        <p:nvSpPr>
          <p:cNvPr id="5" name="11 - Θέση υποσέλιδου">
            <a:extLst>
              <a:ext uri="{FF2B5EF4-FFF2-40B4-BE49-F238E27FC236}">
                <a16:creationId xmlns:a16="http://schemas.microsoft.com/office/drawing/2014/main" id="{C9DF29A1-B4F3-9F7D-0E13-924FC4CEB266}"/>
              </a:ext>
            </a:extLst>
          </p:cNvPr>
          <p:cNvSpPr>
            <a:spLocks noGrp="1"/>
          </p:cNvSpPr>
          <p:nvPr>
            <p:ph type="ftr" sz="quarter" idx="12"/>
          </p:nvPr>
        </p:nvSpPr>
        <p:spPr/>
        <p:txBody>
          <a:bodyPr rtlCol="0"/>
          <a:lstStyle>
            <a:lvl1pPr>
              <a:defRPr/>
            </a:lvl1pPr>
          </a:lstStyle>
          <a:p>
            <a:pPr>
              <a:defRPr/>
            </a:pPr>
            <a:endParaRPr lang="el-GR"/>
          </a:p>
        </p:txBody>
      </p:sp>
    </p:spTree>
    <p:extLst>
      <p:ext uri="{BB962C8B-B14F-4D97-AF65-F5344CB8AC3E}">
        <p14:creationId xmlns:p14="http://schemas.microsoft.com/office/powerpoint/2010/main" val="2808495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273050"/>
            <a:ext cx="10871200" cy="869950"/>
          </a:xfrm>
        </p:spPr>
        <p:txBody>
          <a:bodyPr/>
          <a:lstStyle>
            <a:lvl1pPr>
              <a:defRPr/>
            </a:lvl1pPr>
          </a:lstStyle>
          <a:p>
            <a:r>
              <a:rPr lang="el-GR"/>
              <a:t>Kλικ για επεξεργασία του τίτλου</a:t>
            </a:r>
            <a:endParaRPr lang="en-US"/>
          </a:p>
        </p:txBody>
      </p:sp>
      <p:sp>
        <p:nvSpPr>
          <p:cNvPr id="11" name="10 - Θέση περιεχομένου"/>
          <p:cNvSpPr>
            <a:spLocks noGrp="1"/>
          </p:cNvSpPr>
          <p:nvPr>
            <p:ph sz="quarter" idx="2"/>
          </p:nvPr>
        </p:nvSpPr>
        <p:spPr>
          <a:xfrm>
            <a:off x="812800" y="2438400"/>
            <a:ext cx="5181600" cy="35814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3" name="12 - Θέση περιεχομένου"/>
          <p:cNvSpPr>
            <a:spLocks noGrp="1"/>
          </p:cNvSpPr>
          <p:nvPr>
            <p:ph sz="quarter" idx="4"/>
          </p:nvPr>
        </p:nvSpPr>
        <p:spPr>
          <a:xfrm>
            <a:off x="6400800" y="2438400"/>
            <a:ext cx="5181600" cy="35814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6" name="15 - Θέση κειμένου"/>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l-GR"/>
              <a:t>Kλικ για επεξεργασία των στυλ του υποδείγματος</a:t>
            </a:r>
          </a:p>
        </p:txBody>
      </p:sp>
      <p:sp>
        <p:nvSpPr>
          <p:cNvPr id="15" name="14 - Θέση κειμένου"/>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l-GR"/>
              <a:t>Kλικ για επεξεργασία των στυλ του υποδείγματος</a:t>
            </a:r>
          </a:p>
        </p:txBody>
      </p:sp>
      <p:sp>
        <p:nvSpPr>
          <p:cNvPr id="3" name="9 - Θέση ημερομηνίας">
            <a:extLst>
              <a:ext uri="{FF2B5EF4-FFF2-40B4-BE49-F238E27FC236}">
                <a16:creationId xmlns:a16="http://schemas.microsoft.com/office/drawing/2014/main" id="{0794763C-1541-611B-7BD0-9C1C1CEDAA69}"/>
              </a:ext>
            </a:extLst>
          </p:cNvPr>
          <p:cNvSpPr>
            <a:spLocks noGrp="1"/>
          </p:cNvSpPr>
          <p:nvPr>
            <p:ph type="dt" sz="half" idx="10"/>
          </p:nvPr>
        </p:nvSpPr>
        <p:spPr/>
        <p:txBody>
          <a:bodyPr/>
          <a:lstStyle>
            <a:lvl1pPr>
              <a:defRPr/>
            </a:lvl1pPr>
          </a:lstStyle>
          <a:p>
            <a:pPr>
              <a:defRPr/>
            </a:pPr>
            <a:fld id="{2D60BDE7-6D5F-E14E-8D3F-2E7AD7681471}" type="datetime1">
              <a:rPr lang="el-GR"/>
              <a:pPr>
                <a:defRPr/>
              </a:pPr>
              <a:t>2/6/2025</a:t>
            </a:fld>
            <a:endParaRPr lang="el-GR"/>
          </a:p>
        </p:txBody>
      </p:sp>
      <p:sp>
        <p:nvSpPr>
          <p:cNvPr id="4" name="11 - Θέση αριθμού διαφάνειας">
            <a:extLst>
              <a:ext uri="{FF2B5EF4-FFF2-40B4-BE49-F238E27FC236}">
                <a16:creationId xmlns:a16="http://schemas.microsoft.com/office/drawing/2014/main" id="{0E587F83-F0DC-1EC0-7C6B-5C2BD603CB13}"/>
              </a:ext>
            </a:extLst>
          </p:cNvPr>
          <p:cNvSpPr>
            <a:spLocks noGrp="1"/>
          </p:cNvSpPr>
          <p:nvPr>
            <p:ph type="sldNum" sz="quarter" idx="11"/>
          </p:nvPr>
        </p:nvSpPr>
        <p:spPr/>
        <p:txBody>
          <a:bodyPr/>
          <a:lstStyle>
            <a:lvl1pPr>
              <a:defRPr/>
            </a:lvl1pPr>
          </a:lstStyle>
          <a:p>
            <a:pPr>
              <a:defRPr/>
            </a:pPr>
            <a:fld id="{D11080B1-774B-9E49-9C10-5360E601BF14}" type="slidenum">
              <a:rPr lang="el-GR" altLang="el-GR"/>
              <a:pPr>
                <a:defRPr/>
              </a:pPr>
              <a:t>‹#›</a:t>
            </a:fld>
            <a:endParaRPr lang="el-GR" altLang="el-GR"/>
          </a:p>
        </p:txBody>
      </p:sp>
      <p:sp>
        <p:nvSpPr>
          <p:cNvPr id="5" name="13 - Θέση υποσέλιδου">
            <a:extLst>
              <a:ext uri="{FF2B5EF4-FFF2-40B4-BE49-F238E27FC236}">
                <a16:creationId xmlns:a16="http://schemas.microsoft.com/office/drawing/2014/main" id="{7A4CA971-FAA1-FB27-41D8-CE08AF98E103}"/>
              </a:ext>
            </a:extLst>
          </p:cNvPr>
          <p:cNvSpPr>
            <a:spLocks noGrp="1"/>
          </p:cNvSpPr>
          <p:nvPr>
            <p:ph type="ftr" sz="quarter" idx="12"/>
          </p:nvPr>
        </p:nvSpPr>
        <p:spPr/>
        <p:txBody>
          <a:bodyPr rtlCol="0"/>
          <a:lstStyle>
            <a:lvl1pPr>
              <a:defRPr/>
            </a:lvl1pPr>
          </a:lstStyle>
          <a:p>
            <a:pPr>
              <a:defRPr/>
            </a:pPr>
            <a:endParaRPr lang="el-GR"/>
          </a:p>
        </p:txBody>
      </p:sp>
    </p:spTree>
    <p:extLst>
      <p:ext uri="{BB962C8B-B14F-4D97-AF65-F5344CB8AC3E}">
        <p14:creationId xmlns:p14="http://schemas.microsoft.com/office/powerpoint/2010/main" val="4098588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13 - Θέση ημερομηνίας">
            <a:extLst>
              <a:ext uri="{FF2B5EF4-FFF2-40B4-BE49-F238E27FC236}">
                <a16:creationId xmlns:a16="http://schemas.microsoft.com/office/drawing/2014/main" id="{D6F2B4F6-3290-E120-5910-CE1BAAE2ED5F}"/>
              </a:ext>
            </a:extLst>
          </p:cNvPr>
          <p:cNvSpPr>
            <a:spLocks noGrp="1"/>
          </p:cNvSpPr>
          <p:nvPr>
            <p:ph type="dt" sz="half" idx="10"/>
          </p:nvPr>
        </p:nvSpPr>
        <p:spPr/>
        <p:txBody>
          <a:bodyPr/>
          <a:lstStyle>
            <a:lvl1pPr>
              <a:defRPr/>
            </a:lvl1pPr>
          </a:lstStyle>
          <a:p>
            <a:pPr>
              <a:defRPr/>
            </a:pPr>
            <a:fld id="{69F32ADF-875B-FA42-91C1-D7B95C95974D}" type="datetime1">
              <a:rPr lang="el-GR"/>
              <a:pPr>
                <a:defRPr/>
              </a:pPr>
              <a:t>2/6/2025</a:t>
            </a:fld>
            <a:endParaRPr lang="el-GR"/>
          </a:p>
        </p:txBody>
      </p:sp>
      <p:sp>
        <p:nvSpPr>
          <p:cNvPr id="4" name="2 - Θέση υποσέλιδου">
            <a:extLst>
              <a:ext uri="{FF2B5EF4-FFF2-40B4-BE49-F238E27FC236}">
                <a16:creationId xmlns:a16="http://schemas.microsoft.com/office/drawing/2014/main" id="{06943AF8-3548-E429-29B7-FD39B2BED681}"/>
              </a:ext>
            </a:extLst>
          </p:cNvPr>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a:extLst>
              <a:ext uri="{FF2B5EF4-FFF2-40B4-BE49-F238E27FC236}">
                <a16:creationId xmlns:a16="http://schemas.microsoft.com/office/drawing/2014/main" id="{4D40F002-1961-EE17-E145-C02F2C48D6E0}"/>
              </a:ext>
            </a:extLst>
          </p:cNvPr>
          <p:cNvSpPr>
            <a:spLocks noGrp="1"/>
          </p:cNvSpPr>
          <p:nvPr>
            <p:ph type="sldNum" sz="quarter" idx="12"/>
          </p:nvPr>
        </p:nvSpPr>
        <p:spPr/>
        <p:txBody>
          <a:bodyPr/>
          <a:lstStyle>
            <a:lvl1pPr>
              <a:defRPr/>
            </a:lvl1pPr>
          </a:lstStyle>
          <a:p>
            <a:pPr>
              <a:defRPr/>
            </a:pPr>
            <a:fld id="{F3E3AF02-BA41-064E-9356-B6FCCBAAEE46}" type="slidenum">
              <a:rPr lang="el-GR" altLang="el-GR"/>
              <a:pPr>
                <a:defRPr/>
              </a:pPr>
              <a:t>‹#›</a:t>
            </a:fld>
            <a:endParaRPr lang="el-GR" altLang="el-GR"/>
          </a:p>
        </p:txBody>
      </p:sp>
    </p:spTree>
    <p:extLst>
      <p:ext uri="{BB962C8B-B14F-4D97-AF65-F5344CB8AC3E}">
        <p14:creationId xmlns:p14="http://schemas.microsoft.com/office/powerpoint/2010/main" val="324127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a:extLst>
              <a:ext uri="{FF2B5EF4-FFF2-40B4-BE49-F238E27FC236}">
                <a16:creationId xmlns:a16="http://schemas.microsoft.com/office/drawing/2014/main" id="{CB180C54-1879-E52B-04B4-B84732845CE7}"/>
              </a:ext>
            </a:extLst>
          </p:cNvPr>
          <p:cNvSpPr>
            <a:spLocks noGrp="1"/>
          </p:cNvSpPr>
          <p:nvPr>
            <p:ph type="dt" sz="half" idx="10"/>
          </p:nvPr>
        </p:nvSpPr>
        <p:spPr/>
        <p:txBody>
          <a:bodyPr/>
          <a:lstStyle>
            <a:lvl1pPr>
              <a:defRPr/>
            </a:lvl1pPr>
          </a:lstStyle>
          <a:p>
            <a:pPr>
              <a:defRPr/>
            </a:pPr>
            <a:fld id="{CA1907D6-ABFB-1442-856A-AB2B86CBA5B5}" type="datetime1">
              <a:rPr lang="el-GR"/>
              <a:pPr>
                <a:defRPr/>
              </a:pPr>
              <a:t>2/6/2025</a:t>
            </a:fld>
            <a:endParaRPr lang="el-GR"/>
          </a:p>
        </p:txBody>
      </p:sp>
      <p:sp>
        <p:nvSpPr>
          <p:cNvPr id="3" name="2 - Θέση υποσέλιδου">
            <a:extLst>
              <a:ext uri="{FF2B5EF4-FFF2-40B4-BE49-F238E27FC236}">
                <a16:creationId xmlns:a16="http://schemas.microsoft.com/office/drawing/2014/main" id="{033172E1-CA89-317B-3F33-D37A1443FDC4}"/>
              </a:ext>
            </a:extLst>
          </p:cNvPr>
          <p:cNvSpPr>
            <a:spLocks noGrp="1"/>
          </p:cNvSpPr>
          <p:nvPr>
            <p:ph type="ftr" sz="quarter" idx="11"/>
          </p:nvPr>
        </p:nvSpPr>
        <p:spPr/>
        <p:txBody>
          <a:bodyPr/>
          <a:lstStyle>
            <a:lvl1pPr>
              <a:defRPr/>
            </a:lvl1pPr>
          </a:lstStyle>
          <a:p>
            <a:pPr>
              <a:defRPr/>
            </a:pPr>
            <a:endParaRPr lang="el-GR"/>
          </a:p>
        </p:txBody>
      </p:sp>
      <p:sp>
        <p:nvSpPr>
          <p:cNvPr id="4" name="3 - Θέση αριθμού διαφάνειας">
            <a:extLst>
              <a:ext uri="{FF2B5EF4-FFF2-40B4-BE49-F238E27FC236}">
                <a16:creationId xmlns:a16="http://schemas.microsoft.com/office/drawing/2014/main" id="{4902EE37-C972-38BC-8ADF-EDC437C9872B}"/>
              </a:ext>
            </a:extLst>
          </p:cNvPr>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2BB03BCD-6780-7943-BA47-57A8AE2DC522}" type="slidenum">
              <a:rPr lang="el-GR" altLang="el-GR"/>
              <a:pPr>
                <a:defRPr/>
              </a:pPr>
              <a:t>‹#›</a:t>
            </a:fld>
            <a:endParaRPr lang="el-GR" altLang="el-GR"/>
          </a:p>
        </p:txBody>
      </p:sp>
    </p:spTree>
    <p:extLst>
      <p:ext uri="{BB962C8B-B14F-4D97-AF65-F5344CB8AC3E}">
        <p14:creationId xmlns:p14="http://schemas.microsoft.com/office/powerpoint/2010/main" val="1345362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812800" y="273050"/>
            <a:ext cx="10769600" cy="869950"/>
          </a:xfrm>
        </p:spPr>
        <p:txBody>
          <a:bodyPr/>
          <a:lstStyle>
            <a:lvl1pPr algn="l">
              <a:buNone/>
              <a:defRPr sz="4400" b="0"/>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a:t>Kλικ για επεξεργασία των στυλ του υποδείγματος</a:t>
            </a:r>
          </a:p>
        </p:txBody>
      </p:sp>
      <p:sp>
        <p:nvSpPr>
          <p:cNvPr id="9" name="8 - Θέση περιεχομένου"/>
          <p:cNvSpPr>
            <a:spLocks noGrp="1"/>
          </p:cNvSpPr>
          <p:nvPr>
            <p:ph sz="quarter" idx="1"/>
          </p:nvPr>
        </p:nvSpPr>
        <p:spPr>
          <a:xfrm>
            <a:off x="3149600" y="1752600"/>
            <a:ext cx="8534400" cy="4419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a:extLst>
              <a:ext uri="{FF2B5EF4-FFF2-40B4-BE49-F238E27FC236}">
                <a16:creationId xmlns:a16="http://schemas.microsoft.com/office/drawing/2014/main" id="{AB392CEF-453D-8624-54A7-CB25A1685685}"/>
              </a:ext>
            </a:extLst>
          </p:cNvPr>
          <p:cNvSpPr>
            <a:spLocks noGrp="1"/>
          </p:cNvSpPr>
          <p:nvPr>
            <p:ph type="dt" sz="half" idx="10"/>
          </p:nvPr>
        </p:nvSpPr>
        <p:spPr/>
        <p:txBody>
          <a:bodyPr/>
          <a:lstStyle>
            <a:lvl1pPr>
              <a:defRPr/>
            </a:lvl1pPr>
          </a:lstStyle>
          <a:p>
            <a:pPr>
              <a:defRPr/>
            </a:pPr>
            <a:fld id="{87774906-D100-C945-B40E-C4A2E91D636B}" type="datetime1">
              <a:rPr lang="el-GR"/>
              <a:pPr>
                <a:defRPr/>
              </a:pPr>
              <a:t>2/6/2025</a:t>
            </a:fld>
            <a:endParaRPr lang="el-GR"/>
          </a:p>
        </p:txBody>
      </p:sp>
      <p:sp>
        <p:nvSpPr>
          <p:cNvPr id="5" name="2 - Θέση υποσέλιδου">
            <a:extLst>
              <a:ext uri="{FF2B5EF4-FFF2-40B4-BE49-F238E27FC236}">
                <a16:creationId xmlns:a16="http://schemas.microsoft.com/office/drawing/2014/main" id="{87F8E354-54C3-BC0A-5FC2-4C82FB8FA853}"/>
              </a:ext>
            </a:extLst>
          </p:cNvPr>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a:extLst>
              <a:ext uri="{FF2B5EF4-FFF2-40B4-BE49-F238E27FC236}">
                <a16:creationId xmlns:a16="http://schemas.microsoft.com/office/drawing/2014/main" id="{EFF3C236-D1A5-6B05-DD58-C11EC5D9778A}"/>
              </a:ext>
            </a:extLst>
          </p:cNvPr>
          <p:cNvSpPr>
            <a:spLocks noGrp="1"/>
          </p:cNvSpPr>
          <p:nvPr>
            <p:ph type="sldNum" sz="quarter" idx="12"/>
          </p:nvPr>
        </p:nvSpPr>
        <p:spPr/>
        <p:txBody>
          <a:bodyPr/>
          <a:lstStyle>
            <a:lvl1pPr>
              <a:defRPr/>
            </a:lvl1pPr>
          </a:lstStyle>
          <a:p>
            <a:pPr>
              <a:defRPr/>
            </a:pPr>
            <a:fld id="{F27B108C-281C-EA47-9F45-13D36159E00F}" type="slidenum">
              <a:rPr lang="el-GR" altLang="el-GR"/>
              <a:pPr>
                <a:defRPr/>
              </a:pPr>
              <a:t>‹#›</a:t>
            </a:fld>
            <a:endParaRPr lang="el-GR" altLang="el-GR"/>
          </a:p>
        </p:txBody>
      </p:sp>
    </p:spTree>
    <p:extLst>
      <p:ext uri="{BB962C8B-B14F-4D97-AF65-F5344CB8AC3E}">
        <p14:creationId xmlns:p14="http://schemas.microsoft.com/office/powerpoint/2010/main" val="249057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9 - Ορθογώνιο">
            <a:extLst>
              <a:ext uri="{FF2B5EF4-FFF2-40B4-BE49-F238E27FC236}">
                <a16:creationId xmlns:a16="http://schemas.microsoft.com/office/drawing/2014/main" id="{F029D807-1469-8FFF-523D-BD3B65E72B7B}"/>
              </a:ext>
            </a:extLst>
          </p:cNvPr>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10 - Ορθογώνιο">
            <a:extLst>
              <a:ext uri="{FF2B5EF4-FFF2-40B4-BE49-F238E27FC236}">
                <a16:creationId xmlns:a16="http://schemas.microsoft.com/office/drawing/2014/main" id="{8693A3AB-1698-8712-19DF-6B0D15D7E018}"/>
              </a:ext>
            </a:extLst>
          </p:cNvPr>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11 - Ορθογώνιο">
            <a:extLst>
              <a:ext uri="{FF2B5EF4-FFF2-40B4-BE49-F238E27FC236}">
                <a16:creationId xmlns:a16="http://schemas.microsoft.com/office/drawing/2014/main" id="{6D08E71E-44AF-240B-D527-F902F13A4997}"/>
              </a:ext>
            </a:extLst>
          </p:cNvPr>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12 - Ορθογώνιο">
            <a:extLst>
              <a:ext uri="{FF2B5EF4-FFF2-40B4-BE49-F238E27FC236}">
                <a16:creationId xmlns:a16="http://schemas.microsoft.com/office/drawing/2014/main" id="{663E51B3-F86A-1BB4-AD39-889A70234503}"/>
              </a:ext>
            </a:extLst>
          </p:cNvPr>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3 - Θέση κειμένου"/>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a:t>Kλικ για επεξεργασία των στυλ του υποδείγματος</a:t>
            </a:r>
          </a:p>
        </p:txBody>
      </p:sp>
      <p:sp>
        <p:nvSpPr>
          <p:cNvPr id="2" name="1 - Τίτλος"/>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11 - Θέση ημερομηνίας">
            <a:extLst>
              <a:ext uri="{FF2B5EF4-FFF2-40B4-BE49-F238E27FC236}">
                <a16:creationId xmlns:a16="http://schemas.microsoft.com/office/drawing/2014/main" id="{4A154FF5-FE58-F882-8F02-99E5716EBD6A}"/>
              </a:ext>
            </a:extLst>
          </p:cNvPr>
          <p:cNvSpPr>
            <a:spLocks noGrp="1"/>
          </p:cNvSpPr>
          <p:nvPr>
            <p:ph type="dt" sz="half" idx="10"/>
          </p:nvPr>
        </p:nvSpPr>
        <p:spPr>
          <a:xfrm>
            <a:off x="8331200" y="6248401"/>
            <a:ext cx="3556000" cy="365125"/>
          </a:xfrm>
        </p:spPr>
        <p:txBody>
          <a:bodyPr/>
          <a:lstStyle>
            <a:lvl1pPr>
              <a:defRPr/>
            </a:lvl1pPr>
          </a:lstStyle>
          <a:p>
            <a:pPr>
              <a:defRPr/>
            </a:pPr>
            <a:fld id="{CDB6914D-84B7-F74C-A401-699A4E109060}" type="datetime1">
              <a:rPr lang="el-GR"/>
              <a:pPr>
                <a:defRPr/>
              </a:pPr>
              <a:t>2/6/2025</a:t>
            </a:fld>
            <a:endParaRPr lang="el-GR"/>
          </a:p>
        </p:txBody>
      </p:sp>
      <p:sp>
        <p:nvSpPr>
          <p:cNvPr id="10" name="12 - Θέση αριθμού διαφάνειας">
            <a:extLst>
              <a:ext uri="{FF2B5EF4-FFF2-40B4-BE49-F238E27FC236}">
                <a16:creationId xmlns:a16="http://schemas.microsoft.com/office/drawing/2014/main" id="{E9327417-1925-D7F1-9C90-EC38C9C809B6}"/>
              </a:ext>
            </a:extLst>
          </p:cNvPr>
          <p:cNvSpPr>
            <a:spLocks noGrp="1"/>
          </p:cNvSpPr>
          <p:nvPr>
            <p:ph type="sldNum" sz="quarter" idx="11"/>
          </p:nvPr>
        </p:nvSpPr>
        <p:spPr>
          <a:xfrm>
            <a:off x="0" y="4667251"/>
            <a:ext cx="1930400" cy="663575"/>
          </a:xfrm>
        </p:spPr>
        <p:txBody>
          <a:bodyPr/>
          <a:lstStyle>
            <a:lvl1pPr>
              <a:defRPr sz="2800"/>
            </a:lvl1pPr>
          </a:lstStyle>
          <a:p>
            <a:pPr>
              <a:defRPr/>
            </a:pPr>
            <a:fld id="{9F983C85-662F-2A43-8525-356855D45DBF}" type="slidenum">
              <a:rPr lang="el-GR" altLang="el-GR"/>
              <a:pPr>
                <a:defRPr/>
              </a:pPr>
              <a:t>‹#›</a:t>
            </a:fld>
            <a:endParaRPr lang="el-GR" altLang="el-GR"/>
          </a:p>
        </p:txBody>
      </p:sp>
      <p:sp>
        <p:nvSpPr>
          <p:cNvPr id="11" name="13 - Θέση υποσέλιδου">
            <a:extLst>
              <a:ext uri="{FF2B5EF4-FFF2-40B4-BE49-F238E27FC236}">
                <a16:creationId xmlns:a16="http://schemas.microsoft.com/office/drawing/2014/main" id="{7ACC7450-BF9D-1331-5D4A-02D59BEB63EC}"/>
              </a:ext>
            </a:extLst>
          </p:cNvPr>
          <p:cNvSpPr>
            <a:spLocks noGrp="1"/>
          </p:cNvSpPr>
          <p:nvPr>
            <p:ph type="ftr" sz="quarter" idx="12"/>
          </p:nvPr>
        </p:nvSpPr>
        <p:spPr>
          <a:xfrm>
            <a:off x="2133600" y="6248401"/>
            <a:ext cx="6096000" cy="365125"/>
          </a:xfrm>
        </p:spPr>
        <p:txBody>
          <a:bodyPr rtlCol="0"/>
          <a:lstStyle>
            <a:lvl1pPr>
              <a:defRPr/>
            </a:lvl1pPr>
          </a:lstStyle>
          <a:p>
            <a:pPr>
              <a:defRPr/>
            </a:pPr>
            <a:endParaRPr lang="el-GR"/>
          </a:p>
        </p:txBody>
      </p:sp>
    </p:spTree>
    <p:extLst>
      <p:ext uri="{BB962C8B-B14F-4D97-AF65-F5344CB8AC3E}">
        <p14:creationId xmlns:p14="http://schemas.microsoft.com/office/powerpoint/2010/main" val="412088090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a:extLst>
              <a:ext uri="{FF2B5EF4-FFF2-40B4-BE49-F238E27FC236}">
                <a16:creationId xmlns:a16="http://schemas.microsoft.com/office/drawing/2014/main" id="{31A8BD9C-FC3F-2943-79C7-4944341DAD43}"/>
              </a:ext>
            </a:extLst>
          </p:cNvPr>
          <p:cNvSpPr>
            <a:spLocks noGrp="1"/>
          </p:cNvSpPr>
          <p:nvPr>
            <p:ph type="dt" sz="half" idx="10"/>
          </p:nvPr>
        </p:nvSpPr>
        <p:spPr/>
        <p:txBody>
          <a:bodyPr/>
          <a:lstStyle>
            <a:lvl1pPr>
              <a:defRPr/>
            </a:lvl1pPr>
          </a:lstStyle>
          <a:p>
            <a:pPr>
              <a:defRPr/>
            </a:pPr>
            <a:fld id="{AA808574-8054-A547-8A3A-98E7217262EF}" type="datetime1">
              <a:rPr lang="el-GR"/>
              <a:pPr>
                <a:defRPr/>
              </a:pPr>
              <a:t>2/6/2025</a:t>
            </a:fld>
            <a:endParaRPr lang="el-GR"/>
          </a:p>
        </p:txBody>
      </p:sp>
      <p:sp>
        <p:nvSpPr>
          <p:cNvPr id="5" name="2 - Θέση υποσέλιδου">
            <a:extLst>
              <a:ext uri="{FF2B5EF4-FFF2-40B4-BE49-F238E27FC236}">
                <a16:creationId xmlns:a16="http://schemas.microsoft.com/office/drawing/2014/main" id="{8EACFC50-F706-1DE6-B49A-3973B06BD811}"/>
              </a:ext>
            </a:extLst>
          </p:cNvPr>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a:extLst>
              <a:ext uri="{FF2B5EF4-FFF2-40B4-BE49-F238E27FC236}">
                <a16:creationId xmlns:a16="http://schemas.microsoft.com/office/drawing/2014/main" id="{FB4BC290-4C05-D919-20A7-C3958EFF59C5}"/>
              </a:ext>
            </a:extLst>
          </p:cNvPr>
          <p:cNvSpPr>
            <a:spLocks noGrp="1"/>
          </p:cNvSpPr>
          <p:nvPr>
            <p:ph type="sldNum" sz="quarter" idx="12"/>
          </p:nvPr>
        </p:nvSpPr>
        <p:spPr/>
        <p:txBody>
          <a:bodyPr/>
          <a:lstStyle>
            <a:lvl1pPr>
              <a:defRPr/>
            </a:lvl1pPr>
          </a:lstStyle>
          <a:p>
            <a:pPr>
              <a:defRPr/>
            </a:pPr>
            <a:fld id="{79BB4452-C946-9D49-B5C4-A474E776CC83}" type="slidenum">
              <a:rPr lang="el-GR" altLang="el-GR"/>
              <a:pPr>
                <a:defRPr/>
              </a:pPr>
              <a:t>‹#›</a:t>
            </a:fld>
            <a:endParaRPr lang="el-GR" altLang="el-GR"/>
          </a:p>
        </p:txBody>
      </p:sp>
    </p:spTree>
    <p:extLst>
      <p:ext uri="{BB962C8B-B14F-4D97-AF65-F5344CB8AC3E}">
        <p14:creationId xmlns:p14="http://schemas.microsoft.com/office/powerpoint/2010/main" val="2380543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9 - Ορθογώνιο">
            <a:extLst>
              <a:ext uri="{FF2B5EF4-FFF2-40B4-BE49-F238E27FC236}">
                <a16:creationId xmlns:a16="http://schemas.microsoft.com/office/drawing/2014/main" id="{01660C8C-6AF1-9852-E4E5-6A5A39BC5114}"/>
              </a:ext>
            </a:extLst>
          </p:cNvPr>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10 - Ορθογώνιο">
            <a:extLst>
              <a:ext uri="{FF2B5EF4-FFF2-40B4-BE49-F238E27FC236}">
                <a16:creationId xmlns:a16="http://schemas.microsoft.com/office/drawing/2014/main" id="{1694BD1E-6330-94C6-4264-27B3C03E8972}"/>
              </a:ext>
            </a:extLst>
          </p:cNvPr>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11 - Ορθογώνιο">
            <a:extLst>
              <a:ext uri="{FF2B5EF4-FFF2-40B4-BE49-F238E27FC236}">
                <a16:creationId xmlns:a16="http://schemas.microsoft.com/office/drawing/2014/main" id="{C29CB4AA-562E-795A-76A2-7E5E8E1BA017}"/>
              </a:ext>
            </a:extLst>
          </p:cNvPr>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1 - Κατακόρυφος τίτλος"/>
          <p:cNvSpPr>
            <a:spLocks noGrp="1"/>
          </p:cNvSpPr>
          <p:nvPr>
            <p:ph type="title" orient="vert"/>
          </p:nvPr>
        </p:nvSpPr>
        <p:spPr>
          <a:xfrm>
            <a:off x="8737600" y="609601"/>
            <a:ext cx="2743200" cy="55165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9600" y="609600"/>
            <a:ext cx="7416800" cy="5516564"/>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3 - Θέση ημερομηνίας">
            <a:extLst>
              <a:ext uri="{FF2B5EF4-FFF2-40B4-BE49-F238E27FC236}">
                <a16:creationId xmlns:a16="http://schemas.microsoft.com/office/drawing/2014/main" id="{E127038F-53E0-F04B-F007-BF12A4F840BA}"/>
              </a:ext>
            </a:extLst>
          </p:cNvPr>
          <p:cNvSpPr>
            <a:spLocks noGrp="1"/>
          </p:cNvSpPr>
          <p:nvPr>
            <p:ph type="dt" sz="half" idx="10"/>
          </p:nvPr>
        </p:nvSpPr>
        <p:spPr>
          <a:xfrm>
            <a:off x="8737600" y="6248401"/>
            <a:ext cx="2946400" cy="365125"/>
          </a:xfrm>
        </p:spPr>
        <p:txBody>
          <a:bodyPr/>
          <a:lstStyle>
            <a:lvl1pPr>
              <a:defRPr/>
            </a:lvl1pPr>
          </a:lstStyle>
          <a:p>
            <a:pPr>
              <a:defRPr/>
            </a:pPr>
            <a:fld id="{3E6ADCA3-507D-5248-84A1-B67E621F7C81}" type="datetime1">
              <a:rPr lang="el-GR"/>
              <a:pPr>
                <a:defRPr/>
              </a:pPr>
              <a:t>2/6/2025</a:t>
            </a:fld>
            <a:endParaRPr lang="el-GR"/>
          </a:p>
        </p:txBody>
      </p:sp>
      <p:sp>
        <p:nvSpPr>
          <p:cNvPr id="8" name="4 - Θέση υποσέλιδου">
            <a:extLst>
              <a:ext uri="{FF2B5EF4-FFF2-40B4-BE49-F238E27FC236}">
                <a16:creationId xmlns:a16="http://schemas.microsoft.com/office/drawing/2014/main" id="{32019913-6EDE-9D25-5416-0C60745D5CD7}"/>
              </a:ext>
            </a:extLst>
          </p:cNvPr>
          <p:cNvSpPr>
            <a:spLocks noGrp="1"/>
          </p:cNvSpPr>
          <p:nvPr>
            <p:ph type="ftr" sz="quarter" idx="11"/>
          </p:nvPr>
        </p:nvSpPr>
        <p:spPr>
          <a:xfrm>
            <a:off x="609601" y="6248401"/>
            <a:ext cx="7431617" cy="365125"/>
          </a:xfrm>
        </p:spPr>
        <p:txBody>
          <a:bodyPr/>
          <a:lstStyle>
            <a:lvl1pPr>
              <a:defRPr/>
            </a:lvl1pPr>
          </a:lstStyle>
          <a:p>
            <a:pPr>
              <a:defRPr/>
            </a:pPr>
            <a:endParaRPr lang="el-GR"/>
          </a:p>
        </p:txBody>
      </p:sp>
      <p:sp>
        <p:nvSpPr>
          <p:cNvPr id="9" name="5 - Θέση αριθμού διαφάνειας">
            <a:extLst>
              <a:ext uri="{FF2B5EF4-FFF2-40B4-BE49-F238E27FC236}">
                <a16:creationId xmlns:a16="http://schemas.microsoft.com/office/drawing/2014/main" id="{DB933251-678F-8A3E-1E5C-DC9D72C4758C}"/>
              </a:ext>
            </a:extLst>
          </p:cNvPr>
          <p:cNvSpPr>
            <a:spLocks noGrp="1"/>
          </p:cNvSpPr>
          <p:nvPr>
            <p:ph type="sldNum" sz="quarter" idx="12"/>
          </p:nvPr>
        </p:nvSpPr>
        <p:spPr>
          <a:xfrm rot="5400000">
            <a:off x="8075084" y="103717"/>
            <a:ext cx="533400" cy="325967"/>
          </a:xfrm>
        </p:spPr>
        <p:txBody>
          <a:bodyPr/>
          <a:lstStyle>
            <a:lvl1pPr>
              <a:defRPr/>
            </a:lvl1pPr>
          </a:lstStyle>
          <a:p>
            <a:pPr>
              <a:defRPr/>
            </a:pPr>
            <a:fld id="{CD108C40-D511-B44C-A68F-63CBF235F5CD}" type="slidenum">
              <a:rPr lang="el-GR" altLang="el-GR"/>
              <a:pPr>
                <a:defRPr/>
              </a:pPr>
              <a:t>‹#›</a:t>
            </a:fld>
            <a:endParaRPr lang="el-GR" altLang="el-GR"/>
          </a:p>
        </p:txBody>
      </p:sp>
    </p:spTree>
    <p:extLst>
      <p:ext uri="{BB962C8B-B14F-4D97-AF65-F5344CB8AC3E}">
        <p14:creationId xmlns:p14="http://schemas.microsoft.com/office/powerpoint/2010/main" val="315185971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6/2/2025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21 - Θέση τίτλου">
            <a:extLst>
              <a:ext uri="{FF2B5EF4-FFF2-40B4-BE49-F238E27FC236}">
                <a16:creationId xmlns:a16="http://schemas.microsoft.com/office/drawing/2014/main" id="{98183B00-D6D5-6876-DFFB-EBB38EDFD43E}"/>
              </a:ext>
            </a:extLst>
          </p:cNvPr>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endParaRPr lang="en-US" altLang="el-GR"/>
          </a:p>
        </p:txBody>
      </p:sp>
      <p:sp>
        <p:nvSpPr>
          <p:cNvPr id="1027" name="12 - Θέση κειμένου">
            <a:extLst>
              <a:ext uri="{FF2B5EF4-FFF2-40B4-BE49-F238E27FC236}">
                <a16:creationId xmlns:a16="http://schemas.microsoft.com/office/drawing/2014/main" id="{FEF01D9F-85F0-611B-C60A-E5534FDCAF55}"/>
              </a:ext>
            </a:extLst>
          </p:cNvPr>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endParaRPr lang="en-US" altLang="el-GR"/>
          </a:p>
        </p:txBody>
      </p:sp>
      <p:sp>
        <p:nvSpPr>
          <p:cNvPr id="14" name="13 - Θέση ημερομηνίας">
            <a:extLst>
              <a:ext uri="{FF2B5EF4-FFF2-40B4-BE49-F238E27FC236}">
                <a16:creationId xmlns:a16="http://schemas.microsoft.com/office/drawing/2014/main" id="{48B96C61-026D-0433-E8A0-372BF724564F}"/>
              </a:ext>
            </a:extLst>
          </p:cNvPr>
          <p:cNvSpPr>
            <a:spLocks noGrp="1"/>
          </p:cNvSpPr>
          <p:nvPr>
            <p:ph type="dt" sz="half" idx="2"/>
          </p:nvPr>
        </p:nvSpPr>
        <p:spPr>
          <a:xfrm>
            <a:off x="8128000" y="6248401"/>
            <a:ext cx="3556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Calibri" pitchFamily="34" charset="0"/>
              </a:defRPr>
            </a:lvl1pPr>
          </a:lstStyle>
          <a:p>
            <a:pPr>
              <a:defRPr/>
            </a:pPr>
            <a:fld id="{B711A1B8-743E-4242-B5CD-9FE9250FEA58}" type="datetime1">
              <a:rPr lang="el-GR"/>
              <a:pPr>
                <a:defRPr/>
              </a:pPr>
              <a:t>2/6/2025</a:t>
            </a:fld>
            <a:endParaRPr lang="el-GR"/>
          </a:p>
        </p:txBody>
      </p:sp>
      <p:sp>
        <p:nvSpPr>
          <p:cNvPr id="3" name="2 - Θέση υποσέλιδου">
            <a:extLst>
              <a:ext uri="{FF2B5EF4-FFF2-40B4-BE49-F238E27FC236}">
                <a16:creationId xmlns:a16="http://schemas.microsoft.com/office/drawing/2014/main" id="{078DE9ED-8E9D-905E-9D16-2998264715A4}"/>
              </a:ext>
            </a:extLst>
          </p:cNvPr>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l-GR"/>
          </a:p>
        </p:txBody>
      </p:sp>
      <p:sp>
        <p:nvSpPr>
          <p:cNvPr id="7" name="6 - Ορθογώνιο">
            <a:extLst>
              <a:ext uri="{FF2B5EF4-FFF2-40B4-BE49-F238E27FC236}">
                <a16:creationId xmlns:a16="http://schemas.microsoft.com/office/drawing/2014/main" id="{C4D947A4-DC9F-C22D-5D6F-EC81D5CDE026}"/>
              </a:ext>
            </a:extLst>
          </p:cNvPr>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7 - Ορθογώνιο">
            <a:extLst>
              <a:ext uri="{FF2B5EF4-FFF2-40B4-BE49-F238E27FC236}">
                <a16:creationId xmlns:a16="http://schemas.microsoft.com/office/drawing/2014/main" id="{E050551F-D054-AB62-7D4B-5009BB31BD16}"/>
              </a:ext>
            </a:extLst>
          </p:cNvPr>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9" name="8 - Ορθογώνιο">
            <a:extLst>
              <a:ext uri="{FF2B5EF4-FFF2-40B4-BE49-F238E27FC236}">
                <a16:creationId xmlns:a16="http://schemas.microsoft.com/office/drawing/2014/main" id="{9F039F20-097C-8520-2B51-00162504D458}"/>
              </a:ext>
            </a:extLst>
          </p:cNvPr>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3" name="22 - Θέση αριθμού διαφάνειας">
            <a:extLst>
              <a:ext uri="{FF2B5EF4-FFF2-40B4-BE49-F238E27FC236}">
                <a16:creationId xmlns:a16="http://schemas.microsoft.com/office/drawing/2014/main" id="{0F053D06-F0F8-2E0C-AF2E-3FA4943E1C90}"/>
              </a:ext>
            </a:extLst>
          </p:cNvPr>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Calibri" panose="020F0502020204030204" pitchFamily="34" charset="0"/>
              </a:defRPr>
            </a:lvl1pPr>
          </a:lstStyle>
          <a:p>
            <a:pPr>
              <a:defRPr/>
            </a:pPr>
            <a:fld id="{EDE4813E-0E1E-5D4F-8503-EAA0139364B0}" type="slidenum">
              <a:rPr lang="el-GR" altLang="el-GR"/>
              <a:pPr>
                <a:defRPr/>
              </a:pPr>
              <a:t>‹#›</a:t>
            </a:fld>
            <a:endParaRPr lang="el-GR" altLang="el-GR"/>
          </a:p>
        </p:txBody>
      </p:sp>
    </p:spTree>
    <p:extLst>
      <p:ext uri="{BB962C8B-B14F-4D97-AF65-F5344CB8AC3E}">
        <p14:creationId xmlns:p14="http://schemas.microsoft.com/office/powerpoint/2010/main" val="2313197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400" kern="12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Calibri" pitchFamily="34" charset="0"/>
          <a:ea typeface="ＭＳ Ｐゴシック" charset="0"/>
        </a:defRPr>
      </a:lvl2pPr>
      <a:lvl3pPr algn="l" rtl="0" eaLnBrk="0" fontAlgn="base" hangingPunct="0">
        <a:spcBef>
          <a:spcPct val="0"/>
        </a:spcBef>
        <a:spcAft>
          <a:spcPct val="0"/>
        </a:spcAft>
        <a:defRPr sz="4400">
          <a:solidFill>
            <a:schemeClr val="tx2"/>
          </a:solidFill>
          <a:latin typeface="Calibri" pitchFamily="34" charset="0"/>
          <a:ea typeface="ＭＳ Ｐゴシック" charset="0"/>
        </a:defRPr>
      </a:lvl3pPr>
      <a:lvl4pPr algn="l" rtl="0" eaLnBrk="0" fontAlgn="base" hangingPunct="0">
        <a:spcBef>
          <a:spcPct val="0"/>
        </a:spcBef>
        <a:spcAft>
          <a:spcPct val="0"/>
        </a:spcAft>
        <a:defRPr sz="4400">
          <a:solidFill>
            <a:schemeClr val="tx2"/>
          </a:solidFill>
          <a:latin typeface="Calibri" pitchFamily="34" charset="0"/>
          <a:ea typeface="ＭＳ Ｐゴシック" charset="0"/>
        </a:defRPr>
      </a:lvl4pPr>
      <a:lvl5pPr algn="l" rtl="0" eaLnBrk="0" fontAlgn="base" hangingPunct="0">
        <a:spcBef>
          <a:spcPct val="0"/>
        </a:spcBef>
        <a:spcAft>
          <a:spcPct val="0"/>
        </a:spcAft>
        <a:defRPr sz="4400">
          <a:solidFill>
            <a:schemeClr val="tx2"/>
          </a:solidFill>
          <a:latin typeface="Calibri" pitchFamily="34" charset="0"/>
          <a:ea typeface="ＭＳ Ｐゴシック"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pitchFamily="2"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http://www.europarl.europa.eu/sides/getDoc.do?pubRef"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E56ED6-34AD-9F34-C504-49FD08F3C491}"/>
              </a:ext>
            </a:extLst>
          </p:cNvPr>
          <p:cNvSpPr txBox="1"/>
          <p:nvPr/>
        </p:nvSpPr>
        <p:spPr>
          <a:xfrm>
            <a:off x="7535864" y="6445250"/>
            <a:ext cx="3024187" cy="368300"/>
          </a:xfrm>
          <a:prstGeom prst="rect">
            <a:avLst/>
          </a:prstGeom>
          <a:noFill/>
        </p:spPr>
        <p:txBody>
          <a:bodyPr>
            <a:spAutoFit/>
          </a:bodyPr>
          <a:lstStyle/>
          <a:p>
            <a:pPr algn="ctr">
              <a:defRPr/>
            </a:pPr>
            <a:r>
              <a:rPr lang="el-GR" dirty="0">
                <a:latin typeface="Amasis MT Pro" panose="020F0502020204030204" pitchFamily="18" charset="0"/>
              </a:rPr>
              <a:t>Βόλος, 27 Μαρτίου 2025</a:t>
            </a:r>
            <a:endParaRPr lang="x-none" dirty="0"/>
          </a:p>
        </p:txBody>
      </p:sp>
      <p:pic>
        <p:nvPicPr>
          <p:cNvPr id="10" name="Picture 5" descr="&quot;&quot;">
            <a:extLst>
              <a:ext uri="{FF2B5EF4-FFF2-40B4-BE49-F238E27FC236}">
                <a16:creationId xmlns:a16="http://schemas.microsoft.com/office/drawing/2014/main" id="{73779808-AEBE-0F29-1C45-28154F9DCC41}"/>
              </a:ext>
            </a:extLst>
          </p:cNvPr>
          <p:cNvPicPr>
            <a:picLocks noChangeAspect="1"/>
          </p:cNvPicPr>
          <p:nvPr/>
        </p:nvPicPr>
        <p:blipFill>
          <a:blip r:embed="rId2" cstate="print"/>
          <a:srcRect/>
          <a:stretch>
            <a:fillRect/>
          </a:stretch>
        </p:blipFill>
        <p:spPr bwMode="auto">
          <a:xfrm>
            <a:off x="9437499" y="99268"/>
            <a:ext cx="978981" cy="978981"/>
          </a:xfrm>
          <a:prstGeom prst="ellipse">
            <a:avLst/>
          </a:prstGeom>
          <a:noFill/>
          <a:ln>
            <a:noFill/>
          </a:ln>
        </p:spPr>
      </p:pic>
      <p:sp>
        <p:nvSpPr>
          <p:cNvPr id="12" name="TextBox 11">
            <a:extLst>
              <a:ext uri="{FF2B5EF4-FFF2-40B4-BE49-F238E27FC236}">
                <a16:creationId xmlns:a16="http://schemas.microsoft.com/office/drawing/2014/main" id="{ACE75776-00F3-09EE-F443-4BE8AD42BEED}"/>
              </a:ext>
            </a:extLst>
          </p:cNvPr>
          <p:cNvSpPr txBox="1"/>
          <p:nvPr/>
        </p:nvSpPr>
        <p:spPr>
          <a:xfrm>
            <a:off x="4865688" y="138113"/>
            <a:ext cx="4572000" cy="1200150"/>
          </a:xfrm>
          <a:prstGeom prst="rect">
            <a:avLst/>
          </a:prstGeom>
          <a:noFill/>
        </p:spPr>
        <p:txBody>
          <a:bodyPr>
            <a:spAutoFit/>
          </a:bodyPr>
          <a:lstStyle/>
          <a:p>
            <a:pPr algn="ctr">
              <a:defRPr/>
            </a:pPr>
            <a:r>
              <a:rPr lang="el-GR" dirty="0"/>
              <a:t>Πανεπιστήμιο Θεσσαλίας</a:t>
            </a:r>
          </a:p>
          <a:p>
            <a:pPr algn="ctr">
              <a:defRPr/>
            </a:pPr>
            <a:r>
              <a:rPr lang="el-GR" dirty="0"/>
              <a:t>Σχολή Ανθρωπιστικών και Κοινωνικών Επιστημών</a:t>
            </a:r>
          </a:p>
          <a:p>
            <a:pPr algn="ctr">
              <a:defRPr/>
            </a:pPr>
            <a:r>
              <a:rPr lang="el-GR" dirty="0"/>
              <a:t>Παιδαγωγικό Τμήμα Ειδικής Αγωγής</a:t>
            </a:r>
            <a:endParaRPr lang="x-none" dirty="0"/>
          </a:p>
        </p:txBody>
      </p:sp>
      <p:sp>
        <p:nvSpPr>
          <p:cNvPr id="14" name="TextBox 13">
            <a:extLst>
              <a:ext uri="{FF2B5EF4-FFF2-40B4-BE49-F238E27FC236}">
                <a16:creationId xmlns:a16="http://schemas.microsoft.com/office/drawing/2014/main" id="{D3AB7184-E47A-53E8-8C28-EDC75719A57A}"/>
              </a:ext>
            </a:extLst>
          </p:cNvPr>
          <p:cNvSpPr txBox="1"/>
          <p:nvPr/>
        </p:nvSpPr>
        <p:spPr>
          <a:xfrm>
            <a:off x="1177084" y="1981856"/>
            <a:ext cx="7740460" cy="1569660"/>
          </a:xfrm>
          <a:prstGeom prst="rect">
            <a:avLst/>
          </a:prstGeom>
          <a:noFill/>
          <a:ln>
            <a:solidFill>
              <a:schemeClr val="accent1">
                <a:lumMod val="60000"/>
                <a:lumOff val="40000"/>
              </a:schemeClr>
            </a:solidFill>
          </a:ln>
        </p:spPr>
        <p:txBody>
          <a:bodyPr wrap="square">
            <a:spAutoFit/>
          </a:bodyPr>
          <a:lstStyle/>
          <a:p>
            <a:pPr algn="ctr">
              <a:defRPr/>
            </a:pPr>
            <a:r>
              <a:rPr lang="el-GR" sz="2400" b="1" dirty="0">
                <a:latin typeface="Times New Roman" pitchFamily="18" charset="0"/>
                <a:cs typeface="Times New Roman" pitchFamily="18" charset="0"/>
              </a:rPr>
              <a:t>Κορίτσια και μαθηματικά:</a:t>
            </a:r>
          </a:p>
          <a:p>
            <a:pPr algn="ctr">
              <a:defRPr/>
            </a:pPr>
            <a:r>
              <a:rPr lang="el-GR" sz="2400" b="1" dirty="0">
                <a:latin typeface="Times New Roman" pitchFamily="18" charset="0"/>
                <a:cs typeface="Times New Roman" pitchFamily="18" charset="0"/>
              </a:rPr>
              <a:t>Έμφυλος λόγος και διαδικασίες </a:t>
            </a:r>
            <a:r>
              <a:rPr lang="el-GR" sz="2400" b="1" dirty="0" err="1">
                <a:latin typeface="Times New Roman" pitchFamily="18" charset="0"/>
                <a:cs typeface="Times New Roman" pitchFamily="18" charset="0"/>
              </a:rPr>
              <a:t>συγκρ</a:t>
            </a:r>
            <a:r>
              <a:rPr lang="en-US" sz="2400" b="1" dirty="0" err="1">
                <a:latin typeface="Times New Roman" pitchFamily="18" charset="0"/>
                <a:cs typeface="Times New Roman" pitchFamily="18" charset="0"/>
              </a:rPr>
              <a:t>ό</a:t>
            </a:r>
            <a:r>
              <a:rPr lang="el-GR" sz="2400" b="1" dirty="0" err="1">
                <a:latin typeface="Times New Roman" pitchFamily="18" charset="0"/>
                <a:cs typeface="Times New Roman" pitchFamily="18" charset="0"/>
              </a:rPr>
              <a:t>τησης</a:t>
            </a:r>
            <a:r>
              <a:rPr lang="el-GR" sz="2400" b="1" dirty="0">
                <a:latin typeface="Times New Roman" pitchFamily="18" charset="0"/>
                <a:cs typeface="Times New Roman" pitchFamily="18" charset="0"/>
              </a:rPr>
              <a:t> υποκειμενικότητας (</a:t>
            </a:r>
            <a:r>
              <a:rPr lang="en-US" sz="2400" b="1" dirty="0">
                <a:latin typeface="Times New Roman" pitchFamily="18" charset="0"/>
                <a:cs typeface="Times New Roman" pitchFamily="18" charset="0"/>
              </a:rPr>
              <a:t>subjectification) </a:t>
            </a:r>
            <a:r>
              <a:rPr lang="el-GR" sz="2400" b="1" dirty="0">
                <a:latin typeface="Times New Roman" pitchFamily="18" charset="0"/>
                <a:cs typeface="Times New Roman" pitchFamily="18" charset="0"/>
              </a:rPr>
              <a:t>που απομακρύνουν</a:t>
            </a:r>
          </a:p>
          <a:p>
            <a:pPr algn="ctr">
              <a:defRPr/>
            </a:pPr>
            <a:r>
              <a:rPr lang="el-GR" sz="2400" b="1" dirty="0">
                <a:latin typeface="Times New Roman" pitchFamily="18" charset="0"/>
                <a:cs typeface="Times New Roman" pitchFamily="18" charset="0"/>
              </a:rPr>
              <a:t> τα κορίτσια από τα μαθηματικά</a:t>
            </a:r>
            <a:endParaRPr lang="el-GR" sz="2400" dirty="0"/>
          </a:p>
        </p:txBody>
      </p:sp>
      <p:sp>
        <p:nvSpPr>
          <p:cNvPr id="15" name="TextBox 14">
            <a:extLst>
              <a:ext uri="{FF2B5EF4-FFF2-40B4-BE49-F238E27FC236}">
                <a16:creationId xmlns:a16="http://schemas.microsoft.com/office/drawing/2014/main" id="{E78A387F-106D-ED91-8D4F-BDF43C00CEB4}"/>
              </a:ext>
            </a:extLst>
          </p:cNvPr>
          <p:cNvSpPr txBox="1"/>
          <p:nvPr/>
        </p:nvSpPr>
        <p:spPr>
          <a:xfrm>
            <a:off x="2811090" y="4598333"/>
            <a:ext cx="3887787" cy="1323439"/>
          </a:xfrm>
          <a:prstGeom prst="rect">
            <a:avLst/>
          </a:prstGeom>
          <a:noFill/>
          <a:ln>
            <a:solidFill>
              <a:schemeClr val="accent1">
                <a:lumMod val="40000"/>
                <a:lumOff val="60000"/>
              </a:schemeClr>
            </a:solidFill>
          </a:ln>
        </p:spPr>
        <p:txBody>
          <a:bodyPr>
            <a:spAutoFit/>
          </a:bodyPr>
          <a:lstStyle/>
          <a:p>
            <a:pPr algn="ctr">
              <a:defRPr/>
            </a:pPr>
            <a:r>
              <a:rPr lang="el-GR" sz="2000" dirty="0">
                <a:cs typeface="Times New Roman" pitchFamily="18" charset="0"/>
              </a:rPr>
              <a:t>Ζαφείρα Μπαλαμπανίδου, μαθηματικός </a:t>
            </a:r>
          </a:p>
          <a:p>
            <a:pPr algn="ctr">
              <a:defRPr/>
            </a:pPr>
            <a:r>
              <a:rPr lang="el-GR" sz="2000" dirty="0"/>
              <a:t>Σταθοπούλου Χαρούλα </a:t>
            </a:r>
            <a:r>
              <a:rPr lang="el-GR" sz="2000"/>
              <a:t>(επιβλέπουσα)</a:t>
            </a:r>
            <a:endParaRPr lang="el-G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BF9"/>
            </a:gs>
            <a:gs pos="74001">
              <a:srgbClr val="D7D9C6"/>
            </a:gs>
            <a:gs pos="83000">
              <a:srgbClr val="D7D9C6"/>
            </a:gs>
            <a:gs pos="100000">
              <a:srgbClr val="E4E6D9"/>
            </a:gs>
          </a:gsLst>
          <a:lin ang="5400000" scaled="1"/>
        </a:gradFill>
        <a:effectLst/>
      </p:bgPr>
    </p:bg>
    <p:spTree>
      <p:nvGrpSpPr>
        <p:cNvPr id="1" name=""/>
        <p:cNvGrpSpPr/>
        <p:nvPr/>
      </p:nvGrpSpPr>
      <p:grpSpPr>
        <a:xfrm>
          <a:off x="0" y="0"/>
          <a:ext cx="0" cy="0"/>
          <a:chOff x="0" y="0"/>
          <a:chExt cx="0" cy="0"/>
        </a:xfrm>
      </p:grpSpPr>
      <p:sp>
        <p:nvSpPr>
          <p:cNvPr id="23554" name="TextBox 2">
            <a:extLst>
              <a:ext uri="{FF2B5EF4-FFF2-40B4-BE49-F238E27FC236}">
                <a16:creationId xmlns:a16="http://schemas.microsoft.com/office/drawing/2014/main" id="{5FE4FBB5-5EF5-8E14-91A6-C1FDC561D4EB}"/>
              </a:ext>
            </a:extLst>
          </p:cNvPr>
          <p:cNvSpPr txBox="1">
            <a:spLocks noChangeArrowheads="1"/>
          </p:cNvSpPr>
          <p:nvPr/>
        </p:nvSpPr>
        <p:spPr bwMode="auto">
          <a:xfrm>
            <a:off x="1524001" y="228601"/>
            <a:ext cx="570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sz="2800">
                <a:solidFill>
                  <a:prstClr val="black"/>
                </a:solidFill>
              </a:rPr>
              <a:t>Σκοπός και ερευνητικά ερωτήματα </a:t>
            </a:r>
          </a:p>
        </p:txBody>
      </p:sp>
      <p:pic>
        <p:nvPicPr>
          <p:cNvPr id="23555" name="Εικόνα 4">
            <a:extLst>
              <a:ext uri="{FF2B5EF4-FFF2-40B4-BE49-F238E27FC236}">
                <a16:creationId xmlns:a16="http://schemas.microsoft.com/office/drawing/2014/main" id="{CB24847C-6842-DC4D-54DD-07AA4E4FE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38" y="46039"/>
            <a:ext cx="307816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CAF135F-502C-A95C-1DEB-B19B4BA1D69C}"/>
              </a:ext>
            </a:extLst>
          </p:cNvPr>
          <p:cNvSpPr txBox="1">
            <a:spLocks noChangeArrowheads="1"/>
          </p:cNvSpPr>
          <p:nvPr/>
        </p:nvSpPr>
        <p:spPr bwMode="auto">
          <a:xfrm>
            <a:off x="1886615" y="3070225"/>
            <a:ext cx="28305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sz="2400" dirty="0">
                <a:solidFill>
                  <a:prstClr val="black"/>
                </a:solidFill>
                <a:latin typeface="Times New Roman" panose="02020603050405020304" pitchFamily="18" charset="0"/>
                <a:cs typeface="Calibri" panose="020F0502020204030204" pitchFamily="34" charset="0"/>
              </a:rPr>
              <a:t>Ποιους έμφυλους λόγους εκφέρουν οι εκπαιδευτικοί, που  συμμετέχουν στην παρούσα έρευνα σε σχέση με τα κορίτσια, τα αγόρια και τα μαθηματικά;</a:t>
            </a:r>
            <a:endParaRPr lang="el-GR" altLang="el-GR" sz="2400" dirty="0">
              <a:solidFill>
                <a:prstClr val="black"/>
              </a:solidFill>
            </a:endParaRPr>
          </a:p>
        </p:txBody>
      </p:sp>
      <p:sp>
        <p:nvSpPr>
          <p:cNvPr id="23557" name="1 - Θέση περιεχομένου">
            <a:extLst>
              <a:ext uri="{FF2B5EF4-FFF2-40B4-BE49-F238E27FC236}">
                <a16:creationId xmlns:a16="http://schemas.microsoft.com/office/drawing/2014/main" id="{8381DB48-DB2D-B42B-4712-174B1C1D0CB4}"/>
              </a:ext>
            </a:extLst>
          </p:cNvPr>
          <p:cNvSpPr txBox="1">
            <a:spLocks noChangeArrowheads="1"/>
          </p:cNvSpPr>
          <p:nvPr/>
        </p:nvSpPr>
        <p:spPr bwMode="auto">
          <a:xfrm>
            <a:off x="1570039" y="157163"/>
            <a:ext cx="570547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639763" indent="-2730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0" fontAlgn="base" hangingPunct="0">
              <a:spcAft>
                <a:spcPct val="0"/>
              </a:spcAft>
              <a:buClr>
                <a:srgbClr val="DD8047"/>
              </a:buClr>
              <a:buNone/>
            </a:pPr>
            <a:endParaRPr lang="el-GR" altLang="el-GR" sz="2800" dirty="0">
              <a:solidFill>
                <a:prstClr val="black"/>
              </a:solidFill>
              <a:latin typeface="Times New Roman" panose="02020603050405020304" pitchFamily="18" charset="0"/>
              <a:cs typeface="Times New Roman" panose="02020603050405020304" pitchFamily="18" charset="0"/>
            </a:endParaRPr>
          </a:p>
          <a:p>
            <a:pPr defTabSz="914400" eaLnBrk="0" fontAlgn="base" hangingPunct="0">
              <a:spcAft>
                <a:spcPct val="0"/>
              </a:spcAft>
              <a:buClr>
                <a:srgbClr val="DD8047"/>
              </a:buClr>
              <a:buNone/>
            </a:pPr>
            <a:r>
              <a:rPr lang="el-GR" altLang="el-GR" sz="2400" dirty="0">
                <a:solidFill>
                  <a:prstClr val="black"/>
                </a:solidFill>
                <a:latin typeface="Times New Roman" panose="02020603050405020304" pitchFamily="18" charset="0"/>
                <a:cs typeface="Times New Roman" panose="02020603050405020304" pitchFamily="18" charset="0"/>
              </a:rPr>
              <a:t>Η συστηματική διερεύνηση του έμφυλου λόγου (</a:t>
            </a:r>
            <a:r>
              <a:rPr lang="en-US" altLang="el-GR" sz="2400" dirty="0">
                <a:solidFill>
                  <a:prstClr val="black"/>
                </a:solidFill>
                <a:latin typeface="Times New Roman" panose="02020603050405020304" pitchFamily="18" charset="0"/>
                <a:cs typeface="Times New Roman" panose="02020603050405020304" pitchFamily="18" charset="0"/>
              </a:rPr>
              <a:t>discourse</a:t>
            </a:r>
            <a:r>
              <a:rPr lang="el-GR" altLang="el-GR" sz="2400" dirty="0">
                <a:solidFill>
                  <a:prstClr val="black"/>
                </a:solidFill>
                <a:latin typeface="Times New Roman" panose="02020603050405020304" pitchFamily="18" charset="0"/>
                <a:cs typeface="Times New Roman" panose="02020603050405020304" pitchFamily="18" charset="0"/>
              </a:rPr>
              <a:t>) των εκπαιδευτικών και των σχέσεων εξουσίας που διαμορφώνουν την υποκειμενικότητα (</a:t>
            </a:r>
            <a:r>
              <a:rPr lang="en-US" altLang="el-GR" sz="2400" dirty="0">
                <a:solidFill>
                  <a:prstClr val="black"/>
                </a:solidFill>
                <a:latin typeface="Times New Roman" panose="02020603050405020304" pitchFamily="18" charset="0"/>
                <a:cs typeface="Times New Roman" panose="02020603050405020304" pitchFamily="18" charset="0"/>
              </a:rPr>
              <a:t>subjectivity)</a:t>
            </a:r>
            <a:r>
              <a:rPr lang="el-GR" altLang="el-GR" sz="2400" dirty="0">
                <a:solidFill>
                  <a:prstClr val="black"/>
                </a:solidFill>
                <a:latin typeface="Times New Roman" panose="02020603050405020304" pitchFamily="18" charset="0"/>
                <a:cs typeface="Times New Roman" panose="02020603050405020304" pitchFamily="18" charset="0"/>
              </a:rPr>
              <a:t> των κοριτσιών και τη σχέση τους με τα μαθηματικά. </a:t>
            </a:r>
          </a:p>
        </p:txBody>
      </p:sp>
      <p:sp>
        <p:nvSpPr>
          <p:cNvPr id="15" name="TextBox 14">
            <a:extLst>
              <a:ext uri="{FF2B5EF4-FFF2-40B4-BE49-F238E27FC236}">
                <a16:creationId xmlns:a16="http://schemas.microsoft.com/office/drawing/2014/main" id="{A35B928A-43B9-537D-4A76-3EAEF0580C57}"/>
              </a:ext>
            </a:extLst>
          </p:cNvPr>
          <p:cNvSpPr txBox="1">
            <a:spLocks noChangeArrowheads="1"/>
          </p:cNvSpPr>
          <p:nvPr/>
        </p:nvSpPr>
        <p:spPr bwMode="auto">
          <a:xfrm>
            <a:off x="4836929" y="3070225"/>
            <a:ext cx="23764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sz="2400" dirty="0">
                <a:solidFill>
                  <a:prstClr val="black"/>
                </a:solidFill>
                <a:latin typeface="Times New Roman" panose="02020603050405020304" pitchFamily="18" charset="0"/>
              </a:rPr>
              <a:t>Ποια είναι η αλληλεπίδραση μαθητριών, μαθητών και εκπαιδευτικών  στη σχολική τάξη των μαθηματικών σε σχέση με το φύλο;</a:t>
            </a:r>
          </a:p>
        </p:txBody>
      </p:sp>
      <p:sp>
        <p:nvSpPr>
          <p:cNvPr id="17" name="TextBox 16">
            <a:extLst>
              <a:ext uri="{FF2B5EF4-FFF2-40B4-BE49-F238E27FC236}">
                <a16:creationId xmlns:a16="http://schemas.microsoft.com/office/drawing/2014/main" id="{A5744ECD-0AB6-9380-5A19-2A71F3CE4E32}"/>
              </a:ext>
            </a:extLst>
          </p:cNvPr>
          <p:cNvSpPr txBox="1">
            <a:spLocks noChangeArrowheads="1"/>
          </p:cNvSpPr>
          <p:nvPr/>
        </p:nvSpPr>
        <p:spPr bwMode="auto">
          <a:xfrm>
            <a:off x="7395314" y="3054165"/>
            <a:ext cx="280762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sz="2400" dirty="0">
                <a:solidFill>
                  <a:prstClr val="black"/>
                </a:solidFill>
                <a:latin typeface="Times New Roman" panose="02020603050405020304" pitchFamily="18" charset="0"/>
              </a:rPr>
              <a:t>Με ποιον τρόπο οι εκπαιδευτικοί δομούν τις υποκειμενικότητες τους σε σχέση με την ισότητα κοριτσιών και αγοριών στη σχολική τους τάξη των μαθηματικών;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58BCB-4BF5-33D3-5034-2C5B5594D248}"/>
              </a:ext>
            </a:extLst>
          </p:cNvPr>
          <p:cNvSpPr txBox="1"/>
          <p:nvPr/>
        </p:nvSpPr>
        <p:spPr>
          <a:xfrm>
            <a:off x="1552576" y="152400"/>
            <a:ext cx="3730625" cy="522288"/>
          </a:xfrm>
          <a:prstGeom prst="rect">
            <a:avLst/>
          </a:prstGeom>
          <a:solidFill>
            <a:schemeClr val="accent1">
              <a:lumMod val="20000"/>
              <a:lumOff val="80000"/>
            </a:schemeClr>
          </a:solidFill>
          <a:ln>
            <a:noFill/>
          </a:ln>
        </p:spPr>
        <p:txBody>
          <a:bodyPr>
            <a:spAutoFit/>
          </a:bodyPr>
          <a:lstStyle/>
          <a:p>
            <a:pPr defTabSz="914400" eaLnBrk="0" fontAlgn="base" hangingPunct="0">
              <a:spcBef>
                <a:spcPct val="0"/>
              </a:spcBef>
              <a:spcAft>
                <a:spcPct val="0"/>
              </a:spcAft>
              <a:defRPr/>
            </a:pPr>
            <a:r>
              <a:rPr lang="el-GR" sz="2800" b="1" dirty="0">
                <a:solidFill>
                  <a:prstClr val="black"/>
                </a:solidFill>
                <a:latin typeface="Arial" panose="020B0604020202020204" pitchFamily="34" charset="0"/>
                <a:ea typeface="ＭＳ Ｐゴシック" panose="020B0600070205080204" pitchFamily="34" charset="-128"/>
              </a:rPr>
              <a:t>Μεθοδολογία</a:t>
            </a:r>
          </a:p>
        </p:txBody>
      </p:sp>
      <p:grpSp>
        <p:nvGrpSpPr>
          <p:cNvPr id="26" name="Ομάδα 25">
            <a:extLst>
              <a:ext uri="{FF2B5EF4-FFF2-40B4-BE49-F238E27FC236}">
                <a16:creationId xmlns:a16="http://schemas.microsoft.com/office/drawing/2014/main" id="{D844FD50-97F0-835C-0DE1-0A278CA7F88F}"/>
              </a:ext>
            </a:extLst>
          </p:cNvPr>
          <p:cNvGrpSpPr>
            <a:grpSpLocks/>
          </p:cNvGrpSpPr>
          <p:nvPr/>
        </p:nvGrpSpPr>
        <p:grpSpPr bwMode="auto">
          <a:xfrm>
            <a:off x="1631950" y="762001"/>
            <a:ext cx="3168650" cy="5980113"/>
            <a:chOff x="107504" y="762164"/>
            <a:chExt cx="3168351" cy="5979204"/>
          </a:xfrm>
        </p:grpSpPr>
        <p:sp>
          <p:nvSpPr>
            <p:cNvPr id="6" name="Οβάλ 5">
              <a:extLst>
                <a:ext uri="{FF2B5EF4-FFF2-40B4-BE49-F238E27FC236}">
                  <a16:creationId xmlns:a16="http://schemas.microsoft.com/office/drawing/2014/main" id="{757748D3-9DEF-C359-35E9-211EEAB620DC}"/>
                </a:ext>
              </a:extLst>
            </p:cNvPr>
            <p:cNvSpPr/>
            <p:nvPr/>
          </p:nvSpPr>
          <p:spPr>
            <a:xfrm>
              <a:off x="107504" y="762164"/>
              <a:ext cx="1187338" cy="10793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l-GR" dirty="0">
                  <a:solidFill>
                    <a:prstClr val="white"/>
                  </a:solidFill>
                  <a:latin typeface="Calibri" panose="020F0502020204030204" pitchFamily="34" charset="0"/>
                </a:rPr>
                <a:t>Στάδιο </a:t>
              </a:r>
            </a:p>
            <a:p>
              <a:pPr algn="ctr" defTabSz="914400" eaLnBrk="0" fontAlgn="base" hangingPunct="0">
                <a:spcBef>
                  <a:spcPct val="0"/>
                </a:spcBef>
                <a:spcAft>
                  <a:spcPct val="0"/>
                </a:spcAft>
                <a:defRPr/>
              </a:pPr>
              <a:r>
                <a:rPr lang="el-GR" dirty="0">
                  <a:solidFill>
                    <a:prstClr val="white"/>
                  </a:solidFill>
                  <a:latin typeface="Calibri" panose="020F0502020204030204" pitchFamily="34" charset="0"/>
                </a:rPr>
                <a:t>1</a:t>
              </a:r>
              <a:r>
                <a:rPr lang="el-GR" baseline="30000" dirty="0">
                  <a:solidFill>
                    <a:prstClr val="white"/>
                  </a:solidFill>
                  <a:latin typeface="Calibri" panose="020F0502020204030204" pitchFamily="34" charset="0"/>
                </a:rPr>
                <a:t>ο</a:t>
              </a:r>
              <a:r>
                <a:rPr lang="el-GR" dirty="0">
                  <a:solidFill>
                    <a:prstClr val="white"/>
                  </a:solidFill>
                  <a:latin typeface="Calibri" panose="020F0502020204030204" pitchFamily="34" charset="0"/>
                </a:rPr>
                <a:t>  </a:t>
              </a:r>
            </a:p>
          </p:txBody>
        </p:sp>
        <p:sp>
          <p:nvSpPr>
            <p:cNvPr id="11" name="Ορθογώνιο: Στρογγύλεμα γωνιών 10">
              <a:extLst>
                <a:ext uri="{FF2B5EF4-FFF2-40B4-BE49-F238E27FC236}">
                  <a16:creationId xmlns:a16="http://schemas.microsoft.com/office/drawing/2014/main" id="{60A48BD7-95BA-976F-D43B-813E82C023E8}"/>
                </a:ext>
              </a:extLst>
            </p:cNvPr>
            <p:cNvSpPr/>
            <p:nvPr/>
          </p:nvSpPr>
          <p:spPr>
            <a:xfrm>
              <a:off x="107504" y="1568491"/>
              <a:ext cx="3168351" cy="517287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400" u="sng" dirty="0">
                  <a:solidFill>
                    <a:prstClr val="black"/>
                  </a:solidFill>
                  <a:latin typeface="Calibri" panose="020F0502020204030204" pitchFamily="34" charset="0"/>
                </a:rPr>
                <a:t>Ημιδομημένες</a:t>
              </a:r>
            </a:p>
            <a:p>
              <a:pPr defTabSz="914400" eaLnBrk="0" fontAlgn="base" hangingPunct="0">
                <a:spcBef>
                  <a:spcPct val="0"/>
                </a:spcBef>
                <a:spcAft>
                  <a:spcPct val="0"/>
                </a:spcAft>
                <a:defRPr/>
              </a:pPr>
              <a:r>
                <a:rPr lang="el-GR" sz="2400" u="sng" dirty="0">
                  <a:solidFill>
                    <a:prstClr val="black"/>
                  </a:solidFill>
                  <a:latin typeface="Calibri" panose="020F0502020204030204" pitchFamily="34" charset="0"/>
                </a:rPr>
                <a:t>Συνεντεύξεις </a:t>
              </a:r>
            </a:p>
            <a:p>
              <a:pPr defTabSz="914400" eaLnBrk="0" fontAlgn="base" hangingPunct="0">
                <a:spcBef>
                  <a:spcPct val="0"/>
                </a:spcBef>
                <a:spcAft>
                  <a:spcPct val="0"/>
                </a:spcAft>
                <a:defRPr/>
              </a:pPr>
              <a:r>
                <a:rPr lang="el-GR" sz="2400" dirty="0">
                  <a:solidFill>
                    <a:prstClr val="black"/>
                  </a:solidFill>
                  <a:latin typeface="Calibri" panose="020F0502020204030204" pitchFamily="34" charset="0"/>
                </a:rPr>
                <a:t>(</a:t>
              </a:r>
              <a:r>
                <a:rPr lang="el-GR" sz="2000" dirty="0">
                  <a:solidFill>
                    <a:prstClr val="black"/>
                  </a:solidFill>
                  <a:latin typeface="Calibri" panose="020F0502020204030204" pitchFamily="34" charset="0"/>
                </a:rPr>
                <a:t>8/9 έως 2/11  2021)</a:t>
              </a:r>
            </a:p>
            <a:p>
              <a:pPr defTabSz="914400" eaLnBrk="0" fontAlgn="base" hangingPunct="0">
                <a:spcBef>
                  <a:spcPct val="0"/>
                </a:spcBef>
                <a:spcAft>
                  <a:spcPct val="0"/>
                </a:spcAft>
                <a:defRPr/>
              </a:pPr>
              <a:r>
                <a:rPr lang="el-GR" sz="2000" b="1" dirty="0">
                  <a:solidFill>
                    <a:prstClr val="black"/>
                  </a:solidFill>
                  <a:latin typeface="Calibri" panose="020F0502020204030204" pitchFamily="34" charset="0"/>
                </a:rPr>
                <a:t>Συμμετέχουσες:</a:t>
              </a:r>
              <a:r>
                <a:rPr lang="el-GR" sz="2000" dirty="0">
                  <a:solidFill>
                    <a:prstClr val="black"/>
                  </a:solidFill>
                  <a:latin typeface="Calibri" panose="020F0502020204030204" pitchFamily="34" charset="0"/>
                </a:rPr>
                <a:t> 7 καθηγήτριες 4 λυκείου και 3 γυμνασίου</a:t>
              </a:r>
            </a:p>
            <a:p>
              <a:pPr defTabSz="914400" eaLnBrk="0" fontAlgn="base" hangingPunct="0">
                <a:spcBef>
                  <a:spcPct val="0"/>
                </a:spcBef>
                <a:spcAft>
                  <a:spcPct val="0"/>
                </a:spcAft>
                <a:defRPr/>
              </a:pPr>
              <a:endParaRPr lang="el-GR" sz="1200"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000" b="1" dirty="0">
                  <a:solidFill>
                    <a:prstClr val="black"/>
                  </a:solidFill>
                  <a:latin typeface="Calibri" panose="020F0502020204030204" pitchFamily="34" charset="0"/>
                </a:rPr>
                <a:t>Συμμετέχοντες:</a:t>
              </a:r>
              <a:r>
                <a:rPr lang="el-GR" sz="2000" dirty="0">
                  <a:solidFill>
                    <a:prstClr val="black"/>
                  </a:solidFill>
                  <a:latin typeface="Calibri" panose="020F0502020204030204" pitchFamily="34" charset="0"/>
                </a:rPr>
                <a:t> 7 καθηγητές 4 γυμνασίου και 3 λυκείου</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Πρωτόκολλο συνέντευξης:</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Επιλογή επαγγέλματος, αλληλεπίδραση, επίδοση με βάση το φύλο, τρόποι εργασίας των παιδιών </a:t>
              </a:r>
            </a:p>
            <a:p>
              <a:pPr defTabSz="914400" eaLnBrk="0" fontAlgn="base" hangingPunct="0">
                <a:spcBef>
                  <a:spcPct val="0"/>
                </a:spcBef>
                <a:spcAft>
                  <a:spcPct val="0"/>
                </a:spcAft>
                <a:defRPr/>
              </a:pPr>
              <a:r>
                <a:rPr lang="el-GR" sz="2000" dirty="0">
                  <a:solidFill>
                    <a:prstClr val="white"/>
                  </a:solidFill>
                  <a:latin typeface="Calibri" panose="020F0502020204030204" pitchFamily="34" charset="0"/>
                </a:rPr>
                <a:t> </a:t>
              </a:r>
            </a:p>
            <a:p>
              <a:pPr algn="ctr" defTabSz="914400" eaLnBrk="0" fontAlgn="base" hangingPunct="0">
                <a:spcBef>
                  <a:spcPct val="0"/>
                </a:spcBef>
                <a:spcAft>
                  <a:spcPct val="0"/>
                </a:spcAft>
                <a:defRPr/>
              </a:pPr>
              <a:endParaRPr lang="el-GR" sz="2000" dirty="0">
                <a:solidFill>
                  <a:prstClr val="white"/>
                </a:solidFill>
                <a:latin typeface="Calibri" panose="020F0502020204030204" pitchFamily="34" charset="0"/>
              </a:endParaRPr>
            </a:p>
          </p:txBody>
        </p:sp>
      </p:grpSp>
      <p:grpSp>
        <p:nvGrpSpPr>
          <p:cNvPr id="27" name="Ομάδα 26">
            <a:extLst>
              <a:ext uri="{FF2B5EF4-FFF2-40B4-BE49-F238E27FC236}">
                <a16:creationId xmlns:a16="http://schemas.microsoft.com/office/drawing/2014/main" id="{99D5D6B5-A935-8995-0EED-8BAADC5CF251}"/>
              </a:ext>
            </a:extLst>
          </p:cNvPr>
          <p:cNvGrpSpPr>
            <a:grpSpLocks/>
          </p:cNvGrpSpPr>
          <p:nvPr/>
        </p:nvGrpSpPr>
        <p:grpSpPr bwMode="auto">
          <a:xfrm>
            <a:off x="3903620" y="754869"/>
            <a:ext cx="3357562" cy="6607175"/>
            <a:chOff x="2411760" y="762164"/>
            <a:chExt cx="3240353" cy="6464732"/>
          </a:xfrm>
        </p:grpSpPr>
        <p:cxnSp>
          <p:nvCxnSpPr>
            <p:cNvPr id="13" name="Ευθεία γραμμή σύνδεσης 12">
              <a:extLst>
                <a:ext uri="{FF2B5EF4-FFF2-40B4-BE49-F238E27FC236}">
                  <a16:creationId xmlns:a16="http://schemas.microsoft.com/office/drawing/2014/main" id="{B5132039-6D05-B1F1-39B3-5CD745359CA6}"/>
                </a:ext>
              </a:extLst>
            </p:cNvPr>
            <p:cNvCxnSpPr>
              <a:cxnSpLocks/>
            </p:cNvCxnSpPr>
            <p:nvPr/>
          </p:nvCxnSpPr>
          <p:spPr>
            <a:xfrm>
              <a:off x="3006208" y="1568313"/>
              <a:ext cx="0" cy="506057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Οβάλ 16">
              <a:extLst>
                <a:ext uri="{FF2B5EF4-FFF2-40B4-BE49-F238E27FC236}">
                  <a16:creationId xmlns:a16="http://schemas.microsoft.com/office/drawing/2014/main" id="{7376BECC-48C7-FF04-72D9-E2268F64886F}"/>
                </a:ext>
              </a:extLst>
            </p:cNvPr>
            <p:cNvSpPr/>
            <p:nvPr/>
          </p:nvSpPr>
          <p:spPr>
            <a:xfrm>
              <a:off x="2411760" y="762164"/>
              <a:ext cx="1187363" cy="10795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l-GR" dirty="0">
                  <a:solidFill>
                    <a:prstClr val="white"/>
                  </a:solidFill>
                  <a:latin typeface="Calibri" panose="020F0502020204030204" pitchFamily="34" charset="0"/>
                </a:rPr>
                <a:t>Στάδιο </a:t>
              </a:r>
            </a:p>
            <a:p>
              <a:pPr algn="ctr" defTabSz="914400" eaLnBrk="0" fontAlgn="base" hangingPunct="0">
                <a:spcBef>
                  <a:spcPct val="0"/>
                </a:spcBef>
                <a:spcAft>
                  <a:spcPct val="0"/>
                </a:spcAft>
                <a:defRPr/>
              </a:pPr>
              <a:r>
                <a:rPr lang="el-GR" dirty="0">
                  <a:solidFill>
                    <a:prstClr val="white"/>
                  </a:solidFill>
                  <a:latin typeface="Calibri" panose="020F0502020204030204" pitchFamily="34" charset="0"/>
                </a:rPr>
                <a:t>2</a:t>
              </a:r>
              <a:r>
                <a:rPr lang="el-GR" baseline="30000" dirty="0">
                  <a:solidFill>
                    <a:prstClr val="white"/>
                  </a:solidFill>
                  <a:latin typeface="Calibri" panose="020F0502020204030204" pitchFamily="34" charset="0"/>
                </a:rPr>
                <a:t>ο</a:t>
              </a:r>
              <a:r>
                <a:rPr lang="el-GR" dirty="0">
                  <a:solidFill>
                    <a:prstClr val="white"/>
                  </a:solidFill>
                  <a:latin typeface="Calibri" panose="020F0502020204030204" pitchFamily="34" charset="0"/>
                </a:rPr>
                <a:t>  </a:t>
              </a:r>
            </a:p>
          </p:txBody>
        </p:sp>
        <p:sp>
          <p:nvSpPr>
            <p:cNvPr id="18" name="Ορθογώνιο: Στρογγύλεμα γωνιών 17">
              <a:extLst>
                <a:ext uri="{FF2B5EF4-FFF2-40B4-BE49-F238E27FC236}">
                  <a16:creationId xmlns:a16="http://schemas.microsoft.com/office/drawing/2014/main" id="{A4D96C49-3137-8851-C622-D6944B49C1AF}"/>
                </a:ext>
              </a:extLst>
            </p:cNvPr>
            <p:cNvSpPr/>
            <p:nvPr/>
          </p:nvSpPr>
          <p:spPr>
            <a:xfrm>
              <a:off x="2909686" y="1852563"/>
              <a:ext cx="2742427" cy="5374333"/>
            </a:xfrm>
            <a:prstGeom prst="roundRect">
              <a:avLst/>
            </a:prstGeom>
            <a:ln w="19050">
              <a:noFill/>
            </a:ln>
          </p:spPr>
          <p:style>
            <a:lnRef idx="1">
              <a:schemeClr val="accent1"/>
            </a:lnRef>
            <a:fillRef idx="0">
              <a:schemeClr val="accent1"/>
            </a:fillRef>
            <a:effectRef idx="0">
              <a:schemeClr val="accent1"/>
            </a:effectRef>
            <a:fontRef idx="minor">
              <a:schemeClr val="tx1"/>
            </a:fontRef>
          </p:style>
          <p:txBody>
            <a:bodyPr anchor="ctr"/>
            <a:lstStyle/>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400" u="sng" dirty="0">
                  <a:solidFill>
                    <a:prstClr val="black"/>
                  </a:solidFill>
                  <a:latin typeface="Calibri" panose="020F0502020204030204" pitchFamily="34" charset="0"/>
                </a:rPr>
                <a:t> </a:t>
              </a:r>
            </a:p>
            <a:p>
              <a:pPr defTabSz="914400" eaLnBrk="0" fontAlgn="base" hangingPunct="0">
                <a:spcBef>
                  <a:spcPct val="0"/>
                </a:spcBef>
                <a:spcAft>
                  <a:spcPct val="0"/>
                </a:spcAft>
                <a:defRPr/>
              </a:pPr>
              <a:endParaRPr lang="el-GR" sz="2400" u="sng"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400" u="sng" dirty="0">
                  <a:solidFill>
                    <a:prstClr val="black"/>
                  </a:solidFill>
                  <a:latin typeface="Calibri" panose="020F0502020204030204" pitchFamily="34" charset="0"/>
                </a:rPr>
                <a:t>Παρακολούθηση </a:t>
              </a:r>
            </a:p>
            <a:p>
              <a:pPr defTabSz="914400" eaLnBrk="0" fontAlgn="base" hangingPunct="0">
                <a:spcBef>
                  <a:spcPct val="0"/>
                </a:spcBef>
                <a:spcAft>
                  <a:spcPct val="0"/>
                </a:spcAft>
                <a:defRPr/>
              </a:pPr>
              <a:r>
                <a:rPr lang="el-GR" sz="2400" u="sng" dirty="0">
                  <a:solidFill>
                    <a:prstClr val="black"/>
                  </a:solidFill>
                  <a:latin typeface="Calibri" panose="020F0502020204030204" pitchFamily="34" charset="0"/>
                </a:rPr>
                <a:t>στις τάξεις </a:t>
              </a:r>
              <a:r>
                <a:rPr lang="el-GR" u="sng" dirty="0">
                  <a:solidFill>
                    <a:prstClr val="black"/>
                  </a:solidFill>
                  <a:latin typeface="Calibri" panose="020F0502020204030204" pitchFamily="34" charset="0"/>
                </a:rPr>
                <a:t>(70 </a:t>
              </a:r>
              <a:r>
                <a:rPr lang="en-US" u="sng" dirty="0">
                  <a:solidFill>
                    <a:prstClr val="black"/>
                  </a:solidFill>
                  <a:latin typeface="Tw Cen MT"/>
                </a:rPr>
                <a:t>h)</a:t>
              </a:r>
              <a:r>
                <a:rPr lang="el-GR" sz="2400" u="sng" dirty="0">
                  <a:solidFill>
                    <a:prstClr val="black"/>
                  </a:solidFill>
                  <a:latin typeface="Calibri" panose="020F0502020204030204" pitchFamily="34" charset="0"/>
                </a:rPr>
                <a:t>: </a:t>
              </a:r>
            </a:p>
            <a:p>
              <a:pPr defTabSz="914400" eaLnBrk="0" fontAlgn="base" hangingPunct="0">
                <a:spcBef>
                  <a:spcPct val="0"/>
                </a:spcBef>
                <a:spcAft>
                  <a:spcPct val="0"/>
                </a:spcAft>
                <a:defRPr/>
              </a:pPr>
              <a:r>
                <a:rPr lang="el-GR" sz="2400" u="sng" dirty="0">
                  <a:solidFill>
                    <a:prstClr val="black"/>
                  </a:solidFill>
                  <a:latin typeface="Calibri" panose="020F0502020204030204" pitchFamily="34" charset="0"/>
                </a:rPr>
                <a:t>(</a:t>
              </a:r>
              <a:r>
                <a:rPr lang="el-GR" sz="2000" dirty="0">
                  <a:solidFill>
                    <a:prstClr val="black"/>
                  </a:solidFill>
                  <a:latin typeface="Calibri" panose="020F0502020204030204" pitchFamily="34" charset="0"/>
                </a:rPr>
                <a:t>Σχ. Έτος:2021-2022)</a:t>
              </a:r>
            </a:p>
            <a:p>
              <a:pPr defTabSz="914400" eaLnBrk="0" fontAlgn="base" hangingPunct="0">
                <a:spcBef>
                  <a:spcPct val="0"/>
                </a:spcBef>
                <a:spcAft>
                  <a:spcPct val="0"/>
                </a:spcAft>
                <a:defRPr/>
              </a:pPr>
              <a:r>
                <a:rPr lang="el-GR" sz="2000" b="1" dirty="0">
                  <a:solidFill>
                    <a:prstClr val="black"/>
                  </a:solidFill>
                  <a:latin typeface="Calibri" panose="020F0502020204030204" pitchFamily="34" charset="0"/>
                </a:rPr>
                <a:t>Συμμετέχουσες:</a:t>
              </a:r>
              <a:r>
                <a:rPr lang="el-GR" sz="2000" dirty="0">
                  <a:solidFill>
                    <a:prstClr val="black"/>
                  </a:solidFill>
                  <a:latin typeface="Calibri" panose="020F0502020204030204" pitchFamily="34" charset="0"/>
                </a:rPr>
                <a:t> 3</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2 από το λύκειο Α </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1 από το γυμνάσιο Α</a:t>
              </a:r>
            </a:p>
            <a:p>
              <a:pPr defTabSz="914400" eaLnBrk="0" fontAlgn="base" hangingPunct="0">
                <a:spcBef>
                  <a:spcPct val="0"/>
                </a:spcBef>
                <a:spcAft>
                  <a:spcPct val="0"/>
                </a:spcAft>
                <a:defRPr/>
              </a:pPr>
              <a:endParaRPr lang="el-GR" sz="1100"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  </a:t>
              </a:r>
              <a:r>
                <a:rPr lang="el-GR" sz="2000" b="1" dirty="0">
                  <a:solidFill>
                    <a:prstClr val="black"/>
                  </a:solidFill>
                  <a:latin typeface="Calibri" panose="020F0502020204030204" pitchFamily="34" charset="0"/>
                </a:rPr>
                <a:t>Συμμετέχοντες :</a:t>
              </a:r>
              <a:r>
                <a:rPr lang="el-GR" sz="2000" dirty="0">
                  <a:solidFill>
                    <a:prstClr val="black"/>
                  </a:solidFill>
                  <a:latin typeface="Calibri" panose="020F0502020204030204" pitchFamily="34" charset="0"/>
                </a:rPr>
                <a:t> 4</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2 από το λύκειο Β</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1 από το λύκειο Α</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1 από το γυμνάσιο Β</a:t>
              </a:r>
            </a:p>
            <a:p>
              <a:pPr defTabSz="914400" eaLnBrk="0" fontAlgn="base" hangingPunct="0">
                <a:spcBef>
                  <a:spcPct val="0"/>
                </a:spcBef>
                <a:spcAft>
                  <a:spcPct val="0"/>
                </a:spcAft>
                <a:defRPr/>
              </a:pPr>
              <a:endParaRPr lang="el-GR" sz="1200"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Μη συμμετοχική </a:t>
              </a:r>
              <a:r>
                <a:rPr lang="el-GR" sz="2000" dirty="0" err="1">
                  <a:solidFill>
                    <a:prstClr val="black"/>
                  </a:solidFill>
                  <a:latin typeface="Calibri" panose="020F0502020204030204" pitchFamily="34" charset="0"/>
                </a:rPr>
                <a:t>παρατήσηση</a:t>
              </a:r>
              <a:r>
                <a:rPr lang="el-GR" sz="2000" dirty="0">
                  <a:solidFill>
                    <a:prstClr val="black"/>
                  </a:solidFill>
                  <a:latin typeface="Calibri" panose="020F0502020204030204" pitchFamily="34" charset="0"/>
                </a:rPr>
                <a:t>;</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Σημειώσεις πεδίου</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Μαγνητοφωνήσεις</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Κλείδα παρατήρησης</a:t>
              </a:r>
            </a:p>
            <a:p>
              <a:pPr defTabSz="914400" eaLnBrk="0" fontAlgn="base" hangingPunct="0">
                <a:spcBef>
                  <a:spcPct val="0"/>
                </a:spcBef>
                <a:spcAft>
                  <a:spcPct val="0"/>
                </a:spcAft>
                <a:defRPr/>
              </a:pPr>
              <a:endParaRPr lang="el-GR" sz="20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dirty="0">
                <a:solidFill>
                  <a:prstClr val="black"/>
                </a:solidFill>
                <a:latin typeface="Calibri" panose="020F0502020204030204" pitchFamily="34" charset="0"/>
              </a:endParaRPr>
            </a:p>
          </p:txBody>
        </p:sp>
      </p:grpSp>
      <p:grpSp>
        <p:nvGrpSpPr>
          <p:cNvPr id="40" name="Ομάδα 39">
            <a:extLst>
              <a:ext uri="{FF2B5EF4-FFF2-40B4-BE49-F238E27FC236}">
                <a16:creationId xmlns:a16="http://schemas.microsoft.com/office/drawing/2014/main" id="{260EE043-48A9-F667-44CF-9E8AF889A8C0}"/>
              </a:ext>
            </a:extLst>
          </p:cNvPr>
          <p:cNvGrpSpPr>
            <a:grpSpLocks/>
          </p:cNvGrpSpPr>
          <p:nvPr/>
        </p:nvGrpSpPr>
        <p:grpSpPr bwMode="auto">
          <a:xfrm>
            <a:off x="7148514" y="1595439"/>
            <a:ext cx="3455987" cy="3940175"/>
            <a:chOff x="5606278" y="2128838"/>
            <a:chExt cx="3456385" cy="3941722"/>
          </a:xfrm>
        </p:grpSpPr>
        <p:grpSp>
          <p:nvGrpSpPr>
            <p:cNvPr id="25607" name="Ομάδα 29">
              <a:extLst>
                <a:ext uri="{FF2B5EF4-FFF2-40B4-BE49-F238E27FC236}">
                  <a16:creationId xmlns:a16="http://schemas.microsoft.com/office/drawing/2014/main" id="{A5CF31C1-2A59-340A-6390-3E027251007C}"/>
                </a:ext>
              </a:extLst>
            </p:cNvPr>
            <p:cNvGrpSpPr>
              <a:grpSpLocks/>
            </p:cNvGrpSpPr>
            <p:nvPr/>
          </p:nvGrpSpPr>
          <p:grpSpPr bwMode="auto">
            <a:xfrm>
              <a:off x="5606278" y="2128838"/>
              <a:ext cx="3456385" cy="3941722"/>
              <a:chOff x="5538511" y="1371168"/>
              <a:chExt cx="6653489" cy="6266929"/>
            </a:xfrm>
          </p:grpSpPr>
          <p:sp>
            <p:nvSpPr>
              <p:cNvPr id="25609" name="TextBox 31">
                <a:extLst>
                  <a:ext uri="{FF2B5EF4-FFF2-40B4-BE49-F238E27FC236}">
                    <a16:creationId xmlns:a16="http://schemas.microsoft.com/office/drawing/2014/main" id="{CC8343C1-F2B6-2656-D0C2-DA02FC20FF5D}"/>
                  </a:ext>
                </a:extLst>
              </p:cNvPr>
              <p:cNvSpPr txBox="1">
                <a:spLocks noChangeArrowheads="1"/>
              </p:cNvSpPr>
              <p:nvPr/>
            </p:nvSpPr>
            <p:spPr bwMode="auto">
              <a:xfrm>
                <a:off x="5849265" y="6909807"/>
                <a:ext cx="6212098" cy="72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lnSpc>
                    <a:spcPct val="150000"/>
                  </a:lnSpc>
                  <a:spcBef>
                    <a:spcPct val="0"/>
                  </a:spcBef>
                  <a:spcAft>
                    <a:spcPts val="450"/>
                  </a:spcAft>
                </a:pPr>
                <a:r>
                  <a:rPr lang="el-GR" altLang="el-GR">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l-GR" altLang="el-GR" sz="1600">
                    <a:solidFill>
                      <a:prstClr val="black"/>
                    </a:solidFill>
                    <a:latin typeface="Times New Roman" panose="02020603050405020304" pitchFamily="18" charset="0"/>
                    <a:ea typeface="Calibri" panose="020F0502020204030204" pitchFamily="34" charset="0"/>
                    <a:cs typeface="Times New Roman" panose="02020603050405020304" pitchFamily="18" charset="0"/>
                  </a:rPr>
                  <a:t>Warwick &amp; Chaplain (2013, σ. 67) </a:t>
                </a:r>
                <a:endParaRPr lang="el-GR" altLang="el-GR" sz="1600">
                  <a:solidFill>
                    <a:prstClr val="black"/>
                  </a:solidFill>
                  <a:latin typeface="Times" pitchFamily="18" charset="0"/>
                  <a:ea typeface="Calibri" panose="020F0502020204030204" pitchFamily="34" charset="0"/>
                  <a:cs typeface="Times New Roman" panose="02020603050405020304" pitchFamily="18" charset="0"/>
                </a:endParaRPr>
              </a:p>
            </p:txBody>
          </p:sp>
          <p:sp>
            <p:nvSpPr>
              <p:cNvPr id="33" name="Ορθογώνιο 32">
                <a:extLst>
                  <a:ext uri="{FF2B5EF4-FFF2-40B4-BE49-F238E27FC236}">
                    <a16:creationId xmlns:a16="http://schemas.microsoft.com/office/drawing/2014/main" id="{5A03097D-77AE-3F95-BD6F-8478F69508A2}"/>
                  </a:ext>
                </a:extLst>
              </p:cNvPr>
              <p:cNvSpPr/>
              <p:nvPr/>
            </p:nvSpPr>
            <p:spPr>
              <a:xfrm>
                <a:off x="5538511" y="1371168"/>
                <a:ext cx="6653489" cy="552964"/>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l-GR" sz="2100" dirty="0">
                  <a:solidFill>
                    <a:prstClr val="black"/>
                  </a:solidFill>
                  <a:latin typeface="Calibri" panose="020F0502020204030204" pitchFamily="34" charset="0"/>
                </a:endParaRPr>
              </a:p>
            </p:txBody>
          </p:sp>
          <p:sp>
            <p:nvSpPr>
              <p:cNvPr id="34" name="Διάγραμμα ροής: Γραμμή σύνδεσης 33">
                <a:extLst>
                  <a:ext uri="{FF2B5EF4-FFF2-40B4-BE49-F238E27FC236}">
                    <a16:creationId xmlns:a16="http://schemas.microsoft.com/office/drawing/2014/main" id="{693E8BCA-E78C-2B5F-26D3-AEDD960CF72B}"/>
                  </a:ext>
                </a:extLst>
              </p:cNvPr>
              <p:cNvSpPr/>
              <p:nvPr/>
            </p:nvSpPr>
            <p:spPr>
              <a:xfrm>
                <a:off x="5752450" y="1449441"/>
                <a:ext cx="455383" cy="45701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l-GR">
                  <a:solidFill>
                    <a:prstClr val="white"/>
                  </a:solidFill>
                  <a:latin typeface="Calibri" panose="020F0502020204030204" pitchFamily="34" charset="0"/>
                </a:endParaRPr>
              </a:p>
            </p:txBody>
          </p:sp>
          <p:sp>
            <p:nvSpPr>
              <p:cNvPr id="35" name="TextBox 34">
                <a:extLst>
                  <a:ext uri="{FF2B5EF4-FFF2-40B4-BE49-F238E27FC236}">
                    <a16:creationId xmlns:a16="http://schemas.microsoft.com/office/drawing/2014/main" id="{CC9DA5E4-1E12-F0E5-7CB0-4EA3967559E7}"/>
                  </a:ext>
                </a:extLst>
              </p:cNvPr>
              <p:cNvSpPr txBox="1"/>
              <p:nvPr/>
            </p:nvSpPr>
            <p:spPr>
              <a:xfrm>
                <a:off x="5645479" y="2391248"/>
                <a:ext cx="2686458" cy="3229412"/>
              </a:xfrm>
              <a:prstGeom prst="rect">
                <a:avLst/>
              </a:prstGeom>
              <a:solidFill>
                <a:schemeClr val="tx2">
                  <a:lumMod val="10000"/>
                  <a:lumOff val="90000"/>
                </a:schemeClr>
              </a:solidFill>
            </p:spPr>
            <p:txBody>
              <a:bodyPr>
                <a:spAutoFit/>
              </a:bodyPr>
              <a:lstStyle/>
              <a:p>
                <a:pPr defTabSz="914400" eaLnBrk="0" fontAlgn="base" hangingPunct="0">
                  <a:spcBef>
                    <a:spcPct val="0"/>
                  </a:spcBef>
                  <a:spcAft>
                    <a:spcPct val="0"/>
                  </a:spcAft>
                  <a:defRPr/>
                </a:pPr>
                <a:r>
                  <a:rPr lang="el-GR"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εμπλέκεται σε όλες τις πτυχές της</a:t>
                </a:r>
              </a:p>
              <a:p>
                <a:pPr defTabSz="914400" eaLnBrk="0" fontAlgn="base" hangingPunct="0">
                  <a:spcBef>
                    <a:spcPct val="0"/>
                  </a:spcBef>
                  <a:spcAft>
                    <a:spcPct val="0"/>
                  </a:spcAft>
                  <a:defRPr/>
                </a:pPr>
                <a:r>
                  <a:rPr lang="el-GR"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ζωής στη σχολική τάξη  </a:t>
                </a:r>
                <a:endParaRPr lang="el-GR" sz="2100" dirty="0">
                  <a:solidFill>
                    <a:prstClr val="black"/>
                  </a:solidFill>
                  <a:latin typeface="Arial" panose="020B0604020202020204" pitchFamily="34" charset="0"/>
                  <a:ea typeface="ＭＳ Ｐゴシック" panose="020B0600070205080204" pitchFamily="34" charset="-128"/>
                </a:endParaRPr>
              </a:p>
            </p:txBody>
          </p:sp>
          <p:sp>
            <p:nvSpPr>
              <p:cNvPr id="36" name="TextBox 35">
                <a:extLst>
                  <a:ext uri="{FF2B5EF4-FFF2-40B4-BE49-F238E27FC236}">
                    <a16:creationId xmlns:a16="http://schemas.microsoft.com/office/drawing/2014/main" id="{ABE9971D-C722-BDA1-0681-CDDE87880D1A}"/>
                  </a:ext>
                </a:extLst>
              </p:cNvPr>
              <p:cNvSpPr txBox="1"/>
              <p:nvPr/>
            </p:nvSpPr>
            <p:spPr>
              <a:xfrm>
                <a:off x="8955416" y="2143803"/>
                <a:ext cx="3236584" cy="4063056"/>
              </a:xfrm>
              <a:prstGeom prst="rect">
                <a:avLst/>
              </a:prstGeom>
              <a:solidFill>
                <a:schemeClr val="tx2">
                  <a:lumMod val="10000"/>
                  <a:lumOff val="90000"/>
                </a:schemeClr>
              </a:solidFill>
            </p:spPr>
            <p:txBody>
              <a:bodyPr>
                <a:spAutoFit/>
              </a:bodyPr>
              <a:lstStyle/>
              <a:p>
                <a:pPr defTabSz="914400" eaLnBrk="0" fontAlgn="base" hangingPunct="0">
                  <a:spcBef>
                    <a:spcPct val="0"/>
                  </a:spcBef>
                  <a:spcAft>
                    <a:spcPct val="0"/>
                  </a:spcAft>
                  <a:defRPr/>
                </a:pPr>
                <a:r>
                  <a:rPr lang="el-G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δεν συμμετέχει και σε κάθε στιγμή παραμένει σε απόσταση από αυτό που συμβαίνει</a:t>
                </a:r>
                <a:endParaRPr lang="el-GR" sz="2000" dirty="0">
                  <a:solidFill>
                    <a:prstClr val="black"/>
                  </a:solidFill>
                  <a:latin typeface="Arial" panose="020B0604020202020204" pitchFamily="34" charset="0"/>
                  <a:ea typeface="ＭＳ Ｐゴシック" panose="020B0600070205080204" pitchFamily="34" charset="-128"/>
                </a:endParaRPr>
              </a:p>
            </p:txBody>
          </p:sp>
          <p:sp>
            <p:nvSpPr>
              <p:cNvPr id="37" name="Διάγραμμα ροής: Γραμμή σύνδεσης 36">
                <a:extLst>
                  <a:ext uri="{FF2B5EF4-FFF2-40B4-BE49-F238E27FC236}">
                    <a16:creationId xmlns:a16="http://schemas.microsoft.com/office/drawing/2014/main" id="{3705DF5D-0E6C-6F62-01D6-7F926050C1A4}"/>
                  </a:ext>
                </a:extLst>
              </p:cNvPr>
              <p:cNvSpPr/>
              <p:nvPr/>
            </p:nvSpPr>
            <p:spPr>
              <a:xfrm>
                <a:off x="11721335" y="1467116"/>
                <a:ext cx="458440" cy="457015"/>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l-GR">
                  <a:solidFill>
                    <a:prstClr val="white"/>
                  </a:solidFill>
                  <a:latin typeface="Calibri" panose="020F0502020204030204" pitchFamily="34" charset="0"/>
                </a:endParaRPr>
              </a:p>
            </p:txBody>
          </p:sp>
        </p:grpSp>
        <p:cxnSp>
          <p:nvCxnSpPr>
            <p:cNvPr id="31" name="Ευθεία γραμμή σύνδεσης 30">
              <a:extLst>
                <a:ext uri="{FF2B5EF4-FFF2-40B4-BE49-F238E27FC236}">
                  <a16:creationId xmlns:a16="http://schemas.microsoft.com/office/drawing/2014/main" id="{AE13896F-9171-C70D-9AB1-8F270D2B4080}"/>
                </a:ext>
              </a:extLst>
            </p:cNvPr>
            <p:cNvCxnSpPr>
              <a:cxnSpLocks/>
              <a:stCxn id="34" idx="6"/>
              <a:endCxn id="37" idx="2"/>
            </p:cNvCxnSpPr>
            <p:nvPr/>
          </p:nvCxnSpPr>
          <p:spPr>
            <a:xfrm>
              <a:off x="5953980" y="2322589"/>
              <a:ext cx="2864180" cy="9529"/>
            </a:xfrm>
            <a:prstGeom prst="line">
              <a:avLst/>
            </a:prstGeom>
            <a:ln w="38100"/>
          </p:spPr>
          <p:style>
            <a:lnRef idx="2">
              <a:schemeClr val="accent1"/>
            </a:lnRef>
            <a:fillRef idx="0">
              <a:schemeClr val="accent1"/>
            </a:fillRef>
            <a:effectRef idx="1">
              <a:schemeClr val="accent1"/>
            </a:effectRef>
            <a:fontRef idx="minor">
              <a:schemeClr val="tx1"/>
            </a:fontRef>
          </p:style>
        </p:cxnSp>
      </p:grpSp>
      <p:sp>
        <p:nvSpPr>
          <p:cNvPr id="42" name="TextBox 41">
            <a:extLst>
              <a:ext uri="{FF2B5EF4-FFF2-40B4-BE49-F238E27FC236}">
                <a16:creationId xmlns:a16="http://schemas.microsoft.com/office/drawing/2014/main" id="{2D55C9DA-9D8C-296E-5FD1-0D0D872F3A01}"/>
              </a:ext>
            </a:extLst>
          </p:cNvPr>
          <p:cNvSpPr txBox="1">
            <a:spLocks noChangeArrowheads="1"/>
          </p:cNvSpPr>
          <p:nvPr/>
        </p:nvSpPr>
        <p:spPr bwMode="auto">
          <a:xfrm>
            <a:off x="6323013" y="331788"/>
            <a:ext cx="42275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sz="2000" i="1">
                <a:solidFill>
                  <a:prstClr val="black"/>
                </a:solidFill>
                <a:latin typeface="Times New Roman" panose="02020603050405020304" pitchFamily="18" charset="0"/>
                <a:ea typeface="SimSun" panose="02010600030101010101" pitchFamily="2" charset="-122"/>
              </a:rPr>
              <a:t>Κοιτάξτε να σας πω! Αρχικά το μάθημα δεν γίνεται έτσι όπως το βλέπετε εσείς κάθε φορά. </a:t>
            </a:r>
            <a:endParaRPr lang="el-GR" altLang="el-GR" sz="20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Ομάδα 27">
            <a:extLst>
              <a:ext uri="{FF2B5EF4-FFF2-40B4-BE49-F238E27FC236}">
                <a16:creationId xmlns:a16="http://schemas.microsoft.com/office/drawing/2014/main" id="{B9A22E9F-BDAE-52E6-38F6-EE9734544645}"/>
              </a:ext>
            </a:extLst>
          </p:cNvPr>
          <p:cNvGrpSpPr>
            <a:grpSpLocks/>
          </p:cNvGrpSpPr>
          <p:nvPr/>
        </p:nvGrpSpPr>
        <p:grpSpPr bwMode="auto">
          <a:xfrm>
            <a:off x="1549400" y="388939"/>
            <a:ext cx="3913188" cy="6080125"/>
            <a:chOff x="5154347" y="681184"/>
            <a:chExt cx="3912373" cy="6079182"/>
          </a:xfrm>
        </p:grpSpPr>
        <p:cxnSp>
          <p:nvCxnSpPr>
            <p:cNvPr id="22" name="Ευθεία γραμμή σύνδεσης 21">
              <a:extLst>
                <a:ext uri="{FF2B5EF4-FFF2-40B4-BE49-F238E27FC236}">
                  <a16:creationId xmlns:a16="http://schemas.microsoft.com/office/drawing/2014/main" id="{EFE8D2C0-51DB-5441-779B-D8C81D8BD2CF}"/>
                </a:ext>
              </a:extLst>
            </p:cNvPr>
            <p:cNvCxnSpPr/>
            <p:nvPr/>
          </p:nvCxnSpPr>
          <p:spPr>
            <a:xfrm>
              <a:off x="5652718" y="1568458"/>
              <a:ext cx="0" cy="519190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Οβάλ 23">
              <a:extLst>
                <a:ext uri="{FF2B5EF4-FFF2-40B4-BE49-F238E27FC236}">
                  <a16:creationId xmlns:a16="http://schemas.microsoft.com/office/drawing/2014/main" id="{9580D01B-23AD-E17C-1ED4-351CBED9A4A0}"/>
                </a:ext>
              </a:extLst>
            </p:cNvPr>
            <p:cNvSpPr/>
            <p:nvPr/>
          </p:nvSpPr>
          <p:spPr>
            <a:xfrm>
              <a:off x="5154347" y="681184"/>
              <a:ext cx="1187203" cy="10793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l-GR" dirty="0">
                  <a:solidFill>
                    <a:prstClr val="white"/>
                  </a:solidFill>
                  <a:latin typeface="Calibri" panose="020F0502020204030204" pitchFamily="34" charset="0"/>
                </a:rPr>
                <a:t>Στάδιο </a:t>
              </a:r>
            </a:p>
            <a:p>
              <a:pPr algn="ctr" defTabSz="914400" eaLnBrk="0" fontAlgn="base" hangingPunct="0">
                <a:spcBef>
                  <a:spcPct val="0"/>
                </a:spcBef>
                <a:spcAft>
                  <a:spcPct val="0"/>
                </a:spcAft>
                <a:defRPr/>
              </a:pPr>
              <a:r>
                <a:rPr lang="el-GR" dirty="0">
                  <a:solidFill>
                    <a:prstClr val="white"/>
                  </a:solidFill>
                  <a:latin typeface="Calibri" panose="020F0502020204030204" pitchFamily="34" charset="0"/>
                </a:rPr>
                <a:t>3</a:t>
              </a:r>
              <a:r>
                <a:rPr lang="el-GR" baseline="30000" dirty="0">
                  <a:solidFill>
                    <a:prstClr val="white"/>
                  </a:solidFill>
                  <a:latin typeface="Calibri" panose="020F0502020204030204" pitchFamily="34" charset="0"/>
                </a:rPr>
                <a:t>ο</a:t>
              </a:r>
              <a:r>
                <a:rPr lang="el-GR" dirty="0">
                  <a:solidFill>
                    <a:prstClr val="white"/>
                  </a:solidFill>
                  <a:latin typeface="Calibri" panose="020F0502020204030204" pitchFamily="34" charset="0"/>
                </a:rPr>
                <a:t>  </a:t>
              </a:r>
            </a:p>
          </p:txBody>
        </p:sp>
        <p:sp>
          <p:nvSpPr>
            <p:cNvPr id="25" name="Ορθογώνιο: Στρογγύλεμα γωνιών 24">
              <a:extLst>
                <a:ext uri="{FF2B5EF4-FFF2-40B4-BE49-F238E27FC236}">
                  <a16:creationId xmlns:a16="http://schemas.microsoft.com/office/drawing/2014/main" id="{1B3D3EBE-936A-932E-F120-89BA85C9D540}"/>
                </a:ext>
              </a:extLst>
            </p:cNvPr>
            <p:cNvSpPr/>
            <p:nvPr/>
          </p:nvSpPr>
          <p:spPr>
            <a:xfrm>
              <a:off x="5682875" y="1522429"/>
              <a:ext cx="3383845" cy="523793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endParaRPr lang="el-GR" sz="2400" u="sng"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u="sng"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u="sng"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u="sng"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u="sng"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400" u="sng" dirty="0">
                  <a:solidFill>
                    <a:prstClr val="black"/>
                  </a:solidFill>
                  <a:latin typeface="Calibri" panose="020F0502020204030204" pitchFamily="34" charset="0"/>
                </a:rPr>
                <a:t>Ομάδες εστίασης</a:t>
              </a:r>
              <a:endParaRPr lang="el-GR" dirty="0">
                <a:solidFill>
                  <a:prstClr val="white"/>
                </a:solidFill>
                <a:latin typeface="Calibri" panose="020F0502020204030204" pitchFamily="34" charset="0"/>
              </a:endParaRPr>
            </a:p>
            <a:p>
              <a:pPr defTabSz="914400" eaLnBrk="0" fontAlgn="base" hangingPunct="0">
                <a:spcBef>
                  <a:spcPct val="0"/>
                </a:spcBef>
                <a:spcAft>
                  <a:spcPct val="0"/>
                </a:spcAft>
                <a:defRPr/>
              </a:pPr>
              <a:r>
                <a:rPr lang="el-GR" sz="2000" b="1" dirty="0">
                  <a:solidFill>
                    <a:prstClr val="black"/>
                  </a:solidFill>
                  <a:latin typeface="Calibri" panose="020F0502020204030204" pitchFamily="34" charset="0"/>
                </a:rPr>
                <a:t>Κυρίαρχα κορίτσια </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Γ΄ Γυμν.- 26/01/2022</a:t>
              </a:r>
            </a:p>
            <a:p>
              <a:pPr defTabSz="914400" eaLnBrk="0" fontAlgn="base" hangingPunct="0">
                <a:spcBef>
                  <a:spcPct val="0"/>
                </a:spcBef>
                <a:spcAft>
                  <a:spcPct val="0"/>
                </a:spcAft>
                <a:defRPr/>
              </a:pPr>
              <a:endParaRPr lang="el-GR" sz="1000"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000" b="1" dirty="0">
                  <a:solidFill>
                    <a:prstClr val="black"/>
                  </a:solidFill>
                  <a:latin typeface="Calibri" panose="020F0502020204030204" pitchFamily="34" charset="0"/>
                </a:rPr>
                <a:t>Μη κυρίαρχα- </a:t>
              </a:r>
              <a:r>
                <a:rPr lang="el-GR" sz="2000" dirty="0">
                  <a:solidFill>
                    <a:prstClr val="black"/>
                  </a:solidFill>
                  <a:latin typeface="Calibri" panose="020F0502020204030204" pitchFamily="34" charset="0"/>
                </a:rPr>
                <a:t>άριστη σχολική επίδοση</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Α΄ Λυκείου 24/02/2022</a:t>
              </a:r>
            </a:p>
            <a:p>
              <a:pPr defTabSz="914400" eaLnBrk="0" fontAlgn="base" hangingPunct="0">
                <a:spcBef>
                  <a:spcPct val="0"/>
                </a:spcBef>
                <a:spcAft>
                  <a:spcPct val="0"/>
                </a:spcAft>
                <a:defRPr/>
              </a:pPr>
              <a:endParaRPr lang="el-GR" sz="1000"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000" b="1" dirty="0">
                  <a:solidFill>
                    <a:prstClr val="black"/>
                  </a:solidFill>
                  <a:latin typeface="Calibri" panose="020F0502020204030204" pitchFamily="34" charset="0"/>
                </a:rPr>
                <a:t>Μη κυρίαρχα </a:t>
              </a:r>
              <a:r>
                <a:rPr lang="el-GR" sz="2000" dirty="0">
                  <a:solidFill>
                    <a:prstClr val="black"/>
                  </a:solidFill>
                  <a:latin typeface="Calibri" panose="020F0502020204030204" pitchFamily="34" charset="0"/>
                </a:rPr>
                <a:t>– χαμηλή σχολική επίδοση</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Α΄ Λυκείου 18/03/2022</a:t>
              </a:r>
            </a:p>
            <a:p>
              <a:pPr defTabSz="914400" eaLnBrk="0" fontAlgn="base" hangingPunct="0">
                <a:spcBef>
                  <a:spcPct val="0"/>
                </a:spcBef>
                <a:spcAft>
                  <a:spcPct val="0"/>
                </a:spcAft>
                <a:defRPr/>
              </a:pPr>
              <a:endParaRPr lang="el-GR" sz="1000"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000" b="1" dirty="0">
                  <a:solidFill>
                    <a:prstClr val="black"/>
                  </a:solidFill>
                  <a:latin typeface="Calibri" panose="020F0502020204030204" pitchFamily="34" charset="0"/>
                </a:rPr>
                <a:t>Κορίτσια Β΄ Λυκείου </a:t>
              </a:r>
              <a:r>
                <a:rPr lang="el-GR" sz="2000" dirty="0">
                  <a:solidFill>
                    <a:prstClr val="black"/>
                  </a:solidFill>
                  <a:latin typeface="Calibri" panose="020F0502020204030204" pitchFamily="34" charset="0"/>
                </a:rPr>
                <a:t>05/04/2020</a:t>
              </a:r>
            </a:p>
            <a:p>
              <a:pPr defTabSz="914400" eaLnBrk="0" fontAlgn="base" hangingPunct="0">
                <a:spcBef>
                  <a:spcPct val="0"/>
                </a:spcBef>
                <a:spcAft>
                  <a:spcPct val="0"/>
                </a:spcAft>
                <a:defRPr/>
              </a:pPr>
              <a:endParaRPr lang="el-GR" sz="1000"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b="1" dirty="0">
                  <a:solidFill>
                    <a:prstClr val="black"/>
                  </a:solidFill>
                  <a:latin typeface="Calibri" panose="020F0502020204030204" pitchFamily="34" charset="0"/>
                </a:rPr>
                <a:t>Τι σκέφτονται </a:t>
              </a:r>
            </a:p>
            <a:p>
              <a:pPr defTabSz="914400" eaLnBrk="0" fontAlgn="base" hangingPunct="0">
                <a:spcBef>
                  <a:spcPct val="0"/>
                </a:spcBef>
                <a:spcAft>
                  <a:spcPct val="0"/>
                </a:spcAft>
                <a:defRPr/>
              </a:pPr>
              <a:r>
                <a:rPr lang="el-GR" b="1" dirty="0">
                  <a:solidFill>
                    <a:prstClr val="black"/>
                  </a:solidFill>
                  <a:latin typeface="Calibri" panose="020F0502020204030204" pitchFamily="34" charset="0"/>
                </a:rPr>
                <a:t>τα κορίτσια μέσα στις τάξεις των Μαθηματικών;</a:t>
              </a: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p:txBody>
        </p:sp>
      </p:grpSp>
      <p:sp>
        <p:nvSpPr>
          <p:cNvPr id="5" name="TextBox 4">
            <a:extLst>
              <a:ext uri="{FF2B5EF4-FFF2-40B4-BE49-F238E27FC236}">
                <a16:creationId xmlns:a16="http://schemas.microsoft.com/office/drawing/2014/main" id="{A6E070A0-D458-9A82-45E1-52168653DE3F}"/>
              </a:ext>
            </a:extLst>
          </p:cNvPr>
          <p:cNvSpPr txBox="1"/>
          <p:nvPr/>
        </p:nvSpPr>
        <p:spPr>
          <a:xfrm>
            <a:off x="2774950" y="259560"/>
            <a:ext cx="3454400" cy="523875"/>
          </a:xfrm>
          <a:prstGeom prst="rect">
            <a:avLst/>
          </a:prstGeom>
          <a:solidFill>
            <a:schemeClr val="accent1">
              <a:lumMod val="20000"/>
              <a:lumOff val="80000"/>
            </a:schemeClr>
          </a:solidFill>
          <a:ln>
            <a:noFill/>
          </a:ln>
        </p:spPr>
        <p:txBody>
          <a:bodyPr>
            <a:spAutoFit/>
          </a:bodyPr>
          <a:lstStyle/>
          <a:p>
            <a:pPr defTabSz="914400" eaLnBrk="0" fontAlgn="base" hangingPunct="0">
              <a:spcBef>
                <a:spcPct val="0"/>
              </a:spcBef>
              <a:spcAft>
                <a:spcPct val="0"/>
              </a:spcAft>
              <a:defRPr/>
            </a:pPr>
            <a:r>
              <a:rPr lang="el-GR" sz="2800" b="1" dirty="0">
                <a:solidFill>
                  <a:prstClr val="black"/>
                </a:solidFill>
                <a:latin typeface="Arial" panose="020B0604020202020204" pitchFamily="34" charset="0"/>
                <a:ea typeface="ＭＳ Ｐゴシック" panose="020B0600070205080204" pitchFamily="34" charset="-128"/>
              </a:rPr>
              <a:t>Μεθοδολογία</a:t>
            </a:r>
          </a:p>
        </p:txBody>
      </p:sp>
      <p:grpSp>
        <p:nvGrpSpPr>
          <p:cNvPr id="2" name="Ομάδα 1">
            <a:extLst>
              <a:ext uri="{FF2B5EF4-FFF2-40B4-BE49-F238E27FC236}">
                <a16:creationId xmlns:a16="http://schemas.microsoft.com/office/drawing/2014/main" id="{36A41694-1142-DC2B-1E6B-8D2D7A205C02}"/>
              </a:ext>
            </a:extLst>
          </p:cNvPr>
          <p:cNvGrpSpPr/>
          <p:nvPr/>
        </p:nvGrpSpPr>
        <p:grpSpPr>
          <a:xfrm>
            <a:off x="4911726" y="1470026"/>
            <a:ext cx="5529263" cy="4778375"/>
            <a:chOff x="3387725" y="1470025"/>
            <a:chExt cx="5529263" cy="4778375"/>
          </a:xfrm>
        </p:grpSpPr>
        <p:sp>
          <p:nvSpPr>
            <p:cNvPr id="3" name="Ορθογώνιο: Στρογγύλεμα γωνιών 2">
              <a:extLst>
                <a:ext uri="{FF2B5EF4-FFF2-40B4-BE49-F238E27FC236}">
                  <a16:creationId xmlns:a16="http://schemas.microsoft.com/office/drawing/2014/main" id="{51B664C6-EF42-DFAC-4F15-04DDC4C01914}"/>
                </a:ext>
              </a:extLst>
            </p:cNvPr>
            <p:cNvSpPr/>
            <p:nvPr/>
          </p:nvSpPr>
          <p:spPr>
            <a:xfrm>
              <a:off x="3387725" y="1470025"/>
              <a:ext cx="3636963" cy="12954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el-GR" sz="2400" u="sng" dirty="0">
                  <a:solidFill>
                    <a:prstClr val="black"/>
                  </a:solidFill>
                  <a:latin typeface="Calibri" panose="020F0502020204030204" pitchFamily="34" charset="0"/>
                </a:rPr>
                <a:t>  </a:t>
              </a:r>
            </a:p>
            <a:p>
              <a:pPr defTabSz="914400" eaLnBrk="0" fontAlgn="base" hangingPunct="0">
                <a:spcBef>
                  <a:spcPct val="0"/>
                </a:spcBef>
                <a:spcAft>
                  <a:spcPct val="0"/>
                </a:spcAft>
                <a:defRPr/>
              </a:pPr>
              <a:endParaRPr lang="el-GR" sz="2400" u="sng" dirty="0">
                <a:solidFill>
                  <a:prstClr val="black"/>
                </a:solidFill>
                <a:latin typeface="Calibri" panose="020F0502020204030204" pitchFamily="34" charset="0"/>
              </a:endParaRPr>
            </a:p>
            <a:p>
              <a:pPr defTabSz="914400" eaLnBrk="0" fontAlgn="base" hangingPunct="0">
                <a:spcBef>
                  <a:spcPct val="0"/>
                </a:spcBef>
                <a:spcAft>
                  <a:spcPct val="0"/>
                </a:spcAft>
                <a:defRPr/>
              </a:pPr>
              <a:endParaRPr lang="el-GR" sz="2400" u="sng" dirty="0">
                <a:solidFill>
                  <a:prstClr val="black"/>
                </a:solidFill>
                <a:latin typeface="Calibri" panose="020F0502020204030204" pitchFamily="34" charset="0"/>
              </a:endParaRPr>
            </a:p>
            <a:p>
              <a:pPr defTabSz="914400" eaLnBrk="0" fontAlgn="base" hangingPunct="0">
                <a:spcBef>
                  <a:spcPct val="0"/>
                </a:spcBef>
                <a:spcAft>
                  <a:spcPct val="0"/>
                </a:spcAft>
                <a:defRPr/>
              </a:pPr>
              <a:r>
                <a:rPr lang="el-GR" sz="2000" b="1" dirty="0">
                  <a:solidFill>
                    <a:prstClr val="black"/>
                  </a:solidFill>
                  <a:latin typeface="Calibri" panose="020F0502020204030204" pitchFamily="34" charset="0"/>
                </a:rPr>
                <a:t>Εκπαιδευτικών</a:t>
              </a:r>
              <a:r>
                <a:rPr lang="el-GR" sz="2000" dirty="0">
                  <a:solidFill>
                    <a:prstClr val="black"/>
                  </a:solidFill>
                  <a:latin typeface="Calibri" panose="020F0502020204030204" pitchFamily="34" charset="0"/>
                </a:rPr>
                <a:t> στις/στους οποίες/οποίους πραγματοποιήθηκε η παρακολούθηση - Μάιος 2023</a:t>
              </a:r>
              <a:endParaRPr lang="en-US" sz="2400" u="sng" dirty="0">
                <a:solidFill>
                  <a:prstClr val="black"/>
                </a:solidFill>
                <a:latin typeface="Tw Cen MT"/>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a:p>
              <a:pPr algn="ctr" defTabSz="914400" eaLnBrk="0" fontAlgn="base" hangingPunct="0">
                <a:spcBef>
                  <a:spcPct val="0"/>
                </a:spcBef>
                <a:spcAft>
                  <a:spcPct val="0"/>
                </a:spcAft>
                <a:defRPr/>
              </a:pPr>
              <a:endParaRPr lang="el-GR" dirty="0">
                <a:solidFill>
                  <a:prstClr val="white"/>
                </a:solidFill>
                <a:latin typeface="Calibri" panose="020F0502020204030204" pitchFamily="34" charset="0"/>
              </a:endParaRPr>
            </a:p>
          </p:txBody>
        </p:sp>
        <p:pic>
          <p:nvPicPr>
            <p:cNvPr id="26629" name="Εικόνα 5">
              <a:extLst>
                <a:ext uri="{FF2B5EF4-FFF2-40B4-BE49-F238E27FC236}">
                  <a16:creationId xmlns:a16="http://schemas.microsoft.com/office/drawing/2014/main" id="{A9275C88-5539-BEB2-56D1-10A2114A2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617788"/>
              <a:ext cx="35655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Εικόνα 6">
              <a:extLst>
                <a:ext uri="{FF2B5EF4-FFF2-40B4-BE49-F238E27FC236}">
                  <a16:creationId xmlns:a16="http://schemas.microsoft.com/office/drawing/2014/main" id="{4F3F64E6-DBFE-948D-440B-FC3DEDA28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432300"/>
              <a:ext cx="4200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 Τίτλος">
            <a:extLst>
              <a:ext uri="{FF2B5EF4-FFF2-40B4-BE49-F238E27FC236}">
                <a16:creationId xmlns:a16="http://schemas.microsoft.com/office/drawing/2014/main" id="{4B2D9D19-90A8-94DF-7418-FDE44567F388}"/>
              </a:ext>
            </a:extLst>
          </p:cNvPr>
          <p:cNvSpPr>
            <a:spLocks noGrp="1"/>
          </p:cNvSpPr>
          <p:nvPr>
            <p:ph type="title"/>
          </p:nvPr>
        </p:nvSpPr>
        <p:spPr>
          <a:xfrm>
            <a:off x="2057400" y="187325"/>
            <a:ext cx="8153400" cy="990600"/>
          </a:xfrm>
        </p:spPr>
        <p:txBody>
          <a:bodyPr/>
          <a:lstStyle/>
          <a:p>
            <a:pPr algn="ctr" eaLnBrk="1" hangingPunct="1"/>
            <a:r>
              <a:rPr lang="el-GR" altLang="el-GR" sz="32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Μεθοδολογία Ανάλυσης</a:t>
            </a:r>
            <a:r>
              <a:rPr lang="en-US" altLang="el-GR" sz="32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l-GR" altLang="el-GR" sz="3200" b="1"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Δεδομένων </a:t>
            </a:r>
          </a:p>
        </p:txBody>
      </p:sp>
      <p:sp>
        <p:nvSpPr>
          <p:cNvPr id="31747" name="1 - Θέση περιεχομένου">
            <a:extLst>
              <a:ext uri="{FF2B5EF4-FFF2-40B4-BE49-F238E27FC236}">
                <a16:creationId xmlns:a16="http://schemas.microsoft.com/office/drawing/2014/main" id="{47AD0022-C081-2B6B-036F-008C52BC2C01}"/>
              </a:ext>
            </a:extLst>
          </p:cNvPr>
          <p:cNvSpPr>
            <a:spLocks noGrp="1"/>
          </p:cNvSpPr>
          <p:nvPr>
            <p:ph sz="quarter" idx="1"/>
          </p:nvPr>
        </p:nvSpPr>
        <p:spPr>
          <a:xfrm>
            <a:off x="1846264" y="1628776"/>
            <a:ext cx="8499475" cy="1960563"/>
          </a:xfrm>
          <a:solidFill>
            <a:schemeClr val="accent3">
              <a:lumMod val="20000"/>
              <a:lumOff val="80000"/>
            </a:schemeClr>
          </a:solidFill>
        </p:spPr>
        <p:txBody>
          <a:bodyPr/>
          <a:lstStyle/>
          <a:p>
            <a:pPr eaLnBrk="1" hangingPunct="1">
              <a:buFont typeface="Wingdings" pitchFamily="2" charset="2"/>
              <a:buNone/>
              <a:defRPr/>
            </a:pPr>
            <a:r>
              <a:rPr lang="el-GR" sz="2800" b="1" dirty="0">
                <a:latin typeface="Times New Roman" pitchFamily="18" charset="0"/>
                <a:ea typeface="ＭＳ Ｐゴシック" pitchFamily="34" charset="-128"/>
                <a:cs typeface="Times New Roman" pitchFamily="18" charset="0"/>
              </a:rPr>
              <a:t>Ανάλυσης Λόγου </a:t>
            </a:r>
            <a:r>
              <a:rPr lang="el-GR" sz="2800" dirty="0">
                <a:latin typeface="Times New Roman" pitchFamily="18" charset="0"/>
                <a:ea typeface="ＭＳ Ｐゴシック" pitchFamily="34" charset="-128"/>
                <a:cs typeface="Times New Roman" pitchFamily="18" charset="0"/>
              </a:rPr>
              <a:t>στο πλαίσιο μιας φουκωϊκής προσέγγισης για το λόγο των συνεντεύξεων, των </a:t>
            </a:r>
            <a:r>
              <a:rPr lang="en-US" sz="2800" dirty="0">
                <a:latin typeface="Times New Roman" pitchFamily="18" charset="0"/>
                <a:ea typeface="ＭＳ Ｐゴシック" pitchFamily="34" charset="-128"/>
                <a:cs typeface="Times New Roman" pitchFamily="18" charset="0"/>
              </a:rPr>
              <a:t>focus groups</a:t>
            </a:r>
            <a:r>
              <a:rPr lang="el-GR" sz="2800" dirty="0">
                <a:latin typeface="Times New Roman" pitchFamily="18" charset="0"/>
                <a:ea typeface="ＭＳ Ｐゴシック" pitchFamily="34" charset="-128"/>
                <a:cs typeface="Times New Roman" pitchFamily="18" charset="0"/>
              </a:rPr>
              <a:t> και των παρακολουθήσεων.</a:t>
            </a:r>
          </a:p>
          <a:p>
            <a:pPr algn="r" eaLnBrk="1" hangingPunct="1">
              <a:buFont typeface="Wingdings" pitchFamily="2" charset="2"/>
              <a:buNone/>
              <a:defRPr/>
            </a:pPr>
            <a:r>
              <a:rPr lang="el-GR" sz="2800" dirty="0">
                <a:latin typeface="Times New Roman" pitchFamily="18" charset="0"/>
                <a:ea typeface="ＭＳ Ｐゴシック" pitchFamily="34" charset="-128"/>
                <a:cs typeface="Times New Roman" pitchFamily="18" charset="0"/>
              </a:rPr>
              <a:t>                                              </a:t>
            </a:r>
            <a:r>
              <a:rPr lang="el-GR" sz="1800" dirty="0">
                <a:latin typeface="Times New Roman" pitchFamily="18" charset="0"/>
                <a:ea typeface="ＭＳ Ｐゴシック" pitchFamily="34" charset="-128"/>
                <a:cs typeface="Times New Roman" pitchFamily="18" charset="0"/>
              </a:rPr>
              <a:t>(</a:t>
            </a:r>
            <a:r>
              <a:rPr lang="en-US" sz="1800" dirty="0">
                <a:latin typeface="Times New Roman" pitchFamily="18" charset="0"/>
                <a:ea typeface="ＭＳ Ｐゴシック" pitchFamily="34" charset="-128"/>
                <a:cs typeface="Times New Roman" pitchFamily="18" charset="0"/>
              </a:rPr>
              <a:t>St</a:t>
            </a:r>
            <a:r>
              <a:rPr lang="el-GR" sz="1800" dirty="0">
                <a:latin typeface="Times New Roman" pitchFamily="18" charset="0"/>
                <a:ea typeface="ＭＳ Ｐゴシック" pitchFamily="34" charset="-128"/>
                <a:cs typeface="Times New Roman" pitchFamily="18" charset="0"/>
              </a:rPr>
              <a:t>.</a:t>
            </a:r>
            <a:r>
              <a:rPr lang="en-US" sz="1800" dirty="0">
                <a:latin typeface="Times New Roman" pitchFamily="18" charset="0"/>
                <a:ea typeface="ＭＳ Ｐゴシック" pitchFamily="34" charset="-128"/>
                <a:cs typeface="Times New Roman" pitchFamily="18" charset="0"/>
              </a:rPr>
              <a:t>Pierre</a:t>
            </a:r>
            <a:r>
              <a:rPr lang="el-GR" sz="1800" dirty="0">
                <a:latin typeface="Times New Roman" pitchFamily="18" charset="0"/>
                <a:ea typeface="ＭＳ Ｐゴシック" pitchFamily="34" charset="-128"/>
                <a:cs typeface="Times New Roman" pitchFamily="18" charset="0"/>
              </a:rPr>
              <a:t>, 2017; 2014) </a:t>
            </a:r>
          </a:p>
        </p:txBody>
      </p:sp>
      <p:sp>
        <p:nvSpPr>
          <p:cNvPr id="3" name="TextBox 2">
            <a:extLst>
              <a:ext uri="{FF2B5EF4-FFF2-40B4-BE49-F238E27FC236}">
                <a16:creationId xmlns:a16="http://schemas.microsoft.com/office/drawing/2014/main" id="{445946FE-3652-889D-39E0-E647C890558D}"/>
              </a:ext>
            </a:extLst>
          </p:cNvPr>
          <p:cNvSpPr txBox="1"/>
          <p:nvPr/>
        </p:nvSpPr>
        <p:spPr>
          <a:xfrm>
            <a:off x="1992313" y="4073526"/>
            <a:ext cx="3605212" cy="2309813"/>
          </a:xfrm>
          <a:prstGeom prst="rect">
            <a:avLst/>
          </a:prstGeom>
          <a:solidFill>
            <a:schemeClr val="accent3">
              <a:lumMod val="20000"/>
              <a:lumOff val="80000"/>
            </a:schemeClr>
          </a:solidFill>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l-GR" altLang="el-GR" sz="2400" dirty="0">
                <a:latin typeface="Times New Roman" panose="02020603050405020304" pitchFamily="18" charset="0"/>
                <a:cs typeface="Calibri" panose="020F0502020204030204" pitchFamily="34" charset="0"/>
              </a:rPr>
              <a:t>ανάλυση ομιλίας</a:t>
            </a:r>
          </a:p>
          <a:p>
            <a:pPr eaLnBrk="1" hangingPunct="1">
              <a:defRPr/>
            </a:pPr>
            <a:r>
              <a:rPr lang="el-GR" altLang="el-GR" sz="2400" dirty="0">
                <a:latin typeface="Times New Roman" panose="02020603050405020304" pitchFamily="18" charset="0"/>
                <a:cs typeface="Calibri" panose="020F0502020204030204" pitchFamily="34" charset="0"/>
              </a:rPr>
              <a:t> συνομιλίας</a:t>
            </a:r>
          </a:p>
          <a:p>
            <a:pPr eaLnBrk="1" hangingPunct="1">
              <a:defRPr/>
            </a:pPr>
            <a:r>
              <a:rPr lang="el-GR" altLang="el-GR" sz="2400" dirty="0">
                <a:latin typeface="Times New Roman" panose="02020603050405020304" pitchFamily="18" charset="0"/>
                <a:cs typeface="Calibri" panose="020F0502020204030204" pitchFamily="34" charset="0"/>
              </a:rPr>
              <a:t>Γραφής</a:t>
            </a:r>
          </a:p>
          <a:p>
            <a:pPr eaLnBrk="1" hangingPunct="1">
              <a:defRPr/>
            </a:pPr>
            <a:r>
              <a:rPr lang="el-GR" altLang="el-GR" sz="2400" dirty="0">
                <a:latin typeface="Times New Roman" panose="02020603050405020304" pitchFamily="18" charset="0"/>
                <a:cs typeface="Calibri" panose="020F0502020204030204" pitchFamily="34" charset="0"/>
              </a:rPr>
              <a:t>μη λεκτικής συμπεριφοράς</a:t>
            </a:r>
          </a:p>
          <a:p>
            <a:pPr eaLnBrk="1" hangingPunct="1">
              <a:defRPr/>
            </a:pPr>
            <a:r>
              <a:rPr lang="el-GR" altLang="el-GR" sz="2400" dirty="0">
                <a:latin typeface="Times New Roman" panose="02020603050405020304" pitchFamily="18" charset="0"/>
                <a:cs typeface="Calibri" panose="020F0502020204030204" pitchFamily="34" charset="0"/>
              </a:rPr>
              <a:t> συστημάτων μόδας κ.τ.λ.</a:t>
            </a:r>
          </a:p>
          <a:p>
            <a:pPr algn="just" eaLnBrk="1" hangingPunct="1">
              <a:defRPr/>
            </a:pPr>
            <a:r>
              <a:rPr lang="el-GR" altLang="el-GR" sz="2400" dirty="0">
                <a:latin typeface="Times New Roman" panose="02020603050405020304" pitchFamily="18" charset="0"/>
                <a:cs typeface="Calibri" panose="020F0502020204030204" pitchFamily="34" charset="0"/>
              </a:rPr>
              <a:t> </a:t>
            </a:r>
            <a:r>
              <a:rPr lang="el-GR" altLang="el-GR" dirty="0">
                <a:latin typeface="Times New Roman" panose="02020603050405020304" pitchFamily="18" charset="0"/>
                <a:cs typeface="Calibri" panose="020F0502020204030204" pitchFamily="34" charset="0"/>
              </a:rPr>
              <a:t>(</a:t>
            </a:r>
            <a:r>
              <a:rPr lang="en-US" altLang="el-GR" dirty="0">
                <a:latin typeface="Times New Roman" panose="02020603050405020304" pitchFamily="18" charset="0"/>
                <a:cs typeface="Calibri" panose="020F0502020204030204" pitchFamily="34" charset="0"/>
              </a:rPr>
              <a:t>Willing</a:t>
            </a:r>
            <a:r>
              <a:rPr lang="el-GR" altLang="el-GR" dirty="0">
                <a:latin typeface="Times New Roman" panose="02020603050405020304" pitchFamily="18" charset="0"/>
                <a:cs typeface="Calibri" panose="020F0502020204030204" pitchFamily="34" charset="0"/>
              </a:rPr>
              <a:t>, 2013)</a:t>
            </a:r>
            <a:endParaRPr lang="el-GR" altLang="el-GR" dirty="0"/>
          </a:p>
        </p:txBody>
      </p:sp>
      <p:sp>
        <p:nvSpPr>
          <p:cNvPr id="4" name="TextBox 3">
            <a:extLst>
              <a:ext uri="{FF2B5EF4-FFF2-40B4-BE49-F238E27FC236}">
                <a16:creationId xmlns:a16="http://schemas.microsoft.com/office/drawing/2014/main" id="{60401179-3A7E-0DDC-D46C-5BAEB520365E}"/>
              </a:ext>
            </a:extLst>
          </p:cNvPr>
          <p:cNvSpPr txBox="1"/>
          <p:nvPr/>
        </p:nvSpPr>
        <p:spPr>
          <a:xfrm>
            <a:off x="5735638" y="4149726"/>
            <a:ext cx="4824412" cy="1846659"/>
          </a:xfrm>
          <a:prstGeom prst="rect">
            <a:avLst/>
          </a:prstGeom>
          <a:solidFill>
            <a:schemeClr val="accent3">
              <a:lumMod val="20000"/>
              <a:lumOff val="80000"/>
            </a:schemeClr>
          </a:solidFill>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l-GR" altLang="el-GR" sz="2400" dirty="0">
                <a:latin typeface="Times New Roman" panose="02020603050405020304" pitchFamily="18" charset="0"/>
                <a:cs typeface="Calibri" panose="020F0502020204030204" pitchFamily="34" charset="0"/>
              </a:rPr>
              <a:t>ανάλυση ερευνητικών δεδομένων που αφορούν σε κοινωνικές πρακτικές και πρακτικές αλληλεπίδρασης </a:t>
            </a:r>
          </a:p>
          <a:p>
            <a:pPr eaLnBrk="1" hangingPunct="1">
              <a:defRPr/>
            </a:pPr>
            <a:r>
              <a:rPr lang="el-GR" altLang="el-GR" dirty="0">
                <a:latin typeface="Times New Roman" panose="02020603050405020304" pitchFamily="18" charset="0"/>
                <a:cs typeface="Calibri" panose="020F0502020204030204" pitchFamily="34" charset="0"/>
              </a:rPr>
              <a:t>(</a:t>
            </a:r>
            <a:r>
              <a:rPr lang="en-US" altLang="el-GR" dirty="0" err="1">
                <a:latin typeface="Times New Roman" panose="02020603050405020304" pitchFamily="18" charset="0"/>
                <a:cs typeface="Calibri" panose="020F0502020204030204" pitchFamily="34" charset="0"/>
              </a:rPr>
              <a:t>Arribas</a:t>
            </a:r>
            <a:r>
              <a:rPr lang="el-GR" altLang="el-GR" dirty="0">
                <a:latin typeface="Times New Roman" panose="02020603050405020304" pitchFamily="18" charset="0"/>
                <a:cs typeface="Calibri" panose="020F0502020204030204" pitchFamily="34" charset="0"/>
              </a:rPr>
              <a:t>-</a:t>
            </a:r>
            <a:r>
              <a:rPr lang="en-US" altLang="el-GR" dirty="0" err="1">
                <a:latin typeface="Times New Roman" panose="02020603050405020304" pitchFamily="18" charset="0"/>
                <a:cs typeface="Calibri" panose="020F0502020204030204" pitchFamily="34" charset="0"/>
              </a:rPr>
              <a:t>Ayllon</a:t>
            </a:r>
            <a:r>
              <a:rPr lang="el-GR" altLang="el-GR" dirty="0">
                <a:latin typeface="Times New Roman" panose="02020603050405020304" pitchFamily="18" charset="0"/>
                <a:cs typeface="Calibri" panose="020F0502020204030204" pitchFamily="34" charset="0"/>
              </a:rPr>
              <a:t> &amp; </a:t>
            </a:r>
            <a:r>
              <a:rPr lang="en-US" altLang="el-GR" dirty="0">
                <a:latin typeface="Times New Roman" panose="02020603050405020304" pitchFamily="18" charset="0"/>
                <a:cs typeface="Calibri" panose="020F0502020204030204" pitchFamily="34" charset="0"/>
              </a:rPr>
              <a:t>Walkerdine</a:t>
            </a:r>
            <a:r>
              <a:rPr lang="el-GR" altLang="el-GR" dirty="0">
                <a:latin typeface="Times New Roman" panose="02020603050405020304" pitchFamily="18" charset="0"/>
                <a:cs typeface="Calibri" panose="020F0502020204030204" pitchFamily="34" charset="0"/>
              </a:rPr>
              <a:t>, 2017)</a:t>
            </a:r>
            <a:endParaRPr lang="el-GR" altLang="el-G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8676" name="2 - Τίτλος">
            <a:extLst>
              <a:ext uri="{FF2B5EF4-FFF2-40B4-BE49-F238E27FC236}">
                <a16:creationId xmlns:a16="http://schemas.microsoft.com/office/drawing/2014/main" id="{0C183FF6-4434-003C-7F9F-8F92AEF8503F}"/>
              </a:ext>
            </a:extLst>
          </p:cNvPr>
          <p:cNvSpPr txBox="1">
            <a:spLocks noChangeArrowheads="1"/>
          </p:cNvSpPr>
          <p:nvPr/>
        </p:nvSpPr>
        <p:spPr bwMode="auto">
          <a:xfrm>
            <a:off x="2019300" y="116632"/>
            <a:ext cx="8153400" cy="5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639763" indent="-2730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l-GR" altLang="el-GR" sz="2800" b="1" dirty="0">
                <a:latin typeface="Times New Roman" panose="02020603050405020304" pitchFamily="18" charset="0"/>
                <a:cs typeface="Times New Roman" panose="02020603050405020304" pitchFamily="18" charset="0"/>
              </a:rPr>
              <a:t>Μεθοδολογία Ανάλυσης</a:t>
            </a:r>
            <a:r>
              <a:rPr lang="en-US" altLang="el-GR" sz="2800" b="1" dirty="0">
                <a:latin typeface="Times New Roman" panose="02020603050405020304" pitchFamily="18" charset="0"/>
                <a:cs typeface="Times New Roman" panose="02020603050405020304" pitchFamily="18" charset="0"/>
              </a:rPr>
              <a:t> </a:t>
            </a:r>
            <a:r>
              <a:rPr lang="el-GR" altLang="el-GR" sz="2800" b="1" dirty="0">
                <a:latin typeface="Times New Roman" panose="02020603050405020304" pitchFamily="18" charset="0"/>
                <a:cs typeface="Times New Roman" panose="02020603050405020304" pitchFamily="18" charset="0"/>
              </a:rPr>
              <a:t>Δεδομένων </a:t>
            </a:r>
            <a:r>
              <a:rPr lang="en-US" altLang="el-GR" sz="2800" b="1" dirty="0">
                <a:latin typeface="Times New Roman" panose="02020603050405020304" pitchFamily="18" charset="0"/>
                <a:cs typeface="Times New Roman" panose="02020603050405020304" pitchFamily="18" charset="0"/>
              </a:rPr>
              <a:t>      Willig, 2013</a:t>
            </a:r>
            <a:endParaRPr lang="el-GR" altLang="el-GR" sz="2800" b="1"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el-GR" altLang="el-GR" sz="3200" b="1" dirty="0">
              <a:latin typeface="Times New Roman" panose="02020603050405020304" pitchFamily="18" charset="0"/>
              <a:cs typeface="Times New Roman" panose="02020603050405020304" pitchFamily="18" charset="0"/>
            </a:endParaRPr>
          </a:p>
        </p:txBody>
      </p:sp>
      <p:graphicFrame>
        <p:nvGraphicFramePr>
          <p:cNvPr id="3" name="Πίνακας 2">
            <a:extLst>
              <a:ext uri="{FF2B5EF4-FFF2-40B4-BE49-F238E27FC236}">
                <a16:creationId xmlns:a16="http://schemas.microsoft.com/office/drawing/2014/main" id="{0495B26A-7BEA-3372-11D5-42070705B4BB}"/>
              </a:ext>
            </a:extLst>
          </p:cNvPr>
          <p:cNvGraphicFramePr>
            <a:graphicFrameLocks noGrp="1"/>
          </p:cNvGraphicFramePr>
          <p:nvPr/>
        </p:nvGraphicFramePr>
        <p:xfrm>
          <a:off x="1847528" y="652737"/>
          <a:ext cx="8712969" cy="6115925"/>
        </p:xfrm>
        <a:graphic>
          <a:graphicData uri="http://schemas.openxmlformats.org/drawingml/2006/table">
            <a:tbl>
              <a:tblPr firstRow="1" firstCol="1" bandRow="1">
                <a:tableStyleId>{5C22544A-7EE6-4342-B048-85BDC9FD1C3A}</a:tableStyleId>
              </a:tblPr>
              <a:tblGrid>
                <a:gridCol w="1208320">
                  <a:extLst>
                    <a:ext uri="{9D8B030D-6E8A-4147-A177-3AD203B41FA5}">
                      <a16:colId xmlns:a16="http://schemas.microsoft.com/office/drawing/2014/main" val="3701032264"/>
                    </a:ext>
                  </a:extLst>
                </a:gridCol>
                <a:gridCol w="7504649">
                  <a:extLst>
                    <a:ext uri="{9D8B030D-6E8A-4147-A177-3AD203B41FA5}">
                      <a16:colId xmlns:a16="http://schemas.microsoft.com/office/drawing/2014/main" val="2747886430"/>
                    </a:ext>
                  </a:extLst>
                </a:gridCol>
              </a:tblGrid>
              <a:tr h="1303161">
                <a:tc>
                  <a:txBody>
                    <a:bodyPr/>
                    <a:lstStyle/>
                    <a:p>
                      <a:pPr algn="just">
                        <a:lnSpc>
                          <a:spcPct val="150000"/>
                        </a:lnSpc>
                        <a:spcAft>
                          <a:spcPts val="600"/>
                        </a:spcAft>
                        <a:buNone/>
                      </a:pPr>
                      <a:r>
                        <a:rPr lang="el-GR" sz="2000" dirty="0">
                          <a:solidFill>
                            <a:schemeClr val="tx1"/>
                          </a:solidFill>
                          <a:effectLst/>
                        </a:rPr>
                        <a:t>1</a:t>
                      </a:r>
                      <a:r>
                        <a:rPr lang="el-GR" sz="2000" baseline="30000" dirty="0">
                          <a:solidFill>
                            <a:schemeClr val="tx1"/>
                          </a:solidFill>
                          <a:effectLst/>
                        </a:rPr>
                        <a:t>ο</a:t>
                      </a:r>
                      <a:r>
                        <a:rPr lang="el-GR" sz="2000" dirty="0">
                          <a:solidFill>
                            <a:schemeClr val="tx1"/>
                          </a:solidFill>
                          <a:effectLst/>
                        </a:rPr>
                        <a:t> στάδιο</a:t>
                      </a:r>
                      <a:endParaRPr lang="el-GR" sz="2000" dirty="0">
                        <a:solidFill>
                          <a:schemeClr val="tx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600"/>
                        </a:spcAft>
                        <a:buNone/>
                      </a:pPr>
                      <a:r>
                        <a:rPr lang="el-GR" sz="2400" b="0" dirty="0">
                          <a:solidFill>
                            <a:schemeClr val="tx1"/>
                          </a:solidFill>
                          <a:effectLst/>
                          <a:latin typeface="Times New Roman" panose="02020603050405020304" pitchFamily="18" charset="0"/>
                          <a:cs typeface="Times New Roman" panose="02020603050405020304" pitchFamily="18" charset="0"/>
                        </a:rPr>
                        <a:t>λεκτικές κατασκευές </a:t>
                      </a:r>
                      <a:r>
                        <a:rPr lang="el-GR" sz="2400" b="1" dirty="0">
                          <a:solidFill>
                            <a:schemeClr val="tx1"/>
                          </a:solidFill>
                          <a:effectLst/>
                          <a:latin typeface="Times New Roman" panose="02020603050405020304" pitchFamily="18" charset="0"/>
                          <a:cs typeface="Times New Roman" panose="02020603050405020304" pitchFamily="18" charset="0"/>
                        </a:rPr>
                        <a:t>(discursive </a:t>
                      </a:r>
                      <a:r>
                        <a:rPr lang="el-GR" sz="2400" b="1" dirty="0" err="1">
                          <a:solidFill>
                            <a:schemeClr val="tx1"/>
                          </a:solidFill>
                          <a:effectLst/>
                          <a:latin typeface="Times New Roman" panose="02020603050405020304" pitchFamily="18" charset="0"/>
                          <a:cs typeface="Times New Roman" panose="02020603050405020304" pitchFamily="18" charset="0"/>
                        </a:rPr>
                        <a:t>constructions</a:t>
                      </a:r>
                      <a:r>
                        <a:rPr lang="el-GR" sz="2400" b="1" dirty="0">
                          <a:solidFill>
                            <a:schemeClr val="tx1"/>
                          </a:solidFill>
                          <a:effectLst/>
                          <a:latin typeface="Times New Roman" panose="02020603050405020304" pitchFamily="18" charset="0"/>
                          <a:cs typeface="Times New Roman" panose="02020603050405020304" pitchFamily="18" charset="0"/>
                        </a:rPr>
                        <a:t>)</a:t>
                      </a:r>
                    </a:p>
                    <a:p>
                      <a:pPr algn="just">
                        <a:lnSpc>
                          <a:spcPct val="150000"/>
                        </a:lnSpc>
                        <a:spcAft>
                          <a:spcPts val="600"/>
                        </a:spcAft>
                        <a:buNone/>
                      </a:pPr>
                      <a:r>
                        <a:rPr lang="el-GR" sz="2400" b="0" dirty="0">
                          <a:solidFill>
                            <a:schemeClr val="tx1"/>
                          </a:solidFill>
                          <a:effectLst/>
                          <a:latin typeface="Times New Roman" panose="02020603050405020304" pitchFamily="18" charset="0"/>
                          <a:cs typeface="Times New Roman" panose="02020603050405020304" pitchFamily="18" charset="0"/>
                        </a:rPr>
                        <a:t>ποια αντικείμενα κατασκευάζει ο λόγος</a:t>
                      </a:r>
                      <a:endParaRPr lang="el-GR"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227225"/>
                  </a:ext>
                </a:extLst>
              </a:tr>
              <a:tr h="702326">
                <a:tc>
                  <a:txBody>
                    <a:bodyPr/>
                    <a:lstStyle/>
                    <a:p>
                      <a:pPr algn="just">
                        <a:lnSpc>
                          <a:spcPct val="150000"/>
                        </a:lnSpc>
                        <a:spcAft>
                          <a:spcPts val="600"/>
                        </a:spcAft>
                        <a:buNone/>
                      </a:pPr>
                      <a:r>
                        <a:rPr lang="el-GR" sz="2000" dirty="0">
                          <a:solidFill>
                            <a:schemeClr val="tx1"/>
                          </a:solidFill>
                          <a:effectLst/>
                        </a:rPr>
                        <a:t>2</a:t>
                      </a:r>
                      <a:r>
                        <a:rPr lang="el-GR" sz="2000" baseline="30000" dirty="0">
                          <a:solidFill>
                            <a:schemeClr val="tx1"/>
                          </a:solidFill>
                          <a:effectLst/>
                        </a:rPr>
                        <a:t>ο</a:t>
                      </a:r>
                      <a:r>
                        <a:rPr lang="el-GR" sz="2000" dirty="0">
                          <a:solidFill>
                            <a:schemeClr val="tx1"/>
                          </a:solidFill>
                          <a:effectLst/>
                        </a:rPr>
                        <a:t> στάδιο</a:t>
                      </a:r>
                      <a:endParaRPr lang="el-GR" sz="2000" dirty="0">
                        <a:solidFill>
                          <a:schemeClr val="tx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600"/>
                        </a:spcAft>
                        <a:buNone/>
                      </a:pPr>
                      <a:r>
                        <a:rPr lang="el-GR" sz="2200" dirty="0">
                          <a:effectLst/>
                          <a:latin typeface="Times New Roman" panose="02020603050405020304" pitchFamily="18" charset="0"/>
                          <a:cs typeface="Times New Roman" panose="02020603050405020304" pitchFamily="18" charset="0"/>
                        </a:rPr>
                        <a:t>διαφορετικές λεκτικές κατασκευές του αντικειμένου </a:t>
                      </a:r>
                      <a:r>
                        <a:rPr lang="el-GR" sz="2200" b="1" dirty="0">
                          <a:effectLst/>
                          <a:latin typeface="Times New Roman" panose="02020603050405020304" pitchFamily="18" charset="0"/>
                          <a:cs typeface="Times New Roman" panose="02020603050405020304" pitchFamily="18" charset="0"/>
                        </a:rPr>
                        <a:t>(Discourses)</a:t>
                      </a:r>
                      <a:endParaRPr lang="el-GR"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9263029"/>
                  </a:ext>
                </a:extLst>
              </a:tr>
              <a:tr h="842791">
                <a:tc>
                  <a:txBody>
                    <a:bodyPr/>
                    <a:lstStyle/>
                    <a:p>
                      <a:pPr algn="just">
                        <a:lnSpc>
                          <a:spcPct val="150000"/>
                        </a:lnSpc>
                        <a:spcAft>
                          <a:spcPts val="600"/>
                        </a:spcAft>
                        <a:buNone/>
                      </a:pPr>
                      <a:r>
                        <a:rPr lang="el-GR" sz="2000" dirty="0">
                          <a:solidFill>
                            <a:schemeClr val="tx1"/>
                          </a:solidFill>
                          <a:effectLst/>
                        </a:rPr>
                        <a:t>3</a:t>
                      </a:r>
                      <a:r>
                        <a:rPr lang="el-GR" sz="2000" baseline="30000" dirty="0">
                          <a:solidFill>
                            <a:schemeClr val="tx1"/>
                          </a:solidFill>
                          <a:effectLst/>
                        </a:rPr>
                        <a:t>ο</a:t>
                      </a:r>
                      <a:r>
                        <a:rPr lang="el-GR" sz="2000" dirty="0">
                          <a:solidFill>
                            <a:schemeClr val="tx1"/>
                          </a:solidFill>
                          <a:effectLst/>
                        </a:rPr>
                        <a:t> στάδιο</a:t>
                      </a:r>
                      <a:endParaRPr lang="el-GR" sz="2000" dirty="0">
                        <a:solidFill>
                          <a:schemeClr val="tx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600"/>
                        </a:spcAft>
                        <a:buNone/>
                      </a:pPr>
                      <a:r>
                        <a:rPr lang="el-GR" sz="2200" dirty="0">
                          <a:effectLst/>
                          <a:latin typeface="Times New Roman" panose="02020603050405020304" pitchFamily="18" charset="0"/>
                          <a:cs typeface="Times New Roman" panose="02020603050405020304" pitchFamily="18" charset="0"/>
                        </a:rPr>
                        <a:t>προσανατολισμός δράσης </a:t>
                      </a:r>
                      <a:r>
                        <a:rPr lang="el-GR" sz="2200" b="1" dirty="0">
                          <a:effectLst/>
                          <a:latin typeface="Times New Roman" panose="02020603050405020304" pitchFamily="18" charset="0"/>
                          <a:cs typeface="Times New Roman" panose="02020603050405020304" pitchFamily="18" charset="0"/>
                        </a:rPr>
                        <a:t>(</a:t>
                      </a:r>
                      <a:r>
                        <a:rPr lang="en-US" sz="2200" b="1" dirty="0">
                          <a:effectLst/>
                          <a:latin typeface="Times New Roman" panose="02020603050405020304" pitchFamily="18" charset="0"/>
                          <a:cs typeface="Times New Roman" panose="02020603050405020304" pitchFamily="18" charset="0"/>
                        </a:rPr>
                        <a:t>action orientation</a:t>
                      </a:r>
                      <a:r>
                        <a:rPr lang="el-GR" sz="2200" b="1" dirty="0">
                          <a:effectLst/>
                          <a:latin typeface="Times New Roman" panose="02020603050405020304" pitchFamily="18" charset="0"/>
                          <a:cs typeface="Times New Roman" panose="02020603050405020304" pitchFamily="18" charset="0"/>
                        </a:rPr>
                        <a:t>)</a:t>
                      </a:r>
                      <a:endParaRPr lang="el-GR"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7376404"/>
                  </a:ext>
                </a:extLst>
              </a:tr>
              <a:tr h="842791">
                <a:tc>
                  <a:txBody>
                    <a:bodyPr/>
                    <a:lstStyle/>
                    <a:p>
                      <a:pPr algn="just">
                        <a:lnSpc>
                          <a:spcPct val="150000"/>
                        </a:lnSpc>
                        <a:spcAft>
                          <a:spcPts val="600"/>
                        </a:spcAft>
                        <a:buNone/>
                      </a:pPr>
                      <a:r>
                        <a:rPr lang="el-GR" sz="2000" dirty="0">
                          <a:solidFill>
                            <a:schemeClr val="tx1"/>
                          </a:solidFill>
                          <a:effectLst/>
                        </a:rPr>
                        <a:t>4</a:t>
                      </a:r>
                      <a:r>
                        <a:rPr lang="el-GR" sz="2000" baseline="30000" dirty="0">
                          <a:solidFill>
                            <a:schemeClr val="tx1"/>
                          </a:solidFill>
                          <a:effectLst/>
                        </a:rPr>
                        <a:t>ο</a:t>
                      </a:r>
                      <a:r>
                        <a:rPr lang="el-GR" sz="2000" dirty="0">
                          <a:solidFill>
                            <a:schemeClr val="tx1"/>
                          </a:solidFill>
                          <a:effectLst/>
                        </a:rPr>
                        <a:t> στάδιο</a:t>
                      </a:r>
                      <a:endParaRPr lang="el-GR" sz="2000" dirty="0">
                        <a:solidFill>
                          <a:schemeClr val="tx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600"/>
                        </a:spcAft>
                        <a:buNone/>
                      </a:pPr>
                      <a:r>
                        <a:rPr lang="el-GR" sz="2200" dirty="0">
                          <a:effectLst/>
                          <a:latin typeface="Times New Roman" panose="02020603050405020304" pitchFamily="18" charset="0"/>
                          <a:cs typeface="Times New Roman" panose="02020603050405020304" pitchFamily="18" charset="0"/>
                        </a:rPr>
                        <a:t>θέσεις </a:t>
                      </a:r>
                      <a:r>
                        <a:rPr lang="el-GR" sz="2200" b="1" dirty="0">
                          <a:effectLst/>
                          <a:latin typeface="Times New Roman" panose="02020603050405020304" pitchFamily="18" charset="0"/>
                          <a:cs typeface="Times New Roman" panose="02020603050405020304" pitchFamily="18" charset="0"/>
                        </a:rPr>
                        <a:t>(positions) </a:t>
                      </a:r>
                      <a:r>
                        <a:rPr lang="el-GR" sz="2200" dirty="0">
                          <a:effectLst/>
                          <a:latin typeface="Times New Roman" panose="02020603050405020304" pitchFamily="18" charset="0"/>
                          <a:cs typeface="Times New Roman" panose="02020603050405020304" pitchFamily="18" charset="0"/>
                        </a:rPr>
                        <a:t>υποκειμένων που κατασκευάζουν οι λόγοι</a:t>
                      </a:r>
                      <a:endParaRPr lang="el-GR"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081830"/>
                  </a:ext>
                </a:extLst>
              </a:tr>
              <a:tr h="702326">
                <a:tc>
                  <a:txBody>
                    <a:bodyPr/>
                    <a:lstStyle/>
                    <a:p>
                      <a:pPr algn="just">
                        <a:lnSpc>
                          <a:spcPct val="150000"/>
                        </a:lnSpc>
                        <a:spcAft>
                          <a:spcPts val="600"/>
                        </a:spcAft>
                        <a:buNone/>
                      </a:pPr>
                      <a:r>
                        <a:rPr lang="el-GR" sz="2000" dirty="0">
                          <a:solidFill>
                            <a:schemeClr val="tx1"/>
                          </a:solidFill>
                          <a:effectLst/>
                        </a:rPr>
                        <a:t>5</a:t>
                      </a:r>
                      <a:r>
                        <a:rPr lang="el-GR" sz="2000" baseline="30000" dirty="0">
                          <a:solidFill>
                            <a:schemeClr val="tx1"/>
                          </a:solidFill>
                          <a:effectLst/>
                        </a:rPr>
                        <a:t>ο</a:t>
                      </a:r>
                      <a:r>
                        <a:rPr lang="el-GR" sz="2000" dirty="0">
                          <a:solidFill>
                            <a:schemeClr val="tx1"/>
                          </a:solidFill>
                          <a:effectLst/>
                        </a:rPr>
                        <a:t> στάδιο</a:t>
                      </a:r>
                      <a:endParaRPr lang="el-GR" sz="2000" dirty="0">
                        <a:solidFill>
                          <a:schemeClr val="tx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600"/>
                        </a:spcAft>
                        <a:buNone/>
                      </a:pPr>
                      <a:r>
                        <a:rPr lang="el-GR" sz="2200" dirty="0">
                          <a:effectLst/>
                          <a:latin typeface="Times New Roman" panose="02020603050405020304" pitchFamily="18" charset="0"/>
                          <a:cs typeface="Times New Roman" panose="02020603050405020304" pitchFamily="18" charset="0"/>
                        </a:rPr>
                        <a:t>σχέση του λόγου και των πρακτικών </a:t>
                      </a:r>
                      <a:r>
                        <a:rPr lang="el-GR" sz="2200" b="1" dirty="0">
                          <a:effectLst/>
                          <a:latin typeface="Times New Roman" panose="02020603050405020304" pitchFamily="18" charset="0"/>
                          <a:cs typeface="Times New Roman" panose="02020603050405020304" pitchFamily="18" charset="0"/>
                        </a:rPr>
                        <a:t>(</a:t>
                      </a:r>
                      <a:r>
                        <a:rPr lang="en-US" sz="2200" b="1" dirty="0">
                          <a:effectLst/>
                          <a:latin typeface="Times New Roman" panose="02020603050405020304" pitchFamily="18" charset="0"/>
                          <a:cs typeface="Times New Roman" panose="02020603050405020304" pitchFamily="18" charset="0"/>
                        </a:rPr>
                        <a:t>discourse and practice</a:t>
                      </a:r>
                      <a:r>
                        <a:rPr lang="el-GR" sz="2200" b="1" dirty="0">
                          <a:effectLst/>
                          <a:latin typeface="Times New Roman" panose="02020603050405020304" pitchFamily="18" charset="0"/>
                          <a:cs typeface="Times New Roman" panose="02020603050405020304" pitchFamily="18" charset="0"/>
                        </a:rPr>
                        <a:t>)</a:t>
                      </a:r>
                      <a:endParaRPr lang="el-GR"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110074"/>
                  </a:ext>
                </a:extLst>
              </a:tr>
              <a:tr h="1479214">
                <a:tc>
                  <a:txBody>
                    <a:bodyPr/>
                    <a:lstStyle/>
                    <a:p>
                      <a:pPr algn="just">
                        <a:lnSpc>
                          <a:spcPct val="150000"/>
                        </a:lnSpc>
                        <a:spcAft>
                          <a:spcPts val="600"/>
                        </a:spcAft>
                        <a:buNone/>
                      </a:pPr>
                      <a:r>
                        <a:rPr lang="el-GR" sz="2000" dirty="0">
                          <a:solidFill>
                            <a:schemeClr val="tx1"/>
                          </a:solidFill>
                          <a:effectLst/>
                        </a:rPr>
                        <a:t>6</a:t>
                      </a:r>
                      <a:r>
                        <a:rPr lang="el-GR" sz="2000" baseline="30000" dirty="0">
                          <a:solidFill>
                            <a:schemeClr val="tx1"/>
                          </a:solidFill>
                          <a:effectLst/>
                        </a:rPr>
                        <a:t>ο</a:t>
                      </a:r>
                      <a:r>
                        <a:rPr lang="el-GR" sz="2000" dirty="0">
                          <a:solidFill>
                            <a:schemeClr val="tx1"/>
                          </a:solidFill>
                          <a:effectLst/>
                        </a:rPr>
                        <a:t> στάδιο</a:t>
                      </a:r>
                      <a:endParaRPr lang="el-GR" sz="2000" dirty="0">
                        <a:solidFill>
                          <a:schemeClr val="tx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600"/>
                        </a:spcAft>
                        <a:buNone/>
                      </a:pPr>
                      <a:r>
                        <a:rPr lang="el-GR" sz="2200" dirty="0">
                          <a:effectLst/>
                          <a:latin typeface="Times New Roman" panose="02020603050405020304" pitchFamily="18" charset="0"/>
                          <a:cs typeface="Times New Roman" panose="02020603050405020304" pitchFamily="18" charset="0"/>
                        </a:rPr>
                        <a:t>διερεύνηση της σχέσης του λόγου με την υποκειμενικότητα </a:t>
                      </a:r>
                      <a:r>
                        <a:rPr lang="el-GR" sz="2200" b="1" dirty="0">
                          <a:effectLst/>
                          <a:latin typeface="Times New Roman" panose="02020603050405020304" pitchFamily="18" charset="0"/>
                          <a:cs typeface="Times New Roman" panose="02020603050405020304" pitchFamily="18" charset="0"/>
                        </a:rPr>
                        <a:t>(</a:t>
                      </a:r>
                      <a:r>
                        <a:rPr lang="en-US" sz="2200" b="1" dirty="0">
                          <a:effectLst/>
                          <a:latin typeface="Times New Roman" panose="02020603050405020304" pitchFamily="18" charset="0"/>
                          <a:cs typeface="Times New Roman" panose="02020603050405020304" pitchFamily="18" charset="0"/>
                        </a:rPr>
                        <a:t>subjectivity</a:t>
                      </a:r>
                      <a:r>
                        <a:rPr lang="el-GR" sz="2200" b="1" dirty="0">
                          <a:effectLst/>
                          <a:latin typeface="Times New Roman" panose="02020603050405020304" pitchFamily="18" charset="0"/>
                          <a:cs typeface="Times New Roman" panose="02020603050405020304" pitchFamily="18" charset="0"/>
                        </a:rPr>
                        <a:t>)</a:t>
                      </a:r>
                      <a:endParaRPr lang="el-GR"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466084"/>
                  </a:ext>
                </a:extLst>
              </a:tr>
            </a:tbl>
          </a:graphicData>
        </a:graphic>
      </p:graphicFrame>
    </p:spTree>
    <p:custDataLst>
      <p:tags r:id="rId1"/>
    </p:custData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908AE57-2B27-180D-8627-15FA215FC57B}"/>
              </a:ext>
            </a:extLst>
          </p:cNvPr>
          <p:cNvSpPr>
            <a:spLocks noGrp="1"/>
          </p:cNvSpPr>
          <p:nvPr/>
        </p:nvSpPr>
        <p:spPr bwMode="auto">
          <a:xfrm>
            <a:off x="1700213" y="136525"/>
            <a:ext cx="3890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639763" indent="-2730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0" fontAlgn="base" hangingPunct="0">
              <a:spcBef>
                <a:spcPct val="0"/>
              </a:spcBef>
              <a:spcAft>
                <a:spcPct val="0"/>
              </a:spcAft>
              <a:buClrTx/>
              <a:buSzTx/>
              <a:buNone/>
            </a:pPr>
            <a:r>
              <a:rPr lang="el-GR" altLang="el-GR" sz="3200">
                <a:solidFill>
                  <a:prstClr val="black"/>
                </a:solidFill>
              </a:rPr>
              <a:t>Ερευνητικά Ευρήματα</a:t>
            </a:r>
            <a:endParaRPr lang="el-GR" altLang="el-GR" sz="3200">
              <a:solidFill>
                <a:prstClr val="black"/>
              </a:solidFill>
              <a:latin typeface="Tw Cen MT" panose="020B0602020104020603" pitchFamily="34" charset="0"/>
            </a:endParaRPr>
          </a:p>
        </p:txBody>
      </p:sp>
      <p:sp>
        <p:nvSpPr>
          <p:cNvPr id="3" name="TextBox 2">
            <a:extLst>
              <a:ext uri="{FF2B5EF4-FFF2-40B4-BE49-F238E27FC236}">
                <a16:creationId xmlns:a16="http://schemas.microsoft.com/office/drawing/2014/main" id="{8C741A59-EE84-9463-D5EE-0F423892FF1B}"/>
              </a:ext>
            </a:extLst>
          </p:cNvPr>
          <p:cNvSpPr txBox="1"/>
          <p:nvPr/>
        </p:nvSpPr>
        <p:spPr>
          <a:xfrm>
            <a:off x="6181725" y="230189"/>
            <a:ext cx="2520950" cy="369887"/>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1ος εκπαιδευτικός</a:t>
            </a:r>
          </a:p>
        </p:txBody>
      </p:sp>
      <p:sp>
        <p:nvSpPr>
          <p:cNvPr id="4" name="TextBox 5">
            <a:extLst>
              <a:ext uri="{FF2B5EF4-FFF2-40B4-BE49-F238E27FC236}">
                <a16:creationId xmlns:a16="http://schemas.microsoft.com/office/drawing/2014/main" id="{8D01DED8-8C5F-A972-7A65-74421E4B8699}"/>
              </a:ext>
            </a:extLst>
          </p:cNvPr>
          <p:cNvSpPr txBox="1">
            <a:spLocks noChangeArrowheads="1"/>
          </p:cNvSpPr>
          <p:nvPr/>
        </p:nvSpPr>
        <p:spPr bwMode="auto">
          <a:xfrm>
            <a:off x="1700214" y="584200"/>
            <a:ext cx="4395787" cy="457200"/>
          </a:xfrm>
          <a:prstGeom prst="rect">
            <a:avLst/>
          </a:prstGeom>
          <a:solidFill>
            <a:schemeClr val="accent1">
              <a:lumMod val="40000"/>
              <a:lumOff val="6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lnSpc>
                <a:spcPct val="150000"/>
              </a:lnSpc>
              <a:spcBef>
                <a:spcPct val="0"/>
              </a:spcBef>
              <a:spcAft>
                <a:spcPct val="0"/>
              </a:spcAft>
              <a:defRPr/>
            </a:pPr>
            <a:r>
              <a:rPr lang="el-GR" altLang="el-GR" b="1" dirty="0">
                <a:solidFill>
                  <a:prstClr val="black"/>
                </a:solidFill>
              </a:rPr>
              <a:t>1ο Στάδιο: λεκτικές κατασκευές:</a:t>
            </a:r>
          </a:p>
        </p:txBody>
      </p:sp>
      <p:sp>
        <p:nvSpPr>
          <p:cNvPr id="30725" name="TextBox 6">
            <a:extLst>
              <a:ext uri="{FF2B5EF4-FFF2-40B4-BE49-F238E27FC236}">
                <a16:creationId xmlns:a16="http://schemas.microsoft.com/office/drawing/2014/main" id="{B3125199-CDB1-051B-83B2-44C3C6F86614}"/>
              </a:ext>
            </a:extLst>
          </p:cNvPr>
          <p:cNvSpPr txBox="1">
            <a:spLocks noChangeArrowheads="1"/>
          </p:cNvSpPr>
          <p:nvPr/>
        </p:nvSpPr>
        <p:spPr bwMode="auto">
          <a:xfrm>
            <a:off x="1700213" y="1489076"/>
            <a:ext cx="8101012"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spcBef>
                <a:spcPct val="0"/>
              </a:spcBef>
              <a:spcAft>
                <a:spcPts val="1000"/>
              </a:spcAft>
            </a:pP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Δεν υπάρχει μαθηματικός </a:t>
            </a:r>
            <a:r>
              <a:rPr lang="el-GR" altLang="el-GR" b="1"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που δεν είναι έξυπνος</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 είμαστε πέντε βήματα πιο μπροστά στη σκέψη. </a:t>
            </a:r>
            <a:r>
              <a:rPr lang="el-GR" altLang="el-GR" b="1">
                <a:solidFill>
                  <a:prstClr val="black"/>
                </a:solidFill>
                <a:latin typeface="Times New Roman" panose="02020603050405020304" pitchFamily="18" charset="0"/>
                <a:ea typeface="SimSun" panose="02010600030101010101" pitchFamily="2" charset="-122"/>
                <a:cs typeface="Times New Roman" panose="02020603050405020304" pitchFamily="18" charset="0"/>
              </a:rPr>
              <a:t>(μαθηματικά και ευφυία)</a:t>
            </a:r>
          </a:p>
        </p:txBody>
      </p:sp>
      <p:sp>
        <p:nvSpPr>
          <p:cNvPr id="30726" name="TextBox 8">
            <a:extLst>
              <a:ext uri="{FF2B5EF4-FFF2-40B4-BE49-F238E27FC236}">
                <a16:creationId xmlns:a16="http://schemas.microsoft.com/office/drawing/2014/main" id="{60EE0546-5D7B-0AEA-C1D7-1542983C9D76}"/>
              </a:ext>
            </a:extLst>
          </p:cNvPr>
          <p:cNvSpPr txBox="1">
            <a:spLocks noChangeArrowheads="1"/>
          </p:cNvSpPr>
          <p:nvPr/>
        </p:nvSpPr>
        <p:spPr bwMode="auto">
          <a:xfrm>
            <a:off x="1666875" y="2214564"/>
            <a:ext cx="8134350" cy="9223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spcBef>
                <a:spcPct val="0"/>
              </a:spcBef>
              <a:spcAft>
                <a:spcPts val="1000"/>
              </a:spcAft>
            </a:pP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πολλές φορές, μπορεί να τους πειράξω. “Εσείς είστε των ανθρωπιστικών, άρα δε σκέφτεστε γρήγορα!» […] </a:t>
            </a:r>
            <a:r>
              <a:rPr lang="el-GR" altLang="el-GR">
                <a:solidFill>
                  <a:prstClr val="black"/>
                </a:solidFill>
                <a:latin typeface="Times New Roman" panose="02020603050405020304" pitchFamily="18" charset="0"/>
                <a:ea typeface="SimSun" panose="02010600030101010101" pitchFamily="2" charset="-122"/>
                <a:cs typeface="Times New Roman" panose="02020603050405020304" pitchFamily="18" charset="0"/>
              </a:rPr>
              <a:t>(οι μαθηματικοί</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 έχουμε μάθει να σκεφτόμαστε πάρα πολύ, να σκεφτόμαστε και όχι να παπαγαλίζουμε.</a:t>
            </a:r>
            <a:r>
              <a:rPr lang="en-US"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l-GR" altLang="el-GR" b="1"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δίπολο: μαθηματικοί/φιλόλογοι</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endParaRPr lang="el-GR" altLang="el-GR">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3C5424A8-9E91-07A3-5B4E-532BB0138DCB}"/>
              </a:ext>
            </a:extLst>
          </p:cNvPr>
          <p:cNvSpPr txBox="1"/>
          <p:nvPr/>
        </p:nvSpPr>
        <p:spPr>
          <a:xfrm>
            <a:off x="6205538" y="760414"/>
            <a:ext cx="2519362" cy="369887"/>
          </a:xfrm>
          <a:prstGeom prst="rect">
            <a:avLst/>
          </a:prstGeom>
          <a:solidFill>
            <a:schemeClr val="accent3">
              <a:lumMod val="20000"/>
              <a:lumOff val="80000"/>
            </a:schemeClr>
          </a:solidFill>
          <a:ln>
            <a:solidFill>
              <a:schemeClr val="accent1"/>
            </a:solidFill>
          </a:ln>
        </p:spPr>
        <p:txBody>
          <a:bodyPr>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 Τα μαθηματικά </a:t>
            </a:r>
          </a:p>
        </p:txBody>
      </p:sp>
      <p:sp>
        <p:nvSpPr>
          <p:cNvPr id="11" name="TextBox 10">
            <a:extLst>
              <a:ext uri="{FF2B5EF4-FFF2-40B4-BE49-F238E27FC236}">
                <a16:creationId xmlns:a16="http://schemas.microsoft.com/office/drawing/2014/main" id="{E50E4019-A922-0A68-AF4A-CDCB5BE1B00C}"/>
              </a:ext>
            </a:extLst>
          </p:cNvPr>
          <p:cNvSpPr txBox="1"/>
          <p:nvPr/>
        </p:nvSpPr>
        <p:spPr>
          <a:xfrm>
            <a:off x="1781176" y="1041400"/>
            <a:ext cx="4314825" cy="368300"/>
          </a:xfrm>
          <a:prstGeom prst="rect">
            <a:avLst/>
          </a:prstGeom>
          <a:solidFill>
            <a:schemeClr val="accent1">
              <a:lumMod val="40000"/>
              <a:lumOff val="60000"/>
            </a:schemeClr>
          </a:solidFill>
        </p:spPr>
        <p:txBody>
          <a:bodyPr>
            <a:spAutoFit/>
          </a:bodyPr>
          <a:lstStyle/>
          <a:p>
            <a:pPr defTabSz="914400" eaLnBrk="0" fontAlgn="base" hangingPunct="0">
              <a:spcBef>
                <a:spcPct val="0"/>
              </a:spcBef>
              <a:spcAft>
                <a:spcPct val="0"/>
              </a:spcAft>
              <a:defRPr/>
            </a:pPr>
            <a:r>
              <a:rPr lang="el-GR" b="1" dirty="0">
                <a:solidFill>
                  <a:prstClr val="black"/>
                </a:solidFill>
                <a:latin typeface="Arial" panose="020B0604020202020204" pitchFamily="34" charset="0"/>
                <a:ea typeface="ＭＳ Ｐゴシック" panose="020B0600070205080204" pitchFamily="34" charset="-128"/>
              </a:rPr>
              <a:t>2</a:t>
            </a:r>
            <a:r>
              <a:rPr lang="el-GR" b="1" baseline="30000" dirty="0">
                <a:solidFill>
                  <a:prstClr val="black"/>
                </a:solidFill>
                <a:latin typeface="Arial" panose="020B0604020202020204" pitchFamily="34" charset="0"/>
                <a:ea typeface="ＭＳ Ｐゴシック" panose="020B0600070205080204" pitchFamily="34" charset="-128"/>
              </a:rPr>
              <a:t>ο</a:t>
            </a:r>
            <a:r>
              <a:rPr lang="el-GR" b="1" dirty="0">
                <a:solidFill>
                  <a:prstClr val="black"/>
                </a:solidFill>
                <a:latin typeface="Arial" panose="020B0604020202020204" pitchFamily="34" charset="0"/>
                <a:ea typeface="ＭＳ Ｐゴシック" panose="020B0600070205080204" pitchFamily="34" charset="-128"/>
              </a:rPr>
              <a:t> στάδιο: </a:t>
            </a:r>
            <a:r>
              <a:rPr lang="en-US" b="1" dirty="0">
                <a:solidFill>
                  <a:prstClr val="black"/>
                </a:solidFill>
                <a:latin typeface="Arial" panose="020B0604020202020204" pitchFamily="34" charset="0"/>
                <a:ea typeface="ＭＳ Ｐゴシック" panose="020B0600070205080204" pitchFamily="34" charset="-128"/>
              </a:rPr>
              <a:t>Discourses</a:t>
            </a:r>
            <a:r>
              <a:rPr lang="el-GR" b="1" dirty="0">
                <a:solidFill>
                  <a:prstClr val="black"/>
                </a:solidFill>
                <a:latin typeface="Arial" panose="020B0604020202020204" pitchFamily="34" charset="0"/>
                <a:ea typeface="ＭＳ Ｐゴシック" panose="020B0600070205080204" pitchFamily="34" charset="-128"/>
              </a:rPr>
              <a:t> </a:t>
            </a:r>
          </a:p>
        </p:txBody>
      </p:sp>
      <p:grpSp>
        <p:nvGrpSpPr>
          <p:cNvPr id="30729" name="Ομάδα 24">
            <a:extLst>
              <a:ext uri="{FF2B5EF4-FFF2-40B4-BE49-F238E27FC236}">
                <a16:creationId xmlns:a16="http://schemas.microsoft.com/office/drawing/2014/main" id="{4603F7C3-7D87-DE1D-A77E-6D3B24822835}"/>
              </a:ext>
            </a:extLst>
          </p:cNvPr>
          <p:cNvGrpSpPr>
            <a:grpSpLocks/>
          </p:cNvGrpSpPr>
          <p:nvPr/>
        </p:nvGrpSpPr>
        <p:grpSpPr bwMode="auto">
          <a:xfrm>
            <a:off x="1712913" y="3586163"/>
            <a:ext cx="8843962" cy="2406650"/>
            <a:chOff x="28600" y="3137200"/>
            <a:chExt cx="8844204" cy="2407301"/>
          </a:xfrm>
        </p:grpSpPr>
        <p:sp>
          <p:nvSpPr>
            <p:cNvPr id="12" name="TextBox 5">
              <a:extLst>
                <a:ext uri="{FF2B5EF4-FFF2-40B4-BE49-F238E27FC236}">
                  <a16:creationId xmlns:a16="http://schemas.microsoft.com/office/drawing/2014/main" id="{7034E4D1-30ED-C1CD-8034-32D8635BC00C}"/>
                </a:ext>
              </a:extLst>
            </p:cNvPr>
            <p:cNvSpPr txBox="1">
              <a:spLocks noChangeArrowheads="1"/>
            </p:cNvSpPr>
            <p:nvPr/>
          </p:nvSpPr>
          <p:spPr bwMode="auto">
            <a:xfrm>
              <a:off x="28600" y="3137200"/>
              <a:ext cx="3952983" cy="457324"/>
            </a:xfrm>
            <a:prstGeom prst="rect">
              <a:avLst/>
            </a:prstGeom>
            <a:solidFill>
              <a:schemeClr val="accent1">
                <a:lumMod val="40000"/>
                <a:lumOff val="6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lnSpc>
                  <a:spcPct val="150000"/>
                </a:lnSpc>
                <a:spcBef>
                  <a:spcPct val="0"/>
                </a:spcBef>
                <a:spcAft>
                  <a:spcPct val="0"/>
                </a:spcAft>
                <a:defRPr/>
              </a:pPr>
              <a:r>
                <a:rPr lang="el-GR" altLang="el-GR" b="1" dirty="0">
                  <a:solidFill>
                    <a:prstClr val="black"/>
                  </a:solidFill>
                </a:rPr>
                <a:t>1ο Στάδιο: λεκτικές κατασκευές:</a:t>
              </a:r>
            </a:p>
          </p:txBody>
        </p:sp>
        <p:sp>
          <p:nvSpPr>
            <p:cNvPr id="13" name="TextBox 12">
              <a:extLst>
                <a:ext uri="{FF2B5EF4-FFF2-40B4-BE49-F238E27FC236}">
                  <a16:creationId xmlns:a16="http://schemas.microsoft.com/office/drawing/2014/main" id="{A2B50E99-F0B3-49C8-963E-0FD6C47B8F93}"/>
                </a:ext>
              </a:extLst>
            </p:cNvPr>
            <p:cNvSpPr txBox="1"/>
            <p:nvPr/>
          </p:nvSpPr>
          <p:spPr>
            <a:xfrm>
              <a:off x="4053022" y="3153079"/>
              <a:ext cx="2519432" cy="368400"/>
            </a:xfrm>
            <a:prstGeom prst="rect">
              <a:avLst/>
            </a:prstGeom>
            <a:solidFill>
              <a:schemeClr val="accent3">
                <a:lumMod val="20000"/>
                <a:lumOff val="80000"/>
              </a:schemeClr>
            </a:solidFill>
            <a:ln>
              <a:solidFill>
                <a:schemeClr val="accent1"/>
              </a:solidFill>
            </a:ln>
          </p:spPr>
          <p:txBody>
            <a:bodyPr>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 Κορίτσια και αγόρια</a:t>
              </a:r>
            </a:p>
          </p:txBody>
        </p:sp>
        <p:sp>
          <p:nvSpPr>
            <p:cNvPr id="15" name="TextBox 14">
              <a:extLst>
                <a:ext uri="{FF2B5EF4-FFF2-40B4-BE49-F238E27FC236}">
                  <a16:creationId xmlns:a16="http://schemas.microsoft.com/office/drawing/2014/main" id="{59369AA8-7F27-B876-86E5-C78BE68906E9}"/>
                </a:ext>
              </a:extLst>
            </p:cNvPr>
            <p:cNvSpPr txBox="1"/>
            <p:nvPr/>
          </p:nvSpPr>
          <p:spPr>
            <a:xfrm>
              <a:off x="4065722" y="3629458"/>
              <a:ext cx="1795512" cy="369987"/>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αντι-αφήγηση </a:t>
              </a:r>
            </a:p>
          </p:txBody>
        </p:sp>
        <p:sp>
          <p:nvSpPr>
            <p:cNvPr id="30733" name="TextBox 16">
              <a:extLst>
                <a:ext uri="{FF2B5EF4-FFF2-40B4-BE49-F238E27FC236}">
                  <a16:creationId xmlns:a16="http://schemas.microsoft.com/office/drawing/2014/main" id="{B217AE41-3885-A4B1-D339-B2B74D8DB8EA}"/>
                </a:ext>
              </a:extLst>
            </p:cNvPr>
            <p:cNvSpPr txBox="1">
              <a:spLocks noChangeArrowheads="1"/>
            </p:cNvSpPr>
            <p:nvPr/>
          </p:nvSpPr>
          <p:spPr bwMode="auto">
            <a:xfrm>
              <a:off x="123063" y="4107453"/>
              <a:ext cx="8749741" cy="9233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spcBef>
                  <a:spcPct val="0"/>
                </a:spcBef>
                <a:spcAft>
                  <a:spcPts val="1000"/>
                </a:spcAft>
              </a:pP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Απλά </a:t>
              </a:r>
              <a:r>
                <a:rPr lang="el-GR" altLang="el-GR" b="1"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δεν έχει διαχωρισμό</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 η συμπεριφορά μεσ’ στην τάξη είναι καθαρά με τα (παύση, αναστενάζει), τι έχουν μάθει τα παιδιά απ’ την οικογένεια τους, απ’ το σχολείο,, πώς έχουν μάθει να συμπεριφέρονται</a:t>
              </a:r>
            </a:p>
          </p:txBody>
        </p:sp>
        <p:sp>
          <p:nvSpPr>
            <p:cNvPr id="18" name="TextBox 17">
              <a:extLst>
                <a:ext uri="{FF2B5EF4-FFF2-40B4-BE49-F238E27FC236}">
                  <a16:creationId xmlns:a16="http://schemas.microsoft.com/office/drawing/2014/main" id="{D6E7BA1D-4DA0-239B-BAEE-47B77D4FF825}"/>
                </a:ext>
              </a:extLst>
            </p:cNvPr>
            <p:cNvSpPr txBox="1"/>
            <p:nvPr/>
          </p:nvSpPr>
          <p:spPr>
            <a:xfrm>
              <a:off x="149253" y="3621518"/>
              <a:ext cx="3832330" cy="368400"/>
            </a:xfrm>
            <a:prstGeom prst="rect">
              <a:avLst/>
            </a:prstGeom>
            <a:solidFill>
              <a:schemeClr val="accent1">
                <a:lumMod val="40000"/>
                <a:lumOff val="60000"/>
              </a:schemeClr>
            </a:solidFill>
          </p:spPr>
          <p:txBody>
            <a:bodyPr>
              <a:spAutoFit/>
            </a:bodyPr>
            <a:lstStyle/>
            <a:p>
              <a:pPr defTabSz="914400" eaLnBrk="0" fontAlgn="base" hangingPunct="0">
                <a:spcBef>
                  <a:spcPct val="0"/>
                </a:spcBef>
                <a:spcAft>
                  <a:spcPct val="0"/>
                </a:spcAft>
                <a:defRPr/>
              </a:pPr>
              <a:r>
                <a:rPr lang="el-GR" b="1" dirty="0">
                  <a:solidFill>
                    <a:prstClr val="black"/>
                  </a:solidFill>
                  <a:latin typeface="Arial" panose="020B0604020202020204" pitchFamily="34" charset="0"/>
                  <a:ea typeface="ＭＳ Ｐゴシック" panose="020B0600070205080204" pitchFamily="34" charset="-128"/>
                </a:rPr>
                <a:t>2</a:t>
              </a:r>
              <a:r>
                <a:rPr lang="el-GR" b="1" baseline="30000" dirty="0">
                  <a:solidFill>
                    <a:prstClr val="black"/>
                  </a:solidFill>
                  <a:latin typeface="Arial" panose="020B0604020202020204" pitchFamily="34" charset="0"/>
                  <a:ea typeface="ＭＳ Ｐゴシック" panose="020B0600070205080204" pitchFamily="34" charset="-128"/>
                </a:rPr>
                <a:t>ο</a:t>
              </a:r>
              <a:r>
                <a:rPr lang="el-GR" b="1" dirty="0">
                  <a:solidFill>
                    <a:prstClr val="black"/>
                  </a:solidFill>
                  <a:latin typeface="Arial" panose="020B0604020202020204" pitchFamily="34" charset="0"/>
                  <a:ea typeface="ＭＳ Ｐゴシック" panose="020B0600070205080204" pitchFamily="34" charset="-128"/>
                </a:rPr>
                <a:t> στάδιο: </a:t>
              </a:r>
              <a:r>
                <a:rPr lang="en-US" b="1" dirty="0">
                  <a:solidFill>
                    <a:prstClr val="black"/>
                  </a:solidFill>
                  <a:latin typeface="Arial" panose="020B0604020202020204" pitchFamily="34" charset="0"/>
                  <a:ea typeface="ＭＳ Ｐゴシック" panose="020B0600070205080204" pitchFamily="34" charset="-128"/>
                </a:rPr>
                <a:t>Discourses</a:t>
              </a:r>
              <a:r>
                <a:rPr lang="el-GR" b="1" dirty="0">
                  <a:solidFill>
                    <a:prstClr val="black"/>
                  </a:solidFill>
                  <a:latin typeface="Arial" panose="020B0604020202020204" pitchFamily="34" charset="0"/>
                  <a:ea typeface="ＭＳ Ｐゴシック" panose="020B0600070205080204" pitchFamily="34" charset="-128"/>
                </a:rPr>
                <a:t> </a:t>
              </a:r>
            </a:p>
          </p:txBody>
        </p:sp>
        <p:sp>
          <p:nvSpPr>
            <p:cNvPr id="30735" name="TextBox 19">
              <a:extLst>
                <a:ext uri="{FF2B5EF4-FFF2-40B4-BE49-F238E27FC236}">
                  <a16:creationId xmlns:a16="http://schemas.microsoft.com/office/drawing/2014/main" id="{80ADA1DB-6754-1D27-F8F2-1103F6BF846B}"/>
                </a:ext>
              </a:extLst>
            </p:cNvPr>
            <p:cNvSpPr txBox="1">
              <a:spLocks noChangeArrowheads="1"/>
            </p:cNvSpPr>
            <p:nvPr/>
          </p:nvSpPr>
          <p:spPr bwMode="auto">
            <a:xfrm>
              <a:off x="148752" y="5086427"/>
              <a:ext cx="3753922" cy="45807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lnSpc>
                  <a:spcPct val="150000"/>
                </a:lnSpc>
                <a:spcBef>
                  <a:spcPct val="0"/>
                </a:spcBef>
                <a:spcAft>
                  <a:spcPts val="1000"/>
                </a:spcAft>
              </a:pP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Ναι ξεκάθαρα </a:t>
              </a:r>
              <a:r>
                <a:rPr lang="el-GR" altLang="el-GR" b="1"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και φυσικά υπάρχουν</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endParaRPr lang="el-GR" altLang="el-GR">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2" name="TextBox 21">
              <a:extLst>
                <a:ext uri="{FF2B5EF4-FFF2-40B4-BE49-F238E27FC236}">
                  <a16:creationId xmlns:a16="http://schemas.microsoft.com/office/drawing/2014/main" id="{47AF712F-F530-3AC5-9D37-8984F4C2B8D2}"/>
                </a:ext>
              </a:extLst>
            </p:cNvPr>
            <p:cNvSpPr txBox="1"/>
            <p:nvPr/>
          </p:nvSpPr>
          <p:spPr>
            <a:xfrm>
              <a:off x="4092711" y="5114172"/>
              <a:ext cx="2948068" cy="369988"/>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Ασυνέχεια-ομάδα εστίασης</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908AE57-2B27-180D-8627-15FA215FC57B}"/>
              </a:ext>
            </a:extLst>
          </p:cNvPr>
          <p:cNvSpPr>
            <a:spLocks noGrp="1"/>
          </p:cNvSpPr>
          <p:nvPr/>
        </p:nvSpPr>
        <p:spPr bwMode="auto">
          <a:xfrm>
            <a:off x="1700213" y="136525"/>
            <a:ext cx="3890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639763" indent="-2730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0" fontAlgn="base" hangingPunct="0">
              <a:spcBef>
                <a:spcPct val="0"/>
              </a:spcBef>
              <a:spcAft>
                <a:spcPct val="0"/>
              </a:spcAft>
              <a:buClrTx/>
              <a:buSzTx/>
              <a:buNone/>
            </a:pPr>
            <a:r>
              <a:rPr lang="el-GR" altLang="el-GR" sz="3200">
                <a:solidFill>
                  <a:prstClr val="black"/>
                </a:solidFill>
              </a:rPr>
              <a:t>Ερευνητικά Ευρήματα</a:t>
            </a:r>
            <a:endParaRPr lang="el-GR" altLang="el-GR" sz="3200">
              <a:solidFill>
                <a:prstClr val="black"/>
              </a:solidFill>
              <a:latin typeface="Tw Cen MT" panose="020B0602020104020603" pitchFamily="34" charset="0"/>
            </a:endParaRPr>
          </a:p>
        </p:txBody>
      </p:sp>
      <p:sp>
        <p:nvSpPr>
          <p:cNvPr id="3" name="TextBox 2">
            <a:extLst>
              <a:ext uri="{FF2B5EF4-FFF2-40B4-BE49-F238E27FC236}">
                <a16:creationId xmlns:a16="http://schemas.microsoft.com/office/drawing/2014/main" id="{8C741A59-EE84-9463-D5EE-0F423892FF1B}"/>
              </a:ext>
            </a:extLst>
          </p:cNvPr>
          <p:cNvSpPr txBox="1"/>
          <p:nvPr/>
        </p:nvSpPr>
        <p:spPr>
          <a:xfrm>
            <a:off x="6181725" y="230189"/>
            <a:ext cx="2520950" cy="369887"/>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1ος εκπαιδευτικός</a:t>
            </a:r>
          </a:p>
        </p:txBody>
      </p:sp>
      <p:sp>
        <p:nvSpPr>
          <p:cNvPr id="4" name="TextBox 5">
            <a:extLst>
              <a:ext uri="{FF2B5EF4-FFF2-40B4-BE49-F238E27FC236}">
                <a16:creationId xmlns:a16="http://schemas.microsoft.com/office/drawing/2014/main" id="{8D01DED8-8C5F-A972-7A65-74421E4B8699}"/>
              </a:ext>
            </a:extLst>
          </p:cNvPr>
          <p:cNvSpPr txBox="1">
            <a:spLocks noChangeArrowheads="1"/>
          </p:cNvSpPr>
          <p:nvPr/>
        </p:nvSpPr>
        <p:spPr bwMode="auto">
          <a:xfrm>
            <a:off x="1700214" y="584200"/>
            <a:ext cx="4395787" cy="457200"/>
          </a:xfrm>
          <a:prstGeom prst="rect">
            <a:avLst/>
          </a:prstGeom>
          <a:solidFill>
            <a:schemeClr val="accent1">
              <a:lumMod val="40000"/>
              <a:lumOff val="6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lnSpc>
                <a:spcPct val="150000"/>
              </a:lnSpc>
              <a:spcBef>
                <a:spcPct val="0"/>
              </a:spcBef>
              <a:spcAft>
                <a:spcPct val="0"/>
              </a:spcAft>
              <a:defRPr/>
            </a:pPr>
            <a:r>
              <a:rPr lang="el-GR" altLang="el-GR" b="1" dirty="0">
                <a:solidFill>
                  <a:prstClr val="black"/>
                </a:solidFill>
              </a:rPr>
              <a:t>1ο Στάδιο: λεκτικές κατασκευές:</a:t>
            </a:r>
          </a:p>
        </p:txBody>
      </p:sp>
      <p:sp>
        <p:nvSpPr>
          <p:cNvPr id="30725" name="TextBox 6">
            <a:extLst>
              <a:ext uri="{FF2B5EF4-FFF2-40B4-BE49-F238E27FC236}">
                <a16:creationId xmlns:a16="http://schemas.microsoft.com/office/drawing/2014/main" id="{B3125199-CDB1-051B-83B2-44C3C6F86614}"/>
              </a:ext>
            </a:extLst>
          </p:cNvPr>
          <p:cNvSpPr txBox="1">
            <a:spLocks noChangeArrowheads="1"/>
          </p:cNvSpPr>
          <p:nvPr/>
        </p:nvSpPr>
        <p:spPr bwMode="auto">
          <a:xfrm>
            <a:off x="1700213" y="1489076"/>
            <a:ext cx="8101012"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spcBef>
                <a:spcPct val="0"/>
              </a:spcBef>
              <a:spcAft>
                <a:spcPts val="1000"/>
              </a:spcAft>
            </a:pP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Δεν υπάρχει μαθηματικός </a:t>
            </a:r>
            <a:r>
              <a:rPr lang="el-GR" altLang="el-GR" b="1"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που δεν είναι έξυπνος</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 είμαστε πέντε βήματα πιο μπροστά στη σκέψη. </a:t>
            </a:r>
            <a:r>
              <a:rPr lang="el-GR" altLang="el-GR" b="1">
                <a:solidFill>
                  <a:prstClr val="black"/>
                </a:solidFill>
                <a:latin typeface="Times New Roman" panose="02020603050405020304" pitchFamily="18" charset="0"/>
                <a:ea typeface="SimSun" panose="02010600030101010101" pitchFamily="2" charset="-122"/>
                <a:cs typeface="Times New Roman" panose="02020603050405020304" pitchFamily="18" charset="0"/>
              </a:rPr>
              <a:t>(μαθηματικά και ευφυία)</a:t>
            </a:r>
          </a:p>
        </p:txBody>
      </p:sp>
      <p:sp>
        <p:nvSpPr>
          <p:cNvPr id="30726" name="TextBox 8">
            <a:extLst>
              <a:ext uri="{FF2B5EF4-FFF2-40B4-BE49-F238E27FC236}">
                <a16:creationId xmlns:a16="http://schemas.microsoft.com/office/drawing/2014/main" id="{60EE0546-5D7B-0AEA-C1D7-1542983C9D76}"/>
              </a:ext>
            </a:extLst>
          </p:cNvPr>
          <p:cNvSpPr txBox="1">
            <a:spLocks noChangeArrowheads="1"/>
          </p:cNvSpPr>
          <p:nvPr/>
        </p:nvSpPr>
        <p:spPr bwMode="auto">
          <a:xfrm>
            <a:off x="1666875" y="2214564"/>
            <a:ext cx="8134350" cy="9223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spcBef>
                <a:spcPct val="0"/>
              </a:spcBef>
              <a:spcAft>
                <a:spcPts val="1000"/>
              </a:spcAft>
            </a:pP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πολλές φορές, μπορεί να τους πειράξω. “Εσείς είστε των ανθρωπιστικών, άρα δε σκέφτεστε γρήγορα!» […] </a:t>
            </a:r>
            <a:r>
              <a:rPr lang="el-GR" altLang="el-GR">
                <a:solidFill>
                  <a:prstClr val="black"/>
                </a:solidFill>
                <a:latin typeface="Times New Roman" panose="02020603050405020304" pitchFamily="18" charset="0"/>
                <a:ea typeface="SimSun" panose="02010600030101010101" pitchFamily="2" charset="-122"/>
                <a:cs typeface="Times New Roman" panose="02020603050405020304" pitchFamily="18" charset="0"/>
              </a:rPr>
              <a:t>(οι μαθηματικοί</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 έχουμε μάθει να σκεφτόμαστε πάρα πολύ, να σκεφτόμαστε και όχι να παπαγαλίζουμε.</a:t>
            </a:r>
            <a:r>
              <a:rPr lang="en-US"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l-GR" altLang="el-GR" b="1"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δίπολο: μαθηματικοί/φιλόλογοι</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endParaRPr lang="el-GR" altLang="el-GR">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3C5424A8-9E91-07A3-5B4E-532BB0138DCB}"/>
              </a:ext>
            </a:extLst>
          </p:cNvPr>
          <p:cNvSpPr txBox="1"/>
          <p:nvPr/>
        </p:nvSpPr>
        <p:spPr>
          <a:xfrm>
            <a:off x="6205538" y="760414"/>
            <a:ext cx="2519362" cy="369887"/>
          </a:xfrm>
          <a:prstGeom prst="rect">
            <a:avLst/>
          </a:prstGeom>
          <a:solidFill>
            <a:schemeClr val="accent3">
              <a:lumMod val="20000"/>
              <a:lumOff val="80000"/>
            </a:schemeClr>
          </a:solidFill>
          <a:ln>
            <a:solidFill>
              <a:schemeClr val="accent1"/>
            </a:solidFill>
          </a:ln>
        </p:spPr>
        <p:txBody>
          <a:bodyPr>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 Τα μαθηματικά </a:t>
            </a:r>
          </a:p>
        </p:txBody>
      </p:sp>
      <p:sp>
        <p:nvSpPr>
          <p:cNvPr id="11" name="TextBox 10">
            <a:extLst>
              <a:ext uri="{FF2B5EF4-FFF2-40B4-BE49-F238E27FC236}">
                <a16:creationId xmlns:a16="http://schemas.microsoft.com/office/drawing/2014/main" id="{E50E4019-A922-0A68-AF4A-CDCB5BE1B00C}"/>
              </a:ext>
            </a:extLst>
          </p:cNvPr>
          <p:cNvSpPr txBox="1"/>
          <p:nvPr/>
        </p:nvSpPr>
        <p:spPr>
          <a:xfrm>
            <a:off x="1781176" y="1041400"/>
            <a:ext cx="4314825" cy="368300"/>
          </a:xfrm>
          <a:prstGeom prst="rect">
            <a:avLst/>
          </a:prstGeom>
          <a:solidFill>
            <a:schemeClr val="accent1">
              <a:lumMod val="40000"/>
              <a:lumOff val="60000"/>
            </a:schemeClr>
          </a:solidFill>
        </p:spPr>
        <p:txBody>
          <a:bodyPr>
            <a:spAutoFit/>
          </a:bodyPr>
          <a:lstStyle/>
          <a:p>
            <a:pPr defTabSz="914400" eaLnBrk="0" fontAlgn="base" hangingPunct="0">
              <a:spcBef>
                <a:spcPct val="0"/>
              </a:spcBef>
              <a:spcAft>
                <a:spcPct val="0"/>
              </a:spcAft>
              <a:defRPr/>
            </a:pPr>
            <a:r>
              <a:rPr lang="el-GR" b="1" dirty="0">
                <a:solidFill>
                  <a:prstClr val="black"/>
                </a:solidFill>
                <a:latin typeface="Arial" panose="020B0604020202020204" pitchFamily="34" charset="0"/>
                <a:ea typeface="ＭＳ Ｐゴシック" panose="020B0600070205080204" pitchFamily="34" charset="-128"/>
              </a:rPr>
              <a:t>2</a:t>
            </a:r>
            <a:r>
              <a:rPr lang="el-GR" b="1" baseline="30000" dirty="0">
                <a:solidFill>
                  <a:prstClr val="black"/>
                </a:solidFill>
                <a:latin typeface="Arial" panose="020B0604020202020204" pitchFamily="34" charset="0"/>
                <a:ea typeface="ＭＳ Ｐゴシック" panose="020B0600070205080204" pitchFamily="34" charset="-128"/>
              </a:rPr>
              <a:t>ο</a:t>
            </a:r>
            <a:r>
              <a:rPr lang="el-GR" b="1" dirty="0">
                <a:solidFill>
                  <a:prstClr val="black"/>
                </a:solidFill>
                <a:latin typeface="Arial" panose="020B0604020202020204" pitchFamily="34" charset="0"/>
                <a:ea typeface="ＭＳ Ｐゴシック" panose="020B0600070205080204" pitchFamily="34" charset="-128"/>
              </a:rPr>
              <a:t> στάδιο: </a:t>
            </a:r>
            <a:r>
              <a:rPr lang="en-US" b="1" dirty="0">
                <a:solidFill>
                  <a:prstClr val="black"/>
                </a:solidFill>
                <a:latin typeface="Arial" panose="020B0604020202020204" pitchFamily="34" charset="0"/>
                <a:ea typeface="ＭＳ Ｐゴシック" panose="020B0600070205080204" pitchFamily="34" charset="-128"/>
              </a:rPr>
              <a:t>Discourses</a:t>
            </a:r>
            <a:r>
              <a:rPr lang="el-GR" b="1" dirty="0">
                <a:solidFill>
                  <a:prstClr val="black"/>
                </a:solidFill>
                <a:latin typeface="Arial" panose="020B0604020202020204" pitchFamily="34" charset="0"/>
                <a:ea typeface="ＭＳ Ｐゴシック" panose="020B0600070205080204" pitchFamily="34" charset="-128"/>
              </a:rPr>
              <a:t> </a:t>
            </a:r>
          </a:p>
        </p:txBody>
      </p:sp>
      <p:grpSp>
        <p:nvGrpSpPr>
          <p:cNvPr id="30729" name="Ομάδα 24">
            <a:extLst>
              <a:ext uri="{FF2B5EF4-FFF2-40B4-BE49-F238E27FC236}">
                <a16:creationId xmlns:a16="http://schemas.microsoft.com/office/drawing/2014/main" id="{4603F7C3-7D87-DE1D-A77E-6D3B24822835}"/>
              </a:ext>
            </a:extLst>
          </p:cNvPr>
          <p:cNvGrpSpPr>
            <a:grpSpLocks/>
          </p:cNvGrpSpPr>
          <p:nvPr/>
        </p:nvGrpSpPr>
        <p:grpSpPr bwMode="auto">
          <a:xfrm>
            <a:off x="1712913" y="3586163"/>
            <a:ext cx="8843962" cy="2406650"/>
            <a:chOff x="28600" y="3137200"/>
            <a:chExt cx="8844204" cy="2407301"/>
          </a:xfrm>
        </p:grpSpPr>
        <p:sp>
          <p:nvSpPr>
            <p:cNvPr id="12" name="TextBox 5">
              <a:extLst>
                <a:ext uri="{FF2B5EF4-FFF2-40B4-BE49-F238E27FC236}">
                  <a16:creationId xmlns:a16="http://schemas.microsoft.com/office/drawing/2014/main" id="{7034E4D1-30ED-C1CD-8034-32D8635BC00C}"/>
                </a:ext>
              </a:extLst>
            </p:cNvPr>
            <p:cNvSpPr txBox="1">
              <a:spLocks noChangeArrowheads="1"/>
            </p:cNvSpPr>
            <p:nvPr/>
          </p:nvSpPr>
          <p:spPr bwMode="auto">
            <a:xfrm>
              <a:off x="28600" y="3137200"/>
              <a:ext cx="3952983" cy="457324"/>
            </a:xfrm>
            <a:prstGeom prst="rect">
              <a:avLst/>
            </a:prstGeom>
            <a:solidFill>
              <a:schemeClr val="accent1">
                <a:lumMod val="40000"/>
                <a:lumOff val="6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lnSpc>
                  <a:spcPct val="150000"/>
                </a:lnSpc>
                <a:spcBef>
                  <a:spcPct val="0"/>
                </a:spcBef>
                <a:spcAft>
                  <a:spcPct val="0"/>
                </a:spcAft>
                <a:defRPr/>
              </a:pPr>
              <a:r>
                <a:rPr lang="el-GR" altLang="el-GR" b="1" dirty="0">
                  <a:solidFill>
                    <a:prstClr val="black"/>
                  </a:solidFill>
                </a:rPr>
                <a:t>1ο Στάδιο: λεκτικές κατασκευές:</a:t>
              </a:r>
            </a:p>
          </p:txBody>
        </p:sp>
        <p:sp>
          <p:nvSpPr>
            <p:cNvPr id="13" name="TextBox 12">
              <a:extLst>
                <a:ext uri="{FF2B5EF4-FFF2-40B4-BE49-F238E27FC236}">
                  <a16:creationId xmlns:a16="http://schemas.microsoft.com/office/drawing/2014/main" id="{A2B50E99-F0B3-49C8-963E-0FD6C47B8F93}"/>
                </a:ext>
              </a:extLst>
            </p:cNvPr>
            <p:cNvSpPr txBox="1"/>
            <p:nvPr/>
          </p:nvSpPr>
          <p:spPr>
            <a:xfrm>
              <a:off x="4053022" y="3153079"/>
              <a:ext cx="2519432" cy="368400"/>
            </a:xfrm>
            <a:prstGeom prst="rect">
              <a:avLst/>
            </a:prstGeom>
            <a:solidFill>
              <a:schemeClr val="accent3">
                <a:lumMod val="20000"/>
                <a:lumOff val="80000"/>
              </a:schemeClr>
            </a:solidFill>
            <a:ln>
              <a:solidFill>
                <a:schemeClr val="accent1"/>
              </a:solidFill>
            </a:ln>
          </p:spPr>
          <p:txBody>
            <a:bodyPr>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 Κορίτσια και αγόρια</a:t>
              </a:r>
            </a:p>
          </p:txBody>
        </p:sp>
        <p:sp>
          <p:nvSpPr>
            <p:cNvPr id="15" name="TextBox 14">
              <a:extLst>
                <a:ext uri="{FF2B5EF4-FFF2-40B4-BE49-F238E27FC236}">
                  <a16:creationId xmlns:a16="http://schemas.microsoft.com/office/drawing/2014/main" id="{59369AA8-7F27-B876-86E5-C78BE68906E9}"/>
                </a:ext>
              </a:extLst>
            </p:cNvPr>
            <p:cNvSpPr txBox="1"/>
            <p:nvPr/>
          </p:nvSpPr>
          <p:spPr>
            <a:xfrm>
              <a:off x="4065722" y="3629458"/>
              <a:ext cx="1795512" cy="369987"/>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αντι-αφήγηση </a:t>
              </a:r>
            </a:p>
          </p:txBody>
        </p:sp>
        <p:sp>
          <p:nvSpPr>
            <p:cNvPr id="30733" name="TextBox 16">
              <a:extLst>
                <a:ext uri="{FF2B5EF4-FFF2-40B4-BE49-F238E27FC236}">
                  <a16:creationId xmlns:a16="http://schemas.microsoft.com/office/drawing/2014/main" id="{B217AE41-3885-A4B1-D339-B2B74D8DB8EA}"/>
                </a:ext>
              </a:extLst>
            </p:cNvPr>
            <p:cNvSpPr txBox="1">
              <a:spLocks noChangeArrowheads="1"/>
            </p:cNvSpPr>
            <p:nvPr/>
          </p:nvSpPr>
          <p:spPr bwMode="auto">
            <a:xfrm>
              <a:off x="123063" y="4107453"/>
              <a:ext cx="8749741" cy="9233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spcBef>
                  <a:spcPct val="0"/>
                </a:spcBef>
                <a:spcAft>
                  <a:spcPts val="1000"/>
                </a:spcAft>
              </a:pP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Απλά </a:t>
              </a:r>
              <a:r>
                <a:rPr lang="el-GR" altLang="el-GR" b="1"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δεν έχει διαχωρισμό</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 η συμπεριφορά μεσ’ στην τάξη είναι καθαρά με τα (παύση, αναστενάζει), τι έχουν μάθει τα παιδιά απ’ την οικογένεια τους, απ’ το σχολείο,, πώς έχουν μάθει να συμπεριφέρονται</a:t>
              </a:r>
            </a:p>
          </p:txBody>
        </p:sp>
        <p:sp>
          <p:nvSpPr>
            <p:cNvPr id="18" name="TextBox 17">
              <a:extLst>
                <a:ext uri="{FF2B5EF4-FFF2-40B4-BE49-F238E27FC236}">
                  <a16:creationId xmlns:a16="http://schemas.microsoft.com/office/drawing/2014/main" id="{D6E7BA1D-4DA0-239B-BAEE-47B77D4FF825}"/>
                </a:ext>
              </a:extLst>
            </p:cNvPr>
            <p:cNvSpPr txBox="1"/>
            <p:nvPr/>
          </p:nvSpPr>
          <p:spPr>
            <a:xfrm>
              <a:off x="149253" y="3621518"/>
              <a:ext cx="3832330" cy="368400"/>
            </a:xfrm>
            <a:prstGeom prst="rect">
              <a:avLst/>
            </a:prstGeom>
            <a:solidFill>
              <a:schemeClr val="accent1">
                <a:lumMod val="40000"/>
                <a:lumOff val="60000"/>
              </a:schemeClr>
            </a:solidFill>
          </p:spPr>
          <p:txBody>
            <a:bodyPr>
              <a:spAutoFit/>
            </a:bodyPr>
            <a:lstStyle/>
            <a:p>
              <a:pPr defTabSz="914400" eaLnBrk="0" fontAlgn="base" hangingPunct="0">
                <a:spcBef>
                  <a:spcPct val="0"/>
                </a:spcBef>
                <a:spcAft>
                  <a:spcPct val="0"/>
                </a:spcAft>
                <a:defRPr/>
              </a:pPr>
              <a:r>
                <a:rPr lang="el-GR" b="1" dirty="0">
                  <a:solidFill>
                    <a:prstClr val="black"/>
                  </a:solidFill>
                  <a:latin typeface="Arial" panose="020B0604020202020204" pitchFamily="34" charset="0"/>
                  <a:ea typeface="ＭＳ Ｐゴシック" panose="020B0600070205080204" pitchFamily="34" charset="-128"/>
                </a:rPr>
                <a:t>2</a:t>
              </a:r>
              <a:r>
                <a:rPr lang="el-GR" b="1" baseline="30000" dirty="0">
                  <a:solidFill>
                    <a:prstClr val="black"/>
                  </a:solidFill>
                  <a:latin typeface="Arial" panose="020B0604020202020204" pitchFamily="34" charset="0"/>
                  <a:ea typeface="ＭＳ Ｐゴシック" panose="020B0600070205080204" pitchFamily="34" charset="-128"/>
                </a:rPr>
                <a:t>ο</a:t>
              </a:r>
              <a:r>
                <a:rPr lang="el-GR" b="1" dirty="0">
                  <a:solidFill>
                    <a:prstClr val="black"/>
                  </a:solidFill>
                  <a:latin typeface="Arial" panose="020B0604020202020204" pitchFamily="34" charset="0"/>
                  <a:ea typeface="ＭＳ Ｐゴシック" panose="020B0600070205080204" pitchFamily="34" charset="-128"/>
                </a:rPr>
                <a:t> στάδιο: </a:t>
              </a:r>
              <a:r>
                <a:rPr lang="en-US" b="1" dirty="0">
                  <a:solidFill>
                    <a:prstClr val="black"/>
                  </a:solidFill>
                  <a:latin typeface="Arial" panose="020B0604020202020204" pitchFamily="34" charset="0"/>
                  <a:ea typeface="ＭＳ Ｐゴシック" panose="020B0600070205080204" pitchFamily="34" charset="-128"/>
                </a:rPr>
                <a:t>Discourses</a:t>
              </a:r>
              <a:r>
                <a:rPr lang="el-GR" b="1" dirty="0">
                  <a:solidFill>
                    <a:prstClr val="black"/>
                  </a:solidFill>
                  <a:latin typeface="Arial" panose="020B0604020202020204" pitchFamily="34" charset="0"/>
                  <a:ea typeface="ＭＳ Ｐゴシック" panose="020B0600070205080204" pitchFamily="34" charset="-128"/>
                </a:rPr>
                <a:t> </a:t>
              </a:r>
            </a:p>
          </p:txBody>
        </p:sp>
        <p:sp>
          <p:nvSpPr>
            <p:cNvPr id="30735" name="TextBox 19">
              <a:extLst>
                <a:ext uri="{FF2B5EF4-FFF2-40B4-BE49-F238E27FC236}">
                  <a16:creationId xmlns:a16="http://schemas.microsoft.com/office/drawing/2014/main" id="{80ADA1DB-6754-1D27-F8F2-1103F6BF846B}"/>
                </a:ext>
              </a:extLst>
            </p:cNvPr>
            <p:cNvSpPr txBox="1">
              <a:spLocks noChangeArrowheads="1"/>
            </p:cNvSpPr>
            <p:nvPr/>
          </p:nvSpPr>
          <p:spPr bwMode="auto">
            <a:xfrm>
              <a:off x="148752" y="5086427"/>
              <a:ext cx="3753922" cy="45807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lnSpc>
                  <a:spcPct val="150000"/>
                </a:lnSpc>
                <a:spcBef>
                  <a:spcPct val="0"/>
                </a:spcBef>
                <a:spcAft>
                  <a:spcPts val="1000"/>
                </a:spcAft>
              </a:pP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Ναι ξεκάθαρα </a:t>
              </a:r>
              <a:r>
                <a:rPr lang="el-GR" altLang="el-GR" b="1"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και φυσικά υπάρχουν</a:t>
              </a:r>
              <a:r>
                <a:rPr lang="el-GR" altLang="el-GR" i="1">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endParaRPr lang="el-GR" altLang="el-GR">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2" name="TextBox 21">
              <a:extLst>
                <a:ext uri="{FF2B5EF4-FFF2-40B4-BE49-F238E27FC236}">
                  <a16:creationId xmlns:a16="http://schemas.microsoft.com/office/drawing/2014/main" id="{47AF712F-F530-3AC5-9D37-8984F4C2B8D2}"/>
                </a:ext>
              </a:extLst>
            </p:cNvPr>
            <p:cNvSpPr txBox="1"/>
            <p:nvPr/>
          </p:nvSpPr>
          <p:spPr>
            <a:xfrm>
              <a:off x="4092711" y="5114172"/>
              <a:ext cx="2948068" cy="369988"/>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Ασυνέχεια-ομάδα εστίασης</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9615712-F679-A63E-8C75-A28537273364}"/>
              </a:ext>
            </a:extLst>
          </p:cNvPr>
          <p:cNvSpPr>
            <a:spLocks noGrp="1"/>
          </p:cNvSpPr>
          <p:nvPr/>
        </p:nvSpPr>
        <p:spPr bwMode="auto">
          <a:xfrm>
            <a:off x="1700213" y="136525"/>
            <a:ext cx="3890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639763" indent="-2730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r>
              <a:rPr lang="el-GR" altLang="el-GR" sz="3200"/>
              <a:t>Ερευνητικά Ευρήματα</a:t>
            </a:r>
            <a:endParaRPr lang="el-GR" altLang="el-GR" sz="3200">
              <a:latin typeface="Tw Cen MT" panose="020B0602020104020603" pitchFamily="34" charset="0"/>
            </a:endParaRPr>
          </a:p>
        </p:txBody>
      </p:sp>
      <p:sp>
        <p:nvSpPr>
          <p:cNvPr id="3" name="TextBox 2">
            <a:extLst>
              <a:ext uri="{FF2B5EF4-FFF2-40B4-BE49-F238E27FC236}">
                <a16:creationId xmlns:a16="http://schemas.microsoft.com/office/drawing/2014/main" id="{3C486B81-2A0F-8E5B-17BD-14C0A3CD3E4B}"/>
              </a:ext>
            </a:extLst>
          </p:cNvPr>
          <p:cNvSpPr txBox="1"/>
          <p:nvPr/>
        </p:nvSpPr>
        <p:spPr>
          <a:xfrm>
            <a:off x="6527800" y="233363"/>
            <a:ext cx="2520950" cy="368300"/>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a:defRPr/>
            </a:pPr>
            <a:r>
              <a:rPr lang="el-GR" dirty="0"/>
              <a:t>1ος εκπαιδευτικός</a:t>
            </a:r>
          </a:p>
        </p:txBody>
      </p:sp>
      <p:sp>
        <p:nvSpPr>
          <p:cNvPr id="4" name="TextBox 5">
            <a:extLst>
              <a:ext uri="{FF2B5EF4-FFF2-40B4-BE49-F238E27FC236}">
                <a16:creationId xmlns:a16="http://schemas.microsoft.com/office/drawing/2014/main" id="{1805C179-3B4B-CBEC-82BE-E0869CE014AA}"/>
              </a:ext>
            </a:extLst>
          </p:cNvPr>
          <p:cNvSpPr txBox="1">
            <a:spLocks noChangeArrowheads="1"/>
          </p:cNvSpPr>
          <p:nvPr/>
        </p:nvSpPr>
        <p:spPr bwMode="auto">
          <a:xfrm>
            <a:off x="1700214" y="584200"/>
            <a:ext cx="4206875" cy="457200"/>
          </a:xfrm>
          <a:prstGeom prst="rect">
            <a:avLst/>
          </a:prstGeom>
          <a:solidFill>
            <a:schemeClr val="accent1">
              <a:lumMod val="40000"/>
              <a:lumOff val="6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50000"/>
              </a:lnSpc>
              <a:defRPr/>
            </a:pPr>
            <a:r>
              <a:rPr lang="el-GR" altLang="el-GR" b="1" dirty="0"/>
              <a:t>1ο Στάδιο: λεκτικές κατασκευές</a:t>
            </a:r>
            <a:r>
              <a:rPr lang="el-GR" altLang="el-GR" dirty="0"/>
              <a:t>:</a:t>
            </a:r>
          </a:p>
        </p:txBody>
      </p:sp>
      <p:sp>
        <p:nvSpPr>
          <p:cNvPr id="11" name="TextBox 10">
            <a:extLst>
              <a:ext uri="{FF2B5EF4-FFF2-40B4-BE49-F238E27FC236}">
                <a16:creationId xmlns:a16="http://schemas.microsoft.com/office/drawing/2014/main" id="{C5266E9C-6755-06AF-783F-C9AD0E350FA8}"/>
              </a:ext>
            </a:extLst>
          </p:cNvPr>
          <p:cNvSpPr txBox="1"/>
          <p:nvPr/>
        </p:nvSpPr>
        <p:spPr>
          <a:xfrm>
            <a:off x="1852613" y="1719264"/>
            <a:ext cx="4032250" cy="369887"/>
          </a:xfrm>
          <a:prstGeom prst="rect">
            <a:avLst/>
          </a:prstGeom>
          <a:solidFill>
            <a:schemeClr val="accent1">
              <a:lumMod val="40000"/>
              <a:lumOff val="60000"/>
            </a:schemeClr>
          </a:solidFill>
        </p:spPr>
        <p:txBody>
          <a:bodyPr>
            <a:spAutoFit/>
          </a:bodyPr>
          <a:lstStyle/>
          <a:p>
            <a:pPr>
              <a:defRPr/>
            </a:pPr>
            <a:r>
              <a:rPr lang="el-GR" b="1" dirty="0"/>
              <a:t>2</a:t>
            </a:r>
            <a:r>
              <a:rPr lang="el-GR" b="1" baseline="30000" dirty="0"/>
              <a:t>ο</a:t>
            </a:r>
            <a:r>
              <a:rPr lang="el-GR" b="1" dirty="0"/>
              <a:t> στάδιο: </a:t>
            </a:r>
            <a:r>
              <a:rPr lang="en-US" b="1" dirty="0"/>
              <a:t>Discourses</a:t>
            </a:r>
            <a:r>
              <a:rPr lang="el-GR" b="1" dirty="0"/>
              <a:t> </a:t>
            </a:r>
          </a:p>
        </p:txBody>
      </p:sp>
      <p:sp>
        <p:nvSpPr>
          <p:cNvPr id="16" name="TextBox 15">
            <a:extLst>
              <a:ext uri="{FF2B5EF4-FFF2-40B4-BE49-F238E27FC236}">
                <a16:creationId xmlns:a16="http://schemas.microsoft.com/office/drawing/2014/main" id="{C361A9C3-FE19-395A-138B-BAF6ACEB94FF}"/>
              </a:ext>
            </a:extLst>
          </p:cNvPr>
          <p:cNvSpPr txBox="1"/>
          <p:nvPr/>
        </p:nvSpPr>
        <p:spPr>
          <a:xfrm>
            <a:off x="6254751" y="681038"/>
            <a:ext cx="3241675" cy="368300"/>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a:defRPr/>
            </a:pPr>
            <a:r>
              <a:rPr lang="el-GR" dirty="0"/>
              <a:t>Παρακολούθηση στην τάξη</a:t>
            </a:r>
          </a:p>
        </p:txBody>
      </p:sp>
      <p:sp>
        <p:nvSpPr>
          <p:cNvPr id="33799" name="TextBox 6">
            <a:extLst>
              <a:ext uri="{FF2B5EF4-FFF2-40B4-BE49-F238E27FC236}">
                <a16:creationId xmlns:a16="http://schemas.microsoft.com/office/drawing/2014/main" id="{614C484F-5CF5-29C2-9FF2-51F8F9C2FF21}"/>
              </a:ext>
            </a:extLst>
          </p:cNvPr>
          <p:cNvSpPr txBox="1">
            <a:spLocks noChangeArrowheads="1"/>
          </p:cNvSpPr>
          <p:nvPr/>
        </p:nvSpPr>
        <p:spPr bwMode="auto">
          <a:xfrm>
            <a:off x="1700214" y="1127125"/>
            <a:ext cx="4581525" cy="4587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lnSpc>
                <a:spcPct val="150000"/>
              </a:lnSpc>
              <a:spcAft>
                <a:spcPts val="300"/>
              </a:spcAft>
            </a:pPr>
            <a:r>
              <a:rPr lang="el-GR" altLang="el-GR" i="1">
                <a:latin typeface="Times New Roman" panose="02020603050405020304" pitchFamily="18" charset="0"/>
                <a:cs typeface="Times New Roman" panose="02020603050405020304" pitchFamily="18" charset="0"/>
              </a:rPr>
              <a:t> </a:t>
            </a:r>
            <a:r>
              <a:rPr lang="el-GR" altLang="el-GR">
                <a:latin typeface="Times New Roman" panose="02020603050405020304" pitchFamily="18" charset="0"/>
                <a:cs typeface="Times New Roman" panose="02020603050405020304" pitchFamily="18" charset="0"/>
              </a:rPr>
              <a:t>Κατανόηση μαθηματικών σε σχέση με το φύλο</a:t>
            </a:r>
            <a:endParaRPr lang="el-GR" altLang="el-GR">
              <a:latin typeface="Times New Roman" panose="02020603050405020304" pitchFamily="18" charset="0"/>
              <a:ea typeface="SimSun" panose="02010600030101010101" pitchFamily="2" charset="-122"/>
              <a:cs typeface="Times New Roman" panose="02020603050405020304" pitchFamily="18" charset="0"/>
            </a:endParaRPr>
          </a:p>
        </p:txBody>
      </p:sp>
      <p:sp>
        <p:nvSpPr>
          <p:cNvPr id="33800" name="TextBox 14">
            <a:extLst>
              <a:ext uri="{FF2B5EF4-FFF2-40B4-BE49-F238E27FC236}">
                <a16:creationId xmlns:a16="http://schemas.microsoft.com/office/drawing/2014/main" id="{0EB00957-25C9-CC52-9B38-8315A5CED522}"/>
              </a:ext>
            </a:extLst>
          </p:cNvPr>
          <p:cNvSpPr txBox="1">
            <a:spLocks noChangeArrowheads="1"/>
          </p:cNvSpPr>
          <p:nvPr/>
        </p:nvSpPr>
        <p:spPr bwMode="auto">
          <a:xfrm>
            <a:off x="1468438" y="2452136"/>
            <a:ext cx="8832850" cy="3416300"/>
          </a:xfrm>
          <a:prstGeom prst="rect">
            <a:avLst/>
          </a:prstGeom>
          <a:solidFill>
            <a:schemeClr val="accent3">
              <a:lumMod val="20000"/>
              <a:lumOff val="8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l-GR" altLang="el-GR" dirty="0">
                <a:latin typeface="Times New Roman" panose="02020603050405020304" pitchFamily="18" charset="0"/>
                <a:ea typeface="Calibri" panose="020F0502020204030204" pitchFamily="34" charset="0"/>
                <a:cs typeface="Times New Roman" panose="02020603050405020304" pitchFamily="18" charset="0"/>
              </a:rPr>
              <a:t>Χαμηλή αλληλεπίδραση με τα κορίτσια. Στη σχολική τάξη του τις δύο πρώτες ώρες παρακολούθησης ρωτά κυρίως τα κορίτσια. Από την τρίτη ώρα και μετά στην τάξη κυριαρχούν κυρίως τα αγόρια. Συνολικά τα αγόρια πήραν το λόγο περίπου 100 φορές και τα κορίτσια σχεδόν τις μισές φορές στις δέκα ώρες παρακολούθησης. </a:t>
            </a:r>
          </a:p>
          <a:p>
            <a:endParaRPr lang="el-GR" altLang="el-GR" dirty="0">
              <a:latin typeface="Times New Roman" panose="02020603050405020304" pitchFamily="18" charset="0"/>
              <a:ea typeface="Calibri" panose="020F0502020204030204" pitchFamily="34" charset="0"/>
              <a:cs typeface="Times New Roman" panose="02020603050405020304" pitchFamily="18" charset="0"/>
            </a:endParaRPr>
          </a:p>
          <a:p>
            <a:r>
              <a:rPr lang="el-GR" altLang="el-GR" dirty="0">
                <a:latin typeface="Times New Roman" panose="02020603050405020304" pitchFamily="18" charset="0"/>
                <a:ea typeface="Calibri" panose="020F0502020204030204" pitchFamily="34" charset="0"/>
                <a:cs typeface="Times New Roman" panose="02020603050405020304" pitchFamily="18" charset="0"/>
              </a:rPr>
              <a:t>Από τα κορίτσια συνήθως μιλάει η ίδια μαθήτρια και διατυπώνει απορίες. </a:t>
            </a:r>
          </a:p>
          <a:p>
            <a:endParaRPr lang="el-GR" altLang="el-GR" dirty="0">
              <a:latin typeface="Times New Roman" panose="02020603050405020304" pitchFamily="18" charset="0"/>
              <a:ea typeface="Calibri" panose="020F0502020204030204" pitchFamily="34" charset="0"/>
              <a:cs typeface="Times New Roman" panose="02020603050405020304" pitchFamily="18" charset="0"/>
            </a:endParaRPr>
          </a:p>
          <a:p>
            <a:r>
              <a:rPr lang="el-GR" altLang="el-GR" dirty="0">
                <a:latin typeface="Times New Roman" panose="02020603050405020304" pitchFamily="18" charset="0"/>
                <a:ea typeface="Calibri" panose="020F0502020204030204" pitchFamily="34" charset="0"/>
                <a:cs typeface="Times New Roman" panose="02020603050405020304" pitchFamily="18" charset="0"/>
              </a:rPr>
              <a:t>Όταν τα μαθηματικά έργα θεωρούνταν πιο δύσκολα και απαιτούσαν εννοιολογική κατανόηση, ο εκπαιδευτικός εργάζεται μόνο με τα αγόρια.</a:t>
            </a:r>
          </a:p>
          <a:p>
            <a:endParaRPr lang="el-GR" altLang="el-GR" dirty="0">
              <a:latin typeface="Times New Roman" panose="02020603050405020304" pitchFamily="18" charset="0"/>
              <a:ea typeface="SimSun" panose="02010600030101010101" pitchFamily="2" charset="-122"/>
              <a:cs typeface="Times New Roman" panose="02020603050405020304" pitchFamily="18" charset="0"/>
            </a:endParaRPr>
          </a:p>
          <a:p>
            <a:r>
              <a:rPr lang="el-GR" altLang="el-GR" dirty="0">
                <a:latin typeface="Times New Roman" panose="02020603050405020304" pitchFamily="18" charset="0"/>
                <a:ea typeface="SimSun" panose="02010600030101010101" pitchFamily="2" charset="-122"/>
                <a:cs typeface="Times New Roman" panose="02020603050405020304" pitchFamily="18" charset="0"/>
              </a:rPr>
              <a:t>Συζήτηση με έναν μαθητή για το ποδόσφαιρο.</a:t>
            </a:r>
          </a:p>
          <a:p>
            <a:endParaRPr lang="el-GR" alt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8C7FED9-FADF-C83E-E8FB-D1C91FCF4A09}"/>
              </a:ext>
            </a:extLst>
          </p:cNvPr>
          <p:cNvSpPr>
            <a:spLocks noGrp="1"/>
          </p:cNvSpPr>
          <p:nvPr/>
        </p:nvSpPr>
        <p:spPr bwMode="auto">
          <a:xfrm>
            <a:off x="1700213" y="136525"/>
            <a:ext cx="3890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639763" indent="-2730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0" fontAlgn="base" hangingPunct="0">
              <a:spcBef>
                <a:spcPct val="0"/>
              </a:spcBef>
              <a:spcAft>
                <a:spcPct val="0"/>
              </a:spcAft>
              <a:buClrTx/>
              <a:buSzTx/>
              <a:buNone/>
            </a:pPr>
            <a:r>
              <a:rPr lang="el-GR" altLang="el-GR" sz="3200">
                <a:solidFill>
                  <a:prstClr val="black"/>
                </a:solidFill>
              </a:rPr>
              <a:t>Ερευνητικά Ευρήματα</a:t>
            </a:r>
            <a:endParaRPr lang="el-GR" altLang="el-GR" sz="3200">
              <a:solidFill>
                <a:prstClr val="black"/>
              </a:solidFill>
              <a:latin typeface="Tw Cen MT" panose="020B0602020104020603" pitchFamily="34" charset="0"/>
            </a:endParaRPr>
          </a:p>
        </p:txBody>
      </p:sp>
      <p:sp>
        <p:nvSpPr>
          <p:cNvPr id="3" name="TextBox 2">
            <a:extLst>
              <a:ext uri="{FF2B5EF4-FFF2-40B4-BE49-F238E27FC236}">
                <a16:creationId xmlns:a16="http://schemas.microsoft.com/office/drawing/2014/main" id="{6D74CCEA-E1B6-A04D-C2A5-406C23D213F8}"/>
              </a:ext>
            </a:extLst>
          </p:cNvPr>
          <p:cNvSpPr txBox="1"/>
          <p:nvPr/>
        </p:nvSpPr>
        <p:spPr>
          <a:xfrm>
            <a:off x="6076951" y="184150"/>
            <a:ext cx="2519363" cy="368300"/>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1ος εκπαιδευτικός</a:t>
            </a:r>
          </a:p>
        </p:txBody>
      </p:sp>
      <p:sp>
        <p:nvSpPr>
          <p:cNvPr id="5" name="TextBox 5">
            <a:extLst>
              <a:ext uri="{FF2B5EF4-FFF2-40B4-BE49-F238E27FC236}">
                <a16:creationId xmlns:a16="http://schemas.microsoft.com/office/drawing/2014/main" id="{BA5A90CA-E36A-8D91-B5EE-6F3286C5DEBC}"/>
              </a:ext>
            </a:extLst>
          </p:cNvPr>
          <p:cNvSpPr txBox="1">
            <a:spLocks noChangeArrowheads="1"/>
          </p:cNvSpPr>
          <p:nvPr/>
        </p:nvSpPr>
        <p:spPr bwMode="auto">
          <a:xfrm>
            <a:off x="1631951" y="765176"/>
            <a:ext cx="3421063" cy="455613"/>
          </a:xfrm>
          <a:prstGeom prst="rect">
            <a:avLst/>
          </a:prstGeom>
          <a:solidFill>
            <a:schemeClr val="accent1">
              <a:lumMod val="40000"/>
              <a:lumOff val="6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lnSpc>
                <a:spcPct val="150000"/>
              </a:lnSpc>
              <a:spcBef>
                <a:spcPct val="0"/>
              </a:spcBef>
              <a:spcAft>
                <a:spcPct val="0"/>
              </a:spcAft>
              <a:defRPr/>
            </a:pPr>
            <a:r>
              <a:rPr lang="el-GR" altLang="el-GR" b="1" dirty="0">
                <a:solidFill>
                  <a:prstClr val="black"/>
                </a:solidFill>
              </a:rPr>
              <a:t>3ο Στάδιο: </a:t>
            </a:r>
            <a:r>
              <a:rPr lang="en-US" altLang="el-GR" b="1" dirty="0">
                <a:solidFill>
                  <a:prstClr val="black"/>
                </a:solidFill>
              </a:rPr>
              <a:t>action orientation</a:t>
            </a:r>
            <a:endParaRPr lang="el-GR" altLang="el-GR" dirty="0">
              <a:solidFill>
                <a:prstClr val="black"/>
              </a:solidFill>
            </a:endParaRPr>
          </a:p>
        </p:txBody>
      </p:sp>
      <p:sp>
        <p:nvSpPr>
          <p:cNvPr id="6" name="TextBox 5">
            <a:extLst>
              <a:ext uri="{FF2B5EF4-FFF2-40B4-BE49-F238E27FC236}">
                <a16:creationId xmlns:a16="http://schemas.microsoft.com/office/drawing/2014/main" id="{4FA7CEE9-5338-97B9-A0B8-75DBF82DDA5B}"/>
              </a:ext>
            </a:extLst>
          </p:cNvPr>
          <p:cNvSpPr txBox="1"/>
          <p:nvPr/>
        </p:nvSpPr>
        <p:spPr>
          <a:xfrm>
            <a:off x="5214938" y="712787"/>
            <a:ext cx="2951163" cy="1477328"/>
          </a:xfrm>
          <a:prstGeom prst="rect">
            <a:avLst/>
          </a:prstGeom>
          <a:solidFill>
            <a:schemeClr val="accent1">
              <a:lumMod val="40000"/>
              <a:lumOff val="60000"/>
            </a:schemeClr>
          </a:solidFill>
        </p:spPr>
        <p:txBody>
          <a:bodyPr>
            <a:spAutoFit/>
          </a:bodyPr>
          <a:lstStyle/>
          <a:p>
            <a:pPr defTabSz="914400" eaLnBrk="0" fontAlgn="base" hangingPunct="0">
              <a:spcBef>
                <a:spcPct val="0"/>
              </a:spcBef>
              <a:spcAft>
                <a:spcPct val="0"/>
              </a:spcAft>
              <a:defRPr/>
            </a:pPr>
            <a:r>
              <a:rPr lang="el-GR" b="1" dirty="0">
                <a:solidFill>
                  <a:prstClr val="black"/>
                </a:solidFill>
                <a:latin typeface="Arial" panose="020B0604020202020204" pitchFamily="34" charset="0"/>
                <a:ea typeface="ＭＳ Ｐゴシック" panose="020B0600070205080204" pitchFamily="34" charset="-128"/>
              </a:rPr>
              <a:t>Ποιον υπηρετεί ο λόγος; Ποια εξουσία υποστηρίζει;</a:t>
            </a:r>
          </a:p>
          <a:p>
            <a:pPr defTabSz="914400" eaLnBrk="0" fontAlgn="base" hangingPunct="0">
              <a:spcBef>
                <a:spcPct val="0"/>
              </a:spcBef>
              <a:spcAft>
                <a:spcPct val="0"/>
              </a:spcAft>
              <a:defRPr/>
            </a:pPr>
            <a:r>
              <a:rPr lang="el-GR" b="1" dirty="0">
                <a:solidFill>
                  <a:prstClr val="black"/>
                </a:solidFill>
                <a:latin typeface="Arial" panose="020B0604020202020204" pitchFamily="34" charset="0"/>
                <a:ea typeface="ＭＳ Ｐゴシック" panose="020B0600070205080204" pitchFamily="34" charset="-128"/>
              </a:rPr>
              <a:t>Με ποιον τρόπο;</a:t>
            </a:r>
          </a:p>
          <a:p>
            <a:pPr defTabSz="914400" eaLnBrk="0" fontAlgn="base" hangingPunct="0">
              <a:spcBef>
                <a:spcPct val="0"/>
              </a:spcBef>
              <a:spcAft>
                <a:spcPct val="0"/>
              </a:spcAft>
              <a:defRPr/>
            </a:pPr>
            <a:r>
              <a:rPr lang="en-US"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Willig</a:t>
            </a: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2013</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7" name="TextBox 6">
            <a:extLst>
              <a:ext uri="{FF2B5EF4-FFF2-40B4-BE49-F238E27FC236}">
                <a16:creationId xmlns:a16="http://schemas.microsoft.com/office/drawing/2014/main" id="{18CB4C0C-6EFD-7FF4-8AB1-FAC94020629C}"/>
              </a:ext>
            </a:extLst>
          </p:cNvPr>
          <p:cNvSpPr txBox="1">
            <a:spLocks noChangeArrowheads="1"/>
          </p:cNvSpPr>
          <p:nvPr/>
        </p:nvSpPr>
        <p:spPr bwMode="auto">
          <a:xfrm>
            <a:off x="1595439" y="2747963"/>
            <a:ext cx="8640763" cy="368300"/>
          </a:xfrm>
          <a:prstGeom prst="rect">
            <a:avLst/>
          </a:prstGeom>
          <a:solidFill>
            <a:schemeClr val="accent1">
              <a:lumMod val="20000"/>
              <a:lumOff val="80000"/>
            </a:schemeClr>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dirty="0">
                <a:solidFill>
                  <a:prstClr val="black"/>
                </a:solidFill>
                <a:latin typeface="Times New Roman" panose="02020603050405020304" pitchFamily="18" charset="0"/>
                <a:ea typeface="SimSun" panose="02010600030101010101" pitchFamily="2" charset="-122"/>
              </a:rPr>
              <a:t>Δημιουργεί  </a:t>
            </a:r>
            <a:r>
              <a:rPr lang="el-GR" altLang="el-GR" b="1" dirty="0">
                <a:solidFill>
                  <a:prstClr val="black"/>
                </a:solidFill>
                <a:latin typeface="Times New Roman" panose="02020603050405020304" pitchFamily="18" charset="0"/>
                <a:ea typeface="SimSun" panose="02010600030101010101" pitchFamily="2" charset="-122"/>
              </a:rPr>
              <a:t>ιεραρχική σχέση </a:t>
            </a:r>
            <a:r>
              <a:rPr lang="el-GR" altLang="el-GR" dirty="0">
                <a:solidFill>
                  <a:prstClr val="black"/>
                </a:solidFill>
                <a:latin typeface="Times New Roman" panose="02020603050405020304" pitchFamily="18" charset="0"/>
                <a:ea typeface="SimSun" panose="02010600030101010101" pitchFamily="2" charset="-122"/>
              </a:rPr>
              <a:t>ανάμεσα στα μαθηματικά και στο φιλολογικά μαθήματα  </a:t>
            </a:r>
            <a:endParaRPr lang="el-GR" altLang="el-GR" dirty="0">
              <a:solidFill>
                <a:prstClr val="black"/>
              </a:solidFill>
            </a:endParaRPr>
          </a:p>
        </p:txBody>
      </p:sp>
      <p:sp>
        <p:nvSpPr>
          <p:cNvPr id="14" name="TextBox 13">
            <a:extLst>
              <a:ext uri="{FF2B5EF4-FFF2-40B4-BE49-F238E27FC236}">
                <a16:creationId xmlns:a16="http://schemas.microsoft.com/office/drawing/2014/main" id="{B945C62C-6834-AFF5-E46C-4602274DB609}"/>
              </a:ext>
            </a:extLst>
          </p:cNvPr>
          <p:cNvSpPr txBox="1">
            <a:spLocks noChangeArrowheads="1"/>
          </p:cNvSpPr>
          <p:nvPr/>
        </p:nvSpPr>
        <p:spPr bwMode="auto">
          <a:xfrm>
            <a:off x="1681521" y="3276600"/>
            <a:ext cx="8591193" cy="647700"/>
          </a:xfrm>
          <a:prstGeom prst="rect">
            <a:avLst/>
          </a:prstGeom>
          <a:solidFill>
            <a:schemeClr val="accent2">
              <a:lumMod val="20000"/>
              <a:lumOff val="80000"/>
            </a:schemeClr>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b="1" dirty="0">
                <a:solidFill>
                  <a:prstClr val="black"/>
                </a:solidFill>
                <a:latin typeface="Times New Roman" panose="02020603050405020304" pitchFamily="18" charset="0"/>
                <a:ea typeface="SimSun" panose="02010600030101010101" pitchFamily="2" charset="-122"/>
              </a:rPr>
              <a:t>Ενισχύει το κύρος των εκπαιδευτικών </a:t>
            </a:r>
            <a:r>
              <a:rPr lang="el-GR" altLang="el-GR" dirty="0">
                <a:solidFill>
                  <a:prstClr val="black"/>
                </a:solidFill>
                <a:latin typeface="Times New Roman" panose="02020603050405020304" pitchFamily="18" charset="0"/>
                <a:ea typeface="SimSun" panose="02010600030101010101" pitchFamily="2" charset="-122"/>
              </a:rPr>
              <a:t>που διδάσκουν μαθηματικά στη σχολική κοινότητα – διατήρηση προνομίων </a:t>
            </a:r>
          </a:p>
        </p:txBody>
      </p:sp>
      <p:sp>
        <p:nvSpPr>
          <p:cNvPr id="16" name="TextBox 15">
            <a:extLst>
              <a:ext uri="{FF2B5EF4-FFF2-40B4-BE49-F238E27FC236}">
                <a16:creationId xmlns:a16="http://schemas.microsoft.com/office/drawing/2014/main" id="{511AE5F3-44E1-7390-1EC6-83D364532FAF}"/>
              </a:ext>
            </a:extLst>
          </p:cNvPr>
          <p:cNvSpPr txBox="1"/>
          <p:nvPr/>
        </p:nvSpPr>
        <p:spPr>
          <a:xfrm>
            <a:off x="8328025" y="793750"/>
            <a:ext cx="1944688" cy="922338"/>
          </a:xfrm>
          <a:prstGeom prst="rect">
            <a:avLst/>
          </a:prstGeom>
          <a:solidFill>
            <a:schemeClr val="accent1">
              <a:lumMod val="20000"/>
              <a:lumOff val="80000"/>
            </a:schemeClr>
          </a:solidFill>
        </p:spPr>
        <p:txBody>
          <a:bodyPr>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Αντικειμενικοί σκοποί </a:t>
            </a:r>
          </a:p>
          <a:p>
            <a:pPr defTabSz="914400" eaLnBrk="0" fontAlgn="base" hangingPunct="0">
              <a:spcBef>
                <a:spcPct val="0"/>
              </a:spcBef>
              <a:spcAft>
                <a:spcPct val="0"/>
              </a:spcAft>
              <a:defRPr/>
            </a:pP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Foucault, 1991</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18" name="TextBox 17">
            <a:extLst>
              <a:ext uri="{FF2B5EF4-FFF2-40B4-BE49-F238E27FC236}">
                <a16:creationId xmlns:a16="http://schemas.microsoft.com/office/drawing/2014/main" id="{60C54A74-820D-2C84-1663-FB829A9CBB89}"/>
              </a:ext>
            </a:extLst>
          </p:cNvPr>
          <p:cNvSpPr txBox="1">
            <a:spLocks noChangeArrowheads="1"/>
          </p:cNvSpPr>
          <p:nvPr/>
        </p:nvSpPr>
        <p:spPr bwMode="auto">
          <a:xfrm>
            <a:off x="1697952" y="4017170"/>
            <a:ext cx="8591193" cy="646112"/>
          </a:xfrm>
          <a:prstGeom prst="rect">
            <a:avLst/>
          </a:prstGeom>
          <a:solidFill>
            <a:schemeClr val="accent5">
              <a:lumMod val="20000"/>
              <a:lumOff val="80000"/>
            </a:schemeClr>
          </a:solidFill>
          <a:ln w="9525">
            <a:solidFill>
              <a:schemeClr val="accent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b="1" dirty="0">
                <a:solidFill>
                  <a:prstClr val="black"/>
                </a:solidFill>
                <a:latin typeface="Times New Roman" panose="02020603050405020304" pitchFamily="18" charset="0"/>
                <a:ea typeface="SimSun" panose="02010600030101010101" pitchFamily="2" charset="-122"/>
              </a:rPr>
              <a:t>Παιδιά:</a:t>
            </a:r>
            <a:r>
              <a:rPr lang="el-GR" altLang="el-GR" dirty="0">
                <a:solidFill>
                  <a:prstClr val="black"/>
                </a:solidFill>
                <a:latin typeface="Times New Roman" panose="02020603050405020304" pitchFamily="18" charset="0"/>
                <a:ea typeface="SimSun" panose="02010600030101010101" pitchFamily="2" charset="-122"/>
              </a:rPr>
              <a:t>  </a:t>
            </a:r>
            <a:r>
              <a:rPr lang="el-GR" altLang="el-GR" b="1" dirty="0">
                <a:solidFill>
                  <a:prstClr val="black"/>
                </a:solidFill>
                <a:latin typeface="Times New Roman" panose="02020603050405020304" pitchFamily="18" charset="0"/>
                <a:ea typeface="SimSun" panose="02010600030101010101" pitchFamily="2" charset="-122"/>
              </a:rPr>
              <a:t>τα ταξινομεί  σε κατηγορίες </a:t>
            </a:r>
            <a:r>
              <a:rPr lang="el-GR" altLang="el-GR" dirty="0">
                <a:solidFill>
                  <a:prstClr val="black"/>
                </a:solidFill>
                <a:latin typeface="Times New Roman" panose="02020603050405020304" pitchFamily="18" charset="0"/>
                <a:ea typeface="SimSun" panose="02010600030101010101" pitchFamily="2" charset="-122"/>
              </a:rPr>
              <a:t>και παράγει σχέσεις ιεράρχησης και ανισότητας μεταξύ τους. Προσδίδει εξουσία στα  παιδιά με υψηλές σχολικές επιδόσεις </a:t>
            </a:r>
          </a:p>
        </p:txBody>
      </p:sp>
      <p:sp>
        <p:nvSpPr>
          <p:cNvPr id="30" name="TextBox 29">
            <a:extLst>
              <a:ext uri="{FF2B5EF4-FFF2-40B4-BE49-F238E27FC236}">
                <a16:creationId xmlns:a16="http://schemas.microsoft.com/office/drawing/2014/main" id="{04CE7ADC-C129-E11B-C93F-5051A6FFAE17}"/>
              </a:ext>
            </a:extLst>
          </p:cNvPr>
          <p:cNvSpPr txBox="1">
            <a:spLocks noChangeArrowheads="1"/>
          </p:cNvSpPr>
          <p:nvPr/>
        </p:nvSpPr>
        <p:spPr bwMode="auto">
          <a:xfrm>
            <a:off x="1631951" y="4803702"/>
            <a:ext cx="8640763" cy="120032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b="1" dirty="0">
                <a:solidFill>
                  <a:prstClr val="black"/>
                </a:solidFill>
                <a:latin typeface="Times New Roman" panose="02020603050405020304" pitchFamily="18" charset="0"/>
                <a:ea typeface="SimSun" panose="02010600030101010101" pitchFamily="2" charset="-122"/>
              </a:rPr>
              <a:t>Έμφυλος λόγος:</a:t>
            </a:r>
          </a:p>
          <a:p>
            <a:pPr defTabSz="914400" eaLnBrk="0" fontAlgn="base" hangingPunct="0">
              <a:spcBef>
                <a:spcPct val="0"/>
              </a:spcBef>
              <a:spcAft>
                <a:spcPct val="0"/>
              </a:spcAft>
            </a:pPr>
            <a:r>
              <a:rPr lang="el-GR" altLang="el-GR" b="1" dirty="0">
                <a:solidFill>
                  <a:prstClr val="black"/>
                </a:solidFill>
                <a:latin typeface="Times New Roman" panose="02020603050405020304" pitchFamily="18" charset="0"/>
                <a:ea typeface="SimSun" panose="02010600030101010101" pitchFamily="2" charset="-122"/>
              </a:rPr>
              <a:t>Ιεραρχική κατάταξη- δίπολο αγόρια/κορίτσια (</a:t>
            </a:r>
            <a:r>
              <a:rPr lang="el-GR" altLang="el-GR" i="1" dirty="0">
                <a:solidFill>
                  <a:prstClr val="black"/>
                </a:solidFill>
                <a:latin typeface="Times New Roman" panose="02020603050405020304" pitchFamily="18" charset="0"/>
                <a:ea typeface="SimSun" panose="02010600030101010101" pitchFamily="2" charset="-122"/>
              </a:rPr>
              <a:t>ένα κλικ πιο κάτω-τον διέθετε τον χρόνο)</a:t>
            </a:r>
          </a:p>
          <a:p>
            <a:pPr defTabSz="914400" eaLnBrk="0" fontAlgn="base" hangingPunct="0">
              <a:spcBef>
                <a:spcPct val="0"/>
              </a:spcBef>
              <a:spcAft>
                <a:spcPct val="0"/>
              </a:spcAft>
            </a:pPr>
            <a:r>
              <a:rPr lang="en-US" altLang="el-GR" b="1" dirty="0">
                <a:solidFill>
                  <a:prstClr val="black"/>
                </a:solidFill>
                <a:latin typeface="Times New Roman" panose="02020603050405020304" pitchFamily="18" charset="0"/>
                <a:ea typeface="SimSun" panose="02010600030101010101" pitchFamily="2" charset="-122"/>
              </a:rPr>
              <a:t> </a:t>
            </a:r>
            <a:r>
              <a:rPr lang="el-GR" altLang="el-GR" b="1" dirty="0">
                <a:solidFill>
                  <a:prstClr val="black"/>
                </a:solidFill>
                <a:latin typeface="Times New Roman" panose="02020603050405020304" pitchFamily="18" charset="0"/>
                <a:ea typeface="SimSun" panose="02010600030101010101" pitchFamily="2" charset="-122"/>
              </a:rPr>
              <a:t>Κατατάσσει</a:t>
            </a:r>
            <a:r>
              <a:rPr lang="el-GR" altLang="el-GR" dirty="0">
                <a:solidFill>
                  <a:prstClr val="black"/>
                </a:solidFill>
                <a:latin typeface="Times New Roman" panose="02020603050405020304" pitchFamily="18" charset="0"/>
                <a:ea typeface="SimSun" panose="02010600030101010101" pitchFamily="2" charset="-122"/>
              </a:rPr>
              <a:t> την σκέψη των παιδιών της θεωρητικής (ουσιαστικά των κοριτσιών) ως κατώτερη</a:t>
            </a:r>
          </a:p>
        </p:txBody>
      </p:sp>
      <p:grpSp>
        <p:nvGrpSpPr>
          <p:cNvPr id="34" name="Ομάδα 33">
            <a:extLst>
              <a:ext uri="{FF2B5EF4-FFF2-40B4-BE49-F238E27FC236}">
                <a16:creationId xmlns:a16="http://schemas.microsoft.com/office/drawing/2014/main" id="{2C24DF31-738C-4608-3BB6-1ECB735197F2}"/>
              </a:ext>
            </a:extLst>
          </p:cNvPr>
          <p:cNvGrpSpPr>
            <a:grpSpLocks/>
          </p:cNvGrpSpPr>
          <p:nvPr/>
        </p:nvGrpSpPr>
        <p:grpSpPr bwMode="auto">
          <a:xfrm>
            <a:off x="1739901" y="1627188"/>
            <a:ext cx="8137525" cy="1028700"/>
            <a:chOff x="215315" y="1627606"/>
            <a:chExt cx="8137409" cy="1027734"/>
          </a:xfrm>
        </p:grpSpPr>
        <p:sp>
          <p:nvSpPr>
            <p:cNvPr id="28" name="TextBox 27">
              <a:extLst>
                <a:ext uri="{FF2B5EF4-FFF2-40B4-BE49-F238E27FC236}">
                  <a16:creationId xmlns:a16="http://schemas.microsoft.com/office/drawing/2014/main" id="{CE4D1860-254C-444F-99FE-535B05318B76}"/>
                </a:ext>
              </a:extLst>
            </p:cNvPr>
            <p:cNvSpPr txBox="1"/>
            <p:nvPr/>
          </p:nvSpPr>
          <p:spPr>
            <a:xfrm>
              <a:off x="2610819" y="2260423"/>
              <a:ext cx="2265330" cy="369541"/>
            </a:xfrm>
            <a:prstGeom prst="rect">
              <a:avLst/>
            </a:prstGeom>
            <a:solidFill>
              <a:schemeClr val="accent4">
                <a:lumMod val="40000"/>
                <a:lumOff val="60000"/>
              </a:schemeClr>
            </a:solidFill>
          </p:spPr>
          <p:txBody>
            <a:bodyPr>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Διαιρετική πρακτική</a:t>
              </a:r>
            </a:p>
          </p:txBody>
        </p:sp>
        <p:sp>
          <p:nvSpPr>
            <p:cNvPr id="29" name="TextBox 28">
              <a:extLst>
                <a:ext uri="{FF2B5EF4-FFF2-40B4-BE49-F238E27FC236}">
                  <a16:creationId xmlns:a16="http://schemas.microsoft.com/office/drawing/2014/main" id="{06E00C4B-967E-CC7D-605D-9B3EE1CF40B5}"/>
                </a:ext>
              </a:extLst>
            </p:cNvPr>
            <p:cNvSpPr txBox="1"/>
            <p:nvPr/>
          </p:nvSpPr>
          <p:spPr>
            <a:xfrm>
              <a:off x="467724" y="2285799"/>
              <a:ext cx="1008048" cy="369541"/>
            </a:xfrm>
            <a:prstGeom prst="rect">
              <a:avLst/>
            </a:prstGeom>
            <a:solidFill>
              <a:schemeClr val="accent4">
                <a:lumMod val="40000"/>
                <a:lumOff val="60000"/>
              </a:schemeClr>
            </a:solidFill>
          </p:spPr>
          <p:txBody>
            <a:bodyPr>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Δίπολα </a:t>
              </a:r>
            </a:p>
          </p:txBody>
        </p:sp>
        <p:sp>
          <p:nvSpPr>
            <p:cNvPr id="31" name="TextBox 30">
              <a:extLst>
                <a:ext uri="{FF2B5EF4-FFF2-40B4-BE49-F238E27FC236}">
                  <a16:creationId xmlns:a16="http://schemas.microsoft.com/office/drawing/2014/main" id="{B3C37948-EC4F-CA3F-AF55-20A922AC8EDE}"/>
                </a:ext>
              </a:extLst>
            </p:cNvPr>
            <p:cNvSpPr txBox="1"/>
            <p:nvPr/>
          </p:nvSpPr>
          <p:spPr>
            <a:xfrm>
              <a:off x="5612738" y="2262010"/>
              <a:ext cx="2739986" cy="369540"/>
            </a:xfrm>
            <a:prstGeom prst="rect">
              <a:avLst/>
            </a:prstGeom>
            <a:solidFill>
              <a:schemeClr val="accent4">
                <a:lumMod val="40000"/>
                <a:lumOff val="60000"/>
              </a:schemeClr>
            </a:solidFill>
          </p:spPr>
          <p:txBody>
            <a:bodyPr>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Καθεστώτα αλήθειας</a:t>
              </a:r>
            </a:p>
          </p:txBody>
        </p:sp>
        <p:sp>
          <p:nvSpPr>
            <p:cNvPr id="33" name="TextBox 32">
              <a:extLst>
                <a:ext uri="{FF2B5EF4-FFF2-40B4-BE49-F238E27FC236}">
                  <a16:creationId xmlns:a16="http://schemas.microsoft.com/office/drawing/2014/main" id="{CE2678BB-EB2A-4AC0-9CB6-334F1BA2E799}"/>
                </a:ext>
              </a:extLst>
            </p:cNvPr>
            <p:cNvSpPr txBox="1"/>
            <p:nvPr/>
          </p:nvSpPr>
          <p:spPr>
            <a:xfrm>
              <a:off x="215315" y="1627606"/>
              <a:ext cx="2952708" cy="369540"/>
            </a:xfrm>
            <a:prstGeom prst="rect">
              <a:avLst/>
            </a:prstGeom>
            <a:solidFill>
              <a:schemeClr val="accent4">
                <a:lumMod val="40000"/>
                <a:lumOff val="60000"/>
              </a:schemeClr>
            </a:solidFill>
          </p:spPr>
          <p:txBody>
            <a:bodyPr>
              <a:spAutoFit/>
            </a:bodyPr>
            <a:lstStyle/>
            <a:p>
              <a:pPr algn="ctr" defTabSz="914400" eaLnBrk="0" fontAlgn="base" hangingPunct="0">
                <a:spcBef>
                  <a:spcPct val="0"/>
                </a:spcBef>
                <a:spcAft>
                  <a:spcPct val="0"/>
                </a:spcAft>
                <a:defRPr/>
              </a:pPr>
              <a:r>
                <a:rPr lang="el-GR" altLang="el-GR" dirty="0">
                  <a:solidFill>
                    <a:prstClr val="black"/>
                  </a:solidFill>
                  <a:latin typeface="Times New Roman" panose="02020603050405020304" pitchFamily="18" charset="0"/>
                  <a:ea typeface="SimSun" panose="02010600030101010101" pitchFamily="2" charset="-122"/>
                </a:rPr>
                <a:t>με </a:t>
              </a:r>
              <a:r>
                <a:rPr lang="el-GR" altLang="el-GR" b="1" dirty="0">
                  <a:solidFill>
                    <a:prstClr val="black"/>
                  </a:solidFill>
                  <a:latin typeface="Times New Roman" panose="02020603050405020304" pitchFamily="18" charset="0"/>
                  <a:ea typeface="SimSun" panose="02010600030101010101" pitchFamily="2" charset="-122"/>
                </a:rPr>
                <a:t>λογοθετικές πρακτικές</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8"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AD2EB9F-E9A4-5360-D5B6-A9725B628172}"/>
              </a:ext>
            </a:extLst>
          </p:cNvPr>
          <p:cNvSpPr>
            <a:spLocks noGrp="1"/>
          </p:cNvSpPr>
          <p:nvPr/>
        </p:nvSpPr>
        <p:spPr bwMode="auto">
          <a:xfrm>
            <a:off x="1700213" y="136525"/>
            <a:ext cx="3890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639763" indent="-2730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0" fontAlgn="base" hangingPunct="0">
              <a:spcBef>
                <a:spcPct val="0"/>
              </a:spcBef>
              <a:spcAft>
                <a:spcPct val="0"/>
              </a:spcAft>
              <a:buClrTx/>
              <a:buSzTx/>
              <a:buNone/>
            </a:pPr>
            <a:r>
              <a:rPr lang="el-GR" altLang="el-GR" sz="3200">
                <a:solidFill>
                  <a:prstClr val="black"/>
                </a:solidFill>
              </a:rPr>
              <a:t>Ερευνητικά Ευρήματα</a:t>
            </a:r>
            <a:endParaRPr lang="el-GR" altLang="el-GR" sz="3200">
              <a:solidFill>
                <a:prstClr val="black"/>
              </a:solidFill>
              <a:latin typeface="Tw Cen MT" panose="020B0602020104020603" pitchFamily="34" charset="0"/>
            </a:endParaRPr>
          </a:p>
        </p:txBody>
      </p:sp>
      <p:sp>
        <p:nvSpPr>
          <p:cNvPr id="3" name="TextBox 2">
            <a:extLst>
              <a:ext uri="{FF2B5EF4-FFF2-40B4-BE49-F238E27FC236}">
                <a16:creationId xmlns:a16="http://schemas.microsoft.com/office/drawing/2014/main" id="{141D00C9-6C35-6728-B5D8-7364BCCC5F4A}"/>
              </a:ext>
            </a:extLst>
          </p:cNvPr>
          <p:cNvSpPr txBox="1"/>
          <p:nvPr/>
        </p:nvSpPr>
        <p:spPr>
          <a:xfrm>
            <a:off x="6075363" y="193675"/>
            <a:ext cx="2520950" cy="369888"/>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1ος εκπαιδευτικός</a:t>
            </a:r>
          </a:p>
        </p:txBody>
      </p:sp>
      <p:sp>
        <p:nvSpPr>
          <p:cNvPr id="21" name="TextBox 5">
            <a:extLst>
              <a:ext uri="{FF2B5EF4-FFF2-40B4-BE49-F238E27FC236}">
                <a16:creationId xmlns:a16="http://schemas.microsoft.com/office/drawing/2014/main" id="{68B80789-E24A-F386-49B6-F9AA4345D924}"/>
              </a:ext>
            </a:extLst>
          </p:cNvPr>
          <p:cNvSpPr txBox="1">
            <a:spLocks noChangeArrowheads="1"/>
          </p:cNvSpPr>
          <p:nvPr/>
        </p:nvSpPr>
        <p:spPr bwMode="auto">
          <a:xfrm>
            <a:off x="1846264" y="941388"/>
            <a:ext cx="3386137" cy="457200"/>
          </a:xfrm>
          <a:prstGeom prst="rect">
            <a:avLst/>
          </a:prstGeom>
          <a:solidFill>
            <a:schemeClr val="accent1">
              <a:lumMod val="40000"/>
              <a:lumOff val="6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lnSpc>
                <a:spcPct val="150000"/>
              </a:lnSpc>
              <a:spcBef>
                <a:spcPct val="0"/>
              </a:spcBef>
              <a:spcAft>
                <a:spcPct val="0"/>
              </a:spcAft>
              <a:defRPr/>
            </a:pPr>
            <a:r>
              <a:rPr lang="el-GR" altLang="el-GR" b="1" dirty="0">
                <a:solidFill>
                  <a:prstClr val="black"/>
                </a:solidFill>
              </a:rPr>
              <a:t>4ο Στάδιο: </a:t>
            </a:r>
            <a:r>
              <a:rPr lang="en-US" altLang="el-GR" b="1" dirty="0">
                <a:solidFill>
                  <a:prstClr val="black"/>
                </a:solidFill>
              </a:rPr>
              <a:t>positioning</a:t>
            </a:r>
            <a:endParaRPr lang="el-GR" altLang="el-GR" dirty="0">
              <a:solidFill>
                <a:prstClr val="black"/>
              </a:solidFill>
            </a:endParaRPr>
          </a:p>
        </p:txBody>
      </p:sp>
      <p:sp>
        <p:nvSpPr>
          <p:cNvPr id="22" name="TextBox 21">
            <a:extLst>
              <a:ext uri="{FF2B5EF4-FFF2-40B4-BE49-F238E27FC236}">
                <a16:creationId xmlns:a16="http://schemas.microsoft.com/office/drawing/2014/main" id="{A8DDEEFE-5F1E-9379-7933-0832252CE2A6}"/>
              </a:ext>
            </a:extLst>
          </p:cNvPr>
          <p:cNvSpPr txBox="1"/>
          <p:nvPr/>
        </p:nvSpPr>
        <p:spPr>
          <a:xfrm>
            <a:off x="6269038" y="993775"/>
            <a:ext cx="2265362" cy="369888"/>
          </a:xfrm>
          <a:prstGeom prst="rect">
            <a:avLst/>
          </a:prstGeom>
          <a:solidFill>
            <a:schemeClr val="accent1">
              <a:lumMod val="40000"/>
              <a:lumOff val="60000"/>
            </a:schemeClr>
          </a:solidFill>
        </p:spPr>
        <p:txBody>
          <a:bodyPr>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Πεδίο δράσης</a:t>
            </a:r>
          </a:p>
        </p:txBody>
      </p:sp>
      <p:grpSp>
        <p:nvGrpSpPr>
          <p:cNvPr id="13" name="Ομάδα 12">
            <a:extLst>
              <a:ext uri="{FF2B5EF4-FFF2-40B4-BE49-F238E27FC236}">
                <a16:creationId xmlns:a16="http://schemas.microsoft.com/office/drawing/2014/main" id="{D1F64894-155D-F63B-99D1-7DDF8AE67AE7}"/>
              </a:ext>
            </a:extLst>
          </p:cNvPr>
          <p:cNvGrpSpPr>
            <a:grpSpLocks/>
          </p:cNvGrpSpPr>
          <p:nvPr/>
        </p:nvGrpSpPr>
        <p:grpSpPr bwMode="auto">
          <a:xfrm>
            <a:off x="1700213" y="1704975"/>
            <a:ext cx="8826500" cy="730250"/>
            <a:chOff x="140715" y="1906777"/>
            <a:chExt cx="8827071" cy="729779"/>
          </a:xfrm>
        </p:grpSpPr>
        <p:sp>
          <p:nvSpPr>
            <p:cNvPr id="35854" name="TextBox 24">
              <a:extLst>
                <a:ext uri="{FF2B5EF4-FFF2-40B4-BE49-F238E27FC236}">
                  <a16:creationId xmlns:a16="http://schemas.microsoft.com/office/drawing/2014/main" id="{42BCA542-705C-F33F-576B-989995BAEB33}"/>
                </a:ext>
              </a:extLst>
            </p:cNvPr>
            <p:cNvSpPr txBox="1">
              <a:spLocks noChangeArrowheads="1"/>
            </p:cNvSpPr>
            <p:nvPr/>
          </p:nvSpPr>
          <p:spPr bwMode="auto">
            <a:xfrm>
              <a:off x="140715" y="1906777"/>
              <a:ext cx="8827071" cy="369332"/>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buFont typeface="Arial" panose="020B0604020202020204" pitchFamily="34" charset="0"/>
                <a:buChar char="•"/>
              </a:pPr>
              <a:r>
                <a:rPr lang="el-GR" altLang="el-GR" dirty="0">
                  <a:solidFill>
                    <a:prstClr val="black"/>
                  </a:solidFill>
                  <a:latin typeface="Times New Roman" panose="02020603050405020304" pitchFamily="18" charset="0"/>
                  <a:ea typeface="SimSun" panose="02010600030101010101" pitchFamily="2" charset="-122"/>
                </a:rPr>
                <a:t>τα παιδιά με χαμηλές επιδόσεις στα μαθηματικά τοποθετούνται </a:t>
              </a:r>
              <a:r>
                <a:rPr lang="el-GR" altLang="el-GR" b="1" dirty="0">
                  <a:solidFill>
                    <a:prstClr val="black"/>
                  </a:solidFill>
                  <a:latin typeface="Times New Roman" panose="02020603050405020304" pitchFamily="18" charset="0"/>
                  <a:ea typeface="SimSun" panose="02010600030101010101" pitchFamily="2" charset="-122"/>
                </a:rPr>
                <a:t>σε θέση «αποτυχημένων» </a:t>
              </a:r>
              <a:endParaRPr lang="el-GR" altLang="el-GR" b="1" dirty="0">
                <a:solidFill>
                  <a:prstClr val="black"/>
                </a:solidFill>
              </a:endParaRPr>
            </a:p>
          </p:txBody>
        </p:sp>
        <p:sp>
          <p:nvSpPr>
            <p:cNvPr id="35855" name="TextBox 26">
              <a:extLst>
                <a:ext uri="{FF2B5EF4-FFF2-40B4-BE49-F238E27FC236}">
                  <a16:creationId xmlns:a16="http://schemas.microsoft.com/office/drawing/2014/main" id="{71F24353-424D-C6E9-B559-C0A7DFC5074D}"/>
                </a:ext>
              </a:extLst>
            </p:cNvPr>
            <p:cNvSpPr txBox="1">
              <a:spLocks noChangeArrowheads="1"/>
            </p:cNvSpPr>
            <p:nvPr/>
          </p:nvSpPr>
          <p:spPr bwMode="auto">
            <a:xfrm>
              <a:off x="176213" y="2267224"/>
              <a:ext cx="8606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b="1">
                  <a:solidFill>
                    <a:prstClr val="black"/>
                  </a:solidFill>
                  <a:latin typeface="Times New Roman" panose="02020603050405020304" pitchFamily="18" charset="0"/>
                  <a:ea typeface="SimSun" panose="02010600030101010101" pitchFamily="2" charset="-122"/>
                </a:rPr>
                <a:t>θα αποφύγουν κάθε ενασχόληση με αυτά </a:t>
              </a:r>
              <a:r>
                <a:rPr lang="el-GR" altLang="el-GR">
                  <a:solidFill>
                    <a:prstClr val="black"/>
                  </a:solidFill>
                  <a:latin typeface="Times New Roman" panose="02020603050405020304" pitchFamily="18" charset="0"/>
                  <a:ea typeface="SimSun" panose="02010600030101010101" pitchFamily="2" charset="-122"/>
                </a:rPr>
                <a:t>σε μια προσπάθεια να αποφύγουν την αποτυχία</a:t>
              </a:r>
              <a:endParaRPr lang="el-GR" altLang="el-GR">
                <a:solidFill>
                  <a:prstClr val="black"/>
                </a:solidFill>
              </a:endParaRPr>
            </a:p>
          </p:txBody>
        </p:sp>
      </p:grpSp>
      <p:grpSp>
        <p:nvGrpSpPr>
          <p:cNvPr id="15" name="Ομάδα 14">
            <a:extLst>
              <a:ext uri="{FF2B5EF4-FFF2-40B4-BE49-F238E27FC236}">
                <a16:creationId xmlns:a16="http://schemas.microsoft.com/office/drawing/2014/main" id="{5B21961B-FC52-EC6B-77BB-A98ACF9DF678}"/>
              </a:ext>
            </a:extLst>
          </p:cNvPr>
          <p:cNvGrpSpPr>
            <a:grpSpLocks/>
          </p:cNvGrpSpPr>
          <p:nvPr/>
        </p:nvGrpSpPr>
        <p:grpSpPr bwMode="auto">
          <a:xfrm>
            <a:off x="1874838" y="2725739"/>
            <a:ext cx="8651874" cy="828675"/>
            <a:chOff x="163636" y="2741487"/>
            <a:chExt cx="8021340" cy="829105"/>
          </a:xfrm>
        </p:grpSpPr>
        <p:sp>
          <p:nvSpPr>
            <p:cNvPr id="35852" name="TextBox 7">
              <a:extLst>
                <a:ext uri="{FF2B5EF4-FFF2-40B4-BE49-F238E27FC236}">
                  <a16:creationId xmlns:a16="http://schemas.microsoft.com/office/drawing/2014/main" id="{2A60A2B9-D8CD-56FD-E1EB-A6CE89894E24}"/>
                </a:ext>
              </a:extLst>
            </p:cNvPr>
            <p:cNvSpPr txBox="1">
              <a:spLocks noChangeArrowheads="1"/>
            </p:cNvSpPr>
            <p:nvPr/>
          </p:nvSpPr>
          <p:spPr bwMode="auto">
            <a:xfrm>
              <a:off x="163636" y="2741487"/>
              <a:ext cx="8008763" cy="369332"/>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spcBef>
                  <a:spcPct val="0"/>
                </a:spcBef>
                <a:spcAft>
                  <a:spcPct val="0"/>
                </a:spcAft>
                <a:buFont typeface="Arial" panose="020B0604020202020204" pitchFamily="34" charset="0"/>
                <a:buChar char="•"/>
              </a:pPr>
              <a:r>
                <a:rPr lang="el-GR" altLang="el-GR" dirty="0">
                  <a:solidFill>
                    <a:prstClr val="black"/>
                  </a:solidFill>
                  <a:latin typeface="Times New Roman" panose="02020603050405020304" pitchFamily="18" charset="0"/>
                  <a:ea typeface="SimSun" panose="02010600030101010101" pitchFamily="2" charset="-122"/>
                </a:rPr>
                <a:t>τα παιδιά με υψηλές σχολικές επιδόσεις τοποθετούνται </a:t>
              </a:r>
              <a:r>
                <a:rPr lang="el-GR" altLang="el-GR" b="1" dirty="0">
                  <a:solidFill>
                    <a:prstClr val="black"/>
                  </a:solidFill>
                  <a:latin typeface="Times New Roman" panose="02020603050405020304" pitchFamily="18" charset="0"/>
                  <a:ea typeface="SimSun" panose="02010600030101010101" pitchFamily="2" charset="-122"/>
                </a:rPr>
                <a:t>ως επιτυχημένα </a:t>
              </a:r>
            </a:p>
          </p:txBody>
        </p:sp>
        <p:sp>
          <p:nvSpPr>
            <p:cNvPr id="35853" name="TextBox 9">
              <a:extLst>
                <a:ext uri="{FF2B5EF4-FFF2-40B4-BE49-F238E27FC236}">
                  <a16:creationId xmlns:a16="http://schemas.microsoft.com/office/drawing/2014/main" id="{544ADAB6-824B-2C9D-234F-54B4BD8C6778}"/>
                </a:ext>
              </a:extLst>
            </p:cNvPr>
            <p:cNvSpPr txBox="1">
              <a:spLocks noChangeArrowheads="1"/>
            </p:cNvSpPr>
            <p:nvPr/>
          </p:nvSpPr>
          <p:spPr bwMode="auto">
            <a:xfrm>
              <a:off x="176213" y="3201260"/>
              <a:ext cx="8008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a:solidFill>
                    <a:prstClr val="black"/>
                  </a:solidFill>
                  <a:latin typeface="Times New Roman" panose="02020603050405020304" pitchFamily="18" charset="0"/>
                  <a:ea typeface="SimSun" panose="02010600030101010101" pitchFamily="2" charset="-122"/>
                </a:rPr>
                <a:t>λειτουργούν στην τάξη των μαθηματικών με αυξημένη προσπάθεια και επιμονή</a:t>
              </a:r>
              <a:endParaRPr lang="el-GR" altLang="el-GR">
                <a:solidFill>
                  <a:prstClr val="black"/>
                </a:solidFill>
              </a:endParaRPr>
            </a:p>
          </p:txBody>
        </p:sp>
      </p:grpSp>
      <p:sp>
        <p:nvSpPr>
          <p:cNvPr id="12" name="TextBox 11">
            <a:extLst>
              <a:ext uri="{FF2B5EF4-FFF2-40B4-BE49-F238E27FC236}">
                <a16:creationId xmlns:a16="http://schemas.microsoft.com/office/drawing/2014/main" id="{51437BCE-B51C-7BF7-71D6-0701AF0745E3}"/>
              </a:ext>
            </a:extLst>
          </p:cNvPr>
          <p:cNvSpPr txBox="1">
            <a:spLocks noChangeArrowheads="1"/>
          </p:cNvSpPr>
          <p:nvPr/>
        </p:nvSpPr>
        <p:spPr bwMode="auto">
          <a:xfrm>
            <a:off x="1752600" y="4303714"/>
            <a:ext cx="8828088" cy="923925"/>
          </a:xfrm>
          <a:prstGeom prst="rect">
            <a:avLst/>
          </a:prstGeom>
          <a:solidFill>
            <a:schemeClr val="accent4">
              <a:lumMod val="20000"/>
              <a:lumOff val="80000"/>
            </a:schemeClr>
          </a:solidFill>
          <a:ln>
            <a:noFill/>
          </a:ln>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buFont typeface="Arial" panose="020B0604020202020204" pitchFamily="34" charset="0"/>
              <a:buChar char="•"/>
            </a:pPr>
            <a:r>
              <a:rPr lang="el-GR" alt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θέσεις μη ευθύνης </a:t>
            </a: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για τους/τις εκπαιδευτικούς για την επίδοση των παιδιών – σύνδεση της επίδοσης με το εγγενές χάρισμα της ευφυίας- μόνιμη φυσική κατάσταση- περιορισμός του πεδίου δράσης- δεν υπάρχει δυνατότητα παρέμβασης</a:t>
            </a:r>
            <a:endParaRPr lang="el-GR" altLang="el-GR" dirty="0">
              <a:solidFill>
                <a:prstClr val="black"/>
              </a:solidFill>
            </a:endParaRPr>
          </a:p>
        </p:txBody>
      </p:sp>
      <p:sp>
        <p:nvSpPr>
          <p:cNvPr id="26" name="TextBox 25">
            <a:extLst>
              <a:ext uri="{FF2B5EF4-FFF2-40B4-BE49-F238E27FC236}">
                <a16:creationId xmlns:a16="http://schemas.microsoft.com/office/drawing/2014/main" id="{0A37278E-1749-BE03-2966-A93BC520E9CB}"/>
              </a:ext>
            </a:extLst>
          </p:cNvPr>
          <p:cNvSpPr txBox="1">
            <a:spLocks noChangeArrowheads="1"/>
          </p:cNvSpPr>
          <p:nvPr/>
        </p:nvSpPr>
        <p:spPr bwMode="auto">
          <a:xfrm>
            <a:off x="1874838" y="5395914"/>
            <a:ext cx="882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buFont typeface="Arial" panose="020B0604020202020204" pitchFamily="34" charset="0"/>
              <a:buChar char="•"/>
            </a:pPr>
            <a:r>
              <a:rPr lang="el-GR" alt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θέσεις ευθύνης στα παιδιά: </a:t>
            </a:r>
            <a:r>
              <a:rPr lang="el-GR" alt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είναι θέμα διαβάσματος</a:t>
            </a:r>
            <a:r>
              <a:rPr lang="el-GR" alt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l-GR" alt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θέμα συνέχειας και κενών</a:t>
            </a:r>
            <a:endParaRPr lang="el-GR" altLang="el-GR" i="1" dirty="0">
              <a:solidFill>
                <a:prstClr val="black"/>
              </a:solidFill>
            </a:endParaRPr>
          </a:p>
        </p:txBody>
      </p:sp>
      <p:sp>
        <p:nvSpPr>
          <p:cNvPr id="28" name="TextBox 27">
            <a:extLst>
              <a:ext uri="{FF2B5EF4-FFF2-40B4-BE49-F238E27FC236}">
                <a16:creationId xmlns:a16="http://schemas.microsoft.com/office/drawing/2014/main" id="{07928889-B897-49DE-B7E6-1107C7BC6898}"/>
              </a:ext>
            </a:extLst>
          </p:cNvPr>
          <p:cNvSpPr txBox="1">
            <a:spLocks noChangeArrowheads="1"/>
          </p:cNvSpPr>
          <p:nvPr/>
        </p:nvSpPr>
        <p:spPr bwMode="auto">
          <a:xfrm>
            <a:off x="1766888" y="3621088"/>
            <a:ext cx="8759825" cy="646112"/>
          </a:xfrm>
          <a:prstGeom prst="rect">
            <a:avLst/>
          </a:prstGeom>
          <a:solidFill>
            <a:schemeClr val="accent4">
              <a:lumMod val="40000"/>
              <a:lumOff val="60000"/>
            </a:schemeClr>
          </a:solidFill>
          <a:ln>
            <a:noFill/>
          </a:ln>
        </p:spPr>
        <p:txBody>
          <a:bodyPr wrap="square">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buFont typeface="Arial" panose="020B0604020202020204" pitchFamily="34" charset="0"/>
              <a:buChar char="•"/>
            </a:pP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τα </a:t>
            </a:r>
            <a:r>
              <a:rPr lang="el-GR" alt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κορίτσια</a:t>
            </a: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τοποθετούνται ως </a:t>
            </a:r>
            <a:r>
              <a:rPr lang="el-GR" alt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μη επιτυχημένα </a:t>
            </a: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στα μαθηματικά με συνέπεια να περιορίζουν τη δράση τους και να μην διεκδικούν τη συμμετοχή τους</a:t>
            </a:r>
          </a:p>
        </p:txBody>
      </p:sp>
      <p:sp>
        <p:nvSpPr>
          <p:cNvPr id="35851" name="TextBox 30">
            <a:extLst>
              <a:ext uri="{FF2B5EF4-FFF2-40B4-BE49-F238E27FC236}">
                <a16:creationId xmlns:a16="http://schemas.microsoft.com/office/drawing/2014/main" id="{7D4F7CB5-A515-45B2-E9AF-E583480896BB}"/>
              </a:ext>
            </a:extLst>
          </p:cNvPr>
          <p:cNvSpPr txBox="1">
            <a:spLocks noChangeArrowheads="1"/>
          </p:cNvSpPr>
          <p:nvPr/>
        </p:nvSpPr>
        <p:spPr bwMode="auto">
          <a:xfrm>
            <a:off x="1885951" y="5872163"/>
            <a:ext cx="8353425" cy="646112"/>
          </a:xfrm>
          <a:prstGeom prst="rect">
            <a:avLst/>
          </a:prstGeom>
          <a:solidFill>
            <a:schemeClr val="accent4">
              <a:lumMod val="20000"/>
              <a:lumOff val="80000"/>
            </a:schemeClr>
          </a:solidFill>
          <a:ln>
            <a:noFill/>
          </a:ln>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buFont typeface="Arial" panose="020B0604020202020204" pitchFamily="34" charset="0"/>
              <a:buChar char="•"/>
            </a:pPr>
            <a:r>
              <a:rPr lang="el-GR" alt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θέση ευθύνης </a:t>
            </a: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για τη συμμετοχή των κοριτσιών, στα ίδια τα κορίτσια και ο λόγος του έχει μια σημαντική υλική συνέπεια, τη </a:t>
            </a:r>
            <a:r>
              <a:rPr lang="el-GR" altLang="el-GR"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θυματοποίηση</a:t>
            </a: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του ίδιου του θύματος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C8A44-8BFF-4B94-892A-E5530869AD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70EFAA-5A59-7271-3BD0-9DDF7A6B413B}"/>
              </a:ext>
            </a:extLst>
          </p:cNvPr>
          <p:cNvSpPr txBox="1"/>
          <p:nvPr/>
        </p:nvSpPr>
        <p:spPr>
          <a:xfrm>
            <a:off x="961465" y="182886"/>
            <a:ext cx="9670676" cy="461665"/>
          </a:xfrm>
          <a:prstGeom prst="rect">
            <a:avLst/>
          </a:prstGeom>
          <a:solidFill>
            <a:schemeClr val="bg1"/>
          </a:solidFill>
        </p:spPr>
        <p:txBody>
          <a:bodyPr wrap="square">
            <a:spAutoFit/>
          </a:bodyPr>
          <a:lstStyle/>
          <a:p>
            <a:r>
              <a:rPr lang="el-GR" sz="2400" dirty="0">
                <a:latin typeface="Times New Roman" panose="02020603050405020304" pitchFamily="18" charset="0"/>
                <a:ea typeface="Calibri" panose="020F0502020204030204" pitchFamily="34" charset="0"/>
              </a:rPr>
              <a:t>Ε</a:t>
            </a:r>
            <a:r>
              <a:rPr lang="el-GR" sz="2400" dirty="0">
                <a:effectLst/>
                <a:latin typeface="Times New Roman" panose="02020603050405020304" pitchFamily="18" charset="0"/>
                <a:ea typeface="Calibri" panose="020F0502020204030204" pitchFamily="34" charset="0"/>
              </a:rPr>
              <a:t>παγγελματική ταυτότητα του/της εκπαιδευτικού που διδάσκει μαθηματικά </a:t>
            </a:r>
            <a:endParaRPr lang="el-GR" sz="2400" dirty="0"/>
          </a:p>
        </p:txBody>
      </p:sp>
      <p:sp>
        <p:nvSpPr>
          <p:cNvPr id="9" name="TextBox 8">
            <a:extLst>
              <a:ext uri="{FF2B5EF4-FFF2-40B4-BE49-F238E27FC236}">
                <a16:creationId xmlns:a16="http://schemas.microsoft.com/office/drawing/2014/main" id="{0EF8EF68-F2C4-550C-A302-518A34AF80AA}"/>
              </a:ext>
            </a:extLst>
          </p:cNvPr>
          <p:cNvSpPr txBox="1"/>
          <p:nvPr/>
        </p:nvSpPr>
        <p:spPr>
          <a:xfrm>
            <a:off x="180414" y="793808"/>
            <a:ext cx="4275043" cy="2872902"/>
          </a:xfrm>
          <a:prstGeom prst="rect">
            <a:avLst/>
          </a:prstGeom>
          <a:solidFill>
            <a:schemeClr val="bg1"/>
          </a:solidFill>
        </p:spPr>
        <p:txBody>
          <a:bodyPr wrap="square">
            <a:spAutoFit/>
          </a:bodyPr>
          <a:lstStyle/>
          <a:p>
            <a:pPr algn="just">
              <a:lnSpc>
                <a:spcPct val="150000"/>
              </a:lnSpc>
              <a:spcAft>
                <a:spcPts val="600"/>
              </a:spcAft>
            </a:pPr>
            <a:r>
              <a:rPr lang="el-GR" sz="2400" dirty="0">
                <a:effectLst/>
                <a:latin typeface="Times New Roman" panose="02020603050405020304" pitchFamily="18" charset="0"/>
                <a:ea typeface="Calibri" panose="020F0502020204030204" pitchFamily="34" charset="0"/>
              </a:rPr>
              <a:t>Η ταυτότητα παράγεται μέσω σχέσεων εξουσίας - είναι μια συνεχής πράξη πολιτισμικής (ανά)παραγωγής </a:t>
            </a:r>
          </a:p>
          <a:p>
            <a:pPr algn="r">
              <a:lnSpc>
                <a:spcPct val="150000"/>
              </a:lnSpc>
              <a:spcAft>
                <a:spcPts val="600"/>
              </a:spcAft>
            </a:pPr>
            <a:r>
              <a:rPr lang="el-GR" sz="2400" dirty="0">
                <a:latin typeface="Times New Roman" panose="02020603050405020304" pitchFamily="18" charset="0"/>
                <a:ea typeface="Calibri" panose="020F0502020204030204" pitchFamily="34" charset="0"/>
              </a:rPr>
              <a:t>(</a:t>
            </a:r>
            <a:r>
              <a:rPr lang="el-GR" sz="2400" dirty="0" err="1">
                <a:latin typeface="Times New Roman" panose="02020603050405020304" pitchFamily="18" charset="0"/>
                <a:ea typeface="Calibri" panose="020F0502020204030204" pitchFamily="34" charset="0"/>
              </a:rPr>
              <a:t>Gutiérrez</a:t>
            </a:r>
            <a:r>
              <a:rPr lang="el-GR" sz="2400" dirty="0">
                <a:latin typeface="Times New Roman" panose="02020603050405020304" pitchFamily="18" charset="0"/>
                <a:ea typeface="Calibri" panose="020F0502020204030204" pitchFamily="34" charset="0"/>
              </a:rPr>
              <a:t>, 2013)</a:t>
            </a:r>
            <a:endParaRPr lang="el-GR" sz="2400" dirty="0">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id="{EDF13C04-5F78-D0D1-529A-F676BC26AC74}"/>
              </a:ext>
            </a:extLst>
          </p:cNvPr>
          <p:cNvSpPr txBox="1"/>
          <p:nvPr/>
        </p:nvSpPr>
        <p:spPr>
          <a:xfrm>
            <a:off x="5911104" y="4011345"/>
            <a:ext cx="6100482" cy="1569660"/>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παρεμβαίνουν στη συγκρότηση της ταυτότητας </a:t>
            </a:r>
          </a:p>
          <a:p>
            <a:pPr marL="0" marR="0" lvl="0" indent="0" algn="ctr" defTabSz="457200" rtl="0" eaLnBrk="1" fontAlgn="auto" latinLnBrk="0" hangingPunct="1">
              <a:lnSpc>
                <a:spcPct val="100000"/>
              </a:lnSpc>
              <a:spcBef>
                <a:spcPts val="0"/>
              </a:spcBef>
              <a:spcAft>
                <a:spcPts val="0"/>
              </a:spcAft>
              <a:buClrTx/>
              <a:buSzTx/>
              <a:buFontTx/>
              <a:buNone/>
              <a:tabLst/>
              <a:defRPr/>
            </a:pPr>
            <a:r>
              <a:rPr lang="el-GR" sz="2400" dirty="0">
                <a:solidFill>
                  <a:prstClr val="black"/>
                </a:solidFill>
                <a:latin typeface="Times New Roman" panose="02020603050405020304" pitchFamily="18" charset="0"/>
              </a:rPr>
              <a:t>της/του εκπαιδευτικού</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και τη σύνδεση της με τις διδακτικές πρακτικές</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el-G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Lutovac</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&amp; </a:t>
            </a:r>
            <a:r>
              <a:rPr kumimoji="0" lang="el-G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Kaasila</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2018</a:t>
            </a:r>
            <a:endParaRPr lang="el-GR" dirty="0"/>
          </a:p>
        </p:txBody>
      </p:sp>
      <p:sp>
        <p:nvSpPr>
          <p:cNvPr id="12" name="Βέλος: Αριστερό-δεξιό 11">
            <a:extLst>
              <a:ext uri="{FF2B5EF4-FFF2-40B4-BE49-F238E27FC236}">
                <a16:creationId xmlns:a16="http://schemas.microsoft.com/office/drawing/2014/main" id="{CF070631-E869-B471-5EFC-344EC62C2F98}"/>
              </a:ext>
            </a:extLst>
          </p:cNvPr>
          <p:cNvSpPr/>
          <p:nvPr/>
        </p:nvSpPr>
        <p:spPr>
          <a:xfrm>
            <a:off x="4870883" y="1300448"/>
            <a:ext cx="1216152" cy="484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Βέλος: Επάνω-κάτω 12">
            <a:extLst>
              <a:ext uri="{FF2B5EF4-FFF2-40B4-BE49-F238E27FC236}">
                <a16:creationId xmlns:a16="http://schemas.microsoft.com/office/drawing/2014/main" id="{46864B6F-F590-409C-F328-6A8B6C519759}"/>
              </a:ext>
            </a:extLst>
          </p:cNvPr>
          <p:cNvSpPr/>
          <p:nvPr/>
        </p:nvSpPr>
        <p:spPr>
          <a:xfrm>
            <a:off x="8604728" y="2688514"/>
            <a:ext cx="484632" cy="121615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6" name="Ομάδα 15">
            <a:extLst>
              <a:ext uri="{FF2B5EF4-FFF2-40B4-BE49-F238E27FC236}">
                <a16:creationId xmlns:a16="http://schemas.microsoft.com/office/drawing/2014/main" id="{E9979BD4-A1C2-1888-80FD-4C8D31E57486}"/>
              </a:ext>
            </a:extLst>
          </p:cNvPr>
          <p:cNvGrpSpPr/>
          <p:nvPr/>
        </p:nvGrpSpPr>
        <p:grpSpPr>
          <a:xfrm>
            <a:off x="6372786" y="829800"/>
            <a:ext cx="5638800" cy="1752035"/>
            <a:chOff x="6372786" y="829800"/>
            <a:chExt cx="5638800" cy="1752035"/>
          </a:xfrm>
        </p:grpSpPr>
        <p:sp>
          <p:nvSpPr>
            <p:cNvPr id="4" name="TextBox 3">
              <a:extLst>
                <a:ext uri="{FF2B5EF4-FFF2-40B4-BE49-F238E27FC236}">
                  <a16:creationId xmlns:a16="http://schemas.microsoft.com/office/drawing/2014/main" id="{E052BCB6-13E2-39A7-CB32-97D30338E6A0}"/>
                </a:ext>
              </a:extLst>
            </p:cNvPr>
            <p:cNvSpPr txBox="1"/>
            <p:nvPr/>
          </p:nvSpPr>
          <p:spPr>
            <a:xfrm>
              <a:off x="6372786" y="829800"/>
              <a:ext cx="5638800" cy="1752035"/>
            </a:xfrm>
            <a:prstGeom prst="rect">
              <a:avLst/>
            </a:prstGeom>
            <a:solidFill>
              <a:schemeClr val="bg1"/>
            </a:solidFill>
          </p:spPr>
          <p:txBody>
            <a:bodyPr wrap="square">
              <a:spAutoFit/>
            </a:bodyPr>
            <a:lstStyle/>
            <a:p>
              <a:pPr marL="342900" indent="-342900" algn="just">
                <a:spcAft>
                  <a:spcPts val="1200"/>
                </a:spcAft>
                <a:buFont typeface="Arial" panose="020B0604020202020204" pitchFamily="34" charset="0"/>
                <a:buChar char="•"/>
              </a:pPr>
              <a:r>
                <a:rPr lang="el-GR" sz="2400" dirty="0">
                  <a:latin typeface="Times New Roman" panose="02020603050405020304" pitchFamily="18" charset="0"/>
                </a:rPr>
                <a:t>τα ζητήματα εξουσίας </a:t>
              </a:r>
            </a:p>
            <a:p>
              <a:pPr marL="342900" indent="-342900" algn="just">
                <a:buFont typeface="Arial" panose="020B0604020202020204" pitchFamily="34" charset="0"/>
                <a:buChar char="•"/>
              </a:pPr>
              <a:r>
                <a:rPr lang="el-GR" sz="2400" dirty="0">
                  <a:latin typeface="Times New Roman" panose="02020603050405020304" pitchFamily="18" charset="0"/>
                </a:rPr>
                <a:t>κοινωνικής δικαιοσύνης</a:t>
              </a:r>
            </a:p>
            <a:p>
              <a:pPr algn="just"/>
              <a:endParaRPr lang="el-GR" sz="2400" dirty="0">
                <a:latin typeface="Times New Roman" panose="02020603050405020304" pitchFamily="18" charset="0"/>
              </a:endParaRPr>
            </a:p>
            <a:p>
              <a:pPr algn="just"/>
              <a:endParaRPr lang="el-GR" sz="2400" dirty="0">
                <a:latin typeface="Times New Roman" panose="02020603050405020304" pitchFamily="18" charset="0"/>
              </a:endParaRPr>
            </a:p>
          </p:txBody>
        </p:sp>
        <p:sp>
          <p:nvSpPr>
            <p:cNvPr id="14" name="Δεξί άγκιστρο 13">
              <a:extLst>
                <a:ext uri="{FF2B5EF4-FFF2-40B4-BE49-F238E27FC236}">
                  <a16:creationId xmlns:a16="http://schemas.microsoft.com/office/drawing/2014/main" id="{CC015B6B-736E-92F9-49C2-AB464487C559}"/>
                </a:ext>
              </a:extLst>
            </p:cNvPr>
            <p:cNvSpPr/>
            <p:nvPr/>
          </p:nvSpPr>
          <p:spPr>
            <a:xfrm>
              <a:off x="9861175" y="851647"/>
              <a:ext cx="519953" cy="14401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l-GR" dirty="0"/>
                <a:t>                      </a:t>
              </a:r>
            </a:p>
          </p:txBody>
        </p:sp>
      </p:grpSp>
      <p:sp>
        <p:nvSpPr>
          <p:cNvPr id="15" name="TextBox 14">
            <a:extLst>
              <a:ext uri="{FF2B5EF4-FFF2-40B4-BE49-F238E27FC236}">
                <a16:creationId xmlns:a16="http://schemas.microsoft.com/office/drawing/2014/main" id="{A2DABF76-E4C1-8D5D-B32E-CAF4C5B38192}"/>
              </a:ext>
            </a:extLst>
          </p:cNvPr>
          <p:cNvSpPr txBox="1"/>
          <p:nvPr/>
        </p:nvSpPr>
        <p:spPr>
          <a:xfrm>
            <a:off x="10479741" y="1219598"/>
            <a:ext cx="1531845" cy="646331"/>
          </a:xfrm>
          <a:prstGeom prst="rect">
            <a:avLst/>
          </a:prstGeom>
          <a:noFill/>
        </p:spPr>
        <p:txBody>
          <a:bodyPr wrap="square" rtlCol="0">
            <a:spAutoFit/>
          </a:bodyPr>
          <a:lstStyle/>
          <a:p>
            <a:r>
              <a:rPr lang="el-GR" dirty="0"/>
              <a:t>Μαθηματική εκπαίδευση</a:t>
            </a:r>
          </a:p>
        </p:txBody>
      </p:sp>
      <p:pic>
        <p:nvPicPr>
          <p:cNvPr id="18" name="Εικόνα 17">
            <a:extLst>
              <a:ext uri="{FF2B5EF4-FFF2-40B4-BE49-F238E27FC236}">
                <a16:creationId xmlns:a16="http://schemas.microsoft.com/office/drawing/2014/main" id="{FED13388-EC6C-D80B-961D-8F9BC62ABCC0}"/>
              </a:ext>
            </a:extLst>
          </p:cNvPr>
          <p:cNvPicPr>
            <a:picLocks noChangeAspect="1"/>
          </p:cNvPicPr>
          <p:nvPr/>
        </p:nvPicPr>
        <p:blipFill>
          <a:blip r:embed="rId2"/>
          <a:stretch>
            <a:fillRect/>
          </a:stretch>
        </p:blipFill>
        <p:spPr>
          <a:xfrm>
            <a:off x="773684" y="3666710"/>
            <a:ext cx="3581760" cy="2512094"/>
          </a:xfrm>
          <a:prstGeom prst="rect">
            <a:avLst/>
          </a:prstGeom>
        </p:spPr>
      </p:pic>
      <p:sp>
        <p:nvSpPr>
          <p:cNvPr id="20" name="TextBox 19">
            <a:extLst>
              <a:ext uri="{FF2B5EF4-FFF2-40B4-BE49-F238E27FC236}">
                <a16:creationId xmlns:a16="http://schemas.microsoft.com/office/drawing/2014/main" id="{3107CAAA-1C09-7EFE-A298-537376DF83D0}"/>
              </a:ext>
            </a:extLst>
          </p:cNvPr>
          <p:cNvSpPr txBox="1"/>
          <p:nvPr/>
        </p:nvSpPr>
        <p:spPr>
          <a:xfrm>
            <a:off x="5909366" y="5797367"/>
            <a:ext cx="6102220" cy="461665"/>
          </a:xfrm>
          <a:prstGeom prst="rect">
            <a:avLst/>
          </a:prstGeom>
          <a:solidFill>
            <a:schemeClr val="bg1"/>
          </a:solidFill>
        </p:spPr>
        <p:txBody>
          <a:bodyPr wrap="square">
            <a:spAutoFit/>
          </a:bodyPr>
          <a:lstStyle/>
          <a:p>
            <a:r>
              <a:rPr lang="el-GR" sz="2400" dirty="0"/>
              <a:t>διαμόρφωση συνθηκών ίσης πρόσβασης</a:t>
            </a:r>
          </a:p>
        </p:txBody>
      </p:sp>
    </p:spTree>
    <p:extLst>
      <p:ext uri="{BB962C8B-B14F-4D97-AF65-F5344CB8AC3E}">
        <p14:creationId xmlns:p14="http://schemas.microsoft.com/office/powerpoint/2010/main" val="221570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5"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F6C7B31-C35F-E5FA-72C2-0F1F029EDE0D}"/>
              </a:ext>
            </a:extLst>
          </p:cNvPr>
          <p:cNvSpPr>
            <a:spLocks noGrp="1"/>
          </p:cNvSpPr>
          <p:nvPr/>
        </p:nvSpPr>
        <p:spPr bwMode="auto">
          <a:xfrm>
            <a:off x="1700213" y="136525"/>
            <a:ext cx="3890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639763" indent="-2730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0" fontAlgn="base" hangingPunct="0">
              <a:spcBef>
                <a:spcPct val="0"/>
              </a:spcBef>
              <a:spcAft>
                <a:spcPct val="0"/>
              </a:spcAft>
              <a:buClrTx/>
              <a:buSzTx/>
              <a:buNone/>
            </a:pPr>
            <a:r>
              <a:rPr lang="el-GR" altLang="el-GR" sz="3200">
                <a:solidFill>
                  <a:srgbClr val="000000"/>
                </a:solidFill>
              </a:rPr>
              <a:t>Ερευνητικά Ευρήματα</a:t>
            </a:r>
            <a:endParaRPr lang="el-GR" altLang="el-GR" sz="3200">
              <a:solidFill>
                <a:srgbClr val="000000"/>
              </a:solidFill>
              <a:latin typeface="Tw Cen MT" panose="020B0602020104020603" pitchFamily="34" charset="0"/>
            </a:endParaRPr>
          </a:p>
        </p:txBody>
      </p:sp>
      <p:sp>
        <p:nvSpPr>
          <p:cNvPr id="3" name="TextBox 2">
            <a:extLst>
              <a:ext uri="{FF2B5EF4-FFF2-40B4-BE49-F238E27FC236}">
                <a16:creationId xmlns:a16="http://schemas.microsoft.com/office/drawing/2014/main" id="{69C82D31-98F1-640C-36C2-29C227C513B2}"/>
              </a:ext>
            </a:extLst>
          </p:cNvPr>
          <p:cNvSpPr txBox="1"/>
          <p:nvPr/>
        </p:nvSpPr>
        <p:spPr>
          <a:xfrm>
            <a:off x="6383338" y="261939"/>
            <a:ext cx="2520950" cy="369887"/>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1ος εκπαιδευτικός</a:t>
            </a:r>
          </a:p>
        </p:txBody>
      </p:sp>
      <p:sp>
        <p:nvSpPr>
          <p:cNvPr id="21" name="TextBox 5">
            <a:extLst>
              <a:ext uri="{FF2B5EF4-FFF2-40B4-BE49-F238E27FC236}">
                <a16:creationId xmlns:a16="http://schemas.microsoft.com/office/drawing/2014/main" id="{D7433472-3F5B-3B0D-9643-AAD3A337AC94}"/>
              </a:ext>
            </a:extLst>
          </p:cNvPr>
          <p:cNvSpPr txBox="1">
            <a:spLocks noChangeArrowheads="1"/>
          </p:cNvSpPr>
          <p:nvPr/>
        </p:nvSpPr>
        <p:spPr bwMode="auto">
          <a:xfrm>
            <a:off x="1628776" y="690069"/>
            <a:ext cx="4033837" cy="457200"/>
          </a:xfrm>
          <a:prstGeom prst="rect">
            <a:avLst/>
          </a:prstGeom>
          <a:solidFill>
            <a:schemeClr val="accent1">
              <a:lumMod val="40000"/>
              <a:lumOff val="6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lnSpc>
                <a:spcPct val="150000"/>
              </a:lnSpc>
              <a:spcBef>
                <a:spcPct val="0"/>
              </a:spcBef>
              <a:spcAft>
                <a:spcPct val="0"/>
              </a:spcAft>
              <a:defRPr/>
            </a:pPr>
            <a:r>
              <a:rPr lang="el-GR" altLang="el-GR" b="1" dirty="0">
                <a:solidFill>
                  <a:prstClr val="black"/>
                </a:solidFill>
              </a:rPr>
              <a:t>5ο Στάδιο: </a:t>
            </a:r>
            <a:r>
              <a:rPr lang="en-US" altLang="el-GR" b="1" dirty="0">
                <a:solidFill>
                  <a:prstClr val="black"/>
                </a:solidFill>
              </a:rPr>
              <a:t>discourse and practices</a:t>
            </a:r>
            <a:endParaRPr lang="el-GR" altLang="el-GR" dirty="0">
              <a:solidFill>
                <a:prstClr val="black"/>
              </a:solidFill>
            </a:endParaRPr>
          </a:p>
        </p:txBody>
      </p:sp>
      <p:sp>
        <p:nvSpPr>
          <p:cNvPr id="5" name="TextBox 4">
            <a:extLst>
              <a:ext uri="{FF2B5EF4-FFF2-40B4-BE49-F238E27FC236}">
                <a16:creationId xmlns:a16="http://schemas.microsoft.com/office/drawing/2014/main" id="{3F328DEC-33DE-A9CB-E3BF-6056EE6D62D8}"/>
              </a:ext>
            </a:extLst>
          </p:cNvPr>
          <p:cNvSpPr txBox="1"/>
          <p:nvPr/>
        </p:nvSpPr>
        <p:spPr>
          <a:xfrm>
            <a:off x="5405083" y="1080055"/>
            <a:ext cx="5158143" cy="369332"/>
          </a:xfrm>
          <a:prstGeom prst="rect">
            <a:avLst/>
          </a:prstGeom>
          <a:solidFill>
            <a:schemeClr val="accent1">
              <a:lumMod val="20000"/>
              <a:lumOff val="80000"/>
            </a:schemeClr>
          </a:solidFill>
        </p:spPr>
        <p:txBody>
          <a:bodyPr wrap="none">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Ποιες λογοθετικές πρακτικές νομιμοποιεί ο λόγος</a:t>
            </a:r>
          </a:p>
        </p:txBody>
      </p:sp>
      <p:sp>
        <p:nvSpPr>
          <p:cNvPr id="17" name="TextBox 16">
            <a:extLst>
              <a:ext uri="{FF2B5EF4-FFF2-40B4-BE49-F238E27FC236}">
                <a16:creationId xmlns:a16="http://schemas.microsoft.com/office/drawing/2014/main" id="{C4B37AE8-04BF-53EC-7D42-45F6DE006241}"/>
              </a:ext>
            </a:extLst>
          </p:cNvPr>
          <p:cNvSpPr txBox="1"/>
          <p:nvPr/>
        </p:nvSpPr>
        <p:spPr>
          <a:xfrm>
            <a:off x="1700213" y="1511301"/>
            <a:ext cx="8356600" cy="3332163"/>
          </a:xfrm>
          <a:prstGeom prst="rect">
            <a:avLst/>
          </a:prstGeom>
          <a:solidFill>
            <a:schemeClr val="accent3">
              <a:lumMod val="20000"/>
              <a:lumOff val="80000"/>
            </a:schemeClr>
          </a:solidFill>
        </p:spPr>
        <p:txBody>
          <a:bodyPr>
            <a:spAutoFit/>
          </a:bodyPr>
          <a:lstStyle/>
          <a:p>
            <a:pPr algn="just" defTabSz="914400" eaLnBrk="0" fontAlgn="base" hangingPunct="0">
              <a:spcBef>
                <a:spcPct val="0"/>
              </a:spcBef>
              <a:spcAft>
                <a:spcPts val="300"/>
              </a:spcAft>
              <a:defRPr/>
            </a:pP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Νομιμοποιεί </a:t>
            </a:r>
            <a:r>
              <a:rPr 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τις δικές του πρακτικές στην τάξη των μαθηματικών:</a:t>
            </a:r>
            <a:endPar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algn="just" defTabSz="914400" eaLnBrk="0" fontAlgn="base" hangingPunct="0">
              <a:spcBef>
                <a:spcPct val="0"/>
              </a:spcBef>
              <a:spcAft>
                <a:spcPts val="300"/>
              </a:spcAft>
              <a:defRPr/>
            </a:pP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«Σε αυτή την τάξη των μαθηματικών </a:t>
            </a:r>
            <a:r>
              <a:rPr lang="el-GR" b="1"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προσπαθώ πολύ περισσότερο να πάρω το λόγο σε σχέση με ένα αγόρι</a:t>
            </a: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(Κ1)</a:t>
            </a:r>
          </a:p>
          <a:p>
            <a:pPr algn="just" defTabSz="914400" eaLnBrk="0" fontAlgn="base" hangingPunct="0">
              <a:spcBef>
                <a:spcPct val="0"/>
              </a:spcBef>
              <a:spcAft>
                <a:spcPts val="300"/>
              </a:spcAft>
              <a:defRPr/>
            </a:pP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Τις πιο πολλές φορές τα αγόρια μιλάνε</a:t>
            </a: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l-GR" b="1"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Δεν τα σηκώνει ο κύριος τα κορίτσια</a:t>
            </a: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 μετά από ένα σημεία κουράστηκα γιατί δεν με σήκωνε και δεν με έλεγε ποτέ. Κουράστηκα και δεν σηκώνω χέρι.».(Κ5), </a:t>
            </a:r>
          </a:p>
          <a:p>
            <a:pPr algn="just" defTabSz="914400" eaLnBrk="0" fontAlgn="base" hangingPunct="0">
              <a:spcBef>
                <a:spcPct val="0"/>
              </a:spcBef>
              <a:spcAft>
                <a:spcPts val="300"/>
              </a:spcAft>
              <a:defRPr/>
            </a:pP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«Πολλές φορές </a:t>
            </a:r>
            <a:r>
              <a:rPr lang="el-GR" b="1"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με το που θα έρθει ένα δύσκολο ερώτημα δεν θα ρωτήσει ένα κορίτσι</a:t>
            </a: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Θα ρωτήσει κατευθείαν ένα αγόρι ενώ μπορεί να το ξέρει και ένα κορίτσι.» (Κ1), </a:t>
            </a:r>
          </a:p>
          <a:p>
            <a:pPr algn="just" defTabSz="914400" eaLnBrk="0" fontAlgn="base" hangingPunct="0">
              <a:spcBef>
                <a:spcPct val="0"/>
              </a:spcBef>
              <a:spcAft>
                <a:spcPts val="300"/>
              </a:spcAft>
              <a:defRPr/>
            </a:pP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«Με τα αγόρια θα μιλήσει πιο άνετα.» (Κ8), </a:t>
            </a:r>
          </a:p>
          <a:p>
            <a:pPr algn="just" defTabSz="914400" eaLnBrk="0" fontAlgn="base" hangingPunct="0">
              <a:spcBef>
                <a:spcPct val="0"/>
              </a:spcBef>
              <a:spcAft>
                <a:spcPts val="300"/>
              </a:spcAft>
              <a:defRPr/>
            </a:pP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«Μιλάει περισσότερο στα αγόρια και τα φωνάζει με τα υποκοριστικά, ενώ εμάς όχι. Δεν επιδιώκει να έχει την ίδια σχέση δεν κάνει με εμάς ούτε ένα αστείο» (Κ1).</a:t>
            </a:r>
            <a:endPar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6871" name="TextBox 17">
            <a:extLst>
              <a:ext uri="{FF2B5EF4-FFF2-40B4-BE49-F238E27FC236}">
                <a16:creationId xmlns:a16="http://schemas.microsoft.com/office/drawing/2014/main" id="{F46D1412-472E-3B81-4FA8-9ED82831D45A}"/>
              </a:ext>
            </a:extLst>
          </p:cNvPr>
          <p:cNvSpPr txBox="1">
            <a:spLocks noChangeArrowheads="1"/>
          </p:cNvSpPr>
          <p:nvPr/>
        </p:nvSpPr>
        <p:spPr bwMode="auto">
          <a:xfrm>
            <a:off x="1652588" y="4929188"/>
            <a:ext cx="8355012"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Καθώς δεν κατασκευάζει θέσεις επιτυχίας για </a:t>
            </a:r>
            <a:r>
              <a:rPr lang="el-GR" alt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τα κορίτσια δεν τα παραχωρεί χώρο και χρόνο</a:t>
            </a:r>
          </a:p>
        </p:txBody>
      </p:sp>
      <p:sp>
        <p:nvSpPr>
          <p:cNvPr id="36872" name="TextBox 18">
            <a:extLst>
              <a:ext uri="{FF2B5EF4-FFF2-40B4-BE49-F238E27FC236}">
                <a16:creationId xmlns:a16="http://schemas.microsoft.com/office/drawing/2014/main" id="{166E9578-8A0B-845B-ADD5-8AF62190654B}"/>
              </a:ext>
            </a:extLst>
          </p:cNvPr>
          <p:cNvSpPr txBox="1">
            <a:spLocks noChangeArrowheads="1"/>
          </p:cNvSpPr>
          <p:nvPr/>
        </p:nvSpPr>
        <p:spPr bwMode="auto">
          <a:xfrm>
            <a:off x="1687513" y="5661026"/>
            <a:ext cx="8355012"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spcBef>
                <a:spcPct val="0"/>
              </a:spcBef>
              <a:spcAft>
                <a:spcPts val="300"/>
              </a:spcAft>
            </a:pP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Για τα αγόρια υπάρχουν θέσεις επιτυχίας κατά συνέπεια </a:t>
            </a:r>
            <a:r>
              <a:rPr lang="el-GR" alt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τα παραχωρείτε και χρόνος και χώρος δράσης </a:t>
            </a: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και όχι μόνο για τα μαθηματικά</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1AC98AE-CCC1-0B75-F97D-90A2D85660A1}"/>
              </a:ext>
            </a:extLst>
          </p:cNvPr>
          <p:cNvSpPr>
            <a:spLocks noGrp="1"/>
          </p:cNvSpPr>
          <p:nvPr/>
        </p:nvSpPr>
        <p:spPr bwMode="auto">
          <a:xfrm>
            <a:off x="1700213" y="136525"/>
            <a:ext cx="38909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639763" indent="-2730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0" fontAlgn="base" hangingPunct="0">
              <a:spcBef>
                <a:spcPct val="0"/>
              </a:spcBef>
              <a:spcAft>
                <a:spcPct val="0"/>
              </a:spcAft>
              <a:buClrTx/>
              <a:buSzTx/>
              <a:buNone/>
            </a:pPr>
            <a:r>
              <a:rPr lang="el-GR" altLang="el-GR" sz="3200">
                <a:solidFill>
                  <a:srgbClr val="000000"/>
                </a:solidFill>
              </a:rPr>
              <a:t>Ερευνητικά Ευρήματα</a:t>
            </a:r>
            <a:endParaRPr lang="el-GR" altLang="el-GR" sz="3200">
              <a:solidFill>
                <a:srgbClr val="000000"/>
              </a:solidFill>
              <a:latin typeface="Tw Cen MT" panose="020B0602020104020603" pitchFamily="34" charset="0"/>
            </a:endParaRPr>
          </a:p>
        </p:txBody>
      </p:sp>
      <p:sp>
        <p:nvSpPr>
          <p:cNvPr id="3" name="TextBox 2">
            <a:extLst>
              <a:ext uri="{FF2B5EF4-FFF2-40B4-BE49-F238E27FC236}">
                <a16:creationId xmlns:a16="http://schemas.microsoft.com/office/drawing/2014/main" id="{EFA7F840-D7CB-F6AE-C234-B4ED4A57014D}"/>
              </a:ext>
            </a:extLst>
          </p:cNvPr>
          <p:cNvSpPr txBox="1"/>
          <p:nvPr/>
        </p:nvSpPr>
        <p:spPr>
          <a:xfrm>
            <a:off x="6383338" y="261939"/>
            <a:ext cx="2520950" cy="369887"/>
          </a:xfrm>
          <a:prstGeom prst="rect">
            <a:avLst/>
          </a:prstGeom>
          <a:solidFill>
            <a:schemeClr val="accent3">
              <a:lumMod val="20000"/>
              <a:lumOff val="80000"/>
            </a:schemeClr>
          </a:solidFill>
          <a:ln>
            <a:solidFill>
              <a:schemeClr val="accent1"/>
            </a:solidFill>
          </a:ln>
        </p:spPr>
        <p:txBody>
          <a:bodyPr>
            <a:spAutoFit/>
          </a:bodyPr>
          <a:lstStyle>
            <a:defPPr>
              <a:defRPr lang="el-GR"/>
            </a:defPPr>
            <a:lvl1pPr>
              <a:defRPr/>
            </a:lvl1p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1ος εκπαιδευτικός</a:t>
            </a:r>
          </a:p>
        </p:txBody>
      </p:sp>
      <p:sp>
        <p:nvSpPr>
          <p:cNvPr id="21" name="TextBox 5">
            <a:extLst>
              <a:ext uri="{FF2B5EF4-FFF2-40B4-BE49-F238E27FC236}">
                <a16:creationId xmlns:a16="http://schemas.microsoft.com/office/drawing/2014/main" id="{836807F6-1D87-2CEC-6D7A-B1CA8F50CC3A}"/>
              </a:ext>
            </a:extLst>
          </p:cNvPr>
          <p:cNvSpPr txBox="1">
            <a:spLocks noChangeArrowheads="1"/>
          </p:cNvSpPr>
          <p:nvPr/>
        </p:nvSpPr>
        <p:spPr bwMode="auto">
          <a:xfrm>
            <a:off x="1652589" y="785813"/>
            <a:ext cx="4033837" cy="457200"/>
          </a:xfrm>
          <a:prstGeom prst="rect">
            <a:avLst/>
          </a:prstGeom>
          <a:solidFill>
            <a:schemeClr val="accent1">
              <a:lumMod val="40000"/>
              <a:lumOff val="60000"/>
            </a:schemeClr>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lnSpc>
                <a:spcPct val="150000"/>
              </a:lnSpc>
              <a:spcBef>
                <a:spcPct val="0"/>
              </a:spcBef>
              <a:spcAft>
                <a:spcPct val="0"/>
              </a:spcAft>
              <a:defRPr/>
            </a:pPr>
            <a:r>
              <a:rPr lang="el-GR" altLang="el-GR" b="1" dirty="0">
                <a:solidFill>
                  <a:prstClr val="black"/>
                </a:solidFill>
              </a:rPr>
              <a:t>6ο Στάδιο: </a:t>
            </a:r>
            <a:r>
              <a:rPr lang="en-US" altLang="el-GR" b="1" dirty="0">
                <a:solidFill>
                  <a:prstClr val="black"/>
                </a:solidFill>
              </a:rPr>
              <a:t>subjectivity</a:t>
            </a:r>
            <a:endParaRPr lang="el-GR" altLang="el-GR" dirty="0">
              <a:solidFill>
                <a:prstClr val="black"/>
              </a:solidFill>
            </a:endParaRPr>
          </a:p>
        </p:txBody>
      </p:sp>
      <p:sp>
        <p:nvSpPr>
          <p:cNvPr id="5" name="TextBox 4">
            <a:extLst>
              <a:ext uri="{FF2B5EF4-FFF2-40B4-BE49-F238E27FC236}">
                <a16:creationId xmlns:a16="http://schemas.microsoft.com/office/drawing/2014/main" id="{16F1B2FD-0036-E34E-4379-9610D87EA4DF}"/>
              </a:ext>
            </a:extLst>
          </p:cNvPr>
          <p:cNvSpPr txBox="1"/>
          <p:nvPr/>
        </p:nvSpPr>
        <p:spPr>
          <a:xfrm>
            <a:off x="5837239" y="733426"/>
            <a:ext cx="4662487" cy="923925"/>
          </a:xfrm>
          <a:prstGeom prst="rect">
            <a:avLst/>
          </a:prstGeom>
          <a:solidFill>
            <a:schemeClr val="accent1">
              <a:lumMod val="20000"/>
              <a:lumOff val="80000"/>
            </a:schemeClr>
          </a:solidFill>
        </p:spPr>
        <p:txBody>
          <a:bodyPr>
            <a:spAutoFit/>
          </a:bodyPr>
          <a:lstStyle/>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Επιπτώσεις στην σκέψη και την εμπειρία</a:t>
            </a:r>
          </a:p>
          <a:p>
            <a:pPr defTabSz="914400" eaLnBrk="0" fontAlgn="base" hangingPunct="0">
              <a:spcBef>
                <a:spcPct val="0"/>
              </a:spcBef>
              <a:spcAft>
                <a:spcPct val="0"/>
              </a:spcAft>
              <a:defRPr/>
            </a:pPr>
            <a:r>
              <a:rPr lang="el-GR" dirty="0">
                <a:solidFill>
                  <a:prstClr val="black"/>
                </a:solidFill>
                <a:latin typeface="Arial" panose="020B0604020202020204" pitchFamily="34" charset="0"/>
                <a:ea typeface="ＭＳ Ｐゴシック" panose="020B0600070205080204" pitchFamily="34" charset="-128"/>
              </a:rPr>
              <a:t>Συγκεκριμένα είδη σκέψης, συμπεριφοράς και ύπαρξης</a:t>
            </a:r>
          </a:p>
        </p:txBody>
      </p:sp>
      <p:sp>
        <p:nvSpPr>
          <p:cNvPr id="6" name="TextBox 5">
            <a:extLst>
              <a:ext uri="{FF2B5EF4-FFF2-40B4-BE49-F238E27FC236}">
                <a16:creationId xmlns:a16="http://schemas.microsoft.com/office/drawing/2014/main" id="{679E025C-AA53-5C78-5475-5AD8208D4A6E}"/>
              </a:ext>
            </a:extLst>
          </p:cNvPr>
          <p:cNvSpPr txBox="1"/>
          <p:nvPr/>
        </p:nvSpPr>
        <p:spPr>
          <a:xfrm>
            <a:off x="1700214" y="1879600"/>
            <a:ext cx="8682037" cy="1754326"/>
          </a:xfrm>
          <a:prstGeom prst="rect">
            <a:avLst/>
          </a:prstGeom>
          <a:solidFill>
            <a:schemeClr val="accent3">
              <a:lumMod val="20000"/>
              <a:lumOff val="80000"/>
            </a:schemeClr>
          </a:solidFill>
        </p:spPr>
        <p:txBody>
          <a:bodyPr>
            <a:spAutoFit/>
          </a:bodyPr>
          <a:lstStyle/>
          <a:p>
            <a:pPr defTabSz="914400" eaLnBrk="0" fontAlgn="base" hangingPunct="0">
              <a:spcBef>
                <a:spcPct val="0"/>
              </a:spcBef>
              <a:spcAft>
                <a:spcPct val="0"/>
              </a:spcAft>
              <a:defRPr/>
            </a:pPr>
            <a:r>
              <a:rPr lang="el-GR" b="1" dirty="0">
                <a:solidFill>
                  <a:prstClr val="black"/>
                </a:solidFill>
                <a:latin typeface="Times New Roman" panose="02020603050405020304" pitchFamily="18" charset="0"/>
                <a:ea typeface="SimSun" panose="02010600030101010101" pitchFamily="2" charset="-122"/>
              </a:rPr>
              <a:t>τα αγόρια </a:t>
            </a:r>
            <a:r>
              <a:rPr lang="el-GR" dirty="0">
                <a:solidFill>
                  <a:prstClr val="black"/>
                </a:solidFill>
                <a:latin typeface="Times New Roman" panose="02020603050405020304" pitchFamily="18" charset="0"/>
                <a:ea typeface="SimSun" panose="02010600030101010101" pitchFamily="2" charset="-122"/>
              </a:rPr>
              <a:t>οδηγούνται στη συγκρότηση </a:t>
            </a:r>
            <a:r>
              <a:rPr lang="el-GR" b="1" dirty="0">
                <a:solidFill>
                  <a:prstClr val="black"/>
                </a:solidFill>
                <a:latin typeface="Times New Roman" panose="02020603050405020304" pitchFamily="18" charset="0"/>
                <a:ea typeface="SimSun" panose="02010600030101010101" pitchFamily="2" charset="-122"/>
              </a:rPr>
              <a:t>ισχυρών υποκειμενικοτήτων</a:t>
            </a:r>
            <a:r>
              <a:rPr lang="el-GR" dirty="0">
                <a:solidFill>
                  <a:prstClr val="black"/>
                </a:solidFill>
                <a:latin typeface="Times New Roman" panose="02020603050405020304" pitchFamily="18" charset="0"/>
                <a:ea typeface="SimSun" panose="02010600030101010101" pitchFamily="2" charset="-122"/>
              </a:rPr>
              <a:t>, </a:t>
            </a:r>
            <a:r>
              <a:rPr lang="el-GR" b="1" dirty="0">
                <a:solidFill>
                  <a:prstClr val="black"/>
                </a:solidFill>
                <a:latin typeface="Times New Roman" panose="02020603050405020304" pitchFamily="18" charset="0"/>
                <a:ea typeface="SimSun" panose="02010600030101010101" pitchFamily="2" charset="-122"/>
              </a:rPr>
              <a:t>κυριαρχούν στη σχολική τάξη των μαθηματικών</a:t>
            </a:r>
            <a:r>
              <a:rPr lang="el-GR" dirty="0">
                <a:solidFill>
                  <a:prstClr val="black"/>
                </a:solidFill>
                <a:latin typeface="Times New Roman" panose="02020603050405020304" pitchFamily="18" charset="0"/>
                <a:ea typeface="SimSun" panose="02010600030101010101" pitchFamily="2" charset="-122"/>
              </a:rPr>
              <a:t>, </a:t>
            </a:r>
            <a:r>
              <a:rPr lang="el-GR" b="1" dirty="0">
                <a:solidFill>
                  <a:prstClr val="black"/>
                </a:solidFill>
                <a:latin typeface="Times New Roman" panose="02020603050405020304" pitchFamily="18" charset="0"/>
                <a:ea typeface="SimSun" panose="02010600030101010101" pitchFamily="2" charset="-122"/>
              </a:rPr>
              <a:t>ασκούν εξουσία καθορίζοντας την αλληλεπίδραση</a:t>
            </a:r>
            <a:r>
              <a:rPr lang="el-GR" dirty="0">
                <a:solidFill>
                  <a:prstClr val="black"/>
                </a:solidFill>
                <a:latin typeface="Times New Roman" panose="02020603050405020304" pitchFamily="18" charset="0"/>
                <a:ea typeface="SimSun" panose="02010600030101010101" pitchFamily="2" charset="-122"/>
              </a:rPr>
              <a:t>, διορθώνοντας τα κορίτσια και διακόπτοντας τα συχνά με την ανοχή και κάποιες φορές με </a:t>
            </a:r>
            <a:r>
              <a:rPr lang="el-GR" b="1" dirty="0">
                <a:solidFill>
                  <a:prstClr val="black"/>
                </a:solidFill>
                <a:latin typeface="Times New Roman" panose="02020603050405020304" pitchFamily="18" charset="0"/>
                <a:ea typeface="SimSun" panose="02010600030101010101" pitchFamily="2" charset="-122"/>
              </a:rPr>
              <a:t>την ενθάρρυνση των εκπαιδευτικών</a:t>
            </a:r>
            <a:r>
              <a:rPr lang="el-GR" dirty="0">
                <a:solidFill>
                  <a:prstClr val="black"/>
                </a:solidFill>
                <a:latin typeface="Times New Roman" panose="02020603050405020304" pitchFamily="18" charset="0"/>
                <a:ea typeface="SimSun" panose="02010600030101010101" pitchFamily="2" charset="-122"/>
              </a:rPr>
              <a:t>, έχουν </a:t>
            </a:r>
            <a:r>
              <a:rPr lang="el-GR" b="1" dirty="0">
                <a:solidFill>
                  <a:prstClr val="black"/>
                </a:solidFill>
                <a:latin typeface="Times New Roman" panose="02020603050405020304" pitchFamily="18" charset="0"/>
                <a:ea typeface="SimSun" panose="02010600030101010101" pitchFamily="2" charset="-122"/>
              </a:rPr>
              <a:t>υψηλότερη ακαδημαϊκή αυτοαντίληψη και ως αποτέλεσμα έχουν υψηλότερα κίνητρα </a:t>
            </a:r>
            <a:r>
              <a:rPr lang="el-GR" dirty="0">
                <a:solidFill>
                  <a:prstClr val="black"/>
                </a:solidFill>
                <a:latin typeface="Times New Roman" panose="02020603050405020304" pitchFamily="18" charset="0"/>
                <a:ea typeface="SimSun" panose="02010600030101010101" pitchFamily="2" charset="-122"/>
              </a:rPr>
              <a:t>να επενδύσουν σε χρόνο και προσπάθεια στα μαθηματικά έργα. </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10" name="TextBox 9">
            <a:extLst>
              <a:ext uri="{FF2B5EF4-FFF2-40B4-BE49-F238E27FC236}">
                <a16:creationId xmlns:a16="http://schemas.microsoft.com/office/drawing/2014/main" id="{33FB015E-9775-2F06-BE78-754BEE1B3EFD}"/>
              </a:ext>
            </a:extLst>
          </p:cNvPr>
          <p:cNvSpPr txBox="1"/>
          <p:nvPr/>
        </p:nvSpPr>
        <p:spPr>
          <a:xfrm>
            <a:off x="1749663" y="3719568"/>
            <a:ext cx="8753475" cy="1200150"/>
          </a:xfrm>
          <a:prstGeom prst="rect">
            <a:avLst/>
          </a:prstGeom>
          <a:solidFill>
            <a:schemeClr val="accent4">
              <a:lumMod val="40000"/>
              <a:lumOff val="60000"/>
            </a:schemeClr>
          </a:solidFill>
        </p:spPr>
        <p:txBody>
          <a:bodyPr>
            <a:spAutoFit/>
          </a:bodyPr>
          <a:lstStyle/>
          <a:p>
            <a:pPr defTabSz="914400" eaLnBrk="0" fontAlgn="base" hangingPunct="0">
              <a:spcBef>
                <a:spcPct val="0"/>
              </a:spcBef>
              <a:spcAft>
                <a:spcPct val="0"/>
              </a:spcAft>
              <a:defRPr/>
            </a:pPr>
            <a:r>
              <a:rPr lang="el-GR" b="1" dirty="0">
                <a:solidFill>
                  <a:prstClr val="black"/>
                </a:solidFill>
                <a:latin typeface="Times New Roman" panose="02020603050405020304" pitchFamily="18" charset="0"/>
                <a:ea typeface="SimSun" panose="02010600030101010101" pitchFamily="2" charset="-122"/>
              </a:rPr>
              <a:t>τα κορίτσια </a:t>
            </a:r>
            <a:r>
              <a:rPr lang="el-GR" dirty="0">
                <a:solidFill>
                  <a:prstClr val="black"/>
                </a:solidFill>
                <a:latin typeface="Times New Roman" panose="02020603050405020304" pitchFamily="18" charset="0"/>
                <a:ea typeface="SimSun" panose="02010600030101010101" pitchFamily="2" charset="-122"/>
              </a:rPr>
              <a:t>οδηγούνται στο να τοποθετήσουν τον εαυτό τους με συγκεκριμένο τρόπο απέναντι στα μαθηματικά, </a:t>
            </a:r>
            <a:r>
              <a:rPr lang="el-GR" b="1" dirty="0">
                <a:solidFill>
                  <a:prstClr val="black"/>
                </a:solidFill>
                <a:latin typeface="Times New Roman" panose="02020603050405020304" pitchFamily="18" charset="0"/>
                <a:ea typeface="SimSun" panose="02010600030101010101" pitchFamily="2" charset="-122"/>
              </a:rPr>
              <a:t>με τρόπο που περιορίζει τα όρια και τις δυνατότητές τους</a:t>
            </a:r>
            <a:r>
              <a:rPr lang="el-GR" dirty="0">
                <a:solidFill>
                  <a:prstClr val="black"/>
                </a:solidFill>
                <a:latin typeface="Times New Roman" panose="02020603050405020304" pitchFamily="18" charset="0"/>
                <a:ea typeface="SimSun" panose="02010600030101010101" pitchFamily="2" charset="-122"/>
              </a:rPr>
              <a:t>. Αποκτούν </a:t>
            </a:r>
            <a:r>
              <a:rPr lang="el-GR" b="1" dirty="0">
                <a:solidFill>
                  <a:prstClr val="black"/>
                </a:solidFill>
                <a:latin typeface="Times New Roman" panose="02020603050405020304" pitchFamily="18" charset="0"/>
                <a:ea typeface="SimSun" panose="02010600030101010101" pitchFamily="2" charset="-122"/>
              </a:rPr>
              <a:t>χαμηλή ακαδημαϊκή αυτοαντίληψη για επιτυχία </a:t>
            </a:r>
            <a:r>
              <a:rPr lang="el-GR" dirty="0">
                <a:solidFill>
                  <a:prstClr val="black"/>
                </a:solidFill>
                <a:latin typeface="Times New Roman" panose="02020603050405020304" pitchFamily="18" charset="0"/>
                <a:ea typeface="SimSun" panose="02010600030101010101" pitchFamily="2" charset="-122"/>
              </a:rPr>
              <a:t>με συνέπεια </a:t>
            </a:r>
            <a:r>
              <a:rPr lang="el-GR" b="1" dirty="0">
                <a:solidFill>
                  <a:prstClr val="black"/>
                </a:solidFill>
                <a:latin typeface="Times New Roman" panose="02020603050405020304" pitchFamily="18" charset="0"/>
                <a:ea typeface="SimSun" panose="02010600030101010101" pitchFamily="2" charset="-122"/>
              </a:rPr>
              <a:t>να μην έχουν κίνητρα </a:t>
            </a:r>
            <a:r>
              <a:rPr lang="el-GR" dirty="0">
                <a:solidFill>
                  <a:prstClr val="black"/>
                </a:solidFill>
                <a:latin typeface="Times New Roman" panose="02020603050405020304" pitchFamily="18" charset="0"/>
                <a:ea typeface="SimSun" panose="02010600030101010101" pitchFamily="2" charset="-122"/>
              </a:rPr>
              <a:t>να αφιερώσουν χρόνο και προσπάθεια σε αυτά </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11" name="TextBox 10">
            <a:extLst>
              <a:ext uri="{FF2B5EF4-FFF2-40B4-BE49-F238E27FC236}">
                <a16:creationId xmlns:a16="http://schemas.microsoft.com/office/drawing/2014/main" id="{9F5F2231-77BF-3710-C0BE-491ED8AE5D3C}"/>
              </a:ext>
            </a:extLst>
          </p:cNvPr>
          <p:cNvSpPr txBox="1"/>
          <p:nvPr/>
        </p:nvSpPr>
        <p:spPr>
          <a:xfrm>
            <a:off x="1666876" y="5040313"/>
            <a:ext cx="8786813" cy="1477328"/>
          </a:xfrm>
          <a:prstGeom prst="rect">
            <a:avLst/>
          </a:prstGeom>
          <a:solidFill>
            <a:schemeClr val="accent1">
              <a:lumMod val="20000"/>
              <a:lumOff val="80000"/>
            </a:schemeClr>
          </a:solidFill>
        </p:spPr>
        <p:txBody>
          <a:bodyPr>
            <a:spAutoFit/>
          </a:bodyPr>
          <a:lstStyle/>
          <a:p>
            <a:pPr defTabSz="914400" eaLnBrk="0" fontAlgn="base" hangingPunct="0">
              <a:spcBef>
                <a:spcPct val="0"/>
              </a:spcBef>
              <a:spcAft>
                <a:spcPct val="0"/>
              </a:spcAft>
              <a:defRPr/>
            </a:pPr>
            <a:r>
              <a:rPr lang="el-GR" b="1" dirty="0">
                <a:solidFill>
                  <a:prstClr val="black"/>
                </a:solidFill>
                <a:latin typeface="Times New Roman" panose="02020603050405020304" pitchFamily="18" charset="0"/>
                <a:ea typeface="SimSun" panose="02010600030101010101" pitchFamily="2" charset="-122"/>
              </a:rPr>
              <a:t>Ο εκπαιδευτικός </a:t>
            </a:r>
            <a:r>
              <a:rPr lang="el-GR" dirty="0">
                <a:solidFill>
                  <a:prstClr val="black"/>
                </a:solidFill>
                <a:latin typeface="Times New Roman" panose="02020603050405020304" pitchFamily="18" charset="0"/>
                <a:ea typeface="SimSun" panose="02010600030101010101" pitchFamily="2" charset="-122"/>
              </a:rPr>
              <a:t>αγνοεί τις έμφυλες πρακτικές του και δεν παρατηρεί μοτίβα σε σχέση με το φύλο στην τάξη του: «</a:t>
            </a:r>
            <a:r>
              <a:rPr lang="el-GR" i="1" dirty="0">
                <a:solidFill>
                  <a:prstClr val="black"/>
                </a:solidFill>
                <a:latin typeface="Times New Roman" panose="02020603050405020304" pitchFamily="18" charset="0"/>
                <a:ea typeface="SimSun" panose="02010600030101010101" pitchFamily="2" charset="-122"/>
              </a:rPr>
              <a:t>Γιατί υπάρχει τώρα αυτό; Δεν υπάρχει ισότητα στα μαθηματικά;»</a:t>
            </a:r>
          </a:p>
          <a:p>
            <a:pPr defTabSz="914400" eaLnBrk="0" fontAlgn="base" hangingPunct="0">
              <a:spcBef>
                <a:spcPct val="0"/>
              </a:spcBef>
              <a:spcAft>
                <a:spcPct val="0"/>
              </a:spcAft>
              <a:defRPr/>
            </a:pPr>
            <a:endParaRPr lang="el-GR" dirty="0">
              <a:solidFill>
                <a:prstClr val="black"/>
              </a:solidFill>
              <a:latin typeface="Times New Roman" panose="02020603050405020304" pitchFamily="18" charset="0"/>
              <a:ea typeface="SimSun" panose="02010600030101010101" pitchFamily="2" charset="-122"/>
            </a:endParaRPr>
          </a:p>
          <a:p>
            <a:pPr defTabSz="914400" eaLnBrk="0" fontAlgn="base" hangingPunct="0">
              <a:spcBef>
                <a:spcPct val="0"/>
              </a:spcBef>
              <a:spcAft>
                <a:spcPct val="0"/>
              </a:spcAft>
              <a:defRPr/>
            </a:pPr>
            <a:r>
              <a:rPr lang="el-GR" b="1" dirty="0">
                <a:solidFill>
                  <a:prstClr val="black"/>
                </a:solidFill>
                <a:latin typeface="Times New Roman" panose="02020603050405020304" pitchFamily="18" charset="0"/>
                <a:ea typeface="SimSun" panose="02010600030101010101" pitchFamily="2" charset="-122"/>
              </a:rPr>
              <a:t>Περιορίζει τις υποχρεώσεις του και το πεδίο δράσης </a:t>
            </a:r>
            <a:r>
              <a:rPr lang="el-GR" dirty="0">
                <a:solidFill>
                  <a:prstClr val="black"/>
                </a:solidFill>
                <a:latin typeface="Times New Roman" panose="02020603050405020304" pitchFamily="18" charset="0"/>
                <a:ea typeface="SimSun" panose="02010600030101010101" pitchFamily="2" charset="-122"/>
              </a:rPr>
              <a:t>του </a:t>
            </a:r>
            <a:r>
              <a:rPr lang="el-GR" b="1" dirty="0">
                <a:solidFill>
                  <a:prstClr val="black"/>
                </a:solidFill>
                <a:latin typeface="Times New Roman" panose="02020603050405020304" pitchFamily="18" charset="0"/>
                <a:ea typeface="SimSun" panose="02010600030101010101" pitchFamily="2" charset="-122"/>
              </a:rPr>
              <a:t>για την επίτευξη της ισότητας </a:t>
            </a:r>
            <a:r>
              <a:rPr lang="el-GR" dirty="0">
                <a:solidFill>
                  <a:prstClr val="black"/>
                </a:solidFill>
                <a:latin typeface="Times New Roman" panose="02020603050405020304" pitchFamily="18" charset="0"/>
                <a:ea typeface="SimSun" panose="02010600030101010101" pitchFamily="2" charset="-122"/>
              </a:rPr>
              <a:t>στην τάξη του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31B9-0AB8-EBDE-B1EE-6758D2B7F965}"/>
            </a:ext>
          </a:extLst>
        </p:cNvPr>
        <p:cNvGrpSpPr/>
        <p:nvPr/>
      </p:nvGrpSpPr>
      <p:grpSpPr>
        <a:xfrm>
          <a:off x="0" y="0"/>
          <a:ext cx="0" cy="0"/>
          <a:chOff x="0" y="0"/>
          <a:chExt cx="0" cy="0"/>
        </a:xfrm>
      </p:grpSpPr>
      <p:sp>
        <p:nvSpPr>
          <p:cNvPr id="38914" name="TextBox 1">
            <a:extLst>
              <a:ext uri="{FF2B5EF4-FFF2-40B4-BE49-F238E27FC236}">
                <a16:creationId xmlns:a16="http://schemas.microsoft.com/office/drawing/2014/main" id="{20DA6877-9639-FCE8-EAB2-BDD62AC16A0B}"/>
              </a:ext>
            </a:extLst>
          </p:cNvPr>
          <p:cNvSpPr txBox="1">
            <a:spLocks noChangeArrowheads="1"/>
          </p:cNvSpPr>
          <p:nvPr/>
        </p:nvSpPr>
        <p:spPr bwMode="auto">
          <a:xfrm>
            <a:off x="1559569" y="99238"/>
            <a:ext cx="5514587"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dirty="0">
                <a:solidFill>
                  <a:prstClr val="black"/>
                </a:solidFill>
              </a:rPr>
              <a:t>Ευρήματα που απαντούν στα ερευνητικά ερωτήματα</a:t>
            </a:r>
          </a:p>
        </p:txBody>
      </p:sp>
      <p:sp>
        <p:nvSpPr>
          <p:cNvPr id="4" name="TextBox 3">
            <a:extLst>
              <a:ext uri="{FF2B5EF4-FFF2-40B4-BE49-F238E27FC236}">
                <a16:creationId xmlns:a16="http://schemas.microsoft.com/office/drawing/2014/main" id="{94FA4F82-F97C-689A-1A75-7B9C4F5806C6}"/>
              </a:ext>
            </a:extLst>
          </p:cNvPr>
          <p:cNvSpPr txBox="1"/>
          <p:nvPr/>
        </p:nvSpPr>
        <p:spPr>
          <a:xfrm>
            <a:off x="2307063" y="1730455"/>
            <a:ext cx="6576404" cy="430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Κορίτσια και αγόρια στην τάξη των μαθηματικών</a:t>
            </a:r>
          </a:p>
        </p:txBody>
      </p:sp>
      <p:sp>
        <p:nvSpPr>
          <p:cNvPr id="7" name="TextBox 6">
            <a:extLst>
              <a:ext uri="{FF2B5EF4-FFF2-40B4-BE49-F238E27FC236}">
                <a16:creationId xmlns:a16="http://schemas.microsoft.com/office/drawing/2014/main" id="{9E84BCB1-363D-91F0-CBA0-7FF16B983362}"/>
              </a:ext>
            </a:extLst>
          </p:cNvPr>
          <p:cNvSpPr txBox="1"/>
          <p:nvPr/>
        </p:nvSpPr>
        <p:spPr>
          <a:xfrm>
            <a:off x="1816870" y="468570"/>
            <a:ext cx="8815562" cy="1107996"/>
          </a:xfrm>
          <a:prstGeom prst="rect">
            <a:avLst/>
          </a:prstGeom>
          <a:noFill/>
        </p:spPr>
        <p:txBody>
          <a:bodyPr wrap="square">
            <a:spAutoFit/>
          </a:bodyPr>
          <a:lstStyle/>
          <a:p>
            <a:pPr defTabSz="914400" eaLnBrk="0" fontAlgn="base" hangingPunct="0">
              <a:spcBef>
                <a:spcPct val="0"/>
              </a:spcBef>
              <a:spcAft>
                <a:spcPct val="0"/>
              </a:spcAft>
            </a:pPr>
            <a:r>
              <a:rPr lang="el-GR" altLang="el-GR" sz="2200" b="1" dirty="0">
                <a:solidFill>
                  <a:prstClr val="black"/>
                </a:solidFill>
                <a:latin typeface="Times New Roman" panose="02020603050405020304" pitchFamily="18" charset="0"/>
                <a:ea typeface="ＭＳ Ｐゴシック" panose="020B0600070205080204" pitchFamily="34" charset="-128"/>
                <a:cs typeface="Calibri" panose="020F0502020204030204" pitchFamily="34" charset="0"/>
              </a:rPr>
              <a:t>Ποιους έμφυλους λόγους εκφέρουν οι εκπαιδευτικοί, που  συμμετέχουν στην παρούσα έρευνα σε σχέση με τα κορίτσια, τα αγόρια και τα μαθηματικά; (1</a:t>
            </a:r>
            <a:r>
              <a:rPr lang="el-GR" altLang="el-GR" sz="2200" b="1" baseline="30000" dirty="0">
                <a:solidFill>
                  <a:prstClr val="black"/>
                </a:solidFill>
                <a:latin typeface="Times New Roman" panose="02020603050405020304" pitchFamily="18" charset="0"/>
                <a:ea typeface="ＭＳ Ｐゴシック" panose="020B0600070205080204" pitchFamily="34" charset="-128"/>
                <a:cs typeface="Calibri" panose="020F0502020204030204" pitchFamily="34" charset="0"/>
              </a:rPr>
              <a:t>ο</a:t>
            </a:r>
            <a:r>
              <a:rPr lang="el-GR" altLang="el-GR" sz="2200" b="1" dirty="0">
                <a:solidFill>
                  <a:prstClr val="black"/>
                </a:solidFill>
                <a:latin typeface="Times New Roman" panose="02020603050405020304" pitchFamily="18" charset="0"/>
                <a:ea typeface="ＭＳ Ｐゴシック" panose="020B0600070205080204" pitchFamily="34" charset="-128"/>
                <a:cs typeface="Calibri" panose="020F0502020204030204" pitchFamily="34" charset="0"/>
              </a:rPr>
              <a:t> ερευνητικό ερώτημα) </a:t>
            </a:r>
            <a:endParaRPr lang="el-GR" altLang="el-GR" sz="2200" b="1" dirty="0">
              <a:solidFill>
                <a:prstClr val="black"/>
              </a:solidFill>
              <a:latin typeface="Arial" panose="020B0604020202020204" pitchFamily="34" charset="0"/>
              <a:ea typeface="ＭＳ Ｐゴシック" panose="020B0600070205080204" pitchFamily="34" charset="-128"/>
            </a:endParaRPr>
          </a:p>
        </p:txBody>
      </p:sp>
      <p:graphicFrame>
        <p:nvGraphicFramePr>
          <p:cNvPr id="2" name="Πίνακας 1">
            <a:extLst>
              <a:ext uri="{FF2B5EF4-FFF2-40B4-BE49-F238E27FC236}">
                <a16:creationId xmlns:a16="http://schemas.microsoft.com/office/drawing/2014/main" id="{7BC0A1C3-9A5B-884F-CDFA-A1D1EE977A87}"/>
              </a:ext>
            </a:extLst>
          </p:cNvPr>
          <p:cNvGraphicFramePr>
            <a:graphicFrameLocks noGrp="1"/>
          </p:cNvGraphicFramePr>
          <p:nvPr/>
        </p:nvGraphicFramePr>
        <p:xfrm>
          <a:off x="1703512" y="2132856"/>
          <a:ext cx="8815562" cy="4625906"/>
        </p:xfrm>
        <a:graphic>
          <a:graphicData uri="http://schemas.openxmlformats.org/drawingml/2006/table">
            <a:tbl>
              <a:tblPr firstRow="1" firstCol="1" bandRow="1">
                <a:tableStyleId>{5C22544A-7EE6-4342-B048-85BDC9FD1C3A}</a:tableStyleId>
              </a:tblPr>
              <a:tblGrid>
                <a:gridCol w="4407781">
                  <a:extLst>
                    <a:ext uri="{9D8B030D-6E8A-4147-A177-3AD203B41FA5}">
                      <a16:colId xmlns:a16="http://schemas.microsoft.com/office/drawing/2014/main" val="87944044"/>
                    </a:ext>
                  </a:extLst>
                </a:gridCol>
                <a:gridCol w="4407781">
                  <a:extLst>
                    <a:ext uri="{9D8B030D-6E8A-4147-A177-3AD203B41FA5}">
                      <a16:colId xmlns:a16="http://schemas.microsoft.com/office/drawing/2014/main" val="216016026"/>
                    </a:ext>
                  </a:extLst>
                </a:gridCol>
              </a:tblGrid>
              <a:tr h="387754">
                <a:tc>
                  <a:txBody>
                    <a:bodyPr/>
                    <a:lstStyle/>
                    <a:p>
                      <a:pPr algn="ctr">
                        <a:lnSpc>
                          <a:spcPct val="150000"/>
                        </a:lnSpc>
                        <a:spcAft>
                          <a:spcPts val="300"/>
                        </a:spcAft>
                        <a:buNone/>
                      </a:pPr>
                      <a:r>
                        <a:rPr lang="el-GR" sz="1800" dirty="0">
                          <a:solidFill>
                            <a:schemeClr val="tx1"/>
                          </a:solidFill>
                          <a:effectLst/>
                        </a:rPr>
                        <a:t>Κορίτσια</a:t>
                      </a:r>
                      <a:endParaRPr lang="el-GR" sz="1800" dirty="0">
                        <a:solidFill>
                          <a:schemeClr val="tx1"/>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300"/>
                        </a:spcAft>
                        <a:buNone/>
                      </a:pPr>
                      <a:r>
                        <a:rPr lang="el-GR" sz="1800" dirty="0">
                          <a:solidFill>
                            <a:schemeClr val="tx1"/>
                          </a:solidFill>
                          <a:effectLst/>
                        </a:rPr>
                        <a:t>Αγόρια</a:t>
                      </a:r>
                      <a:endParaRPr lang="el-GR" sz="1800" dirty="0">
                        <a:solidFill>
                          <a:schemeClr val="tx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461971252"/>
                  </a:ext>
                </a:extLst>
              </a:tr>
              <a:tr h="4238152">
                <a:tc>
                  <a:txBody>
                    <a:bodyPr/>
                    <a:lstStyle/>
                    <a:p>
                      <a:pPr algn="just">
                        <a:lnSpc>
                          <a:spcPct val="150000"/>
                        </a:lnSpc>
                        <a:spcAft>
                          <a:spcPts val="300"/>
                        </a:spcAft>
                        <a:buNone/>
                      </a:pPr>
                      <a:r>
                        <a:rPr lang="el-GR" sz="1800" dirty="0">
                          <a:solidFill>
                            <a:schemeClr val="tx1"/>
                          </a:solidFill>
                          <a:effectLst/>
                        </a:rPr>
                        <a:t>ώριμα - μελετηρά</a:t>
                      </a:r>
                    </a:p>
                    <a:p>
                      <a:pPr algn="just">
                        <a:lnSpc>
                          <a:spcPct val="150000"/>
                        </a:lnSpc>
                        <a:spcAft>
                          <a:spcPts val="300"/>
                        </a:spcAft>
                        <a:buNone/>
                      </a:pPr>
                      <a:r>
                        <a:rPr lang="el-GR" sz="1800" dirty="0">
                          <a:solidFill>
                            <a:schemeClr val="tx1"/>
                          </a:solidFill>
                          <a:effectLst/>
                        </a:rPr>
                        <a:t>επιμελή </a:t>
                      </a:r>
                    </a:p>
                    <a:p>
                      <a:pPr algn="just">
                        <a:lnSpc>
                          <a:spcPct val="150000"/>
                        </a:lnSpc>
                        <a:spcAft>
                          <a:spcPts val="300"/>
                        </a:spcAft>
                        <a:buNone/>
                      </a:pPr>
                      <a:r>
                        <a:rPr lang="el-GR" sz="1800" dirty="0">
                          <a:solidFill>
                            <a:schemeClr val="tx1"/>
                          </a:solidFill>
                          <a:effectLst/>
                        </a:rPr>
                        <a:t>ουσιαστικά κίνητρα για μάθηση πρόθυμα να ακολουθήσουν τις νόρμες του σχολείου</a:t>
                      </a:r>
                    </a:p>
                    <a:p>
                      <a:pPr algn="just">
                        <a:lnSpc>
                          <a:spcPct val="150000"/>
                        </a:lnSpc>
                        <a:spcAft>
                          <a:spcPts val="300"/>
                        </a:spcAft>
                        <a:buNone/>
                      </a:pPr>
                      <a:r>
                        <a:rPr lang="el-GR" sz="1800" dirty="0">
                          <a:solidFill>
                            <a:schemeClr val="tx1"/>
                          </a:solidFill>
                          <a:effectLst/>
                        </a:rPr>
                        <a:t>μεθοδικότητα και την οργάνωση</a:t>
                      </a:r>
                    </a:p>
                    <a:p>
                      <a:pPr algn="just">
                        <a:lnSpc>
                          <a:spcPct val="150000"/>
                        </a:lnSpc>
                        <a:spcAft>
                          <a:spcPts val="300"/>
                        </a:spcAft>
                        <a:buNone/>
                      </a:pPr>
                      <a:r>
                        <a:rPr lang="el-GR" sz="1800" dirty="0">
                          <a:solidFill>
                            <a:schemeClr val="tx1"/>
                          </a:solidFill>
                          <a:effectLst/>
                        </a:rPr>
                        <a:t>Παθητικά –υπάκουα-συνεργάσιμα</a:t>
                      </a:r>
                    </a:p>
                    <a:p>
                      <a:pPr algn="just">
                        <a:lnSpc>
                          <a:spcPct val="150000"/>
                        </a:lnSpc>
                        <a:spcAft>
                          <a:spcPts val="300"/>
                        </a:spcAft>
                        <a:buNone/>
                      </a:pPr>
                      <a:r>
                        <a:rPr lang="el-GR" sz="1800" dirty="0">
                          <a:solidFill>
                            <a:schemeClr val="tx1"/>
                          </a:solidFill>
                          <a:effectLst/>
                        </a:rPr>
                        <a:t>ντροπαλά - λάθος απάντηση</a:t>
                      </a:r>
                    </a:p>
                    <a:p>
                      <a:pPr algn="just">
                        <a:lnSpc>
                          <a:spcPct val="150000"/>
                        </a:lnSpc>
                        <a:spcAft>
                          <a:spcPts val="300"/>
                        </a:spcAft>
                        <a:buNone/>
                      </a:pPr>
                      <a:r>
                        <a:rPr lang="el-GR" sz="1800" dirty="0">
                          <a:solidFill>
                            <a:schemeClr val="tx1"/>
                          </a:solidFill>
                          <a:effectLst/>
                          <a:latin typeface="Times New Roman" panose="02020603050405020304" pitchFamily="18" charset="0"/>
                          <a:ea typeface="Calibri" panose="020F0502020204030204" pitchFamily="34" charset="0"/>
                        </a:rPr>
                        <a:t>ευαίσθητα</a:t>
                      </a:r>
                    </a:p>
                  </a:txBody>
                  <a:tcPr marL="68580" marR="68580" marT="0" marB="0"/>
                </a:tc>
                <a:tc>
                  <a:txBody>
                    <a:bodyPr/>
                    <a:lstStyle/>
                    <a:p>
                      <a:pPr algn="just">
                        <a:lnSpc>
                          <a:spcPct val="150000"/>
                        </a:lnSpc>
                        <a:spcAft>
                          <a:spcPts val="300"/>
                        </a:spcAft>
                        <a:buNone/>
                      </a:pPr>
                      <a:r>
                        <a:rPr lang="el-GR" sz="1800" b="1" dirty="0">
                          <a:solidFill>
                            <a:schemeClr val="tx1"/>
                          </a:solidFill>
                          <a:effectLst/>
                        </a:rPr>
                        <a:t>ανώριμα </a:t>
                      </a:r>
                    </a:p>
                    <a:p>
                      <a:pPr algn="just">
                        <a:lnSpc>
                          <a:spcPct val="150000"/>
                        </a:lnSpc>
                        <a:spcAft>
                          <a:spcPts val="300"/>
                        </a:spcAft>
                        <a:buNone/>
                      </a:pPr>
                      <a:r>
                        <a:rPr lang="el-GR" sz="1800" b="1" dirty="0">
                          <a:solidFill>
                            <a:schemeClr val="tx1"/>
                          </a:solidFill>
                          <a:effectLst/>
                        </a:rPr>
                        <a:t>δεν μελετούν συστηματικά </a:t>
                      </a:r>
                    </a:p>
                    <a:p>
                      <a:pPr algn="just">
                        <a:lnSpc>
                          <a:spcPct val="150000"/>
                        </a:lnSpc>
                        <a:spcAft>
                          <a:spcPts val="300"/>
                        </a:spcAft>
                        <a:buNone/>
                      </a:pPr>
                      <a:r>
                        <a:rPr lang="el-GR" sz="1800" b="1" i="1" u="sng" dirty="0">
                          <a:solidFill>
                            <a:schemeClr val="tx1"/>
                          </a:solidFill>
                          <a:effectLst/>
                        </a:rPr>
                        <a:t>γρήγορη σκέψη και μνήμη </a:t>
                      </a:r>
                      <a:r>
                        <a:rPr lang="el-GR" sz="1800" b="1" dirty="0">
                          <a:solidFill>
                            <a:schemeClr val="tx1"/>
                          </a:solidFill>
                          <a:effectLst/>
                        </a:rPr>
                        <a:t>«τσαπατσούληδες» και «χύμα»</a:t>
                      </a:r>
                    </a:p>
                    <a:p>
                      <a:pPr algn="just">
                        <a:lnSpc>
                          <a:spcPct val="150000"/>
                        </a:lnSpc>
                        <a:spcAft>
                          <a:spcPts val="300"/>
                        </a:spcAft>
                        <a:buNone/>
                      </a:pPr>
                      <a:r>
                        <a:rPr lang="el-GR" sz="1800" b="1" dirty="0">
                          <a:solidFill>
                            <a:schemeClr val="tx1"/>
                          </a:solidFill>
                          <a:effectLst/>
                        </a:rPr>
                        <a:t>δεν έχουν καλό γραφικό χαρακτήρα</a:t>
                      </a:r>
                    </a:p>
                    <a:p>
                      <a:pPr algn="just">
                        <a:lnSpc>
                          <a:spcPct val="150000"/>
                        </a:lnSpc>
                        <a:spcAft>
                          <a:spcPts val="300"/>
                        </a:spcAft>
                        <a:buNone/>
                      </a:pPr>
                      <a:r>
                        <a:rPr lang="el-GR" sz="1800" b="1" dirty="0">
                          <a:solidFill>
                            <a:schemeClr val="tx1"/>
                          </a:solidFill>
                          <a:effectLst/>
                        </a:rPr>
                        <a:t>ζωηρά και ενεργητικά</a:t>
                      </a:r>
                    </a:p>
                    <a:p>
                      <a:pPr algn="just">
                        <a:lnSpc>
                          <a:spcPct val="150000"/>
                        </a:lnSpc>
                        <a:spcAft>
                          <a:spcPts val="300"/>
                        </a:spcAft>
                        <a:buNone/>
                      </a:pPr>
                      <a:r>
                        <a:rPr lang="el-GR" sz="1800" b="1" dirty="0">
                          <a:solidFill>
                            <a:schemeClr val="tx1"/>
                          </a:solidFill>
                          <a:effectLst/>
                        </a:rPr>
                        <a:t>ανδρική ταυτότητα</a:t>
                      </a:r>
                    </a:p>
                    <a:p>
                      <a:pPr algn="just">
                        <a:lnSpc>
                          <a:spcPct val="150000"/>
                        </a:lnSpc>
                        <a:spcAft>
                          <a:spcPts val="300"/>
                        </a:spcAft>
                        <a:buNone/>
                      </a:pPr>
                      <a:r>
                        <a:rPr lang="el-GR" sz="1800" dirty="0">
                          <a:solidFill>
                            <a:schemeClr val="tx1"/>
                          </a:solidFill>
                          <a:effectLst/>
                        </a:rPr>
                        <a:t> </a:t>
                      </a:r>
                      <a:endParaRPr lang="el-GR" sz="1800" dirty="0">
                        <a:solidFill>
                          <a:schemeClr val="tx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85566540"/>
                  </a:ext>
                </a:extLst>
              </a:tr>
            </a:tbl>
          </a:graphicData>
        </a:graphic>
      </p:graphicFrame>
      <p:pic>
        <p:nvPicPr>
          <p:cNvPr id="8" name="Εικόνα 7" descr="Νέος σχολική κορίτσι χέρια σε lap">
            <a:extLst>
              <a:ext uri="{FF2B5EF4-FFF2-40B4-BE49-F238E27FC236}">
                <a16:creationId xmlns:a16="http://schemas.microsoft.com/office/drawing/2014/main" id="{1EAC19E4-1FF8-67FB-D5D4-6688537F1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180" y="4510425"/>
            <a:ext cx="598170" cy="1990963"/>
          </a:xfrm>
          <a:prstGeom prst="rect">
            <a:avLst/>
          </a:prstGeom>
        </p:spPr>
      </p:pic>
      <p:pic>
        <p:nvPicPr>
          <p:cNvPr id="10" name="Εικόνα 9" descr="Male μαθητή σε μια κλήση">
            <a:extLst>
              <a:ext uri="{FF2B5EF4-FFF2-40B4-BE49-F238E27FC236}">
                <a16:creationId xmlns:a16="http://schemas.microsoft.com/office/drawing/2014/main" id="{06D3119E-A3B5-D77A-DCFC-A3291F053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2791" y="4675917"/>
            <a:ext cx="659463" cy="1825470"/>
          </a:xfrm>
          <a:prstGeom prst="rect">
            <a:avLst/>
          </a:prstGeom>
        </p:spPr>
      </p:pic>
    </p:spTree>
    <p:extLst>
      <p:ext uri="{BB962C8B-B14F-4D97-AF65-F5344CB8AC3E}">
        <p14:creationId xmlns:p14="http://schemas.microsoft.com/office/powerpoint/2010/main" val="323249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849FB-A43C-BD50-81B8-F33C14EB1D8B}"/>
              </a:ext>
            </a:extLst>
          </p:cNvPr>
          <p:cNvSpPr txBox="1"/>
          <p:nvPr/>
        </p:nvSpPr>
        <p:spPr>
          <a:xfrm>
            <a:off x="1919536" y="260649"/>
            <a:ext cx="792088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Κορίτσια και αγόρια στην τάξη των μαθηματικών - Συζήτηση</a:t>
            </a:r>
          </a:p>
        </p:txBody>
      </p:sp>
      <p:sp>
        <p:nvSpPr>
          <p:cNvPr id="4" name="TextBox 3">
            <a:extLst>
              <a:ext uri="{FF2B5EF4-FFF2-40B4-BE49-F238E27FC236}">
                <a16:creationId xmlns:a16="http://schemas.microsoft.com/office/drawing/2014/main" id="{E8012E1F-E985-8D95-083E-E137A22ECFDC}"/>
              </a:ext>
            </a:extLst>
          </p:cNvPr>
          <p:cNvSpPr txBox="1"/>
          <p:nvPr/>
        </p:nvSpPr>
        <p:spPr>
          <a:xfrm>
            <a:off x="1688045" y="769907"/>
            <a:ext cx="4051703" cy="1231106"/>
          </a:xfrm>
          <a:prstGeom prst="rect">
            <a:avLst/>
          </a:prstGeom>
          <a:solidFill>
            <a:schemeClr val="accent4">
              <a:lumMod val="20000"/>
              <a:lumOff val="80000"/>
            </a:schemeClr>
          </a:solidFill>
        </p:spPr>
        <p:txBody>
          <a:bodyPr wrap="square" rtlCol="0">
            <a:spAutoFit/>
          </a:bodyPr>
          <a:lstStyle/>
          <a:p>
            <a:pPr algn="just" defTabSz="914400" eaLnBrk="0" fontAlgn="base" hangingPunct="0">
              <a:spcBef>
                <a:spcPct val="0"/>
              </a:spcBef>
              <a:spcAft>
                <a:spcPct val="0"/>
              </a:spcAft>
            </a:pPr>
            <a:r>
              <a:rPr lang="el-GR" b="1"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Διπολική αντίθεση των δύο φύλων-</a:t>
            </a:r>
            <a:r>
              <a:rPr 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βιολογικός λόγο</a:t>
            </a: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ς-χαρακτηριστικά που ιστορικά έχουν </a:t>
            </a:r>
            <a:r>
              <a:rPr 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συνδεθεί</a:t>
            </a: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με τη θηλυκότητα και την αρρενωπότητα</a:t>
            </a:r>
            <a:r>
              <a:rPr lang="el-GR"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 </a:t>
            </a:r>
          </a:p>
        </p:txBody>
      </p:sp>
      <p:sp>
        <p:nvSpPr>
          <p:cNvPr id="8" name="TextBox 7">
            <a:extLst>
              <a:ext uri="{FF2B5EF4-FFF2-40B4-BE49-F238E27FC236}">
                <a16:creationId xmlns:a16="http://schemas.microsoft.com/office/drawing/2014/main" id="{316EC6DD-955C-B0E2-74C4-CE0F2005F40D}"/>
              </a:ext>
            </a:extLst>
          </p:cNvPr>
          <p:cNvSpPr txBox="1"/>
          <p:nvPr/>
        </p:nvSpPr>
        <p:spPr>
          <a:xfrm>
            <a:off x="1679713" y="2234540"/>
            <a:ext cx="4037004" cy="1323439"/>
          </a:xfrm>
          <a:prstGeom prst="rect">
            <a:avLst/>
          </a:prstGeom>
          <a:solidFill>
            <a:schemeClr val="accent3">
              <a:lumMod val="20000"/>
              <a:lumOff val="80000"/>
            </a:schemeClr>
          </a:solidFill>
        </p:spPr>
        <p:txBody>
          <a:bodyPr wrap="square">
            <a:spAutoFit/>
          </a:bodyPr>
          <a:lstStyle/>
          <a:p>
            <a:pPr algn="ctr" defTabSz="914400" eaLnBrk="0" fontAlgn="base" hangingPunct="0">
              <a:spcBef>
                <a:spcPct val="0"/>
              </a:spcBef>
              <a:spcAft>
                <a:spcPct val="0"/>
              </a:spcAft>
            </a:pPr>
            <a:r>
              <a:rPr lang="el-GR" sz="2000" dirty="0">
                <a:solidFill>
                  <a:prstClr val="black"/>
                </a:solidFill>
                <a:latin typeface="Times New Roman" panose="02020603050405020304" pitchFamily="18" charset="0"/>
                <a:ea typeface="SimSun" panose="02010600030101010101" pitchFamily="2" charset="-122"/>
              </a:rPr>
              <a:t>«</a:t>
            </a:r>
            <a:r>
              <a:rPr lang="el-GR" sz="2000" i="1" dirty="0">
                <a:solidFill>
                  <a:prstClr val="black"/>
                </a:solidFill>
                <a:latin typeface="Times New Roman" panose="02020603050405020304" pitchFamily="18" charset="0"/>
                <a:ea typeface="SimSun" panose="02010600030101010101" pitchFamily="2" charset="-122"/>
              </a:rPr>
              <a:t>ώριμα σαν όντα», «ορμονικό κυκεώνα», «είναι έμφυτο»</a:t>
            </a:r>
            <a:r>
              <a:rPr lang="el-GR" sz="2000" dirty="0">
                <a:solidFill>
                  <a:prstClr val="black"/>
                </a:solidFill>
                <a:latin typeface="Times New Roman" panose="02020603050405020304" pitchFamily="18" charset="0"/>
                <a:ea typeface="SimSun" panose="02010600030101010101" pitchFamily="2" charset="-122"/>
              </a:rPr>
              <a:t>, «</a:t>
            </a:r>
            <a:r>
              <a:rPr lang="el-GR" sz="2000" i="1" dirty="0">
                <a:solidFill>
                  <a:prstClr val="black"/>
                </a:solidFill>
                <a:latin typeface="Times New Roman" panose="02020603050405020304" pitchFamily="18" charset="0"/>
                <a:ea typeface="SimSun" panose="02010600030101010101" pitchFamily="2" charset="-122"/>
              </a:rPr>
              <a:t>Αυτό δεν συμβαίνει και στη φύση;»</a:t>
            </a:r>
          </a:p>
          <a:p>
            <a:pPr algn="ctr" defTabSz="914400" eaLnBrk="0" fontAlgn="base" hangingPunct="0">
              <a:spcBef>
                <a:spcPct val="0"/>
              </a:spcBef>
              <a:spcAft>
                <a:spcPct val="0"/>
              </a:spcAft>
            </a:pPr>
            <a:r>
              <a:rPr lang="el-GR" sz="2000" b="1" dirty="0">
                <a:solidFill>
                  <a:prstClr val="black"/>
                </a:solidFill>
                <a:latin typeface="Times New Roman" panose="02020603050405020304" pitchFamily="18" charset="0"/>
                <a:ea typeface="SimSun" panose="02010600030101010101" pitchFamily="2" charset="-122"/>
              </a:rPr>
              <a:t>κοινωνικές νόρμες </a:t>
            </a:r>
            <a:endParaRPr lang="el-GR" sz="2000" b="1" dirty="0">
              <a:solidFill>
                <a:prstClr val="black"/>
              </a:solidFill>
              <a:latin typeface="Arial" panose="020B0604020202020204" pitchFamily="34" charset="0"/>
              <a:ea typeface="ＭＳ Ｐゴシック" panose="020B0600070205080204" pitchFamily="34" charset="-128"/>
            </a:endParaRPr>
          </a:p>
        </p:txBody>
      </p:sp>
      <p:sp>
        <p:nvSpPr>
          <p:cNvPr id="10" name="TextBox 9">
            <a:extLst>
              <a:ext uri="{FF2B5EF4-FFF2-40B4-BE49-F238E27FC236}">
                <a16:creationId xmlns:a16="http://schemas.microsoft.com/office/drawing/2014/main" id="{486E8C68-6B83-6DA8-904B-51D722188C2E}"/>
              </a:ext>
            </a:extLst>
          </p:cNvPr>
          <p:cNvSpPr txBox="1"/>
          <p:nvPr/>
        </p:nvSpPr>
        <p:spPr>
          <a:xfrm>
            <a:off x="6164346" y="934938"/>
            <a:ext cx="4119924" cy="1754326"/>
          </a:xfrm>
          <a:prstGeom prst="rect">
            <a:avLst/>
          </a:prstGeom>
          <a:solidFill>
            <a:schemeClr val="accent5">
              <a:lumMod val="20000"/>
              <a:lumOff val="80000"/>
            </a:schemeClr>
          </a:solidFill>
        </p:spPr>
        <p:txBody>
          <a:bodyPr wrap="square">
            <a:spAutoFit/>
          </a:bodyPr>
          <a:lstStyle/>
          <a:p>
            <a:pPr defTabSz="914400" eaLnBrk="0" fontAlgn="base" hangingPunct="0">
              <a:spcBef>
                <a:spcPct val="0"/>
              </a:spcBef>
              <a:spcAft>
                <a:spcPct val="0"/>
              </a:spcAft>
            </a:pPr>
            <a:r>
              <a:rPr lang="el-GR" b="1" dirty="0">
                <a:solidFill>
                  <a:prstClr val="black"/>
                </a:solidFill>
                <a:latin typeface="Times New Roman" panose="02020603050405020304" pitchFamily="18" charset="0"/>
                <a:ea typeface="SimSun" panose="02010600030101010101" pitchFamily="2" charset="-122"/>
              </a:rPr>
              <a:t>Κατασκευή συνδεδεμένη λειτουργικά με σχέσεις εξουσίας </a:t>
            </a:r>
            <a:r>
              <a:rPr lang="el-GR" dirty="0">
                <a:solidFill>
                  <a:prstClr val="black"/>
                </a:solidFill>
                <a:latin typeface="Times New Roman" panose="02020603050405020304" pitchFamily="18" charset="0"/>
                <a:ea typeface="SimSun" panose="02010600030101010101" pitchFamily="2" charset="-122"/>
              </a:rPr>
              <a:t>- η εξουσία για να λειτουργήσει χρειάζεται τη διακίνηση συγκεκριμένων πεδίων γνώσης ακόμη και στις «τοπικές εστίες» εξουσίας</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                                    </a:t>
            </a:r>
            <a:r>
              <a:rPr lang="el-GR" i="1" dirty="0">
                <a:solidFill>
                  <a:prstClr val="black"/>
                </a:solidFill>
                <a:latin typeface="Times New Roman" panose="02020603050405020304" pitchFamily="18" charset="0"/>
                <a:ea typeface="SimSun" panose="02010600030101010101" pitchFamily="2" charset="-122"/>
              </a:rPr>
              <a:t>Δοξιάδης, 2015β</a:t>
            </a:r>
            <a:endParaRPr lang="el-GR" i="1" dirty="0">
              <a:solidFill>
                <a:prstClr val="black"/>
              </a:solidFill>
              <a:latin typeface="Arial" panose="020B0604020202020204" pitchFamily="34" charset="0"/>
              <a:ea typeface="ＭＳ Ｐゴシック" panose="020B0600070205080204" pitchFamily="34" charset="-128"/>
            </a:endParaRPr>
          </a:p>
        </p:txBody>
      </p:sp>
      <p:sp>
        <p:nvSpPr>
          <p:cNvPr id="24" name="TextBox 23">
            <a:extLst>
              <a:ext uri="{FF2B5EF4-FFF2-40B4-BE49-F238E27FC236}">
                <a16:creationId xmlns:a16="http://schemas.microsoft.com/office/drawing/2014/main" id="{4201EE44-D5FA-9924-D696-B23774F2734E}"/>
              </a:ext>
            </a:extLst>
          </p:cNvPr>
          <p:cNvSpPr txBox="1"/>
          <p:nvPr/>
        </p:nvSpPr>
        <p:spPr>
          <a:xfrm>
            <a:off x="1688044" y="3865300"/>
            <a:ext cx="3786234" cy="830997"/>
          </a:xfrm>
          <a:prstGeom prst="rect">
            <a:avLst/>
          </a:prstGeom>
          <a:noFill/>
        </p:spPr>
        <p:txBody>
          <a:bodyPr wrap="square">
            <a:spAutoFit/>
          </a:bodyPr>
          <a:lstStyle/>
          <a:p>
            <a:pPr algn="just" defTabSz="914400" eaLnBrk="0" fontAlgn="base" hangingPunct="0">
              <a:spcBef>
                <a:spcPct val="0"/>
              </a:spcBef>
              <a:spcAft>
                <a:spcPct val="0"/>
              </a:spcAft>
            </a:pPr>
            <a:r>
              <a:rPr lang="el-GR" sz="1600" b="1" i="1" dirty="0">
                <a:solidFill>
                  <a:prstClr val="black"/>
                </a:solidFill>
                <a:latin typeface="Times New Roman" panose="02020603050405020304" pitchFamily="18" charset="0"/>
                <a:ea typeface="SimSun" panose="02010600030101010101" pitchFamily="2" charset="-122"/>
              </a:rPr>
              <a:t>Glock &amp; Kleen, 2017</a:t>
            </a:r>
            <a:r>
              <a:rPr lang="el-GR" sz="1600" i="1" dirty="0">
                <a:solidFill>
                  <a:prstClr val="black"/>
                </a:solidFill>
                <a:latin typeface="Times New Roman" panose="02020603050405020304" pitchFamily="18" charset="0"/>
                <a:ea typeface="SimSun" panose="02010600030101010101" pitchFamily="2" charset="-122"/>
              </a:rPr>
              <a:t>; </a:t>
            </a:r>
            <a:r>
              <a:rPr lang="el-GR" sz="1600" b="1" i="1" dirty="0">
                <a:solidFill>
                  <a:prstClr val="black"/>
                </a:solidFill>
                <a:latin typeface="Times New Roman" panose="02020603050405020304" pitchFamily="18" charset="0"/>
                <a:ea typeface="SimSun" panose="02010600030101010101" pitchFamily="2" charset="-122"/>
              </a:rPr>
              <a:t>Sáinz, Solé, Fàbregues, &amp; García-Cuesta, 2021</a:t>
            </a:r>
            <a:r>
              <a:rPr lang="el-GR" sz="1600" i="1" dirty="0">
                <a:solidFill>
                  <a:prstClr val="black"/>
                </a:solidFill>
                <a:latin typeface="Times New Roman" panose="02020603050405020304" pitchFamily="18" charset="0"/>
                <a:ea typeface="SimSun" panose="02010600030101010101" pitchFamily="2" charset="-122"/>
              </a:rPr>
              <a:t>; </a:t>
            </a:r>
            <a:r>
              <a:rPr lang="en-US" sz="1600" b="1" i="1" dirty="0">
                <a:solidFill>
                  <a:prstClr val="black"/>
                </a:solidFill>
                <a:latin typeface="Times New Roman" panose="02020603050405020304" pitchFamily="18" charset="0"/>
                <a:ea typeface="SimSun" panose="02010600030101010101" pitchFamily="2" charset="-122"/>
              </a:rPr>
              <a:t>Sheehy</a:t>
            </a:r>
            <a:r>
              <a:rPr lang="el-GR" sz="1600" b="1" i="1" dirty="0">
                <a:solidFill>
                  <a:prstClr val="black"/>
                </a:solidFill>
                <a:latin typeface="Times New Roman" panose="02020603050405020304" pitchFamily="18" charset="0"/>
                <a:ea typeface="SimSun" panose="02010600030101010101" pitchFamily="2" charset="-122"/>
              </a:rPr>
              <a:t> &amp; </a:t>
            </a:r>
            <a:r>
              <a:rPr lang="en-US" sz="1600" b="1" i="1" dirty="0">
                <a:solidFill>
                  <a:prstClr val="black"/>
                </a:solidFill>
                <a:latin typeface="Times New Roman" panose="02020603050405020304" pitchFamily="18" charset="0"/>
                <a:ea typeface="SimSun" panose="02010600030101010101" pitchFamily="2" charset="-122"/>
              </a:rPr>
              <a:t>Solvason</a:t>
            </a:r>
            <a:r>
              <a:rPr lang="el-GR" sz="1600" b="1" i="1" dirty="0">
                <a:solidFill>
                  <a:prstClr val="black"/>
                </a:solidFill>
                <a:latin typeface="Times New Roman" panose="02020603050405020304" pitchFamily="18" charset="0"/>
                <a:ea typeface="SimSun" panose="02010600030101010101" pitchFamily="2" charset="-122"/>
              </a:rPr>
              <a:t>, 2023</a:t>
            </a:r>
            <a:r>
              <a:rPr lang="el-GR" sz="1600" i="1" dirty="0">
                <a:solidFill>
                  <a:prstClr val="black"/>
                </a:solidFill>
                <a:latin typeface="Times New Roman" panose="02020603050405020304" pitchFamily="18" charset="0"/>
                <a:ea typeface="SimSun" panose="02010600030101010101" pitchFamily="2" charset="-122"/>
              </a:rPr>
              <a:t> </a:t>
            </a:r>
          </a:p>
        </p:txBody>
      </p:sp>
      <p:sp>
        <p:nvSpPr>
          <p:cNvPr id="28" name="TextBox 27">
            <a:extLst>
              <a:ext uri="{FF2B5EF4-FFF2-40B4-BE49-F238E27FC236}">
                <a16:creationId xmlns:a16="http://schemas.microsoft.com/office/drawing/2014/main" id="{046F59C5-BFD9-90FD-53E3-58B6612CF1A5}"/>
              </a:ext>
            </a:extLst>
          </p:cNvPr>
          <p:cNvSpPr txBox="1"/>
          <p:nvPr/>
        </p:nvSpPr>
        <p:spPr>
          <a:xfrm>
            <a:off x="6096001" y="3080469"/>
            <a:ext cx="4530305" cy="1200329"/>
          </a:xfrm>
          <a:prstGeom prst="rect">
            <a:avLst/>
          </a:prstGeom>
          <a:solidFill>
            <a:schemeClr val="accent3">
              <a:lumMod val="20000"/>
              <a:lumOff val="80000"/>
            </a:schemeClr>
          </a:solidFill>
        </p:spPr>
        <p:txBody>
          <a:bodyPr wrap="square">
            <a:spAutoFit/>
          </a:bodyPr>
          <a:lstStyle/>
          <a:p>
            <a:pPr defTabSz="914400" eaLnBrk="0" fontAlgn="base" hangingPunct="0">
              <a:spcBef>
                <a:spcPct val="0"/>
              </a:spcBef>
              <a:spcAft>
                <a:spcPct val="0"/>
              </a:spcAft>
            </a:pPr>
            <a:r>
              <a:rPr lang="el-GR" b="1" dirty="0">
                <a:solidFill>
                  <a:prstClr val="black"/>
                </a:solidFill>
                <a:latin typeface="Times New Roman" panose="02020603050405020304" pitchFamily="18" charset="0"/>
                <a:ea typeface="SimSun" panose="02010600030101010101" pitchFamily="2" charset="-122"/>
              </a:rPr>
              <a:t>δεν αποτελεί ένα τυχαίο λάθος</a:t>
            </a:r>
            <a:r>
              <a:rPr lang="el-GR" dirty="0">
                <a:solidFill>
                  <a:prstClr val="black"/>
                </a:solidFill>
                <a:latin typeface="Times New Roman" panose="02020603050405020304" pitchFamily="18" charset="0"/>
                <a:ea typeface="SimSun" panose="02010600030101010101" pitchFamily="2" charset="-122"/>
              </a:rPr>
              <a:t>, αλλά αντίθετα στοχεύει στην εξυπηρέτηση των συμφερόντων της κυρίαρχης ανδρικής ομάδας</a:t>
            </a:r>
          </a:p>
          <a:p>
            <a:pPr defTabSz="914400" eaLnBrk="0" fontAlgn="base" hangingPunct="0">
              <a:spcBef>
                <a:spcPct val="0"/>
              </a:spcBef>
              <a:spcAft>
                <a:spcPct val="0"/>
              </a:spcAft>
            </a:pPr>
            <a:r>
              <a:rPr lang="el-GR" i="1" dirty="0">
                <a:solidFill>
                  <a:srgbClr val="000000"/>
                </a:solidFill>
                <a:latin typeface="Times New Roman" panose="02020603050405020304" pitchFamily="18" charset="0"/>
                <a:ea typeface="SimSun" panose="02010600030101010101" pitchFamily="2" charset="-122"/>
              </a:rPr>
              <a:t>                           </a:t>
            </a:r>
            <a:r>
              <a:rPr lang="en-US" i="1" dirty="0">
                <a:solidFill>
                  <a:srgbClr val="000000"/>
                </a:solidFill>
                <a:latin typeface="Times New Roman" panose="02020603050405020304" pitchFamily="18" charset="0"/>
                <a:ea typeface="SimSun" panose="02010600030101010101" pitchFamily="2" charset="-122"/>
              </a:rPr>
              <a:t>Walkerdine</a:t>
            </a:r>
            <a:r>
              <a:rPr lang="el-GR" i="1" dirty="0">
                <a:solidFill>
                  <a:srgbClr val="000000"/>
                </a:solidFill>
                <a:latin typeface="Times New Roman" panose="02020603050405020304" pitchFamily="18" charset="0"/>
                <a:ea typeface="SimSun" panose="02010600030101010101" pitchFamily="2" charset="-122"/>
              </a:rPr>
              <a:t>, 2013/1998</a:t>
            </a:r>
            <a:endParaRPr lang="el-GR" i="1" dirty="0">
              <a:solidFill>
                <a:prstClr val="black"/>
              </a:solidFill>
              <a:latin typeface="Arial" panose="020B0604020202020204" pitchFamily="34" charset="0"/>
              <a:ea typeface="ＭＳ Ｐゴシック" panose="020B0600070205080204" pitchFamily="34" charset="-128"/>
            </a:endParaRPr>
          </a:p>
        </p:txBody>
      </p:sp>
      <p:sp>
        <p:nvSpPr>
          <p:cNvPr id="29" name="TextBox 28">
            <a:extLst>
              <a:ext uri="{FF2B5EF4-FFF2-40B4-BE49-F238E27FC236}">
                <a16:creationId xmlns:a16="http://schemas.microsoft.com/office/drawing/2014/main" id="{5240363E-AA3B-ABFB-F695-F877D9D3A972}"/>
              </a:ext>
            </a:extLst>
          </p:cNvPr>
          <p:cNvSpPr txBox="1"/>
          <p:nvPr/>
        </p:nvSpPr>
        <p:spPr>
          <a:xfrm>
            <a:off x="3356034" y="5078198"/>
            <a:ext cx="5908318" cy="1200329"/>
          </a:xfrm>
          <a:prstGeom prst="rect">
            <a:avLst/>
          </a:prstGeom>
          <a:solidFill>
            <a:schemeClr val="accent3">
              <a:lumMod val="20000"/>
              <a:lumOff val="80000"/>
            </a:schemeClr>
          </a:solidFill>
        </p:spPr>
        <p:txBody>
          <a:bodyPr wrap="square">
            <a:spAutoFit/>
          </a:bodyPr>
          <a:lstStyle/>
          <a:p>
            <a:pPr defTabSz="914400" eaLnBrk="0" fontAlgn="base" hangingPunct="0">
              <a:spcBef>
                <a:spcPct val="0"/>
              </a:spcBef>
              <a:spcAft>
                <a:spcPct val="0"/>
              </a:spcAft>
            </a:pPr>
            <a:r>
              <a:rPr lang="el-GR" b="1" dirty="0">
                <a:solidFill>
                  <a:srgbClr val="000000"/>
                </a:solidFill>
                <a:latin typeface="Times New Roman" panose="02020603050405020304" pitchFamily="18" charset="0"/>
                <a:ea typeface="SimSun" panose="02010600030101010101" pitchFamily="2" charset="-122"/>
              </a:rPr>
              <a:t>ηγεμονικές ανδρικές και γυναικείες υποκειμενικότητες </a:t>
            </a:r>
            <a:r>
              <a:rPr lang="el-GR" dirty="0">
                <a:solidFill>
                  <a:srgbClr val="000000"/>
                </a:solidFill>
                <a:latin typeface="Times New Roman" panose="02020603050405020304" pitchFamily="18" charset="0"/>
                <a:ea typeface="SimSun" panose="02010600030101010101" pitchFamily="2" charset="-122"/>
              </a:rPr>
              <a:t>αγνοώντας την ατομική πορεία και τη δράση των ατόμων στη διαδικασία της υποκειμενοποίησης τους </a:t>
            </a:r>
          </a:p>
          <a:p>
            <a:pPr algn="r" defTabSz="914400" eaLnBrk="0" fontAlgn="base" hangingPunct="0">
              <a:spcBef>
                <a:spcPct val="0"/>
              </a:spcBef>
              <a:spcAft>
                <a:spcPct val="0"/>
              </a:spcAft>
            </a:pPr>
            <a:r>
              <a:rPr lang="el-GR" i="1" dirty="0">
                <a:solidFill>
                  <a:srgbClr val="000000"/>
                </a:solidFill>
                <a:latin typeface="Times New Roman" panose="02020603050405020304" pitchFamily="18" charset="0"/>
                <a:ea typeface="SimSun" panose="02010600030101010101" pitchFamily="2" charset="-122"/>
              </a:rPr>
              <a:t>Esteves, </a:t>
            </a:r>
            <a:r>
              <a:rPr lang="el-GR" i="1" dirty="0">
                <a:solidFill>
                  <a:prstClr val="black"/>
                </a:solidFill>
                <a:latin typeface="Times New Roman" panose="02020603050405020304" pitchFamily="18" charset="0"/>
                <a:ea typeface="SimSun" panose="02010600030101010101" pitchFamily="2" charset="-122"/>
              </a:rPr>
              <a:t>2018; </a:t>
            </a:r>
            <a:r>
              <a:rPr lang="el-GR" i="1" dirty="0">
                <a:solidFill>
                  <a:srgbClr val="000000"/>
                </a:solidFill>
                <a:latin typeface="Times New Roman" panose="02020603050405020304" pitchFamily="18" charset="0"/>
                <a:ea typeface="SimSun" panose="02010600030101010101" pitchFamily="2" charset="-122"/>
              </a:rPr>
              <a:t>Χρονάκη 2013α</a:t>
            </a:r>
            <a:endParaRPr lang="el-GR" i="1" dirty="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462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24" grpId="0"/>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0730A49-0081-0A2D-C274-A2E3B068B913}"/>
              </a:ext>
            </a:extLst>
          </p:cNvPr>
          <p:cNvSpPr txBox="1"/>
          <p:nvPr/>
        </p:nvSpPr>
        <p:spPr>
          <a:xfrm>
            <a:off x="2017785" y="728242"/>
            <a:ext cx="8110664" cy="1200329"/>
          </a:xfrm>
          <a:prstGeom prst="rect">
            <a:avLst/>
          </a:prstGeom>
          <a:solidFill>
            <a:schemeClr val="accent6">
              <a:lumMod val="20000"/>
              <a:lumOff val="80000"/>
            </a:schemeClr>
          </a:solidFill>
        </p:spPr>
        <p:txBody>
          <a:bodyPr wrap="square">
            <a:spAutoFit/>
          </a:bodyPr>
          <a:lstStyle/>
          <a:p>
            <a:pPr algn="just" defTabSz="914400" eaLnBrk="0" fontAlgn="base" hangingPunct="0">
              <a:spcBef>
                <a:spcPct val="0"/>
              </a:spcBef>
              <a:spcAft>
                <a:spcPct val="0"/>
              </a:spcAft>
            </a:pPr>
            <a:r>
              <a:rPr lang="el-GR" dirty="0">
                <a:solidFill>
                  <a:srgbClr val="000000"/>
                </a:solidFill>
                <a:latin typeface="Times New Roman" panose="02020603050405020304" pitchFamily="18" charset="0"/>
                <a:ea typeface="SimSun" panose="02010600030101010101" pitchFamily="2" charset="-122"/>
              </a:rPr>
              <a:t>τα χαρακτηριστικά της αποδεκτής θηλυκότητας έχουν διεισδύσει στην τάξη των μαθηματικών και </a:t>
            </a:r>
            <a:r>
              <a:rPr lang="el-GR" dirty="0">
                <a:solidFill>
                  <a:prstClr val="black"/>
                </a:solidFill>
                <a:latin typeface="Times New Roman" panose="02020603050405020304" pitchFamily="18" charset="0"/>
                <a:ea typeface="SimSun" panose="02010600030101010101" pitchFamily="2" charset="-122"/>
              </a:rPr>
              <a:t>μέσα από τις λογοθετικές πρακτικές καθορίζουν την συμπεριφορά όλων όσων βρίσκονται εκεί</a:t>
            </a:r>
          </a:p>
          <a:p>
            <a:pPr algn="r" defTabSz="914400" eaLnBrk="0" fontAlgn="base" hangingPunct="0">
              <a:spcBef>
                <a:spcPct val="0"/>
              </a:spcBef>
              <a:spcAft>
                <a:spcPct val="0"/>
              </a:spcAft>
            </a:pPr>
            <a:r>
              <a:rPr lang="en-US" i="1" dirty="0">
                <a:solidFill>
                  <a:srgbClr val="000000"/>
                </a:solidFill>
                <a:latin typeface="Times New Roman" panose="02020603050405020304" pitchFamily="18" charset="0"/>
                <a:ea typeface="SimSun" panose="02010600030101010101" pitchFamily="2" charset="-122"/>
              </a:rPr>
              <a:t>Walkerdine</a:t>
            </a:r>
            <a:r>
              <a:rPr lang="el-GR" i="1" dirty="0">
                <a:solidFill>
                  <a:srgbClr val="000000"/>
                </a:solidFill>
                <a:latin typeface="Times New Roman" panose="02020603050405020304" pitchFamily="18" charset="0"/>
                <a:ea typeface="SimSun" panose="02010600030101010101" pitchFamily="2" charset="-122"/>
              </a:rPr>
              <a:t>, 2013 </a:t>
            </a:r>
            <a:endParaRPr lang="el-GR" i="1" dirty="0">
              <a:solidFill>
                <a:prstClr val="black"/>
              </a:solidFill>
              <a:latin typeface="Arial" panose="020B0604020202020204" pitchFamily="34" charset="0"/>
              <a:ea typeface="ＭＳ Ｐゴシック" panose="020B0600070205080204" pitchFamily="34" charset="-128"/>
            </a:endParaRPr>
          </a:p>
        </p:txBody>
      </p:sp>
      <p:sp>
        <p:nvSpPr>
          <p:cNvPr id="4" name="TextBox 3">
            <a:extLst>
              <a:ext uri="{FF2B5EF4-FFF2-40B4-BE49-F238E27FC236}">
                <a16:creationId xmlns:a16="http://schemas.microsoft.com/office/drawing/2014/main" id="{97DBE062-BCE4-1F21-BBA3-87FB4DB31278}"/>
              </a:ext>
            </a:extLst>
          </p:cNvPr>
          <p:cNvSpPr txBox="1"/>
          <p:nvPr/>
        </p:nvSpPr>
        <p:spPr>
          <a:xfrm>
            <a:off x="2063552" y="188641"/>
            <a:ext cx="792088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Κορίτσια και αγόρια στην τάξη των μαθηματικών - Συζήτηση</a:t>
            </a:r>
          </a:p>
        </p:txBody>
      </p:sp>
      <p:grpSp>
        <p:nvGrpSpPr>
          <p:cNvPr id="17" name="Ομάδα 16">
            <a:extLst>
              <a:ext uri="{FF2B5EF4-FFF2-40B4-BE49-F238E27FC236}">
                <a16:creationId xmlns:a16="http://schemas.microsoft.com/office/drawing/2014/main" id="{154ED79D-A0AB-12F9-D8D9-7D4EC64B6C0C}"/>
              </a:ext>
            </a:extLst>
          </p:cNvPr>
          <p:cNvGrpSpPr/>
          <p:nvPr/>
        </p:nvGrpSpPr>
        <p:grpSpPr>
          <a:xfrm>
            <a:off x="1775520" y="2344108"/>
            <a:ext cx="3672408" cy="4339782"/>
            <a:chOff x="251520" y="2344108"/>
            <a:chExt cx="3672408" cy="4339782"/>
          </a:xfrm>
        </p:grpSpPr>
        <p:sp>
          <p:nvSpPr>
            <p:cNvPr id="11" name="TextBox 10">
              <a:extLst>
                <a:ext uri="{FF2B5EF4-FFF2-40B4-BE49-F238E27FC236}">
                  <a16:creationId xmlns:a16="http://schemas.microsoft.com/office/drawing/2014/main" id="{0D8B2B3D-B264-B1D1-BACA-8896F6A78C29}"/>
                </a:ext>
              </a:extLst>
            </p:cNvPr>
            <p:cNvSpPr txBox="1"/>
            <p:nvPr/>
          </p:nvSpPr>
          <p:spPr>
            <a:xfrm>
              <a:off x="343916" y="2344108"/>
              <a:ext cx="3075955" cy="2585323"/>
            </a:xfrm>
            <a:prstGeom prst="rect">
              <a:avLst/>
            </a:prstGeom>
            <a:noFill/>
          </p:spPr>
          <p:txBody>
            <a:bodyPr wrap="square" rtlCol="0">
              <a:spAutoFit/>
            </a:bodyPr>
            <a:lstStyle/>
            <a:p>
              <a:pPr defTabSz="914400" eaLnBrk="0" fontAlgn="base" hangingPunct="0">
                <a:spcBef>
                  <a:spcPct val="0"/>
                </a:spcBef>
                <a:spcAft>
                  <a:spcPct val="0"/>
                </a:spcAft>
              </a:pPr>
              <a:r>
                <a:rPr lang="el-GR" i="1" dirty="0">
                  <a:solidFill>
                    <a:prstClr val="black"/>
                  </a:solidFill>
                  <a:latin typeface="Arial" panose="020B0604020202020204" pitchFamily="34" charset="0"/>
                  <a:ea typeface="ＭＳ Ｐゴシック" panose="020B0600070205080204" pitchFamily="34" charset="-128"/>
                </a:rPr>
                <a:t>«να αυτό είναι κάτι που πρέπει να κάνω»</a:t>
              </a:r>
            </a:p>
            <a:p>
              <a:pPr defTabSz="914400" eaLnBrk="0" fontAlgn="base" hangingPunct="0">
                <a:spcBef>
                  <a:spcPct val="0"/>
                </a:spcBef>
                <a:spcAft>
                  <a:spcPct val="0"/>
                </a:spcAft>
              </a:pPr>
              <a:r>
                <a:rPr lang="el-GR" i="1" dirty="0">
                  <a:solidFill>
                    <a:prstClr val="black"/>
                  </a:solidFill>
                  <a:latin typeface="Arial" panose="020B0604020202020204" pitchFamily="34" charset="0"/>
                  <a:ea typeface="ＭＳ Ｐゴシック" panose="020B0600070205080204" pitchFamily="34" charset="-128"/>
                </a:rPr>
                <a:t>«ακολουθούν τις νόρμες»</a:t>
              </a:r>
            </a:p>
            <a:p>
              <a:pPr defTabSz="914400" eaLnBrk="0" fontAlgn="base" hangingPunct="0">
                <a:spcBef>
                  <a:spcPct val="0"/>
                </a:spcBef>
                <a:spcAft>
                  <a:spcPct val="0"/>
                </a:spcAft>
              </a:pPr>
              <a:r>
                <a:rPr lang="el-GR" i="1" dirty="0">
                  <a:solidFill>
                    <a:prstClr val="black"/>
                  </a:solidFill>
                  <a:latin typeface="Arial" panose="020B0604020202020204" pitchFamily="34" charset="0"/>
                  <a:ea typeface="ＭＳ Ｐゴシック" panose="020B0600070205080204" pitchFamily="34" charset="-128"/>
                </a:rPr>
                <a:t>«πιο συγκροτημένα»</a:t>
              </a:r>
            </a:p>
            <a:p>
              <a:pPr defTabSz="914400" eaLnBrk="0" fontAlgn="base" hangingPunct="0">
                <a:spcBef>
                  <a:spcPct val="0"/>
                </a:spcBef>
                <a:spcAft>
                  <a:spcPct val="0"/>
                </a:spcAft>
              </a:pPr>
              <a:r>
                <a:rPr lang="el-GR" i="1" dirty="0">
                  <a:solidFill>
                    <a:prstClr val="black"/>
                  </a:solidFill>
                  <a:latin typeface="Arial" panose="020B0604020202020204" pitchFamily="34" charset="0"/>
                  <a:ea typeface="ＭＳ Ｐゴシック" panose="020B0600070205080204" pitchFamily="34" charset="-128"/>
                </a:rPr>
                <a:t>«πιο συμμαζεμένα»</a:t>
              </a:r>
            </a:p>
            <a:p>
              <a:pPr defTabSz="914400" eaLnBrk="0" fontAlgn="base" hangingPunct="0">
                <a:spcBef>
                  <a:spcPct val="0"/>
                </a:spcBef>
                <a:spcAft>
                  <a:spcPct val="0"/>
                </a:spcAft>
              </a:pPr>
              <a:r>
                <a:rPr lang="el-GR" i="1" dirty="0">
                  <a:solidFill>
                    <a:prstClr val="black"/>
                  </a:solidFill>
                  <a:latin typeface="Arial" panose="020B0604020202020204" pitchFamily="34" charset="0"/>
                  <a:ea typeface="ＭＳ Ｐゴシック" panose="020B0600070205080204" pitchFamily="34" charset="-128"/>
                </a:rPr>
                <a:t>«πιο τυπικά»</a:t>
              </a:r>
            </a:p>
            <a:p>
              <a:pPr defTabSz="914400" eaLnBrk="0" fontAlgn="base" hangingPunct="0">
                <a:spcBef>
                  <a:spcPct val="0"/>
                </a:spcBef>
                <a:spcAft>
                  <a:spcPct val="0"/>
                </a:spcAft>
              </a:pPr>
              <a:r>
                <a:rPr lang="el-GR" i="1" dirty="0">
                  <a:solidFill>
                    <a:prstClr val="black"/>
                  </a:solidFill>
                  <a:latin typeface="Arial" panose="020B0604020202020204" pitchFamily="34" charset="0"/>
                  <a:ea typeface="ＭＳ Ｐゴシック" panose="020B0600070205080204" pitchFamily="34" charset="-128"/>
                </a:rPr>
                <a:t>«να μην ξεφεύγουν»</a:t>
              </a:r>
            </a:p>
            <a:p>
              <a:pPr defTabSz="914400" eaLnBrk="0" fontAlgn="base" hangingPunct="0">
                <a:spcBef>
                  <a:spcPct val="0"/>
                </a:spcBef>
                <a:spcAft>
                  <a:spcPct val="0"/>
                </a:spcAft>
              </a:pPr>
              <a:r>
                <a:rPr lang="el-GR" i="1" dirty="0">
                  <a:solidFill>
                    <a:prstClr val="black"/>
                  </a:solidFill>
                  <a:latin typeface="Arial" panose="020B0604020202020204" pitchFamily="34" charset="0"/>
                  <a:ea typeface="ＭＳ Ｐゴシック" panose="020B0600070205080204" pitchFamily="34" charset="-128"/>
                </a:rPr>
                <a:t>«δεν συμμετέχουνε στην χαζομάρα και στη βλακεία»</a:t>
              </a:r>
            </a:p>
          </p:txBody>
        </p:sp>
        <p:grpSp>
          <p:nvGrpSpPr>
            <p:cNvPr id="12" name="Ομάδα 11">
              <a:extLst>
                <a:ext uri="{FF2B5EF4-FFF2-40B4-BE49-F238E27FC236}">
                  <a16:creationId xmlns:a16="http://schemas.microsoft.com/office/drawing/2014/main" id="{411BEFD7-F365-AC3C-F349-165A1A8E46D0}"/>
                </a:ext>
              </a:extLst>
            </p:cNvPr>
            <p:cNvGrpSpPr/>
            <p:nvPr/>
          </p:nvGrpSpPr>
          <p:grpSpPr>
            <a:xfrm>
              <a:off x="251520" y="4808787"/>
              <a:ext cx="3672408" cy="1875103"/>
              <a:chOff x="1069766" y="4638752"/>
              <a:chExt cx="6336704" cy="2719754"/>
            </a:xfrm>
          </p:grpSpPr>
          <p:sp>
            <p:nvSpPr>
              <p:cNvPr id="13" name="TextBox 12">
                <a:extLst>
                  <a:ext uri="{FF2B5EF4-FFF2-40B4-BE49-F238E27FC236}">
                    <a16:creationId xmlns:a16="http://schemas.microsoft.com/office/drawing/2014/main" id="{DA9B2DE4-E9C0-49D6-CFE0-903566459488}"/>
                  </a:ext>
                </a:extLst>
              </p:cNvPr>
              <p:cNvSpPr txBox="1"/>
              <p:nvPr/>
            </p:nvSpPr>
            <p:spPr>
              <a:xfrm>
                <a:off x="1069766" y="4947858"/>
                <a:ext cx="6336704" cy="2410648"/>
              </a:xfrm>
              <a:prstGeom prst="rect">
                <a:avLst/>
              </a:prstGeom>
              <a:solidFill>
                <a:schemeClr val="accent3">
                  <a:lumMod val="20000"/>
                  <a:lumOff val="80000"/>
                </a:schemeClr>
              </a:solidFill>
            </p:spPr>
            <p:txBody>
              <a:bodyPr wrap="square">
                <a:spAutoFit/>
              </a:bodyPr>
              <a:lstStyle/>
              <a:p>
                <a:pPr defTabSz="914400" eaLnBrk="0" fontAlgn="base" hangingPunct="0">
                  <a:spcBef>
                    <a:spcPct val="0"/>
                  </a:spcBef>
                  <a:spcAft>
                    <a:spcPct val="0"/>
                  </a:spcAft>
                </a:pPr>
                <a:r>
                  <a:rPr lang="el-GR" sz="2100" dirty="0">
                    <a:solidFill>
                      <a:prstClr val="black"/>
                    </a:solidFill>
                    <a:latin typeface="Times New Roman" panose="02020603050405020304" pitchFamily="18" charset="0"/>
                    <a:ea typeface="SimSun" panose="02010600030101010101" pitchFamily="2" charset="-122"/>
                  </a:rPr>
                  <a:t>λειτουργούν με τρόπο που αποτελεί προέκταση των γυναικείων λειτουργιών του ιδιωτικού οικιακού χώρου                                               </a:t>
                </a:r>
                <a:r>
                  <a:rPr lang="el-GR" i="1" dirty="0">
                    <a:solidFill>
                      <a:prstClr val="black"/>
                    </a:solidFill>
                    <a:latin typeface="Times New Roman" panose="02020603050405020304" pitchFamily="18" charset="0"/>
                    <a:ea typeface="SimSun" panose="02010600030101010101" pitchFamily="2" charset="-122"/>
                  </a:rPr>
                  <a:t>Nantes, 2021</a:t>
                </a:r>
              </a:p>
            </p:txBody>
          </p:sp>
          <p:sp>
            <p:nvSpPr>
              <p:cNvPr id="14" name="Βέλος: Κάτω 13">
                <a:extLst>
                  <a:ext uri="{FF2B5EF4-FFF2-40B4-BE49-F238E27FC236}">
                    <a16:creationId xmlns:a16="http://schemas.microsoft.com/office/drawing/2014/main" id="{428E3E4C-C3A5-D766-E2F1-FACEC16E4B25}"/>
                  </a:ext>
                </a:extLst>
              </p:cNvPr>
              <p:cNvSpPr/>
              <p:nvPr/>
            </p:nvSpPr>
            <p:spPr>
              <a:xfrm>
                <a:off x="6774276" y="4638752"/>
                <a:ext cx="570067" cy="11907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l-GR" dirty="0">
                  <a:solidFill>
                    <a:prstClr val="white"/>
                  </a:solidFill>
                  <a:latin typeface="Calibri" panose="020F0502020204030204" pitchFamily="34" charset="0"/>
                </a:endParaRPr>
              </a:p>
            </p:txBody>
          </p:sp>
        </p:grpSp>
      </p:grpSp>
      <p:grpSp>
        <p:nvGrpSpPr>
          <p:cNvPr id="18" name="Ομάδα 17">
            <a:extLst>
              <a:ext uri="{FF2B5EF4-FFF2-40B4-BE49-F238E27FC236}">
                <a16:creationId xmlns:a16="http://schemas.microsoft.com/office/drawing/2014/main" id="{70058D73-7841-D3A6-C048-0055FF3BBC03}"/>
              </a:ext>
            </a:extLst>
          </p:cNvPr>
          <p:cNvGrpSpPr/>
          <p:nvPr/>
        </p:nvGrpSpPr>
        <p:grpSpPr>
          <a:xfrm>
            <a:off x="5768328" y="2417810"/>
            <a:ext cx="4648153" cy="4213338"/>
            <a:chOff x="4244327" y="2417810"/>
            <a:chExt cx="4648153" cy="4213338"/>
          </a:xfrm>
        </p:grpSpPr>
        <p:sp>
          <p:nvSpPr>
            <p:cNvPr id="2" name="TextBox 1">
              <a:extLst>
                <a:ext uri="{FF2B5EF4-FFF2-40B4-BE49-F238E27FC236}">
                  <a16:creationId xmlns:a16="http://schemas.microsoft.com/office/drawing/2014/main" id="{7BED38E5-85B2-7A47-5AC6-C7DA7066BD41}"/>
                </a:ext>
              </a:extLst>
            </p:cNvPr>
            <p:cNvSpPr txBox="1"/>
            <p:nvPr/>
          </p:nvSpPr>
          <p:spPr>
            <a:xfrm>
              <a:off x="4355976" y="2417810"/>
              <a:ext cx="3960440" cy="1200329"/>
            </a:xfrm>
            <a:prstGeom prst="rect">
              <a:avLst/>
            </a:prstGeom>
            <a:noFill/>
          </p:spPr>
          <p:txBody>
            <a:bodyPr wrap="square" rtlCol="0">
              <a:spAutoFit/>
            </a:bodyPr>
            <a:lstStyle/>
            <a:p>
              <a:pPr defTabSz="914400" eaLnBrk="0" fontAlgn="base" hangingPunct="0">
                <a:spcBef>
                  <a:spcPct val="0"/>
                </a:spcBef>
                <a:spcAft>
                  <a:spcPct val="0"/>
                </a:spcAft>
              </a:pPr>
              <a:r>
                <a:rPr lang="el-GR" i="1" dirty="0">
                  <a:solidFill>
                    <a:prstClr val="black"/>
                  </a:solidFill>
                  <a:latin typeface="Arial" panose="020B0604020202020204" pitchFamily="34" charset="0"/>
                  <a:ea typeface="ＭＳ Ｐゴシック" panose="020B0600070205080204" pitchFamily="34" charset="-128"/>
                </a:rPr>
                <a:t>«φοβούνται να πουν κάτι λάθος»</a:t>
              </a:r>
            </a:p>
            <a:p>
              <a:pPr defTabSz="914400" eaLnBrk="0" fontAlgn="base" hangingPunct="0">
                <a:spcBef>
                  <a:spcPct val="0"/>
                </a:spcBef>
                <a:spcAft>
                  <a:spcPct val="0"/>
                </a:spcAft>
              </a:pPr>
              <a:r>
                <a:rPr lang="el-GR" i="1" dirty="0">
                  <a:solidFill>
                    <a:prstClr val="black"/>
                  </a:solidFill>
                  <a:latin typeface="Arial" panose="020B0604020202020204" pitchFamily="34" charset="0"/>
                  <a:ea typeface="ＭＳ Ｐゴシック" panose="020B0600070205080204" pitchFamily="34" charset="-128"/>
                </a:rPr>
                <a:t>«έχουν και αυτή την τροπή»</a:t>
              </a:r>
            </a:p>
            <a:p>
              <a:pPr defTabSz="914400" eaLnBrk="0" fontAlgn="base" hangingPunct="0">
                <a:spcBef>
                  <a:spcPct val="0"/>
                </a:spcBef>
                <a:spcAft>
                  <a:spcPct val="0"/>
                </a:spcAft>
              </a:pPr>
              <a:r>
                <a:rPr lang="el-GR" i="1" dirty="0">
                  <a:solidFill>
                    <a:prstClr val="black"/>
                  </a:solidFill>
                  <a:latin typeface="Arial" panose="020B0604020202020204" pitchFamily="34" charset="0"/>
                  <a:ea typeface="ＭＳ Ｐゴシック" panose="020B0600070205080204" pitchFamily="34" charset="-128"/>
                </a:rPr>
                <a:t>«τα κορίτσια προσπαθούν όταν πουν κάτι να είναι σωστό»</a:t>
              </a:r>
            </a:p>
          </p:txBody>
        </p:sp>
        <p:grpSp>
          <p:nvGrpSpPr>
            <p:cNvPr id="16" name="Ομάδα 15">
              <a:extLst>
                <a:ext uri="{FF2B5EF4-FFF2-40B4-BE49-F238E27FC236}">
                  <a16:creationId xmlns:a16="http://schemas.microsoft.com/office/drawing/2014/main" id="{9C78558B-6493-CA25-0E10-AA8F776E398E}"/>
                </a:ext>
              </a:extLst>
            </p:cNvPr>
            <p:cNvGrpSpPr/>
            <p:nvPr/>
          </p:nvGrpSpPr>
          <p:grpSpPr>
            <a:xfrm>
              <a:off x="4244327" y="3830380"/>
              <a:ext cx="4648153" cy="2800768"/>
              <a:chOff x="4244327" y="3830380"/>
              <a:chExt cx="4648153" cy="2800768"/>
            </a:xfrm>
          </p:grpSpPr>
          <p:sp>
            <p:nvSpPr>
              <p:cNvPr id="6" name="TextBox 5">
                <a:extLst>
                  <a:ext uri="{FF2B5EF4-FFF2-40B4-BE49-F238E27FC236}">
                    <a16:creationId xmlns:a16="http://schemas.microsoft.com/office/drawing/2014/main" id="{5BEDF198-B976-E5DF-7F79-E7F091B8C654}"/>
                  </a:ext>
                </a:extLst>
              </p:cNvPr>
              <p:cNvSpPr txBox="1"/>
              <p:nvPr/>
            </p:nvSpPr>
            <p:spPr>
              <a:xfrm>
                <a:off x="4244327" y="5030710"/>
                <a:ext cx="4648153" cy="1600438"/>
              </a:xfrm>
              <a:prstGeom prst="rect">
                <a:avLst/>
              </a:prstGeom>
              <a:solidFill>
                <a:schemeClr val="accent4">
                  <a:lumMod val="20000"/>
                  <a:lumOff val="80000"/>
                </a:schemeClr>
              </a:solidFill>
            </p:spPr>
            <p:txBody>
              <a:bodyPr wrap="square">
                <a:spAutoFit/>
              </a:bodyPr>
              <a:lstStyle/>
              <a:p>
                <a:pPr defTabSz="914400" eaLnBrk="0" fontAlgn="base" hangingPunct="0">
                  <a:spcBef>
                    <a:spcPct val="0"/>
                  </a:spcBef>
                  <a:spcAft>
                    <a:spcPct val="0"/>
                  </a:spcAft>
                </a:pPr>
                <a:r>
                  <a:rPr 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παράγουν υπάκουα γυναικεία σώματα, συχνά αδύναμα και γεμάτα φόβο - γίνονται ακόμη πιο έντονες και ενισχύονται στις σχολικές τάξεις των μαθηματικών </a:t>
                </a:r>
              </a:p>
              <a:p>
                <a:pP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Blair et al., 2017; Major &amp; Santoro, 2014</a:t>
                </a:r>
                <a:r>
                  <a:rPr lang="el-GR" b="1" i="1" dirty="0">
                    <a:solidFill>
                      <a:prstClr val="black"/>
                    </a:solidFill>
                    <a:latin typeface="Times New Roman" panose="02020603050405020304" pitchFamily="18" charset="0"/>
                    <a:ea typeface="SimSun" panose="02010600030101010101" pitchFamily="2" charset="-122"/>
                  </a:rPr>
                  <a:t> </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15" name="Βέλος: Κάτω 14">
                <a:extLst>
                  <a:ext uri="{FF2B5EF4-FFF2-40B4-BE49-F238E27FC236}">
                    <a16:creationId xmlns:a16="http://schemas.microsoft.com/office/drawing/2014/main" id="{326EC810-41AF-DC02-F256-6B1A75CBBA84}"/>
                  </a:ext>
                </a:extLst>
              </p:cNvPr>
              <p:cNvSpPr/>
              <p:nvPr/>
            </p:nvSpPr>
            <p:spPr>
              <a:xfrm>
                <a:off x="6532967" y="383038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l-GR">
                  <a:solidFill>
                    <a:prstClr val="white"/>
                  </a:solidFill>
                  <a:latin typeface="Calibri" panose="020F0502020204030204" pitchFamily="34" charset="0"/>
                </a:endParaRPr>
              </a:p>
            </p:txBody>
          </p:sp>
        </p:grpSp>
      </p:grpSp>
    </p:spTree>
    <p:extLst>
      <p:ext uri="{BB962C8B-B14F-4D97-AF65-F5344CB8AC3E}">
        <p14:creationId xmlns:p14="http://schemas.microsoft.com/office/powerpoint/2010/main" val="175375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D0E73-EAE3-2020-4236-8A2D4B7EB8C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45FB020-2061-29CE-3140-79B4F00563A2}"/>
              </a:ext>
            </a:extLst>
          </p:cNvPr>
          <p:cNvSpPr txBox="1"/>
          <p:nvPr/>
        </p:nvSpPr>
        <p:spPr>
          <a:xfrm>
            <a:off x="2063552" y="188641"/>
            <a:ext cx="792088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Κορίτσια και αγόρια στην τάξη των μαθηματικών - Συζήτηση</a:t>
            </a:r>
          </a:p>
        </p:txBody>
      </p:sp>
      <p:sp>
        <p:nvSpPr>
          <p:cNvPr id="5" name="TextBox 4">
            <a:extLst>
              <a:ext uri="{FF2B5EF4-FFF2-40B4-BE49-F238E27FC236}">
                <a16:creationId xmlns:a16="http://schemas.microsoft.com/office/drawing/2014/main" id="{30731B74-582B-1FEA-1096-513F6122E7A9}"/>
              </a:ext>
            </a:extLst>
          </p:cNvPr>
          <p:cNvSpPr txBox="1"/>
          <p:nvPr/>
        </p:nvSpPr>
        <p:spPr>
          <a:xfrm>
            <a:off x="2056122" y="853128"/>
            <a:ext cx="7712286" cy="1107996"/>
          </a:xfrm>
          <a:prstGeom prst="rect">
            <a:avLst/>
          </a:prstGeom>
          <a:solidFill>
            <a:schemeClr val="accent3">
              <a:lumMod val="20000"/>
              <a:lumOff val="80000"/>
            </a:schemeClr>
          </a:solidFill>
        </p:spPr>
        <p:txBody>
          <a:bodyPr wrap="square">
            <a:spAutoFit/>
          </a:bodyPr>
          <a:lstStyle/>
          <a:p>
            <a:pPr defTabSz="914400" eaLnBrk="0" fontAlgn="base" hangingPunct="0">
              <a:spcBef>
                <a:spcPct val="0"/>
              </a:spcBef>
              <a:spcAft>
                <a:spcPct val="0"/>
              </a:spcAft>
            </a:pPr>
            <a:r>
              <a:rPr lang="el-GR" sz="2400" dirty="0">
                <a:solidFill>
                  <a:prstClr val="black"/>
                </a:solidFill>
                <a:latin typeface="Times New Roman" panose="02020603050405020304" pitchFamily="18" charset="0"/>
                <a:ea typeface="Times New Roman" panose="02020603050405020304" pitchFamily="18" charset="0"/>
              </a:rPr>
              <a:t>περιορίζουν τα κορίτσια σε έμφυλες υποκειμενικότητες και μέσα από λογοθετικές πρακτικές:</a:t>
            </a:r>
          </a:p>
          <a:p>
            <a:pPr defTabSz="914400" eaLnBrk="0" fontAlgn="base" hangingPunct="0">
              <a:spcBef>
                <a:spcPct val="0"/>
              </a:spcBef>
              <a:spcAft>
                <a:spcPct val="0"/>
              </a:spcAft>
            </a:pPr>
            <a:endParaRPr lang="el-GR" dirty="0">
              <a:solidFill>
                <a:prstClr val="black"/>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510FD8D6-4B3F-B225-06A4-FDBC14946B34}"/>
              </a:ext>
            </a:extLst>
          </p:cNvPr>
          <p:cNvSpPr txBox="1"/>
          <p:nvPr/>
        </p:nvSpPr>
        <p:spPr>
          <a:xfrm>
            <a:off x="2063552" y="2386237"/>
            <a:ext cx="7704856" cy="1661993"/>
          </a:xfrm>
          <a:prstGeom prst="rect">
            <a:avLst/>
          </a:prstGeom>
          <a:solidFill>
            <a:schemeClr val="accent6">
              <a:lumMod val="20000"/>
              <a:lumOff val="80000"/>
            </a:schemeClr>
          </a:solidFill>
        </p:spPr>
        <p:txBody>
          <a:bodyPr wrap="square">
            <a:spAutoFit/>
          </a:bodyPr>
          <a:lstStyle/>
          <a:p>
            <a:pPr defTabSz="914400" eaLnBrk="0" fontAlgn="base" hangingPunct="0">
              <a:spcBef>
                <a:spcPct val="0"/>
              </a:spcBef>
              <a:spcAft>
                <a:spcPct val="0"/>
              </a:spcAft>
            </a:pPr>
            <a:r>
              <a:rPr lang="el-GR" sz="2200" dirty="0">
                <a:solidFill>
                  <a:prstClr val="black"/>
                </a:solidFill>
                <a:latin typeface="Times New Roman" panose="02020603050405020304" pitchFamily="18" charset="0"/>
                <a:ea typeface="SimSun" panose="02010600030101010101" pitchFamily="2" charset="-122"/>
              </a:rPr>
              <a:t>Όταν τα κορίτσια λειτουργούν «έξω» από τις θέσεις που τα έχουν τοποθετηθεί οι εκπαιδευτικοί αντιμετωπίζονται αρνητικά              </a:t>
            </a:r>
          </a:p>
          <a:p>
            <a:pP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rPr>
              <a:t>                                               Skelton, et al., 2007; Φρόση, 2010</a:t>
            </a:r>
          </a:p>
          <a:p>
            <a:pPr defTabSz="914400" eaLnBrk="0" fontAlgn="base" hangingPunct="0">
              <a:spcBef>
                <a:spcPct val="0"/>
              </a:spcBef>
              <a:spcAft>
                <a:spcPct val="0"/>
              </a:spcAft>
            </a:pPr>
            <a:endParaRPr lang="el-GR" dirty="0">
              <a:solidFill>
                <a:prstClr val="black"/>
              </a:solidFill>
              <a:latin typeface="Times New Roman" panose="02020603050405020304" pitchFamily="18" charset="0"/>
              <a:ea typeface="SimSun" panose="02010600030101010101" pitchFamily="2" charset="-122"/>
            </a:endParaRPr>
          </a:p>
          <a:p>
            <a:pPr algn="ctr" defTabSz="914400" eaLnBrk="0" fontAlgn="base" hangingPunct="0">
              <a:spcBef>
                <a:spcPct val="0"/>
              </a:spcBef>
              <a:spcAft>
                <a:spcPct val="0"/>
              </a:spcAft>
            </a:pPr>
            <a:r>
              <a:rPr lang="el-GR" sz="2200" dirty="0">
                <a:solidFill>
                  <a:prstClr val="black"/>
                </a:solidFill>
                <a:latin typeface="Times New Roman" panose="02020603050405020304" pitchFamily="18" charset="0"/>
                <a:ea typeface="SimSun" panose="02010600030101010101" pitchFamily="2" charset="-122"/>
              </a:rPr>
              <a:t>7</a:t>
            </a:r>
            <a:r>
              <a:rPr lang="el-GR" sz="2200" baseline="30000" dirty="0">
                <a:solidFill>
                  <a:prstClr val="black"/>
                </a:solidFill>
                <a:latin typeface="Times New Roman" panose="02020603050405020304" pitchFamily="18" charset="0"/>
                <a:ea typeface="SimSun" panose="02010600030101010101" pitchFamily="2" charset="-122"/>
              </a:rPr>
              <a:t>η</a:t>
            </a:r>
            <a:r>
              <a:rPr lang="el-GR" sz="2200" dirty="0">
                <a:solidFill>
                  <a:prstClr val="black"/>
                </a:solidFill>
                <a:latin typeface="Times New Roman" panose="02020603050405020304" pitchFamily="18" charset="0"/>
                <a:ea typeface="SimSun" panose="02010600030101010101" pitchFamily="2" charset="-122"/>
              </a:rPr>
              <a:t> εκπαιδευτικός: </a:t>
            </a:r>
            <a:r>
              <a:rPr lang="el-GR" sz="2200" b="1" dirty="0">
                <a:solidFill>
                  <a:prstClr val="black"/>
                </a:solidFill>
                <a:latin typeface="Times New Roman" panose="02020603050405020304" pitchFamily="18" charset="0"/>
                <a:ea typeface="SimSun" panose="02010600030101010101" pitchFamily="2" charset="-122"/>
              </a:rPr>
              <a:t>«</a:t>
            </a:r>
            <a:r>
              <a:rPr lang="el-GR" sz="2200" b="1" i="1" dirty="0">
                <a:solidFill>
                  <a:prstClr val="black"/>
                </a:solidFill>
                <a:latin typeface="Times New Roman" panose="02020603050405020304" pitchFamily="18" charset="0"/>
                <a:ea typeface="SimSun" panose="02010600030101010101" pitchFamily="2" charset="-122"/>
              </a:rPr>
              <a:t>κλίκες</a:t>
            </a:r>
            <a:r>
              <a:rPr lang="el-GR" sz="2200" b="1" dirty="0">
                <a:solidFill>
                  <a:prstClr val="black"/>
                </a:solidFill>
                <a:latin typeface="Times New Roman" panose="02020603050405020304" pitchFamily="18" charset="0"/>
                <a:ea typeface="SimSun" panose="02010600030101010101" pitchFamily="2" charset="-122"/>
              </a:rPr>
              <a:t>» </a:t>
            </a:r>
            <a:r>
              <a:rPr lang="el-GR" sz="2200" dirty="0">
                <a:solidFill>
                  <a:prstClr val="black"/>
                </a:solidFill>
                <a:latin typeface="Times New Roman" panose="02020603050405020304" pitchFamily="18" charset="0"/>
                <a:ea typeface="SimSun" panose="02010600030101010101" pitchFamily="2" charset="-122"/>
              </a:rPr>
              <a:t>κοριτσιών </a:t>
            </a:r>
            <a:endParaRPr lang="el-GR" sz="2200" dirty="0">
              <a:solidFill>
                <a:prstClr val="black"/>
              </a:solidFill>
              <a:latin typeface="Arial" panose="020B0604020202020204" pitchFamily="34" charset="0"/>
              <a:ea typeface="ＭＳ Ｐゴシック" panose="020B0600070205080204" pitchFamily="34" charset="-128"/>
            </a:endParaRPr>
          </a:p>
        </p:txBody>
      </p:sp>
      <p:sp>
        <p:nvSpPr>
          <p:cNvPr id="11" name="TextBox 10">
            <a:extLst>
              <a:ext uri="{FF2B5EF4-FFF2-40B4-BE49-F238E27FC236}">
                <a16:creationId xmlns:a16="http://schemas.microsoft.com/office/drawing/2014/main" id="{3074EEF8-CEB1-AA68-07AF-CDF60BDCDD95}"/>
              </a:ext>
            </a:extLst>
          </p:cNvPr>
          <p:cNvSpPr txBox="1"/>
          <p:nvPr/>
        </p:nvSpPr>
        <p:spPr>
          <a:xfrm>
            <a:off x="2423592" y="4653136"/>
            <a:ext cx="7902004" cy="738664"/>
          </a:xfrm>
          <a:prstGeom prst="rect">
            <a:avLst/>
          </a:prstGeom>
          <a:solidFill>
            <a:schemeClr val="accent3">
              <a:lumMod val="20000"/>
              <a:lumOff val="80000"/>
            </a:schemeClr>
          </a:solidFill>
        </p:spPr>
        <p:txBody>
          <a:bodyPr wrap="square">
            <a:spAutoFit/>
          </a:bodyPr>
          <a:lstStyle/>
          <a:p>
            <a:pPr defTabSz="914400" eaLnBrk="0" fontAlgn="base" hangingPunct="0">
              <a:spcBef>
                <a:spcPct val="0"/>
              </a:spcBef>
              <a:spcAft>
                <a:spcPct val="0"/>
              </a:spcAft>
            </a:pPr>
            <a:r>
              <a:rPr lang="el-GR" sz="2400" dirty="0">
                <a:solidFill>
                  <a:srgbClr val="000000"/>
                </a:solidFill>
                <a:latin typeface="Times New Roman" panose="02020603050405020304" pitchFamily="18" charset="0"/>
                <a:ea typeface="SimSun" panose="02010600030101010101" pitchFamily="2" charset="-122"/>
              </a:rPr>
              <a:t>«κλείνουν» κάθε δυνατότητα αλλαγής</a:t>
            </a:r>
          </a:p>
          <a:p>
            <a:pP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rPr>
              <a:t>Walshaw, 2016 </a:t>
            </a:r>
            <a:endParaRPr lang="el-GR" i="1" dirty="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035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a:extLst>
              <a:ext uri="{FF2B5EF4-FFF2-40B4-BE49-F238E27FC236}">
                <a16:creationId xmlns:a16="http://schemas.microsoft.com/office/drawing/2014/main" id="{9C57325A-6B17-C40A-BC0C-E0E28EB33E58}"/>
              </a:ext>
            </a:extLst>
          </p:cNvPr>
          <p:cNvSpPr txBox="1">
            <a:spLocks noChangeArrowheads="1"/>
          </p:cNvSpPr>
          <p:nvPr/>
        </p:nvSpPr>
        <p:spPr bwMode="auto">
          <a:xfrm>
            <a:off x="1559569" y="99238"/>
            <a:ext cx="5514587"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dirty="0">
                <a:solidFill>
                  <a:prstClr val="black"/>
                </a:solidFill>
              </a:rPr>
              <a:t>Ευρήματα που απαντούν στα ερευνητικά ερωτήματα</a:t>
            </a:r>
          </a:p>
        </p:txBody>
      </p:sp>
      <p:sp>
        <p:nvSpPr>
          <p:cNvPr id="4" name="TextBox 3">
            <a:extLst>
              <a:ext uri="{FF2B5EF4-FFF2-40B4-BE49-F238E27FC236}">
                <a16:creationId xmlns:a16="http://schemas.microsoft.com/office/drawing/2014/main" id="{D40ED40C-6178-DA8D-ADA3-E73773CE5C80}"/>
              </a:ext>
            </a:extLst>
          </p:cNvPr>
          <p:cNvSpPr txBox="1"/>
          <p:nvPr/>
        </p:nvSpPr>
        <p:spPr>
          <a:xfrm>
            <a:off x="1528900" y="1726650"/>
            <a:ext cx="3735830" cy="49244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Σχολικά μαθηματικά: </a:t>
            </a:r>
            <a:r>
              <a:rPr lang="el-GR" sz="2200" dirty="0">
                <a:solidFill>
                  <a:prstClr val="black"/>
                </a:solidFill>
                <a:latin typeface="Calibri" panose="020F0502020204030204" pitchFamily="34" charset="0"/>
              </a:rPr>
              <a:t>καλή επίδοση- ευφυία- εγγενές χάρισμα- ιστορικά ανδρικά </a:t>
            </a:r>
          </a:p>
          <a:p>
            <a:pPr defTabSz="914400" eaLnBrk="0" fontAlgn="base" hangingPunct="0">
              <a:spcBef>
                <a:spcPct val="0"/>
              </a:spcBef>
              <a:spcAft>
                <a:spcPct val="0"/>
              </a:spcAft>
              <a:defRPr/>
            </a:pPr>
            <a:r>
              <a:rPr lang="el-GR" sz="2200" dirty="0">
                <a:solidFill>
                  <a:prstClr val="black"/>
                </a:solidFill>
                <a:latin typeface="Calibri" panose="020F0502020204030204" pitchFamily="34" charset="0"/>
              </a:rPr>
              <a:t>Αντικείμενο πάθους και ψύχωσης των αγοριών</a:t>
            </a:r>
          </a:p>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Δίπολα:</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μαθηματικά/φιλολογικά</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σκέψη/ εξάσκηση</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κριτική-συνδυαστική σκέψη/ παπαγαλία</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αφαιρετική σκέψη/ αποστήθιση λιγότερη προσπάθεια /διάβασμα</a:t>
            </a:r>
          </a:p>
          <a:p>
            <a:pPr defTabSz="914400" eaLnBrk="0" fontAlgn="base" hangingPunct="0">
              <a:spcBef>
                <a:spcPct val="0"/>
              </a:spcBef>
              <a:spcAft>
                <a:spcPct val="0"/>
              </a:spcAft>
              <a:defRPr/>
            </a:pPr>
            <a:r>
              <a:rPr lang="el-GR" sz="2000" dirty="0">
                <a:solidFill>
                  <a:prstClr val="black"/>
                </a:solidFill>
                <a:latin typeface="Calibri" panose="020F0502020204030204" pitchFamily="34" charset="0"/>
              </a:rPr>
              <a:t>καθαρό μυαλό/διάβασμα γρήγορη σκέψη/αργή σκέψη</a:t>
            </a:r>
          </a:p>
          <a:p>
            <a:pPr defTabSz="914400" eaLnBrk="0" fontAlgn="base" hangingPunct="0">
              <a:spcBef>
                <a:spcPct val="0"/>
              </a:spcBef>
              <a:spcAft>
                <a:spcPct val="0"/>
              </a:spcAft>
              <a:defRPr/>
            </a:pPr>
            <a:endParaRPr lang="el-GR" sz="2200" dirty="0">
              <a:solidFill>
                <a:prstClr val="black"/>
              </a:solidFill>
              <a:latin typeface="Calibri" panose="020F0502020204030204" pitchFamily="34" charset="0"/>
            </a:endParaRPr>
          </a:p>
        </p:txBody>
      </p:sp>
      <p:sp>
        <p:nvSpPr>
          <p:cNvPr id="5" name="TextBox 4">
            <a:extLst>
              <a:ext uri="{FF2B5EF4-FFF2-40B4-BE49-F238E27FC236}">
                <a16:creationId xmlns:a16="http://schemas.microsoft.com/office/drawing/2014/main" id="{F56B6ACB-B6F8-F55F-B712-FD2DE4A60D8E}"/>
              </a:ext>
            </a:extLst>
          </p:cNvPr>
          <p:cNvSpPr txBox="1"/>
          <p:nvPr/>
        </p:nvSpPr>
        <p:spPr>
          <a:xfrm>
            <a:off x="5377305" y="1779585"/>
            <a:ext cx="2559044"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Επίδοση – φύλο</a:t>
            </a:r>
          </a:p>
          <a:p>
            <a:pPr defTabSz="914400" eaLnBrk="0" fontAlgn="base" hangingPunct="0">
              <a:spcBef>
                <a:spcPct val="0"/>
              </a:spcBef>
              <a:spcAft>
                <a:spcPct val="0"/>
              </a:spcAft>
              <a:defRPr/>
            </a:pPr>
            <a:r>
              <a:rPr lang="el-GR" sz="2200" i="1" u="sng" dirty="0">
                <a:solidFill>
                  <a:prstClr val="black"/>
                </a:solidFill>
                <a:latin typeface="Calibri" panose="020F0502020204030204" pitchFamily="34" charset="0"/>
              </a:rPr>
              <a:t>Διαφορετικοί λόγοι</a:t>
            </a:r>
          </a:p>
          <a:p>
            <a:pPr defTabSz="914400" eaLnBrk="0" fontAlgn="base" hangingPunct="0">
              <a:spcBef>
                <a:spcPct val="0"/>
              </a:spcBef>
              <a:spcAft>
                <a:spcPct val="0"/>
              </a:spcAft>
              <a:defRPr/>
            </a:pPr>
            <a:r>
              <a:rPr lang="el-GR" sz="2200" dirty="0">
                <a:solidFill>
                  <a:prstClr val="black"/>
                </a:solidFill>
                <a:latin typeface="Calibri" panose="020F0502020204030204" pitchFamily="34" charset="0"/>
              </a:rPr>
              <a:t>-κυρίαρχοι ηγεμονικοί λόγοι</a:t>
            </a:r>
          </a:p>
          <a:p>
            <a:pPr defTabSz="914400" eaLnBrk="0" fontAlgn="base" hangingPunct="0">
              <a:spcBef>
                <a:spcPct val="0"/>
              </a:spcBef>
              <a:spcAft>
                <a:spcPct val="0"/>
              </a:spcAft>
              <a:defRPr/>
            </a:pPr>
            <a:r>
              <a:rPr lang="el-GR" sz="2200" dirty="0">
                <a:solidFill>
                  <a:prstClr val="black"/>
                </a:solidFill>
                <a:latin typeface="Calibri" panose="020F0502020204030204" pitchFamily="34" charset="0"/>
              </a:rPr>
              <a:t>-ίση επίδοση με έμφυλες κατασκευές</a:t>
            </a:r>
          </a:p>
          <a:p>
            <a:pPr defTabSz="914400" eaLnBrk="0" fontAlgn="base" hangingPunct="0">
              <a:spcBef>
                <a:spcPct val="0"/>
              </a:spcBef>
              <a:spcAft>
                <a:spcPct val="0"/>
              </a:spcAft>
              <a:defRPr/>
            </a:pPr>
            <a:r>
              <a:rPr lang="el-GR" sz="2200" dirty="0">
                <a:solidFill>
                  <a:prstClr val="black"/>
                </a:solidFill>
                <a:latin typeface="Calibri" panose="020F0502020204030204" pitchFamily="34" charset="0"/>
              </a:rPr>
              <a:t>-λόγοι που έρχονται σε ρήξη με τους ηγεμονικούς λόγους</a:t>
            </a:r>
          </a:p>
          <a:p>
            <a:pPr defTabSz="914400" eaLnBrk="0" fontAlgn="base" hangingPunct="0">
              <a:spcBef>
                <a:spcPct val="0"/>
              </a:spcBef>
              <a:spcAft>
                <a:spcPct val="0"/>
              </a:spcAft>
              <a:defRPr/>
            </a:pPr>
            <a:r>
              <a:rPr lang="el-GR" sz="2200" dirty="0">
                <a:solidFill>
                  <a:prstClr val="black"/>
                </a:solidFill>
                <a:latin typeface="Calibri" panose="020F0502020204030204" pitchFamily="34" charset="0"/>
              </a:rPr>
              <a:t>-αντιφατικοί λόγοι</a:t>
            </a:r>
          </a:p>
          <a:p>
            <a:pPr defTabSz="914400" eaLnBrk="0" fontAlgn="base" hangingPunct="0">
              <a:spcBef>
                <a:spcPct val="0"/>
              </a:spcBef>
              <a:spcAft>
                <a:spcPct val="0"/>
              </a:spcAft>
              <a:defRPr/>
            </a:pPr>
            <a:r>
              <a:rPr lang="el-GR" sz="2200" dirty="0">
                <a:solidFill>
                  <a:prstClr val="black"/>
                </a:solidFill>
                <a:latin typeface="Calibri" panose="020F0502020204030204" pitchFamily="34" charset="0"/>
              </a:rPr>
              <a:t>-υποβάθμιση της καλής επίδοσης των κοριτσιών</a:t>
            </a:r>
          </a:p>
          <a:p>
            <a:pPr defTabSz="914400" eaLnBrk="0" fontAlgn="base" hangingPunct="0">
              <a:spcBef>
                <a:spcPct val="0"/>
              </a:spcBef>
              <a:spcAft>
                <a:spcPct val="0"/>
              </a:spcAft>
              <a:defRPr/>
            </a:pPr>
            <a:endParaRPr lang="el-GR" sz="2200" dirty="0">
              <a:solidFill>
                <a:prstClr val="black"/>
              </a:solidFill>
              <a:latin typeface="Calibri" panose="020F0502020204030204" pitchFamily="34" charset="0"/>
            </a:endParaRPr>
          </a:p>
        </p:txBody>
      </p:sp>
      <p:sp>
        <p:nvSpPr>
          <p:cNvPr id="6" name="TextBox 5">
            <a:extLst>
              <a:ext uri="{FF2B5EF4-FFF2-40B4-BE49-F238E27FC236}">
                <a16:creationId xmlns:a16="http://schemas.microsoft.com/office/drawing/2014/main" id="{79F57D82-111C-E331-8DC9-EC1F9B72260A}"/>
              </a:ext>
            </a:extLst>
          </p:cNvPr>
          <p:cNvSpPr txBox="1"/>
          <p:nvPr/>
        </p:nvSpPr>
        <p:spPr>
          <a:xfrm>
            <a:off x="8112225" y="1767081"/>
            <a:ext cx="2455183" cy="44935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Έμφυλος λόγος στις τάξεις</a:t>
            </a:r>
          </a:p>
          <a:p>
            <a:pPr defTabSz="914400" eaLnBrk="0" fontAlgn="base" hangingPunct="0">
              <a:spcBef>
                <a:spcPct val="0"/>
              </a:spcBef>
              <a:spcAft>
                <a:spcPct val="0"/>
              </a:spcAft>
              <a:defRPr/>
            </a:pPr>
            <a:r>
              <a:rPr lang="el-GR" sz="2200" dirty="0">
                <a:solidFill>
                  <a:prstClr val="black"/>
                </a:solidFill>
                <a:latin typeface="Calibri" panose="020F0502020204030204" pitchFamily="34" charset="0"/>
              </a:rPr>
              <a:t>Κατασκευή της σχέσης των </a:t>
            </a:r>
          </a:p>
          <a:p>
            <a:pPr defTabSz="914400" eaLnBrk="0" fontAlgn="base" hangingPunct="0">
              <a:spcBef>
                <a:spcPct val="0"/>
              </a:spcBef>
              <a:spcAft>
                <a:spcPct val="0"/>
              </a:spcAft>
              <a:defRPr/>
            </a:pPr>
            <a:r>
              <a:rPr lang="el-GR" sz="2200" dirty="0">
                <a:solidFill>
                  <a:prstClr val="black"/>
                </a:solidFill>
                <a:latin typeface="Calibri" panose="020F0502020204030204" pitchFamily="34" charset="0"/>
              </a:rPr>
              <a:t>κοριτσιών με τα μαθηματικά ως  προβληματική</a:t>
            </a:r>
          </a:p>
          <a:p>
            <a:pPr marL="285750" indent="-285750" defTabSz="914400" eaLnBrk="0" fontAlgn="base" hangingPunct="0">
              <a:spcBef>
                <a:spcPct val="0"/>
              </a:spcBef>
              <a:spcAft>
                <a:spcPct val="0"/>
              </a:spcAft>
              <a:buFont typeface="Arial" panose="020B0604020202020204" pitchFamily="34" charset="0"/>
              <a:buChar char="•"/>
              <a:defRPr/>
            </a:pPr>
            <a:r>
              <a:rPr lang="el-GR" sz="2200" dirty="0">
                <a:solidFill>
                  <a:prstClr val="black"/>
                </a:solidFill>
                <a:latin typeface="Calibri" panose="020F0502020204030204" pitchFamily="34" charset="0"/>
              </a:rPr>
              <a:t>άγχος</a:t>
            </a:r>
          </a:p>
          <a:p>
            <a:pPr marL="285750" indent="-285750" defTabSz="914400" eaLnBrk="0" fontAlgn="base" hangingPunct="0">
              <a:spcBef>
                <a:spcPct val="0"/>
              </a:spcBef>
              <a:spcAft>
                <a:spcPct val="0"/>
              </a:spcAft>
              <a:buFont typeface="Arial" panose="020B0604020202020204" pitchFamily="34" charset="0"/>
              <a:buChar char="•"/>
              <a:defRPr/>
            </a:pPr>
            <a:r>
              <a:rPr lang="el-GR" sz="2200" dirty="0">
                <a:solidFill>
                  <a:prstClr val="black"/>
                </a:solidFill>
                <a:latin typeface="Calibri" panose="020F0502020204030204" pitchFamily="34" charset="0"/>
              </a:rPr>
              <a:t>μη συμμετοχή</a:t>
            </a:r>
          </a:p>
          <a:p>
            <a:pPr marL="285750" indent="-285750" defTabSz="914400" eaLnBrk="0" fontAlgn="base" hangingPunct="0">
              <a:spcBef>
                <a:spcPct val="0"/>
              </a:spcBef>
              <a:spcAft>
                <a:spcPct val="0"/>
              </a:spcAft>
              <a:buFont typeface="Arial" panose="020B0604020202020204" pitchFamily="34" charset="0"/>
              <a:buChar char="•"/>
              <a:defRPr/>
            </a:pPr>
            <a:r>
              <a:rPr lang="el-GR" sz="2200" dirty="0">
                <a:solidFill>
                  <a:prstClr val="black"/>
                </a:solidFill>
                <a:latin typeface="Calibri" panose="020F0502020204030204" pitchFamily="34" charset="0"/>
              </a:rPr>
              <a:t>έλλειψη κατανόησης</a:t>
            </a:r>
          </a:p>
          <a:p>
            <a:pPr defTabSz="914400" eaLnBrk="0" fontAlgn="base" hangingPunct="0">
              <a:spcBef>
                <a:spcPct val="0"/>
              </a:spcBef>
              <a:spcAft>
                <a:spcPct val="0"/>
              </a:spcAft>
              <a:defRPr/>
            </a:pPr>
            <a:endParaRPr lang="el-GR" sz="2200" dirty="0">
              <a:solidFill>
                <a:prstClr val="black"/>
              </a:solidFill>
              <a:latin typeface="Calibri" panose="020F0502020204030204" pitchFamily="34" charset="0"/>
            </a:endParaRPr>
          </a:p>
          <a:p>
            <a:pPr marL="285750" indent="-285750" defTabSz="914400" eaLnBrk="0" fontAlgn="base" hangingPunct="0">
              <a:spcBef>
                <a:spcPct val="0"/>
              </a:spcBef>
              <a:spcAft>
                <a:spcPct val="0"/>
              </a:spcAft>
              <a:buFont typeface="Arial" panose="020B0604020202020204" pitchFamily="34" charset="0"/>
              <a:buChar char="•"/>
              <a:defRPr/>
            </a:pPr>
            <a:endParaRPr lang="el-GR" sz="2200" dirty="0">
              <a:solidFill>
                <a:prstClr val="black"/>
              </a:solidFill>
              <a:latin typeface="Calibri" panose="020F0502020204030204" pitchFamily="34" charset="0"/>
            </a:endParaRPr>
          </a:p>
        </p:txBody>
      </p:sp>
      <p:sp>
        <p:nvSpPr>
          <p:cNvPr id="7" name="TextBox 6">
            <a:extLst>
              <a:ext uri="{FF2B5EF4-FFF2-40B4-BE49-F238E27FC236}">
                <a16:creationId xmlns:a16="http://schemas.microsoft.com/office/drawing/2014/main" id="{95F9A94E-8E8A-8701-E026-4C768ACAB5BD}"/>
              </a:ext>
            </a:extLst>
          </p:cNvPr>
          <p:cNvSpPr txBox="1"/>
          <p:nvPr/>
        </p:nvSpPr>
        <p:spPr>
          <a:xfrm>
            <a:off x="1679836" y="488905"/>
            <a:ext cx="8815562" cy="1107996"/>
          </a:xfrm>
          <a:prstGeom prst="rect">
            <a:avLst/>
          </a:prstGeom>
          <a:noFill/>
        </p:spPr>
        <p:txBody>
          <a:bodyPr wrap="square">
            <a:spAutoFit/>
          </a:bodyPr>
          <a:lstStyle/>
          <a:p>
            <a:pPr defTabSz="914400" eaLnBrk="0" fontAlgn="base" hangingPunct="0">
              <a:spcBef>
                <a:spcPct val="0"/>
              </a:spcBef>
              <a:spcAft>
                <a:spcPct val="0"/>
              </a:spcAft>
            </a:pPr>
            <a:r>
              <a:rPr lang="el-GR" altLang="el-GR" sz="2200" b="1" dirty="0">
                <a:solidFill>
                  <a:prstClr val="black"/>
                </a:solidFill>
                <a:latin typeface="Times New Roman" panose="02020603050405020304" pitchFamily="18" charset="0"/>
                <a:ea typeface="ＭＳ Ｐゴシック" panose="020B0600070205080204" pitchFamily="34" charset="-128"/>
                <a:cs typeface="Calibri" panose="020F0502020204030204" pitchFamily="34" charset="0"/>
              </a:rPr>
              <a:t>Ποιους έμφυλους λόγους εκφέρουν οι εκπαιδευτικοί, που  συμμετέχουν στην παρούσα έρευνα σε σχέση με τα κορίτσια, τα αγόρια και τα μαθηματικά; (1</a:t>
            </a:r>
            <a:r>
              <a:rPr lang="el-GR" altLang="el-GR" sz="2200" b="1" baseline="30000" dirty="0">
                <a:solidFill>
                  <a:prstClr val="black"/>
                </a:solidFill>
                <a:latin typeface="Times New Roman" panose="02020603050405020304" pitchFamily="18" charset="0"/>
                <a:ea typeface="ＭＳ Ｐゴシック" panose="020B0600070205080204" pitchFamily="34" charset="-128"/>
                <a:cs typeface="Calibri" panose="020F0502020204030204" pitchFamily="34" charset="0"/>
              </a:rPr>
              <a:t>ο</a:t>
            </a:r>
            <a:r>
              <a:rPr lang="el-GR" altLang="el-GR" sz="2200" b="1" dirty="0">
                <a:solidFill>
                  <a:prstClr val="black"/>
                </a:solidFill>
                <a:latin typeface="Times New Roman" panose="02020603050405020304" pitchFamily="18" charset="0"/>
                <a:ea typeface="ＭＳ Ｐゴシック" panose="020B0600070205080204" pitchFamily="34" charset="-128"/>
                <a:cs typeface="Calibri" panose="020F0502020204030204" pitchFamily="34" charset="0"/>
              </a:rPr>
              <a:t> ερευνητικό </a:t>
            </a:r>
            <a:r>
              <a:rPr lang="el-GR" altLang="el-GR" sz="2200" b="1">
                <a:solidFill>
                  <a:prstClr val="black"/>
                </a:solidFill>
                <a:latin typeface="Times New Roman" panose="02020603050405020304" pitchFamily="18" charset="0"/>
                <a:ea typeface="ＭＳ Ｐゴシック" panose="020B0600070205080204" pitchFamily="34" charset="-128"/>
                <a:cs typeface="Calibri" panose="020F0502020204030204" pitchFamily="34" charset="0"/>
              </a:rPr>
              <a:t>ερώτημα)</a:t>
            </a:r>
            <a:endParaRPr lang="el-GR" altLang="el-GR" sz="2200" b="1" dirty="0">
              <a:solidFill>
                <a:prstClr val="black"/>
              </a:solidFill>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A8C53-5C87-DF07-17A1-5BA4D8D57ED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F7B567-163D-49A6-0448-28FB3A12A29D}"/>
              </a:ext>
            </a:extLst>
          </p:cNvPr>
          <p:cNvSpPr txBox="1"/>
          <p:nvPr/>
        </p:nvSpPr>
        <p:spPr>
          <a:xfrm>
            <a:off x="1631504" y="153163"/>
            <a:ext cx="432048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Σχολικά μαθηματικά - Συζήτηση</a:t>
            </a:r>
          </a:p>
        </p:txBody>
      </p:sp>
      <p:sp>
        <p:nvSpPr>
          <p:cNvPr id="10" name="TextBox 9">
            <a:extLst>
              <a:ext uri="{FF2B5EF4-FFF2-40B4-BE49-F238E27FC236}">
                <a16:creationId xmlns:a16="http://schemas.microsoft.com/office/drawing/2014/main" id="{30E20946-EF93-E101-FAA4-E297FE04CB87}"/>
              </a:ext>
            </a:extLst>
          </p:cNvPr>
          <p:cNvSpPr txBox="1"/>
          <p:nvPr/>
        </p:nvSpPr>
        <p:spPr>
          <a:xfrm>
            <a:off x="1594352" y="829665"/>
            <a:ext cx="3528392" cy="923330"/>
          </a:xfrm>
          <a:prstGeom prst="rect">
            <a:avLst/>
          </a:prstGeom>
          <a:noFill/>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αποτελούν το μέτρο αξιολόγησης της διανοητικής ικανότητας των παιδιών </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17" name="TextBox 16">
            <a:extLst>
              <a:ext uri="{FF2B5EF4-FFF2-40B4-BE49-F238E27FC236}">
                <a16:creationId xmlns:a16="http://schemas.microsoft.com/office/drawing/2014/main" id="{0B1089A9-99E9-B6BE-0005-33B67299E858}"/>
              </a:ext>
            </a:extLst>
          </p:cNvPr>
          <p:cNvSpPr txBox="1"/>
          <p:nvPr/>
        </p:nvSpPr>
        <p:spPr>
          <a:xfrm>
            <a:off x="5122745" y="1263241"/>
            <a:ext cx="5376085" cy="923330"/>
          </a:xfrm>
          <a:prstGeom prst="rect">
            <a:avLst/>
          </a:prstGeom>
          <a:no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αναπαράγουν </a:t>
            </a:r>
            <a:r>
              <a:rPr lang="el-GR" b="1" i="1" dirty="0">
                <a:solidFill>
                  <a:prstClr val="black"/>
                </a:solidFill>
                <a:latin typeface="Times New Roman" panose="02020603050405020304" pitchFamily="18" charset="0"/>
                <a:ea typeface="SimSun" panose="02010600030101010101" pitchFamily="2" charset="-122"/>
              </a:rPr>
              <a:t>κυρίαρχους λόγου</a:t>
            </a:r>
            <a:r>
              <a:rPr lang="el-GR" b="1" dirty="0">
                <a:solidFill>
                  <a:prstClr val="black"/>
                </a:solidFill>
                <a:latin typeface="Times New Roman" panose="02020603050405020304" pitchFamily="18" charset="0"/>
                <a:ea typeface="SimSun" panose="02010600030101010101" pitchFamily="2" charset="-122"/>
              </a:rPr>
              <a:t>ς </a:t>
            </a:r>
            <a:r>
              <a:rPr lang="el-GR" dirty="0">
                <a:solidFill>
                  <a:prstClr val="black"/>
                </a:solidFill>
                <a:latin typeface="Times New Roman" panose="02020603050405020304" pitchFamily="18" charset="0"/>
                <a:ea typeface="SimSun" panose="02010600030101010101" pitchFamily="2" charset="-122"/>
              </a:rPr>
              <a:t>(discourses) της σύγχρονης δυτικής κουλτούρας σχετικά με τα μαθηματικά</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23" name="TextBox 22">
            <a:extLst>
              <a:ext uri="{FF2B5EF4-FFF2-40B4-BE49-F238E27FC236}">
                <a16:creationId xmlns:a16="http://schemas.microsoft.com/office/drawing/2014/main" id="{FE1F01C5-CCE6-8D7F-2024-DB2A46716897}"/>
              </a:ext>
            </a:extLst>
          </p:cNvPr>
          <p:cNvSpPr txBox="1"/>
          <p:nvPr/>
        </p:nvSpPr>
        <p:spPr>
          <a:xfrm>
            <a:off x="5234830" y="2730461"/>
            <a:ext cx="5433170" cy="3139321"/>
          </a:xfrm>
          <a:prstGeom prst="rect">
            <a:avLst/>
          </a:prstGeom>
          <a:no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b="1" dirty="0">
                <a:solidFill>
                  <a:prstClr val="black"/>
                </a:solidFill>
                <a:latin typeface="Times New Roman" panose="02020603050405020304" pitchFamily="18" charset="0"/>
                <a:ea typeface="SimSun" panose="02010600030101010101" pitchFamily="2" charset="-122"/>
              </a:rPr>
              <a:t>Δίπολα: </a:t>
            </a:r>
            <a:r>
              <a:rPr lang="en-US" b="1" dirty="0">
                <a:solidFill>
                  <a:prstClr val="black"/>
                </a:solidFill>
                <a:latin typeface="Times New Roman" panose="02020603050405020304" pitchFamily="18" charset="0"/>
                <a:ea typeface="SimSun" panose="02010600030101010101" pitchFamily="2" charset="-122"/>
              </a:rPr>
              <a:t> </a:t>
            </a:r>
            <a:r>
              <a:rPr lang="el-GR" b="1" i="1" u="sng" dirty="0">
                <a:solidFill>
                  <a:prstClr val="black"/>
                </a:solidFill>
                <a:latin typeface="Times New Roman" panose="02020603050405020304" pitchFamily="18" charset="0"/>
                <a:ea typeface="SimSun" panose="02010600030101010101" pitchFamily="2" charset="-122"/>
              </a:rPr>
              <a:t>σύστημα διαφοροποίησης</a:t>
            </a:r>
            <a:r>
              <a:rPr lang="en-US" b="1" i="1" u="sng" dirty="0">
                <a:solidFill>
                  <a:prstClr val="black"/>
                </a:solidFill>
                <a:latin typeface="Times New Roman" panose="02020603050405020304" pitchFamily="18" charset="0"/>
                <a:ea typeface="SimSun" panose="02010600030101010101" pitchFamily="2" charset="-122"/>
              </a:rPr>
              <a:t> </a:t>
            </a:r>
            <a:r>
              <a:rPr lang="el-GR" b="1" i="1" u="sng" dirty="0">
                <a:solidFill>
                  <a:prstClr val="black"/>
                </a:solidFill>
                <a:latin typeface="Times New Roman" panose="02020603050405020304" pitchFamily="18" charset="0"/>
                <a:ea typeface="SimSun" panose="02010600030101010101" pitchFamily="2" charset="-122"/>
              </a:rPr>
              <a:t> </a:t>
            </a:r>
            <a:r>
              <a:rPr lang="el-GR" i="1" u="sng" dirty="0">
                <a:solidFill>
                  <a:prstClr val="black"/>
                </a:solidFill>
                <a:latin typeface="Times New Roman" panose="02020603050405020304" pitchFamily="18" charset="0"/>
                <a:ea typeface="SimSun" panose="02010600030101010101" pitchFamily="2" charset="-122"/>
              </a:rPr>
              <a:t>(</a:t>
            </a:r>
            <a:r>
              <a:rPr lang="en-US" i="1" u="sng" dirty="0">
                <a:solidFill>
                  <a:prstClr val="black"/>
                </a:solidFill>
                <a:latin typeface="Times New Roman" panose="02020603050405020304" pitchFamily="18" charset="0"/>
                <a:ea typeface="SimSun" panose="02010600030101010101" pitchFamily="2" charset="-122"/>
              </a:rPr>
              <a:t>Foucault, 1991)</a:t>
            </a:r>
            <a:endParaRPr lang="el-GR" i="1" u="sng" dirty="0">
              <a:solidFill>
                <a:prstClr val="black"/>
              </a:solidFill>
              <a:latin typeface="Times New Roman" panose="02020603050405020304" pitchFamily="18" charset="0"/>
              <a:ea typeface="SimSun" panose="02010600030101010101" pitchFamily="2" charset="-122"/>
            </a:endParaRP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μέσω διαιρετικών πρακτικών, συμβάλλουν στην κατηγοριοποίηση και στην ιεράρχηση</a:t>
            </a:r>
            <a:endParaRPr lang="en-US" dirty="0">
              <a:solidFill>
                <a:prstClr val="black"/>
              </a:solidFill>
              <a:latin typeface="Times New Roman" panose="02020603050405020304" pitchFamily="18" charset="0"/>
              <a:ea typeface="SimSun" panose="02010600030101010101" pitchFamily="2" charset="-122"/>
            </a:endParaRP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Επιτυχημένοι/αποτυχημένοι</a:t>
            </a:r>
            <a:endParaRPr lang="en-US" dirty="0">
              <a:solidFill>
                <a:prstClr val="black"/>
              </a:solidFill>
              <a:latin typeface="Times New Roman" panose="02020603050405020304" pitchFamily="18" charset="0"/>
              <a:ea typeface="SimSun" panose="02010600030101010101" pitchFamily="2" charset="-122"/>
            </a:endParaRP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Παιδιά: ιεραρχικές κλίμακες</a:t>
            </a:r>
            <a:endParaRPr lang="en-US" dirty="0">
              <a:solidFill>
                <a:prstClr val="black"/>
              </a:solidFill>
              <a:latin typeface="Times New Roman" panose="02020603050405020304" pitchFamily="18" charset="0"/>
              <a:ea typeface="SimSun" panose="02010600030101010101" pitchFamily="2" charset="-122"/>
            </a:endParaRP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              ανισότητες</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              σχολική και επαγγελματική πορεία </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                                                         </a:t>
            </a:r>
            <a:r>
              <a:rPr lang="en-US" dirty="0">
                <a:solidFill>
                  <a:prstClr val="black"/>
                </a:solidFill>
                <a:latin typeface="Times New Roman" panose="02020603050405020304" pitchFamily="18" charset="0"/>
                <a:ea typeface="SimSun" panose="02010600030101010101" pitchFamily="2" charset="-122"/>
              </a:rPr>
              <a:t>      </a:t>
            </a:r>
            <a:r>
              <a:rPr lang="en-US" i="1" dirty="0">
                <a:solidFill>
                  <a:prstClr val="black"/>
                </a:solidFill>
                <a:latin typeface="Times New Roman" panose="02020603050405020304" pitchFamily="18" charset="0"/>
                <a:ea typeface="SimSun" panose="02010600030101010101" pitchFamily="2" charset="-122"/>
              </a:rPr>
              <a:t>Ernest, 2018</a:t>
            </a:r>
          </a:p>
          <a:p>
            <a:pPr defTabSz="914400" eaLnBrk="0" fontAlgn="base" hangingPunct="0">
              <a:spcBef>
                <a:spcPct val="0"/>
              </a:spcBef>
              <a:spcAft>
                <a:spcPct val="0"/>
              </a:spcAft>
            </a:pPr>
            <a:r>
              <a:rPr lang="en-US" dirty="0">
                <a:solidFill>
                  <a:prstClr val="black"/>
                </a:solidFill>
                <a:latin typeface="Times New Roman" panose="02020603050405020304" pitchFamily="18" charset="0"/>
                <a:ea typeface="SimSun" panose="02010600030101010101" pitchFamily="2" charset="-122"/>
              </a:rPr>
              <a:t>                                                                </a:t>
            </a:r>
            <a:r>
              <a:rPr lang="en-US" i="1" dirty="0">
                <a:solidFill>
                  <a:prstClr val="black"/>
                </a:solidFill>
                <a:latin typeface="Times New Roman" panose="02020603050405020304" pitchFamily="18" charset="0"/>
                <a:ea typeface="SimSun" panose="02010600030101010101" pitchFamily="2" charset="-122"/>
              </a:rPr>
              <a:t>Valero, 1017</a:t>
            </a:r>
            <a:endParaRPr lang="el-GR" i="1" dirty="0">
              <a:solidFill>
                <a:prstClr val="black"/>
              </a:solidFill>
              <a:latin typeface="Times New Roman" panose="02020603050405020304" pitchFamily="18" charset="0"/>
              <a:ea typeface="SimSun" panose="02010600030101010101" pitchFamily="2" charset="-122"/>
            </a:endParaRPr>
          </a:p>
          <a:p>
            <a:pP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Χρονάκη, 201</a:t>
            </a:r>
            <a:r>
              <a:rPr lang="en-US"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3a</a:t>
            </a:r>
            <a:endPar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defTabSz="914400" eaLnBrk="0" fontAlgn="base" hangingPunct="0">
              <a:spcBef>
                <a:spcPct val="0"/>
              </a:spcBef>
              <a:spcAft>
                <a:spcPct val="0"/>
              </a:spcAft>
            </a:pPr>
            <a:r>
              <a:rPr lang="en-US"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Walkerdine, 2013/1998</a:t>
            </a:r>
            <a:endParaRPr lang="el-GR" dirty="0">
              <a:solidFill>
                <a:prstClr val="black"/>
              </a:solidFill>
              <a:latin typeface="Arial" panose="020B0604020202020204" pitchFamily="34" charset="0"/>
              <a:ea typeface="ＭＳ Ｐゴシック" panose="020B0600070205080204" pitchFamily="34" charset="-128"/>
            </a:endParaRPr>
          </a:p>
        </p:txBody>
      </p:sp>
      <p:grpSp>
        <p:nvGrpSpPr>
          <p:cNvPr id="12" name="Ομάδα 11">
            <a:extLst>
              <a:ext uri="{FF2B5EF4-FFF2-40B4-BE49-F238E27FC236}">
                <a16:creationId xmlns:a16="http://schemas.microsoft.com/office/drawing/2014/main" id="{B93B60A1-F87A-F255-1CA1-ED19E7559F0B}"/>
              </a:ext>
            </a:extLst>
          </p:cNvPr>
          <p:cNvGrpSpPr/>
          <p:nvPr/>
        </p:nvGrpSpPr>
        <p:grpSpPr>
          <a:xfrm>
            <a:off x="1594353" y="983685"/>
            <a:ext cx="3384375" cy="3464060"/>
            <a:chOff x="107504" y="764704"/>
            <a:chExt cx="3384375" cy="3464060"/>
          </a:xfrm>
        </p:grpSpPr>
        <p:grpSp>
          <p:nvGrpSpPr>
            <p:cNvPr id="15" name="Ομάδα 14">
              <a:extLst>
                <a:ext uri="{FF2B5EF4-FFF2-40B4-BE49-F238E27FC236}">
                  <a16:creationId xmlns:a16="http://schemas.microsoft.com/office/drawing/2014/main" id="{AB14AF51-5CF8-5F78-6410-63A3D664B6CC}"/>
                </a:ext>
              </a:extLst>
            </p:cNvPr>
            <p:cNvGrpSpPr/>
            <p:nvPr/>
          </p:nvGrpSpPr>
          <p:grpSpPr>
            <a:xfrm>
              <a:off x="107504" y="1272827"/>
              <a:ext cx="3168352" cy="2808313"/>
              <a:chOff x="107504" y="1272827"/>
              <a:chExt cx="3168352" cy="2808313"/>
            </a:xfrm>
          </p:grpSpPr>
          <p:sp>
            <p:nvSpPr>
              <p:cNvPr id="11" name="Βέλος: Κάτω 10">
                <a:extLst>
                  <a:ext uri="{FF2B5EF4-FFF2-40B4-BE49-F238E27FC236}">
                    <a16:creationId xmlns:a16="http://schemas.microsoft.com/office/drawing/2014/main" id="{5C2FAF77-E5B2-AF78-204F-D14A6D90E032}"/>
                  </a:ext>
                </a:extLst>
              </p:cNvPr>
              <p:cNvSpPr/>
              <p:nvPr/>
            </p:nvSpPr>
            <p:spPr>
              <a:xfrm>
                <a:off x="1187624" y="1272827"/>
                <a:ext cx="504056" cy="6172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l-GR">
                  <a:solidFill>
                    <a:prstClr val="white"/>
                  </a:solidFill>
                  <a:latin typeface="Calibri" panose="020F0502020204030204" pitchFamily="34" charset="0"/>
                </a:endParaRPr>
              </a:p>
            </p:txBody>
          </p:sp>
          <p:sp>
            <p:nvSpPr>
              <p:cNvPr id="14" name="TextBox 13">
                <a:extLst>
                  <a:ext uri="{FF2B5EF4-FFF2-40B4-BE49-F238E27FC236}">
                    <a16:creationId xmlns:a16="http://schemas.microsoft.com/office/drawing/2014/main" id="{330EC505-BEC8-A42B-B8E8-1813ABC3B6C1}"/>
                  </a:ext>
                </a:extLst>
              </p:cNvPr>
              <p:cNvSpPr txBox="1"/>
              <p:nvPr/>
            </p:nvSpPr>
            <p:spPr>
              <a:xfrm>
                <a:off x="107504" y="1772816"/>
                <a:ext cx="3168352" cy="2308324"/>
              </a:xfrm>
              <a:prstGeom prst="rect">
                <a:avLst/>
              </a:prstGeom>
              <a:noFill/>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εργαλείο κατηγοριοποίησης</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προσδίδουν εξουσία -ικανός/ή</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 μέσω των </a:t>
                </a:r>
                <a:r>
                  <a:rPr lang="el-GR" dirty="0" err="1">
                    <a:solidFill>
                      <a:prstClr val="black"/>
                    </a:solidFill>
                    <a:latin typeface="Times New Roman" panose="02020603050405020304" pitchFamily="18" charset="0"/>
                    <a:ea typeface="SimSun" panose="02010600030101010101" pitchFamily="2" charset="-122"/>
                  </a:rPr>
                  <a:t>εννοιολογήσεών</a:t>
                </a:r>
                <a:r>
                  <a:rPr lang="el-GR" dirty="0">
                    <a:solidFill>
                      <a:prstClr val="black"/>
                    </a:solidFill>
                    <a:latin typeface="Times New Roman" panose="02020603050405020304" pitchFamily="18" charset="0"/>
                    <a:ea typeface="SimSun" panose="02010600030101010101" pitchFamily="2" charset="-122"/>
                  </a:rPr>
                  <a:t> τους</a:t>
                </a:r>
              </a:p>
              <a:p>
                <a:pPr algn="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rPr>
                  <a:t>Σταθοπούλου &amp; Τζεκάκη, 2017</a:t>
                </a:r>
              </a:p>
              <a:p>
                <a:pPr algn="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rPr>
                  <a:t>Pais, 2012</a:t>
                </a:r>
              </a:p>
              <a:p>
                <a:pPr algn="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rPr>
                  <a:t>Σπύρου, 2014</a:t>
                </a:r>
              </a:p>
              <a:p>
                <a:pPr algn="r" defTabSz="914400" eaLnBrk="0" fontAlgn="base" hangingPunct="0">
                  <a:spcBef>
                    <a:spcPct val="0"/>
                  </a:spcBef>
                  <a:spcAft>
                    <a:spcPct val="0"/>
                  </a:spcAft>
                </a:pPr>
                <a:r>
                  <a:rPr lang="en-US"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G</a:t>
                </a: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ö</a:t>
                </a:r>
                <a:r>
                  <a:rPr lang="en-US" i="1"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kalpa</a:t>
                </a:r>
                <a:r>
                  <a:rPr 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2020</a:t>
                </a:r>
                <a:endParaRPr lang="el-GR" i="1" dirty="0">
                  <a:solidFill>
                    <a:prstClr val="black"/>
                  </a:solidFill>
                  <a:latin typeface="Arial" panose="020B0604020202020204" pitchFamily="34" charset="0"/>
                  <a:ea typeface="ＭＳ Ｐゴシック" panose="020B0600070205080204" pitchFamily="34" charset="-128"/>
                </a:endParaRPr>
              </a:p>
            </p:txBody>
          </p:sp>
        </p:grpSp>
        <p:cxnSp>
          <p:nvCxnSpPr>
            <p:cNvPr id="26" name="Ευθεία γραμμή σύνδεσης 25">
              <a:extLst>
                <a:ext uri="{FF2B5EF4-FFF2-40B4-BE49-F238E27FC236}">
                  <a16:creationId xmlns:a16="http://schemas.microsoft.com/office/drawing/2014/main" id="{F7E08AC8-5158-FFF9-E3CD-B705855358E0}"/>
                </a:ext>
              </a:extLst>
            </p:cNvPr>
            <p:cNvCxnSpPr>
              <a:cxnSpLocks/>
            </p:cNvCxnSpPr>
            <p:nvPr/>
          </p:nvCxnSpPr>
          <p:spPr>
            <a:xfrm>
              <a:off x="3456796" y="764704"/>
              <a:ext cx="35083" cy="3456384"/>
            </a:xfrm>
            <a:prstGeom prst="line">
              <a:avLst/>
            </a:prstGeom>
            <a:ln w="57150">
              <a:solidFill>
                <a:schemeClr val="accent3">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5" name="Ευθεία γραμμή σύνδεσης 4">
              <a:extLst>
                <a:ext uri="{FF2B5EF4-FFF2-40B4-BE49-F238E27FC236}">
                  <a16:creationId xmlns:a16="http://schemas.microsoft.com/office/drawing/2014/main" id="{FB06EF78-3876-B4D7-63FB-55373A1FF824}"/>
                </a:ext>
              </a:extLst>
            </p:cNvPr>
            <p:cNvCxnSpPr>
              <a:cxnSpLocks/>
            </p:cNvCxnSpPr>
            <p:nvPr/>
          </p:nvCxnSpPr>
          <p:spPr>
            <a:xfrm>
              <a:off x="286479" y="4228764"/>
              <a:ext cx="3187858"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014FBDE0-A0C0-0489-3D7A-6F1EA8E3B2AB}"/>
              </a:ext>
            </a:extLst>
          </p:cNvPr>
          <p:cNvSpPr txBox="1"/>
          <p:nvPr/>
        </p:nvSpPr>
        <p:spPr>
          <a:xfrm>
            <a:off x="1773328" y="4946451"/>
            <a:ext cx="3073987" cy="923330"/>
          </a:xfrm>
          <a:prstGeom prst="rect">
            <a:avLst/>
          </a:prstGeom>
          <a:noFill/>
          <a:ln>
            <a:solidFill>
              <a:schemeClr val="accent3">
                <a:lumMod val="60000"/>
                <a:lumOff val="40000"/>
              </a:schemeClr>
            </a:solidFill>
          </a:ln>
        </p:spPr>
        <p:txBody>
          <a:bodyPr wrap="square" rtlCol="0">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Εκπαιδευτικοί: Θέση </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κύρους και εξουσίας-προνόμια</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μη ευθύνης </a:t>
            </a:r>
          </a:p>
        </p:txBody>
      </p:sp>
      <p:pic>
        <p:nvPicPr>
          <p:cNvPr id="7" name="Εικόνα 6">
            <a:extLst>
              <a:ext uri="{FF2B5EF4-FFF2-40B4-BE49-F238E27FC236}">
                <a16:creationId xmlns:a16="http://schemas.microsoft.com/office/drawing/2014/main" id="{9FAC72C3-4CD7-1EAF-1DCC-64D0B7173817}"/>
              </a:ext>
            </a:extLst>
          </p:cNvPr>
          <p:cNvPicPr>
            <a:picLocks noChangeAspect="1"/>
          </p:cNvPicPr>
          <p:nvPr/>
        </p:nvPicPr>
        <p:blipFill>
          <a:blip r:embed="rId2"/>
          <a:stretch>
            <a:fillRect/>
          </a:stretch>
        </p:blipFill>
        <p:spPr>
          <a:xfrm>
            <a:off x="6039461" y="120677"/>
            <a:ext cx="2406366" cy="923330"/>
          </a:xfrm>
          <a:prstGeom prst="rect">
            <a:avLst/>
          </a:prstGeom>
        </p:spPr>
      </p:pic>
    </p:spTree>
    <p:extLst>
      <p:ext uri="{BB962C8B-B14F-4D97-AF65-F5344CB8AC3E}">
        <p14:creationId xmlns:p14="http://schemas.microsoft.com/office/powerpoint/2010/main" val="161838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A55F7-DEBA-27AE-90BA-F83478859B14}"/>
              </a:ext>
            </a:extLst>
          </p:cNvPr>
          <p:cNvSpPr txBox="1"/>
          <p:nvPr/>
        </p:nvSpPr>
        <p:spPr>
          <a:xfrm>
            <a:off x="1847528" y="188641"/>
            <a:ext cx="792088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Σχολικά μαθηματικά - Συζήτηση</a:t>
            </a:r>
          </a:p>
        </p:txBody>
      </p:sp>
      <p:grpSp>
        <p:nvGrpSpPr>
          <p:cNvPr id="12" name="Ομάδα 11">
            <a:extLst>
              <a:ext uri="{FF2B5EF4-FFF2-40B4-BE49-F238E27FC236}">
                <a16:creationId xmlns:a16="http://schemas.microsoft.com/office/drawing/2014/main" id="{C7335973-E7E6-0966-751E-0F2CD689304A}"/>
              </a:ext>
            </a:extLst>
          </p:cNvPr>
          <p:cNvGrpSpPr/>
          <p:nvPr/>
        </p:nvGrpSpPr>
        <p:grpSpPr>
          <a:xfrm>
            <a:off x="1851968" y="1628800"/>
            <a:ext cx="8064896" cy="2255480"/>
            <a:chOff x="278959" y="764123"/>
            <a:chExt cx="8064896" cy="2255480"/>
          </a:xfrm>
        </p:grpSpPr>
        <p:sp>
          <p:nvSpPr>
            <p:cNvPr id="5" name="TextBox 4">
              <a:extLst>
                <a:ext uri="{FF2B5EF4-FFF2-40B4-BE49-F238E27FC236}">
                  <a16:creationId xmlns:a16="http://schemas.microsoft.com/office/drawing/2014/main" id="{2D2B2D34-C66B-E19E-6888-1A3FD6169526}"/>
                </a:ext>
              </a:extLst>
            </p:cNvPr>
            <p:cNvSpPr txBox="1"/>
            <p:nvPr/>
          </p:nvSpPr>
          <p:spPr>
            <a:xfrm>
              <a:off x="278959" y="764123"/>
              <a:ext cx="4320480" cy="2031325"/>
            </a:xfrm>
            <a:prstGeom prst="rect">
              <a:avLst/>
            </a:prstGeom>
            <a:no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τα παραπάνω χαρακτηριστικά των μαθηματικών </a:t>
              </a:r>
              <a:r>
                <a:rPr lang="el-GR" b="1" dirty="0">
                  <a:solidFill>
                    <a:prstClr val="black"/>
                  </a:solidFill>
                  <a:latin typeface="Times New Roman" panose="02020603050405020304" pitchFamily="18" charset="0"/>
                  <a:ea typeface="SimSun" panose="02010600030101010101" pitchFamily="2" charset="-122"/>
                </a:rPr>
                <a:t>έχουν πράγματι έμφυλη διάσταση</a:t>
              </a:r>
              <a:r>
                <a:rPr lang="el-GR" dirty="0">
                  <a:solidFill>
                    <a:prstClr val="black"/>
                  </a:solidFill>
                  <a:latin typeface="Times New Roman" panose="02020603050405020304" pitchFamily="18" charset="0"/>
                  <a:ea typeface="SimSun" panose="02010600030101010101" pitchFamily="2" charset="-122"/>
                </a:rPr>
                <a:t> και συνδέονται με την </a:t>
              </a:r>
              <a:r>
                <a:rPr lang="el-GR" b="1" dirty="0">
                  <a:solidFill>
                    <a:prstClr val="black"/>
                  </a:solidFill>
                  <a:latin typeface="Times New Roman" panose="02020603050405020304" pitchFamily="18" charset="0"/>
                  <a:ea typeface="SimSun" panose="02010600030101010101" pitchFamily="2" charset="-122"/>
                </a:rPr>
                <a:t>ηγεμονική κατασκευή της θηλυκότητας και της αρρενωπότητας</a:t>
              </a:r>
              <a:r>
                <a:rPr lang="el-GR" dirty="0">
                  <a:solidFill>
                    <a:prstClr val="black"/>
                  </a:solidFill>
                  <a:latin typeface="Times New Roman" panose="02020603050405020304" pitchFamily="18" charset="0"/>
                  <a:ea typeface="SimSun" panose="02010600030101010101" pitchFamily="2" charset="-122"/>
                </a:rPr>
                <a:t>, μένοντας πάντα αγκιστρωμένα σε μια φυσικοποιημένη πατριαρχία. </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7" name="TextBox 6">
              <a:extLst>
                <a:ext uri="{FF2B5EF4-FFF2-40B4-BE49-F238E27FC236}">
                  <a16:creationId xmlns:a16="http://schemas.microsoft.com/office/drawing/2014/main" id="{175F891E-3B28-87B6-13B1-6393326BBF0F}"/>
                </a:ext>
              </a:extLst>
            </p:cNvPr>
            <p:cNvSpPr txBox="1"/>
            <p:nvPr/>
          </p:nvSpPr>
          <p:spPr>
            <a:xfrm>
              <a:off x="4769478" y="824801"/>
              <a:ext cx="3574377" cy="1754326"/>
            </a:xfrm>
            <a:prstGeom prst="rect">
              <a:avLst/>
            </a:prstGeom>
            <a:no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τα μαθηματικά ως αντικείμενο </a:t>
              </a:r>
              <a:r>
                <a:rPr lang="el-GR" b="1" dirty="0">
                  <a:solidFill>
                    <a:prstClr val="black"/>
                  </a:solidFill>
                  <a:latin typeface="Times New Roman" panose="02020603050405020304" pitchFamily="18" charset="0"/>
                  <a:ea typeface="SimSun" panose="02010600030101010101" pitchFamily="2" charset="-122"/>
                </a:rPr>
                <a:t>πάθους και ψύχωσης </a:t>
              </a:r>
              <a:r>
                <a:rPr lang="el-GR" dirty="0">
                  <a:solidFill>
                    <a:prstClr val="black"/>
                  </a:solidFill>
                  <a:latin typeface="Times New Roman" panose="02020603050405020304" pitchFamily="18" charset="0"/>
                  <a:ea typeface="SimSun" panose="02010600030101010101" pitchFamily="2" charset="-122"/>
                </a:rPr>
                <a:t>- σχεδόν </a:t>
              </a:r>
              <a:r>
                <a:rPr lang="el-GR" b="1" dirty="0">
                  <a:solidFill>
                    <a:prstClr val="black"/>
                  </a:solidFill>
                  <a:latin typeface="Times New Roman" panose="02020603050405020304" pitchFamily="18" charset="0"/>
                  <a:ea typeface="SimSun" panose="02010600030101010101" pitchFamily="2" charset="-122"/>
                </a:rPr>
                <a:t>αποκλειστικά ανδρική </a:t>
              </a:r>
              <a:r>
                <a:rPr lang="el-GR" dirty="0">
                  <a:solidFill>
                    <a:prstClr val="black"/>
                  </a:solidFill>
                  <a:latin typeface="Times New Roman" panose="02020603050405020304" pitchFamily="18" charset="0"/>
                  <a:ea typeface="SimSun" panose="02010600030101010101" pitchFamily="2" charset="-122"/>
                </a:rPr>
                <a:t>εργασία και τοποθετεί τη μαθηματική ικανότητα ως χαρακτηριστικό της ανδρικής ευφυΐας</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11" name="TextBox 10">
              <a:extLst>
                <a:ext uri="{FF2B5EF4-FFF2-40B4-BE49-F238E27FC236}">
                  <a16:creationId xmlns:a16="http://schemas.microsoft.com/office/drawing/2014/main" id="{FBEF21AA-643C-B267-FD0D-3AE7977034FD}"/>
                </a:ext>
              </a:extLst>
            </p:cNvPr>
            <p:cNvSpPr txBox="1"/>
            <p:nvPr/>
          </p:nvSpPr>
          <p:spPr>
            <a:xfrm>
              <a:off x="4650668" y="2650271"/>
              <a:ext cx="1925960" cy="369332"/>
            </a:xfrm>
            <a:prstGeom prst="rect">
              <a:avLst/>
            </a:prstGeom>
            <a:no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rPr>
                <a:t>Χρονάκη, 213α</a:t>
              </a:r>
              <a:endParaRPr lang="el-GR" i="1" dirty="0">
                <a:solidFill>
                  <a:prstClr val="black"/>
                </a:solidFill>
                <a:latin typeface="Arial" panose="020B0604020202020204" pitchFamily="34" charset="0"/>
                <a:ea typeface="ＭＳ Ｐゴシック" panose="020B0600070205080204" pitchFamily="34" charset="-128"/>
              </a:endParaRPr>
            </a:p>
          </p:txBody>
        </p:sp>
      </p:grpSp>
      <p:sp>
        <p:nvSpPr>
          <p:cNvPr id="6" name="TextBox 5">
            <a:extLst>
              <a:ext uri="{FF2B5EF4-FFF2-40B4-BE49-F238E27FC236}">
                <a16:creationId xmlns:a16="http://schemas.microsoft.com/office/drawing/2014/main" id="{880E6C99-6FCC-01BD-D813-1F874FF9B2AE}"/>
              </a:ext>
            </a:extLst>
          </p:cNvPr>
          <p:cNvSpPr txBox="1"/>
          <p:nvPr/>
        </p:nvSpPr>
        <p:spPr>
          <a:xfrm>
            <a:off x="2783632" y="4644371"/>
            <a:ext cx="5832648" cy="1323439"/>
          </a:xfrm>
          <a:prstGeom prst="rect">
            <a:avLst/>
          </a:prstGeom>
          <a:noFill/>
        </p:spPr>
        <p:txBody>
          <a:bodyPr wrap="square">
            <a:spAutoFit/>
          </a:bodyPr>
          <a:lstStyle/>
          <a:p>
            <a:pPr defTabSz="914400" eaLnBrk="0" fontAlgn="base" hangingPunct="0">
              <a:spcBef>
                <a:spcPct val="0"/>
              </a:spcBef>
              <a:spcAft>
                <a:spcPct val="0"/>
              </a:spcAft>
            </a:pPr>
            <a:r>
              <a:rPr lang="el-GR" sz="2000" i="1" dirty="0">
                <a:solidFill>
                  <a:prstClr val="black"/>
                </a:solidFill>
                <a:latin typeface="Times New Roman" panose="02020603050405020304" pitchFamily="18" charset="0"/>
                <a:ea typeface="Times New Roman" panose="02020603050405020304" pitchFamily="18" charset="0"/>
              </a:rPr>
              <a:t>δηλαδή τα εκπληκτικά παιδιά που συναντάμε κατά καιρούς, ένα 3, 5% πόσο να ‘ναι αυτά είναι κυρίως αγόρια</a:t>
            </a:r>
          </a:p>
          <a:p>
            <a:pPr defTabSz="914400" eaLnBrk="0" fontAlgn="base" hangingPunct="0">
              <a:spcBef>
                <a:spcPct val="0"/>
              </a:spcBef>
              <a:spcAft>
                <a:spcPct val="0"/>
              </a:spcAft>
            </a:pPr>
            <a:r>
              <a:rPr lang="el-GR" i="1" dirty="0">
                <a:solidFill>
                  <a:prstClr val="black"/>
                </a:solidFill>
                <a:latin typeface="Times New Roman" panose="02020603050405020304" pitchFamily="18" charset="0"/>
                <a:ea typeface="Times New Roman" panose="02020603050405020304" pitchFamily="18" charset="0"/>
              </a:rPr>
              <a:t>Εγώ δεν είδα πάθος από τα κορίτσια </a:t>
            </a:r>
            <a:endParaRPr lang="el-GR" sz="2000" dirty="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4072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D29C76-A569-71F4-87DB-4BD570AA1147}"/>
              </a:ext>
            </a:extLst>
          </p:cNvPr>
          <p:cNvSpPr txBox="1"/>
          <p:nvPr/>
        </p:nvSpPr>
        <p:spPr>
          <a:xfrm>
            <a:off x="1631504" y="153163"/>
            <a:ext cx="792088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Επίδοση και φύλο  Συζήτηση</a:t>
            </a:r>
          </a:p>
        </p:txBody>
      </p:sp>
      <p:grpSp>
        <p:nvGrpSpPr>
          <p:cNvPr id="4" name="Ομάδα 3">
            <a:extLst>
              <a:ext uri="{FF2B5EF4-FFF2-40B4-BE49-F238E27FC236}">
                <a16:creationId xmlns:a16="http://schemas.microsoft.com/office/drawing/2014/main" id="{0325716D-D366-3A29-20B5-6263D888F58A}"/>
              </a:ext>
            </a:extLst>
          </p:cNvPr>
          <p:cNvGrpSpPr/>
          <p:nvPr/>
        </p:nvGrpSpPr>
        <p:grpSpPr>
          <a:xfrm>
            <a:off x="1702250" y="4025447"/>
            <a:ext cx="8796380" cy="2554545"/>
            <a:chOff x="187816" y="4352776"/>
            <a:chExt cx="8796380" cy="2554545"/>
          </a:xfrm>
        </p:grpSpPr>
        <p:sp>
          <p:nvSpPr>
            <p:cNvPr id="23" name="TextBox 22">
              <a:extLst>
                <a:ext uri="{FF2B5EF4-FFF2-40B4-BE49-F238E27FC236}">
                  <a16:creationId xmlns:a16="http://schemas.microsoft.com/office/drawing/2014/main" id="{FF06881F-CCB1-88F7-0085-AF2D1F54EE64}"/>
                </a:ext>
              </a:extLst>
            </p:cNvPr>
            <p:cNvSpPr txBox="1"/>
            <p:nvPr/>
          </p:nvSpPr>
          <p:spPr>
            <a:xfrm>
              <a:off x="4362085" y="4525372"/>
              <a:ext cx="4622111" cy="1600438"/>
            </a:xfrm>
            <a:prstGeom prst="rect">
              <a:avLst/>
            </a:prstGeom>
            <a:solidFill>
              <a:schemeClr val="accent4">
                <a:lumMod val="20000"/>
                <a:lumOff val="80000"/>
              </a:schemeClr>
            </a:solid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sz="2000" dirty="0">
                  <a:solidFill>
                    <a:prstClr val="black"/>
                  </a:solidFill>
                  <a:latin typeface="Times New Roman" panose="02020603050405020304" pitchFamily="18" charset="0"/>
                  <a:ea typeface="SimSun" panose="02010600030101010101" pitchFamily="2" charset="-122"/>
                </a:rPr>
                <a:t>η υπεροχή των κοριτσιών στην άλγεβρα αποδίδεται σε εξωνοητικούς παράγοντες και όχι στις μαθηματικές τους ικανότητες και δεξιότητες </a:t>
              </a:r>
            </a:p>
            <a:p>
              <a:pPr algn="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rPr>
                <a:t>Κολέζα, 2009</a:t>
              </a:r>
              <a:endParaRPr lang="el-GR" i="1" dirty="0">
                <a:solidFill>
                  <a:prstClr val="black"/>
                </a:solidFill>
                <a:latin typeface="Arial" panose="020B0604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F7ECF9EA-F404-B554-8FC6-041F66251D94}"/>
                </a:ext>
              </a:extLst>
            </p:cNvPr>
            <p:cNvSpPr txBox="1"/>
            <p:nvPr/>
          </p:nvSpPr>
          <p:spPr>
            <a:xfrm>
              <a:off x="187816" y="4352776"/>
              <a:ext cx="4101257" cy="2554545"/>
            </a:xfrm>
            <a:prstGeom prst="rect">
              <a:avLst/>
            </a:prstGeom>
            <a:noFill/>
          </p:spPr>
          <p:txBody>
            <a:bodyPr wrap="square" rtlCol="0">
              <a:spAutoFit/>
            </a:bodyPr>
            <a:lstStyle/>
            <a:p>
              <a:pPr defTabSz="914400" eaLnBrk="0" fontAlgn="base" hangingPunct="0">
                <a:spcBef>
                  <a:spcPct val="0"/>
                </a:spcBef>
                <a:spcAft>
                  <a:spcPct val="0"/>
                </a:spcAft>
              </a:pPr>
              <a:r>
                <a:rPr lang="el-GR" sz="2000" i="1" dirty="0">
                  <a:solidFill>
                    <a:prstClr val="black"/>
                  </a:solidFill>
                  <a:latin typeface="Times New Roman" panose="02020603050405020304" pitchFamily="18" charset="0"/>
                  <a:ea typeface="SimSun" panose="02010600030101010101" pitchFamily="2" charset="-122"/>
                </a:rPr>
                <a:t>«τα κορίτσια είναι καλύτερα στην άλγεβρα γιατί είναι πιο συστηματικά»</a:t>
              </a:r>
            </a:p>
            <a:p>
              <a:pPr defTabSz="914400" eaLnBrk="0" fontAlgn="base" hangingPunct="0">
                <a:spcBef>
                  <a:spcPct val="0"/>
                </a:spcBef>
                <a:spcAft>
                  <a:spcPct val="0"/>
                </a:spcAft>
              </a:pPr>
              <a:r>
                <a:rPr lang="el-GR" sz="2000" i="1" dirty="0">
                  <a:solidFill>
                    <a:prstClr val="black"/>
                  </a:solidFill>
                  <a:latin typeface="Times New Roman" panose="02020603050405020304" pitchFamily="18" charset="0"/>
                  <a:ea typeface="SimSun" panose="02010600030101010101" pitchFamily="2" charset="-122"/>
                </a:rPr>
                <a:t>«είναι επιμελής  οπότε έχουν καλύτερη επίδοση στην άλγεβρα»</a:t>
              </a:r>
            </a:p>
            <a:p>
              <a:pPr defTabSz="914400" eaLnBrk="0" fontAlgn="base" hangingPunct="0">
                <a:spcBef>
                  <a:spcPct val="0"/>
                </a:spcBef>
                <a:spcAft>
                  <a:spcPct val="0"/>
                </a:spcAft>
              </a:pPr>
              <a:r>
                <a:rPr lang="el-GR" sz="2000" i="1" dirty="0">
                  <a:solidFill>
                    <a:prstClr val="black"/>
                  </a:solidFill>
                  <a:latin typeface="Times New Roman" panose="02020603050405020304" pitchFamily="18" charset="0"/>
                  <a:ea typeface="SimSun" panose="02010600030101010101" pitchFamily="2" charset="-122"/>
                </a:rPr>
                <a:t>«στην άλγεβρα είναι καλύτερα τα κορίτσια σε ότι έχει μέσα 1, 2, 3.. Το κάνουν πιο εύκολα»</a:t>
              </a:r>
            </a:p>
            <a:p>
              <a:pPr defTabSz="914400" eaLnBrk="0" fontAlgn="base" hangingPunct="0">
                <a:spcBef>
                  <a:spcPct val="0"/>
                </a:spcBef>
                <a:spcAft>
                  <a:spcPct val="0"/>
                </a:spcAft>
              </a:pPr>
              <a:r>
                <a:rPr lang="el-GR" sz="2000" i="1" dirty="0">
                  <a:solidFill>
                    <a:prstClr val="black"/>
                  </a:solidFill>
                  <a:latin typeface="Times New Roman" panose="02020603050405020304" pitchFamily="18" charset="0"/>
                  <a:ea typeface="SimSun" panose="02010600030101010101" pitchFamily="2" charset="-122"/>
                </a:rPr>
                <a:t>«όπου θέλει διάβασα»</a:t>
              </a:r>
            </a:p>
          </p:txBody>
        </p:sp>
        <p:sp>
          <p:nvSpPr>
            <p:cNvPr id="3" name="Βέλος: Δεξιό 2">
              <a:extLst>
                <a:ext uri="{FF2B5EF4-FFF2-40B4-BE49-F238E27FC236}">
                  <a16:creationId xmlns:a16="http://schemas.microsoft.com/office/drawing/2014/main" id="{D287739A-1082-1A61-FFBB-922B4B3002A5}"/>
                </a:ext>
              </a:extLst>
            </p:cNvPr>
            <p:cNvSpPr/>
            <p:nvPr/>
          </p:nvSpPr>
          <p:spPr>
            <a:xfrm>
              <a:off x="4201987" y="611491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l-GR">
                <a:solidFill>
                  <a:prstClr val="white"/>
                </a:solidFill>
                <a:latin typeface="Calibri" panose="020F0502020204030204" pitchFamily="34" charset="0"/>
              </a:endParaRPr>
            </a:p>
          </p:txBody>
        </p:sp>
      </p:grpSp>
      <p:grpSp>
        <p:nvGrpSpPr>
          <p:cNvPr id="8" name="Ομάδα 7">
            <a:extLst>
              <a:ext uri="{FF2B5EF4-FFF2-40B4-BE49-F238E27FC236}">
                <a16:creationId xmlns:a16="http://schemas.microsoft.com/office/drawing/2014/main" id="{60A6936E-D914-1F0F-F5A9-6D29F6A45E66}"/>
              </a:ext>
            </a:extLst>
          </p:cNvPr>
          <p:cNvGrpSpPr/>
          <p:nvPr/>
        </p:nvGrpSpPr>
        <p:grpSpPr>
          <a:xfrm>
            <a:off x="1793303" y="1196752"/>
            <a:ext cx="8632304" cy="2379656"/>
            <a:chOff x="269303" y="1196752"/>
            <a:chExt cx="8632304" cy="2379656"/>
          </a:xfrm>
        </p:grpSpPr>
        <p:sp>
          <p:nvSpPr>
            <p:cNvPr id="10" name="TextBox 9">
              <a:extLst>
                <a:ext uri="{FF2B5EF4-FFF2-40B4-BE49-F238E27FC236}">
                  <a16:creationId xmlns:a16="http://schemas.microsoft.com/office/drawing/2014/main" id="{C38F81FA-D670-2C44-A3C2-CC19B66F606F}"/>
                </a:ext>
              </a:extLst>
            </p:cNvPr>
            <p:cNvSpPr txBox="1"/>
            <p:nvPr/>
          </p:nvSpPr>
          <p:spPr>
            <a:xfrm>
              <a:off x="4279495" y="1196752"/>
              <a:ext cx="4622112" cy="2215991"/>
            </a:xfrm>
            <a:prstGeom prst="rect">
              <a:avLst/>
            </a:prstGeom>
            <a:solidFill>
              <a:schemeClr val="bg1">
                <a:lumMod val="95000"/>
              </a:schemeClr>
            </a:solid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sz="2000" dirty="0">
                  <a:solidFill>
                    <a:prstClr val="black"/>
                  </a:solidFill>
                  <a:latin typeface="Times New Roman" panose="02020603050405020304" pitchFamily="18" charset="0"/>
                  <a:ea typeface="SimSun" panose="02010600030101010101" pitchFamily="2" charset="-122"/>
                </a:rPr>
                <a:t>οι εκπαιδευτικοί </a:t>
              </a:r>
              <a:r>
                <a:rPr lang="el-GR" sz="2000" b="1" dirty="0">
                  <a:solidFill>
                    <a:prstClr val="black"/>
                  </a:solidFill>
                  <a:latin typeface="Times New Roman" panose="02020603050405020304" pitchFamily="18" charset="0"/>
                  <a:ea typeface="SimSun" panose="02010600030101010101" pitchFamily="2" charset="-122"/>
                </a:rPr>
                <a:t>συστηματικά αξιολογούν υψηλότερα τα αγόρια σε δεξιότητες που σχετίζονται με την ευφυΐα, την πρωτοτυπία, τη δημιουργικότητα</a:t>
              </a:r>
              <a:r>
                <a:rPr lang="el-GR" sz="2000" dirty="0">
                  <a:solidFill>
                    <a:prstClr val="black"/>
                  </a:solidFill>
                  <a:latin typeface="Times New Roman" panose="02020603050405020304" pitchFamily="18" charset="0"/>
                  <a:ea typeface="SimSun" panose="02010600030101010101" pitchFamily="2" charset="-122"/>
                </a:rPr>
                <a:t>, τη γενίκευση και την ταχύτητα απάντησης στα μαθήματα </a:t>
              </a:r>
              <a:endParaRPr lang="el-GR" sz="2000" kern="100" dirty="0">
                <a:solidFill>
                  <a:prstClr val="black"/>
                </a:solidFill>
                <a:latin typeface="Times New Roman" panose="02020603050405020304" pitchFamily="18" charset="0"/>
                <a:ea typeface="SimSun" panose="02010600030101010101" pitchFamily="2" charset="-122"/>
              </a:endParaRPr>
            </a:p>
            <a:p>
              <a:pPr algn="r" defTabSz="914400" eaLnBrk="0" fontAlgn="base" hangingPunct="0">
                <a:spcBef>
                  <a:spcPct val="0"/>
                </a:spcBef>
                <a:spcAft>
                  <a:spcPct val="0"/>
                </a:spcAft>
              </a:pPr>
              <a:r>
                <a:rPr lang="el-GR" kern="100" dirty="0">
                  <a:solidFill>
                    <a:prstClr val="black"/>
                  </a:solidFill>
                  <a:latin typeface="Times New Roman" panose="02020603050405020304" pitchFamily="18" charset="0"/>
                  <a:ea typeface="Calibri" panose="020F0502020204030204" pitchFamily="34" charset="0"/>
                </a:rPr>
                <a:t> </a:t>
              </a:r>
              <a:r>
                <a:rPr lang="en-US" i="1" dirty="0">
                  <a:solidFill>
                    <a:prstClr val="black"/>
                  </a:solidFill>
                  <a:latin typeface="Times New Roman" panose="02020603050405020304" pitchFamily="18" charset="0"/>
                  <a:ea typeface="SimSun" panose="02010600030101010101" pitchFamily="2" charset="-122"/>
                </a:rPr>
                <a:t>Sharma</a:t>
              </a:r>
              <a:r>
                <a:rPr lang="el-GR" i="1" dirty="0">
                  <a:solidFill>
                    <a:prstClr val="black"/>
                  </a:solidFill>
                  <a:latin typeface="Times New Roman" panose="02020603050405020304" pitchFamily="18" charset="0"/>
                  <a:ea typeface="SimSun" panose="02010600030101010101" pitchFamily="2" charset="-122"/>
                </a:rPr>
                <a:t> &amp; </a:t>
              </a:r>
              <a:r>
                <a:rPr lang="en-US" i="1" dirty="0">
                  <a:solidFill>
                    <a:prstClr val="black"/>
                  </a:solidFill>
                  <a:latin typeface="Times New Roman" panose="02020603050405020304" pitchFamily="18" charset="0"/>
                  <a:ea typeface="SimSun" panose="02010600030101010101" pitchFamily="2" charset="-122"/>
                </a:rPr>
                <a:t>Arora</a:t>
              </a:r>
              <a:r>
                <a:rPr lang="el-GR" i="1" dirty="0">
                  <a:solidFill>
                    <a:prstClr val="black"/>
                  </a:solidFill>
                  <a:latin typeface="Times New Roman" panose="02020603050405020304" pitchFamily="18" charset="0"/>
                  <a:ea typeface="SimSun" panose="02010600030101010101" pitchFamily="2" charset="-122"/>
                </a:rPr>
                <a:t>, 2022</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ABC8D9E4-CE10-AB3A-1C02-677FC8DD34A0}"/>
                </a:ext>
              </a:extLst>
            </p:cNvPr>
            <p:cNvSpPr txBox="1"/>
            <p:nvPr/>
          </p:nvSpPr>
          <p:spPr>
            <a:xfrm>
              <a:off x="269303" y="1360417"/>
              <a:ext cx="3608829" cy="2215991"/>
            </a:xfrm>
            <a:prstGeom prst="rect">
              <a:avLst/>
            </a:prstGeom>
            <a:noFill/>
          </p:spPr>
          <p:txBody>
            <a:bodyPr wrap="square" rtlCol="0">
              <a:spAutoFit/>
            </a:bodyPr>
            <a:lstStyle/>
            <a:p>
              <a:pPr defTabSz="914400" eaLnBrk="0" fontAlgn="base" hangingPunct="0">
                <a:spcBef>
                  <a:spcPct val="0"/>
                </a:spcBef>
                <a:spcAft>
                  <a:spcPct val="0"/>
                </a:spcAft>
              </a:pPr>
              <a:r>
                <a:rPr lang="el-GR" sz="2000" i="1" dirty="0">
                  <a:solidFill>
                    <a:prstClr val="black"/>
                  </a:solidFill>
                  <a:latin typeface="Times New Roman" panose="02020603050405020304" pitchFamily="18" charset="0"/>
                  <a:ea typeface="SimSun" panose="02010600030101010101" pitchFamily="2" charset="-122"/>
                </a:rPr>
                <a:t>«έχουν καλύτερη αίσθηση του χώρου «</a:t>
              </a:r>
            </a:p>
            <a:p>
              <a:pPr defTabSz="914400" eaLnBrk="0" fontAlgn="base" hangingPunct="0">
                <a:spcBef>
                  <a:spcPct val="0"/>
                </a:spcBef>
                <a:spcAft>
                  <a:spcPct val="0"/>
                </a:spcAft>
              </a:pPr>
              <a:r>
                <a:rPr lang="el-GR" sz="2000" i="1" dirty="0">
                  <a:solidFill>
                    <a:prstClr val="black"/>
                  </a:solidFill>
                  <a:latin typeface="Times New Roman" panose="02020603050405020304" pitchFamily="18" charset="0"/>
                  <a:ea typeface="SimSun" panose="02010600030101010101" pitchFamily="2" charset="-122"/>
                </a:rPr>
                <a:t>«είναι καλύτερα σε ένα</a:t>
              </a:r>
              <a:r>
                <a:rPr lang="en-US" sz="2000" i="1" dirty="0">
                  <a:solidFill>
                    <a:prstClr val="black"/>
                  </a:solidFill>
                  <a:latin typeface="Times New Roman" panose="02020603050405020304" pitchFamily="18" charset="0"/>
                  <a:ea typeface="SimSun" panose="02010600030101010101" pitchFamily="2" charset="-122"/>
                </a:rPr>
                <a:t> quiz</a:t>
              </a:r>
              <a:r>
                <a:rPr lang="el-GR" sz="2000" i="1" dirty="0">
                  <a:solidFill>
                    <a:prstClr val="black"/>
                  </a:solidFill>
                  <a:latin typeface="Times New Roman" panose="02020603050405020304" pitchFamily="18" charset="0"/>
                  <a:ea typeface="SimSun" panose="02010600030101010101" pitchFamily="2" charset="-122"/>
                </a:rPr>
                <a:t>»</a:t>
              </a:r>
              <a:endParaRPr lang="en-US" sz="2000" i="1" dirty="0">
                <a:solidFill>
                  <a:prstClr val="black"/>
                </a:solidFill>
                <a:latin typeface="Times New Roman" panose="02020603050405020304" pitchFamily="18" charset="0"/>
                <a:ea typeface="SimSun" panose="02010600030101010101" pitchFamily="2" charset="-122"/>
              </a:endParaRPr>
            </a:p>
            <a:p>
              <a:pPr defTabSz="914400" eaLnBrk="0" fontAlgn="base" hangingPunct="0">
                <a:spcBef>
                  <a:spcPct val="0"/>
                </a:spcBef>
                <a:spcAft>
                  <a:spcPct val="0"/>
                </a:spcAft>
              </a:pPr>
              <a:r>
                <a:rPr lang="el-GR" sz="2000" i="1" dirty="0">
                  <a:solidFill>
                    <a:prstClr val="black"/>
                  </a:solidFill>
                  <a:latin typeface="Times New Roman" panose="02020603050405020304" pitchFamily="18" charset="0"/>
                  <a:ea typeface="SimSun" panose="02010600030101010101" pitchFamily="2" charset="-122"/>
                </a:rPr>
                <a:t>«να σκεφτούν κάτι διαφορετικό»</a:t>
              </a:r>
            </a:p>
            <a:p>
              <a:pPr defTabSz="914400" eaLnBrk="0" fontAlgn="base" hangingPunct="0">
                <a:spcBef>
                  <a:spcPct val="0"/>
                </a:spcBef>
                <a:spcAft>
                  <a:spcPct val="0"/>
                </a:spcAft>
              </a:pPr>
              <a:r>
                <a:rPr lang="el-GR" sz="2000" i="1" dirty="0">
                  <a:solidFill>
                    <a:prstClr val="black"/>
                  </a:solidFill>
                  <a:latin typeface="Times New Roman" panose="02020603050405020304" pitchFamily="18" charset="0"/>
                  <a:ea typeface="SimSun" panose="02010600030101010101" pitchFamily="2" charset="-122"/>
                </a:rPr>
                <a:t>«να φύγουν από την πετατημένη»</a:t>
              </a:r>
            </a:p>
            <a:p>
              <a:pPr defTabSz="914400" eaLnBrk="0" fontAlgn="base" hangingPunct="0">
                <a:spcBef>
                  <a:spcPct val="0"/>
                </a:spcBef>
                <a:spcAft>
                  <a:spcPct val="0"/>
                </a:spcAft>
              </a:pPr>
              <a:r>
                <a:rPr lang="el-GR" sz="2000" i="1" dirty="0">
                  <a:solidFill>
                    <a:prstClr val="black"/>
                  </a:solidFill>
                  <a:latin typeface="Times New Roman" panose="02020603050405020304" pitchFamily="18" charset="0"/>
                  <a:ea typeface="SimSun" panose="02010600030101010101" pitchFamily="2" charset="-122"/>
                </a:rPr>
                <a:t>«έχουν αποκλίνουσα σκέψη»</a:t>
              </a:r>
              <a:r>
                <a:rPr lang="el-GR" dirty="0">
                  <a:solidFill>
                    <a:prstClr val="black"/>
                  </a:solidFill>
                  <a:latin typeface="Arial" panose="020B0604020202020204" pitchFamily="34" charset="0"/>
                  <a:ea typeface="ＭＳ Ｐゴシック" panose="020B0600070205080204" pitchFamily="34" charset="-128"/>
                </a:rPr>
                <a:t> </a:t>
              </a:r>
            </a:p>
            <a:p>
              <a:pPr defTabSz="914400" eaLnBrk="0" fontAlgn="base" hangingPunct="0">
                <a:spcBef>
                  <a:spcPct val="0"/>
                </a:spcBef>
                <a:spcAft>
                  <a:spcPct val="0"/>
                </a:spcAft>
              </a:pPr>
              <a:endParaRPr lang="el-GR" dirty="0">
                <a:solidFill>
                  <a:prstClr val="black"/>
                </a:solidFill>
                <a:latin typeface="Arial" panose="020B0604020202020204" pitchFamily="34" charset="0"/>
                <a:ea typeface="ＭＳ Ｐゴシック" panose="020B0600070205080204" pitchFamily="34" charset="-128"/>
              </a:endParaRPr>
            </a:p>
          </p:txBody>
        </p:sp>
        <p:sp>
          <p:nvSpPr>
            <p:cNvPr id="7" name="Βέλος: Δεξιό 6">
              <a:extLst>
                <a:ext uri="{FF2B5EF4-FFF2-40B4-BE49-F238E27FC236}">
                  <a16:creationId xmlns:a16="http://schemas.microsoft.com/office/drawing/2014/main" id="{B218F24E-8631-97B9-A2DC-4694CF9835F2}"/>
                </a:ext>
              </a:extLst>
            </p:cNvPr>
            <p:cNvSpPr/>
            <p:nvPr/>
          </p:nvSpPr>
          <p:spPr>
            <a:xfrm>
              <a:off x="3217957" y="157779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l-GR">
                <a:solidFill>
                  <a:prstClr val="white"/>
                </a:solidFill>
                <a:latin typeface="Calibri" panose="020F0502020204030204" pitchFamily="34" charset="0"/>
              </a:endParaRPr>
            </a:p>
          </p:txBody>
        </p:sp>
      </p:grpSp>
    </p:spTree>
    <p:extLst>
      <p:ext uri="{BB962C8B-B14F-4D97-AF65-F5344CB8AC3E}">
        <p14:creationId xmlns:p14="http://schemas.microsoft.com/office/powerpoint/2010/main" val="192234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DEEE6"/>
            </a:gs>
            <a:gs pos="74001">
              <a:srgbClr val="CFDEEB"/>
            </a:gs>
            <a:gs pos="83000">
              <a:srgbClr val="CFDEEB"/>
            </a:gs>
            <a:gs pos="100000">
              <a:srgbClr val="DFE9F2"/>
            </a:gs>
          </a:gsLst>
          <a:lin ang="5400000" scaled="1"/>
        </a:gradFill>
        <a:effectLst/>
      </p:bgPr>
    </p:bg>
    <p:spTree>
      <p:nvGrpSpPr>
        <p:cNvPr id="1" name=""/>
        <p:cNvGrpSpPr/>
        <p:nvPr/>
      </p:nvGrpSpPr>
      <p:grpSpPr>
        <a:xfrm>
          <a:off x="0" y="0"/>
          <a:ext cx="0" cy="0"/>
          <a:chOff x="0" y="0"/>
          <a:chExt cx="0" cy="0"/>
        </a:xfrm>
      </p:grpSpPr>
      <p:sp>
        <p:nvSpPr>
          <p:cNvPr id="16386" name="TextBox 3">
            <a:extLst>
              <a:ext uri="{FF2B5EF4-FFF2-40B4-BE49-F238E27FC236}">
                <a16:creationId xmlns:a16="http://schemas.microsoft.com/office/drawing/2014/main" id="{0C8C9E2E-307E-13D3-B1B6-1E74229DE8E6}"/>
              </a:ext>
            </a:extLst>
          </p:cNvPr>
          <p:cNvSpPr txBox="1">
            <a:spLocks noChangeArrowheads="1"/>
          </p:cNvSpPr>
          <p:nvPr/>
        </p:nvSpPr>
        <p:spPr bwMode="auto">
          <a:xfrm>
            <a:off x="1524001" y="201613"/>
            <a:ext cx="2144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sz="2400" b="1">
                <a:solidFill>
                  <a:prstClr val="black"/>
                </a:solidFill>
                <a:latin typeface="Times New Roman" panose="02020603050405020304" pitchFamily="18" charset="0"/>
                <a:cs typeface="Times New Roman" panose="02020603050405020304" pitchFamily="18" charset="0"/>
              </a:rPr>
              <a:t>Βιβλιογραφική ανασκόπηση _ Πρόβλημα</a:t>
            </a:r>
            <a:endParaRPr lang="el-GR" altLang="el-GR" sz="2400">
              <a:solidFill>
                <a:prstClr val="black"/>
              </a:solidFill>
            </a:endParaRPr>
          </a:p>
        </p:txBody>
      </p:sp>
      <p:pic>
        <p:nvPicPr>
          <p:cNvPr id="16387" name="Εικόνα 9">
            <a:extLst>
              <a:ext uri="{FF2B5EF4-FFF2-40B4-BE49-F238E27FC236}">
                <a16:creationId xmlns:a16="http://schemas.microsoft.com/office/drawing/2014/main" id="{88A12F4A-22A6-2F5B-AE1B-CAE60E645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36" t="-2" r="12752" b="17189"/>
          <a:stretch>
            <a:fillRect/>
          </a:stretch>
        </p:blipFill>
        <p:spPr bwMode="auto">
          <a:xfrm>
            <a:off x="7824788" y="80683"/>
            <a:ext cx="32416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1E3CA29-795F-81A5-C95D-88F549E16C4C}"/>
              </a:ext>
            </a:extLst>
          </p:cNvPr>
          <p:cNvSpPr txBox="1">
            <a:spLocks noChangeArrowheads="1"/>
          </p:cNvSpPr>
          <p:nvPr/>
        </p:nvSpPr>
        <p:spPr bwMode="auto">
          <a:xfrm>
            <a:off x="4903788" y="1787525"/>
            <a:ext cx="28622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fontAlgn="base">
              <a:spcBef>
                <a:spcPct val="0"/>
              </a:spcBef>
              <a:spcAft>
                <a:spcPct val="0"/>
              </a:spcAft>
            </a:pPr>
            <a:r>
              <a:rPr lang="el-GR" altLang="el-GR" sz="2400" dirty="0">
                <a:solidFill>
                  <a:prstClr val="black"/>
                </a:solidFill>
                <a:latin typeface="Times New Roman" panose="02020603050405020304" pitchFamily="18" charset="0"/>
                <a:cs typeface="Times New Roman" panose="02020603050405020304" pitchFamily="18" charset="0"/>
              </a:rPr>
              <a:t>Η ενασχόληση με τις επιστήμες που συνδέονται με τα μαθηματικά παρέχουν περισσότερες  επαγγελματικές ευκαιρίες σε υψηλά αμειβόμενες θέσεις εργασίας- κρίσιμο φίλτρο στην αγορά εργασίας</a:t>
            </a:r>
          </a:p>
          <a:p>
            <a:pPr algn="just" defTabSz="914400" fontAlgn="base">
              <a:spcBef>
                <a:spcPct val="0"/>
              </a:spcBef>
              <a:spcAft>
                <a:spcPct val="0"/>
              </a:spcAft>
            </a:pP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(Justman, M. &amp; Mendez, S.J., 2018</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l-GR" altLang="el-GR" sz="16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Mendick</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&amp; </a:t>
            </a:r>
            <a:r>
              <a:rPr lang="el-GR" altLang="el-GR" sz="16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Moreau</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2013)</a:t>
            </a:r>
          </a:p>
        </p:txBody>
      </p:sp>
      <p:cxnSp>
        <p:nvCxnSpPr>
          <p:cNvPr id="7" name="Ευθεία γραμμή σύνδεσης 6">
            <a:extLst>
              <a:ext uri="{FF2B5EF4-FFF2-40B4-BE49-F238E27FC236}">
                <a16:creationId xmlns:a16="http://schemas.microsoft.com/office/drawing/2014/main" id="{22DBB4B9-DFEE-0198-0FB3-2109D6C3FEB6}"/>
              </a:ext>
            </a:extLst>
          </p:cNvPr>
          <p:cNvCxnSpPr/>
          <p:nvPr/>
        </p:nvCxnSpPr>
        <p:spPr>
          <a:xfrm>
            <a:off x="4872038" y="1268414"/>
            <a:ext cx="0" cy="53609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4C760411-72F3-38DC-F598-4A878193BE72}"/>
              </a:ext>
            </a:extLst>
          </p:cNvPr>
          <p:cNvCxnSpPr/>
          <p:nvPr/>
        </p:nvCxnSpPr>
        <p:spPr>
          <a:xfrm>
            <a:off x="7824788" y="2114550"/>
            <a:ext cx="0" cy="41338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13FD780-79EA-F32B-6E5E-2DD3072B61B4}"/>
              </a:ext>
            </a:extLst>
          </p:cNvPr>
          <p:cNvSpPr txBox="1">
            <a:spLocks noChangeArrowheads="1"/>
          </p:cNvSpPr>
          <p:nvPr/>
        </p:nvSpPr>
        <p:spPr bwMode="auto">
          <a:xfrm>
            <a:off x="1633538" y="1787525"/>
            <a:ext cx="287496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sz="2400" b="1" dirty="0">
                <a:solidFill>
                  <a:prstClr val="black"/>
                </a:solidFill>
                <a:latin typeface="Times New Roman" panose="02020603050405020304" pitchFamily="18" charset="0"/>
                <a:cs typeface="Times New Roman" panose="02020603050405020304" pitchFamily="18" charset="0"/>
              </a:rPr>
              <a:t>Το φύλο αποτελεί μια από τις κεντρικές δυνάμεις </a:t>
            </a:r>
            <a:r>
              <a:rPr lang="el-GR" altLang="el-GR" sz="2400" dirty="0">
                <a:solidFill>
                  <a:prstClr val="black"/>
                </a:solidFill>
                <a:latin typeface="Times New Roman" panose="02020603050405020304" pitchFamily="18" charset="0"/>
                <a:cs typeface="Times New Roman" panose="02020603050405020304" pitchFamily="18" charset="0"/>
              </a:rPr>
              <a:t>στην οργάνωση των εκπαιδευτικών διαδικασιών του σχολείου και των κοινωνικών σχέσεων που διαμορφώνονται σε αυτό.</a:t>
            </a:r>
          </a:p>
          <a:p>
            <a:pPr defTabSz="914400" eaLnBrk="0" fontAlgn="base" hangingPunct="0">
              <a:spcBef>
                <a:spcPct val="0"/>
              </a:spcBef>
              <a:spcAft>
                <a:spcPct val="0"/>
              </a:spcAft>
            </a:pPr>
            <a:r>
              <a:rPr lang="el-GR" altLang="el-GR" sz="2400" dirty="0">
                <a:solidFill>
                  <a:prstClr val="black"/>
                </a:solidFill>
                <a:latin typeface="Times New Roman" panose="02020603050405020304" pitchFamily="18" charset="0"/>
                <a:cs typeface="Times New Roman" panose="02020603050405020304" pitchFamily="18" charset="0"/>
              </a:rPr>
              <a:t> </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Bailey</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Lucy</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&amp; </a:t>
            </a: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Graves</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2016) </a:t>
            </a:r>
          </a:p>
        </p:txBody>
      </p:sp>
      <p:sp>
        <p:nvSpPr>
          <p:cNvPr id="12" name="TextBox 11">
            <a:extLst>
              <a:ext uri="{FF2B5EF4-FFF2-40B4-BE49-F238E27FC236}">
                <a16:creationId xmlns:a16="http://schemas.microsoft.com/office/drawing/2014/main" id="{8AAEA5D1-5C27-5392-768F-BFB730D81243}"/>
              </a:ext>
            </a:extLst>
          </p:cNvPr>
          <p:cNvSpPr txBox="1">
            <a:spLocks noChangeArrowheads="1"/>
          </p:cNvSpPr>
          <p:nvPr/>
        </p:nvSpPr>
        <p:spPr bwMode="auto">
          <a:xfrm>
            <a:off x="8004176" y="2052638"/>
            <a:ext cx="2608263"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ts val="600"/>
              </a:spcAft>
            </a:pPr>
            <a:r>
              <a:rPr lang="el-GR" altLang="el-GR" sz="2400" b="1" dirty="0">
                <a:solidFill>
                  <a:prstClr val="black"/>
                </a:solidFill>
                <a:latin typeface="Times New Roman" panose="02020603050405020304" pitchFamily="18" charset="0"/>
                <a:cs typeface="Times New Roman" panose="02020603050405020304" pitchFamily="18" charset="0"/>
              </a:rPr>
              <a:t>Μειωμένη παρουσία των κοριτσιών σε κατευθύνσεις με μαθηματικά </a:t>
            </a:r>
            <a:r>
              <a:rPr lang="el-GR" altLang="el-GR" sz="2400" dirty="0">
                <a:solidFill>
                  <a:prstClr val="black"/>
                </a:solidFill>
                <a:latin typeface="Times New Roman" panose="02020603050405020304" pitchFamily="18" charset="0"/>
                <a:cs typeface="Times New Roman" panose="02020603050405020304" pitchFamily="18" charset="0"/>
              </a:rPr>
              <a:t>στην Ελλάδα αλλά σε όλες σχεδόν τις δυτικές χώρες</a:t>
            </a:r>
          </a:p>
          <a:p>
            <a:pPr algn="just" defTabSz="914400" eaLnBrk="0" fontAlgn="base" hangingPunct="0">
              <a:spcBef>
                <a:spcPct val="0"/>
              </a:spcBef>
              <a:spcAft>
                <a:spcPts val="600"/>
              </a:spcAft>
            </a:pP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l-GR" altLang="el-GR" sz="16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Βόζεμπερκ</a:t>
            </a:r>
            <a:r>
              <a:rPr lang="el-GR" alt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2015; </a:t>
            </a: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EIGE</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2020; </a:t>
            </a: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Law</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2018; </a:t>
            </a: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Nurnberger</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l-GR" sz="16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Nerb</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Schmitz</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l-GR" sz="1600" dirty="0" err="1">
                <a:solidFill>
                  <a:prstClr val="black"/>
                </a:solidFill>
                <a:latin typeface="Times New Roman" panose="02020603050405020304" pitchFamily="18" charset="0"/>
                <a:ea typeface="SimSun" panose="02010600030101010101" pitchFamily="2" charset="-122"/>
                <a:cs typeface="Times New Roman" panose="02020603050405020304" pitchFamily="18" charset="0"/>
              </a:rPr>
              <a:t>Kellr</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&amp; </a:t>
            </a: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Sutterlin</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2016; </a:t>
            </a: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Siam</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&amp; </a:t>
            </a:r>
            <a:r>
              <a:rPr lang="en-US"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Callaghan</a:t>
            </a:r>
            <a:r>
              <a:rPr lang="el-GR" alt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2008</a:t>
            </a:r>
            <a:r>
              <a:rPr lang="el-GR" altLang="el-GR"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endParaRPr lang="el-GR" altLang="el-GR"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E2229-1605-0F2F-D7E1-BAA71B592E9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E990DDA-52E2-E3B3-4218-D942048D256B}"/>
              </a:ext>
            </a:extLst>
          </p:cNvPr>
          <p:cNvSpPr txBox="1"/>
          <p:nvPr/>
        </p:nvSpPr>
        <p:spPr>
          <a:xfrm>
            <a:off x="1631504" y="153163"/>
            <a:ext cx="792088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Επίδοση και φύλο  Συζήτηση</a:t>
            </a:r>
          </a:p>
        </p:txBody>
      </p:sp>
      <p:sp>
        <p:nvSpPr>
          <p:cNvPr id="14" name="TextBox 13">
            <a:extLst>
              <a:ext uri="{FF2B5EF4-FFF2-40B4-BE49-F238E27FC236}">
                <a16:creationId xmlns:a16="http://schemas.microsoft.com/office/drawing/2014/main" id="{C5F14A54-BCD4-B3B9-676C-9726D6A5EBEE}"/>
              </a:ext>
            </a:extLst>
          </p:cNvPr>
          <p:cNvSpPr txBox="1"/>
          <p:nvPr/>
        </p:nvSpPr>
        <p:spPr>
          <a:xfrm>
            <a:off x="1631505" y="1158864"/>
            <a:ext cx="4576481" cy="2585323"/>
          </a:xfrm>
          <a:prstGeom prst="rect">
            <a:avLst/>
          </a:prstGeom>
          <a:no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sz="2400" dirty="0">
                <a:solidFill>
                  <a:prstClr val="black"/>
                </a:solidFill>
                <a:latin typeface="Times New Roman" panose="02020603050405020304" pitchFamily="18" charset="0"/>
                <a:ea typeface="SimSun" panose="02010600030101010101" pitchFamily="2" charset="-122"/>
              </a:rPr>
              <a:t>λόγος των εκπαιδευτικών </a:t>
            </a:r>
            <a:r>
              <a:rPr lang="el-GR" sz="2400" b="1" dirty="0">
                <a:solidFill>
                  <a:prstClr val="black"/>
                </a:solidFill>
                <a:latin typeface="Times New Roman" panose="02020603050405020304" pitchFamily="18" charset="0"/>
                <a:ea typeface="SimSun" panose="02010600030101010101" pitchFamily="2" charset="-122"/>
              </a:rPr>
              <a:t>είναι βαρύνουσας σημασίας </a:t>
            </a:r>
            <a:r>
              <a:rPr lang="el-GR" sz="2400" dirty="0">
                <a:solidFill>
                  <a:prstClr val="black"/>
                </a:solidFill>
                <a:latin typeface="Times New Roman" panose="02020603050405020304" pitchFamily="18" charset="0"/>
                <a:ea typeface="SimSun" panose="02010600030101010101" pitchFamily="2" charset="-122"/>
              </a:rPr>
              <a:t>στο πλαίσιο της φουκωϊκής θεώρησης, καθώς οι εκπαιδευτικοί αποτελούν </a:t>
            </a:r>
            <a:r>
              <a:rPr lang="el-GR" sz="2400" b="1" dirty="0">
                <a:solidFill>
                  <a:prstClr val="black"/>
                </a:solidFill>
                <a:latin typeface="Times New Roman" panose="02020603050405020304" pitchFamily="18" charset="0"/>
                <a:ea typeface="SimSun" panose="02010600030101010101" pitchFamily="2" charset="-122"/>
              </a:rPr>
              <a:t>μια σημαντική ομάδα στην «</a:t>
            </a:r>
            <a:r>
              <a:rPr lang="el-GR" sz="2400" b="1" i="1" dirty="0">
                <a:solidFill>
                  <a:prstClr val="black"/>
                </a:solidFill>
                <a:latin typeface="Times New Roman" panose="02020603050405020304" pitchFamily="18" charset="0"/>
                <a:ea typeface="SimSun" panose="02010600030101010101" pitchFamily="2" charset="-122"/>
              </a:rPr>
              <a:t>κοινότητα λόγου</a:t>
            </a:r>
            <a:r>
              <a:rPr lang="el-GR" sz="2400" i="1" dirty="0">
                <a:solidFill>
                  <a:prstClr val="black"/>
                </a:solidFill>
                <a:latin typeface="Times New Roman" panose="02020603050405020304" pitchFamily="18" charset="0"/>
                <a:ea typeface="SimSun" panose="02010600030101010101" pitchFamily="2" charset="-122"/>
              </a:rPr>
              <a:t>»</a:t>
            </a:r>
            <a:r>
              <a:rPr lang="el-GR" sz="2400" dirty="0">
                <a:solidFill>
                  <a:prstClr val="black"/>
                </a:solidFill>
                <a:latin typeface="Times New Roman" panose="02020603050405020304" pitchFamily="18" charset="0"/>
                <a:ea typeface="SimSun" panose="02010600030101010101" pitchFamily="2" charset="-122"/>
              </a:rPr>
              <a:t>                      </a:t>
            </a:r>
          </a:p>
          <a:p>
            <a:pPr algn="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rPr>
              <a:t>Foucault, 2017</a:t>
            </a:r>
            <a:endParaRPr lang="el-GR" i="1" dirty="0">
              <a:solidFill>
                <a:prstClr val="black"/>
              </a:solidFill>
              <a:latin typeface="Arial" panose="020B0604020202020204" pitchFamily="34" charset="0"/>
              <a:ea typeface="ＭＳ Ｐゴシック" panose="020B0600070205080204" pitchFamily="34" charset="-128"/>
            </a:endParaRPr>
          </a:p>
        </p:txBody>
      </p:sp>
      <p:grpSp>
        <p:nvGrpSpPr>
          <p:cNvPr id="24" name="Ομάδα 23">
            <a:extLst>
              <a:ext uri="{FF2B5EF4-FFF2-40B4-BE49-F238E27FC236}">
                <a16:creationId xmlns:a16="http://schemas.microsoft.com/office/drawing/2014/main" id="{3DF44479-AE3A-D968-123A-591612560F14}"/>
              </a:ext>
            </a:extLst>
          </p:cNvPr>
          <p:cNvGrpSpPr/>
          <p:nvPr/>
        </p:nvGrpSpPr>
        <p:grpSpPr>
          <a:xfrm>
            <a:off x="5759508" y="1323267"/>
            <a:ext cx="4647393" cy="1446550"/>
            <a:chOff x="4245086" y="1924400"/>
            <a:chExt cx="4113516" cy="1446550"/>
          </a:xfrm>
        </p:grpSpPr>
        <p:sp>
          <p:nvSpPr>
            <p:cNvPr id="16" name="TextBox 15">
              <a:extLst>
                <a:ext uri="{FF2B5EF4-FFF2-40B4-BE49-F238E27FC236}">
                  <a16:creationId xmlns:a16="http://schemas.microsoft.com/office/drawing/2014/main" id="{B1D1A74B-2309-2C1B-DB63-FDFDB4EB6475}"/>
                </a:ext>
              </a:extLst>
            </p:cNvPr>
            <p:cNvSpPr txBox="1"/>
            <p:nvPr/>
          </p:nvSpPr>
          <p:spPr>
            <a:xfrm>
              <a:off x="5223494" y="1924400"/>
              <a:ext cx="3135108" cy="1446550"/>
            </a:xfrm>
            <a:prstGeom prst="rect">
              <a:avLst/>
            </a:prstGeom>
            <a:noFill/>
          </p:spPr>
          <p:txBody>
            <a:bodyPr wrap="square">
              <a:spAutoFit/>
            </a:bodyPr>
            <a:lstStyle/>
            <a:p>
              <a:pPr defTabSz="914400" eaLnBrk="0" fontAlgn="base" hangingPunct="0">
                <a:spcBef>
                  <a:spcPct val="0"/>
                </a:spcBef>
                <a:spcAft>
                  <a:spcPct val="0"/>
                </a:spcAft>
              </a:pPr>
              <a:r>
                <a:rPr lang="el-GR" sz="2200" dirty="0">
                  <a:solidFill>
                    <a:prstClr val="black"/>
                  </a:solidFill>
                  <a:latin typeface="Times New Roman" panose="02020603050405020304" pitchFamily="18" charset="0"/>
                  <a:ea typeface="SimSun" panose="02010600030101010101" pitchFamily="2" charset="-122"/>
                </a:rPr>
                <a:t>κάποιες αποφάνσεις που αφορούν στα κορίτσια και τα μαθηματικά </a:t>
              </a:r>
              <a:r>
                <a:rPr lang="el-GR" sz="2200" b="1" dirty="0">
                  <a:solidFill>
                    <a:prstClr val="black"/>
                  </a:solidFill>
                  <a:latin typeface="Times New Roman" panose="02020603050405020304" pitchFamily="18" charset="0"/>
                  <a:ea typeface="SimSun" panose="02010600030101010101" pitchFamily="2" charset="-122"/>
                </a:rPr>
                <a:t>γίνονται δεκτές ως αληθείς</a:t>
              </a:r>
              <a:endParaRPr lang="el-GR" sz="2200" b="1" dirty="0">
                <a:solidFill>
                  <a:prstClr val="black"/>
                </a:solidFill>
                <a:latin typeface="Arial" panose="020B0604020202020204" pitchFamily="34" charset="0"/>
                <a:ea typeface="ＭＳ Ｐゴシック" panose="020B0600070205080204" pitchFamily="34" charset="-128"/>
              </a:endParaRPr>
            </a:p>
          </p:txBody>
        </p:sp>
        <p:sp>
          <p:nvSpPr>
            <p:cNvPr id="19" name="Βέλος: Δεξιό 18">
              <a:extLst>
                <a:ext uri="{FF2B5EF4-FFF2-40B4-BE49-F238E27FC236}">
                  <a16:creationId xmlns:a16="http://schemas.microsoft.com/office/drawing/2014/main" id="{9AA4B421-494D-44A5-B225-1080D6EF99E1}"/>
                </a:ext>
              </a:extLst>
            </p:cNvPr>
            <p:cNvSpPr/>
            <p:nvPr/>
          </p:nvSpPr>
          <p:spPr>
            <a:xfrm>
              <a:off x="4245086" y="216868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l-GR">
                <a:solidFill>
                  <a:prstClr val="white"/>
                </a:solidFill>
                <a:latin typeface="Calibri" panose="020F0502020204030204" pitchFamily="34" charset="0"/>
              </a:endParaRPr>
            </a:p>
          </p:txBody>
        </p:sp>
      </p:grpSp>
      <p:sp>
        <p:nvSpPr>
          <p:cNvPr id="21" name="TextBox 20">
            <a:extLst>
              <a:ext uri="{FF2B5EF4-FFF2-40B4-BE49-F238E27FC236}">
                <a16:creationId xmlns:a16="http://schemas.microsoft.com/office/drawing/2014/main" id="{5B1E820E-3498-0081-2707-519FF67DE153}"/>
              </a:ext>
            </a:extLst>
          </p:cNvPr>
          <p:cNvSpPr txBox="1"/>
          <p:nvPr/>
        </p:nvSpPr>
        <p:spPr>
          <a:xfrm>
            <a:off x="2571581" y="4451243"/>
            <a:ext cx="7272808" cy="1046440"/>
          </a:xfrm>
          <a:prstGeom prst="rect">
            <a:avLst/>
          </a:prstGeom>
          <a:solidFill>
            <a:schemeClr val="accent3">
              <a:lumMod val="60000"/>
              <a:lumOff val="40000"/>
            </a:schemeClr>
          </a:solid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sz="2200" b="1" dirty="0">
                <a:solidFill>
                  <a:prstClr val="black"/>
                </a:solidFill>
                <a:latin typeface="Times New Roman" panose="02020603050405020304" pitchFamily="18" charset="0"/>
                <a:ea typeface="SimSun" panose="02010600030101010101" pitchFamily="2" charset="-122"/>
              </a:rPr>
              <a:t>τα αγόρια θεωρούνται το μέτρο του κανονικού</a:t>
            </a:r>
            <a:r>
              <a:rPr lang="el-GR" sz="2200" dirty="0">
                <a:solidFill>
                  <a:prstClr val="black"/>
                </a:solidFill>
                <a:latin typeface="Times New Roman" panose="02020603050405020304" pitchFamily="18" charset="0"/>
                <a:ea typeface="SimSun" panose="02010600030101010101" pitchFamily="2" charset="-122"/>
              </a:rPr>
              <a:t>, τα κορίτσια συγκρινόμενα με αυτά, υστερούν</a:t>
            </a:r>
          </a:p>
          <a:p>
            <a:pPr algn="r" defTabSz="914400" eaLnBrk="0" fontAlgn="base" hangingPunct="0">
              <a:spcBef>
                <a:spcPct val="0"/>
              </a:spcBef>
              <a:spcAft>
                <a:spcPct val="0"/>
              </a:spcAft>
            </a:pPr>
            <a:r>
              <a:rPr lang="en-US" i="1" dirty="0">
                <a:solidFill>
                  <a:prstClr val="black"/>
                </a:solidFill>
                <a:latin typeface="Times New Roman" panose="02020603050405020304" pitchFamily="18" charset="0"/>
                <a:ea typeface="SimSun" panose="02010600030101010101" pitchFamily="2" charset="-122"/>
              </a:rPr>
              <a:t>Walkerdine, 2013</a:t>
            </a:r>
            <a:endParaRPr lang="el-GR" i="1" dirty="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7210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A2D545-7246-F732-EA39-44B1150799EA}"/>
              </a:ext>
            </a:extLst>
          </p:cNvPr>
          <p:cNvSpPr txBox="1"/>
          <p:nvPr/>
        </p:nvSpPr>
        <p:spPr>
          <a:xfrm>
            <a:off x="1631504" y="153163"/>
            <a:ext cx="792088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Επίδοση και φύλο </a:t>
            </a:r>
            <a:r>
              <a:rPr lang="en-US" sz="2200" b="1" dirty="0">
                <a:solidFill>
                  <a:prstClr val="black"/>
                </a:solidFill>
                <a:latin typeface="Tw Cen MT"/>
              </a:rPr>
              <a:t>-</a:t>
            </a:r>
            <a:r>
              <a:rPr lang="el-GR" sz="2200" b="1" dirty="0">
                <a:solidFill>
                  <a:prstClr val="black"/>
                </a:solidFill>
                <a:latin typeface="Calibri" panose="020F0502020204030204" pitchFamily="34" charset="0"/>
              </a:rPr>
              <a:t> Συζήτηση</a:t>
            </a:r>
          </a:p>
        </p:txBody>
      </p:sp>
      <p:sp>
        <p:nvSpPr>
          <p:cNvPr id="4" name="TextBox 3">
            <a:extLst>
              <a:ext uri="{FF2B5EF4-FFF2-40B4-BE49-F238E27FC236}">
                <a16:creationId xmlns:a16="http://schemas.microsoft.com/office/drawing/2014/main" id="{0B45DC4A-6982-3468-B767-45D5867864D9}"/>
              </a:ext>
            </a:extLst>
          </p:cNvPr>
          <p:cNvSpPr txBox="1"/>
          <p:nvPr/>
        </p:nvSpPr>
        <p:spPr>
          <a:xfrm>
            <a:off x="1658362" y="836712"/>
            <a:ext cx="8712968" cy="1554272"/>
          </a:xfrm>
          <a:prstGeom prst="rect">
            <a:avLst/>
          </a:prstGeom>
          <a:noFill/>
          <a:ln w="28575">
            <a:solidFill>
              <a:schemeClr val="accent4">
                <a:lumMod val="40000"/>
                <a:lumOff val="60000"/>
              </a:schemeClr>
            </a:solidFill>
          </a:ln>
        </p:spPr>
        <p:txBody>
          <a:bodyPr wrap="square">
            <a:spAutoFit/>
          </a:bodyPr>
          <a:lstStyle/>
          <a:p>
            <a:pPr algn="just" defTabSz="914400" eaLnBrk="0" fontAlgn="base" hangingPunct="0">
              <a:spcBef>
                <a:spcPct val="0"/>
              </a:spcBef>
              <a:spcAft>
                <a:spcPts val="300"/>
              </a:spcAft>
              <a:tabLst>
                <a:tab pos="457200" algn="l"/>
              </a:tabLst>
            </a:pPr>
            <a:r>
              <a:rPr 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Κορίτσια:</a:t>
            </a: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l-GR"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θέσεις αποτυχίας - πεδίο δράσης </a:t>
            </a: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των κοριτσιών</a:t>
            </a:r>
          </a:p>
          <a:p>
            <a:pPr algn="just" defTabSz="914400" eaLnBrk="0" fontAlgn="base" hangingPunct="0">
              <a:spcBef>
                <a:spcPct val="0"/>
              </a:spcBef>
              <a:spcAft>
                <a:spcPts val="300"/>
              </a:spcAft>
              <a:tabLst>
                <a:tab pos="457200" algn="l"/>
              </a:tabLst>
            </a:pPr>
            <a:r>
              <a:rPr lang="el-G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τα κορίτσια </a:t>
            </a:r>
            <a:r>
              <a:rPr lang="el-G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οδηγούνται σε ανησυχία και άγχος γιατί δεν τους αναγνωρίζεται η ευφυία τους και οι έξυπνοι τρόποι σκέψης τους, καθώς ακόμη και όταν αριστεύουν στα μαθηματικά, οι εκπαιδευτικοί το αποδίδουν στην σκληρή δουλειά τους και στη συστηματικότητά τους. </a:t>
            </a:r>
          </a:p>
          <a:p>
            <a:pPr algn="just" defTabSz="914400" eaLnBrk="0" fontAlgn="base" hangingPunct="0">
              <a:spcBef>
                <a:spcPct val="0"/>
              </a:spcBef>
              <a:spcAft>
                <a:spcPts val="300"/>
              </a:spcAft>
              <a:tabLst>
                <a:tab pos="457200" algn="l"/>
              </a:tabLst>
            </a:pPr>
            <a:r>
              <a:rPr lang="el-G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Ο όρος «δουλεύει σκληρά» σπάνια αναφέρεται για τα αγόρια             </a:t>
            </a:r>
            <a:r>
              <a:rPr lang="el-GR"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Walkerdine, 2013/1998</a:t>
            </a:r>
            <a:endPar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8CE80917-231B-6D85-D966-D4E57DB9FC53}"/>
              </a:ext>
            </a:extLst>
          </p:cNvPr>
          <p:cNvSpPr txBox="1"/>
          <p:nvPr/>
        </p:nvSpPr>
        <p:spPr>
          <a:xfrm>
            <a:off x="1602868" y="3140968"/>
            <a:ext cx="8712968" cy="923330"/>
          </a:xfrm>
          <a:prstGeom prst="rect">
            <a:avLst/>
          </a:prstGeom>
          <a:noFill/>
          <a:ln w="28575">
            <a:solidFill>
              <a:schemeClr val="accent4">
                <a:lumMod val="40000"/>
                <a:lumOff val="60000"/>
              </a:schemeClr>
            </a:solidFill>
          </a:ln>
        </p:spPr>
        <p:txBody>
          <a:bodyPr wrap="square">
            <a:spAutoFit/>
          </a:bodyPr>
          <a:lstStyle>
            <a:defPPr>
              <a:defRPr lang="el-GR"/>
            </a:defPPr>
            <a:lvl1pPr algn="just">
              <a:spcAft>
                <a:spcPts val="300"/>
              </a:spcAft>
              <a:tabLst>
                <a:tab pos="457200" algn="l"/>
              </a:tabLst>
              <a:defRPr sz="1800" b="1">
                <a:effectLst/>
                <a:latin typeface="Times New Roman" panose="02020603050405020304" pitchFamily="18" charset="0"/>
                <a:ea typeface="SimSun" panose="02010600030101010101" pitchFamily="2" charset="-122"/>
                <a:cs typeface="Times New Roman" panose="02020603050405020304" pitchFamily="18" charset="0"/>
              </a:defRPr>
            </a:lvl1pPr>
          </a:lstStyle>
          <a:p>
            <a:pPr algn="r" defTabSz="914400" eaLnBrk="0" fontAlgn="base" hangingPunct="0">
              <a:spcBef>
                <a:spcPct val="0"/>
              </a:spcBef>
            </a:pPr>
            <a:r>
              <a:rPr lang="el-GR" dirty="0">
                <a:solidFill>
                  <a:prstClr val="black"/>
                </a:solidFill>
              </a:rPr>
              <a:t>τα οδηγούν σε διαδικασίες υποκειμενοποίησης σε σχέση με τα μαθηματικά που συνδέονται με την υστέρηση τους ακόμη και όταν τα κορίτσια έχουν υψηλές επιδόσεις         </a:t>
            </a:r>
            <a:r>
              <a:rPr lang="el-GR" b="0" i="1" dirty="0">
                <a:solidFill>
                  <a:prstClr val="black"/>
                </a:solidFill>
              </a:rPr>
              <a:t>Sumpter, 2015</a:t>
            </a:r>
          </a:p>
        </p:txBody>
      </p:sp>
      <p:sp>
        <p:nvSpPr>
          <p:cNvPr id="10" name="TextBox 9">
            <a:extLst>
              <a:ext uri="{FF2B5EF4-FFF2-40B4-BE49-F238E27FC236}">
                <a16:creationId xmlns:a16="http://schemas.microsoft.com/office/drawing/2014/main" id="{1E6BE280-8A76-0F77-F2C1-C7FBC6835417}"/>
              </a:ext>
            </a:extLst>
          </p:cNvPr>
          <p:cNvSpPr txBox="1"/>
          <p:nvPr/>
        </p:nvSpPr>
        <p:spPr>
          <a:xfrm>
            <a:off x="1658363" y="4224382"/>
            <a:ext cx="8738409" cy="646331"/>
          </a:xfrm>
          <a:prstGeom prst="rect">
            <a:avLst/>
          </a:prstGeom>
          <a:noFill/>
          <a:ln w="28575">
            <a:solidFill>
              <a:schemeClr val="accent4">
                <a:lumMod val="40000"/>
                <a:lumOff val="60000"/>
              </a:schemeClr>
            </a:solidFill>
          </a:ln>
        </p:spPr>
        <p:txBody>
          <a:bodyPr wrap="square">
            <a:spAutoFit/>
          </a:bodyPr>
          <a:lstStyle/>
          <a:p>
            <a:pPr algn="r" defTabSz="914400" eaLnBrk="0" fontAlgn="base" hangingPunct="0">
              <a:spcBef>
                <a:spcPct val="0"/>
              </a:spcBef>
              <a:spcAft>
                <a:spcPct val="0"/>
              </a:spcAft>
            </a:pPr>
            <a:r>
              <a:rPr lang="el-GR" b="1" dirty="0">
                <a:solidFill>
                  <a:prstClr val="black"/>
                </a:solidFill>
                <a:latin typeface="Times New Roman" panose="02020603050405020304" pitchFamily="18" charset="0"/>
                <a:ea typeface="SimSun" panose="02010600030101010101" pitchFamily="2" charset="-122"/>
              </a:rPr>
              <a:t>να μην ενεργούν προς την κατεύθυνση του να προσπαθήσουν</a:t>
            </a:r>
            <a:r>
              <a:rPr lang="el-GR" dirty="0">
                <a:solidFill>
                  <a:prstClr val="black"/>
                </a:solidFill>
                <a:latin typeface="Times New Roman" panose="02020603050405020304" pitchFamily="18" charset="0"/>
                <a:ea typeface="SimSun" panose="02010600030101010101" pitchFamily="2" charset="-122"/>
              </a:rPr>
              <a:t>, ώστε να τα καταφέρουν </a:t>
            </a:r>
            <a:r>
              <a:rPr lang="el-GR" i="1" dirty="0">
                <a:solidFill>
                  <a:prstClr val="black"/>
                </a:solidFill>
                <a:latin typeface="Times New Roman" panose="02020603050405020304" pitchFamily="18" charset="0"/>
                <a:ea typeface="SimSun" panose="02010600030101010101" pitchFamily="2" charset="-122"/>
              </a:rPr>
              <a:t>Χρονάκη, 2013α</a:t>
            </a:r>
            <a:endParaRPr lang="el-GR" i="1" dirty="0">
              <a:solidFill>
                <a:prstClr val="black"/>
              </a:solidFill>
              <a:latin typeface="Arial" panose="020B0604020202020204" pitchFamily="34" charset="0"/>
              <a:ea typeface="ＭＳ Ｐゴシック" panose="020B0600070205080204" pitchFamily="34" charset="-128"/>
            </a:endParaRPr>
          </a:p>
        </p:txBody>
      </p:sp>
      <p:sp>
        <p:nvSpPr>
          <p:cNvPr id="12" name="TextBox 11">
            <a:extLst>
              <a:ext uri="{FF2B5EF4-FFF2-40B4-BE49-F238E27FC236}">
                <a16:creationId xmlns:a16="http://schemas.microsoft.com/office/drawing/2014/main" id="{B4A04577-9268-A8CF-E0EF-239A16CE5F35}"/>
              </a:ext>
            </a:extLst>
          </p:cNvPr>
          <p:cNvSpPr txBox="1"/>
          <p:nvPr/>
        </p:nvSpPr>
        <p:spPr>
          <a:xfrm>
            <a:off x="1658363" y="5030796"/>
            <a:ext cx="8738409" cy="646331"/>
          </a:xfrm>
          <a:prstGeom prst="rect">
            <a:avLst/>
          </a:prstGeom>
          <a:noFill/>
          <a:ln w="28575">
            <a:solidFill>
              <a:schemeClr val="accent4">
                <a:lumMod val="20000"/>
                <a:lumOff val="80000"/>
              </a:schemeClr>
            </a:solidFill>
          </a:ln>
        </p:spPr>
        <p:txBody>
          <a:bodyPr wrap="square">
            <a:spAutoFit/>
          </a:bodyPr>
          <a:lstStyle/>
          <a:p>
            <a:pPr defTabSz="914400" eaLnBrk="0" fontAlgn="base" hangingPunct="0">
              <a:spcBef>
                <a:spcPct val="0"/>
              </a:spcBef>
              <a:spcAft>
                <a:spcPct val="0"/>
              </a:spcAft>
            </a:pPr>
            <a:r>
              <a:rPr lang="el-GR" kern="100" dirty="0">
                <a:solidFill>
                  <a:prstClr val="black"/>
                </a:solidFill>
                <a:latin typeface="Times New Roman" panose="02020603050405020304" pitchFamily="18" charset="0"/>
                <a:ea typeface="Calibri" panose="020F0502020204030204" pitchFamily="34" charset="0"/>
              </a:rPr>
              <a:t>να </a:t>
            </a:r>
            <a:r>
              <a:rPr lang="el-GR" b="1" kern="100" dirty="0">
                <a:solidFill>
                  <a:prstClr val="black"/>
                </a:solidFill>
                <a:latin typeface="Times New Roman" panose="02020603050405020304" pitchFamily="18" charset="0"/>
                <a:ea typeface="Calibri" panose="020F0502020204030204" pitchFamily="34" charset="0"/>
              </a:rPr>
              <a:t>εγκαταλείπουν την προσπάθεια</a:t>
            </a:r>
            <a:r>
              <a:rPr lang="el-GR" kern="100" dirty="0">
                <a:solidFill>
                  <a:prstClr val="black"/>
                </a:solidFill>
                <a:latin typeface="Times New Roman" panose="02020603050405020304" pitchFamily="18" charset="0"/>
                <a:ea typeface="Calibri" panose="020F0502020204030204" pitchFamily="34" charset="0"/>
              </a:rPr>
              <a:t>, καθώς δεν υπάρχει για αυτά μια θέση επιτυχίας </a:t>
            </a:r>
          </a:p>
          <a:p>
            <a:pPr algn="r" defTabSz="914400" eaLnBrk="0" fontAlgn="base" hangingPunct="0">
              <a:spcBef>
                <a:spcPct val="0"/>
              </a:spcBef>
              <a:spcAft>
                <a:spcPct val="0"/>
              </a:spcAft>
            </a:pPr>
            <a:r>
              <a:rPr lang="el-GR" i="1" kern="100" dirty="0" err="1">
                <a:solidFill>
                  <a:prstClr val="black"/>
                </a:solidFill>
                <a:latin typeface="Times New Roman" panose="02020603050405020304" pitchFamily="18" charset="0"/>
                <a:ea typeface="Calibri" panose="020F0502020204030204" pitchFamily="34" charset="0"/>
              </a:rPr>
              <a:t>Boser</a:t>
            </a:r>
            <a:r>
              <a:rPr lang="el-GR" kern="100" dirty="0">
                <a:solidFill>
                  <a:prstClr val="black"/>
                </a:solidFill>
                <a:latin typeface="Times New Roman" panose="02020603050405020304" pitchFamily="18" charset="0"/>
                <a:ea typeface="Calibri" panose="020F0502020204030204" pitchFamily="34" charset="0"/>
              </a:rPr>
              <a:t>, </a:t>
            </a:r>
            <a:r>
              <a:rPr lang="el-GR" i="1" kern="100" dirty="0" err="1">
                <a:solidFill>
                  <a:prstClr val="black"/>
                </a:solidFill>
                <a:latin typeface="Times New Roman" panose="02020603050405020304" pitchFamily="18" charset="0"/>
                <a:ea typeface="Calibri" panose="020F0502020204030204" pitchFamily="34" charset="0"/>
              </a:rPr>
              <a:t>Wilhelm</a:t>
            </a:r>
            <a:r>
              <a:rPr lang="el-GR" i="1" kern="100" dirty="0">
                <a:solidFill>
                  <a:prstClr val="black"/>
                </a:solidFill>
                <a:latin typeface="Times New Roman" panose="02020603050405020304" pitchFamily="18" charset="0"/>
                <a:ea typeface="Calibri" panose="020F0502020204030204" pitchFamily="34" charset="0"/>
              </a:rPr>
              <a:t> &amp; </a:t>
            </a:r>
            <a:r>
              <a:rPr lang="el-GR" i="1" kern="100" dirty="0" err="1">
                <a:solidFill>
                  <a:prstClr val="black"/>
                </a:solidFill>
                <a:latin typeface="Times New Roman" panose="02020603050405020304" pitchFamily="18" charset="0"/>
                <a:ea typeface="Calibri" panose="020F0502020204030204" pitchFamily="34" charset="0"/>
              </a:rPr>
              <a:t>Hanna</a:t>
            </a:r>
            <a:r>
              <a:rPr lang="el-GR" i="1" kern="100" dirty="0">
                <a:solidFill>
                  <a:prstClr val="black"/>
                </a:solidFill>
                <a:latin typeface="Times New Roman" panose="02020603050405020304" pitchFamily="18" charset="0"/>
                <a:ea typeface="Calibri" panose="020F0502020204030204" pitchFamily="34" charset="0"/>
              </a:rPr>
              <a:t>, 2014 </a:t>
            </a:r>
            <a:endParaRPr lang="el-GR" i="1" dirty="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906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a:extLst>
              <a:ext uri="{FF2B5EF4-FFF2-40B4-BE49-F238E27FC236}">
                <a16:creationId xmlns:a16="http://schemas.microsoft.com/office/drawing/2014/main" id="{8F74E25A-0593-5686-150E-4364B0A80D20}"/>
              </a:ext>
            </a:extLst>
          </p:cNvPr>
          <p:cNvGrpSpPr/>
          <p:nvPr/>
        </p:nvGrpSpPr>
        <p:grpSpPr>
          <a:xfrm>
            <a:off x="1775520" y="836021"/>
            <a:ext cx="8640960" cy="1800493"/>
            <a:chOff x="456220" y="681663"/>
            <a:chExt cx="7878452" cy="1800493"/>
          </a:xfrm>
        </p:grpSpPr>
        <p:sp>
          <p:nvSpPr>
            <p:cNvPr id="3" name="TextBox 2">
              <a:extLst>
                <a:ext uri="{FF2B5EF4-FFF2-40B4-BE49-F238E27FC236}">
                  <a16:creationId xmlns:a16="http://schemas.microsoft.com/office/drawing/2014/main" id="{01512891-D27B-1C35-2AA3-FD612DE1B1F9}"/>
                </a:ext>
              </a:extLst>
            </p:cNvPr>
            <p:cNvSpPr txBox="1"/>
            <p:nvPr/>
          </p:nvSpPr>
          <p:spPr>
            <a:xfrm>
              <a:off x="456220" y="681663"/>
              <a:ext cx="7704856" cy="923330"/>
            </a:xfrm>
            <a:prstGeom prst="rect">
              <a:avLst/>
            </a:prstGeom>
            <a:no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b="1" dirty="0">
                  <a:solidFill>
                    <a:prstClr val="black"/>
                  </a:solidFill>
                  <a:latin typeface="Times New Roman" panose="02020603050405020304" pitchFamily="18" charset="0"/>
                  <a:ea typeface="SimSun" panose="02010600030101010101" pitchFamily="2" charset="-122"/>
                </a:rPr>
                <a:t>Αγόρια: </a:t>
              </a:r>
              <a:r>
                <a:rPr lang="el-GR" dirty="0">
                  <a:solidFill>
                    <a:prstClr val="black"/>
                  </a:solidFill>
                  <a:latin typeface="Times New Roman" panose="02020603050405020304" pitchFamily="18" charset="0"/>
                  <a:ea typeface="SimSun" panose="02010600030101010101" pitchFamily="2" charset="-122"/>
                </a:rPr>
                <a:t>ο λόγος των εκπαιδευτικών ενισχύει την αυτοεικόνα τους ως προς τις νοητικές μαθηματικές ικανότητες που διαθέτουν και αυτό τα προσδίδει εξουσία στην τάξη των μαθηματικών</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5" name="TextBox 4">
              <a:extLst>
                <a:ext uri="{FF2B5EF4-FFF2-40B4-BE49-F238E27FC236}">
                  <a16:creationId xmlns:a16="http://schemas.microsoft.com/office/drawing/2014/main" id="{C621EA67-9165-61EF-1BCE-9DCC2523795B}"/>
                </a:ext>
              </a:extLst>
            </p:cNvPr>
            <p:cNvSpPr txBox="1"/>
            <p:nvPr/>
          </p:nvSpPr>
          <p:spPr>
            <a:xfrm>
              <a:off x="456220" y="1558826"/>
              <a:ext cx="7704856" cy="646331"/>
            </a:xfrm>
            <a:prstGeom prst="rect">
              <a:avLst/>
            </a:prstGeom>
            <a:no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οδηγεί τα αγόρια σε </a:t>
              </a:r>
              <a:r>
                <a:rPr lang="el-GR" b="1" dirty="0">
                  <a:solidFill>
                    <a:prstClr val="black"/>
                  </a:solidFill>
                  <a:latin typeface="Times New Roman" panose="02020603050405020304" pitchFamily="18" charset="0"/>
                  <a:ea typeface="SimSun" panose="02010600030101010101" pitchFamily="2" charset="-122"/>
                </a:rPr>
                <a:t>εκούσια ή ακούσια συμπεριφορά εκφοβισμού </a:t>
              </a:r>
              <a:r>
                <a:rPr lang="el-GR" dirty="0">
                  <a:solidFill>
                    <a:prstClr val="black"/>
                  </a:solidFill>
                  <a:latin typeface="Times New Roman" panose="02020603050405020304" pitchFamily="18" charset="0"/>
                  <a:ea typeface="SimSun" panose="02010600030101010101" pitchFamily="2" charset="-122"/>
                </a:rPr>
                <a:t>των κοριτσιών, με συνέπεια να περιορίζει τη συμμετοχή τους στον μαθηματικό διάλογο. </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7" name="TextBox 6">
              <a:extLst>
                <a:ext uri="{FF2B5EF4-FFF2-40B4-BE49-F238E27FC236}">
                  <a16:creationId xmlns:a16="http://schemas.microsoft.com/office/drawing/2014/main" id="{4FF1D85E-2DBC-5D1E-1B0E-B7ABA3481733}"/>
                </a:ext>
              </a:extLst>
            </p:cNvPr>
            <p:cNvSpPr txBox="1"/>
            <p:nvPr/>
          </p:nvSpPr>
          <p:spPr>
            <a:xfrm>
              <a:off x="6876256" y="2112824"/>
              <a:ext cx="1458416" cy="369332"/>
            </a:xfrm>
            <a:prstGeom prst="rect">
              <a:avLst/>
            </a:prstGeom>
            <a:no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n-US" i="1" dirty="0">
                  <a:solidFill>
                    <a:prstClr val="black"/>
                  </a:solidFill>
                  <a:latin typeface="Times New Roman" panose="02020603050405020304" pitchFamily="18" charset="0"/>
                  <a:ea typeface="SimSun" panose="02010600030101010101" pitchFamily="2" charset="-122"/>
                </a:rPr>
                <a:t>Law</a:t>
              </a:r>
              <a:r>
                <a:rPr lang="el-GR" i="1" dirty="0">
                  <a:solidFill>
                    <a:prstClr val="black"/>
                  </a:solidFill>
                  <a:latin typeface="Times New Roman" panose="02020603050405020304" pitchFamily="18" charset="0"/>
                  <a:ea typeface="SimSun" panose="02010600030101010101" pitchFamily="2" charset="-122"/>
                </a:rPr>
                <a:t>,  2018</a:t>
              </a:r>
              <a:endParaRPr lang="el-GR" i="1" dirty="0">
                <a:solidFill>
                  <a:prstClr val="black"/>
                </a:solidFill>
                <a:latin typeface="Arial" panose="020B0604020202020204" pitchFamily="34" charset="0"/>
                <a:ea typeface="ＭＳ Ｐゴシック" panose="020B0600070205080204" pitchFamily="34" charset="-128"/>
              </a:endParaRPr>
            </a:p>
          </p:txBody>
        </p:sp>
      </p:grpSp>
      <p:sp>
        <p:nvSpPr>
          <p:cNvPr id="9" name="TextBox 8">
            <a:extLst>
              <a:ext uri="{FF2B5EF4-FFF2-40B4-BE49-F238E27FC236}">
                <a16:creationId xmlns:a16="http://schemas.microsoft.com/office/drawing/2014/main" id="{D9ED8512-21E7-6A9B-1BED-563C3673E55E}"/>
              </a:ext>
            </a:extLst>
          </p:cNvPr>
          <p:cNvSpPr txBox="1"/>
          <p:nvPr/>
        </p:nvSpPr>
        <p:spPr>
          <a:xfrm>
            <a:off x="1631504" y="3216728"/>
            <a:ext cx="4968552" cy="1754326"/>
          </a:xfrm>
          <a:prstGeom prst="rect">
            <a:avLst/>
          </a:prstGeom>
          <a:noFill/>
          <a:ln>
            <a:solidFill>
              <a:schemeClr val="accent3">
                <a:lumMod val="60000"/>
                <a:lumOff val="40000"/>
              </a:schemeClr>
            </a:solidFill>
          </a:ln>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a:t>
            </a:r>
            <a:r>
              <a:rPr lang="el-GR" i="1" dirty="0">
                <a:solidFill>
                  <a:prstClr val="black"/>
                </a:solidFill>
                <a:latin typeface="Times New Roman" panose="02020603050405020304" pitchFamily="18" charset="0"/>
                <a:ea typeface="SimSun" panose="02010600030101010101" pitchFamily="2" charset="-122"/>
              </a:rPr>
              <a:t>μας κοροϊδεύουν</a:t>
            </a:r>
            <a:r>
              <a:rPr lang="el-GR" dirty="0">
                <a:solidFill>
                  <a:prstClr val="black"/>
                </a:solidFill>
                <a:latin typeface="Times New Roman" panose="02020603050405020304" pitchFamily="18" charset="0"/>
                <a:ea typeface="SimSun" panose="02010600030101010101" pitchFamily="2" charset="-122"/>
              </a:rPr>
              <a:t>»</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 «</a:t>
            </a:r>
            <a:r>
              <a:rPr lang="el-GR" i="1" dirty="0">
                <a:solidFill>
                  <a:prstClr val="black"/>
                </a:solidFill>
                <a:latin typeface="Times New Roman" panose="02020603050405020304" pitchFamily="18" charset="0"/>
                <a:ea typeface="SimSun" panose="02010600030101010101" pitchFamily="2" charset="-122"/>
              </a:rPr>
              <a:t>όταν σηκώνομαι στον πίνακα ακούω από κάτω φωνές από τα αγόρια</a:t>
            </a:r>
            <a:r>
              <a:rPr lang="el-GR" dirty="0">
                <a:solidFill>
                  <a:prstClr val="black"/>
                </a:solidFill>
                <a:latin typeface="Times New Roman" panose="02020603050405020304" pitchFamily="18" charset="0"/>
                <a:ea typeface="SimSun" panose="02010600030101010101" pitchFamily="2" charset="-122"/>
              </a:rPr>
              <a:t>» «</a:t>
            </a:r>
            <a:r>
              <a:rPr lang="el-GR" i="1" dirty="0">
                <a:solidFill>
                  <a:prstClr val="black"/>
                </a:solidFill>
                <a:latin typeface="Times New Roman" panose="02020603050405020304" pitchFamily="18" charset="0"/>
                <a:ea typeface="SimSun" panose="02010600030101010101" pitchFamily="2" charset="-122"/>
              </a:rPr>
              <a:t>η συμπεριφορά κάποιων ατόμων είναι αποτρεπτική</a:t>
            </a:r>
            <a:r>
              <a:rPr lang="el-GR" dirty="0">
                <a:solidFill>
                  <a:prstClr val="black"/>
                </a:solidFill>
                <a:latin typeface="Times New Roman" panose="02020603050405020304" pitchFamily="18" charset="0"/>
                <a:ea typeface="SimSun" panose="02010600030101010101" pitchFamily="2" charset="-122"/>
              </a:rPr>
              <a:t>»</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 «</a:t>
            </a:r>
            <a:r>
              <a:rPr lang="el-GR" i="1" dirty="0">
                <a:solidFill>
                  <a:prstClr val="black"/>
                </a:solidFill>
                <a:latin typeface="Times New Roman" panose="02020603050405020304" pitchFamily="18" charset="0"/>
                <a:ea typeface="SimSun" panose="02010600030101010101" pitchFamily="2" charset="-122"/>
              </a:rPr>
              <a:t>σχολιάζουν γενικά</a:t>
            </a:r>
            <a:r>
              <a:rPr lang="el-GR" dirty="0">
                <a:solidFill>
                  <a:prstClr val="black"/>
                </a:solidFill>
                <a:latin typeface="Times New Roman" panose="02020603050405020304" pitchFamily="18" charset="0"/>
                <a:ea typeface="SimSun" panose="02010600030101010101" pitchFamily="2" charset="-122"/>
              </a:rPr>
              <a:t>»</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a:t>
            </a:r>
            <a:r>
              <a:rPr lang="el-GR" i="1" dirty="0">
                <a:solidFill>
                  <a:prstClr val="black"/>
                </a:solidFill>
                <a:latin typeface="Times New Roman" panose="02020603050405020304" pitchFamily="18" charset="0"/>
                <a:ea typeface="SimSun" panose="02010600030101010101" pitchFamily="2" charset="-122"/>
              </a:rPr>
              <a:t>έχουν ψηλά τον αμανέ!»</a:t>
            </a:r>
            <a:endParaRPr lang="el-GR" i="1" dirty="0">
              <a:solidFill>
                <a:prstClr val="black"/>
              </a:solidFill>
              <a:latin typeface="Arial" panose="020B0604020202020204" pitchFamily="34" charset="0"/>
              <a:ea typeface="ＭＳ Ｐゴシック" panose="020B0600070205080204" pitchFamily="34" charset="-128"/>
            </a:endParaRPr>
          </a:p>
        </p:txBody>
      </p:sp>
      <p:sp>
        <p:nvSpPr>
          <p:cNvPr id="11" name="TextBox 10">
            <a:extLst>
              <a:ext uri="{FF2B5EF4-FFF2-40B4-BE49-F238E27FC236}">
                <a16:creationId xmlns:a16="http://schemas.microsoft.com/office/drawing/2014/main" id="{2D678181-DDEC-4D5C-F281-3FA8F2D8B1AF}"/>
              </a:ext>
            </a:extLst>
          </p:cNvPr>
          <p:cNvSpPr txBox="1"/>
          <p:nvPr/>
        </p:nvSpPr>
        <p:spPr>
          <a:xfrm>
            <a:off x="1631504" y="153163"/>
            <a:ext cx="792088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defTabSz="914400" eaLnBrk="0" fontAlgn="base" hangingPunct="0">
              <a:spcBef>
                <a:spcPct val="0"/>
              </a:spcBef>
              <a:spcAft>
                <a:spcPct val="0"/>
              </a:spcAft>
              <a:defRPr/>
            </a:pPr>
            <a:r>
              <a:rPr lang="el-GR" sz="2200" b="1" dirty="0">
                <a:solidFill>
                  <a:prstClr val="black"/>
                </a:solidFill>
                <a:latin typeface="Calibri" panose="020F0502020204030204" pitchFamily="34" charset="0"/>
              </a:rPr>
              <a:t>Επίδοση και φύλο </a:t>
            </a:r>
            <a:r>
              <a:rPr lang="en-US" sz="2200" b="1" dirty="0">
                <a:solidFill>
                  <a:prstClr val="black"/>
                </a:solidFill>
                <a:latin typeface="Tw Cen MT"/>
              </a:rPr>
              <a:t>-</a:t>
            </a:r>
            <a:r>
              <a:rPr lang="el-GR" sz="2200" b="1" dirty="0">
                <a:solidFill>
                  <a:prstClr val="black"/>
                </a:solidFill>
                <a:latin typeface="Calibri" panose="020F0502020204030204" pitchFamily="34" charset="0"/>
              </a:rPr>
              <a:t> Συζήτηση</a:t>
            </a:r>
          </a:p>
        </p:txBody>
      </p:sp>
      <p:sp>
        <p:nvSpPr>
          <p:cNvPr id="13" name="TextBox 12">
            <a:extLst>
              <a:ext uri="{FF2B5EF4-FFF2-40B4-BE49-F238E27FC236}">
                <a16:creationId xmlns:a16="http://schemas.microsoft.com/office/drawing/2014/main" id="{6AD5854B-5FAE-10E4-8577-7E04B26BEB01}"/>
              </a:ext>
            </a:extLst>
          </p:cNvPr>
          <p:cNvSpPr txBox="1"/>
          <p:nvPr/>
        </p:nvSpPr>
        <p:spPr>
          <a:xfrm>
            <a:off x="1631505" y="5500005"/>
            <a:ext cx="8594579" cy="646331"/>
          </a:xfrm>
          <a:prstGeom prst="rect">
            <a:avLst/>
          </a:prstGeom>
          <a:noFill/>
        </p:spPr>
        <p:txBody>
          <a:bodyPr wrap="square">
            <a:spAutoFit/>
          </a:bodyPr>
          <a:lstStyle/>
          <a:p>
            <a:pPr defTabSz="914400" eaLnBrk="0" fontAlgn="base" hangingPunct="0">
              <a:spcBef>
                <a:spcPct val="0"/>
              </a:spcBef>
              <a:spcAft>
                <a:spcPct val="0"/>
              </a:spcAft>
            </a:pPr>
            <a:r>
              <a:rPr lang="el-GR"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Σε ένα τέτοιο πλαίσιο τα κορίτσια, δυσκολεύονται να ζητήσουν βοήθεια και να προχωρήσουν στα μαθηματικά                                                   </a:t>
            </a:r>
            <a:r>
              <a:rPr lang="el-GR" i="1"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Κάντα, 2015</a:t>
            </a:r>
            <a:endParaRPr lang="el-GR" i="1" dirty="0">
              <a:solidFill>
                <a:prstClr val="black"/>
              </a:solidFill>
              <a:latin typeface="Arial" panose="020B0604020202020204" pitchFamily="34" charset="0"/>
              <a:ea typeface="ＭＳ Ｐゴシック" panose="020B0600070205080204" pitchFamily="34" charset="-128"/>
            </a:endParaRPr>
          </a:p>
        </p:txBody>
      </p:sp>
      <p:pic>
        <p:nvPicPr>
          <p:cNvPr id="4" name="Εικόνα 3">
            <a:extLst>
              <a:ext uri="{FF2B5EF4-FFF2-40B4-BE49-F238E27FC236}">
                <a16:creationId xmlns:a16="http://schemas.microsoft.com/office/drawing/2014/main" id="{7BC5CEE4-F3CE-31E0-5181-A8B0B6F3C57B}"/>
              </a:ext>
            </a:extLst>
          </p:cNvPr>
          <p:cNvPicPr>
            <a:picLocks noChangeAspect="1"/>
          </p:cNvPicPr>
          <p:nvPr/>
        </p:nvPicPr>
        <p:blipFill>
          <a:blip r:embed="rId2"/>
          <a:stretch>
            <a:fillRect/>
          </a:stretch>
        </p:blipFill>
        <p:spPr>
          <a:xfrm>
            <a:off x="7464152" y="2909030"/>
            <a:ext cx="2362200" cy="2019300"/>
          </a:xfrm>
          <a:prstGeom prst="rect">
            <a:avLst/>
          </a:prstGeom>
        </p:spPr>
      </p:pic>
      <p:sp>
        <p:nvSpPr>
          <p:cNvPr id="8" name="TextBox 7">
            <a:extLst>
              <a:ext uri="{FF2B5EF4-FFF2-40B4-BE49-F238E27FC236}">
                <a16:creationId xmlns:a16="http://schemas.microsoft.com/office/drawing/2014/main" id="{2A56A242-DCAC-1172-F84D-2FA8F3BCAF7F}"/>
              </a:ext>
            </a:extLst>
          </p:cNvPr>
          <p:cNvSpPr txBox="1"/>
          <p:nvPr/>
        </p:nvSpPr>
        <p:spPr>
          <a:xfrm>
            <a:off x="1631504" y="2775597"/>
            <a:ext cx="4968552" cy="369332"/>
          </a:xfrm>
          <a:prstGeom prst="rect">
            <a:avLst/>
          </a:prstGeom>
          <a:noFill/>
          <a:ln>
            <a:solidFill>
              <a:schemeClr val="accent5">
                <a:lumMod val="50000"/>
              </a:schemeClr>
            </a:solidFill>
          </a:ln>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a:t>
            </a:r>
            <a:r>
              <a:rPr lang="el-GR" i="1" dirty="0">
                <a:solidFill>
                  <a:prstClr val="black"/>
                </a:solidFill>
                <a:latin typeface="Times New Roman" panose="02020603050405020304" pitchFamily="18" charset="0"/>
                <a:ea typeface="SimSun" panose="02010600030101010101" pitchFamily="2" charset="-122"/>
              </a:rPr>
              <a:t>Με αλεξίσφαιρο θα σηκωθεί!</a:t>
            </a:r>
            <a:r>
              <a:rPr lang="el-GR" dirty="0">
                <a:solidFill>
                  <a:prstClr val="black"/>
                </a:solidFill>
                <a:latin typeface="Times New Roman" panose="02020603050405020304" pitchFamily="18" charset="0"/>
                <a:ea typeface="SimSun" panose="02010600030101010101" pitchFamily="2" charset="-122"/>
              </a:rPr>
              <a:t>». </a:t>
            </a:r>
            <a:endParaRPr lang="el-GR" dirty="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683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656CF-1AF2-0E24-4EB0-0198A28E6524}"/>
            </a:ext>
          </a:extLst>
        </p:cNvPr>
        <p:cNvGrpSpPr/>
        <p:nvPr/>
      </p:nvGrpSpPr>
      <p:grpSpPr>
        <a:xfrm>
          <a:off x="0" y="0"/>
          <a:ext cx="0" cy="0"/>
          <a:chOff x="0" y="0"/>
          <a:chExt cx="0" cy="0"/>
        </a:xfrm>
      </p:grpSpPr>
      <p:sp>
        <p:nvSpPr>
          <p:cNvPr id="38914" name="TextBox 1">
            <a:extLst>
              <a:ext uri="{FF2B5EF4-FFF2-40B4-BE49-F238E27FC236}">
                <a16:creationId xmlns:a16="http://schemas.microsoft.com/office/drawing/2014/main" id="{D7528E60-3F55-CA88-03E3-0EE8C3BFE59F}"/>
              </a:ext>
            </a:extLst>
          </p:cNvPr>
          <p:cNvSpPr txBox="1">
            <a:spLocks noChangeArrowheads="1"/>
          </p:cNvSpPr>
          <p:nvPr/>
        </p:nvSpPr>
        <p:spPr bwMode="auto">
          <a:xfrm>
            <a:off x="1631505" y="82703"/>
            <a:ext cx="5732595"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dirty="0">
                <a:solidFill>
                  <a:prstClr val="black"/>
                </a:solidFill>
              </a:rPr>
              <a:t>Ευρήματα που απαντούν στα ερευνητικά ερωτήματα</a:t>
            </a:r>
          </a:p>
        </p:txBody>
      </p:sp>
      <p:sp>
        <p:nvSpPr>
          <p:cNvPr id="7" name="TextBox 6">
            <a:extLst>
              <a:ext uri="{FF2B5EF4-FFF2-40B4-BE49-F238E27FC236}">
                <a16:creationId xmlns:a16="http://schemas.microsoft.com/office/drawing/2014/main" id="{EC22E93A-67A1-0EAC-F07F-76B6D3D679A0}"/>
              </a:ext>
            </a:extLst>
          </p:cNvPr>
          <p:cNvSpPr txBox="1"/>
          <p:nvPr/>
        </p:nvSpPr>
        <p:spPr>
          <a:xfrm>
            <a:off x="1816870" y="468571"/>
            <a:ext cx="8527602" cy="769441"/>
          </a:xfrm>
          <a:prstGeom prst="rect">
            <a:avLst/>
          </a:prstGeom>
          <a:noFill/>
        </p:spPr>
        <p:txBody>
          <a:bodyPr wrap="square">
            <a:spAutoFit/>
          </a:bodyPr>
          <a:lstStyle/>
          <a:p>
            <a:pPr defTabSz="914400" eaLnBrk="0" fontAlgn="base" hangingPunct="0">
              <a:spcBef>
                <a:spcPct val="0"/>
              </a:spcBef>
              <a:spcAft>
                <a:spcPct val="0"/>
              </a:spcAft>
            </a:pPr>
            <a:r>
              <a:rPr lang="el-GR" altLang="el-GR" sz="2200" b="1" dirty="0">
                <a:solidFill>
                  <a:prstClr val="black"/>
                </a:solidFill>
                <a:latin typeface="Times New Roman" panose="02020603050405020304" pitchFamily="18" charset="0"/>
                <a:ea typeface="ＭＳ Ｐゴシック" panose="020B0600070205080204" pitchFamily="34" charset="-128"/>
                <a:cs typeface="Calibri" panose="020F0502020204030204" pitchFamily="34" charset="0"/>
              </a:rPr>
              <a:t>Αλληλεπίδραση στη σχολική τάξη των μαθηματικών σε σχέση με το φύλο (2</a:t>
            </a:r>
            <a:r>
              <a:rPr lang="el-GR" altLang="el-GR" sz="2200" b="1" baseline="30000" dirty="0">
                <a:solidFill>
                  <a:prstClr val="black"/>
                </a:solidFill>
                <a:latin typeface="Times New Roman" panose="02020603050405020304" pitchFamily="18" charset="0"/>
                <a:ea typeface="ＭＳ Ｐゴシック" panose="020B0600070205080204" pitchFamily="34" charset="-128"/>
                <a:cs typeface="Calibri" panose="020F0502020204030204" pitchFamily="34" charset="0"/>
              </a:rPr>
              <a:t>ο</a:t>
            </a:r>
            <a:r>
              <a:rPr lang="el-GR" altLang="el-GR" sz="2200" b="1" dirty="0">
                <a:solidFill>
                  <a:prstClr val="black"/>
                </a:solidFill>
                <a:latin typeface="Times New Roman" panose="02020603050405020304" pitchFamily="18" charset="0"/>
                <a:ea typeface="ＭＳ Ｐゴシック" panose="020B0600070205080204" pitchFamily="34" charset="-128"/>
                <a:cs typeface="Calibri" panose="020F0502020204030204" pitchFamily="34" charset="0"/>
              </a:rPr>
              <a:t> ερευνητικό ερώτημα) </a:t>
            </a:r>
            <a:endParaRPr lang="el-GR" altLang="el-GR" sz="2200" b="1" dirty="0">
              <a:solidFill>
                <a:prstClr val="black"/>
              </a:solidFill>
              <a:latin typeface="Arial" panose="020B0604020202020204" pitchFamily="34" charset="0"/>
              <a:ea typeface="ＭＳ Ｐゴシック" panose="020B0600070205080204" pitchFamily="34" charset="-128"/>
            </a:endParaRPr>
          </a:p>
        </p:txBody>
      </p:sp>
      <p:grpSp>
        <p:nvGrpSpPr>
          <p:cNvPr id="11" name="Ομάδα 10">
            <a:extLst>
              <a:ext uri="{FF2B5EF4-FFF2-40B4-BE49-F238E27FC236}">
                <a16:creationId xmlns:a16="http://schemas.microsoft.com/office/drawing/2014/main" id="{D557D472-47FB-DFC8-A4A9-DDE491357AF0}"/>
              </a:ext>
            </a:extLst>
          </p:cNvPr>
          <p:cNvGrpSpPr/>
          <p:nvPr/>
        </p:nvGrpSpPr>
        <p:grpSpPr>
          <a:xfrm>
            <a:off x="1631504" y="1254546"/>
            <a:ext cx="4488450" cy="5552962"/>
            <a:chOff x="107504" y="1412776"/>
            <a:chExt cx="4488450" cy="5394732"/>
          </a:xfrm>
        </p:grpSpPr>
        <p:sp>
          <p:nvSpPr>
            <p:cNvPr id="6" name="Ορθογώνιο: Στρογγύλεμα γωνιών 5">
              <a:extLst>
                <a:ext uri="{FF2B5EF4-FFF2-40B4-BE49-F238E27FC236}">
                  <a16:creationId xmlns:a16="http://schemas.microsoft.com/office/drawing/2014/main" id="{D6B99796-A22E-7B6F-1556-9F056D4EF705}"/>
                </a:ext>
              </a:extLst>
            </p:cNvPr>
            <p:cNvSpPr/>
            <p:nvPr/>
          </p:nvSpPr>
          <p:spPr>
            <a:xfrm>
              <a:off x="107504" y="1412776"/>
              <a:ext cx="4488450" cy="539473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r>
                <a:rPr lang="el-GR" b="1" dirty="0">
                  <a:solidFill>
                    <a:prstClr val="black"/>
                  </a:solidFill>
                  <a:latin typeface="Calibri" panose="020F0502020204030204" pitchFamily="34" charset="0"/>
                </a:rPr>
                <a:t>         </a:t>
              </a: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r>
                <a:rPr lang="el-GR" b="1" dirty="0">
                  <a:solidFill>
                    <a:prstClr val="black"/>
                  </a:solidFill>
                  <a:latin typeface="Calibri" panose="020F0502020204030204" pitchFamily="34" charset="0"/>
                </a:rPr>
                <a:t>Σχολική τάξη:</a:t>
              </a:r>
            </a:p>
            <a:p>
              <a:pPr defTabSz="914400" eaLnBrk="0" fontAlgn="base" hangingPunct="0">
                <a:spcBef>
                  <a:spcPct val="0"/>
                </a:spcBef>
                <a:spcAft>
                  <a:spcPct val="0"/>
                </a:spcAft>
              </a:pPr>
              <a:r>
                <a:rPr lang="el-GR" i="1" u="sng" dirty="0">
                  <a:solidFill>
                    <a:prstClr val="black"/>
                  </a:solidFill>
                  <a:latin typeface="Calibri" panose="020F0502020204030204" pitchFamily="34" charset="0"/>
                </a:rPr>
                <a:t>Διευθέτηση χώρου</a:t>
              </a:r>
              <a:endParaRPr lang="el-GR" dirty="0">
                <a:solidFill>
                  <a:prstClr val="black"/>
                </a:solidFill>
                <a:latin typeface="Calibri" panose="020F0502020204030204" pitchFamily="34" charset="0"/>
              </a:endParaRPr>
            </a:p>
            <a:p>
              <a:pPr defTabSz="914400" eaLnBrk="0" fontAlgn="base" hangingPunct="0">
                <a:spcBef>
                  <a:spcPct val="0"/>
                </a:spcBef>
                <a:spcAft>
                  <a:spcPct val="0"/>
                </a:spcAft>
              </a:pPr>
              <a:r>
                <a:rPr lang="el-GR" dirty="0">
                  <a:solidFill>
                    <a:prstClr val="black"/>
                  </a:solidFill>
                  <a:latin typeface="Calibri" panose="020F0502020204030204" pitchFamily="34" charset="0"/>
                </a:rPr>
                <a:t>Τα αγόρια κάθονται χωριστά από τα κορίτσια</a:t>
              </a:r>
            </a:p>
            <a:p>
              <a:pPr defTabSz="914400" eaLnBrk="0" fontAlgn="base" hangingPunct="0">
                <a:spcBef>
                  <a:spcPct val="0"/>
                </a:spcBef>
                <a:spcAft>
                  <a:spcPct val="0"/>
                </a:spcAft>
              </a:pPr>
              <a:r>
                <a:rPr lang="el-GR" i="1" u="sng" dirty="0">
                  <a:solidFill>
                    <a:prstClr val="black"/>
                  </a:solidFill>
                  <a:latin typeface="Calibri" panose="020F0502020204030204" pitchFamily="34" charset="0"/>
                </a:rPr>
                <a:t>Χρήση μόνο του αρσενικού γένους</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a:t>
              </a:r>
              <a:r>
                <a:rPr lang="el-GR" i="1" dirty="0">
                  <a:solidFill>
                    <a:prstClr val="black"/>
                  </a:solidFill>
                  <a:latin typeface="Times New Roman" panose="02020603050405020304" pitchFamily="18" charset="0"/>
                  <a:ea typeface="SimSun" panose="02010600030101010101" pitchFamily="2" charset="-122"/>
                </a:rPr>
                <a:t>Ποιος θα πει; Αυτό το ποιος! Δεν μπορώ να το αποβάλλω!</a:t>
              </a:r>
              <a:r>
                <a:rPr lang="el-GR" dirty="0">
                  <a:solidFill>
                    <a:prstClr val="black"/>
                  </a:solidFill>
                  <a:latin typeface="Times New Roman" panose="02020603050405020304" pitchFamily="18" charset="0"/>
                  <a:ea typeface="SimSun" panose="02010600030101010101" pitchFamily="2" charset="-122"/>
                </a:rPr>
                <a:t>»</a:t>
              </a:r>
            </a:p>
            <a:p>
              <a:pPr defTabSz="914400" eaLnBrk="0" fontAlgn="base" hangingPunct="0">
                <a:spcBef>
                  <a:spcPct val="0"/>
                </a:spcBef>
                <a:spcAft>
                  <a:spcPct val="0"/>
                </a:spcAft>
              </a:pPr>
              <a:endParaRPr lang="el-GR"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kern="100" dirty="0">
                <a:solidFill>
                  <a:prstClr val="black"/>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l-GR" kern="100" dirty="0">
                  <a:solidFill>
                    <a:prstClr val="black"/>
                  </a:solidFill>
                  <a:latin typeface="Times New Roman" panose="02020603050405020304" pitchFamily="18" charset="0"/>
                  <a:cs typeface="Times New Roman" panose="02020603050405020304" pitchFamily="18" charset="0"/>
                </a:rPr>
                <a:t>Ενίσχυση της κυριαρχίας των αγοριών   </a:t>
              </a:r>
              <a:r>
                <a:rPr lang="el-GR" i="1" kern="100" dirty="0">
                  <a:solidFill>
                    <a:prstClr val="black"/>
                  </a:solidFill>
                  <a:latin typeface="Times New Roman" panose="02020603050405020304" pitchFamily="18" charset="0"/>
                  <a:cs typeface="Times New Roman" panose="02020603050405020304" pitchFamily="18" charset="0"/>
                </a:rPr>
                <a:t>Γεωργαλίδου &amp; Λαμπροπούλου, 2016</a:t>
              </a:r>
            </a:p>
            <a:p>
              <a:pPr defTabSz="914400" eaLnBrk="0" fontAlgn="base" hangingPunct="0">
                <a:spcBef>
                  <a:spcPct val="0"/>
                </a:spcBef>
                <a:spcAft>
                  <a:spcPct val="0"/>
                </a:spcAft>
              </a:pPr>
              <a:endParaRPr lang="el-GR" dirty="0">
                <a:solidFill>
                  <a:prstClr val="black"/>
                </a:solidFill>
                <a:latin typeface="Times New Roman" panose="02020603050405020304" pitchFamily="18" charset="0"/>
                <a:ea typeface="SimSun" panose="02010600030101010101" pitchFamily="2" charset="-122"/>
              </a:endParaRP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διατηρείται η ασύμμετρη σχέση των φύλων – ενισχύεται ο ηγεμονικός ρόλος των ανδρών και ο συμπληρωματικός των γυναικών                               </a:t>
              </a:r>
              <a:r>
                <a:rPr lang="el-GR" i="1" dirty="0">
                  <a:solidFill>
                    <a:prstClr val="black"/>
                  </a:solidFill>
                  <a:latin typeface="Times New Roman" panose="02020603050405020304" pitchFamily="18" charset="0"/>
                  <a:ea typeface="SimSun" panose="02010600030101010101" pitchFamily="2" charset="-122"/>
                </a:rPr>
                <a:t>Αγγελή, 2019</a:t>
              </a:r>
              <a:endParaRPr lang="el-GR" i="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algn="ct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algn="ct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algn="ct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algn="ct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algn="ct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algn="ctr" defTabSz="914400" eaLnBrk="0" fontAlgn="base" hangingPunct="0">
                <a:spcBef>
                  <a:spcPct val="0"/>
                </a:spcBef>
                <a:spcAft>
                  <a:spcPct val="0"/>
                </a:spcAft>
              </a:pPr>
              <a:endParaRPr lang="el-GR" b="1" dirty="0">
                <a:solidFill>
                  <a:prstClr val="black"/>
                </a:solidFill>
                <a:latin typeface="Calibri" panose="020F0502020204030204" pitchFamily="34" charset="0"/>
              </a:endParaRPr>
            </a:p>
            <a:p>
              <a:pPr defTabSz="914400" eaLnBrk="0" fontAlgn="base" hangingPunct="0">
                <a:spcBef>
                  <a:spcPct val="0"/>
                </a:spcBef>
                <a:spcAft>
                  <a:spcPct val="0"/>
                </a:spcAft>
              </a:pPr>
              <a:r>
                <a:rPr lang="el-GR" b="1" dirty="0">
                  <a:solidFill>
                    <a:prstClr val="black"/>
                  </a:solidFill>
                  <a:latin typeface="Calibri" panose="020F0502020204030204" pitchFamily="34" charset="0"/>
                </a:rPr>
                <a:t> </a:t>
              </a:r>
            </a:p>
          </p:txBody>
        </p:sp>
        <p:sp>
          <p:nvSpPr>
            <p:cNvPr id="9" name="Βέλος: Κάτω 8">
              <a:extLst>
                <a:ext uri="{FF2B5EF4-FFF2-40B4-BE49-F238E27FC236}">
                  <a16:creationId xmlns:a16="http://schemas.microsoft.com/office/drawing/2014/main" id="{67A2974A-9A74-1F8C-917A-64B6213BBEEA}"/>
                </a:ext>
              </a:extLst>
            </p:cNvPr>
            <p:cNvSpPr/>
            <p:nvPr/>
          </p:nvSpPr>
          <p:spPr>
            <a:xfrm>
              <a:off x="2351729" y="3470633"/>
              <a:ext cx="484632" cy="978408"/>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914400" eaLnBrk="0" fontAlgn="base" hangingPunct="0">
                <a:spcBef>
                  <a:spcPct val="0"/>
                </a:spcBef>
                <a:spcAft>
                  <a:spcPct val="0"/>
                </a:spcAft>
              </a:pPr>
              <a:endParaRPr lang="el-GR">
                <a:solidFill>
                  <a:prstClr val="white"/>
                </a:solidFill>
                <a:latin typeface="Calibri" panose="020F0502020204030204" pitchFamily="34" charset="0"/>
              </a:endParaRPr>
            </a:p>
          </p:txBody>
        </p:sp>
      </p:grpSp>
      <p:sp>
        <p:nvSpPr>
          <p:cNvPr id="13" name="TextBox 12">
            <a:extLst>
              <a:ext uri="{FF2B5EF4-FFF2-40B4-BE49-F238E27FC236}">
                <a16:creationId xmlns:a16="http://schemas.microsoft.com/office/drawing/2014/main" id="{E0FD9292-D3A2-37B8-4936-29E7054C7349}"/>
              </a:ext>
            </a:extLst>
          </p:cNvPr>
          <p:cNvSpPr txBox="1"/>
          <p:nvPr/>
        </p:nvSpPr>
        <p:spPr>
          <a:xfrm>
            <a:off x="6596239" y="1331536"/>
            <a:ext cx="3209702" cy="1384995"/>
          </a:xfrm>
          <a:prstGeom prst="rect">
            <a:avLst/>
          </a:prstGeom>
          <a:noFill/>
        </p:spPr>
        <p:txBody>
          <a:bodyPr wrap="square" rtlCol="0">
            <a:spAutoFit/>
          </a:bodyPr>
          <a:lstStyle/>
          <a:p>
            <a:pPr defTabSz="914400" eaLnBrk="0" fontAlgn="base" hangingPunct="0">
              <a:spcBef>
                <a:spcPct val="0"/>
              </a:spcBef>
              <a:spcAft>
                <a:spcPct val="0"/>
              </a:spcAft>
            </a:pPr>
            <a:r>
              <a:rPr lang="el-GR" b="1"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Στις 6/7 σχολικές τάξεις υπερτερούν τα αγόρια</a:t>
            </a:r>
          </a:p>
          <a:p>
            <a:pPr defTabSz="914400" eaLnBrk="0" fontAlgn="base" hangingPunct="0">
              <a:spcBef>
                <a:spcPct val="0"/>
              </a:spcBef>
              <a:spcAft>
                <a:spcPct val="0"/>
              </a:spcAft>
            </a:pPr>
            <a:endParaRPr lang="el-GR" sz="1600" b="1"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defTabSz="914400" eaLnBrk="0" fontAlgn="base" hangingPunct="0">
              <a:spcBef>
                <a:spcPct val="0"/>
              </a:spcBef>
              <a:spcAft>
                <a:spcPct val="0"/>
              </a:spcAft>
            </a:pPr>
            <a:r>
              <a:rPr lang="el-GR" sz="16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n-US" sz="16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Gilbreath</a:t>
            </a:r>
            <a:r>
              <a:rPr lang="el-GR" sz="16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2015; </a:t>
            </a:r>
            <a:r>
              <a:rPr lang="en-US" sz="16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Sheehy</a:t>
            </a:r>
            <a:r>
              <a:rPr lang="el-GR" sz="16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&amp; </a:t>
            </a:r>
            <a:r>
              <a:rPr lang="en-US" sz="16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Solvason</a:t>
            </a:r>
            <a:r>
              <a:rPr lang="el-GR" sz="16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2023; </a:t>
            </a:r>
            <a:r>
              <a:rPr lang="en-US" sz="16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Walkerdine</a:t>
            </a:r>
            <a:r>
              <a:rPr lang="el-GR" sz="16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2013</a:t>
            </a:r>
            <a:r>
              <a:rPr lang="el-GR" sz="16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15" name="TextBox 14">
            <a:extLst>
              <a:ext uri="{FF2B5EF4-FFF2-40B4-BE49-F238E27FC236}">
                <a16:creationId xmlns:a16="http://schemas.microsoft.com/office/drawing/2014/main" id="{B29E99B0-95BC-5AF2-9C99-C0CDB6FCB391}"/>
              </a:ext>
            </a:extLst>
          </p:cNvPr>
          <p:cNvSpPr txBox="1"/>
          <p:nvPr/>
        </p:nvSpPr>
        <p:spPr>
          <a:xfrm>
            <a:off x="6331241" y="2962425"/>
            <a:ext cx="4135016" cy="1200329"/>
          </a:xfrm>
          <a:prstGeom prst="rect">
            <a:avLst/>
          </a:prstGeom>
          <a:noFill/>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τα αγόρια αξιοποιούν τον περισσότερο διδακτικό χρόνο </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ασκούν εξουσία στα κορίτσια και στην/στον εκπαιδευτικό</a:t>
            </a:r>
          </a:p>
        </p:txBody>
      </p:sp>
      <p:grpSp>
        <p:nvGrpSpPr>
          <p:cNvPr id="24" name="Ομάδα 23">
            <a:extLst>
              <a:ext uri="{FF2B5EF4-FFF2-40B4-BE49-F238E27FC236}">
                <a16:creationId xmlns:a16="http://schemas.microsoft.com/office/drawing/2014/main" id="{18FEC67D-9241-F941-1AC6-A3EE2AEDC3CF}"/>
              </a:ext>
            </a:extLst>
          </p:cNvPr>
          <p:cNvGrpSpPr/>
          <p:nvPr/>
        </p:nvGrpSpPr>
        <p:grpSpPr>
          <a:xfrm>
            <a:off x="6126052" y="4408648"/>
            <a:ext cx="4261719" cy="1895719"/>
            <a:chOff x="4651448" y="4510802"/>
            <a:chExt cx="4261719" cy="1895719"/>
          </a:xfrm>
        </p:grpSpPr>
        <p:sp>
          <p:nvSpPr>
            <p:cNvPr id="17" name="TextBox 16">
              <a:extLst>
                <a:ext uri="{FF2B5EF4-FFF2-40B4-BE49-F238E27FC236}">
                  <a16:creationId xmlns:a16="http://schemas.microsoft.com/office/drawing/2014/main" id="{BD33F271-12A0-784D-5866-F1A3E261E302}"/>
                </a:ext>
              </a:extLst>
            </p:cNvPr>
            <p:cNvSpPr txBox="1"/>
            <p:nvPr/>
          </p:nvSpPr>
          <p:spPr>
            <a:xfrm>
              <a:off x="5330080" y="4510802"/>
              <a:ext cx="3456384" cy="369332"/>
            </a:xfrm>
            <a:prstGeom prst="rect">
              <a:avLst/>
            </a:prstGeom>
            <a:noFill/>
          </p:spPr>
          <p:txBody>
            <a:bodyPr wrap="square">
              <a:spAutoFit/>
            </a:bodyPr>
            <a:lstStyle/>
            <a:p>
              <a:pPr defTabSz="914400" eaLnBrk="0" fontAlgn="base" hangingPunct="0">
                <a:spcBef>
                  <a:spcPct val="0"/>
                </a:spcBef>
                <a:spcAft>
                  <a:spcPct val="0"/>
                </a:spcAft>
              </a:pPr>
              <a:r>
                <a:rPr lang="el-GR" b="1"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Ηγεμονικές μορφές ανδρισμού</a:t>
              </a:r>
            </a:p>
          </p:txBody>
        </p:sp>
        <p:sp>
          <p:nvSpPr>
            <p:cNvPr id="21" name="TextBox 20">
              <a:extLst>
                <a:ext uri="{FF2B5EF4-FFF2-40B4-BE49-F238E27FC236}">
                  <a16:creationId xmlns:a16="http://schemas.microsoft.com/office/drawing/2014/main" id="{1BE57DB6-C2E3-A614-93CF-7FF404C225E7}"/>
                </a:ext>
              </a:extLst>
            </p:cNvPr>
            <p:cNvSpPr txBox="1"/>
            <p:nvPr/>
          </p:nvSpPr>
          <p:spPr>
            <a:xfrm>
              <a:off x="4651448" y="4880134"/>
              <a:ext cx="4051285" cy="646331"/>
            </a:xfrm>
            <a:prstGeom prst="rect">
              <a:avLst/>
            </a:prstGeom>
            <a:noFill/>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a:t>
              </a:r>
              <a:r>
                <a:rPr lang="el-GR" i="1" dirty="0">
                  <a:solidFill>
                    <a:prstClr val="black"/>
                  </a:solidFill>
                  <a:latin typeface="Times New Roman" panose="02020603050405020304" pitchFamily="18" charset="0"/>
                  <a:ea typeface="SimSun" panose="02010600030101010101" pitchFamily="2" charset="-122"/>
                </a:rPr>
                <a:t>Λέτε όμως μόνο κορίτσια κυρία […] Λέτε κορίτσια για να φαίνονται έξυπνα</a:t>
              </a:r>
              <a:r>
                <a:rPr lang="el-GR" dirty="0">
                  <a:solidFill>
                    <a:prstClr val="black"/>
                  </a:solidFill>
                  <a:latin typeface="Times New Roman" panose="02020603050405020304" pitchFamily="18" charset="0"/>
                  <a:ea typeface="SimSun" panose="02010600030101010101" pitchFamily="2" charset="-122"/>
                </a:rPr>
                <a:t>!»</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23" name="TextBox 22">
              <a:extLst>
                <a:ext uri="{FF2B5EF4-FFF2-40B4-BE49-F238E27FC236}">
                  <a16:creationId xmlns:a16="http://schemas.microsoft.com/office/drawing/2014/main" id="{4DE71739-CF86-0A97-B856-7AD4E2A0B276}"/>
                </a:ext>
              </a:extLst>
            </p:cNvPr>
            <p:cNvSpPr txBox="1"/>
            <p:nvPr/>
          </p:nvSpPr>
          <p:spPr>
            <a:xfrm>
              <a:off x="4778151" y="5483191"/>
              <a:ext cx="4135016" cy="923330"/>
            </a:xfrm>
            <a:prstGeom prst="rect">
              <a:avLst/>
            </a:prstGeom>
            <a:noFill/>
          </p:spPr>
          <p:txBody>
            <a:bodyPr wrap="square">
              <a:spAutoFit/>
            </a:bodyPr>
            <a:lstStyle/>
            <a:p>
              <a:pPr defTabSz="914400" eaLnBrk="0" fontAlgn="base" hangingPunct="0">
                <a:spcBef>
                  <a:spcPct val="0"/>
                </a:spcBef>
                <a:spcAft>
                  <a:spcPct val="0"/>
                </a:spcAft>
              </a:pPr>
              <a:r>
                <a:rPr lang="el-GR" i="1" dirty="0">
                  <a:solidFill>
                    <a:prstClr val="black"/>
                  </a:solidFill>
                  <a:latin typeface="Times New Roman" panose="02020603050405020304" pitchFamily="18" charset="0"/>
                  <a:ea typeface="SimSun" panose="02010600030101010101" pitchFamily="2" charset="-122"/>
                </a:rPr>
                <a:t>«έχουν στο μυαλό τους ότι είναι κυρίαρχοι και προσπαθούν να μας κάνουν να νιώθουμε κατώτερες».</a:t>
              </a:r>
              <a:r>
                <a:rPr lang="el-GR" dirty="0">
                  <a:solidFill>
                    <a:prstClr val="black"/>
                  </a:solidFill>
                  <a:latin typeface="Times New Roman" panose="02020603050405020304" pitchFamily="18" charset="0"/>
                  <a:ea typeface="SimSun" panose="02010600030101010101" pitchFamily="2" charset="-122"/>
                </a:rPr>
                <a:t> </a:t>
              </a:r>
              <a:endParaRPr lang="el-GR" dirty="0">
                <a:solidFill>
                  <a:prstClr val="black"/>
                </a:solidFill>
                <a:latin typeface="Arial" panose="020B0604020202020204" pitchFamily="34" charset="0"/>
                <a:ea typeface="ＭＳ Ｐゴシック" panose="020B0600070205080204" pitchFamily="34" charset="-128"/>
              </a:endParaRPr>
            </a:p>
          </p:txBody>
        </p:sp>
      </p:grpSp>
    </p:spTree>
    <p:extLst>
      <p:ext uri="{BB962C8B-B14F-4D97-AF65-F5344CB8AC3E}">
        <p14:creationId xmlns:p14="http://schemas.microsoft.com/office/powerpoint/2010/main" val="123909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68F95CE9-8A6B-261D-6C23-6362B98F86B6}"/>
              </a:ext>
            </a:extLst>
          </p:cNvPr>
          <p:cNvSpPr txBox="1">
            <a:spLocks noChangeArrowheads="1"/>
          </p:cNvSpPr>
          <p:nvPr/>
        </p:nvSpPr>
        <p:spPr bwMode="auto">
          <a:xfrm>
            <a:off x="1631505" y="82703"/>
            <a:ext cx="5732595"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dirty="0">
                <a:solidFill>
                  <a:prstClr val="black"/>
                </a:solidFill>
              </a:rPr>
              <a:t>Ευρήματα που απαντούν στα ερευνητικά ερωτήματα</a:t>
            </a:r>
          </a:p>
        </p:txBody>
      </p:sp>
      <p:sp>
        <p:nvSpPr>
          <p:cNvPr id="6" name="TextBox 5">
            <a:extLst>
              <a:ext uri="{FF2B5EF4-FFF2-40B4-BE49-F238E27FC236}">
                <a16:creationId xmlns:a16="http://schemas.microsoft.com/office/drawing/2014/main" id="{8225D58D-1C7E-54E8-A8BC-BF6C5D02E1B9}"/>
              </a:ext>
            </a:extLst>
          </p:cNvPr>
          <p:cNvSpPr txBox="1">
            <a:spLocks noChangeArrowheads="1"/>
          </p:cNvSpPr>
          <p:nvPr/>
        </p:nvSpPr>
        <p:spPr bwMode="auto">
          <a:xfrm>
            <a:off x="1631505" y="548681"/>
            <a:ext cx="864095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sz="2200" b="1" dirty="0">
                <a:solidFill>
                  <a:prstClr val="black"/>
                </a:solidFill>
                <a:latin typeface="Times New Roman" panose="02020603050405020304" pitchFamily="18" charset="0"/>
                <a:cs typeface="Calibri" panose="020F0502020204030204" pitchFamily="34" charset="0"/>
              </a:rPr>
              <a:t>Με ποιον τρόπο οι εκπαιδευτικοί δομούν τις υποκειμενικότητες τους σε σχέση με την ισότητα κοριτσιών και αγοριών στη σχολική τους τάξη των μαθηματικών</a:t>
            </a:r>
            <a:r>
              <a:rPr lang="el-GR" altLang="el-GR" sz="2400" dirty="0">
                <a:solidFill>
                  <a:prstClr val="black"/>
                </a:solidFill>
                <a:latin typeface="Times New Roman" panose="02020603050405020304" pitchFamily="18" charset="0"/>
              </a:rPr>
              <a:t>;</a:t>
            </a:r>
            <a:r>
              <a:rPr lang="el-GR" altLang="el-GR" sz="2400" b="1" dirty="0">
                <a:solidFill>
                  <a:prstClr val="black"/>
                </a:solidFill>
                <a:latin typeface="Times New Roman" panose="02020603050405020304" pitchFamily="18" charset="0"/>
                <a:cs typeface="Calibri" panose="020F0502020204030204" pitchFamily="34" charset="0"/>
              </a:rPr>
              <a:t>   (3</a:t>
            </a:r>
            <a:r>
              <a:rPr lang="el-GR" altLang="el-GR" sz="2400" b="1" baseline="30000" dirty="0">
                <a:solidFill>
                  <a:prstClr val="black"/>
                </a:solidFill>
                <a:latin typeface="Times New Roman" panose="02020603050405020304" pitchFamily="18" charset="0"/>
                <a:cs typeface="Calibri" panose="020F0502020204030204" pitchFamily="34" charset="0"/>
              </a:rPr>
              <a:t>ο</a:t>
            </a:r>
            <a:r>
              <a:rPr lang="el-GR" altLang="el-GR" sz="2400" b="1" dirty="0">
                <a:solidFill>
                  <a:prstClr val="black"/>
                </a:solidFill>
                <a:latin typeface="Times New Roman" panose="02020603050405020304" pitchFamily="18" charset="0"/>
                <a:cs typeface="Calibri" panose="020F0502020204030204" pitchFamily="34" charset="0"/>
              </a:rPr>
              <a:t> ερευνητικό ερώτημα) </a:t>
            </a:r>
            <a:endParaRPr lang="el-GR" altLang="el-GR" sz="2400" dirty="0">
              <a:solidFill>
                <a:prstClr val="black"/>
              </a:solidFill>
              <a:latin typeface="Times New Roman" panose="02020603050405020304" pitchFamily="18" charset="0"/>
            </a:endParaRPr>
          </a:p>
        </p:txBody>
      </p:sp>
      <p:sp>
        <p:nvSpPr>
          <p:cNvPr id="8" name="TextBox 7">
            <a:extLst>
              <a:ext uri="{FF2B5EF4-FFF2-40B4-BE49-F238E27FC236}">
                <a16:creationId xmlns:a16="http://schemas.microsoft.com/office/drawing/2014/main" id="{CA6818C1-C60D-6BDB-26D6-C06DF1675312}"/>
              </a:ext>
            </a:extLst>
          </p:cNvPr>
          <p:cNvSpPr txBox="1"/>
          <p:nvPr/>
        </p:nvSpPr>
        <p:spPr>
          <a:xfrm>
            <a:off x="1677471" y="1641286"/>
            <a:ext cx="8837058" cy="1200329"/>
          </a:xfrm>
          <a:prstGeom prst="rect">
            <a:avLst/>
          </a:prstGeom>
          <a:noFill/>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οι εκπαιδευτικοί με τον λόγο (</a:t>
            </a:r>
            <a:r>
              <a:rPr lang="en-US" dirty="0">
                <a:solidFill>
                  <a:prstClr val="black"/>
                </a:solidFill>
                <a:latin typeface="Times New Roman" panose="02020603050405020304" pitchFamily="18" charset="0"/>
                <a:ea typeface="SimSun" panose="02010600030101010101" pitchFamily="2" charset="-122"/>
              </a:rPr>
              <a:t>discourse</a:t>
            </a:r>
            <a:r>
              <a:rPr lang="el-GR" dirty="0">
                <a:solidFill>
                  <a:prstClr val="black"/>
                </a:solidFill>
                <a:latin typeface="Times New Roman" panose="02020603050405020304" pitchFamily="18" charset="0"/>
                <a:ea typeface="SimSun" panose="02010600030101010101" pitchFamily="2" charset="-122"/>
              </a:rPr>
              <a:t>) τους σχετικά με την έμφυλη ισότητα στην τάξη τους, κατασκεύαζαν τρεις βασικές θέσεις (positions) υποκειμένων, οι οποίες καθόριζαν και τη δράση τους σε σχέση με την προαγωγή της έμφυλης ισότητας στις σπουδές των STEM. </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                                                                                                                    Blair et al., 2017 </a:t>
            </a:r>
            <a:endParaRPr lang="el-GR" dirty="0">
              <a:solidFill>
                <a:prstClr val="black"/>
              </a:solidFill>
              <a:latin typeface="Arial" panose="020B0604020202020204" pitchFamily="34" charset="0"/>
              <a:ea typeface="ＭＳ Ｐゴシック" panose="020B0600070205080204" pitchFamily="34" charset="-128"/>
            </a:endParaRPr>
          </a:p>
        </p:txBody>
      </p:sp>
      <p:grpSp>
        <p:nvGrpSpPr>
          <p:cNvPr id="2" name="Ομάδα 1">
            <a:extLst>
              <a:ext uri="{FF2B5EF4-FFF2-40B4-BE49-F238E27FC236}">
                <a16:creationId xmlns:a16="http://schemas.microsoft.com/office/drawing/2014/main" id="{B23FB609-72DF-0E68-C256-7DCFE5994216}"/>
              </a:ext>
            </a:extLst>
          </p:cNvPr>
          <p:cNvGrpSpPr/>
          <p:nvPr/>
        </p:nvGrpSpPr>
        <p:grpSpPr>
          <a:xfrm>
            <a:off x="1577167" y="2695501"/>
            <a:ext cx="3696943" cy="3351546"/>
            <a:chOff x="53166" y="2695501"/>
            <a:chExt cx="3696943" cy="3351546"/>
          </a:xfrm>
        </p:grpSpPr>
        <p:sp>
          <p:nvSpPr>
            <p:cNvPr id="10" name="TextBox 9">
              <a:extLst>
                <a:ext uri="{FF2B5EF4-FFF2-40B4-BE49-F238E27FC236}">
                  <a16:creationId xmlns:a16="http://schemas.microsoft.com/office/drawing/2014/main" id="{9478614D-437E-D4D9-A15F-AD80EB20F07A}"/>
                </a:ext>
              </a:extLst>
            </p:cNvPr>
            <p:cNvSpPr txBox="1"/>
            <p:nvPr/>
          </p:nvSpPr>
          <p:spPr>
            <a:xfrm>
              <a:off x="53166" y="2695501"/>
              <a:ext cx="3696943" cy="1477328"/>
            </a:xfrm>
            <a:prstGeom prst="rect">
              <a:avLst/>
            </a:prstGeom>
            <a:noFill/>
            <a:ln w="28575">
              <a:solidFill>
                <a:schemeClr val="accent5">
                  <a:lumMod val="50000"/>
                </a:schemeClr>
              </a:solidFill>
            </a:ln>
          </p:spPr>
          <p:txBody>
            <a:bodyPr wrap="square">
              <a:spAutoFit/>
            </a:bodyPr>
            <a:lstStyle/>
            <a:p>
              <a:pPr defTabSz="914400" eaLnBrk="0" fontAlgn="base" hangingPunct="0">
                <a:spcBef>
                  <a:spcPct val="0"/>
                </a:spcBef>
                <a:spcAft>
                  <a:spcPct val="0"/>
                </a:spcAft>
              </a:pPr>
              <a:r>
                <a:rPr lang="el-GR" b="1" dirty="0">
                  <a:solidFill>
                    <a:prstClr val="black"/>
                  </a:solidFill>
                  <a:latin typeface="Times New Roman" panose="02020603050405020304" pitchFamily="18" charset="0"/>
                  <a:ea typeface="SimSun" panose="02010600030101010101" pitchFamily="2" charset="-122"/>
                </a:rPr>
                <a:t>Δυσκολία «αναγνώρισης» φύλου 1</a:t>
              </a:r>
              <a:r>
                <a:rPr lang="el-GR" b="1" baseline="30000" dirty="0">
                  <a:solidFill>
                    <a:prstClr val="black"/>
                  </a:solidFill>
                  <a:latin typeface="Times New Roman" panose="02020603050405020304" pitchFamily="18" charset="0"/>
                  <a:ea typeface="SimSun" panose="02010600030101010101" pitchFamily="2" charset="-122"/>
                </a:rPr>
                <a:t>ος</a:t>
              </a:r>
              <a:r>
                <a:rPr lang="el-GR" b="1" dirty="0">
                  <a:solidFill>
                    <a:prstClr val="black"/>
                  </a:solidFill>
                  <a:latin typeface="Times New Roman" panose="02020603050405020304" pitchFamily="18" charset="0"/>
                  <a:ea typeface="SimSun" panose="02010600030101010101" pitchFamily="2" charset="-122"/>
                </a:rPr>
                <a:t> και 4</a:t>
              </a:r>
              <a:r>
                <a:rPr lang="el-GR" b="1" baseline="30000" dirty="0">
                  <a:solidFill>
                    <a:prstClr val="black"/>
                  </a:solidFill>
                  <a:latin typeface="Times New Roman" panose="02020603050405020304" pitchFamily="18" charset="0"/>
                  <a:ea typeface="SimSun" panose="02010600030101010101" pitchFamily="2" charset="-122"/>
                </a:rPr>
                <a:t>η</a:t>
              </a:r>
              <a:r>
                <a:rPr lang="el-GR" b="1" dirty="0">
                  <a:solidFill>
                    <a:prstClr val="black"/>
                  </a:solidFill>
                  <a:latin typeface="Times New Roman" panose="02020603050405020304" pitchFamily="18" charset="0"/>
                  <a:ea typeface="SimSun" panose="02010600030101010101" pitchFamily="2" charset="-122"/>
                </a:rPr>
                <a:t> εκπαιδευτικός</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Δεν παρατηρούν έμφυλα μοτίβα στις τάξεις τους.</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 </a:t>
              </a:r>
              <a:endParaRPr lang="el-GR" dirty="0">
                <a:solidFill>
                  <a:prstClr val="black"/>
                </a:solidFill>
                <a:latin typeface="Arial" panose="020B0604020202020204" pitchFamily="34" charset="0"/>
                <a:ea typeface="ＭＳ Ｐゴシック" panose="020B0600070205080204" pitchFamily="34" charset="-128"/>
              </a:endParaRPr>
            </a:p>
          </p:txBody>
        </p:sp>
        <p:grpSp>
          <p:nvGrpSpPr>
            <p:cNvPr id="14" name="Ομάδα 13">
              <a:extLst>
                <a:ext uri="{FF2B5EF4-FFF2-40B4-BE49-F238E27FC236}">
                  <a16:creationId xmlns:a16="http://schemas.microsoft.com/office/drawing/2014/main" id="{27B3CDD1-2322-BED8-7210-9ADB01D0CC8B}"/>
                </a:ext>
              </a:extLst>
            </p:cNvPr>
            <p:cNvGrpSpPr/>
            <p:nvPr/>
          </p:nvGrpSpPr>
          <p:grpSpPr>
            <a:xfrm>
              <a:off x="68465" y="4046834"/>
              <a:ext cx="3554433" cy="2000213"/>
              <a:chOff x="68465" y="3697790"/>
              <a:chExt cx="3554433" cy="2000213"/>
            </a:xfrm>
          </p:grpSpPr>
          <p:sp>
            <p:nvSpPr>
              <p:cNvPr id="12" name="TextBox 11">
                <a:extLst>
                  <a:ext uri="{FF2B5EF4-FFF2-40B4-BE49-F238E27FC236}">
                    <a16:creationId xmlns:a16="http://schemas.microsoft.com/office/drawing/2014/main" id="{F85CEB21-5664-9256-FBBC-2D743E17E94B}"/>
                  </a:ext>
                </a:extLst>
              </p:cNvPr>
              <p:cNvSpPr txBox="1"/>
              <p:nvPr/>
            </p:nvSpPr>
            <p:spPr>
              <a:xfrm>
                <a:off x="68465" y="4497674"/>
                <a:ext cx="3554433" cy="1200329"/>
              </a:xfrm>
              <a:prstGeom prst="rect">
                <a:avLst/>
              </a:prstGeom>
              <a:noFill/>
            </p:spPr>
            <p:txBody>
              <a:bodyPr wrap="square">
                <a:spAutoFit/>
              </a:bodyPr>
              <a:lstStyle/>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δικαιολογούν την παθητική στάση τους σε σχέση με τη λήψη δράσης για την αντιμετώπιση της έμφυλης ανισότητας στην τάξη τους</a:t>
                </a:r>
              </a:p>
            </p:txBody>
          </p:sp>
          <p:sp>
            <p:nvSpPr>
              <p:cNvPr id="13" name="Βέλος: Κάτω 12">
                <a:extLst>
                  <a:ext uri="{FF2B5EF4-FFF2-40B4-BE49-F238E27FC236}">
                    <a16:creationId xmlns:a16="http://schemas.microsoft.com/office/drawing/2014/main" id="{3FD15E4B-CFCD-9B55-EB87-56C4E241B01C}"/>
                  </a:ext>
                </a:extLst>
              </p:cNvPr>
              <p:cNvSpPr/>
              <p:nvPr/>
            </p:nvSpPr>
            <p:spPr>
              <a:xfrm>
                <a:off x="1604849" y="3697790"/>
                <a:ext cx="484632" cy="726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l-GR">
                  <a:solidFill>
                    <a:prstClr val="white"/>
                  </a:solidFill>
                  <a:latin typeface="Calibri" panose="020F0502020204030204" pitchFamily="34" charset="0"/>
                </a:endParaRPr>
              </a:p>
            </p:txBody>
          </p:sp>
        </p:grpSp>
      </p:grpSp>
      <p:sp>
        <p:nvSpPr>
          <p:cNvPr id="16" name="TextBox 15">
            <a:extLst>
              <a:ext uri="{FF2B5EF4-FFF2-40B4-BE49-F238E27FC236}">
                <a16:creationId xmlns:a16="http://schemas.microsoft.com/office/drawing/2014/main" id="{9FB55321-6981-93F6-C93A-0648E4884CBE}"/>
              </a:ext>
            </a:extLst>
          </p:cNvPr>
          <p:cNvSpPr txBox="1"/>
          <p:nvPr/>
        </p:nvSpPr>
        <p:spPr>
          <a:xfrm>
            <a:off x="5201435" y="2825773"/>
            <a:ext cx="5381382" cy="3693319"/>
          </a:xfrm>
          <a:prstGeom prst="rect">
            <a:avLst/>
          </a:prstGeom>
          <a:noFill/>
          <a:ln w="28575">
            <a:solidFill>
              <a:schemeClr val="accent5">
                <a:lumMod val="50000"/>
              </a:schemeClr>
            </a:solidFill>
          </a:ln>
        </p:spPr>
        <p:txBody>
          <a:bodyPr wrap="square">
            <a:spAutoFit/>
          </a:bodyPr>
          <a:lstStyle/>
          <a:p>
            <a:pPr algn="ctr" defTabSz="914400" eaLnBrk="0" fontAlgn="base" hangingPunct="0">
              <a:spcBef>
                <a:spcPct val="0"/>
              </a:spcBef>
              <a:spcAft>
                <a:spcPct val="0"/>
              </a:spcAft>
            </a:pPr>
            <a:r>
              <a:rPr lang="el-GR" b="1" dirty="0">
                <a:solidFill>
                  <a:prstClr val="black"/>
                </a:solidFill>
                <a:latin typeface="Times New Roman" panose="02020603050405020304" pitchFamily="18" charset="0"/>
                <a:ea typeface="SimSun" panose="02010600030101010101" pitchFamily="2" charset="-122"/>
              </a:rPr>
              <a:t>«αναγνώριση φύλου»</a:t>
            </a:r>
            <a:r>
              <a:rPr lang="el-GR" dirty="0">
                <a:solidFill>
                  <a:prstClr val="black"/>
                </a:solidFill>
                <a:latin typeface="Times New Roman" panose="02020603050405020304" pitchFamily="18" charset="0"/>
                <a:ea typeface="SimSun" panose="02010600030101010101" pitchFamily="2" charset="-122"/>
              </a:rPr>
              <a:t> 2</a:t>
            </a:r>
            <a:r>
              <a:rPr lang="el-GR" baseline="30000" dirty="0">
                <a:solidFill>
                  <a:prstClr val="black"/>
                </a:solidFill>
                <a:latin typeface="Times New Roman" panose="02020603050405020304" pitchFamily="18" charset="0"/>
                <a:ea typeface="SimSun" panose="02010600030101010101" pitchFamily="2" charset="-122"/>
              </a:rPr>
              <a:t>ος</a:t>
            </a:r>
            <a:r>
              <a:rPr lang="el-GR" dirty="0">
                <a:solidFill>
                  <a:prstClr val="black"/>
                </a:solidFill>
                <a:latin typeface="Times New Roman" panose="02020603050405020304" pitchFamily="18" charset="0"/>
                <a:ea typeface="SimSun" panose="02010600030101010101" pitchFamily="2" charset="-122"/>
              </a:rPr>
              <a:t>, 3</a:t>
            </a:r>
            <a:r>
              <a:rPr lang="el-GR" baseline="30000" dirty="0">
                <a:solidFill>
                  <a:prstClr val="black"/>
                </a:solidFill>
                <a:latin typeface="Times New Roman" panose="02020603050405020304" pitchFamily="18" charset="0"/>
                <a:ea typeface="SimSun" panose="02010600030101010101" pitchFamily="2" charset="-122"/>
              </a:rPr>
              <a:t>ος</a:t>
            </a:r>
            <a:r>
              <a:rPr lang="el-GR" dirty="0">
                <a:solidFill>
                  <a:prstClr val="black"/>
                </a:solidFill>
                <a:latin typeface="Times New Roman" panose="02020603050405020304" pitchFamily="18" charset="0"/>
                <a:ea typeface="SimSun" panose="02010600030101010101" pitchFamily="2" charset="-122"/>
              </a:rPr>
              <a:t>, 4</a:t>
            </a:r>
            <a:r>
              <a:rPr lang="el-GR" baseline="30000" dirty="0">
                <a:solidFill>
                  <a:prstClr val="black"/>
                </a:solidFill>
                <a:latin typeface="Times New Roman" panose="02020603050405020304" pitchFamily="18" charset="0"/>
                <a:ea typeface="SimSun" panose="02010600030101010101" pitchFamily="2" charset="-122"/>
              </a:rPr>
              <a:t>ος</a:t>
            </a:r>
            <a:r>
              <a:rPr lang="el-GR" dirty="0">
                <a:solidFill>
                  <a:prstClr val="black"/>
                </a:solidFill>
                <a:latin typeface="Times New Roman" panose="02020603050405020304" pitchFamily="18" charset="0"/>
                <a:ea typeface="SimSun" panose="02010600030101010101" pitchFamily="2" charset="-122"/>
              </a:rPr>
              <a:t>, 5</a:t>
            </a:r>
            <a:r>
              <a:rPr lang="el-GR" baseline="30000" dirty="0">
                <a:solidFill>
                  <a:prstClr val="black"/>
                </a:solidFill>
                <a:latin typeface="Times New Roman" panose="02020603050405020304" pitchFamily="18" charset="0"/>
                <a:ea typeface="SimSun" panose="02010600030101010101" pitchFamily="2" charset="-122"/>
              </a:rPr>
              <a:t>ος</a:t>
            </a:r>
            <a:r>
              <a:rPr lang="el-GR" dirty="0">
                <a:solidFill>
                  <a:prstClr val="black"/>
                </a:solidFill>
                <a:latin typeface="Times New Roman" panose="02020603050405020304" pitchFamily="18" charset="0"/>
                <a:ea typeface="SimSun" panose="02010600030101010101" pitchFamily="2" charset="-122"/>
              </a:rPr>
              <a:t>, 6</a:t>
            </a:r>
            <a:r>
              <a:rPr lang="el-GR" baseline="30000" dirty="0">
                <a:solidFill>
                  <a:prstClr val="black"/>
                </a:solidFill>
                <a:latin typeface="Times New Roman" panose="02020603050405020304" pitchFamily="18" charset="0"/>
                <a:ea typeface="SimSun" panose="02010600030101010101" pitchFamily="2" charset="-122"/>
              </a:rPr>
              <a:t>ος</a:t>
            </a:r>
            <a:r>
              <a:rPr lang="el-GR" dirty="0">
                <a:solidFill>
                  <a:prstClr val="black"/>
                </a:solidFill>
                <a:latin typeface="Times New Roman" panose="02020603050405020304" pitchFamily="18" charset="0"/>
                <a:ea typeface="SimSun" panose="02010600030101010101" pitchFamily="2" charset="-122"/>
              </a:rPr>
              <a:t> και 7</a:t>
            </a:r>
            <a:r>
              <a:rPr lang="el-GR" baseline="30000" dirty="0">
                <a:solidFill>
                  <a:prstClr val="black"/>
                </a:solidFill>
                <a:latin typeface="Times New Roman" panose="02020603050405020304" pitchFamily="18" charset="0"/>
                <a:ea typeface="SimSun" panose="02010600030101010101" pitchFamily="2" charset="-122"/>
              </a:rPr>
              <a:t>ος</a:t>
            </a:r>
          </a:p>
          <a:p>
            <a:pPr algn="ct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rPr>
              <a:t> 2</a:t>
            </a:r>
            <a:r>
              <a:rPr lang="el-GR" baseline="30000" dirty="0">
                <a:solidFill>
                  <a:prstClr val="black"/>
                </a:solidFill>
                <a:latin typeface="Times New Roman" panose="02020603050405020304" pitchFamily="18" charset="0"/>
                <a:ea typeface="SimSun" panose="02010600030101010101" pitchFamily="2" charset="-122"/>
              </a:rPr>
              <a:t>η</a:t>
            </a:r>
            <a:r>
              <a:rPr lang="el-GR" dirty="0">
                <a:solidFill>
                  <a:prstClr val="black"/>
                </a:solidFill>
                <a:latin typeface="Times New Roman" panose="02020603050405020304" pitchFamily="18" charset="0"/>
                <a:ea typeface="SimSun" panose="02010600030101010101" pitchFamily="2" charset="-122"/>
              </a:rPr>
              <a:t>, 3</a:t>
            </a:r>
            <a:r>
              <a:rPr lang="el-GR" baseline="30000" dirty="0">
                <a:solidFill>
                  <a:prstClr val="black"/>
                </a:solidFill>
                <a:latin typeface="Times New Roman" panose="02020603050405020304" pitchFamily="18" charset="0"/>
                <a:ea typeface="SimSun" panose="02010600030101010101" pitchFamily="2" charset="-122"/>
              </a:rPr>
              <a:t>η</a:t>
            </a:r>
            <a:r>
              <a:rPr lang="el-GR" dirty="0">
                <a:solidFill>
                  <a:prstClr val="black"/>
                </a:solidFill>
                <a:latin typeface="Times New Roman" panose="02020603050405020304" pitchFamily="18" charset="0"/>
                <a:ea typeface="SimSun" panose="02010600030101010101" pitchFamily="2" charset="-122"/>
              </a:rPr>
              <a:t>, 5</a:t>
            </a:r>
            <a:r>
              <a:rPr lang="el-GR" baseline="30000" dirty="0">
                <a:solidFill>
                  <a:prstClr val="black"/>
                </a:solidFill>
                <a:latin typeface="Times New Roman" panose="02020603050405020304" pitchFamily="18" charset="0"/>
                <a:ea typeface="SimSun" panose="02010600030101010101" pitchFamily="2" charset="-122"/>
              </a:rPr>
              <a:t>η</a:t>
            </a:r>
            <a:r>
              <a:rPr lang="el-GR" dirty="0">
                <a:solidFill>
                  <a:prstClr val="black"/>
                </a:solidFill>
                <a:latin typeface="Times New Roman" panose="02020603050405020304" pitchFamily="18" charset="0"/>
                <a:ea typeface="SimSun" panose="02010600030101010101" pitchFamily="2" charset="-122"/>
              </a:rPr>
              <a:t> και 6</a:t>
            </a:r>
            <a:r>
              <a:rPr lang="el-GR" baseline="30000" dirty="0">
                <a:solidFill>
                  <a:prstClr val="black"/>
                </a:solidFill>
                <a:latin typeface="Times New Roman" panose="02020603050405020304" pitchFamily="18" charset="0"/>
                <a:ea typeface="SimSun" panose="02010600030101010101" pitchFamily="2" charset="-122"/>
              </a:rPr>
              <a:t>η</a:t>
            </a:r>
          </a:p>
          <a:p>
            <a:pPr marL="285750" indent="-285750" defTabSz="914400" eaLnBrk="0" fontAlgn="base" hangingPunct="0">
              <a:spcBef>
                <a:spcPct val="0"/>
              </a:spcBef>
              <a:spcAft>
                <a:spcPct val="0"/>
              </a:spcAft>
              <a:buFont typeface="Arial" panose="020B0604020202020204" pitchFamily="34" charset="0"/>
              <a:buChar char="•"/>
            </a:pPr>
            <a:r>
              <a:rPr lang="el-GR" dirty="0">
                <a:solidFill>
                  <a:prstClr val="black"/>
                </a:solidFill>
                <a:latin typeface="Times New Roman" panose="02020603050405020304" pitchFamily="18" charset="0"/>
                <a:ea typeface="SimSun" panose="02010600030101010101" pitchFamily="2" charset="-122"/>
              </a:rPr>
              <a:t>έμφυλα μοτίβα</a:t>
            </a:r>
            <a:endParaRPr lang="el-GR" baseline="30000" dirty="0">
              <a:solidFill>
                <a:prstClr val="black"/>
              </a:solidFill>
              <a:latin typeface="Times New Roman" panose="02020603050405020304" pitchFamily="18" charset="0"/>
              <a:ea typeface="SimSun" panose="02010600030101010101" pitchFamily="2" charset="-122"/>
            </a:endParaRPr>
          </a:p>
          <a:p>
            <a:pPr marL="285750" indent="-285750" defTabSz="914400" eaLnBrk="0" fontAlgn="base" hangingPunct="0">
              <a:spcBef>
                <a:spcPct val="0"/>
              </a:spcBef>
              <a:spcAft>
                <a:spcPct val="0"/>
              </a:spcAft>
              <a:buFont typeface="Arial" panose="020B0604020202020204" pitchFamily="34" charset="0"/>
              <a:buChar char="•"/>
            </a:pPr>
            <a:r>
              <a:rPr lang="el-GR" dirty="0">
                <a:solidFill>
                  <a:prstClr val="black"/>
                </a:solidFill>
                <a:latin typeface="Times New Roman" panose="02020603050405020304" pitchFamily="18" charset="0"/>
                <a:ea typeface="SimSun" panose="02010600030101010101" pitchFamily="2" charset="-122"/>
              </a:rPr>
              <a:t>υποστηρικτές των κοριτσιών</a:t>
            </a:r>
          </a:p>
          <a:p>
            <a:pPr marL="285750" indent="-285750" defTabSz="914400" eaLnBrk="0" fontAlgn="base" hangingPunct="0">
              <a:spcBef>
                <a:spcPct val="0"/>
              </a:spcBef>
              <a:spcAft>
                <a:spcPct val="0"/>
              </a:spcAft>
              <a:buFont typeface="Arial" panose="020B0604020202020204" pitchFamily="34" charset="0"/>
              <a:buChar char="•"/>
            </a:pPr>
            <a:r>
              <a:rPr lang="el-GR" dirty="0">
                <a:solidFill>
                  <a:prstClr val="black"/>
                </a:solidFill>
                <a:latin typeface="Times New Roman" panose="02020603050405020304" pitchFamily="18" charset="0"/>
                <a:ea typeface="SimSun" panose="02010600030101010101" pitchFamily="2" charset="-122"/>
              </a:rPr>
              <a:t>εστιάζουν κυρίως στα θετικά χαρακτηριστικά</a:t>
            </a:r>
          </a:p>
          <a:p>
            <a:pPr marL="285750" indent="-285750" defTabSz="914400" eaLnBrk="0" fontAlgn="base" hangingPunct="0">
              <a:spcBef>
                <a:spcPct val="0"/>
              </a:spcBef>
              <a:spcAft>
                <a:spcPct val="0"/>
              </a:spcAft>
              <a:buFont typeface="Arial" panose="020B0604020202020204" pitchFamily="34" charset="0"/>
              <a:buChar char="•"/>
            </a:pPr>
            <a:r>
              <a:rPr lang="el-GR" dirty="0">
                <a:solidFill>
                  <a:prstClr val="black"/>
                </a:solidFill>
                <a:latin typeface="Times New Roman" panose="02020603050405020304" pitchFamily="18" charset="0"/>
                <a:ea typeface="SimSun" panose="02010600030101010101" pitchFamily="2" charset="-122"/>
              </a:rPr>
              <a:t>τα οποία αποτελούν τα δυνατά σημεία τους και τα βοηθούν να οδηγηθούν σε καλές σχολικές επιδόσεις στα μαθηματικά. </a:t>
            </a:r>
          </a:p>
          <a:p>
            <a:pPr marL="285750" indent="-285750" defTabSz="914400" eaLnBrk="0" fontAlgn="base" hangingPunct="0">
              <a:spcBef>
                <a:spcPct val="0"/>
              </a:spcBef>
              <a:spcAft>
                <a:spcPct val="0"/>
              </a:spcAft>
              <a:buFont typeface="Arial" panose="020B0604020202020204" pitchFamily="34" charset="0"/>
              <a:buChar char="•"/>
            </a:pPr>
            <a:r>
              <a:rPr lang="el-GR" dirty="0">
                <a:solidFill>
                  <a:prstClr val="black"/>
                </a:solidFill>
                <a:latin typeface="Times New Roman" panose="02020603050405020304" pitchFamily="18" charset="0"/>
                <a:ea typeface="SimSun" panose="02010600030101010101" pitchFamily="2" charset="-122"/>
              </a:rPr>
              <a:t>επαινούν τα κορίτσια - εντονότερη δέσμευση στη μελέτη των μαθηματικών</a:t>
            </a:r>
          </a:p>
          <a:p>
            <a:pPr marL="285750" indent="-285750" defTabSz="914400" eaLnBrk="0" fontAlgn="base" hangingPunct="0">
              <a:spcBef>
                <a:spcPct val="0"/>
              </a:spcBef>
              <a:spcAft>
                <a:spcPct val="0"/>
              </a:spcAft>
              <a:buFont typeface="Arial" panose="020B0604020202020204" pitchFamily="34" charset="0"/>
              <a:buChar char="•"/>
            </a:pPr>
            <a:endParaRPr lang="el-GR" dirty="0">
              <a:solidFill>
                <a:prstClr val="black"/>
              </a:solidFill>
              <a:latin typeface="Times New Roman" panose="02020603050405020304" pitchFamily="18" charset="0"/>
              <a:ea typeface="SimSun" panose="02010600030101010101" pitchFamily="2" charset="-122"/>
            </a:endParaRP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Η ευθύνη του σχολείου και των εκπαιδευτικών φαίνεται να μην αναγνωρίζεται</a:t>
            </a:r>
            <a:endParaRPr lang="el-GR" dirty="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03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89D7B-536E-D500-E986-9BE9C8687251}"/>
            </a:ext>
          </a:extLst>
        </p:cNvPr>
        <p:cNvGrpSpPr/>
        <p:nvPr/>
      </p:nvGrpSpPr>
      <p:grpSpPr>
        <a:xfrm>
          <a:off x="0" y="0"/>
          <a:ext cx="0" cy="0"/>
          <a:chOff x="0" y="0"/>
          <a:chExt cx="0" cy="0"/>
        </a:xfrm>
      </p:grpSpPr>
      <p:sp>
        <p:nvSpPr>
          <p:cNvPr id="4" name="TextBox 1">
            <a:extLst>
              <a:ext uri="{FF2B5EF4-FFF2-40B4-BE49-F238E27FC236}">
                <a16:creationId xmlns:a16="http://schemas.microsoft.com/office/drawing/2014/main" id="{8AEE141E-E70C-EE96-5087-634CFB79FFD0}"/>
              </a:ext>
            </a:extLst>
          </p:cNvPr>
          <p:cNvSpPr txBox="1">
            <a:spLocks noChangeArrowheads="1"/>
          </p:cNvSpPr>
          <p:nvPr/>
        </p:nvSpPr>
        <p:spPr bwMode="auto">
          <a:xfrm>
            <a:off x="1631505" y="82703"/>
            <a:ext cx="5732595"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dirty="0">
                <a:solidFill>
                  <a:prstClr val="black"/>
                </a:solidFill>
              </a:rPr>
              <a:t>Ευρήματα που απαντούν στα ερευνητικά ερωτήματα</a:t>
            </a:r>
          </a:p>
        </p:txBody>
      </p:sp>
      <p:sp>
        <p:nvSpPr>
          <p:cNvPr id="6" name="TextBox 5">
            <a:extLst>
              <a:ext uri="{FF2B5EF4-FFF2-40B4-BE49-F238E27FC236}">
                <a16:creationId xmlns:a16="http://schemas.microsoft.com/office/drawing/2014/main" id="{06F31496-3DB7-D885-998E-3ECC907E013A}"/>
              </a:ext>
            </a:extLst>
          </p:cNvPr>
          <p:cNvSpPr txBox="1">
            <a:spLocks noChangeArrowheads="1"/>
          </p:cNvSpPr>
          <p:nvPr/>
        </p:nvSpPr>
        <p:spPr bwMode="auto">
          <a:xfrm>
            <a:off x="1631505" y="548681"/>
            <a:ext cx="864095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sz="2200" b="1" dirty="0">
                <a:solidFill>
                  <a:prstClr val="black"/>
                </a:solidFill>
                <a:latin typeface="Times New Roman" panose="02020603050405020304" pitchFamily="18" charset="0"/>
                <a:cs typeface="Calibri" panose="020F0502020204030204" pitchFamily="34" charset="0"/>
              </a:rPr>
              <a:t>Με ποιον τρόπο οι εκπαιδευτικοί δομούν τις υποκειμενικότητες τους σε σχέση με την ισότητα κοριτσιών και αγοριών στη σχολική τους τάξη των μαθηματικών</a:t>
            </a:r>
            <a:r>
              <a:rPr lang="el-GR" altLang="el-GR" sz="2400" dirty="0">
                <a:solidFill>
                  <a:prstClr val="black"/>
                </a:solidFill>
                <a:latin typeface="Times New Roman" panose="02020603050405020304" pitchFamily="18" charset="0"/>
              </a:rPr>
              <a:t>;</a:t>
            </a:r>
            <a:r>
              <a:rPr lang="el-GR" altLang="el-GR" sz="2400" b="1" dirty="0">
                <a:solidFill>
                  <a:prstClr val="black"/>
                </a:solidFill>
                <a:latin typeface="Times New Roman" panose="02020603050405020304" pitchFamily="18" charset="0"/>
                <a:cs typeface="Calibri" panose="020F0502020204030204" pitchFamily="34" charset="0"/>
              </a:rPr>
              <a:t>   (3</a:t>
            </a:r>
            <a:r>
              <a:rPr lang="el-GR" altLang="el-GR" sz="2400" b="1" baseline="30000" dirty="0">
                <a:solidFill>
                  <a:prstClr val="black"/>
                </a:solidFill>
                <a:latin typeface="Times New Roman" panose="02020603050405020304" pitchFamily="18" charset="0"/>
                <a:cs typeface="Calibri" panose="020F0502020204030204" pitchFamily="34" charset="0"/>
              </a:rPr>
              <a:t>ο</a:t>
            </a:r>
            <a:r>
              <a:rPr lang="el-GR" altLang="el-GR" sz="2400" b="1" dirty="0">
                <a:solidFill>
                  <a:prstClr val="black"/>
                </a:solidFill>
                <a:latin typeface="Times New Roman" panose="02020603050405020304" pitchFamily="18" charset="0"/>
                <a:cs typeface="Calibri" panose="020F0502020204030204" pitchFamily="34" charset="0"/>
              </a:rPr>
              <a:t> ερευνητικό ερώτημα) </a:t>
            </a:r>
            <a:endParaRPr lang="el-GR" altLang="el-GR" sz="2400" dirty="0">
              <a:solidFill>
                <a:prstClr val="black"/>
              </a:solidFill>
              <a:latin typeface="Times New Roman" panose="02020603050405020304" pitchFamily="18" charset="0"/>
            </a:endParaRPr>
          </a:p>
        </p:txBody>
      </p:sp>
      <p:sp>
        <p:nvSpPr>
          <p:cNvPr id="3" name="TextBox 2">
            <a:extLst>
              <a:ext uri="{FF2B5EF4-FFF2-40B4-BE49-F238E27FC236}">
                <a16:creationId xmlns:a16="http://schemas.microsoft.com/office/drawing/2014/main" id="{96D53E95-4F24-496B-BCC6-699583DA1A26}"/>
              </a:ext>
            </a:extLst>
          </p:cNvPr>
          <p:cNvSpPr txBox="1"/>
          <p:nvPr/>
        </p:nvSpPr>
        <p:spPr>
          <a:xfrm>
            <a:off x="7536160" y="2132856"/>
            <a:ext cx="2627784" cy="3785652"/>
          </a:xfrm>
          <a:prstGeom prst="rect">
            <a:avLst/>
          </a:prstGeom>
          <a:noFill/>
        </p:spPr>
        <p:txBody>
          <a:bodyPr wrap="square">
            <a:spAutoFit/>
          </a:bodyPr>
          <a:lstStyle/>
          <a:p>
            <a:pPr defTabSz="914400" eaLnBrk="0" fontAlgn="base" hangingPunct="0">
              <a:spcBef>
                <a:spcPct val="0"/>
              </a:spcBef>
              <a:spcAft>
                <a:spcPct val="0"/>
              </a:spcAft>
            </a:pPr>
            <a:r>
              <a:rPr lang="el-GR" sz="2000" dirty="0">
                <a:solidFill>
                  <a:prstClr val="black"/>
                </a:solidFill>
                <a:latin typeface="Times New Roman" panose="02020603050405020304" pitchFamily="18" charset="0"/>
                <a:ea typeface="SimSun" panose="02010600030101010101" pitchFamily="2" charset="-122"/>
              </a:rPr>
              <a:t>Στο πλαίσιο της φουκωϊκής προσέγγισης, </a:t>
            </a:r>
            <a:r>
              <a:rPr lang="el-GR" sz="2000" b="1" dirty="0">
                <a:solidFill>
                  <a:prstClr val="black"/>
                </a:solidFill>
                <a:latin typeface="Times New Roman" panose="02020603050405020304" pitchFamily="18" charset="0"/>
                <a:ea typeface="SimSun" panose="02010600030101010101" pitchFamily="2" charset="-122"/>
              </a:rPr>
              <a:t>η εκφορά ενός λόγου που αμφισβητεί τους κυρίαρχους </a:t>
            </a:r>
            <a:r>
              <a:rPr lang="el-GR" sz="2000" dirty="0">
                <a:solidFill>
                  <a:prstClr val="black"/>
                </a:solidFill>
                <a:latin typeface="Times New Roman" panose="02020603050405020304" pitchFamily="18" charset="0"/>
                <a:ea typeface="SimSun" panose="02010600030101010101" pitchFamily="2" charset="-122"/>
              </a:rPr>
              <a:t>δίνει τη </a:t>
            </a:r>
            <a:r>
              <a:rPr lang="el-GR" sz="2000" b="1" dirty="0">
                <a:solidFill>
                  <a:prstClr val="black"/>
                </a:solidFill>
                <a:latin typeface="Times New Roman" panose="02020603050405020304" pitchFamily="18" charset="0"/>
                <a:ea typeface="SimSun" panose="02010600030101010101" pitchFamily="2" charset="-122"/>
              </a:rPr>
              <a:t>δυνατότητα της αλλαγής και δημιουργεί ευκαιρίες για ευρύτερες πιο δίκαιες κοινωνικές αλλαγές</a:t>
            </a:r>
            <a:r>
              <a:rPr lang="el-GR" b="1" dirty="0">
                <a:solidFill>
                  <a:prstClr val="black"/>
                </a:solidFill>
                <a:latin typeface="Times New Roman" panose="02020603050405020304" pitchFamily="18" charset="0"/>
                <a:ea typeface="SimSun" panose="02010600030101010101" pitchFamily="2" charset="-122"/>
              </a:rPr>
              <a:t> </a:t>
            </a:r>
            <a:r>
              <a:rPr lang="en-US" dirty="0">
                <a:solidFill>
                  <a:prstClr val="black"/>
                </a:solidFill>
                <a:latin typeface="Times New Roman" panose="02020603050405020304" pitchFamily="18" charset="0"/>
                <a:ea typeface="SimSun" panose="02010600030101010101" pitchFamily="2" charset="-122"/>
              </a:rPr>
              <a:t>Walshaw</a:t>
            </a:r>
            <a:r>
              <a:rPr lang="el-GR" dirty="0">
                <a:solidFill>
                  <a:prstClr val="black"/>
                </a:solidFill>
                <a:latin typeface="Times New Roman" panose="02020603050405020304" pitchFamily="18" charset="0"/>
                <a:ea typeface="SimSun" panose="02010600030101010101" pitchFamily="2" charset="-122"/>
              </a:rPr>
              <a:t>, 2016</a:t>
            </a:r>
            <a:endParaRPr lang="el-GR" dirty="0">
              <a:solidFill>
                <a:prstClr val="black"/>
              </a:solidFill>
              <a:latin typeface="Arial" panose="020B0604020202020204" pitchFamily="34" charset="0"/>
              <a:ea typeface="ＭＳ Ｐゴシック" panose="020B0600070205080204" pitchFamily="34" charset="-128"/>
            </a:endParaRPr>
          </a:p>
        </p:txBody>
      </p:sp>
      <p:sp>
        <p:nvSpPr>
          <p:cNvPr id="7" name="TextBox 6">
            <a:extLst>
              <a:ext uri="{FF2B5EF4-FFF2-40B4-BE49-F238E27FC236}">
                <a16:creationId xmlns:a16="http://schemas.microsoft.com/office/drawing/2014/main" id="{4C795453-BB60-9C92-4817-05553EB31F87}"/>
              </a:ext>
            </a:extLst>
          </p:cNvPr>
          <p:cNvSpPr txBox="1"/>
          <p:nvPr/>
        </p:nvSpPr>
        <p:spPr>
          <a:xfrm>
            <a:off x="1775520" y="1866903"/>
            <a:ext cx="5444563" cy="4601260"/>
          </a:xfrm>
          <a:prstGeom prst="rect">
            <a:avLst/>
          </a:prstGeom>
          <a:solidFill>
            <a:schemeClr val="bg2"/>
          </a:solidFill>
        </p:spPr>
        <p:txBody>
          <a:bodyPr wrap="square">
            <a:spAutoFit/>
          </a:bodyPr>
          <a:lstStyle/>
          <a:p>
            <a:pPr algn="ctr" defTabSz="914400" eaLnBrk="0" fontAlgn="base" hangingPunct="0">
              <a:spcBef>
                <a:spcPct val="0"/>
              </a:spcBef>
              <a:spcAft>
                <a:spcPts val="300"/>
              </a:spcAft>
              <a:tabLst>
                <a:tab pos="457200" algn="l"/>
              </a:tabLst>
            </a:pPr>
            <a:r>
              <a:rPr lang="el-GR" sz="20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«παρέμβαση για το φύλο»</a:t>
            </a:r>
            <a:endParaRPr 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algn="ctr" defTabSz="914400" eaLnBrk="0" fontAlgn="base" hangingPunct="0">
              <a:spcBef>
                <a:spcPct val="0"/>
              </a:spcBef>
              <a:spcAft>
                <a:spcPts val="300"/>
              </a:spcAft>
              <a:tabLst>
                <a:tab pos="457200" algn="l"/>
              </a:tabLst>
            </a:pPr>
            <a:r>
              <a:rPr 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1</a:t>
            </a:r>
            <a:r>
              <a:rPr lang="el-GR" sz="2000" baseline="30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η</a:t>
            </a:r>
            <a:r>
              <a:rPr 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και την 7</a:t>
            </a:r>
            <a:r>
              <a:rPr lang="el-GR" sz="2000" baseline="30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η</a:t>
            </a:r>
          </a:p>
          <a:p>
            <a:pPr algn="just" defTabSz="914400" eaLnBrk="0" fontAlgn="base" hangingPunct="0">
              <a:spcBef>
                <a:spcPct val="0"/>
              </a:spcBef>
              <a:spcAft>
                <a:spcPts val="300"/>
              </a:spcAft>
              <a:tabLst>
                <a:tab pos="457200" algn="l"/>
              </a:tabLst>
            </a:pPr>
            <a:endPar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algn="just" defTabSz="914400" eaLnBrk="0" fontAlgn="base" hangingPunct="0">
              <a:spcBef>
                <a:spcPct val="0"/>
              </a:spcBef>
              <a:spcAft>
                <a:spcPts val="300"/>
              </a:spcAft>
              <a:tabLst>
                <a:tab pos="457200" algn="l"/>
              </a:tabLst>
            </a:pPr>
            <a:r>
              <a:rPr 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από τα μαθητικά τους χρόνια μέχρι τώρα που διδάσκουν μαθηματικά στο λύκειο </a:t>
            </a:r>
            <a:r>
              <a:rPr lang="el-GR" sz="20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αναγνωρίζουν την έμφυλη ανισότητα στις τάξεις των μαθηματικών</a:t>
            </a:r>
            <a:r>
              <a:rPr 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και αγωνίζονται για να την αντιμετωπίσουν</a:t>
            </a:r>
            <a:endParaRPr lang="el-GR" dirty="0">
              <a:solidFill>
                <a:prstClr val="black"/>
              </a:solidFill>
              <a:latin typeface="Times New Roman" panose="02020603050405020304" pitchFamily="18" charset="0"/>
              <a:ea typeface="SimSun" panose="02010600030101010101" pitchFamily="2" charset="-122"/>
            </a:endParaRPr>
          </a:p>
          <a:p>
            <a:pPr algn="just" defTabSz="914400" eaLnBrk="0" fontAlgn="base" hangingPunct="0">
              <a:spcBef>
                <a:spcPct val="0"/>
              </a:spcBef>
              <a:spcAft>
                <a:spcPts val="300"/>
              </a:spcAft>
              <a:tabLst>
                <a:tab pos="457200" algn="l"/>
              </a:tabLst>
            </a:pPr>
            <a:r>
              <a:rPr lang="el-GR" sz="2000" b="1" dirty="0">
                <a:solidFill>
                  <a:prstClr val="black"/>
                </a:solidFill>
                <a:latin typeface="Times New Roman" panose="02020603050405020304" pitchFamily="18" charset="0"/>
                <a:ea typeface="SimSun" panose="02010600030101010101" pitchFamily="2" charset="-122"/>
              </a:rPr>
              <a:t>προσπαθούν να αποδομήσουν τους ηγεμονικούς </a:t>
            </a:r>
            <a:r>
              <a:rPr lang="el-GR" sz="2000" dirty="0">
                <a:solidFill>
                  <a:prstClr val="black"/>
                </a:solidFill>
                <a:latin typeface="Times New Roman" panose="02020603050405020304" pitchFamily="18" charset="0"/>
                <a:ea typeface="SimSun" panose="02010600030101010101" pitchFamily="2" charset="-122"/>
              </a:rPr>
              <a:t>λόγους για το ανδρικό εγγενές μαθηματικό ταλέντο</a:t>
            </a:r>
          </a:p>
          <a:p>
            <a:pPr algn="just" defTabSz="914400" eaLnBrk="0" fontAlgn="base" hangingPunct="0">
              <a:spcBef>
                <a:spcPct val="0"/>
              </a:spcBef>
              <a:spcAft>
                <a:spcPts val="300"/>
              </a:spcAft>
              <a:tabLst>
                <a:tab pos="457200" algn="l"/>
              </a:tabLst>
            </a:pPr>
            <a:r>
              <a:rPr lang="el-GR" sz="20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«είναι πιο εύστροφα τα κορίτσια μέσα στα τμήματα στο λύκειο»</a:t>
            </a:r>
          </a:p>
          <a:p>
            <a:pPr algn="just" defTabSz="914400" eaLnBrk="0" fontAlgn="base" hangingPunct="0">
              <a:spcBef>
                <a:spcPct val="0"/>
              </a:spcBef>
              <a:spcAft>
                <a:spcPts val="300"/>
              </a:spcAft>
              <a:tabLst>
                <a:tab pos="457200" algn="l"/>
              </a:tabLst>
            </a:pPr>
            <a:r>
              <a:rPr lang="el-GR" sz="2000"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«τα κορίτσια είναι πιο σταθερά σε αυτό που σκέφτονται, είναι πιο θετικά»</a:t>
            </a:r>
            <a:endParaRPr 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849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A57CA5-1261-E5CB-94E1-FFCCE1DCAFD6}"/>
              </a:ext>
            </a:extLst>
          </p:cNvPr>
          <p:cNvSpPr txBox="1"/>
          <p:nvPr/>
        </p:nvSpPr>
        <p:spPr>
          <a:xfrm>
            <a:off x="2639616" y="260649"/>
            <a:ext cx="6264696" cy="461665"/>
          </a:xfrm>
          <a:prstGeom prst="rect">
            <a:avLst/>
          </a:prstGeom>
          <a:solidFill>
            <a:schemeClr val="accent2"/>
          </a:solidFill>
        </p:spPr>
        <p:txBody>
          <a:bodyPr wrap="square" rtlCol="0">
            <a:spAutoFit/>
          </a:bodyPr>
          <a:lstStyle/>
          <a:p>
            <a:pPr algn="ctr" defTabSz="914400" eaLnBrk="0" fontAlgn="base" hangingPunct="0">
              <a:spcBef>
                <a:spcPct val="0"/>
              </a:spcBef>
              <a:spcAft>
                <a:spcPct val="0"/>
              </a:spcAft>
            </a:pPr>
            <a:r>
              <a:rPr lang="el-GR" sz="2400" dirty="0" err="1">
                <a:solidFill>
                  <a:prstClr val="white"/>
                </a:solidFill>
                <a:latin typeface="Arial" panose="020B0604020202020204" pitchFamily="34" charset="0"/>
                <a:ea typeface="ＭＳ Ｐゴシック" panose="020B0600070205080204" pitchFamily="34" charset="-128"/>
              </a:rPr>
              <a:t>Συμπερ</a:t>
            </a:r>
            <a:r>
              <a:rPr lang="en-US" sz="2400" dirty="0" err="1">
                <a:solidFill>
                  <a:prstClr val="white"/>
                </a:solidFill>
                <a:latin typeface="Arial" panose="020B0604020202020204" pitchFamily="34" charset="0"/>
                <a:ea typeface="ＭＳ Ｐゴシック" panose="020B0600070205080204" pitchFamily="34" charset="-128"/>
              </a:rPr>
              <a:t>ά</a:t>
            </a:r>
            <a:r>
              <a:rPr lang="el-GR" sz="2400" dirty="0" err="1">
                <a:solidFill>
                  <a:prstClr val="white"/>
                </a:solidFill>
                <a:latin typeface="Arial" panose="020B0604020202020204" pitchFamily="34" charset="0"/>
                <a:ea typeface="ＭＳ Ｐゴシック" panose="020B0600070205080204" pitchFamily="34" charset="-128"/>
              </a:rPr>
              <a:t>σματα</a:t>
            </a:r>
            <a:r>
              <a:rPr lang="el-GR" sz="2400" dirty="0">
                <a:solidFill>
                  <a:prstClr val="white"/>
                </a:solidFill>
                <a:latin typeface="Arial" panose="020B0604020202020204" pitchFamily="34" charset="0"/>
                <a:ea typeface="ＭＳ Ｐゴシック" panose="020B0600070205080204" pitchFamily="34" charset="-128"/>
              </a:rPr>
              <a:t> </a:t>
            </a:r>
          </a:p>
        </p:txBody>
      </p:sp>
      <p:sp>
        <p:nvSpPr>
          <p:cNvPr id="4" name="TextBox 3">
            <a:extLst>
              <a:ext uri="{FF2B5EF4-FFF2-40B4-BE49-F238E27FC236}">
                <a16:creationId xmlns:a16="http://schemas.microsoft.com/office/drawing/2014/main" id="{704598A2-F523-9299-9E39-AC412F49B11C}"/>
              </a:ext>
            </a:extLst>
          </p:cNvPr>
          <p:cNvSpPr txBox="1"/>
          <p:nvPr/>
        </p:nvSpPr>
        <p:spPr>
          <a:xfrm>
            <a:off x="2027548" y="815517"/>
            <a:ext cx="7776864" cy="1200329"/>
          </a:xfrm>
          <a:prstGeom prst="rect">
            <a:avLst/>
          </a:prstGeom>
          <a:noFill/>
        </p:spPr>
        <p:txBody>
          <a:bodyPr wrap="square">
            <a:spAutoFit/>
          </a:bodyPr>
          <a:lstStyle/>
          <a:p>
            <a:pPr defTabSz="914400" eaLnBrk="0" fontAlgn="base" hangingPunct="0">
              <a:spcBef>
                <a:spcPct val="0"/>
              </a:spcBef>
              <a:spcAft>
                <a:spcPct val="0"/>
              </a:spcAft>
            </a:pPr>
            <a:r>
              <a:rPr lang="el-GR" dirty="0">
                <a:solidFill>
                  <a:prstClr val="black"/>
                </a:solidFill>
                <a:latin typeface="Arial" panose="020B0604020202020204" pitchFamily="34" charset="0"/>
                <a:ea typeface="ＭＳ Ｐゴシック" panose="020B0600070205080204" pitchFamily="34" charset="-128"/>
              </a:rPr>
              <a:t>Η παρούσα διατριβή έδειξε σημαντικές πτυχές του έμφυλου λόγου των εκπαιδευτικών και της διαδικασίας συγκρότησης υποκειμενικοτήτων των κοριτσιών  ως προς τη σχέση τους με τα μαθηματικά.</a:t>
            </a:r>
            <a:endParaRPr lang="en-US" dirty="0">
              <a:solidFill>
                <a:prstClr val="black"/>
              </a:solidFill>
              <a:latin typeface="Arial" panose="020B0604020202020204" pitchFamily="34" charset="0"/>
              <a:ea typeface="ＭＳ Ｐゴシック" panose="020B0600070205080204" pitchFamily="34" charset="-128"/>
            </a:endParaRPr>
          </a:p>
          <a:p>
            <a:pPr defTabSz="914400" eaLnBrk="0" fontAlgn="base" hangingPunct="0">
              <a:spcBef>
                <a:spcPct val="0"/>
              </a:spcBef>
              <a:spcAft>
                <a:spcPct val="0"/>
              </a:spcAft>
            </a:pPr>
            <a:r>
              <a:rPr lang="el-GR" dirty="0">
                <a:solidFill>
                  <a:prstClr val="black"/>
                </a:solidFill>
                <a:latin typeface="Arial" panose="020B0604020202020204" pitchFamily="34" charset="0"/>
                <a:ea typeface="ＭＳ Ｐゴシック" panose="020B0600070205080204" pitchFamily="34" charset="-128"/>
              </a:rPr>
              <a:t> </a:t>
            </a:r>
            <a:r>
              <a:rPr lang="el-GR" b="1" dirty="0">
                <a:solidFill>
                  <a:prstClr val="black"/>
                </a:solidFill>
                <a:latin typeface="Arial" panose="020B0604020202020204" pitchFamily="34" charset="0"/>
                <a:ea typeface="ＭＳ Ｐゴシック" panose="020B0600070205080204" pitchFamily="34" charset="-128"/>
              </a:rPr>
              <a:t>Ως κύρια ευρήματα θα μπορούσαν να αναφερθούν:</a:t>
            </a:r>
          </a:p>
        </p:txBody>
      </p:sp>
      <p:sp>
        <p:nvSpPr>
          <p:cNvPr id="6" name="TextBox 5">
            <a:extLst>
              <a:ext uri="{FF2B5EF4-FFF2-40B4-BE49-F238E27FC236}">
                <a16:creationId xmlns:a16="http://schemas.microsoft.com/office/drawing/2014/main" id="{01282B12-DF19-A986-4D71-01502B5687C3}"/>
              </a:ext>
            </a:extLst>
          </p:cNvPr>
          <p:cNvSpPr txBox="1"/>
          <p:nvPr/>
        </p:nvSpPr>
        <p:spPr>
          <a:xfrm>
            <a:off x="1686382" y="2112711"/>
            <a:ext cx="7643880" cy="1200329"/>
          </a:xfrm>
          <a:prstGeom prst="rect">
            <a:avLst/>
          </a:prstGeom>
          <a:solidFill>
            <a:schemeClr val="accent3">
              <a:lumMod val="20000"/>
              <a:lumOff val="80000"/>
            </a:schemeClr>
          </a:solidFill>
        </p:spPr>
        <p:txBody>
          <a:bodyPr wrap="square">
            <a:spAutoFit/>
          </a:bodyPr>
          <a:lstStyle/>
          <a:p>
            <a:pPr marL="285750" indent="-285750" defTabSz="914400" eaLnBrk="0" fontAlgn="base" hangingPunct="0">
              <a:spcBef>
                <a:spcPct val="0"/>
              </a:spcBef>
              <a:spcAft>
                <a:spcPct val="0"/>
              </a:spcAft>
              <a:buFont typeface="Arial" panose="020B0604020202020204" pitchFamily="34" charset="0"/>
              <a:buChar char="•"/>
            </a:pPr>
            <a:r>
              <a:rPr lang="el-GR"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Η εκφορά έμφυλου λόγου από τους/τις εκπαιδευτικούς σχετικά :</a:t>
            </a:r>
          </a:p>
          <a:p>
            <a:pPr marL="285750" indent="-285750" defTabSz="914400" eaLnBrk="0" fontAlgn="base" hangingPunct="0">
              <a:spcBef>
                <a:spcPct val="0"/>
              </a:spcBef>
              <a:spcAft>
                <a:spcPct val="0"/>
              </a:spcAft>
              <a:buFont typeface="Wingdings" panose="05000000000000000000" pitchFamily="2" charset="2"/>
              <a:buChar char="ü"/>
            </a:pP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με τα μαθηματικά ως γνωστικό αντικείμενο</a:t>
            </a:r>
          </a:p>
          <a:p>
            <a:pPr marL="285750" indent="-285750" defTabSz="914400" eaLnBrk="0" fontAlgn="base" hangingPunct="0">
              <a:spcBef>
                <a:spcPct val="0"/>
              </a:spcBef>
              <a:spcAft>
                <a:spcPct val="0"/>
              </a:spcAft>
              <a:buFont typeface="Wingdings" panose="05000000000000000000" pitchFamily="2" charset="2"/>
              <a:buChar char="ü"/>
            </a:pP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την επίδοση των παιδιών με βάση το φύλο</a:t>
            </a:r>
          </a:p>
          <a:p>
            <a:pPr marL="285750" indent="-285750" defTabSz="914400" eaLnBrk="0" fontAlgn="base" hangingPunct="0">
              <a:spcBef>
                <a:spcPct val="0"/>
              </a:spcBef>
              <a:spcAft>
                <a:spcPct val="0"/>
              </a:spcAft>
              <a:buFont typeface="Wingdings" panose="05000000000000000000" pitchFamily="2" charset="2"/>
              <a:buChar char="ü"/>
            </a:pP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τα χαρακτηριστικά κοριτσιών και αγοριών στη σχολική τάξη </a:t>
            </a:r>
            <a:endParaRPr lang="el-GR" sz="1100" dirty="0">
              <a:solidFill>
                <a:prstClr val="black"/>
              </a:solid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7839C76-C659-5406-0041-C4B894B2EE1A}"/>
              </a:ext>
            </a:extLst>
          </p:cNvPr>
          <p:cNvSpPr txBox="1"/>
          <p:nvPr/>
        </p:nvSpPr>
        <p:spPr>
          <a:xfrm>
            <a:off x="1692480" y="3433957"/>
            <a:ext cx="7643881" cy="646331"/>
          </a:xfrm>
          <a:prstGeom prst="rect">
            <a:avLst/>
          </a:prstGeom>
          <a:solidFill>
            <a:schemeClr val="accent3">
              <a:lumMod val="20000"/>
              <a:lumOff val="80000"/>
            </a:schemeClr>
          </a:solidFill>
        </p:spPr>
        <p:txBody>
          <a:bodyPr wrap="square">
            <a:spAutoFit/>
          </a:bodyPr>
          <a:lstStyle/>
          <a:p>
            <a:pPr marL="285750" indent="-285750" defTabSz="914400" eaLnBrk="0" fontAlgn="base" hangingPunct="0">
              <a:spcBef>
                <a:spcPct val="0"/>
              </a:spcBef>
              <a:spcAft>
                <a:spcPct val="0"/>
              </a:spcAft>
              <a:buFont typeface="Arial" panose="020B0604020202020204" pitchFamily="34" charset="0"/>
              <a:buChar char="•"/>
            </a:pPr>
            <a:r>
              <a:rPr lang="el-GR"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Την αλληλεπίδραση στη σχολική τάξη κυρίως με τα αγόρια και την κυριαρχία των αγοριών</a:t>
            </a:r>
          </a:p>
        </p:txBody>
      </p:sp>
      <p:sp>
        <p:nvSpPr>
          <p:cNvPr id="8" name="TextBox 7">
            <a:extLst>
              <a:ext uri="{FF2B5EF4-FFF2-40B4-BE49-F238E27FC236}">
                <a16:creationId xmlns:a16="http://schemas.microsoft.com/office/drawing/2014/main" id="{72E73266-B710-7EDC-FFDA-DBF03B2BBD1B}"/>
              </a:ext>
            </a:extLst>
          </p:cNvPr>
          <p:cNvSpPr txBox="1"/>
          <p:nvPr/>
        </p:nvSpPr>
        <p:spPr>
          <a:xfrm>
            <a:off x="1686383" y="4145126"/>
            <a:ext cx="7643881" cy="646331"/>
          </a:xfrm>
          <a:prstGeom prst="rect">
            <a:avLst/>
          </a:prstGeom>
          <a:solidFill>
            <a:schemeClr val="accent3">
              <a:lumMod val="20000"/>
              <a:lumOff val="80000"/>
            </a:schemeClr>
          </a:solidFill>
        </p:spPr>
        <p:txBody>
          <a:bodyPr wrap="square">
            <a:spAutoFit/>
          </a:bodyPr>
          <a:lstStyle/>
          <a:p>
            <a:pPr marL="285750" indent="-285750" defTabSz="914400" eaLnBrk="0" fontAlgn="base" hangingPunct="0">
              <a:spcBef>
                <a:spcPct val="0"/>
              </a:spcBef>
              <a:spcAft>
                <a:spcPct val="0"/>
              </a:spcAft>
              <a:buFont typeface="Arial" panose="020B0604020202020204" pitchFamily="34" charset="0"/>
              <a:buChar char="•"/>
            </a:pPr>
            <a:r>
              <a:rPr lang="el-GR"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Την αδυναμία τους να κατανοήσουν τα έμφυλα μοτίβα, τις σχέσεις εξουσίας μέσα στη σχολική τάξη, τις δικές τους έμφυλες λογοθετικές πρακτικές</a:t>
            </a:r>
          </a:p>
        </p:txBody>
      </p:sp>
      <p:sp>
        <p:nvSpPr>
          <p:cNvPr id="15" name="TextBox 14">
            <a:extLst>
              <a:ext uri="{FF2B5EF4-FFF2-40B4-BE49-F238E27FC236}">
                <a16:creationId xmlns:a16="http://schemas.microsoft.com/office/drawing/2014/main" id="{D9671042-3E87-1066-57B6-424BE988CCEB}"/>
              </a:ext>
            </a:extLst>
          </p:cNvPr>
          <p:cNvSpPr txBox="1"/>
          <p:nvPr/>
        </p:nvSpPr>
        <p:spPr>
          <a:xfrm>
            <a:off x="1863317" y="5090700"/>
            <a:ext cx="3744416" cy="923330"/>
          </a:xfrm>
          <a:prstGeom prst="rect">
            <a:avLst/>
          </a:prstGeom>
          <a:solidFill>
            <a:schemeClr val="accent3">
              <a:lumMod val="40000"/>
              <a:lumOff val="60000"/>
            </a:schemeClr>
          </a:solidFill>
        </p:spPr>
        <p:txBody>
          <a:bodyPr wrap="square">
            <a:spAutoFit/>
          </a:bodyPr>
          <a:lstStyle/>
          <a:p>
            <a:pPr algn="just" defTabSz="914400" eaLnBrk="0" fontAlgn="base" hangingPunct="0">
              <a:spcBef>
                <a:spcPct val="0"/>
              </a:spcBef>
              <a:spcAft>
                <a:spcPts val="300"/>
              </a:spcAft>
              <a:tabLst>
                <a:tab pos="457200" algn="l"/>
              </a:tabLst>
            </a:pP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Την απομάκρυνση των κοριτσιών από τα μαθηματικά και τα επαγγέλματα που σχετίζονται με αυτά</a:t>
            </a:r>
          </a:p>
        </p:txBody>
      </p:sp>
      <p:sp>
        <p:nvSpPr>
          <p:cNvPr id="16" name="TextBox 15">
            <a:extLst>
              <a:ext uri="{FF2B5EF4-FFF2-40B4-BE49-F238E27FC236}">
                <a16:creationId xmlns:a16="http://schemas.microsoft.com/office/drawing/2014/main" id="{4AB09457-F073-A209-A455-AF63C7348211}"/>
              </a:ext>
            </a:extLst>
          </p:cNvPr>
          <p:cNvSpPr txBox="1"/>
          <p:nvPr/>
        </p:nvSpPr>
        <p:spPr>
          <a:xfrm>
            <a:off x="5951984" y="5094530"/>
            <a:ext cx="3744416" cy="923330"/>
          </a:xfrm>
          <a:prstGeom prst="rect">
            <a:avLst/>
          </a:prstGeom>
          <a:solidFill>
            <a:schemeClr val="accent1">
              <a:lumMod val="60000"/>
              <a:lumOff val="40000"/>
            </a:schemeClr>
          </a:solidFill>
        </p:spPr>
        <p:txBody>
          <a:bodyPr wrap="square">
            <a:spAutoFit/>
          </a:bodyPr>
          <a:lstStyle/>
          <a:p>
            <a:pPr algn="just" defTabSz="914400" eaLnBrk="0" fontAlgn="base" hangingPunct="0">
              <a:spcBef>
                <a:spcPct val="0"/>
              </a:spcBef>
              <a:spcAft>
                <a:spcPts val="300"/>
              </a:spcAft>
              <a:tabLst>
                <a:tab pos="457200" algn="l"/>
              </a:tabLst>
            </a:pP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τη διατήρηση της άνισης κατανομής των πόρων, οικονομικών και κοινωνικών</a:t>
            </a:r>
          </a:p>
        </p:txBody>
      </p:sp>
      <p:sp>
        <p:nvSpPr>
          <p:cNvPr id="18" name="Δεξιά αγκύλη 17">
            <a:extLst>
              <a:ext uri="{FF2B5EF4-FFF2-40B4-BE49-F238E27FC236}">
                <a16:creationId xmlns:a16="http://schemas.microsoft.com/office/drawing/2014/main" id="{E0778CF8-8622-0FD9-069D-6A06C60A3E57}"/>
              </a:ext>
            </a:extLst>
          </p:cNvPr>
          <p:cNvSpPr/>
          <p:nvPr/>
        </p:nvSpPr>
        <p:spPr>
          <a:xfrm>
            <a:off x="9336360" y="1736725"/>
            <a:ext cx="181164" cy="3145304"/>
          </a:xfrm>
          <a:prstGeom prst="rightBracket">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el-GR">
              <a:solidFill>
                <a:prstClr val="black"/>
              </a:solidFill>
              <a:latin typeface="Calibri" panose="020F0502020204030204" pitchFamily="34" charset="0"/>
            </a:endParaRPr>
          </a:p>
        </p:txBody>
      </p:sp>
      <p:sp>
        <p:nvSpPr>
          <p:cNvPr id="19" name="TextBox 18">
            <a:extLst>
              <a:ext uri="{FF2B5EF4-FFF2-40B4-BE49-F238E27FC236}">
                <a16:creationId xmlns:a16="http://schemas.microsoft.com/office/drawing/2014/main" id="{C5E6675E-EF3E-5A29-B87C-55E1E5BBDD8C}"/>
              </a:ext>
            </a:extLst>
          </p:cNvPr>
          <p:cNvSpPr txBox="1"/>
          <p:nvPr/>
        </p:nvSpPr>
        <p:spPr>
          <a:xfrm>
            <a:off x="9645770" y="2050246"/>
            <a:ext cx="612068" cy="2308324"/>
          </a:xfrm>
          <a:prstGeom prst="rect">
            <a:avLst/>
          </a:prstGeom>
          <a:solidFill>
            <a:schemeClr val="accent3">
              <a:lumMod val="20000"/>
              <a:lumOff val="80000"/>
            </a:schemeClr>
          </a:solidFill>
        </p:spPr>
        <p:txBody>
          <a:bodyPr wrap="square" rtlCol="0">
            <a:spAutoFit/>
          </a:bodyPr>
          <a:lstStyle/>
          <a:p>
            <a:pPr defTabSz="914400" eaLnBrk="0" fontAlgn="base" hangingPunct="0">
              <a:spcBef>
                <a:spcPct val="0"/>
              </a:spcBef>
              <a:spcAft>
                <a:spcPct val="0"/>
              </a:spcAft>
            </a:pPr>
            <a:r>
              <a:rPr lang="el-GR" dirty="0">
                <a:solidFill>
                  <a:prstClr val="black"/>
                </a:solidFill>
                <a:latin typeface="Arial" panose="020B0604020202020204" pitchFamily="34" charset="0"/>
                <a:ea typeface="ＭＳ Ｐゴシック" panose="020B0600070205080204" pitchFamily="34" charset="-128"/>
              </a:rPr>
              <a:t>Π Ο</a:t>
            </a:r>
          </a:p>
          <a:p>
            <a:pPr defTabSz="914400" eaLnBrk="0" fontAlgn="base" hangingPunct="0">
              <a:spcBef>
                <a:spcPct val="0"/>
              </a:spcBef>
              <a:spcAft>
                <a:spcPct val="0"/>
              </a:spcAft>
            </a:pPr>
            <a:r>
              <a:rPr lang="el-GR" dirty="0">
                <a:solidFill>
                  <a:prstClr val="black"/>
                </a:solidFill>
                <a:latin typeface="Arial" panose="020B0604020202020204" pitchFamily="34" charset="0"/>
                <a:ea typeface="ＭＳ Ｐゴシック" panose="020B0600070205080204" pitchFamily="34" charset="-128"/>
              </a:rPr>
              <a:t>Λ Ι</a:t>
            </a:r>
          </a:p>
          <a:p>
            <a:pPr defTabSz="914400" eaLnBrk="0" fontAlgn="base" hangingPunct="0">
              <a:spcBef>
                <a:spcPct val="0"/>
              </a:spcBef>
              <a:spcAft>
                <a:spcPct val="0"/>
              </a:spcAft>
            </a:pPr>
            <a:r>
              <a:rPr lang="el-GR" dirty="0">
                <a:solidFill>
                  <a:prstClr val="black"/>
                </a:solidFill>
                <a:latin typeface="Arial" panose="020B0604020202020204" pitchFamily="34" charset="0"/>
                <a:ea typeface="ＭＳ Ｐゴシック" panose="020B0600070205080204" pitchFamily="34" charset="-128"/>
              </a:rPr>
              <a:t>Τ Ι</a:t>
            </a:r>
          </a:p>
          <a:p>
            <a:pPr defTabSz="914400" eaLnBrk="0" fontAlgn="base" hangingPunct="0">
              <a:spcBef>
                <a:spcPct val="0"/>
              </a:spcBef>
              <a:spcAft>
                <a:spcPct val="0"/>
              </a:spcAft>
            </a:pPr>
            <a:r>
              <a:rPr lang="el-GR" dirty="0">
                <a:solidFill>
                  <a:prstClr val="black"/>
                </a:solidFill>
                <a:latin typeface="Arial" panose="020B0604020202020204" pitchFamily="34" charset="0"/>
                <a:ea typeface="ＭＳ Ｐゴシック" panose="020B0600070205080204" pitchFamily="34" charset="-128"/>
              </a:rPr>
              <a:t>Κ Η</a:t>
            </a:r>
          </a:p>
          <a:p>
            <a:pPr defTabSz="914400" eaLnBrk="0" fontAlgn="base" hangingPunct="0">
              <a:spcBef>
                <a:spcPct val="0"/>
              </a:spcBef>
              <a:spcAft>
                <a:spcPct val="0"/>
              </a:spcAft>
            </a:pPr>
            <a:endParaRPr lang="el-GR" dirty="0">
              <a:solidFill>
                <a:prstClr val="black"/>
              </a:solidFill>
              <a:latin typeface="Arial" panose="020B0604020202020204" pitchFamily="34" charset="0"/>
              <a:ea typeface="ＭＳ Ｐゴシック" panose="020B0600070205080204" pitchFamily="34" charset="-128"/>
            </a:endParaRPr>
          </a:p>
          <a:p>
            <a:pPr defTabSz="914400" eaLnBrk="0" fontAlgn="base" hangingPunct="0">
              <a:spcBef>
                <a:spcPct val="0"/>
              </a:spcBef>
              <a:spcAft>
                <a:spcPct val="0"/>
              </a:spcAft>
            </a:pPr>
            <a:r>
              <a:rPr lang="el-GR" dirty="0">
                <a:solidFill>
                  <a:prstClr val="black"/>
                </a:solidFill>
                <a:latin typeface="Arial" panose="020B0604020202020204" pitchFamily="34" charset="0"/>
                <a:ea typeface="ＭＳ Ｐゴシック" panose="020B0600070205080204" pitchFamily="34" charset="-128"/>
              </a:rPr>
              <a:t>ΔΙΑ</a:t>
            </a:r>
          </a:p>
          <a:p>
            <a:pPr defTabSz="914400" eaLnBrk="0" fontAlgn="base" hangingPunct="0">
              <a:spcBef>
                <a:spcPct val="0"/>
              </a:spcBef>
              <a:spcAft>
                <a:spcPct val="0"/>
              </a:spcAft>
            </a:pPr>
            <a:r>
              <a:rPr lang="el-GR" dirty="0">
                <a:solidFill>
                  <a:prstClr val="black"/>
                </a:solidFill>
                <a:latin typeface="Arial" panose="020B0604020202020204" pitchFamily="34" charset="0"/>
                <a:ea typeface="ＭＳ Ｐゴシック" panose="020B0600070205080204" pitchFamily="34" charset="-128"/>
              </a:rPr>
              <a:t>ΣΤΑ</a:t>
            </a:r>
          </a:p>
          <a:p>
            <a:pPr defTabSz="914400" eaLnBrk="0" fontAlgn="base" hangingPunct="0">
              <a:spcBef>
                <a:spcPct val="0"/>
              </a:spcBef>
              <a:spcAft>
                <a:spcPct val="0"/>
              </a:spcAft>
            </a:pPr>
            <a:r>
              <a:rPr lang="el-GR" dirty="0">
                <a:solidFill>
                  <a:prstClr val="black"/>
                </a:solidFill>
                <a:latin typeface="Arial" panose="020B0604020202020204" pitchFamily="34" charset="0"/>
                <a:ea typeface="ＭＳ Ｐゴシック" panose="020B0600070205080204" pitchFamily="34" charset="-128"/>
              </a:rPr>
              <a:t>ΣΗ</a:t>
            </a:r>
          </a:p>
        </p:txBody>
      </p:sp>
    </p:spTree>
    <p:extLst>
      <p:ext uri="{BB962C8B-B14F-4D97-AF65-F5344CB8AC3E}">
        <p14:creationId xmlns:p14="http://schemas.microsoft.com/office/powerpoint/2010/main" val="2028078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a:extLst>
              <a:ext uri="{FF2B5EF4-FFF2-40B4-BE49-F238E27FC236}">
                <a16:creationId xmlns:a16="http://schemas.microsoft.com/office/drawing/2014/main" id="{11943ED7-BB2A-1C80-32B0-DD156F7AC47A}"/>
              </a:ext>
            </a:extLst>
          </p:cNvPr>
          <p:cNvGrpSpPr/>
          <p:nvPr/>
        </p:nvGrpSpPr>
        <p:grpSpPr>
          <a:xfrm>
            <a:off x="3190876" y="836613"/>
            <a:ext cx="6770687" cy="4368800"/>
            <a:chOff x="1666875" y="836613"/>
            <a:chExt cx="6770687" cy="4368800"/>
          </a:xfrm>
        </p:grpSpPr>
        <p:grpSp>
          <p:nvGrpSpPr>
            <p:cNvPr id="41987" name="Ομάδα 11">
              <a:extLst>
                <a:ext uri="{FF2B5EF4-FFF2-40B4-BE49-F238E27FC236}">
                  <a16:creationId xmlns:a16="http://schemas.microsoft.com/office/drawing/2014/main" id="{74CFFBB8-F6B2-3B12-AA36-1E6186592058}"/>
                </a:ext>
              </a:extLst>
            </p:cNvPr>
            <p:cNvGrpSpPr>
              <a:grpSpLocks/>
            </p:cNvGrpSpPr>
            <p:nvPr/>
          </p:nvGrpSpPr>
          <p:grpSpPr bwMode="auto">
            <a:xfrm>
              <a:off x="1666875" y="836613"/>
              <a:ext cx="6770687" cy="3502025"/>
              <a:chOff x="179512" y="2060848"/>
              <a:chExt cx="6264765" cy="3502760"/>
            </a:xfrm>
          </p:grpSpPr>
          <p:sp>
            <p:nvSpPr>
              <p:cNvPr id="3" name="Βέλος: Δεξιό 2">
                <a:extLst>
                  <a:ext uri="{FF2B5EF4-FFF2-40B4-BE49-F238E27FC236}">
                    <a16:creationId xmlns:a16="http://schemas.microsoft.com/office/drawing/2014/main" id="{38EB5E4C-4BFC-2CEF-3AFF-5E3FAF520A51}"/>
                  </a:ext>
                </a:extLst>
              </p:cNvPr>
              <p:cNvSpPr/>
              <p:nvPr/>
            </p:nvSpPr>
            <p:spPr>
              <a:xfrm>
                <a:off x="179512" y="2060848"/>
                <a:ext cx="5113165" cy="1295672"/>
              </a:xfrm>
              <a:prstGeom prst="rightArrow">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914400" eaLnBrk="0" fontAlgn="base" hangingPunct="0">
                  <a:spcBef>
                    <a:spcPct val="0"/>
                  </a:spcBef>
                  <a:spcAft>
                    <a:spcPct val="0"/>
                  </a:spcAft>
                  <a:defRPr/>
                </a:pPr>
                <a:r>
                  <a:rPr lang="el-GR" dirty="0">
                    <a:solidFill>
                      <a:prstClr val="black"/>
                    </a:solidFill>
                    <a:latin typeface="Calibri" panose="020F0502020204030204" pitchFamily="34" charset="0"/>
                  </a:rPr>
                  <a:t>Κατανόηση των έμφυλων πρακτικών μας</a:t>
                </a:r>
              </a:p>
            </p:txBody>
          </p:sp>
          <p:sp>
            <p:nvSpPr>
              <p:cNvPr id="5" name="Βέλος: Δεξιό 4">
                <a:extLst>
                  <a:ext uri="{FF2B5EF4-FFF2-40B4-BE49-F238E27FC236}">
                    <a16:creationId xmlns:a16="http://schemas.microsoft.com/office/drawing/2014/main" id="{CAC3ACB4-29E4-87FF-AC43-EF69D1CAFDA2}"/>
                  </a:ext>
                </a:extLst>
              </p:cNvPr>
              <p:cNvSpPr/>
              <p:nvPr/>
            </p:nvSpPr>
            <p:spPr>
              <a:xfrm>
                <a:off x="179512" y="2629199"/>
                <a:ext cx="6264765" cy="1295672"/>
              </a:xfrm>
              <a:prstGeom prst="rightArrow">
                <a:avLst/>
              </a:prstGeom>
              <a:solidFill>
                <a:schemeClr val="accent2">
                  <a:lumMod val="20000"/>
                  <a:lumOff val="8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914400" eaLnBrk="0" fontAlgn="base" hangingPunct="0">
                  <a:spcBef>
                    <a:spcPct val="0"/>
                  </a:spcBef>
                  <a:spcAft>
                    <a:spcPct val="0"/>
                  </a:spcAft>
                  <a:defRPr/>
                </a:pPr>
                <a:r>
                  <a:rPr lang="el-GR" dirty="0">
                    <a:solidFill>
                      <a:prstClr val="black"/>
                    </a:solidFill>
                    <a:latin typeface="Calibri" panose="020F0502020204030204" pitchFamily="34" charset="0"/>
                  </a:rPr>
                  <a:t>Ανάλυση και αμφισβήτηση των σχέσεων εξουσίας</a:t>
                </a:r>
              </a:p>
            </p:txBody>
          </p:sp>
          <p:sp>
            <p:nvSpPr>
              <p:cNvPr id="8" name="Βέλος: Δεξιό 7">
                <a:extLst>
                  <a:ext uri="{FF2B5EF4-FFF2-40B4-BE49-F238E27FC236}">
                    <a16:creationId xmlns:a16="http://schemas.microsoft.com/office/drawing/2014/main" id="{EBBCAEB5-F0F1-A5EF-2F28-EA56473E5967}"/>
                  </a:ext>
                </a:extLst>
              </p:cNvPr>
              <p:cNvSpPr/>
              <p:nvPr/>
            </p:nvSpPr>
            <p:spPr>
              <a:xfrm>
                <a:off x="216234" y="3369344"/>
                <a:ext cx="4735663" cy="1295672"/>
              </a:xfrm>
              <a:prstGeom prst="rightArrow">
                <a:avLst/>
              </a:prstGeom>
              <a:solidFill>
                <a:schemeClr val="bg2">
                  <a:lumMod val="9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914400" eaLnBrk="0" fontAlgn="base" hangingPunct="0">
                  <a:spcBef>
                    <a:spcPct val="0"/>
                  </a:spcBef>
                  <a:spcAft>
                    <a:spcPct val="0"/>
                  </a:spcAft>
                  <a:defRPr/>
                </a:pPr>
                <a:r>
                  <a:rPr lang="el-GR" dirty="0">
                    <a:solidFill>
                      <a:prstClr val="black"/>
                    </a:solidFill>
                    <a:latin typeface="Calibri" panose="020F0502020204030204" pitchFamily="34" charset="0"/>
                  </a:rPr>
                  <a:t>Ρήγματα σε κυρίαρχους λόγους</a:t>
                </a:r>
              </a:p>
              <a:p>
                <a:pPr algn="ctr" defTabSz="914400" eaLnBrk="0" fontAlgn="base" hangingPunct="0">
                  <a:spcBef>
                    <a:spcPct val="0"/>
                  </a:spcBef>
                  <a:spcAft>
                    <a:spcPct val="0"/>
                  </a:spcAft>
                  <a:defRPr/>
                </a:pPr>
                <a:r>
                  <a:rPr lang="el-GR" dirty="0">
                    <a:solidFill>
                      <a:prstClr val="black"/>
                    </a:solidFill>
                    <a:latin typeface="Calibri" panose="020F0502020204030204" pitchFamily="34" charset="0"/>
                  </a:rPr>
                  <a:t>Αντι-αφήγηση </a:t>
                </a:r>
              </a:p>
            </p:txBody>
          </p:sp>
          <p:sp>
            <p:nvSpPr>
              <p:cNvPr id="9" name="Βέλος: Δεξιό 8">
                <a:extLst>
                  <a:ext uri="{FF2B5EF4-FFF2-40B4-BE49-F238E27FC236}">
                    <a16:creationId xmlns:a16="http://schemas.microsoft.com/office/drawing/2014/main" id="{E49F5428-54A9-C4B0-910B-9D28B3F365D8}"/>
                  </a:ext>
                </a:extLst>
              </p:cNvPr>
              <p:cNvSpPr/>
              <p:nvPr/>
            </p:nvSpPr>
            <p:spPr>
              <a:xfrm>
                <a:off x="313180" y="3956721"/>
                <a:ext cx="5481853" cy="1606887"/>
              </a:xfrm>
              <a:prstGeom prst="rightArrow">
                <a:avLst/>
              </a:prstGeom>
              <a:solidFill>
                <a:schemeClr val="accent3">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914400" eaLnBrk="0" fontAlgn="base" hangingPunct="0">
                  <a:spcBef>
                    <a:spcPct val="0"/>
                  </a:spcBef>
                  <a:spcAft>
                    <a:spcPct val="0"/>
                  </a:spcAft>
                  <a:defRPr/>
                </a:pPr>
                <a:r>
                  <a:rPr lang="el-GR" dirty="0">
                    <a:solidFill>
                      <a:prstClr val="black"/>
                    </a:solidFill>
                    <a:latin typeface="Calibri" panose="020F0502020204030204" pitchFamily="34" charset="0"/>
                  </a:rPr>
                  <a:t>Να εργαστούμε με τα παιδιά για την αποδόμηση </a:t>
                </a:r>
              </a:p>
              <a:p>
                <a:pPr algn="ctr" defTabSz="914400" eaLnBrk="0" fontAlgn="base" hangingPunct="0">
                  <a:spcBef>
                    <a:spcPct val="0"/>
                  </a:spcBef>
                  <a:spcAft>
                    <a:spcPct val="0"/>
                  </a:spcAft>
                  <a:defRPr/>
                </a:pPr>
                <a:r>
                  <a:rPr lang="el-GR" dirty="0">
                    <a:solidFill>
                      <a:prstClr val="black"/>
                    </a:solidFill>
                    <a:latin typeface="Calibri" panose="020F0502020204030204" pitchFamily="34" charset="0"/>
                  </a:rPr>
                  <a:t>των καθεστώτων αλήθειας και των βεβαιοτήτων για τα μαθηματικά και τα κορίτσια</a:t>
                </a:r>
              </a:p>
            </p:txBody>
          </p:sp>
        </p:grpSp>
        <p:sp>
          <p:nvSpPr>
            <p:cNvPr id="4" name="Βέλος: Δεξιό 3">
              <a:extLst>
                <a:ext uri="{FF2B5EF4-FFF2-40B4-BE49-F238E27FC236}">
                  <a16:creationId xmlns:a16="http://schemas.microsoft.com/office/drawing/2014/main" id="{FFBC3848-38C5-C659-D518-EB711132312B}"/>
                </a:ext>
              </a:extLst>
            </p:cNvPr>
            <p:cNvSpPr/>
            <p:nvPr/>
          </p:nvSpPr>
          <p:spPr bwMode="auto">
            <a:xfrm>
              <a:off x="1811338" y="3598863"/>
              <a:ext cx="5924550" cy="1606550"/>
            </a:xfrm>
            <a:prstGeom prst="rightArrow">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914400" eaLnBrk="0" fontAlgn="base" hangingPunct="0">
                <a:spcBef>
                  <a:spcPct val="0"/>
                </a:spcBef>
                <a:spcAft>
                  <a:spcPct val="0"/>
                </a:spcAft>
                <a:defRPr/>
              </a:pPr>
              <a:r>
                <a:rPr lang="el-GR" dirty="0">
                  <a:solidFill>
                    <a:prstClr val="black"/>
                  </a:solidFill>
                  <a:latin typeface="Calibri" panose="020F0502020204030204" pitchFamily="34" charset="0"/>
                </a:rPr>
                <a:t>Επαγγελματική ανάπτυξη των εκπαιδευτικών</a:t>
              </a:r>
            </a:p>
            <a:p>
              <a:pPr algn="ctr" defTabSz="914400" eaLnBrk="0" fontAlgn="base" hangingPunct="0">
                <a:spcBef>
                  <a:spcPct val="0"/>
                </a:spcBef>
                <a:spcAft>
                  <a:spcPct val="0"/>
                </a:spcAft>
                <a:defRPr/>
              </a:pPr>
              <a:r>
                <a:rPr lang="el-GR" dirty="0">
                  <a:solidFill>
                    <a:prstClr val="black"/>
                  </a:solidFill>
                  <a:latin typeface="Calibri" panose="020F0502020204030204" pitchFamily="34" charset="0"/>
                </a:rPr>
                <a:t> σε θέματα ισότητας</a:t>
              </a:r>
            </a:p>
          </p:txBody>
        </p:sp>
      </p:grpSp>
      <p:sp>
        <p:nvSpPr>
          <p:cNvPr id="2" name="Rectangle 62">
            <a:extLst>
              <a:ext uri="{FF2B5EF4-FFF2-40B4-BE49-F238E27FC236}">
                <a16:creationId xmlns:a16="http://schemas.microsoft.com/office/drawing/2014/main" id="{6BA5A4F8-40D6-B459-3E17-FA100DC042BC}"/>
              </a:ext>
            </a:extLst>
          </p:cNvPr>
          <p:cNvSpPr txBox="1">
            <a:spLocks noChangeArrowheads="1"/>
          </p:cNvSpPr>
          <p:nvPr/>
        </p:nvSpPr>
        <p:spPr bwMode="auto">
          <a:xfrm>
            <a:off x="2133600" y="228601"/>
            <a:ext cx="8153400" cy="608013"/>
          </a:xfrm>
          <a:prstGeom prst="rect">
            <a:avLst/>
          </a:prstGeom>
          <a:solidFill>
            <a:schemeClr val="accent1">
              <a:lumMod val="20000"/>
              <a:lumOff val="80000"/>
            </a:schemeClr>
          </a:solidFill>
          <a:ln>
            <a:noFill/>
          </a:ln>
        </p:spPr>
        <p:txBody>
          <a:bodyPr anchor="ctr"/>
          <a:lstStyle>
            <a:lvl1pPr algn="l" rtl="0" eaLnBrk="0" fontAlgn="base" hangingPunct="0">
              <a:spcBef>
                <a:spcPct val="0"/>
              </a:spcBef>
              <a:spcAft>
                <a:spcPct val="0"/>
              </a:spcAft>
              <a:defRPr sz="4400" kern="12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Calibri" pitchFamily="34" charset="0"/>
                <a:ea typeface="ＭＳ Ｐゴシック" charset="0"/>
              </a:defRPr>
            </a:lvl2pPr>
            <a:lvl3pPr algn="l" rtl="0" eaLnBrk="0" fontAlgn="base" hangingPunct="0">
              <a:spcBef>
                <a:spcPct val="0"/>
              </a:spcBef>
              <a:spcAft>
                <a:spcPct val="0"/>
              </a:spcAft>
              <a:defRPr sz="4400">
                <a:solidFill>
                  <a:schemeClr val="tx2"/>
                </a:solidFill>
                <a:latin typeface="Calibri" pitchFamily="34" charset="0"/>
                <a:ea typeface="ＭＳ Ｐゴシック" charset="0"/>
              </a:defRPr>
            </a:lvl3pPr>
            <a:lvl4pPr algn="l" rtl="0" eaLnBrk="0" fontAlgn="base" hangingPunct="0">
              <a:spcBef>
                <a:spcPct val="0"/>
              </a:spcBef>
              <a:spcAft>
                <a:spcPct val="0"/>
              </a:spcAft>
              <a:defRPr sz="4400">
                <a:solidFill>
                  <a:schemeClr val="tx2"/>
                </a:solidFill>
                <a:latin typeface="Calibri" pitchFamily="34" charset="0"/>
                <a:ea typeface="ＭＳ Ｐゴシック" charset="0"/>
              </a:defRPr>
            </a:lvl4pPr>
            <a:lvl5pPr algn="l" rtl="0" eaLnBrk="0" fontAlgn="base" hangingPunct="0">
              <a:spcBef>
                <a:spcPct val="0"/>
              </a:spcBef>
              <a:spcAft>
                <a:spcPct val="0"/>
              </a:spcAft>
              <a:defRPr sz="4400">
                <a:solidFill>
                  <a:schemeClr val="tx2"/>
                </a:solidFill>
                <a:latin typeface="Calibri" pitchFamily="34" charset="0"/>
                <a:ea typeface="ＭＳ Ｐゴシック"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defTabSz="914400">
              <a:defRPr/>
            </a:pPr>
            <a:r>
              <a:rPr lang="el-GR" altLang="el-GR" sz="3200" dirty="0">
                <a:solidFill>
                  <a:prstClr val="black"/>
                </a:solidFill>
                <a:latin typeface="Calibri" panose="020F0502020204030204" pitchFamily="34" charset="0"/>
              </a:rPr>
              <a:t>Από την έρευνα στην εκπαιδευτική πράξη</a:t>
            </a:r>
            <a:endParaRPr lang="en-GB" altLang="el-GR" sz="3200" dirty="0">
              <a:solidFill>
                <a:prstClr val="black"/>
              </a:solidFill>
              <a:latin typeface="Tw Cen MT"/>
            </a:endParaRPr>
          </a:p>
        </p:txBody>
      </p:sp>
      <p:sp>
        <p:nvSpPr>
          <p:cNvPr id="41988" name="TextBox 10">
            <a:extLst>
              <a:ext uri="{FF2B5EF4-FFF2-40B4-BE49-F238E27FC236}">
                <a16:creationId xmlns:a16="http://schemas.microsoft.com/office/drawing/2014/main" id="{97222B68-FD53-D377-F809-B9C2999DB090}"/>
              </a:ext>
            </a:extLst>
          </p:cNvPr>
          <p:cNvSpPr txBox="1">
            <a:spLocks noChangeArrowheads="1"/>
          </p:cNvSpPr>
          <p:nvPr/>
        </p:nvSpPr>
        <p:spPr bwMode="auto">
          <a:xfrm>
            <a:off x="1919537" y="5013176"/>
            <a:ext cx="8245475"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defTabSz="914400" eaLnBrk="0" fontAlgn="base" hangingPunct="0">
              <a:spcBef>
                <a:spcPct val="0"/>
              </a:spcBef>
              <a:spcAft>
                <a:spcPts val="300"/>
              </a:spcAft>
            </a:pPr>
            <a:r>
              <a:rPr lang="el-GR" alt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Εμείς ερχόμαστε, οι νέες γενιές, να σπάσουμε αυτά τα δεδομένα και να αποδείξουμε ότι δεν υπάρχει ‘αγόρι- κορίτσι’, ακόμα και στον ίδιο μας τον εαυτό ότι, είσαι κορίτσι, </a:t>
            </a:r>
            <a:r>
              <a:rPr lang="en-US" alt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ok</a:t>
            </a:r>
            <a:r>
              <a:rPr lang="el-GR" altLang="el-GR" i="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ίσως σωματικά η δομή σου είναι πιο αδύναμη, αλλά αυτό δεν σε καθιστά αδύναμη σε όλους τους τομείς απέναντι σε έναν άνδρα.</a:t>
            </a:r>
          </a:p>
          <a:p>
            <a:pPr algn="just" defTabSz="914400" eaLnBrk="0" fontAlgn="base" hangingPunct="0">
              <a:spcBef>
                <a:spcPct val="0"/>
              </a:spcBef>
              <a:spcAft>
                <a:spcPts val="300"/>
              </a:spcAft>
            </a:pP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(κορίτσι από την τάξη του 6</a:t>
            </a:r>
            <a:r>
              <a:rPr lang="el-GR" altLang="el-GR" baseline="30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ου</a:t>
            </a:r>
            <a:r>
              <a:rPr lang="el-GR" alt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εκπαιδευτικού).</a:t>
            </a:r>
          </a:p>
        </p:txBody>
      </p:sp>
      <p:sp>
        <p:nvSpPr>
          <p:cNvPr id="14" name="Ισοσκελές τρίγωνο 13">
            <a:extLst>
              <a:ext uri="{FF2B5EF4-FFF2-40B4-BE49-F238E27FC236}">
                <a16:creationId xmlns:a16="http://schemas.microsoft.com/office/drawing/2014/main" id="{D0603D04-8313-73A8-6C32-EC3A1C39D058}"/>
              </a:ext>
            </a:extLst>
          </p:cNvPr>
          <p:cNvSpPr/>
          <p:nvPr/>
        </p:nvSpPr>
        <p:spPr>
          <a:xfrm rot="5400000">
            <a:off x="2699544" y="2455069"/>
            <a:ext cx="1062038" cy="914400"/>
          </a:xfrm>
          <a:prstGeom prst="triangl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l-GR">
              <a:solidFill>
                <a:prstClr val="white"/>
              </a:solidFill>
              <a:latin typeface="Calibri" panose="020F0502020204030204" pitchFamily="34" charset="0"/>
            </a:endParaRPr>
          </a:p>
        </p:txBody>
      </p:sp>
      <p:sp>
        <p:nvSpPr>
          <p:cNvPr id="13" name="Βέλος: Δεξιό 12">
            <a:extLst>
              <a:ext uri="{FF2B5EF4-FFF2-40B4-BE49-F238E27FC236}">
                <a16:creationId xmlns:a16="http://schemas.microsoft.com/office/drawing/2014/main" id="{1346C838-1373-735D-A73B-3B4106A8393B}"/>
              </a:ext>
            </a:extLst>
          </p:cNvPr>
          <p:cNvSpPr/>
          <p:nvPr/>
        </p:nvSpPr>
        <p:spPr>
          <a:xfrm>
            <a:off x="1524001" y="1655763"/>
            <a:ext cx="2481263" cy="24431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el-GR" dirty="0">
                <a:solidFill>
                  <a:prstClr val="white"/>
                </a:solidFill>
                <a:latin typeface="Calibri" panose="020F0502020204030204" pitchFamily="34" charset="0"/>
              </a:rPr>
              <a:t>5 βήματα μπροστά </a:t>
            </a:r>
          </a:p>
        </p:txBody>
      </p:sp>
      <p:sp>
        <p:nvSpPr>
          <p:cNvPr id="15" name="Ισοσκελές τρίγωνο 14">
            <a:extLst>
              <a:ext uri="{FF2B5EF4-FFF2-40B4-BE49-F238E27FC236}">
                <a16:creationId xmlns:a16="http://schemas.microsoft.com/office/drawing/2014/main" id="{CFF5C245-4A25-35CB-9DEC-FEC4EA5B0C9D}"/>
              </a:ext>
            </a:extLst>
          </p:cNvPr>
          <p:cNvSpPr/>
          <p:nvPr/>
        </p:nvSpPr>
        <p:spPr>
          <a:xfrm rot="5400000">
            <a:off x="2660650" y="2173288"/>
            <a:ext cx="1060450" cy="9144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l-GR">
              <a:solidFill>
                <a:prstClr val="white"/>
              </a:solidFill>
              <a:latin typeface="Calibri" panose="020F0502020204030204" pitchFamily="34" charset="0"/>
            </a:endParaRPr>
          </a:p>
        </p:txBody>
      </p:sp>
      <p:sp>
        <p:nvSpPr>
          <p:cNvPr id="16" name="Ισοσκελές τρίγωνο 15">
            <a:extLst>
              <a:ext uri="{FF2B5EF4-FFF2-40B4-BE49-F238E27FC236}">
                <a16:creationId xmlns:a16="http://schemas.microsoft.com/office/drawing/2014/main" id="{5AAE2684-BDCD-9AE6-059A-08E235F62BF0}"/>
              </a:ext>
            </a:extLst>
          </p:cNvPr>
          <p:cNvSpPr/>
          <p:nvPr/>
        </p:nvSpPr>
        <p:spPr>
          <a:xfrm rot="5400000">
            <a:off x="2700338" y="2549525"/>
            <a:ext cx="1060450" cy="914400"/>
          </a:xfrm>
          <a:prstGeom prst="triangle">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l-GR">
              <a:solidFill>
                <a:prstClr val="white"/>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1000"/>
                                        <p:tgtEl>
                                          <p:spTgt spid="41988"/>
                                        </p:tgtEl>
                                      </p:cBhvr>
                                    </p:animEffect>
                                    <p:anim calcmode="lin" valueType="num">
                                      <p:cBhvr>
                                        <p:cTn id="8" dur="1000" fill="hold"/>
                                        <p:tgtEl>
                                          <p:spTgt spid="41988"/>
                                        </p:tgtEl>
                                        <p:attrNameLst>
                                          <p:attrName>ppt_x</p:attrName>
                                        </p:attrNameLst>
                                      </p:cBhvr>
                                      <p:tavLst>
                                        <p:tav tm="0">
                                          <p:val>
                                            <p:strVal val="#ppt_x"/>
                                          </p:val>
                                        </p:tav>
                                        <p:tav tm="100000">
                                          <p:val>
                                            <p:strVal val="#ppt_x"/>
                                          </p:val>
                                        </p:tav>
                                      </p:tavLst>
                                    </p:anim>
                                    <p:anim calcmode="lin" valueType="num">
                                      <p:cBhvr>
                                        <p:cTn id="9"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0B4A597E-32D1-CFC3-1026-2E61FBA45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039" y="260350"/>
            <a:ext cx="879792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2">
            <a:extLst>
              <a:ext uri="{FF2B5EF4-FFF2-40B4-BE49-F238E27FC236}">
                <a16:creationId xmlns:a16="http://schemas.microsoft.com/office/drawing/2014/main" id="{E1B63404-CE42-C198-25DE-525E9C187F1E}"/>
              </a:ext>
            </a:extLst>
          </p:cNvPr>
          <p:cNvSpPr txBox="1">
            <a:spLocks noChangeArrowheads="1"/>
          </p:cNvSpPr>
          <p:nvPr/>
        </p:nvSpPr>
        <p:spPr bwMode="auto">
          <a:xfrm>
            <a:off x="2135189" y="1062039"/>
            <a:ext cx="7920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defTabSz="914400" fontAlgn="base">
              <a:spcBef>
                <a:spcPct val="0"/>
              </a:spcBef>
              <a:spcAft>
                <a:spcPct val="0"/>
              </a:spcAft>
              <a:buClrTx/>
              <a:buSzTx/>
              <a:buNone/>
            </a:pPr>
            <a:r>
              <a:rPr lang="el-GR" altLang="el-GR" sz="2800">
                <a:solidFill>
                  <a:prstClr val="black"/>
                </a:solidFill>
                <a:latin typeface="Arial" panose="020B0604020202020204" pitchFamily="34" charset="0"/>
              </a:rPr>
              <a:t>Σας ευχαριστώ πολύ για την προσοχή σας!</a:t>
            </a:r>
          </a:p>
        </p:txBody>
      </p:sp>
      <p:sp>
        <p:nvSpPr>
          <p:cNvPr id="2" name="Ορθογώνιο: Στρογγύλεμα γωνιών 1">
            <a:extLst>
              <a:ext uri="{FF2B5EF4-FFF2-40B4-BE49-F238E27FC236}">
                <a16:creationId xmlns:a16="http://schemas.microsoft.com/office/drawing/2014/main" id="{5673EDE5-0D9F-6946-DFF3-F0755E7D1A2C}"/>
              </a:ext>
            </a:extLst>
          </p:cNvPr>
          <p:cNvSpPr/>
          <p:nvPr/>
        </p:nvSpPr>
        <p:spPr>
          <a:xfrm>
            <a:off x="4079875" y="5516564"/>
            <a:ext cx="46038" cy="730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l-GR">
              <a:solidFill>
                <a:prstClr val="white"/>
              </a:solidFill>
              <a:latin typeface="Calibri" panose="020F0502020204030204" pitchFamily="34" charset="0"/>
            </a:endParaRPr>
          </a:p>
        </p:txBody>
      </p:sp>
      <p:sp>
        <p:nvSpPr>
          <p:cNvPr id="3" name="Ορθογώνιο: Στρογγύλεμα γωνιών 2">
            <a:extLst>
              <a:ext uri="{FF2B5EF4-FFF2-40B4-BE49-F238E27FC236}">
                <a16:creationId xmlns:a16="http://schemas.microsoft.com/office/drawing/2014/main" id="{EB7A8964-7CC5-5438-6CF7-2EA3CFC0D636}"/>
              </a:ext>
            </a:extLst>
          </p:cNvPr>
          <p:cNvSpPr/>
          <p:nvPr/>
        </p:nvSpPr>
        <p:spPr>
          <a:xfrm>
            <a:off x="6138863" y="5697538"/>
            <a:ext cx="4356100" cy="6842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l-GR" sz="2400" dirty="0">
                <a:solidFill>
                  <a:prstClr val="white"/>
                </a:solidFill>
                <a:latin typeface="Calibri" panose="020F0502020204030204" pitchFamily="34" charset="0"/>
              </a:rPr>
              <a:t>Μπαλαμπανίδου Ζαφείρα</a:t>
            </a:r>
          </a:p>
          <a:p>
            <a:pPr algn="ctr" defTabSz="914400" eaLnBrk="0" fontAlgn="base" hangingPunct="0">
              <a:spcBef>
                <a:spcPct val="0"/>
              </a:spcBef>
              <a:spcAft>
                <a:spcPct val="0"/>
              </a:spcAft>
              <a:defRPr/>
            </a:pPr>
            <a:r>
              <a:rPr lang="en-US" sz="2400" dirty="0">
                <a:solidFill>
                  <a:prstClr val="white"/>
                </a:solidFill>
                <a:latin typeface="Tw Cen MT"/>
              </a:rPr>
              <a:t>balabazaf@gmail.com</a:t>
            </a:r>
            <a:endParaRPr lang="el-GR" sz="2400" dirty="0">
              <a:solidFill>
                <a:prstClr val="white"/>
              </a:solidFill>
              <a:latin typeface="Calibri" panose="020F0502020204030204" pitchFamily="34"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 Τίτλος">
            <a:extLst>
              <a:ext uri="{FF2B5EF4-FFF2-40B4-BE49-F238E27FC236}">
                <a16:creationId xmlns:a16="http://schemas.microsoft.com/office/drawing/2014/main" id="{FE7BB7A8-34FB-C37F-3ABC-BAC15FAC328D}"/>
              </a:ext>
            </a:extLst>
          </p:cNvPr>
          <p:cNvSpPr>
            <a:spLocks noGrp="1"/>
          </p:cNvSpPr>
          <p:nvPr>
            <p:ph type="title"/>
          </p:nvPr>
        </p:nvSpPr>
        <p:spPr>
          <a:xfrm>
            <a:off x="2136775" y="228600"/>
            <a:ext cx="8153400" cy="990600"/>
          </a:xfrm>
        </p:spPr>
        <p:txBody>
          <a:bodyPr/>
          <a:lstStyle/>
          <a:p>
            <a:pPr algn="ctr" eaLnBrk="1" hangingPunct="1"/>
            <a:r>
              <a:rPr lang="el-GR" altLang="el-GR" sz="3200" b="1">
                <a:latin typeface="Times New Roman" panose="02020603050405020304" pitchFamily="18" charset="0"/>
                <a:ea typeface="ＭＳ Ｐゴシック" panose="020B0600070205080204" pitchFamily="34" charset="-128"/>
                <a:cs typeface="Times New Roman" panose="02020603050405020304" pitchFamily="18" charset="0"/>
              </a:rPr>
              <a:t>Ενδεικτική Βιβλιογραφία</a:t>
            </a:r>
          </a:p>
        </p:txBody>
      </p:sp>
      <p:sp>
        <p:nvSpPr>
          <p:cNvPr id="48131" name="1 - Θέση περιεχομένου">
            <a:extLst>
              <a:ext uri="{FF2B5EF4-FFF2-40B4-BE49-F238E27FC236}">
                <a16:creationId xmlns:a16="http://schemas.microsoft.com/office/drawing/2014/main" id="{115BABCB-BD10-B6E8-C64E-2620969F4201}"/>
              </a:ext>
            </a:extLst>
          </p:cNvPr>
          <p:cNvSpPr>
            <a:spLocks noGrp="1"/>
          </p:cNvSpPr>
          <p:nvPr>
            <p:ph sz="quarter" idx="1"/>
          </p:nvPr>
        </p:nvSpPr>
        <p:spPr>
          <a:xfrm>
            <a:off x="1524001" y="1600200"/>
            <a:ext cx="8766175" cy="4495800"/>
          </a:xfrm>
        </p:spPr>
        <p:txBody>
          <a:bodyPr/>
          <a:lstStyle/>
          <a:p>
            <a:r>
              <a:rPr lang="el-GR" altLang="el-GR" sz="2300">
                <a:latin typeface="Times New Roman" panose="02020603050405020304" pitchFamily="18" charset="0"/>
                <a:ea typeface="ＭＳ Ｐゴシック" panose="020B0600070205080204" pitchFamily="34" charset="-128"/>
                <a:cs typeface="Times New Roman" panose="02020603050405020304" pitchFamily="18" charset="0"/>
              </a:rPr>
              <a:t>Βόζεμπεργκ, Ε. (2015). </a:t>
            </a:r>
            <a:r>
              <a:rPr lang="el-GR" altLang="el-GR" sz="2300" i="1">
                <a:latin typeface="Times New Roman" panose="02020603050405020304" pitchFamily="18" charset="0"/>
                <a:ea typeface="ＭＳ Ｐゴシック" panose="020B0600070205080204" pitchFamily="34" charset="-128"/>
                <a:cs typeface="Times New Roman" panose="02020603050405020304" pitchFamily="18" charset="0"/>
              </a:rPr>
              <a:t>Έκθεση Σχετικά με τη Σταδιοδρομία των Γυναικών στις Επιστήμες και στο Πανεπιστήμιο, και το Φαινόμενο της Γυάλινης Οροφής με το οποίο Βρίσκονται Αντιμέτωπες </a:t>
            </a:r>
            <a:r>
              <a:rPr lang="el-GR" altLang="el-GR" sz="2300">
                <a:latin typeface="Times New Roman" panose="02020603050405020304" pitchFamily="18" charset="0"/>
                <a:ea typeface="ＭＳ Ｐゴシック" panose="020B0600070205080204" pitchFamily="34" charset="-128"/>
                <a:cs typeface="Times New Roman" panose="02020603050405020304" pitchFamily="18" charset="0"/>
              </a:rPr>
              <a:t>(2014/2251(INI)). Προσπελάστηκε 4 Δεκεμβρίου, 2016, από </a:t>
            </a:r>
            <a:r>
              <a:rPr lang="el-GR" altLang="el-GR" sz="2300">
                <a:latin typeface="Times New Roman" panose="02020603050405020304" pitchFamily="18" charset="0"/>
                <a:ea typeface="ＭＳ Ｐゴシック" panose="020B0600070205080204" pitchFamily="34" charset="-128"/>
                <a:cs typeface="Times New Roman" panose="02020603050405020304" pitchFamily="18" charset="0"/>
                <a:hlinkClick r:id="rId2"/>
              </a:rPr>
              <a:t>http: //www.europarl.europa.eu/sides/getDoc.do?pubRef</a:t>
            </a:r>
            <a:r>
              <a:rPr lang="el-GR" altLang="el-GR" sz="2300">
                <a:latin typeface="Times New Roman" panose="02020603050405020304" pitchFamily="18" charset="0"/>
                <a:ea typeface="ＭＳ Ｐゴシック" panose="020B0600070205080204" pitchFamily="34" charset="-128"/>
                <a:cs typeface="Times New Roman" panose="02020603050405020304" pitchFamily="18" charset="0"/>
              </a:rPr>
              <a:t> </a:t>
            </a:r>
          </a:p>
          <a:p>
            <a:r>
              <a:rPr lang="el-GR" altLang="el-GR" sz="2400">
                <a:latin typeface="Times New Roman" panose="02020603050405020304" pitchFamily="18" charset="0"/>
                <a:ea typeface="Calibri" panose="020F0502020204030204" pitchFamily="34" charset="0"/>
                <a:cs typeface="Times New Roman" panose="02020603050405020304" pitchFamily="18" charset="0"/>
              </a:rPr>
              <a:t>Γκασούκα, Μ. (2013). </a:t>
            </a:r>
            <a:r>
              <a:rPr lang="el-GR" altLang="el-GR" sz="2400" i="1">
                <a:latin typeface="Times New Roman" panose="02020603050405020304" pitchFamily="18" charset="0"/>
                <a:ea typeface="Calibri" panose="020F0502020204030204" pitchFamily="34" charset="0"/>
                <a:cs typeface="Times New Roman" panose="02020603050405020304" pitchFamily="18" charset="0"/>
              </a:rPr>
              <a:t>Κοινωνιολογικές Προσεγγίσεις του Φύλου</a:t>
            </a:r>
            <a:r>
              <a:rPr lang="el-GR" altLang="el-GR" sz="2400">
                <a:latin typeface="Times New Roman" panose="02020603050405020304" pitchFamily="18" charset="0"/>
                <a:ea typeface="Calibri" panose="020F0502020204030204" pitchFamily="34" charset="0"/>
                <a:cs typeface="Times New Roman" panose="02020603050405020304" pitchFamily="18" charset="0"/>
              </a:rPr>
              <a:t>. Αθήνα: Διάδραση</a:t>
            </a:r>
            <a:r>
              <a:rPr lang="el-GR" altLang="el-GR" sz="1800">
                <a:latin typeface="Times New Roman" panose="02020603050405020304" pitchFamily="18" charset="0"/>
                <a:ea typeface="Calibri" panose="020F0502020204030204" pitchFamily="34" charset="0"/>
                <a:cs typeface="Times New Roman" panose="02020603050405020304" pitchFamily="18" charset="0"/>
              </a:rPr>
              <a:t>.</a:t>
            </a:r>
            <a:endParaRPr lang="el-GR" altLang="el-GR" sz="2300">
              <a:latin typeface="Times New Roman" panose="02020603050405020304" pitchFamily="18" charset="0"/>
              <a:ea typeface="ＭＳ Ｐゴシック" panose="020B0600070205080204" pitchFamily="34" charset="-128"/>
              <a:cs typeface="Times New Roman" panose="02020603050405020304" pitchFamily="18" charset="0"/>
            </a:endParaRPr>
          </a:p>
          <a:p>
            <a:r>
              <a:rPr lang="en-US" altLang="el-GR" sz="2300">
                <a:latin typeface="Times New Roman" panose="02020603050405020304" pitchFamily="18" charset="0"/>
                <a:ea typeface="ＭＳ Ｐゴシック" panose="020B0600070205080204" pitchFamily="34" charset="-128"/>
                <a:cs typeface="Times New Roman" panose="02020603050405020304" pitchFamily="18" charset="0"/>
              </a:rPr>
              <a:t>Schiebinger, L. (2006). </a:t>
            </a:r>
            <a:r>
              <a:rPr lang="el-GR" altLang="el-GR" sz="2300" i="1">
                <a:latin typeface="Times New Roman" panose="02020603050405020304" pitchFamily="18" charset="0"/>
                <a:ea typeface="ＭＳ Ｐゴシック" panose="020B0600070205080204" pitchFamily="34" charset="-128"/>
                <a:cs typeface="Times New Roman" panose="02020603050405020304" pitchFamily="18" charset="0"/>
              </a:rPr>
              <a:t>Ο νους δεν έχει φύλο; Οι γυναίκες στις απαρχές της νεωτερικής επιστήμης</a:t>
            </a:r>
            <a:r>
              <a:rPr lang="en-US" altLang="el-GR" sz="2300" i="1">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l-GR" sz="2300">
                <a:latin typeface="Times New Roman" panose="02020603050405020304" pitchFamily="18" charset="0"/>
                <a:ea typeface="ＭＳ Ｐゴシック" panose="020B0600070205080204" pitchFamily="34" charset="-128"/>
                <a:cs typeface="Times New Roman" panose="02020603050405020304" pitchFamily="18" charset="0"/>
              </a:rPr>
              <a:t>(</a:t>
            </a:r>
            <a:r>
              <a:rPr lang="el-GR" altLang="el-GR" sz="2300">
                <a:latin typeface="Times New Roman" panose="02020603050405020304" pitchFamily="18" charset="0"/>
                <a:ea typeface="ＭＳ Ｐゴシック" panose="020B0600070205080204" pitchFamily="34" charset="-128"/>
                <a:cs typeface="Times New Roman" panose="02020603050405020304" pitchFamily="18" charset="0"/>
              </a:rPr>
              <a:t>Κ. Αραμπατζη). Αθήνα: Κάτοπτρο.</a:t>
            </a:r>
          </a:p>
          <a:p>
            <a:r>
              <a:rPr lang="el-GR" altLang="el-GR" sz="2300">
                <a:latin typeface="Times New Roman" panose="02020603050405020304" pitchFamily="18" charset="0"/>
                <a:ea typeface="ＭＳ Ｐゴシック" panose="020B0600070205080204" pitchFamily="34" charset="-128"/>
                <a:cs typeface="Times New Roman" panose="02020603050405020304" pitchFamily="18" charset="0"/>
              </a:rPr>
              <a:t>Walkerdine, V. (2013). </a:t>
            </a:r>
            <a:r>
              <a:rPr lang="el-GR" altLang="el-GR" sz="2300" i="1">
                <a:latin typeface="Times New Roman" panose="02020603050405020304" pitchFamily="18" charset="0"/>
                <a:ea typeface="ＭＳ Ｐゴシック" panose="020B0600070205080204" pitchFamily="34" charset="-128"/>
                <a:cs typeface="Times New Roman" panose="02020603050405020304" pitchFamily="18" charset="0"/>
              </a:rPr>
              <a:t>Αποκλείοντας τα Κορίτσια: Κορίτσια και Μαθηματικά</a:t>
            </a:r>
            <a:r>
              <a:rPr lang="el-GR" altLang="el-GR" sz="2300">
                <a:latin typeface="Times New Roman" panose="02020603050405020304" pitchFamily="18" charset="0"/>
                <a:ea typeface="ＭＳ Ｐゴシック" panose="020B0600070205080204" pitchFamily="34" charset="-128"/>
                <a:cs typeface="Times New Roman" panose="02020603050405020304" pitchFamily="18" charset="0"/>
              </a:rPr>
              <a:t> (Ι. Φ. Βλαχόπουλος μτφρ.). Αθήνα</a:t>
            </a:r>
            <a:r>
              <a:rPr lang="en-US" altLang="el-GR" sz="2300">
                <a:latin typeface="Times New Roman" panose="02020603050405020304" pitchFamily="18" charset="0"/>
                <a:ea typeface="ＭＳ Ｐゴシック" panose="020B0600070205080204" pitchFamily="34" charset="-128"/>
                <a:cs typeface="Times New Roman" panose="02020603050405020304" pitchFamily="18" charset="0"/>
              </a:rPr>
              <a:t>: Gutenberg. (</a:t>
            </a:r>
            <a:r>
              <a:rPr lang="el-GR" altLang="el-GR" sz="2300">
                <a:latin typeface="Times New Roman" panose="02020603050405020304" pitchFamily="18" charset="0"/>
                <a:ea typeface="ＭＳ Ｐゴシック" panose="020B0600070205080204" pitchFamily="34" charset="-128"/>
                <a:cs typeface="Times New Roman" panose="02020603050405020304" pitchFamily="18" charset="0"/>
              </a:rPr>
              <a:t>Πρωτότυπη έκδοση</a:t>
            </a:r>
            <a:r>
              <a:rPr lang="en-US" altLang="el-GR" sz="2300">
                <a:latin typeface="Times New Roman" panose="02020603050405020304" pitchFamily="18" charset="0"/>
                <a:ea typeface="ＭＳ Ｐゴシック" panose="020B0600070205080204" pitchFamily="34" charset="-128"/>
                <a:cs typeface="Times New Roman" panose="02020603050405020304" pitchFamily="18" charset="0"/>
              </a:rPr>
              <a:t> 1998). </a:t>
            </a:r>
            <a:endParaRPr lang="el-GR" altLang="el-GR" sz="230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l-GR" altLang="el-GR" sz="2000">
              <a:ea typeface="ＭＳ Ｐゴシック" panose="020B0600070205080204" pitchFamily="34" charset="-128"/>
            </a:endParaRPr>
          </a:p>
          <a:p>
            <a:pPr eaLnBrk="1" hangingPunct="1"/>
            <a:endParaRPr lang="el-GR" altLang="el-GR" sz="2800">
              <a:ea typeface="ＭＳ Ｐゴシック" panose="020B0600070205080204" pitchFamily="34" charset="-128"/>
            </a:endParaRPr>
          </a:p>
          <a:p>
            <a:pPr eaLnBrk="1" hangingPunct="1"/>
            <a:endParaRPr lang="el-GR" altLang="el-GR" sz="2800">
              <a:ea typeface="ＭＳ Ｐゴシック" panose="020B0600070205080204" pitchFamily="34" charset="-128"/>
            </a:endParaRPr>
          </a:p>
          <a:p>
            <a:pPr eaLnBrk="1" hangingPunct="1"/>
            <a:endParaRPr lang="el-GR" altLang="el-GR" sz="2800">
              <a:ea typeface="ＭＳ Ｐゴシック" panose="020B0600070205080204" pitchFamily="34" charset="-128"/>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DEEE6"/>
            </a:gs>
            <a:gs pos="74001">
              <a:srgbClr val="CFDEEB"/>
            </a:gs>
            <a:gs pos="83000">
              <a:srgbClr val="CFDEEB"/>
            </a:gs>
            <a:gs pos="100000">
              <a:srgbClr val="DFE9F2"/>
            </a:gs>
          </a:gsLst>
          <a:lin ang="5400000" scaled="1"/>
        </a:gradFill>
        <a:effectLst/>
      </p:bgPr>
    </p:bg>
    <p:spTree>
      <p:nvGrpSpPr>
        <p:cNvPr id="1" name=""/>
        <p:cNvGrpSpPr/>
        <p:nvPr/>
      </p:nvGrpSpPr>
      <p:grpSpPr>
        <a:xfrm>
          <a:off x="0" y="0"/>
          <a:ext cx="0" cy="0"/>
          <a:chOff x="0" y="0"/>
          <a:chExt cx="0" cy="0"/>
        </a:xfrm>
      </p:grpSpPr>
      <p:sp>
        <p:nvSpPr>
          <p:cNvPr id="17410" name="TextBox 3">
            <a:extLst>
              <a:ext uri="{FF2B5EF4-FFF2-40B4-BE49-F238E27FC236}">
                <a16:creationId xmlns:a16="http://schemas.microsoft.com/office/drawing/2014/main" id="{A8FA7B71-36BF-5781-1455-7184C48BFEBF}"/>
              </a:ext>
            </a:extLst>
          </p:cNvPr>
          <p:cNvSpPr txBox="1">
            <a:spLocks noChangeArrowheads="1"/>
          </p:cNvSpPr>
          <p:nvPr/>
        </p:nvSpPr>
        <p:spPr bwMode="auto">
          <a:xfrm>
            <a:off x="1790701" y="228601"/>
            <a:ext cx="5356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sz="2400" b="1">
                <a:solidFill>
                  <a:prstClr val="black"/>
                </a:solidFill>
                <a:latin typeface="Times New Roman" panose="02020603050405020304" pitchFamily="18" charset="0"/>
                <a:cs typeface="Times New Roman" panose="02020603050405020304" pitchFamily="18" charset="0"/>
              </a:rPr>
              <a:t>Βιβλιογραφική ανασκόπηση _ Πρόβλημα</a:t>
            </a:r>
            <a:endParaRPr lang="el-GR" altLang="el-GR" sz="2400">
              <a:solidFill>
                <a:prstClr val="black"/>
              </a:solidFill>
            </a:endParaRPr>
          </a:p>
        </p:txBody>
      </p:sp>
      <p:pic>
        <p:nvPicPr>
          <p:cNvPr id="17411" name="Εικόνα 9">
            <a:extLst>
              <a:ext uri="{FF2B5EF4-FFF2-40B4-BE49-F238E27FC236}">
                <a16:creationId xmlns:a16="http://schemas.microsoft.com/office/drawing/2014/main" id="{14121A28-D413-0B3A-0586-9E9EE80B4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36" t="-2" r="12752" b="17189"/>
          <a:stretch>
            <a:fillRect/>
          </a:stretch>
        </p:blipFill>
        <p:spPr bwMode="auto">
          <a:xfrm>
            <a:off x="7319964" y="1"/>
            <a:ext cx="32416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Ευθεία γραμμή σύνδεσης 6">
            <a:extLst>
              <a:ext uri="{FF2B5EF4-FFF2-40B4-BE49-F238E27FC236}">
                <a16:creationId xmlns:a16="http://schemas.microsoft.com/office/drawing/2014/main" id="{4C5A193B-2C84-4932-3F3B-FFD5BF3C357A}"/>
              </a:ext>
            </a:extLst>
          </p:cNvPr>
          <p:cNvCxnSpPr>
            <a:cxnSpLocks/>
          </p:cNvCxnSpPr>
          <p:nvPr/>
        </p:nvCxnSpPr>
        <p:spPr>
          <a:xfrm>
            <a:off x="4511675" y="1268413"/>
            <a:ext cx="0" cy="44894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A9E74346-DCEB-0B85-69AE-D83650A97F1B}"/>
              </a:ext>
            </a:extLst>
          </p:cNvPr>
          <p:cNvCxnSpPr>
            <a:cxnSpLocks/>
          </p:cNvCxnSpPr>
          <p:nvPr/>
        </p:nvCxnSpPr>
        <p:spPr>
          <a:xfrm>
            <a:off x="7661275" y="1630363"/>
            <a:ext cx="0" cy="4127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17FC03B-8CD2-DE1D-A7ED-D7483D32BD85}"/>
              </a:ext>
            </a:extLst>
          </p:cNvPr>
          <p:cNvSpPr txBox="1">
            <a:spLocks noChangeArrowheads="1"/>
          </p:cNvSpPr>
          <p:nvPr/>
        </p:nvSpPr>
        <p:spPr bwMode="auto">
          <a:xfrm>
            <a:off x="1790700" y="1268413"/>
            <a:ext cx="2546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ts val="600"/>
              </a:spcAft>
            </a:pPr>
            <a:r>
              <a:rPr lang="el-GR" alt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Στον δυτικό κόσμο εξακολουθούν </a:t>
            </a:r>
            <a:r>
              <a:rPr lang="el-GR" altLang="el-GR" sz="20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τα κορίτσια να θεωρούν ότι τα μαθηματικά και τα επαγγέλματα </a:t>
            </a:r>
            <a:r>
              <a:rPr lang="en-US" altLang="el-GR" sz="20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STEM </a:t>
            </a:r>
            <a:r>
              <a:rPr lang="el-GR" altLang="el-GR" sz="20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αποτελούν ανδρικούς τομείς</a:t>
            </a:r>
            <a:r>
              <a:rPr lang="el-GR" alt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με συνέπεια να οδηγούνται έτσι σε στερεοτυπικές επιλογές σπουδών </a:t>
            </a:r>
          </a:p>
          <a:p>
            <a:pPr defTabSz="914400" eaLnBrk="0" fontAlgn="base" hangingPunct="0">
              <a:spcBef>
                <a:spcPct val="0"/>
              </a:spcBef>
              <a:spcAft>
                <a:spcPts val="600"/>
              </a:spcAft>
            </a:pPr>
            <a:r>
              <a:rPr lang="el-GR" altLang="el-GR"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n-US" altLang="el-GR"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Ertl</a:t>
            </a:r>
            <a:r>
              <a:rPr lang="el-GR" altLang="el-GR"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l-GR"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Luttenberger</a:t>
            </a:r>
            <a:r>
              <a:rPr lang="el-GR" altLang="el-GR"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&amp; </a:t>
            </a:r>
            <a:r>
              <a:rPr lang="en-US" altLang="el-GR"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Paechter</a:t>
            </a:r>
            <a:r>
              <a:rPr lang="el-GR" altLang="el-GR" sz="1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2017</a:t>
            </a:r>
            <a:r>
              <a:rPr lang="el-GR" altLang="el-GR" sz="2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2" name="TextBox 11">
            <a:extLst>
              <a:ext uri="{FF2B5EF4-FFF2-40B4-BE49-F238E27FC236}">
                <a16:creationId xmlns:a16="http://schemas.microsoft.com/office/drawing/2014/main" id="{0DDB0E39-B00E-75D2-82D9-DEADADDD2048}"/>
              </a:ext>
            </a:extLst>
          </p:cNvPr>
          <p:cNvSpPr txBox="1">
            <a:spLocks noChangeArrowheads="1"/>
          </p:cNvSpPr>
          <p:nvPr/>
        </p:nvSpPr>
        <p:spPr bwMode="auto">
          <a:xfrm>
            <a:off x="7797800" y="1827213"/>
            <a:ext cx="2579688"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ts val="600"/>
              </a:spcAft>
            </a:pPr>
            <a:r>
              <a:rPr lang="el-GR" altLang="el-GR" sz="2000">
                <a:solidFill>
                  <a:prstClr val="black"/>
                </a:solidFill>
                <a:latin typeface="Times New Roman" panose="02020603050405020304" pitchFamily="18" charset="0"/>
                <a:ea typeface="SimSun" panose="02010600030101010101" pitchFamily="2" charset="-122"/>
                <a:cs typeface="Times New Roman" panose="02020603050405020304" pitchFamily="18" charset="0"/>
              </a:rPr>
              <a:t>Ο έμφυλος λόγος των εκπαιδευτικών διαδραματίζει σημαντικό ρόλο σε διαδικασίες υποκειμενοποίησης, των κοριτσιών σε σχέση με τα μαθηματικά</a:t>
            </a:r>
          </a:p>
          <a:p>
            <a:pPr defTabSz="914400" eaLnBrk="0" fontAlgn="base" hangingPunct="0">
              <a:spcBef>
                <a:spcPct val="0"/>
              </a:spcBef>
              <a:spcAft>
                <a:spcPts val="600"/>
              </a:spcAft>
            </a:pPr>
            <a:r>
              <a:rPr lang="el-GR" altLang="el-GR" sz="200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n-US"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Walshaw, 2016</a:t>
            </a:r>
            <a:r>
              <a:rPr lang="el-GR"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Walkerdine, 2013</a:t>
            </a:r>
            <a:r>
              <a:rPr lang="el-GR"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 Χρονάκη, 2013, Medick, 2017; </a:t>
            </a:r>
            <a:r>
              <a:rPr lang="en-US"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Blair</a:t>
            </a:r>
            <a:r>
              <a:rPr lang="el-GR"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Miller</a:t>
            </a:r>
            <a:r>
              <a:rPr lang="el-GR"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Ong</a:t>
            </a:r>
            <a:r>
              <a:rPr lang="el-GR"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&amp; </a:t>
            </a:r>
            <a:r>
              <a:rPr lang="en-US"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Zastavker</a:t>
            </a:r>
            <a:r>
              <a:rPr lang="el-GR"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 2017</a:t>
            </a:r>
            <a:r>
              <a:rPr lang="en-US" altLang="el-GR" sz="1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l-GR" altLang="el-GR" sz="200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6" name="TextBox 15">
            <a:extLst>
              <a:ext uri="{FF2B5EF4-FFF2-40B4-BE49-F238E27FC236}">
                <a16:creationId xmlns:a16="http://schemas.microsoft.com/office/drawing/2014/main" id="{B954FBBC-9D35-3A3E-3A47-1CFB12D9ECB8}"/>
              </a:ext>
            </a:extLst>
          </p:cNvPr>
          <p:cNvSpPr txBox="1">
            <a:spLocks noChangeArrowheads="1"/>
          </p:cNvSpPr>
          <p:nvPr/>
        </p:nvSpPr>
        <p:spPr bwMode="auto">
          <a:xfrm>
            <a:off x="1597026" y="6115050"/>
            <a:ext cx="89646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i="1">
                <a:solidFill>
                  <a:prstClr val="black"/>
                </a:solidFill>
              </a:rPr>
              <a:t>Κ6: ήταν στερεότυπο αλλά έχει γίνει </a:t>
            </a:r>
            <a:r>
              <a:rPr lang="el-GR" altLang="el-GR" b="1" i="1">
                <a:solidFill>
                  <a:prstClr val="black"/>
                </a:solidFill>
              </a:rPr>
              <a:t>τόσο κανονικό </a:t>
            </a:r>
            <a:r>
              <a:rPr lang="el-GR" altLang="el-GR" i="1">
                <a:solidFill>
                  <a:prstClr val="black"/>
                </a:solidFill>
              </a:rPr>
              <a:t>και νορμάλ που πλέον θεωρείται φύση και κανένας δεν το βρίσκει περίεργο. (από την τάξη της 6</a:t>
            </a:r>
            <a:r>
              <a:rPr lang="el-GR" altLang="el-GR" i="1" baseline="30000">
                <a:solidFill>
                  <a:prstClr val="black"/>
                </a:solidFill>
              </a:rPr>
              <a:t>ης</a:t>
            </a:r>
            <a:r>
              <a:rPr lang="el-GR" altLang="el-GR" i="1">
                <a:solidFill>
                  <a:prstClr val="black"/>
                </a:solidFill>
              </a:rPr>
              <a:t> εκπαιδευτικού)</a:t>
            </a:r>
          </a:p>
        </p:txBody>
      </p:sp>
      <p:sp>
        <p:nvSpPr>
          <p:cNvPr id="20" name="TextBox 19">
            <a:extLst>
              <a:ext uri="{FF2B5EF4-FFF2-40B4-BE49-F238E27FC236}">
                <a16:creationId xmlns:a16="http://schemas.microsoft.com/office/drawing/2014/main" id="{66314140-41CC-747C-2035-E88B0D5DCA49}"/>
              </a:ext>
            </a:extLst>
          </p:cNvPr>
          <p:cNvSpPr txBox="1">
            <a:spLocks noChangeArrowheads="1"/>
          </p:cNvSpPr>
          <p:nvPr/>
        </p:nvSpPr>
        <p:spPr bwMode="auto">
          <a:xfrm>
            <a:off x="4662488" y="1630364"/>
            <a:ext cx="273526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dirty="0">
                <a:solidFill>
                  <a:prstClr val="black"/>
                </a:solidFill>
                <a:latin typeface="Times New Roman" panose="02020603050405020304" pitchFamily="18" charset="0"/>
                <a:ea typeface="SimSun" panose="02010600030101010101" pitchFamily="2" charset="-122"/>
              </a:rPr>
              <a:t>Οι εκπαιδευτικοί εξακολουθούν ρητά ή άρρητα να υιοθετούν </a:t>
            </a:r>
            <a:r>
              <a:rPr lang="el-GR" altLang="el-GR" b="1" dirty="0">
                <a:solidFill>
                  <a:prstClr val="black"/>
                </a:solidFill>
                <a:latin typeface="Times New Roman" panose="02020603050405020304" pitchFamily="18" charset="0"/>
                <a:ea typeface="SimSun" panose="02010600030101010101" pitchFamily="2" charset="-122"/>
              </a:rPr>
              <a:t>έμφυλα δυαδικά στερεότυπα </a:t>
            </a:r>
            <a:r>
              <a:rPr lang="el-GR" altLang="el-GR" dirty="0">
                <a:solidFill>
                  <a:prstClr val="black"/>
                </a:solidFill>
                <a:latin typeface="Times New Roman" panose="02020603050405020304" pitchFamily="18" charset="0"/>
                <a:ea typeface="SimSun" panose="02010600030101010101" pitchFamily="2" charset="-122"/>
              </a:rPr>
              <a:t>σχετικά με τα χαρακτηριστικά της θηλυκότητας και του ανδρισμού και αυτό τους/τις οδηγεί σε έμφυλες λογοθετικές πρακτικές</a:t>
            </a:r>
          </a:p>
          <a:p>
            <a:pPr defTabSz="914400" eaLnBrk="0" fontAlgn="base" hangingPunct="0">
              <a:spcBef>
                <a:spcPct val="0"/>
              </a:spcBef>
              <a:spcAft>
                <a:spcPct val="0"/>
              </a:spcAft>
            </a:pPr>
            <a:endParaRPr lang="el-GR" altLang="el-GR" dirty="0">
              <a:solidFill>
                <a:prstClr val="black"/>
              </a:solidFill>
              <a:latin typeface="Times New Roman" panose="02020603050405020304" pitchFamily="18" charset="0"/>
              <a:ea typeface="SimSun" panose="02010600030101010101" pitchFamily="2" charset="-122"/>
            </a:endParaRPr>
          </a:p>
          <a:p>
            <a:pPr defTabSz="914400" eaLnBrk="0" fontAlgn="base" hangingPunct="0">
              <a:spcBef>
                <a:spcPct val="0"/>
              </a:spcBef>
              <a:spcAft>
                <a:spcPct val="0"/>
              </a:spcAft>
            </a:pPr>
            <a:r>
              <a:rPr lang="el-GR" altLang="el-GR" sz="1400" dirty="0">
                <a:solidFill>
                  <a:prstClr val="black"/>
                </a:solidFill>
                <a:latin typeface="Times New Roman" panose="02020603050405020304" pitchFamily="18" charset="0"/>
                <a:ea typeface="SimSun" panose="02010600030101010101" pitchFamily="2" charset="-122"/>
              </a:rPr>
              <a:t>(</a:t>
            </a:r>
            <a:r>
              <a:rPr lang="en-US" altLang="el-GR" sz="1400" dirty="0">
                <a:solidFill>
                  <a:prstClr val="black"/>
                </a:solidFill>
                <a:latin typeface="Times New Roman" panose="02020603050405020304" pitchFamily="18" charset="0"/>
                <a:ea typeface="SimSun" panose="02010600030101010101" pitchFamily="2" charset="-122"/>
              </a:rPr>
              <a:t>Sheehy</a:t>
            </a:r>
            <a:r>
              <a:rPr lang="el-GR" altLang="el-GR" sz="1400" dirty="0">
                <a:solidFill>
                  <a:prstClr val="black"/>
                </a:solidFill>
                <a:latin typeface="Times New Roman" panose="02020603050405020304" pitchFamily="18" charset="0"/>
                <a:ea typeface="SimSun" panose="02010600030101010101" pitchFamily="2" charset="-122"/>
              </a:rPr>
              <a:t> &amp; </a:t>
            </a:r>
            <a:r>
              <a:rPr lang="en-US" altLang="el-GR" sz="1400" dirty="0">
                <a:solidFill>
                  <a:prstClr val="black"/>
                </a:solidFill>
                <a:latin typeface="Times New Roman" panose="02020603050405020304" pitchFamily="18" charset="0"/>
                <a:ea typeface="SimSun" panose="02010600030101010101" pitchFamily="2" charset="-122"/>
              </a:rPr>
              <a:t>Solvason</a:t>
            </a:r>
            <a:r>
              <a:rPr lang="el-GR" altLang="el-GR" sz="1400" dirty="0">
                <a:solidFill>
                  <a:prstClr val="black"/>
                </a:solidFill>
                <a:latin typeface="Times New Roman" panose="02020603050405020304" pitchFamily="18" charset="0"/>
                <a:ea typeface="SimSun" panose="02010600030101010101" pitchFamily="2" charset="-122"/>
              </a:rPr>
              <a:t>, 2023)</a:t>
            </a:r>
          </a:p>
          <a:p>
            <a:pPr defTabSz="914400" eaLnBrk="0" fontAlgn="base" hangingPunct="0">
              <a:spcBef>
                <a:spcPct val="0"/>
              </a:spcBef>
              <a:spcAft>
                <a:spcPct val="0"/>
              </a:spcAft>
            </a:pPr>
            <a:endParaRPr lang="el-GR" altLang="el-GR"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 Τίτλος">
            <a:extLst>
              <a:ext uri="{FF2B5EF4-FFF2-40B4-BE49-F238E27FC236}">
                <a16:creationId xmlns:a16="http://schemas.microsoft.com/office/drawing/2014/main" id="{2D51D5BC-3D27-ED3F-B6B3-111D1FD6E79D}"/>
              </a:ext>
            </a:extLst>
          </p:cNvPr>
          <p:cNvSpPr>
            <a:spLocks noGrp="1"/>
          </p:cNvSpPr>
          <p:nvPr>
            <p:ph type="title"/>
          </p:nvPr>
        </p:nvSpPr>
        <p:spPr>
          <a:xfrm>
            <a:off x="2136775" y="228600"/>
            <a:ext cx="8153400" cy="990600"/>
          </a:xfrm>
        </p:spPr>
        <p:txBody>
          <a:bodyPr/>
          <a:lstStyle/>
          <a:p>
            <a:pPr algn="ctr" eaLnBrk="1" hangingPunct="1"/>
            <a:r>
              <a:rPr lang="el-GR" altLang="el-GR" sz="3200" b="1">
                <a:latin typeface="Times New Roman" panose="02020603050405020304" pitchFamily="18" charset="0"/>
                <a:ea typeface="ＭＳ Ｐゴシック" panose="020B0600070205080204" pitchFamily="34" charset="-128"/>
                <a:cs typeface="Times New Roman" panose="02020603050405020304" pitchFamily="18" charset="0"/>
              </a:rPr>
              <a:t>Ενδεικτική Βιβλιογραφία</a:t>
            </a:r>
          </a:p>
        </p:txBody>
      </p:sp>
      <p:sp>
        <p:nvSpPr>
          <p:cNvPr id="49155" name="1 - Θέση περιεχομένου">
            <a:extLst>
              <a:ext uri="{FF2B5EF4-FFF2-40B4-BE49-F238E27FC236}">
                <a16:creationId xmlns:a16="http://schemas.microsoft.com/office/drawing/2014/main" id="{BFC8A512-BEF7-4A4C-1EC7-2F7F4E6AA19B}"/>
              </a:ext>
            </a:extLst>
          </p:cNvPr>
          <p:cNvSpPr>
            <a:spLocks noGrp="1"/>
          </p:cNvSpPr>
          <p:nvPr>
            <p:ph sz="quarter" idx="1"/>
          </p:nvPr>
        </p:nvSpPr>
        <p:spPr>
          <a:xfrm>
            <a:off x="2136775" y="1341438"/>
            <a:ext cx="8153400" cy="4495800"/>
          </a:xfrm>
        </p:spPr>
        <p:txBody>
          <a:bodyPr/>
          <a:lstStyle/>
          <a:p>
            <a:r>
              <a:rPr lang="el-GR" altLang="el-GR" sz="2400">
                <a:latin typeface="Times New Roman" panose="02020603050405020304" pitchFamily="18" charset="0"/>
                <a:ea typeface="ＭＳ Ｐゴシック" panose="020B0600070205080204" pitchFamily="34" charset="-128"/>
                <a:cs typeface="Times New Roman" panose="02020603050405020304" pitchFamily="18" charset="0"/>
              </a:rPr>
              <a:t>Σταθοπούλου, Χ. (2015). Αποκλείοντας τα Κορίτσια: Κορίτσια και Μαθηματικά Βιβλιοπαρουσίαση με μια Κριτική Θεώρηση. </a:t>
            </a:r>
            <a:r>
              <a:rPr lang="el-GR" altLang="el-GR" sz="2400" i="1">
                <a:latin typeface="Times New Roman" panose="02020603050405020304" pitchFamily="18" charset="0"/>
                <a:ea typeface="ＭＳ Ｐゴシック" panose="020B0600070205080204" pitchFamily="34" charset="-128"/>
                <a:cs typeface="Times New Roman" panose="02020603050405020304" pitchFamily="18" charset="0"/>
              </a:rPr>
              <a:t>Επιστημονική Επετηρίδα, Παιδαγωγικού Τμήματος Νηπιαγωγών Πανεπιστημίου Ιωαννίνων</a:t>
            </a:r>
            <a:r>
              <a:rPr lang="el-GR" altLang="el-GR" sz="2400">
                <a:latin typeface="Times New Roman" panose="02020603050405020304" pitchFamily="18" charset="0"/>
                <a:ea typeface="ＭＳ Ｐゴシック" panose="020B0600070205080204" pitchFamily="34" charset="-128"/>
                <a:cs typeface="Times New Roman" panose="02020603050405020304" pitchFamily="18" charset="0"/>
              </a:rPr>
              <a:t>, τ.8, 1-24.  </a:t>
            </a:r>
          </a:p>
          <a:p>
            <a:r>
              <a:rPr lang="el-GR" altLang="el-GR" sz="2400">
                <a:latin typeface="Times New Roman" panose="02020603050405020304" pitchFamily="18" charset="0"/>
                <a:ea typeface="ＭＳ Ｐゴシック" panose="020B0600070205080204" pitchFamily="34" charset="-128"/>
                <a:cs typeface="Times New Roman" panose="02020603050405020304" pitchFamily="18" charset="0"/>
              </a:rPr>
              <a:t>Σταθοπούλου, Χ. (2005). </a:t>
            </a:r>
            <a:r>
              <a:rPr lang="el-GR" altLang="el-GR" sz="2400" i="1">
                <a:latin typeface="Times New Roman" panose="02020603050405020304" pitchFamily="18" charset="0"/>
                <a:ea typeface="ＭＳ Ｐゴシック" panose="020B0600070205080204" pitchFamily="34" charset="-128"/>
                <a:cs typeface="Times New Roman" panose="02020603050405020304" pitchFamily="18" charset="0"/>
              </a:rPr>
              <a:t>Εθνομαθηματικά. Διερευνώντας την Πολιτισμική Διάσταση των Μαθηματικών και της Μαθηματικής Εκπαίδευσης</a:t>
            </a:r>
            <a:r>
              <a:rPr lang="el-GR" altLang="el-GR" sz="2400">
                <a:latin typeface="Times New Roman" panose="02020603050405020304" pitchFamily="18" charset="0"/>
                <a:ea typeface="ＭＳ Ｐゴシック" panose="020B0600070205080204" pitchFamily="34" charset="-128"/>
                <a:cs typeface="Times New Roman" panose="02020603050405020304" pitchFamily="18" charset="0"/>
              </a:rPr>
              <a:t>. Αθήνα: Ατραπός.</a:t>
            </a:r>
          </a:p>
          <a:p>
            <a:r>
              <a:rPr lang="el-GR" altLang="el-GR" sz="2400">
                <a:latin typeface="Times New Roman" panose="02020603050405020304" pitchFamily="18" charset="0"/>
                <a:ea typeface="ＭＳ Ｐゴシック" panose="020B0600070205080204" pitchFamily="34" charset="-128"/>
                <a:cs typeface="Times New Roman" panose="02020603050405020304" pitchFamily="18" charset="0"/>
              </a:rPr>
              <a:t>Χαραλάμπους, Χ. (2016). Γυναίκες και Θετικές Επιστήμες. </a:t>
            </a:r>
            <a:r>
              <a:rPr lang="en-US" altLang="el-GR" sz="2400" i="1">
                <a:latin typeface="Times New Roman" panose="02020603050405020304" pitchFamily="18" charset="0"/>
                <a:ea typeface="ＭＳ Ｐゴシック" panose="020B0600070205080204" pitchFamily="34" charset="-128"/>
                <a:cs typeface="Times New Roman" panose="02020603050405020304" pitchFamily="18" charset="0"/>
              </a:rPr>
              <a:t>The prime magazine</a:t>
            </a:r>
            <a:r>
              <a:rPr lang="en-US" altLang="el-GR" sz="2400">
                <a:latin typeface="Times New Roman" panose="02020603050405020304" pitchFamily="18" charset="0"/>
                <a:ea typeface="ＭＳ Ｐゴシック" panose="020B0600070205080204" pitchFamily="34" charset="-128"/>
                <a:cs typeface="Times New Roman" panose="02020603050405020304" pitchFamily="18" charset="0"/>
              </a:rPr>
              <a:t>, V(3), 157-163.</a:t>
            </a:r>
            <a:endParaRPr lang="el-GR" altLang="el-GR" sz="2400">
              <a:latin typeface="Times New Roman" panose="02020603050405020304" pitchFamily="18" charset="0"/>
              <a:ea typeface="ＭＳ Ｐゴシック" panose="020B0600070205080204" pitchFamily="34" charset="-128"/>
              <a:cs typeface="Times New Roman" panose="02020603050405020304" pitchFamily="18" charset="0"/>
            </a:endParaRPr>
          </a:p>
          <a:p>
            <a:r>
              <a:rPr lang="el-GR" altLang="el-GR" sz="2400">
                <a:latin typeface="Times New Roman" panose="02020603050405020304" pitchFamily="18" charset="0"/>
                <a:ea typeface="ＭＳ Ｐゴシック" panose="020B0600070205080204" pitchFamily="34" charset="-128"/>
                <a:cs typeface="Times New Roman" panose="02020603050405020304" pitchFamily="18" charset="0"/>
              </a:rPr>
              <a:t>Χρονάκη, Α. (2013α). Εισαγωγή της Επιμελήτριας. Αποκλείοντας τα Κορίτσια: Μύθοι, Σκιές και Πραγματικότητες για τη Σχέση Φύλου και Μαθηματικών. Στο Α. Χρονάκη (Επιμ.), </a:t>
            </a:r>
            <a:r>
              <a:rPr lang="el-GR" altLang="el-GR" sz="2400" i="1">
                <a:latin typeface="Times New Roman" panose="02020603050405020304" pitchFamily="18" charset="0"/>
                <a:ea typeface="ＭＳ Ｐゴシック" panose="020B0600070205080204" pitchFamily="34" charset="-128"/>
                <a:cs typeface="Times New Roman" panose="02020603050405020304" pitchFamily="18" charset="0"/>
              </a:rPr>
              <a:t>Αποκλείοντας τα Κορίτσια: Κορίτσια και Μαθηματικά</a:t>
            </a:r>
            <a:r>
              <a:rPr lang="el-GR" altLang="el-GR" sz="2400">
                <a:latin typeface="Times New Roman" panose="02020603050405020304" pitchFamily="18" charset="0"/>
                <a:ea typeface="ＭＳ Ｐゴシック" panose="020B0600070205080204" pitchFamily="34" charset="-128"/>
                <a:cs typeface="Times New Roman" panose="02020603050405020304" pitchFamily="18" charset="0"/>
              </a:rPr>
              <a:t> (σσ. 13-43). Αθήνα: Gutenberg</a:t>
            </a:r>
            <a:endParaRPr lang="el-GR" altLang="el-GR" sz="2400">
              <a:ea typeface="ＭＳ Ｐゴシック" panose="020B0600070205080204" pitchFamily="34" charset="-128"/>
            </a:endParaRPr>
          </a:p>
          <a:p>
            <a:endParaRPr lang="el-GR" altLang="el-GR" sz="2000">
              <a:ea typeface="ＭＳ Ｐゴシック" panose="020B0600070205080204" pitchFamily="34" charset="-128"/>
            </a:endParaRPr>
          </a:p>
          <a:p>
            <a:pPr eaLnBrk="1" hangingPunct="1"/>
            <a:endParaRPr lang="el-GR" altLang="el-GR" sz="2800">
              <a:ea typeface="ＭＳ Ｐゴシック" panose="020B0600070205080204" pitchFamily="34" charset="-128"/>
            </a:endParaRPr>
          </a:p>
          <a:p>
            <a:pPr eaLnBrk="1" hangingPunct="1"/>
            <a:endParaRPr lang="el-GR" altLang="el-GR" sz="2800">
              <a:ea typeface="ＭＳ Ｐゴシック" panose="020B0600070205080204" pitchFamily="34" charset="-128"/>
            </a:endParaRPr>
          </a:p>
          <a:p>
            <a:pPr eaLnBrk="1" hangingPunct="1"/>
            <a:endParaRPr lang="el-GR" altLang="el-GR" sz="2800">
              <a:ea typeface="ＭＳ Ｐゴシック" panose="020B0600070205080204" pitchFamily="34" charset="-128"/>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 Τίτλος">
            <a:extLst>
              <a:ext uri="{FF2B5EF4-FFF2-40B4-BE49-F238E27FC236}">
                <a16:creationId xmlns:a16="http://schemas.microsoft.com/office/drawing/2014/main" id="{349997B9-5B50-C7D1-E00D-7406F3539C51}"/>
              </a:ext>
            </a:extLst>
          </p:cNvPr>
          <p:cNvSpPr>
            <a:spLocks noGrp="1"/>
          </p:cNvSpPr>
          <p:nvPr>
            <p:ph type="title"/>
          </p:nvPr>
        </p:nvSpPr>
        <p:spPr>
          <a:xfrm>
            <a:off x="2136775" y="228600"/>
            <a:ext cx="8153400" cy="990600"/>
          </a:xfrm>
        </p:spPr>
        <p:txBody>
          <a:bodyPr/>
          <a:lstStyle/>
          <a:p>
            <a:pPr algn="ctr" eaLnBrk="1" hangingPunct="1"/>
            <a:r>
              <a:rPr lang="el-GR" altLang="el-GR" sz="3200" b="1">
                <a:latin typeface="Times New Roman" panose="02020603050405020304" pitchFamily="18" charset="0"/>
                <a:ea typeface="ＭＳ Ｐゴシック" panose="020B0600070205080204" pitchFamily="34" charset="-128"/>
                <a:cs typeface="Times New Roman" panose="02020603050405020304" pitchFamily="18" charset="0"/>
              </a:rPr>
              <a:t>Ενδεικτική Βιβλιογραφία</a:t>
            </a:r>
          </a:p>
        </p:txBody>
      </p:sp>
      <p:sp>
        <p:nvSpPr>
          <p:cNvPr id="50179" name="Rectangle 1">
            <a:extLst>
              <a:ext uri="{FF2B5EF4-FFF2-40B4-BE49-F238E27FC236}">
                <a16:creationId xmlns:a16="http://schemas.microsoft.com/office/drawing/2014/main" id="{EF1CCC45-5919-5A18-0B60-6EE24CE845AC}"/>
              </a:ext>
            </a:extLst>
          </p:cNvPr>
          <p:cNvSpPr>
            <a:spLocks noChangeArrowheads="1"/>
          </p:cNvSpPr>
          <p:nvPr/>
        </p:nvSpPr>
        <p:spPr bwMode="auto">
          <a:xfrm>
            <a:off x="1524000" y="365125"/>
            <a:ext cx="9144000"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26960" bIns="0" anchor="ctr">
            <a:spAutoFit/>
          </a:bodyPr>
          <a:lstStyle>
            <a:lvl1pPr>
              <a:spcBef>
                <a:spcPts val="700"/>
              </a:spcBef>
              <a:buClr>
                <a:schemeClr val="accent2"/>
              </a:buClr>
              <a:buSzPct val="60000"/>
              <a:buFont typeface="Wingdings" pitchFamily="2" charset="2"/>
              <a:buChar char=""/>
              <a:defRPr sz="2900">
                <a:solidFill>
                  <a:schemeClr val="tx1"/>
                </a:solidFill>
                <a:latin typeface="Calibri" panose="020F0502020204030204" pitchFamily="34" charset="0"/>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Calibri" panose="020F0502020204030204" pitchFamily="34" charset="0"/>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0" fontAlgn="base" hangingPunct="0">
              <a:spcBef>
                <a:spcPct val="0"/>
              </a:spcBef>
              <a:spcAft>
                <a:spcPct val="0"/>
              </a:spcAft>
              <a:buClrTx/>
              <a:buSzTx/>
              <a:buNone/>
            </a:pPr>
            <a:endParaRPr lang="el-GR" altLang="el-GR" sz="2800" b="1">
              <a:solidFill>
                <a:prstClr val="black"/>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ClrTx/>
              <a:buSzTx/>
              <a:buNone/>
            </a:pPr>
            <a:r>
              <a:rPr lang="el-GR" altLang="el-GR" sz="2800" b="1">
                <a:solidFill>
                  <a:prstClr val="black"/>
                </a:solidFill>
                <a:latin typeface="Times New Roman" panose="02020603050405020304" pitchFamily="18" charset="0"/>
                <a:cs typeface="Times New Roman" panose="02020603050405020304" pitchFamily="18" charset="0"/>
              </a:rPr>
              <a:t>Ξενόγλωσση</a:t>
            </a:r>
            <a:r>
              <a:rPr lang="en-US" altLang="el-GR" sz="2800">
                <a:solidFill>
                  <a:prstClr val="black"/>
                </a:solidFill>
                <a:latin typeface="Arial" panose="020B0604020202020204" pitchFamily="34" charset="0"/>
              </a:rPr>
              <a:t> </a:t>
            </a:r>
            <a:endParaRPr lang="el-GR" altLang="el-GR" sz="2800">
              <a:solidFill>
                <a:prstClr val="black"/>
              </a:solidFill>
              <a:latin typeface="Arial" panose="020B0604020202020204" pitchFamily="34" charset="0"/>
            </a:endParaRPr>
          </a:p>
          <a:p>
            <a:pPr defTabSz="914400" eaLnBrk="0" fontAlgn="base" hangingPunct="0">
              <a:spcBef>
                <a:spcPct val="0"/>
              </a:spcBef>
              <a:spcAft>
                <a:spcPct val="0"/>
              </a:spcAft>
              <a:buClrTx/>
              <a:buSzTx/>
              <a:buNone/>
            </a:pPr>
            <a:endParaRPr lang="en-US" altLang="el-GR" sz="2400">
              <a:solidFill>
                <a:prstClr val="black"/>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ClrTx/>
              <a:buSzTx/>
              <a:buNone/>
            </a:pPr>
            <a:r>
              <a:rPr lang="en-US" altLang="el-GR" sz="2400">
                <a:solidFill>
                  <a:prstClr val="black"/>
                </a:solidFill>
                <a:latin typeface="Times New Roman" panose="02020603050405020304" pitchFamily="18" charset="0"/>
                <a:cs typeface="Times New Roman" panose="02020603050405020304" pitchFamily="18" charset="0"/>
              </a:rPr>
              <a:t>Blair, E., Miller, R., Ong, M. &amp; Zastavker, Y. (2017). Undergraduate STEM Instructors</a:t>
            </a:r>
            <a:r>
              <a:rPr lang="en-US" altLang="en-US" sz="2400">
                <a:solidFill>
                  <a:prstClr val="black"/>
                </a:solidFill>
                <a:latin typeface="Times New Roman" panose="02020603050405020304" pitchFamily="18" charset="0"/>
                <a:cs typeface="Times New Roman" panose="02020603050405020304" pitchFamily="18" charset="0"/>
              </a:rPr>
              <a:t>’</a:t>
            </a:r>
            <a:r>
              <a:rPr lang="en-US" altLang="el-GR" sz="2400">
                <a:solidFill>
                  <a:prstClr val="black"/>
                </a:solidFill>
                <a:latin typeface="Times New Roman" panose="02020603050405020304" pitchFamily="18" charset="0"/>
                <a:cs typeface="Times New Roman" panose="02020603050405020304" pitchFamily="18" charset="0"/>
              </a:rPr>
              <a:t> Teacher Identities and Discourses on Student Gender Expression and Equity. </a:t>
            </a:r>
            <a:r>
              <a:rPr lang="en-US" altLang="el-GR" sz="2400" i="1">
                <a:solidFill>
                  <a:prstClr val="black"/>
                </a:solidFill>
                <a:latin typeface="Times New Roman" panose="02020603050405020304" pitchFamily="18" charset="0"/>
                <a:cs typeface="Times New Roman" panose="02020603050405020304" pitchFamily="18" charset="0"/>
              </a:rPr>
              <a:t>Journal of Engineerig Education</a:t>
            </a:r>
            <a:r>
              <a:rPr lang="en-US" altLang="el-GR" sz="2400">
                <a:solidFill>
                  <a:prstClr val="black"/>
                </a:solidFill>
                <a:latin typeface="Times New Roman" panose="02020603050405020304" pitchFamily="18" charset="0"/>
                <a:cs typeface="Times New Roman" panose="02020603050405020304" pitchFamily="18" charset="0"/>
              </a:rPr>
              <a:t>, 106(1), 14-43. doi: 101002/jee.20157</a:t>
            </a:r>
            <a:r>
              <a:rPr lang="el-GR" altLang="el-GR" sz="2400">
                <a:solidFill>
                  <a:prstClr val="black"/>
                </a:solidFill>
                <a:latin typeface="Times New Roman" panose="02020603050405020304" pitchFamily="18" charset="0"/>
                <a:cs typeface="Times New Roman" panose="02020603050405020304" pitchFamily="18" charset="0"/>
              </a:rPr>
              <a:t> </a:t>
            </a:r>
          </a:p>
          <a:p>
            <a:pPr defTabSz="914400" eaLnBrk="0" fontAlgn="base" hangingPunct="0">
              <a:spcBef>
                <a:spcPct val="0"/>
              </a:spcBef>
              <a:spcAft>
                <a:spcPct val="0"/>
              </a:spcAft>
              <a:buClrTx/>
              <a:buSzTx/>
              <a:buNone/>
            </a:pPr>
            <a:r>
              <a:rPr lang="en-US" altLang="el-GR" sz="2400">
                <a:solidFill>
                  <a:prstClr val="black"/>
                </a:solidFill>
                <a:latin typeface="Times New Roman" panose="02020603050405020304" pitchFamily="18" charset="0"/>
                <a:cs typeface="Times New Roman" panose="02020603050405020304" pitchFamily="18" charset="0"/>
              </a:rPr>
              <a:t>Chronaki, A. &amp; Pechtelidis, Y. (2012). </a:t>
            </a:r>
            <a:r>
              <a:rPr lang="en-US" altLang="en-US" sz="2400">
                <a:solidFill>
                  <a:prstClr val="black"/>
                </a:solidFill>
                <a:latin typeface="Times New Roman" panose="02020603050405020304" pitchFamily="18" charset="0"/>
                <a:cs typeface="Times New Roman" panose="02020603050405020304" pitchFamily="18" charset="0"/>
              </a:rPr>
              <a:t>‘</a:t>
            </a:r>
            <a:r>
              <a:rPr lang="en-US" altLang="el-GR" sz="2400">
                <a:solidFill>
                  <a:prstClr val="black"/>
                </a:solidFill>
                <a:latin typeface="Times New Roman" panose="02020603050405020304" pitchFamily="18" charset="0"/>
                <a:cs typeface="Times New Roman" panose="02020603050405020304" pitchFamily="18" charset="0"/>
              </a:rPr>
              <a:t>Being Good</a:t>
            </a:r>
            <a:r>
              <a:rPr lang="en-US" altLang="en-US" sz="2400">
                <a:solidFill>
                  <a:prstClr val="black"/>
                </a:solidFill>
                <a:latin typeface="Times New Roman" panose="02020603050405020304" pitchFamily="18" charset="0"/>
                <a:cs typeface="Times New Roman" panose="02020603050405020304" pitchFamily="18" charset="0"/>
              </a:rPr>
              <a:t>’</a:t>
            </a:r>
            <a:r>
              <a:rPr lang="en-US" altLang="el-GR" sz="2400">
                <a:solidFill>
                  <a:prstClr val="black"/>
                </a:solidFill>
                <a:latin typeface="Times New Roman" panose="02020603050405020304" pitchFamily="18" charset="0"/>
                <a:cs typeface="Times New Roman" panose="02020603050405020304" pitchFamily="18" charset="0"/>
              </a:rPr>
              <a:t> at Maths. Fabricating Gender Subjectivity. </a:t>
            </a:r>
            <a:r>
              <a:rPr lang="en-US" altLang="el-GR" sz="2400" i="1">
                <a:solidFill>
                  <a:prstClr val="black"/>
                </a:solidFill>
                <a:latin typeface="Times New Roman" panose="02020603050405020304" pitchFamily="18" charset="0"/>
                <a:cs typeface="Times New Roman" panose="02020603050405020304" pitchFamily="18" charset="0"/>
              </a:rPr>
              <a:t>Journal of Research in Mathematics Education</a:t>
            </a:r>
            <a:r>
              <a:rPr lang="en-US" altLang="el-GR" sz="2400">
                <a:solidFill>
                  <a:prstClr val="black"/>
                </a:solidFill>
                <a:latin typeface="Times New Roman" panose="02020603050405020304" pitchFamily="18" charset="0"/>
                <a:cs typeface="Times New Roman" panose="02020603050405020304" pitchFamily="18" charset="0"/>
              </a:rPr>
              <a:t>, 1(3), 246-277. Doi: http: //dx.doi.org/1 0.4471 /redimat.201 2. 1 4. </a:t>
            </a:r>
            <a:endParaRPr lang="el-GR" altLang="el-GR" sz="2400">
              <a:solidFill>
                <a:prstClr val="black"/>
              </a:solidFill>
              <a:latin typeface="Times New Roman" panose="02020603050405020304" pitchFamily="18" charset="0"/>
              <a:cs typeface="Times New Roman" panose="02020603050405020304" pitchFamily="18" charset="0"/>
            </a:endParaRPr>
          </a:p>
          <a:p>
            <a:pPr defTabSz="914400" fontAlgn="base">
              <a:spcBef>
                <a:spcPct val="0"/>
              </a:spcBef>
              <a:spcAft>
                <a:spcPct val="0"/>
              </a:spcAft>
              <a:buClrTx/>
              <a:buSzTx/>
              <a:buNone/>
            </a:pPr>
            <a:r>
              <a:rPr lang="en-US" altLang="el-GR" sz="2400">
                <a:solidFill>
                  <a:prstClr val="black"/>
                </a:solidFill>
                <a:latin typeface="Times New Roman" panose="02020603050405020304" pitchFamily="18" charset="0"/>
                <a:cs typeface="Times New Roman" panose="02020603050405020304" pitchFamily="18" charset="0"/>
              </a:rPr>
              <a:t>Degol, J. L., Wang, M. T., Zhang, Y. &amp; Allerton, J. (2018). Do growth mindsets in math benefit females? Identifying pathways between gender, mindset, and motivation. </a:t>
            </a:r>
            <a:r>
              <a:rPr lang="en-US" altLang="el-GR" sz="2400" i="1">
                <a:solidFill>
                  <a:prstClr val="black"/>
                </a:solidFill>
                <a:latin typeface="Times New Roman" panose="02020603050405020304" pitchFamily="18" charset="0"/>
                <a:cs typeface="Times New Roman" panose="02020603050405020304" pitchFamily="18" charset="0"/>
              </a:rPr>
              <a:t>Journal of youth and adolescence</a:t>
            </a:r>
            <a:r>
              <a:rPr lang="en-US" altLang="el-GR" sz="2400">
                <a:solidFill>
                  <a:prstClr val="black"/>
                </a:solidFill>
                <a:latin typeface="Times New Roman" panose="02020603050405020304" pitchFamily="18" charset="0"/>
                <a:cs typeface="Times New Roman" panose="02020603050405020304" pitchFamily="18" charset="0"/>
              </a:rPr>
              <a:t>, 47(5), 976-990.</a:t>
            </a:r>
          </a:p>
          <a:p>
            <a:pPr defTabSz="914400" eaLnBrk="0" fontAlgn="base" hangingPunct="0">
              <a:spcBef>
                <a:spcPct val="0"/>
              </a:spcBef>
              <a:spcAft>
                <a:spcPct val="0"/>
              </a:spcAft>
              <a:buClrTx/>
              <a:buSzTx/>
              <a:buNone/>
            </a:pPr>
            <a:r>
              <a:rPr lang="en-US" altLang="el-GR" sz="2400">
                <a:solidFill>
                  <a:prstClr val="black"/>
                </a:solidFill>
                <a:latin typeface="Times New Roman" panose="02020603050405020304" pitchFamily="18" charset="0"/>
                <a:cs typeface="Times New Roman" panose="02020603050405020304" pitchFamily="18" charset="0"/>
              </a:rPr>
              <a:t>Walshaw, M. (20</a:t>
            </a:r>
            <a:r>
              <a:rPr lang="el-GR" altLang="el-GR" sz="2400">
                <a:solidFill>
                  <a:prstClr val="black"/>
                </a:solidFill>
                <a:latin typeface="Times New Roman" panose="02020603050405020304" pitchFamily="18" charset="0"/>
                <a:cs typeface="Times New Roman" panose="02020603050405020304" pitchFamily="18" charset="0"/>
              </a:rPr>
              <a:t>13</a:t>
            </a:r>
            <a:r>
              <a:rPr lang="en-US" altLang="el-GR" sz="2400">
                <a:solidFill>
                  <a:prstClr val="black"/>
                </a:solidFill>
                <a:latin typeface="Times New Roman" panose="02020603050405020304" pitchFamily="18" charset="0"/>
                <a:cs typeface="Times New Roman" panose="02020603050405020304" pitchFamily="18" charset="0"/>
              </a:rPr>
              <a:t>).</a:t>
            </a:r>
            <a:r>
              <a:rPr lang="el-GR" altLang="el-GR" sz="2400">
                <a:solidFill>
                  <a:prstClr val="black"/>
                </a:solidFill>
                <a:latin typeface="Times New Roman" panose="02020603050405020304" pitchFamily="18" charset="0"/>
                <a:cs typeface="Times New Roman" panose="02020603050405020304" pitchFamily="18" charset="0"/>
              </a:rPr>
              <a:t> </a:t>
            </a:r>
            <a:r>
              <a:rPr lang="en-US" altLang="el-GR" sz="2400">
                <a:solidFill>
                  <a:prstClr val="black"/>
                </a:solidFill>
                <a:latin typeface="Times New Roman" panose="02020603050405020304" pitchFamily="18" charset="0"/>
                <a:cs typeface="Times New Roman" panose="02020603050405020304" pitchFamily="18" charset="0"/>
              </a:rPr>
              <a:t>Altermative Theoretical Frameworks for Mathematics Education Research, Michel Foucaut. Springer.</a:t>
            </a:r>
            <a:endParaRPr lang="el-GR" altLang="el-GR" sz="2400">
              <a:solidFill>
                <a:prstClr val="black"/>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ClrTx/>
              <a:buSzTx/>
              <a:buNone/>
            </a:pPr>
            <a:endParaRPr lang="el-GR" altLang="el-GR" sz="2400" b="1">
              <a:solidFill>
                <a:prstClr val="black"/>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ClrTx/>
              <a:buSzTx/>
              <a:buNone/>
            </a:pPr>
            <a:endParaRPr lang="el-GR" altLang="el-GR" sz="1800">
              <a:solidFill>
                <a:prstClr val="black"/>
              </a:solidFill>
              <a:latin typeface="Arial" panose="020B060402020202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Ομάδα 23">
            <a:extLst>
              <a:ext uri="{FF2B5EF4-FFF2-40B4-BE49-F238E27FC236}">
                <a16:creationId xmlns:a16="http://schemas.microsoft.com/office/drawing/2014/main" id="{B5726D17-F65F-1401-8B4E-47EF385B0105}"/>
              </a:ext>
            </a:extLst>
          </p:cNvPr>
          <p:cNvGrpSpPr>
            <a:grpSpLocks/>
          </p:cNvGrpSpPr>
          <p:nvPr/>
        </p:nvGrpSpPr>
        <p:grpSpPr bwMode="auto">
          <a:xfrm>
            <a:off x="1870870" y="3003964"/>
            <a:ext cx="7043738" cy="2544763"/>
            <a:chOff x="336523" y="2852936"/>
            <a:chExt cx="7043789" cy="2545159"/>
          </a:xfrm>
        </p:grpSpPr>
        <p:sp>
          <p:nvSpPr>
            <p:cNvPr id="18442" name="TextBox 11">
              <a:extLst>
                <a:ext uri="{FF2B5EF4-FFF2-40B4-BE49-F238E27FC236}">
                  <a16:creationId xmlns:a16="http://schemas.microsoft.com/office/drawing/2014/main" id="{F89C1B50-7ECA-09C1-4F65-94641671C6AA}"/>
                </a:ext>
              </a:extLst>
            </p:cNvPr>
            <p:cNvSpPr txBox="1">
              <a:spLocks noChangeArrowheads="1"/>
            </p:cNvSpPr>
            <p:nvPr/>
          </p:nvSpPr>
          <p:spPr bwMode="auto">
            <a:xfrm>
              <a:off x="336523" y="3176134"/>
              <a:ext cx="2865140" cy="212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lnSpc>
                  <a:spcPct val="150000"/>
                </a:lnSpc>
                <a:spcAft>
                  <a:spcPts val="600"/>
                </a:spcAft>
              </a:pPr>
              <a:r>
                <a:rPr lang="el-GR" altLang="el-GR" dirty="0">
                  <a:latin typeface="Times New Roman" panose="02020603050405020304" pitchFamily="18" charset="0"/>
                  <a:ea typeface="Calibri" panose="020F0502020204030204" pitchFamily="34" charset="0"/>
                  <a:cs typeface="Times New Roman" panose="02020603050405020304" pitchFamily="18" charset="0"/>
                </a:rPr>
                <a:t>«</a:t>
              </a:r>
              <a:r>
                <a:rPr lang="el-GR" altLang="el-GR" i="1" dirty="0">
                  <a:latin typeface="Times New Roman" panose="02020603050405020304" pitchFamily="18" charset="0"/>
                  <a:ea typeface="Calibri" panose="020F0502020204030204" pitchFamily="34" charset="0"/>
                  <a:cs typeface="Times New Roman" panose="02020603050405020304" pitchFamily="18" charset="0"/>
                </a:rPr>
                <a:t>η εξουσία και η γνώση σπονδυλώνονται μέσα στον λόγο - ο λόγος μεταφέρει και παράγει εξουσία</a:t>
              </a:r>
              <a:r>
                <a:rPr lang="el-GR" altLang="el-GR" dirty="0">
                  <a:latin typeface="Times New Roman" panose="02020603050405020304" pitchFamily="18" charset="0"/>
                  <a:ea typeface="Calibri" panose="020F0502020204030204" pitchFamily="34" charset="0"/>
                  <a:cs typeface="Times New Roman" panose="02020603050405020304" pitchFamily="18" charset="0"/>
                </a:rPr>
                <a:t>»</a:t>
              </a:r>
              <a:r>
                <a:rPr lang="en-US" altLang="el-GR" dirty="0">
                  <a:latin typeface="Times New Roman" panose="02020603050405020304" pitchFamily="18" charset="0"/>
                  <a:ea typeface="Calibri" panose="020F0502020204030204" pitchFamily="34" charset="0"/>
                  <a:cs typeface="Times New Roman" panose="02020603050405020304" pitchFamily="18" charset="0"/>
                </a:rPr>
                <a:t> (Foucault, </a:t>
              </a:r>
              <a:r>
                <a:rPr lang="el-GR" altLang="el-GR" dirty="0">
                  <a:latin typeface="Times New Roman" panose="02020603050405020304" pitchFamily="18" charset="0"/>
                  <a:ea typeface="Calibri" panose="020F0502020204030204" pitchFamily="34" charset="0"/>
                  <a:cs typeface="Times New Roman" panose="02020603050405020304" pitchFamily="18" charset="0"/>
                </a:rPr>
                <a:t>1978, σ.125-6) </a:t>
              </a:r>
            </a:p>
          </p:txBody>
        </p:sp>
        <p:grpSp>
          <p:nvGrpSpPr>
            <p:cNvPr id="18443" name="Ομάδα 22">
              <a:extLst>
                <a:ext uri="{FF2B5EF4-FFF2-40B4-BE49-F238E27FC236}">
                  <a16:creationId xmlns:a16="http://schemas.microsoft.com/office/drawing/2014/main" id="{735FE60E-DAEE-B7A4-1C34-A3067F4A3966}"/>
                </a:ext>
              </a:extLst>
            </p:cNvPr>
            <p:cNvGrpSpPr>
              <a:grpSpLocks/>
            </p:cNvGrpSpPr>
            <p:nvPr/>
          </p:nvGrpSpPr>
          <p:grpSpPr bwMode="auto">
            <a:xfrm>
              <a:off x="2771800" y="2852936"/>
              <a:ext cx="4608512" cy="2545159"/>
              <a:chOff x="3638083" y="2564904"/>
              <a:chExt cx="4608512" cy="2545159"/>
            </a:xfrm>
          </p:grpSpPr>
          <p:graphicFrame>
            <p:nvGraphicFramePr>
              <p:cNvPr id="19" name="Διάγραμμα 18">
                <a:extLst>
                  <a:ext uri="{FF2B5EF4-FFF2-40B4-BE49-F238E27FC236}">
                    <a16:creationId xmlns:a16="http://schemas.microsoft.com/office/drawing/2014/main" id="{B2483DF0-A1DC-5E56-454C-A1FA3571A4C2}"/>
                  </a:ext>
                </a:extLst>
              </p:cNvPr>
              <p:cNvGraphicFramePr/>
              <p:nvPr/>
            </p:nvGraphicFramePr>
            <p:xfrm>
              <a:off x="3638083" y="3176134"/>
              <a:ext cx="4608512" cy="1933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445" name="Ομάδα 19">
                <a:extLst>
                  <a:ext uri="{FF2B5EF4-FFF2-40B4-BE49-F238E27FC236}">
                    <a16:creationId xmlns:a16="http://schemas.microsoft.com/office/drawing/2014/main" id="{14B3106A-3FD7-BE00-13CB-3C050D72AAC7}"/>
                  </a:ext>
                </a:extLst>
              </p:cNvPr>
              <p:cNvGrpSpPr>
                <a:grpSpLocks/>
              </p:cNvGrpSpPr>
              <p:nvPr/>
            </p:nvGrpSpPr>
            <p:grpSpPr bwMode="auto">
              <a:xfrm>
                <a:off x="5652120" y="2564904"/>
                <a:ext cx="1584176" cy="1463514"/>
                <a:chOff x="1966495" y="43407"/>
                <a:chExt cx="757942" cy="757942"/>
              </a:xfrm>
            </p:grpSpPr>
            <p:sp>
              <p:nvSpPr>
                <p:cNvPr id="21" name="Shape 20">
                  <a:extLst>
                    <a:ext uri="{FF2B5EF4-FFF2-40B4-BE49-F238E27FC236}">
                      <a16:creationId xmlns:a16="http://schemas.microsoft.com/office/drawing/2014/main" id="{FF329974-9CF1-B34C-2088-94CD0CFD780B}"/>
                    </a:ext>
                  </a:extLst>
                </p:cNvPr>
                <p:cNvSpPr/>
                <p:nvPr/>
              </p:nvSpPr>
              <p:spPr>
                <a:xfrm rot="20700000">
                  <a:off x="1966725" y="43407"/>
                  <a:ext cx="758019" cy="758143"/>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l-GR"/>
                </a:p>
              </p:txBody>
            </p:sp>
            <p:sp>
              <p:nvSpPr>
                <p:cNvPr id="22" name="Shape 4">
                  <a:extLst>
                    <a:ext uri="{FF2B5EF4-FFF2-40B4-BE49-F238E27FC236}">
                      <a16:creationId xmlns:a16="http://schemas.microsoft.com/office/drawing/2014/main" id="{EE5AEE46-05CA-1BCD-F482-BF799B191432}"/>
                    </a:ext>
                  </a:extLst>
                </p:cNvPr>
                <p:cNvSpPr txBox="1"/>
                <p:nvPr/>
              </p:nvSpPr>
              <p:spPr>
                <a:xfrm>
                  <a:off x="2133064" y="209508"/>
                  <a:ext cx="425341" cy="425942"/>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355600">
                    <a:lnSpc>
                      <a:spcPct val="90000"/>
                    </a:lnSpc>
                    <a:spcAft>
                      <a:spcPct val="35000"/>
                    </a:spcAft>
                    <a:defRPr/>
                  </a:pPr>
                  <a:r>
                    <a:rPr lang="el-GR" dirty="0">
                      <a:solidFill>
                        <a:schemeClr val="tx1"/>
                      </a:solidFill>
                    </a:rPr>
                    <a:t>αλήθεια</a:t>
                  </a:r>
                </a:p>
              </p:txBody>
            </p:sp>
          </p:grpSp>
        </p:grpSp>
      </p:grpSp>
      <p:sp>
        <p:nvSpPr>
          <p:cNvPr id="3" name="2 - Τίτλος">
            <a:extLst>
              <a:ext uri="{FF2B5EF4-FFF2-40B4-BE49-F238E27FC236}">
                <a16:creationId xmlns:a16="http://schemas.microsoft.com/office/drawing/2014/main" id="{D2E11921-4436-A125-E8C7-54F012D639AE}"/>
              </a:ext>
            </a:extLst>
          </p:cNvPr>
          <p:cNvSpPr txBox="1">
            <a:spLocks/>
          </p:cNvSpPr>
          <p:nvPr/>
        </p:nvSpPr>
        <p:spPr>
          <a:xfrm>
            <a:off x="1760679" y="165734"/>
            <a:ext cx="8229600" cy="1008062"/>
          </a:xfrm>
          <a:prstGeom prst="rect">
            <a:avLst/>
          </a:prstGeom>
          <a:solidFill>
            <a:schemeClr val="accent5">
              <a:lumMod val="20000"/>
              <a:lumOff val="80000"/>
            </a:schemeClr>
          </a:solidFill>
        </p:spPr>
        <p:txBody>
          <a:bodyPr>
            <a:normAutofit fontScale="25000" lnSpcReduction="20000"/>
          </a:bodyPr>
          <a:lstStyle>
            <a:lvl1pPr algn="l" rtl="0" eaLnBrk="0" fontAlgn="base" hangingPunct="0">
              <a:spcBef>
                <a:spcPct val="0"/>
              </a:spcBef>
              <a:spcAft>
                <a:spcPct val="0"/>
              </a:spcAft>
              <a:defRPr sz="4400" kern="12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Calibri" pitchFamily="34" charset="0"/>
                <a:ea typeface="ＭＳ Ｐゴシック" charset="0"/>
              </a:defRPr>
            </a:lvl2pPr>
            <a:lvl3pPr algn="l" rtl="0" eaLnBrk="0" fontAlgn="base" hangingPunct="0">
              <a:spcBef>
                <a:spcPct val="0"/>
              </a:spcBef>
              <a:spcAft>
                <a:spcPct val="0"/>
              </a:spcAft>
              <a:defRPr sz="4400">
                <a:solidFill>
                  <a:schemeClr val="tx2"/>
                </a:solidFill>
                <a:latin typeface="Calibri" pitchFamily="34" charset="0"/>
                <a:ea typeface="ＭＳ Ｐゴシック" charset="0"/>
              </a:defRPr>
            </a:lvl3pPr>
            <a:lvl4pPr algn="l" rtl="0" eaLnBrk="0" fontAlgn="base" hangingPunct="0">
              <a:spcBef>
                <a:spcPct val="0"/>
              </a:spcBef>
              <a:spcAft>
                <a:spcPct val="0"/>
              </a:spcAft>
              <a:defRPr sz="4400">
                <a:solidFill>
                  <a:schemeClr val="tx2"/>
                </a:solidFill>
                <a:latin typeface="Calibri" pitchFamily="34" charset="0"/>
                <a:ea typeface="ＭＳ Ｐゴシック" charset="0"/>
              </a:defRPr>
            </a:lvl4pPr>
            <a:lvl5pPr algn="l" rtl="0" eaLnBrk="0" fontAlgn="base" hangingPunct="0">
              <a:spcBef>
                <a:spcPct val="0"/>
              </a:spcBef>
              <a:spcAft>
                <a:spcPct val="0"/>
              </a:spcAft>
              <a:defRPr sz="4400">
                <a:solidFill>
                  <a:schemeClr val="tx2"/>
                </a:solidFill>
                <a:latin typeface="Calibri" pitchFamily="34" charset="0"/>
                <a:ea typeface="ＭＳ Ｐゴシック"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eaLnBrk="1" hangingPunct="1">
              <a:defRPr/>
            </a:pPr>
            <a:br>
              <a:rPr lang="el-GR" sz="3600" dirty="0">
                <a:latin typeface="Times New Roman" pitchFamily="18" charset="0"/>
                <a:ea typeface="ＭＳ Ｐゴシック" pitchFamily="34" charset="-128"/>
                <a:cs typeface="Times New Roman" pitchFamily="18" charset="0"/>
              </a:rPr>
            </a:br>
            <a:r>
              <a:rPr lang="el-GR" sz="9300" b="1" dirty="0">
                <a:solidFill>
                  <a:schemeClr val="tx1"/>
                </a:solidFill>
                <a:latin typeface="Times New Roman" pitchFamily="18" charset="0"/>
                <a:ea typeface="ＭＳ Ｐゴシック" pitchFamily="34" charset="-128"/>
                <a:cs typeface="Times New Roman" pitchFamily="18" charset="0"/>
              </a:rPr>
              <a:t>Εννοιολογικό πλαίσιο-φακός που υιοθετείται</a:t>
            </a:r>
            <a:endParaRPr lang="en-US" sz="9300" b="1" dirty="0">
              <a:solidFill>
                <a:schemeClr val="tx1"/>
              </a:solidFill>
              <a:latin typeface="Times New Roman" pitchFamily="18" charset="0"/>
              <a:ea typeface="ＭＳ Ｐゴシック" pitchFamily="34" charset="-128"/>
              <a:cs typeface="Times New Roman" pitchFamily="18" charset="0"/>
            </a:endParaRPr>
          </a:p>
          <a:p>
            <a:pPr algn="ctr" eaLnBrk="1" hangingPunct="1">
              <a:defRPr/>
            </a:pPr>
            <a:r>
              <a:rPr lang="el-GR" sz="9300" b="1" dirty="0">
                <a:solidFill>
                  <a:srgbClr val="0070C0"/>
                </a:solidFill>
                <a:latin typeface="Times New Roman" pitchFamily="18" charset="0"/>
                <a:ea typeface="ＭＳ Ｐゴシック" pitchFamily="34" charset="-128"/>
                <a:cs typeface="Times New Roman" pitchFamily="18" charset="0"/>
              </a:rPr>
              <a:t>μεταδομιστική φουκωϊκή προσέγγιση</a:t>
            </a:r>
            <a:br>
              <a:rPr lang="el-GR" sz="9300" b="1" dirty="0">
                <a:solidFill>
                  <a:schemeClr val="tx1"/>
                </a:solidFill>
                <a:latin typeface="Times New Roman" pitchFamily="18" charset="0"/>
                <a:ea typeface="ＭＳ Ｐゴシック" pitchFamily="34" charset="-128"/>
                <a:cs typeface="Times New Roman" pitchFamily="18" charset="0"/>
              </a:rPr>
            </a:br>
            <a:r>
              <a:rPr lang="el-GR" sz="9300" b="1" dirty="0">
                <a:solidFill>
                  <a:schemeClr val="tx1"/>
                </a:solidFill>
                <a:latin typeface="Times New Roman" pitchFamily="18" charset="0"/>
                <a:ea typeface="ＭＳ Ｐゴシック" pitchFamily="34" charset="-128"/>
                <a:cs typeface="Times New Roman" pitchFamily="18" charset="0"/>
              </a:rPr>
              <a:t> </a:t>
            </a:r>
            <a:br>
              <a:rPr lang="el-GR" sz="9300" dirty="0">
                <a:latin typeface="Times New Roman" pitchFamily="18" charset="0"/>
                <a:ea typeface="ＭＳ Ｐゴシック" pitchFamily="34" charset="-128"/>
                <a:cs typeface="Times New Roman" pitchFamily="18" charset="0"/>
              </a:rPr>
            </a:br>
            <a:endParaRPr lang="el-GR" sz="9300" dirty="0">
              <a:ea typeface="ＭＳ Ｐゴシック" pitchFamily="34" charset="-128"/>
            </a:endParaRPr>
          </a:p>
        </p:txBody>
      </p:sp>
      <p:sp>
        <p:nvSpPr>
          <p:cNvPr id="18436" name="TextBox 5">
            <a:extLst>
              <a:ext uri="{FF2B5EF4-FFF2-40B4-BE49-F238E27FC236}">
                <a16:creationId xmlns:a16="http://schemas.microsoft.com/office/drawing/2014/main" id="{403ED235-0ACF-14C0-5F68-2A5CE9AEA32A}"/>
              </a:ext>
            </a:extLst>
          </p:cNvPr>
          <p:cNvSpPr txBox="1">
            <a:spLocks noChangeArrowheads="1"/>
          </p:cNvSpPr>
          <p:nvPr/>
        </p:nvSpPr>
        <p:spPr bwMode="auto">
          <a:xfrm>
            <a:off x="1736726" y="1231901"/>
            <a:ext cx="35290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l-GR" altLang="el-GR" sz="2200">
                <a:latin typeface="Times New Roman" panose="02020603050405020304" pitchFamily="18" charset="0"/>
                <a:cs typeface="Calibri" panose="020F0502020204030204" pitchFamily="34" charset="0"/>
              </a:rPr>
              <a:t>Η </a:t>
            </a:r>
            <a:r>
              <a:rPr lang="el-GR" altLang="el-GR" sz="2200" b="1">
                <a:latin typeface="Times New Roman" panose="02020603050405020304" pitchFamily="18" charset="0"/>
                <a:cs typeface="Calibri" panose="020F0502020204030204" pitchFamily="34" charset="0"/>
              </a:rPr>
              <a:t>σχεσιακή</a:t>
            </a:r>
            <a:r>
              <a:rPr lang="el-GR" altLang="el-GR" sz="2200">
                <a:latin typeface="Times New Roman" panose="02020603050405020304" pitchFamily="18" charset="0"/>
                <a:cs typeface="Calibri" panose="020F0502020204030204" pitchFamily="34" charset="0"/>
              </a:rPr>
              <a:t> </a:t>
            </a:r>
            <a:r>
              <a:rPr lang="el-GR" altLang="el-GR" sz="2200" b="1">
                <a:latin typeface="Times New Roman" panose="02020603050405020304" pitchFamily="18" charset="0"/>
                <a:cs typeface="Calibri" panose="020F0502020204030204" pitchFamily="34" charset="0"/>
              </a:rPr>
              <a:t>εξουσία</a:t>
            </a:r>
            <a:r>
              <a:rPr lang="el-GR" altLang="el-GR" sz="2200">
                <a:latin typeface="Times New Roman" panose="02020603050405020304" pitchFamily="18" charset="0"/>
                <a:cs typeface="Calibri" panose="020F0502020204030204" pitchFamily="34" charset="0"/>
              </a:rPr>
              <a:t> είναι </a:t>
            </a:r>
            <a:r>
              <a:rPr lang="el-GR" altLang="el-GR" sz="2200" b="1">
                <a:latin typeface="Times New Roman" panose="02020603050405020304" pitchFamily="18" charset="0"/>
                <a:cs typeface="Calibri" panose="020F0502020204030204" pitchFamily="34" charset="0"/>
              </a:rPr>
              <a:t>πρωταρχική της ύπαρξης</a:t>
            </a:r>
            <a:r>
              <a:rPr lang="el-GR" altLang="el-GR" sz="2200">
                <a:latin typeface="Times New Roman" panose="02020603050405020304" pitchFamily="18" charset="0"/>
                <a:cs typeface="Calibri" panose="020F0502020204030204" pitchFamily="34" charset="0"/>
              </a:rPr>
              <a:t> καθώς αποτελεί τον ιστό της πραγματικότητας και τίποτα δεν υπάρχει πριν από αυτήν </a:t>
            </a:r>
            <a:endParaRPr lang="en-US" altLang="el-GR" sz="2200">
              <a:latin typeface="Times New Roman" panose="02020603050405020304" pitchFamily="18" charset="0"/>
              <a:cs typeface="Calibri" panose="020F0502020204030204" pitchFamily="34" charset="0"/>
            </a:endParaRPr>
          </a:p>
          <a:p>
            <a:r>
              <a:rPr lang="el-GR" altLang="el-GR" sz="2200">
                <a:latin typeface="Times New Roman" panose="02020603050405020304" pitchFamily="18" charset="0"/>
                <a:cs typeface="Calibri" panose="020F0502020204030204" pitchFamily="34" charset="0"/>
              </a:rPr>
              <a:t>(</a:t>
            </a:r>
            <a:r>
              <a:rPr lang="en-US" altLang="el-GR" sz="2200">
                <a:latin typeface="Times New Roman" panose="02020603050405020304" pitchFamily="18" charset="0"/>
                <a:cs typeface="Calibri" panose="020F0502020204030204" pitchFamily="34" charset="0"/>
              </a:rPr>
              <a:t>Foucault, 1987).</a:t>
            </a:r>
            <a:endParaRPr lang="el-GR" altLang="el-GR" sz="2200"/>
          </a:p>
        </p:txBody>
      </p:sp>
      <p:sp>
        <p:nvSpPr>
          <p:cNvPr id="8" name="TextBox 7">
            <a:extLst>
              <a:ext uri="{FF2B5EF4-FFF2-40B4-BE49-F238E27FC236}">
                <a16:creationId xmlns:a16="http://schemas.microsoft.com/office/drawing/2014/main" id="{09081335-1481-AECE-A2F5-35285FB75177}"/>
              </a:ext>
            </a:extLst>
          </p:cNvPr>
          <p:cNvSpPr txBox="1">
            <a:spLocks noChangeArrowheads="1"/>
          </p:cNvSpPr>
          <p:nvPr/>
        </p:nvSpPr>
        <p:spPr bwMode="auto">
          <a:xfrm>
            <a:off x="5519739" y="1268413"/>
            <a:ext cx="43211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l-GR" altLang="el-GR" sz="2200">
                <a:latin typeface="Times New Roman" panose="02020603050405020304" pitchFamily="18" charset="0"/>
              </a:rPr>
              <a:t>Οι</a:t>
            </a:r>
            <a:r>
              <a:rPr lang="en-US" altLang="el-GR" sz="2200">
                <a:latin typeface="Times New Roman" panose="02020603050405020304" pitchFamily="18" charset="0"/>
              </a:rPr>
              <a:t> </a:t>
            </a:r>
            <a:r>
              <a:rPr lang="el-GR" altLang="el-GR" sz="2200">
                <a:latin typeface="Times New Roman" panose="02020603050405020304" pitchFamily="18" charset="0"/>
              </a:rPr>
              <a:t>λόγοι </a:t>
            </a:r>
            <a:r>
              <a:rPr lang="el-GR" altLang="el-GR" sz="2200" b="1">
                <a:latin typeface="Times New Roman" panose="02020603050405020304" pitchFamily="18" charset="0"/>
              </a:rPr>
              <a:t>είναι αποτελέσματα </a:t>
            </a:r>
            <a:endParaRPr lang="en-US" altLang="el-GR" sz="2200" b="1">
              <a:latin typeface="Times New Roman" panose="02020603050405020304" pitchFamily="18" charset="0"/>
            </a:endParaRPr>
          </a:p>
          <a:p>
            <a:r>
              <a:rPr lang="el-GR" altLang="el-GR" sz="2200" b="1">
                <a:latin typeface="Times New Roman" panose="02020603050405020304" pitchFamily="18" charset="0"/>
              </a:rPr>
              <a:t>των σχέσεων εξουσίας </a:t>
            </a:r>
            <a:r>
              <a:rPr lang="el-GR" altLang="el-GR" sz="2200">
                <a:latin typeface="Times New Roman" panose="02020603050405020304" pitchFamily="18" charset="0"/>
              </a:rPr>
              <a:t>οι οποίες ενυπάρχουν σε κάθε κοινωνική πρακτική και περιορίζονται από αυτήν (Δοξιάδης, 2015β)</a:t>
            </a:r>
            <a:r>
              <a:rPr lang="en-US" altLang="el-GR" sz="2200">
                <a:latin typeface="Times New Roman" panose="02020603050405020304" pitchFamily="18" charset="0"/>
              </a:rPr>
              <a:t>.</a:t>
            </a:r>
            <a:endParaRPr lang="el-GR" altLang="el-GR" sz="2200">
              <a:latin typeface="Times New Roman" panose="02020603050405020304" pitchFamily="18" charset="0"/>
            </a:endParaRPr>
          </a:p>
        </p:txBody>
      </p:sp>
      <p:grpSp>
        <p:nvGrpSpPr>
          <p:cNvPr id="26" name="Ομάδα 25">
            <a:extLst>
              <a:ext uri="{FF2B5EF4-FFF2-40B4-BE49-F238E27FC236}">
                <a16:creationId xmlns:a16="http://schemas.microsoft.com/office/drawing/2014/main" id="{43946F8F-E1F2-8991-94B4-222541DB21A1}"/>
              </a:ext>
            </a:extLst>
          </p:cNvPr>
          <p:cNvGrpSpPr>
            <a:grpSpLocks/>
          </p:cNvGrpSpPr>
          <p:nvPr/>
        </p:nvGrpSpPr>
        <p:grpSpPr bwMode="auto">
          <a:xfrm>
            <a:off x="1954214" y="5429251"/>
            <a:ext cx="7513637" cy="1395413"/>
            <a:chOff x="429863" y="5429064"/>
            <a:chExt cx="7514186" cy="1396105"/>
          </a:xfrm>
        </p:grpSpPr>
        <p:sp>
          <p:nvSpPr>
            <p:cNvPr id="18439" name="TextBox 9">
              <a:extLst>
                <a:ext uri="{FF2B5EF4-FFF2-40B4-BE49-F238E27FC236}">
                  <a16:creationId xmlns:a16="http://schemas.microsoft.com/office/drawing/2014/main" id="{74A0FE3C-5B67-89F2-6DCA-9C6EF94A8ECB}"/>
                </a:ext>
              </a:extLst>
            </p:cNvPr>
            <p:cNvSpPr txBox="1">
              <a:spLocks noChangeArrowheads="1"/>
            </p:cNvSpPr>
            <p:nvPr/>
          </p:nvSpPr>
          <p:spPr bwMode="auto">
            <a:xfrm>
              <a:off x="429863" y="5851963"/>
              <a:ext cx="277180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lnSpc>
                  <a:spcPct val="150000"/>
                </a:lnSpc>
                <a:spcAft>
                  <a:spcPts val="600"/>
                </a:spcAft>
              </a:pPr>
              <a:r>
                <a:rPr lang="el-GR" altLang="el-GR" sz="2400">
                  <a:latin typeface="Times New Roman" panose="02020603050405020304" pitchFamily="18" charset="0"/>
                  <a:ea typeface="Calibri" panose="020F0502020204030204" pitchFamily="34" charset="0"/>
                  <a:cs typeface="Times New Roman" panose="02020603050405020304" pitchFamily="18" charset="0"/>
                </a:rPr>
                <a:t>Βασικό ερώτημα:</a:t>
              </a:r>
            </a:p>
          </p:txBody>
        </p:sp>
        <p:sp>
          <p:nvSpPr>
            <p:cNvPr id="18440" name="TextBox 17">
              <a:extLst>
                <a:ext uri="{FF2B5EF4-FFF2-40B4-BE49-F238E27FC236}">
                  <a16:creationId xmlns:a16="http://schemas.microsoft.com/office/drawing/2014/main" id="{D2003E97-0781-EA84-E2DB-C36BC95B962A}"/>
                </a:ext>
              </a:extLst>
            </p:cNvPr>
            <p:cNvSpPr txBox="1">
              <a:spLocks noChangeArrowheads="1"/>
            </p:cNvSpPr>
            <p:nvPr/>
          </p:nvSpPr>
          <p:spPr bwMode="auto">
            <a:xfrm>
              <a:off x="3201663" y="5573911"/>
              <a:ext cx="2784937" cy="1200329"/>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l-GR" altLang="el-GR" sz="2400" dirty="0">
                  <a:latin typeface="Times New Roman" panose="02020603050405020304" pitchFamily="18" charset="0"/>
                  <a:ea typeface="Calibri" panose="020F0502020204030204" pitchFamily="34" charset="0"/>
                  <a:cs typeface="Times New Roman" panose="02020603050405020304" pitchFamily="18" charset="0"/>
                </a:rPr>
                <a:t>ποιον υπηρετεί ο λόγος (discourse) (</a:t>
              </a:r>
              <a:r>
                <a:rPr lang="en-US" altLang="el-GR" sz="2400" dirty="0">
                  <a:latin typeface="Times New Roman" panose="02020603050405020304" pitchFamily="18" charset="0"/>
                  <a:ea typeface="Calibri" panose="020F0502020204030204" pitchFamily="34" charset="0"/>
                  <a:cs typeface="Times New Roman" panose="02020603050405020304" pitchFamily="18" charset="0"/>
                </a:rPr>
                <a:t>Foucault, 1987)</a:t>
              </a:r>
              <a:r>
                <a:rPr lang="el-GR" altLang="el-GR" sz="2400" dirty="0">
                  <a:latin typeface="Times New Roman" panose="02020603050405020304" pitchFamily="18" charset="0"/>
                  <a:ea typeface="Calibri" panose="020F0502020204030204" pitchFamily="34" charset="0"/>
                  <a:cs typeface="Times New Roman" panose="02020603050405020304" pitchFamily="18" charset="0"/>
                </a:rPr>
                <a:t> </a:t>
              </a:r>
              <a:endParaRPr lang="el-GR" altLang="el-GR" sz="2400" dirty="0">
                <a:cs typeface="Times New Roman" panose="02020603050405020304" pitchFamily="18" charset="0"/>
              </a:endParaRPr>
            </a:p>
          </p:txBody>
        </p:sp>
        <p:pic>
          <p:nvPicPr>
            <p:cNvPr id="18441" name="Εικόνα 24">
              <a:extLst>
                <a:ext uri="{FF2B5EF4-FFF2-40B4-BE49-F238E27FC236}">
                  <a16:creationId xmlns:a16="http://schemas.microsoft.com/office/drawing/2014/main" id="{8DDAB71F-D236-D0F2-E3FD-94C6A6A943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2593" y="5429064"/>
              <a:ext cx="1481456" cy="139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53D8CA-1291-EE42-43A3-99E248627841}"/>
              </a:ext>
            </a:extLst>
          </p:cNvPr>
          <p:cNvSpPr txBox="1"/>
          <p:nvPr/>
        </p:nvSpPr>
        <p:spPr>
          <a:xfrm>
            <a:off x="2638424" y="771524"/>
            <a:ext cx="6915151" cy="1938992"/>
          </a:xfrm>
          <a:prstGeom prst="rect">
            <a:avLst/>
          </a:prstGeom>
          <a:solidFill>
            <a:schemeClr val="bg1"/>
          </a:solidFill>
        </p:spPr>
        <p:txBody>
          <a:bodyPr wrap="square" rtlCol="0">
            <a:spAutoFit/>
          </a:bodyPr>
          <a:lstStyle/>
          <a:p>
            <a:r>
              <a:rPr lang="el-GR" sz="4000" dirty="0"/>
              <a:t>Αποικιοκρατία: κυρίαρχη ομάδα</a:t>
            </a:r>
          </a:p>
          <a:p>
            <a:endParaRPr lang="el-GR" sz="4000" dirty="0"/>
          </a:p>
          <a:p>
            <a:r>
              <a:rPr lang="el-GR" sz="4000" dirty="0"/>
              <a:t>Σχέσεις εξουσίας</a:t>
            </a:r>
          </a:p>
        </p:txBody>
      </p:sp>
    </p:spTree>
    <p:extLst>
      <p:ext uri="{BB962C8B-B14F-4D97-AF65-F5344CB8AC3E}">
        <p14:creationId xmlns:p14="http://schemas.microsoft.com/office/powerpoint/2010/main" val="27252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F533F-1CD7-DC08-3964-1EA9F919BF6E}"/>
            </a:ext>
          </a:extLst>
        </p:cNvPr>
        <p:cNvGrpSpPr/>
        <p:nvPr/>
      </p:nvGrpSpPr>
      <p:grpSpPr>
        <a:xfrm>
          <a:off x="0" y="0"/>
          <a:ext cx="0" cy="0"/>
          <a:chOff x="0" y="0"/>
          <a:chExt cx="0" cy="0"/>
        </a:xfrm>
      </p:grpSpPr>
      <p:sp>
        <p:nvSpPr>
          <p:cNvPr id="3" name="2 - Τίτλος">
            <a:extLst>
              <a:ext uri="{FF2B5EF4-FFF2-40B4-BE49-F238E27FC236}">
                <a16:creationId xmlns:a16="http://schemas.microsoft.com/office/drawing/2014/main" id="{2025F62D-1238-2205-4357-044C06F6382F}"/>
              </a:ext>
            </a:extLst>
          </p:cNvPr>
          <p:cNvSpPr txBox="1">
            <a:spLocks/>
          </p:cNvSpPr>
          <p:nvPr/>
        </p:nvSpPr>
        <p:spPr>
          <a:xfrm>
            <a:off x="1919288" y="115888"/>
            <a:ext cx="8229600" cy="1008062"/>
          </a:xfrm>
          <a:prstGeom prst="rect">
            <a:avLst/>
          </a:prstGeom>
          <a:solidFill>
            <a:schemeClr val="accent5">
              <a:lumMod val="20000"/>
              <a:lumOff val="80000"/>
            </a:schemeClr>
          </a:solidFill>
        </p:spPr>
        <p:txBody>
          <a:bodyPr>
            <a:normAutofit fontScale="25000" lnSpcReduction="20000"/>
          </a:bodyPr>
          <a:lstStyle>
            <a:lvl1pPr algn="l" rtl="0" eaLnBrk="0" fontAlgn="base" hangingPunct="0">
              <a:spcBef>
                <a:spcPct val="0"/>
              </a:spcBef>
              <a:spcAft>
                <a:spcPct val="0"/>
              </a:spcAft>
              <a:defRPr sz="4400" kern="12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Calibri" pitchFamily="34" charset="0"/>
                <a:ea typeface="ＭＳ Ｐゴシック" charset="0"/>
              </a:defRPr>
            </a:lvl2pPr>
            <a:lvl3pPr algn="l" rtl="0" eaLnBrk="0" fontAlgn="base" hangingPunct="0">
              <a:spcBef>
                <a:spcPct val="0"/>
              </a:spcBef>
              <a:spcAft>
                <a:spcPct val="0"/>
              </a:spcAft>
              <a:defRPr sz="4400">
                <a:solidFill>
                  <a:schemeClr val="tx2"/>
                </a:solidFill>
                <a:latin typeface="Calibri" pitchFamily="34" charset="0"/>
                <a:ea typeface="ＭＳ Ｐゴシック" charset="0"/>
              </a:defRPr>
            </a:lvl3pPr>
            <a:lvl4pPr algn="l" rtl="0" eaLnBrk="0" fontAlgn="base" hangingPunct="0">
              <a:spcBef>
                <a:spcPct val="0"/>
              </a:spcBef>
              <a:spcAft>
                <a:spcPct val="0"/>
              </a:spcAft>
              <a:defRPr sz="4400">
                <a:solidFill>
                  <a:schemeClr val="tx2"/>
                </a:solidFill>
                <a:latin typeface="Calibri" pitchFamily="34" charset="0"/>
                <a:ea typeface="ＭＳ Ｐゴシック" charset="0"/>
              </a:defRPr>
            </a:lvl4pPr>
            <a:lvl5pPr algn="l" rtl="0" eaLnBrk="0" fontAlgn="base" hangingPunct="0">
              <a:spcBef>
                <a:spcPct val="0"/>
              </a:spcBef>
              <a:spcAft>
                <a:spcPct val="0"/>
              </a:spcAft>
              <a:defRPr sz="4400">
                <a:solidFill>
                  <a:schemeClr val="tx2"/>
                </a:solidFill>
                <a:latin typeface="Calibri" pitchFamily="34" charset="0"/>
                <a:ea typeface="ＭＳ Ｐゴシック"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a:lstStyle>
          <a:p>
            <a:pPr algn="ctr" defTabSz="914400" eaLnBrk="1" hangingPunct="1">
              <a:defRPr/>
            </a:pPr>
            <a:br>
              <a:rPr lang="el-GR" sz="3600" dirty="0">
                <a:solidFill>
                  <a:srgbClr val="775F55"/>
                </a:solidFill>
                <a:latin typeface="Times New Roman" pitchFamily="18" charset="0"/>
                <a:ea typeface="ＭＳ Ｐゴシック" pitchFamily="34" charset="-128"/>
                <a:cs typeface="Times New Roman" pitchFamily="18" charset="0"/>
              </a:rPr>
            </a:br>
            <a:r>
              <a:rPr lang="el-GR" sz="9300" b="1" dirty="0">
                <a:solidFill>
                  <a:prstClr val="black"/>
                </a:solidFill>
                <a:latin typeface="Times New Roman" pitchFamily="18" charset="0"/>
                <a:ea typeface="ＭＳ Ｐゴシック" pitchFamily="34" charset="-128"/>
                <a:cs typeface="Times New Roman" pitchFamily="18" charset="0"/>
              </a:rPr>
              <a:t>Θεωρητικός φακός</a:t>
            </a:r>
            <a:endParaRPr lang="en-US" sz="9300" b="1" dirty="0">
              <a:solidFill>
                <a:prstClr val="black"/>
              </a:solidFill>
              <a:latin typeface="Times New Roman" pitchFamily="18" charset="0"/>
              <a:ea typeface="ＭＳ Ｐゴシック" pitchFamily="34" charset="-128"/>
              <a:cs typeface="Times New Roman" pitchFamily="18" charset="0"/>
            </a:endParaRPr>
          </a:p>
          <a:p>
            <a:pPr algn="ctr" defTabSz="914400" eaLnBrk="1" hangingPunct="1">
              <a:defRPr/>
            </a:pPr>
            <a:r>
              <a:rPr lang="el-GR" sz="9300" b="1" dirty="0">
                <a:solidFill>
                  <a:prstClr val="black"/>
                </a:solidFill>
                <a:latin typeface="Times New Roman" pitchFamily="18" charset="0"/>
                <a:ea typeface="ＭＳ Ｐゴシック" pitchFamily="34" charset="-128"/>
                <a:cs typeface="Times New Roman" pitchFamily="18" charset="0"/>
              </a:rPr>
              <a:t>μεταδομιστική φουκωϊκή προσέγγιση</a:t>
            </a:r>
            <a:br>
              <a:rPr lang="el-GR" sz="9300" b="1" dirty="0">
                <a:solidFill>
                  <a:prstClr val="black"/>
                </a:solidFill>
                <a:latin typeface="Times New Roman" pitchFamily="18" charset="0"/>
                <a:ea typeface="ＭＳ Ｐゴシック" pitchFamily="34" charset="-128"/>
                <a:cs typeface="Times New Roman" pitchFamily="18" charset="0"/>
              </a:rPr>
            </a:br>
            <a:r>
              <a:rPr lang="el-GR" sz="9300" b="1" dirty="0">
                <a:solidFill>
                  <a:prstClr val="black"/>
                </a:solidFill>
                <a:latin typeface="Times New Roman" pitchFamily="18" charset="0"/>
                <a:ea typeface="ＭＳ Ｐゴシック" pitchFamily="34" charset="-128"/>
                <a:cs typeface="Times New Roman" pitchFamily="18" charset="0"/>
              </a:rPr>
              <a:t> </a:t>
            </a:r>
            <a:br>
              <a:rPr lang="el-GR" sz="9300" dirty="0">
                <a:solidFill>
                  <a:srgbClr val="775F55"/>
                </a:solidFill>
                <a:latin typeface="Times New Roman" pitchFamily="18" charset="0"/>
                <a:ea typeface="ＭＳ Ｐゴシック" pitchFamily="34" charset="-128"/>
                <a:cs typeface="Times New Roman" pitchFamily="18" charset="0"/>
              </a:rPr>
            </a:br>
            <a:endParaRPr lang="el-GR" sz="9300" dirty="0">
              <a:solidFill>
                <a:srgbClr val="775F55"/>
              </a:solidFill>
              <a:latin typeface="Calibri" panose="020F0502020204030204" pitchFamily="34" charset="0"/>
              <a:ea typeface="ＭＳ Ｐゴシック" pitchFamily="34" charset="-128"/>
            </a:endParaRPr>
          </a:p>
        </p:txBody>
      </p:sp>
      <p:sp>
        <p:nvSpPr>
          <p:cNvPr id="14" name="TextBox 13">
            <a:extLst>
              <a:ext uri="{FF2B5EF4-FFF2-40B4-BE49-F238E27FC236}">
                <a16:creationId xmlns:a16="http://schemas.microsoft.com/office/drawing/2014/main" id="{5F59D9CD-6697-4D8D-5081-8F8B855427B9}"/>
              </a:ext>
            </a:extLst>
          </p:cNvPr>
          <p:cNvSpPr txBox="1"/>
          <p:nvPr/>
        </p:nvSpPr>
        <p:spPr>
          <a:xfrm>
            <a:off x="1546502" y="810386"/>
            <a:ext cx="1871662" cy="522288"/>
          </a:xfrm>
          <a:prstGeom prst="rect">
            <a:avLst/>
          </a:prstGeom>
          <a:solidFill>
            <a:schemeClr val="accent3">
              <a:lumMod val="40000"/>
              <a:lumOff val="60000"/>
            </a:schemeClr>
          </a:solidFill>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defRPr/>
            </a:pPr>
            <a:r>
              <a:rPr lang="en-US" altLang="el-GR" sz="2800">
                <a:solidFill>
                  <a:prstClr val="black"/>
                </a:solidFill>
                <a:latin typeface="Times New Roman" panose="02020603050405020304" pitchFamily="18" charset="0"/>
                <a:cs typeface="Calibri" panose="020F0502020204030204" pitchFamily="34" charset="0"/>
              </a:rPr>
              <a:t>O</a:t>
            </a:r>
            <a:r>
              <a:rPr lang="el-GR" altLang="el-GR" sz="2800">
                <a:solidFill>
                  <a:prstClr val="black"/>
                </a:solidFill>
                <a:latin typeface="Times New Roman" panose="02020603050405020304" pitchFamily="18" charset="0"/>
                <a:cs typeface="Calibri" panose="020F0502020204030204" pitchFamily="34" charset="0"/>
              </a:rPr>
              <a:t>ι λόγοι</a:t>
            </a:r>
            <a:endParaRPr lang="el-GR" altLang="el-GR" sz="2800">
              <a:solidFill>
                <a:prstClr val="black"/>
              </a:solidFill>
            </a:endParaRPr>
          </a:p>
        </p:txBody>
      </p:sp>
      <p:sp>
        <p:nvSpPr>
          <p:cNvPr id="18" name="TextBox 17">
            <a:extLst>
              <a:ext uri="{FF2B5EF4-FFF2-40B4-BE49-F238E27FC236}">
                <a16:creationId xmlns:a16="http://schemas.microsoft.com/office/drawing/2014/main" id="{152E73C3-1776-AF1E-1583-5C4E5599E559}"/>
              </a:ext>
            </a:extLst>
          </p:cNvPr>
          <p:cNvSpPr txBox="1">
            <a:spLocks noChangeArrowheads="1"/>
          </p:cNvSpPr>
          <p:nvPr/>
        </p:nvSpPr>
        <p:spPr bwMode="auto">
          <a:xfrm>
            <a:off x="7303672" y="1395391"/>
            <a:ext cx="3186063" cy="1754326"/>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l-GR"/>
            </a:defPPr>
            <a:lvl1pPr>
              <a:defRPr>
                <a:latin typeface="Times New Roman" panose="02020603050405020304" pitchFamily="18" charset="0"/>
                <a:cs typeface="Calibri" panose="020F050202020403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eaLnBrk="0" fontAlgn="base" hangingPunct="0">
              <a:spcBef>
                <a:spcPct val="0"/>
              </a:spcBef>
              <a:spcAft>
                <a:spcPct val="0"/>
              </a:spcAft>
            </a:pPr>
            <a:r>
              <a:rPr lang="el-GR" altLang="el-GR" dirty="0">
                <a:solidFill>
                  <a:prstClr val="black"/>
                </a:solidFill>
                <a:ea typeface="ＭＳ Ｐゴシック" panose="020B0600070205080204" pitchFamily="34" charset="-128"/>
              </a:rPr>
              <a:t>καθορίζουν δυνατότητες και όρια, </a:t>
            </a:r>
          </a:p>
          <a:p>
            <a:pPr defTabSz="914400" eaLnBrk="0" fontAlgn="base" hangingPunct="0">
              <a:spcBef>
                <a:spcPct val="0"/>
              </a:spcBef>
              <a:spcAft>
                <a:spcPct val="0"/>
              </a:spcAft>
            </a:pPr>
            <a:r>
              <a:rPr lang="el-GR" altLang="el-GR" dirty="0">
                <a:solidFill>
                  <a:prstClr val="black"/>
                </a:solidFill>
                <a:ea typeface="ＭＳ Ｐゴシック" panose="020B0600070205080204" pitchFamily="34" charset="-128"/>
              </a:rPr>
              <a:t>διαμορφώνουν τη σκέψη μας, </a:t>
            </a:r>
          </a:p>
          <a:p>
            <a:pPr defTabSz="914400" eaLnBrk="0" fontAlgn="base" hangingPunct="0">
              <a:spcBef>
                <a:spcPct val="0"/>
              </a:spcBef>
              <a:spcAft>
                <a:spcPct val="0"/>
              </a:spcAft>
            </a:pPr>
            <a:r>
              <a:rPr lang="el-GR" altLang="el-GR" dirty="0">
                <a:solidFill>
                  <a:prstClr val="black"/>
                </a:solidFill>
                <a:ea typeface="ＭＳ Ｐゴシック" panose="020B0600070205080204" pitchFamily="34" charset="-128"/>
              </a:rPr>
              <a:t>τις αντιλήψεις μας</a:t>
            </a:r>
          </a:p>
          <a:p>
            <a:pPr defTabSz="914400" eaLnBrk="0" fontAlgn="base" hangingPunct="0">
              <a:spcBef>
                <a:spcPct val="0"/>
              </a:spcBef>
              <a:spcAft>
                <a:spcPct val="0"/>
              </a:spcAft>
            </a:pPr>
            <a:r>
              <a:rPr lang="el-GR" altLang="el-GR" dirty="0">
                <a:solidFill>
                  <a:prstClr val="black"/>
                </a:solidFill>
                <a:ea typeface="ＭＳ Ｐゴシック" panose="020B0600070205080204" pitchFamily="34" charset="-128"/>
              </a:rPr>
              <a:t>τις πεποιθήσεις μας και </a:t>
            </a:r>
          </a:p>
          <a:p>
            <a:pPr defTabSz="914400" eaLnBrk="0" fontAlgn="base" hangingPunct="0">
              <a:spcBef>
                <a:spcPct val="0"/>
              </a:spcBef>
              <a:spcAft>
                <a:spcPct val="0"/>
              </a:spcAft>
            </a:pPr>
            <a:r>
              <a:rPr lang="el-GR" altLang="el-GR" dirty="0">
                <a:solidFill>
                  <a:prstClr val="black"/>
                </a:solidFill>
                <a:ea typeface="ＭＳ Ｐゴシック" panose="020B0600070205080204" pitchFamily="34" charset="-128"/>
              </a:rPr>
              <a:t>τις πρακτικές μας </a:t>
            </a:r>
            <a:endParaRPr lang="en-US" altLang="el-GR" dirty="0">
              <a:solidFill>
                <a:prstClr val="black"/>
              </a:solidFill>
              <a:ea typeface="ＭＳ Ｐゴシック" panose="020B0600070205080204" pitchFamily="34" charset="-128"/>
            </a:endParaRPr>
          </a:p>
        </p:txBody>
      </p:sp>
      <p:sp>
        <p:nvSpPr>
          <p:cNvPr id="19466" name="TextBox 23">
            <a:extLst>
              <a:ext uri="{FF2B5EF4-FFF2-40B4-BE49-F238E27FC236}">
                <a16:creationId xmlns:a16="http://schemas.microsoft.com/office/drawing/2014/main" id="{F48A4D90-C23D-FD05-7009-25DA1B124DE6}"/>
              </a:ext>
            </a:extLst>
          </p:cNvPr>
          <p:cNvSpPr txBox="1">
            <a:spLocks noChangeArrowheads="1"/>
          </p:cNvSpPr>
          <p:nvPr/>
        </p:nvSpPr>
        <p:spPr bwMode="auto">
          <a:xfrm>
            <a:off x="2017210" y="6075439"/>
            <a:ext cx="32403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dirty="0">
                <a:solidFill>
                  <a:prstClr val="black"/>
                </a:solidFill>
                <a:latin typeface="Times New Roman" panose="02020603050405020304" pitchFamily="18" charset="0"/>
                <a:cs typeface="Calibri" panose="020F0502020204030204" pitchFamily="34" charset="0"/>
              </a:rPr>
              <a:t>(</a:t>
            </a:r>
            <a:r>
              <a:rPr lang="en-US" altLang="el-GR" dirty="0">
                <a:solidFill>
                  <a:prstClr val="black"/>
                </a:solidFill>
                <a:latin typeface="Times New Roman" panose="02020603050405020304" pitchFamily="18" charset="0"/>
                <a:cs typeface="Calibri" panose="020F0502020204030204" pitchFamily="34" charset="0"/>
              </a:rPr>
              <a:t>Walshaw</a:t>
            </a:r>
            <a:r>
              <a:rPr lang="el-GR" altLang="el-GR" dirty="0">
                <a:solidFill>
                  <a:prstClr val="black"/>
                </a:solidFill>
                <a:latin typeface="Times New Roman" panose="02020603050405020304" pitchFamily="18" charset="0"/>
                <a:cs typeface="Calibri" panose="020F0502020204030204" pitchFamily="34" charset="0"/>
              </a:rPr>
              <a:t>, 201</a:t>
            </a:r>
            <a:r>
              <a:rPr lang="en-US" altLang="el-GR" dirty="0">
                <a:solidFill>
                  <a:prstClr val="black"/>
                </a:solidFill>
                <a:latin typeface="Times New Roman" panose="02020603050405020304" pitchFamily="18" charset="0"/>
                <a:cs typeface="Calibri" panose="020F0502020204030204" pitchFamily="34" charset="0"/>
              </a:rPr>
              <a:t>6</a:t>
            </a:r>
            <a:r>
              <a:rPr lang="el-GR" altLang="el-GR" dirty="0">
                <a:solidFill>
                  <a:prstClr val="black"/>
                </a:solidFill>
                <a:latin typeface="Times New Roman" panose="02020603050405020304" pitchFamily="18" charset="0"/>
                <a:cs typeface="Calibri" panose="020F0502020204030204" pitchFamily="34" charset="0"/>
              </a:rPr>
              <a:t>; Δοξιάδης, 2015</a:t>
            </a:r>
          </a:p>
          <a:p>
            <a:pPr defTabSz="914400" eaLnBrk="0" fontAlgn="base" hangingPunct="0">
              <a:spcBef>
                <a:spcPct val="0"/>
              </a:spcBef>
              <a:spcAft>
                <a:spcPct val="0"/>
              </a:spcAft>
            </a:pPr>
            <a:r>
              <a:rPr lang="el-GR"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Χρονάκη, 2013β</a:t>
            </a:r>
            <a:r>
              <a:rPr lang="el-GR" altLang="el-GR" dirty="0">
                <a:solidFill>
                  <a:prstClr val="black"/>
                </a:solidFill>
                <a:latin typeface="Times New Roman" panose="02020603050405020304" pitchFamily="18" charset="0"/>
                <a:cs typeface="Calibri" panose="020F0502020204030204" pitchFamily="34" charset="0"/>
              </a:rPr>
              <a:t>)</a:t>
            </a:r>
            <a:endParaRPr lang="el-GR" altLang="el-GR" dirty="0">
              <a:solidFill>
                <a:prstClr val="black"/>
              </a:solidFill>
            </a:endParaRPr>
          </a:p>
        </p:txBody>
      </p:sp>
      <p:sp>
        <p:nvSpPr>
          <p:cNvPr id="5" name="Εξάγωνο 4">
            <a:extLst>
              <a:ext uri="{FF2B5EF4-FFF2-40B4-BE49-F238E27FC236}">
                <a16:creationId xmlns:a16="http://schemas.microsoft.com/office/drawing/2014/main" id="{34AAAD89-BC61-ACFF-2FA6-9D5D44FE7187}"/>
              </a:ext>
            </a:extLst>
          </p:cNvPr>
          <p:cNvSpPr/>
          <p:nvPr/>
        </p:nvSpPr>
        <p:spPr>
          <a:xfrm>
            <a:off x="2994335" y="4173552"/>
            <a:ext cx="2269317" cy="1661437"/>
          </a:xfrm>
          <a:prstGeom prst="hexagon">
            <a:avLst/>
          </a:prstGeom>
          <a:noFill/>
          <a:ln w="571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el-GR" altLang="el-GR" sz="2200" dirty="0">
                <a:solidFill>
                  <a:prstClr val="black"/>
                </a:solidFill>
                <a:latin typeface="Calibri" panose="020F0502020204030204" pitchFamily="34" charset="0"/>
              </a:rPr>
              <a:t>λειτουργούν ως άγραφοι κανόνες </a:t>
            </a:r>
          </a:p>
        </p:txBody>
      </p:sp>
      <p:sp>
        <p:nvSpPr>
          <p:cNvPr id="8" name="Εξάγωνο 7">
            <a:extLst>
              <a:ext uri="{FF2B5EF4-FFF2-40B4-BE49-F238E27FC236}">
                <a16:creationId xmlns:a16="http://schemas.microsoft.com/office/drawing/2014/main" id="{01ECC86C-E800-771A-ABB4-DA885FF2BDAD}"/>
              </a:ext>
            </a:extLst>
          </p:cNvPr>
          <p:cNvSpPr/>
          <p:nvPr/>
        </p:nvSpPr>
        <p:spPr>
          <a:xfrm>
            <a:off x="1546503" y="1752270"/>
            <a:ext cx="2679699" cy="2249664"/>
          </a:xfrm>
          <a:prstGeom prst="hexagon">
            <a:avLst/>
          </a:prstGeom>
          <a:noFill/>
          <a:ln w="571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el-GR" altLang="el-GR" sz="2200" dirty="0">
                <a:solidFill>
                  <a:prstClr val="black"/>
                </a:solidFill>
                <a:latin typeface="Calibri" panose="020F0502020204030204" pitchFamily="34" charset="0"/>
              </a:rPr>
              <a:t>λογοθετικές πρακτικές συνώνυμες με τα συστήματα κοινωνικών σχέσεων</a:t>
            </a:r>
          </a:p>
        </p:txBody>
      </p:sp>
      <p:sp>
        <p:nvSpPr>
          <p:cNvPr id="9" name="Εξάγωνο 8">
            <a:extLst>
              <a:ext uri="{FF2B5EF4-FFF2-40B4-BE49-F238E27FC236}">
                <a16:creationId xmlns:a16="http://schemas.microsoft.com/office/drawing/2014/main" id="{4A73E1B9-C409-5524-3524-BC16E41C97D3}"/>
              </a:ext>
            </a:extLst>
          </p:cNvPr>
          <p:cNvSpPr/>
          <p:nvPr/>
        </p:nvSpPr>
        <p:spPr>
          <a:xfrm>
            <a:off x="4293495" y="1737353"/>
            <a:ext cx="2679291" cy="2249664"/>
          </a:xfrm>
          <a:prstGeom prst="hexagon">
            <a:avLst/>
          </a:prstGeom>
          <a:noFill/>
          <a:ln w="571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l-GR" altLang="el-GR" sz="2200" dirty="0">
                <a:solidFill>
                  <a:prstClr val="black"/>
                </a:solidFill>
                <a:latin typeface="Calibri" panose="020F0502020204030204" pitchFamily="34" charset="0"/>
              </a:rPr>
              <a:t>λογοθετικές</a:t>
            </a:r>
          </a:p>
          <a:p>
            <a:pPr algn="ctr" defTabSz="914400" eaLnBrk="0" fontAlgn="base" hangingPunct="0">
              <a:spcBef>
                <a:spcPct val="0"/>
              </a:spcBef>
              <a:spcAft>
                <a:spcPct val="0"/>
              </a:spcAft>
            </a:pPr>
            <a:r>
              <a:rPr lang="el-GR" altLang="el-GR" sz="2200" dirty="0">
                <a:solidFill>
                  <a:prstClr val="black"/>
                </a:solidFill>
                <a:latin typeface="Calibri" panose="020F0502020204030204" pitchFamily="34" charset="0"/>
              </a:rPr>
              <a:t>πρακτικές που συγκροτούν τα αντικείμενα για τα οποία μιλάμε</a:t>
            </a:r>
          </a:p>
        </p:txBody>
      </p:sp>
      <p:grpSp>
        <p:nvGrpSpPr>
          <p:cNvPr id="17" name="Ομάδα 16">
            <a:extLst>
              <a:ext uri="{FF2B5EF4-FFF2-40B4-BE49-F238E27FC236}">
                <a16:creationId xmlns:a16="http://schemas.microsoft.com/office/drawing/2014/main" id="{F6E8AEF0-4805-6F14-C066-A3B58214750F}"/>
              </a:ext>
            </a:extLst>
          </p:cNvPr>
          <p:cNvGrpSpPr/>
          <p:nvPr/>
        </p:nvGrpSpPr>
        <p:grpSpPr>
          <a:xfrm>
            <a:off x="5520516" y="4592817"/>
            <a:ext cx="4783898" cy="2077353"/>
            <a:chOff x="4249001" y="4191303"/>
            <a:chExt cx="4783898" cy="2077353"/>
          </a:xfrm>
        </p:grpSpPr>
        <p:sp>
          <p:nvSpPr>
            <p:cNvPr id="22" name="TextBox 21">
              <a:extLst>
                <a:ext uri="{FF2B5EF4-FFF2-40B4-BE49-F238E27FC236}">
                  <a16:creationId xmlns:a16="http://schemas.microsoft.com/office/drawing/2014/main" id="{ABA521F0-65E9-843D-4AD5-1666F1B69995}"/>
                </a:ext>
              </a:extLst>
            </p:cNvPr>
            <p:cNvSpPr txBox="1">
              <a:spLocks noChangeArrowheads="1"/>
            </p:cNvSpPr>
            <p:nvPr/>
          </p:nvSpPr>
          <p:spPr bwMode="auto">
            <a:xfrm>
              <a:off x="6782940" y="4774933"/>
              <a:ext cx="2249959" cy="923330"/>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l-GR"/>
              </a:defPPr>
              <a:lvl1pPr>
                <a:defRPr>
                  <a:latin typeface="Times New Roman" panose="02020603050405020304" pitchFamily="18" charset="0"/>
                  <a:cs typeface="Calibri" panose="020F050202020403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eaLnBrk="0" fontAlgn="base" hangingPunct="0">
                <a:spcBef>
                  <a:spcPct val="0"/>
                </a:spcBef>
                <a:spcAft>
                  <a:spcPct val="0"/>
                </a:spcAft>
              </a:pPr>
              <a:r>
                <a:rPr lang="el-GR" altLang="el-GR" dirty="0">
                  <a:solidFill>
                    <a:prstClr val="black"/>
                  </a:solidFill>
                  <a:ea typeface="ＭＳ Ｐゴシック" panose="020B0600070205080204" pitchFamily="34" charset="-128"/>
                </a:rPr>
                <a:t>επηρεάζουν τη ζωή και την υλικότητά της </a:t>
              </a:r>
              <a:endParaRPr lang="en-US" altLang="el-GR" dirty="0">
                <a:solidFill>
                  <a:prstClr val="black"/>
                </a:solidFill>
                <a:ea typeface="ＭＳ Ｐゴシック" panose="020B0600070205080204" pitchFamily="34" charset="-128"/>
              </a:endParaRPr>
            </a:p>
            <a:p>
              <a:pPr defTabSz="914400" eaLnBrk="0" fontAlgn="base" hangingPunct="0">
                <a:spcBef>
                  <a:spcPct val="0"/>
                </a:spcBef>
                <a:spcAft>
                  <a:spcPct val="0"/>
                </a:spcAft>
              </a:pPr>
              <a:endParaRPr lang="el-GR" altLang="el-GR" dirty="0">
                <a:solidFill>
                  <a:prstClr val="black"/>
                </a:solidFill>
                <a:ea typeface="ＭＳ Ｐゴシック" panose="020B0600070205080204" pitchFamily="34" charset="-128"/>
              </a:endParaRPr>
            </a:p>
          </p:txBody>
        </p:sp>
        <p:pic>
          <p:nvPicPr>
            <p:cNvPr id="16" name="Εικόνα 15">
              <a:extLst>
                <a:ext uri="{FF2B5EF4-FFF2-40B4-BE49-F238E27FC236}">
                  <a16:creationId xmlns:a16="http://schemas.microsoft.com/office/drawing/2014/main" id="{930BD1BD-E210-5D47-01D1-C146E713F41C}"/>
                </a:ext>
              </a:extLst>
            </p:cNvPr>
            <p:cNvPicPr>
              <a:picLocks noChangeAspect="1"/>
            </p:cNvPicPr>
            <p:nvPr/>
          </p:nvPicPr>
          <p:blipFill>
            <a:blip r:embed="rId3"/>
            <a:stretch>
              <a:fillRect/>
            </a:stretch>
          </p:blipFill>
          <p:spPr>
            <a:xfrm>
              <a:off x="4249001" y="4191303"/>
              <a:ext cx="2588178" cy="2077353"/>
            </a:xfrm>
            <a:prstGeom prst="rect">
              <a:avLst/>
            </a:prstGeom>
          </p:spPr>
        </p:pic>
      </p:grpSp>
      <p:sp>
        <p:nvSpPr>
          <p:cNvPr id="20" name="TextBox 19">
            <a:extLst>
              <a:ext uri="{FF2B5EF4-FFF2-40B4-BE49-F238E27FC236}">
                <a16:creationId xmlns:a16="http://schemas.microsoft.com/office/drawing/2014/main" id="{8DB527E1-32EE-E02C-F17D-221F36B8D787}"/>
              </a:ext>
            </a:extLst>
          </p:cNvPr>
          <p:cNvSpPr txBox="1">
            <a:spLocks noChangeArrowheads="1"/>
          </p:cNvSpPr>
          <p:nvPr/>
        </p:nvSpPr>
        <p:spPr bwMode="auto">
          <a:xfrm>
            <a:off x="8010236" y="3525352"/>
            <a:ext cx="2374861" cy="923330"/>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l-GR"/>
            </a:defPPr>
            <a:lvl1pPr>
              <a:defRPr>
                <a:latin typeface="Times New Roman" panose="02020603050405020304" pitchFamily="18" charset="0"/>
                <a:cs typeface="Calibri" panose="020F050202020403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defTabSz="914400" eaLnBrk="0" fontAlgn="base" hangingPunct="0">
              <a:spcBef>
                <a:spcPct val="0"/>
              </a:spcBef>
              <a:spcAft>
                <a:spcPct val="0"/>
              </a:spcAft>
            </a:pPr>
            <a:r>
              <a:rPr lang="el-GR" altLang="el-GR" dirty="0">
                <a:solidFill>
                  <a:prstClr val="black"/>
                </a:solidFill>
                <a:ea typeface="ＭＳ Ｐゴシック" panose="020B0600070205080204" pitchFamily="34" charset="-128"/>
              </a:rPr>
              <a:t>δομούν συναισθήματα και  </a:t>
            </a:r>
          </a:p>
          <a:p>
            <a:pPr algn="ctr" defTabSz="914400" eaLnBrk="0" fontAlgn="base" hangingPunct="0">
              <a:spcBef>
                <a:spcPct val="0"/>
              </a:spcBef>
              <a:spcAft>
                <a:spcPct val="0"/>
              </a:spcAft>
            </a:pPr>
            <a:r>
              <a:rPr lang="el-GR" altLang="el-GR" dirty="0">
                <a:solidFill>
                  <a:prstClr val="black"/>
                </a:solidFill>
                <a:ea typeface="ＭＳ Ｐゴシック" panose="020B0600070205080204" pitchFamily="34" charset="-128"/>
              </a:rPr>
              <a:t>δρώντα υποκείμενα</a:t>
            </a:r>
          </a:p>
        </p:txBody>
      </p:sp>
    </p:spTree>
    <p:extLst>
      <p:ext uri="{BB962C8B-B14F-4D97-AF65-F5344CB8AC3E}">
        <p14:creationId xmlns:p14="http://schemas.microsoft.com/office/powerpoint/2010/main" val="390576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8" grpId="0" animBg="1"/>
      <p:bldP spid="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4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Εικόνα 12">
            <a:extLst>
              <a:ext uri="{FF2B5EF4-FFF2-40B4-BE49-F238E27FC236}">
                <a16:creationId xmlns:a16="http://schemas.microsoft.com/office/drawing/2014/main" id="{E22D5E8E-F5B2-A944-3A39-0DA3FCA75A8C}"/>
              </a:ext>
            </a:extLst>
          </p:cNvPr>
          <p:cNvPicPr>
            <a:picLocks noChangeAspect="1"/>
          </p:cNvPicPr>
          <p:nvPr/>
        </p:nvPicPr>
        <p:blipFill>
          <a:blip r:embed="rId3"/>
          <a:stretch>
            <a:fillRect/>
          </a:stretch>
        </p:blipFill>
        <p:spPr>
          <a:xfrm>
            <a:off x="712517" y="3748194"/>
            <a:ext cx="2925007" cy="2471631"/>
          </a:xfrm>
          <a:prstGeom prst="rect">
            <a:avLst/>
          </a:prstGeom>
        </p:spPr>
      </p:pic>
      <p:sp>
        <p:nvSpPr>
          <p:cNvPr id="38" name="Rectangle 37">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Εικόνα 16">
            <a:extLst>
              <a:ext uri="{FF2B5EF4-FFF2-40B4-BE49-F238E27FC236}">
                <a16:creationId xmlns:a16="http://schemas.microsoft.com/office/drawing/2014/main" id="{04BB614D-1E8D-57BB-238C-9DE5F1D03CE3}"/>
              </a:ext>
            </a:extLst>
          </p:cNvPr>
          <p:cNvPicPr>
            <a:picLocks noChangeAspect="1"/>
          </p:cNvPicPr>
          <p:nvPr/>
        </p:nvPicPr>
        <p:blipFill>
          <a:blip r:embed="rId4"/>
          <a:stretch>
            <a:fillRect/>
          </a:stretch>
        </p:blipFill>
        <p:spPr>
          <a:xfrm>
            <a:off x="4243299" y="487090"/>
            <a:ext cx="3570490" cy="3395544"/>
          </a:xfrm>
          <a:prstGeom prst="rect">
            <a:avLst/>
          </a:prstGeom>
        </p:spPr>
      </p:pic>
      <p:sp>
        <p:nvSpPr>
          <p:cNvPr id="40" name="Rectangle 39">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Εικόνα 15">
            <a:extLst>
              <a:ext uri="{FF2B5EF4-FFF2-40B4-BE49-F238E27FC236}">
                <a16:creationId xmlns:a16="http://schemas.microsoft.com/office/drawing/2014/main" id="{C27EAD5C-3306-34C9-ADDD-53FBB511C23D}"/>
              </a:ext>
            </a:extLst>
          </p:cNvPr>
          <p:cNvPicPr>
            <a:picLocks noChangeAspect="1"/>
          </p:cNvPicPr>
          <p:nvPr/>
        </p:nvPicPr>
        <p:blipFill>
          <a:blip r:embed="rId5"/>
          <a:stretch>
            <a:fillRect/>
          </a:stretch>
        </p:blipFill>
        <p:spPr>
          <a:xfrm>
            <a:off x="8313518" y="3885604"/>
            <a:ext cx="3252903" cy="2203841"/>
          </a:xfrm>
          <a:prstGeom prst="rect">
            <a:avLst/>
          </a:prstGeom>
        </p:spPr>
      </p:pic>
      <p:grpSp>
        <p:nvGrpSpPr>
          <p:cNvPr id="7" name="Ομάδα 6">
            <a:extLst>
              <a:ext uri="{FF2B5EF4-FFF2-40B4-BE49-F238E27FC236}">
                <a16:creationId xmlns:a16="http://schemas.microsoft.com/office/drawing/2014/main" id="{180EE37B-4317-40F5-8D3A-49C32209AAAA}"/>
              </a:ext>
            </a:extLst>
          </p:cNvPr>
          <p:cNvGrpSpPr/>
          <p:nvPr/>
        </p:nvGrpSpPr>
        <p:grpSpPr>
          <a:xfrm>
            <a:off x="698294" y="643467"/>
            <a:ext cx="2970653" cy="2475650"/>
            <a:chOff x="-9130" y="139042"/>
            <a:chExt cx="4029706" cy="3114041"/>
          </a:xfrm>
        </p:grpSpPr>
        <p:pic>
          <p:nvPicPr>
            <p:cNvPr id="3" name="Εικόνα 2">
              <a:extLst>
                <a:ext uri="{FF2B5EF4-FFF2-40B4-BE49-F238E27FC236}">
                  <a16:creationId xmlns:a16="http://schemas.microsoft.com/office/drawing/2014/main" id="{C17044B1-6234-F863-B64D-5671D1490C28}"/>
                </a:ext>
              </a:extLst>
            </p:cNvPr>
            <p:cNvPicPr>
              <a:picLocks noChangeAspect="1"/>
            </p:cNvPicPr>
            <p:nvPr/>
          </p:nvPicPr>
          <p:blipFill>
            <a:blip r:embed="rId6"/>
            <a:stretch>
              <a:fillRect/>
            </a:stretch>
          </p:blipFill>
          <p:spPr>
            <a:xfrm>
              <a:off x="-9130" y="2829540"/>
              <a:ext cx="4029706" cy="423543"/>
            </a:xfrm>
            <a:prstGeom prst="rect">
              <a:avLst/>
            </a:prstGeom>
          </p:spPr>
        </p:pic>
        <p:pic>
          <p:nvPicPr>
            <p:cNvPr id="6" name="Εικόνα 5">
              <a:extLst>
                <a:ext uri="{FF2B5EF4-FFF2-40B4-BE49-F238E27FC236}">
                  <a16:creationId xmlns:a16="http://schemas.microsoft.com/office/drawing/2014/main" id="{C58E8F42-D800-ABED-0BFB-3970EA85CB01}"/>
                </a:ext>
              </a:extLst>
            </p:cNvPr>
            <p:cNvPicPr>
              <a:picLocks noChangeAspect="1"/>
            </p:cNvPicPr>
            <p:nvPr/>
          </p:nvPicPr>
          <p:blipFill>
            <a:blip r:embed="rId7"/>
            <a:stretch>
              <a:fillRect/>
            </a:stretch>
          </p:blipFill>
          <p:spPr>
            <a:xfrm>
              <a:off x="159738" y="139042"/>
              <a:ext cx="3649194" cy="2556919"/>
            </a:xfrm>
            <a:prstGeom prst="rect">
              <a:avLst/>
            </a:prstGeom>
          </p:spPr>
        </p:pic>
      </p:grpSp>
      <p:grpSp>
        <p:nvGrpSpPr>
          <p:cNvPr id="14" name="Ομάδα 13">
            <a:extLst>
              <a:ext uri="{FF2B5EF4-FFF2-40B4-BE49-F238E27FC236}">
                <a16:creationId xmlns:a16="http://schemas.microsoft.com/office/drawing/2014/main" id="{91862DFF-013F-F7B6-B583-537F5AE44A53}"/>
              </a:ext>
            </a:extLst>
          </p:cNvPr>
          <p:cNvGrpSpPr/>
          <p:nvPr/>
        </p:nvGrpSpPr>
        <p:grpSpPr>
          <a:xfrm>
            <a:off x="8313518" y="712523"/>
            <a:ext cx="3252903" cy="2344570"/>
            <a:chOff x="4315128" y="777216"/>
            <a:chExt cx="4029155" cy="2904063"/>
          </a:xfrm>
        </p:grpSpPr>
        <p:pic>
          <p:nvPicPr>
            <p:cNvPr id="5" name="Εικόνα 4">
              <a:extLst>
                <a:ext uri="{FF2B5EF4-FFF2-40B4-BE49-F238E27FC236}">
                  <a16:creationId xmlns:a16="http://schemas.microsoft.com/office/drawing/2014/main" id="{50A696EE-D617-B947-252C-0E44767084D8}"/>
                </a:ext>
              </a:extLst>
            </p:cNvPr>
            <p:cNvPicPr>
              <a:picLocks noChangeAspect="1"/>
            </p:cNvPicPr>
            <p:nvPr/>
          </p:nvPicPr>
          <p:blipFill>
            <a:blip r:embed="rId8"/>
            <a:stretch>
              <a:fillRect/>
            </a:stretch>
          </p:blipFill>
          <p:spPr>
            <a:xfrm>
              <a:off x="4713514" y="777216"/>
              <a:ext cx="2764972" cy="2530443"/>
            </a:xfrm>
            <a:prstGeom prst="rect">
              <a:avLst/>
            </a:prstGeom>
          </p:spPr>
        </p:pic>
        <p:pic>
          <p:nvPicPr>
            <p:cNvPr id="11" name="Εικόνα 10">
              <a:extLst>
                <a:ext uri="{FF2B5EF4-FFF2-40B4-BE49-F238E27FC236}">
                  <a16:creationId xmlns:a16="http://schemas.microsoft.com/office/drawing/2014/main" id="{3810B434-1806-BB31-3A67-A9459CC50F28}"/>
                </a:ext>
              </a:extLst>
            </p:cNvPr>
            <p:cNvPicPr>
              <a:picLocks noChangeAspect="1"/>
            </p:cNvPicPr>
            <p:nvPr/>
          </p:nvPicPr>
          <p:blipFill>
            <a:blip r:embed="rId9"/>
            <a:stretch>
              <a:fillRect/>
            </a:stretch>
          </p:blipFill>
          <p:spPr>
            <a:xfrm>
              <a:off x="4315128" y="3395893"/>
              <a:ext cx="4029155" cy="285386"/>
            </a:xfrm>
            <a:prstGeom prst="rect">
              <a:avLst/>
            </a:prstGeom>
          </p:spPr>
        </p:pic>
      </p:grpSp>
      <p:sp>
        <p:nvSpPr>
          <p:cNvPr id="18" name="TextBox 17">
            <a:extLst>
              <a:ext uri="{FF2B5EF4-FFF2-40B4-BE49-F238E27FC236}">
                <a16:creationId xmlns:a16="http://schemas.microsoft.com/office/drawing/2014/main" id="{D693B155-FD26-33AE-F239-6C9B968E2DA1}"/>
              </a:ext>
            </a:extLst>
          </p:cNvPr>
          <p:cNvSpPr txBox="1">
            <a:spLocks noChangeArrowheads="1"/>
          </p:cNvSpPr>
          <p:nvPr/>
        </p:nvSpPr>
        <p:spPr bwMode="auto">
          <a:xfrm>
            <a:off x="4667927" y="3881835"/>
            <a:ext cx="2697532" cy="1200329"/>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l-GR"/>
            </a:defPPr>
            <a:lvl1pPr>
              <a:defRPr>
                <a:latin typeface="Times New Roman" panose="02020603050405020304" pitchFamily="18" charset="0"/>
                <a:cs typeface="Calibri" panose="020F050202020403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defTabSz="914400" eaLnBrk="0" fontAlgn="base" hangingPunct="0">
              <a:spcBef>
                <a:spcPct val="0"/>
              </a:spcBef>
              <a:spcAft>
                <a:spcPct val="0"/>
              </a:spcAft>
            </a:pPr>
            <a:r>
              <a:rPr lang="el-GR" altLang="el-GR" sz="2400" dirty="0">
                <a:solidFill>
                  <a:prstClr val="black"/>
                </a:solidFill>
                <a:ea typeface="ＭＳ Ｐゴシック" panose="020B0600070205080204" pitchFamily="34" charset="-128"/>
              </a:rPr>
              <a:t>δομούν συναισθήματα και  </a:t>
            </a:r>
          </a:p>
          <a:p>
            <a:pPr algn="ctr" defTabSz="914400" eaLnBrk="0" fontAlgn="base" hangingPunct="0">
              <a:spcBef>
                <a:spcPct val="0"/>
              </a:spcBef>
              <a:spcAft>
                <a:spcPct val="0"/>
              </a:spcAft>
            </a:pPr>
            <a:r>
              <a:rPr lang="el-GR" altLang="el-GR" sz="2400" dirty="0">
                <a:solidFill>
                  <a:prstClr val="black"/>
                </a:solidFill>
                <a:ea typeface="ＭＳ Ｐゴシック" panose="020B0600070205080204" pitchFamily="34" charset="-128"/>
              </a:rPr>
              <a:t>δρώντα υποκείμενα</a:t>
            </a:r>
          </a:p>
        </p:txBody>
      </p:sp>
      <p:pic>
        <p:nvPicPr>
          <p:cNvPr id="19" name="Εικόνα 18">
            <a:extLst>
              <a:ext uri="{FF2B5EF4-FFF2-40B4-BE49-F238E27FC236}">
                <a16:creationId xmlns:a16="http://schemas.microsoft.com/office/drawing/2014/main" id="{A48E90FA-500B-8B76-9429-5FB5C6FD173D}"/>
              </a:ext>
            </a:extLst>
          </p:cNvPr>
          <p:cNvPicPr>
            <a:picLocks noChangeAspect="1"/>
          </p:cNvPicPr>
          <p:nvPr/>
        </p:nvPicPr>
        <p:blipFill>
          <a:blip r:embed="rId10"/>
          <a:stretch>
            <a:fillRect/>
          </a:stretch>
        </p:blipFill>
        <p:spPr>
          <a:xfrm>
            <a:off x="4577912" y="5243670"/>
            <a:ext cx="2877561" cy="1377815"/>
          </a:xfrm>
          <a:prstGeom prst="rect">
            <a:avLst/>
          </a:prstGeom>
        </p:spPr>
      </p:pic>
    </p:spTree>
    <p:extLst>
      <p:ext uri="{BB962C8B-B14F-4D97-AF65-F5344CB8AC3E}">
        <p14:creationId xmlns:p14="http://schemas.microsoft.com/office/powerpoint/2010/main" val="326714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1000"/>
                                        <p:tgtEl>
                                          <p:spTgt spid="18">
                                            <p:txEl>
                                              <p:pRg st="0" end="0"/>
                                            </p:txEl>
                                          </p:spTgt>
                                        </p:tgtEl>
                                      </p:cBhvr>
                                    </p:animEffect>
                                    <p:anim calcmode="lin" valueType="num">
                                      <p:cBhvr>
                                        <p:cTn id="1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fade">
                                      <p:cBhvr>
                                        <p:cTn id="22" dur="1000"/>
                                        <p:tgtEl>
                                          <p:spTgt spid="18">
                                            <p:txEl>
                                              <p:pRg st="1" end="1"/>
                                            </p:txEl>
                                          </p:spTgt>
                                        </p:tgtEl>
                                      </p:cBhvr>
                                    </p:animEffect>
                                    <p:anim calcmode="lin" valueType="num">
                                      <p:cBhvr>
                                        <p:cTn id="23"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B3F132-864D-320D-D62B-0CC5142E7A3F}"/>
              </a:ext>
            </a:extLst>
          </p:cNvPr>
          <p:cNvSpPr txBox="1"/>
          <p:nvPr/>
        </p:nvSpPr>
        <p:spPr>
          <a:xfrm>
            <a:off x="1604642" y="2996952"/>
            <a:ext cx="2954337" cy="2446338"/>
          </a:xfrm>
          <a:prstGeom prst="rect">
            <a:avLst/>
          </a:prstGeom>
          <a:noFill/>
        </p:spPr>
        <p:txBody>
          <a:bodyPr>
            <a:spAutoFit/>
          </a:bodyPr>
          <a:lstStyle/>
          <a:p>
            <a:pPr algn="ctr" defTabSz="914400" eaLnBrk="0" fontAlgn="base" hangingPunct="0">
              <a:spcBef>
                <a:spcPct val="0"/>
              </a:spcBef>
              <a:spcAft>
                <a:spcPct val="0"/>
              </a:spcAft>
              <a:defRPr/>
            </a:pPr>
            <a:r>
              <a:rPr lang="el-GR" sz="2100" dirty="0">
                <a:solidFill>
                  <a:prstClr val="black"/>
                </a:solidFill>
                <a:latin typeface="Arial" panose="020B0604020202020204" pitchFamily="34" charset="0"/>
                <a:ea typeface="ＭＳ Ｐゴシック" panose="020B0600070205080204" pitchFamily="34" charset="-128"/>
              </a:rPr>
              <a:t>το πραγματολογικό υλικό της έρευνας αναλύεται στο πλαίσιο της μεταδομιστικής φουκωϊκής προσέγγισης</a:t>
            </a:r>
          </a:p>
          <a:p>
            <a:pPr defTabSz="914400" eaLnBrk="0" fontAlgn="base" hangingPunct="0">
              <a:spcBef>
                <a:spcPct val="0"/>
              </a:spcBef>
              <a:spcAft>
                <a:spcPct val="0"/>
              </a:spcAft>
              <a:defRPr/>
            </a:pPr>
            <a:endParaRPr lang="el-GR" sz="1350" dirty="0">
              <a:solidFill>
                <a:prstClr val="black"/>
              </a:solidFill>
              <a:latin typeface="Arial" panose="020B0604020202020204" pitchFamily="34" charset="0"/>
              <a:ea typeface="ＭＳ Ｐゴシック" panose="020B0600070205080204" pitchFamily="34" charset="-128"/>
            </a:endParaRPr>
          </a:p>
          <a:p>
            <a:pPr defTabSz="914400" eaLnBrk="0" fontAlgn="base" hangingPunct="0">
              <a:spcBef>
                <a:spcPct val="0"/>
              </a:spcBef>
              <a:spcAft>
                <a:spcPct val="0"/>
              </a:spcAft>
              <a:defRPr/>
            </a:pPr>
            <a:endParaRPr lang="en-US" sz="1350" dirty="0">
              <a:solidFill>
                <a:prstClr val="black"/>
              </a:solidFill>
              <a:latin typeface="Arial" panose="020B0604020202020204" pitchFamily="34" charset="0"/>
              <a:ea typeface="ＭＳ Ｐゴシック" panose="020B0600070205080204" pitchFamily="34" charset="-128"/>
            </a:endParaRPr>
          </a:p>
        </p:txBody>
      </p:sp>
      <p:sp>
        <p:nvSpPr>
          <p:cNvPr id="4" name="Ορθογώνιο: Στρογγύλεμα γωνιών 3">
            <a:extLst>
              <a:ext uri="{FF2B5EF4-FFF2-40B4-BE49-F238E27FC236}">
                <a16:creationId xmlns:a16="http://schemas.microsoft.com/office/drawing/2014/main" id="{FB53A203-5A17-D1B7-4C0C-F8F1FFC1C690}"/>
              </a:ext>
            </a:extLst>
          </p:cNvPr>
          <p:cNvSpPr/>
          <p:nvPr/>
        </p:nvSpPr>
        <p:spPr>
          <a:xfrm>
            <a:off x="1604642" y="2121171"/>
            <a:ext cx="2560637" cy="52546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0" fontAlgn="base" hangingPunct="0">
              <a:spcBef>
                <a:spcPct val="0"/>
              </a:spcBef>
              <a:spcAft>
                <a:spcPct val="0"/>
              </a:spcAft>
              <a:defRPr/>
            </a:pPr>
            <a:r>
              <a:rPr lang="el-GR" altLang="el-GR" sz="2400">
                <a:solidFill>
                  <a:prstClr val="black"/>
                </a:solidFill>
                <a:latin typeface="Times New Roman" panose="02020603050405020304" pitchFamily="18" charset="0"/>
                <a:cs typeface="Times New Roman" panose="02020603050405020304" pitchFamily="18" charset="0"/>
              </a:rPr>
              <a:t>Γιατί </a:t>
            </a:r>
            <a:r>
              <a:rPr lang="en-US" altLang="el-GR" sz="2400">
                <a:solidFill>
                  <a:prstClr val="black"/>
                </a:solidFill>
                <a:latin typeface="Times New Roman" panose="02020603050405020304" pitchFamily="18" charset="0"/>
                <a:cs typeface="Times New Roman" panose="02020603050405020304" pitchFamily="18" charset="0"/>
              </a:rPr>
              <a:t>Foucault</a:t>
            </a:r>
            <a:r>
              <a:rPr lang="el-GR" altLang="el-GR" sz="2400">
                <a:solidFill>
                  <a:prstClr val="black"/>
                </a:solidFill>
                <a:latin typeface="Times New Roman" panose="02020603050405020304" pitchFamily="18" charset="0"/>
                <a:cs typeface="Times New Roman" panose="02020603050405020304" pitchFamily="18" charset="0"/>
              </a:rPr>
              <a:t>; </a:t>
            </a:r>
            <a:endParaRPr lang="el-GR" altLang="el-GR" sz="2400">
              <a:solidFill>
                <a:prstClr val="black"/>
              </a:solidFill>
              <a:latin typeface="Calibri" panose="020F0502020204030204" pitchFamily="34" charset="0"/>
            </a:endParaRPr>
          </a:p>
        </p:txBody>
      </p:sp>
      <p:cxnSp>
        <p:nvCxnSpPr>
          <p:cNvPr id="7" name="Ευθεία γραμμή σύνδεσης 6">
            <a:extLst>
              <a:ext uri="{FF2B5EF4-FFF2-40B4-BE49-F238E27FC236}">
                <a16:creationId xmlns:a16="http://schemas.microsoft.com/office/drawing/2014/main" id="{289A49A6-9DB7-F182-83C7-16DA471E81FC}"/>
              </a:ext>
            </a:extLst>
          </p:cNvPr>
          <p:cNvCxnSpPr>
            <a:cxnSpLocks/>
          </p:cNvCxnSpPr>
          <p:nvPr/>
        </p:nvCxnSpPr>
        <p:spPr>
          <a:xfrm>
            <a:off x="5038725" y="2330451"/>
            <a:ext cx="0" cy="3476625"/>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3467C7F0-BF24-FCA7-50A6-FA4C9E1964A6}"/>
              </a:ext>
            </a:extLst>
          </p:cNvPr>
          <p:cNvSpPr txBox="1"/>
          <p:nvPr/>
        </p:nvSpPr>
        <p:spPr>
          <a:xfrm>
            <a:off x="5161906" y="260648"/>
            <a:ext cx="5191125" cy="3454792"/>
          </a:xfrm>
          <a:prstGeom prst="rect">
            <a:avLst/>
          </a:prstGeom>
        </p:spPr>
        <p:style>
          <a:lnRef idx="2">
            <a:schemeClr val="accent2"/>
          </a:lnRef>
          <a:fillRef idx="1">
            <a:schemeClr val="lt1"/>
          </a:fillRef>
          <a:effectRef idx="0">
            <a:schemeClr val="accent2"/>
          </a:effectRef>
          <a:fontRef idx="minor">
            <a:schemeClr val="dk1"/>
          </a:fontRef>
        </p:style>
        <p:txBody>
          <a:bodyPr lIns="68580" tIns="34290" rIns="68580" bIns="3429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0" fontAlgn="base" hangingPunct="0">
              <a:spcBef>
                <a:spcPct val="0"/>
              </a:spcBef>
              <a:spcAft>
                <a:spcPct val="0"/>
              </a:spcAft>
              <a:defRPr/>
            </a:pPr>
            <a:r>
              <a:rPr lang="el-GR" altLang="el-GR" sz="2000" dirty="0">
                <a:solidFill>
                  <a:srgbClr val="000000"/>
                </a:solidFill>
                <a:latin typeface="Times New Roman" panose="02020603050405020304" pitchFamily="18" charset="0"/>
                <a:cs typeface="Times New Roman" panose="02020603050405020304" pitchFamily="18" charset="0"/>
              </a:rPr>
              <a:t>παρέχει μια  </a:t>
            </a:r>
            <a:r>
              <a:rPr lang="el-GR" altLang="el-GR" sz="2000" b="1" dirty="0">
                <a:solidFill>
                  <a:srgbClr val="000000"/>
                </a:solidFill>
                <a:latin typeface="Times New Roman" panose="02020603050405020304" pitchFamily="18" charset="0"/>
                <a:cs typeface="Times New Roman" panose="02020603050405020304" pitchFamily="18" charset="0"/>
              </a:rPr>
              <a:t>εναλλακτική γλώσσα</a:t>
            </a:r>
            <a:r>
              <a:rPr lang="el-GR" altLang="el-GR" sz="2000" dirty="0">
                <a:solidFill>
                  <a:srgbClr val="000000"/>
                </a:solidFill>
                <a:latin typeface="Times New Roman" panose="02020603050405020304" pitchFamily="18" charset="0"/>
                <a:cs typeface="Times New Roman" panose="02020603050405020304" pitchFamily="18" charset="0"/>
              </a:rPr>
              <a:t>, που μπορεί να αξιοποιηθεί για:</a:t>
            </a:r>
          </a:p>
          <a:p>
            <a:pPr defTabSz="914400" eaLnBrk="0" fontAlgn="base" hangingPunct="0">
              <a:spcBef>
                <a:spcPct val="0"/>
              </a:spcBef>
              <a:spcAft>
                <a:spcPct val="0"/>
              </a:spcAft>
              <a:buFont typeface="Arial" panose="020B0604020202020204" pitchFamily="34" charset="0"/>
              <a:buChar char="•"/>
              <a:defRPr/>
            </a:pPr>
            <a:r>
              <a:rPr lang="el-GR" altLang="el-GR" sz="2000" dirty="0">
                <a:solidFill>
                  <a:srgbClr val="000000"/>
                </a:solidFill>
                <a:latin typeface="Times New Roman" panose="02020603050405020304" pitchFamily="18" charset="0"/>
                <a:cs typeface="Times New Roman" panose="02020603050405020304" pitchFamily="18" charset="0"/>
              </a:rPr>
              <a:t> </a:t>
            </a:r>
            <a:r>
              <a:rPr lang="el-GR" altLang="el-GR" sz="2000" b="1" dirty="0">
                <a:solidFill>
                  <a:srgbClr val="000000"/>
                </a:solidFill>
                <a:latin typeface="Times New Roman" panose="02020603050405020304" pitchFamily="18" charset="0"/>
                <a:cs typeface="Times New Roman" panose="02020603050405020304" pitchFamily="18" charset="0"/>
              </a:rPr>
              <a:t>να αμφισβητηθούν οι φυσιοκρατικές αντιλήψεις</a:t>
            </a:r>
          </a:p>
          <a:p>
            <a:pPr defTabSz="914400" eaLnBrk="0" fontAlgn="base" hangingPunct="0">
              <a:spcBef>
                <a:spcPct val="0"/>
              </a:spcBef>
              <a:spcAft>
                <a:spcPct val="0"/>
              </a:spcAft>
              <a:buFont typeface="Arial" panose="020B0604020202020204" pitchFamily="34" charset="0"/>
              <a:buChar char="•"/>
              <a:defRPr/>
            </a:pPr>
            <a:r>
              <a:rPr lang="el-GR" altLang="el-GR" sz="2000" b="1" dirty="0">
                <a:solidFill>
                  <a:srgbClr val="000000"/>
                </a:solidFill>
                <a:latin typeface="Times New Roman" panose="02020603050405020304" pitchFamily="18" charset="0"/>
                <a:cs typeface="Times New Roman" panose="02020603050405020304" pitchFamily="18" charset="0"/>
              </a:rPr>
              <a:t>να κατανοηθεί η σχεσιακή και παραγωγική έννοια της εξουσίας στη σχέση του φύλου με τα μαθηματικά </a:t>
            </a:r>
          </a:p>
          <a:p>
            <a:pPr defTabSz="914400" eaLnBrk="0" fontAlgn="base" hangingPunct="0">
              <a:spcBef>
                <a:spcPct val="0"/>
              </a:spcBef>
              <a:spcAft>
                <a:spcPct val="0"/>
              </a:spcAft>
              <a:buFont typeface="Arial" panose="020B0604020202020204" pitchFamily="34" charset="0"/>
              <a:buChar char="•"/>
              <a:defRPr/>
            </a:pPr>
            <a:r>
              <a:rPr lang="el-GR" altLang="el-GR" sz="2000" b="1" dirty="0">
                <a:solidFill>
                  <a:srgbClr val="000000"/>
                </a:solidFill>
                <a:latin typeface="Times New Roman" panose="02020603050405020304" pitchFamily="18" charset="0"/>
                <a:cs typeface="Times New Roman" panose="02020603050405020304" pitchFamily="18" charset="0"/>
              </a:rPr>
              <a:t>να κατανοηθεί η διαδικασία μέσα από την οποία συγκρούονται οι υποκειμενικότητες των κοριτσιών ως προς τη σχέση τους με τα μαθηματικά</a:t>
            </a:r>
          </a:p>
        </p:txBody>
      </p:sp>
      <p:sp>
        <p:nvSpPr>
          <p:cNvPr id="10" name="TextBox 9">
            <a:extLst>
              <a:ext uri="{FF2B5EF4-FFF2-40B4-BE49-F238E27FC236}">
                <a16:creationId xmlns:a16="http://schemas.microsoft.com/office/drawing/2014/main" id="{99E1BBEE-F718-523E-9ABB-FD77AEDF8EF1}"/>
              </a:ext>
            </a:extLst>
          </p:cNvPr>
          <p:cNvSpPr txBox="1"/>
          <p:nvPr/>
        </p:nvSpPr>
        <p:spPr>
          <a:xfrm>
            <a:off x="5161906" y="4063573"/>
            <a:ext cx="5191125" cy="2100575"/>
          </a:xfrm>
          <a:prstGeom prst="rect">
            <a:avLst/>
          </a:prstGeom>
        </p:spPr>
        <p:style>
          <a:lnRef idx="2">
            <a:schemeClr val="accent2"/>
          </a:lnRef>
          <a:fillRef idx="1">
            <a:schemeClr val="lt1"/>
          </a:fillRef>
          <a:effectRef idx="0">
            <a:schemeClr val="accent2"/>
          </a:effectRef>
          <a:fontRef idx="minor">
            <a:schemeClr val="dk1"/>
          </a:fontRef>
        </p:style>
        <p:txBody>
          <a:bodyPr lIns="68580" tIns="34290" rIns="68580" bIns="3429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0" fontAlgn="base" hangingPunct="0">
              <a:spcBef>
                <a:spcPct val="0"/>
              </a:spcBef>
              <a:spcAft>
                <a:spcPct val="0"/>
              </a:spcAft>
              <a:defRPr/>
            </a:pPr>
            <a:r>
              <a:rPr lang="el-GR" altLang="el-GR" sz="2200" dirty="0">
                <a:solidFill>
                  <a:srgbClr val="000000"/>
                </a:solidFill>
                <a:latin typeface="Times New Roman" panose="02020603050405020304" pitchFamily="18" charset="0"/>
                <a:cs typeface="Times New Roman" panose="02020603050405020304" pitchFamily="18" charset="0"/>
              </a:rPr>
              <a:t>Παρέχει τα εργαλεία για να κατανοήσουμε τον τρόπο με τον οποίο η μαθηματική εκπαίδευση </a:t>
            </a:r>
            <a:r>
              <a:rPr lang="el-GR" altLang="el-GR" sz="2200" b="1" dirty="0">
                <a:solidFill>
                  <a:srgbClr val="000000"/>
                </a:solidFill>
                <a:latin typeface="Times New Roman" panose="02020603050405020304" pitchFamily="18" charset="0"/>
                <a:cs typeface="Times New Roman" panose="02020603050405020304" pitchFamily="18" charset="0"/>
              </a:rPr>
              <a:t>δημιουργεί αποκλεισμούς</a:t>
            </a:r>
            <a:r>
              <a:rPr lang="el-GR" altLang="el-GR" sz="2200" dirty="0">
                <a:solidFill>
                  <a:srgbClr val="000000"/>
                </a:solidFill>
                <a:latin typeface="Times New Roman" panose="02020603050405020304" pitchFamily="18" charset="0"/>
                <a:cs typeface="Times New Roman" panose="02020603050405020304" pitchFamily="18" charset="0"/>
              </a:rPr>
              <a:t> και καθιστά άλλες/</a:t>
            </a:r>
            <a:r>
              <a:rPr lang="el-GR" altLang="el-GR" sz="2200" dirty="0" err="1">
                <a:solidFill>
                  <a:srgbClr val="000000"/>
                </a:solidFill>
                <a:latin typeface="Times New Roman" panose="02020603050405020304" pitchFamily="18" charset="0"/>
                <a:cs typeface="Times New Roman" panose="02020603050405020304" pitchFamily="18" charset="0"/>
              </a:rPr>
              <a:t>ους</a:t>
            </a:r>
            <a:r>
              <a:rPr lang="el-GR" altLang="el-GR" sz="2200" dirty="0">
                <a:solidFill>
                  <a:srgbClr val="000000"/>
                </a:solidFill>
                <a:latin typeface="Times New Roman" panose="02020603050405020304" pitchFamily="18" charset="0"/>
                <a:cs typeface="Times New Roman" panose="02020603050405020304" pitchFamily="18" charset="0"/>
              </a:rPr>
              <a:t> περισσότερο κι άλλες/</a:t>
            </a:r>
            <a:r>
              <a:rPr lang="el-GR" altLang="el-GR" sz="2200" dirty="0" err="1">
                <a:solidFill>
                  <a:srgbClr val="000000"/>
                </a:solidFill>
                <a:latin typeface="Times New Roman" panose="02020603050405020304" pitchFamily="18" charset="0"/>
                <a:cs typeface="Times New Roman" panose="02020603050405020304" pitchFamily="18" charset="0"/>
              </a:rPr>
              <a:t>ους</a:t>
            </a:r>
            <a:r>
              <a:rPr lang="el-GR" altLang="el-GR" sz="2200" dirty="0">
                <a:solidFill>
                  <a:srgbClr val="000000"/>
                </a:solidFill>
                <a:latin typeface="Times New Roman" panose="02020603050405020304" pitchFamily="18" charset="0"/>
                <a:cs typeface="Times New Roman" panose="02020603050405020304" pitchFamily="18" charset="0"/>
              </a:rPr>
              <a:t> λιγότερο σημαντικούς για το μάθημα των μαθηματικών  </a:t>
            </a:r>
            <a:endParaRPr lang="el-GR" altLang="el-GR" sz="2200" b="1" dirty="0">
              <a:solidFill>
                <a:srgbClr val="000000"/>
              </a:solidFill>
              <a:latin typeface="Times New Roman" panose="02020603050405020304" pitchFamily="18" charset="0"/>
              <a:cs typeface="Times New Roman" panose="02020603050405020304" pitchFamily="18" charset="0"/>
            </a:endParaRPr>
          </a:p>
        </p:txBody>
      </p:sp>
      <p:sp>
        <p:nvSpPr>
          <p:cNvPr id="20488" name="TextBox 8">
            <a:extLst>
              <a:ext uri="{FF2B5EF4-FFF2-40B4-BE49-F238E27FC236}">
                <a16:creationId xmlns:a16="http://schemas.microsoft.com/office/drawing/2014/main" id="{4C66124F-9FFC-D705-733A-3ACAB26E147F}"/>
              </a:ext>
            </a:extLst>
          </p:cNvPr>
          <p:cNvSpPr txBox="1">
            <a:spLocks noChangeArrowheads="1"/>
          </p:cNvSpPr>
          <p:nvPr/>
        </p:nvSpPr>
        <p:spPr bwMode="auto">
          <a:xfrm>
            <a:off x="2207569" y="5345906"/>
            <a:ext cx="18716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pPr>
            <a:r>
              <a:rPr lang="el-GR" altLang="el-GR" i="1" dirty="0">
                <a:solidFill>
                  <a:prstClr val="black"/>
                </a:solidFill>
                <a:latin typeface="Times New Roman" panose="02020603050405020304" pitchFamily="18" charset="0"/>
              </a:rPr>
              <a:t>Kollosche (2015)</a:t>
            </a:r>
          </a:p>
          <a:p>
            <a:pPr defTabSz="914400" eaLnBrk="0" fontAlgn="base" hangingPunct="0">
              <a:spcBef>
                <a:spcPct val="0"/>
              </a:spcBef>
              <a:spcAft>
                <a:spcPct val="0"/>
              </a:spcAft>
            </a:pPr>
            <a:r>
              <a:rPr lang="el-GR" altLang="el-GR" i="1" dirty="0">
                <a:solidFill>
                  <a:prstClr val="black"/>
                </a:solidFill>
                <a:latin typeface="Times New Roman" panose="02020603050405020304" pitchFamily="18" charset="0"/>
              </a:rPr>
              <a:t> Walshaw (2016)</a:t>
            </a:r>
          </a:p>
          <a:p>
            <a:pPr defTabSz="914400" eaLnBrk="0" fontAlgn="base" hangingPunct="0">
              <a:spcBef>
                <a:spcPct val="0"/>
              </a:spcBef>
              <a:spcAft>
                <a:spcPct val="0"/>
              </a:spcAft>
            </a:pPr>
            <a:r>
              <a:rPr lang="en-US" altLang="el-GR" i="1" dirty="0">
                <a:solidFill>
                  <a:prstClr val="black"/>
                </a:solidFill>
                <a:latin typeface="Times New Roman" panose="02020603050405020304" pitchFamily="18" charset="0"/>
              </a:rPr>
              <a:t>Valero</a:t>
            </a:r>
            <a:r>
              <a:rPr lang="el-GR" altLang="el-GR" i="1" dirty="0">
                <a:solidFill>
                  <a:prstClr val="black"/>
                </a:solidFill>
                <a:latin typeface="Times New Roman" panose="02020603050405020304" pitchFamily="18" charset="0"/>
              </a:rPr>
              <a:t> (2012)</a:t>
            </a:r>
            <a:endParaRPr lang="en-US" altLang="el-GR" i="1" dirty="0">
              <a:solidFill>
                <a:prstClr val="black"/>
              </a:solidFill>
              <a:latin typeface="Times New Roman" panose="02020603050405020304" pitchFamily="18" charset="0"/>
            </a:endParaRPr>
          </a:p>
        </p:txBody>
      </p:sp>
      <p:pic>
        <p:nvPicPr>
          <p:cNvPr id="5" name="Εικόνα 4">
            <a:extLst>
              <a:ext uri="{FF2B5EF4-FFF2-40B4-BE49-F238E27FC236}">
                <a16:creationId xmlns:a16="http://schemas.microsoft.com/office/drawing/2014/main" id="{BFFE7865-7FAB-1C69-F257-65F4D2D2F87A}"/>
              </a:ext>
            </a:extLst>
          </p:cNvPr>
          <p:cNvPicPr>
            <a:picLocks noChangeAspect="1"/>
          </p:cNvPicPr>
          <p:nvPr/>
        </p:nvPicPr>
        <p:blipFill>
          <a:blip r:embed="rId4"/>
          <a:stretch>
            <a:fillRect/>
          </a:stretch>
        </p:blipFill>
        <p:spPr>
          <a:xfrm>
            <a:off x="1765129" y="260648"/>
            <a:ext cx="2827698" cy="157728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
</p:tagLst>
</file>

<file path=ppt/tags/tag2.xml><?xml version="1.0" encoding="utf-8"?>
<p:tagLst xmlns:a="http://schemas.openxmlformats.org/drawingml/2006/main" xmlns:r="http://schemas.openxmlformats.org/officeDocument/2006/relationships" xmlns:p="http://schemas.openxmlformats.org/presentationml/2006/main">
  <p:tag name="TIMING" val="|10.2|9.2"/>
</p:tagLst>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TM10001114[[fn=Συλλογη]]</Template>
  <TotalTime>1073</TotalTime>
  <Words>4805</Words>
  <Application>Microsoft Office PowerPoint</Application>
  <PresentationFormat>Ευρεία οθόνη</PresentationFormat>
  <Paragraphs>577</Paragraphs>
  <Slides>41</Slides>
  <Notes>12</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2</vt:i4>
      </vt:variant>
      <vt:variant>
        <vt:lpstr>Τίτλοι διαφανειών</vt:lpstr>
      </vt:variant>
      <vt:variant>
        <vt:i4>41</vt:i4>
      </vt:variant>
    </vt:vector>
  </HeadingPairs>
  <TitlesOfParts>
    <vt:vector size="54" baseType="lpstr">
      <vt:lpstr>ＭＳ Ｐゴシック</vt:lpstr>
      <vt:lpstr>Amasis MT Pro</vt:lpstr>
      <vt:lpstr>Aptos</vt:lpstr>
      <vt:lpstr>Arial</vt:lpstr>
      <vt:lpstr>Calibri</vt:lpstr>
      <vt:lpstr>Gill Sans MT</vt:lpstr>
      <vt:lpstr>Times</vt:lpstr>
      <vt:lpstr>Times New Roman</vt:lpstr>
      <vt:lpstr>Tw Cen MT</vt:lpstr>
      <vt:lpstr>Wingdings</vt:lpstr>
      <vt:lpstr>Wingdings 2</vt:lpstr>
      <vt:lpstr>Συλλογη</vt:lpstr>
      <vt:lpstr>Διάμεσος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Μεθοδολογία Ανάλυσης Δεδομένων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Ενδεικτική Βιβλιογραφία</vt:lpstr>
      <vt:lpstr>Ενδεικτική Βιβλιογραφία</vt:lpstr>
      <vt:lpstr>Ενδεικτική 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Ζαφείρα Μπαλαμπανίδου</dc:creator>
  <cp:lastModifiedBy>Χαράλαμπος Σακονίδης</cp:lastModifiedBy>
  <cp:revision>6</cp:revision>
  <dcterms:created xsi:type="dcterms:W3CDTF">2025-05-02T19:43:54Z</dcterms:created>
  <dcterms:modified xsi:type="dcterms:W3CDTF">2025-06-02T19:19:04Z</dcterms:modified>
</cp:coreProperties>
</file>