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0" r:id="rId3"/>
    <p:sldId id="263" r:id="rId4"/>
    <p:sldId id="258" r:id="rId5"/>
    <p:sldId id="259" r:id="rId6"/>
    <p:sldId id="257" r:id="rId7"/>
    <p:sldId id="264" r:id="rId8"/>
    <p:sldId id="265" r:id="rId9"/>
    <p:sldId id="266" r:id="rId10"/>
    <p:sldId id="275" r:id="rId11"/>
    <p:sldId id="262" r:id="rId12"/>
    <p:sldId id="261" r:id="rId13"/>
    <p:sldId id="267" r:id="rId14"/>
    <p:sldId id="268" r:id="rId15"/>
    <p:sldId id="269" r:id="rId16"/>
    <p:sldId id="270" r:id="rId17"/>
    <p:sldId id="271"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4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p:restoredTop sz="94479"/>
  </p:normalViewPr>
  <p:slideViewPr>
    <p:cSldViewPr snapToGrid="0">
      <p:cViewPr varScale="1">
        <p:scale>
          <a:sx n="62" d="100"/>
          <a:sy n="62" d="100"/>
        </p:scale>
        <p:origin x="7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82653D-29A6-469C-8BEF-819A4DA54C9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69CDD9D-36E2-4BCE-9293-72935985D0B4}">
      <dgm:prSet custT="1"/>
      <dgm:spPr/>
      <dgm:t>
        <a:bodyPr/>
        <a:lstStyle/>
        <a:p>
          <a:r>
            <a:rPr lang="el-GR" sz="2000" b="1" dirty="0"/>
            <a:t>Αποδόμηση Ιδεολογιών</a:t>
          </a:r>
          <a:endParaRPr lang="en-US" sz="2000" dirty="0"/>
        </a:p>
      </dgm:t>
    </dgm:pt>
    <dgm:pt modelId="{BFDB7B8C-A259-46E9-90C6-11211B171E46}" type="parTrans" cxnId="{C665EB9D-9F7A-40C4-B6F9-F0CBB7F14FAE}">
      <dgm:prSet/>
      <dgm:spPr/>
      <dgm:t>
        <a:bodyPr/>
        <a:lstStyle/>
        <a:p>
          <a:endParaRPr lang="en-US"/>
        </a:p>
      </dgm:t>
    </dgm:pt>
    <dgm:pt modelId="{BDD6AB33-5FEE-4FD4-ABD8-09F97A245077}" type="sibTrans" cxnId="{C665EB9D-9F7A-40C4-B6F9-F0CBB7F14FAE}">
      <dgm:prSet/>
      <dgm:spPr/>
      <dgm:t>
        <a:bodyPr/>
        <a:lstStyle/>
        <a:p>
          <a:endParaRPr lang="en-US"/>
        </a:p>
      </dgm:t>
    </dgm:pt>
    <dgm:pt modelId="{9B20C001-6276-464A-AB3C-345544AB4D44}">
      <dgm:prSet custT="1"/>
      <dgm:spPr/>
      <dgm:t>
        <a:bodyPr/>
        <a:lstStyle/>
        <a:p>
          <a:r>
            <a:rPr lang="el-GR" sz="1800" b="1" dirty="0"/>
            <a:t>Κύρια Ιδέα</a:t>
          </a:r>
          <a:r>
            <a:rPr lang="el-GR" sz="1800" dirty="0"/>
            <a:t>: Αντιμετώπιση </a:t>
          </a:r>
          <a:r>
            <a:rPr lang="el-GR" sz="1800" b="1" dirty="0"/>
            <a:t>ρατσιστικών</a:t>
          </a:r>
          <a:r>
            <a:rPr lang="el-GR" sz="1800" dirty="0"/>
            <a:t>, </a:t>
          </a:r>
          <a:r>
            <a:rPr lang="el-GR" sz="1800" b="1" dirty="0" err="1"/>
            <a:t>ableist</a:t>
          </a:r>
          <a:r>
            <a:rPr lang="el-GR" sz="1800" dirty="0"/>
            <a:t> ή </a:t>
          </a:r>
          <a:r>
            <a:rPr lang="el-GR" sz="1800" b="1" dirty="0"/>
            <a:t>σεξιστικών</a:t>
          </a:r>
          <a:r>
            <a:rPr lang="el-GR" sz="1800" dirty="0"/>
            <a:t> στερεοτύπων στην εκπαίδευση.</a:t>
          </a:r>
          <a:endParaRPr lang="en-US" sz="1800" dirty="0"/>
        </a:p>
      </dgm:t>
    </dgm:pt>
    <dgm:pt modelId="{16A30709-D26B-4623-B368-5593ED60CED8}" type="parTrans" cxnId="{BCFE85E2-0497-4E6D-862D-470329EED309}">
      <dgm:prSet/>
      <dgm:spPr/>
      <dgm:t>
        <a:bodyPr/>
        <a:lstStyle/>
        <a:p>
          <a:endParaRPr lang="en-US"/>
        </a:p>
      </dgm:t>
    </dgm:pt>
    <dgm:pt modelId="{0BA45F61-1AD1-4CBD-A9CA-1AC300FA9B0C}" type="sibTrans" cxnId="{BCFE85E2-0497-4E6D-862D-470329EED309}">
      <dgm:prSet/>
      <dgm:spPr/>
      <dgm:t>
        <a:bodyPr/>
        <a:lstStyle/>
        <a:p>
          <a:endParaRPr lang="en-US"/>
        </a:p>
      </dgm:t>
    </dgm:pt>
    <dgm:pt modelId="{B18A92A0-3FDF-4FD4-8971-6AEB2AC4C475}">
      <dgm:prSet custT="1"/>
      <dgm:spPr/>
      <dgm:t>
        <a:bodyPr/>
        <a:lstStyle/>
        <a:p>
          <a:r>
            <a:rPr lang="el-GR" sz="1800" b="1" dirty="0"/>
            <a:t>Παραδείγματα</a:t>
          </a:r>
          <a:r>
            <a:rPr lang="el-GR" sz="1800" dirty="0"/>
            <a:t>:</a:t>
          </a:r>
          <a:endParaRPr lang="en-US" sz="1800" dirty="0"/>
        </a:p>
      </dgm:t>
    </dgm:pt>
    <dgm:pt modelId="{6C6B8890-25CA-439F-A38D-B53E67A20CEE}" type="parTrans" cxnId="{BE44E057-760C-40C6-9DDB-CE3073287AA8}">
      <dgm:prSet/>
      <dgm:spPr/>
      <dgm:t>
        <a:bodyPr/>
        <a:lstStyle/>
        <a:p>
          <a:endParaRPr lang="en-US"/>
        </a:p>
      </dgm:t>
    </dgm:pt>
    <dgm:pt modelId="{A37DC71D-05A6-4D93-A548-D3383EB55A8B}" type="sibTrans" cxnId="{BE44E057-760C-40C6-9DDB-CE3073287AA8}">
      <dgm:prSet/>
      <dgm:spPr/>
      <dgm:t>
        <a:bodyPr/>
        <a:lstStyle/>
        <a:p>
          <a:endParaRPr lang="en-US"/>
        </a:p>
      </dgm:t>
    </dgm:pt>
    <dgm:pt modelId="{8C529BA9-1E77-44B1-8DBE-BC28D02AEE6D}">
      <dgm:prSet custT="1"/>
      <dgm:spPr/>
      <dgm:t>
        <a:bodyPr/>
        <a:lstStyle/>
        <a:p>
          <a:r>
            <a:rPr lang="el-GR" sz="1800" b="1" dirty="0"/>
            <a:t>Αντί-</a:t>
          </a:r>
          <a:r>
            <a:rPr lang="el-GR" sz="1800" b="1" dirty="0" err="1"/>
            <a:t>ableist</a:t>
          </a:r>
          <a:r>
            <a:rPr lang="el-GR" sz="1800" b="1" dirty="0"/>
            <a:t> Πρακτικές</a:t>
          </a:r>
          <a:r>
            <a:rPr lang="el-GR" sz="1800" dirty="0"/>
            <a:t>: Εναλλακτικές </a:t>
          </a:r>
          <a:r>
            <a:rPr lang="el-GR" sz="1800" dirty="0" err="1"/>
            <a:t>μεθόδοι</a:t>
          </a:r>
          <a:r>
            <a:rPr lang="el-GR" sz="1800" dirty="0"/>
            <a:t> αξιολόγησης για μαθητές με αναπηρίες (</a:t>
          </a:r>
          <a:r>
            <a:rPr lang="el-GR" sz="1800" dirty="0" err="1"/>
            <a:t>Padilla</a:t>
          </a:r>
          <a:r>
            <a:rPr lang="el-GR" sz="1800" dirty="0"/>
            <a:t> &amp; </a:t>
          </a:r>
          <a:r>
            <a:rPr lang="el-GR" sz="1800" dirty="0" err="1"/>
            <a:t>Tan</a:t>
          </a:r>
          <a:r>
            <a:rPr lang="el-GR" sz="1800" dirty="0"/>
            <a:t>, 2019).</a:t>
          </a:r>
          <a:endParaRPr lang="en-US" sz="1800" dirty="0"/>
        </a:p>
      </dgm:t>
    </dgm:pt>
    <dgm:pt modelId="{19BB59BB-BD89-4F0E-8F93-06895D6F2487}" type="parTrans" cxnId="{96AD5E07-5D1E-4CDB-967F-F275AED603B4}">
      <dgm:prSet/>
      <dgm:spPr/>
      <dgm:t>
        <a:bodyPr/>
        <a:lstStyle/>
        <a:p>
          <a:endParaRPr lang="en-US"/>
        </a:p>
      </dgm:t>
    </dgm:pt>
    <dgm:pt modelId="{842F3F61-A1AF-45E4-BC54-DF681A872A0D}" type="sibTrans" cxnId="{96AD5E07-5D1E-4CDB-967F-F275AED603B4}">
      <dgm:prSet/>
      <dgm:spPr/>
      <dgm:t>
        <a:bodyPr/>
        <a:lstStyle/>
        <a:p>
          <a:endParaRPr lang="en-US"/>
        </a:p>
      </dgm:t>
    </dgm:pt>
    <dgm:pt modelId="{B0F0B82B-0FC4-4B30-95FC-7F1195006412}">
      <dgm:prSet custT="1"/>
      <dgm:spPr/>
      <dgm:t>
        <a:bodyPr/>
        <a:lstStyle/>
        <a:p>
          <a:r>
            <a:rPr lang="el-GR" sz="1800" b="1" dirty="0" err="1"/>
            <a:t>Decolonizing</a:t>
          </a:r>
          <a:r>
            <a:rPr lang="el-GR" sz="1800" b="1" dirty="0"/>
            <a:t> </a:t>
          </a:r>
          <a:r>
            <a:rPr lang="el-GR" sz="1800" b="1" dirty="0" err="1"/>
            <a:t>Mathematics</a:t>
          </a:r>
          <a:r>
            <a:rPr lang="el-GR" sz="1800" dirty="0"/>
            <a:t>: Ενσωμάτωση ιθαγενών γνώσεων στα μαθηματικά (</a:t>
          </a:r>
          <a:r>
            <a:rPr lang="el-GR" sz="1800" dirty="0" err="1"/>
            <a:t>Nicol</a:t>
          </a:r>
          <a:r>
            <a:rPr lang="el-GR" sz="1800" dirty="0"/>
            <a:t> </a:t>
          </a:r>
          <a:r>
            <a:rPr lang="el-GR" sz="1800" dirty="0" err="1"/>
            <a:t>et</a:t>
          </a:r>
          <a:r>
            <a:rPr lang="el-GR" sz="1800" dirty="0"/>
            <a:t> </a:t>
          </a:r>
          <a:r>
            <a:rPr lang="el-GR" sz="1800" dirty="0" err="1"/>
            <a:t>al</a:t>
          </a:r>
          <a:r>
            <a:rPr lang="el-GR" sz="1800" dirty="0"/>
            <a:t>., 2020).</a:t>
          </a:r>
          <a:endParaRPr lang="en-US" sz="1800" dirty="0"/>
        </a:p>
      </dgm:t>
    </dgm:pt>
    <dgm:pt modelId="{0E3FCF44-5634-4832-B49C-B3562849E760}" type="parTrans" cxnId="{2690A606-AC46-4D11-AC55-66F6B7849B47}">
      <dgm:prSet/>
      <dgm:spPr/>
      <dgm:t>
        <a:bodyPr/>
        <a:lstStyle/>
        <a:p>
          <a:endParaRPr lang="en-US"/>
        </a:p>
      </dgm:t>
    </dgm:pt>
    <dgm:pt modelId="{8F39407A-F5D8-432D-B6BC-193D1E37B71C}" type="sibTrans" cxnId="{2690A606-AC46-4D11-AC55-66F6B7849B47}">
      <dgm:prSet/>
      <dgm:spPr/>
      <dgm:t>
        <a:bodyPr/>
        <a:lstStyle/>
        <a:p>
          <a:endParaRPr lang="en-US"/>
        </a:p>
      </dgm:t>
    </dgm:pt>
    <dgm:pt modelId="{A7621E61-D698-406D-809E-1932C4010ACF}">
      <dgm:prSet custT="1"/>
      <dgm:spPr/>
      <dgm:t>
        <a:bodyPr/>
        <a:lstStyle/>
        <a:p>
          <a:r>
            <a:rPr lang="el-GR" sz="1800" b="1" dirty="0"/>
            <a:t>Φύλο και μαθηματική εκπαίδευση</a:t>
          </a:r>
          <a:r>
            <a:rPr lang="el-GR" sz="1800" dirty="0"/>
            <a:t>. (</a:t>
          </a:r>
          <a:r>
            <a:rPr lang="el-GR" sz="1800" dirty="0" err="1"/>
            <a:t>Μπαλαμπανίδου</a:t>
          </a:r>
          <a:r>
            <a:rPr lang="el-GR" sz="1800" dirty="0"/>
            <a:t>, 2025)</a:t>
          </a:r>
          <a:endParaRPr lang="en-US" sz="1800" dirty="0"/>
        </a:p>
      </dgm:t>
    </dgm:pt>
    <dgm:pt modelId="{C219259A-44E8-4308-95C8-0A4F084E23E3}" type="parTrans" cxnId="{CBF54F75-F397-4525-BE9C-49C721C3ECC2}">
      <dgm:prSet/>
      <dgm:spPr/>
      <dgm:t>
        <a:bodyPr/>
        <a:lstStyle/>
        <a:p>
          <a:endParaRPr lang="en-US"/>
        </a:p>
      </dgm:t>
    </dgm:pt>
    <dgm:pt modelId="{9750EF4D-8F15-45D4-B9F5-2ED54015576F}" type="sibTrans" cxnId="{CBF54F75-F397-4525-BE9C-49C721C3ECC2}">
      <dgm:prSet/>
      <dgm:spPr/>
      <dgm:t>
        <a:bodyPr/>
        <a:lstStyle/>
        <a:p>
          <a:endParaRPr lang="en-US"/>
        </a:p>
      </dgm:t>
    </dgm:pt>
    <dgm:pt modelId="{DAD11419-A609-344F-9D56-FEAF6FD8E994}" type="pres">
      <dgm:prSet presAssocID="{F782653D-29A6-469C-8BEF-819A4DA54C90}" presName="linear" presStyleCnt="0">
        <dgm:presLayoutVars>
          <dgm:animLvl val="lvl"/>
          <dgm:resizeHandles val="exact"/>
        </dgm:presLayoutVars>
      </dgm:prSet>
      <dgm:spPr/>
    </dgm:pt>
    <dgm:pt modelId="{8AD11E23-25AD-F941-835C-98E39201FC7D}" type="pres">
      <dgm:prSet presAssocID="{169CDD9D-36E2-4BCE-9293-72935985D0B4}" presName="parentText" presStyleLbl="node1" presStyleIdx="0" presStyleCnt="1">
        <dgm:presLayoutVars>
          <dgm:chMax val="0"/>
          <dgm:bulletEnabled val="1"/>
        </dgm:presLayoutVars>
      </dgm:prSet>
      <dgm:spPr/>
    </dgm:pt>
    <dgm:pt modelId="{C6D8AF15-462E-2042-B0D2-4A4E45498E80}" type="pres">
      <dgm:prSet presAssocID="{169CDD9D-36E2-4BCE-9293-72935985D0B4}" presName="childText" presStyleLbl="revTx" presStyleIdx="0" presStyleCnt="1">
        <dgm:presLayoutVars>
          <dgm:bulletEnabled val="1"/>
        </dgm:presLayoutVars>
      </dgm:prSet>
      <dgm:spPr/>
    </dgm:pt>
  </dgm:ptLst>
  <dgm:cxnLst>
    <dgm:cxn modelId="{2690A606-AC46-4D11-AC55-66F6B7849B47}" srcId="{B18A92A0-3FDF-4FD4-8971-6AEB2AC4C475}" destId="{B0F0B82B-0FC4-4B30-95FC-7F1195006412}" srcOrd="1" destOrd="0" parTransId="{0E3FCF44-5634-4832-B49C-B3562849E760}" sibTransId="{8F39407A-F5D8-432D-B6BC-193D1E37B71C}"/>
    <dgm:cxn modelId="{96AD5E07-5D1E-4CDB-967F-F275AED603B4}" srcId="{B18A92A0-3FDF-4FD4-8971-6AEB2AC4C475}" destId="{8C529BA9-1E77-44B1-8DBE-BC28D02AEE6D}" srcOrd="0" destOrd="0" parTransId="{19BB59BB-BD89-4F0E-8F93-06895D6F2487}" sibTransId="{842F3F61-A1AF-45E4-BC54-DF681A872A0D}"/>
    <dgm:cxn modelId="{BDFA315D-4F93-4B43-8970-3E1D596C8DD7}" type="presOf" srcId="{9B20C001-6276-464A-AB3C-345544AB4D44}" destId="{C6D8AF15-462E-2042-B0D2-4A4E45498E80}" srcOrd="0" destOrd="0" presId="urn:microsoft.com/office/officeart/2005/8/layout/vList2"/>
    <dgm:cxn modelId="{2A29E84A-347B-B440-B619-EC240EA2CFE7}" type="presOf" srcId="{B0F0B82B-0FC4-4B30-95FC-7F1195006412}" destId="{C6D8AF15-462E-2042-B0D2-4A4E45498E80}" srcOrd="0" destOrd="3" presId="urn:microsoft.com/office/officeart/2005/8/layout/vList2"/>
    <dgm:cxn modelId="{CBF54F75-F397-4525-BE9C-49C721C3ECC2}" srcId="{B18A92A0-3FDF-4FD4-8971-6AEB2AC4C475}" destId="{A7621E61-D698-406D-809E-1932C4010ACF}" srcOrd="2" destOrd="0" parTransId="{C219259A-44E8-4308-95C8-0A4F084E23E3}" sibTransId="{9750EF4D-8F15-45D4-B9F5-2ED54015576F}"/>
    <dgm:cxn modelId="{BE44E057-760C-40C6-9DDB-CE3073287AA8}" srcId="{169CDD9D-36E2-4BCE-9293-72935985D0B4}" destId="{B18A92A0-3FDF-4FD4-8971-6AEB2AC4C475}" srcOrd="1" destOrd="0" parTransId="{6C6B8890-25CA-439F-A38D-B53E67A20CEE}" sibTransId="{A37DC71D-05A6-4D93-A548-D3383EB55A8B}"/>
    <dgm:cxn modelId="{40247B7E-E763-6E47-ACAD-EB0BDE89818A}" type="presOf" srcId="{A7621E61-D698-406D-809E-1932C4010ACF}" destId="{C6D8AF15-462E-2042-B0D2-4A4E45498E80}" srcOrd="0" destOrd="4" presId="urn:microsoft.com/office/officeart/2005/8/layout/vList2"/>
    <dgm:cxn modelId="{C665EB9D-9F7A-40C4-B6F9-F0CBB7F14FAE}" srcId="{F782653D-29A6-469C-8BEF-819A4DA54C90}" destId="{169CDD9D-36E2-4BCE-9293-72935985D0B4}" srcOrd="0" destOrd="0" parTransId="{BFDB7B8C-A259-46E9-90C6-11211B171E46}" sibTransId="{BDD6AB33-5FEE-4FD4-ABD8-09F97A245077}"/>
    <dgm:cxn modelId="{012B11AF-4C20-D84E-BDD0-2D723DADDC0F}" type="presOf" srcId="{B18A92A0-3FDF-4FD4-8971-6AEB2AC4C475}" destId="{C6D8AF15-462E-2042-B0D2-4A4E45498E80}" srcOrd="0" destOrd="1" presId="urn:microsoft.com/office/officeart/2005/8/layout/vList2"/>
    <dgm:cxn modelId="{3CA443B6-F1EF-764F-94F3-F4D9D20579BC}" type="presOf" srcId="{8C529BA9-1E77-44B1-8DBE-BC28D02AEE6D}" destId="{C6D8AF15-462E-2042-B0D2-4A4E45498E80}" srcOrd="0" destOrd="2" presId="urn:microsoft.com/office/officeart/2005/8/layout/vList2"/>
    <dgm:cxn modelId="{7944EADE-CC31-4447-A8FE-B46AC8197674}" type="presOf" srcId="{169CDD9D-36E2-4BCE-9293-72935985D0B4}" destId="{8AD11E23-25AD-F941-835C-98E39201FC7D}" srcOrd="0" destOrd="0" presId="urn:microsoft.com/office/officeart/2005/8/layout/vList2"/>
    <dgm:cxn modelId="{BCFE85E2-0497-4E6D-862D-470329EED309}" srcId="{169CDD9D-36E2-4BCE-9293-72935985D0B4}" destId="{9B20C001-6276-464A-AB3C-345544AB4D44}" srcOrd="0" destOrd="0" parTransId="{16A30709-D26B-4623-B368-5593ED60CED8}" sibTransId="{0BA45F61-1AD1-4CBD-A9CA-1AC300FA9B0C}"/>
    <dgm:cxn modelId="{B1A16DEE-38C1-E646-8015-B2237200C35C}" type="presOf" srcId="{F782653D-29A6-469C-8BEF-819A4DA54C90}" destId="{DAD11419-A609-344F-9D56-FEAF6FD8E994}" srcOrd="0" destOrd="0" presId="urn:microsoft.com/office/officeart/2005/8/layout/vList2"/>
    <dgm:cxn modelId="{6C2167FF-A990-2340-BBBD-A869B5CADF87}" type="presParOf" srcId="{DAD11419-A609-344F-9D56-FEAF6FD8E994}" destId="{8AD11E23-25AD-F941-835C-98E39201FC7D}" srcOrd="0" destOrd="0" presId="urn:microsoft.com/office/officeart/2005/8/layout/vList2"/>
    <dgm:cxn modelId="{1D6FD2CF-0434-E34A-B9C3-0D6E996F6814}" type="presParOf" srcId="{DAD11419-A609-344F-9D56-FEAF6FD8E994}" destId="{C6D8AF15-462E-2042-B0D2-4A4E45498E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11E23-25AD-F941-835C-98E39201FC7D}">
      <dsp:nvSpPr>
        <dsp:cNvPr id="0" name=""/>
        <dsp:cNvSpPr/>
      </dsp:nvSpPr>
      <dsp:spPr>
        <a:xfrm>
          <a:off x="0" y="927989"/>
          <a:ext cx="4828172" cy="490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1" kern="1200" dirty="0"/>
            <a:t>Αποδόμηση Ιδεολογιών</a:t>
          </a:r>
          <a:endParaRPr lang="en-US" sz="2000" kern="1200" dirty="0"/>
        </a:p>
      </dsp:txBody>
      <dsp:txXfrm>
        <a:off x="23941" y="951930"/>
        <a:ext cx="4780290" cy="442558"/>
      </dsp:txXfrm>
    </dsp:sp>
    <dsp:sp modelId="{C6D8AF15-462E-2042-B0D2-4A4E45498E80}">
      <dsp:nvSpPr>
        <dsp:cNvPr id="0" name=""/>
        <dsp:cNvSpPr/>
      </dsp:nvSpPr>
      <dsp:spPr>
        <a:xfrm>
          <a:off x="0" y="1418430"/>
          <a:ext cx="4828172" cy="330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9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b="1" kern="1200" dirty="0"/>
            <a:t>Κύρια Ιδέα</a:t>
          </a:r>
          <a:r>
            <a:rPr lang="el-GR" sz="1800" kern="1200" dirty="0"/>
            <a:t>: Αντιμετώπιση </a:t>
          </a:r>
          <a:r>
            <a:rPr lang="el-GR" sz="1800" b="1" kern="1200" dirty="0"/>
            <a:t>ρατσιστικών</a:t>
          </a:r>
          <a:r>
            <a:rPr lang="el-GR" sz="1800" kern="1200" dirty="0"/>
            <a:t>, </a:t>
          </a:r>
          <a:r>
            <a:rPr lang="el-GR" sz="1800" b="1" kern="1200" dirty="0" err="1"/>
            <a:t>ableist</a:t>
          </a:r>
          <a:r>
            <a:rPr lang="el-GR" sz="1800" kern="1200" dirty="0"/>
            <a:t> ή </a:t>
          </a:r>
          <a:r>
            <a:rPr lang="el-GR" sz="1800" b="1" kern="1200" dirty="0"/>
            <a:t>σεξιστικών</a:t>
          </a:r>
          <a:r>
            <a:rPr lang="el-GR" sz="1800" kern="1200" dirty="0"/>
            <a:t> στερεοτύπων στην εκπαίδευση.</a:t>
          </a:r>
          <a:endParaRPr lang="en-US" sz="1800" kern="1200" dirty="0"/>
        </a:p>
        <a:p>
          <a:pPr marL="171450" lvl="1" indent="-171450" algn="l" defTabSz="800100">
            <a:lnSpc>
              <a:spcPct val="90000"/>
            </a:lnSpc>
            <a:spcBef>
              <a:spcPct val="0"/>
            </a:spcBef>
            <a:spcAft>
              <a:spcPct val="20000"/>
            </a:spcAft>
            <a:buChar char="•"/>
          </a:pPr>
          <a:r>
            <a:rPr lang="el-GR" sz="1800" b="1" kern="1200" dirty="0"/>
            <a:t>Παραδείγματα</a:t>
          </a:r>
          <a:r>
            <a:rPr lang="el-GR" sz="1800" kern="1200" dirty="0"/>
            <a:t>:</a:t>
          </a:r>
          <a:endParaRPr lang="en-US" sz="1800" kern="1200" dirty="0"/>
        </a:p>
        <a:p>
          <a:pPr marL="342900" lvl="2" indent="-171450" algn="l" defTabSz="800100">
            <a:lnSpc>
              <a:spcPct val="90000"/>
            </a:lnSpc>
            <a:spcBef>
              <a:spcPct val="0"/>
            </a:spcBef>
            <a:spcAft>
              <a:spcPct val="20000"/>
            </a:spcAft>
            <a:buChar char="•"/>
          </a:pPr>
          <a:r>
            <a:rPr lang="el-GR" sz="1800" b="1" kern="1200" dirty="0"/>
            <a:t>Αντί-</a:t>
          </a:r>
          <a:r>
            <a:rPr lang="el-GR" sz="1800" b="1" kern="1200" dirty="0" err="1"/>
            <a:t>ableist</a:t>
          </a:r>
          <a:r>
            <a:rPr lang="el-GR" sz="1800" b="1" kern="1200" dirty="0"/>
            <a:t> Πρακτικές</a:t>
          </a:r>
          <a:r>
            <a:rPr lang="el-GR" sz="1800" kern="1200" dirty="0"/>
            <a:t>: Εναλλακτικές </a:t>
          </a:r>
          <a:r>
            <a:rPr lang="el-GR" sz="1800" kern="1200" dirty="0" err="1"/>
            <a:t>μεθόδοι</a:t>
          </a:r>
          <a:r>
            <a:rPr lang="el-GR" sz="1800" kern="1200" dirty="0"/>
            <a:t> αξιολόγησης για μαθητές με αναπηρίες (</a:t>
          </a:r>
          <a:r>
            <a:rPr lang="el-GR" sz="1800" kern="1200" dirty="0" err="1"/>
            <a:t>Padilla</a:t>
          </a:r>
          <a:r>
            <a:rPr lang="el-GR" sz="1800" kern="1200" dirty="0"/>
            <a:t> &amp; </a:t>
          </a:r>
          <a:r>
            <a:rPr lang="el-GR" sz="1800" kern="1200" dirty="0" err="1"/>
            <a:t>Tan</a:t>
          </a:r>
          <a:r>
            <a:rPr lang="el-GR" sz="1800" kern="1200" dirty="0"/>
            <a:t>, 2019).</a:t>
          </a:r>
          <a:endParaRPr lang="en-US" sz="1800" kern="1200" dirty="0"/>
        </a:p>
        <a:p>
          <a:pPr marL="342900" lvl="2" indent="-171450" algn="l" defTabSz="800100">
            <a:lnSpc>
              <a:spcPct val="90000"/>
            </a:lnSpc>
            <a:spcBef>
              <a:spcPct val="0"/>
            </a:spcBef>
            <a:spcAft>
              <a:spcPct val="20000"/>
            </a:spcAft>
            <a:buChar char="•"/>
          </a:pPr>
          <a:r>
            <a:rPr lang="el-GR" sz="1800" b="1" kern="1200" dirty="0" err="1"/>
            <a:t>Decolonizing</a:t>
          </a:r>
          <a:r>
            <a:rPr lang="el-GR" sz="1800" b="1" kern="1200" dirty="0"/>
            <a:t> </a:t>
          </a:r>
          <a:r>
            <a:rPr lang="el-GR" sz="1800" b="1" kern="1200" dirty="0" err="1"/>
            <a:t>Mathematics</a:t>
          </a:r>
          <a:r>
            <a:rPr lang="el-GR" sz="1800" kern="1200" dirty="0"/>
            <a:t>: Ενσωμάτωση ιθαγενών γνώσεων στα μαθηματικά (</a:t>
          </a:r>
          <a:r>
            <a:rPr lang="el-GR" sz="1800" kern="1200" dirty="0" err="1"/>
            <a:t>Nicol</a:t>
          </a:r>
          <a:r>
            <a:rPr lang="el-GR" sz="1800" kern="1200" dirty="0"/>
            <a:t> </a:t>
          </a:r>
          <a:r>
            <a:rPr lang="el-GR" sz="1800" kern="1200" dirty="0" err="1"/>
            <a:t>et</a:t>
          </a:r>
          <a:r>
            <a:rPr lang="el-GR" sz="1800" kern="1200" dirty="0"/>
            <a:t> </a:t>
          </a:r>
          <a:r>
            <a:rPr lang="el-GR" sz="1800" kern="1200" dirty="0" err="1"/>
            <a:t>al</a:t>
          </a:r>
          <a:r>
            <a:rPr lang="el-GR" sz="1800" kern="1200" dirty="0"/>
            <a:t>., 2020).</a:t>
          </a:r>
          <a:endParaRPr lang="en-US" sz="1800" kern="1200" dirty="0"/>
        </a:p>
        <a:p>
          <a:pPr marL="342900" lvl="2" indent="-171450" algn="l" defTabSz="800100">
            <a:lnSpc>
              <a:spcPct val="90000"/>
            </a:lnSpc>
            <a:spcBef>
              <a:spcPct val="0"/>
            </a:spcBef>
            <a:spcAft>
              <a:spcPct val="20000"/>
            </a:spcAft>
            <a:buChar char="•"/>
          </a:pPr>
          <a:r>
            <a:rPr lang="el-GR" sz="1800" b="1" kern="1200" dirty="0"/>
            <a:t>Φύλο και μαθηματική εκπαίδευση</a:t>
          </a:r>
          <a:r>
            <a:rPr lang="el-GR" sz="1800" kern="1200" dirty="0"/>
            <a:t>. (</a:t>
          </a:r>
          <a:r>
            <a:rPr lang="el-GR" sz="1800" kern="1200" dirty="0" err="1"/>
            <a:t>Μπαλαμπανίδου</a:t>
          </a:r>
          <a:r>
            <a:rPr lang="el-GR" sz="1800" kern="1200" dirty="0"/>
            <a:t>, 2025)</a:t>
          </a:r>
          <a:endParaRPr lang="en-US" sz="1800" kern="1200" dirty="0"/>
        </a:p>
      </dsp:txBody>
      <dsp:txXfrm>
        <a:off x="0" y="1418430"/>
        <a:ext cx="4828172" cy="33055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3B714-FFF9-A74D-A845-3D5ED4BBCDCD}" type="datetimeFigureOut">
              <a:rPr lang="el-GR" smtClean="0"/>
              <a:t>2/6/2025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4DD71-B77E-D64A-B5F2-171EFDEEA1F6}" type="slidenum">
              <a:rPr lang="el-GR" smtClean="0"/>
              <a:t>‹#›</a:t>
            </a:fld>
            <a:endParaRPr lang="el-GR"/>
          </a:p>
        </p:txBody>
      </p:sp>
    </p:spTree>
    <p:extLst>
      <p:ext uri="{BB962C8B-B14F-4D97-AF65-F5344CB8AC3E}">
        <p14:creationId xmlns:p14="http://schemas.microsoft.com/office/powerpoint/2010/main" val="532993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8D4DD71-B77E-D64A-B5F2-171EFDEEA1F6}" type="slidenum">
              <a:rPr lang="el-GR" smtClean="0"/>
              <a:t>5</a:t>
            </a:fld>
            <a:endParaRPr lang="el-GR"/>
          </a:p>
        </p:txBody>
      </p:sp>
    </p:spTree>
    <p:extLst>
      <p:ext uri="{BB962C8B-B14F-4D97-AF65-F5344CB8AC3E}">
        <p14:creationId xmlns:p14="http://schemas.microsoft.com/office/powerpoint/2010/main" val="114396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945ABC-A741-2A55-5E61-5416D5A7622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3C1E1D2-2DE9-6A05-596B-C357102FB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B3AE131-4585-176C-A75B-B1AA5521585B}"/>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5" name="Θέση υποσέλιδου 4">
            <a:extLst>
              <a:ext uri="{FF2B5EF4-FFF2-40B4-BE49-F238E27FC236}">
                <a16:creationId xmlns:a16="http://schemas.microsoft.com/office/drawing/2014/main" id="{15A2BA39-0F12-C7AB-F4CE-8B41BAD6615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0295B-B9CE-0AA6-CD83-514C5212F069}"/>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718874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EE743C-90E6-6943-1072-F2D8C0918CD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987B20A-F98F-5F43-944E-4D71E022B8A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14E770C-D90B-EB8F-4657-967943CEC075}"/>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5" name="Θέση υποσέλιδου 4">
            <a:extLst>
              <a:ext uri="{FF2B5EF4-FFF2-40B4-BE49-F238E27FC236}">
                <a16:creationId xmlns:a16="http://schemas.microsoft.com/office/drawing/2014/main" id="{6A2A6234-53E8-53FB-C4BF-A8868A9F6D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C25F74F-92B2-250F-8E8D-0AC5D06B1E86}"/>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292266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64C0EEA-C710-1643-9283-8EB5BD7169A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36A7318-AA8E-1AC5-153C-40D936D7D58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801322-382E-8118-FCDB-5F4476EB5D14}"/>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5" name="Θέση υποσέλιδου 4">
            <a:extLst>
              <a:ext uri="{FF2B5EF4-FFF2-40B4-BE49-F238E27FC236}">
                <a16:creationId xmlns:a16="http://schemas.microsoft.com/office/drawing/2014/main" id="{7C971476-2920-08B3-AD3E-F3FB7767D03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4C127AF-CD3C-FE7B-854C-D198F96BE59C}"/>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385150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BB491A-0626-1BC1-EFF3-F1EB7B59C2E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1D96199-2DF5-6764-F3F6-940BB5B7A3F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F8F46A1-B26A-5D82-74BA-70ED3AC6CD74}"/>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5" name="Θέση υποσέλιδου 4">
            <a:extLst>
              <a:ext uri="{FF2B5EF4-FFF2-40B4-BE49-F238E27FC236}">
                <a16:creationId xmlns:a16="http://schemas.microsoft.com/office/drawing/2014/main" id="{89384253-0831-249C-5F8F-758DF81FF03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19A0AE-FFE5-9A28-7400-B0D93506E4E4}"/>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36768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896CED-8283-FED3-D307-DA7517D5F3FC}"/>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6A60DE7-645A-A643-BAC1-CB829779F8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C6575D9-B31A-E451-B384-37DE6C90269E}"/>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5" name="Θέση υποσέλιδου 4">
            <a:extLst>
              <a:ext uri="{FF2B5EF4-FFF2-40B4-BE49-F238E27FC236}">
                <a16:creationId xmlns:a16="http://schemas.microsoft.com/office/drawing/2014/main" id="{F74BEB7A-1F6D-EF83-42CB-E53A3B7435F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F005E8-6D19-6613-0380-93E37B390300}"/>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7001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11B404-308D-E8F6-03A5-8C217F1DA77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59059C9-3B16-844A-DC25-A945EF75D5B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35B7FAA-246B-C06B-F41C-2BEC29EE6E8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4B5C9CC-0A74-576A-4B69-2DA352A768A8}"/>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6" name="Θέση υποσέλιδου 5">
            <a:extLst>
              <a:ext uri="{FF2B5EF4-FFF2-40B4-BE49-F238E27FC236}">
                <a16:creationId xmlns:a16="http://schemas.microsoft.com/office/drawing/2014/main" id="{AD4606FD-F156-4D9D-DB7C-75E0D5658BC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190B42C-1B0C-7709-B89C-8F377B1CD944}"/>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383713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46056B-1EFE-F566-C0B4-5FCA272DA50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504995D-D175-C6B3-407C-499952561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B0C3D32-CDD5-8A7A-3DDB-C470E757EE7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D1D2F36-C4A1-45FB-0BC5-293745BE4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EBD3392-F1F5-B0F7-0570-B77811E958A0}"/>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359543D-4E5D-AB96-B89B-5AF188E5E482}"/>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8" name="Θέση υποσέλιδου 7">
            <a:extLst>
              <a:ext uri="{FF2B5EF4-FFF2-40B4-BE49-F238E27FC236}">
                <a16:creationId xmlns:a16="http://schemas.microsoft.com/office/drawing/2014/main" id="{C73B4C01-B303-0E6E-96DD-96C153223D1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7A4EF40-BA1A-7173-5D96-B05CBB9C13F0}"/>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308320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A278EC-2D42-CCDC-89D5-9EE43EA2F95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779B559-1474-8A46-0AC5-B6CFB7EACF58}"/>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4" name="Θέση υποσέλιδου 3">
            <a:extLst>
              <a:ext uri="{FF2B5EF4-FFF2-40B4-BE49-F238E27FC236}">
                <a16:creationId xmlns:a16="http://schemas.microsoft.com/office/drawing/2014/main" id="{331632C8-F9B8-1F86-1650-6B70755071E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08C358A-D4C4-8485-DEE5-AAD33C2BA8F3}"/>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109240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C63E6EA-96A1-514F-48D5-8D876ED069F7}"/>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3" name="Θέση υποσέλιδου 2">
            <a:extLst>
              <a:ext uri="{FF2B5EF4-FFF2-40B4-BE49-F238E27FC236}">
                <a16:creationId xmlns:a16="http://schemas.microsoft.com/office/drawing/2014/main" id="{155941B2-0C6A-0382-E7CE-6BCE377193C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272B357-1E29-7C3D-7E6E-46CF1045F85A}"/>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1573625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277292-5355-F940-5B2A-808436589CC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CBE8190-6FB0-45CD-4D30-4EC5866C74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7A56472-0EA0-40E5-F871-2B70DC01C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600DDAA-193B-9C68-ECDE-E01E077331AE}"/>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6" name="Θέση υποσέλιδου 5">
            <a:extLst>
              <a:ext uri="{FF2B5EF4-FFF2-40B4-BE49-F238E27FC236}">
                <a16:creationId xmlns:a16="http://schemas.microsoft.com/office/drawing/2014/main" id="{5456E53F-3B50-538D-649B-CF6F25DC1D9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C2C66D3-9D12-D2D5-2434-35DA13EF8F26}"/>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225112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2752CD-95AE-D20B-A1A4-DBFD7420187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DA6BE35-385E-DF8A-1E46-E1F34AB3F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C79658B-B780-5F8E-811C-65B71A7D5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F93EB9B-4C6D-87A9-AE3A-8E6309B418F9}"/>
              </a:ext>
            </a:extLst>
          </p:cNvPr>
          <p:cNvSpPr>
            <a:spLocks noGrp="1"/>
          </p:cNvSpPr>
          <p:nvPr>
            <p:ph type="dt" sz="half" idx="10"/>
          </p:nvPr>
        </p:nvSpPr>
        <p:spPr/>
        <p:txBody>
          <a:bodyPr/>
          <a:lstStyle/>
          <a:p>
            <a:fld id="{79D4C18D-1707-4844-9233-D595480A0186}" type="datetimeFigureOut">
              <a:rPr lang="el-GR" smtClean="0"/>
              <a:t>2/6/2025</a:t>
            </a:fld>
            <a:endParaRPr lang="el-GR"/>
          </a:p>
        </p:txBody>
      </p:sp>
      <p:sp>
        <p:nvSpPr>
          <p:cNvPr id="6" name="Θέση υποσέλιδου 5">
            <a:extLst>
              <a:ext uri="{FF2B5EF4-FFF2-40B4-BE49-F238E27FC236}">
                <a16:creationId xmlns:a16="http://schemas.microsoft.com/office/drawing/2014/main" id="{C3C37DF8-F004-7114-037F-177C982A3F1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92D57C5-3C09-3D2F-D48E-4CA9702B50D2}"/>
              </a:ext>
            </a:extLst>
          </p:cNvPr>
          <p:cNvSpPr>
            <a:spLocks noGrp="1"/>
          </p:cNvSpPr>
          <p:nvPr>
            <p:ph type="sldNum" sz="quarter" idx="12"/>
          </p:nvPr>
        </p:nvSpPr>
        <p:spPr/>
        <p:txBody>
          <a:bodyPr/>
          <a:lstStyle/>
          <a:p>
            <a:fld id="{BC99C535-1371-6349-B13D-D0F300460FF0}" type="slidenum">
              <a:rPr lang="el-GR" smtClean="0"/>
              <a:t>‹#›</a:t>
            </a:fld>
            <a:endParaRPr lang="el-GR"/>
          </a:p>
        </p:txBody>
      </p:sp>
    </p:spTree>
    <p:extLst>
      <p:ext uri="{BB962C8B-B14F-4D97-AF65-F5344CB8AC3E}">
        <p14:creationId xmlns:p14="http://schemas.microsoft.com/office/powerpoint/2010/main" val="329779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F947578-E5DE-02DF-AB9F-F1B20007C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6A4CA5E-01F5-6BD9-F956-0E0A92CCB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C9E4D4B-70AF-81CD-A96E-B156FB4C90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D4C18D-1707-4844-9233-D595480A0186}" type="datetimeFigureOut">
              <a:rPr lang="el-GR" smtClean="0"/>
              <a:t>2/6/2025</a:t>
            </a:fld>
            <a:endParaRPr lang="el-GR"/>
          </a:p>
        </p:txBody>
      </p:sp>
      <p:sp>
        <p:nvSpPr>
          <p:cNvPr id="5" name="Θέση υποσέλιδου 4">
            <a:extLst>
              <a:ext uri="{FF2B5EF4-FFF2-40B4-BE49-F238E27FC236}">
                <a16:creationId xmlns:a16="http://schemas.microsoft.com/office/drawing/2014/main" id="{AA0A8249-D35F-5848-66E7-F6309515C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3FDCC18-BFA6-A39B-509A-C08F53F74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99C535-1371-6349-B13D-D0F300460FF0}" type="slidenum">
              <a:rPr lang="el-GR" smtClean="0"/>
              <a:t>‹#›</a:t>
            </a:fld>
            <a:endParaRPr lang="el-GR"/>
          </a:p>
        </p:txBody>
      </p:sp>
    </p:spTree>
    <p:extLst>
      <p:ext uri="{BB962C8B-B14F-4D97-AF65-F5344CB8AC3E}">
        <p14:creationId xmlns:p14="http://schemas.microsoft.com/office/powerpoint/2010/main" val="2607906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Cover">
            <a:extLst>
              <a:ext uri="{FF2B5EF4-FFF2-40B4-BE49-F238E27FC236}">
                <a16:creationId xmlns:a16="http://schemas.microsoft.com/office/drawing/2014/main" id="{63C1F321-BB96-4700-B3CE-1A615606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FA1AD64-F15F-417D-956C-B2C211FC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28" name="Color">
              <a:extLst>
                <a:ext uri="{FF2B5EF4-FFF2-40B4-BE49-F238E27FC236}">
                  <a16:creationId xmlns:a16="http://schemas.microsoft.com/office/drawing/2014/main" id="{5F3C79B0-E0DE-407E-B550-3FDEB67B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a:extLst>
                <a:ext uri="{FF2B5EF4-FFF2-40B4-BE49-F238E27FC236}">
                  <a16:creationId xmlns:a16="http://schemas.microsoft.com/office/drawing/2014/main" id="{A1A2DFA8-F321-4204-9B31-A3713BC65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2" name="Freeform: Shape 3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ECB33512-5D7E-87F3-CA76-7EE38B73E892}"/>
              </a:ext>
            </a:extLst>
          </p:cNvPr>
          <p:cNvSpPr>
            <a:spLocks noGrp="1"/>
          </p:cNvSpPr>
          <p:nvPr>
            <p:ph type="ctrTitle"/>
          </p:nvPr>
        </p:nvSpPr>
        <p:spPr>
          <a:xfrm>
            <a:off x="789708" y="841664"/>
            <a:ext cx="4874661" cy="5156800"/>
          </a:xfrm>
        </p:spPr>
        <p:txBody>
          <a:bodyPr anchor="ctr">
            <a:normAutofit/>
          </a:bodyPr>
          <a:lstStyle/>
          <a:p>
            <a:pPr algn="l"/>
            <a:r>
              <a:rPr lang="el-GR" sz="4800">
                <a:solidFill>
                  <a:schemeClr val="bg1"/>
                </a:solidFill>
              </a:rPr>
              <a:t>Επαγγελματική ανάπτυξη του εκπαιδευτικού</a:t>
            </a:r>
          </a:p>
        </p:txBody>
      </p:sp>
      <p:sp>
        <p:nvSpPr>
          <p:cNvPr id="3" name="Υπότιτλος 2">
            <a:extLst>
              <a:ext uri="{FF2B5EF4-FFF2-40B4-BE49-F238E27FC236}">
                <a16:creationId xmlns:a16="http://schemas.microsoft.com/office/drawing/2014/main" id="{D62A1BB7-CEBA-D8F5-50CC-A9D955C284CC}"/>
              </a:ext>
            </a:extLst>
          </p:cNvPr>
          <p:cNvSpPr>
            <a:spLocks noGrp="1"/>
          </p:cNvSpPr>
          <p:nvPr>
            <p:ph type="subTitle" idx="1"/>
          </p:nvPr>
        </p:nvSpPr>
        <p:spPr>
          <a:xfrm>
            <a:off x="6534687" y="841664"/>
            <a:ext cx="4867605" cy="5156800"/>
          </a:xfrm>
        </p:spPr>
        <p:txBody>
          <a:bodyPr anchor="ctr">
            <a:normAutofit/>
          </a:bodyPr>
          <a:lstStyle/>
          <a:p>
            <a:pPr algn="l"/>
            <a:r>
              <a:rPr lang="el-GR">
                <a:solidFill>
                  <a:schemeClr val="tx2"/>
                </a:solidFill>
              </a:rPr>
              <a:t>Προετοιμασία του μαθηματικού με στόχο την κοινωνική δικαιοσύνη</a:t>
            </a:r>
          </a:p>
          <a:p>
            <a:pPr algn="l"/>
            <a:r>
              <a:rPr lang="el-GR">
                <a:solidFill>
                  <a:schemeClr val="tx2"/>
                </a:solidFill>
              </a:rPr>
              <a:t>Χαρούλα Σταθοπούλου</a:t>
            </a:r>
          </a:p>
        </p:txBody>
      </p:sp>
      <p:pic>
        <p:nvPicPr>
          <p:cNvPr id="1026" name="Picture 2" descr="an illustration representing diversity, equity, and social justice">
            <a:extLst>
              <a:ext uri="{FF2B5EF4-FFF2-40B4-BE49-F238E27FC236}">
                <a16:creationId xmlns:a16="http://schemas.microsoft.com/office/drawing/2014/main" id="{4C7A6709-F4E5-8E60-FECB-F1A8C8892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687" y="4307519"/>
            <a:ext cx="4445000"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Θέση περιεχομένου 2">
            <a:extLst>
              <a:ext uri="{FF2B5EF4-FFF2-40B4-BE49-F238E27FC236}">
                <a16:creationId xmlns:a16="http://schemas.microsoft.com/office/drawing/2014/main" id="{74EC19F5-79BA-6907-A76C-EA7779583803}"/>
              </a:ext>
            </a:extLst>
          </p:cNvPr>
          <p:cNvSpPr>
            <a:spLocks noGrp="1"/>
          </p:cNvSpPr>
          <p:nvPr>
            <p:ph idx="1"/>
          </p:nvPr>
        </p:nvSpPr>
        <p:spPr>
          <a:xfrm>
            <a:off x="6412302" y="891713"/>
            <a:ext cx="4584882" cy="5160790"/>
          </a:xfrm>
        </p:spPr>
        <p:txBody>
          <a:bodyPr anchor="ctr">
            <a:normAutofit/>
          </a:bodyPr>
          <a:lstStyle/>
          <a:p>
            <a:pPr marL="0" indent="0">
              <a:buNone/>
            </a:pPr>
            <a:r>
              <a:rPr lang="el-GR" dirty="0">
                <a:solidFill>
                  <a:schemeClr val="bg1"/>
                </a:solidFill>
              </a:rPr>
              <a:t>Παράδειγμα επαγγελματικής ανάπτυξης εκπαιδευτικών</a:t>
            </a:r>
          </a:p>
          <a:p>
            <a:endParaRPr lang="el-GR" sz="1800" dirty="0">
              <a:solidFill>
                <a:schemeClr val="bg1"/>
              </a:solidFill>
            </a:endParaRPr>
          </a:p>
        </p:txBody>
      </p:sp>
    </p:spTree>
    <p:extLst>
      <p:ext uri="{BB962C8B-B14F-4D97-AF65-F5344CB8AC3E}">
        <p14:creationId xmlns:p14="http://schemas.microsoft.com/office/powerpoint/2010/main" val="229404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F37CD912-5C3B-2E45-5CFF-170ECAD0E2BF}"/>
              </a:ext>
            </a:extLst>
          </p:cNvPr>
          <p:cNvSpPr>
            <a:spLocks noGrp="1"/>
          </p:cNvSpPr>
          <p:nvPr>
            <p:ph type="title"/>
          </p:nvPr>
        </p:nvSpPr>
        <p:spPr>
          <a:xfrm>
            <a:off x="1014984" y="891712"/>
            <a:ext cx="5309616" cy="5160789"/>
          </a:xfrm>
        </p:spPr>
        <p:txBody>
          <a:bodyPr anchor="ctr">
            <a:normAutofit/>
          </a:bodyPr>
          <a:lstStyle/>
          <a:p>
            <a:r>
              <a:rPr lang="el-GR" sz="4800" dirty="0">
                <a:solidFill>
                  <a:schemeClr val="bg1"/>
                </a:solidFill>
              </a:rPr>
              <a:t>Μαθηματικός </a:t>
            </a:r>
            <a:r>
              <a:rPr lang="el-GR" sz="4800" dirty="0" err="1">
                <a:solidFill>
                  <a:schemeClr val="bg1"/>
                </a:solidFill>
              </a:rPr>
              <a:t>γραμματισμός</a:t>
            </a:r>
            <a:r>
              <a:rPr lang="el-GR" sz="4800" dirty="0">
                <a:solidFill>
                  <a:schemeClr val="bg1"/>
                </a:solidFill>
              </a:rPr>
              <a:t> σε διεπιστημονικό πλαίσιο, μελλοντικοί εκπαιδευτικοί, νεαροί κρατούμενοι</a:t>
            </a:r>
          </a:p>
        </p:txBody>
      </p:sp>
      <p:sp>
        <p:nvSpPr>
          <p:cNvPr id="3" name="Θέση περιεχομένου 2">
            <a:extLst>
              <a:ext uri="{FF2B5EF4-FFF2-40B4-BE49-F238E27FC236}">
                <a16:creationId xmlns:a16="http://schemas.microsoft.com/office/drawing/2014/main" id="{EB78498A-D468-D537-CEFC-F88C169AE17B}"/>
              </a:ext>
            </a:extLst>
          </p:cNvPr>
          <p:cNvSpPr>
            <a:spLocks noGrp="1"/>
          </p:cNvSpPr>
          <p:nvPr>
            <p:ph idx="1"/>
          </p:nvPr>
        </p:nvSpPr>
        <p:spPr>
          <a:xfrm>
            <a:off x="6412302" y="891713"/>
            <a:ext cx="4584882" cy="5160790"/>
          </a:xfrm>
        </p:spPr>
        <p:txBody>
          <a:bodyPr anchor="ctr">
            <a:normAutofit/>
          </a:bodyPr>
          <a:lstStyle/>
          <a:p>
            <a:r>
              <a:rPr lang="el-GR" sz="1800" dirty="0">
                <a:solidFill>
                  <a:schemeClr val="bg1"/>
                </a:solidFill>
              </a:rPr>
              <a:t>Προετοιμασία εκπαιδευτικών</a:t>
            </a:r>
          </a:p>
          <a:p>
            <a:r>
              <a:rPr lang="el-GR" sz="1800" dirty="0">
                <a:solidFill>
                  <a:schemeClr val="bg1"/>
                </a:solidFill>
              </a:rPr>
              <a:t>Προετοιμασία νεαρών κρατουμένων</a:t>
            </a:r>
          </a:p>
          <a:p>
            <a:r>
              <a:rPr lang="el-GR" sz="1800" dirty="0">
                <a:solidFill>
                  <a:schemeClr val="bg1"/>
                </a:solidFill>
              </a:rPr>
              <a:t>Μεθοδολογία- Κοινοί χώροι</a:t>
            </a:r>
          </a:p>
          <a:p>
            <a:r>
              <a:rPr lang="el-GR" sz="1800" dirty="0">
                <a:solidFill>
                  <a:schemeClr val="bg1"/>
                </a:solidFill>
              </a:rPr>
              <a:t>Παραδείγματα </a:t>
            </a:r>
          </a:p>
        </p:txBody>
      </p:sp>
    </p:spTree>
    <p:extLst>
      <p:ext uri="{BB962C8B-B14F-4D97-AF65-F5344CB8AC3E}">
        <p14:creationId xmlns:p14="http://schemas.microsoft.com/office/powerpoint/2010/main" val="394224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EBF13D5-64BB-423E-9E4C-F3911447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EBC7BED-6AA7-4C43-BEE8-A3CB5F8C1E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1C89947A-0D9D-4559-A1F6-5F6CD1970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E0255540-1F77-4262-B834-1ED14250F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BA19DEE5-2EE5-445A-B461-7D2879B052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FCA5807F-F210-4970-A34F-3573405B4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E9A8BB80-30A6-41EC-BE13-1B088DC3E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0ACF0691-6CB2-41C2-96DA-0C2D341A808C}"/>
              </a:ext>
            </a:extLst>
          </p:cNvPr>
          <p:cNvSpPr>
            <a:spLocks noGrp="1"/>
          </p:cNvSpPr>
          <p:nvPr>
            <p:ph type="title"/>
          </p:nvPr>
        </p:nvSpPr>
        <p:spPr>
          <a:xfrm>
            <a:off x="1014984" y="908263"/>
            <a:ext cx="10158984" cy="2274996"/>
          </a:xfrm>
        </p:spPr>
        <p:txBody>
          <a:bodyPr anchor="b">
            <a:normAutofit/>
          </a:bodyPr>
          <a:lstStyle/>
          <a:p>
            <a:r>
              <a:rPr lang="el-GR" sz="4800">
                <a:solidFill>
                  <a:schemeClr val="bg1"/>
                </a:solidFill>
              </a:rPr>
              <a:t>Προετοιμασία εκπαιδευτικών</a:t>
            </a:r>
            <a:br>
              <a:rPr lang="el-GR" sz="4800">
                <a:solidFill>
                  <a:schemeClr val="bg1"/>
                </a:solidFill>
              </a:rPr>
            </a:br>
            <a:endParaRPr lang="el-GR" sz="4800">
              <a:solidFill>
                <a:schemeClr val="bg1"/>
              </a:solidFill>
            </a:endParaRPr>
          </a:p>
        </p:txBody>
      </p:sp>
      <p:sp>
        <p:nvSpPr>
          <p:cNvPr id="3" name="Θέση περιεχομένου 2">
            <a:extLst>
              <a:ext uri="{FF2B5EF4-FFF2-40B4-BE49-F238E27FC236}">
                <a16:creationId xmlns:a16="http://schemas.microsoft.com/office/drawing/2014/main" id="{810FB0B2-78ED-B93B-991C-2DBBEB377487}"/>
              </a:ext>
            </a:extLst>
          </p:cNvPr>
          <p:cNvSpPr>
            <a:spLocks noGrp="1"/>
          </p:cNvSpPr>
          <p:nvPr>
            <p:ph idx="1"/>
          </p:nvPr>
        </p:nvSpPr>
        <p:spPr>
          <a:xfrm>
            <a:off x="1014984" y="3452971"/>
            <a:ext cx="10158984" cy="2596896"/>
          </a:xfrm>
        </p:spPr>
        <p:txBody>
          <a:bodyPr anchor="t">
            <a:normAutofit/>
          </a:bodyPr>
          <a:lstStyle/>
          <a:p>
            <a:r>
              <a:rPr lang="el-GR" sz="2000" dirty="0">
                <a:solidFill>
                  <a:schemeClr val="bg1"/>
                </a:solidFill>
              </a:rPr>
              <a:t>Ομάδες εστίασης</a:t>
            </a:r>
            <a:r>
              <a:rPr lang="en-US" sz="2000" dirty="0">
                <a:solidFill>
                  <a:schemeClr val="bg1"/>
                </a:solidFill>
              </a:rPr>
              <a:t> </a:t>
            </a:r>
            <a:r>
              <a:rPr lang="el-GR" sz="2000" dirty="0">
                <a:solidFill>
                  <a:schemeClr val="bg1"/>
                </a:solidFill>
              </a:rPr>
              <a:t>για να διερευνηθούν οι γνώσεις και οι αντιλήψεις για το πλαίσιο της φυλακής και της εκπαίδευσης</a:t>
            </a:r>
          </a:p>
          <a:p>
            <a:r>
              <a:rPr lang="el-GR" sz="2000" dirty="0">
                <a:solidFill>
                  <a:schemeClr val="bg1"/>
                </a:solidFill>
              </a:rPr>
              <a:t>Επιμορφωτικό πρόγραμμα (το πλαίσιο της φυλακής, η εκπαίδευση στη </a:t>
            </a:r>
            <a:r>
              <a:rPr lang="el-GR" sz="2000" dirty="0" err="1">
                <a:solidFill>
                  <a:schemeClr val="bg1"/>
                </a:solidFill>
              </a:rPr>
              <a:t>φυλακη</a:t>
            </a:r>
            <a:r>
              <a:rPr lang="el-GR" sz="2000" dirty="0">
                <a:solidFill>
                  <a:schemeClr val="bg1"/>
                </a:solidFill>
              </a:rPr>
              <a:t>, κριτικοί </a:t>
            </a:r>
            <a:r>
              <a:rPr lang="el-GR" sz="2000" dirty="0" err="1">
                <a:solidFill>
                  <a:schemeClr val="bg1"/>
                </a:solidFill>
              </a:rPr>
              <a:t>γραμματισμοί</a:t>
            </a:r>
            <a:r>
              <a:rPr lang="el-GR" sz="2000" dirty="0">
                <a:solidFill>
                  <a:schemeClr val="bg1"/>
                </a:solidFill>
              </a:rPr>
              <a:t>, η τέχνη στην εκπαίδευση στη φυλακή’</a:t>
            </a:r>
          </a:p>
          <a:p>
            <a:endParaRPr lang="el-GR" sz="1800" dirty="0">
              <a:solidFill>
                <a:schemeClr val="bg1"/>
              </a:solidFill>
            </a:endParaRPr>
          </a:p>
        </p:txBody>
      </p:sp>
    </p:spTree>
    <p:extLst>
      <p:ext uri="{BB962C8B-B14F-4D97-AF65-F5344CB8AC3E}">
        <p14:creationId xmlns:p14="http://schemas.microsoft.com/office/powerpoint/2010/main" val="55729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15E77A64-1CA3-2778-B2C0-E5456B7B30D5}"/>
              </a:ext>
            </a:extLst>
          </p:cNvPr>
          <p:cNvSpPr>
            <a:spLocks noGrp="1"/>
          </p:cNvSpPr>
          <p:nvPr>
            <p:ph type="title"/>
          </p:nvPr>
        </p:nvSpPr>
        <p:spPr>
          <a:xfrm>
            <a:off x="1014984" y="891712"/>
            <a:ext cx="5309616" cy="5160789"/>
          </a:xfrm>
        </p:spPr>
        <p:txBody>
          <a:bodyPr anchor="ctr">
            <a:normAutofit/>
          </a:bodyPr>
          <a:lstStyle/>
          <a:p>
            <a:r>
              <a:rPr lang="el-GR" sz="4800">
                <a:solidFill>
                  <a:schemeClr val="bg1"/>
                </a:solidFill>
              </a:rPr>
              <a:t>Προετοιμασία νεαρ</a:t>
            </a:r>
            <a:r>
              <a:rPr lang="en-US" sz="4800">
                <a:solidFill>
                  <a:schemeClr val="bg1"/>
                </a:solidFill>
              </a:rPr>
              <a:t>ώ</a:t>
            </a:r>
            <a:r>
              <a:rPr lang="el-GR" sz="4800">
                <a:solidFill>
                  <a:schemeClr val="bg1"/>
                </a:solidFill>
              </a:rPr>
              <a:t>ν υπό κράτηση</a:t>
            </a:r>
            <a:br>
              <a:rPr lang="el-GR" sz="4800">
                <a:solidFill>
                  <a:schemeClr val="bg1"/>
                </a:solidFill>
              </a:rPr>
            </a:br>
            <a:endParaRPr lang="el-GR" sz="4800">
              <a:solidFill>
                <a:schemeClr val="bg1"/>
              </a:solidFill>
            </a:endParaRPr>
          </a:p>
        </p:txBody>
      </p:sp>
      <p:sp>
        <p:nvSpPr>
          <p:cNvPr id="3" name="Θέση περιεχομένου 2">
            <a:extLst>
              <a:ext uri="{FF2B5EF4-FFF2-40B4-BE49-F238E27FC236}">
                <a16:creationId xmlns:a16="http://schemas.microsoft.com/office/drawing/2014/main" id="{8BD15C82-24F3-135A-ACEF-353370D75FB6}"/>
              </a:ext>
            </a:extLst>
          </p:cNvPr>
          <p:cNvSpPr>
            <a:spLocks noGrp="1"/>
          </p:cNvSpPr>
          <p:nvPr>
            <p:ph idx="1"/>
          </p:nvPr>
        </p:nvSpPr>
        <p:spPr>
          <a:xfrm>
            <a:off x="6412302" y="891713"/>
            <a:ext cx="4584882" cy="5160790"/>
          </a:xfrm>
        </p:spPr>
        <p:txBody>
          <a:bodyPr anchor="ctr">
            <a:normAutofit/>
          </a:bodyPr>
          <a:lstStyle/>
          <a:p>
            <a:r>
              <a:rPr lang="el-GR" sz="1800" dirty="0">
                <a:solidFill>
                  <a:schemeClr val="bg1"/>
                </a:solidFill>
              </a:rPr>
              <a:t>Να κατανοήσουν τι είναι η έρευνα ώστε να γίνουν </a:t>
            </a:r>
            <a:r>
              <a:rPr lang="el-GR" sz="1800" dirty="0" err="1">
                <a:solidFill>
                  <a:schemeClr val="bg1"/>
                </a:solidFill>
              </a:rPr>
              <a:t>συνερευνητές</a:t>
            </a:r>
            <a:r>
              <a:rPr lang="el-GR" sz="1800" dirty="0">
                <a:solidFill>
                  <a:schemeClr val="bg1"/>
                </a:solidFill>
              </a:rPr>
              <a:t> και </a:t>
            </a:r>
            <a:r>
              <a:rPr lang="el-GR" sz="1800" dirty="0" err="1">
                <a:solidFill>
                  <a:schemeClr val="bg1"/>
                </a:solidFill>
              </a:rPr>
              <a:t>συνπαραγωγοί</a:t>
            </a:r>
            <a:r>
              <a:rPr lang="el-GR" sz="1800" dirty="0">
                <a:solidFill>
                  <a:schemeClr val="bg1"/>
                </a:solidFill>
              </a:rPr>
              <a:t> εκπαιδευτικής εμπειρίας</a:t>
            </a:r>
          </a:p>
          <a:p>
            <a:r>
              <a:rPr lang="el-GR" sz="1800" dirty="0">
                <a:solidFill>
                  <a:schemeClr val="bg1"/>
                </a:solidFill>
              </a:rPr>
              <a:t>Π.χ. αρχικά στην </a:t>
            </a:r>
            <a:r>
              <a:rPr lang="el-GR" sz="1800" dirty="0" err="1">
                <a:solidFill>
                  <a:schemeClr val="bg1"/>
                </a:solidFill>
              </a:rPr>
              <a:t>έρωτηση</a:t>
            </a:r>
            <a:r>
              <a:rPr lang="el-GR" sz="1800" dirty="0">
                <a:solidFill>
                  <a:schemeClr val="bg1"/>
                </a:solidFill>
              </a:rPr>
              <a:t> «τι είναι η έρευνα» είχαμε απαντήσεις:</a:t>
            </a:r>
          </a:p>
          <a:p>
            <a:pPr lvl="1"/>
            <a:r>
              <a:rPr lang="el-GR" sz="1800" dirty="0">
                <a:solidFill>
                  <a:schemeClr val="bg1"/>
                </a:solidFill>
              </a:rPr>
              <a:t>Αυτό που σε ψάχνει η αστυνομία</a:t>
            </a:r>
          </a:p>
          <a:p>
            <a:pPr lvl="1"/>
            <a:r>
              <a:rPr lang="el-GR" sz="1800" dirty="0">
                <a:solidFill>
                  <a:schemeClr val="bg1"/>
                </a:solidFill>
              </a:rPr>
              <a:t>Είναι αυτό που κάνει ο δημοσιογράφος με το </a:t>
            </a:r>
            <a:r>
              <a:rPr lang="el-GR" sz="1800" dirty="0" err="1">
                <a:solidFill>
                  <a:schemeClr val="bg1"/>
                </a:solidFill>
              </a:rPr>
              <a:t>κασετοφωνάκι</a:t>
            </a:r>
            <a:endParaRPr lang="el-GR" sz="1800" dirty="0">
              <a:solidFill>
                <a:schemeClr val="bg1"/>
              </a:solidFill>
            </a:endParaRPr>
          </a:p>
          <a:p>
            <a:pPr lvl="1"/>
            <a:r>
              <a:rPr lang="el-GR" sz="1800" dirty="0">
                <a:solidFill>
                  <a:schemeClr val="bg1"/>
                </a:solidFill>
              </a:rPr>
              <a:t>Όταν θέλω να αγοράσω παπούτσια</a:t>
            </a:r>
          </a:p>
        </p:txBody>
      </p:sp>
    </p:spTree>
    <p:extLst>
      <p:ext uri="{BB962C8B-B14F-4D97-AF65-F5344CB8AC3E}">
        <p14:creationId xmlns:p14="http://schemas.microsoft.com/office/powerpoint/2010/main" val="2185946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301289-70FC-BE44-7F9C-90DC07A4CC62}"/>
              </a:ext>
            </a:extLst>
          </p:cNvPr>
          <p:cNvSpPr>
            <a:spLocks noGrp="1"/>
          </p:cNvSpPr>
          <p:nvPr>
            <p:ph type="title"/>
          </p:nvPr>
        </p:nvSpPr>
        <p:spPr>
          <a:solidFill>
            <a:schemeClr val="accent5">
              <a:lumMod val="60000"/>
              <a:lumOff val="40000"/>
            </a:schemeClr>
          </a:solidFill>
        </p:spPr>
        <p:txBody>
          <a:bodyPr/>
          <a:lstStyle/>
          <a:p>
            <a:r>
              <a:rPr lang="el-GR" dirty="0">
                <a:solidFill>
                  <a:schemeClr val="bg1"/>
                </a:solidFill>
              </a:rPr>
              <a:t>Μεθοδολογία </a:t>
            </a:r>
          </a:p>
        </p:txBody>
      </p:sp>
      <p:sp>
        <p:nvSpPr>
          <p:cNvPr id="3" name="Θέση περιεχομένου 2">
            <a:extLst>
              <a:ext uri="{FF2B5EF4-FFF2-40B4-BE49-F238E27FC236}">
                <a16:creationId xmlns:a16="http://schemas.microsoft.com/office/drawing/2014/main" id="{A04F2D55-3252-1FCB-1D1E-EDD7F3FC44E6}"/>
              </a:ext>
            </a:extLst>
          </p:cNvPr>
          <p:cNvSpPr>
            <a:spLocks noGrp="1"/>
          </p:cNvSpPr>
          <p:nvPr>
            <p:ph idx="1"/>
          </p:nvPr>
        </p:nvSpPr>
        <p:sp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l-GR" dirty="0"/>
              <a:t>Κριτική επικοινωνιακή μεθοδολογία</a:t>
            </a:r>
          </a:p>
          <a:p>
            <a:r>
              <a:rPr lang="el-GR" dirty="0"/>
              <a:t>Κοινοί χώροι ισότιμης συμμετοχής, δημιουργία ομάδας «είμαστε ομάδα</a:t>
            </a:r>
          </a:p>
          <a:p>
            <a:r>
              <a:rPr lang="el-GR" dirty="0"/>
              <a:t>Βιωμένο πρόγραμμα, μη γραμμικό</a:t>
            </a:r>
          </a:p>
          <a:p>
            <a:endParaRPr lang="el-GR" dirty="0"/>
          </a:p>
          <a:p>
            <a:endParaRPr lang="el-GR" dirty="0"/>
          </a:p>
          <a:p>
            <a:pPr marL="0" indent="0">
              <a:buNone/>
            </a:pPr>
            <a:r>
              <a:rPr lang="el-GR" dirty="0"/>
              <a:t>Ενδυνάμωση «αφού μπόρεσα και έκανα αυτό, όλα τα μπορώ»</a:t>
            </a:r>
            <a:br>
              <a:rPr lang="el-GR" dirty="0"/>
            </a:br>
            <a:endParaRPr lang="el-GR" dirty="0"/>
          </a:p>
        </p:txBody>
      </p:sp>
      <p:sp>
        <p:nvSpPr>
          <p:cNvPr id="9" name="Κάτω βέλος 8">
            <a:extLst>
              <a:ext uri="{FF2B5EF4-FFF2-40B4-BE49-F238E27FC236}">
                <a16:creationId xmlns:a16="http://schemas.microsoft.com/office/drawing/2014/main" id="{7BC6DDAE-1969-6140-AA25-EDD1F55CD776}"/>
              </a:ext>
            </a:extLst>
          </p:cNvPr>
          <p:cNvSpPr/>
          <p:nvPr/>
        </p:nvSpPr>
        <p:spPr>
          <a:xfrm>
            <a:off x="4882243" y="4049486"/>
            <a:ext cx="375557" cy="6204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69558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1F0206-D400-E5A7-9CB0-4AFB658D14E6}"/>
              </a:ext>
            </a:extLst>
          </p:cNvPr>
          <p:cNvSpPr>
            <a:spLocks noGrp="1"/>
          </p:cNvSpPr>
          <p:nvPr>
            <p:ph type="title"/>
          </p:nvPr>
        </p:nvSpPr>
        <p:spPr/>
        <p:txBody>
          <a:bodyPr/>
          <a:lstStyle/>
          <a:p>
            <a:r>
              <a:rPr lang="el-GR" dirty="0"/>
              <a:t>Παραδείγματα </a:t>
            </a:r>
          </a:p>
        </p:txBody>
      </p:sp>
      <p:sp>
        <p:nvSpPr>
          <p:cNvPr id="3" name="Θέση περιεχομένου 2">
            <a:extLst>
              <a:ext uri="{FF2B5EF4-FFF2-40B4-BE49-F238E27FC236}">
                <a16:creationId xmlns:a16="http://schemas.microsoft.com/office/drawing/2014/main" id="{2CD77F7B-D864-C8AB-97F5-1D39059FC40E}"/>
              </a:ext>
            </a:extLst>
          </p:cNvPr>
          <p:cNvSpPr>
            <a:spLocks noGrp="1"/>
          </p:cNvSpPr>
          <p:nvPr>
            <p:ph idx="1"/>
          </p:nvPr>
        </p:nvSpPr>
        <p:spPr/>
        <p:txBody>
          <a:bodyPr/>
          <a:lstStyle/>
          <a:p>
            <a:r>
              <a:rPr lang="el-GR" dirty="0"/>
              <a:t>Κατασκευή χαρταετού</a:t>
            </a:r>
          </a:p>
          <a:p>
            <a:endParaRPr lang="el-GR" dirty="0"/>
          </a:p>
        </p:txBody>
      </p:sp>
      <p:pic>
        <p:nvPicPr>
          <p:cNvPr id="6" name="Εικόνα 5">
            <a:extLst>
              <a:ext uri="{FF2B5EF4-FFF2-40B4-BE49-F238E27FC236}">
                <a16:creationId xmlns:a16="http://schemas.microsoft.com/office/drawing/2014/main" id="{AD32978A-25D1-9D29-3055-4AD4C87E0315}"/>
              </a:ext>
            </a:extLst>
          </p:cNvPr>
          <p:cNvPicPr>
            <a:picLocks noChangeAspect="1"/>
          </p:cNvPicPr>
          <p:nvPr/>
        </p:nvPicPr>
        <p:blipFill>
          <a:blip r:embed="rId2"/>
          <a:stretch>
            <a:fillRect/>
          </a:stretch>
        </p:blipFill>
        <p:spPr>
          <a:xfrm>
            <a:off x="4822328" y="2436039"/>
            <a:ext cx="5159871" cy="2321942"/>
          </a:xfrm>
          <a:prstGeom prst="rect">
            <a:avLst/>
          </a:prstGeom>
        </p:spPr>
      </p:pic>
      <p:pic>
        <p:nvPicPr>
          <p:cNvPr id="7" name="Εικόνα 6">
            <a:extLst>
              <a:ext uri="{FF2B5EF4-FFF2-40B4-BE49-F238E27FC236}">
                <a16:creationId xmlns:a16="http://schemas.microsoft.com/office/drawing/2014/main" id="{CD65C6CB-3CED-71F8-B9E0-FBEAF2814D23}"/>
              </a:ext>
            </a:extLst>
          </p:cNvPr>
          <p:cNvPicPr>
            <a:picLocks noChangeAspect="1"/>
          </p:cNvPicPr>
          <p:nvPr/>
        </p:nvPicPr>
        <p:blipFill>
          <a:blip r:embed="rId3"/>
          <a:stretch>
            <a:fillRect/>
          </a:stretch>
        </p:blipFill>
        <p:spPr>
          <a:xfrm>
            <a:off x="83721" y="3597010"/>
            <a:ext cx="4738607" cy="2132373"/>
          </a:xfrm>
          <a:prstGeom prst="rect">
            <a:avLst/>
          </a:prstGeom>
        </p:spPr>
      </p:pic>
    </p:spTree>
    <p:extLst>
      <p:ext uri="{BB962C8B-B14F-4D97-AF65-F5344CB8AC3E}">
        <p14:creationId xmlns:p14="http://schemas.microsoft.com/office/powerpoint/2010/main" val="2207136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6C2866-4033-5AD0-140A-9AA8B2EE9436}"/>
              </a:ext>
            </a:extLst>
          </p:cNvPr>
          <p:cNvSpPr>
            <a:spLocks noGrp="1"/>
          </p:cNvSpPr>
          <p:nvPr>
            <p:ph type="title"/>
          </p:nvPr>
        </p:nvSpPr>
        <p:spPr/>
        <p:txBody>
          <a:bodyPr/>
          <a:lstStyle/>
          <a:p>
            <a:r>
              <a:rPr lang="el-GR" dirty="0"/>
              <a:t>Τέχνη και μαθηματικά: από τον </a:t>
            </a:r>
            <a:r>
              <a:rPr lang="el-GR" dirty="0" err="1"/>
              <a:t>καντίνσκυ</a:t>
            </a:r>
            <a:r>
              <a:rPr lang="el-GR" dirty="0"/>
              <a:t> στον…..</a:t>
            </a:r>
          </a:p>
        </p:txBody>
      </p:sp>
      <p:pic>
        <p:nvPicPr>
          <p:cNvPr id="4" name="Θέση περιεχομένου 3">
            <a:extLst>
              <a:ext uri="{FF2B5EF4-FFF2-40B4-BE49-F238E27FC236}">
                <a16:creationId xmlns:a16="http://schemas.microsoft.com/office/drawing/2014/main" id="{3FFD6CD5-BBF7-7BB6-E985-566CD0CDDEE3}"/>
              </a:ext>
            </a:extLst>
          </p:cNvPr>
          <p:cNvPicPr>
            <a:picLocks noGrp="1" noChangeAspect="1"/>
          </p:cNvPicPr>
          <p:nvPr>
            <p:ph idx="1"/>
          </p:nvPr>
        </p:nvPicPr>
        <p:blipFill>
          <a:blip r:embed="rId2"/>
          <a:stretch>
            <a:fillRect/>
          </a:stretch>
        </p:blipFill>
        <p:spPr>
          <a:xfrm>
            <a:off x="1261180" y="1825625"/>
            <a:ext cx="4586211" cy="2063795"/>
          </a:xfrm>
          <a:prstGeom prst="rect">
            <a:avLst/>
          </a:prstGeom>
        </p:spPr>
      </p:pic>
      <p:pic>
        <p:nvPicPr>
          <p:cNvPr id="5" name="Εικόνα 4">
            <a:extLst>
              <a:ext uri="{FF2B5EF4-FFF2-40B4-BE49-F238E27FC236}">
                <a16:creationId xmlns:a16="http://schemas.microsoft.com/office/drawing/2014/main" id="{63F4F1FC-B33A-191A-D32B-479D60C5B6A2}"/>
              </a:ext>
            </a:extLst>
          </p:cNvPr>
          <p:cNvPicPr>
            <a:picLocks noChangeAspect="1"/>
          </p:cNvPicPr>
          <p:nvPr/>
        </p:nvPicPr>
        <p:blipFill>
          <a:blip r:embed="rId3"/>
          <a:stretch>
            <a:fillRect/>
          </a:stretch>
        </p:blipFill>
        <p:spPr>
          <a:xfrm>
            <a:off x="4643034" y="3137051"/>
            <a:ext cx="7772400" cy="3497580"/>
          </a:xfrm>
          <a:prstGeom prst="rect">
            <a:avLst/>
          </a:prstGeom>
        </p:spPr>
      </p:pic>
    </p:spTree>
    <p:extLst>
      <p:ext uri="{BB962C8B-B14F-4D97-AF65-F5344CB8AC3E}">
        <p14:creationId xmlns:p14="http://schemas.microsoft.com/office/powerpoint/2010/main" val="2121624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F79E8D-D6C6-5D44-03FD-14BF25474F8C}"/>
              </a:ext>
            </a:extLst>
          </p:cNvPr>
          <p:cNvSpPr>
            <a:spLocks noGrp="1"/>
          </p:cNvSpPr>
          <p:nvPr>
            <p:ph type="title"/>
          </p:nvPr>
        </p:nvSpPr>
        <p:spPr/>
        <p:txBody>
          <a:bodyPr/>
          <a:lstStyle/>
          <a:p>
            <a:r>
              <a:rPr lang="el-GR" dirty="0"/>
              <a:t>Κατασκευή πυραμίδας: από τη </a:t>
            </a:r>
            <a:r>
              <a:rPr lang="el-GR" dirty="0" err="1"/>
              <a:t>γεω-μετρία</a:t>
            </a:r>
            <a:r>
              <a:rPr lang="el-GR" dirty="0"/>
              <a:t> στην κατασκευή πυραμίδας</a:t>
            </a:r>
          </a:p>
        </p:txBody>
      </p:sp>
      <p:pic>
        <p:nvPicPr>
          <p:cNvPr id="4" name="Θέση περιεχομένου 3">
            <a:extLst>
              <a:ext uri="{FF2B5EF4-FFF2-40B4-BE49-F238E27FC236}">
                <a16:creationId xmlns:a16="http://schemas.microsoft.com/office/drawing/2014/main" id="{2CFBE3D8-F8DB-BC24-4E19-CED7A0BE2411}"/>
              </a:ext>
            </a:extLst>
          </p:cNvPr>
          <p:cNvPicPr>
            <a:picLocks noGrp="1" noChangeAspect="1"/>
          </p:cNvPicPr>
          <p:nvPr>
            <p:ph idx="1"/>
          </p:nvPr>
        </p:nvPicPr>
        <p:blipFill>
          <a:blip r:embed="rId2"/>
          <a:stretch>
            <a:fillRect/>
          </a:stretch>
        </p:blipFill>
        <p:spPr>
          <a:xfrm>
            <a:off x="1261180" y="1825625"/>
            <a:ext cx="9669640" cy="4351338"/>
          </a:xfrm>
          <a:prstGeom prst="rect">
            <a:avLst/>
          </a:prstGeom>
        </p:spPr>
      </p:pic>
    </p:spTree>
    <p:extLst>
      <p:ext uri="{BB962C8B-B14F-4D97-AF65-F5344CB8AC3E}">
        <p14:creationId xmlns:p14="http://schemas.microsoft.com/office/powerpoint/2010/main" val="27044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34"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8" name="Freeform: Shape 3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E94EB174-0E10-52F1-13EB-5841C10BCDE5}"/>
              </a:ext>
            </a:extLst>
          </p:cNvPr>
          <p:cNvSpPr>
            <a:spLocks noGrp="1"/>
          </p:cNvSpPr>
          <p:nvPr>
            <p:ph type="title"/>
          </p:nvPr>
        </p:nvSpPr>
        <p:spPr>
          <a:xfrm rot="16200000">
            <a:off x="-1325880" y="1947672"/>
            <a:ext cx="5961888" cy="2788920"/>
          </a:xfrm>
        </p:spPr>
        <p:txBody>
          <a:bodyPr anchor="ctr">
            <a:normAutofit/>
          </a:bodyPr>
          <a:lstStyle/>
          <a:p>
            <a:r>
              <a:rPr lang="el-GR" sz="4800">
                <a:solidFill>
                  <a:schemeClr val="bg1"/>
                </a:solidFill>
              </a:rPr>
              <a:t>Εισαγωγή </a:t>
            </a:r>
          </a:p>
        </p:txBody>
      </p:sp>
      <p:sp>
        <p:nvSpPr>
          <p:cNvPr id="3" name="Θέση περιεχομένου 2">
            <a:extLst>
              <a:ext uri="{FF2B5EF4-FFF2-40B4-BE49-F238E27FC236}">
                <a16:creationId xmlns:a16="http://schemas.microsoft.com/office/drawing/2014/main" id="{79917359-5841-DB75-1A74-2C5189B2059B}"/>
              </a:ext>
            </a:extLst>
          </p:cNvPr>
          <p:cNvSpPr>
            <a:spLocks noGrp="1"/>
          </p:cNvSpPr>
          <p:nvPr>
            <p:ph idx="1"/>
          </p:nvPr>
        </p:nvSpPr>
        <p:spPr>
          <a:xfrm>
            <a:off x="4071068" y="-896113"/>
            <a:ext cx="7533103" cy="5133230"/>
          </a:xfrm>
        </p:spPr>
        <p:txBody>
          <a:bodyPr anchor="ctr">
            <a:normAutofit/>
          </a:bodyPr>
          <a:lstStyle/>
          <a:p>
            <a:r>
              <a:rPr lang="en-US" sz="1800" dirty="0">
                <a:solidFill>
                  <a:schemeClr val="tx2"/>
                </a:solidFill>
                <a:effectLst/>
                <a:latin typeface="Times New Roman" panose="02020603050405020304" pitchFamily="18" charset="0"/>
                <a:ea typeface="MS Mincho" panose="02020609040205080304" pitchFamily="49" charset="-128"/>
                <a:cs typeface="Arial" panose="020B0604020202020204" pitchFamily="34" charset="0"/>
              </a:rPr>
              <a:t>Stockholm International Peace Research Institute (SIPRI, 2024) reports the world’s total military expenditure in 2023 as $2443 billion. UN World Food </a:t>
            </a:r>
            <a:r>
              <a:rPr lang="en-US" sz="1800" dirty="0" err="1">
                <a:solidFill>
                  <a:schemeClr val="tx2"/>
                </a:solidFill>
                <a:effectLst/>
                <a:latin typeface="Times New Roman" panose="02020603050405020304" pitchFamily="18" charset="0"/>
                <a:ea typeface="MS Mincho" panose="02020609040205080304" pitchFamily="49" charset="-128"/>
                <a:cs typeface="Arial" panose="020B0604020202020204" pitchFamily="34" charset="0"/>
              </a:rPr>
              <a:t>Programme</a:t>
            </a:r>
            <a:r>
              <a:rPr lang="en-US" sz="1800" dirty="0">
                <a:solidFill>
                  <a:schemeClr val="tx2"/>
                </a:solidFill>
                <a:effectLst/>
                <a:latin typeface="Times New Roman" panose="02020603050405020304" pitchFamily="18" charset="0"/>
                <a:ea typeface="MS Mincho" panose="02020609040205080304" pitchFamily="49" charset="-128"/>
                <a:cs typeface="Arial" panose="020B0604020202020204" pitchFamily="34" charset="0"/>
              </a:rPr>
              <a:t> reports to end world hunger by 2030, we need $40 billion, yearly. By simply doing the mathematics, we can see that the military expanse of 2023 could have eradicated world’s hunger 6.78 times. In teaching and learning of mathematics, we must shift priorities to make it clear that a better future is not only possible but within reach (Abtahi, 2025). </a:t>
            </a:r>
            <a:endParaRPr lang="el-GR" sz="1800" dirty="0">
              <a:solidFill>
                <a:schemeClr val="tx2"/>
              </a:solidFill>
              <a:effectLst/>
              <a:latin typeface="Times New Roman" panose="02020603050405020304" pitchFamily="18" charset="0"/>
              <a:ea typeface="MS Mincho" panose="02020609040205080304" pitchFamily="49" charset="-128"/>
              <a:cs typeface="Arial" panose="020B0604020202020204" pitchFamily="34" charset="0"/>
            </a:endParaRPr>
          </a:p>
          <a:p>
            <a:pPr marL="0" indent="0">
              <a:buNone/>
            </a:pPr>
            <a:r>
              <a:rPr lang="el-GR" sz="1800" dirty="0">
                <a:solidFill>
                  <a:schemeClr val="tx2"/>
                </a:solidFill>
              </a:rPr>
              <a:t>Τι μας κάνει να σκεφτούμε το παραπάνω απόσπασμα για τη διδασκαλία των μαθηματικών?</a:t>
            </a:r>
          </a:p>
          <a:p>
            <a:pPr marL="0" indent="0">
              <a:buNone/>
            </a:pPr>
            <a:r>
              <a:rPr lang="el-GR" sz="1800" dirty="0">
                <a:solidFill>
                  <a:schemeClr val="tx2"/>
                </a:solidFill>
              </a:rPr>
              <a:t>Σχολιάστε το απόσπασμα «</a:t>
            </a:r>
            <a:r>
              <a:rPr lang="en-US" sz="1800" dirty="0">
                <a:solidFill>
                  <a:schemeClr val="tx2"/>
                </a:solidFill>
                <a:latin typeface="Times New Roman" panose="02020603050405020304" pitchFamily="18" charset="0"/>
                <a:ea typeface="MS Mincho" panose="02020609040205080304" pitchFamily="49" charset="-128"/>
                <a:cs typeface="Arial" panose="020B0604020202020204" pitchFamily="34" charset="0"/>
              </a:rPr>
              <a:t>In teaching and learning of mathematics, we must shift priorities to make it clear that a better future is not only possible but within reach (Abtahi, 2025)</a:t>
            </a:r>
            <a:r>
              <a:rPr lang="el-GR" sz="1800" dirty="0">
                <a:solidFill>
                  <a:schemeClr val="tx2"/>
                </a:solidFill>
                <a:latin typeface="Times New Roman" panose="02020603050405020304" pitchFamily="18" charset="0"/>
                <a:ea typeface="MS Mincho" panose="02020609040205080304" pitchFamily="49" charset="-128"/>
                <a:cs typeface="Arial" panose="020B0604020202020204" pitchFamily="34" charset="0"/>
              </a:rPr>
              <a:t>»</a:t>
            </a:r>
            <a:endParaRPr lang="el-GR" sz="1800" dirty="0">
              <a:solidFill>
                <a:schemeClr val="tx2"/>
              </a:solidFill>
            </a:endParaRPr>
          </a:p>
        </p:txBody>
      </p:sp>
      <p:pic>
        <p:nvPicPr>
          <p:cNvPr id="2050" name="Picture 2" descr="Rich Eating Person Refusing to Share Food With Hungry People, Vector  Cartoon Stick Figure Illustration Stock Vector Image &amp; Art - Alamy">
            <a:extLst>
              <a:ext uri="{FF2B5EF4-FFF2-40B4-BE49-F238E27FC236}">
                <a16:creationId xmlns:a16="http://schemas.microsoft.com/office/drawing/2014/main" id="{5B996189-2D11-AC15-DF51-29E9450D7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411" y="3948951"/>
            <a:ext cx="3594100" cy="22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623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30"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4" name="Freeform: Shape 3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F471C469-6C2B-EB96-AD48-E82E9DED774D}"/>
              </a:ext>
            </a:extLst>
          </p:cNvPr>
          <p:cNvSpPr>
            <a:spLocks noGrp="1"/>
          </p:cNvSpPr>
          <p:nvPr>
            <p:ph type="title"/>
          </p:nvPr>
        </p:nvSpPr>
        <p:spPr>
          <a:xfrm rot="16200000">
            <a:off x="-1325880" y="1947672"/>
            <a:ext cx="5961888" cy="2788920"/>
          </a:xfrm>
        </p:spPr>
        <p:txBody>
          <a:bodyPr anchor="ctr">
            <a:normAutofit/>
          </a:bodyPr>
          <a:lstStyle/>
          <a:p>
            <a:r>
              <a:rPr lang="el-GR" sz="4800" b="1">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Κριτική Επαγγελματική Ανάπτυξη (CPD</a:t>
            </a:r>
            <a:r>
              <a:rPr lang="en-US" sz="4800" b="1">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l-GR" sz="4800">
              <a:solidFill>
                <a:schemeClr val="bg1"/>
              </a:solidFill>
            </a:endParaRPr>
          </a:p>
        </p:txBody>
      </p:sp>
      <p:sp>
        <p:nvSpPr>
          <p:cNvPr id="3" name="Θέση περιεχομένου 2">
            <a:extLst>
              <a:ext uri="{FF2B5EF4-FFF2-40B4-BE49-F238E27FC236}">
                <a16:creationId xmlns:a16="http://schemas.microsoft.com/office/drawing/2014/main" id="{72B14A99-E0F5-C346-1AB2-D458538A8408}"/>
              </a:ext>
            </a:extLst>
          </p:cNvPr>
          <p:cNvSpPr>
            <a:spLocks noGrp="1"/>
          </p:cNvSpPr>
          <p:nvPr>
            <p:ph idx="1"/>
          </p:nvPr>
        </p:nvSpPr>
        <p:spPr>
          <a:xfrm>
            <a:off x="4098819" y="-1153886"/>
            <a:ext cx="7222323" cy="5391003"/>
          </a:xfrm>
        </p:spPr>
        <p:txBody>
          <a:bodyPr anchor="ctr">
            <a:normAutofit/>
          </a:bodyPr>
          <a:lstStyle/>
          <a:p>
            <a:pPr marL="457200" lvl="1" indent="0">
              <a:buSzPts val="1000"/>
              <a:buNone/>
              <a:tabLst>
                <a:tab pos="914400" algn="l"/>
              </a:tabLst>
            </a:pPr>
            <a:r>
              <a:rPr lang="el-GR" sz="1800" b="1"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Κριτική Επαγγελματική Ανάπτυξη (CPD)</a:t>
            </a:r>
            <a:r>
              <a:rPr lang="el-GR" sz="180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Προτείνεται ως εναλλακτική λύση σε αντιδραστικές μορφές εκπαίδευσης, με έμφαση στη συνεργατική μάθηση και δράση για κοινωνική δικαιοσύνη.</a:t>
            </a:r>
            <a:endParaRPr lang="el-GR" sz="1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1">
              <a:buSzPts val="1000"/>
              <a:buFont typeface="Wingdings" pitchFamily="2" charset="2"/>
              <a:buChar char="Ø"/>
              <a:tabLst>
                <a:tab pos="914400" algn="l"/>
              </a:tabLst>
            </a:pPr>
            <a:r>
              <a:rPr lang="el-GR" sz="180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Στόχος η αντιμετώπιση συστημικών ανισοτήτων μέσω παιδαγωγικών πρακτικών και κριτικής συνείδησης.</a:t>
            </a:r>
            <a:endParaRPr lang="el-GR"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lvl="1">
              <a:buSzPts val="1000"/>
              <a:buFont typeface="Wingdings" pitchFamily="2" charset="2"/>
              <a:buChar char="Ø"/>
              <a:tabLst>
                <a:tab pos="914400" algn="l"/>
              </a:tabLst>
            </a:pPr>
            <a:r>
              <a:rPr lang="el-GR" sz="1800" dirty="0">
                <a:solidFill>
                  <a:schemeClr val="tx2"/>
                </a:solidFill>
                <a:effectLst/>
                <a:latin typeface="Times New Roman" panose="02020603050405020304" pitchFamily="18" charset="0"/>
                <a:ea typeface="MS Mincho" panose="02020609040205080304" pitchFamily="49" charset="-128"/>
                <a:cs typeface="Arial" panose="020B0604020202020204" pitchFamily="34" charset="0"/>
              </a:rPr>
              <a:t>Να </a:t>
            </a:r>
            <a:r>
              <a:rPr lang="el-GR" sz="1800" dirty="0">
                <a:solidFill>
                  <a:schemeClr val="tx2"/>
                </a:solidFill>
                <a:latin typeface="Times New Roman" panose="02020603050405020304" pitchFamily="18" charset="0"/>
                <a:ea typeface="MS Mincho" panose="02020609040205080304" pitchFamily="49" charset="-128"/>
                <a:cs typeface="Arial" panose="020B0604020202020204" pitchFamily="34" charset="0"/>
              </a:rPr>
              <a:t>δούμε ζητήματα κοινωνικής </a:t>
            </a:r>
            <a:r>
              <a:rPr lang="el-GR" sz="1800" dirty="0" err="1">
                <a:solidFill>
                  <a:schemeClr val="tx2"/>
                </a:solidFill>
                <a:latin typeface="Times New Roman" panose="02020603050405020304" pitchFamily="18" charset="0"/>
                <a:ea typeface="MS Mincho" panose="02020609040205080304" pitchFamily="49" charset="-128"/>
                <a:cs typeface="Arial" panose="020B0604020202020204" pitchFamily="34" charset="0"/>
              </a:rPr>
              <a:t>δικαισοσύνης</a:t>
            </a:r>
            <a:r>
              <a:rPr lang="el-GR" sz="1800" dirty="0">
                <a:solidFill>
                  <a:schemeClr val="tx2"/>
                </a:solidFill>
                <a:latin typeface="Times New Roman" panose="02020603050405020304" pitchFamily="18" charset="0"/>
                <a:ea typeface="MS Mincho" panose="02020609040205080304" pitchFamily="49" charset="-128"/>
                <a:cs typeface="Arial" panose="020B0604020202020204" pitchFamily="34" charset="0"/>
              </a:rPr>
              <a:t> μέσα από τα μαθηματικά ώστε οι μαθητές:</a:t>
            </a:r>
          </a:p>
          <a:p>
            <a:pPr lvl="1"/>
            <a:r>
              <a:rPr lang="el-GR" sz="1800" dirty="0">
                <a:solidFill>
                  <a:schemeClr val="tx2"/>
                </a:solidFill>
                <a:latin typeface="Times New Roman" panose="02020603050405020304" pitchFamily="18" charset="0"/>
                <a:ea typeface="MS Mincho" panose="02020609040205080304" pitchFamily="49" charset="-128"/>
                <a:cs typeface="Arial" panose="020B0604020202020204" pitchFamily="34" charset="0"/>
              </a:rPr>
              <a:t> να ενδυναμωθούν</a:t>
            </a:r>
          </a:p>
          <a:p>
            <a:pPr lvl="1"/>
            <a:r>
              <a:rPr lang="el-GR" sz="1800" dirty="0">
                <a:solidFill>
                  <a:schemeClr val="tx2"/>
                </a:solidFill>
                <a:effectLst/>
                <a:latin typeface="Times New Roman" panose="02020603050405020304" pitchFamily="18" charset="0"/>
                <a:ea typeface="MS Mincho" panose="02020609040205080304" pitchFamily="49" charset="-128"/>
                <a:cs typeface="Arial" panose="020B0604020202020204" pitchFamily="34" charset="0"/>
              </a:rPr>
              <a:t>να είναι σε θέση να απαντήσουν σε σύγχρονα προβλήματα. π.χ. να σχεδιάσουν μαθήματα που να συνδέουν την άλγεβρα με την κλιματική αλλαγή και την κοινωνική ανισότητα</a:t>
            </a:r>
          </a:p>
          <a:p>
            <a:endParaRPr lang="el-GR" sz="1800" dirty="0">
              <a:solidFill>
                <a:schemeClr val="tx2"/>
              </a:solidFill>
            </a:endParaRPr>
          </a:p>
        </p:txBody>
      </p:sp>
      <p:pic>
        <p:nvPicPr>
          <p:cNvPr id="3074" name="Picture 2" descr="Επαγγελματική ανάπτυξη εκπαιδευτικών – Αξιολόγηση εκπαιδευτικών συστημάτων">
            <a:extLst>
              <a:ext uri="{FF2B5EF4-FFF2-40B4-BE49-F238E27FC236}">
                <a16:creationId xmlns:a16="http://schemas.microsoft.com/office/drawing/2014/main" id="{C954D0C2-BC8D-0977-C943-7810FF50C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925" y="3933007"/>
            <a:ext cx="4289601" cy="269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872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11">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32"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9BC72CF4-0B7F-F05C-7FF6-652598B30CB6}"/>
              </a:ext>
            </a:extLst>
          </p:cNvPr>
          <p:cNvSpPr>
            <a:spLocks noGrp="1"/>
          </p:cNvSpPr>
          <p:nvPr>
            <p:ph type="title"/>
          </p:nvPr>
        </p:nvSpPr>
        <p:spPr>
          <a:xfrm rot="16200000">
            <a:off x="-1325880" y="1947672"/>
            <a:ext cx="5961888" cy="2788920"/>
          </a:xfrm>
        </p:spPr>
        <p:txBody>
          <a:bodyPr anchor="ctr">
            <a:normAutofit/>
          </a:bodyPr>
          <a:lstStyle/>
          <a:p>
            <a:r>
              <a:rPr lang="el-GR" sz="4800">
                <a:solidFill>
                  <a:schemeClr val="bg1"/>
                </a:solidFill>
              </a:rPr>
              <a:t>Να σκεφτο</a:t>
            </a:r>
            <a:r>
              <a:rPr lang="en-US" sz="4800">
                <a:solidFill>
                  <a:schemeClr val="bg1"/>
                </a:solidFill>
              </a:rPr>
              <a:t>ύ</a:t>
            </a:r>
            <a:r>
              <a:rPr lang="el-GR" sz="4800">
                <a:solidFill>
                  <a:schemeClr val="bg1"/>
                </a:solidFill>
              </a:rPr>
              <a:t>με</a:t>
            </a:r>
          </a:p>
        </p:txBody>
      </p:sp>
      <p:sp>
        <p:nvSpPr>
          <p:cNvPr id="3" name="Θέση περιεχομένου 2">
            <a:extLst>
              <a:ext uri="{FF2B5EF4-FFF2-40B4-BE49-F238E27FC236}">
                <a16:creationId xmlns:a16="http://schemas.microsoft.com/office/drawing/2014/main" id="{C44124B2-B321-7D98-D72F-8CE8581A88A0}"/>
              </a:ext>
            </a:extLst>
          </p:cNvPr>
          <p:cNvSpPr>
            <a:spLocks noGrp="1"/>
          </p:cNvSpPr>
          <p:nvPr>
            <p:ph idx="1"/>
          </p:nvPr>
        </p:nvSpPr>
        <p:spPr>
          <a:xfrm>
            <a:off x="4098820" y="-239486"/>
            <a:ext cx="7265866" cy="4476603"/>
          </a:xfrm>
        </p:spPr>
        <p:txBody>
          <a:bodyPr anchor="ctr">
            <a:normAutofit/>
          </a:bodyPr>
          <a:lstStyle/>
          <a:p>
            <a:r>
              <a:rPr lang="el-GR" sz="1800" dirty="0">
                <a:solidFill>
                  <a:schemeClr val="tx2"/>
                </a:solidFill>
              </a:rPr>
              <a:t>Ποιες λέξεις μας έρχονται στο μυαλό όταν ακούμε τον όρο «κοινωνική δικαιοσύνη»</a:t>
            </a:r>
          </a:p>
          <a:p>
            <a:r>
              <a:rPr lang="el-GR" sz="1800" dirty="0">
                <a:solidFill>
                  <a:schemeClr val="tx2"/>
                </a:solidFill>
              </a:rPr>
              <a:t>Ποιες ομάδες περιθωριοποιούνται όσον αφορά στη μαθηματική εκπαίδευση στην Ελλάδα</a:t>
            </a:r>
          </a:p>
          <a:p>
            <a:r>
              <a:rPr lang="el-GR" sz="1800" dirty="0">
                <a:solidFill>
                  <a:schemeClr val="tx2"/>
                </a:solidFill>
              </a:rPr>
              <a:t>Συζήτηση για συστημικές ανισότητες</a:t>
            </a:r>
          </a:p>
          <a:p>
            <a:r>
              <a:rPr lang="el-GR" sz="1800" dirty="0">
                <a:solidFill>
                  <a:schemeClr val="tx2"/>
                </a:solidFill>
              </a:rPr>
              <a:t>Εμπειρίες προσωπικές είτε ως μαθητές/</a:t>
            </a:r>
            <a:r>
              <a:rPr lang="el-GR" sz="1800" dirty="0" err="1">
                <a:solidFill>
                  <a:schemeClr val="tx2"/>
                </a:solidFill>
              </a:rPr>
              <a:t>τριες</a:t>
            </a:r>
            <a:r>
              <a:rPr lang="el-GR" sz="1800" dirty="0">
                <a:solidFill>
                  <a:schemeClr val="tx2"/>
                </a:solidFill>
              </a:rPr>
              <a:t>, φοιτητές/</a:t>
            </a:r>
            <a:r>
              <a:rPr lang="el-GR" sz="1800" dirty="0" err="1">
                <a:solidFill>
                  <a:schemeClr val="tx2"/>
                </a:solidFill>
              </a:rPr>
              <a:t>τριες</a:t>
            </a:r>
            <a:r>
              <a:rPr lang="el-GR" sz="1800" dirty="0">
                <a:solidFill>
                  <a:schemeClr val="tx2"/>
                </a:solidFill>
              </a:rPr>
              <a:t> είτε ως εκπαιδευτικοί</a:t>
            </a:r>
          </a:p>
          <a:p>
            <a:r>
              <a:rPr lang="el-GR" sz="1800" dirty="0">
                <a:solidFill>
                  <a:schemeClr val="tx2"/>
                </a:solidFill>
              </a:rPr>
              <a:t>Πως απαντήσατε σε τέτοιου τύπου προκλήσεις</a:t>
            </a:r>
          </a:p>
          <a:p>
            <a:endParaRPr lang="el-GR" sz="1800" dirty="0">
              <a:solidFill>
                <a:schemeClr val="tx2"/>
              </a:solidFill>
            </a:endParaRPr>
          </a:p>
        </p:txBody>
      </p:sp>
      <p:pic>
        <p:nvPicPr>
          <p:cNvPr id="4098" name="Picture 2" descr="Untangling the web: exploring complex systems of inequalities | Penn LPS  Online">
            <a:extLst>
              <a:ext uri="{FF2B5EF4-FFF2-40B4-BE49-F238E27FC236}">
                <a16:creationId xmlns:a16="http://schemas.microsoft.com/office/drawing/2014/main" id="{5551DB39-E3B8-F4F5-6EBF-9B02C3AF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684" y="3595392"/>
            <a:ext cx="3822700" cy="212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97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4A3F8DDB-B1E6-5ABB-3E7D-A87CE223C6D4}"/>
              </a:ext>
            </a:extLst>
          </p:cNvPr>
          <p:cNvSpPr>
            <a:spLocks noGrp="1"/>
          </p:cNvSpPr>
          <p:nvPr>
            <p:ph type="title"/>
          </p:nvPr>
        </p:nvSpPr>
        <p:spPr>
          <a:xfrm>
            <a:off x="786385" y="841248"/>
            <a:ext cx="5129600" cy="5340097"/>
          </a:xfrm>
        </p:spPr>
        <p:txBody>
          <a:bodyPr anchor="ctr">
            <a:normAutofit/>
          </a:bodyPr>
          <a:lstStyle/>
          <a:p>
            <a:r>
              <a:rPr lang="el-GR" sz="4800">
                <a:solidFill>
                  <a:schemeClr val="bg1"/>
                </a:solidFill>
              </a:rPr>
              <a:t>(</a:t>
            </a:r>
            <a:r>
              <a:rPr lang="en-US" sz="4800">
                <a:solidFill>
                  <a:schemeClr val="bg1"/>
                </a:solidFill>
              </a:rPr>
              <a:t>EDI-equity, diversity, inclusion</a:t>
            </a:r>
            <a:r>
              <a:rPr lang="el-GR" sz="4800">
                <a:solidFill>
                  <a:schemeClr val="bg1"/>
                </a:solidFill>
              </a:rPr>
              <a:t>)</a:t>
            </a:r>
            <a:br>
              <a:rPr lang="en-US" sz="4800">
                <a:solidFill>
                  <a:schemeClr val="bg1"/>
                </a:solidFill>
              </a:rPr>
            </a:br>
            <a:r>
              <a:rPr lang="el-GR" sz="4800">
                <a:solidFill>
                  <a:schemeClr val="bg1"/>
                </a:solidFill>
              </a:rPr>
              <a:t>ισότητα, διαφορετικότητα, συμπερίληψη</a:t>
            </a:r>
          </a:p>
        </p:txBody>
      </p:sp>
      <p:sp>
        <p:nvSpPr>
          <p:cNvPr id="3" name="Θέση περιεχομένου 2">
            <a:extLst>
              <a:ext uri="{FF2B5EF4-FFF2-40B4-BE49-F238E27FC236}">
                <a16:creationId xmlns:a16="http://schemas.microsoft.com/office/drawing/2014/main" id="{F2A185F2-8016-F9F7-4A9A-FDDD00DF4901}"/>
              </a:ext>
            </a:extLst>
          </p:cNvPr>
          <p:cNvSpPr>
            <a:spLocks noGrp="1"/>
          </p:cNvSpPr>
          <p:nvPr>
            <p:ph idx="1"/>
          </p:nvPr>
        </p:nvSpPr>
        <p:spPr>
          <a:xfrm>
            <a:off x="6464410" y="841247"/>
            <a:ext cx="5422790" cy="3395870"/>
          </a:xfrm>
        </p:spPr>
        <p:txBody>
          <a:bodyPr anchor="ctr">
            <a:normAutofit/>
          </a:bodyPr>
          <a:lstStyle/>
          <a:p>
            <a:pPr marL="0" indent="0">
              <a:buNone/>
            </a:pPr>
            <a:r>
              <a:rPr lang="el-GR" sz="1800" b="1" dirty="0">
                <a:solidFill>
                  <a:schemeClr val="tx2"/>
                </a:solidFill>
                <a:latin typeface="DeepSeek-CJK-patch"/>
              </a:rPr>
              <a:t>Σ</a:t>
            </a:r>
            <a:r>
              <a:rPr lang="el-GR" sz="1800" b="1" i="0" dirty="0">
                <a:solidFill>
                  <a:schemeClr val="tx2"/>
                </a:solidFill>
                <a:effectLst/>
                <a:latin typeface="DeepSeek-CJK-patch"/>
              </a:rPr>
              <a:t>τόχος του μαθήματος:</a:t>
            </a:r>
          </a:p>
          <a:p>
            <a:pPr marL="0" indent="0">
              <a:buNone/>
            </a:pPr>
            <a:r>
              <a:rPr lang="el-GR" sz="1800" i="0" dirty="0">
                <a:solidFill>
                  <a:schemeClr val="tx2"/>
                </a:solidFill>
                <a:effectLst/>
                <a:latin typeface="DeepSeek-CJK-patch"/>
              </a:rPr>
              <a:t>Πως μπορούμε να αντιμετωπίσουμε την περιθωριοποίηση και τη συστημική ανισότητα—τι πολιτικές και αντίστοιχες παιδαγωγικές απαιτούνται.</a:t>
            </a:r>
          </a:p>
          <a:p>
            <a:pPr>
              <a:spcBef>
                <a:spcPts val="300"/>
              </a:spcBef>
              <a:buFont typeface="Arial" panose="020B0604020202020204" pitchFamily="34" charset="0"/>
              <a:buChar char="•"/>
            </a:pPr>
            <a:r>
              <a:rPr lang="el-GR" sz="1800" b="1" i="0" dirty="0">
                <a:solidFill>
                  <a:schemeClr val="tx2"/>
                </a:solidFill>
                <a:effectLst/>
                <a:latin typeface="DeepSeek-CJK-patch"/>
              </a:rPr>
              <a:t>Ισότητα</a:t>
            </a:r>
            <a:r>
              <a:rPr lang="el-GR" sz="1800" b="0" i="0" dirty="0">
                <a:solidFill>
                  <a:schemeClr val="tx2"/>
                </a:solidFill>
                <a:effectLst/>
                <a:latin typeface="DeepSeek-CJK-patch"/>
              </a:rPr>
              <a:t> (δικαιοσύνη στις ευκαιρίες) </a:t>
            </a:r>
            <a:r>
              <a:rPr lang="en" sz="1800" b="0" i="0" dirty="0">
                <a:solidFill>
                  <a:schemeClr val="tx2"/>
                </a:solidFill>
                <a:effectLst/>
                <a:latin typeface="DeepSeek-CJK-patch"/>
              </a:rPr>
              <a:t>vs. </a:t>
            </a:r>
            <a:r>
              <a:rPr lang="el-GR" sz="1800" b="1" i="0" dirty="0">
                <a:solidFill>
                  <a:schemeClr val="tx2"/>
                </a:solidFill>
                <a:effectLst/>
                <a:latin typeface="DeepSeek-CJK-patch"/>
              </a:rPr>
              <a:t>Ομοιότητα στην αντιμετώπιση </a:t>
            </a:r>
            <a:r>
              <a:rPr lang="el-GR" sz="1800" b="0" i="0" dirty="0">
                <a:solidFill>
                  <a:schemeClr val="tx2"/>
                </a:solidFill>
                <a:effectLst/>
                <a:latin typeface="DeepSeek-CJK-patch"/>
              </a:rPr>
              <a:t>(πανομοιότυπη αντιμετώπιση).</a:t>
            </a:r>
          </a:p>
          <a:p>
            <a:pPr>
              <a:spcBef>
                <a:spcPts val="300"/>
              </a:spcBef>
              <a:buFont typeface="Arial" panose="020B0604020202020204" pitchFamily="34" charset="0"/>
              <a:buChar char="•"/>
            </a:pPr>
            <a:r>
              <a:rPr lang="el-GR" sz="1800" b="1" i="0" dirty="0">
                <a:solidFill>
                  <a:schemeClr val="tx2"/>
                </a:solidFill>
                <a:effectLst/>
                <a:latin typeface="DeepSeek-CJK-patch"/>
              </a:rPr>
              <a:t>Ετερότητα </a:t>
            </a:r>
            <a:r>
              <a:rPr lang="el-GR" sz="1800" b="0" i="0" dirty="0">
                <a:solidFill>
                  <a:schemeClr val="tx2"/>
                </a:solidFill>
                <a:effectLst/>
                <a:latin typeface="DeepSeek-CJK-patch"/>
              </a:rPr>
              <a:t> (θεώρηση των διαφορών ως πλεονεκτήματα) </a:t>
            </a:r>
            <a:r>
              <a:rPr lang="en" sz="1800" b="0" i="0" dirty="0">
                <a:solidFill>
                  <a:schemeClr val="tx2"/>
                </a:solidFill>
                <a:effectLst/>
                <a:latin typeface="DeepSeek-CJK-patch"/>
              </a:rPr>
              <a:t>vs. </a:t>
            </a:r>
            <a:r>
              <a:rPr lang="el-GR" sz="1800" b="1" i="0" dirty="0">
                <a:solidFill>
                  <a:schemeClr val="tx2"/>
                </a:solidFill>
                <a:effectLst/>
                <a:latin typeface="DeepSeek-CJK-patch"/>
              </a:rPr>
              <a:t>Ελλειμματικά Μοντέλα</a:t>
            </a:r>
            <a:r>
              <a:rPr lang="el-GR" sz="1800" b="0" i="0" dirty="0">
                <a:solidFill>
                  <a:schemeClr val="tx2"/>
                </a:solidFill>
                <a:effectLst/>
                <a:latin typeface="DeepSeek-CJK-patch"/>
              </a:rPr>
              <a:t> (π.χ., θεώρηση των Ρομά ως «αδύναμων»).</a:t>
            </a:r>
          </a:p>
          <a:p>
            <a:pPr>
              <a:spcBef>
                <a:spcPts val="300"/>
              </a:spcBef>
              <a:buFont typeface="Arial" panose="020B0604020202020204" pitchFamily="34" charset="0"/>
              <a:buChar char="•"/>
            </a:pPr>
            <a:r>
              <a:rPr lang="el-GR" sz="1800" b="1" i="0" dirty="0">
                <a:solidFill>
                  <a:schemeClr val="tx2"/>
                </a:solidFill>
                <a:effectLst/>
                <a:latin typeface="DeepSeek-CJK-patch"/>
              </a:rPr>
              <a:t>Ένταξη</a:t>
            </a:r>
            <a:r>
              <a:rPr lang="el-GR" sz="1800" b="0" i="0" dirty="0">
                <a:solidFill>
                  <a:schemeClr val="tx2"/>
                </a:solidFill>
                <a:effectLst/>
                <a:latin typeface="DeepSeek-CJK-patch"/>
              </a:rPr>
              <a:t> (συνεργατικοί χώροι) </a:t>
            </a:r>
            <a:r>
              <a:rPr lang="en" sz="1800" b="0" i="0" dirty="0">
                <a:solidFill>
                  <a:schemeClr val="tx2"/>
                </a:solidFill>
                <a:effectLst/>
                <a:latin typeface="DeepSeek-CJK-patch"/>
              </a:rPr>
              <a:t>vs. </a:t>
            </a:r>
            <a:r>
              <a:rPr lang="el-GR" sz="1800" b="1" i="0" dirty="0">
                <a:solidFill>
                  <a:schemeClr val="tx2"/>
                </a:solidFill>
                <a:effectLst/>
                <a:latin typeface="DeepSeek-CJK-patch"/>
              </a:rPr>
              <a:t>Αφομοίωση</a:t>
            </a:r>
            <a:r>
              <a:rPr lang="el-GR" sz="1800" b="0" i="0" dirty="0">
                <a:solidFill>
                  <a:schemeClr val="tx2"/>
                </a:solidFill>
                <a:effectLst/>
                <a:latin typeface="DeepSeek-CJK-patch"/>
              </a:rPr>
              <a:t> (εξαναγκασμός συμμόρφωσης (λογική </a:t>
            </a:r>
            <a:r>
              <a:rPr lang="en-US" sz="1800" b="0" i="0" dirty="0">
                <a:solidFill>
                  <a:schemeClr val="tx2"/>
                </a:solidFill>
                <a:effectLst/>
                <a:latin typeface="DeepSeek-CJK-patch"/>
              </a:rPr>
              <a:t>acculturation)</a:t>
            </a:r>
          </a:p>
          <a:p>
            <a:pPr>
              <a:spcBef>
                <a:spcPts val="300"/>
              </a:spcBef>
              <a:buFont typeface="Arial" panose="020B0604020202020204" pitchFamily="34" charset="0"/>
              <a:buChar char="•"/>
            </a:pPr>
            <a:endParaRPr lang="el-GR" sz="1800" b="0" i="0" dirty="0">
              <a:solidFill>
                <a:schemeClr val="tx2"/>
              </a:solidFill>
              <a:effectLst/>
              <a:latin typeface="DeepSeek-CJK-patch"/>
            </a:endParaRPr>
          </a:p>
          <a:p>
            <a:pPr marL="0" indent="0">
              <a:buNone/>
            </a:pPr>
            <a:endParaRPr lang="el-GR" sz="1800" dirty="0">
              <a:solidFill>
                <a:schemeClr val="tx2"/>
              </a:solidFill>
            </a:endParaRPr>
          </a:p>
        </p:txBody>
      </p:sp>
      <p:sp>
        <p:nvSpPr>
          <p:cNvPr id="4" name="AutoShape 2" descr="Forget SMART goals, MASTER Your Goal-Setting Process - AgencyAnalytics">
            <a:extLst>
              <a:ext uri="{FF2B5EF4-FFF2-40B4-BE49-F238E27FC236}">
                <a16:creationId xmlns:a16="http://schemas.microsoft.com/office/drawing/2014/main" id="{19B7EF0B-1EFA-378C-E513-18633BD2C747}"/>
              </a:ext>
            </a:extLst>
          </p:cNvPr>
          <p:cNvSpPr>
            <a:spLocks noChangeAspect="1" noChangeArrowheads="1"/>
          </p:cNvSpPr>
          <p:nvPr/>
        </p:nvSpPr>
        <p:spPr bwMode="auto">
          <a:xfrm>
            <a:off x="4127500" y="2393950"/>
            <a:ext cx="3937000" cy="207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6" descr="Goal Setting Icon Vector Art, Icons, and Graphics for Free Download">
            <a:extLst>
              <a:ext uri="{FF2B5EF4-FFF2-40B4-BE49-F238E27FC236}">
                <a16:creationId xmlns:a16="http://schemas.microsoft.com/office/drawing/2014/main" id="{37EE7BDD-CFE5-7405-61E0-315B2C592A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8" descr="Goal Setting Icon Vector Art, Icons, and Graphics for Free Download">
            <a:extLst>
              <a:ext uri="{FF2B5EF4-FFF2-40B4-BE49-F238E27FC236}">
                <a16:creationId xmlns:a16="http://schemas.microsoft.com/office/drawing/2014/main" id="{4BAFE8A2-C067-265B-EA9E-347605EEF79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5132" name="Picture 12" descr="Goal Setting Basics: Master Long &amp; Short-Term Success Strategies">
            <a:extLst>
              <a:ext uri="{FF2B5EF4-FFF2-40B4-BE49-F238E27FC236}">
                <a16:creationId xmlns:a16="http://schemas.microsoft.com/office/drawing/2014/main" id="{76E66791-5522-F9A9-D988-BEA69A7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296" y="4565765"/>
            <a:ext cx="1816230" cy="105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535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8369DE1B-D17C-0016-A9E5-2DFA69BCC06E}"/>
              </a:ext>
            </a:extLst>
          </p:cNvPr>
          <p:cNvSpPr>
            <a:spLocks noGrp="1"/>
          </p:cNvSpPr>
          <p:nvPr>
            <p:ph type="title"/>
          </p:nvPr>
        </p:nvSpPr>
        <p:spPr>
          <a:xfrm>
            <a:off x="786385" y="841248"/>
            <a:ext cx="5129600" cy="5340097"/>
          </a:xfrm>
        </p:spPr>
        <p:txBody>
          <a:bodyPr anchor="ctr">
            <a:normAutofit/>
          </a:bodyPr>
          <a:lstStyle/>
          <a:p>
            <a:r>
              <a:rPr lang="el-GR" sz="4800">
                <a:solidFill>
                  <a:schemeClr val="bg1"/>
                </a:solidFill>
              </a:rPr>
              <a:t>Ε</a:t>
            </a:r>
            <a:r>
              <a:rPr lang="en-US" sz="4800">
                <a:solidFill>
                  <a:schemeClr val="bg1"/>
                </a:solidFill>
              </a:rPr>
              <a:t>DI</a:t>
            </a:r>
            <a:endParaRPr lang="el-GR" sz="4800">
              <a:solidFill>
                <a:schemeClr val="bg1"/>
              </a:solidFill>
            </a:endParaRPr>
          </a:p>
        </p:txBody>
      </p:sp>
      <p:sp>
        <p:nvSpPr>
          <p:cNvPr id="3" name="Θέση περιεχομένου 2">
            <a:extLst>
              <a:ext uri="{FF2B5EF4-FFF2-40B4-BE49-F238E27FC236}">
                <a16:creationId xmlns:a16="http://schemas.microsoft.com/office/drawing/2014/main" id="{4A9E06D6-AB2B-223A-FFF9-1DCBB7DDF13C}"/>
              </a:ext>
            </a:extLst>
          </p:cNvPr>
          <p:cNvSpPr>
            <a:spLocks noGrp="1"/>
          </p:cNvSpPr>
          <p:nvPr>
            <p:ph idx="1"/>
          </p:nvPr>
        </p:nvSpPr>
        <p:spPr>
          <a:xfrm>
            <a:off x="6464410" y="841247"/>
            <a:ext cx="4484536" cy="5340097"/>
          </a:xfrm>
        </p:spPr>
        <p:txBody>
          <a:bodyPr anchor="ctr">
            <a:normAutofit/>
          </a:bodyPr>
          <a:lstStyle/>
          <a:p>
            <a:pPr>
              <a:buNone/>
            </a:pPr>
            <a:r>
              <a:rPr lang="el-GR" sz="1800" dirty="0">
                <a:solidFill>
                  <a:schemeClr val="tx2"/>
                </a:solidFill>
                <a:effectLst/>
                <a:latin typeface="Helvetica" pitchFamily="2" charset="0"/>
              </a:rPr>
              <a:t>Παρά την προσοχή που δίνεται στις πτυχές της ισότητας (</a:t>
            </a:r>
            <a:r>
              <a:rPr lang="en" sz="1800" dirty="0">
                <a:solidFill>
                  <a:schemeClr val="tx2"/>
                </a:solidFill>
                <a:effectLst/>
                <a:latin typeface="Helvetica" pitchFamily="2" charset="0"/>
              </a:rPr>
              <a:t>Vithal et al., 2024),</a:t>
            </a:r>
            <a:r>
              <a:rPr lang="el-GR" sz="1800" dirty="0">
                <a:solidFill>
                  <a:schemeClr val="tx2"/>
                </a:solidFill>
                <a:latin typeface="Helvetica" pitchFamily="2" charset="0"/>
              </a:rPr>
              <a:t> </a:t>
            </a:r>
            <a:r>
              <a:rPr lang="el-GR" sz="1800" dirty="0">
                <a:solidFill>
                  <a:schemeClr val="tx2"/>
                </a:solidFill>
                <a:effectLst/>
                <a:latin typeface="Helvetica" pitchFamily="2" charset="0"/>
              </a:rPr>
              <a:t>της ετερότητας (</a:t>
            </a:r>
            <a:r>
              <a:rPr lang="en" sz="1800" dirty="0">
                <a:solidFill>
                  <a:schemeClr val="tx2"/>
                </a:solidFill>
                <a:effectLst/>
                <a:latin typeface="Helvetica" pitchFamily="2" charset="0"/>
              </a:rPr>
              <a:t>de Abreu et al., 2018) </a:t>
            </a:r>
            <a:r>
              <a:rPr lang="el-GR" sz="1800" dirty="0">
                <a:solidFill>
                  <a:schemeClr val="tx2"/>
                </a:solidFill>
                <a:effectLst/>
                <a:latin typeface="Helvetica" pitchFamily="2" charset="0"/>
              </a:rPr>
              <a:t>και της συμπερίληψης (</a:t>
            </a:r>
            <a:r>
              <a:rPr lang="en" sz="1800" dirty="0" err="1">
                <a:solidFill>
                  <a:schemeClr val="tx2"/>
                </a:solidFill>
                <a:effectLst/>
                <a:latin typeface="Helvetica" pitchFamily="2" charset="0"/>
              </a:rPr>
              <a:t>Roos</a:t>
            </a:r>
            <a:r>
              <a:rPr lang="en" sz="1800" dirty="0">
                <a:solidFill>
                  <a:schemeClr val="tx2"/>
                </a:solidFill>
                <a:effectLst/>
                <a:latin typeface="Helvetica" pitchFamily="2" charset="0"/>
              </a:rPr>
              <a:t>, 2019) </a:t>
            </a:r>
            <a:r>
              <a:rPr lang="el-GR" sz="1800" dirty="0">
                <a:solidFill>
                  <a:schemeClr val="tx2"/>
                </a:solidFill>
                <a:effectLst/>
                <a:latin typeface="Helvetica" pitchFamily="2" charset="0"/>
              </a:rPr>
              <a:t>στην έρευνα για τη μαθηματική εκπαίδευση, οι πιο συνεκτικές απόψεις αυτών των τριών εννοιών είναι καθοριστικές. </a:t>
            </a:r>
            <a:endParaRPr lang="el-GR" sz="1800" dirty="0">
              <a:solidFill>
                <a:schemeClr val="tx2"/>
              </a:solidFill>
            </a:endParaRPr>
          </a:p>
        </p:txBody>
      </p:sp>
    </p:spTree>
    <p:extLst>
      <p:ext uri="{BB962C8B-B14F-4D97-AF65-F5344CB8AC3E}">
        <p14:creationId xmlns:p14="http://schemas.microsoft.com/office/powerpoint/2010/main" val="3792185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19A95D50-765E-B468-FC7B-3BA6F50FBC96}"/>
              </a:ext>
            </a:extLst>
          </p:cNvPr>
          <p:cNvSpPr>
            <a:spLocks noGrp="1"/>
          </p:cNvSpPr>
          <p:nvPr>
            <p:ph type="title"/>
          </p:nvPr>
        </p:nvSpPr>
        <p:spPr>
          <a:xfrm>
            <a:off x="786385" y="841248"/>
            <a:ext cx="5129600" cy="5340097"/>
          </a:xfrm>
        </p:spPr>
        <p:txBody>
          <a:bodyPr anchor="ctr">
            <a:normAutofit/>
          </a:bodyPr>
          <a:lstStyle/>
          <a:p>
            <a:r>
              <a:rPr lang="el-GR" sz="4800" b="1" kern="0">
                <a:solidFill>
                  <a:schemeClr val="bg1"/>
                </a:solidFill>
                <a:latin typeface="Segoe UI" panose="020B0502040204020203" pitchFamily="34" charset="0"/>
                <a:ea typeface="Times New Roman" panose="02020603050405020304" pitchFamily="18" charset="0"/>
                <a:cs typeface="Times New Roman" panose="02020603050405020304" pitchFamily="18" charset="0"/>
              </a:rPr>
              <a:t>Ερευνητικές Κατευθύνσεις</a:t>
            </a:r>
            <a:br>
              <a:rPr lang="el-GR" sz="4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endParaRPr lang="el-GR" sz="4800">
              <a:solidFill>
                <a:schemeClr val="bg1"/>
              </a:solidFill>
            </a:endParaRPr>
          </a:p>
        </p:txBody>
      </p:sp>
      <p:sp>
        <p:nvSpPr>
          <p:cNvPr id="3" name="Θέση περιεχομένου 2">
            <a:extLst>
              <a:ext uri="{FF2B5EF4-FFF2-40B4-BE49-F238E27FC236}">
                <a16:creationId xmlns:a16="http://schemas.microsoft.com/office/drawing/2014/main" id="{33A2E013-D025-189B-97A4-4A1D2860D3BB}"/>
              </a:ext>
            </a:extLst>
          </p:cNvPr>
          <p:cNvSpPr>
            <a:spLocks noGrp="1"/>
          </p:cNvSpPr>
          <p:nvPr>
            <p:ph idx="1"/>
          </p:nvPr>
        </p:nvSpPr>
        <p:spPr>
          <a:xfrm>
            <a:off x="6536210" y="1343767"/>
            <a:ext cx="4412735" cy="4837577"/>
          </a:xfrm>
        </p:spPr>
        <p:txBody>
          <a:bodyPr anchor="ctr">
            <a:normAutofit/>
          </a:bodyPr>
          <a:lstStyle/>
          <a:p>
            <a:pPr marL="342900" lvl="0" indent="-342900">
              <a:buSzPts val="1000"/>
              <a:buFont typeface="Symbol" pitchFamily="2" charset="2"/>
              <a:buChar char=""/>
              <a:tabLst>
                <a:tab pos="457200" algn="l"/>
              </a:tabLst>
            </a:pP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Κύρια Ιδέα</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Στα μαθηματικά πρέπει να αποτυπώνεται η </a:t>
            </a: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πολιτισμική ετερότητα</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και να αποφεύγονται τα εθνοκεντρικά μοντέλα.</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300"/>
              </a:spcAft>
              <a:buSzPts val="1000"/>
              <a:buFont typeface="Symbol" pitchFamily="2" charset="2"/>
              <a:buChar char=""/>
              <a:tabLst>
                <a:tab pos="457200" algn="l"/>
              </a:tabLst>
            </a:pP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Παραδείγματα</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l-GR" sz="1800" b="1"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Εθνομαθηματικά</a:t>
            </a: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l-GR" sz="1800" b="1"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Ethnomathematics</a:t>
            </a: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Χρήση μαθηματικών εννοιών από διαφορετικές κουλτούρες (D’Ambrosio, 1990).</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Κριτική Ανάλυση</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Αξιολόγηση σχολικών βιβλίων για ενσωμάτωση θεμάτων όπως η κλιματική αλλαγή ή τα ανθρώπινα δικαιώματα (</a:t>
            </a:r>
            <a:r>
              <a:rPr lang="el-GR" sz="1800"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Yeh</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&amp; </a:t>
            </a:r>
            <a:r>
              <a:rPr lang="el-GR" sz="1800"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Otis</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2019).</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endParaRPr lang="el-GR" sz="1800" dirty="0">
              <a:solidFill>
                <a:schemeClr val="tx2"/>
              </a:solidFill>
            </a:endParaRPr>
          </a:p>
        </p:txBody>
      </p:sp>
      <p:sp>
        <p:nvSpPr>
          <p:cNvPr id="4" name="TextBox 3">
            <a:extLst>
              <a:ext uri="{FF2B5EF4-FFF2-40B4-BE49-F238E27FC236}">
                <a16:creationId xmlns:a16="http://schemas.microsoft.com/office/drawing/2014/main" id="{AF6A3069-2828-B951-AA20-57F1520D939C}"/>
              </a:ext>
            </a:extLst>
          </p:cNvPr>
          <p:cNvSpPr txBox="1"/>
          <p:nvPr/>
        </p:nvSpPr>
        <p:spPr>
          <a:xfrm>
            <a:off x="6849097" y="326571"/>
            <a:ext cx="4701361" cy="369332"/>
          </a:xfrm>
          <a:prstGeom prst="rect">
            <a:avLst/>
          </a:prstGeom>
          <a:solidFill>
            <a:schemeClr val="accent2">
              <a:lumMod val="75000"/>
            </a:schemeClr>
          </a:solidFill>
        </p:spPr>
        <p:txBody>
          <a:bodyPr wrap="square" rtlCol="0">
            <a:spAutoFit/>
          </a:bodyPr>
          <a:lstStyle/>
          <a:p>
            <a:pPr>
              <a:spcBef>
                <a:spcPts val="1370"/>
              </a:spcBef>
              <a:spcAft>
                <a:spcPts val="1030"/>
              </a:spcAft>
              <a:buNone/>
            </a:pPr>
            <a:r>
              <a:rPr lang="el-GR" b="1" kern="0" dirty="0">
                <a:solidFill>
                  <a:schemeClr val="bg1"/>
                </a:solidFill>
                <a:latin typeface="Segoe UI" panose="020B0502040204020203" pitchFamily="34" charset="0"/>
                <a:ea typeface="Times New Roman" panose="02020603050405020304" pitchFamily="18" charset="0"/>
                <a:cs typeface="Times New Roman" panose="02020603050405020304" pitchFamily="18" charset="0"/>
              </a:rPr>
              <a:t>Επέκταση Προγραμμάτων Σπουδών</a:t>
            </a:r>
            <a:endParaRPr lang="el-GR"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73216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4168BE-824E-3507-5E8F-EBD2CD8C9471}"/>
            </a:ext>
          </a:extLst>
        </p:cNvPr>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36C22EFE-DE32-2A67-67E6-B6638F676B85}"/>
              </a:ext>
            </a:extLst>
          </p:cNvPr>
          <p:cNvSpPr>
            <a:spLocks noGrp="1"/>
          </p:cNvSpPr>
          <p:nvPr>
            <p:ph type="title"/>
          </p:nvPr>
        </p:nvSpPr>
        <p:spPr>
          <a:xfrm>
            <a:off x="786385" y="841248"/>
            <a:ext cx="5129600" cy="5340097"/>
          </a:xfrm>
        </p:spPr>
        <p:txBody>
          <a:bodyPr anchor="ctr">
            <a:normAutofit/>
          </a:bodyPr>
          <a:lstStyle/>
          <a:p>
            <a:r>
              <a:rPr lang="el-GR" sz="4800" dirty="0">
                <a:solidFill>
                  <a:schemeClr val="bg1"/>
                </a:solidFill>
              </a:rPr>
              <a:t>Ερευνητικές Κατευθύνσεις</a:t>
            </a:r>
            <a:br>
              <a:rPr lang="el-GR" sz="4800" dirty="0">
                <a:solidFill>
                  <a:schemeClr val="bg1"/>
                </a:solidFill>
              </a:rPr>
            </a:br>
            <a:endParaRPr lang="el-GR" sz="4800" dirty="0">
              <a:solidFill>
                <a:schemeClr val="bg1"/>
              </a:solidFill>
            </a:endParaRPr>
          </a:p>
        </p:txBody>
      </p:sp>
      <p:sp>
        <p:nvSpPr>
          <p:cNvPr id="3" name="Θέση περιεχομένου 2">
            <a:extLst>
              <a:ext uri="{FF2B5EF4-FFF2-40B4-BE49-F238E27FC236}">
                <a16:creationId xmlns:a16="http://schemas.microsoft.com/office/drawing/2014/main" id="{5B2F701A-CC9A-5DA9-1391-A28121D674F1}"/>
              </a:ext>
            </a:extLst>
          </p:cNvPr>
          <p:cNvSpPr>
            <a:spLocks noGrp="1"/>
          </p:cNvSpPr>
          <p:nvPr>
            <p:ph idx="1"/>
          </p:nvPr>
        </p:nvSpPr>
        <p:spPr>
          <a:xfrm>
            <a:off x="6464410" y="841247"/>
            <a:ext cx="4484536" cy="5340097"/>
          </a:xfrm>
        </p:spPr>
        <p:txBody>
          <a:bodyPr anchor="ctr">
            <a:normAutofit/>
          </a:bodyPr>
          <a:lstStyle/>
          <a:p>
            <a:pPr marL="342900" lvl="0" indent="-342900">
              <a:buSzPts val="1000"/>
              <a:buFont typeface="Symbol" pitchFamily="2" charset="2"/>
              <a:buChar char=""/>
              <a:tabLst>
                <a:tab pos="457200" algn="l"/>
              </a:tabLst>
            </a:pP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Κύρια Ιδέα</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Η διδασκαλία πρέπει να βασίζεται σε </a:t>
            </a: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συνεργατικές μεθόδους</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και να απομακρύνεται από ιεραρχικές προσεγγίσεις.</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300"/>
              </a:spcAft>
              <a:buSzPts val="1000"/>
              <a:buFont typeface="Symbol" pitchFamily="2" charset="2"/>
              <a:buChar char=""/>
              <a:tabLst>
                <a:tab pos="457200" algn="l"/>
              </a:tabLst>
            </a:pP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Παραδείγματα</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l-GR" sz="1800" b="1"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Culturally</a:t>
            </a: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l-GR" sz="1800" b="1"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Responsive</a:t>
            </a: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l-GR" sz="1800" b="1"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Teaching</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Χρήση παραδειγμάτων από την καθημερινή ζωή των μαθητών (</a:t>
            </a:r>
            <a:r>
              <a:rPr lang="el-GR" sz="1800"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Leung</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l-GR" sz="1800"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et</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l-GR" sz="1800"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al</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2020).</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l-GR" sz="1800" b="1"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Κριτική Μαθηματική Εκπαίδευση</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Συζητήσεις για την κοινωνική δικαιοσύνη μέσω μαθηματικών προβλημάτων (</a:t>
            </a:r>
            <a:r>
              <a:rPr lang="el-GR" sz="1800" kern="0" dirty="0" err="1">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Skovsmose</a:t>
            </a:r>
            <a:r>
              <a:rPr lang="el-GR" sz="1800" kern="0" dirty="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2006).</a:t>
            </a:r>
            <a:endParaRPr lang="el-GR" sz="18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endParaRPr lang="el-GR" sz="1800" dirty="0">
              <a:solidFill>
                <a:schemeClr val="tx2"/>
              </a:solidFill>
            </a:endParaRPr>
          </a:p>
        </p:txBody>
      </p:sp>
      <p:sp>
        <p:nvSpPr>
          <p:cNvPr id="4" name="TextBox 3">
            <a:extLst>
              <a:ext uri="{FF2B5EF4-FFF2-40B4-BE49-F238E27FC236}">
                <a16:creationId xmlns:a16="http://schemas.microsoft.com/office/drawing/2014/main" id="{9784B5F8-C1C6-38D7-E3DD-159ED8014CCD}"/>
              </a:ext>
            </a:extLst>
          </p:cNvPr>
          <p:cNvSpPr txBox="1"/>
          <p:nvPr/>
        </p:nvSpPr>
        <p:spPr>
          <a:xfrm>
            <a:off x="6849096" y="676657"/>
            <a:ext cx="3699103" cy="646331"/>
          </a:xfrm>
          <a:prstGeom prst="rect">
            <a:avLst/>
          </a:prstGeom>
          <a:solidFill>
            <a:schemeClr val="accent2">
              <a:lumMod val="60000"/>
              <a:lumOff val="40000"/>
            </a:schemeClr>
          </a:solidFill>
        </p:spPr>
        <p:txBody>
          <a:bodyPr wrap="square" rtlCol="0">
            <a:spAutoFit/>
          </a:bodyPr>
          <a:lstStyle/>
          <a:p>
            <a:r>
              <a:rPr lang="el-GR" b="1" kern="0" dirty="0">
                <a:solidFill>
                  <a:schemeClr val="tx2"/>
                </a:solidFill>
                <a:latin typeface="Segoe UI" panose="020B0502040204020203" pitchFamily="34" charset="0"/>
                <a:ea typeface="Times New Roman" panose="02020603050405020304" pitchFamily="18" charset="0"/>
                <a:cs typeface="Times New Roman" panose="02020603050405020304" pitchFamily="18" charset="0"/>
              </a:rPr>
              <a:t>Βελτίωση Διδασκαλίας</a:t>
            </a:r>
            <a:endParaRPr lang="el-GR"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2417325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ADE67F-DBE9-9824-CF3A-293CD349684F}"/>
            </a:ext>
          </a:extLst>
        </p:cNvPr>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Τίτλος 1">
            <a:extLst>
              <a:ext uri="{FF2B5EF4-FFF2-40B4-BE49-F238E27FC236}">
                <a16:creationId xmlns:a16="http://schemas.microsoft.com/office/drawing/2014/main" id="{0002EF60-0F10-BCC9-4969-79D4BE69494E}"/>
              </a:ext>
            </a:extLst>
          </p:cNvPr>
          <p:cNvSpPr>
            <a:spLocks noGrp="1"/>
          </p:cNvSpPr>
          <p:nvPr>
            <p:ph type="title"/>
          </p:nvPr>
        </p:nvSpPr>
        <p:spPr>
          <a:xfrm>
            <a:off x="786385" y="841248"/>
            <a:ext cx="5129600" cy="5340097"/>
          </a:xfrm>
        </p:spPr>
        <p:txBody>
          <a:bodyPr anchor="ctr">
            <a:normAutofit/>
          </a:bodyPr>
          <a:lstStyle/>
          <a:p>
            <a:r>
              <a:rPr lang="el-GR" sz="4800" b="1" kern="0">
                <a:solidFill>
                  <a:schemeClr val="bg1"/>
                </a:solidFill>
                <a:latin typeface="Segoe UI" panose="020B0502040204020203" pitchFamily="34" charset="0"/>
                <a:ea typeface="Times New Roman" panose="02020603050405020304" pitchFamily="18" charset="0"/>
                <a:cs typeface="Times New Roman" panose="02020603050405020304" pitchFamily="18" charset="0"/>
              </a:rPr>
              <a:t>Ερευνητικές Κατευθύνσεις</a:t>
            </a:r>
            <a:br>
              <a:rPr lang="el-GR" sz="4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endParaRPr lang="el-GR" sz="4800">
              <a:solidFill>
                <a:schemeClr val="bg1"/>
              </a:solidFill>
            </a:endParaRPr>
          </a:p>
        </p:txBody>
      </p:sp>
      <p:graphicFrame>
        <p:nvGraphicFramePr>
          <p:cNvPr id="5" name="Θέση περιεχομένου 2">
            <a:extLst>
              <a:ext uri="{FF2B5EF4-FFF2-40B4-BE49-F238E27FC236}">
                <a16:creationId xmlns:a16="http://schemas.microsoft.com/office/drawing/2014/main" id="{EED2308F-4260-7F1A-5F44-CA1E3F84E700}"/>
              </a:ext>
            </a:extLst>
          </p:cNvPr>
          <p:cNvGraphicFramePr>
            <a:graphicFrameLocks noGrp="1"/>
          </p:cNvGraphicFramePr>
          <p:nvPr>
            <p:ph idx="1"/>
            <p:extLst>
              <p:ext uri="{D42A27DB-BD31-4B8C-83A1-F6EECF244321}">
                <p14:modId xmlns:p14="http://schemas.microsoft.com/office/powerpoint/2010/main" val="943521700"/>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21215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4185</TotalTime>
  <Words>814</Words>
  <Application>Microsoft Office PowerPoint</Application>
  <PresentationFormat>Ευρεία οθόνη</PresentationFormat>
  <Paragraphs>73</Paragraphs>
  <Slides>17</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17</vt:i4>
      </vt:variant>
    </vt:vector>
  </HeadingPairs>
  <TitlesOfParts>
    <vt:vector size="28" baseType="lpstr">
      <vt:lpstr>Aptos</vt:lpstr>
      <vt:lpstr>Aptos Display</vt:lpstr>
      <vt:lpstr>Arial</vt:lpstr>
      <vt:lpstr>Courier New</vt:lpstr>
      <vt:lpstr>DeepSeek-CJK-patch</vt:lpstr>
      <vt:lpstr>Helvetica</vt:lpstr>
      <vt:lpstr>Segoe UI</vt:lpstr>
      <vt:lpstr>Symbol</vt:lpstr>
      <vt:lpstr>Times New Roman</vt:lpstr>
      <vt:lpstr>Wingdings</vt:lpstr>
      <vt:lpstr>Θέμα του Office</vt:lpstr>
      <vt:lpstr>Επαγγελματική ανάπτυξη του εκπαιδευτικού</vt:lpstr>
      <vt:lpstr>Εισαγωγή </vt:lpstr>
      <vt:lpstr>Κριτική Επαγγελματική Ανάπτυξη (CPD)</vt:lpstr>
      <vt:lpstr>Να σκεφτούμε</vt:lpstr>
      <vt:lpstr>(EDI-equity, diversity, inclusion) ισότητα, διαφορετικότητα, συμπερίληψη</vt:lpstr>
      <vt:lpstr>ΕDI</vt:lpstr>
      <vt:lpstr>Ερευνητικές Κατευθύνσεις </vt:lpstr>
      <vt:lpstr>Ερευνητικές Κατευθύνσεις </vt:lpstr>
      <vt:lpstr>Ερευνητικές Κατευθύνσεις </vt:lpstr>
      <vt:lpstr>Παρουσίαση του PowerPoint</vt:lpstr>
      <vt:lpstr>Μαθηματικός γραμματισμός σε διεπιστημονικό πλαίσιο, μελλοντικοί εκπαιδευτικοί, νεαροί κρατούμενοι</vt:lpstr>
      <vt:lpstr>Προετοιμασία εκπαιδευτικών </vt:lpstr>
      <vt:lpstr>Προετοιμασία νεαρών υπό κράτηση </vt:lpstr>
      <vt:lpstr>Μεθοδολογία </vt:lpstr>
      <vt:lpstr>Παραδείγματα </vt:lpstr>
      <vt:lpstr>Τέχνη και μαθηματικά: από τον καντίνσκυ στον…..</vt:lpstr>
      <vt:lpstr>Κατασκευή πυραμίδας: από τη γεω-μετρία στην κατασκευή πυραμίδας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Charoula</dc:creator>
  <cp:lastModifiedBy>Χαράλαμπος Σακονίδης</cp:lastModifiedBy>
  <cp:revision>4</cp:revision>
  <dcterms:created xsi:type="dcterms:W3CDTF">2025-04-30T09:26:21Z</dcterms:created>
  <dcterms:modified xsi:type="dcterms:W3CDTF">2025-06-02T19:17:31Z</dcterms:modified>
</cp:coreProperties>
</file>