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7"/>
  </p:notesMasterIdLst>
  <p:sldIdLst>
    <p:sldId id="256" r:id="rId2"/>
    <p:sldId id="257" r:id="rId3"/>
    <p:sldId id="260" r:id="rId4"/>
    <p:sldId id="299" r:id="rId5"/>
    <p:sldId id="258" r:id="rId6"/>
    <p:sldId id="261" r:id="rId7"/>
    <p:sldId id="259" r:id="rId8"/>
    <p:sldId id="262" r:id="rId9"/>
    <p:sldId id="263" r:id="rId10"/>
    <p:sldId id="287" r:id="rId11"/>
    <p:sldId id="265" r:id="rId12"/>
    <p:sldId id="266" r:id="rId13"/>
    <p:sldId id="267" r:id="rId14"/>
    <p:sldId id="268" r:id="rId15"/>
    <p:sldId id="269" r:id="rId16"/>
    <p:sldId id="270" r:id="rId17"/>
    <p:sldId id="271" r:id="rId18"/>
    <p:sldId id="272" r:id="rId19"/>
    <p:sldId id="273" r:id="rId20"/>
    <p:sldId id="274" r:id="rId21"/>
    <p:sldId id="275" r:id="rId22"/>
    <p:sldId id="302" r:id="rId23"/>
    <p:sldId id="301" r:id="rId24"/>
    <p:sldId id="276" r:id="rId25"/>
    <p:sldId id="279" r:id="rId26"/>
    <p:sldId id="280" r:id="rId27"/>
    <p:sldId id="281" r:id="rId28"/>
    <p:sldId id="282" r:id="rId29"/>
    <p:sldId id="283" r:id="rId30"/>
    <p:sldId id="284" r:id="rId31"/>
    <p:sldId id="285" r:id="rId32"/>
    <p:sldId id="286" r:id="rId33"/>
    <p:sldId id="317" r:id="rId34"/>
    <p:sldId id="318" r:id="rId35"/>
    <p:sldId id="319" r:id="rId36"/>
    <p:sldId id="320" r:id="rId37"/>
    <p:sldId id="321" r:id="rId38"/>
    <p:sldId id="322" r:id="rId39"/>
    <p:sldId id="323" r:id="rId40"/>
    <p:sldId id="32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296" r:id="rId54"/>
    <p:sldId id="297" r:id="rId55"/>
    <p:sldId id="298"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30F6CA-C51F-6644-9BCA-DDC04BAEFDF2}" type="datetimeFigureOut">
              <a:rPr lang="en-US" smtClean="0"/>
              <a:t>4/21/2024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D5B52E-F9C4-C648-B092-E586BEDCECA3}" type="slidenum">
              <a:rPr lang="en-US" smtClean="0"/>
              <a:t>‹#›</a:t>
            </a:fld>
            <a:endParaRPr lang="en-US"/>
          </a:p>
        </p:txBody>
      </p:sp>
    </p:spTree>
    <p:extLst>
      <p:ext uri="{BB962C8B-B14F-4D97-AF65-F5344CB8AC3E}">
        <p14:creationId xmlns:p14="http://schemas.microsoft.com/office/powerpoint/2010/main" val="36832021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Α) Διαφορικός λογισμός διδάσκεται και στο λύκειο και στο πανεπιστήμιο</a:t>
            </a:r>
          </a:p>
          <a:p>
            <a:r>
              <a:rPr lang="el-GR" dirty="0"/>
              <a:t>Β) Η εύρεση ολοκληρωμάτων με τυποποιημένη εφαρμογή κανόνων είναι ενασχόληση με</a:t>
            </a:r>
            <a:r>
              <a:rPr lang="el-GR" baseline="0" dirty="0"/>
              <a:t> ανώτερα μαθηματικά αλλά με αρκετά ρηχή προσέγγιση.</a:t>
            </a:r>
          </a:p>
          <a:p>
            <a:r>
              <a:rPr lang="el-GR" baseline="0" dirty="0"/>
              <a:t>Γ) Η επισήμανση κοινών και μη κοινών ιδιοτήτων των «πράξεων» μεταξύ στοιχείων από διαφορετικά σύνολα (αριθμοί, συναρτήσεις, διανύσματα, σχήματα)  δημιουργεί προϋποθέσεις για τη συγκρότηση της ιδέας της αφηρημένης μαθηματικής δομής.</a:t>
            </a:r>
            <a:r>
              <a:rPr lang="en-US" baseline="0" dirty="0"/>
              <a:t> </a:t>
            </a:r>
          </a:p>
          <a:p>
            <a:r>
              <a:rPr lang="en-US" baseline="0" dirty="0" err="1"/>
              <a:t>i</a:t>
            </a:r>
            <a:r>
              <a:rPr lang="en-US" baseline="0" dirty="0"/>
              <a:t>)</a:t>
            </a:r>
            <a:r>
              <a:rPr lang="el-GR" baseline="0" dirty="0"/>
              <a:t> Θα μπορούσατε να δώσετε ένα παράδειγμα εισαγωγής σε μικρούς μαθητές δημοτικού της έννοιας των άρτιων και περιττών αριθμών.</a:t>
            </a:r>
          </a:p>
          <a:p>
            <a:r>
              <a:rPr lang="el-GR" baseline="0" dirty="0"/>
              <a:t>Ιι) Θα μπορούσατε να δώσετε ένα παράδειγμα για την αναγκαιότητα της απόδειξης μιας πρόταση ώστε να βεβαιωθούμε για το αποτέλεσμα; (π.χ Ο ρίζα 2 είναι άρρητος)</a:t>
            </a:r>
          </a:p>
          <a:p>
            <a:r>
              <a:rPr lang="el-GR" baseline="0" dirty="0"/>
              <a:t>Ιιι) Ας αναρωτηθούμε το ρόλο της προσπάθειας απόδειξης του 5</a:t>
            </a:r>
            <a:r>
              <a:rPr lang="el-GR" baseline="30000" dirty="0"/>
              <a:t>ου</a:t>
            </a:r>
            <a:r>
              <a:rPr lang="el-GR" baseline="0" dirty="0"/>
              <a:t> ευκλείδειου αιτήματος στην εξέλιξη της γεωμετρίας</a:t>
            </a:r>
            <a:r>
              <a:rPr lang="en-US" baseline="0" dirty="0"/>
              <a:t>. </a:t>
            </a:r>
            <a:endParaRPr lang="el-GR" baseline="0" dirty="0"/>
          </a:p>
          <a:p>
            <a:r>
              <a:rPr lang="en-US" baseline="0" dirty="0"/>
              <a:t>iv) </a:t>
            </a:r>
            <a:endParaRPr lang="en-US" dirty="0"/>
          </a:p>
        </p:txBody>
      </p:sp>
      <p:sp>
        <p:nvSpPr>
          <p:cNvPr id="4" name="Slide Number Placeholder 3"/>
          <p:cNvSpPr>
            <a:spLocks noGrp="1"/>
          </p:cNvSpPr>
          <p:nvPr>
            <p:ph type="sldNum" sz="quarter" idx="10"/>
          </p:nvPr>
        </p:nvSpPr>
        <p:spPr/>
        <p:txBody>
          <a:bodyPr/>
          <a:lstStyle/>
          <a:p>
            <a:fld id="{99D5B52E-F9C4-C648-B092-E586BEDCECA3}" type="slidenum">
              <a:rPr lang="en-US" smtClean="0"/>
              <a:t>4</a:t>
            </a:fld>
            <a:endParaRPr lang="en-US"/>
          </a:p>
        </p:txBody>
      </p:sp>
    </p:spTree>
    <p:extLst>
      <p:ext uri="{BB962C8B-B14F-4D97-AF65-F5344CB8AC3E}">
        <p14:creationId xmlns:p14="http://schemas.microsoft.com/office/powerpoint/2010/main" val="397439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Επιπλέον παραδείγματα: Μετρικές στη σκακιέρα.</a:t>
            </a:r>
            <a:r>
              <a:rPr lang="el-GR" baseline="0" dirty="0"/>
              <a:t> Η γεωμετρία των ΤΑΧΙ</a:t>
            </a:r>
            <a:endParaRPr lang="en-US" dirty="0"/>
          </a:p>
        </p:txBody>
      </p:sp>
      <p:sp>
        <p:nvSpPr>
          <p:cNvPr id="4" name="Slide Number Placeholder 3"/>
          <p:cNvSpPr>
            <a:spLocks noGrp="1"/>
          </p:cNvSpPr>
          <p:nvPr>
            <p:ph type="sldNum" sz="quarter" idx="10"/>
          </p:nvPr>
        </p:nvSpPr>
        <p:spPr/>
        <p:txBody>
          <a:bodyPr/>
          <a:lstStyle/>
          <a:p>
            <a:fld id="{99D5B52E-F9C4-C648-B092-E586BEDCECA3}" type="slidenum">
              <a:rPr lang="en-US" smtClean="0"/>
              <a:t>20</a:t>
            </a:fld>
            <a:endParaRPr lang="en-US"/>
          </a:p>
        </p:txBody>
      </p:sp>
    </p:spTree>
    <p:extLst>
      <p:ext uri="{BB962C8B-B14F-4D97-AF65-F5344CB8AC3E}">
        <p14:creationId xmlns:p14="http://schemas.microsoft.com/office/powerpoint/2010/main" val="4243042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Παράδειγμα: Πριν από μερικές μέρες έκανα ένα μάθημα και είχαμε σχεδιάσει</a:t>
            </a:r>
            <a:r>
              <a:rPr lang="el-GR" baseline="0" dirty="0"/>
              <a:t> </a:t>
            </a:r>
            <a:r>
              <a:rPr lang="el-GR" dirty="0"/>
              <a:t>μια παραβολή και μια υπερβολή και οι μαθητές ανέφεραν ότι αυτές οι δυο καμπύλες μοιάζουν. Τους είπα ότι δεν μοιάζουν επειδή η μια έχει ασύμπτωτες και η άλλη δεν έχει επίσης η υπερβολή αποτελείται από δυο κλάδους ενώ η παραβολή από έναν. Οι μαθητές τότε ανέφεραν ότι έχουμε διαφορετικά κριτήρια για το πότε δυο δυο καμπύλες μοιάζουν.</a:t>
            </a:r>
            <a:r>
              <a:rPr lang="el-GR" baseline="0" dirty="0"/>
              <a:t> Στη μια περίπτωση οι καμπύλες μοιάζουν με βάση τις ιδιότητές τους ενώ στην άλλη με βάση τη μορφή τους.</a:t>
            </a:r>
            <a:r>
              <a:rPr lang="el-GR" dirty="0"/>
              <a:t> Αλλά με κριτήριο το ότι έχουν και οι δύο πολυωνυμικές εξισώσεις θα λέγαμε ότι έχουν κάποια ουσιαστικά κοινά χαρακτηριστικά όπως για παράδειγμα τον τρόπο εύρεσης των σχετικών θέσεών τους με μία ευθεία η οποία μπορεί να γίνει με απλή Άλγεβρα.</a:t>
            </a:r>
            <a:endParaRPr lang="en-US" dirty="0"/>
          </a:p>
        </p:txBody>
      </p:sp>
      <p:sp>
        <p:nvSpPr>
          <p:cNvPr id="4" name="Slide Number Placeholder 3"/>
          <p:cNvSpPr>
            <a:spLocks noGrp="1"/>
          </p:cNvSpPr>
          <p:nvPr>
            <p:ph type="sldNum" sz="quarter" idx="10"/>
          </p:nvPr>
        </p:nvSpPr>
        <p:spPr/>
        <p:txBody>
          <a:bodyPr/>
          <a:lstStyle/>
          <a:p>
            <a:fld id="{99D5B52E-F9C4-C648-B092-E586BEDCECA3}" type="slidenum">
              <a:rPr lang="en-US" smtClean="0"/>
              <a:t>28</a:t>
            </a:fld>
            <a:endParaRPr lang="en-US"/>
          </a:p>
        </p:txBody>
      </p:sp>
    </p:spTree>
    <p:extLst>
      <p:ext uri="{BB962C8B-B14F-4D97-AF65-F5344CB8AC3E}">
        <p14:creationId xmlns:p14="http://schemas.microsoft.com/office/powerpoint/2010/main" val="2340258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l-G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Click to edit Master subtitle style</a:t>
            </a:r>
            <a:endParaRPr lang="en-US"/>
          </a:p>
        </p:txBody>
      </p:sp>
      <p:sp>
        <p:nvSpPr>
          <p:cNvPr id="4" name="Date Placeholder 3"/>
          <p:cNvSpPr>
            <a:spLocks noGrp="1"/>
          </p:cNvSpPr>
          <p:nvPr>
            <p:ph type="dt" sz="half" idx="10"/>
          </p:nvPr>
        </p:nvSpPr>
        <p:spPr/>
        <p:txBody>
          <a:bodyPr/>
          <a:lstStyle/>
          <a:p>
            <a:fld id="{574DE6C2-6496-7C4C-B1ED-309B4233DA8F}" type="datetimeFigureOut">
              <a:rPr lang="en-US" smtClean="0"/>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2211310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Date Placeholder 3"/>
          <p:cNvSpPr>
            <a:spLocks noGrp="1"/>
          </p:cNvSpPr>
          <p:nvPr>
            <p:ph type="dt" sz="half" idx="10"/>
          </p:nvPr>
        </p:nvSpPr>
        <p:spPr/>
        <p:txBody>
          <a:bodyPr/>
          <a:lstStyle/>
          <a:p>
            <a:fld id="{574DE6C2-6496-7C4C-B1ED-309B4233DA8F}" type="datetimeFigureOut">
              <a:rPr lang="en-US" smtClean="0"/>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3561622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Date Placeholder 3"/>
          <p:cNvSpPr>
            <a:spLocks noGrp="1"/>
          </p:cNvSpPr>
          <p:nvPr>
            <p:ph type="dt" sz="half" idx="10"/>
          </p:nvPr>
        </p:nvSpPr>
        <p:spPr/>
        <p:txBody>
          <a:bodyPr/>
          <a:lstStyle/>
          <a:p>
            <a:fld id="{574DE6C2-6496-7C4C-B1ED-309B4233DA8F}" type="datetimeFigureOut">
              <a:rPr lang="en-US" smtClean="0"/>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2067862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Date Placeholder 3"/>
          <p:cNvSpPr>
            <a:spLocks noGrp="1"/>
          </p:cNvSpPr>
          <p:nvPr>
            <p:ph type="dt" sz="half" idx="10"/>
          </p:nvPr>
        </p:nvSpPr>
        <p:spPr/>
        <p:txBody>
          <a:bodyPr/>
          <a:lstStyle/>
          <a:p>
            <a:fld id="{574DE6C2-6496-7C4C-B1ED-309B4233DA8F}" type="datetimeFigureOut">
              <a:rPr lang="en-US" smtClean="0"/>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1671286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Click to edit Master text styles</a:t>
            </a:r>
          </a:p>
        </p:txBody>
      </p:sp>
      <p:sp>
        <p:nvSpPr>
          <p:cNvPr id="4" name="Date Placeholder 3"/>
          <p:cNvSpPr>
            <a:spLocks noGrp="1"/>
          </p:cNvSpPr>
          <p:nvPr>
            <p:ph type="dt" sz="half" idx="10"/>
          </p:nvPr>
        </p:nvSpPr>
        <p:spPr/>
        <p:txBody>
          <a:bodyPr/>
          <a:lstStyle/>
          <a:p>
            <a:fld id="{574DE6C2-6496-7C4C-B1ED-309B4233DA8F}" type="datetimeFigureOut">
              <a:rPr lang="en-US" smtClean="0"/>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2772257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Date Placeholder 4"/>
          <p:cNvSpPr>
            <a:spLocks noGrp="1"/>
          </p:cNvSpPr>
          <p:nvPr>
            <p:ph type="dt" sz="half" idx="10"/>
          </p:nvPr>
        </p:nvSpPr>
        <p:spPr/>
        <p:txBody>
          <a:bodyPr/>
          <a:lstStyle/>
          <a:p>
            <a:fld id="{574DE6C2-6496-7C4C-B1ED-309B4233DA8F}" type="datetimeFigureOut">
              <a:rPr lang="en-US" smtClean="0"/>
              <a:t>4/21/2024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3419434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7" name="Date Placeholder 6"/>
          <p:cNvSpPr>
            <a:spLocks noGrp="1"/>
          </p:cNvSpPr>
          <p:nvPr>
            <p:ph type="dt" sz="half" idx="10"/>
          </p:nvPr>
        </p:nvSpPr>
        <p:spPr/>
        <p:txBody>
          <a:bodyPr/>
          <a:lstStyle/>
          <a:p>
            <a:fld id="{574DE6C2-6496-7C4C-B1ED-309B4233DA8F}" type="datetimeFigureOut">
              <a:rPr lang="en-US" smtClean="0"/>
              <a:t>4/21/2024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1986837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Date Placeholder 2"/>
          <p:cNvSpPr>
            <a:spLocks noGrp="1"/>
          </p:cNvSpPr>
          <p:nvPr>
            <p:ph type="dt" sz="half" idx="10"/>
          </p:nvPr>
        </p:nvSpPr>
        <p:spPr/>
        <p:txBody>
          <a:bodyPr/>
          <a:lstStyle/>
          <a:p>
            <a:fld id="{574DE6C2-6496-7C4C-B1ED-309B4233DA8F}" type="datetimeFigureOut">
              <a:rPr lang="en-US" smtClean="0"/>
              <a:t>4/21/2024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359628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E6C2-6496-7C4C-B1ED-309B4233DA8F}" type="datetimeFigureOut">
              <a:rPr lang="en-US" smtClean="0"/>
              <a:t>4/21/2024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1104712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Date Placeholder 4"/>
          <p:cNvSpPr>
            <a:spLocks noGrp="1"/>
          </p:cNvSpPr>
          <p:nvPr>
            <p:ph type="dt" sz="half" idx="10"/>
          </p:nvPr>
        </p:nvSpPr>
        <p:spPr/>
        <p:txBody>
          <a:bodyPr/>
          <a:lstStyle/>
          <a:p>
            <a:fld id="{574DE6C2-6496-7C4C-B1ED-309B4233DA8F}" type="datetimeFigureOut">
              <a:rPr lang="en-US" smtClean="0"/>
              <a:t>4/21/2024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2204087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Date Placeholder 4"/>
          <p:cNvSpPr>
            <a:spLocks noGrp="1"/>
          </p:cNvSpPr>
          <p:nvPr>
            <p:ph type="dt" sz="half" idx="10"/>
          </p:nvPr>
        </p:nvSpPr>
        <p:spPr/>
        <p:txBody>
          <a:bodyPr/>
          <a:lstStyle/>
          <a:p>
            <a:fld id="{574DE6C2-6496-7C4C-B1ED-309B4233DA8F}" type="datetimeFigureOut">
              <a:rPr lang="en-US" smtClean="0"/>
              <a:t>4/21/2024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EE3A1-F0D3-134D-B4B4-802501736B23}" type="slidenum">
              <a:rPr lang="en-US" smtClean="0"/>
              <a:t>‹#›</a:t>
            </a:fld>
            <a:endParaRPr lang="en-US"/>
          </a:p>
        </p:txBody>
      </p:sp>
    </p:spTree>
    <p:extLst>
      <p:ext uri="{BB962C8B-B14F-4D97-AF65-F5344CB8AC3E}">
        <p14:creationId xmlns:p14="http://schemas.microsoft.com/office/powerpoint/2010/main" val="394049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DE6C2-6496-7C4C-B1ED-309B4233DA8F}" type="datetimeFigureOut">
              <a:rPr lang="en-US" smtClean="0"/>
              <a:t>4/21/2024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EE3A1-F0D3-134D-B4B4-802501736B23}" type="slidenum">
              <a:rPr lang="en-US" smtClean="0"/>
              <a:t>‹#›</a:t>
            </a:fld>
            <a:endParaRPr lang="en-US"/>
          </a:p>
        </p:txBody>
      </p:sp>
    </p:spTree>
    <p:extLst>
      <p:ext uri="{BB962C8B-B14F-4D97-AF65-F5344CB8AC3E}">
        <p14:creationId xmlns:p14="http://schemas.microsoft.com/office/powerpoint/2010/main" val="2997880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oleObject" Target="../embeddings/oleObject5.bin"/><Relationship Id="rId10" Type="http://schemas.openxmlformats.org/officeDocument/2006/relationships/image" Target="../media/image8.emf"/><Relationship Id="rId4" Type="http://schemas.openxmlformats.org/officeDocument/2006/relationships/image" Target="../media/image5.emf"/><Relationship Id="rId9" Type="http://schemas.openxmlformats.org/officeDocument/2006/relationships/oleObject" Target="../embeddings/oleObject7.bin"/></Relationships>
</file>

<file path=ppt/slides/_rels/slide23.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oleObject" Target="../embeddings/oleObject9.bin"/><Relationship Id="rId10" Type="http://schemas.openxmlformats.org/officeDocument/2006/relationships/image" Target="../media/image13.emf"/><Relationship Id="rId4" Type="http://schemas.openxmlformats.org/officeDocument/2006/relationships/image" Target="../media/image10.emf"/><Relationship Id="rId9" Type="http://schemas.openxmlformats.org/officeDocument/2006/relationships/oleObject" Target="../embeddings/oleObject1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oleObject" Target="../embeddings/oleObject12.bin"/><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oleObject" Target="../embeddings/oleObject13.bin"/><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Ανώτερη Μαθηματική γνώση </a:t>
            </a:r>
            <a:br>
              <a:rPr lang="el-GR" dirty="0"/>
            </a:br>
            <a:r>
              <a:rPr lang="el-GR" dirty="0"/>
              <a:t>και σκέψη</a:t>
            </a:r>
            <a:endParaRPr lang="en-US" dirty="0"/>
          </a:p>
        </p:txBody>
      </p:sp>
      <p:sp>
        <p:nvSpPr>
          <p:cNvPr id="3" name="Subtitle 2"/>
          <p:cNvSpPr>
            <a:spLocks noGrp="1"/>
          </p:cNvSpPr>
          <p:nvPr>
            <p:ph type="subTitle" idx="1"/>
          </p:nvPr>
        </p:nvSpPr>
        <p:spPr/>
        <p:txBody>
          <a:bodyPr>
            <a:normAutofit fontScale="47500" lnSpcReduction="20000"/>
          </a:bodyPr>
          <a:lstStyle/>
          <a:p>
            <a:r>
              <a:rPr lang="el-GR" b="1" dirty="0"/>
              <a:t>ΔΙΑΠΑΝΕΠΙΣΤΗΜΙΑΚΟ - ΔΙΑΤΜΗΜΑΤΙΚΟ ΠΜΣ «</a:t>
            </a:r>
            <a:r>
              <a:rPr lang="el-GR" b="1" i="1" dirty="0"/>
              <a:t>ΔΙΔΑΚΤΙΚΗ ΤΩΝ ΜΑΘΗΜΑΤΙΚΩΝ</a:t>
            </a:r>
            <a:r>
              <a:rPr lang="el-GR" b="1" dirty="0"/>
              <a:t>»</a:t>
            </a:r>
            <a:r>
              <a:rPr lang="en-US" dirty="0"/>
              <a:t> </a:t>
            </a:r>
            <a:endParaRPr lang="el-GR" dirty="0"/>
          </a:p>
          <a:p>
            <a:r>
              <a:rPr lang="el-GR" dirty="0"/>
              <a:t>Επαγγελματική ανάπτυξη των εκπαιδευτικών και Μαθηματική Εκπαίδευση</a:t>
            </a:r>
          </a:p>
          <a:p>
            <a:endParaRPr lang="en-US" dirty="0"/>
          </a:p>
          <a:p>
            <a:r>
              <a:rPr lang="el-GR" dirty="0"/>
              <a:t>Σωτήρης Ζωιτσάκος</a:t>
            </a:r>
          </a:p>
          <a:p>
            <a:r>
              <a:rPr lang="el-GR" dirty="0"/>
              <a:t>Θεσσαλονίκη</a:t>
            </a:r>
          </a:p>
          <a:p>
            <a:r>
              <a:rPr lang="el-GR" dirty="0"/>
              <a:t> Μάρτιος 2024</a:t>
            </a:r>
            <a:endParaRPr lang="en-US" dirty="0"/>
          </a:p>
        </p:txBody>
      </p:sp>
    </p:spTree>
    <p:extLst>
      <p:ext uri="{BB962C8B-B14F-4D97-AF65-F5344CB8AC3E}">
        <p14:creationId xmlns:p14="http://schemas.microsoft.com/office/powerpoint/2010/main" val="171490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851" y="274638"/>
            <a:ext cx="8810395" cy="1143000"/>
          </a:xfrm>
        </p:spPr>
        <p:txBody>
          <a:bodyPr>
            <a:normAutofit fontScale="90000"/>
          </a:bodyPr>
          <a:lstStyle/>
          <a:p>
            <a:r>
              <a:rPr lang="el-GR" dirty="0"/>
              <a:t>Επίδραση της γνώσης των εκπαιδευτικών στην επίδοση των μαθητών</a:t>
            </a:r>
            <a:endParaRPr lang="en-US" dirty="0"/>
          </a:p>
        </p:txBody>
      </p:sp>
      <p:sp>
        <p:nvSpPr>
          <p:cNvPr id="3" name="Content Placeholder 2"/>
          <p:cNvSpPr>
            <a:spLocks noGrp="1"/>
          </p:cNvSpPr>
          <p:nvPr>
            <p:ph idx="1"/>
          </p:nvPr>
        </p:nvSpPr>
        <p:spPr/>
        <p:txBody>
          <a:bodyPr>
            <a:normAutofit fontScale="85000" lnSpcReduction="10000"/>
          </a:bodyPr>
          <a:lstStyle/>
          <a:p>
            <a:r>
              <a:rPr lang="el-GR" dirty="0"/>
              <a:t>O Monk (1994) διαπίστωσε μικρή αύξηση στις επιδόσεις των μαθητών δευτεροβάθμιας εκπαίδευσης που συνδέεται με τον αριθμό των μαθημάτων των μαθηματικών που έχουν παρακολουθήσει στα κολλέγια οι καθηγητές μαθηματικών τους.</a:t>
            </a:r>
          </a:p>
          <a:p>
            <a:r>
              <a:rPr lang="el-GR" dirty="0"/>
              <a:t>Σημειώνεται ότι η ποσότητα της προπαρασκευαστικής προετοιμασίας στα μαθηματικά δεν εγγυάται την ποιότητα της διδασκαλίας ή αλλιώς, η μαθηματική κατανόηση ενός ατόμου δεν μεταφράζεται απαραίτητα σε μια ικανότητα ενίσχυσης της κατανόησης των άλλων.</a:t>
            </a:r>
            <a:r>
              <a:rPr lang="en-US" dirty="0">
                <a:effectLst/>
              </a:rPr>
              <a:t> </a:t>
            </a:r>
            <a:endParaRPr lang="en-US" dirty="0"/>
          </a:p>
        </p:txBody>
      </p:sp>
    </p:spTree>
    <p:extLst>
      <p:ext uri="{BB962C8B-B14F-4D97-AF65-F5344CB8AC3E}">
        <p14:creationId xmlns:p14="http://schemas.microsoft.com/office/powerpoint/2010/main" val="41764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Μορφές γνώσης των ανώτερων μαθηματικών </a:t>
            </a:r>
            <a:r>
              <a:rPr lang="el-GR" sz="2000" dirty="0"/>
              <a:t>(</a:t>
            </a:r>
            <a:r>
              <a:rPr lang="el-GR" sz="2200" dirty="0"/>
              <a:t>Stockton and Wasserman, 2017)</a:t>
            </a:r>
            <a:endParaRPr lang="en-US" sz="2200" dirty="0"/>
          </a:p>
        </p:txBody>
      </p:sp>
      <p:sp>
        <p:nvSpPr>
          <p:cNvPr id="3" name="Content Placeholder 2"/>
          <p:cNvSpPr>
            <a:spLocks noGrp="1"/>
          </p:cNvSpPr>
          <p:nvPr>
            <p:ph idx="1"/>
          </p:nvPr>
        </p:nvSpPr>
        <p:spPr/>
        <p:txBody>
          <a:bodyPr/>
          <a:lstStyle/>
          <a:p>
            <a:pPr marL="0" indent="0">
              <a:buNone/>
            </a:pPr>
            <a:r>
              <a:rPr lang="el-GR" i="1" dirty="0"/>
              <a:t>Περιφεριακή Γνώση</a:t>
            </a:r>
            <a:r>
              <a:rPr lang="el-GR" dirty="0"/>
              <a:t>: Η ευαισθητοποίηση των εκπαιδευτικών για τις προηγμένες εκδοχές του διδακτικού αντικειμένου  αποφεύγοντας την υπερβολική εμπιστοσύνη στις απλοϊκές εκδοχές του, έτσι ώστε, να αποτρέπεται η προσκόληση των μαθητών στα στοιχειώδη ερμηνευτικά σχήματα.</a:t>
            </a:r>
            <a:r>
              <a:rPr lang="en-US" dirty="0"/>
              <a:t> </a:t>
            </a:r>
          </a:p>
        </p:txBody>
      </p:sp>
      <p:sp>
        <p:nvSpPr>
          <p:cNvPr id="4" name="TextBox 3"/>
          <p:cNvSpPr txBox="1"/>
          <p:nvPr/>
        </p:nvSpPr>
        <p:spPr>
          <a:xfrm>
            <a:off x="-1137372" y="1971616"/>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76442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Παραδείγματα απλοϊκών προσεγγίσεων</a:t>
            </a:r>
            <a:endParaRPr lang="en-US" dirty="0"/>
          </a:p>
        </p:txBody>
      </p:sp>
      <p:sp>
        <p:nvSpPr>
          <p:cNvPr id="3" name="Content Placeholder 2"/>
          <p:cNvSpPr>
            <a:spLocks noGrp="1"/>
          </p:cNvSpPr>
          <p:nvPr>
            <p:ph idx="1"/>
          </p:nvPr>
        </p:nvSpPr>
        <p:spPr/>
        <p:txBody>
          <a:bodyPr>
            <a:normAutofit fontScale="70000" lnSpcReduction="20000"/>
          </a:bodyPr>
          <a:lstStyle/>
          <a:p>
            <a:r>
              <a:rPr lang="el-GR" dirty="0"/>
              <a:t>«το γινόμενο δυο αριθμών είναι μεγαλύτερο από τους όρους του», </a:t>
            </a:r>
          </a:p>
          <a:p>
            <a:r>
              <a:rPr lang="el-GR" dirty="0"/>
              <a:t>«οποιοσδήποτε αριθμός στη μηδενική κάνει ένα»,</a:t>
            </a:r>
          </a:p>
          <a:p>
            <a:r>
              <a:rPr lang="el-GR" dirty="0"/>
              <a:t>«δεν γίνεται να αφαιρέσουμε έναν μεγαλύτερο αριθμό από ένα μικρότερο»</a:t>
            </a:r>
          </a:p>
          <a:p>
            <a:r>
              <a:rPr lang="el-GR" dirty="0"/>
              <a:t> Δηλώσεις όπως οι παραπάνω είναι αληθής σ’ ένα περιορισμένο πεδίο αλλά αναληθείς όταν το πεδίο αυτό διευρύνεται.</a:t>
            </a:r>
          </a:p>
          <a:p>
            <a:r>
              <a:rPr lang="el-GR" dirty="0"/>
              <a:t> Επίσης, η θεώρηση του πολλαπλασιασμού ως επαναλαμβανόμενη πρόσθεση.</a:t>
            </a:r>
          </a:p>
          <a:p>
            <a:r>
              <a:rPr lang="el-GR" dirty="0"/>
              <a:t> Η έννοια της δύναμης ως επαναλαμβανόμενος πολλαπλασιασμός ισχύει όταν ο εκθέτης είναι φυσικός αριθμός αλλά αποτυγχάνει να ερμηνεύσει δυνάμεις με ακέραιους, ρητούς ή άρρητους εκθέτες.</a:t>
            </a:r>
            <a:r>
              <a:rPr lang="en-US" dirty="0"/>
              <a:t> </a:t>
            </a:r>
            <a:endParaRPr lang="el-GR" dirty="0"/>
          </a:p>
          <a:p>
            <a:pPr algn="ctr"/>
            <a:r>
              <a:rPr lang="el-GR" sz="4600" dirty="0"/>
              <a:t>Να αναφέρετε αντίστοιχα παραδείγματα</a:t>
            </a:r>
            <a:endParaRPr lang="en-US" sz="4600" dirty="0"/>
          </a:p>
        </p:txBody>
      </p:sp>
    </p:spTree>
    <p:extLst>
      <p:ext uri="{BB962C8B-B14F-4D97-AF65-F5344CB8AC3E}">
        <p14:creationId xmlns:p14="http://schemas.microsoft.com/office/powerpoint/2010/main" val="325393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Παραδείγματα απλοϊκών προσεγγίσεων</a:t>
            </a:r>
            <a:endParaRPr lang="en-US" dirty="0"/>
          </a:p>
        </p:txBody>
      </p:sp>
      <p:sp>
        <p:nvSpPr>
          <p:cNvPr id="3" name="Content Placeholder 2"/>
          <p:cNvSpPr>
            <a:spLocks noGrp="1"/>
          </p:cNvSpPr>
          <p:nvPr>
            <p:ph idx="1"/>
          </p:nvPr>
        </p:nvSpPr>
        <p:spPr/>
        <p:txBody>
          <a:bodyPr/>
          <a:lstStyle/>
          <a:p>
            <a:r>
              <a:rPr lang="el-GR" dirty="0"/>
              <a:t>Το όριο μιας ακολουθίας α</a:t>
            </a:r>
            <a:r>
              <a:rPr lang="el-GR" baseline="-25000" dirty="0"/>
              <a:t>ν</a:t>
            </a:r>
            <a:r>
              <a:rPr lang="en-US" dirty="0"/>
              <a:t> </a:t>
            </a:r>
            <a:r>
              <a:rPr lang="el-GR" dirty="0"/>
              <a:t>είναι το 1 σημαίνει ότι οι όροι της ακολουθίας είναι όλο και πιο κοντά στο 1 ή αλλιώς πλησιάζουν όλο και περισσότερο το 1 </a:t>
            </a:r>
          </a:p>
          <a:p>
            <a:r>
              <a:rPr lang="el-GR" dirty="0"/>
              <a:t>Σύμφωνα με το παραπάνω οι όροι της ακολουθίας 0,8, 0,88, 0,888, ... πλησιάζουν το 0,9 άρα η ακολουθία έχει όριο το 0,9.</a:t>
            </a:r>
          </a:p>
        </p:txBody>
      </p:sp>
    </p:spTree>
    <p:extLst>
      <p:ext uri="{BB962C8B-B14F-4D97-AF65-F5344CB8AC3E}">
        <p14:creationId xmlns:p14="http://schemas.microsoft.com/office/powerpoint/2010/main" val="3110222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l-GR" dirty="0"/>
              <a:t>Αν θεωρήσουμε τη συνάρτηση</a:t>
            </a:r>
            <a:r>
              <a:rPr lang="en-US" dirty="0"/>
              <a:t> </a:t>
            </a:r>
            <a:r>
              <a:rPr lang="el-GR" dirty="0"/>
              <a:t>  </a:t>
            </a:r>
            <a:endParaRPr lang="en-US" dirty="0"/>
          </a:p>
          <a:p>
            <a:pPr marL="0" indent="0">
              <a:buNone/>
            </a:pPr>
            <a:r>
              <a:rPr lang="el-GR" dirty="0"/>
              <a:t>και πάρουμε τιμές </a:t>
            </a:r>
            <a:r>
              <a:rPr lang="en-US" dirty="0"/>
              <a:t>x= 1, </a:t>
            </a:r>
            <a:r>
              <a:rPr lang="el-GR" dirty="0"/>
              <a:t> </a:t>
            </a:r>
            <a:r>
              <a:rPr lang="en-US" dirty="0"/>
              <a:t>0,1, </a:t>
            </a:r>
            <a:r>
              <a:rPr lang="el-GR" dirty="0"/>
              <a:t> </a:t>
            </a:r>
            <a:r>
              <a:rPr lang="en-US" dirty="0"/>
              <a:t>0,001, … </a:t>
            </a:r>
            <a:r>
              <a:rPr lang="en-US" dirty="0" err="1"/>
              <a:t>οι</a:t>
            </a:r>
            <a:r>
              <a:rPr lang="en-US" dirty="0"/>
              <a:t> </a:t>
            </a:r>
            <a:r>
              <a:rPr lang="en-US" dirty="0" err="1"/>
              <a:t>ο</a:t>
            </a:r>
            <a:r>
              <a:rPr lang="en-US" dirty="0"/>
              <a:t>π</a:t>
            </a:r>
            <a:r>
              <a:rPr lang="en-US" dirty="0" err="1"/>
              <a:t>οίες</a:t>
            </a:r>
            <a:r>
              <a:rPr lang="en-US" dirty="0"/>
              <a:t> π</a:t>
            </a:r>
            <a:r>
              <a:rPr lang="en-US" dirty="0" err="1"/>
              <a:t>λησιάζουν</a:t>
            </a:r>
            <a:r>
              <a:rPr lang="en-US" dirty="0"/>
              <a:t> </a:t>
            </a:r>
            <a:r>
              <a:rPr lang="en-US" dirty="0" err="1"/>
              <a:t>το</a:t>
            </a:r>
            <a:r>
              <a:rPr lang="en-US" dirty="0"/>
              <a:t> 0  </a:t>
            </a:r>
            <a:r>
              <a:rPr lang="el-GR" dirty="0"/>
              <a:t>τότε οι αντίστοιχες τιμές της συνάρτησης είναι όλες 0. Αλλά οι τιμές της συνάρτησης γίνονται 1 αν επιλέξουμε   </a:t>
            </a:r>
          </a:p>
          <a:p>
            <a:pPr marL="0" indent="0">
              <a:buNone/>
            </a:pPr>
            <a:r>
              <a:rPr lang="el-GR" dirty="0"/>
              <a:t>με ν φυσικό οι οποίες πλησιάζουν επίσης στο 0 όσο αυξάνεται το ν. </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703877563"/>
              </p:ext>
            </p:extLst>
          </p:nvPr>
        </p:nvGraphicFramePr>
        <p:xfrm>
          <a:off x="5876051" y="1417638"/>
          <a:ext cx="1819311" cy="909656"/>
        </p:xfrm>
        <a:graphic>
          <a:graphicData uri="http://schemas.openxmlformats.org/presentationml/2006/ole">
            <mc:AlternateContent xmlns:mc="http://schemas.openxmlformats.org/markup-compatibility/2006">
              <mc:Choice xmlns:v="urn:schemas-microsoft-com:vml" Requires="v">
                <p:oleObj name="Equation" r:id="rId2" imgW="939800" imgH="469900" progId="Equation.DSMT4">
                  <p:embed/>
                </p:oleObj>
              </mc:Choice>
              <mc:Fallback>
                <p:oleObj name="Equation" r:id="rId2" imgW="939800" imgH="469900" progId="Equation.DSMT4">
                  <p:embed/>
                  <p:pic>
                    <p:nvPicPr>
                      <p:cNvPr id="0" name=""/>
                      <p:cNvPicPr/>
                      <p:nvPr/>
                    </p:nvPicPr>
                    <p:blipFill>
                      <a:blip r:embed="rId3"/>
                      <a:stretch>
                        <a:fillRect/>
                      </a:stretch>
                    </p:blipFill>
                    <p:spPr>
                      <a:xfrm>
                        <a:off x="5876051" y="1417638"/>
                        <a:ext cx="1819311" cy="909656"/>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83055072"/>
              </p:ext>
            </p:extLst>
          </p:nvPr>
        </p:nvGraphicFramePr>
        <p:xfrm>
          <a:off x="6916140" y="3628074"/>
          <a:ext cx="1558443" cy="670493"/>
        </p:xfrm>
        <a:graphic>
          <a:graphicData uri="http://schemas.openxmlformats.org/presentationml/2006/ole">
            <mc:AlternateContent xmlns:mc="http://schemas.openxmlformats.org/markup-compatibility/2006">
              <mc:Choice xmlns:v="urn:schemas-microsoft-com:vml" Requires="v">
                <p:oleObj name="Equation" r:id="rId4" imgW="1092200" imgH="469900" progId="Equation.DSMT4">
                  <p:embed/>
                </p:oleObj>
              </mc:Choice>
              <mc:Fallback>
                <p:oleObj name="Equation" r:id="rId4" imgW="1092200" imgH="469900" progId="Equation.DSMT4">
                  <p:embed/>
                  <p:pic>
                    <p:nvPicPr>
                      <p:cNvPr id="0" name=""/>
                      <p:cNvPicPr/>
                      <p:nvPr/>
                    </p:nvPicPr>
                    <p:blipFill>
                      <a:blip r:embed="rId5"/>
                      <a:stretch>
                        <a:fillRect/>
                      </a:stretch>
                    </p:blipFill>
                    <p:spPr>
                      <a:xfrm>
                        <a:off x="6916140" y="3628074"/>
                        <a:ext cx="1558443" cy="670493"/>
                      </a:xfrm>
                      <a:prstGeom prst="rect">
                        <a:avLst/>
                      </a:prstGeom>
                    </p:spPr>
                  </p:pic>
                </p:oleObj>
              </mc:Fallback>
            </mc:AlternateContent>
          </a:graphicData>
        </a:graphic>
      </p:graphicFrame>
    </p:spTree>
    <p:extLst>
      <p:ext uri="{BB962C8B-B14F-4D97-AF65-F5344CB8AC3E}">
        <p14:creationId xmlns:p14="http://schemas.microsoft.com/office/powerpoint/2010/main" val="2236555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l-GR" dirty="0"/>
              <a:t>Αν θεωρήσουμε τη συνάρτηση  </a:t>
            </a:r>
            <a:endParaRPr lang="en-US" dirty="0"/>
          </a:p>
          <a:p>
            <a:pPr marL="0" indent="0">
              <a:buNone/>
            </a:pPr>
            <a:r>
              <a:rPr lang="el-GR" dirty="0"/>
              <a:t>και πάρουμε </a:t>
            </a:r>
            <a:r>
              <a:rPr lang="en-US" dirty="0"/>
              <a:t>x =</a:t>
            </a:r>
            <a:r>
              <a:rPr lang="el-GR" dirty="0"/>
              <a:t> 2/π, 2/3π , 2/4π τα οποία πλησιάζουν το 0 οι αντίστοιχες τιμές της συνάρτησης είναι  2/π, -2/3π , 0 …</a:t>
            </a:r>
            <a:r>
              <a:rPr lang="en-US" dirty="0"/>
              <a:t> </a:t>
            </a:r>
            <a:r>
              <a:rPr lang="el-GR" dirty="0"/>
              <a:t>οι οποίες δεν φαίνεται να πλησιάζουν κάποια συγκεκριμένη τιμή. </a:t>
            </a:r>
            <a:endParaRPr lang="en-US" dirty="0"/>
          </a:p>
          <a:p>
            <a:pPr marL="0" indent="0">
              <a:buNone/>
            </a:pPr>
            <a:r>
              <a:rPr lang="el-GR" dirty="0"/>
              <a:t>Όμως η συνάρτηση αυτή έχει όριο στο 0.</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80535968"/>
              </p:ext>
            </p:extLst>
          </p:nvPr>
        </p:nvGraphicFramePr>
        <p:xfrm>
          <a:off x="5918842" y="1417638"/>
          <a:ext cx="1910834" cy="852129"/>
        </p:xfrm>
        <a:graphic>
          <a:graphicData uri="http://schemas.openxmlformats.org/presentationml/2006/ole">
            <mc:AlternateContent xmlns:mc="http://schemas.openxmlformats.org/markup-compatibility/2006">
              <mc:Choice xmlns:v="urn:schemas-microsoft-com:vml" Requires="v">
                <p:oleObj name="Equation" r:id="rId2" imgW="939800" imgH="419100" progId="Equation.DSMT4">
                  <p:embed/>
                </p:oleObj>
              </mc:Choice>
              <mc:Fallback>
                <p:oleObj name="Equation" r:id="rId2" imgW="939800" imgH="419100" progId="Equation.DSMT4">
                  <p:embed/>
                  <p:pic>
                    <p:nvPicPr>
                      <p:cNvPr id="0" name=""/>
                      <p:cNvPicPr/>
                      <p:nvPr/>
                    </p:nvPicPr>
                    <p:blipFill>
                      <a:blip r:embed="rId3"/>
                      <a:stretch>
                        <a:fillRect/>
                      </a:stretch>
                    </p:blipFill>
                    <p:spPr>
                      <a:xfrm>
                        <a:off x="5918842" y="1417638"/>
                        <a:ext cx="1910834" cy="852129"/>
                      </a:xfrm>
                      <a:prstGeom prst="rect">
                        <a:avLst/>
                      </a:prstGeom>
                    </p:spPr>
                  </p:pic>
                </p:oleObj>
              </mc:Fallback>
            </mc:AlternateContent>
          </a:graphicData>
        </a:graphic>
      </p:graphicFrame>
    </p:spTree>
    <p:extLst>
      <p:ext uri="{BB962C8B-B14F-4D97-AF65-F5344CB8AC3E}">
        <p14:creationId xmlns:p14="http://schemas.microsoft.com/office/powerpoint/2010/main" val="1685270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t>Εξελικτική γνώση</a:t>
            </a:r>
            <a:endParaRPr lang="en-US" i="1" dirty="0"/>
          </a:p>
        </p:txBody>
      </p:sp>
      <p:sp>
        <p:nvSpPr>
          <p:cNvPr id="3" name="Content Placeholder 2"/>
          <p:cNvSpPr>
            <a:spLocks noGrp="1"/>
          </p:cNvSpPr>
          <p:nvPr>
            <p:ph idx="1"/>
          </p:nvPr>
        </p:nvSpPr>
        <p:spPr/>
        <p:txBody>
          <a:bodyPr/>
          <a:lstStyle/>
          <a:p>
            <a:pPr marL="0" indent="0">
              <a:buNone/>
            </a:pPr>
            <a:r>
              <a:rPr lang="el-GR" dirty="0"/>
              <a:t>Η θεώρηση των μαθηματικών στο πλαίσιο μιας εξελισσόμενης πορείας, επιτρέπει στους εκπαιδευτικούς να κατανοήσουν τη διαδικασία με την οποία αναπτύχθηκε μια συγκεκριμένη μαθηματική ιδέα με την πάροδο του χρόνου ή πως μια στοιχειώδης ιδέα ολοκληρώνεται σε προχωρημένα επίπεδα μαθηματικών.</a:t>
            </a:r>
            <a:r>
              <a:rPr lang="en-US" dirty="0"/>
              <a:t> </a:t>
            </a:r>
          </a:p>
        </p:txBody>
      </p:sp>
    </p:spTree>
    <p:extLst>
      <p:ext uri="{BB962C8B-B14F-4D97-AF65-F5344CB8AC3E}">
        <p14:creationId xmlns:p14="http://schemas.microsoft.com/office/powerpoint/2010/main" val="690603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Παραδείγματα</a:t>
            </a:r>
            <a:endParaRPr lang="en-US" dirty="0"/>
          </a:p>
        </p:txBody>
      </p:sp>
      <p:sp>
        <p:nvSpPr>
          <p:cNvPr id="3" name="Content Placeholder 2"/>
          <p:cNvSpPr>
            <a:spLocks noGrp="1"/>
          </p:cNvSpPr>
          <p:nvPr>
            <p:ph idx="1"/>
          </p:nvPr>
        </p:nvSpPr>
        <p:spPr/>
        <p:txBody>
          <a:bodyPr>
            <a:normAutofit/>
          </a:bodyPr>
          <a:lstStyle/>
          <a:p>
            <a:pPr marL="0" indent="0">
              <a:buNone/>
            </a:pPr>
            <a:r>
              <a:rPr lang="el-GR" dirty="0"/>
              <a:t>Η επέκταση των φυσικών στους ακέραιους ώστε η αφαίρεση να είναι </a:t>
            </a:r>
            <a:r>
              <a:rPr lang="el-GR" i="1" dirty="0"/>
              <a:t>κλειστή</a:t>
            </a:r>
            <a:r>
              <a:rPr lang="el-GR" dirty="0"/>
              <a:t> πράξη, η επέκταση των μη μηδενικών ακεραίων στους ρητούς ώστε η διαίρεση να διατηρείται κλειστή και η επέκταση των ρητών στους πραγματικούς και στη συνέχεια στους μιγαδικούς ώστε η δύναμη να είναι </a:t>
            </a:r>
            <a:r>
              <a:rPr lang="el-GR" i="1" dirty="0"/>
              <a:t>κλειστή,</a:t>
            </a:r>
            <a:r>
              <a:rPr lang="el-GR" dirty="0"/>
              <a:t> δείχνει μια τέτοια εξελικτική θεώρηση της μαθηματικής γνώσης των βασικών συνόλων των αριθμών.</a:t>
            </a:r>
            <a:r>
              <a:rPr lang="en-US" dirty="0"/>
              <a:t> </a:t>
            </a:r>
          </a:p>
        </p:txBody>
      </p:sp>
    </p:spTree>
    <p:extLst>
      <p:ext uri="{BB962C8B-B14F-4D97-AF65-F5344CB8AC3E}">
        <p14:creationId xmlns:p14="http://schemas.microsoft.com/office/powerpoint/2010/main" val="900271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Παράδειγμα</a:t>
            </a:r>
            <a:endParaRPr lang="en-US" dirty="0"/>
          </a:p>
        </p:txBody>
      </p:sp>
      <p:sp>
        <p:nvSpPr>
          <p:cNvPr id="3" name="Content Placeholder 2"/>
          <p:cNvSpPr>
            <a:spLocks noGrp="1"/>
          </p:cNvSpPr>
          <p:nvPr>
            <p:ph idx="1"/>
          </p:nvPr>
        </p:nvSpPr>
        <p:spPr/>
        <p:txBody>
          <a:bodyPr>
            <a:normAutofit/>
          </a:bodyPr>
          <a:lstStyle/>
          <a:p>
            <a:pPr marL="0" indent="0">
              <a:buNone/>
            </a:pPr>
            <a:r>
              <a:rPr lang="el-GR" dirty="0"/>
              <a:t>Η συζήτηση για τον «ανοικτό» χαρακτήρα του πέμπτου ευκλείδειου αιτήματος και του ρόλου του στην ανάπτυξη της ευκλείδειας γωμετρίας και των μη ευκλείδειων γεωμετριών δημιουργεί τις προϋποθέσεις ώστε οι μαθητές να δουν στοιχεία από την εξελικτική πορεία της Γεωμετρίας και να κλονήσει πεποιθήσεις τους (π.χ. για το άθροισμα των γωνιών τριγώνου).</a:t>
            </a:r>
            <a:r>
              <a:rPr lang="en-US" dirty="0"/>
              <a:t> </a:t>
            </a:r>
          </a:p>
        </p:txBody>
      </p:sp>
    </p:spTree>
    <p:extLst>
      <p:ext uri="{BB962C8B-B14F-4D97-AF65-F5344CB8AC3E}">
        <p14:creationId xmlns:p14="http://schemas.microsoft.com/office/powerpoint/2010/main" val="2399889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t>Αξιωματική γνώση </a:t>
            </a:r>
            <a:endParaRPr lang="en-US" i="1" dirty="0"/>
          </a:p>
        </p:txBody>
      </p:sp>
      <p:sp>
        <p:nvSpPr>
          <p:cNvPr id="3" name="Content Placeholder 2"/>
          <p:cNvSpPr>
            <a:spLocks noGrp="1"/>
          </p:cNvSpPr>
          <p:nvPr>
            <p:ph idx="1"/>
          </p:nvPr>
        </p:nvSpPr>
        <p:spPr/>
        <p:txBody>
          <a:bodyPr>
            <a:normAutofit fontScale="85000" lnSpcReduction="20000"/>
          </a:bodyPr>
          <a:lstStyle/>
          <a:p>
            <a:pPr marL="0" indent="0">
              <a:buNone/>
            </a:pPr>
            <a:r>
              <a:rPr lang="el-GR" dirty="0"/>
              <a:t>Είναι σημαντικό για την κατανόηση των μαθηματικών ιδεών η θεώρησή τους σε μια δομή με βάση κάποιες αρχές. Τα δομικά στοιχεία των μαθηματικών ιδεών και ο καθορισμός των μεταξύ τους σχέσεων μπορούν λειτουργήσουν ενοποιητικά και προωθητικά για την κατανόηση των μαθηματικών ιδεών από τους μαθητές. Έχοντας οι ίδιοι οι εκπαιδευτικοί επίγνωση των διαδικασιών θεμελίωσης των μαθηματικών δομών μπορούν να καθοδηγήσουν τους μαθητές τους με τρόπο που θα τους βοηθήσει να αποκτήσουν το απαραίτητο υπόβαθρο για την ανάπτυξη επιστημονικής προσέγγισης στα ζητήματα που μελετούν.</a:t>
            </a:r>
            <a:r>
              <a:rPr lang="en-US" dirty="0"/>
              <a:t> </a:t>
            </a:r>
          </a:p>
        </p:txBody>
      </p:sp>
    </p:spTree>
    <p:extLst>
      <p:ext uri="{BB962C8B-B14F-4D97-AF65-F5344CB8AC3E}">
        <p14:creationId xmlns:p14="http://schemas.microsoft.com/office/powerpoint/2010/main" val="2576396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Ανώτερη Μαθηματική Γνώση</a:t>
            </a:r>
            <a:endParaRPr lang="en-US" dirty="0"/>
          </a:p>
        </p:txBody>
      </p:sp>
      <p:sp>
        <p:nvSpPr>
          <p:cNvPr id="3" name="Content Placeholder 2"/>
          <p:cNvSpPr>
            <a:spLocks noGrp="1"/>
          </p:cNvSpPr>
          <p:nvPr>
            <p:ph idx="1"/>
          </p:nvPr>
        </p:nvSpPr>
        <p:spPr/>
        <p:txBody>
          <a:bodyPr/>
          <a:lstStyle/>
          <a:p>
            <a:pPr marL="0" indent="0">
              <a:buNone/>
            </a:pPr>
            <a:r>
              <a:rPr lang="el-GR" dirty="0"/>
              <a:t>Ανώτερη Μαθηματική Γνώση είναι εκείνη η γνώση του αντικειμένου που αποκτάται κατά τη διάρκεια των ανώτερων σπουδών σ’ ένα κολλέγιο ή πανεπιστήμιο.</a:t>
            </a:r>
          </a:p>
          <a:p>
            <a:pPr marL="0" indent="0">
              <a:buNone/>
            </a:pPr>
            <a:r>
              <a:rPr lang="el-GR" dirty="0">
                <a:effectLst/>
              </a:rPr>
              <a:t>								</a:t>
            </a:r>
            <a:r>
              <a:rPr lang="el-GR" dirty="0"/>
              <a:t>Zazkis &amp; Leikin (2010)</a:t>
            </a:r>
            <a:r>
              <a:rPr lang="en-US" dirty="0">
                <a:effectLst/>
              </a:rPr>
              <a:t> </a:t>
            </a:r>
            <a:endParaRPr lang="en-US" dirty="0"/>
          </a:p>
        </p:txBody>
      </p:sp>
    </p:spTree>
    <p:extLst>
      <p:ext uri="{BB962C8B-B14F-4D97-AF65-F5344CB8AC3E}">
        <p14:creationId xmlns:p14="http://schemas.microsoft.com/office/powerpoint/2010/main" val="6548354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Παραδείγματα</a:t>
            </a:r>
            <a:endParaRPr lang="en-US" dirty="0"/>
          </a:p>
        </p:txBody>
      </p:sp>
      <p:sp>
        <p:nvSpPr>
          <p:cNvPr id="3" name="Content Placeholder 2"/>
          <p:cNvSpPr>
            <a:spLocks noGrp="1"/>
          </p:cNvSpPr>
          <p:nvPr>
            <p:ph idx="1"/>
          </p:nvPr>
        </p:nvSpPr>
        <p:spPr/>
        <p:txBody>
          <a:bodyPr>
            <a:normAutofit lnSpcReduction="10000"/>
          </a:bodyPr>
          <a:lstStyle/>
          <a:p>
            <a:r>
              <a:rPr lang="el-GR" dirty="0"/>
              <a:t>Βασικά στοιχεία θεμελίωσης της Ευκλείδειας Γεωμετρίας (Αρχικές έννοιες, Ορισμοί, Αξιώματα, Προτάσεις)</a:t>
            </a:r>
          </a:p>
          <a:p>
            <a:r>
              <a:rPr lang="el-GR" dirty="0"/>
              <a:t>Ποια κοινά στοιχεία έχει η απόσταση δυο αριθμών και η απόσταση δυο σημείων στο επίπεδο;</a:t>
            </a:r>
          </a:p>
          <a:p>
            <a:r>
              <a:rPr lang="el-GR" dirty="0"/>
              <a:t>Κοινές και μη κοινές ιδιότητες στις πράξεις αριθμών και (α) στη σύνθεση συναρτήσεων (β) στο εσωτερικό γινόμενο διανυσμάτων</a:t>
            </a:r>
          </a:p>
        </p:txBody>
      </p:sp>
    </p:spTree>
    <p:extLst>
      <p:ext uri="{BB962C8B-B14F-4D97-AF65-F5344CB8AC3E}">
        <p14:creationId xmlns:p14="http://schemas.microsoft.com/office/powerpoint/2010/main" val="2296751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Λογική γνώση</a:t>
            </a:r>
            <a:endParaRPr lang="en-US" dirty="0"/>
          </a:p>
        </p:txBody>
      </p:sp>
      <p:sp>
        <p:nvSpPr>
          <p:cNvPr id="3" name="Content Placeholder 2"/>
          <p:cNvSpPr>
            <a:spLocks noGrp="1"/>
          </p:cNvSpPr>
          <p:nvPr>
            <p:ph idx="1"/>
          </p:nvPr>
        </p:nvSpPr>
        <p:spPr/>
        <p:txBody>
          <a:bodyPr/>
          <a:lstStyle/>
          <a:p>
            <a:r>
              <a:rPr lang="el-GR" dirty="0"/>
              <a:t>Αξιολόγηση της εγκυρότητας ενός ισχυρισμού</a:t>
            </a:r>
          </a:p>
          <a:p>
            <a:r>
              <a:rPr lang="el-GR" dirty="0"/>
              <a:t>Εύρεση αντιπαραδείγματος</a:t>
            </a:r>
          </a:p>
          <a:p>
            <a:r>
              <a:rPr lang="el-GR" dirty="0"/>
              <a:t>Αντιθετοαντιστροφή</a:t>
            </a:r>
          </a:p>
          <a:p>
            <a:r>
              <a:rPr lang="el-GR" dirty="0"/>
              <a:t>Διατύπωση ισοδύναμων ορισμών μιας έννοιας</a:t>
            </a:r>
          </a:p>
          <a:p>
            <a:r>
              <a:rPr lang="el-GR" dirty="0"/>
              <a:t>Διατύπωση της αντίστροφης μιας πρότασης</a:t>
            </a:r>
          </a:p>
          <a:p>
            <a:r>
              <a:rPr lang="el-GR" dirty="0"/>
              <a:t>Διατύπωση της άρνησης μιας πρότασης</a:t>
            </a:r>
          </a:p>
          <a:p>
            <a:endParaRPr lang="en-US" dirty="0"/>
          </a:p>
        </p:txBody>
      </p:sp>
    </p:spTree>
    <p:extLst>
      <p:ext uri="{BB962C8B-B14F-4D97-AF65-F5344CB8AC3E}">
        <p14:creationId xmlns:p14="http://schemas.microsoft.com/office/powerpoint/2010/main" val="2979779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000" dirty="0"/>
              <a:t>Δίνεται παραλληλόγραμμο ΑΒΓΔ και στις προεκτάσεις των πλευρών του ΔΑ και ΔΓ θεωρούμε τα σημεία Ζ και Ε αντίστοιχα ώστε  και . Να αποδειχθεί ότι τα σημεία Ζ, Β και Ε είναι συνευθειακά»</a:t>
            </a:r>
            <a:r>
              <a:rPr lang="en-US" sz="2000"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7628301"/>
              </p:ext>
            </p:extLst>
          </p:nvPr>
        </p:nvGraphicFramePr>
        <p:xfrm>
          <a:off x="457200" y="2116938"/>
          <a:ext cx="8229600" cy="409274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092748">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0"/>
                  </a:ext>
                </a:extLst>
              </a:tr>
            </a:tbl>
          </a:graphicData>
        </a:graphic>
      </p:graphicFrame>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4826240" y="2397442"/>
            <a:ext cx="3583940" cy="3036035"/>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3716865924"/>
              </p:ext>
            </p:extLst>
          </p:nvPr>
        </p:nvGraphicFramePr>
        <p:xfrm>
          <a:off x="786552" y="2397441"/>
          <a:ext cx="3383747" cy="601555"/>
        </p:xfrm>
        <a:graphic>
          <a:graphicData uri="http://schemas.openxmlformats.org/presentationml/2006/ole">
            <mc:AlternateContent xmlns:mc="http://schemas.openxmlformats.org/markup-compatibility/2006">
              <mc:Choice xmlns:v="urn:schemas-microsoft-com:vml" Requires="v">
                <p:oleObj name="Equation" r:id="rId3" imgW="1714500" imgH="304800" progId="Equation.DSMT4">
                  <p:embed/>
                </p:oleObj>
              </mc:Choice>
              <mc:Fallback>
                <p:oleObj name="Equation" r:id="rId3" imgW="1714500" imgH="304800" progId="Equation.DSMT4">
                  <p:embed/>
                  <p:pic>
                    <p:nvPicPr>
                      <p:cNvPr id="0" name=""/>
                      <p:cNvPicPr/>
                      <p:nvPr/>
                    </p:nvPicPr>
                    <p:blipFill>
                      <a:blip r:embed="rId4"/>
                      <a:stretch>
                        <a:fillRect/>
                      </a:stretch>
                    </p:blipFill>
                    <p:spPr>
                      <a:xfrm>
                        <a:off x="786552" y="2397441"/>
                        <a:ext cx="3383747" cy="60155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24899151"/>
              </p:ext>
            </p:extLst>
          </p:nvPr>
        </p:nvGraphicFramePr>
        <p:xfrm>
          <a:off x="786552" y="3007626"/>
          <a:ext cx="1627994" cy="550645"/>
        </p:xfrm>
        <a:graphic>
          <a:graphicData uri="http://schemas.openxmlformats.org/presentationml/2006/ole">
            <mc:AlternateContent xmlns:mc="http://schemas.openxmlformats.org/markup-compatibility/2006">
              <mc:Choice xmlns:v="urn:schemas-microsoft-com:vml" Requires="v">
                <p:oleObj name="Equation" r:id="rId5" imgW="863600" imgH="292100" progId="Equation.DSMT4">
                  <p:embed/>
                </p:oleObj>
              </mc:Choice>
              <mc:Fallback>
                <p:oleObj name="Equation" r:id="rId5" imgW="863600" imgH="292100" progId="Equation.DSMT4">
                  <p:embed/>
                  <p:pic>
                    <p:nvPicPr>
                      <p:cNvPr id="0" name=""/>
                      <p:cNvPicPr/>
                      <p:nvPr/>
                    </p:nvPicPr>
                    <p:blipFill>
                      <a:blip r:embed="rId6"/>
                      <a:stretch>
                        <a:fillRect/>
                      </a:stretch>
                    </p:blipFill>
                    <p:spPr>
                      <a:xfrm>
                        <a:off x="786552" y="3007626"/>
                        <a:ext cx="1627994" cy="55064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81952910"/>
              </p:ext>
            </p:extLst>
          </p:nvPr>
        </p:nvGraphicFramePr>
        <p:xfrm>
          <a:off x="929768" y="3813879"/>
          <a:ext cx="1293892" cy="437640"/>
        </p:xfrm>
        <a:graphic>
          <a:graphicData uri="http://schemas.openxmlformats.org/presentationml/2006/ole">
            <mc:AlternateContent xmlns:mc="http://schemas.openxmlformats.org/markup-compatibility/2006">
              <mc:Choice xmlns:v="urn:schemas-microsoft-com:vml" Requires="v">
                <p:oleObj name="Equation" r:id="rId7" imgW="863600" imgH="292100" progId="Equation.DSMT4">
                  <p:embed/>
                </p:oleObj>
              </mc:Choice>
              <mc:Fallback>
                <p:oleObj name="Equation" r:id="rId7" imgW="863600" imgH="292100" progId="Equation.DSMT4">
                  <p:embed/>
                  <p:pic>
                    <p:nvPicPr>
                      <p:cNvPr id="0" name=""/>
                      <p:cNvPicPr/>
                      <p:nvPr/>
                    </p:nvPicPr>
                    <p:blipFill>
                      <a:blip r:embed="rId8"/>
                      <a:stretch>
                        <a:fillRect/>
                      </a:stretch>
                    </p:blipFill>
                    <p:spPr>
                      <a:xfrm>
                        <a:off x="929768" y="3813879"/>
                        <a:ext cx="1293892" cy="43764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792173250"/>
              </p:ext>
            </p:extLst>
          </p:nvPr>
        </p:nvGraphicFramePr>
        <p:xfrm>
          <a:off x="929768" y="4511480"/>
          <a:ext cx="2946921" cy="516249"/>
        </p:xfrm>
        <a:graphic>
          <a:graphicData uri="http://schemas.openxmlformats.org/presentationml/2006/ole">
            <mc:AlternateContent xmlns:mc="http://schemas.openxmlformats.org/markup-compatibility/2006">
              <mc:Choice xmlns:v="urn:schemas-microsoft-com:vml" Requires="v">
                <p:oleObj name="Equation" r:id="rId9" imgW="1739900" imgH="304800" progId="Equation.DSMT4">
                  <p:embed/>
                </p:oleObj>
              </mc:Choice>
              <mc:Fallback>
                <p:oleObj name="Equation" r:id="rId9" imgW="1739900" imgH="304800" progId="Equation.DSMT4">
                  <p:embed/>
                  <p:pic>
                    <p:nvPicPr>
                      <p:cNvPr id="0" name=""/>
                      <p:cNvPicPr/>
                      <p:nvPr/>
                    </p:nvPicPr>
                    <p:blipFill>
                      <a:blip r:embed="rId10"/>
                      <a:stretch>
                        <a:fillRect/>
                      </a:stretch>
                    </p:blipFill>
                    <p:spPr>
                      <a:xfrm>
                        <a:off x="929768" y="4511480"/>
                        <a:ext cx="2946921" cy="516249"/>
                      </a:xfrm>
                      <a:prstGeom prst="rect">
                        <a:avLst/>
                      </a:prstGeom>
                    </p:spPr>
                  </p:pic>
                </p:oleObj>
              </mc:Fallback>
            </mc:AlternateContent>
          </a:graphicData>
        </a:graphic>
      </p:graphicFrame>
    </p:spTree>
    <p:extLst>
      <p:ext uri="{BB962C8B-B14F-4D97-AF65-F5344CB8AC3E}">
        <p14:creationId xmlns:p14="http://schemas.microsoft.com/office/powerpoint/2010/main" val="1446852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Έλεγχος εγκυρότητας συλλογισμού</a:t>
            </a:r>
            <a:br>
              <a:rPr lang="el-GR" dirty="0"/>
            </a:br>
            <a:r>
              <a:rPr lang="el-GR" dirty="0"/>
              <a:t>Νόμος της Ανάκλασης</a:t>
            </a:r>
            <a:endParaRPr lang="en-US" dirty="0"/>
          </a:p>
        </p:txBody>
      </p:sp>
      <p:sp>
        <p:nvSpPr>
          <p:cNvPr id="5" name="Content Placeholder 4"/>
          <p:cNvSpPr>
            <a:spLocks noGrp="1"/>
          </p:cNvSpPr>
          <p:nvPr>
            <p:ph idx="1"/>
          </p:nvPr>
        </p:nvSpPr>
        <p:spPr/>
        <p:txBody>
          <a:bodyPr/>
          <a:lstStyle/>
          <a:p>
            <a:pPr marL="0" indent="0">
              <a:buNone/>
            </a:pPr>
            <a:endParaRPr lang="el-GR" dirty="0"/>
          </a:p>
          <a:p>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962536051"/>
              </p:ext>
            </p:extLst>
          </p:nvPr>
        </p:nvGraphicFramePr>
        <p:xfrm>
          <a:off x="457201" y="1397000"/>
          <a:ext cx="8098074" cy="4442223"/>
        </p:xfrm>
        <a:graphic>
          <a:graphicData uri="http://schemas.openxmlformats.org/drawingml/2006/table">
            <a:tbl>
              <a:tblPr firstRow="1" bandRow="1">
                <a:tableStyleId>{5C22544A-7EE6-4342-B048-85BDC9FD1C3A}</a:tableStyleId>
              </a:tblPr>
              <a:tblGrid>
                <a:gridCol w="4182051">
                  <a:extLst>
                    <a:ext uri="{9D8B030D-6E8A-4147-A177-3AD203B41FA5}">
                      <a16:colId xmlns:a16="http://schemas.microsoft.com/office/drawing/2014/main" val="20000"/>
                    </a:ext>
                  </a:extLst>
                </a:gridCol>
                <a:gridCol w="3916023">
                  <a:extLst>
                    <a:ext uri="{9D8B030D-6E8A-4147-A177-3AD203B41FA5}">
                      <a16:colId xmlns:a16="http://schemas.microsoft.com/office/drawing/2014/main" val="20001"/>
                    </a:ext>
                  </a:extLst>
                </a:gridCol>
              </a:tblGrid>
              <a:tr h="4442223">
                <a:tc>
                  <a:txBody>
                    <a:bodyPr/>
                    <a:lstStyle/>
                    <a:p>
                      <a:endParaRPr lang="el-GR" dirty="0"/>
                    </a:p>
                    <a:p>
                      <a:endParaRPr lang="en-US" dirty="0"/>
                    </a:p>
                  </a:txBody>
                  <a:tcPr/>
                </a:tc>
                <a:tc>
                  <a:txBody>
                    <a:bodyPr/>
                    <a:lstStyle/>
                    <a:p>
                      <a:endParaRPr lang="en-US" dirty="0"/>
                    </a:p>
                  </a:txBody>
                  <a:tcPr/>
                </a:tc>
                <a:extLst>
                  <a:ext uri="{0D108BD9-81ED-4DB2-BD59-A6C34878D82A}">
                    <a16:rowId xmlns:a16="http://schemas.microsoft.com/office/drawing/2014/main" val="10000"/>
                  </a:ext>
                </a:extLst>
              </a:tr>
            </a:tbl>
          </a:graphicData>
        </a:graphic>
      </p:graphicFrame>
      <p:pic>
        <p:nvPicPr>
          <p:cNvPr id="11" name="Picture 10"/>
          <p:cNvPicPr/>
          <p:nvPr/>
        </p:nvPicPr>
        <p:blipFill>
          <a:blip r:embed="rId2">
            <a:extLst>
              <a:ext uri="{28A0092B-C50C-407E-A947-70E740481C1C}">
                <a14:useLocalDpi xmlns:a14="http://schemas.microsoft.com/office/drawing/2010/main" val="0"/>
              </a:ext>
            </a:extLst>
          </a:blip>
          <a:stretch>
            <a:fillRect/>
          </a:stretch>
        </p:blipFill>
        <p:spPr>
          <a:xfrm>
            <a:off x="4632959" y="1600201"/>
            <a:ext cx="3922315" cy="3109988"/>
          </a:xfrm>
          <a:prstGeom prst="rect">
            <a:avLst/>
          </a:prstGeom>
        </p:spPr>
      </p:pic>
      <p:graphicFrame>
        <p:nvGraphicFramePr>
          <p:cNvPr id="12" name="Object 11"/>
          <p:cNvGraphicFramePr>
            <a:graphicFrameLocks noChangeAspect="1"/>
          </p:cNvGraphicFramePr>
          <p:nvPr>
            <p:extLst>
              <p:ext uri="{D42A27DB-BD31-4B8C-83A1-F6EECF244321}">
                <p14:modId xmlns:p14="http://schemas.microsoft.com/office/powerpoint/2010/main" val="3984542117"/>
              </p:ext>
            </p:extLst>
          </p:nvPr>
        </p:nvGraphicFramePr>
        <p:xfrm>
          <a:off x="764289" y="1788453"/>
          <a:ext cx="2677833" cy="803350"/>
        </p:xfrm>
        <a:graphic>
          <a:graphicData uri="http://schemas.openxmlformats.org/presentationml/2006/ole">
            <mc:AlternateContent xmlns:mc="http://schemas.openxmlformats.org/markup-compatibility/2006">
              <mc:Choice xmlns:v="urn:schemas-microsoft-com:vml" Requires="v">
                <p:oleObj name="Equation" r:id="rId3" imgW="1397000" imgH="419100" progId="Equation.DSMT4">
                  <p:embed/>
                </p:oleObj>
              </mc:Choice>
              <mc:Fallback>
                <p:oleObj name="Equation" r:id="rId3" imgW="1397000" imgH="419100" progId="Equation.DSMT4">
                  <p:embed/>
                  <p:pic>
                    <p:nvPicPr>
                      <p:cNvPr id="0" name=""/>
                      <p:cNvPicPr/>
                      <p:nvPr/>
                    </p:nvPicPr>
                    <p:blipFill>
                      <a:blip r:embed="rId4"/>
                      <a:stretch>
                        <a:fillRect/>
                      </a:stretch>
                    </p:blipFill>
                    <p:spPr>
                      <a:xfrm>
                        <a:off x="764289" y="1788453"/>
                        <a:ext cx="2677833" cy="80335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763296027"/>
              </p:ext>
            </p:extLst>
          </p:nvPr>
        </p:nvGraphicFramePr>
        <p:xfrm>
          <a:off x="764289" y="2844515"/>
          <a:ext cx="2401620" cy="701358"/>
        </p:xfrm>
        <a:graphic>
          <a:graphicData uri="http://schemas.openxmlformats.org/presentationml/2006/ole">
            <mc:AlternateContent xmlns:mc="http://schemas.openxmlformats.org/markup-compatibility/2006">
              <mc:Choice xmlns:v="urn:schemas-microsoft-com:vml" Requires="v">
                <p:oleObj name="Equation" r:id="rId5" imgW="1435100" imgH="419100" progId="Equation.DSMT4">
                  <p:embed/>
                </p:oleObj>
              </mc:Choice>
              <mc:Fallback>
                <p:oleObj name="Equation" r:id="rId5" imgW="1435100" imgH="419100" progId="Equation.DSMT4">
                  <p:embed/>
                  <p:pic>
                    <p:nvPicPr>
                      <p:cNvPr id="0" name=""/>
                      <p:cNvPicPr/>
                      <p:nvPr/>
                    </p:nvPicPr>
                    <p:blipFill>
                      <a:blip r:embed="rId6"/>
                      <a:stretch>
                        <a:fillRect/>
                      </a:stretch>
                    </p:blipFill>
                    <p:spPr>
                      <a:xfrm>
                        <a:off x="764289" y="2844515"/>
                        <a:ext cx="2401620" cy="701358"/>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446912049"/>
              </p:ext>
            </p:extLst>
          </p:nvPr>
        </p:nvGraphicFramePr>
        <p:xfrm>
          <a:off x="764289" y="4243331"/>
          <a:ext cx="2834218" cy="549491"/>
        </p:xfrm>
        <a:graphic>
          <a:graphicData uri="http://schemas.openxmlformats.org/presentationml/2006/ole">
            <mc:AlternateContent xmlns:mc="http://schemas.openxmlformats.org/markup-compatibility/2006">
              <mc:Choice xmlns:v="urn:schemas-microsoft-com:vml" Requires="v">
                <p:oleObj name="Equation" r:id="rId7" imgW="1244600" imgH="241300" progId="Equation.DSMT4">
                  <p:embed/>
                </p:oleObj>
              </mc:Choice>
              <mc:Fallback>
                <p:oleObj name="Equation" r:id="rId7" imgW="1244600" imgH="241300" progId="Equation.DSMT4">
                  <p:embed/>
                  <p:pic>
                    <p:nvPicPr>
                      <p:cNvPr id="0" name=""/>
                      <p:cNvPicPr/>
                      <p:nvPr/>
                    </p:nvPicPr>
                    <p:blipFill>
                      <a:blip r:embed="rId8"/>
                      <a:stretch>
                        <a:fillRect/>
                      </a:stretch>
                    </p:blipFill>
                    <p:spPr>
                      <a:xfrm>
                        <a:off x="764289" y="4243331"/>
                        <a:ext cx="2834218" cy="549491"/>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4293606490"/>
              </p:ext>
            </p:extLst>
          </p:nvPr>
        </p:nvGraphicFramePr>
        <p:xfrm>
          <a:off x="6011414" y="4615021"/>
          <a:ext cx="1128763" cy="395067"/>
        </p:xfrm>
        <a:graphic>
          <a:graphicData uri="http://schemas.openxmlformats.org/presentationml/2006/ole">
            <mc:AlternateContent xmlns:mc="http://schemas.openxmlformats.org/markup-compatibility/2006">
              <mc:Choice xmlns:v="urn:schemas-microsoft-com:vml" Requires="v">
                <p:oleObj name="Equation" r:id="rId9" imgW="508000" imgH="177800" progId="Equation.DSMT4">
                  <p:embed/>
                </p:oleObj>
              </mc:Choice>
              <mc:Fallback>
                <p:oleObj name="Equation" r:id="rId9" imgW="508000" imgH="177800" progId="Equation.DSMT4">
                  <p:embed/>
                  <p:pic>
                    <p:nvPicPr>
                      <p:cNvPr id="0" name=""/>
                      <p:cNvPicPr/>
                      <p:nvPr/>
                    </p:nvPicPr>
                    <p:blipFill>
                      <a:blip r:embed="rId10"/>
                      <a:stretch>
                        <a:fillRect/>
                      </a:stretch>
                    </p:blipFill>
                    <p:spPr>
                      <a:xfrm>
                        <a:off x="6011414" y="4615021"/>
                        <a:ext cx="1128763" cy="395067"/>
                      </a:xfrm>
                      <a:prstGeom prst="rect">
                        <a:avLst/>
                      </a:prstGeom>
                    </p:spPr>
                  </p:pic>
                </p:oleObj>
              </mc:Fallback>
            </mc:AlternateContent>
          </a:graphicData>
        </a:graphic>
      </p:graphicFrame>
    </p:spTree>
    <p:extLst>
      <p:ext uri="{BB962C8B-B14F-4D97-AF65-F5344CB8AC3E}">
        <p14:creationId xmlns:p14="http://schemas.microsoft.com/office/powerpoint/2010/main" val="651638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Παραδείγματα</a:t>
            </a:r>
            <a:endParaRPr lang="en-US" dirty="0"/>
          </a:p>
        </p:txBody>
      </p:sp>
      <p:sp>
        <p:nvSpPr>
          <p:cNvPr id="3" name="Content Placeholder 2"/>
          <p:cNvSpPr>
            <a:spLocks noGrp="1"/>
          </p:cNvSpPr>
          <p:nvPr>
            <p:ph idx="1"/>
          </p:nvPr>
        </p:nvSpPr>
        <p:spPr/>
        <p:txBody>
          <a:bodyPr>
            <a:normAutofit fontScale="77500" lnSpcReduction="20000"/>
          </a:bodyPr>
          <a:lstStyle/>
          <a:p>
            <a:r>
              <a:rPr lang="el-GR" dirty="0"/>
              <a:t>Πότε μια συνάρτηση δεν είναι γνησίως αύξουσα σ’ ένα διάστημα Δ του πεδίου ορισμού της;</a:t>
            </a:r>
            <a:endParaRPr lang="en-US" dirty="0"/>
          </a:p>
          <a:p>
            <a:r>
              <a:rPr lang="el-GR" dirty="0"/>
              <a:t>Πότε μια συνάρτηση δεν έχει όριο σ’ ένα σημείο;</a:t>
            </a:r>
          </a:p>
          <a:p>
            <a:r>
              <a:rPr lang="el-GR" dirty="0"/>
              <a:t>Να εξετάσετε την ορθότητα της πρότασης: «Αν η παράγωγος μιας συνάρτησης είναι μηδέν για κάθε σημείο του πεδίου ορισμού της τότε η συνάρτηση είναι σταθερή»</a:t>
            </a:r>
          </a:p>
          <a:p>
            <a:r>
              <a:rPr lang="el-GR" dirty="0"/>
              <a:t>Να δώσετε ισοδύναμους ορισμούς για την έννοια του παραλληλογράμμου. (Μπορείτε να δώσετε έναν τουλάχιστον που δεν αναφέρεται στο σχολικό βιβλίο;)</a:t>
            </a:r>
          </a:p>
          <a:p>
            <a:r>
              <a:rPr lang="el-GR" dirty="0"/>
              <a:t>Να διατυπώσετε το αντίστροφο του θεωρήματος μέσης τιμής του διαφορικού λογισμού και να εξετάσετε αν ισχύει.</a:t>
            </a:r>
          </a:p>
          <a:p>
            <a:endParaRPr lang="el-GR" dirty="0"/>
          </a:p>
          <a:p>
            <a:endParaRPr lang="en-US" dirty="0"/>
          </a:p>
        </p:txBody>
      </p:sp>
    </p:spTree>
    <p:extLst>
      <p:ext uri="{BB962C8B-B14F-4D97-AF65-F5344CB8AC3E}">
        <p14:creationId xmlns:p14="http://schemas.microsoft.com/office/powerpoint/2010/main" val="3949723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Ανώτερη Μαθηματική Σκέψη</a:t>
            </a:r>
            <a:endParaRPr lang="en-US"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l-GR" dirty="0"/>
              <a:t>Ο Tall (1992) αναφέρει ότι η ανώτερη μαθηματική σκέψη αποτελείται από δύο συνιστώσες:</a:t>
            </a:r>
          </a:p>
          <a:p>
            <a:pPr algn="just"/>
            <a:r>
              <a:rPr lang="el-GR" dirty="0"/>
              <a:t>την εξειδίκευση των εννοιών με ακριβείς μαθηματικούς ορισμούς (συμπεριλαμβανομένων των αξιωμάτων) </a:t>
            </a:r>
          </a:p>
          <a:p>
            <a:pPr algn="just"/>
            <a:r>
              <a:rPr lang="el-GR" dirty="0"/>
              <a:t>τις λογικές αφαιρέσεις των θεωρημάτων που βασίζονται σε αυτά. </a:t>
            </a:r>
          </a:p>
          <a:p>
            <a:pPr marL="0" indent="0" algn="just">
              <a:buNone/>
            </a:pPr>
            <a:r>
              <a:rPr lang="el-GR" dirty="0"/>
              <a:t>Επισημαίνει όμως ότι: «θα πρέπει να συνειδητοποιήσουμε ότι κατά τη μετάβαση στην ανώτερη μαθηματική σκέψη, ο φορμαλισμός και η συστηματικοποίηση των μαθηματικών είναι το τελικό στάδιο της μαθηματικής σκέψης, όχι το σύνολο της δραστηριότητας» (σ. 508 -509)</a:t>
            </a:r>
            <a:r>
              <a:rPr lang="en-US" dirty="0"/>
              <a:t> </a:t>
            </a:r>
          </a:p>
        </p:txBody>
      </p:sp>
    </p:spTree>
    <p:extLst>
      <p:ext uri="{BB962C8B-B14F-4D97-AF65-F5344CB8AC3E}">
        <p14:creationId xmlns:p14="http://schemas.microsoft.com/office/powerpoint/2010/main" val="4086462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l-GR" dirty="0"/>
              <a:t>Ανώτερη Μαθηματική Σκέψη</a:t>
            </a:r>
            <a:endParaRPr lang="en-US" dirty="0"/>
          </a:p>
        </p:txBody>
      </p:sp>
      <p:sp>
        <p:nvSpPr>
          <p:cNvPr id="3" name="Content Placeholder 2"/>
          <p:cNvSpPr>
            <a:spLocks noGrp="1"/>
          </p:cNvSpPr>
          <p:nvPr>
            <p:ph idx="1"/>
          </p:nvPr>
        </p:nvSpPr>
        <p:spPr>
          <a:xfrm>
            <a:off x="192927" y="996650"/>
            <a:ext cx="8713931" cy="5861350"/>
          </a:xfrm>
        </p:spPr>
        <p:txBody>
          <a:bodyPr>
            <a:normAutofit fontScale="92500" lnSpcReduction="20000"/>
          </a:bodyPr>
          <a:lstStyle/>
          <a:p>
            <a:pPr marL="0" indent="0">
              <a:buNone/>
            </a:pPr>
            <a:r>
              <a:rPr lang="el-GR" sz="2400" dirty="0"/>
              <a:t>Αρκετοί καθηγητές μαθηματικών γνωρίζουν ότι τα μαθηματικά δεν δημιουργούνται στην τελική και ολοκληρωμένη τους μορφή, αλλά με δοκιμή και λάθος, με μερικώς ορθές (και εν μέρει λανθασμένες) προτάσεις, με διαισθητικές διατυπώσεις στις οποίες έχουν εισαχθεί σκόπιμα χαλαροί όροι και ανακρίβειες, που προσπαθούν να παρουσιάσουν οπτικά πλευρές των μαθηματικών δομών, μέσω δυναμικών αλλαγών που γίνονται σε αυτά τα σχέδια, κλπ. Αλλά παρά το γεγονός ότι οι καθηγητές γνωρίζουν για αυτές τις πτυχές των μαθηματικών, μάλιστα, είναι πολύ πιθανό να τις βιώνουν οι ίδιοι στη μαθηματική τους δραστηριότητα, συνήθως αυτό δεν τους εμποδίζει να διδάσκουν σχεδόν αποκλειστικά με βάση την αλληλουχία θεώρημα - απόδειξη - εφαρμογή.</a:t>
            </a:r>
          </a:p>
          <a:p>
            <a:pPr marL="0" indent="0">
              <a:buNone/>
            </a:pPr>
            <a:endParaRPr lang="el-GR" sz="2400" dirty="0"/>
          </a:p>
          <a:p>
            <a:pPr marL="0" indent="0">
              <a:buNone/>
            </a:pPr>
            <a:r>
              <a:rPr lang="el-GR" sz="2400" dirty="0"/>
              <a:t> Αυτός ο τρόπος διδασκαλίας, πράγματι, έχει κάποια πλεονεκτήματα: για παράδειγμα, επιτρέπει μια καλά προγραμματισμένη και οργανωμένη δομή του μαθήματος, υπάρχει μια προοδευτική κάλυψη της ύλης η οποία εγγυάται ότι το μεγαλύτερο μέρος του υλικού στο πρόγραμμα σπουδών μπορεί να καλυφθεί. Δυστυχώς, έχει και ένα πολύ σοβαρό μειονέκτημα: είναι άκαμπτο όσον αφορά την προσαρμοστικότητα στους μαθητές ή τους φοιτητές.</a:t>
            </a:r>
            <a:r>
              <a:rPr lang="en-US" sz="2400" dirty="0"/>
              <a:t> </a:t>
            </a:r>
            <a:r>
              <a:rPr lang="el-GR" sz="2400" dirty="0"/>
              <a:t>(Dreyfus, 2002)</a:t>
            </a:r>
            <a:endParaRPr lang="en-US" sz="2400" dirty="0"/>
          </a:p>
        </p:txBody>
      </p:sp>
    </p:spTree>
    <p:extLst>
      <p:ext uri="{BB962C8B-B14F-4D97-AF65-F5344CB8AC3E}">
        <p14:creationId xmlns:p14="http://schemas.microsoft.com/office/powerpoint/2010/main" val="3214317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Προσεγγίσεις για την Ανώτερη μαθηματική σκέψη</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l-GR" dirty="0"/>
              <a:t>Ο Dreyfus (2002) σημειώνει ότι δεν υπάρχει μια σαφής διάκριση μεταξύ αρκετών διαδικασιών της στοιχειώδους και της ανώτερης μαθηματικής σκέψης, παρότι τα ανώτερα μαθηματικά επικεντρώνονται περισσότερο στις αφαίρεσεις του ορισμού και της απαγωγής. Πολλές διαδικασίες όπως της αναπαράστασης, της γενίκευσης, της σύνθεσης ακόμα και της αφαίρεσης υπάρχουν ήδη στα παιδιά που σκέφτονται για τις στοιχειώδεις έννοιες όπως του αριθμού. Μάλιστα τέτοιες διαδικασίες οι οποίες χρησιμοποιούνται στα προηγμένα μαθηματικά δεν χρησιμοποιούνται αποκλειστικά στα μαθηματικά. </a:t>
            </a:r>
          </a:p>
          <a:p>
            <a:pPr marL="0" indent="0">
              <a:buNone/>
            </a:pPr>
            <a:r>
              <a:rPr lang="el-GR" dirty="0"/>
              <a:t>Αφαιρέσεις γίνονται στη φυσική, αναπαραστάσεις χρησιμοποιούνται στην ψυχολογία, η ανάλυση εφαρμόζεται στην οικονομία και η οπτικοποίηση συναντάται στην τέχνη. Επιπλέον, είναι δυνατόν να σκεφτούμε προηγμένες μαθηματικές έννοιες με στοιχειώδη τρόπο. Επίσης, μπορεί  να υπάρχει ανώτερη σκέψη για στοιχειώδη θέματα (όπως για παράδειγμα τα θέματα των μαθηματικών διαγωνισμών). </a:t>
            </a:r>
            <a:endParaRPr lang="en-US" dirty="0"/>
          </a:p>
        </p:txBody>
      </p:sp>
    </p:spTree>
    <p:extLst>
      <p:ext uri="{BB962C8B-B14F-4D97-AF65-F5344CB8AC3E}">
        <p14:creationId xmlns:p14="http://schemas.microsoft.com/office/powerpoint/2010/main" val="1566026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Πρώτη προσέγγιση</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l-GR" dirty="0"/>
              <a:t>H μετάβαση από τη στοιχειώδη στην ανώτερη μαθηματική σκέψη απαιτεί μια σημαντική ανακατασκευή της σκέψης ... μια πλήρη αλλαγή της εστίασης από την ύπαρξη αντιληπτών αντικειμένων και συμβόλων που αναπαριστούν ενέργειες πάνω στα αντικείμενα σε νέες θεωρείες που βασίζονται σε συγκεκριμένες ιδιότητες που τυποποιούνται, ορίζοντας μαθηματικές δομές ... Η εικόνα είναι χρήσιμη, ακόμα και ουσιαστική για να υποδειχθούν εκείνοι οι ορισμοί που είναι περισσότερο χρήσιμοι και εκείνα τα θεωρήματα που θα πρέπει να αποδειχθούν. Ωστόσο, η ουσιαστική ποιότητα που κάνει την ανώτερη μαθηματική σκέψη διαφορετική από τα στοιχειώδη μαθηματικά είναι η εισαγωγή των τυπικών ορισμών και των αποδείξεων. Tall et al. (2001, σελ. 97)</a:t>
            </a:r>
            <a:endParaRPr lang="en-US" dirty="0"/>
          </a:p>
        </p:txBody>
      </p:sp>
    </p:spTree>
    <p:extLst>
      <p:ext uri="{BB962C8B-B14F-4D97-AF65-F5344CB8AC3E}">
        <p14:creationId xmlns:p14="http://schemas.microsoft.com/office/powerpoint/2010/main" val="3892876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Δεύτερη προσέγγιση</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l-GR" dirty="0"/>
              <a:t>Η δεύτερη προσέγγιση της Ανώτερης Μαθηματικής Σκέψης, αναπτύχθηκε από τον Harel (2000), ο οποίος επισημαίνει τον αναπτυξιακό και τον σχετικό χαρακτήρα του όρου </a:t>
            </a:r>
            <a:r>
              <a:rPr lang="el-GR" i="1" dirty="0"/>
              <a:t>ανώτερη</a:t>
            </a:r>
            <a:r>
              <a:rPr lang="el-GR" dirty="0"/>
              <a:t>. Έτσι, θεωρεί ότι ανώτερη μαθηματική σκέψη είναι αυτή που εμπλέκεται σε μια αναπτυξιακή διαδικασία, όπου εξελίσσεται βαθμιαία και δεν αποτελεί έναν στόχο που είτε κάποιος τον εκπληρώνει πλήρως είτε αποτυγχάνει εντελώς. Επίσης, θεωρεί ότι κάποιος μπορεί να αναπτύσσει διαφορετικούς τρόπους σκέψης χωρίς να τα καταφέρνει σε όλους στον ίδιο βαθμό.</a:t>
            </a:r>
            <a:r>
              <a:rPr lang="en-US" dirty="0"/>
              <a:t> </a:t>
            </a:r>
          </a:p>
        </p:txBody>
      </p:sp>
    </p:spTree>
    <p:extLst>
      <p:ext uri="{BB962C8B-B14F-4D97-AF65-F5344CB8AC3E}">
        <p14:creationId xmlns:p14="http://schemas.microsoft.com/office/powerpoint/2010/main" val="145979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1</a:t>
            </a:r>
            <a:r>
              <a:rPr lang="el-GR" baseline="30000" dirty="0"/>
              <a:t>η</a:t>
            </a:r>
            <a:r>
              <a:rPr lang="el-GR" dirty="0"/>
              <a:t> συζήτηση</a:t>
            </a:r>
            <a:endParaRPr lang="en-US" dirty="0"/>
          </a:p>
        </p:txBody>
      </p:sp>
      <p:sp>
        <p:nvSpPr>
          <p:cNvPr id="3" name="Content Placeholder 2"/>
          <p:cNvSpPr>
            <a:spLocks noGrp="1"/>
          </p:cNvSpPr>
          <p:nvPr>
            <p:ph idx="1"/>
          </p:nvPr>
        </p:nvSpPr>
        <p:spPr/>
        <p:txBody>
          <a:bodyPr/>
          <a:lstStyle/>
          <a:p>
            <a:r>
              <a:rPr lang="el-GR" dirty="0"/>
              <a:t>Τι σημαίνει για εσάς ο όρος Ανώτερη Μαθηματική Γνώση</a:t>
            </a:r>
          </a:p>
          <a:p>
            <a:r>
              <a:rPr lang="el-GR" dirty="0"/>
              <a:t>Να σχολιάσετε τον προηγούμενο ορισμό</a:t>
            </a:r>
            <a:endParaRPr lang="en-US" dirty="0"/>
          </a:p>
        </p:txBody>
      </p:sp>
    </p:spTree>
    <p:extLst>
      <p:ext uri="{BB962C8B-B14F-4D97-AF65-F5344CB8AC3E}">
        <p14:creationId xmlns:p14="http://schemas.microsoft.com/office/powerpoint/2010/main" val="3471436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marL="0" indent="0">
              <a:buNone/>
            </a:pPr>
            <a:r>
              <a:rPr lang="el-GR" dirty="0"/>
              <a:t>Με βάση αυτή την σχετικιστική προσέγγιση του όρου </a:t>
            </a:r>
            <a:r>
              <a:rPr lang="el-GR" i="1" dirty="0"/>
              <a:t>ανώτερη</a:t>
            </a:r>
            <a:r>
              <a:rPr lang="el-GR" dirty="0"/>
              <a:t> για τη μαθηματική σκέψη υιοθετεί, σχετικά με τις δυσκολίες που συναντά κάποιος στην ανάπτυξη ενός τρόπου σκέψης, τη διάκριση του Brousseau μεταξύ διδακτικών και επιστημολογικών εμποδίων. Τα εμπόδια που αντιμετωπίζει κάποιος στην προσπάθεια εκμάθησης κάποιας γνώσης και οφείλονται σε ελλειπή ή ελλατωματική διδασκαλία είναι τα διδακτικά εμπόδια, ενώ εκείνα τα οποία είναι αναπόφευκτα λόγω της φύσης της ανάπτυξης της γνώσης είναι τα επιστημολογικά εμπόδια (Brousseau 1997). </a:t>
            </a:r>
            <a:endParaRPr lang="en-US" dirty="0"/>
          </a:p>
          <a:p>
            <a:endParaRPr lang="en-US" dirty="0"/>
          </a:p>
        </p:txBody>
      </p:sp>
    </p:spTree>
    <p:extLst>
      <p:ext uri="{BB962C8B-B14F-4D97-AF65-F5344CB8AC3E}">
        <p14:creationId xmlns:p14="http://schemas.microsoft.com/office/powerpoint/2010/main" val="3047849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5387" y="1600200"/>
            <a:ext cx="8587161" cy="4902340"/>
          </a:xfrm>
        </p:spPr>
        <p:txBody>
          <a:bodyPr>
            <a:normAutofit fontScale="70000" lnSpcReduction="20000"/>
          </a:bodyPr>
          <a:lstStyle/>
          <a:p>
            <a:pPr marL="0" indent="0">
              <a:buNone/>
            </a:pPr>
            <a:r>
              <a:rPr lang="el-GR" dirty="0"/>
              <a:t>Ο Duroux (1982, στο Brousseau, 1997) αναφερόμενος στον Brousseau απαριθμεί τρεις προϋποθέσεις, ώστε να χαρακτηριστεί ένα εμπόδιο ως επιστημολογικό. </a:t>
            </a:r>
          </a:p>
          <a:p>
            <a:r>
              <a:rPr lang="el-GR" dirty="0"/>
              <a:t>Η πρώτη είναι ότι τα επιστημολογικά εμπόδια έχουν ίχνη στην ιστορία των μαθηματικών.</a:t>
            </a:r>
          </a:p>
          <a:p>
            <a:r>
              <a:rPr lang="el-GR" dirty="0"/>
              <a:t> Η δεύτερη είναι ότι ένα επιστημολογικό εμπόδιο δεν αποτελεί έλλειψη αντίληψης ή έλλειψη γνώσης αλλά παράγει απαντήσεις που ισχύουν σ’ ένα συγκεκριμένο πλαίσιο ενώ μπορεί να μην είναι έγκυρες εκτός του πλαισίου αυτού. Έτσι, για να ξεπεραστεί το επιστημολογικό εμπόδιο χρειάζεται μια σημαντική αλλαγή της εστίασης.</a:t>
            </a:r>
          </a:p>
          <a:p>
            <a:r>
              <a:rPr lang="el-GR" dirty="0"/>
              <a:t>Η τρίτη προϋπόθεση είναι ότι ένα επιστημολογικό εμπόδιο αντιστέκεται σε περιστασιακές αντιστάσεις και στη δημιουργία μιας βελτιωμένης σχετικής γνώσης, έτσι η κατοχή μιας βελτιωμένης γνώσης δεν επαρκεί για να εξαφανιστεί η προηγούμενη .</a:t>
            </a:r>
          </a:p>
          <a:p>
            <a:pPr marL="0" indent="0">
              <a:buNone/>
            </a:pPr>
            <a:r>
              <a:rPr lang="el-GR" dirty="0"/>
              <a:t> </a:t>
            </a:r>
            <a:endParaRPr lang="en-US" dirty="0"/>
          </a:p>
          <a:p>
            <a:endParaRPr lang="en-US" dirty="0"/>
          </a:p>
        </p:txBody>
      </p:sp>
    </p:spTree>
    <p:extLst>
      <p:ext uri="{BB962C8B-B14F-4D97-AF65-F5344CB8AC3E}">
        <p14:creationId xmlns:p14="http://schemas.microsoft.com/office/powerpoint/2010/main" val="3883533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Ανώτερη μαθηματική σκέψη (</a:t>
            </a:r>
            <a:r>
              <a:rPr lang="en-US" dirty="0" err="1"/>
              <a:t>Harel</a:t>
            </a:r>
            <a:r>
              <a:rPr lang="en-US" dirty="0"/>
              <a:t>)</a:t>
            </a:r>
          </a:p>
        </p:txBody>
      </p:sp>
      <p:sp>
        <p:nvSpPr>
          <p:cNvPr id="3" name="Content Placeholder 2"/>
          <p:cNvSpPr>
            <a:spLocks noGrp="1"/>
          </p:cNvSpPr>
          <p:nvPr>
            <p:ph idx="1"/>
          </p:nvPr>
        </p:nvSpPr>
        <p:spPr/>
        <p:txBody>
          <a:bodyPr>
            <a:normAutofit/>
          </a:bodyPr>
          <a:lstStyle/>
          <a:p>
            <a:pPr marL="0" indent="0">
              <a:buNone/>
            </a:pPr>
            <a:r>
              <a:rPr lang="el-GR" dirty="0"/>
              <a:t>Η μαθηματική σκέψη είναι ανώτερη, αν η ανάπτυξή της περιλαμβάνει τουλάχιστον μία από τις παραπάνω τρεις προϋποθέσεις για τις οποίες ένα εμπόδιο είναι επιστημολογικό. Το επίπεδο της απόκτησης ενός τρόπου σκέψης από ένα άτομο καθορίζεται από το βαθμό στον οποίο το άτομο έχει ξεπεράσει αυτά τα εμπόδια.</a:t>
            </a:r>
            <a:endParaRPr lang="en-US" dirty="0"/>
          </a:p>
          <a:p>
            <a:endParaRPr lang="en-US" dirty="0"/>
          </a:p>
        </p:txBody>
      </p:sp>
    </p:spTree>
    <p:extLst>
      <p:ext uri="{BB962C8B-B14F-4D97-AF65-F5344CB8AC3E}">
        <p14:creationId xmlns:p14="http://schemas.microsoft.com/office/powerpoint/2010/main" val="1833461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1-1+1-1+...</a:t>
            </a:r>
            <a:br>
              <a:rPr lang="el-GR" dirty="0"/>
            </a:br>
            <a:r>
              <a:rPr lang="el-GR" dirty="0"/>
              <a:t>Σειρά </a:t>
            </a:r>
            <a:r>
              <a:rPr lang="en-US" dirty="0" err="1"/>
              <a:t>Grandi</a:t>
            </a:r>
            <a:endParaRPr lang="en-US" dirty="0"/>
          </a:p>
        </p:txBody>
      </p:sp>
      <p:sp>
        <p:nvSpPr>
          <p:cNvPr id="3" name="Content Placeholder 2"/>
          <p:cNvSpPr>
            <a:spLocks noGrp="1"/>
          </p:cNvSpPr>
          <p:nvPr>
            <p:ph idx="1"/>
          </p:nvPr>
        </p:nvSpPr>
        <p:spPr>
          <a:xfrm>
            <a:off x="457200" y="1600200"/>
            <a:ext cx="8229600" cy="4826509"/>
          </a:xfrm>
        </p:spPr>
        <p:txBody>
          <a:bodyPr>
            <a:normAutofit fontScale="47500" lnSpcReduction="20000"/>
          </a:bodyPr>
          <a:lstStyle/>
          <a:p>
            <a:pPr marL="0" indent="0">
              <a:buNone/>
            </a:pPr>
            <a:r>
              <a:rPr lang="en-US" sz="3800" dirty="0"/>
              <a:t>Guido </a:t>
            </a:r>
            <a:r>
              <a:rPr lang="en-US" sz="3800" dirty="0" err="1"/>
              <a:t>Grandi</a:t>
            </a:r>
            <a:r>
              <a:rPr lang="en-US" sz="3800" dirty="0"/>
              <a:t> (1671-1742) </a:t>
            </a:r>
            <a:r>
              <a:rPr lang="en-US" sz="3800" dirty="0" err="1"/>
              <a:t>στο</a:t>
            </a:r>
            <a:r>
              <a:rPr lang="en-US" sz="3800" dirty="0"/>
              <a:t> β</a:t>
            </a:r>
            <a:r>
              <a:rPr lang="en-US" sz="3800" dirty="0" err="1"/>
              <a:t>ι</a:t>
            </a:r>
            <a:r>
              <a:rPr lang="en-US" sz="3800" dirty="0"/>
              <a:t>β</a:t>
            </a:r>
            <a:r>
              <a:rPr lang="en-US" sz="3800" dirty="0" err="1"/>
              <a:t>λίο</a:t>
            </a:r>
            <a:r>
              <a:rPr lang="en-US" sz="3800" dirty="0"/>
              <a:t> </a:t>
            </a:r>
            <a:r>
              <a:rPr lang="en-US" sz="3800" dirty="0" err="1"/>
              <a:t>του</a:t>
            </a:r>
            <a:r>
              <a:rPr lang="en-US" sz="3800" dirty="0"/>
              <a:t> ‘</a:t>
            </a:r>
            <a:r>
              <a:rPr lang="en-US" sz="3800" dirty="0" err="1"/>
              <a:t>Quadratura</a:t>
            </a:r>
            <a:r>
              <a:rPr lang="en-US" sz="3800" dirty="0"/>
              <a:t> </a:t>
            </a:r>
            <a:r>
              <a:rPr lang="en-US" sz="3800" dirty="0" err="1"/>
              <a:t>circula</a:t>
            </a:r>
            <a:r>
              <a:rPr lang="en-US" sz="3800" dirty="0"/>
              <a:t> et hyperbolae per </a:t>
            </a:r>
            <a:r>
              <a:rPr lang="en-US" sz="3800" dirty="0" err="1"/>
              <a:t>infinitas</a:t>
            </a:r>
            <a:r>
              <a:rPr lang="en-US" sz="3800" dirty="0"/>
              <a:t> hyperbolas </a:t>
            </a:r>
            <a:r>
              <a:rPr lang="en-US" sz="3800" dirty="0" err="1"/>
              <a:t>geometrice</a:t>
            </a:r>
            <a:r>
              <a:rPr lang="en-US" sz="3800" dirty="0"/>
              <a:t> </a:t>
            </a:r>
            <a:r>
              <a:rPr lang="en-US" sz="3800" dirty="0" err="1"/>
              <a:t>exhibita</a:t>
            </a:r>
            <a:r>
              <a:rPr lang="en-US" sz="3800" dirty="0"/>
              <a:t>’ (1703) </a:t>
            </a:r>
            <a:r>
              <a:rPr lang="en-US" sz="3800" dirty="0" err="1"/>
              <a:t>δι</a:t>
            </a:r>
            <a:r>
              <a:rPr lang="en-US" sz="3800" dirty="0"/>
              <a:t>απ</a:t>
            </a:r>
            <a:r>
              <a:rPr lang="en-US" sz="3800" dirty="0" err="1"/>
              <a:t>ρ</a:t>
            </a:r>
            <a:r>
              <a:rPr lang="en-US" sz="3800" dirty="0"/>
              <a:t>α</a:t>
            </a:r>
            <a:r>
              <a:rPr lang="en-US" sz="3800" dirty="0" err="1"/>
              <a:t>γμ</a:t>
            </a:r>
            <a:r>
              <a:rPr lang="en-US" sz="3800" dirty="0"/>
              <a:t>α</a:t>
            </a:r>
            <a:r>
              <a:rPr lang="en-US" sz="3800" dirty="0" err="1"/>
              <a:t>τεύετ</a:t>
            </a:r>
            <a:r>
              <a:rPr lang="en-US" sz="3800" dirty="0"/>
              <a:t>α</a:t>
            </a:r>
            <a:r>
              <a:rPr lang="en-US" sz="3800" dirty="0" err="1"/>
              <a:t>ι</a:t>
            </a:r>
            <a:r>
              <a:rPr lang="en-US" sz="3800" dirty="0"/>
              <a:t> </a:t>
            </a:r>
            <a:r>
              <a:rPr lang="en-US" sz="3800" dirty="0" err="1"/>
              <a:t>το</a:t>
            </a:r>
            <a:r>
              <a:rPr lang="en-US" sz="3800" dirty="0"/>
              <a:t> </a:t>
            </a:r>
            <a:r>
              <a:rPr lang="en-US" sz="3800" dirty="0" err="1"/>
              <a:t>άθροισμ</a:t>
            </a:r>
            <a:r>
              <a:rPr lang="en-US" sz="3800" dirty="0"/>
              <a:t>α: 1-1+1-1+1… πα</a:t>
            </a:r>
            <a:r>
              <a:rPr lang="en-US" sz="3800" dirty="0" err="1"/>
              <a:t>ρ</a:t>
            </a:r>
            <a:r>
              <a:rPr lang="en-US" sz="3800" dirty="0"/>
              <a:t>α</a:t>
            </a:r>
            <a:r>
              <a:rPr lang="en-US" sz="3800" dirty="0" err="1"/>
              <a:t>θέτωντ</a:t>
            </a:r>
            <a:r>
              <a:rPr lang="en-US" sz="3800" dirty="0"/>
              <a:t>α</a:t>
            </a:r>
            <a:r>
              <a:rPr lang="en-US" sz="3800" dirty="0" err="1"/>
              <a:t>ς</a:t>
            </a:r>
            <a:r>
              <a:rPr lang="en-US" sz="3800" dirty="0"/>
              <a:t> </a:t>
            </a:r>
            <a:r>
              <a:rPr lang="en-US" sz="3800" dirty="0" err="1"/>
              <a:t>τις</a:t>
            </a:r>
            <a:r>
              <a:rPr lang="en-US" sz="3800" dirty="0"/>
              <a:t> </a:t>
            </a:r>
            <a:r>
              <a:rPr lang="en-US" sz="3800" dirty="0" err="1"/>
              <a:t>εξής</a:t>
            </a:r>
            <a:r>
              <a:rPr lang="en-US" sz="3800" dirty="0"/>
              <a:t> </a:t>
            </a:r>
            <a:r>
              <a:rPr lang="en-US" sz="3800" dirty="0" err="1"/>
              <a:t>τρεις</a:t>
            </a:r>
            <a:r>
              <a:rPr lang="en-US" sz="3800" dirty="0"/>
              <a:t> π</a:t>
            </a:r>
            <a:r>
              <a:rPr lang="en-US" sz="3800" dirty="0" err="1"/>
              <a:t>ροσεγγίσεις</a:t>
            </a:r>
            <a:r>
              <a:rPr lang="en-US" sz="3800" dirty="0"/>
              <a:t>: </a:t>
            </a:r>
            <a:endParaRPr lang="el-GR" sz="3800" dirty="0"/>
          </a:p>
          <a:p>
            <a:pPr>
              <a:buFontTx/>
              <a:buChar char="•"/>
            </a:pPr>
            <a:endParaRPr lang="en-US" sz="3800" dirty="0"/>
          </a:p>
          <a:p>
            <a:r>
              <a:rPr lang="el-GR" sz="3800" dirty="0"/>
              <a:t>1</a:t>
            </a:r>
            <a:r>
              <a:rPr lang="el-GR" sz="3800" baseline="30000" dirty="0"/>
              <a:t>η</a:t>
            </a:r>
            <a:r>
              <a:rPr lang="el-GR" sz="3800" dirty="0"/>
              <a:t> προσέγγιση</a:t>
            </a:r>
            <a:endParaRPr lang="en-US" sz="3800" dirty="0"/>
          </a:p>
          <a:p>
            <a:pPr marL="0" indent="0">
              <a:buNone/>
            </a:pPr>
            <a:r>
              <a:rPr lang="el-GR" sz="3800" dirty="0"/>
              <a:t> Έστω </a:t>
            </a:r>
            <a:r>
              <a:rPr lang="en-US" sz="3800" dirty="0"/>
              <a:t>S = 1-1+1-1+… </a:t>
            </a:r>
            <a:r>
              <a:rPr lang="en-US" sz="3800" dirty="0" err="1"/>
              <a:t>τότε</a:t>
            </a:r>
            <a:r>
              <a:rPr lang="en-US" sz="3800" dirty="0"/>
              <a:t>: S= (1-1)+(1-1)+… =0 + 0+… = 0</a:t>
            </a:r>
          </a:p>
          <a:p>
            <a:pPr marL="0" indent="0">
              <a:buNone/>
            </a:pPr>
            <a:r>
              <a:rPr lang="el-GR" sz="3800" dirty="0"/>
              <a:t> </a:t>
            </a:r>
            <a:endParaRPr lang="en-US" sz="3800" dirty="0"/>
          </a:p>
          <a:p>
            <a:r>
              <a:rPr lang="el-GR" sz="3800" dirty="0"/>
              <a:t>2</a:t>
            </a:r>
            <a:r>
              <a:rPr lang="el-GR" sz="3800" baseline="30000" dirty="0"/>
              <a:t>η</a:t>
            </a:r>
            <a:r>
              <a:rPr lang="el-GR" sz="3800" dirty="0"/>
              <a:t>  προσέγγιση</a:t>
            </a:r>
            <a:endParaRPr lang="en-US" sz="3800" dirty="0"/>
          </a:p>
          <a:p>
            <a:pPr marL="0" indent="0">
              <a:buNone/>
            </a:pPr>
            <a:r>
              <a:rPr lang="en-US" sz="3800" dirty="0"/>
              <a:t>S = 1-[(1-1)+(1-1)+…]</a:t>
            </a:r>
          </a:p>
          <a:p>
            <a:pPr marL="0" indent="0">
              <a:buNone/>
            </a:pPr>
            <a:r>
              <a:rPr lang="en-US" sz="3800" dirty="0"/>
              <a:t>S=1-0</a:t>
            </a:r>
          </a:p>
          <a:p>
            <a:pPr marL="0" indent="0">
              <a:buNone/>
            </a:pPr>
            <a:r>
              <a:rPr lang="en-US" sz="3800" dirty="0"/>
              <a:t>S=1</a:t>
            </a:r>
            <a:endParaRPr lang="el-GR" sz="3800" dirty="0"/>
          </a:p>
          <a:p>
            <a:pPr marL="0" indent="0">
              <a:buNone/>
            </a:pPr>
            <a:endParaRPr lang="el-GR" sz="3800" dirty="0"/>
          </a:p>
          <a:p>
            <a:r>
              <a:rPr lang="el-GR" sz="3800" dirty="0"/>
              <a:t> </a:t>
            </a:r>
            <a:r>
              <a:rPr lang="en-US" sz="3800" dirty="0"/>
              <a:t>3</a:t>
            </a:r>
            <a:r>
              <a:rPr lang="el-GR" sz="3800" dirty="0"/>
              <a:t>η προσέγγιση</a:t>
            </a:r>
            <a:endParaRPr lang="en-US" sz="3800" dirty="0"/>
          </a:p>
          <a:p>
            <a:pPr marL="0" indent="0">
              <a:buNone/>
            </a:pPr>
            <a:r>
              <a:rPr lang="en-US" sz="3800" dirty="0"/>
              <a:t>S = 1- (1-1+1-1+…)</a:t>
            </a:r>
          </a:p>
          <a:p>
            <a:pPr marL="0" indent="0">
              <a:buNone/>
            </a:pPr>
            <a:r>
              <a:rPr lang="en-US" sz="3800" dirty="0"/>
              <a:t>S = 1-S</a:t>
            </a:r>
          </a:p>
          <a:p>
            <a:pPr marL="0" indent="0">
              <a:buNone/>
            </a:pPr>
            <a:r>
              <a:rPr lang="el-GR" sz="3800" dirty="0"/>
              <a:t>2S =1</a:t>
            </a:r>
            <a:endParaRPr lang="en-US" sz="3800" dirty="0"/>
          </a:p>
          <a:p>
            <a:pPr marL="0" indent="0">
              <a:buNone/>
            </a:pPr>
            <a:r>
              <a:rPr lang="el-GR" sz="3800" dirty="0"/>
              <a:t>S=1/2</a:t>
            </a:r>
            <a:endParaRPr lang="en-US" sz="3800" dirty="0"/>
          </a:p>
          <a:p>
            <a:endParaRPr lang="en-US" dirty="0"/>
          </a:p>
        </p:txBody>
      </p:sp>
    </p:spTree>
    <p:extLst>
      <p:ext uri="{BB962C8B-B14F-4D97-AF65-F5344CB8AC3E}">
        <p14:creationId xmlns:p14="http://schemas.microsoft.com/office/powerpoint/2010/main" val="37139097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Αποτελέσματα έρευνας σε μαθητές για τη σειρά </a:t>
            </a:r>
            <a:r>
              <a:rPr lang="en-US" dirty="0" err="1"/>
              <a:t>Grandi</a:t>
            </a:r>
            <a:r>
              <a:rPr lang="en-US" dirty="0"/>
              <a:t> </a:t>
            </a:r>
            <a:r>
              <a:rPr lang="el-GR" dirty="0"/>
              <a:t>   </a:t>
            </a:r>
            <a:r>
              <a:rPr lang="el-GR" sz="2400" dirty="0"/>
              <a:t>(</a:t>
            </a:r>
            <a:r>
              <a:rPr lang="en-US" sz="2400" dirty="0" err="1"/>
              <a:t>Bagni</a:t>
            </a:r>
            <a:r>
              <a:rPr lang="en-US" sz="2400" dirty="0"/>
              <a:t>, 2005)</a:t>
            </a:r>
            <a:endParaRPr lang="en-US" dirty="0"/>
          </a:p>
        </p:txBody>
      </p:sp>
      <p:sp>
        <p:nvSpPr>
          <p:cNvPr id="3" name="Content Placeholder 2"/>
          <p:cNvSpPr>
            <a:spLocks noGrp="1"/>
          </p:cNvSpPr>
          <p:nvPr>
            <p:ph idx="1"/>
          </p:nvPr>
        </p:nvSpPr>
        <p:spPr/>
        <p:txBody>
          <a:bodyPr>
            <a:normAutofit fontScale="85000" lnSpcReduction="10000"/>
          </a:bodyPr>
          <a:lstStyle/>
          <a:p>
            <a:r>
              <a:rPr lang="el-GR" dirty="0"/>
              <a:t>Ρωτήθηκαν 88 μαθητές ηλικίας 16-18 ετών να εκφράσουν τη γνώμη τους για το άθροισμα 1-1+1-1+...</a:t>
            </a:r>
            <a:endParaRPr lang="en-US" dirty="0"/>
          </a:p>
          <a:p>
            <a:r>
              <a:rPr lang="el-GR" dirty="0"/>
              <a:t>Τα αποτελέσματα ήταν τα εξής:</a:t>
            </a:r>
            <a:endParaRPr lang="en-US" dirty="0"/>
          </a:p>
          <a:p>
            <a:r>
              <a:rPr lang="el-GR" dirty="0"/>
              <a:t>Το αποτέλεσμα είναι 0			</a:t>
            </a:r>
            <a:r>
              <a:rPr lang="en-US" dirty="0"/>
              <a:t>			</a:t>
            </a:r>
            <a:r>
              <a:rPr lang="el-GR" dirty="0"/>
              <a:t>26	</a:t>
            </a:r>
            <a:r>
              <a:rPr lang="en-US" dirty="0"/>
              <a:t>	</a:t>
            </a:r>
            <a:r>
              <a:rPr lang="el-GR" dirty="0"/>
              <a:t>29%</a:t>
            </a:r>
            <a:endParaRPr lang="en-US" dirty="0"/>
          </a:p>
          <a:p>
            <a:r>
              <a:rPr lang="el-GR" dirty="0"/>
              <a:t>Το αποτέλεσμα είναι 1			</a:t>
            </a:r>
            <a:r>
              <a:rPr lang="en-US" dirty="0"/>
              <a:t>			</a:t>
            </a:r>
            <a:r>
              <a:rPr lang="el-GR" dirty="0"/>
              <a:t>3	</a:t>
            </a:r>
            <a:r>
              <a:rPr lang="en-US" dirty="0"/>
              <a:t>	</a:t>
            </a:r>
            <a:r>
              <a:rPr lang="el-GR" dirty="0"/>
              <a:t>4%</a:t>
            </a:r>
            <a:endParaRPr lang="en-US" dirty="0"/>
          </a:p>
          <a:p>
            <a:r>
              <a:rPr lang="el-GR" dirty="0"/>
              <a:t>Το αποτέλεσμα μπορεί είναι 0 ή 1		18	</a:t>
            </a:r>
            <a:r>
              <a:rPr lang="en-US" dirty="0"/>
              <a:t>	</a:t>
            </a:r>
            <a:r>
              <a:rPr lang="el-GR" dirty="0"/>
              <a:t>20%</a:t>
            </a:r>
            <a:endParaRPr lang="en-US" dirty="0"/>
          </a:p>
          <a:p>
            <a:r>
              <a:rPr lang="el-GR" dirty="0"/>
              <a:t>Το αποτέλεσμα είναι ½			</a:t>
            </a:r>
            <a:r>
              <a:rPr lang="en-US" dirty="0"/>
              <a:t>			</a:t>
            </a:r>
            <a:r>
              <a:rPr lang="el-GR" dirty="0"/>
              <a:t>4	</a:t>
            </a:r>
            <a:r>
              <a:rPr lang="en-US" dirty="0"/>
              <a:t>	</a:t>
            </a:r>
            <a:r>
              <a:rPr lang="el-GR" dirty="0"/>
              <a:t>5%</a:t>
            </a:r>
            <a:endParaRPr lang="en-US" dirty="0"/>
          </a:p>
          <a:p>
            <a:r>
              <a:rPr lang="el-GR" dirty="0"/>
              <a:t>Το αποτέλεσμα είναι άπειρο		</a:t>
            </a:r>
            <a:r>
              <a:rPr lang="en-US" dirty="0"/>
              <a:t>	</a:t>
            </a:r>
            <a:r>
              <a:rPr lang="el-GR" dirty="0"/>
              <a:t>	2	</a:t>
            </a:r>
            <a:r>
              <a:rPr lang="en-US" dirty="0"/>
              <a:t>	</a:t>
            </a:r>
            <a:r>
              <a:rPr lang="el-GR" dirty="0"/>
              <a:t>2%</a:t>
            </a:r>
            <a:endParaRPr lang="en-US" dirty="0"/>
          </a:p>
          <a:p>
            <a:r>
              <a:rPr lang="el-GR" dirty="0"/>
              <a:t>Το αποτέλεσμα δεν υπάρχει			</a:t>
            </a:r>
            <a:r>
              <a:rPr lang="en-US" dirty="0"/>
              <a:t>	</a:t>
            </a:r>
            <a:r>
              <a:rPr lang="el-GR" dirty="0"/>
              <a:t>5 	</a:t>
            </a:r>
            <a:r>
              <a:rPr lang="en-US" dirty="0"/>
              <a:t>	</a:t>
            </a:r>
            <a:r>
              <a:rPr lang="el-GR" dirty="0"/>
              <a:t>6%</a:t>
            </a:r>
            <a:endParaRPr lang="en-US" dirty="0"/>
          </a:p>
          <a:p>
            <a:r>
              <a:rPr lang="el-GR" dirty="0"/>
              <a:t>Καμία απάντηση				</a:t>
            </a:r>
            <a:r>
              <a:rPr lang="en-US" dirty="0"/>
              <a:t>				</a:t>
            </a:r>
            <a:r>
              <a:rPr lang="el-GR" dirty="0"/>
              <a:t>30	</a:t>
            </a:r>
            <a:r>
              <a:rPr lang="en-US" dirty="0"/>
              <a:t>	</a:t>
            </a:r>
            <a:r>
              <a:rPr lang="el-GR" dirty="0"/>
              <a:t>34%</a:t>
            </a:r>
            <a:endParaRPr lang="en-US" dirty="0"/>
          </a:p>
          <a:p>
            <a:endParaRPr lang="en-US" dirty="0"/>
          </a:p>
        </p:txBody>
      </p:sp>
    </p:spTree>
    <p:extLst>
      <p:ext uri="{BB962C8B-B14F-4D97-AF65-F5344CB8AC3E}">
        <p14:creationId xmlns:p14="http://schemas.microsoft.com/office/powerpoint/2010/main" val="1736131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Ένας πραγματικός διάλογος</a:t>
            </a:r>
            <a:endParaRPr lang="en-US" dirty="0"/>
          </a:p>
        </p:txBody>
      </p:sp>
      <p:sp>
        <p:nvSpPr>
          <p:cNvPr id="3" name="Content Placeholder 2"/>
          <p:cNvSpPr>
            <a:spLocks noGrp="1"/>
          </p:cNvSpPr>
          <p:nvPr>
            <p:ph idx="1"/>
          </p:nvPr>
        </p:nvSpPr>
        <p:spPr/>
        <p:txBody>
          <a:bodyPr/>
          <a:lstStyle/>
          <a:p>
            <a:pPr marL="0" indent="0">
              <a:buNone/>
            </a:pPr>
            <a:r>
              <a:rPr lang="el-GR" dirty="0"/>
              <a:t>Καθηγητής: Ποιά από τις τρεις προσεγγίσεις είναι η σωστή;</a:t>
            </a:r>
            <a:endParaRPr lang="en-US" dirty="0"/>
          </a:p>
          <a:p>
            <a:pPr marL="0" indent="0">
              <a:buNone/>
            </a:pPr>
            <a:r>
              <a:rPr lang="el-GR" dirty="0"/>
              <a:t>Μαθήτρια: Δεν ξέρω ποιό είναι το σωστό αλλά σίγουρα δεν είναι το </a:t>
            </a:r>
            <a:r>
              <a:rPr lang="en-US" dirty="0"/>
              <a:t>S =1/2.</a:t>
            </a:r>
          </a:p>
          <a:p>
            <a:pPr marL="0" indent="0">
              <a:buNone/>
            </a:pPr>
            <a:r>
              <a:rPr lang="en-US" dirty="0" err="1"/>
              <a:t>Κ</a:t>
            </a:r>
            <a:r>
              <a:rPr lang="en-US" dirty="0"/>
              <a:t>α</a:t>
            </a:r>
            <a:r>
              <a:rPr lang="en-US" dirty="0" err="1"/>
              <a:t>θηγητής</a:t>
            </a:r>
            <a:r>
              <a:rPr lang="en-US" dirty="0"/>
              <a:t>: </a:t>
            </a:r>
            <a:r>
              <a:rPr lang="en-US" dirty="0" err="1"/>
              <a:t>Γι</a:t>
            </a:r>
            <a:r>
              <a:rPr lang="en-US" dirty="0"/>
              <a:t>α</a:t>
            </a:r>
            <a:r>
              <a:rPr lang="en-US" dirty="0" err="1"/>
              <a:t>τί</a:t>
            </a:r>
            <a:r>
              <a:rPr lang="en-US" dirty="0"/>
              <a:t>;</a:t>
            </a:r>
          </a:p>
          <a:p>
            <a:pPr marL="0" indent="0">
              <a:buNone/>
            </a:pPr>
            <a:r>
              <a:rPr lang="en-US" dirty="0"/>
              <a:t>Μα</a:t>
            </a:r>
            <a:r>
              <a:rPr lang="en-US" dirty="0" err="1"/>
              <a:t>θήτρι</a:t>
            </a:r>
            <a:r>
              <a:rPr lang="en-US" dirty="0"/>
              <a:t>α: </a:t>
            </a:r>
            <a:r>
              <a:rPr lang="en-US" dirty="0" err="1"/>
              <a:t>Ε</a:t>
            </a:r>
            <a:r>
              <a:rPr lang="en-US" dirty="0"/>
              <a:t>π</a:t>
            </a:r>
            <a:r>
              <a:rPr lang="en-US" dirty="0" err="1"/>
              <a:t>ειδή</a:t>
            </a:r>
            <a:r>
              <a:rPr lang="en-US" dirty="0"/>
              <a:t> </a:t>
            </a:r>
            <a:r>
              <a:rPr lang="en-US" dirty="0" err="1"/>
              <a:t>το</a:t>
            </a:r>
            <a:r>
              <a:rPr lang="en-US" dirty="0"/>
              <a:t> </a:t>
            </a:r>
            <a:r>
              <a:rPr lang="en-US" dirty="0" err="1"/>
              <a:t>άθροισμ</a:t>
            </a:r>
            <a:r>
              <a:rPr lang="en-US" dirty="0"/>
              <a:t>α α</a:t>
            </a:r>
            <a:r>
              <a:rPr lang="en-US" dirty="0" err="1"/>
              <a:t>κερ</a:t>
            </a:r>
            <a:r>
              <a:rPr lang="en-US" dirty="0"/>
              <a:t>α</a:t>
            </a:r>
            <a:r>
              <a:rPr lang="en-US" dirty="0" err="1"/>
              <a:t>ίων</a:t>
            </a:r>
            <a:r>
              <a:rPr lang="en-US" dirty="0"/>
              <a:t> π</a:t>
            </a:r>
            <a:r>
              <a:rPr lang="en-US" dirty="0" err="1"/>
              <a:t>ρέ</a:t>
            </a:r>
            <a:r>
              <a:rPr lang="en-US" dirty="0"/>
              <a:t>π</a:t>
            </a:r>
            <a:r>
              <a:rPr lang="en-US" dirty="0" err="1"/>
              <a:t>ει</a:t>
            </a:r>
            <a:r>
              <a:rPr lang="en-US" dirty="0"/>
              <a:t> </a:t>
            </a:r>
            <a:r>
              <a:rPr lang="en-US" dirty="0" err="1"/>
              <a:t>ν</a:t>
            </a:r>
            <a:r>
              <a:rPr lang="en-US" dirty="0"/>
              <a:t>α </a:t>
            </a:r>
            <a:r>
              <a:rPr lang="en-US" dirty="0" err="1"/>
              <a:t>είν</a:t>
            </a:r>
            <a:r>
              <a:rPr lang="en-US" dirty="0"/>
              <a:t>α</a:t>
            </a:r>
            <a:r>
              <a:rPr lang="en-US" dirty="0" err="1"/>
              <a:t>ι</a:t>
            </a:r>
            <a:r>
              <a:rPr lang="en-US" dirty="0"/>
              <a:t> α</a:t>
            </a:r>
            <a:r>
              <a:rPr lang="en-US" dirty="0" err="1"/>
              <a:t>κέρ</a:t>
            </a:r>
            <a:r>
              <a:rPr lang="en-US" dirty="0"/>
              <a:t>α</a:t>
            </a:r>
            <a:r>
              <a:rPr lang="en-US" dirty="0" err="1"/>
              <a:t>ιος</a:t>
            </a:r>
            <a:r>
              <a:rPr lang="en-US" dirty="0"/>
              <a:t>. </a:t>
            </a:r>
          </a:p>
        </p:txBody>
      </p:sp>
    </p:spTree>
    <p:extLst>
      <p:ext uri="{BB962C8B-B14F-4D97-AF65-F5344CB8AC3E}">
        <p14:creationId xmlns:p14="http://schemas.microsoft.com/office/powerpoint/2010/main" val="1993378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Σειρά </a:t>
            </a:r>
            <a:r>
              <a:rPr lang="en-US" dirty="0" err="1"/>
              <a:t>Grandi</a:t>
            </a:r>
            <a:endParaRPr lang="en-US" dirty="0"/>
          </a:p>
        </p:txBody>
      </p:sp>
      <p:sp>
        <p:nvSpPr>
          <p:cNvPr id="3" name="Content Placeholder 2"/>
          <p:cNvSpPr>
            <a:spLocks noGrp="1"/>
          </p:cNvSpPr>
          <p:nvPr>
            <p:ph idx="1"/>
          </p:nvPr>
        </p:nvSpPr>
        <p:spPr>
          <a:xfrm>
            <a:off x="160774" y="1600200"/>
            <a:ext cx="8810394" cy="4525963"/>
          </a:xfrm>
        </p:spPr>
        <p:txBody>
          <a:bodyPr/>
          <a:lstStyle/>
          <a:p>
            <a:pPr marL="0" indent="0">
              <a:buNone/>
            </a:pPr>
            <a:r>
              <a:rPr lang="el-GR" dirty="0"/>
              <a:t>Ο </a:t>
            </a:r>
            <a:r>
              <a:rPr lang="en-US" dirty="0" err="1"/>
              <a:t>Grandi</a:t>
            </a:r>
            <a:r>
              <a:rPr lang="en-US" dirty="0"/>
              <a:t> </a:t>
            </a:r>
            <a:r>
              <a:rPr lang="el-GR" dirty="0"/>
              <a:t>όπως και αρκετοί μαθηματικοί του 18</a:t>
            </a:r>
            <a:r>
              <a:rPr lang="el-GR" baseline="30000" dirty="0"/>
              <a:t>ου</a:t>
            </a:r>
            <a:r>
              <a:rPr lang="el-GR" dirty="0"/>
              <a:t>  όπως ο </a:t>
            </a:r>
            <a:r>
              <a:rPr lang="en-US" dirty="0"/>
              <a:t>Euler (1707– 1783) </a:t>
            </a:r>
            <a:r>
              <a:rPr lang="el-GR" dirty="0"/>
              <a:t>και ο </a:t>
            </a:r>
            <a:r>
              <a:rPr lang="en-US" dirty="0"/>
              <a:t>Fourier (1768 - 1830) </a:t>
            </a:r>
            <a:r>
              <a:rPr lang="el-GR" dirty="0"/>
              <a:t>υιοθετούσαν την ισότητα: </a:t>
            </a:r>
            <a:r>
              <a:rPr lang="en-US" dirty="0"/>
              <a:t>1-1+1-1+…=1/2</a:t>
            </a:r>
          </a:p>
          <a:p>
            <a:pPr marL="0" indent="0">
              <a:buNone/>
            </a:pPr>
            <a:r>
              <a:rPr lang="el-GR" dirty="0"/>
              <a:t> βασιζόμενοι στη σχέση </a:t>
            </a:r>
            <a:endParaRPr lang="en-US" dirty="0"/>
          </a:p>
          <a:p>
            <a:pPr marL="0" indent="0">
              <a:buNone/>
            </a:pPr>
            <a:r>
              <a:rPr lang="el-GR" dirty="0"/>
              <a:t>η οποία ήταν γνωστή στην εποχή τους την οποία εφάρμοζαν για  </a:t>
            </a:r>
            <a:r>
              <a:rPr lang="en-US" dirty="0"/>
              <a:t>m = -1 </a:t>
            </a:r>
            <a:r>
              <a:rPr lang="el-GR" dirty="0"/>
              <a:t>και </a:t>
            </a:r>
            <a:r>
              <a:rPr lang="en-US" dirty="0"/>
              <a:t>x =1</a:t>
            </a:r>
            <a:r>
              <a:rPr lang="el-GR" dirty="0"/>
              <a:t>.</a:t>
            </a:r>
            <a:r>
              <a:rPr lang="en-US" dirty="0"/>
              <a:t> </a:t>
            </a:r>
          </a:p>
        </p:txBody>
      </p:sp>
      <p:graphicFrame>
        <p:nvGraphicFramePr>
          <p:cNvPr id="4" name="Object 3"/>
          <p:cNvGraphicFramePr>
            <a:graphicFrameLocks noChangeAspect="1"/>
          </p:cNvGraphicFramePr>
          <p:nvPr>
            <p:extLst>
              <p:ext uri="{D42A27DB-BD31-4B8C-83A1-F6EECF244321}">
                <p14:modId xmlns:p14="http://schemas.microsoft.com/office/powerpoint/2010/main" val="2695685021"/>
              </p:ext>
            </p:extLst>
          </p:nvPr>
        </p:nvGraphicFramePr>
        <p:xfrm>
          <a:off x="4373044" y="3159599"/>
          <a:ext cx="4051494" cy="472808"/>
        </p:xfrm>
        <a:graphic>
          <a:graphicData uri="http://schemas.openxmlformats.org/presentationml/2006/ole">
            <mc:AlternateContent xmlns:mc="http://schemas.openxmlformats.org/markup-compatibility/2006">
              <mc:Choice xmlns:v="urn:schemas-microsoft-com:vml" Requires="v">
                <p:oleObj name="Equation" r:id="rId2" imgW="2146300" imgH="419100" progId="Equation.DSMT4">
                  <p:embed/>
                </p:oleObj>
              </mc:Choice>
              <mc:Fallback>
                <p:oleObj name="Equation" r:id="rId2" imgW="2146300" imgH="419100" progId="Equation.DSMT4">
                  <p:embed/>
                  <p:pic>
                    <p:nvPicPr>
                      <p:cNvPr id="0" name=""/>
                      <p:cNvPicPr/>
                      <p:nvPr/>
                    </p:nvPicPr>
                    <p:blipFill>
                      <a:blip r:embed="rId3"/>
                      <a:stretch>
                        <a:fillRect/>
                      </a:stretch>
                    </p:blipFill>
                    <p:spPr>
                      <a:xfrm>
                        <a:off x="4373044" y="3159599"/>
                        <a:ext cx="4051494" cy="472808"/>
                      </a:xfrm>
                      <a:prstGeom prst="rect">
                        <a:avLst/>
                      </a:prstGeom>
                    </p:spPr>
                  </p:pic>
                </p:oleObj>
              </mc:Fallback>
            </mc:AlternateContent>
          </a:graphicData>
        </a:graphic>
      </p:graphicFrame>
    </p:spTree>
    <p:extLst>
      <p:ext uri="{BB962C8B-B14F-4D97-AF65-F5344CB8AC3E}">
        <p14:creationId xmlns:p14="http://schemas.microsoft.com/office/powerpoint/2010/main" val="33042129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 Leibniz </a:t>
            </a:r>
            <a:r>
              <a:rPr lang="el-GR" dirty="0"/>
              <a:t>για τη σειρά </a:t>
            </a:r>
            <a:r>
              <a:rPr lang="en-US" dirty="0" err="1"/>
              <a:t>Grandi</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l-GR" dirty="0"/>
              <a:t> </a:t>
            </a:r>
            <a:r>
              <a:rPr lang="en-US" dirty="0"/>
              <a:t>O</a:t>
            </a:r>
            <a:r>
              <a:rPr lang="el-GR" dirty="0"/>
              <a:t> </a:t>
            </a:r>
            <a:r>
              <a:rPr lang="en-US" dirty="0"/>
              <a:t>Gottfried Wilhelm Leibniz (1646 – 1716) </a:t>
            </a:r>
            <a:r>
              <a:rPr lang="el-GR" dirty="0"/>
              <a:t>γράφει σ’ ένα γράμμα του προς τον </a:t>
            </a:r>
            <a:r>
              <a:rPr lang="en-US" dirty="0"/>
              <a:t>Jacopo </a:t>
            </a:r>
            <a:r>
              <a:rPr lang="en-US" dirty="0" err="1"/>
              <a:t>Ricatti</a:t>
            </a:r>
            <a:r>
              <a:rPr lang="en-US" dirty="0"/>
              <a:t> (1676 – 1754). </a:t>
            </a:r>
          </a:p>
          <a:p>
            <a:pPr marL="0" indent="0">
              <a:buNone/>
            </a:pPr>
            <a:r>
              <a:rPr lang="en-US" dirty="0"/>
              <a:t>“</a:t>
            </a:r>
            <a:r>
              <a:rPr lang="el-GR" dirty="0"/>
              <a:t>Δεν γνωρίζω κύριε </a:t>
            </a:r>
            <a:r>
              <a:rPr lang="en-US" dirty="0" err="1"/>
              <a:t>Ricatti</a:t>
            </a:r>
            <a:r>
              <a:rPr lang="en-US" dirty="0"/>
              <a:t> </a:t>
            </a:r>
            <a:r>
              <a:rPr lang="el-GR" dirty="0"/>
              <a:t>αν έχετε κοιτάξει το ερώτημα αν 1-1+1-1+ κ.λπ. είναι ½, όπως αναφέρει ο </a:t>
            </a:r>
            <a:r>
              <a:rPr lang="en-US" dirty="0" err="1"/>
              <a:t>Grandi</a:t>
            </a:r>
            <a:r>
              <a:rPr lang="en-US" dirty="0"/>
              <a:t>, </a:t>
            </a:r>
            <a:r>
              <a:rPr lang="en-US" dirty="0" err="1"/>
              <a:t>με</a:t>
            </a:r>
            <a:r>
              <a:rPr lang="en-US" dirty="0"/>
              <a:t> </a:t>
            </a:r>
            <a:r>
              <a:rPr lang="en-US" dirty="0" err="1"/>
              <a:t>κά</a:t>
            </a:r>
            <a:r>
              <a:rPr lang="en-US" dirty="0"/>
              <a:t>π</a:t>
            </a:r>
            <a:r>
              <a:rPr lang="en-US" dirty="0" err="1"/>
              <a:t>οιο</a:t>
            </a:r>
            <a:r>
              <a:rPr lang="en-US" dirty="0"/>
              <a:t> </a:t>
            </a:r>
            <a:r>
              <a:rPr lang="en-US" dirty="0" err="1"/>
              <a:t>τρό</a:t>
            </a:r>
            <a:r>
              <a:rPr lang="en-US" dirty="0"/>
              <a:t>π</a:t>
            </a:r>
            <a:r>
              <a:rPr lang="en-US" dirty="0" err="1"/>
              <a:t>ο</a:t>
            </a:r>
            <a:r>
              <a:rPr lang="en-US" dirty="0"/>
              <a:t> </a:t>
            </a:r>
            <a:r>
              <a:rPr lang="el-GR" dirty="0"/>
              <a:t>ως ορθό. Είναι γεγονός ότι το 1/(1+</a:t>
            </a:r>
            <a:r>
              <a:rPr lang="en-US" dirty="0"/>
              <a:t>x) </a:t>
            </a:r>
            <a:r>
              <a:rPr lang="el-GR" dirty="0"/>
              <a:t>είναι 1-</a:t>
            </a:r>
            <a:r>
              <a:rPr lang="en-US" dirty="0"/>
              <a:t>x</a:t>
            </a:r>
            <a:r>
              <a:rPr lang="en-US" baseline="30000" dirty="0"/>
              <a:t>2</a:t>
            </a:r>
            <a:r>
              <a:rPr lang="en-US" dirty="0"/>
              <a:t>-x</a:t>
            </a:r>
            <a:r>
              <a:rPr lang="en-US" baseline="30000" dirty="0"/>
              <a:t>3</a:t>
            </a:r>
            <a:r>
              <a:rPr lang="en-US" dirty="0"/>
              <a:t>+x</a:t>
            </a:r>
            <a:r>
              <a:rPr lang="en-US" baseline="30000" dirty="0"/>
              <a:t>4</a:t>
            </a:r>
            <a:r>
              <a:rPr lang="en-US" dirty="0"/>
              <a:t>-x</a:t>
            </a:r>
            <a:r>
              <a:rPr lang="en-US" baseline="30000" dirty="0"/>
              <a:t>5</a:t>
            </a:r>
            <a:r>
              <a:rPr lang="el-GR" dirty="0"/>
              <a:t> κ.λπ. έτσι αν το </a:t>
            </a:r>
            <a:r>
              <a:rPr lang="en-US" dirty="0"/>
              <a:t>x </a:t>
            </a:r>
            <a:r>
              <a:rPr lang="el-GR" dirty="0"/>
              <a:t>είναι 1 τότε έχουμε:1/(1+1)</a:t>
            </a:r>
            <a:r>
              <a:rPr lang="en-US" dirty="0"/>
              <a:t>=1-1+1-1</a:t>
            </a:r>
            <a:r>
              <a:rPr lang="el-GR" dirty="0"/>
              <a:t>  κ.λπ. Φαίνεται ότι είναι ξεκάθαρα άτοπο. Θεωρώ ότι έχω λύσει αυτό το πρόβλημα στο </a:t>
            </a:r>
            <a:r>
              <a:rPr lang="en-US" i="1" dirty="0" err="1"/>
              <a:t>Acta</a:t>
            </a:r>
            <a:r>
              <a:rPr lang="en-US" i="1" dirty="0"/>
              <a:t> </a:t>
            </a:r>
            <a:r>
              <a:rPr lang="en-US" i="1" dirty="0" err="1"/>
              <a:t>Eruditorum</a:t>
            </a:r>
            <a:r>
              <a:rPr lang="en-US" i="1" dirty="0"/>
              <a:t> </a:t>
            </a:r>
            <a:r>
              <a:rPr lang="en-US" i="1" dirty="0" err="1"/>
              <a:t>Lipsiae</a:t>
            </a:r>
            <a:r>
              <a:rPr lang="en-US" dirty="0"/>
              <a:t>”.</a:t>
            </a:r>
          </a:p>
          <a:p>
            <a:endParaRPr lang="en-US" dirty="0"/>
          </a:p>
        </p:txBody>
      </p:sp>
    </p:spTree>
    <p:extLst>
      <p:ext uri="{BB962C8B-B14F-4D97-AF65-F5344CB8AC3E}">
        <p14:creationId xmlns:p14="http://schemas.microsoft.com/office/powerpoint/2010/main" val="6715084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 Leibniz </a:t>
            </a:r>
            <a:r>
              <a:rPr lang="el-GR" dirty="0"/>
              <a:t>για τη σειρά </a:t>
            </a:r>
            <a:r>
              <a:rPr lang="en-US" dirty="0" err="1"/>
              <a:t>Grandi</a:t>
            </a:r>
            <a:endParaRPr lang="en-US" dirty="0"/>
          </a:p>
        </p:txBody>
      </p:sp>
      <p:sp>
        <p:nvSpPr>
          <p:cNvPr id="3" name="Content Placeholder 2"/>
          <p:cNvSpPr>
            <a:spLocks noGrp="1"/>
          </p:cNvSpPr>
          <p:nvPr>
            <p:ph idx="1"/>
          </p:nvPr>
        </p:nvSpPr>
        <p:spPr/>
        <p:txBody>
          <a:bodyPr>
            <a:normAutofit/>
          </a:bodyPr>
          <a:lstStyle/>
          <a:p>
            <a:pPr marL="0" indent="0">
              <a:buNone/>
            </a:pPr>
            <a:r>
              <a:rPr lang="en-US" dirty="0"/>
              <a:t>O </a:t>
            </a:r>
            <a:r>
              <a:rPr lang="en-US" dirty="0" err="1"/>
              <a:t>Leinbiz</a:t>
            </a:r>
            <a:r>
              <a:rPr lang="en-US" dirty="0"/>
              <a:t> </a:t>
            </a:r>
            <a:r>
              <a:rPr lang="el-GR" dirty="0"/>
              <a:t>σημειώνει ότι αν ‘σταματήσουμε’ την άπειρη σειρά 1-1+1-1+... είναι δυνατό να πάρουμε 0 ή 1 με την ίδια «πιθανότητα». Έτσι η πιο πιθανή τιμή είναι ο μέσος όρος των 0 και 1 δηλαδή το ½. Ο </a:t>
            </a:r>
            <a:r>
              <a:rPr lang="en-US" dirty="0"/>
              <a:t>Leibniz </a:t>
            </a:r>
            <a:r>
              <a:rPr lang="el-GR" dirty="0"/>
              <a:t>παραδέχεται ότι «αυτό το επιχείρημα είναι περισσότερο μεταφυσικό παρά μαθηματικό, αλλά συνήθιζε να λέει ότι υπάρχει περισσότερη μεταφυσική αλήθεια στα μαθηματικά απ’ ότι γενικά αναγνωρίζεται»</a:t>
            </a:r>
            <a:endParaRPr lang="en-US" dirty="0"/>
          </a:p>
          <a:p>
            <a:endParaRPr lang="en-US" dirty="0"/>
          </a:p>
        </p:txBody>
      </p:sp>
    </p:spTree>
    <p:extLst>
      <p:ext uri="{BB962C8B-B14F-4D97-AF65-F5344CB8AC3E}">
        <p14:creationId xmlns:p14="http://schemas.microsoft.com/office/powerpoint/2010/main" val="3470769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 </a:t>
            </a:r>
            <a:r>
              <a:rPr lang="en-US" dirty="0" err="1"/>
              <a:t>Riccati</a:t>
            </a:r>
            <a:r>
              <a:rPr lang="en-US" dirty="0"/>
              <a:t> </a:t>
            </a:r>
            <a:r>
              <a:rPr lang="el-GR" dirty="0"/>
              <a:t>για τη σειρά </a:t>
            </a:r>
            <a:r>
              <a:rPr lang="en-US" dirty="0" err="1"/>
              <a:t>Grandi</a:t>
            </a:r>
            <a:endParaRPr lang="en-US" dirty="0"/>
          </a:p>
        </p:txBody>
      </p:sp>
      <p:sp>
        <p:nvSpPr>
          <p:cNvPr id="3" name="Content Placeholder 2"/>
          <p:cNvSpPr>
            <a:spLocks noGrp="1"/>
          </p:cNvSpPr>
          <p:nvPr>
            <p:ph idx="1"/>
          </p:nvPr>
        </p:nvSpPr>
        <p:spPr/>
        <p:txBody>
          <a:bodyPr/>
          <a:lstStyle/>
          <a:p>
            <a:pPr marL="0" indent="0">
              <a:buNone/>
            </a:pPr>
            <a:r>
              <a:rPr lang="en-US" dirty="0"/>
              <a:t>“</a:t>
            </a:r>
            <a:r>
              <a:rPr lang="en-US" dirty="0" err="1"/>
              <a:t>Το</a:t>
            </a:r>
            <a:r>
              <a:rPr lang="en-US" dirty="0"/>
              <a:t> </a:t>
            </a:r>
            <a:r>
              <a:rPr lang="en-US" dirty="0" err="1"/>
              <a:t>λάθος</a:t>
            </a:r>
            <a:r>
              <a:rPr lang="en-US" dirty="0"/>
              <a:t> </a:t>
            </a:r>
            <a:r>
              <a:rPr lang="en-US" dirty="0" err="1"/>
              <a:t>του</a:t>
            </a:r>
            <a:r>
              <a:rPr lang="en-US" dirty="0"/>
              <a:t> </a:t>
            </a:r>
            <a:r>
              <a:rPr lang="en-US" dirty="0" err="1"/>
              <a:t>Grandi</a:t>
            </a:r>
            <a:r>
              <a:rPr lang="en-US" dirty="0"/>
              <a:t> </a:t>
            </a:r>
            <a:r>
              <a:rPr lang="el-GR" dirty="0"/>
              <a:t>οφείλεται στη χρήση σειρών από τις οποίες είναι αδύνατο να προκύψει κάποιο αποτέλεσμα. Στην πραγματικότητα δεν μπορεί να σταματήσει αυτή η σειρά, οι επόμενοι όροι πρέπει να αγνοηθούν σε σύγκριση με τους προηγούμενους όρους και αυτή η ιδιότητα είναι έγκυρη μόνο στις συγκλίνουσες σειρές</a:t>
            </a:r>
            <a:r>
              <a:rPr lang="en-US" dirty="0"/>
              <a:t>” (</a:t>
            </a:r>
            <a:r>
              <a:rPr lang="en-US" dirty="0" err="1"/>
              <a:t>Riccati</a:t>
            </a:r>
            <a:r>
              <a:rPr lang="en-US" dirty="0"/>
              <a:t> 1761)</a:t>
            </a:r>
          </a:p>
          <a:p>
            <a:endParaRPr lang="en-US" dirty="0"/>
          </a:p>
        </p:txBody>
      </p:sp>
    </p:spTree>
    <p:extLst>
      <p:ext uri="{BB962C8B-B14F-4D97-AF65-F5344CB8AC3E}">
        <p14:creationId xmlns:p14="http://schemas.microsoft.com/office/powerpoint/2010/main" val="4262062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l-GR" dirty="0"/>
              <a:t>Είναι με σαφήνεια διαχωρισμένη η γνώση που διδάσκεται στο πανεπιστήμιο από τη γνώση που διδάσκεται στο σχολείο; (π.χ. ...)</a:t>
            </a:r>
          </a:p>
          <a:p>
            <a:r>
              <a:rPr lang="el-GR" dirty="0"/>
              <a:t>Η εναχόληση με ζητήματα των Ανώτερων μαθηματικών απαιτεί πάντα βαθύτερη προσέγγιση; (π.χ. ...)</a:t>
            </a:r>
          </a:p>
          <a:p>
            <a:r>
              <a:rPr lang="el-GR" dirty="0"/>
              <a:t>Η ενασχόληση με ζητήματα των σχολικών μαθηματικών απαιτεί πάντα στοιχειώδη προσέγγιση; (π.χ. ...)</a:t>
            </a:r>
            <a:endParaRPr lang="en-US" dirty="0"/>
          </a:p>
        </p:txBody>
      </p:sp>
    </p:spTree>
    <p:extLst>
      <p:ext uri="{BB962C8B-B14F-4D97-AF65-F5344CB8AC3E}">
        <p14:creationId xmlns:p14="http://schemas.microsoft.com/office/powerpoint/2010/main" val="15415181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93"/>
            <a:ext cx="8229600" cy="1039091"/>
          </a:xfrm>
        </p:spPr>
        <p:txBody>
          <a:bodyPr>
            <a:noAutofit/>
          </a:bodyPr>
          <a:lstStyle/>
          <a:p>
            <a:r>
              <a:rPr lang="en-US" sz="2800" dirty="0"/>
              <a:t>H π</a:t>
            </a:r>
            <a:r>
              <a:rPr lang="en-US" sz="2800" dirty="0" err="1"/>
              <a:t>ρομετω</a:t>
            </a:r>
            <a:r>
              <a:rPr lang="en-US" sz="2800" dirty="0"/>
              <a:t>π</a:t>
            </a:r>
            <a:r>
              <a:rPr lang="en-US" sz="2800" dirty="0" err="1"/>
              <a:t>ίδ</a:t>
            </a:r>
            <a:r>
              <a:rPr lang="en-US" sz="2800" dirty="0"/>
              <a:t>α </a:t>
            </a:r>
            <a:r>
              <a:rPr lang="en-US" sz="2800" dirty="0" err="1"/>
              <a:t>του</a:t>
            </a:r>
            <a:r>
              <a:rPr lang="en-US" sz="2800" dirty="0"/>
              <a:t> </a:t>
            </a:r>
            <a:r>
              <a:rPr lang="en-US" sz="2800" dirty="0" err="1"/>
              <a:t>κεφ</a:t>
            </a:r>
            <a:r>
              <a:rPr lang="en-US" sz="2800" dirty="0"/>
              <a:t>α</a:t>
            </a:r>
            <a:r>
              <a:rPr lang="en-US" sz="2800" dirty="0" err="1"/>
              <a:t>λ</a:t>
            </a:r>
            <a:r>
              <a:rPr lang="en-US" sz="2800" dirty="0"/>
              <a:t>α</a:t>
            </a:r>
            <a:r>
              <a:rPr lang="en-US" sz="2800" dirty="0" err="1"/>
              <a:t>ίου</a:t>
            </a:r>
            <a:r>
              <a:rPr lang="en-US" sz="2800" dirty="0"/>
              <a:t> </a:t>
            </a:r>
            <a:r>
              <a:rPr lang="en-US" sz="2800" dirty="0" err="1"/>
              <a:t>γι</a:t>
            </a:r>
            <a:r>
              <a:rPr lang="en-US" sz="2800" dirty="0"/>
              <a:t>α </a:t>
            </a:r>
            <a:r>
              <a:rPr lang="en-US" sz="2800" dirty="0" err="1"/>
              <a:t>την</a:t>
            </a:r>
            <a:r>
              <a:rPr lang="en-US" sz="2800" dirty="0"/>
              <a:t> “π</a:t>
            </a:r>
            <a:r>
              <a:rPr lang="en-US" sz="2800" dirty="0" err="1"/>
              <a:t>ροσέγγιση</a:t>
            </a:r>
            <a:r>
              <a:rPr lang="en-US" sz="2800" dirty="0"/>
              <a:t> </a:t>
            </a:r>
            <a:r>
              <a:rPr lang="en-US" sz="2800" dirty="0" err="1"/>
              <a:t>με</a:t>
            </a:r>
            <a:r>
              <a:rPr lang="en-US" sz="2800" dirty="0"/>
              <a:t> π</a:t>
            </a:r>
            <a:r>
              <a:rPr lang="en-US" sz="2800" dirty="0" err="1"/>
              <a:t>ολυωνυμικές</a:t>
            </a:r>
            <a:r>
              <a:rPr lang="en-US" sz="2800" dirty="0"/>
              <a:t> </a:t>
            </a:r>
            <a:r>
              <a:rPr lang="en-US" sz="2800" dirty="0" err="1"/>
              <a:t>συν</a:t>
            </a:r>
            <a:r>
              <a:rPr lang="en-US" sz="2800" dirty="0"/>
              <a:t>α</a:t>
            </a:r>
            <a:r>
              <a:rPr lang="en-US" sz="2800" dirty="0" err="1"/>
              <a:t>ρτήσεις</a:t>
            </a:r>
            <a:r>
              <a:rPr lang="en-US" sz="2800" dirty="0"/>
              <a:t>” </a:t>
            </a:r>
            <a:r>
              <a:rPr lang="el-GR" sz="2800" dirty="0"/>
              <a:t>στο βιβλίο του </a:t>
            </a:r>
            <a:r>
              <a:rPr lang="en-US" sz="2800" dirty="0" err="1"/>
              <a:t>Spivak</a:t>
            </a:r>
            <a:endParaRPr lang="en-US" sz="2800"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err="1"/>
              <a:t>Μι</a:t>
            </a:r>
            <a:r>
              <a:rPr lang="en-US" dirty="0"/>
              <a:t>α απ</a:t>
            </a:r>
            <a:r>
              <a:rPr lang="en-US" dirty="0" err="1"/>
              <a:t>ό</a:t>
            </a:r>
            <a:r>
              <a:rPr lang="en-US" dirty="0"/>
              <a:t> </a:t>
            </a:r>
            <a:r>
              <a:rPr lang="en-US" dirty="0" err="1"/>
              <a:t>τις</a:t>
            </a:r>
            <a:r>
              <a:rPr lang="en-US" dirty="0"/>
              <a:t> π</a:t>
            </a:r>
            <a:r>
              <a:rPr lang="en-US" dirty="0" err="1"/>
              <a:t>ιο</a:t>
            </a:r>
            <a:r>
              <a:rPr lang="en-US" dirty="0"/>
              <a:t> </a:t>
            </a:r>
            <a:r>
              <a:rPr lang="en-US" dirty="0" err="1"/>
              <a:t>ξεχωριστές</a:t>
            </a:r>
            <a:r>
              <a:rPr lang="en-US" dirty="0"/>
              <a:t> </a:t>
            </a:r>
            <a:r>
              <a:rPr lang="en-US" dirty="0" err="1"/>
              <a:t>σειρές</a:t>
            </a:r>
            <a:r>
              <a:rPr lang="en-US" dirty="0"/>
              <a:t> </a:t>
            </a:r>
            <a:r>
              <a:rPr lang="en-US" dirty="0" err="1"/>
              <a:t>στην</a:t>
            </a:r>
            <a:r>
              <a:rPr lang="en-US" dirty="0"/>
              <a:t> α</a:t>
            </a:r>
            <a:r>
              <a:rPr lang="en-US" dirty="0" err="1"/>
              <a:t>λγε</a:t>
            </a:r>
            <a:r>
              <a:rPr lang="en-US" dirty="0"/>
              <a:t>β</a:t>
            </a:r>
            <a:r>
              <a:rPr lang="en-US" dirty="0" err="1"/>
              <a:t>ρική</a:t>
            </a:r>
            <a:r>
              <a:rPr lang="en-US" dirty="0"/>
              <a:t> α</a:t>
            </a:r>
            <a:r>
              <a:rPr lang="en-US" dirty="0" err="1"/>
              <a:t>νάλυση</a:t>
            </a:r>
            <a:r>
              <a:rPr lang="en-US" dirty="0"/>
              <a:t> </a:t>
            </a:r>
            <a:r>
              <a:rPr lang="en-US" dirty="0" err="1"/>
              <a:t>είν</a:t>
            </a:r>
            <a:r>
              <a:rPr lang="en-US" dirty="0"/>
              <a:t>α</a:t>
            </a:r>
            <a:r>
              <a:rPr lang="en-US" dirty="0" err="1"/>
              <a:t>ι</a:t>
            </a:r>
            <a:r>
              <a:rPr lang="en-US" dirty="0"/>
              <a:t> </a:t>
            </a:r>
            <a:r>
              <a:rPr lang="en-US" dirty="0" err="1"/>
              <a:t>η</a:t>
            </a:r>
            <a:r>
              <a:rPr lang="en-US" dirty="0"/>
              <a:t> α</a:t>
            </a:r>
            <a:r>
              <a:rPr lang="en-US" dirty="0" err="1"/>
              <a:t>κόλου</a:t>
            </a:r>
            <a:r>
              <a:rPr lang="el-GR" dirty="0"/>
              <a:t>θη: </a:t>
            </a:r>
            <a:endParaRPr lang="en-US" dirty="0"/>
          </a:p>
          <a:p>
            <a:pPr marL="0" indent="0">
              <a:buNone/>
            </a:pPr>
            <a:r>
              <a:rPr lang="en-US" dirty="0" err="1"/>
              <a:t>Ότ</a:t>
            </a:r>
            <a:r>
              <a:rPr lang="en-US" dirty="0"/>
              <a:t>α</a:t>
            </a:r>
            <a:r>
              <a:rPr lang="en-US" dirty="0" err="1"/>
              <a:t>ν</a:t>
            </a:r>
            <a:r>
              <a:rPr lang="en-US" dirty="0"/>
              <a:t> </a:t>
            </a:r>
            <a:r>
              <a:rPr lang="en-US" dirty="0" err="1"/>
              <a:t>ο</a:t>
            </a:r>
            <a:r>
              <a:rPr lang="en-US" dirty="0"/>
              <a:t> </a:t>
            </a:r>
            <a:r>
              <a:rPr lang="en-US" i="1" dirty="0"/>
              <a:t>m</a:t>
            </a:r>
            <a:r>
              <a:rPr lang="en-US" dirty="0"/>
              <a:t> </a:t>
            </a:r>
            <a:r>
              <a:rPr lang="en-US" dirty="0" err="1"/>
              <a:t>είν</a:t>
            </a:r>
            <a:r>
              <a:rPr lang="en-US" dirty="0"/>
              <a:t>α</a:t>
            </a:r>
            <a:r>
              <a:rPr lang="en-US" dirty="0" err="1"/>
              <a:t>ι</a:t>
            </a:r>
            <a:r>
              <a:rPr lang="en-US" dirty="0"/>
              <a:t> </a:t>
            </a:r>
            <a:r>
              <a:rPr lang="en-US" dirty="0" err="1"/>
              <a:t>έν</a:t>
            </a:r>
            <a:r>
              <a:rPr lang="en-US" dirty="0"/>
              <a:t>α</a:t>
            </a:r>
            <a:r>
              <a:rPr lang="en-US" dirty="0" err="1"/>
              <a:t>ς</a:t>
            </a:r>
            <a:r>
              <a:rPr lang="en-US" dirty="0"/>
              <a:t> </a:t>
            </a:r>
            <a:r>
              <a:rPr lang="en-US" dirty="0" err="1"/>
              <a:t>θετικός</a:t>
            </a:r>
            <a:r>
              <a:rPr lang="en-US" dirty="0"/>
              <a:t> α</a:t>
            </a:r>
            <a:r>
              <a:rPr lang="en-US" dirty="0" err="1"/>
              <a:t>κέρ</a:t>
            </a:r>
            <a:r>
              <a:rPr lang="en-US" dirty="0"/>
              <a:t>α</a:t>
            </a:r>
            <a:r>
              <a:rPr lang="en-US" dirty="0" err="1"/>
              <a:t>ιος</a:t>
            </a:r>
            <a:r>
              <a:rPr lang="en-US" dirty="0"/>
              <a:t> α</a:t>
            </a:r>
            <a:r>
              <a:rPr lang="en-US" dirty="0" err="1"/>
              <a:t>ριθμός</a:t>
            </a:r>
            <a:r>
              <a:rPr lang="en-US" dirty="0"/>
              <a:t>, </a:t>
            </a:r>
            <a:r>
              <a:rPr lang="en-US" dirty="0" err="1"/>
              <a:t>το</a:t>
            </a:r>
            <a:r>
              <a:rPr lang="en-US" dirty="0"/>
              <a:t> </a:t>
            </a:r>
            <a:r>
              <a:rPr lang="en-US" dirty="0" err="1"/>
              <a:t>άθροισμ</a:t>
            </a:r>
            <a:r>
              <a:rPr lang="en-US" dirty="0"/>
              <a:t>α </a:t>
            </a:r>
            <a:r>
              <a:rPr lang="en-US" dirty="0" err="1"/>
              <a:t>της</a:t>
            </a:r>
            <a:r>
              <a:rPr lang="en-US" dirty="0"/>
              <a:t> </a:t>
            </a:r>
            <a:r>
              <a:rPr lang="en-US" dirty="0" err="1"/>
              <a:t>σειράς</a:t>
            </a:r>
            <a:r>
              <a:rPr lang="en-US" dirty="0"/>
              <a:t> π</a:t>
            </a:r>
            <a:r>
              <a:rPr lang="en-US" dirty="0" err="1"/>
              <a:t>ου</a:t>
            </a:r>
            <a:r>
              <a:rPr lang="en-US" dirty="0"/>
              <a:t> </a:t>
            </a:r>
            <a:r>
              <a:rPr lang="en-US" dirty="0" err="1"/>
              <a:t>είν</a:t>
            </a:r>
            <a:r>
              <a:rPr lang="en-US" dirty="0"/>
              <a:t>α</a:t>
            </a:r>
            <a:r>
              <a:rPr lang="en-US" dirty="0" err="1"/>
              <a:t>ι</a:t>
            </a:r>
            <a:r>
              <a:rPr lang="en-US" dirty="0"/>
              <a:t> π</a:t>
            </a:r>
            <a:r>
              <a:rPr lang="en-US" dirty="0" err="1"/>
              <a:t>ε</a:t>
            </a:r>
            <a:r>
              <a:rPr lang="en-US" dirty="0"/>
              <a:t>π</a:t>
            </a:r>
            <a:r>
              <a:rPr lang="en-US" dirty="0" err="1"/>
              <a:t>ερ</a:t>
            </a:r>
            <a:r>
              <a:rPr lang="en-US" dirty="0"/>
              <a:t>α</a:t>
            </a:r>
            <a:r>
              <a:rPr lang="en-US" dirty="0" err="1"/>
              <a:t>σμένο</a:t>
            </a:r>
            <a:r>
              <a:rPr lang="en-US" dirty="0"/>
              <a:t>, μπ</a:t>
            </a:r>
            <a:r>
              <a:rPr lang="en-US" dirty="0" err="1"/>
              <a:t>ορεί</a:t>
            </a:r>
            <a:r>
              <a:rPr lang="en-US" dirty="0"/>
              <a:t> </a:t>
            </a:r>
            <a:r>
              <a:rPr lang="en-US" dirty="0" err="1"/>
              <a:t>ν</a:t>
            </a:r>
            <a:r>
              <a:rPr lang="en-US" dirty="0"/>
              <a:t>α </a:t>
            </a:r>
            <a:r>
              <a:rPr lang="en-US" dirty="0" err="1"/>
              <a:t>εκφρ</a:t>
            </a:r>
            <a:r>
              <a:rPr lang="en-US" dirty="0"/>
              <a:t>α</a:t>
            </a:r>
            <a:r>
              <a:rPr lang="en-US" dirty="0" err="1"/>
              <a:t>στεί</a:t>
            </a:r>
            <a:r>
              <a:rPr lang="en-US" dirty="0"/>
              <a:t>, </a:t>
            </a:r>
            <a:r>
              <a:rPr lang="en-US" dirty="0" err="1"/>
              <a:t>ό</a:t>
            </a:r>
            <a:r>
              <a:rPr lang="en-US" dirty="0"/>
              <a:t>π</a:t>
            </a:r>
            <a:r>
              <a:rPr lang="en-US" dirty="0" err="1"/>
              <a:t>ως</a:t>
            </a:r>
            <a:r>
              <a:rPr lang="en-US" dirty="0"/>
              <a:t> </a:t>
            </a:r>
            <a:r>
              <a:rPr lang="en-US" dirty="0" err="1"/>
              <a:t>είν</a:t>
            </a:r>
            <a:r>
              <a:rPr lang="en-US" dirty="0"/>
              <a:t>α</a:t>
            </a:r>
            <a:r>
              <a:rPr lang="en-US" dirty="0" err="1"/>
              <a:t>ι</a:t>
            </a:r>
            <a:r>
              <a:rPr lang="en-US" dirty="0"/>
              <a:t> </a:t>
            </a:r>
            <a:r>
              <a:rPr lang="en-US" dirty="0" err="1"/>
              <a:t>γνωστό</a:t>
            </a:r>
            <a:r>
              <a:rPr lang="en-US" dirty="0"/>
              <a:t>, απ</a:t>
            </a:r>
            <a:r>
              <a:rPr lang="en-US" dirty="0" err="1"/>
              <a:t>ό</a:t>
            </a:r>
            <a:r>
              <a:rPr lang="en-US" dirty="0"/>
              <a:t> </a:t>
            </a:r>
            <a:r>
              <a:rPr lang="en-US" dirty="0" err="1"/>
              <a:t>το</a:t>
            </a:r>
            <a:r>
              <a:rPr lang="en-US" dirty="0"/>
              <a:t> (1+x)</a:t>
            </a:r>
            <a:r>
              <a:rPr lang="en-US" baseline="30000" dirty="0"/>
              <a:t>m</a:t>
            </a:r>
            <a:r>
              <a:rPr lang="en-US" dirty="0"/>
              <a:t> . </a:t>
            </a:r>
          </a:p>
          <a:p>
            <a:pPr marL="0" indent="0">
              <a:buNone/>
            </a:pPr>
            <a:r>
              <a:rPr lang="en-US" dirty="0"/>
              <a:t> </a:t>
            </a:r>
            <a:r>
              <a:rPr lang="en-US" dirty="0" err="1"/>
              <a:t>Ότ</a:t>
            </a:r>
            <a:r>
              <a:rPr lang="en-US" dirty="0"/>
              <a:t>α</a:t>
            </a:r>
            <a:r>
              <a:rPr lang="en-US" dirty="0" err="1"/>
              <a:t>ν</a:t>
            </a:r>
            <a:r>
              <a:rPr lang="en-US" dirty="0"/>
              <a:t> </a:t>
            </a:r>
            <a:r>
              <a:rPr lang="en-US" dirty="0" err="1"/>
              <a:t>ο</a:t>
            </a:r>
            <a:r>
              <a:rPr lang="en-US" dirty="0"/>
              <a:t> </a:t>
            </a:r>
            <a:r>
              <a:rPr lang="en-US" i="1" dirty="0"/>
              <a:t>m</a:t>
            </a:r>
            <a:r>
              <a:rPr lang="en-US" dirty="0"/>
              <a:t> </a:t>
            </a:r>
            <a:r>
              <a:rPr lang="en-US" dirty="0" err="1"/>
              <a:t>δεν</a:t>
            </a:r>
            <a:r>
              <a:rPr lang="en-US" dirty="0"/>
              <a:t> </a:t>
            </a:r>
            <a:r>
              <a:rPr lang="en-US" dirty="0" err="1"/>
              <a:t>είν</a:t>
            </a:r>
            <a:r>
              <a:rPr lang="en-US" dirty="0"/>
              <a:t>α</a:t>
            </a:r>
            <a:r>
              <a:rPr lang="en-US" dirty="0" err="1"/>
              <a:t>ι</a:t>
            </a:r>
            <a:r>
              <a:rPr lang="en-US" dirty="0"/>
              <a:t> α</a:t>
            </a:r>
            <a:r>
              <a:rPr lang="en-US" dirty="0" err="1"/>
              <a:t>κέρ</a:t>
            </a:r>
            <a:r>
              <a:rPr lang="en-US" dirty="0"/>
              <a:t>α</a:t>
            </a:r>
            <a:r>
              <a:rPr lang="en-US" dirty="0" err="1"/>
              <a:t>ιος</a:t>
            </a:r>
            <a:r>
              <a:rPr lang="en-US" dirty="0"/>
              <a:t>, </a:t>
            </a:r>
            <a:r>
              <a:rPr lang="en-US" dirty="0" err="1"/>
              <a:t>η</a:t>
            </a:r>
            <a:r>
              <a:rPr lang="en-US" dirty="0"/>
              <a:t> </a:t>
            </a:r>
            <a:r>
              <a:rPr lang="en-US" dirty="0" err="1"/>
              <a:t>σειρά</a:t>
            </a:r>
            <a:r>
              <a:rPr lang="en-US" dirty="0"/>
              <a:t> </a:t>
            </a:r>
            <a:r>
              <a:rPr lang="en-US" dirty="0" err="1"/>
              <a:t>συνεχίζετ</a:t>
            </a:r>
            <a:r>
              <a:rPr lang="en-US" dirty="0"/>
              <a:t>α</a:t>
            </a:r>
            <a:r>
              <a:rPr lang="en-US" dirty="0" err="1"/>
              <a:t>ι</a:t>
            </a:r>
            <a:r>
              <a:rPr lang="en-US" dirty="0"/>
              <a:t> </a:t>
            </a:r>
            <a:r>
              <a:rPr lang="en-US" dirty="0" err="1"/>
              <a:t>ε</a:t>
            </a:r>
            <a:r>
              <a:rPr lang="en-US" dirty="0"/>
              <a:t>π’ </a:t>
            </a:r>
            <a:r>
              <a:rPr lang="en-US" dirty="0" err="1"/>
              <a:t>ά</a:t>
            </a:r>
            <a:r>
              <a:rPr lang="en-US" dirty="0"/>
              <a:t>π</a:t>
            </a:r>
            <a:r>
              <a:rPr lang="en-US" dirty="0" err="1"/>
              <a:t>ειρον</a:t>
            </a:r>
            <a:r>
              <a:rPr lang="en-US" dirty="0"/>
              <a:t>, </a:t>
            </a:r>
            <a:r>
              <a:rPr lang="en-US" dirty="0" err="1"/>
              <a:t>κ</a:t>
            </a:r>
            <a:r>
              <a:rPr lang="en-US" dirty="0"/>
              <a:t>α</a:t>
            </a:r>
            <a:r>
              <a:rPr lang="en-US" dirty="0" err="1"/>
              <a:t>ι</a:t>
            </a:r>
            <a:r>
              <a:rPr lang="en-US" dirty="0"/>
              <a:t> </a:t>
            </a:r>
            <a:r>
              <a:rPr lang="en-US" dirty="0" err="1"/>
              <a:t>συγκλίνει</a:t>
            </a:r>
            <a:r>
              <a:rPr lang="en-US" dirty="0"/>
              <a:t> </a:t>
            </a:r>
            <a:r>
              <a:rPr lang="en-US" dirty="0" err="1"/>
              <a:t>ή</a:t>
            </a:r>
            <a:r>
              <a:rPr lang="en-US" dirty="0"/>
              <a:t> απ</a:t>
            </a:r>
            <a:r>
              <a:rPr lang="en-US" dirty="0" err="1"/>
              <a:t>οκλίνει</a:t>
            </a:r>
            <a:r>
              <a:rPr lang="en-US" dirty="0"/>
              <a:t> α</a:t>
            </a:r>
            <a:r>
              <a:rPr lang="en-US" dirty="0" err="1"/>
              <a:t>νάλογ</a:t>
            </a:r>
            <a:r>
              <a:rPr lang="en-US" dirty="0"/>
              <a:t>α </a:t>
            </a:r>
            <a:r>
              <a:rPr lang="en-US" dirty="0" err="1"/>
              <a:t>με</a:t>
            </a:r>
            <a:r>
              <a:rPr lang="en-US" dirty="0"/>
              <a:t> </a:t>
            </a:r>
            <a:r>
              <a:rPr lang="en-US" dirty="0" err="1"/>
              <a:t>τις</a:t>
            </a:r>
            <a:r>
              <a:rPr lang="en-US" dirty="0"/>
              <a:t> </a:t>
            </a:r>
            <a:r>
              <a:rPr lang="en-US" dirty="0" err="1"/>
              <a:t>τιμές</a:t>
            </a:r>
            <a:r>
              <a:rPr lang="en-US" dirty="0"/>
              <a:t> π</a:t>
            </a:r>
            <a:r>
              <a:rPr lang="en-US" dirty="0" err="1"/>
              <a:t>ου</a:t>
            </a:r>
            <a:r>
              <a:rPr lang="en-US" dirty="0"/>
              <a:t> πα</a:t>
            </a:r>
            <a:r>
              <a:rPr lang="en-US" dirty="0" err="1"/>
              <a:t>ίρνουν</a:t>
            </a:r>
            <a:r>
              <a:rPr lang="en-US" dirty="0"/>
              <a:t> </a:t>
            </a:r>
            <a:r>
              <a:rPr lang="en-US" dirty="0" err="1"/>
              <a:t>οι</a:t>
            </a:r>
            <a:r>
              <a:rPr lang="en-US" dirty="0"/>
              <a:t> π</a:t>
            </a:r>
            <a:r>
              <a:rPr lang="en-US" dirty="0" err="1"/>
              <a:t>οσότητες</a:t>
            </a:r>
            <a:r>
              <a:rPr lang="en-US" dirty="0"/>
              <a:t> </a:t>
            </a:r>
            <a:r>
              <a:rPr lang="en-US" i="1" dirty="0"/>
              <a:t>m</a:t>
            </a:r>
            <a:r>
              <a:rPr lang="en-US" dirty="0"/>
              <a:t> </a:t>
            </a:r>
            <a:r>
              <a:rPr lang="en-US" dirty="0" err="1"/>
              <a:t>κ</a:t>
            </a:r>
            <a:r>
              <a:rPr lang="en-US" dirty="0"/>
              <a:t>α</a:t>
            </a:r>
            <a:r>
              <a:rPr lang="en-US" dirty="0" err="1"/>
              <a:t>ι</a:t>
            </a:r>
            <a:r>
              <a:rPr lang="en-US" dirty="0"/>
              <a:t> </a:t>
            </a:r>
            <a:r>
              <a:rPr lang="en-US" i="1" dirty="0"/>
              <a:t>x</a:t>
            </a:r>
            <a:r>
              <a:rPr lang="en-US" dirty="0"/>
              <a:t> . </a:t>
            </a:r>
            <a:r>
              <a:rPr lang="en-US" dirty="0" err="1"/>
              <a:t>Σ</a:t>
            </a:r>
            <a:r>
              <a:rPr lang="en-US" dirty="0"/>
              <a:t>’ α</a:t>
            </a:r>
            <a:r>
              <a:rPr lang="en-US" dirty="0" err="1"/>
              <a:t>υτή</a:t>
            </a:r>
            <a:r>
              <a:rPr lang="en-US" dirty="0"/>
              <a:t> </a:t>
            </a:r>
            <a:r>
              <a:rPr lang="en-US" dirty="0" err="1"/>
              <a:t>την</a:t>
            </a:r>
            <a:r>
              <a:rPr lang="en-US" dirty="0"/>
              <a:t> π</a:t>
            </a:r>
            <a:r>
              <a:rPr lang="en-US" dirty="0" err="1"/>
              <a:t>ερί</a:t>
            </a:r>
            <a:r>
              <a:rPr lang="en-US" dirty="0"/>
              <a:t>π</a:t>
            </a:r>
            <a:r>
              <a:rPr lang="en-US" dirty="0" err="1"/>
              <a:t>τωση</a:t>
            </a:r>
            <a:r>
              <a:rPr lang="en-US" dirty="0"/>
              <a:t>, </a:t>
            </a:r>
            <a:r>
              <a:rPr lang="en-US" dirty="0" err="1"/>
              <a:t>γράφουμε</a:t>
            </a:r>
            <a:r>
              <a:rPr lang="en-US" dirty="0"/>
              <a:t> </a:t>
            </a:r>
            <a:r>
              <a:rPr lang="en-US" dirty="0" err="1"/>
              <a:t>την</a:t>
            </a:r>
            <a:r>
              <a:rPr lang="en-US" dirty="0"/>
              <a:t> </a:t>
            </a:r>
            <a:r>
              <a:rPr lang="en-US" dirty="0" err="1"/>
              <a:t>ίδι</a:t>
            </a:r>
            <a:r>
              <a:rPr lang="en-US" dirty="0"/>
              <a:t>α </a:t>
            </a:r>
            <a:r>
              <a:rPr lang="en-US" dirty="0" err="1"/>
              <a:t>ισότητ</a:t>
            </a:r>
            <a:r>
              <a:rPr lang="en-US" dirty="0"/>
              <a:t>α.</a:t>
            </a:r>
          </a:p>
          <a:p>
            <a:pPr marL="0" indent="0">
              <a:buNone/>
            </a:pPr>
            <a:r>
              <a:rPr lang="en-US" dirty="0"/>
              <a:t>… </a:t>
            </a:r>
            <a:r>
              <a:rPr lang="en-US" dirty="0" err="1"/>
              <a:t>Υ</a:t>
            </a:r>
            <a:r>
              <a:rPr lang="en-US" dirty="0"/>
              <a:t>π</a:t>
            </a:r>
            <a:r>
              <a:rPr lang="en-US" dirty="0" err="1"/>
              <a:t>οτίθετ</a:t>
            </a:r>
            <a:r>
              <a:rPr lang="en-US" dirty="0"/>
              <a:t>α</a:t>
            </a:r>
            <a:r>
              <a:rPr lang="en-US" dirty="0" err="1"/>
              <a:t>ι</a:t>
            </a:r>
            <a:r>
              <a:rPr lang="en-US" dirty="0"/>
              <a:t> </a:t>
            </a:r>
            <a:r>
              <a:rPr lang="en-US" dirty="0" err="1"/>
              <a:t>ότι</a:t>
            </a:r>
            <a:r>
              <a:rPr lang="en-US" dirty="0"/>
              <a:t> </a:t>
            </a:r>
            <a:r>
              <a:rPr lang="en-US" dirty="0" err="1"/>
              <a:t>η</a:t>
            </a:r>
            <a:r>
              <a:rPr lang="en-US" dirty="0"/>
              <a:t> α</a:t>
            </a:r>
            <a:r>
              <a:rPr lang="en-US" dirty="0" err="1"/>
              <a:t>ριθμητική</a:t>
            </a:r>
            <a:r>
              <a:rPr lang="en-US" dirty="0"/>
              <a:t> </a:t>
            </a:r>
            <a:r>
              <a:rPr lang="en-US" dirty="0" err="1"/>
              <a:t>ισότητ</a:t>
            </a:r>
            <a:r>
              <a:rPr lang="en-US" dirty="0"/>
              <a:t>α </a:t>
            </a:r>
            <a:r>
              <a:rPr lang="en-US" dirty="0" err="1"/>
              <a:t>θ</a:t>
            </a:r>
            <a:r>
              <a:rPr lang="en-US" dirty="0"/>
              <a:t>α </a:t>
            </a:r>
            <a:r>
              <a:rPr lang="en-US" dirty="0" err="1"/>
              <a:t>ισχύει</a:t>
            </a:r>
            <a:r>
              <a:rPr lang="en-US" dirty="0"/>
              <a:t> </a:t>
            </a:r>
            <a:r>
              <a:rPr lang="en-US" dirty="0" err="1"/>
              <a:t>ό</a:t>
            </a:r>
            <a:r>
              <a:rPr lang="en-US" dirty="0"/>
              <a:t>π</a:t>
            </a:r>
            <a:r>
              <a:rPr lang="en-US" dirty="0" err="1"/>
              <a:t>οτε</a:t>
            </a:r>
            <a:r>
              <a:rPr lang="en-US" dirty="0"/>
              <a:t> </a:t>
            </a:r>
            <a:r>
              <a:rPr lang="en-US" dirty="0" err="1"/>
              <a:t>η</a:t>
            </a:r>
            <a:r>
              <a:rPr lang="en-US" dirty="0"/>
              <a:t> </a:t>
            </a:r>
            <a:r>
              <a:rPr lang="en-US" dirty="0" err="1"/>
              <a:t>σειρά</a:t>
            </a:r>
            <a:r>
              <a:rPr lang="en-US" dirty="0"/>
              <a:t> </a:t>
            </a:r>
            <a:r>
              <a:rPr lang="en-US" dirty="0" err="1"/>
              <a:t>συγκλίνει</a:t>
            </a:r>
            <a:r>
              <a:rPr lang="en-US" dirty="0"/>
              <a:t>, α</a:t>
            </a:r>
            <a:r>
              <a:rPr lang="en-US" dirty="0" err="1"/>
              <a:t>λλά</a:t>
            </a:r>
            <a:r>
              <a:rPr lang="en-US" dirty="0"/>
              <a:t> α</a:t>
            </a:r>
            <a:r>
              <a:rPr lang="en-US" dirty="0" err="1"/>
              <a:t>υτό</a:t>
            </a:r>
            <a:r>
              <a:rPr lang="en-US" dirty="0"/>
              <a:t> </a:t>
            </a:r>
            <a:r>
              <a:rPr lang="en-US" dirty="0" err="1"/>
              <a:t>δεν</a:t>
            </a:r>
            <a:r>
              <a:rPr lang="en-US" dirty="0"/>
              <a:t> </a:t>
            </a:r>
            <a:r>
              <a:rPr lang="en-US" dirty="0" err="1"/>
              <a:t>έχει</a:t>
            </a:r>
            <a:r>
              <a:rPr lang="en-US" dirty="0"/>
              <a:t> </a:t>
            </a:r>
            <a:r>
              <a:rPr lang="en-US" dirty="0" err="1"/>
              <a:t>ως</a:t>
            </a:r>
            <a:r>
              <a:rPr lang="en-US" dirty="0"/>
              <a:t> </a:t>
            </a:r>
            <a:r>
              <a:rPr lang="en-US" dirty="0" err="1"/>
              <a:t>τώρ</a:t>
            </a:r>
            <a:r>
              <a:rPr lang="en-US" dirty="0"/>
              <a:t>α απ</a:t>
            </a:r>
            <a:r>
              <a:rPr lang="en-US" dirty="0" err="1"/>
              <a:t>οδειχθεί</a:t>
            </a:r>
            <a:r>
              <a:rPr lang="en-US" dirty="0"/>
              <a:t>. </a:t>
            </a:r>
            <a:r>
              <a:rPr lang="en-US" dirty="0" err="1"/>
              <a:t>Niels</a:t>
            </a:r>
            <a:r>
              <a:rPr lang="en-US" dirty="0"/>
              <a:t> </a:t>
            </a:r>
            <a:r>
              <a:rPr lang="en-US" dirty="0" err="1"/>
              <a:t>Henrik</a:t>
            </a:r>
            <a:r>
              <a:rPr lang="en-US" dirty="0"/>
              <a:t> Abel. (</a:t>
            </a:r>
            <a:r>
              <a:rPr lang="en-US" dirty="0" err="1"/>
              <a:t>Spivak</a:t>
            </a:r>
            <a:r>
              <a:rPr lang="en-US" dirty="0"/>
              <a:t> 2010, p. 372)</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815117775"/>
              </p:ext>
            </p:extLst>
          </p:nvPr>
        </p:nvGraphicFramePr>
        <p:xfrm>
          <a:off x="4881503" y="1857522"/>
          <a:ext cx="3559112" cy="647884"/>
        </p:xfrm>
        <a:graphic>
          <a:graphicData uri="http://schemas.openxmlformats.org/presentationml/2006/ole">
            <mc:AlternateContent xmlns:mc="http://schemas.openxmlformats.org/markup-compatibility/2006">
              <mc:Choice xmlns:v="urn:schemas-microsoft-com:vml" Requires="v">
                <p:oleObj name="Equation" r:id="rId2" imgW="2146300" imgH="419100" progId="Equation.DSMT4">
                  <p:embed/>
                </p:oleObj>
              </mc:Choice>
              <mc:Fallback>
                <p:oleObj name="Equation" r:id="rId2" imgW="2146300" imgH="419100" progId="Equation.DSMT4">
                  <p:embed/>
                  <p:pic>
                    <p:nvPicPr>
                      <p:cNvPr id="0" name=""/>
                      <p:cNvPicPr/>
                      <p:nvPr/>
                    </p:nvPicPr>
                    <p:blipFill>
                      <a:blip r:embed="rId3"/>
                      <a:stretch>
                        <a:fillRect/>
                      </a:stretch>
                    </p:blipFill>
                    <p:spPr>
                      <a:xfrm>
                        <a:off x="4881503" y="1857522"/>
                        <a:ext cx="3559112" cy="647884"/>
                      </a:xfrm>
                      <a:prstGeom prst="rect">
                        <a:avLst/>
                      </a:prstGeom>
                    </p:spPr>
                  </p:pic>
                </p:oleObj>
              </mc:Fallback>
            </mc:AlternateContent>
          </a:graphicData>
        </a:graphic>
      </p:graphicFrame>
    </p:spTree>
    <p:extLst>
      <p:ext uri="{BB962C8B-B14F-4D97-AF65-F5344CB8AC3E}">
        <p14:creationId xmlns:p14="http://schemas.microsoft.com/office/powerpoint/2010/main" val="30549317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Τρίτη προσέγγιση</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l-GR" dirty="0"/>
              <a:t>Για να θεωρείτε ότι κάποιος έχει αναπτύξει ανωτέρου επιπέδου σκέψη πρέπει να συνδυάζει:</a:t>
            </a:r>
          </a:p>
          <a:p>
            <a:r>
              <a:rPr lang="el-GR" dirty="0"/>
              <a:t>Γνώση περιεχομένου (</a:t>
            </a:r>
            <a:r>
              <a:rPr lang="en-US" dirty="0"/>
              <a:t>content/basic thinking)</a:t>
            </a:r>
          </a:p>
          <a:p>
            <a:r>
              <a:rPr lang="el-GR" dirty="0"/>
              <a:t>Κριτική σκέψη (</a:t>
            </a:r>
            <a:r>
              <a:rPr lang="en-US" dirty="0"/>
              <a:t>critical thinking)</a:t>
            </a:r>
          </a:p>
          <a:p>
            <a:r>
              <a:rPr lang="el-GR" dirty="0"/>
              <a:t>Δημιουργική σκέψη (</a:t>
            </a:r>
            <a:r>
              <a:rPr lang="en-US" dirty="0"/>
              <a:t>creative thinking)</a:t>
            </a:r>
          </a:p>
          <a:p>
            <a:r>
              <a:rPr lang="el-GR" dirty="0"/>
              <a:t>Σύνθετες διαδικασίες σκέψης (</a:t>
            </a:r>
            <a:r>
              <a:rPr lang="en-US" dirty="0"/>
              <a:t>complex thinking process) </a:t>
            </a:r>
            <a:endParaRPr lang="el-GR" dirty="0"/>
          </a:p>
          <a:p>
            <a:pPr marL="0" indent="0">
              <a:buNone/>
            </a:pPr>
            <a:r>
              <a:rPr lang="el-GR" sz="2200" dirty="0"/>
              <a:t> (</a:t>
            </a:r>
            <a:r>
              <a:rPr lang="en-US" sz="2200" dirty="0"/>
              <a:t>Iowa Department of Education, 1989)</a:t>
            </a:r>
            <a:endParaRPr lang="el-GR" sz="2200" dirty="0"/>
          </a:p>
          <a:p>
            <a:endParaRPr lang="el-GR" dirty="0"/>
          </a:p>
          <a:p>
            <a:pPr marL="0" indent="0">
              <a:buNone/>
            </a:pPr>
            <a:endParaRPr lang="el-GR" dirty="0"/>
          </a:p>
          <a:p>
            <a:pPr marL="0" indent="0">
              <a:buNone/>
            </a:pPr>
            <a:endParaRPr lang="en-US" dirty="0"/>
          </a:p>
        </p:txBody>
      </p:sp>
    </p:spTree>
    <p:extLst>
      <p:ext uri="{BB962C8B-B14F-4D97-AF65-F5344CB8AC3E}">
        <p14:creationId xmlns:p14="http://schemas.microsoft.com/office/powerpoint/2010/main" val="12249337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1637"/>
          </a:xfrm>
        </p:spPr>
        <p:txBody>
          <a:bodyPr>
            <a:normAutofit fontScale="90000"/>
          </a:bodyPr>
          <a:lstStyle/>
          <a:p>
            <a:endParaRPr lang="en-US" dirty="0"/>
          </a:p>
        </p:txBody>
      </p:sp>
      <p:pic>
        <p:nvPicPr>
          <p:cNvPr id="4" name="Content Placeholder 3" descr="Στιγμιότυπο 2024-03-18, 12.24.20 μ.μ..png"/>
          <p:cNvPicPr>
            <a:picLocks noGrp="1" noChangeAspect="1"/>
          </p:cNvPicPr>
          <p:nvPr>
            <p:ph idx="1"/>
          </p:nvPr>
        </p:nvPicPr>
        <p:blipFill>
          <a:blip r:embed="rId2">
            <a:extLst>
              <a:ext uri="{28A0092B-C50C-407E-A947-70E740481C1C}">
                <a14:useLocalDpi xmlns:a14="http://schemas.microsoft.com/office/drawing/2010/main" val="0"/>
              </a:ext>
            </a:extLst>
          </a:blip>
          <a:srcRect t="5292" b="5292"/>
          <a:stretch>
            <a:fillRect/>
          </a:stretch>
        </p:blipFill>
        <p:spPr>
          <a:xfrm>
            <a:off x="457200" y="1028800"/>
            <a:ext cx="8986680" cy="5513728"/>
          </a:xfrm>
        </p:spPr>
      </p:pic>
    </p:spTree>
    <p:extLst>
      <p:ext uri="{BB962C8B-B14F-4D97-AF65-F5344CB8AC3E}">
        <p14:creationId xmlns:p14="http://schemas.microsoft.com/office/powerpoint/2010/main" val="540803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Βασική γνώση περιεχομένου</a:t>
            </a:r>
            <a:endParaRPr lang="en-US" dirty="0"/>
          </a:p>
        </p:txBody>
      </p:sp>
      <p:sp>
        <p:nvSpPr>
          <p:cNvPr id="3" name="Content Placeholder 2"/>
          <p:cNvSpPr>
            <a:spLocks noGrp="1"/>
          </p:cNvSpPr>
          <p:nvPr>
            <p:ph idx="1"/>
          </p:nvPr>
        </p:nvSpPr>
        <p:spPr/>
        <p:txBody>
          <a:bodyPr>
            <a:normAutofit lnSpcReduction="10000"/>
          </a:bodyPr>
          <a:lstStyle/>
          <a:p>
            <a:r>
              <a:rPr lang="el-GR" dirty="0"/>
              <a:t>Ακαδημαϊκή γνώση που διδάσκεται στα σχολεία</a:t>
            </a:r>
          </a:p>
          <a:p>
            <a:r>
              <a:rPr lang="el-GR" dirty="0"/>
              <a:t>Γνώση των κοινωνικών συμβάσεων, των απόκτηση δεξιοτήτων που είναι απαραίτητες για να λειτουργήσει κάποιος κριτικά, αποτελεσματικά και δημιουργικά στην κοινωνία.</a:t>
            </a:r>
          </a:p>
          <a:p>
            <a:r>
              <a:rPr lang="el-GR" dirty="0"/>
              <a:t>Επίγνωση και έλεγχος της γνώσης, των πράξεων και των συνεπειών τους.</a:t>
            </a:r>
            <a:endParaRPr lang="en-US" dirty="0"/>
          </a:p>
        </p:txBody>
      </p:sp>
    </p:spTree>
    <p:extLst>
      <p:ext uri="{BB962C8B-B14F-4D97-AF65-F5344CB8AC3E}">
        <p14:creationId xmlns:p14="http://schemas.microsoft.com/office/powerpoint/2010/main" val="30607055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Κριτική σκέψη</a:t>
            </a:r>
            <a:br>
              <a:rPr lang="el-GR" dirty="0"/>
            </a:br>
            <a:endParaRPr lang="en-US" dirty="0"/>
          </a:p>
        </p:txBody>
      </p:sp>
      <p:sp>
        <p:nvSpPr>
          <p:cNvPr id="3" name="Content Placeholder 2"/>
          <p:cNvSpPr>
            <a:spLocks noGrp="1"/>
          </p:cNvSpPr>
          <p:nvPr>
            <p:ph idx="1"/>
          </p:nvPr>
        </p:nvSpPr>
        <p:spPr/>
        <p:txBody>
          <a:bodyPr/>
          <a:lstStyle/>
          <a:p>
            <a:pPr marL="0" indent="0">
              <a:buNone/>
            </a:pPr>
            <a:r>
              <a:rPr lang="el-GR" dirty="0"/>
              <a:t>Η κριτική σκέψη αποτελεί την ικανότητα αναδιοργάνωσης της γνώσης χρησιμοποιώντας τις διαδικασίες της ανάλυσης (</a:t>
            </a:r>
            <a:r>
              <a:rPr lang="en-US" dirty="0"/>
              <a:t>analyzing), </a:t>
            </a:r>
            <a:r>
              <a:rPr lang="el-GR" dirty="0"/>
              <a:t>της σύνδεσης (</a:t>
            </a:r>
            <a:r>
              <a:rPr lang="en-US" dirty="0"/>
              <a:t>connecting) </a:t>
            </a:r>
            <a:r>
              <a:rPr lang="el-GR" dirty="0"/>
              <a:t>και της αξιολόγησης (</a:t>
            </a:r>
            <a:r>
              <a:rPr lang="en-US" dirty="0"/>
              <a:t>evaluating) </a:t>
            </a:r>
            <a:r>
              <a:rPr lang="el-GR" dirty="0"/>
              <a:t>της αποδεκτής γνώσης</a:t>
            </a:r>
            <a:r>
              <a:rPr lang="en-US" dirty="0"/>
              <a:t>.</a:t>
            </a:r>
            <a:endParaRPr lang="el-GR" dirty="0"/>
          </a:p>
          <a:p>
            <a:pPr marL="0" indent="0">
              <a:buNone/>
            </a:pPr>
            <a:endParaRPr lang="en-US" dirty="0"/>
          </a:p>
        </p:txBody>
      </p:sp>
    </p:spTree>
    <p:extLst>
      <p:ext uri="{BB962C8B-B14F-4D97-AF65-F5344CB8AC3E}">
        <p14:creationId xmlns:p14="http://schemas.microsoft.com/office/powerpoint/2010/main" val="1911985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Κριτική σκέψη</a:t>
            </a:r>
            <a:br>
              <a:rPr lang="el-GR" dirty="0"/>
            </a:br>
            <a:r>
              <a:rPr lang="el-GR" dirty="0"/>
              <a:t>Ανάλυση</a:t>
            </a:r>
            <a:endParaRPr lang="en-US" dirty="0"/>
          </a:p>
        </p:txBody>
      </p:sp>
      <p:sp>
        <p:nvSpPr>
          <p:cNvPr id="3" name="Content Placeholder 2"/>
          <p:cNvSpPr>
            <a:spLocks noGrp="1"/>
          </p:cNvSpPr>
          <p:nvPr>
            <p:ph idx="1"/>
          </p:nvPr>
        </p:nvSpPr>
        <p:spPr/>
        <p:txBody>
          <a:bodyPr/>
          <a:lstStyle/>
          <a:p>
            <a:pPr marL="0" indent="0">
              <a:buNone/>
            </a:pPr>
            <a:r>
              <a:rPr lang="el-GR" dirty="0"/>
              <a:t>Η ανάλυση περιλαμβάνει την κατανόηση και το χειρισμό σχέσεων μέρους/όλου</a:t>
            </a:r>
          </a:p>
          <a:p>
            <a:pPr marL="0" indent="0">
              <a:buNone/>
            </a:pPr>
            <a:r>
              <a:rPr lang="el-GR" dirty="0"/>
              <a:t>Επιτυγχάνεται με δραστηριότητες:</a:t>
            </a:r>
          </a:p>
          <a:p>
            <a:pPr>
              <a:buFontTx/>
              <a:buChar char="-"/>
            </a:pPr>
            <a:r>
              <a:rPr lang="el-GR" dirty="0"/>
              <a:t>αναγνώρισης και συμπλήρωσης μοτίβων</a:t>
            </a:r>
          </a:p>
          <a:p>
            <a:pPr>
              <a:buFontTx/>
              <a:buChar char="-"/>
            </a:pPr>
            <a:r>
              <a:rPr lang="el-GR" dirty="0"/>
              <a:t> ταξινόμησης αντικειμένων </a:t>
            </a:r>
          </a:p>
          <a:p>
            <a:pPr>
              <a:buFontTx/>
              <a:buChar char="-"/>
            </a:pPr>
            <a:r>
              <a:rPr lang="el-GR" dirty="0"/>
              <a:t>εντοπισμού περιορισμών </a:t>
            </a:r>
          </a:p>
          <a:p>
            <a:pPr>
              <a:buFontTx/>
              <a:buChar char="-"/>
            </a:pPr>
            <a:r>
              <a:rPr lang="el-GR" dirty="0"/>
              <a:t>εύρεση της βασικής ιδέας/νοήματος</a:t>
            </a:r>
            <a:endParaRPr lang="en-US" dirty="0"/>
          </a:p>
        </p:txBody>
      </p:sp>
    </p:spTree>
    <p:extLst>
      <p:ext uri="{BB962C8B-B14F-4D97-AF65-F5344CB8AC3E}">
        <p14:creationId xmlns:p14="http://schemas.microsoft.com/office/powerpoint/2010/main" val="8813908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Κριτική σκέψη</a:t>
            </a:r>
            <a:br>
              <a:rPr lang="el-GR" dirty="0"/>
            </a:br>
            <a:r>
              <a:rPr lang="el-GR" dirty="0"/>
              <a:t>Σύνδεση</a:t>
            </a:r>
            <a:endParaRPr lang="en-US" dirty="0"/>
          </a:p>
        </p:txBody>
      </p:sp>
      <p:sp>
        <p:nvSpPr>
          <p:cNvPr id="3" name="Content Placeholder 2"/>
          <p:cNvSpPr>
            <a:spLocks noGrp="1"/>
          </p:cNvSpPr>
          <p:nvPr>
            <p:ph idx="1"/>
          </p:nvPr>
        </p:nvSpPr>
        <p:spPr/>
        <p:txBody>
          <a:bodyPr/>
          <a:lstStyle/>
          <a:p>
            <a:pPr marL="0" indent="0">
              <a:buNone/>
            </a:pPr>
            <a:r>
              <a:rPr lang="el-GR" dirty="0"/>
              <a:t>Η διαδικασία της σύνδεσης επιτυγχάνεται με δραστηριότητες:</a:t>
            </a:r>
          </a:p>
          <a:p>
            <a:pPr>
              <a:buFontTx/>
              <a:buChar char="-"/>
            </a:pPr>
            <a:r>
              <a:rPr lang="el-GR" dirty="0"/>
              <a:t>Εύρεσης ομοιοτήτων και διαφορών</a:t>
            </a:r>
          </a:p>
          <a:p>
            <a:pPr>
              <a:buFontTx/>
              <a:buChar char="-"/>
            </a:pPr>
            <a:r>
              <a:rPr lang="el-GR" dirty="0"/>
              <a:t>Λογικής σκέψης, παραγωγικού συλλογισμού</a:t>
            </a:r>
          </a:p>
          <a:p>
            <a:pPr>
              <a:buFontTx/>
              <a:buChar char="-"/>
            </a:pPr>
            <a:r>
              <a:rPr lang="el-GR" dirty="0"/>
              <a:t>Επαγωγικού συλλογισμού</a:t>
            </a:r>
          </a:p>
          <a:p>
            <a:pPr>
              <a:buFontTx/>
              <a:buChar char="-"/>
            </a:pPr>
            <a:r>
              <a:rPr lang="el-GR" dirty="0"/>
              <a:t>Προσδιορισμού αιτιακών σχέσεων</a:t>
            </a:r>
          </a:p>
          <a:p>
            <a:pPr marL="0" indent="0">
              <a:buNone/>
            </a:pPr>
            <a:endParaRPr lang="el-GR" dirty="0"/>
          </a:p>
        </p:txBody>
      </p:sp>
    </p:spTree>
    <p:extLst>
      <p:ext uri="{BB962C8B-B14F-4D97-AF65-F5344CB8AC3E}">
        <p14:creationId xmlns:p14="http://schemas.microsoft.com/office/powerpoint/2010/main" val="15622348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Κριτική σκέψη </a:t>
            </a:r>
            <a:br>
              <a:rPr lang="el-GR" dirty="0"/>
            </a:br>
            <a:r>
              <a:rPr lang="el-GR" dirty="0"/>
              <a:t>Αξιολόγηση</a:t>
            </a:r>
            <a:endParaRPr lang="en-US" dirty="0"/>
          </a:p>
        </p:txBody>
      </p:sp>
      <p:sp>
        <p:nvSpPr>
          <p:cNvPr id="3" name="Content Placeholder 2"/>
          <p:cNvSpPr>
            <a:spLocks noGrp="1"/>
          </p:cNvSpPr>
          <p:nvPr>
            <p:ph idx="1"/>
          </p:nvPr>
        </p:nvSpPr>
        <p:spPr>
          <a:xfrm>
            <a:off x="457199" y="1600200"/>
            <a:ext cx="8385349" cy="4525963"/>
          </a:xfrm>
        </p:spPr>
        <p:txBody>
          <a:bodyPr/>
          <a:lstStyle/>
          <a:p>
            <a:pPr marL="0" indent="0">
              <a:buNone/>
            </a:pPr>
            <a:r>
              <a:rPr lang="el-GR" dirty="0"/>
              <a:t>Η αξιολόγηση αναφέρεται στην ικανότητα κρίσης δεδομένων με βάση κριτήρια και όχι αντιλήψεις.</a:t>
            </a:r>
          </a:p>
          <a:p>
            <a:pPr marL="0" indent="0">
              <a:buNone/>
            </a:pPr>
            <a:r>
              <a:rPr lang="el-GR" dirty="0"/>
              <a:t>Η αξιολόγηση επιτυγχάνεται με δραστηριότητες:</a:t>
            </a:r>
          </a:p>
          <a:p>
            <a:pPr marL="0" indent="0">
              <a:buNone/>
            </a:pPr>
            <a:r>
              <a:rPr lang="el-GR" dirty="0"/>
              <a:t>-αξιολόγησης δεδομένων με βάση συγκεκριμένο σκοπό</a:t>
            </a:r>
          </a:p>
          <a:p>
            <a:pPr marL="0" indent="0">
              <a:buNone/>
            </a:pPr>
            <a:r>
              <a:rPr lang="el-GR" dirty="0"/>
              <a:t>Προσδιορισμού κριτηρίων και προτεραιοτήτων</a:t>
            </a:r>
          </a:p>
          <a:p>
            <a:pPr marL="0" indent="0">
              <a:buNone/>
            </a:pPr>
            <a:r>
              <a:rPr lang="el-GR" dirty="0"/>
              <a:t>Αναγνώρισης λαθών και τεκμηρίωσης</a:t>
            </a:r>
          </a:p>
          <a:p>
            <a:pPr marL="0" indent="0">
              <a:buNone/>
            </a:pPr>
            <a:endParaRPr lang="en-US" dirty="0"/>
          </a:p>
        </p:txBody>
      </p:sp>
    </p:spTree>
    <p:extLst>
      <p:ext uri="{BB962C8B-B14F-4D97-AF65-F5344CB8AC3E}">
        <p14:creationId xmlns:p14="http://schemas.microsoft.com/office/powerpoint/2010/main" val="13653799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Δημιουργική σκέψη</a:t>
            </a:r>
            <a:endParaRPr lang="en-US" dirty="0"/>
          </a:p>
        </p:txBody>
      </p:sp>
      <p:sp>
        <p:nvSpPr>
          <p:cNvPr id="3" name="Content Placeholder 2"/>
          <p:cNvSpPr>
            <a:spLocks noGrp="1"/>
          </p:cNvSpPr>
          <p:nvPr>
            <p:ph idx="1"/>
          </p:nvPr>
        </p:nvSpPr>
        <p:spPr/>
        <p:txBody>
          <a:bodyPr/>
          <a:lstStyle/>
          <a:p>
            <a:r>
              <a:rPr lang="el-GR" dirty="0"/>
              <a:t>Η δημιουργική σκέψη περιλαμβάνει την παραγωγή νέας γνώσης η οποία βασίζεται στην αποδεκτή και αναδιοργανωμένη γνώση.</a:t>
            </a:r>
          </a:p>
          <a:p>
            <a:r>
              <a:rPr lang="el-GR" dirty="0"/>
              <a:t>Η δημιουργική γνώση προέρχεται από τη χρήση διαδικασιών</a:t>
            </a:r>
            <a:r>
              <a:rPr lang="en-US" dirty="0"/>
              <a:t>:</a:t>
            </a:r>
          </a:p>
          <a:p>
            <a:pPr>
              <a:buFontTx/>
              <a:buChar char="-"/>
            </a:pPr>
            <a:r>
              <a:rPr lang="el-GR" dirty="0"/>
              <a:t>σύνθεσης (</a:t>
            </a:r>
            <a:r>
              <a:rPr lang="en-US" dirty="0"/>
              <a:t>synthesizing)</a:t>
            </a:r>
          </a:p>
          <a:p>
            <a:pPr>
              <a:buFontTx/>
              <a:buChar char="-"/>
            </a:pPr>
            <a:r>
              <a:rPr lang="el-GR" dirty="0"/>
              <a:t>Νοητικής δημιουργίας (</a:t>
            </a:r>
            <a:r>
              <a:rPr lang="en-US" dirty="0"/>
              <a:t>imagining)</a:t>
            </a:r>
          </a:p>
          <a:p>
            <a:pPr>
              <a:buFontTx/>
              <a:buChar char="-"/>
            </a:pPr>
            <a:r>
              <a:rPr lang="el-GR" dirty="0"/>
              <a:t>Επεξεργασίας (</a:t>
            </a:r>
            <a:r>
              <a:rPr lang="en-US" dirty="0"/>
              <a:t>elaborating)</a:t>
            </a:r>
          </a:p>
        </p:txBody>
      </p:sp>
    </p:spTree>
    <p:extLst>
      <p:ext uri="{BB962C8B-B14F-4D97-AF65-F5344CB8AC3E}">
        <p14:creationId xmlns:p14="http://schemas.microsoft.com/office/powerpoint/2010/main" val="36919451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Σύνθεση</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a:t>Η διαδικασία της σύνθεσης αναφέρεται στην ικανότητα της σύνδεσης μερών για τη δημιουργία μιας νέας οντότητας. </a:t>
            </a:r>
          </a:p>
          <a:p>
            <a:pPr marL="0" indent="0">
              <a:buNone/>
            </a:pPr>
            <a:r>
              <a:rPr lang="el-GR" dirty="0"/>
              <a:t>Επιτυγχάνεται με δραστηριότητες:</a:t>
            </a:r>
          </a:p>
          <a:p>
            <a:pPr>
              <a:buFontTx/>
              <a:buChar char="-"/>
            </a:pPr>
            <a:r>
              <a:rPr lang="el-GR" dirty="0"/>
              <a:t>Εύρεσης σχέσεων μεταξύ αντικειμένων από διαφορετικά πεδία</a:t>
            </a:r>
          </a:p>
          <a:p>
            <a:pPr>
              <a:buFontTx/>
              <a:buChar char="-"/>
            </a:pPr>
            <a:r>
              <a:rPr lang="el-GR" dirty="0"/>
              <a:t>Σύνοψης βασικών ιδεών</a:t>
            </a:r>
          </a:p>
          <a:p>
            <a:pPr>
              <a:buFontTx/>
              <a:buChar char="-"/>
            </a:pPr>
            <a:r>
              <a:rPr lang="el-GR" dirty="0"/>
              <a:t>Ανάπτυξης ερμηνειών και εξηγήσεων</a:t>
            </a:r>
          </a:p>
          <a:p>
            <a:pPr>
              <a:buFontTx/>
              <a:buChar char="-"/>
            </a:pPr>
            <a:r>
              <a:rPr lang="el-GR" dirty="0"/>
              <a:t>Κατάστρωσης μιας λογικής πορείας</a:t>
            </a:r>
            <a:endParaRPr lang="en-US" dirty="0"/>
          </a:p>
        </p:txBody>
      </p:sp>
    </p:spTree>
    <p:extLst>
      <p:ext uri="{BB962C8B-B14F-4D97-AF65-F5344CB8AC3E}">
        <p14:creationId xmlns:p14="http://schemas.microsoft.com/office/powerpoint/2010/main" val="3771243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διπλή ασυνέχεια</a:t>
            </a:r>
            <a:endParaRPr lang="en-US" dirty="0"/>
          </a:p>
        </p:txBody>
      </p:sp>
      <p:sp>
        <p:nvSpPr>
          <p:cNvPr id="3" name="Content Placeholder 2"/>
          <p:cNvSpPr>
            <a:spLocks noGrp="1"/>
          </p:cNvSpPr>
          <p:nvPr>
            <p:ph idx="1"/>
          </p:nvPr>
        </p:nvSpPr>
        <p:spPr/>
        <p:txBody>
          <a:bodyPr>
            <a:normAutofit fontScale="85000" lnSpcReduction="20000"/>
          </a:bodyPr>
          <a:lstStyle/>
          <a:p>
            <a:r>
              <a:rPr lang="el-GR" dirty="0"/>
              <a:t>Υπάρχει μια «διπλή ασυνέχεια» στους εκπαιδευτικούς και την εκπαίδευσή τους.</a:t>
            </a:r>
          </a:p>
          <a:p>
            <a:r>
              <a:rPr lang="el-GR" dirty="0"/>
              <a:t>Η πρώτη ασυνέχεια είναι ότι η μελέτη των πανεπιστημιακών μαθηματικών δεν αναπτύχθηκε ως συνέχεια των σχολικών μαθηματικών που οι μαθητές (και μελλοντικοί καθηγητές) γνώριζαν. </a:t>
            </a:r>
          </a:p>
          <a:p>
            <a:r>
              <a:rPr lang="el-GR" dirty="0"/>
              <a:t>Η δεύτερη ασυνέχεια είναι η αποσύνδεση των μαθηματικών γνώσεων που οι εκπαιδευτικοί διδάχθηκαν στο πανεπιστήμιο σε σχέση με το μαθηματικό περιεχόμενο που καλούνται να διδάξουν.</a:t>
            </a:r>
            <a:r>
              <a:rPr lang="en-US" dirty="0">
                <a:effectLst/>
              </a:rPr>
              <a:t> </a:t>
            </a:r>
            <a:endParaRPr lang="el-GR" dirty="0">
              <a:effectLst/>
            </a:endParaRPr>
          </a:p>
          <a:p>
            <a:pPr marL="0" indent="0">
              <a:buNone/>
            </a:pPr>
            <a:r>
              <a:rPr lang="el-GR" dirty="0"/>
              <a:t>			Felix Klein (1932)  </a:t>
            </a:r>
            <a:r>
              <a:rPr lang="el-GR" i="1" dirty="0"/>
              <a:t>Στοιχειώδη Μαθηματικά από Ανώτερη Σκοπιά</a:t>
            </a:r>
            <a:endParaRPr lang="en-US" dirty="0"/>
          </a:p>
        </p:txBody>
      </p:sp>
    </p:spTree>
    <p:extLst>
      <p:ext uri="{BB962C8B-B14F-4D97-AF65-F5344CB8AC3E}">
        <p14:creationId xmlns:p14="http://schemas.microsoft.com/office/powerpoint/2010/main" val="14178498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Έργο βασικής γνώσης</a:t>
            </a:r>
            <a:endParaRPr lang="en-US" dirty="0"/>
          </a:p>
        </p:txBody>
      </p:sp>
      <p:sp>
        <p:nvSpPr>
          <p:cNvPr id="3" name="Content Placeholder 2"/>
          <p:cNvSpPr>
            <a:spLocks noGrp="1"/>
          </p:cNvSpPr>
          <p:nvPr>
            <p:ph idx="1"/>
          </p:nvPr>
        </p:nvSpPr>
        <p:spPr/>
        <p:txBody>
          <a:bodyPr>
            <a:normAutofit/>
          </a:bodyPr>
          <a:lstStyle/>
          <a:p>
            <a:pPr marL="0" indent="0">
              <a:buNone/>
            </a:pPr>
            <a:r>
              <a:rPr lang="el-GR" dirty="0"/>
              <a:t> </a:t>
            </a:r>
            <a:endParaRPr lang="en-US" dirty="0"/>
          </a:p>
          <a:p>
            <a:pPr marL="0" indent="0">
              <a:buNone/>
            </a:pPr>
            <a:r>
              <a:rPr lang="el-GR" dirty="0"/>
              <a:t>Δίνεται ισοσκελές τρίγωνο ΑΒΓ με ΑΒ = ΑΓ και Β</a:t>
            </a:r>
            <a:r>
              <a:rPr lang="el-GR" i="1" dirty="0"/>
              <a:t>=30</a:t>
            </a:r>
            <a:r>
              <a:rPr lang="el-GR" i="1" baseline="30000" dirty="0"/>
              <a:t>ο</a:t>
            </a:r>
            <a:r>
              <a:rPr lang="el-GR" dirty="0"/>
              <a:t>. Να βρείτε τις υπόλοιπες γωνίες του τριγώνου.</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7544537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Έργο κριτικής σκέψης</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l-GR" dirty="0"/>
              <a:t>Πιο από τα παρακάτω στοιχεία προσδιορίζουν ότι ένα τρίγωνο είναι ισοσκελές</a:t>
            </a:r>
          </a:p>
          <a:p>
            <a:pPr marL="0" indent="0">
              <a:buNone/>
            </a:pPr>
            <a:r>
              <a:rPr lang="el-GR" dirty="0"/>
              <a:t>Ένα τρίγωνο είναι ισοσκελές όταν:</a:t>
            </a:r>
            <a:endParaRPr lang="en-US" dirty="0"/>
          </a:p>
          <a:p>
            <a:pPr marL="0" indent="0">
              <a:buNone/>
            </a:pPr>
            <a:r>
              <a:rPr lang="el-GR" dirty="0"/>
              <a:t>Α) είναι ισόπλευρο</a:t>
            </a:r>
            <a:endParaRPr lang="en-US" dirty="0"/>
          </a:p>
          <a:p>
            <a:pPr marL="0" indent="0">
              <a:buNone/>
            </a:pPr>
            <a:r>
              <a:rPr lang="el-GR" dirty="0"/>
              <a:t>Β) δύο εξωτερικές γωνίες του είναι ίσες.</a:t>
            </a:r>
            <a:endParaRPr lang="en-US" dirty="0"/>
          </a:p>
          <a:p>
            <a:pPr marL="0" indent="0">
              <a:buNone/>
            </a:pPr>
            <a:r>
              <a:rPr lang="el-GR" dirty="0"/>
              <a:t>Γ) μία εξωτερική γωνία του είναι διπλάσια από τις δύο απέναντι εσωτερικές.</a:t>
            </a:r>
            <a:endParaRPr lang="en-US" dirty="0"/>
          </a:p>
          <a:p>
            <a:pPr marL="0" indent="0">
              <a:buNone/>
            </a:pPr>
            <a:r>
              <a:rPr lang="el-GR" dirty="0"/>
              <a:t>Δ) μία κορυφή του ανήκει στη μεσοκάθετη της απέναντι πλευράς του</a:t>
            </a:r>
            <a:endParaRPr lang="en-US" dirty="0"/>
          </a:p>
          <a:p>
            <a:pPr marL="0" indent="0">
              <a:buNone/>
            </a:pPr>
            <a:r>
              <a:rPr lang="el-GR" dirty="0"/>
              <a:t>Ε) όταν μία γωνία του είναι παραπληρωματική του διπλάσιου της άλλης.</a:t>
            </a:r>
            <a:endParaRPr lang="en-US" dirty="0"/>
          </a:p>
          <a:p>
            <a:pPr marL="0" indent="0">
              <a:buNone/>
            </a:pPr>
            <a:r>
              <a:rPr lang="el-GR" dirty="0"/>
              <a:t>στ) όταν το άθροισμα των γωνιών του είναι 180</a:t>
            </a:r>
            <a:r>
              <a:rPr lang="el-GR" baseline="30000" dirty="0"/>
              <a:t>ο</a:t>
            </a:r>
            <a:r>
              <a:rPr lang="el-GR" dirty="0"/>
              <a:t> .</a:t>
            </a:r>
            <a:endParaRPr lang="en-US" dirty="0"/>
          </a:p>
          <a:p>
            <a:pPr marL="0" indent="0">
              <a:buNone/>
            </a:pPr>
            <a:r>
              <a:rPr lang="el-GR" dirty="0"/>
              <a:t>Ζ) όταν μία πλευρά του είναι μικρότερη από το διπλάσιο μιας άλλης</a:t>
            </a:r>
            <a:endParaRPr lang="en-US" dirty="0"/>
          </a:p>
        </p:txBody>
      </p:sp>
    </p:spTree>
    <p:extLst>
      <p:ext uri="{BB962C8B-B14F-4D97-AF65-F5344CB8AC3E}">
        <p14:creationId xmlns:p14="http://schemas.microsoft.com/office/powerpoint/2010/main" val="13478704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562"/>
          </a:xfrm>
        </p:spPr>
        <p:txBody>
          <a:bodyPr>
            <a:normAutofit fontScale="90000"/>
          </a:bodyPr>
          <a:lstStyle/>
          <a:p>
            <a:r>
              <a:rPr lang="en-US" b="1" dirty="0" err="1"/>
              <a:t>Έργ</a:t>
            </a:r>
            <a:r>
              <a:rPr lang="en-US" b="1" dirty="0"/>
              <a:t>α </a:t>
            </a:r>
            <a:r>
              <a:rPr lang="en-US" b="1" dirty="0" err="1"/>
              <a:t>δημιουργικής</a:t>
            </a:r>
            <a:r>
              <a:rPr lang="en-US" b="1" dirty="0"/>
              <a:t> </a:t>
            </a:r>
            <a:r>
              <a:rPr lang="en-US" b="1" dirty="0" err="1"/>
              <a:t>σκέψης</a:t>
            </a:r>
            <a:br>
              <a:rPr lang="en-US" dirty="0"/>
            </a:br>
            <a:endParaRPr lang="en-US" dirty="0"/>
          </a:p>
        </p:txBody>
      </p:sp>
      <p:sp>
        <p:nvSpPr>
          <p:cNvPr id="3" name="Content Placeholder 2"/>
          <p:cNvSpPr>
            <a:spLocks noGrp="1"/>
          </p:cNvSpPr>
          <p:nvPr>
            <p:ph idx="1"/>
          </p:nvPr>
        </p:nvSpPr>
        <p:spPr>
          <a:xfrm>
            <a:off x="457200" y="691226"/>
            <a:ext cx="8229600" cy="6044202"/>
          </a:xfrm>
        </p:spPr>
        <p:txBody>
          <a:bodyPr>
            <a:normAutofit fontScale="92500"/>
          </a:bodyPr>
          <a:lstStyle/>
          <a:p>
            <a:pPr marL="0" indent="0">
              <a:buNone/>
            </a:pPr>
            <a:r>
              <a:rPr lang="en-US" dirty="0"/>
              <a:t>α) </a:t>
            </a:r>
            <a:r>
              <a:rPr lang="en-US" dirty="0" err="1"/>
              <a:t>Ενώνοντ</a:t>
            </a:r>
            <a:r>
              <a:rPr lang="en-US" dirty="0"/>
              <a:t>α</a:t>
            </a:r>
            <a:r>
              <a:rPr lang="en-US" dirty="0" err="1"/>
              <a:t>ς</a:t>
            </a:r>
            <a:r>
              <a:rPr lang="en-US" dirty="0"/>
              <a:t> </a:t>
            </a:r>
            <a:r>
              <a:rPr lang="en-US" dirty="0" err="1"/>
              <a:t>τελείες</a:t>
            </a:r>
            <a:r>
              <a:rPr lang="en-US" dirty="0"/>
              <a:t> </a:t>
            </a:r>
            <a:r>
              <a:rPr lang="en-US" dirty="0" err="1"/>
              <a:t>ν</a:t>
            </a:r>
            <a:r>
              <a:rPr lang="en-US" dirty="0"/>
              <a:t>α </a:t>
            </a:r>
            <a:r>
              <a:rPr lang="en-US" dirty="0" err="1"/>
              <a:t>κ</a:t>
            </a:r>
            <a:r>
              <a:rPr lang="en-US" dirty="0"/>
              <a:t>α</a:t>
            </a:r>
            <a:r>
              <a:rPr lang="en-US" dirty="0" err="1"/>
              <a:t>τ</a:t>
            </a:r>
            <a:r>
              <a:rPr lang="en-US" dirty="0"/>
              <a:t>α</a:t>
            </a:r>
            <a:r>
              <a:rPr lang="en-US" dirty="0" err="1"/>
              <a:t>σκευάσεις</a:t>
            </a:r>
            <a:r>
              <a:rPr lang="el-GR" dirty="0"/>
              <a:t> όσ</a:t>
            </a:r>
            <a:r>
              <a:rPr lang="en-US" dirty="0"/>
              <a:t>α π</a:t>
            </a:r>
            <a:r>
              <a:rPr lang="en-US" dirty="0" err="1"/>
              <a:t>ερισσότερ</a:t>
            </a:r>
            <a:r>
              <a:rPr lang="en-US" dirty="0"/>
              <a:t>α </a:t>
            </a:r>
            <a:r>
              <a:rPr lang="en-US" dirty="0" err="1"/>
              <a:t>άνισ</a:t>
            </a:r>
            <a:r>
              <a:rPr lang="en-US" dirty="0"/>
              <a:t>α </a:t>
            </a:r>
            <a:r>
              <a:rPr lang="en-US" dirty="0" err="1"/>
              <a:t>ισοσκελή</a:t>
            </a:r>
            <a:r>
              <a:rPr lang="en-US" dirty="0"/>
              <a:t> </a:t>
            </a:r>
            <a:r>
              <a:rPr lang="en-US" dirty="0" err="1"/>
              <a:t>τρίγων</a:t>
            </a:r>
            <a:r>
              <a:rPr lang="en-US" dirty="0"/>
              <a:t>α μπ</a:t>
            </a:r>
            <a:r>
              <a:rPr lang="en-US" dirty="0" err="1"/>
              <a:t>ορ</a:t>
            </a:r>
            <a:r>
              <a:rPr lang="el-GR" dirty="0"/>
              <a:t>είς</a:t>
            </a:r>
          </a:p>
          <a:p>
            <a:pPr marL="0" indent="0">
              <a:buNone/>
            </a:pPr>
            <a:endParaRPr lang="el-GR" dirty="0"/>
          </a:p>
          <a:p>
            <a:pPr marL="0" indent="0">
              <a:buNone/>
            </a:pPr>
            <a:endParaRPr lang="el-GR" dirty="0"/>
          </a:p>
          <a:p>
            <a:pPr marL="0" indent="0">
              <a:buNone/>
            </a:pPr>
            <a:endParaRPr lang="el-GR" dirty="0"/>
          </a:p>
          <a:p>
            <a:pPr marL="0" indent="0">
              <a:buNone/>
            </a:pPr>
            <a:r>
              <a:rPr lang="en-US" dirty="0"/>
              <a:t>β) </a:t>
            </a:r>
            <a:r>
              <a:rPr lang="en-US" dirty="0" err="1"/>
              <a:t>Δίνετ</a:t>
            </a:r>
            <a:r>
              <a:rPr lang="en-US" dirty="0"/>
              <a:t>α</a:t>
            </a:r>
            <a:r>
              <a:rPr lang="en-US" dirty="0" err="1"/>
              <a:t>ι</a:t>
            </a:r>
            <a:r>
              <a:rPr lang="en-US" dirty="0"/>
              <a:t> </a:t>
            </a:r>
            <a:r>
              <a:rPr lang="en-US" dirty="0" err="1"/>
              <a:t>έν</a:t>
            </a:r>
            <a:r>
              <a:rPr lang="en-US" dirty="0"/>
              <a:t>α </a:t>
            </a:r>
            <a:r>
              <a:rPr lang="en-US" dirty="0" err="1"/>
              <a:t>ισοσκελές</a:t>
            </a:r>
            <a:r>
              <a:rPr lang="en-US" dirty="0"/>
              <a:t> </a:t>
            </a:r>
            <a:r>
              <a:rPr lang="en-US" dirty="0" err="1"/>
              <a:t>τρίγωνο</a:t>
            </a:r>
            <a:r>
              <a:rPr lang="en-US" dirty="0"/>
              <a:t> ΑΒΓ </a:t>
            </a:r>
            <a:r>
              <a:rPr lang="en-US" dirty="0" err="1"/>
              <a:t>με</a:t>
            </a:r>
            <a:r>
              <a:rPr lang="en-US" dirty="0"/>
              <a:t> ΑΒ = ΑΓ. </a:t>
            </a:r>
            <a:r>
              <a:rPr lang="en-US" dirty="0" err="1"/>
              <a:t>Ν</a:t>
            </a:r>
            <a:r>
              <a:rPr lang="en-US" dirty="0"/>
              <a:t>α </a:t>
            </a:r>
            <a:r>
              <a:rPr lang="en-US" dirty="0" err="1"/>
              <a:t>σχεδιάσεις</a:t>
            </a:r>
            <a:r>
              <a:rPr lang="en-US" dirty="0"/>
              <a:t> </a:t>
            </a:r>
            <a:r>
              <a:rPr lang="en-US" dirty="0" err="1"/>
              <a:t>όσ</a:t>
            </a:r>
            <a:r>
              <a:rPr lang="en-US" dirty="0"/>
              <a:t>α π</a:t>
            </a:r>
            <a:r>
              <a:rPr lang="en-US" dirty="0" err="1"/>
              <a:t>ερισσότερ</a:t>
            </a:r>
            <a:r>
              <a:rPr lang="en-US" dirty="0"/>
              <a:t>α </a:t>
            </a:r>
            <a:r>
              <a:rPr lang="en-US" dirty="0" err="1"/>
              <a:t>ισοσκελή</a:t>
            </a:r>
            <a:r>
              <a:rPr lang="en-US" dirty="0"/>
              <a:t> </a:t>
            </a:r>
            <a:r>
              <a:rPr lang="en-US" dirty="0" err="1"/>
              <a:t>τρίγων</a:t>
            </a:r>
            <a:r>
              <a:rPr lang="en-US" dirty="0"/>
              <a:t>α μπ</a:t>
            </a:r>
            <a:r>
              <a:rPr lang="en-US" dirty="0" err="1"/>
              <a:t>ορείς</a:t>
            </a:r>
            <a:r>
              <a:rPr lang="en-US" dirty="0"/>
              <a:t> </a:t>
            </a:r>
            <a:r>
              <a:rPr lang="en-US" dirty="0" err="1"/>
              <a:t>τ</a:t>
            </a:r>
            <a:r>
              <a:rPr lang="en-US" dirty="0"/>
              <a:t>α </a:t>
            </a:r>
            <a:r>
              <a:rPr lang="en-US" dirty="0" err="1"/>
              <a:t>ο</a:t>
            </a:r>
            <a:r>
              <a:rPr lang="en-US" dirty="0"/>
              <a:t>π</a:t>
            </a:r>
            <a:r>
              <a:rPr lang="en-US" dirty="0" err="1"/>
              <a:t>οί</a:t>
            </a:r>
            <a:r>
              <a:rPr lang="en-US" dirty="0"/>
              <a:t>α </a:t>
            </a:r>
            <a:r>
              <a:rPr lang="en-US" dirty="0" err="1"/>
              <a:t>ν</a:t>
            </a:r>
            <a:r>
              <a:rPr lang="en-US" dirty="0"/>
              <a:t>α </a:t>
            </a:r>
            <a:r>
              <a:rPr lang="en-US" dirty="0" err="1"/>
              <a:t>είν</a:t>
            </a:r>
            <a:r>
              <a:rPr lang="en-US" dirty="0"/>
              <a:t>α</a:t>
            </a:r>
            <a:r>
              <a:rPr lang="en-US" dirty="0" err="1"/>
              <a:t>ι</a:t>
            </a:r>
            <a:r>
              <a:rPr lang="en-US" dirty="0"/>
              <a:t> </a:t>
            </a:r>
            <a:r>
              <a:rPr lang="en-US" dirty="0" err="1"/>
              <a:t>ίσ</a:t>
            </a:r>
            <a:r>
              <a:rPr lang="en-US" dirty="0"/>
              <a:t>α </a:t>
            </a:r>
            <a:r>
              <a:rPr lang="en-US" dirty="0" err="1"/>
              <a:t>με</a:t>
            </a:r>
            <a:r>
              <a:rPr lang="en-US" dirty="0"/>
              <a:t> </a:t>
            </a:r>
            <a:r>
              <a:rPr lang="en-US" dirty="0" err="1"/>
              <a:t>το</a:t>
            </a:r>
            <a:r>
              <a:rPr lang="en-US" dirty="0"/>
              <a:t> ΑΒΓ </a:t>
            </a:r>
            <a:r>
              <a:rPr lang="en-US" dirty="0" err="1"/>
              <a:t>κ</a:t>
            </a:r>
            <a:r>
              <a:rPr lang="en-US" dirty="0"/>
              <a:t>α</a:t>
            </a:r>
            <a:r>
              <a:rPr lang="en-US" dirty="0" err="1"/>
              <a:t>ι</a:t>
            </a:r>
            <a:r>
              <a:rPr lang="en-US" dirty="0"/>
              <a:t> </a:t>
            </a:r>
            <a:r>
              <a:rPr lang="en-US" dirty="0" err="1"/>
              <a:t>έχουν</a:t>
            </a:r>
            <a:r>
              <a:rPr lang="en-US" dirty="0"/>
              <a:t> </a:t>
            </a:r>
            <a:r>
              <a:rPr lang="en-US" dirty="0" err="1"/>
              <a:t>κοινή</a:t>
            </a:r>
            <a:r>
              <a:rPr lang="en-US" dirty="0"/>
              <a:t> </a:t>
            </a:r>
            <a:r>
              <a:rPr lang="en-US" dirty="0" err="1"/>
              <a:t>κορυφή</a:t>
            </a:r>
            <a:r>
              <a:rPr lang="en-US" dirty="0"/>
              <a:t> </a:t>
            </a:r>
            <a:r>
              <a:rPr lang="en-US" dirty="0" err="1"/>
              <a:t>ή</a:t>
            </a:r>
            <a:r>
              <a:rPr lang="en-US" dirty="0"/>
              <a:t> </a:t>
            </a:r>
            <a:r>
              <a:rPr lang="en-US" dirty="0" err="1"/>
              <a:t>κοινή</a:t>
            </a:r>
            <a:r>
              <a:rPr lang="en-US" dirty="0"/>
              <a:t> π</a:t>
            </a:r>
            <a:r>
              <a:rPr lang="en-US" dirty="0" err="1"/>
              <a:t>λευρά</a:t>
            </a:r>
            <a:r>
              <a:rPr lang="en-US" dirty="0"/>
              <a:t> </a:t>
            </a:r>
            <a:r>
              <a:rPr lang="en-US" dirty="0" err="1"/>
              <a:t>με</a:t>
            </a:r>
            <a:r>
              <a:rPr lang="en-US" dirty="0"/>
              <a:t> α</a:t>
            </a:r>
            <a:r>
              <a:rPr lang="en-US" dirty="0" err="1"/>
              <a:t>υτό</a:t>
            </a:r>
            <a:r>
              <a:rPr lang="en-US" dirty="0"/>
              <a:t>.</a:t>
            </a:r>
            <a:endParaRPr lang="el-GR" dirty="0"/>
          </a:p>
          <a:p>
            <a:pPr marL="0" indent="0">
              <a:buNone/>
            </a:pPr>
            <a:r>
              <a:rPr lang="en-US" dirty="0" err="1"/>
              <a:t>γ</a:t>
            </a:r>
            <a:r>
              <a:rPr lang="en-US" dirty="0"/>
              <a:t>) </a:t>
            </a:r>
            <a:r>
              <a:rPr lang="en-US" dirty="0" err="1"/>
              <a:t>Ν</a:t>
            </a:r>
            <a:r>
              <a:rPr lang="en-US" dirty="0"/>
              <a:t>α β</a:t>
            </a:r>
            <a:r>
              <a:rPr lang="en-US" dirty="0" err="1"/>
              <a:t>ρεθούν</a:t>
            </a:r>
            <a:r>
              <a:rPr lang="en-US" dirty="0"/>
              <a:t> </a:t>
            </a:r>
            <a:r>
              <a:rPr lang="en-US" dirty="0" err="1"/>
              <a:t>όλ</a:t>
            </a:r>
            <a:r>
              <a:rPr lang="en-US" dirty="0"/>
              <a:t>α </a:t>
            </a:r>
            <a:r>
              <a:rPr lang="en-US" dirty="0" err="1"/>
              <a:t>τ</a:t>
            </a:r>
            <a:r>
              <a:rPr lang="en-US" dirty="0"/>
              <a:t>α </a:t>
            </a:r>
            <a:r>
              <a:rPr lang="en-US" dirty="0" err="1"/>
              <a:t>ισοσκελή</a:t>
            </a:r>
            <a:r>
              <a:rPr lang="en-US" dirty="0"/>
              <a:t> </a:t>
            </a:r>
            <a:r>
              <a:rPr lang="en-US" dirty="0" err="1"/>
              <a:t>τρίγων</a:t>
            </a:r>
            <a:r>
              <a:rPr lang="en-US" dirty="0"/>
              <a:t>α </a:t>
            </a:r>
            <a:r>
              <a:rPr lang="en-US" dirty="0" err="1"/>
              <a:t>τ</a:t>
            </a:r>
            <a:r>
              <a:rPr lang="en-US" dirty="0"/>
              <a:t>α </a:t>
            </a:r>
            <a:r>
              <a:rPr lang="en-US" dirty="0" err="1"/>
              <a:t>ο</a:t>
            </a:r>
            <a:r>
              <a:rPr lang="en-US" dirty="0"/>
              <a:t>π</a:t>
            </a:r>
            <a:r>
              <a:rPr lang="en-US" dirty="0" err="1"/>
              <a:t>οί</a:t>
            </a:r>
            <a:r>
              <a:rPr lang="en-US" dirty="0"/>
              <a:t>α μπ</a:t>
            </a:r>
            <a:r>
              <a:rPr lang="en-US" dirty="0" err="1"/>
              <a:t>ορούν</a:t>
            </a:r>
            <a:r>
              <a:rPr lang="en-US" dirty="0"/>
              <a:t> </a:t>
            </a:r>
            <a:r>
              <a:rPr lang="en-US" dirty="0" err="1"/>
              <a:t>ν</a:t>
            </a:r>
            <a:r>
              <a:rPr lang="en-US" dirty="0"/>
              <a:t>α </a:t>
            </a:r>
            <a:r>
              <a:rPr lang="en-US" dirty="0" err="1"/>
              <a:t>χωριστούν</a:t>
            </a:r>
            <a:r>
              <a:rPr lang="en-US" dirty="0"/>
              <a:t> </a:t>
            </a:r>
            <a:r>
              <a:rPr lang="en-US" dirty="0" err="1"/>
              <a:t>σε</a:t>
            </a:r>
            <a:r>
              <a:rPr lang="en-US" dirty="0"/>
              <a:t> </a:t>
            </a:r>
            <a:r>
              <a:rPr lang="en-US" dirty="0" err="1"/>
              <a:t>δύο</a:t>
            </a:r>
            <a:r>
              <a:rPr lang="en-US" dirty="0"/>
              <a:t> </a:t>
            </a:r>
            <a:r>
              <a:rPr lang="en-US" dirty="0" err="1"/>
              <a:t>ισοσκελή</a:t>
            </a:r>
            <a:r>
              <a:rPr lang="en-US" dirty="0"/>
              <a:t> </a:t>
            </a:r>
            <a:r>
              <a:rPr lang="en-US" dirty="0" err="1"/>
              <a:t>τρίγων</a:t>
            </a:r>
            <a:r>
              <a:rPr lang="en-US" dirty="0"/>
              <a:t>α </a:t>
            </a:r>
            <a:r>
              <a:rPr lang="en-US" dirty="0" err="1"/>
              <a:t>με</a:t>
            </a:r>
            <a:r>
              <a:rPr lang="en-US" dirty="0"/>
              <a:t> </a:t>
            </a:r>
            <a:r>
              <a:rPr lang="en-US" dirty="0" err="1"/>
              <a:t>μί</a:t>
            </a:r>
            <a:r>
              <a:rPr lang="en-US" dirty="0"/>
              <a:t>α </a:t>
            </a:r>
            <a:r>
              <a:rPr lang="en-US" dirty="0" err="1"/>
              <a:t>ευθεί</a:t>
            </a:r>
            <a:r>
              <a:rPr lang="en-US" dirty="0"/>
              <a:t>α π</a:t>
            </a:r>
            <a:r>
              <a:rPr lang="en-US" dirty="0" err="1"/>
              <a:t>ου</a:t>
            </a:r>
            <a:r>
              <a:rPr lang="en-US" dirty="0"/>
              <a:t> </a:t>
            </a:r>
            <a:r>
              <a:rPr lang="en-US" dirty="0" err="1"/>
              <a:t>διέρχετ</a:t>
            </a:r>
            <a:r>
              <a:rPr lang="en-US" dirty="0"/>
              <a:t>α</a:t>
            </a:r>
            <a:r>
              <a:rPr lang="en-US" dirty="0" err="1"/>
              <a:t>ι</a:t>
            </a:r>
            <a:r>
              <a:rPr lang="en-US" dirty="0"/>
              <a:t> απ</a:t>
            </a:r>
            <a:r>
              <a:rPr lang="en-US" dirty="0" err="1"/>
              <a:t>ό</a:t>
            </a:r>
            <a:r>
              <a:rPr lang="en-US" dirty="0"/>
              <a:t> </a:t>
            </a:r>
            <a:r>
              <a:rPr lang="en-US" dirty="0" err="1"/>
              <a:t>μί</a:t>
            </a:r>
            <a:r>
              <a:rPr lang="en-US" dirty="0"/>
              <a:t>α </a:t>
            </a:r>
            <a:r>
              <a:rPr lang="en-US" dirty="0" err="1"/>
              <a:t>κορυφή</a:t>
            </a:r>
            <a:r>
              <a:rPr lang="en-US" dirty="0"/>
              <a:t>. </a:t>
            </a:r>
          </a:p>
          <a:p>
            <a:pPr marL="0" indent="0">
              <a:buNone/>
            </a:pPr>
            <a:endParaRPr lang="en-US" dirty="0"/>
          </a:p>
          <a:p>
            <a:pPr marL="0" indent="0">
              <a:buNone/>
            </a:pPr>
            <a:endParaRPr lang="el-GR" dirty="0"/>
          </a:p>
          <a:p>
            <a:pPr marL="0" indent="0">
              <a:buNone/>
            </a:pPr>
            <a:endParaRPr lang="en-US" dirty="0"/>
          </a:p>
        </p:txBody>
      </p:sp>
      <p:pic>
        <p:nvPicPr>
          <p:cNvPr id="4" name="Picture 3" descr="Στιγμιότυπο 2024-03-18, 1.24.24 μ.μ..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62417"/>
            <a:ext cx="9144000" cy="1459966"/>
          </a:xfrm>
          <a:prstGeom prst="rect">
            <a:avLst/>
          </a:prstGeom>
        </p:spPr>
      </p:pic>
    </p:spTree>
    <p:extLst>
      <p:ext uri="{BB962C8B-B14F-4D97-AF65-F5344CB8AC3E}">
        <p14:creationId xmlns:p14="http://schemas.microsoft.com/office/powerpoint/2010/main" val="38385268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28551"/>
          </a:xfrm>
        </p:spPr>
        <p:txBody>
          <a:bodyPr>
            <a:normAutofit fontScale="90000"/>
          </a:bodyPr>
          <a:lstStyle/>
          <a:p>
            <a:r>
              <a:rPr lang="el-GR" dirty="0"/>
              <a:t>Εργασία </a:t>
            </a:r>
            <a:br>
              <a:rPr lang="el-GR" dirty="0"/>
            </a:br>
            <a:r>
              <a:rPr lang="el-GR" sz="3100" dirty="0"/>
              <a:t>Παράδοση μέχρι 12/5/2024</a:t>
            </a:r>
            <a:br>
              <a:rPr lang="el-GR" sz="3100" dirty="0"/>
            </a:br>
            <a:r>
              <a:rPr lang="el-GR" sz="3100" dirty="0"/>
              <a:t>στο </a:t>
            </a:r>
            <a:r>
              <a:rPr lang="en-US" sz="2800" dirty="0" err="1"/>
              <a:t>s-zoitsakos@math.uoa.gr</a:t>
            </a:r>
            <a:endParaRPr lang="en-US" sz="3100" dirty="0"/>
          </a:p>
        </p:txBody>
      </p:sp>
      <p:sp>
        <p:nvSpPr>
          <p:cNvPr id="3" name="Content Placeholder 2"/>
          <p:cNvSpPr>
            <a:spLocks noGrp="1"/>
          </p:cNvSpPr>
          <p:nvPr>
            <p:ph idx="1"/>
          </p:nvPr>
        </p:nvSpPr>
        <p:spPr/>
        <p:txBody>
          <a:bodyPr/>
          <a:lstStyle/>
          <a:p>
            <a:pPr marL="0" indent="0">
              <a:buNone/>
            </a:pPr>
            <a:r>
              <a:rPr lang="el-GR" dirty="0"/>
              <a:t>Να σχεδιάσετε ένα μάθημα για κάποια μαθηματική έννοια η οποία διδάσκεται στη δευτεροβάθμια εκπαίδευση με στόχο να αναδείξετε στοιχεία της Ανώτερης μαθηματικής γνώσης και σκέψης με βάση ένα μοντέλο από αυτά που αναπτύχθηκαν στο μάθημα.</a:t>
            </a:r>
            <a:r>
              <a:rPr lang="en-US" dirty="0"/>
              <a:t> </a:t>
            </a:r>
          </a:p>
        </p:txBody>
      </p:sp>
      <p:sp>
        <p:nvSpPr>
          <p:cNvPr id="4" name="TextBox 3"/>
          <p:cNvSpPr txBox="1"/>
          <p:nvPr/>
        </p:nvSpPr>
        <p:spPr>
          <a:xfrm>
            <a:off x="1591733" y="12700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814396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l-GR" dirty="0"/>
              <a:t>α) Να αναφέρετε δυσκολίες των μαθητών σε σχέση με την έννοια αυτή, οι οποίες εντοπίζονται στη βιβλιογραφία.</a:t>
            </a:r>
            <a:endParaRPr lang="en-US" dirty="0"/>
          </a:p>
          <a:p>
            <a:pPr marL="0" indent="0">
              <a:buNone/>
            </a:pPr>
            <a:r>
              <a:rPr lang="el-GR" dirty="0"/>
              <a:t>β) Να αναλύσετε συγκεκριμένα στοιχεία της ανώτερης μαθηματικής γνώσης ή σκέψης που θεωρείτε ότι μπορούν να αναδειχθούν στην πρόταση σας τεκμηριώνοντας σε κάθε περίπτωση την τοποθέτησή σας.</a:t>
            </a:r>
            <a:endParaRPr lang="en-US" dirty="0"/>
          </a:p>
          <a:p>
            <a:pPr marL="0" indent="0">
              <a:buNone/>
            </a:pPr>
            <a:r>
              <a:rPr lang="el-GR" dirty="0"/>
              <a:t>γ) Να γράψετε ένα σύντομο αναστοχασμό σχετικά με στοιχεία της νέας επαγγελματικής γνώσης που αναπτύχθηκαν με το σχεδιασμό του μαθήματος που προτείνατε.</a:t>
            </a:r>
            <a:endParaRPr lang="en-US" dirty="0"/>
          </a:p>
          <a:p>
            <a:pPr marL="0" indent="0">
              <a:buNone/>
            </a:pPr>
            <a:r>
              <a:rPr lang="en-US" dirty="0"/>
              <a:t> </a:t>
            </a:r>
          </a:p>
        </p:txBody>
      </p:sp>
    </p:spTree>
    <p:extLst>
      <p:ext uri="{BB962C8B-B14F-4D97-AF65-F5344CB8AC3E}">
        <p14:creationId xmlns:p14="http://schemas.microsoft.com/office/powerpoint/2010/main" val="27201696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l-GR" dirty="0"/>
          </a:p>
          <a:p>
            <a:pPr marL="0" indent="0">
              <a:buNone/>
            </a:pPr>
            <a:endParaRPr lang="el-GR" dirty="0"/>
          </a:p>
          <a:p>
            <a:pPr marL="0" indent="0">
              <a:buNone/>
            </a:pPr>
            <a:endParaRPr lang="el-GR" dirty="0"/>
          </a:p>
          <a:p>
            <a:pPr marL="0" indent="0" algn="ctr">
              <a:buNone/>
            </a:pPr>
            <a:r>
              <a:rPr lang="el-GR" dirty="0"/>
              <a:t>Ευχαριστώ</a:t>
            </a:r>
            <a:endParaRPr lang="en-US" dirty="0"/>
          </a:p>
        </p:txBody>
      </p:sp>
    </p:spTree>
    <p:extLst>
      <p:ext uri="{BB962C8B-B14F-4D97-AF65-F5344CB8AC3E}">
        <p14:creationId xmlns:p14="http://schemas.microsoft.com/office/powerpoint/2010/main" val="1311413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a:t>
            </a:r>
            <a:r>
              <a:rPr lang="el-GR" baseline="30000" dirty="0"/>
              <a:t>η</a:t>
            </a:r>
            <a:r>
              <a:rPr lang="el-GR" dirty="0"/>
              <a:t> Συζήτηση</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l-GR" dirty="0"/>
              <a:t>Συζητάμε σχετικά με την διπλή ασυνέχεια στην εκπαίδευση των εκπαιδευτικών και την εκπαιδευτική πράξη.</a:t>
            </a:r>
          </a:p>
          <a:p>
            <a:pPr marL="0" indent="0">
              <a:buNone/>
            </a:pPr>
            <a:r>
              <a:rPr lang="el-GR" dirty="0"/>
              <a:t>α) Ποια η σχέση της μαθηματικής εκπαίδευσης των εκπαιδευτικών με τα μαθηματικά που πρόκειται να διδάξουν;</a:t>
            </a:r>
          </a:p>
          <a:p>
            <a:pPr marL="0" indent="0">
              <a:buNone/>
            </a:pPr>
            <a:r>
              <a:rPr lang="el-GR" dirty="0"/>
              <a:t> β) Χρησιμοποιείτε γνώσεις των Ανώτερων Μαθηματικών στη διδασκαλία σας; </a:t>
            </a:r>
          </a:p>
          <a:p>
            <a:pPr marL="0" indent="0">
              <a:buNone/>
            </a:pPr>
            <a:r>
              <a:rPr lang="el-GR" dirty="0"/>
              <a:t>Να αναφέρετε συγκεκριμένα παραδείγματα.</a:t>
            </a:r>
          </a:p>
          <a:p>
            <a:pPr marL="0" indent="0">
              <a:buNone/>
            </a:pPr>
            <a:r>
              <a:rPr lang="el-GR" dirty="0"/>
              <a:t>γ) Πως θεωρείτε ότι επηρεάζει η μαθηματική γνώση των εκπαιδευτικών την αποτελεσματικότητα της μάθησης των μαθητών;</a:t>
            </a:r>
          </a:p>
          <a:p>
            <a:pPr marL="0" indent="0">
              <a:buNone/>
            </a:pPr>
            <a:endParaRPr lang="en-US" dirty="0"/>
          </a:p>
        </p:txBody>
      </p:sp>
    </p:spTree>
    <p:extLst>
      <p:ext uri="{BB962C8B-B14F-4D97-AF65-F5344CB8AC3E}">
        <p14:creationId xmlns:p14="http://schemas.microsoft.com/office/powerpoint/2010/main" val="2093545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851" y="274638"/>
            <a:ext cx="8778239" cy="1143000"/>
          </a:xfrm>
        </p:spPr>
        <p:txBody>
          <a:bodyPr>
            <a:normAutofit fontScale="90000"/>
          </a:bodyPr>
          <a:lstStyle/>
          <a:p>
            <a:r>
              <a:rPr lang="el-GR" dirty="0"/>
              <a:t>Επίδραση της γνώσης των εκπαιδευτικών στην επίδοση των μαθητών</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l-GR" dirty="0"/>
              <a:t>Οι Coleman et al. (1966) και Jencks et al. (1972) βρίσκουν πολύ μικρή επίδραση της γνώσης των εκπαιδευτικών στην επίδοση των μαθητών σε σχέση με εξωτερικούς παράγοντες όπως το κοινωνικό και οικονομικό υπόβαθρο της οικογένειας. </a:t>
            </a:r>
          </a:p>
          <a:p>
            <a:pPr marL="0" indent="0">
              <a:buNone/>
            </a:pPr>
            <a:r>
              <a:rPr lang="el-GR" dirty="0"/>
              <a:t>Έρευνες του  Brophy (1986) που ασχολήθηκαν με πλευρές της διδασκαλίας όπως η διαχείριση της τάξης, η κατανομή του διδακτικού χρόνου ανέδειξαν μια πιο ισχυρή σχέση μεταξύ των γνώσεων των δασκάλων και της επίδοσης των μαθητών.</a:t>
            </a:r>
            <a:r>
              <a:rPr lang="en-US" dirty="0">
                <a:effectLst/>
              </a:rPr>
              <a:t> </a:t>
            </a:r>
            <a:endParaRPr lang="el-GR" dirty="0"/>
          </a:p>
        </p:txBody>
      </p:sp>
    </p:spTree>
    <p:extLst>
      <p:ext uri="{BB962C8B-B14F-4D97-AF65-F5344CB8AC3E}">
        <p14:creationId xmlns:p14="http://schemas.microsoft.com/office/powerpoint/2010/main" val="1551758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19" y="274638"/>
            <a:ext cx="8810395" cy="1143000"/>
          </a:xfrm>
        </p:spPr>
        <p:txBody>
          <a:bodyPr>
            <a:normAutofit fontScale="90000"/>
          </a:bodyPr>
          <a:lstStyle/>
          <a:p>
            <a:r>
              <a:rPr lang="el-GR" dirty="0"/>
              <a:t>Επίδραση της γνώσης των εκπαιδευτικών στην επίδοση των μαθητών</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l-GR" dirty="0"/>
              <a:t>Ο Begle (1979) στην έρευνά του αναφέρει ότι:</a:t>
            </a:r>
          </a:p>
          <a:p>
            <a:r>
              <a:rPr lang="el-GR" dirty="0"/>
              <a:t> Οι επιδόσεις των μαθητών στα μαθηματικά  δεν συνδέονται ούτε με τον αριθμό των πανεπιστημιακών μαθημάτων που είχαν διδαχθεί οι εκπαιδευτικοί τους ούτε με την επίδοση των εκπαιδευτικών στα μαθήματα αυτά. </a:t>
            </a:r>
          </a:p>
          <a:p>
            <a:r>
              <a:rPr lang="el-GR" dirty="0"/>
              <a:t>Η πεποίθηση σύμφωνα με την οποία «όσα περισσότερα γνωρίζει κάποιος για το γνωστικό του αντικείμενο τόσο πιο αποτελεσματικός δάσκαλος μπορεί να είναι», θέλει σημαντική τροποποίηση. </a:t>
            </a:r>
          </a:p>
          <a:p>
            <a:r>
              <a:rPr lang="el-GR" dirty="0"/>
              <a:t>«Η επίδραση της γνώσης των εκπαιδευτικών για το γνωστικό τους αντικείμενο στη μάθηση των μαθητών φαίνεται να είναι πολύ μικρότερη απ’ αυτή που υποθέτουμε» (σ. 53) </a:t>
            </a:r>
          </a:p>
          <a:p>
            <a:r>
              <a:rPr lang="el-GR" dirty="0"/>
              <a:t>Οι ερευνητές πρέπει να στρέψουν αλλού την προσοχή τους σχετικά με παράγοντες που συμβάλλουν ουσιαστικά στην αποτελεσματική διδασκαλία.</a:t>
            </a:r>
            <a:r>
              <a:rPr lang="en-US" dirty="0">
                <a:effectLst/>
              </a:rPr>
              <a:t> </a:t>
            </a:r>
            <a:endParaRPr lang="en-US" dirty="0"/>
          </a:p>
          <a:p>
            <a:endParaRPr lang="en-US" dirty="0"/>
          </a:p>
        </p:txBody>
      </p:sp>
    </p:spTree>
    <p:extLst>
      <p:ext uri="{BB962C8B-B14F-4D97-AF65-F5344CB8AC3E}">
        <p14:creationId xmlns:p14="http://schemas.microsoft.com/office/powerpoint/2010/main" val="1159498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96" y="274638"/>
            <a:ext cx="8874704" cy="1143000"/>
          </a:xfrm>
        </p:spPr>
        <p:txBody>
          <a:bodyPr>
            <a:normAutofit fontScale="90000"/>
          </a:bodyPr>
          <a:lstStyle/>
          <a:p>
            <a:r>
              <a:rPr lang="el-GR" dirty="0"/>
              <a:t>Επίδραση της γνώσης των εκπαιδευτικών στην επίδοση των μαθητών</a:t>
            </a:r>
            <a:endParaRPr lang="en-US" dirty="0"/>
          </a:p>
        </p:txBody>
      </p:sp>
      <p:sp>
        <p:nvSpPr>
          <p:cNvPr id="3" name="Content Placeholder 2"/>
          <p:cNvSpPr>
            <a:spLocks noGrp="1"/>
          </p:cNvSpPr>
          <p:nvPr>
            <p:ph idx="1"/>
          </p:nvPr>
        </p:nvSpPr>
        <p:spPr/>
        <p:txBody>
          <a:bodyPr>
            <a:normAutofit/>
          </a:bodyPr>
          <a:lstStyle/>
          <a:p>
            <a:pPr marL="0" indent="0">
              <a:buNone/>
            </a:pPr>
            <a:r>
              <a:rPr lang="el-GR" dirty="0"/>
              <a:t>Εκπαιδευτικοί που εξειδικεύτηκαν στο μάθημα που δίδασκαν, συχνά δεν ήταν πιο ικανοί από άλλους εκπαιδευτικούς στο να εξηγήσουν τις θεμελιώδεις έννοιες στον κλάδο τους» (NCRTE, 1991, όπως αναφέρεται στο </a:t>
            </a:r>
            <a:r>
              <a:rPr lang="en-US" dirty="0"/>
              <a:t>Conference Board of Mathematical Sciences</a:t>
            </a:r>
            <a:r>
              <a:rPr lang="el-GR" dirty="0"/>
              <a:t>, 2001, σ. 121).</a:t>
            </a:r>
            <a:r>
              <a:rPr lang="en-US" dirty="0">
                <a:effectLst/>
              </a:rPr>
              <a:t> </a:t>
            </a:r>
            <a:endParaRPr lang="en-US" dirty="0"/>
          </a:p>
        </p:txBody>
      </p:sp>
    </p:spTree>
    <p:extLst>
      <p:ext uri="{BB962C8B-B14F-4D97-AF65-F5344CB8AC3E}">
        <p14:creationId xmlns:p14="http://schemas.microsoft.com/office/powerpoint/2010/main" val="3150773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2420</TotalTime>
  <Words>3986</Words>
  <Application>Microsoft Office PowerPoint</Application>
  <PresentationFormat>Προβολή στην οθόνη (4:3)</PresentationFormat>
  <Paragraphs>247</Paragraphs>
  <Slides>55</Slides>
  <Notes>3</Notes>
  <HiddenSlides>0</HiddenSlides>
  <MMClips>0</MMClips>
  <ScaleCrop>false</ScaleCrop>
  <HeadingPairs>
    <vt:vector size="8" baseType="variant">
      <vt:variant>
        <vt:lpstr>Γραμματοσειρές που χρησιμοποιούνται</vt:lpstr>
      </vt:variant>
      <vt:variant>
        <vt:i4>2</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55</vt:i4>
      </vt:variant>
    </vt:vector>
  </HeadingPairs>
  <TitlesOfParts>
    <vt:vector size="59" baseType="lpstr">
      <vt:lpstr>Arial</vt:lpstr>
      <vt:lpstr>Calibri</vt:lpstr>
      <vt:lpstr>Office Theme</vt:lpstr>
      <vt:lpstr>Equation</vt:lpstr>
      <vt:lpstr>Ανώτερη Μαθηματική γνώση  και σκέψη</vt:lpstr>
      <vt:lpstr>Ανώτερη Μαθηματική Γνώση</vt:lpstr>
      <vt:lpstr>1η συζήτηση</vt:lpstr>
      <vt:lpstr>Παρουσίαση του PowerPoint</vt:lpstr>
      <vt:lpstr>Η διπλή ασυνέχεια</vt:lpstr>
      <vt:lpstr>2η Συζήτηση</vt:lpstr>
      <vt:lpstr>Επίδραση της γνώσης των εκπαιδευτικών στην επίδοση των μαθητών</vt:lpstr>
      <vt:lpstr>Επίδραση της γνώσης των εκπαιδευτικών στην επίδοση των μαθητών</vt:lpstr>
      <vt:lpstr>Επίδραση της γνώσης των εκπαιδευτικών στην επίδοση των μαθητών</vt:lpstr>
      <vt:lpstr>Επίδραση της γνώσης των εκπαιδευτικών στην επίδοση των μαθητών</vt:lpstr>
      <vt:lpstr>Μορφές γνώσης των ανώτερων μαθηματικών (Stockton and Wasserman, 2017)</vt:lpstr>
      <vt:lpstr>Παραδείγματα απλοϊκών προσεγγίσεων</vt:lpstr>
      <vt:lpstr>Παραδείγματα απλοϊκών προσεγγίσεων</vt:lpstr>
      <vt:lpstr>Παρουσίαση του PowerPoint</vt:lpstr>
      <vt:lpstr>Παρουσίαση του PowerPoint</vt:lpstr>
      <vt:lpstr>Εξελικτική γνώση</vt:lpstr>
      <vt:lpstr>Παραδείγματα</vt:lpstr>
      <vt:lpstr>Παράδειγμα</vt:lpstr>
      <vt:lpstr>Αξιωματική γνώση </vt:lpstr>
      <vt:lpstr>Παραδείγματα</vt:lpstr>
      <vt:lpstr>Λογική γνώση</vt:lpstr>
      <vt:lpstr>Δίνεται παραλληλόγραμμο ΑΒΓΔ και στις προεκτάσεις των πλευρών του ΔΑ και ΔΓ θεωρούμε τα σημεία Ζ και Ε αντίστοιχα ώστε  και . Να αποδειχθεί ότι τα σημεία Ζ, Β και Ε είναι συνευθειακά» </vt:lpstr>
      <vt:lpstr>Έλεγχος εγκυρότητας συλλογισμού Νόμος της Ανάκλασης</vt:lpstr>
      <vt:lpstr>Παραδείγματα</vt:lpstr>
      <vt:lpstr>Ανώτερη Μαθηματική Σκέψη</vt:lpstr>
      <vt:lpstr>Ανώτερη Μαθηματική Σκέψη</vt:lpstr>
      <vt:lpstr>Προσεγγίσεις για την Ανώτερη μαθηματική σκέψη</vt:lpstr>
      <vt:lpstr>Πρώτη προσέγγιση</vt:lpstr>
      <vt:lpstr>Δεύτερη προσέγγιση</vt:lpstr>
      <vt:lpstr>Παρουσίαση του PowerPoint</vt:lpstr>
      <vt:lpstr>Παρουσίαση του PowerPoint</vt:lpstr>
      <vt:lpstr>Ανώτερη μαθηματική σκέψη (Harel)</vt:lpstr>
      <vt:lpstr>1-1+1-1+... Σειρά Grandi</vt:lpstr>
      <vt:lpstr>Αποτελέσματα έρευνας σε μαθητές για τη σειρά Grandi    (Bagni, 2005)</vt:lpstr>
      <vt:lpstr>Ένας πραγματικός διάλογος</vt:lpstr>
      <vt:lpstr>Σειρά Grandi</vt:lpstr>
      <vt:lpstr>O Leibniz για τη σειρά Grandi</vt:lpstr>
      <vt:lpstr>O Leibniz για τη σειρά Grandi</vt:lpstr>
      <vt:lpstr>O Riccati για τη σειρά Grandi</vt:lpstr>
      <vt:lpstr>H προμετωπίδα του κεφαλαίου για την “προσέγγιση με πολυωνυμικές συναρτήσεις” στο βιβλίο του Spivak</vt:lpstr>
      <vt:lpstr>Τρίτη προσέγγιση</vt:lpstr>
      <vt:lpstr>Παρουσίαση του PowerPoint</vt:lpstr>
      <vt:lpstr>Βασική γνώση περιεχομένου</vt:lpstr>
      <vt:lpstr>Κριτική σκέψη </vt:lpstr>
      <vt:lpstr>Κριτική σκέψη Ανάλυση</vt:lpstr>
      <vt:lpstr>Κριτική σκέψη Σύνδεση</vt:lpstr>
      <vt:lpstr>Κριτική σκέψη  Αξιολόγηση</vt:lpstr>
      <vt:lpstr>Δημιουργική σκέψη</vt:lpstr>
      <vt:lpstr>Σύνθεση</vt:lpstr>
      <vt:lpstr>Έργο βασικής γνώσης</vt:lpstr>
      <vt:lpstr>Έργο κριτικής σκέψης </vt:lpstr>
      <vt:lpstr>Έργα δημιουργικής σκέψης </vt:lpstr>
      <vt:lpstr>Εργασία  Παράδοση μέχρι 12/5/2024 στο s-zoitsakos@math.uoa.gr</vt:lpstr>
      <vt:lpstr>Παρουσίαση του PowerPoint</vt:lpstr>
      <vt:lpstr>Παρουσίαση του PowerPoint</vt:lpstr>
    </vt:vector>
  </TitlesOfParts>
  <Company>Him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Ανώτερη Μαθηματική γνώση  και σκέψη</dc:title>
  <dc:creator>Me Moreme</dc:creator>
  <cp:lastModifiedBy>Χαράλαμπος Σακονίδης</cp:lastModifiedBy>
  <cp:revision>79</cp:revision>
  <dcterms:created xsi:type="dcterms:W3CDTF">2019-03-06T07:21:17Z</dcterms:created>
  <dcterms:modified xsi:type="dcterms:W3CDTF">2024-04-20T23:38:46Z</dcterms:modified>
</cp:coreProperties>
</file>