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63" r:id="rId6"/>
    <p:sldId id="260" r:id="rId7"/>
    <p:sldId id="259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94"/>
  </p:normalViewPr>
  <p:slideViewPr>
    <p:cSldViewPr snapToGrid="0">
      <p:cViewPr varScale="1">
        <p:scale>
          <a:sx n="121" d="100"/>
          <a:sy n="121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A06FD-CF6A-AB4E-A529-4E605EB503C1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AF54B-3A0F-EE41-9FF0-6736BD676A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825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AF54B-3A0F-EE41-9FF0-6736BD676A9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307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AF54B-3A0F-EE41-9FF0-6736BD676A9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525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F1A016-1B92-7733-B759-0447A611F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F32D3C7-E607-F520-C15E-B30EB2F30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01C2E5-BE7E-BCB5-E041-B02C2D49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C0E97C1-838A-7DE2-F82F-2B3C5980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3C2402-9D11-A143-629D-F8EF4D74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40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379469-AE43-609E-B1BE-BE8D4BBD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5AAB6E7-D7D2-71A6-7180-FB5058467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F53A2F-C5A7-F2B5-036C-83E4D141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834CE30-0E22-A8CD-B34F-365E2457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8DCAFAA-8E83-33F7-50ED-C9282D9A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50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9F45DFD-05E2-3FD2-D2EA-B60720B8C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2E7A6FC-CB44-93FB-0EF2-71A909C97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B3B16A-3B41-F31D-CF68-2A9BD076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528129-CEC5-5AAC-34C2-AFDDA205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31A114-D4E6-FFFC-69B6-30A64492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861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C1D51A-7403-BCBB-A86B-0F881CF6E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B9A240-D0B7-E7CD-0B19-BF7768264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5E7557-A1C1-4F39-5A96-CDC32923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31840D-692E-76CE-979B-3ECA1812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4B9FB10-4EB7-8E86-65D6-C42796E3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128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B619B-A0C8-0FB4-7779-F0C861343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A6326B3-1EB3-0636-CBF8-7B6D82EE4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6570A7-51E9-9826-8108-F6FEE7AD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A72C32-F6AF-0AF8-BC20-6A747C4E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E8628BE-F501-FC0D-4734-55A3CD89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20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72C7E1-1F1B-FFDB-7ADE-14C60332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7CE3B6-5878-BFF7-FEA9-3C046DB56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F5C6197-0311-03A2-62B4-B23B40242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BC3D74-B3BD-7F5B-1A0E-8AAD4F5A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8F4545C-42C4-33DF-7265-B74596CC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EE0410-4DAB-9DA5-4AFD-CC47C93C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407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843A32-7C1C-2AEF-7D45-D06A194A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533D2EF-646C-159C-0F9B-9D42F0F96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12638FA-848D-23E0-0763-1F65B38A2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F894D22-DE3A-F470-A128-115126E78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405F8E0-896C-1BD5-B205-4D6BE5661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5C48458-B6D0-4CBC-986D-850D1E64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7C2DA5C-ACE2-E317-ED35-BEB96008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F7843B5-CAF8-2AEE-E997-1347E0B3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35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D1D086-9DDA-AB85-B3F9-17BD5289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9220451-5B4F-2B41-5DB7-5432C7AF8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19D22C7-2742-D6F4-50F3-A1BDEEF3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B4C717C-EB13-9920-22A9-55822B95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6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3C23EE0-B847-1092-3C69-29C0976C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BC431FC-8818-7D71-2A6A-8D8E9985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6CB5D1B-0B30-13B3-410C-426DDFEC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43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28A2E1-BF08-89FB-F907-3370F1F4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47A9AF-0D73-8B6C-2655-9359174E6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D50CE88-8550-8BC7-40BF-E93FAA630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E905EC6-C86A-747E-089F-9BECD161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5C7889E-5389-8ED9-3EDF-336D0E78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2632D17-81EF-05C2-57F6-5578514B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68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2FBF9C-CBAA-742E-9A6C-D99385770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5E11C94-835C-27EF-C331-CAF2B9105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795E3B6-0A07-E77C-B2A5-83B63AF5F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994DCBB-80AB-7810-FEB0-F651714F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A605FE-A34A-6439-4441-376353C4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D032A83-C0FB-240E-CCA4-BAC8C21A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46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C110172-19AB-3323-A412-A7D8397D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D1F124B-3352-7579-BB17-99551E28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FB07E9-0C26-0A2F-2AD0-70723B429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8FBA67-C330-DA47-A6D9-DFFEF3803A3F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71926F-2FC6-109E-DA43-6987FCC50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0F5C47-F7AF-6E73-B90D-09CE51B04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685331-BB07-234F-B6B4-5573371409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6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6FCBDB7-5DCA-B9B2-FA2C-C7C1C193B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l-GR" sz="7200"/>
              <a:t>Οι Φυσικές Επιστήμες </a:t>
            </a:r>
            <a:br>
              <a:rPr lang="el-GR" sz="7200"/>
            </a:br>
            <a:r>
              <a:rPr lang="el-GR" sz="7200"/>
              <a:t>στην «Αγορά»…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588C9D2-B21F-AC9C-3E75-16033DF2E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l-GR" sz="2800"/>
              <a:t>Βασίλης Τσελφές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5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10046EB-16CC-C8D3-3DD3-E200BA9E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4000"/>
              <a:t>Μοντέλα Επιστήμης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647A4A-F168-6E5C-383C-5B6086F7B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49996"/>
            <a:ext cx="10168128" cy="4418970"/>
          </a:xfrm>
        </p:spPr>
        <p:txBody>
          <a:bodyPr>
            <a:noAutofit/>
          </a:bodyPr>
          <a:lstStyle/>
          <a:p>
            <a:r>
              <a:rPr lang="el-GR" sz="2400" b="1" dirty="0"/>
              <a:t>Αυτόνομη</a:t>
            </a:r>
            <a:r>
              <a:rPr lang="el-GR" sz="2400" dirty="0"/>
              <a:t> Επιστήμη:</a:t>
            </a:r>
          </a:p>
          <a:p>
            <a:pPr lvl="1"/>
            <a:r>
              <a:rPr lang="el-GR" dirty="0"/>
              <a:t>Αναφέρεται στη ανάπτυξη της ίδιας της επιστήμης, για χάρη της Επιστήμης</a:t>
            </a:r>
          </a:p>
          <a:p>
            <a:pPr lvl="1"/>
            <a:r>
              <a:rPr lang="el-GR" dirty="0"/>
              <a:t>Απεικονίζει μια ανεξάρτητη επιστημονική κοινότητα </a:t>
            </a:r>
          </a:p>
          <a:p>
            <a:r>
              <a:rPr lang="el-GR" sz="2400" dirty="0"/>
              <a:t>Επιστήμη </a:t>
            </a:r>
            <a:r>
              <a:rPr lang="el-GR" sz="2400" b="1" dirty="0"/>
              <a:t>Δημοσίου Συμφέροντος</a:t>
            </a:r>
            <a:r>
              <a:rPr lang="el-GR" sz="2400" dirty="0"/>
              <a:t>:</a:t>
            </a:r>
          </a:p>
          <a:p>
            <a:pPr lvl="1"/>
            <a:r>
              <a:rPr lang="el-GR" dirty="0"/>
              <a:t>Αναφέρεται στην ανάπτυξη της κοινωνίας </a:t>
            </a:r>
          </a:p>
          <a:p>
            <a:pPr lvl="1"/>
            <a:r>
              <a:rPr lang="el-GR" dirty="0"/>
              <a:t>Έμφαση στον ρόλο της επιστημονικής κοινότητας στην επίλυση ή την ανακούφιση των προβλημάτων της κοινωνίας  </a:t>
            </a:r>
          </a:p>
          <a:p>
            <a:r>
              <a:rPr lang="el-GR" sz="2400" b="1" dirty="0"/>
              <a:t>Εμπορευματοποιημένη</a:t>
            </a:r>
            <a:r>
              <a:rPr lang="el-GR" sz="2400" dirty="0"/>
              <a:t> Επιστήμη:</a:t>
            </a:r>
          </a:p>
          <a:p>
            <a:pPr lvl="1"/>
            <a:r>
              <a:rPr lang="el-GR" dirty="0"/>
              <a:t>Αναφέρεται στην οικονομική </a:t>
            </a:r>
            <a:r>
              <a:rPr lang="el-GR" dirty="0" err="1"/>
              <a:t>εργαλειοποίηση</a:t>
            </a:r>
            <a:r>
              <a:rPr lang="el-GR" dirty="0"/>
              <a:t> της Επιστήμης,</a:t>
            </a:r>
          </a:p>
          <a:p>
            <a:pPr lvl="1"/>
            <a:r>
              <a:rPr lang="el-GR" dirty="0"/>
              <a:t>Στην ανάπτυξη της Επιστήμης στη βάση του οικονομικού κέρδους</a:t>
            </a:r>
          </a:p>
        </p:txBody>
      </p:sp>
    </p:spTree>
    <p:extLst>
      <p:ext uri="{BB962C8B-B14F-4D97-AF65-F5344CB8AC3E}">
        <p14:creationId xmlns:p14="http://schemas.microsoft.com/office/powerpoint/2010/main" val="1051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E66461D-4799-9787-CDEB-FA06E5C9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4000"/>
              <a:t>Ορολογίες από ένα νέο, πολύπλοκο, τοπίο…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A5DF9D-36E8-2905-57BF-E4CA6E19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l-GR" sz="2200" b="1" dirty="0"/>
              <a:t>Ακαδημαϊκή</a:t>
            </a:r>
            <a:r>
              <a:rPr lang="el-GR" sz="2200" dirty="0"/>
              <a:t> έρευνα και επιστήμη έναντι </a:t>
            </a:r>
            <a:r>
              <a:rPr lang="el-GR" sz="2200" b="1" dirty="0"/>
              <a:t>βιομηχανικής</a:t>
            </a:r>
            <a:r>
              <a:rPr lang="el-GR" sz="2200" dirty="0"/>
              <a:t>, </a:t>
            </a:r>
            <a:r>
              <a:rPr lang="el-GR" sz="2200" b="1" dirty="0"/>
              <a:t>βασική</a:t>
            </a:r>
            <a:r>
              <a:rPr lang="el-GR" sz="2200" dirty="0"/>
              <a:t> έρευνα και επιστήμη έναντι </a:t>
            </a:r>
            <a:r>
              <a:rPr lang="el-GR" sz="2200" b="1" dirty="0"/>
              <a:t>εφαρμοσμένης</a:t>
            </a:r>
            <a:r>
              <a:rPr lang="el-GR" sz="2200" dirty="0"/>
              <a:t>, </a:t>
            </a:r>
            <a:r>
              <a:rPr lang="el-GR" sz="2200" b="1" dirty="0" err="1"/>
              <a:t>πατενταρισμένη</a:t>
            </a:r>
            <a:r>
              <a:rPr lang="el-GR" sz="2200" b="1" dirty="0"/>
              <a:t> και μη</a:t>
            </a:r>
            <a:r>
              <a:rPr lang="el-GR" sz="2200" dirty="0"/>
              <a:t> επιστημονική παραγωγή… </a:t>
            </a:r>
          </a:p>
          <a:p>
            <a:r>
              <a:rPr lang="en-US" sz="2200" b="1" dirty="0"/>
              <a:t>Commodification</a:t>
            </a:r>
            <a:r>
              <a:rPr lang="el-GR" sz="2200" dirty="0"/>
              <a:t> </a:t>
            </a:r>
            <a:r>
              <a:rPr lang="en-US" sz="2200" dirty="0"/>
              <a:t>of science: </a:t>
            </a:r>
            <a:r>
              <a:rPr lang="el-GR" sz="2200" b="1" dirty="0"/>
              <a:t>η «ζωή» </a:t>
            </a:r>
            <a:r>
              <a:rPr lang="el-GR" sz="2200" dirty="0"/>
              <a:t>των επιστημών στην αγορά</a:t>
            </a:r>
          </a:p>
          <a:p>
            <a:r>
              <a:rPr lang="el-GR" sz="2200" b="1" dirty="0" err="1"/>
              <a:t>Commercialization</a:t>
            </a:r>
            <a:r>
              <a:rPr lang="el-GR" sz="2200" dirty="0"/>
              <a:t> of </a:t>
            </a:r>
            <a:r>
              <a:rPr lang="en-US" sz="2200" dirty="0"/>
              <a:t>science</a:t>
            </a:r>
            <a:r>
              <a:rPr lang="el-GR" sz="2200" dirty="0"/>
              <a:t>: </a:t>
            </a:r>
            <a:r>
              <a:rPr lang="el-GR" sz="2200" b="1" dirty="0"/>
              <a:t>η εμπορευματοποίηση </a:t>
            </a:r>
            <a:r>
              <a:rPr lang="el-GR" sz="2200" dirty="0"/>
              <a:t>των επιστημών της αγοράς</a:t>
            </a:r>
          </a:p>
          <a:p>
            <a:r>
              <a:rPr lang="el-GR" sz="2200" dirty="0"/>
              <a:t>Έξοδος στην αγορά / εμπορευματοποίηση…</a:t>
            </a:r>
          </a:p>
          <a:p>
            <a:pPr lvl="1"/>
            <a:r>
              <a:rPr lang="el-GR" sz="2200" dirty="0"/>
              <a:t>των ακαδημαϊκών </a:t>
            </a:r>
            <a:r>
              <a:rPr lang="el-GR" sz="2200" b="1" dirty="0"/>
              <a:t>ιδρυμάτων</a:t>
            </a:r>
          </a:p>
          <a:p>
            <a:pPr lvl="1"/>
            <a:r>
              <a:rPr lang="el-GR" sz="2200" dirty="0"/>
              <a:t>των </a:t>
            </a:r>
            <a:r>
              <a:rPr lang="el-GR" sz="2200" b="1" dirty="0"/>
              <a:t>ακαδημαϊκών επιστημών</a:t>
            </a:r>
          </a:p>
          <a:p>
            <a:pPr lvl="1"/>
            <a:r>
              <a:rPr lang="el-GR" sz="2200" dirty="0"/>
              <a:t>των </a:t>
            </a:r>
            <a:r>
              <a:rPr lang="el-GR" sz="2200" b="1" dirty="0"/>
              <a:t>επιστημών</a:t>
            </a:r>
            <a:r>
              <a:rPr lang="el-GR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54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5298D7E-A677-1767-27F2-F953D2BC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3700"/>
              <a:t>… και η εκπαίδευση στις εμπορευματοποιημένες όψεις των επιστημών…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6782A5-C76A-0344-AAF0-CAE5448F5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l-GR" sz="2200"/>
              <a:t>Στόχοι/ σκοποί της γενικής εκπαίδευσης στις επιστήμες:</a:t>
            </a:r>
          </a:p>
          <a:p>
            <a:pPr lvl="1"/>
            <a:r>
              <a:rPr lang="el-GR" sz="2200"/>
              <a:t>Μόρφωση και κατανόηση του φυσικού κόσμου ή/και</a:t>
            </a:r>
          </a:p>
          <a:p>
            <a:pPr lvl="1"/>
            <a:r>
              <a:rPr lang="el-GR" sz="2200"/>
              <a:t>Εκπαίδευση παραγωγών τεχνο-επιστημονικών προϊόντων ή/και</a:t>
            </a:r>
          </a:p>
          <a:p>
            <a:pPr lvl="1"/>
            <a:r>
              <a:rPr lang="el-GR" sz="2200"/>
              <a:t>Επι-πολιτισμός (</a:t>
            </a:r>
            <a:r>
              <a:rPr lang="en-US" sz="2200"/>
              <a:t>enculturation) </a:t>
            </a:r>
            <a:r>
              <a:rPr lang="el-GR" sz="2200"/>
              <a:t>καταναλωτών τεχνο-επιστημονικών προϊόντων (;;;)</a:t>
            </a:r>
          </a:p>
          <a:p>
            <a:r>
              <a:rPr lang="el-GR" sz="2200"/>
              <a:t>Αξιολογούμενα αποτελέσματα της γενικής εκπαίδευσης στις επιστήμες:</a:t>
            </a:r>
          </a:p>
          <a:p>
            <a:pPr lvl="1"/>
            <a:r>
              <a:rPr lang="el-GR" sz="2200"/>
              <a:t>Μάθηση επιστημονικών γνώσεων, δεξιοτήτων και ικανοτήτων ή/και</a:t>
            </a:r>
          </a:p>
          <a:p>
            <a:pPr lvl="1"/>
            <a:r>
              <a:rPr lang="el-GR" sz="2200"/>
              <a:t>Μάθηση γνώσεων, δεξιοτήτων και ικανοτήτων </a:t>
            </a:r>
            <a:r>
              <a:rPr lang="en-US" sz="2200"/>
              <a:t>STEM ή</a:t>
            </a:r>
            <a:r>
              <a:rPr lang="el-GR" sz="2200"/>
              <a:t>/και</a:t>
            </a:r>
          </a:p>
          <a:p>
            <a:pPr lvl="1"/>
            <a:r>
              <a:rPr lang="el-GR" sz="2200"/>
              <a:t>Δημιουργία αναγκών για τεχνο-επιστημονικά προϊόντα καθημερινής χρήσης (;;;)</a:t>
            </a:r>
          </a:p>
        </p:txBody>
      </p:sp>
    </p:spTree>
    <p:extLst>
      <p:ext uri="{BB962C8B-B14F-4D97-AF65-F5344CB8AC3E}">
        <p14:creationId xmlns:p14="http://schemas.microsoft.com/office/powerpoint/2010/main" val="174587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A3FB26A-0894-9AD1-C49E-9667FABA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4000" dirty="0"/>
              <a:t>Τεκμήρια που ίσως κάτι σημαίνουν…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DFA503-FA5B-A9D7-977C-09F7FE786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849" y="2306419"/>
            <a:ext cx="10636468" cy="4252035"/>
          </a:xfrm>
        </p:spPr>
        <p:txBody>
          <a:bodyPr>
            <a:noAutofit/>
          </a:bodyPr>
          <a:lstStyle/>
          <a:p>
            <a:r>
              <a:rPr lang="el-GR" sz="2400" dirty="0">
                <a:latin typeface="-webkit-standard"/>
              </a:rPr>
              <a:t>Οι διδακτικές όλων των γνωστικών αντικειμένων έτρεξαν και εξακολουθούν να τρέχουν προτάσεις διδασκαλίας μέσω τεχνημάτων των ΝΤ;;; Εκπαιδευτικό </a:t>
            </a:r>
            <a:r>
              <a:rPr lang="en-GB" sz="2400" dirty="0">
                <a:latin typeface="-webkit-standard"/>
              </a:rPr>
              <a:t>software, </a:t>
            </a:r>
            <a:r>
              <a:rPr lang="el-GR" sz="2400" dirty="0">
                <a:latin typeface="-webkit-standard"/>
              </a:rPr>
              <a:t>ψηφιακά παιχνίδια, ψηφιακές αφηγήσεις, επαυξημένη πραγματικότητα, </a:t>
            </a:r>
            <a:r>
              <a:rPr lang="el-GR" sz="2400" dirty="0" err="1">
                <a:latin typeface="-webkit-standard"/>
              </a:rPr>
              <a:t>διαδραστικοί</a:t>
            </a:r>
            <a:r>
              <a:rPr lang="el-GR" sz="2400" dirty="0">
                <a:latin typeface="-webkit-standard"/>
              </a:rPr>
              <a:t> πίνακες… δοκιμάζονται και εφαρμόζονται εδώ και χρόνια, χωρίς κάποια ουσιαστική μαθησιακή διαφοροποίηση… </a:t>
            </a:r>
          </a:p>
          <a:p>
            <a:r>
              <a:rPr lang="el-GR" sz="2400" dirty="0">
                <a:latin typeface="-webkit-standard"/>
              </a:rPr>
              <a:t>Η ρομποτική, πάλι;;; έχει κάτι ουσιωδώς διαφορετικό από τις ευρύτερες ψηφιακές τεχνολογίες της εποχής μας και έχει δώσει το όνομά της στην «επερχόμενη» 4</a:t>
            </a:r>
            <a:r>
              <a:rPr lang="el-GR" sz="2400" baseline="30000" dirty="0">
                <a:latin typeface="-webkit-standard"/>
              </a:rPr>
              <a:t>η</a:t>
            </a:r>
            <a:r>
              <a:rPr lang="el-GR" sz="2400" dirty="0">
                <a:latin typeface="-webkit-standard"/>
              </a:rPr>
              <a:t> βιομηχανική επανάσταση;;; </a:t>
            </a:r>
          </a:p>
          <a:p>
            <a:r>
              <a:rPr lang="el-GR" sz="2400" dirty="0">
                <a:latin typeface="-webkit-standard"/>
              </a:rPr>
              <a:t>Πόσος χρόνος πέρασε από την παραγωγή των πρώτων προϊόντων </a:t>
            </a:r>
            <a:r>
              <a:rPr lang="el-GR" sz="2400" dirty="0" err="1">
                <a:latin typeface="-webkit-standard"/>
              </a:rPr>
              <a:t>νανοτεχνολογίας</a:t>
            </a:r>
            <a:r>
              <a:rPr lang="el-GR" sz="2400" dirty="0">
                <a:latin typeface="-webkit-standard"/>
              </a:rPr>
              <a:t>, μέχρι να μπουν στα προγράμματα σπουδών γενικής εκπαίδευσης (από το νηπιαγωγείο) διδακτικά σενάρια </a:t>
            </a:r>
            <a:r>
              <a:rPr lang="el-GR" sz="2400" dirty="0" err="1">
                <a:latin typeface="-webkit-standard"/>
              </a:rPr>
              <a:t>νανοτεχνολογίας</a:t>
            </a:r>
            <a:r>
              <a:rPr lang="el-GR" sz="2400" dirty="0">
                <a:latin typeface="-webkit-standard"/>
              </a:rPr>
              <a:t>;;;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57214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80D376-9689-F4F8-F393-4CDEB2C3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/>
              <a:t>Παράδειγμα από ένα πρόσφατο μοντέλο για το «πώς δουλεύει η Επιστήμη» (αυτόνομα ή και κοινωνικά)</a:t>
            </a:r>
            <a:endParaRPr lang="el-GR" sz="4000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1EF5FD0E-7795-88D3-F8E1-61378689D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98167"/>
              </p:ext>
            </p:extLst>
          </p:nvPr>
        </p:nvGraphicFramePr>
        <p:xfrm>
          <a:off x="838200" y="1512972"/>
          <a:ext cx="10515600" cy="5166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631">
                  <a:extLst>
                    <a:ext uri="{9D8B030D-6E8A-4147-A177-3AD203B41FA5}">
                      <a16:colId xmlns:a16="http://schemas.microsoft.com/office/drawing/2014/main" val="2024654902"/>
                    </a:ext>
                  </a:extLst>
                </a:gridCol>
                <a:gridCol w="7460969">
                  <a:extLst>
                    <a:ext uri="{9D8B030D-6E8A-4147-A177-3AD203B41FA5}">
                      <a16:colId xmlns:a16="http://schemas.microsoft.com/office/drawing/2014/main" val="1928814738"/>
                    </a:ext>
                  </a:extLst>
                </a:gridCol>
              </a:tblGrid>
              <a:tr h="717703">
                <a:tc>
                  <a:txBody>
                    <a:bodyPr/>
                    <a:lstStyle/>
                    <a:p>
                      <a:pPr marR="1270" indent="137795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000" kern="100">
                          <a:effectLst/>
                        </a:rPr>
                        <a:t>Περιγραφές στο προγράμματος σπουδών</a:t>
                      </a:r>
                      <a:endParaRPr lang="el-GR" sz="2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1270" indent="137795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000" kern="100">
                          <a:effectLst/>
                        </a:rPr>
                        <a:t>Ικανότητες</a:t>
                      </a:r>
                      <a:endParaRPr lang="el-GR" sz="2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2287549403"/>
                  </a:ext>
                </a:extLst>
              </a:tr>
              <a:tr h="1104322">
                <a:tc>
                  <a:txBody>
                    <a:bodyPr/>
                    <a:lstStyle/>
                    <a:p>
                      <a:pPr marL="76200" marR="1270" indent="-75565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kern="100">
                          <a:effectLst/>
                        </a:rPr>
                        <a:t>Δεδομένα, τεκμήρια, θεωρίες, εξηγήσεις</a:t>
                      </a:r>
                      <a:endParaRPr lang="el-GR" sz="24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76200" marR="1270" indent="-7620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kern="100">
                          <a:effectLst/>
                        </a:rPr>
                        <a:t>Κατανόηση της φύσης των τεκμηρίων και των αιτιολογήσεων στην επιστημονική γνώση</a:t>
                      </a:r>
                      <a:endParaRPr lang="el-GR" sz="24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2503756059"/>
                  </a:ext>
                </a:extLst>
              </a:tr>
              <a:tr h="961852">
                <a:tc>
                  <a:txBody>
                    <a:bodyPr/>
                    <a:lstStyle/>
                    <a:p>
                      <a:pPr marL="635" marR="1270" indent="137795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Πρακτικές και ερευνητικές δεξιότητες</a:t>
                      </a:r>
                      <a:endParaRPr lang="el-GR" sz="24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76200" marR="1270" indent="-7620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Διαδικασίες αιτιολόγησης, επιλογές για πειραματικό σχεδιασμό, δημιουργία και εφαρμογή κριτηρίων αξιολόγησης αποδεικτικών στοιχείων</a:t>
                      </a:r>
                      <a:endParaRPr lang="el-GR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2466763639"/>
                  </a:ext>
                </a:extLst>
              </a:tr>
              <a:tr h="961852">
                <a:tc>
                  <a:txBody>
                    <a:bodyPr/>
                    <a:lstStyle/>
                    <a:p>
                      <a:pPr marL="635" marR="1270" indent="137795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Επικοινωνιακές δεξιότητες</a:t>
                      </a:r>
                      <a:endParaRPr lang="el-GR" sz="24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76200" marR="1270" indent="-7620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Κατασκευή και παρουσίαση μιας περίπτωσης σε κοινό, είτε προφορικά είτε γραπτά</a:t>
                      </a:r>
                      <a:endParaRPr lang="el-GR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3891805644"/>
                  </a:ext>
                </a:extLst>
              </a:tr>
              <a:tr h="993250">
                <a:tc>
                  <a:txBody>
                    <a:bodyPr/>
                    <a:lstStyle/>
                    <a:p>
                      <a:pPr marL="76200" marR="76200" indent="-75565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Εφαρμογές και επιπτώσεις της επιστήμης</a:t>
                      </a:r>
                      <a:endParaRPr lang="el-GR" sz="24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76200" marR="1270" indent="-7620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el-GR" sz="24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Εφαρμογή επιχειρημάτων σε καθημερινές καταστάσεις, συμπεριλαμβανομένων κοινωνικών, οικονομικών και πολιτικών συζητήσεων</a:t>
                      </a:r>
                      <a:endParaRPr lang="el-GR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266565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4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A3FB26A-0894-9AD1-C49E-9667FABA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l-GR" sz="4000"/>
              <a:t>Νέες(;) διδακτικές προσεγγίσεις…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DFA503-FA5B-A9D7-977C-09F7FE786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849" y="2306419"/>
            <a:ext cx="10636468" cy="4252035"/>
          </a:xfrm>
        </p:spPr>
        <p:txBody>
          <a:bodyPr>
            <a:noAutofit/>
          </a:bodyPr>
          <a:lstStyle/>
          <a:p>
            <a:r>
              <a:rPr lang="el-GR" dirty="0"/>
              <a:t>Κανένα από τα διδασκόμενα μοντέλα των ΦΕ δεν «ακουμπά» τα χαρακτηριστικά των «επιστημών της αγοράς» ή και της «εμπορευματοποιημένης επιστήμης»… π.χ.:</a:t>
            </a:r>
          </a:p>
          <a:p>
            <a:r>
              <a:rPr lang="el-GR" dirty="0"/>
              <a:t>Τη διάκριση ανακάλυψης και εφεύρεσης… και τις πατέντες…</a:t>
            </a:r>
          </a:p>
          <a:p>
            <a:r>
              <a:rPr lang="el-GR" dirty="0"/>
              <a:t>Τη σχολική τάξη της Επιστήμης ως «</a:t>
            </a:r>
            <a:r>
              <a:rPr lang="el-GR" dirty="0" err="1"/>
              <a:t>υπο</a:t>
            </a:r>
            <a:r>
              <a:rPr lang="el-GR" dirty="0"/>
              <a:t>-αγορά της επιστημονικής γνώσης»… ή</a:t>
            </a:r>
          </a:p>
          <a:p>
            <a:r>
              <a:rPr lang="el-GR" dirty="0"/>
              <a:t>ως </a:t>
            </a:r>
            <a:r>
              <a:rPr lang="el-GR" dirty="0" err="1"/>
              <a:t>υπο</a:t>
            </a:r>
            <a:r>
              <a:rPr lang="el-GR" dirty="0"/>
              <a:t>-αγορά, όπου ανταλλάσσονται, διατίθενται ή και χρησιμοποιούνται από κοινού, «επιστημονικά μοντέλα», «απλοϊκά μοντέλα των παιδιών» και «υβριδικά μοντέλα των εκπαιδευτικών»…</a:t>
            </a:r>
          </a:p>
        </p:txBody>
      </p:sp>
    </p:spTree>
    <p:extLst>
      <p:ext uri="{BB962C8B-B14F-4D97-AF65-F5344CB8AC3E}">
        <p14:creationId xmlns:p14="http://schemas.microsoft.com/office/powerpoint/2010/main" val="76535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513</Words>
  <Application>Microsoft Macintosh PowerPoint</Application>
  <PresentationFormat>Widescreen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-webkit-standard</vt:lpstr>
      <vt:lpstr>Aptos</vt:lpstr>
      <vt:lpstr>Aptos Display</vt:lpstr>
      <vt:lpstr>Arial</vt:lpstr>
      <vt:lpstr>Calibri</vt:lpstr>
      <vt:lpstr>Times New Roman</vt:lpstr>
      <vt:lpstr>Θέμα του Office</vt:lpstr>
      <vt:lpstr>Οι Φυσικές Επιστήμες  στην «Αγορά»…</vt:lpstr>
      <vt:lpstr>Μοντέλα Επιστήμης</vt:lpstr>
      <vt:lpstr>Ορολογίες από ένα νέο, πολύπλοκο, τοπίο…</vt:lpstr>
      <vt:lpstr>… και η εκπαίδευση στις εμπορευματοποιημένες όψεις των επιστημών…</vt:lpstr>
      <vt:lpstr>Τεκμήρια που ίσως κάτι σημαίνουν…</vt:lpstr>
      <vt:lpstr>Παράδειγμα από ένα πρόσφατο μοντέλο για το «πώς δουλεύει η Επιστήμη» (αυτόνομα ή και κοινωνικά)</vt:lpstr>
      <vt:lpstr>Νέες(;) διδακτικές προσεγγίσεις…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Φυσικές Επιστήμες  στην «Αγορά»…</dc:title>
  <dc:creator>Vasilis Tselfes</dc:creator>
  <cp:lastModifiedBy>antigoni paroussi</cp:lastModifiedBy>
  <cp:revision>12</cp:revision>
  <dcterms:created xsi:type="dcterms:W3CDTF">2023-11-26T08:14:36Z</dcterms:created>
  <dcterms:modified xsi:type="dcterms:W3CDTF">2023-12-10T05:57:02Z</dcterms:modified>
</cp:coreProperties>
</file>