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302" r:id="rId3"/>
    <p:sldId id="257" r:id="rId4"/>
    <p:sldId id="259" r:id="rId5"/>
    <p:sldId id="260"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276" r:id="rId24"/>
    <p:sldId id="279" r:id="rId25"/>
    <p:sldId id="280" r:id="rId26"/>
    <p:sldId id="282" r:id="rId27"/>
    <p:sldId id="283"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12"/>
    <p:restoredTop sz="74771"/>
  </p:normalViewPr>
  <p:slideViewPr>
    <p:cSldViewPr snapToGrid="0">
      <p:cViewPr varScale="1">
        <p:scale>
          <a:sx n="128" d="100"/>
          <a:sy n="128" d="100"/>
        </p:scale>
        <p:origin x="292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B0EBD-E999-2F43-8D2B-F497EAAA640F}" type="datetimeFigureOut">
              <a:rPr lang="el-GR" smtClean="0"/>
              <a:t>10/12/23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87B73-D496-9F41-AFC2-AB2E4CAAF634}" type="slidenum">
              <a:rPr lang="el-GR" smtClean="0"/>
              <a:t>‹#›</a:t>
            </a:fld>
            <a:endParaRPr lang="el-GR"/>
          </a:p>
        </p:txBody>
      </p:sp>
    </p:spTree>
    <p:extLst>
      <p:ext uri="{BB962C8B-B14F-4D97-AF65-F5344CB8AC3E}">
        <p14:creationId xmlns:p14="http://schemas.microsoft.com/office/powerpoint/2010/main" val="3288582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6B787B73-D496-9F41-AFC2-AB2E4CAAF634}" type="slidenum">
              <a:rPr lang="el-GR" smtClean="0"/>
              <a:t>1</a:t>
            </a:fld>
            <a:endParaRPr lang="el-GR"/>
          </a:p>
        </p:txBody>
      </p:sp>
    </p:spTree>
    <p:extLst>
      <p:ext uri="{BB962C8B-B14F-4D97-AF65-F5344CB8AC3E}">
        <p14:creationId xmlns:p14="http://schemas.microsoft.com/office/powerpoint/2010/main" val="118315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6B787B73-D496-9F41-AFC2-AB2E4CAAF634}" type="slidenum">
              <a:rPr lang="el-GR" smtClean="0"/>
              <a:t>3</a:t>
            </a:fld>
            <a:endParaRPr lang="el-GR"/>
          </a:p>
        </p:txBody>
      </p:sp>
    </p:spTree>
    <p:extLst>
      <p:ext uri="{BB962C8B-B14F-4D97-AF65-F5344CB8AC3E}">
        <p14:creationId xmlns:p14="http://schemas.microsoft.com/office/powerpoint/2010/main" val="2226548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6B787B73-D496-9F41-AFC2-AB2E4CAAF634}" type="slidenum">
              <a:rPr lang="el-GR" smtClean="0"/>
              <a:t>4</a:t>
            </a:fld>
            <a:endParaRPr lang="el-GR"/>
          </a:p>
        </p:txBody>
      </p:sp>
    </p:spTree>
    <p:extLst>
      <p:ext uri="{BB962C8B-B14F-4D97-AF65-F5344CB8AC3E}">
        <p14:creationId xmlns:p14="http://schemas.microsoft.com/office/powerpoint/2010/main" val="2609041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Θέση αριθμού διαφάνειας 3"/>
          <p:cNvSpPr>
            <a:spLocks noGrp="1"/>
          </p:cNvSpPr>
          <p:nvPr>
            <p:ph type="sldNum" sz="quarter" idx="5"/>
          </p:nvPr>
        </p:nvSpPr>
        <p:spPr/>
        <p:txBody>
          <a:bodyPr/>
          <a:lstStyle/>
          <a:p>
            <a:fld id="{6B787B73-D496-9F41-AFC2-AB2E4CAAF634}" type="slidenum">
              <a:rPr lang="el-GR" smtClean="0"/>
              <a:t>5</a:t>
            </a:fld>
            <a:endParaRPr lang="el-GR"/>
          </a:p>
        </p:txBody>
      </p:sp>
    </p:spTree>
    <p:extLst>
      <p:ext uri="{BB962C8B-B14F-4D97-AF65-F5344CB8AC3E}">
        <p14:creationId xmlns:p14="http://schemas.microsoft.com/office/powerpoint/2010/main" val="4130445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B787B73-D496-9F41-AFC2-AB2E4CAAF634}" type="slidenum">
              <a:rPr lang="el-GR" smtClean="0"/>
              <a:t>7</a:t>
            </a:fld>
            <a:endParaRPr lang="el-GR"/>
          </a:p>
        </p:txBody>
      </p:sp>
    </p:spTree>
    <p:extLst>
      <p:ext uri="{BB962C8B-B14F-4D97-AF65-F5344CB8AC3E}">
        <p14:creationId xmlns:p14="http://schemas.microsoft.com/office/powerpoint/2010/main" val="2304623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B787B73-D496-9F41-AFC2-AB2E4CAAF634}" type="slidenum">
              <a:rPr lang="el-GR" smtClean="0"/>
              <a:t>13</a:t>
            </a:fld>
            <a:endParaRPr lang="el-GR"/>
          </a:p>
        </p:txBody>
      </p:sp>
    </p:spTree>
    <p:extLst>
      <p:ext uri="{BB962C8B-B14F-4D97-AF65-F5344CB8AC3E}">
        <p14:creationId xmlns:p14="http://schemas.microsoft.com/office/powerpoint/2010/main" val="597996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B787B73-D496-9F41-AFC2-AB2E4CAAF634}" type="slidenum">
              <a:rPr lang="el-GR" smtClean="0"/>
              <a:t>15</a:t>
            </a:fld>
            <a:endParaRPr lang="el-GR"/>
          </a:p>
        </p:txBody>
      </p:sp>
    </p:spTree>
    <p:extLst>
      <p:ext uri="{BB962C8B-B14F-4D97-AF65-F5344CB8AC3E}">
        <p14:creationId xmlns:p14="http://schemas.microsoft.com/office/powerpoint/2010/main" val="3860468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B787B73-D496-9F41-AFC2-AB2E4CAAF634}" type="slidenum">
              <a:rPr lang="el-GR" smtClean="0"/>
              <a:t>27</a:t>
            </a:fld>
            <a:endParaRPr lang="el-GR"/>
          </a:p>
        </p:txBody>
      </p:sp>
    </p:spTree>
    <p:extLst>
      <p:ext uri="{BB962C8B-B14F-4D97-AF65-F5344CB8AC3E}">
        <p14:creationId xmlns:p14="http://schemas.microsoft.com/office/powerpoint/2010/main" val="347712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EFF9C5-7C6C-9E47-82B5-CA1E0F11842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F46F5F3-0921-4047-95D2-8EF4DD2B49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FBDD87A6-B064-BACC-8C36-B42334159630}"/>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5" name="Θέση υποσέλιδου 4">
            <a:extLst>
              <a:ext uri="{FF2B5EF4-FFF2-40B4-BE49-F238E27FC236}">
                <a16:creationId xmlns:a16="http://schemas.microsoft.com/office/drawing/2014/main" id="{9C78A7C0-F852-6D24-A3F1-D5F5DE5302E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4C8A27B-6920-4809-5606-9E08E80AA65D}"/>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142700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225370-3D20-B032-6C6D-ACA736416E2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CB1B477-96D8-C128-B54F-BF5E4D7C5D1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7619F2A-2209-41F1-3458-0B193F3540AA}"/>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5" name="Θέση υποσέλιδου 4">
            <a:extLst>
              <a:ext uri="{FF2B5EF4-FFF2-40B4-BE49-F238E27FC236}">
                <a16:creationId xmlns:a16="http://schemas.microsoft.com/office/drawing/2014/main" id="{B57F1CC1-B756-5E74-FC59-75527F61AA7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06A798-8ECE-8138-EB4F-C800C07A0443}"/>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76695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86BD846-BDA9-1F4F-2853-D65C0AB129E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7607292-25D4-4A9B-02D9-B0092FD828F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B946533-7BC4-3491-E007-F8EA380085A0}"/>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5" name="Θέση υποσέλιδου 4">
            <a:extLst>
              <a:ext uri="{FF2B5EF4-FFF2-40B4-BE49-F238E27FC236}">
                <a16:creationId xmlns:a16="http://schemas.microsoft.com/office/drawing/2014/main" id="{75147F47-C6E1-9BC1-134D-97B0E3425B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7716499-B43D-26F0-2532-25A6E63E5A0C}"/>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50200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B85E45-DE76-F7A6-A789-F7689FD6582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4C2F040-0AD8-B5DF-1D08-BA3788FA257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505AC91-59A8-C8E7-B7DD-9C6AD324C0A3}"/>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5" name="Θέση υποσέλιδου 4">
            <a:extLst>
              <a:ext uri="{FF2B5EF4-FFF2-40B4-BE49-F238E27FC236}">
                <a16:creationId xmlns:a16="http://schemas.microsoft.com/office/drawing/2014/main" id="{779239A5-8D99-8596-20D2-6F7B21D2F48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42BACD0-834B-C261-1770-B7CCF5C161AD}"/>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233404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B06CF1-FCDD-C469-85ED-912CA935A5F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554A198-27D9-7E3F-1006-6197FA6D7B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52C7B44-A861-48E0-BC39-D828632EAA11}"/>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5" name="Θέση υποσέλιδου 4">
            <a:extLst>
              <a:ext uri="{FF2B5EF4-FFF2-40B4-BE49-F238E27FC236}">
                <a16:creationId xmlns:a16="http://schemas.microsoft.com/office/drawing/2014/main" id="{8CDD20A7-D78C-8FDB-0871-BDA050C7F33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1A35C98-81B9-FC2E-16A7-D9DA1710B2C1}"/>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114554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EB2DD3-6219-2AAB-978B-677714378EB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75AE31-A24C-B002-482C-35F991892BD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751985A8-30B8-7E5D-0556-4E2BCA75F9A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5D77E88-9482-F72E-0B10-72E7C31E7AB6}"/>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6" name="Θέση υποσέλιδου 5">
            <a:extLst>
              <a:ext uri="{FF2B5EF4-FFF2-40B4-BE49-F238E27FC236}">
                <a16:creationId xmlns:a16="http://schemas.microsoft.com/office/drawing/2014/main" id="{52A87177-F652-378B-8169-E5E97A7773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6742D50-95E4-FBE7-817E-7D80B7E2D17B}"/>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96146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C6D147-D29D-7255-AA7C-7D956DD46D4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34601E-C0B5-45A7-9648-E713563C43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99A284B-63F5-22C4-EF3F-27CD6078824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2E2BAEA-2223-D3E6-49C2-38C53DAB84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0E655EB-EEDB-E1CC-A729-88EE1E1C3C3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5CB30DE-3EBC-4944-BA00-820E82F0C3B3}"/>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8" name="Θέση υποσέλιδου 7">
            <a:extLst>
              <a:ext uri="{FF2B5EF4-FFF2-40B4-BE49-F238E27FC236}">
                <a16:creationId xmlns:a16="http://schemas.microsoft.com/office/drawing/2014/main" id="{365A4D6A-2768-5F7D-8ABA-79564054A89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A1FEF64-5E2B-3E9A-4B80-87101AF7B56B}"/>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60228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00F879-B6BE-0175-E2C6-B4A89CA4B9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90ECD86-B6AE-15F3-0998-82A7615C4402}"/>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4" name="Θέση υποσέλιδου 3">
            <a:extLst>
              <a:ext uri="{FF2B5EF4-FFF2-40B4-BE49-F238E27FC236}">
                <a16:creationId xmlns:a16="http://schemas.microsoft.com/office/drawing/2014/main" id="{3D810D01-BC5F-2C12-5808-104C42D35D8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5EA87D8-E5D9-78B4-729E-2A34DF693569}"/>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87347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4FAEEFD-5FE7-50AC-766B-2D30BA37F4D0}"/>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3" name="Θέση υποσέλιδου 2">
            <a:extLst>
              <a:ext uri="{FF2B5EF4-FFF2-40B4-BE49-F238E27FC236}">
                <a16:creationId xmlns:a16="http://schemas.microsoft.com/office/drawing/2014/main" id="{E717F195-37FC-A2FA-FCE0-DDF6D928AB4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E631705-7C3D-0C3B-54A5-99185F4B136B}"/>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419347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6288D6-3E79-1597-D5DB-B59CDFA018E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B9D7460-C5D7-87F6-CF9D-698EFC0834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E2C7C52-F58C-C224-0A10-C182DC353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9FB7038-3782-063E-E1E6-84E1E208A55D}"/>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6" name="Θέση υποσέλιδου 5">
            <a:extLst>
              <a:ext uri="{FF2B5EF4-FFF2-40B4-BE49-F238E27FC236}">
                <a16:creationId xmlns:a16="http://schemas.microsoft.com/office/drawing/2014/main" id="{C312BE94-A586-D727-294F-72336142E25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378808C-9A4D-0945-2D56-9F6869CCF055}"/>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47610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A29863-C77B-7E69-932B-40E997D43F4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1DE243D-E475-EF9C-6432-FD0BA93234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3786604-B7A1-2192-F280-A5370986C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6907E9-C8DC-4497-97E7-2D8376C41213}"/>
              </a:ext>
            </a:extLst>
          </p:cNvPr>
          <p:cNvSpPr>
            <a:spLocks noGrp="1"/>
          </p:cNvSpPr>
          <p:nvPr>
            <p:ph type="dt" sz="half" idx="10"/>
          </p:nvPr>
        </p:nvSpPr>
        <p:spPr/>
        <p:txBody>
          <a:bodyPr/>
          <a:lstStyle/>
          <a:p>
            <a:fld id="{09A2CD86-B7D9-EE4C-A303-827960EEF53E}" type="datetimeFigureOut">
              <a:rPr lang="el-GR" smtClean="0"/>
              <a:t>10/12/23</a:t>
            </a:fld>
            <a:endParaRPr lang="el-GR"/>
          </a:p>
        </p:txBody>
      </p:sp>
      <p:sp>
        <p:nvSpPr>
          <p:cNvPr id="6" name="Θέση υποσέλιδου 5">
            <a:extLst>
              <a:ext uri="{FF2B5EF4-FFF2-40B4-BE49-F238E27FC236}">
                <a16:creationId xmlns:a16="http://schemas.microsoft.com/office/drawing/2014/main" id="{6A786A63-CB85-6C10-7F54-54AE69AF659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0D3F506-B1D1-9313-8240-441A0A48BFA1}"/>
              </a:ext>
            </a:extLst>
          </p:cNvPr>
          <p:cNvSpPr>
            <a:spLocks noGrp="1"/>
          </p:cNvSpPr>
          <p:nvPr>
            <p:ph type="sldNum" sz="quarter" idx="12"/>
          </p:nvPr>
        </p:nvSpPr>
        <p:spPr/>
        <p:txBody>
          <a:bodyPr/>
          <a:lstStyle/>
          <a:p>
            <a:fld id="{F9FEF207-068A-9F46-BA23-1B4A22AA6DE6}" type="slidenum">
              <a:rPr lang="el-GR" smtClean="0"/>
              <a:t>‹#›</a:t>
            </a:fld>
            <a:endParaRPr lang="el-GR"/>
          </a:p>
        </p:txBody>
      </p:sp>
    </p:spTree>
    <p:extLst>
      <p:ext uri="{BB962C8B-B14F-4D97-AF65-F5344CB8AC3E}">
        <p14:creationId xmlns:p14="http://schemas.microsoft.com/office/powerpoint/2010/main" val="29833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C32A3E1-A286-47AD-726C-985711047A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BA61456-C377-08B5-D048-3891A36EFE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02CAA99-19AC-96B9-0975-F1F10F5DE7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2CD86-B7D9-EE4C-A303-827960EEF53E}" type="datetimeFigureOut">
              <a:rPr lang="el-GR" smtClean="0"/>
              <a:t>10/12/23</a:t>
            </a:fld>
            <a:endParaRPr lang="el-GR"/>
          </a:p>
        </p:txBody>
      </p:sp>
      <p:sp>
        <p:nvSpPr>
          <p:cNvPr id="5" name="Θέση υποσέλιδου 4">
            <a:extLst>
              <a:ext uri="{FF2B5EF4-FFF2-40B4-BE49-F238E27FC236}">
                <a16:creationId xmlns:a16="http://schemas.microsoft.com/office/drawing/2014/main" id="{F7906F89-02C0-F150-03F1-BD151C579F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71D687A-1E66-E27F-9B69-21C9AC1BA9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EF207-068A-9F46-BA23-1B4A22AA6DE6}" type="slidenum">
              <a:rPr lang="el-GR" smtClean="0"/>
              <a:t>‹#›</a:t>
            </a:fld>
            <a:endParaRPr lang="el-GR"/>
          </a:p>
        </p:txBody>
      </p:sp>
    </p:spTree>
    <p:extLst>
      <p:ext uri="{BB962C8B-B14F-4D97-AF65-F5344CB8AC3E}">
        <p14:creationId xmlns:p14="http://schemas.microsoft.com/office/powerpoint/2010/main" val="1788596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F600F0E-2E4B-D04A-4CFC-995A3AB003E3}"/>
              </a:ext>
            </a:extLst>
          </p:cNvPr>
          <p:cNvSpPr>
            <a:spLocks noGrp="1"/>
          </p:cNvSpPr>
          <p:nvPr>
            <p:ph type="ctrTitle"/>
          </p:nvPr>
        </p:nvSpPr>
        <p:spPr>
          <a:xfrm>
            <a:off x="838200" y="1002261"/>
            <a:ext cx="10512552" cy="3515660"/>
          </a:xfrm>
        </p:spPr>
        <p:txBody>
          <a:bodyPr anchor="b">
            <a:normAutofit fontScale="90000"/>
          </a:bodyPr>
          <a:lstStyle/>
          <a:p>
            <a:r>
              <a:rPr lang="el-GR" sz="4800" dirty="0"/>
              <a:t>Πώς να συνδέσουμε τους τρόπους με τους οποίους ΦΕ και ΝΤ σκέπτονται και δρουν</a:t>
            </a:r>
            <a:r>
              <a:rPr lang="en-US" sz="4800" dirty="0"/>
              <a:t>,</a:t>
            </a:r>
            <a:r>
              <a:rPr lang="el-GR" sz="4800" dirty="0"/>
              <a:t> </a:t>
            </a:r>
            <a:br>
              <a:rPr lang="en-US" sz="4800" dirty="0"/>
            </a:br>
            <a:r>
              <a:rPr lang="el-GR" sz="4800" dirty="0"/>
              <a:t>με τις βιωμένες εμπειρίες των καθημερινών ανθρώπων, μαθητών, εκπαιδευτικών, πολιτών…</a:t>
            </a:r>
          </a:p>
        </p:txBody>
      </p:sp>
      <p:sp>
        <p:nvSpPr>
          <p:cNvPr id="3" name="Υπότιτλος 2">
            <a:extLst>
              <a:ext uri="{FF2B5EF4-FFF2-40B4-BE49-F238E27FC236}">
                <a16:creationId xmlns:a16="http://schemas.microsoft.com/office/drawing/2014/main" id="{99A8F82D-63F7-8F4D-3536-22F20623D19F}"/>
              </a:ext>
            </a:extLst>
          </p:cNvPr>
          <p:cNvSpPr>
            <a:spLocks noGrp="1"/>
          </p:cNvSpPr>
          <p:nvPr>
            <p:ph type="subTitle" idx="1"/>
          </p:nvPr>
        </p:nvSpPr>
        <p:spPr>
          <a:xfrm>
            <a:off x="838199" y="4983276"/>
            <a:ext cx="10512552" cy="1126680"/>
          </a:xfrm>
        </p:spPr>
        <p:txBody>
          <a:bodyPr>
            <a:normAutofit/>
          </a:bodyPr>
          <a:lstStyle/>
          <a:p>
            <a:pPr algn="r"/>
            <a:r>
              <a:rPr lang="el-GR"/>
              <a:t>Βασίλης Τσελφές</a:t>
            </a:r>
            <a:endParaRPr lang="el-GR" dirty="0"/>
          </a:p>
        </p:txBody>
      </p:sp>
      <p:sp>
        <p:nvSpPr>
          <p:cNvPr id="15"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6682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Autofit/>
          </a:bodyPr>
          <a:lstStyle/>
          <a:p>
            <a:r>
              <a:rPr lang="el-GR" sz="3000" dirty="0"/>
              <a:t>Από τα παράξενα πράγματα από τα οποία είναι γεμάτη η επιστήμη…:</a:t>
            </a:r>
          </a:p>
          <a:p>
            <a:pPr lvl="1"/>
            <a:r>
              <a:rPr lang="el-GR" sz="3000" dirty="0"/>
              <a:t>Ένα άλλο πράγμα που μου είπε ο πατέρας μου ήταν ότι η αναλογία της περιφέρειας προς τη διάμετρο όλων των κύκλων ήταν πάντα η ίδια, άσχετα από το μέγεθος… η αναλογία είχε μια θαυμάσια ιδιότητα. Ήταν ένας υπέροχος αριθμός, ένας βαθύς αριθμός, ο «π»… τον έψαχνα παντού… και τον έβρισκα ακόμη και όταν δεν υπήρχε…</a:t>
            </a:r>
          </a:p>
          <a:p>
            <a:pPr lvl="1"/>
            <a:r>
              <a:rPr lang="el-GR" sz="3000" dirty="0"/>
              <a:t>Πρέπει να αγαπήσετε τα πράγματα. Πρέπει να τα ψάξετε. Πρέπει να τα σκεφτείτε…</a:t>
            </a:r>
          </a:p>
          <a:p>
            <a:endParaRPr lang="el-GR" sz="3000" kern="100" dirty="0">
              <a:latin typeface="Times New Roman" panose="02020603050405020304" pitchFamily="18" charset="0"/>
            </a:endParaRPr>
          </a:p>
        </p:txBody>
      </p:sp>
      <p:sp>
        <p:nvSpPr>
          <p:cNvPr id="6" name="Τίτλος 1">
            <a:extLst>
              <a:ext uri="{FF2B5EF4-FFF2-40B4-BE49-F238E27FC236}">
                <a16:creationId xmlns:a16="http://schemas.microsoft.com/office/drawing/2014/main" id="{BDDBEF72-A37A-F635-D74B-2CC9736F47CE}"/>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Tree>
    <p:extLst>
      <p:ext uri="{BB962C8B-B14F-4D97-AF65-F5344CB8AC3E}">
        <p14:creationId xmlns:p14="http://schemas.microsoft.com/office/powerpoint/2010/main" val="46443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rmAutofit/>
          </a:bodyPr>
          <a:lstStyle/>
          <a:p>
            <a:r>
              <a:rPr lang="el-GR" dirty="0"/>
              <a:t>Από την ειλικρινή παρατήρηση…:</a:t>
            </a:r>
          </a:p>
          <a:p>
            <a:pPr lvl="1"/>
            <a:r>
              <a:rPr lang="el-GR" sz="2800" dirty="0"/>
              <a:t>… έτρεξα στον πατέρα μου για να πω ότι «Όταν τραβάω το βαγόνι, η μπάλα τρέχει προς τα πίσω, και όταν τρέχω με το βαγόνι και σταματάω, η μπάλα τρέχει μπροστά. Γιατί;»…</a:t>
            </a:r>
            <a:r>
              <a:rPr lang="en-GR" sz="2800"/>
              <a:t> </a:t>
            </a:r>
            <a:endParaRPr lang="el-GR" sz="2800" dirty="0"/>
          </a:p>
          <a:p>
            <a:pPr lvl="1"/>
            <a:r>
              <a:rPr lang="el-GR" sz="2800" dirty="0"/>
              <a:t>… Ο πατέρας μου είπε… εάν κοιτάξεις προσεκτικά, θα δεις ότι όταν στέκεσαι ακίνητος και ξεκινάς η μπάλα δεν τρέχει προς το πίσω μέρος του βαγονιού. Κινείται επίσης λίγο προς τα εμπρός, αλλά όχι τόσο γρήγορα όσο το βαγόνι. Το πίσω μέρος του βαγονιού προλαβαίνει τη μπάλα, η οποία δυσκολεύεται να ξεκινήσει να κινείται…</a:t>
            </a:r>
          </a:p>
          <a:p>
            <a:endParaRPr lang="el-GR" kern="100" dirty="0">
              <a:latin typeface="Times New Roman" panose="02020603050405020304" pitchFamily="18" charset="0"/>
            </a:endParaRPr>
          </a:p>
        </p:txBody>
      </p:sp>
      <p:sp>
        <p:nvSpPr>
          <p:cNvPr id="6" name="Τίτλος 1">
            <a:extLst>
              <a:ext uri="{FF2B5EF4-FFF2-40B4-BE49-F238E27FC236}">
                <a16:creationId xmlns:a16="http://schemas.microsoft.com/office/drawing/2014/main" id="{FE957AC0-4BA8-54F7-AA20-FB0C2857E122}"/>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Tree>
    <p:extLst>
      <p:ext uri="{BB962C8B-B14F-4D97-AF65-F5344CB8AC3E}">
        <p14:creationId xmlns:p14="http://schemas.microsoft.com/office/powerpoint/2010/main" val="3210912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Autofit/>
          </a:bodyPr>
          <a:lstStyle/>
          <a:p>
            <a:r>
              <a:rPr lang="el-GR" dirty="0"/>
              <a:t>Από τις ονομασίες των πραγμάτων…:</a:t>
            </a:r>
          </a:p>
          <a:p>
            <a:pPr lvl="1"/>
            <a:r>
              <a:rPr lang="el-GR" sz="2800" dirty="0"/>
              <a:t>… ο πατέρας μου με είχε μάθει ότι το όνομα δεν λέει τίποτα για ένα πουλί. Μου δίδαξε «Βλέπεις αυτό το πουλί; Είναι μια τσίχλα με καφέ λαιμό, αλλά στη Γερμανία λέγεται </a:t>
            </a:r>
            <a:r>
              <a:rPr lang="en-US" sz="2800" dirty="0" err="1"/>
              <a:t>halsenflugel</a:t>
            </a:r>
            <a:r>
              <a:rPr lang="el-GR" sz="2800" dirty="0"/>
              <a:t>, και στα κινέζικα το λένε </a:t>
            </a:r>
            <a:r>
              <a:rPr lang="en-US" sz="2800" dirty="0" err="1"/>
              <a:t>chung</a:t>
            </a:r>
            <a:r>
              <a:rPr lang="en-US" sz="2800" dirty="0"/>
              <a:t> ling</a:t>
            </a:r>
            <a:r>
              <a:rPr lang="el-GR" sz="2800" dirty="0"/>
              <a:t>. Αλλά ακόμα κι αν ξέρεις όλα αυτά τα ονόματα, δεν ξέρεις τίποτα για το πουλί. Ξέρεις μόνο κάτι για τους ανθρώπους. Πώς το λένε αυτό το πουλί οι άνθρωποι σε κάποιες χώρες…</a:t>
            </a:r>
          </a:p>
          <a:p>
            <a:pPr lvl="1"/>
            <a:r>
              <a:rPr lang="el-GR" sz="2800" dirty="0"/>
              <a:t>… δεν είναι επιστήμη να ξέρεις πώς να αλλάζεις τη θερμοκρασία από Κελσίου σε Φαρενάιτ. Είναι απαραίτητο, καθημερινό, αλλά δεν είναι επιστήμη…</a:t>
            </a:r>
          </a:p>
        </p:txBody>
      </p:sp>
      <p:sp>
        <p:nvSpPr>
          <p:cNvPr id="6" name="Τίτλος 1">
            <a:extLst>
              <a:ext uri="{FF2B5EF4-FFF2-40B4-BE49-F238E27FC236}">
                <a16:creationId xmlns:a16="http://schemas.microsoft.com/office/drawing/2014/main" id="{2CFE7FB7-D638-F63A-6C4F-6B9A1F002A9B}"/>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Tree>
    <p:extLst>
      <p:ext uri="{BB962C8B-B14F-4D97-AF65-F5344CB8AC3E}">
        <p14:creationId xmlns:p14="http://schemas.microsoft.com/office/powerpoint/2010/main" val="1259366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Autofit/>
          </a:bodyPr>
          <a:lstStyle/>
          <a:p>
            <a:r>
              <a:rPr lang="el-GR" dirty="0"/>
              <a:t>Από την αξιολόγηση της μάθησης…:</a:t>
            </a:r>
          </a:p>
          <a:p>
            <a:pPr lvl="1"/>
            <a:r>
              <a:rPr lang="el-GR" sz="2800" dirty="0"/>
              <a:t>Τελικά βρήκα έναν τρόπο για να μπορώ να ελέγξω αν έχω διδάξει μια επιστημονική ιδέα ή μόνον έναν ορισμό… Δοκιμάστε τον: λέτε, «Χωρίς να χρησιμοποιήσετε τη νέα λέξη που μόλις μάθατε, προσπαθήστε να επαναδιατυπώσετε αυτό που μόλις μάθατε στη γλώσσα σας». Χωρίς, για παράδειγμα, να χρησιμοποιήσετε τη λέξη «ενέργεια», πείτε μου τι γνωρίζετε τώρα για την κίνηση αυτού του μηχανικού σκύλου (που μόλις μελετήσαμε). Δεν μπορείτε; Δεν μάθατε τίποτα για την επιστήμη.</a:t>
            </a:r>
          </a:p>
        </p:txBody>
      </p:sp>
      <p:sp>
        <p:nvSpPr>
          <p:cNvPr id="6" name="Τίτλος 1">
            <a:extLst>
              <a:ext uri="{FF2B5EF4-FFF2-40B4-BE49-F238E27FC236}">
                <a16:creationId xmlns:a16="http://schemas.microsoft.com/office/drawing/2014/main" id="{1DD43D17-F6C8-8DD6-B6F0-77F1D3BB5219}"/>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Tree>
    <p:extLst>
      <p:ext uri="{BB962C8B-B14F-4D97-AF65-F5344CB8AC3E}">
        <p14:creationId xmlns:p14="http://schemas.microsoft.com/office/powerpoint/2010/main" val="4147214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6AC4AD5-6F28-3B53-3DE0-5A094AACE513}"/>
              </a:ext>
            </a:extLst>
          </p:cNvPr>
          <p:cNvSpPr>
            <a:spLocks noGrp="1"/>
          </p:cNvSpPr>
          <p:nvPr>
            <p:ph type="title"/>
          </p:nvPr>
        </p:nvSpPr>
        <p:spPr>
          <a:xfrm>
            <a:off x="838200" y="365125"/>
            <a:ext cx="10515600" cy="1325563"/>
          </a:xfrm>
        </p:spPr>
        <p:txBody>
          <a:bodyPr>
            <a:normAutofit/>
          </a:bodyPr>
          <a:lstStyle/>
          <a:p>
            <a:r>
              <a:rPr lang="el-GR" sz="4200"/>
              <a:t>Με στόχο να </a:t>
            </a:r>
            <a:r>
              <a:rPr lang="el-GR" sz="4200" b="1" u="sng"/>
              <a:t>εθιστούν</a:t>
            </a:r>
            <a:r>
              <a:rPr lang="el-GR" sz="4200"/>
              <a:t> οι μαθητές μας στο ότι: όταν </a:t>
            </a:r>
            <a:r>
              <a:rPr lang="el-GR" sz="4200" b="1" u="sng"/>
              <a:t>κάνουμε</a:t>
            </a:r>
            <a:r>
              <a:rPr lang="el-GR" sz="4200"/>
              <a:t> Επιστήμη…</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1400F294-B80C-AFD7-01D3-C2D3574C4B14}"/>
              </a:ext>
            </a:extLst>
          </p:cNvPr>
          <p:cNvSpPr>
            <a:spLocks noGrp="1"/>
          </p:cNvSpPr>
          <p:nvPr>
            <p:ph idx="1"/>
          </p:nvPr>
        </p:nvSpPr>
        <p:spPr>
          <a:xfrm>
            <a:off x="838200" y="1929383"/>
            <a:ext cx="10515600" cy="4441599"/>
          </a:xfrm>
        </p:spPr>
        <p:txBody>
          <a:bodyPr>
            <a:noAutofit/>
          </a:bodyPr>
          <a:lstStyle/>
          <a:p>
            <a:r>
              <a:rPr lang="el-GR" sz="3200" dirty="0"/>
              <a:t>ξεκινάμε </a:t>
            </a:r>
            <a:r>
              <a:rPr lang="el-GR" sz="3200" b="1" dirty="0"/>
              <a:t>πάντα</a:t>
            </a:r>
            <a:r>
              <a:rPr lang="el-GR" sz="3200" dirty="0"/>
              <a:t> από ένα ερώτημα, που </a:t>
            </a:r>
            <a:r>
              <a:rPr lang="el-GR" sz="3200" b="1" dirty="0"/>
              <a:t>δεν είμαστε σίγουροι </a:t>
            </a:r>
            <a:r>
              <a:rPr lang="el-GR" sz="3200" dirty="0"/>
              <a:t>ποια απάντηση έχει…</a:t>
            </a:r>
          </a:p>
          <a:p>
            <a:r>
              <a:rPr lang="el-GR" sz="3200" dirty="0"/>
              <a:t>μπορούμε να χρησιμοποιήσουμε </a:t>
            </a:r>
            <a:r>
              <a:rPr lang="el-GR" sz="3200" b="1" dirty="0"/>
              <a:t>διάφορες/διαφορετικές</a:t>
            </a:r>
            <a:r>
              <a:rPr lang="el-GR" sz="3200" dirty="0"/>
              <a:t> προσεγγίσεις (σχεδιασμούς… διαδικασίες…) για να το απαντήσουμε…</a:t>
            </a:r>
          </a:p>
          <a:p>
            <a:r>
              <a:rPr lang="el-GR" sz="3200" dirty="0"/>
              <a:t>αυτές οι προσεγγίσεις </a:t>
            </a:r>
            <a:r>
              <a:rPr lang="el-GR" sz="3200" b="1" dirty="0"/>
              <a:t>καθοδηγούνται από το ερώτημα </a:t>
            </a:r>
            <a:r>
              <a:rPr lang="el-GR" sz="3200" dirty="0"/>
              <a:t>που θέλουμε να απαντήσουμε…</a:t>
            </a:r>
          </a:p>
          <a:p>
            <a:r>
              <a:rPr lang="el-GR" sz="3200" dirty="0"/>
              <a:t>διαφορετικές προσεγγίσεις </a:t>
            </a:r>
            <a:r>
              <a:rPr lang="el-GR" sz="3200" b="1" dirty="0"/>
              <a:t>δεν βγάζουν υποχρεωτικά</a:t>
            </a:r>
            <a:r>
              <a:rPr lang="el-GR" sz="3200" dirty="0"/>
              <a:t> την ίδια απάντηση στο ερώτημα…</a:t>
            </a:r>
          </a:p>
        </p:txBody>
      </p:sp>
    </p:spTree>
    <p:extLst>
      <p:ext uri="{BB962C8B-B14F-4D97-AF65-F5344CB8AC3E}">
        <p14:creationId xmlns:p14="http://schemas.microsoft.com/office/powerpoint/2010/main" val="1097379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6AC4AD5-6F28-3B53-3DE0-5A094AACE513}"/>
              </a:ext>
            </a:extLst>
          </p:cNvPr>
          <p:cNvSpPr>
            <a:spLocks noGrp="1"/>
          </p:cNvSpPr>
          <p:nvPr>
            <p:ph type="title"/>
          </p:nvPr>
        </p:nvSpPr>
        <p:spPr>
          <a:xfrm>
            <a:off x="838200" y="365125"/>
            <a:ext cx="10515600" cy="1325563"/>
          </a:xfrm>
        </p:spPr>
        <p:txBody>
          <a:bodyPr>
            <a:normAutofit/>
          </a:bodyPr>
          <a:lstStyle/>
          <a:p>
            <a:r>
              <a:rPr lang="el-GR" sz="4200"/>
              <a:t>Με στόχο να </a:t>
            </a:r>
            <a:r>
              <a:rPr lang="el-GR" sz="4200" b="1" u="sng"/>
              <a:t>εθιστούν</a:t>
            </a:r>
            <a:r>
              <a:rPr lang="el-GR" sz="4200"/>
              <a:t> οι μαθητές μας στο ότι : όταν </a:t>
            </a:r>
            <a:r>
              <a:rPr lang="el-GR" sz="4200" b="1" u="sng"/>
              <a:t>κάνουμε</a:t>
            </a:r>
            <a:r>
              <a:rPr lang="el-GR" sz="4200"/>
              <a:t> Επιστήμη…</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1400F294-B80C-AFD7-01D3-C2D3574C4B14}"/>
              </a:ext>
            </a:extLst>
          </p:cNvPr>
          <p:cNvSpPr>
            <a:spLocks noGrp="1"/>
          </p:cNvSpPr>
          <p:nvPr>
            <p:ph idx="1"/>
          </p:nvPr>
        </p:nvSpPr>
        <p:spPr>
          <a:xfrm>
            <a:off x="838200" y="1929384"/>
            <a:ext cx="10515600" cy="4251960"/>
          </a:xfrm>
        </p:spPr>
        <p:txBody>
          <a:bodyPr>
            <a:normAutofit/>
          </a:bodyPr>
          <a:lstStyle/>
          <a:p>
            <a:r>
              <a:rPr lang="el-GR" sz="3200" dirty="0"/>
              <a:t>οι προσεγγίσεις που χρησιμοποιούμε για να πάρουμε απάντηση, μπορεί να </a:t>
            </a:r>
            <a:r>
              <a:rPr lang="el-GR" sz="3200" b="1" dirty="0"/>
              <a:t>επηρεάζουν την απάντηση</a:t>
            </a:r>
            <a:r>
              <a:rPr lang="el-GR" sz="3200" dirty="0"/>
              <a:t>…</a:t>
            </a:r>
          </a:p>
          <a:p>
            <a:r>
              <a:rPr lang="el-GR" sz="3200" dirty="0"/>
              <a:t>τα συμπεράσματα… οι τελικές απαντήσεις… πρέπει </a:t>
            </a:r>
            <a:r>
              <a:rPr lang="el-GR" sz="3200" b="1" dirty="0"/>
              <a:t>να είναι συμβατά/</a:t>
            </a:r>
            <a:r>
              <a:rPr lang="el-GR" sz="3200" b="1" dirty="0" err="1"/>
              <a:t>ές</a:t>
            </a:r>
            <a:r>
              <a:rPr lang="el-GR" sz="3200" b="1" dirty="0"/>
              <a:t> </a:t>
            </a:r>
            <a:r>
              <a:rPr lang="el-GR" sz="3200" dirty="0"/>
              <a:t>με τα δεδομένα…</a:t>
            </a:r>
          </a:p>
          <a:p>
            <a:r>
              <a:rPr lang="el-GR" sz="3200" dirty="0"/>
              <a:t>τα δεδομένα και τα τεκμήρια </a:t>
            </a:r>
            <a:r>
              <a:rPr lang="el-GR" sz="3200" b="1" dirty="0"/>
              <a:t>δεν είναι το ίδιο πράγμα</a:t>
            </a:r>
            <a:r>
              <a:rPr lang="el-GR" sz="3200" dirty="0"/>
              <a:t>…</a:t>
            </a:r>
          </a:p>
          <a:p>
            <a:r>
              <a:rPr lang="el-GR" sz="3200" b="1" dirty="0"/>
              <a:t>οι σημασίες και οι ερμηνείες των απαντήσεων </a:t>
            </a:r>
            <a:r>
              <a:rPr lang="el-GR" sz="3200" dirty="0"/>
              <a:t>προκύπτουν από τη διαθέσιμη </a:t>
            </a:r>
            <a:r>
              <a:rPr lang="el-GR" sz="3200" b="1" dirty="0"/>
              <a:t>προηγούμενη γνώση </a:t>
            </a:r>
            <a:r>
              <a:rPr lang="el-GR" sz="3200" dirty="0"/>
              <a:t>και από </a:t>
            </a:r>
            <a:r>
              <a:rPr lang="el-GR" sz="3200" b="1" dirty="0"/>
              <a:t>τα δεδομένα</a:t>
            </a:r>
            <a:r>
              <a:rPr lang="el-GR" sz="3200" dirty="0"/>
              <a:t>…</a:t>
            </a:r>
          </a:p>
        </p:txBody>
      </p:sp>
    </p:spTree>
    <p:extLst>
      <p:ext uri="{BB962C8B-B14F-4D97-AF65-F5344CB8AC3E}">
        <p14:creationId xmlns:p14="http://schemas.microsoft.com/office/powerpoint/2010/main" val="622476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EB0DB0-18F4-742D-5A1B-9306D231FE69}"/>
              </a:ext>
            </a:extLst>
          </p:cNvPr>
          <p:cNvSpPr>
            <a:spLocks noGrp="1"/>
          </p:cNvSpPr>
          <p:nvPr>
            <p:ph type="title"/>
          </p:nvPr>
        </p:nvSpPr>
        <p:spPr>
          <a:xfrm>
            <a:off x="838200" y="365125"/>
            <a:ext cx="10515600" cy="1325563"/>
          </a:xfrm>
        </p:spPr>
        <p:txBody>
          <a:bodyPr>
            <a:normAutofit/>
          </a:bodyPr>
          <a:lstStyle/>
          <a:p>
            <a:r>
              <a:rPr lang="el-GR" sz="4200"/>
              <a:t>Παραδείγματα ερωτημάτων από το Αναλυτικό Πρόγραμμα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70838BD-2BDC-4D69-1197-05E7129548AE}"/>
              </a:ext>
            </a:extLst>
          </p:cNvPr>
          <p:cNvSpPr>
            <a:spLocks noGrp="1"/>
          </p:cNvSpPr>
          <p:nvPr>
            <p:ph idx="1"/>
          </p:nvPr>
        </p:nvSpPr>
        <p:spPr>
          <a:xfrm>
            <a:off x="838200" y="1929384"/>
            <a:ext cx="10515600" cy="4251960"/>
          </a:xfrm>
        </p:spPr>
        <p:txBody>
          <a:bodyPr>
            <a:noAutofit/>
          </a:bodyPr>
          <a:lstStyle/>
          <a:p>
            <a:r>
              <a:rPr lang="el-GR" b="1" dirty="0">
                <a:effectLst/>
                <a:latin typeface="Calibri" panose="020F0502020204030204" pitchFamily="34" charset="0"/>
                <a:ea typeface="Calibri" panose="020F0502020204030204" pitchFamily="34" charset="0"/>
                <a:cs typeface="Times New Roman" panose="02020603050405020304" pitchFamily="18" charset="0"/>
              </a:rPr>
              <a:t>Περιεχόμενο ΠΣ: Θέση</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l-GR" b="1" i="1" dirty="0">
                <a:effectLst/>
                <a:latin typeface="Calibri" panose="020F0502020204030204" pitchFamily="34" charset="0"/>
                <a:ea typeface="Calibri" panose="020F0502020204030204" pitchFamily="34" charset="0"/>
                <a:cs typeface="Times New Roman" panose="02020603050405020304" pitchFamily="18" charset="0"/>
              </a:rPr>
              <a:t>Ερώτημα</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l-GR" dirty="0">
                <a:effectLst/>
                <a:latin typeface="Calibri" panose="020F0502020204030204" pitchFamily="34" charset="0"/>
                <a:ea typeface="Calibri" panose="020F0502020204030204" pitchFamily="34" charset="0"/>
                <a:cs typeface="Times New Roman" panose="02020603050405020304" pitchFamily="18" charset="0"/>
              </a:rPr>
              <a:t>Πώς όμως θα πω εγώ στους συμμαθητές μου πού ήταν το φεγγάρι που είδα χθες το βράδυ στις 11:00, από την ταράτσα του σπιτιού μου; </a:t>
            </a:r>
          </a:p>
          <a:p>
            <a:r>
              <a:rPr lang="el-GR" dirty="0">
                <a:effectLst/>
                <a:latin typeface="Calibri" panose="020F0502020204030204" pitchFamily="34" charset="0"/>
                <a:ea typeface="Calibri" panose="020F0502020204030204" pitchFamily="34" charset="0"/>
                <a:cs typeface="Times New Roman" panose="02020603050405020304" pitchFamily="18" charset="0"/>
              </a:rPr>
              <a:t>Πώς θα μπορούσαν να συγκρίνουν οι συμμαθητές μου αν και σήμερα το βράδι στις 11:00 το φεγγάρι θα είναι ή όχι στην ίδια θέση; </a:t>
            </a:r>
          </a:p>
          <a:p>
            <a:r>
              <a:rPr lang="el-GR" dirty="0">
                <a:effectLst/>
                <a:latin typeface="Calibri" panose="020F0502020204030204" pitchFamily="34" charset="0"/>
                <a:ea typeface="Calibri" panose="020F0502020204030204" pitchFamily="34" charset="0"/>
                <a:cs typeface="Times New Roman" panose="02020603050405020304" pitchFamily="18" charset="0"/>
              </a:rPr>
              <a:t>Κι αν δεν είναι, τι έχει συμβεί; Γιατί λένε ότι και το φεγγάρι γυρίζει γύρω από τη γη και η γη (δηλαδή κι εγώ, οι συμμαθητές μου, τα σπίτια τους…) γύρω από τον άξονα της γης… και κάπου χάνομαι…</a:t>
            </a:r>
            <a:endParaRPr lang="el-GR" dirty="0"/>
          </a:p>
        </p:txBody>
      </p:sp>
    </p:spTree>
    <p:extLst>
      <p:ext uri="{BB962C8B-B14F-4D97-AF65-F5344CB8AC3E}">
        <p14:creationId xmlns:p14="http://schemas.microsoft.com/office/powerpoint/2010/main" val="1241078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EB0DB0-18F4-742D-5A1B-9306D231FE69}"/>
              </a:ext>
            </a:extLst>
          </p:cNvPr>
          <p:cNvSpPr>
            <a:spLocks noGrp="1"/>
          </p:cNvSpPr>
          <p:nvPr>
            <p:ph type="title"/>
          </p:nvPr>
        </p:nvSpPr>
        <p:spPr>
          <a:xfrm>
            <a:off x="838200" y="365125"/>
            <a:ext cx="10515600" cy="1325563"/>
          </a:xfrm>
        </p:spPr>
        <p:txBody>
          <a:bodyPr>
            <a:normAutofit/>
          </a:bodyPr>
          <a:lstStyle/>
          <a:p>
            <a:r>
              <a:rPr lang="el-GR" sz="4200"/>
              <a:t>Παραδείγματα ερωτημάτων από το Αναλυτικό Πρόγραμμα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70838BD-2BDC-4D69-1197-05E7129548AE}"/>
              </a:ext>
            </a:extLst>
          </p:cNvPr>
          <p:cNvSpPr>
            <a:spLocks noGrp="1"/>
          </p:cNvSpPr>
          <p:nvPr>
            <p:ph idx="1"/>
          </p:nvPr>
        </p:nvSpPr>
        <p:spPr>
          <a:xfrm>
            <a:off x="838200" y="1929384"/>
            <a:ext cx="10515600" cy="4622092"/>
          </a:xfrm>
        </p:spPr>
        <p:txBody>
          <a:bodyPr>
            <a:noAutofit/>
          </a:bodyPr>
          <a:lstStyle/>
          <a:p>
            <a:r>
              <a:rPr lang="el-GR" sz="2600" b="1" dirty="0">
                <a:effectLst/>
                <a:latin typeface="Calibri" panose="020F0502020204030204" pitchFamily="34" charset="0"/>
                <a:ea typeface="Calibri" panose="020F0502020204030204" pitchFamily="34" charset="0"/>
                <a:cs typeface="Times New Roman" panose="02020603050405020304" pitchFamily="18" charset="0"/>
              </a:rPr>
              <a:t>Περιεχόμενο ΠΣ: Ταχύτητα</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600" b="1" i="1" dirty="0">
                <a:effectLst/>
                <a:latin typeface="Calibri" panose="020F0502020204030204" pitchFamily="34" charset="0"/>
                <a:ea typeface="Calibri" panose="020F0502020204030204" pitchFamily="34" charset="0"/>
                <a:cs typeface="Times New Roman" panose="02020603050405020304" pitchFamily="18" charset="0"/>
              </a:rPr>
              <a:t>Ερώτημα</a:t>
            </a:r>
            <a:endParaRPr lang="el-GR" sz="26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600" dirty="0">
                <a:effectLst/>
                <a:latin typeface="Calibri" panose="020F0502020204030204" pitchFamily="34" charset="0"/>
                <a:ea typeface="Calibri" panose="020F0502020204030204" pitchFamily="34" charset="0"/>
                <a:cs typeface="Times New Roman" panose="02020603050405020304" pitchFamily="18" charset="0"/>
              </a:rPr>
              <a:t>Όλοι οι δρόμοι της πόλης έχουν ένα όριο ταχύτητας για τα αυτοκίνητα που κινούνται σ’ αυτούς. Όμως, οι περισσότεροι οδηγοί και πεζοί έχω την εντύπωση ότι δεν τα γνωρίζουν. </a:t>
            </a:r>
          </a:p>
          <a:p>
            <a:r>
              <a:rPr lang="el-GR" sz="2600" dirty="0">
                <a:effectLst/>
                <a:latin typeface="Calibri" panose="020F0502020204030204" pitchFamily="34" charset="0"/>
                <a:ea typeface="Calibri" panose="020F0502020204030204" pitchFamily="34" charset="0"/>
                <a:cs typeface="Times New Roman" panose="02020603050405020304" pitchFamily="18" charset="0"/>
              </a:rPr>
              <a:t>Γιατί; Μπορούμε να μάθουμε αν τα γνωρίζουν και σε ποια ποσοστά; Μπορούμε να μάθουμε από που τα έμαθαν (αν τα γνωρίζουν) ή γιατί δεν φρόντισαν να τα μάθουν (αν δεν τα γνωρίζουν);</a:t>
            </a:r>
          </a:p>
          <a:p>
            <a:r>
              <a:rPr lang="el-GR" sz="2600" dirty="0">
                <a:effectLst/>
                <a:latin typeface="Calibri" panose="020F0502020204030204" pitchFamily="34" charset="0"/>
                <a:ea typeface="Calibri" panose="020F0502020204030204" pitchFamily="34" charset="0"/>
                <a:cs typeface="Times New Roman" panose="02020603050405020304" pitchFamily="18" charset="0"/>
              </a:rPr>
              <a:t>Τα αυτοκίνητα, βέβαια, κινούνται με διάφορες ταχύτητες σ’ αυτούς τους δρόμους. Εμφανίζουν μια κατανομή ταχυτήτων. Που βρίσκονται τα χαρακτηριστικά αυτής της κατανομής σε σχέση με το όριο; </a:t>
            </a:r>
          </a:p>
          <a:p>
            <a:endParaRPr lang="el-GR" sz="2600" dirty="0"/>
          </a:p>
        </p:txBody>
      </p:sp>
    </p:spTree>
    <p:extLst>
      <p:ext uri="{BB962C8B-B14F-4D97-AF65-F5344CB8AC3E}">
        <p14:creationId xmlns:p14="http://schemas.microsoft.com/office/powerpoint/2010/main" val="1349825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EB0DB0-18F4-742D-5A1B-9306D231FE69}"/>
              </a:ext>
            </a:extLst>
          </p:cNvPr>
          <p:cNvSpPr>
            <a:spLocks noGrp="1"/>
          </p:cNvSpPr>
          <p:nvPr>
            <p:ph type="title"/>
          </p:nvPr>
        </p:nvSpPr>
        <p:spPr>
          <a:xfrm>
            <a:off x="838200" y="365125"/>
            <a:ext cx="10515600" cy="1325563"/>
          </a:xfrm>
        </p:spPr>
        <p:txBody>
          <a:bodyPr>
            <a:normAutofit/>
          </a:bodyPr>
          <a:lstStyle/>
          <a:p>
            <a:r>
              <a:rPr lang="el-GR" sz="4200" dirty="0"/>
              <a:t>Παραδείγματα ερωτημάτων από το Αναλυτικό Πρόγραμμα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70838BD-2BDC-4D69-1197-05E7129548AE}"/>
              </a:ext>
            </a:extLst>
          </p:cNvPr>
          <p:cNvSpPr>
            <a:spLocks noGrp="1"/>
          </p:cNvSpPr>
          <p:nvPr>
            <p:ph idx="1"/>
          </p:nvPr>
        </p:nvSpPr>
        <p:spPr>
          <a:xfrm>
            <a:off x="838200" y="1929383"/>
            <a:ext cx="10515600" cy="4563491"/>
          </a:xfrm>
        </p:spPr>
        <p:txBody>
          <a:bodyPr>
            <a:noAutofit/>
          </a:bodyPr>
          <a:lstStyle/>
          <a:p>
            <a:r>
              <a:rPr lang="el-GR" sz="2400" b="1" dirty="0">
                <a:effectLst/>
                <a:latin typeface="Calibri" panose="020F0502020204030204" pitchFamily="34" charset="0"/>
                <a:ea typeface="Calibri" panose="020F0502020204030204" pitchFamily="34" charset="0"/>
                <a:cs typeface="Times New Roman" panose="02020603050405020304" pitchFamily="18" charset="0"/>
              </a:rPr>
              <a:t>Περιεχόμενο ΠΣ: Δύναμη 1</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b="1" i="1" dirty="0">
                <a:effectLst/>
                <a:latin typeface="Calibri" panose="020F0502020204030204" pitchFamily="34" charset="0"/>
                <a:ea typeface="Calibri" panose="020F0502020204030204" pitchFamily="34" charset="0"/>
                <a:cs typeface="Times New Roman" panose="02020603050405020304" pitchFamily="18" charset="0"/>
              </a:rPr>
              <a:t>Ερώτημα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400" dirty="0">
                <a:effectLst/>
                <a:latin typeface="Calibri" panose="020F0502020204030204" pitchFamily="34" charset="0"/>
                <a:ea typeface="Calibri" panose="020F0502020204030204" pitchFamily="34" charset="0"/>
                <a:cs typeface="Times New Roman" panose="02020603050405020304" pitchFamily="18" charset="0"/>
              </a:rPr>
              <a:t>Από την εμπειρία μου ξέρω ότι αν κάτι θέλουμε να κινηθεί και να μην στέκει ακίνητο πρέπει να το σπρώξουμε… πρέπει να του ασκήσουμε δύναμη (εμείς ή μια μηχανή ή κάτι άλλο)… πρέπει να του ασκούμε δύναμη και για να συνεχίσει να κινείται… αν σταματήσουμε να του ασκούμε δύναμη, τότε σταματάει… αμέσως ή μετά από λίγο…</a:t>
            </a:r>
          </a:p>
          <a:p>
            <a:r>
              <a:rPr lang="el-GR" sz="2400" dirty="0">
                <a:effectLst/>
                <a:latin typeface="Calibri" panose="020F0502020204030204" pitchFamily="34" charset="0"/>
                <a:ea typeface="Calibri" panose="020F0502020204030204" pitchFamily="34" charset="0"/>
                <a:cs typeface="Times New Roman" panose="02020603050405020304" pitchFamily="18" charset="0"/>
              </a:rPr>
              <a:t>Ο Νεύτωνας διαβάζω στα βιβλία ότι λέει πώς αν κάτι κινείται δεν θέλει δύναμη για να διατηρήσει την κίνησή του. Δύναμη θέλει για να ξεκινήσει να κινείται… Δύναμη θέλει για να σταματήσει να κινείται… Δύναμη θέλει και για να στρίψει… </a:t>
            </a:r>
          </a:p>
          <a:p>
            <a:r>
              <a:rPr lang="el-GR" sz="2400" dirty="0">
                <a:effectLst/>
                <a:latin typeface="Calibri" panose="020F0502020204030204" pitchFamily="34" charset="0"/>
                <a:ea typeface="Calibri" panose="020F0502020204030204" pitchFamily="34" charset="0"/>
                <a:cs typeface="Times New Roman" panose="02020603050405020304" pitchFamily="18" charset="0"/>
              </a:rPr>
              <a:t>Τι συμβαίνει; Θα βάλει κάποιος σε τάξη αυτό το χάος; Τι βλέπει ο Νεύτωνας, που δεν βλέπω εγώ;;;</a:t>
            </a:r>
          </a:p>
        </p:txBody>
      </p:sp>
    </p:spTree>
    <p:extLst>
      <p:ext uri="{BB962C8B-B14F-4D97-AF65-F5344CB8AC3E}">
        <p14:creationId xmlns:p14="http://schemas.microsoft.com/office/powerpoint/2010/main" val="2127611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EB0DB0-18F4-742D-5A1B-9306D231FE69}"/>
              </a:ext>
            </a:extLst>
          </p:cNvPr>
          <p:cNvSpPr>
            <a:spLocks noGrp="1"/>
          </p:cNvSpPr>
          <p:nvPr>
            <p:ph type="title"/>
          </p:nvPr>
        </p:nvSpPr>
        <p:spPr>
          <a:xfrm>
            <a:off x="838200" y="365125"/>
            <a:ext cx="10515600" cy="1325563"/>
          </a:xfrm>
        </p:spPr>
        <p:txBody>
          <a:bodyPr>
            <a:normAutofit/>
          </a:bodyPr>
          <a:lstStyle/>
          <a:p>
            <a:r>
              <a:rPr lang="el-GR" sz="4200"/>
              <a:t>Παραδείγματα ερωτημάτων από το Αναλυτικό Πρόγραμμα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70838BD-2BDC-4D69-1197-05E7129548AE}"/>
              </a:ext>
            </a:extLst>
          </p:cNvPr>
          <p:cNvSpPr>
            <a:spLocks noGrp="1"/>
          </p:cNvSpPr>
          <p:nvPr>
            <p:ph idx="1"/>
          </p:nvPr>
        </p:nvSpPr>
        <p:spPr>
          <a:xfrm>
            <a:off x="838200" y="1929384"/>
            <a:ext cx="10515600" cy="4251960"/>
          </a:xfrm>
        </p:spPr>
        <p:txBody>
          <a:bodyPr>
            <a:normAutofit/>
          </a:bodyPr>
          <a:lstStyle/>
          <a:p>
            <a:r>
              <a:rPr lang="el-GR" b="1" dirty="0">
                <a:effectLst/>
                <a:latin typeface="Calibri" panose="020F0502020204030204" pitchFamily="34" charset="0"/>
                <a:ea typeface="Calibri" panose="020F0502020204030204" pitchFamily="34" charset="0"/>
                <a:cs typeface="Times New Roman" panose="02020603050405020304" pitchFamily="18" charset="0"/>
              </a:rPr>
              <a:t>Περιεχόμενο ΠΣ: Δύναμη 2</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l-GR" b="1" i="1" dirty="0">
                <a:effectLst/>
                <a:latin typeface="Calibri" panose="020F0502020204030204" pitchFamily="34" charset="0"/>
                <a:ea typeface="Calibri" panose="020F0502020204030204" pitchFamily="34" charset="0"/>
                <a:cs typeface="Times New Roman" panose="02020603050405020304" pitchFamily="18" charset="0"/>
              </a:rPr>
              <a:t>Ερώτημα</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l-GR" dirty="0">
                <a:effectLst/>
                <a:latin typeface="Calibri" panose="020F0502020204030204" pitchFamily="34" charset="0"/>
                <a:ea typeface="Calibri" panose="020F0502020204030204" pitchFamily="34" charset="0"/>
                <a:cs typeface="Times New Roman" panose="02020603050405020304" pitchFamily="18" charset="0"/>
              </a:rPr>
              <a:t>Εγώ τη δύναμη τη νιώθω… και όταν την ασκώ και όταν τη δέχομαι. Και μπορώ να εκτιμήσω αν είναι μεγάλη ή μικρή… ακόμη κι αν η εκτίμησή μου δεν έχει ακρίβεια μέτρησης… ποια μέτρηση άλλωστε έχει απόλυτη ακρίβεια;;;</a:t>
            </a:r>
          </a:p>
          <a:p>
            <a:r>
              <a:rPr lang="el-GR" dirty="0">
                <a:effectLst/>
                <a:latin typeface="Calibri" panose="020F0502020204030204" pitchFamily="34" charset="0"/>
                <a:ea typeface="Calibri" panose="020F0502020204030204" pitchFamily="34" charset="0"/>
                <a:cs typeface="Times New Roman" panose="02020603050405020304" pitchFamily="18" charset="0"/>
              </a:rPr>
              <a:t>Ο Νεύτωνας λέει ότι τη δύναμη δεν την αισθανόμαστε… δεν την βλέπουμε… αλλά τη μετράμε… </a:t>
            </a:r>
          </a:p>
          <a:p>
            <a:r>
              <a:rPr lang="el-GR" dirty="0">
                <a:effectLst/>
                <a:latin typeface="Calibri" panose="020F0502020204030204" pitchFamily="34" charset="0"/>
                <a:ea typeface="Calibri" panose="020F0502020204030204" pitchFamily="34" charset="0"/>
                <a:cs typeface="Times New Roman" panose="02020603050405020304" pitchFamily="18" charset="0"/>
              </a:rPr>
              <a:t>Πώς γίνεται αυτό;;;</a:t>
            </a:r>
          </a:p>
          <a:p>
            <a:endParaRPr lang="el-GR" dirty="0"/>
          </a:p>
        </p:txBody>
      </p:sp>
    </p:spTree>
    <p:extLst>
      <p:ext uri="{BB962C8B-B14F-4D97-AF65-F5344CB8AC3E}">
        <p14:creationId xmlns:p14="http://schemas.microsoft.com/office/powerpoint/2010/main" val="191965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CD82-1F33-FE72-36E6-2BC8490B76C9}"/>
              </a:ext>
            </a:extLst>
          </p:cNvPr>
          <p:cNvSpPr>
            <a:spLocks noGrp="1"/>
          </p:cNvSpPr>
          <p:nvPr>
            <p:ph type="title"/>
          </p:nvPr>
        </p:nvSpPr>
        <p:spPr/>
        <p:txBody>
          <a:bodyPr/>
          <a:lstStyle/>
          <a:p>
            <a:r>
              <a:rPr lang="el-GR" dirty="0"/>
              <a:t>Πώς…</a:t>
            </a:r>
            <a:endParaRPr lang="en-GR" dirty="0"/>
          </a:p>
        </p:txBody>
      </p:sp>
      <p:sp>
        <p:nvSpPr>
          <p:cNvPr id="3" name="Content Placeholder 2">
            <a:extLst>
              <a:ext uri="{FF2B5EF4-FFF2-40B4-BE49-F238E27FC236}">
                <a16:creationId xmlns:a16="http://schemas.microsoft.com/office/drawing/2014/main" id="{4C2227A8-D4B6-00DD-F092-596E9496295E}"/>
              </a:ext>
            </a:extLst>
          </p:cNvPr>
          <p:cNvSpPr>
            <a:spLocks noGrp="1"/>
          </p:cNvSpPr>
          <p:nvPr>
            <p:ph idx="1"/>
          </p:nvPr>
        </p:nvSpPr>
        <p:spPr>
          <a:xfrm>
            <a:off x="838200" y="1934956"/>
            <a:ext cx="10515600" cy="4167671"/>
          </a:xfrm>
        </p:spPr>
        <p:txBody>
          <a:bodyPr>
            <a:normAutofit/>
          </a:bodyPr>
          <a:lstStyle/>
          <a:p>
            <a:r>
              <a:rPr lang="el-GR" sz="4000" dirty="0"/>
              <a:t>Ακούγοντας τις αφηγήσεις από τις βιωμένες εμπειρίες ενός ενεργού επιστήμονα…</a:t>
            </a:r>
          </a:p>
          <a:p>
            <a:r>
              <a:rPr lang="el-GR" sz="4000" dirty="0"/>
              <a:t>Με Διερεύνηση των αμφιβολιών μας…</a:t>
            </a:r>
          </a:p>
          <a:p>
            <a:pPr lvl="1"/>
            <a:r>
              <a:rPr lang="el-GR" sz="3600" dirty="0"/>
              <a:t>για όσα γράφουν τα Προγράμματα Σπουδών και τα Αναλυτικά Προγράμματα…</a:t>
            </a:r>
          </a:p>
          <a:p>
            <a:pPr lvl="1"/>
            <a:r>
              <a:rPr lang="el-GR" sz="3600" dirty="0"/>
              <a:t>για όσα γράφουν τα βιβλία των Φυσικών Επιστημών…</a:t>
            </a:r>
            <a:endParaRPr lang="en-GR" sz="3600" dirty="0"/>
          </a:p>
        </p:txBody>
      </p:sp>
    </p:spTree>
    <p:extLst>
      <p:ext uri="{BB962C8B-B14F-4D97-AF65-F5344CB8AC3E}">
        <p14:creationId xmlns:p14="http://schemas.microsoft.com/office/powerpoint/2010/main" val="328069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EB0DB0-18F4-742D-5A1B-9306D231FE69}"/>
              </a:ext>
            </a:extLst>
          </p:cNvPr>
          <p:cNvSpPr>
            <a:spLocks noGrp="1"/>
          </p:cNvSpPr>
          <p:nvPr>
            <p:ph type="title"/>
          </p:nvPr>
        </p:nvSpPr>
        <p:spPr>
          <a:xfrm>
            <a:off x="838200" y="365125"/>
            <a:ext cx="10515600" cy="1325563"/>
          </a:xfrm>
        </p:spPr>
        <p:txBody>
          <a:bodyPr>
            <a:normAutofit/>
          </a:bodyPr>
          <a:lstStyle/>
          <a:p>
            <a:r>
              <a:rPr lang="el-GR" sz="4200"/>
              <a:t>Παραδείγματα ερωτημάτων από το Αναλυτικό Πρόγραμμα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70838BD-2BDC-4D69-1197-05E7129548AE}"/>
              </a:ext>
            </a:extLst>
          </p:cNvPr>
          <p:cNvSpPr>
            <a:spLocks noGrp="1"/>
          </p:cNvSpPr>
          <p:nvPr>
            <p:ph idx="1"/>
          </p:nvPr>
        </p:nvSpPr>
        <p:spPr>
          <a:xfrm>
            <a:off x="838200" y="1929384"/>
            <a:ext cx="10515600" cy="4251960"/>
          </a:xfrm>
        </p:spPr>
        <p:txBody>
          <a:bodyPr>
            <a:noAutofit/>
          </a:bodyPr>
          <a:lstStyle/>
          <a:p>
            <a:r>
              <a:rPr lang="el-GR" b="1" dirty="0">
                <a:effectLst/>
                <a:latin typeface="Calibri" panose="020F0502020204030204" pitchFamily="34" charset="0"/>
                <a:ea typeface="Calibri" panose="020F0502020204030204" pitchFamily="34" charset="0"/>
                <a:cs typeface="Times New Roman" panose="02020603050405020304" pitchFamily="18" charset="0"/>
              </a:rPr>
              <a:t>Περιεχόμενο ΠΣ: Πίεση</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l-GR" b="1" i="1" dirty="0">
                <a:effectLst/>
                <a:latin typeface="Calibri" panose="020F0502020204030204" pitchFamily="34" charset="0"/>
                <a:ea typeface="Calibri" panose="020F0502020204030204" pitchFamily="34" charset="0"/>
                <a:cs typeface="Times New Roman" panose="02020603050405020304" pitchFamily="18" charset="0"/>
              </a:rPr>
              <a:t>Ερώτημα</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r>
              <a:rPr lang="el-GR" dirty="0">
                <a:effectLst/>
                <a:latin typeface="Calibri" panose="020F0502020204030204" pitchFamily="34" charset="0"/>
                <a:ea typeface="Calibri" panose="020F0502020204030204" pitchFamily="34" charset="0"/>
                <a:cs typeface="Times New Roman" panose="02020603050405020304" pitchFamily="18" charset="0"/>
              </a:rPr>
              <a:t>Αν πάρω ένα μπουκάλι νερού (από τα κλασικά πλαστικά μπουκάλια εμφιαλωμένου νερού, του 1,5 λίτρου) και ανοίξω με ένα καρφί μια τρύπα (κάπου στο πλάι) το νερό θα αρχίσει να τρέχει μέχρι να φτάσει στην τρύπα… Και πιστεύω ότι αυτό δεν παραξενεύει κανέναν… ούτε εμένα…</a:t>
            </a:r>
          </a:p>
          <a:p>
            <a:r>
              <a:rPr lang="el-GR" dirty="0">
                <a:effectLst/>
                <a:latin typeface="Calibri" panose="020F0502020204030204" pitchFamily="34" charset="0"/>
                <a:ea typeface="Calibri" panose="020F0502020204030204" pitchFamily="34" charset="0"/>
                <a:cs typeface="Times New Roman" panose="02020603050405020304" pitchFamily="18" charset="0"/>
              </a:rPr>
              <a:t>Αν όμως, καθώς το νερό τρέχει, βιδώσω καλά το καπάκι του μπουκαλιού το νερό σταματάει να τρέχει… χωρίς να βουλώσω την τρύπα! Τι συμβαίνει εδώ;;;</a:t>
            </a:r>
          </a:p>
        </p:txBody>
      </p:sp>
    </p:spTree>
    <p:extLst>
      <p:ext uri="{BB962C8B-B14F-4D97-AF65-F5344CB8AC3E}">
        <p14:creationId xmlns:p14="http://schemas.microsoft.com/office/powerpoint/2010/main" val="718852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EB0DB0-18F4-742D-5A1B-9306D231FE69}"/>
              </a:ext>
            </a:extLst>
          </p:cNvPr>
          <p:cNvSpPr>
            <a:spLocks noGrp="1"/>
          </p:cNvSpPr>
          <p:nvPr>
            <p:ph type="title"/>
          </p:nvPr>
        </p:nvSpPr>
        <p:spPr>
          <a:xfrm>
            <a:off x="838200" y="365125"/>
            <a:ext cx="10515600" cy="1325563"/>
          </a:xfrm>
        </p:spPr>
        <p:txBody>
          <a:bodyPr>
            <a:normAutofit/>
          </a:bodyPr>
          <a:lstStyle/>
          <a:p>
            <a:r>
              <a:rPr lang="el-GR" sz="4200"/>
              <a:t>Παραδείγματα ερωτημάτων από το Αναλυτικό Πρόγραμμα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70838BD-2BDC-4D69-1197-05E7129548AE}"/>
              </a:ext>
            </a:extLst>
          </p:cNvPr>
          <p:cNvSpPr>
            <a:spLocks noGrp="1"/>
          </p:cNvSpPr>
          <p:nvPr>
            <p:ph idx="1"/>
          </p:nvPr>
        </p:nvSpPr>
        <p:spPr>
          <a:xfrm>
            <a:off x="838200" y="1929383"/>
            <a:ext cx="10515600" cy="4749713"/>
          </a:xfrm>
        </p:spPr>
        <p:txBody>
          <a:bodyPr>
            <a:noAutofit/>
          </a:bodyPr>
          <a:lstStyle/>
          <a:p>
            <a:r>
              <a:rPr lang="el-GR" sz="2200" b="1" dirty="0">
                <a:effectLst/>
                <a:latin typeface="Calibri" panose="020F0502020204030204" pitchFamily="34" charset="0"/>
                <a:ea typeface="Calibri" panose="020F0502020204030204" pitchFamily="34" charset="0"/>
                <a:cs typeface="Times New Roman" panose="02020603050405020304" pitchFamily="18" charset="0"/>
              </a:rPr>
              <a:t>Περιεχόμενο ΠΣ: Ενέργεια</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200" b="1" i="1" dirty="0">
                <a:effectLst/>
                <a:latin typeface="Calibri" panose="020F0502020204030204" pitchFamily="34" charset="0"/>
                <a:ea typeface="Calibri" panose="020F0502020204030204" pitchFamily="34" charset="0"/>
                <a:cs typeface="Times New Roman" panose="02020603050405020304" pitchFamily="18" charset="0"/>
              </a:rPr>
              <a:t>Ερώτημα</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r>
              <a:rPr lang="el-GR" sz="2200" dirty="0">
                <a:effectLst/>
                <a:latin typeface="Calibri" panose="020F0502020204030204" pitchFamily="34" charset="0"/>
                <a:ea typeface="Calibri" panose="020F0502020204030204" pitchFamily="34" charset="0"/>
                <a:cs typeface="Times New Roman" panose="02020603050405020304" pitchFamily="18" charset="0"/>
              </a:rPr>
              <a:t>Τα βιβλία, οι εφημερίδες, οι τηλεοράσεις το διαδίκτυο… λένε ότι η ενέργεια είναι παντού… ότι έχει πολλά πρόσωπα και όμως είναι μία… ότι αλλάζει πρόσωπα, μετασχηματίζεται κι αυτό μας αρέσει, γιατί έτσι τη χρησιμοποιούμε</a:t>
            </a:r>
            <a:r>
              <a:rPr lang="el-GR" sz="2200" dirty="0">
                <a:effectLst/>
                <a:latin typeface="Calibri" panose="020F0502020204030204" pitchFamily="34" charset="0"/>
                <a:ea typeface="Calibri" panose="020F0502020204030204" pitchFamily="34" charset="0"/>
                <a:cs typeface="Calibri" panose="020F0502020204030204" pitchFamily="34" charset="0"/>
              </a:rPr>
              <a:t>. Τη χρησιμοποιούμε όταν μετασχηματίζεται</a:t>
            </a:r>
            <a:r>
              <a:rPr lang="el-GR" sz="2200" dirty="0">
                <a:effectLst/>
                <a:latin typeface="Calibri" panose="020F0502020204030204" pitchFamily="34" charset="0"/>
                <a:ea typeface="Calibri" panose="020F0502020204030204" pitchFamily="34" charset="0"/>
                <a:cs typeface="Times New Roman" panose="02020603050405020304" pitchFamily="18" charset="0"/>
              </a:rPr>
              <a:t>… ή μετασχηματίζεται όταν τη χρησιμοποιούμε… δεν έχω καταλάβει… </a:t>
            </a:r>
          </a:p>
          <a:p>
            <a:r>
              <a:rPr lang="el-GR" sz="2200" dirty="0">
                <a:effectLst/>
                <a:latin typeface="Calibri" panose="020F0502020204030204" pitchFamily="34" charset="0"/>
                <a:ea typeface="Calibri" panose="020F0502020204030204" pitchFamily="34" charset="0"/>
                <a:cs typeface="Times New Roman" panose="02020603050405020304" pitchFamily="18" charset="0"/>
              </a:rPr>
              <a:t>Αλλά λένε ότι όταν μετασχηματίζεται υποβαθμίζεται… λένε δηλαδή ότι σώνεται και θα έρθει ενεργειακή φτώχια αλλά και ότι η παραγωγή και η χρήση της/ ο μετασχηματισμός της καταστρέφει το κλίμα… Είμαι ανόητος αν δεν καταλαβαίνω;;; Μπορείτε να βάλετε τα πράγματα σε μια τάξη μη τυχόν και καταλάβω πώς η «πηγή της ευημερίας μας» (η ενέργεια) είναι και η «καταστροφή» μας;;; Ή πώς η ενέργεια που παίρνουμε από το ηλεκτρικό ρεύμα (εγώ μια ζωή τέτοια ενέργεια χρησιμοποιώ σπίτι μου) θα με σώσει από την «καταστροφή» αν την χρησιμοποιήσω και στο αυτοκίνητό μου;;;</a:t>
            </a:r>
          </a:p>
          <a:p>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470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8EB0DB0-18F4-742D-5A1B-9306D231FE69}"/>
              </a:ext>
            </a:extLst>
          </p:cNvPr>
          <p:cNvSpPr>
            <a:spLocks noGrp="1"/>
          </p:cNvSpPr>
          <p:nvPr>
            <p:ph type="title"/>
          </p:nvPr>
        </p:nvSpPr>
        <p:spPr>
          <a:xfrm>
            <a:off x="838200" y="365125"/>
            <a:ext cx="10515600" cy="1325563"/>
          </a:xfrm>
        </p:spPr>
        <p:txBody>
          <a:bodyPr>
            <a:normAutofit/>
          </a:bodyPr>
          <a:lstStyle/>
          <a:p>
            <a:r>
              <a:rPr lang="el-GR" sz="4200"/>
              <a:t>Παραδείγματα ερωτημάτων από το Αναλυτικό Πρόγραμμα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E70838BD-2BDC-4D69-1197-05E7129548AE}"/>
              </a:ext>
            </a:extLst>
          </p:cNvPr>
          <p:cNvSpPr>
            <a:spLocks noGrp="1"/>
          </p:cNvSpPr>
          <p:nvPr>
            <p:ph idx="1"/>
          </p:nvPr>
        </p:nvSpPr>
        <p:spPr>
          <a:xfrm>
            <a:off x="838200" y="1929384"/>
            <a:ext cx="10515600" cy="4251960"/>
          </a:xfrm>
        </p:spPr>
        <p:txBody>
          <a:bodyPr>
            <a:normAutofit/>
          </a:bodyPr>
          <a:lstStyle/>
          <a:p>
            <a:r>
              <a:rPr lang="el-GR" sz="3200" b="1" dirty="0">
                <a:effectLst/>
                <a:latin typeface="Calibri" panose="020F0502020204030204" pitchFamily="34" charset="0"/>
                <a:ea typeface="Calibri" panose="020F0502020204030204" pitchFamily="34" charset="0"/>
                <a:cs typeface="Times New Roman" panose="02020603050405020304" pitchFamily="18" charset="0"/>
              </a:rPr>
              <a:t>Περιεχόμενο ΠΣ: Θερμότητα</a:t>
            </a:r>
            <a:endParaRPr lang="el-GR" sz="3200" dirty="0">
              <a:effectLst/>
              <a:latin typeface="Calibri" panose="020F0502020204030204" pitchFamily="34" charset="0"/>
              <a:ea typeface="Calibri" panose="020F0502020204030204" pitchFamily="34" charset="0"/>
              <a:cs typeface="Times New Roman" panose="02020603050405020304" pitchFamily="18" charset="0"/>
            </a:endParaRPr>
          </a:p>
          <a:p>
            <a:r>
              <a:rPr lang="el-GR" sz="3200" b="1" i="1" dirty="0">
                <a:effectLst/>
                <a:latin typeface="Calibri" panose="020F0502020204030204" pitchFamily="34" charset="0"/>
                <a:ea typeface="Calibri" panose="020F0502020204030204" pitchFamily="34" charset="0"/>
                <a:cs typeface="Times New Roman" panose="02020603050405020304" pitchFamily="18" charset="0"/>
              </a:rPr>
              <a:t>Ερώτημα</a:t>
            </a:r>
            <a:endParaRPr lang="el-GR" sz="3200" dirty="0">
              <a:effectLst/>
              <a:latin typeface="Calibri" panose="020F0502020204030204" pitchFamily="34" charset="0"/>
              <a:ea typeface="Calibri" panose="020F0502020204030204" pitchFamily="34" charset="0"/>
              <a:cs typeface="Times New Roman" panose="02020603050405020304" pitchFamily="18" charset="0"/>
            </a:endParaRPr>
          </a:p>
          <a:p>
            <a:r>
              <a:rPr lang="el-GR" sz="3200" dirty="0">
                <a:effectLst/>
                <a:latin typeface="Calibri" panose="020F0502020204030204" pitchFamily="34" charset="0"/>
                <a:ea typeface="Calibri" panose="020F0502020204030204" pitchFamily="34" charset="0"/>
                <a:cs typeface="Times New Roman" panose="02020603050405020304" pitchFamily="18" charset="0"/>
              </a:rPr>
              <a:t>Θέλω να μάθω αν τα κύπελα από αλουμίνιο ή τα κύπελα από ανοξείδωτο</a:t>
            </a:r>
            <a:r>
              <a:rPr lang="el-GR" sz="3200" dirty="0">
                <a:latin typeface="Calibri" panose="020F0502020204030204" pitchFamily="34" charset="0"/>
                <a:ea typeface="Calibri" panose="020F0502020204030204" pitchFamily="34" charset="0"/>
                <a:cs typeface="Times New Roman" panose="02020603050405020304" pitchFamily="18" charset="0"/>
              </a:rPr>
              <a:t>, που αντέχουν </a:t>
            </a:r>
            <a:r>
              <a:rPr lang="el-GR" sz="3200" dirty="0">
                <a:effectLst/>
                <a:latin typeface="Calibri" panose="020F0502020204030204" pitchFamily="34" charset="0"/>
                <a:ea typeface="Calibri" panose="020F0502020204030204" pitchFamily="34" charset="0"/>
                <a:cs typeface="Times New Roman" panose="02020603050405020304" pitchFamily="18" charset="0"/>
              </a:rPr>
              <a:t> στη φωτιά και που βρίσκω στην αγορά, ζεσταίνουν γρηγορότερα το νερό.</a:t>
            </a:r>
          </a:p>
          <a:p>
            <a:r>
              <a:rPr lang="el-GR" sz="3200" dirty="0">
                <a:effectLst/>
                <a:latin typeface="Calibri" panose="020F0502020204030204" pitchFamily="34" charset="0"/>
                <a:ea typeface="Calibri" panose="020F0502020204030204" pitchFamily="34" charset="0"/>
                <a:cs typeface="Times New Roman" panose="02020603050405020304" pitchFamily="18" charset="0"/>
              </a:rPr>
              <a:t>Τι να κάνω;;; </a:t>
            </a:r>
          </a:p>
        </p:txBody>
      </p:sp>
    </p:spTree>
    <p:extLst>
      <p:ext uri="{BB962C8B-B14F-4D97-AF65-F5344CB8AC3E}">
        <p14:creationId xmlns:p14="http://schemas.microsoft.com/office/powerpoint/2010/main" val="57726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7EEDAA8-5451-ADA5-8E23-479BB976BCF2}"/>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ερωτημάτων από το Σχολικό Βιβλίο: Κινήσεις</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1243BD4-0247-393E-2004-E0FF6EDA85DC}"/>
              </a:ext>
            </a:extLst>
          </p:cNvPr>
          <p:cNvSpPr>
            <a:spLocks noGrp="1"/>
          </p:cNvSpPr>
          <p:nvPr>
            <p:ph idx="1"/>
          </p:nvPr>
        </p:nvSpPr>
        <p:spPr>
          <a:xfrm>
            <a:off x="838200" y="1929384"/>
            <a:ext cx="11350752" cy="4251960"/>
          </a:xfrm>
        </p:spPr>
        <p:txBody>
          <a:bodyPr>
            <a:normAutofit/>
          </a:bodyPr>
          <a:lstStyle/>
          <a:p>
            <a:pPr marL="85725" marR="1520825" indent="0">
              <a:spcBef>
                <a:spcPts val="80"/>
              </a:spcBef>
              <a:spcAft>
                <a:spcPts val="0"/>
              </a:spcAft>
              <a:buNone/>
            </a:pPr>
            <a:r>
              <a:rPr lang="el-GR" sz="3200" dirty="0">
                <a:effectLst/>
                <a:latin typeface="Aptos" panose="020B0004020202020204" pitchFamily="34" charset="0"/>
                <a:ea typeface="Aptos" panose="020B0004020202020204" pitchFamily="34" charset="0"/>
                <a:cs typeface="Times New Roman" panose="02020603050405020304" pitchFamily="18" charset="0"/>
              </a:rPr>
              <a:t>… Εκτός από τις κινήσεις που  παρατηρούμε  πάνω  στη  γη  </a:t>
            </a:r>
            <a:r>
              <a:rPr lang="el-GR" sz="3200" spc="-25" dirty="0">
                <a:effectLst/>
                <a:latin typeface="Aptos" panose="020B0004020202020204" pitchFamily="34" charset="0"/>
                <a:ea typeface="Aptos" panose="020B0004020202020204" pitchFamily="34" charset="0"/>
                <a:cs typeface="Times New Roman" panose="02020603050405020304" pitchFamily="18" charset="0"/>
              </a:rPr>
              <a:t>και  </a:t>
            </a:r>
            <a:r>
              <a:rPr lang="el-GR" sz="3200" dirty="0">
                <a:effectLst/>
                <a:latin typeface="Aptos" panose="020B0004020202020204" pitchFamily="34" charset="0"/>
                <a:ea typeface="Aptos" panose="020B0004020202020204" pitchFamily="34" charset="0"/>
                <a:cs typeface="Times New Roman" panose="02020603050405020304" pitchFamily="18" charset="0"/>
              </a:rPr>
              <a:t>στο διάστημα όλα τα ουράνια  σώματα κινούνται.  Η  γη  κάθε  μέρα εκτελεί μια πλήρη  περιστροφή  γύρω  από  τον  εαυτό  </a:t>
            </a:r>
            <a:r>
              <a:rPr lang="el-GR" sz="3200" spc="-25" dirty="0">
                <a:effectLst/>
                <a:latin typeface="Aptos" panose="020B0004020202020204" pitchFamily="34" charset="0"/>
                <a:ea typeface="Aptos" panose="020B0004020202020204" pitchFamily="34" charset="0"/>
                <a:cs typeface="Times New Roman" panose="02020603050405020304" pitchFamily="18" charset="0"/>
              </a:rPr>
              <a:t>της  </a:t>
            </a:r>
            <a:r>
              <a:rPr lang="el-GR" sz="3200" dirty="0">
                <a:effectLst/>
                <a:latin typeface="Aptos" panose="020B0004020202020204" pitchFamily="34" charset="0"/>
                <a:ea typeface="Aptos" panose="020B0004020202020204" pitchFamily="34" charset="0"/>
                <a:cs typeface="Times New Roman" panose="02020603050405020304" pitchFamily="18" charset="0"/>
              </a:rPr>
              <a:t>και κάθε χρόνο μια περιφορά γύρω από τον ήλιο. Ο </a:t>
            </a:r>
            <a:r>
              <a:rPr lang="el-GR" sz="3200" spc="-15" dirty="0">
                <a:effectLst/>
                <a:latin typeface="Aptos" panose="020B0004020202020204" pitchFamily="34" charset="0"/>
                <a:ea typeface="Aptos" panose="020B0004020202020204" pitchFamily="34" charset="0"/>
                <a:cs typeface="Times New Roman" panose="02020603050405020304" pitchFamily="18" charset="0"/>
              </a:rPr>
              <a:t>ήλιος </a:t>
            </a:r>
            <a:r>
              <a:rPr lang="el-GR" sz="3200" dirty="0">
                <a:effectLst/>
                <a:latin typeface="Aptos" panose="020B0004020202020204" pitchFamily="34" charset="0"/>
                <a:ea typeface="Aptos" panose="020B0004020202020204" pitchFamily="34" charset="0"/>
                <a:cs typeface="Times New Roman" panose="02020603050405020304" pitchFamily="18" charset="0"/>
              </a:rPr>
              <a:t>περιφέρεται γύρω από το κέντρο του γαλαξία μας. Τα </a:t>
            </a:r>
            <a:r>
              <a:rPr lang="el-GR" sz="3200" spc="-15" dirty="0">
                <a:effectLst/>
                <a:latin typeface="Aptos" panose="020B0004020202020204" pitchFamily="34" charset="0"/>
                <a:ea typeface="Aptos" panose="020B0004020202020204" pitchFamily="34" charset="0"/>
                <a:cs typeface="Times New Roman" panose="02020603050405020304" pitchFamily="18" charset="0"/>
              </a:rPr>
              <a:t>δισε</a:t>
            </a:r>
            <a:r>
              <a:rPr lang="el-GR" sz="3200" dirty="0">
                <a:effectLst/>
                <a:latin typeface="Aptos" panose="020B0004020202020204" pitchFamily="34" charset="0"/>
                <a:ea typeface="Aptos" panose="020B0004020202020204" pitchFamily="34" charset="0"/>
                <a:cs typeface="Times New Roman" panose="02020603050405020304" pitchFamily="18" charset="0"/>
              </a:rPr>
              <a:t>κατομμύρια γαλαξίες του αχανούς σύμπαντος απομακρύνονται μεταξύ τους και οι διαστάσεις  του  σύμπαντος  αυξάνονται…</a:t>
            </a:r>
            <a:endParaRPr lang="el-GR" sz="3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703022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7EEDAA8-5451-ADA5-8E23-479BB976BCF2}"/>
              </a:ext>
            </a:extLst>
          </p:cNvPr>
          <p:cNvSpPr>
            <a:spLocks noGrp="1"/>
          </p:cNvSpPr>
          <p:nvPr>
            <p:ph type="title"/>
          </p:nvPr>
        </p:nvSpPr>
        <p:spPr>
          <a:xfrm>
            <a:off x="838200" y="365125"/>
            <a:ext cx="10515600" cy="1325563"/>
          </a:xfrm>
        </p:spPr>
        <p:txBody>
          <a:bodyPr>
            <a:normAutofit/>
          </a:bodyPr>
          <a:lstStyle/>
          <a:p>
            <a:r>
              <a:rPr lang="el-GR" sz="5400" dirty="0"/>
              <a:t>Ερώτημα:</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1243BD4-0247-393E-2004-E0FF6EDA85DC}"/>
              </a:ext>
            </a:extLst>
          </p:cNvPr>
          <p:cNvSpPr>
            <a:spLocks noGrp="1"/>
          </p:cNvSpPr>
          <p:nvPr>
            <p:ph idx="1"/>
          </p:nvPr>
        </p:nvSpPr>
        <p:spPr>
          <a:xfrm>
            <a:off x="838200" y="2185236"/>
            <a:ext cx="11350752" cy="4251960"/>
          </a:xfrm>
        </p:spPr>
        <p:txBody>
          <a:bodyPr>
            <a:normAutofit/>
          </a:bodyPr>
          <a:lstStyle/>
          <a:p>
            <a:pPr marL="542925" marR="1520825" indent="-457200">
              <a:spcBef>
                <a:spcPts val="80"/>
              </a:spcBef>
            </a:pPr>
            <a:r>
              <a:rPr lang="el-GR" sz="3200" dirty="0">
                <a:effectLst/>
                <a:latin typeface="Aptos" panose="020B0004020202020204" pitchFamily="34" charset="0"/>
                <a:ea typeface="Aptos" panose="020B0004020202020204" pitchFamily="34" charset="0"/>
                <a:cs typeface="Times New Roman" panose="02020603050405020304" pitchFamily="18" charset="0"/>
              </a:rPr>
              <a:t>… Εγώ δεν έχω δει ποτέ μου κάποια απ’ αυτές τις κινήσεις… ΔΕΝ </a:t>
            </a:r>
            <a:r>
              <a:rPr lang="el-GR" sz="3200" dirty="0">
                <a:latin typeface="Aptos" panose="020B0004020202020204" pitchFamily="34" charset="0"/>
                <a:ea typeface="Aptos" panose="020B0004020202020204" pitchFamily="34" charset="0"/>
                <a:cs typeface="Times New Roman" panose="02020603050405020304" pitchFamily="18" charset="0"/>
              </a:rPr>
              <a:t>ΕΧΩ ΔΕΙ!!!! </a:t>
            </a:r>
          </a:p>
          <a:p>
            <a:pPr marL="542925" marR="1520825" indent="-457200">
              <a:spcBef>
                <a:spcPts val="80"/>
              </a:spcBef>
            </a:pPr>
            <a:r>
              <a:rPr lang="el-GR" sz="3200" dirty="0">
                <a:effectLst/>
                <a:latin typeface="Arial" panose="020B0604020202020204" pitchFamily="34" charset="0"/>
                <a:ea typeface="Arial" panose="020B0604020202020204" pitchFamily="34" charset="0"/>
              </a:rPr>
              <a:t>Πάνω στη γη, όπου … «τα παιδιά περπατούν, τρέχουν, κολυμπούν, οδηγούν ποδήλατα, τα πουλιά πετούν, το νερό  κυλά  στα  ποτάμια», τις βλέπω… έχω δει και τον ήλιο και τη σελήνη να κινούνται…</a:t>
            </a:r>
            <a:r>
              <a:rPr lang="el-GR" sz="3200" dirty="0">
                <a:effectLst/>
                <a:latin typeface="Aptos" panose="020B0004020202020204" pitchFamily="34" charset="0"/>
                <a:ea typeface="Arial" panose="020B0604020202020204" pitchFamily="34" charset="0"/>
                <a:cs typeface="Times New Roman" panose="02020603050405020304" pitchFamily="18" charset="0"/>
              </a:rPr>
              <a:t> </a:t>
            </a:r>
            <a:r>
              <a:rPr lang="el-GR" sz="3200" dirty="0">
                <a:latin typeface="Aptos" panose="020B0004020202020204" pitchFamily="34" charset="0"/>
                <a:ea typeface="Aptos" panose="020B0004020202020204" pitchFamily="34" charset="0"/>
                <a:cs typeface="Times New Roman" panose="02020603050405020304" pitchFamily="18" charset="0"/>
              </a:rPr>
              <a:t>Οι άλλες κινήσεις, είναι αόρατες</a:t>
            </a:r>
            <a:r>
              <a:rPr lang="el-GR" sz="3200" dirty="0">
                <a:effectLst/>
                <a:latin typeface="Aptos" panose="020B0004020202020204" pitchFamily="34" charset="0"/>
                <a:ea typeface="Aptos" panose="020B0004020202020204" pitchFamily="34" charset="0"/>
                <a:cs typeface="Times New Roman" panose="02020603050405020304" pitchFamily="18" charset="0"/>
              </a:rPr>
              <a:t>;;; Κι αν είναι γιατί με παιδεύετε με το «παρατηρούμε»;;;</a:t>
            </a:r>
          </a:p>
          <a:p>
            <a:pPr marL="542925" marR="1520825" indent="-457200">
              <a:spcBef>
                <a:spcPts val="80"/>
              </a:spcBef>
            </a:pPr>
            <a:endParaRPr lang="el-GR" sz="3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54471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7EEDAA8-5451-ADA5-8E23-479BB976BCF2}"/>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ερωτημάτων από το Σχολικό Βιβλίο: Κινήσεις</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1243BD4-0247-393E-2004-E0FF6EDA85DC}"/>
              </a:ext>
            </a:extLst>
          </p:cNvPr>
          <p:cNvSpPr>
            <a:spLocks noGrp="1"/>
          </p:cNvSpPr>
          <p:nvPr>
            <p:ph idx="1"/>
          </p:nvPr>
        </p:nvSpPr>
        <p:spPr>
          <a:xfrm>
            <a:off x="838200" y="2641422"/>
            <a:ext cx="11350752" cy="3539922"/>
          </a:xfrm>
        </p:spPr>
        <p:txBody>
          <a:bodyPr>
            <a:normAutofit/>
          </a:bodyPr>
          <a:lstStyle/>
          <a:p>
            <a:pPr marL="542925" marR="1520825" indent="-457200">
              <a:spcBef>
                <a:spcPts val="80"/>
              </a:spcBef>
            </a:pPr>
            <a:r>
              <a:rPr lang="el-GR" sz="3200" dirty="0">
                <a:effectLst/>
                <a:latin typeface="Arial" panose="020B0604020202020204" pitchFamily="34" charset="0"/>
                <a:ea typeface="Arial" panose="020B0604020202020204" pitchFamily="34" charset="0"/>
              </a:rPr>
              <a:t>Η κίνηση είναι χαρακτηριστική ιδιότητα της ύλης. Εμφανίζεται από τους μακρινούς γαλαξίες μέχρι το εσωτερικό των μικροσκοπικών ατόμων.</a:t>
            </a:r>
          </a:p>
          <a:p>
            <a:pPr marL="85725" marR="1520825" indent="0">
              <a:spcBef>
                <a:spcPts val="80"/>
              </a:spcBef>
              <a:buNone/>
            </a:pPr>
            <a:endParaRPr lang="el-GR" sz="3200" dirty="0">
              <a:effectLst/>
              <a:latin typeface="Arial" panose="020B0604020202020204" pitchFamily="34" charset="0"/>
              <a:ea typeface="Arial" panose="020B0604020202020204" pitchFamily="34" charset="0"/>
            </a:endParaRPr>
          </a:p>
          <a:p>
            <a:pPr marL="542925" marR="1520825" indent="-457200">
              <a:spcBef>
                <a:spcPts val="80"/>
              </a:spcBef>
            </a:pPr>
            <a:r>
              <a:rPr lang="el-GR" sz="3200" b="1" dirty="0">
                <a:latin typeface="Arial" panose="020B0604020202020204" pitchFamily="34" charset="0"/>
                <a:ea typeface="Arial" panose="020B0604020202020204" pitchFamily="34" charset="0"/>
              </a:rPr>
              <a:t>Ερώτημα:</a:t>
            </a:r>
          </a:p>
          <a:p>
            <a:pPr marL="542925" marR="1520825" indent="-457200">
              <a:spcBef>
                <a:spcPts val="80"/>
              </a:spcBef>
            </a:pPr>
            <a:r>
              <a:rPr lang="el-GR" sz="3200" dirty="0">
                <a:effectLst/>
                <a:latin typeface="Arial" panose="020B0604020202020204" pitchFamily="34" charset="0"/>
                <a:ea typeface="Arial" panose="020B0604020202020204" pitchFamily="34" charset="0"/>
              </a:rPr>
              <a:t>Η κίνηση είναι ιδιότητα;;; Σαν τι δηλαδή;;; Σαν το χρώμα;;; Σαν τον όγκο;;; Σαν την υφή;;;</a:t>
            </a:r>
          </a:p>
          <a:p>
            <a:pPr marL="542925" marR="1520825" indent="-457200">
              <a:spcBef>
                <a:spcPts val="80"/>
              </a:spcBef>
            </a:pPr>
            <a:endParaRPr lang="el-GR" sz="3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0529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7EEDAA8-5451-ADA5-8E23-479BB976BCF2}"/>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ερωτημάτων από το Σχολικό Βιβλίο: Κινήσεις</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1243BD4-0247-393E-2004-E0FF6EDA85DC}"/>
              </a:ext>
            </a:extLst>
          </p:cNvPr>
          <p:cNvSpPr>
            <a:spLocks noGrp="1"/>
          </p:cNvSpPr>
          <p:nvPr>
            <p:ph idx="1"/>
          </p:nvPr>
        </p:nvSpPr>
        <p:spPr>
          <a:xfrm>
            <a:off x="838200" y="1929383"/>
            <a:ext cx="10515600" cy="4563491"/>
          </a:xfrm>
        </p:spPr>
        <p:txBody>
          <a:bodyPr>
            <a:noAutofit/>
          </a:bodyPr>
          <a:lstStyle/>
          <a:p>
            <a:pPr marL="274955">
              <a:spcBef>
                <a:spcPts val="830"/>
              </a:spcBef>
              <a:spcAft>
                <a:spcPts val="0"/>
              </a:spcAft>
            </a:pPr>
            <a:r>
              <a:rPr lang="el-GR" sz="3000" b="1" i="1" dirty="0">
                <a:effectLst/>
                <a:latin typeface="Arial-BoldItalicMT"/>
                <a:ea typeface="Arial-BoldItalicMT"/>
                <a:cs typeface="Arial-BoldItalicMT"/>
              </a:rPr>
              <a:t>Πότε ένα σώμα κινείται. </a:t>
            </a:r>
            <a:r>
              <a:rPr lang="el-GR" sz="3000" dirty="0">
                <a:effectLst/>
                <a:latin typeface="Arial" panose="020B0604020202020204" pitchFamily="34" charset="0"/>
                <a:ea typeface="Arial" panose="020B0604020202020204" pitchFamily="34" charset="0"/>
              </a:rPr>
              <a:t>Αν  το  σώμα  αλλάζει  θέση,  λέμε  ότι  κινείται.  Κινείται  όμως  σε σχέση με ένα σημείο αναφοράς. Η κίνηση επομένως </a:t>
            </a:r>
            <a:r>
              <a:rPr lang="el-GR" sz="3000" spc="-15" dirty="0">
                <a:effectLst/>
                <a:latin typeface="Arial" panose="020B0604020202020204" pitchFamily="34" charset="0"/>
                <a:ea typeface="Arial" panose="020B0604020202020204" pitchFamily="34" charset="0"/>
              </a:rPr>
              <a:t>είναι </a:t>
            </a:r>
            <a:r>
              <a:rPr lang="el-GR" sz="3000" b="1" dirty="0">
                <a:effectLst/>
                <a:latin typeface="Arial" panose="020B0604020202020204" pitchFamily="34" charset="0"/>
                <a:ea typeface="Arial" panose="020B0604020202020204" pitchFamily="34" charset="0"/>
              </a:rPr>
              <a:t>σχετική, </a:t>
            </a:r>
            <a:r>
              <a:rPr lang="el-GR" sz="3000" dirty="0">
                <a:effectLst/>
                <a:latin typeface="Arial" panose="020B0604020202020204" pitchFamily="34" charset="0"/>
                <a:ea typeface="Arial" panose="020B0604020202020204" pitchFamily="34" charset="0"/>
              </a:rPr>
              <a:t>δηλαδή αναφέρεται ως προς ένα σημείο ή σώμα το  οποίο θεωρείται ακίνητο. Συνήθως, όταν μελετούμε την κίνηση των σωμάτων στο γήινο περιβάλλον  μας,  θεωρούμε ότι η γη είναι</a:t>
            </a:r>
            <a:r>
              <a:rPr lang="el-GR" sz="3000" spc="25" dirty="0">
                <a:effectLst/>
                <a:latin typeface="Arial" panose="020B0604020202020204" pitchFamily="34" charset="0"/>
                <a:ea typeface="Arial" panose="020B0604020202020204" pitchFamily="34" charset="0"/>
              </a:rPr>
              <a:t> </a:t>
            </a:r>
            <a:r>
              <a:rPr lang="el-GR" sz="3000" dirty="0">
                <a:effectLst/>
                <a:latin typeface="Arial" panose="020B0604020202020204" pitchFamily="34" charset="0"/>
                <a:ea typeface="Arial" panose="020B0604020202020204" pitchFamily="34" charset="0"/>
              </a:rPr>
              <a:t>ακίνητη.</a:t>
            </a:r>
          </a:p>
          <a:p>
            <a:pPr marL="167005" marR="83185" indent="107950">
              <a:spcBef>
                <a:spcPts val="475"/>
              </a:spcBef>
              <a:spcAft>
                <a:spcPts val="0"/>
              </a:spcAft>
            </a:pPr>
            <a:r>
              <a:rPr lang="el-GR" sz="3000" b="1" dirty="0">
                <a:latin typeface="Arial" panose="020B0604020202020204" pitchFamily="34" charset="0"/>
                <a:ea typeface="Arial" panose="020B0604020202020204" pitchFamily="34" charset="0"/>
              </a:rPr>
              <a:t>Ερώτημα:</a:t>
            </a:r>
            <a:endParaRPr lang="el-GR" sz="3000" b="1" dirty="0">
              <a:effectLst/>
              <a:latin typeface="Arial" panose="020B0604020202020204" pitchFamily="34" charset="0"/>
              <a:ea typeface="Arial" panose="020B0604020202020204" pitchFamily="34" charset="0"/>
            </a:endParaRPr>
          </a:p>
          <a:p>
            <a:pPr marL="167005" marR="83185" indent="107950">
              <a:spcBef>
                <a:spcPts val="475"/>
              </a:spcBef>
              <a:spcAft>
                <a:spcPts val="0"/>
              </a:spcAft>
            </a:pPr>
            <a:r>
              <a:rPr lang="el-GR" sz="3000" dirty="0">
                <a:latin typeface="Arial" panose="020B0604020202020204" pitchFamily="34" charset="0"/>
                <a:ea typeface="Arial" panose="020B0604020202020204" pitchFamily="34" charset="0"/>
              </a:rPr>
              <a:t>Η κίνηση είναι σχετική;;; Αλλά η κίνηση είναι ιδιότητα! Υπάρχουν σχετικές ιδιότητες;;; Κάποιο παράδειγμα;;;</a:t>
            </a:r>
            <a:endParaRPr lang="el-GR" sz="3000" dirty="0">
              <a:effectLst/>
              <a:latin typeface="Arial" panose="020B0604020202020204" pitchFamily="34" charset="0"/>
              <a:ea typeface="Arial" panose="020B0604020202020204" pitchFamily="34" charset="0"/>
            </a:endParaRPr>
          </a:p>
          <a:p>
            <a:pPr marL="542925" marR="1520825" indent="-457200">
              <a:spcBef>
                <a:spcPts val="80"/>
              </a:spcBef>
            </a:pPr>
            <a:endParaRPr lang="el-GR" sz="3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24011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11AFCA5-1CD4-3501-E590-15100FFE7521}"/>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ερωτημάτων από το Σχολικό Βιβλίο: Κινήσεις</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297699D2-0617-6AAF-3096-0ECD3548F5E5}"/>
              </a:ext>
            </a:extLst>
          </p:cNvPr>
          <p:cNvSpPr>
            <a:spLocks noGrp="1"/>
          </p:cNvSpPr>
          <p:nvPr>
            <p:ph idx="1"/>
          </p:nvPr>
        </p:nvSpPr>
        <p:spPr>
          <a:xfrm>
            <a:off x="838200" y="2145877"/>
            <a:ext cx="10515600" cy="4251960"/>
          </a:xfrm>
        </p:spPr>
        <p:txBody>
          <a:bodyPr>
            <a:normAutofit lnSpcReduction="10000"/>
          </a:bodyPr>
          <a:lstStyle/>
          <a:p>
            <a:r>
              <a:rPr lang="el-GR" dirty="0">
                <a:ea typeface="Calibri" panose="020F0502020204030204" pitchFamily="34" charset="0"/>
                <a:cs typeface="Times New Roman" panose="02020603050405020304" pitchFamily="18" charset="0"/>
              </a:rPr>
              <a:t>Λένε ότι η ταχύτητα είναι πηλίκο του διαστήματος διά του χρόνου…</a:t>
            </a:r>
          </a:p>
          <a:p>
            <a:r>
              <a:rPr lang="el-GR" b="1" dirty="0">
                <a:ea typeface="Calibri" panose="020F0502020204030204" pitchFamily="34" charset="0"/>
                <a:cs typeface="Times New Roman" panose="02020603050405020304" pitchFamily="18" charset="0"/>
              </a:rPr>
              <a:t>Ερώτηση:</a:t>
            </a:r>
          </a:p>
          <a:p>
            <a:r>
              <a:rPr lang="el-GR" dirty="0">
                <a:ea typeface="Calibri" panose="020F0502020204030204" pitchFamily="34" charset="0"/>
                <a:cs typeface="Times New Roman" panose="02020603050405020304" pitchFamily="18" charset="0"/>
              </a:rPr>
              <a:t>Και πώς το κοντέρ μετράει την ταχύτητα του αυτοκινήτου;;; Το έχει ψάξει κάποιος;;; </a:t>
            </a:r>
          </a:p>
          <a:p>
            <a:r>
              <a:rPr lang="el-GR" dirty="0">
                <a:ea typeface="Calibri" panose="020F0502020204030204" pitchFamily="34" charset="0"/>
                <a:cs typeface="Times New Roman" panose="02020603050405020304" pitchFamily="18" charset="0"/>
              </a:rPr>
              <a:t>Γιατί καλά, χρόνο μπορεί να μετράει… τα ρολόγια είναι παντού… και στο αυτοκίνητό μου… Αλλά απόσταση, πώς μετράει;;; </a:t>
            </a:r>
          </a:p>
          <a:p>
            <a:r>
              <a:rPr lang="el-GR" dirty="0">
                <a:ea typeface="Calibri" panose="020F0502020204030204" pitchFamily="34" charset="0"/>
                <a:cs typeface="Times New Roman" panose="02020603050405020304" pitchFamily="18" charset="0"/>
              </a:rPr>
              <a:t>Και μετά, κάνει συνέχεια διαιρέσεις;;; Γιατί το πρώτο μου αυτοκίνητο, που ήταν ένα </a:t>
            </a:r>
            <a:r>
              <a:rPr lang="en-US" dirty="0">
                <a:ea typeface="Calibri" panose="020F0502020204030204" pitchFamily="34" charset="0"/>
                <a:cs typeface="Times New Roman" panose="02020603050405020304" pitchFamily="18" charset="0"/>
              </a:rPr>
              <a:t>LADA 1200,</a:t>
            </a:r>
            <a:r>
              <a:rPr lang="el-GR" dirty="0">
                <a:ea typeface="Calibri" panose="020F0502020204030204" pitchFamily="34" charset="0"/>
                <a:cs typeface="Times New Roman" panose="02020603050405020304" pitchFamily="18" charset="0"/>
              </a:rPr>
              <a:t> πιστέψτε με, διαιρέσεις δεν μπορούσε να κάνει… στα σίγουρα… αλλά και κοντέρ είχε και ταχύτητα μέτραγε…</a:t>
            </a:r>
          </a:p>
        </p:txBody>
      </p:sp>
    </p:spTree>
    <p:extLst>
      <p:ext uri="{BB962C8B-B14F-4D97-AF65-F5344CB8AC3E}">
        <p14:creationId xmlns:p14="http://schemas.microsoft.com/office/powerpoint/2010/main" val="380681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9C644FC-D906-224F-DB10-B053E4FF488C}"/>
              </a:ext>
            </a:extLst>
          </p:cNvPr>
          <p:cNvSpPr>
            <a:spLocks noGrp="1"/>
          </p:cNvSpPr>
          <p:nvPr>
            <p:ph type="title"/>
          </p:nvPr>
        </p:nvSpPr>
        <p:spPr>
          <a:xfrm>
            <a:off x="838200" y="365125"/>
            <a:ext cx="10515600" cy="1325563"/>
          </a:xfrm>
        </p:spPr>
        <p:txBody>
          <a:bodyPr>
            <a:normAutofit/>
          </a:bodyPr>
          <a:lstStyle/>
          <a:p>
            <a:r>
              <a:rPr lang="el-GR" sz="5400" dirty="0"/>
              <a:t>Τι είναι η Επιστήμη;</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10CF434-F57D-A11E-3CF9-53DC46102714}"/>
              </a:ext>
            </a:extLst>
          </p:cNvPr>
          <p:cNvSpPr>
            <a:spLocks noGrp="1"/>
          </p:cNvSpPr>
          <p:nvPr>
            <p:ph idx="1"/>
          </p:nvPr>
        </p:nvSpPr>
        <p:spPr>
          <a:xfrm>
            <a:off x="838200" y="1929384"/>
            <a:ext cx="10515600" cy="4201072"/>
          </a:xfrm>
        </p:spPr>
        <p:txBody>
          <a:bodyPr>
            <a:noAutofit/>
          </a:bodyPr>
          <a:lstStyle/>
          <a:p>
            <a:r>
              <a:rPr lang="el-GR" dirty="0"/>
              <a:t>Από την ομιλία του </a:t>
            </a:r>
            <a:r>
              <a:rPr lang="en-US" b="1" i="1" dirty="0"/>
              <a:t>Richard Feynman</a:t>
            </a:r>
            <a:r>
              <a:rPr lang="el-GR" dirty="0"/>
              <a:t> στην Αμερικανική «</a:t>
            </a:r>
            <a:r>
              <a:rPr lang="en-GB" dirty="0"/>
              <a:t>National Science Teachers Association</a:t>
            </a:r>
            <a:r>
              <a:rPr lang="el-GR" dirty="0"/>
              <a:t>», με τίτλο: </a:t>
            </a:r>
            <a:r>
              <a:rPr lang="en-US" b="1" i="1" dirty="0"/>
              <a:t>What is Science?</a:t>
            </a:r>
            <a:r>
              <a:rPr lang="el-GR" b="1" dirty="0"/>
              <a:t> </a:t>
            </a:r>
            <a:r>
              <a:rPr lang="el-GR" dirty="0"/>
              <a:t>Νέα Υόρκη, 1965.</a:t>
            </a:r>
          </a:p>
          <a:p>
            <a:pPr lvl="1"/>
            <a:r>
              <a:rPr lang="el-GR" sz="2800" dirty="0">
                <a:effectLst/>
                <a:ea typeface="Times New Roman" panose="02020603050405020304" pitchFamily="18" charset="0"/>
              </a:rPr>
              <a:t>… να αμφιβάλλουμε πώς ότι έρχεται από το παρελθόν είναι στην πραγματικότητα καλό, χρήσιμο, αληθινό</a:t>
            </a:r>
            <a:r>
              <a:rPr lang="en-US" sz="2800" dirty="0">
                <a:effectLst/>
                <a:ea typeface="Times New Roman" panose="02020603050405020304" pitchFamily="18" charset="0"/>
              </a:rPr>
              <a:t>…</a:t>
            </a:r>
            <a:r>
              <a:rPr lang="el-GR" sz="2800" dirty="0">
                <a:effectLst/>
                <a:ea typeface="Times New Roman" panose="02020603050405020304" pitchFamily="18" charset="0"/>
              </a:rPr>
              <a:t> </a:t>
            </a:r>
            <a:r>
              <a:rPr lang="el-GR" sz="2800" b="1" dirty="0">
                <a:ea typeface="Times New Roman" panose="02020603050405020304" pitchFamily="18" charset="0"/>
              </a:rPr>
              <a:t>η εμπειρία από το παρελθόν</a:t>
            </a:r>
            <a:r>
              <a:rPr lang="en-US" sz="2800" b="1" dirty="0">
                <a:ea typeface="Times New Roman" panose="02020603050405020304" pitchFamily="18" charset="0"/>
              </a:rPr>
              <a:t> </a:t>
            </a:r>
            <a:r>
              <a:rPr lang="el-GR" sz="2800" b="1" dirty="0">
                <a:ea typeface="Times New Roman" panose="02020603050405020304" pitchFamily="18" charset="0"/>
              </a:rPr>
              <a:t>αξίζει </a:t>
            </a:r>
            <a:r>
              <a:rPr lang="el-GR" sz="2800" b="1" dirty="0">
                <a:effectLst/>
                <a:ea typeface="Times New Roman" panose="02020603050405020304" pitchFamily="18" charset="0"/>
              </a:rPr>
              <a:t>τον κόπο να επανελεγχθεί με νέα άμεση εμπειρία</a:t>
            </a:r>
            <a:r>
              <a:rPr lang="el-GR" sz="2800" dirty="0">
                <a:effectLst/>
                <a:ea typeface="Times New Roman" panose="02020603050405020304" pitchFamily="18" charset="0"/>
              </a:rPr>
              <a:t>. </a:t>
            </a:r>
            <a:endParaRPr lang="en-US" sz="2800" dirty="0">
              <a:effectLst/>
              <a:ea typeface="Times New Roman" panose="02020603050405020304" pitchFamily="18" charset="0"/>
            </a:endParaRPr>
          </a:p>
          <a:p>
            <a:pPr lvl="1"/>
            <a:r>
              <a:rPr lang="el-GR" sz="2800" dirty="0"/>
              <a:t>Όταν κάποιος λέει, «Η επιστήμη διδάσκει το ένα και το άλλο», χρησιμοποιεί τη λέξη λάθος. Η επιστήμη δεν διδάσκει τίποτα. </a:t>
            </a:r>
            <a:r>
              <a:rPr lang="el-GR" sz="2800" b="1" dirty="0"/>
              <a:t>Η εμπειρία διδάσκει</a:t>
            </a:r>
            <a:r>
              <a:rPr lang="el-GR" sz="2800" dirty="0"/>
              <a:t>. </a:t>
            </a:r>
          </a:p>
        </p:txBody>
      </p:sp>
    </p:spTree>
    <p:extLst>
      <p:ext uri="{BB962C8B-B14F-4D97-AF65-F5344CB8AC3E}">
        <p14:creationId xmlns:p14="http://schemas.microsoft.com/office/powerpoint/2010/main" val="294780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9C644FC-D906-224F-DB10-B053E4FF488C}"/>
              </a:ext>
            </a:extLst>
          </p:cNvPr>
          <p:cNvSpPr>
            <a:spLocks noGrp="1"/>
          </p:cNvSpPr>
          <p:nvPr>
            <p:ph type="title"/>
          </p:nvPr>
        </p:nvSpPr>
        <p:spPr>
          <a:xfrm>
            <a:off x="838200" y="365125"/>
            <a:ext cx="10515600" cy="1325563"/>
          </a:xfrm>
        </p:spPr>
        <p:txBody>
          <a:bodyPr>
            <a:normAutofit/>
          </a:bodyPr>
          <a:lstStyle/>
          <a:p>
            <a:r>
              <a:rPr lang="el-GR" sz="5000"/>
              <a:t>Και η «Διερεύνηση» στη διδασκαλία της</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710CF434-F57D-A11E-3CF9-53DC46102714}"/>
              </a:ext>
            </a:extLst>
          </p:cNvPr>
          <p:cNvSpPr>
            <a:spLocks noGrp="1"/>
          </p:cNvSpPr>
          <p:nvPr>
            <p:ph idx="1"/>
          </p:nvPr>
        </p:nvSpPr>
        <p:spPr>
          <a:xfrm>
            <a:off x="838200" y="2317010"/>
            <a:ext cx="10515600" cy="3663166"/>
          </a:xfrm>
        </p:spPr>
        <p:txBody>
          <a:bodyPr>
            <a:normAutofit/>
          </a:bodyPr>
          <a:lstStyle/>
          <a:p>
            <a:r>
              <a:rPr lang="en-US" sz="3200" dirty="0">
                <a:effectLst/>
                <a:ea typeface="Times New Roman" panose="02020603050405020304" pitchFamily="18" charset="0"/>
              </a:rPr>
              <a:t>… </a:t>
            </a:r>
            <a:r>
              <a:rPr lang="el-GR" sz="3200" dirty="0">
                <a:effectLst/>
                <a:ea typeface="Times New Roman" panose="02020603050405020304" pitchFamily="18" charset="0"/>
              </a:rPr>
              <a:t>Προσπαθώ να πείσω τον δάσκαλο στη βάση της εκπαιδευτικής πυραμίδας να έχει αυτοπεποίθηση και πίστη στην κοινή λογική και τη φυσική νοημοσύνη. </a:t>
            </a:r>
            <a:r>
              <a:rPr lang="el-GR" sz="3200" b="1" dirty="0">
                <a:effectLst/>
                <a:ea typeface="Times New Roman" panose="02020603050405020304" pitchFamily="18" charset="0"/>
              </a:rPr>
              <a:t>Οι ειδικοί που σας οδηγούν μπορεί να κάνουν λάθος</a:t>
            </a:r>
            <a:r>
              <a:rPr lang="el-GR" sz="3200" dirty="0">
                <a:effectLst/>
                <a:ea typeface="Times New Roman" panose="02020603050405020304" pitchFamily="18" charset="0"/>
              </a:rPr>
              <a:t>.</a:t>
            </a:r>
            <a:endParaRPr lang="el-GR" sz="3200" dirty="0">
              <a:effectLst/>
            </a:endParaRPr>
          </a:p>
          <a:p>
            <a:r>
              <a:rPr lang="el-GR" sz="3200" dirty="0">
                <a:effectLst/>
                <a:ea typeface="Times New Roman" panose="02020603050405020304" pitchFamily="18" charset="0"/>
              </a:rPr>
              <a:t>Είναι απαραίτητο </a:t>
            </a:r>
            <a:r>
              <a:rPr lang="el-GR" sz="3200" b="1" dirty="0">
                <a:effectLst/>
                <a:ea typeface="Times New Roman" panose="02020603050405020304" pitchFamily="18" charset="0"/>
              </a:rPr>
              <a:t>να διδάξουμε τόσο την αποδοχή όσο και την απόρριψη του παρελθόντος με ένα είδος ισορροπίας </a:t>
            </a:r>
            <a:r>
              <a:rPr lang="el-GR" sz="3200" dirty="0">
                <a:effectLst/>
                <a:ea typeface="Times New Roman" panose="02020603050405020304" pitchFamily="18" charset="0"/>
              </a:rPr>
              <a:t>που απαιτεί σημαντική ικανότητα.</a:t>
            </a:r>
            <a:r>
              <a:rPr lang="el-GR" sz="3200" dirty="0">
                <a:effectLst/>
              </a:rPr>
              <a:t> </a:t>
            </a:r>
            <a:endParaRPr lang="el-GR" sz="3200" dirty="0">
              <a:effectLst/>
              <a:ea typeface="Times New Roman" panose="02020603050405020304" pitchFamily="18" charset="0"/>
            </a:endParaRPr>
          </a:p>
        </p:txBody>
      </p:sp>
    </p:spTree>
    <p:extLst>
      <p:ext uri="{BB962C8B-B14F-4D97-AF65-F5344CB8AC3E}">
        <p14:creationId xmlns:p14="http://schemas.microsoft.com/office/powerpoint/2010/main" val="75032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647CDA8-DB10-1FCF-1473-EF171BD8C9FF}"/>
              </a:ext>
            </a:extLst>
          </p:cNvPr>
          <p:cNvSpPr>
            <a:spLocks noGrp="1"/>
          </p:cNvSpPr>
          <p:nvPr>
            <p:ph type="title"/>
          </p:nvPr>
        </p:nvSpPr>
        <p:spPr>
          <a:xfrm>
            <a:off x="838200" y="365125"/>
            <a:ext cx="10515600" cy="1325563"/>
          </a:xfrm>
        </p:spPr>
        <p:txBody>
          <a:bodyPr>
            <a:normAutofit/>
          </a:bodyPr>
          <a:lstStyle/>
          <a:p>
            <a:r>
              <a:rPr lang="el-GR" sz="5400"/>
              <a:t>Εφαρμογή της «Διερεύνησης»</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19190667-B4CD-B5F8-3E44-768A60BDABB6}"/>
              </a:ext>
            </a:extLst>
          </p:cNvPr>
          <p:cNvSpPr>
            <a:spLocks noGrp="1"/>
          </p:cNvSpPr>
          <p:nvPr>
            <p:ph idx="1"/>
          </p:nvPr>
        </p:nvSpPr>
        <p:spPr>
          <a:xfrm>
            <a:off x="838200" y="1929383"/>
            <a:ext cx="10515600" cy="4563491"/>
          </a:xfrm>
        </p:spPr>
        <p:txBody>
          <a:bodyPr>
            <a:noAutofit/>
          </a:bodyPr>
          <a:lstStyle/>
          <a:p>
            <a:r>
              <a:rPr lang="el-GR" dirty="0"/>
              <a:t>Η διδακτική πρόταση της «Διερεύνησης» μας οδηγεί στο </a:t>
            </a:r>
            <a:r>
              <a:rPr lang="el-GR" b="1" dirty="0">
                <a:ea typeface="Times New Roman" panose="02020603050405020304" pitchFamily="18" charset="0"/>
              </a:rPr>
              <a:t>να διδάσκουμε τόσο την αποδοχή όσο και την απόρριψη του παρελθόντος με ένα είδος,</a:t>
            </a:r>
            <a:r>
              <a:rPr lang="el-GR" dirty="0">
                <a:ea typeface="Times New Roman" panose="02020603050405020304" pitchFamily="18" charset="0"/>
              </a:rPr>
              <a:t> «εκπαιδευτικής»</a:t>
            </a:r>
            <a:r>
              <a:rPr lang="el-GR" b="1" dirty="0">
                <a:ea typeface="Times New Roman" panose="02020603050405020304" pitchFamily="18" charset="0"/>
              </a:rPr>
              <a:t> ισορροπίας… </a:t>
            </a:r>
            <a:endParaRPr lang="el-GR" dirty="0"/>
          </a:p>
          <a:p>
            <a:r>
              <a:rPr lang="el-GR" dirty="0"/>
              <a:t>Μπορούμε να ακολουθήσουμε τον </a:t>
            </a:r>
            <a:r>
              <a:rPr lang="en-US" b="1" i="1" dirty="0"/>
              <a:t>Feynman</a:t>
            </a:r>
            <a:r>
              <a:rPr lang="el-GR" dirty="0"/>
              <a:t> και να κατασκευάσουμε τα ερωτήματα της αφετηρίας </a:t>
            </a:r>
            <a:r>
              <a:rPr lang="el-GR" b="1" dirty="0"/>
              <a:t>από την αμφισβήτηση των ειδικών</a:t>
            </a:r>
            <a:r>
              <a:rPr lang="el-GR" dirty="0"/>
              <a:t>…</a:t>
            </a:r>
          </a:p>
          <a:p>
            <a:r>
              <a:rPr lang="el-GR" dirty="0"/>
              <a:t>Και τα «ευαγγέλια» των «ειδικών» στην εκπαίδευση είναι το «Αναλυτικό Πρόγραμμα – Πρόγραμμα Σπουδών» και το «Βιβλίο του Μαθητή»… εδώ πρέπει να σταθούμε… </a:t>
            </a:r>
          </a:p>
          <a:p>
            <a:r>
              <a:rPr lang="el-GR" dirty="0"/>
              <a:t>Πρώτα να τα «αμφισβητήσουμε»… φτιάχνοντας ερωτήματα… και μετά να το «ξαναχτίσουμε»… με τις απαντήσεις μας…</a:t>
            </a:r>
          </a:p>
        </p:txBody>
      </p:sp>
    </p:spTree>
    <p:extLst>
      <p:ext uri="{BB962C8B-B14F-4D97-AF65-F5344CB8AC3E}">
        <p14:creationId xmlns:p14="http://schemas.microsoft.com/office/powerpoint/2010/main" val="604016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140FDF4A-00DA-BDBB-DA75-011F70D9217B}"/>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rmAutofit/>
          </a:bodyPr>
          <a:lstStyle/>
          <a:p>
            <a:r>
              <a:rPr lang="el-GR" dirty="0"/>
              <a:t>Από την αβεβαιότητα ενός εσωτερικού παράγοντα-παρατηρητή, τη σχετική με την πράξη του…:</a:t>
            </a:r>
            <a:endParaRPr lang="el-GR" kern="100" dirty="0">
              <a:effectLst/>
              <a:latin typeface="Times New Roman" panose="02020603050405020304" pitchFamily="18" charset="0"/>
              <a:ea typeface="Times New Roman" panose="02020603050405020304" pitchFamily="18" charset="0"/>
            </a:endParaRPr>
          </a:p>
          <a:p>
            <a:pPr lvl="1"/>
            <a:r>
              <a:rPr lang="el-GR" sz="2800" dirty="0"/>
              <a:t>… Έχω μεγάλη εμπειρία μόνο στη διδασκαλία πανεπιστημιακών φοιτητών στη Φυσική, και ως αποτέλεσμα αυτής της εμπειρίας έχω μάθει ότι δεν ξέρω πώς να διδάσκω…</a:t>
            </a:r>
          </a:p>
          <a:p>
            <a:pPr lvl="1"/>
            <a:r>
              <a:rPr lang="el-GR" sz="2800" dirty="0"/>
              <a:t>… γιατί δεν γνωρίζω τίποτα για τα μικρά παιδιά. Έχω ένα παιδί. Γι’ αυτό είμαι βέβαιος για το ότι δεν γνωρίζω…</a:t>
            </a:r>
          </a:p>
          <a:p>
            <a:pPr lvl="1"/>
            <a:r>
              <a:rPr lang="el-GR" sz="2800" dirty="0"/>
              <a:t>… και εσείς δεν γνωρίζετε πώς ακριβώς να διδάξετε. Διαφορετικά δεν θα κάνατε τον κόπο να έρθετε σ’ αυτή τη συνάθροιση…</a:t>
            </a:r>
          </a:p>
        </p:txBody>
      </p:sp>
    </p:spTree>
    <p:extLst>
      <p:ext uri="{BB962C8B-B14F-4D97-AF65-F5344CB8AC3E}">
        <p14:creationId xmlns:p14="http://schemas.microsoft.com/office/powerpoint/2010/main" val="7376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Autofit/>
          </a:bodyPr>
          <a:lstStyle/>
          <a:p>
            <a:r>
              <a:rPr lang="el-GR" dirty="0"/>
              <a:t>Από τη δυσκολία να απαντήσει ένας εσωτερικός παράγοντας-παρατηρητής στο ερώτημα «τι είναι επιστήμη»… γιατί…:</a:t>
            </a:r>
            <a:endParaRPr lang="el-GR" kern="100" dirty="0">
              <a:effectLst/>
              <a:latin typeface="Times New Roman" panose="02020603050405020304" pitchFamily="18" charset="0"/>
              <a:ea typeface="Times New Roman" panose="02020603050405020304" pitchFamily="18" charset="0"/>
            </a:endParaRPr>
          </a:p>
          <a:p>
            <a:pPr marL="463550" marR="769620" lvl="1" indent="-6350">
              <a:spcAft>
                <a:spcPts val="955"/>
              </a:spcAft>
            </a:pPr>
            <a:r>
              <a:rPr lang="el-GR" sz="2800" dirty="0"/>
              <a:t>…δεν είναι πιθανότατα αυτό που λένε οι φιλόσοφοι, και σίγουρα δεν είναι αυτό που λένε οι εκδόσεις των βιβλίων για τους δασκάλους…</a:t>
            </a:r>
          </a:p>
          <a:p>
            <a:pPr marL="463550" marR="769620" lvl="1" indent="-6350">
              <a:spcAft>
                <a:spcPts val="955"/>
              </a:spcAft>
            </a:pPr>
            <a:r>
              <a:rPr lang="el-GR" sz="2800" dirty="0"/>
              <a:t>…μια σαρανταποδαρούσα έτρεχε χαρούμενη, ώσπου ένας φρύνος για να διασκεδάσει είπε: «Σκέψου, ποιο πόδι σου ακολουθεί ποιο;». Αυτό της δημιούργησε τόσες αμφιβολίες, που έπεσε αφηρημένη στο χαντάκι… μη γνωρίζοντας πώς να τρέξει…</a:t>
            </a:r>
          </a:p>
        </p:txBody>
      </p:sp>
      <p:sp>
        <p:nvSpPr>
          <p:cNvPr id="7" name="Τίτλος 1">
            <a:extLst>
              <a:ext uri="{FF2B5EF4-FFF2-40B4-BE49-F238E27FC236}">
                <a16:creationId xmlns:a16="http://schemas.microsoft.com/office/drawing/2014/main" id="{73F10211-A381-DBC3-695C-9319C16771A9}"/>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Tree>
    <p:extLst>
      <p:ext uri="{BB962C8B-B14F-4D97-AF65-F5344CB8AC3E}">
        <p14:creationId xmlns:p14="http://schemas.microsoft.com/office/powerpoint/2010/main" val="1838690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Autofit/>
          </a:bodyPr>
          <a:lstStyle/>
          <a:p>
            <a:r>
              <a:rPr lang="el-GR" dirty="0"/>
              <a:t>Από τις εσωτερικές κοινωνικές διακρίσεις στον εργασιακό χώρο της επιστήμης…:</a:t>
            </a:r>
          </a:p>
          <a:p>
            <a:pPr lvl="1"/>
            <a:r>
              <a:rPr lang="el-GR" sz="2800" dirty="0"/>
              <a:t>… όταν η μητέρα μου με κουβαλούσε στην κοιλία της, ο πατέρας μου είπε: «αν είναι αγόρι, θα γίνει επιστήμονας»…</a:t>
            </a:r>
          </a:p>
          <a:p>
            <a:pPr lvl="1"/>
            <a:r>
              <a:rPr lang="el-GR" sz="2800" dirty="0"/>
              <a:t>… πήρα ένα μάθημα: το γυναικείο μυαλό είναι ικανό να κατανοήσει την αναλυτική γεωμετρία… Αυτοί οι άνθρωποι που επί χρόνια επιμένουν ότι το αρσενικό και το θηλυκό μυαλό είναι εξίσου ικανά για ορθολογική σκέψη, μάλλον κάτι ξέρουν. Η δυσκολία μπορεί απλώς να είναι ότι ποτέ, εμείς οι άντρες, δεν έχουμε ανακαλύψει έναν τρόπο επικοινωνίας με το γυναικείο μυαλό…</a:t>
            </a:r>
            <a:endParaRPr lang="en-GR" sz="2800"/>
          </a:p>
          <a:p>
            <a:endParaRPr lang="el-GR" kern="100" dirty="0">
              <a:effectLst/>
              <a:latin typeface="Times New Roman" panose="02020603050405020304" pitchFamily="18" charset="0"/>
              <a:ea typeface="Times New Roman" panose="02020603050405020304" pitchFamily="18" charset="0"/>
            </a:endParaRPr>
          </a:p>
        </p:txBody>
      </p:sp>
      <p:sp>
        <p:nvSpPr>
          <p:cNvPr id="6" name="Τίτλος 1">
            <a:extLst>
              <a:ext uri="{FF2B5EF4-FFF2-40B4-BE49-F238E27FC236}">
                <a16:creationId xmlns:a16="http://schemas.microsoft.com/office/drawing/2014/main" id="{CA9994B3-A269-DCB3-EEA4-38FAAE17E44B}"/>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Tree>
    <p:extLst>
      <p:ext uri="{BB962C8B-B14F-4D97-AF65-F5344CB8AC3E}">
        <p14:creationId xmlns:p14="http://schemas.microsoft.com/office/powerpoint/2010/main" val="1971181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913D1647-A4EF-E3D0-BF67-B4226FAEE9BB}"/>
              </a:ext>
            </a:extLst>
          </p:cNvPr>
          <p:cNvSpPr>
            <a:spLocks noGrp="1"/>
          </p:cNvSpPr>
          <p:nvPr>
            <p:ph idx="1"/>
          </p:nvPr>
        </p:nvSpPr>
        <p:spPr>
          <a:xfrm>
            <a:off x="838200" y="1929384"/>
            <a:ext cx="10515600" cy="4251960"/>
          </a:xfrm>
        </p:spPr>
        <p:txBody>
          <a:bodyPr>
            <a:normAutofit/>
          </a:bodyPr>
          <a:lstStyle/>
          <a:p>
            <a:r>
              <a:rPr lang="el-GR" dirty="0"/>
              <a:t>Από την εσωτερική ματιά στο παιχνίδι ως «ύπουλη» διδακτική στρατηγική/ πρακτική…:</a:t>
            </a:r>
            <a:endParaRPr lang="el-GR" kern="100" dirty="0">
              <a:latin typeface="Times New Roman" panose="02020603050405020304" pitchFamily="18" charset="0"/>
            </a:endParaRPr>
          </a:p>
          <a:p>
            <a:pPr lvl="1"/>
            <a:r>
              <a:rPr lang="el-GR" sz="2800" dirty="0"/>
              <a:t>…όταν ήμουν μικρός, ο πατέρας μου με έβαζε να παίζω με χρωματιστά πλακάκια… στην αρχή έφτιαχνα απλά μοτίβα… στη συνέχεια, το παιχνίδι εξελίχθηκε. Έπρεπε να βάζω ένα λευκό, δύο μπλε, ένα λευκό, δύο μπλε και άλλο ένα λευκό και μετά άλλα δύο μπλε </a:t>
            </a:r>
            <a:r>
              <a:rPr lang="el-GR" sz="2800" dirty="0" err="1"/>
              <a:t>κ.ο.κ.</a:t>
            </a:r>
            <a:endParaRPr lang="el-GR" sz="2800" dirty="0"/>
          </a:p>
          <a:p>
            <a:pPr lvl="1"/>
            <a:r>
              <a:rPr lang="el-GR" sz="2800" dirty="0"/>
              <a:t>… Αναγνωρίζετε φαντάζομαι μια συνηθισμένη ύπουλη τακτική. Πρώτα να ευχαριστιέται το παιδί από το παιχνίδι και μετά να του φέρνουμε σιγά σιγά υλικό εκπαιδευτικής αξίας…</a:t>
            </a:r>
          </a:p>
        </p:txBody>
      </p:sp>
      <p:sp>
        <p:nvSpPr>
          <p:cNvPr id="6" name="Τίτλος 1">
            <a:extLst>
              <a:ext uri="{FF2B5EF4-FFF2-40B4-BE49-F238E27FC236}">
                <a16:creationId xmlns:a16="http://schemas.microsoft.com/office/drawing/2014/main" id="{DBDDBD75-5DA7-B538-4334-DDD1FC3A6BDD}"/>
              </a:ext>
            </a:extLst>
          </p:cNvPr>
          <p:cNvSpPr>
            <a:spLocks noGrp="1"/>
          </p:cNvSpPr>
          <p:nvPr>
            <p:ph type="title"/>
          </p:nvPr>
        </p:nvSpPr>
        <p:spPr>
          <a:xfrm>
            <a:off x="838200" y="365125"/>
            <a:ext cx="10515600" cy="1325563"/>
          </a:xfrm>
        </p:spPr>
        <p:txBody>
          <a:bodyPr>
            <a:normAutofit fontScale="90000"/>
          </a:bodyPr>
          <a:lstStyle/>
          <a:p>
            <a:r>
              <a:rPr lang="el-GR" sz="5400" dirty="0"/>
              <a:t>Παραδείγματα πηγών αβεβαιότητας από τον </a:t>
            </a:r>
            <a:r>
              <a:rPr lang="en-US" sz="5400" dirty="0"/>
              <a:t>Feynman</a:t>
            </a:r>
            <a:r>
              <a:rPr lang="el-GR" sz="5400" dirty="0"/>
              <a:t>…</a:t>
            </a:r>
          </a:p>
        </p:txBody>
      </p:sp>
    </p:spTree>
    <p:extLst>
      <p:ext uri="{BB962C8B-B14F-4D97-AF65-F5344CB8AC3E}">
        <p14:creationId xmlns:p14="http://schemas.microsoft.com/office/powerpoint/2010/main" val="324332743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1388</TotalTime>
  <Words>2472</Words>
  <Application>Microsoft Macintosh PowerPoint</Application>
  <PresentationFormat>Widescreen</PresentationFormat>
  <Paragraphs>128</Paragraphs>
  <Slides>27</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Aptos</vt:lpstr>
      <vt:lpstr>Arial</vt:lpstr>
      <vt:lpstr>Arial-BoldItalicMT</vt:lpstr>
      <vt:lpstr>Calibri</vt:lpstr>
      <vt:lpstr>Calibri Light</vt:lpstr>
      <vt:lpstr>Times New Roman</vt:lpstr>
      <vt:lpstr>Θέμα του Office</vt:lpstr>
      <vt:lpstr>Πώς να συνδέσουμε τους τρόπους με τους οποίους ΦΕ και ΝΤ σκέπτονται και δρουν,  με τις βιωμένες εμπειρίες των καθημερινών ανθρώπων, μαθητών, εκπαιδευτικών, πολιτών…</vt:lpstr>
      <vt:lpstr>Πώς…</vt:lpstr>
      <vt:lpstr>Τι είναι η Επιστήμη;</vt:lpstr>
      <vt:lpstr>Και η «Διερεύνηση» στη διδασκαλία της</vt:lpstr>
      <vt:lpstr>Εφαρμογή της «Διερεύνησης»</vt:lpstr>
      <vt:lpstr>Παραδείγματα πηγών αβεβαιότητας από τον Feynman…</vt:lpstr>
      <vt:lpstr>Παραδείγματα πηγών αβεβαιότητας από τον Feynman…</vt:lpstr>
      <vt:lpstr>Παραδείγματα πηγών αβεβαιότητας από τον Feynman…</vt:lpstr>
      <vt:lpstr>Παραδείγματα πηγών αβεβαιότητας από τον Feynman…</vt:lpstr>
      <vt:lpstr>Παραδείγματα πηγών αβεβαιότητας από τον Feynman…</vt:lpstr>
      <vt:lpstr>Παραδείγματα πηγών αβεβαιότητας από τον Feynman…</vt:lpstr>
      <vt:lpstr>Παραδείγματα πηγών αβεβαιότητας από τον Feynman…</vt:lpstr>
      <vt:lpstr>Παραδείγματα πηγών αβεβαιότητας από τον Feynman…</vt:lpstr>
      <vt:lpstr>Με στόχο να εθιστούν οι μαθητές μας στο ότι: όταν κάνουμε Επιστήμη…</vt:lpstr>
      <vt:lpstr>Με στόχο να εθιστούν οι μαθητές μας στο ότι : όταν κάνουμε Επιστήμη…</vt:lpstr>
      <vt:lpstr>Παραδείγματα ερωτημάτων από το Αναλυτικό Πρόγραμμα</vt:lpstr>
      <vt:lpstr>Παραδείγματα ερωτημάτων από το Αναλυτικό Πρόγραμμα</vt:lpstr>
      <vt:lpstr>Παραδείγματα ερωτημάτων από το Αναλυτικό Πρόγραμμα</vt:lpstr>
      <vt:lpstr>Παραδείγματα ερωτημάτων από το Αναλυτικό Πρόγραμμα</vt:lpstr>
      <vt:lpstr>Παραδείγματα ερωτημάτων από το Αναλυτικό Πρόγραμμα</vt:lpstr>
      <vt:lpstr>Παραδείγματα ερωτημάτων από το Αναλυτικό Πρόγραμμα</vt:lpstr>
      <vt:lpstr>Παραδείγματα ερωτημάτων από το Αναλυτικό Πρόγραμμα</vt:lpstr>
      <vt:lpstr>Παραδείγματα ερωτημάτων από το Σχολικό Βιβλίο: Κινήσεις</vt:lpstr>
      <vt:lpstr>Ερώτημα:</vt:lpstr>
      <vt:lpstr>Παραδείγματα ερωτημάτων από το Σχολικό Βιβλίο: Κινήσεις</vt:lpstr>
      <vt:lpstr>Παραδείγματα ερωτημάτων από το Σχολικό Βιβλίο: Κινήσεις</vt:lpstr>
      <vt:lpstr>Παραδείγματα ερωτημάτων από το Σχολικό Βιβλίο: Κινήσεις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Προσαρμογή του «Προγράμματος Σπουδών»/ «Αναλυτικού προγράμματος» στην κατεύθυνση της διερεύνησης.  Απόπειρες εφαρμογών</dc:title>
  <dc:creator>Vasilis Tselfes</dc:creator>
  <cp:lastModifiedBy>antigoni paroussi</cp:lastModifiedBy>
  <cp:revision>47</cp:revision>
  <dcterms:created xsi:type="dcterms:W3CDTF">2023-10-12T06:40:50Z</dcterms:created>
  <dcterms:modified xsi:type="dcterms:W3CDTF">2023-12-10T06:34:12Z</dcterms:modified>
</cp:coreProperties>
</file>