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notesSlides/notesSlide12.xml" ContentType="application/vnd.openxmlformats-officedocument.presentationml.notesSlide+xml"/>
  <Override PartName="/ppt/diagrams/quickStyle13.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charts/chart3.xml" ContentType="application/vnd.openxmlformats-officedocument.drawingml.chart+xml"/>
  <Default Extension="xlsx" ContentType="application/vnd.openxmlformats-officedocument.spreadsheetml.sheet"/>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Default Extension="png" ContentType="image/png"/>
  <Override PartName="/ppt/notesSlides/notesSlide3.xml" ContentType="application/vnd.openxmlformats-officedocument.presentationml.notesSlide+xml"/>
  <Default Extension="bin" ContentType="application/vnd.openxmlformats-officedocument.oleObject"/>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Override PartName="/ppt/diagrams/drawing8.xml" ContentType="application/vnd.ms-office.drawingml.diagramDrawing+xml"/>
  <Override PartName="/ppt/notesSlides/notesSlide8.xml" ContentType="application/vnd.openxmlformats-officedocument.presentationml.notesSlide+xml"/>
  <Default Extension="gif" ContentType="image/gif"/>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notesSlides/notesSlide4.xml" ContentType="application/vnd.openxmlformats-officedocument.presentationml.notesSlide+xml"/>
  <Override PartName="/ppt/diagrams/layout12.xml" ContentType="application/vnd.openxmlformats-officedocument.drawingml.diagramLayout+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notesSlides/notesSlide9.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notesSlides/notesSlide5.xml" ContentType="application/vnd.openxmlformats-officedocument.presentationml.notesSlide+xml"/>
  <Override PartName="/ppt/diagrams/layout11.xml" ContentType="application/vnd.openxmlformats-officedocument.drawingml.diagramLayout+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diagrams/colors2.xml" ContentType="application/vnd.openxmlformats-officedocument.drawingml.diagramColors+xml"/>
  <Override PartName="/ppt/notesSlides/notesSlide1.xml" ContentType="application/vnd.openxmlformats-officedocument.presentationml.notesSlide+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notesSlides/notesSlide15.xml" ContentType="application/vnd.openxmlformats-officedocument.presentationml.notesSlide+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notesSlides/notesSlide11.xml" ContentType="application/vnd.openxmlformats-officedocument.presentationml.notesSlide+xml"/>
  <Override PartName="/ppt/diagrams/drawing13.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653" r:id="rId3"/>
    <p:sldId id="656" r:id="rId4"/>
    <p:sldId id="657" r:id="rId5"/>
    <p:sldId id="658" r:id="rId6"/>
    <p:sldId id="659" r:id="rId7"/>
    <p:sldId id="660" r:id="rId8"/>
    <p:sldId id="402" r:id="rId9"/>
    <p:sldId id="430" r:id="rId10"/>
    <p:sldId id="662" r:id="rId11"/>
    <p:sldId id="663" r:id="rId12"/>
    <p:sldId id="623" r:id="rId13"/>
    <p:sldId id="595" r:id="rId14"/>
    <p:sldId id="438" r:id="rId15"/>
    <p:sldId id="415" r:id="rId16"/>
    <p:sldId id="664" r:id="rId17"/>
    <p:sldId id="636" r:id="rId18"/>
    <p:sldId id="624" r:id="rId19"/>
    <p:sldId id="441" r:id="rId20"/>
    <p:sldId id="420" r:id="rId21"/>
    <p:sldId id="596" r:id="rId22"/>
    <p:sldId id="422" r:id="rId23"/>
    <p:sldId id="424" r:id="rId24"/>
    <p:sldId id="427" r:id="rId25"/>
    <p:sldId id="609" r:id="rId26"/>
    <p:sldId id="433" r:id="rId27"/>
    <p:sldId id="425" r:id="rId28"/>
    <p:sldId id="435" r:id="rId29"/>
    <p:sldId id="428" r:id="rId30"/>
    <p:sldId id="625" r:id="rId31"/>
    <p:sldId id="648" r:id="rId32"/>
    <p:sldId id="637" r:id="rId33"/>
    <p:sldId id="442" r:id="rId34"/>
    <p:sldId id="627" r:id="rId35"/>
    <p:sldId id="590" r:id="rId36"/>
    <p:sldId id="626" r:id="rId37"/>
    <p:sldId id="629" r:id="rId38"/>
    <p:sldId id="649" r:id="rId39"/>
    <p:sldId id="445" r:id="rId40"/>
    <p:sldId id="630" r:id="rId41"/>
    <p:sldId id="631" r:id="rId42"/>
    <p:sldId id="447" r:id="rId43"/>
    <p:sldId id="650" r:id="rId44"/>
    <p:sldId id="448" r:id="rId45"/>
    <p:sldId id="632" r:id="rId46"/>
    <p:sldId id="651" r:id="rId47"/>
    <p:sldId id="449" r:id="rId48"/>
    <p:sldId id="634" r:id="rId49"/>
    <p:sldId id="633" r:id="rId50"/>
    <p:sldId id="635" r:id="rId51"/>
    <p:sldId id="455" r:id="rId52"/>
    <p:sldId id="617" r:id="rId53"/>
    <p:sldId id="638" r:id="rId54"/>
    <p:sldId id="639" r:id="rId55"/>
    <p:sldId id="640" r:id="rId56"/>
    <p:sldId id="641" r:id="rId57"/>
    <p:sldId id="642" r:id="rId58"/>
    <p:sldId id="643" r:id="rId59"/>
    <p:sldId id="644" r:id="rId60"/>
    <p:sldId id="645" r:id="rId61"/>
    <p:sldId id="646" r:id="rId6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90033"/>
    <a:srgbClr val="9999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Φωτεινό στυλ 2 - Έμφαση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Φωτεινό στυλ 1 - Έμφαση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Μεσαίο στυλ 4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DA37D80-6434-44D0-A028-1B22A696006F}" styleName="Φωτεινό στυλ 3 - Έμφαση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Φωτεινό στυλ 3 - Έμφαση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50" autoAdjust="0"/>
  </p:normalViewPr>
  <p:slideViewPr>
    <p:cSldViewPr>
      <p:cViewPr>
        <p:scale>
          <a:sx n="75" d="100"/>
          <a:sy n="75" d="100"/>
        </p:scale>
        <p:origin x="-1224" y="6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862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file:///E:\&#924;&#940;&#957;&#959;&#965;\&#945;&#957;&#940;&#955;&#965;&#963;&#951;%20&#954;&#945;&#957;&#959;&#957;&#953;&#954;&#942;\&#956;&#941;&#947;&#949;&#952;&#959;&#962;%20&#954;&#945;&#953;%20&#954;&#955;&#943;&#956;&#945;&#954;&#945;\&#957;&#945;&#957;&#959;&#954;&#955;&#953;&#956;&#945;&#954;&#94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HP\Desktop\Leonidas%20Manou\&#948;&#953;&#948;&#945;&#954;&#964;&#959;&#961;&#953;&#954;&#972;\&#916;&#953;&#945;&#964;&#961;&#953;&#946;&#942;%20&#924;&#940;&#957;&#959;&#965;\&#945;&#957;&#940;&#955;&#965;&#963;&#951;%20&#972;&#955;&#959;&#953;\&#948;&#949;&#948;&#959;&#956;&#941;&#957;&#945;%20&#955;&#969;&#964;&#972;&#962;%20&#972;&#955;&#959;&#953;\&#913;&#957;&#940;&#955;&#965;&#963;&#951;%20&#922;1_&#955;&#969;&#964;&#972;&#962;2.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___________________Microsoft_Office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______________Microsoft_Office_Excel3.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l-GR"/>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b="1" dirty="0"/>
              <a:t>153 MN</a:t>
            </a:r>
            <a:endParaRPr lang="el-GR" b="1" dirty="0"/>
          </a:p>
        </c:rich>
      </c:tx>
      <c:layout>
        <c:manualLayout>
          <c:xMode val="edge"/>
          <c:yMode val="edge"/>
          <c:x val="0.45119554111473953"/>
          <c:y val="4.1611209865570487E-2"/>
        </c:manualLayout>
      </c:layout>
      <c:spPr>
        <a:noFill/>
        <a:ln>
          <a:noFill/>
        </a:ln>
        <a:effectLst/>
      </c:spPr>
    </c:title>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bg2"/>
            </a:solidFill>
            <a:ln>
              <a:solidFill>
                <a:schemeClr val="tx1"/>
              </a:solidFill>
            </a:ln>
            <a:effectLst/>
            <a:sp3d>
              <a:contourClr>
                <a:schemeClr val="tx1"/>
              </a:contourClr>
            </a:sp3d>
          </c:spPr>
          <c:dLbls>
            <c:dLbl>
              <c:idx val="0"/>
              <c:layout>
                <c:manualLayout>
                  <c:x val="1.9414171019993189E-2"/>
                  <c:y val="-1.6679344719766055E-2"/>
                </c:manualLayout>
              </c:layout>
              <c:tx>
                <c:rich>
                  <a:bodyPr/>
                  <a:lstStyle/>
                  <a:p>
                    <a:r>
                      <a:rPr lang="en-US" dirty="0"/>
                      <a:t>60%</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6263-4108-AC40-FCDC36C96649}"/>
                </c:ext>
              </c:extLst>
            </c:dLbl>
            <c:dLbl>
              <c:idx val="1"/>
              <c:layout>
                <c:manualLayout>
                  <c:x val="0"/>
                  <c:y val="-2.3351082607672401E-2"/>
                </c:manualLayout>
              </c:layout>
              <c:tx>
                <c:rich>
                  <a:bodyPr/>
                  <a:lstStyle/>
                  <a:p>
                    <a:r>
                      <a:rPr lang="en-US" dirty="0"/>
                      <a:t>8%</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2-6263-4108-AC40-FCDC36C96649}"/>
                </c:ext>
              </c:extLst>
            </c:dLbl>
            <c:dLbl>
              <c:idx val="2"/>
              <c:layout/>
              <c:tx>
                <c:rich>
                  <a:bodyPr/>
                  <a:lstStyle/>
                  <a:p>
                    <a:r>
                      <a:rPr lang="en-US" dirty="0"/>
                      <a:t>3,3%</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6263-4108-AC40-FCDC36C96649}"/>
                </c:ext>
              </c:extLst>
            </c:dLbl>
            <c:dLbl>
              <c:idx val="3"/>
              <c:layout/>
              <c:tx>
                <c:rich>
                  <a:bodyPr/>
                  <a:lstStyle/>
                  <a:p>
                    <a:r>
                      <a:rPr lang="en-US" dirty="0"/>
                      <a:t>28,7%</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4-6263-4108-AC40-FCDC36C96649}"/>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l-GR"/>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Φύλλο2!$A$2:$A$5</c:f>
              <c:strCache>
                <c:ptCount val="4"/>
                <c:pt idx="0">
                  <c:v>Κ1</c:v>
                </c:pt>
                <c:pt idx="1">
                  <c:v>Κ2</c:v>
                </c:pt>
                <c:pt idx="2">
                  <c:v>Κ3</c:v>
                </c:pt>
                <c:pt idx="3">
                  <c:v>Κ4</c:v>
                </c:pt>
              </c:strCache>
            </c:strRef>
          </c:cat>
          <c:val>
            <c:numRef>
              <c:f>Φύλλο2!$B$2:$B$5</c:f>
              <c:numCache>
                <c:formatCode>General</c:formatCode>
                <c:ptCount val="4"/>
                <c:pt idx="0">
                  <c:v>60</c:v>
                </c:pt>
                <c:pt idx="1">
                  <c:v>8</c:v>
                </c:pt>
                <c:pt idx="2">
                  <c:v>3.3</c:v>
                </c:pt>
                <c:pt idx="3">
                  <c:v>28.7</c:v>
                </c:pt>
              </c:numCache>
            </c:numRef>
          </c:val>
          <c:extLst xmlns:c16r2="http://schemas.microsoft.com/office/drawing/2015/06/chart">
            <c:ext xmlns:c16="http://schemas.microsoft.com/office/drawing/2014/chart" uri="{C3380CC4-5D6E-409C-BE32-E72D297353CC}">
              <c16:uniqueId val="{00000000-6263-4108-AC40-FCDC36C96649}"/>
            </c:ext>
          </c:extLst>
        </c:ser>
        <c:dLbls>
          <c:showVal val="1"/>
        </c:dLbls>
        <c:shape val="box"/>
        <c:axId val="49507328"/>
        <c:axId val="49562368"/>
        <c:axId val="0"/>
      </c:bar3DChart>
      <c:catAx>
        <c:axId val="49507328"/>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l-GR"/>
          </a:p>
        </c:txPr>
        <c:crossAx val="49562368"/>
        <c:crosses val="autoZero"/>
        <c:auto val="1"/>
        <c:lblAlgn val="ctr"/>
        <c:lblOffset val="100"/>
      </c:catAx>
      <c:valAx>
        <c:axId val="49562368"/>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l-GR"/>
          </a:p>
        </c:txPr>
        <c:crossAx val="49507328"/>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solidFill>
            <a:schemeClr val="tx1"/>
          </a:solidFill>
        </a:defRPr>
      </a:pPr>
      <a:endParaRPr lang="el-G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l-GR"/>
  <c:chart>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bg2"/>
            </a:solidFill>
            <a:ln>
              <a:solidFill>
                <a:schemeClr val="tx1"/>
              </a:solidFill>
            </a:ln>
            <a:effectLst/>
            <a:sp3d>
              <a:contourClr>
                <a:schemeClr val="tx1"/>
              </a:contourClr>
            </a:sp3d>
          </c:spPr>
          <c:dLbls>
            <c:dLbl>
              <c:idx val="0"/>
              <c:layout>
                <c:manualLayout>
                  <c:x val="1.5132408575031526E-2"/>
                  <c:y val="-1.951219512195122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1E8A-42F7-9423-B33308DCC8BE}"/>
                </c:ext>
              </c:extLst>
            </c:dLbl>
            <c:dLbl>
              <c:idx val="1"/>
              <c:layout>
                <c:manualLayout>
                  <c:x val="1.0088272383354351E-2"/>
                  <c:y val="-3.9024390243902404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E8A-42F7-9423-B33308DCC8BE}"/>
                </c:ext>
              </c:extLst>
            </c:dLbl>
            <c:dLbl>
              <c:idx val="2"/>
              <c:layout>
                <c:manualLayout>
                  <c:x val="1.0088272383354351E-2"/>
                  <c:y val="-1.9512195121951161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1E8A-42F7-9423-B33308DCC8BE}"/>
                </c:ext>
              </c:extLst>
            </c:dLbl>
            <c:dLbl>
              <c:idx val="3"/>
              <c:layout>
                <c:manualLayout>
                  <c:x val="1.0088272383354351E-2"/>
                  <c:y val="-1.951219512195122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E8A-42F7-9423-B33308DCC8BE}"/>
                </c:ext>
              </c:extLst>
            </c:dLbl>
            <c:dLbl>
              <c:idx val="4"/>
              <c:layout>
                <c:manualLayout>
                  <c:x val="1.3451029844472743E-2"/>
                  <c:y val="-9.7560975609756566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1E8A-42F7-9423-B33308DCC8BE}"/>
                </c:ext>
              </c:extLst>
            </c:dLbl>
            <c:dLbl>
              <c:idx val="5"/>
              <c:layout>
                <c:manualLayout>
                  <c:x val="1.1769651113913607E-2"/>
                  <c:y val="-6.5040650406504074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1E8A-42F7-9423-B33308DCC8BE}"/>
                </c:ext>
              </c:extLst>
            </c:dLbl>
            <c:dLbl>
              <c:idx val="6"/>
              <c:layout>
                <c:manualLayout>
                  <c:x val="1.1769651113913607E-2"/>
                  <c:y val="-1.300813008130082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1E8A-42F7-9423-B33308DCC8BE}"/>
                </c:ext>
              </c:extLst>
            </c:dLbl>
            <c:dLbl>
              <c:idx val="7"/>
              <c:layout>
                <c:manualLayout>
                  <c:x val="1.0088272383354351E-2"/>
                  <c:y val="-9.7560975609756566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1E8A-42F7-9423-B33308DCC8BE}"/>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l-GR"/>
              </a:p>
            </c:txPr>
            <c:showVal val="1"/>
            <c:extLst xmlns:c16r2="http://schemas.microsoft.com/office/drawing/2015/06/chart">
              <c:ext xmlns:c15="http://schemas.microsoft.com/office/drawing/2012/chart" uri="{CE6537A1-D6FC-4f65-9D91-7224C49458BB}">
                <c15:showLeaderLines val="0"/>
              </c:ext>
            </c:extLst>
          </c:dLbls>
          <c:cat>
            <c:strRef>
              <c:f>Φύλλο1!$A$1:$A$8</c:f>
              <c:strCache>
                <c:ptCount val="8"/>
                <c:pt idx="0">
                  <c:v>Μαλακό φύλλο</c:v>
                </c:pt>
                <c:pt idx="1">
                  <c:v>Απορρόφηση</c:v>
                </c:pt>
                <c:pt idx="2">
                  <c:v>Λεία επιφάνεια</c:v>
                </c:pt>
                <c:pt idx="3">
                  <c:v>Πορώδες</c:v>
                </c:pt>
                <c:pt idx="4">
                  <c:v>Λεπτό φύλλο</c:v>
                </c:pt>
                <c:pt idx="5">
                  <c:v>Ανισόπεδη επιφάνεια</c:v>
                </c:pt>
                <c:pt idx="6">
                  <c:v>Πυκνό φύλλο</c:v>
                </c:pt>
                <c:pt idx="7">
                  <c:v>Άλλα</c:v>
                </c:pt>
              </c:strCache>
            </c:strRef>
          </c:cat>
          <c:val>
            <c:numRef>
              <c:f>Φύλλο1!$B$1:$B$8</c:f>
              <c:numCache>
                <c:formatCode>0.00%</c:formatCode>
                <c:ptCount val="8"/>
                <c:pt idx="0">
                  <c:v>0.27200000000000002</c:v>
                </c:pt>
                <c:pt idx="1">
                  <c:v>0.19600000000000001</c:v>
                </c:pt>
                <c:pt idx="2" formatCode="0%">
                  <c:v>0.12000000000000002</c:v>
                </c:pt>
                <c:pt idx="3">
                  <c:v>8.7000000000000022E-2</c:v>
                </c:pt>
                <c:pt idx="4">
                  <c:v>8.7000000000000022E-2</c:v>
                </c:pt>
                <c:pt idx="5">
                  <c:v>7.5999999999999998E-2</c:v>
                </c:pt>
                <c:pt idx="6">
                  <c:v>7.5999999999999998E-2</c:v>
                </c:pt>
                <c:pt idx="7">
                  <c:v>8.7000000000000022E-2</c:v>
                </c:pt>
              </c:numCache>
            </c:numRef>
          </c:val>
          <c:extLst xmlns:c16r2="http://schemas.microsoft.com/office/drawing/2015/06/chart">
            <c:ext xmlns:c16="http://schemas.microsoft.com/office/drawing/2014/chart" uri="{C3380CC4-5D6E-409C-BE32-E72D297353CC}">
              <c16:uniqueId val="{00000008-1E8A-42F7-9423-B33308DCC8BE}"/>
            </c:ext>
          </c:extLst>
        </c:ser>
        <c:shape val="box"/>
        <c:axId val="49602944"/>
        <c:axId val="49604480"/>
        <c:axId val="0"/>
      </c:bar3DChart>
      <c:catAx>
        <c:axId val="49602944"/>
        <c:scaling>
          <c:orientation val="minMax"/>
        </c:scaling>
        <c:axPos val="b"/>
        <c:numFmt formatCode="General" sourceLinked="0"/>
        <c:maj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l-GR"/>
          </a:p>
        </c:txPr>
        <c:crossAx val="49604480"/>
        <c:crosses val="autoZero"/>
        <c:auto val="1"/>
        <c:lblAlgn val="ctr"/>
        <c:lblOffset val="100"/>
      </c:catAx>
      <c:valAx>
        <c:axId val="49604480"/>
        <c:scaling>
          <c:orientation val="minMax"/>
        </c:scaling>
        <c:axPos val="l"/>
        <c:majorGridlines>
          <c:spPr>
            <a:ln w="9525" cap="flat" cmpd="sng" algn="ctr">
              <a:solidFill>
                <a:schemeClr val="tx1">
                  <a:lumMod val="15000"/>
                  <a:lumOff val="85000"/>
                </a:schemeClr>
              </a:solidFill>
              <a:round/>
            </a:ln>
            <a:effectLst/>
          </c:spPr>
        </c:majorGridlines>
        <c:numFmt formatCode="0.00%" sourceLinked="1"/>
        <c:majorTickMark val="none"/>
        <c:tickLblPos val="none"/>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l-GR"/>
          </a:p>
        </c:txPr>
        <c:crossAx val="49602944"/>
        <c:crosses val="autoZero"/>
        <c:crossBetween val="between"/>
      </c:valAx>
      <c:spPr>
        <a:noFill/>
        <a:ln>
          <a:noFill/>
        </a:ln>
        <a:effectLst/>
      </c:spPr>
    </c:plotArea>
    <c:plotVisOnly val="1"/>
    <c:dispBlanksAs val="gap"/>
  </c:chart>
  <c:spPr>
    <a:noFill/>
    <a:ln>
      <a:noFill/>
    </a:ln>
    <a:effectLst/>
  </c:spPr>
  <c:txPr>
    <a:bodyPr/>
    <a:lstStyle/>
    <a:p>
      <a:pPr>
        <a:defRPr sz="2000"/>
      </a:pPr>
      <a:endParaRPr lang="el-GR"/>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l-GR"/>
  <c:style val="5"/>
  <c:chart>
    <c:autoTitleDeleted val="1"/>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Φύλλο1!$B$1</c:f>
              <c:strCache>
                <c:ptCount val="1"/>
                <c:pt idx="0">
                  <c:v>Σειρά 1</c:v>
                </c:pt>
              </c:strCache>
            </c:strRef>
          </c:tx>
          <c:spPr>
            <a:solidFill>
              <a:schemeClr val="bg2"/>
            </a:solidFill>
            <a:ln w="9525" cap="flat" cmpd="sng" algn="ctr">
              <a:solidFill>
                <a:schemeClr val="tx1"/>
              </a:solidFill>
              <a:round/>
            </a:ln>
            <a:effectLst/>
            <a:sp3d contourW="9525">
              <a:contourClr>
                <a:schemeClr val="tx1"/>
              </a:contourClr>
            </a:sp3d>
          </c:spPr>
          <c:dLbls>
            <c:dLbl>
              <c:idx val="0"/>
              <c:layout>
                <c:manualLayout>
                  <c:x val="2.8124999999999973E-2"/>
                  <c:y val="-1.6406248990757329E-2"/>
                </c:manualLayout>
              </c:layout>
              <c:tx>
                <c:rich>
                  <a:bodyPr/>
                  <a:lstStyle/>
                  <a:p>
                    <a:r>
                      <a:rPr lang="en-US" dirty="0"/>
                      <a:t>49%</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0-9C98-4221-8875-8735A1DC2A3D}"/>
                </c:ext>
              </c:extLst>
            </c:dLbl>
            <c:dLbl>
              <c:idx val="1"/>
              <c:layout>
                <c:manualLayout>
                  <c:x val="3.3770183595383342E-2"/>
                  <c:y val="-2.9674253145839484E-2"/>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1"/>
                        </a:solidFill>
                        <a:latin typeface="+mn-lt"/>
                        <a:ea typeface="+mn-ea"/>
                        <a:cs typeface="+mn-cs"/>
                      </a:defRPr>
                    </a:pPr>
                    <a:r>
                      <a:rPr lang="en-US" dirty="0"/>
                      <a:t>24,5%</a:t>
                    </a:r>
                  </a:p>
                </c:rich>
              </c:tx>
              <c:spPr>
                <a:noFill/>
                <a:ln>
                  <a:noFill/>
                </a:ln>
                <a:effectLst/>
              </c:spPr>
              <c:showVal val="1"/>
              <c:extLst xmlns:c16r2="http://schemas.microsoft.com/office/drawing/2015/06/chart">
                <c:ext xmlns:c15="http://schemas.microsoft.com/office/drawing/2012/chart" uri="{CE6537A1-D6FC-4f65-9D91-7224C49458BB}">
                  <c15:layout>
                    <c:manualLayout>
                      <c:w val="0.16262311777374847"/>
                      <c:h val="9.8655511731191775E-2"/>
                    </c:manualLayout>
                  </c15:layout>
                  <c15:showDataLabelsRange val="0"/>
                </c:ext>
                <c:ext xmlns:c16="http://schemas.microsoft.com/office/drawing/2014/chart" uri="{C3380CC4-5D6E-409C-BE32-E72D297353CC}">
                  <c16:uniqueId val="{00000001-9C98-4221-8875-8735A1DC2A3D}"/>
                </c:ext>
              </c:extLst>
            </c:dLbl>
            <c:dLbl>
              <c:idx val="2"/>
              <c:layout>
                <c:manualLayout>
                  <c:x val="2.9687500000000002E-2"/>
                  <c:y val="-2.8124998269869694E-2"/>
                </c:manualLayout>
              </c:layout>
              <c:tx>
                <c:rich>
                  <a:bodyPr/>
                  <a:lstStyle/>
                  <a:p>
                    <a:r>
                      <a:rPr lang="en-US" dirty="0"/>
                      <a:t>4,3%</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2-9C98-4221-8875-8735A1DC2A3D}"/>
                </c:ext>
              </c:extLst>
            </c:dLbl>
            <c:dLbl>
              <c:idx val="3"/>
              <c:layout>
                <c:manualLayout>
                  <c:x val="1.0937499999999999E-2"/>
                  <c:y val="-5.6249996539739389E-2"/>
                </c:manualLayout>
              </c:layout>
              <c:tx>
                <c:rich>
                  <a:bodyPr/>
                  <a:lstStyle/>
                  <a:p>
                    <a:r>
                      <a:rPr lang="en-US" dirty="0"/>
                      <a:t>2,7%</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9C98-4221-8875-8735A1DC2A3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l-GR"/>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Φύλλο1!$A$2:$A$6</c:f>
              <c:strCache>
                <c:ptCount val="5"/>
                <c:pt idx="0">
                  <c:v>Κ1</c:v>
                </c:pt>
                <c:pt idx="1">
                  <c:v>Κ2</c:v>
                </c:pt>
                <c:pt idx="2">
                  <c:v>Κ3</c:v>
                </c:pt>
                <c:pt idx="3">
                  <c:v>Κ4</c:v>
                </c:pt>
                <c:pt idx="4">
                  <c:v>K5</c:v>
                </c:pt>
              </c:strCache>
            </c:strRef>
          </c:cat>
          <c:val>
            <c:numRef>
              <c:f>Φύλλο1!$B$2:$B$6</c:f>
              <c:numCache>
                <c:formatCode>0.00%</c:formatCode>
                <c:ptCount val="5"/>
                <c:pt idx="0" formatCode="0%">
                  <c:v>0.49000000000000032</c:v>
                </c:pt>
                <c:pt idx="1">
                  <c:v>0.24500000000000041</c:v>
                </c:pt>
                <c:pt idx="2">
                  <c:v>4.3000000000000003E-2</c:v>
                </c:pt>
                <c:pt idx="3">
                  <c:v>2.7000000000000225E-2</c:v>
                </c:pt>
                <c:pt idx="4">
                  <c:v>0.19700000000000004</c:v>
                </c:pt>
              </c:numCache>
            </c:numRef>
          </c:val>
          <c:extLst xmlns:c16r2="http://schemas.microsoft.com/office/drawing/2015/06/chart">
            <c:ext xmlns:c16="http://schemas.microsoft.com/office/drawing/2014/chart" uri="{C3380CC4-5D6E-409C-BE32-E72D297353CC}">
              <c16:uniqueId val="{00000004-9C98-4221-8875-8735A1DC2A3D}"/>
            </c:ext>
          </c:extLst>
        </c:ser>
        <c:dLbls>
          <c:showVal val="1"/>
        </c:dLbls>
        <c:shape val="box"/>
        <c:axId val="143574528"/>
        <c:axId val="143576064"/>
        <c:axId val="0"/>
      </c:bar3DChart>
      <c:catAx>
        <c:axId val="143574528"/>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l-GR"/>
          </a:p>
        </c:txPr>
        <c:crossAx val="143576064"/>
        <c:crosses val="autoZero"/>
        <c:auto val="1"/>
        <c:lblAlgn val="ctr"/>
        <c:lblOffset val="100"/>
      </c:catAx>
      <c:valAx>
        <c:axId val="14357606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tickLblPos val="none"/>
        <c:crossAx val="143574528"/>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l-GR"/>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l-GR"/>
  <c:chart>
    <c:autoTitleDeleted val="1"/>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Φύλλο1!$B$1</c:f>
              <c:strCache>
                <c:ptCount val="1"/>
                <c:pt idx="0">
                  <c:v>Στήλη1</c:v>
                </c:pt>
              </c:strCache>
            </c:strRef>
          </c:tx>
          <c:spPr>
            <a:solidFill>
              <a:schemeClr val="bg2"/>
            </a:solidFill>
            <a:ln>
              <a:solidFill>
                <a:schemeClr val="tx1"/>
              </a:solidFill>
            </a:ln>
            <a:effectLst/>
            <a:sp3d>
              <a:contourClr>
                <a:schemeClr val="tx1"/>
              </a:contourClr>
            </a:sp3d>
          </c:spPr>
          <c:dLbls>
            <c:dLbl>
              <c:idx val="0"/>
              <c:layout>
                <c:manualLayout>
                  <c:x val="1.2269740361051822E-2"/>
                  <c:y val="-3.5156247837337118E-2"/>
                </c:manualLayout>
              </c:layout>
              <c:tx>
                <c:rich>
                  <a:bodyPr/>
                  <a:lstStyle/>
                  <a:p>
                    <a:r>
                      <a:rPr lang="en-US" dirty="0">
                        <a:solidFill>
                          <a:schemeClr val="tx1"/>
                        </a:solidFill>
                      </a:rPr>
                      <a:t>4</a:t>
                    </a:r>
                    <a:r>
                      <a:rPr lang="en-US" dirty="0"/>
                      <a:t>6,7%</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0-9276-474B-9169-6F78ECAC8FD8}"/>
                </c:ext>
              </c:extLst>
            </c:dLbl>
            <c:dLbl>
              <c:idx val="1"/>
              <c:layout>
                <c:manualLayout>
                  <c:x val="1.2269740361051778E-2"/>
                  <c:y val="-4.4531247260627016E-2"/>
                </c:manualLayout>
              </c:layout>
              <c:tx>
                <c:rich>
                  <a:bodyPr/>
                  <a:lstStyle/>
                  <a:p>
                    <a:r>
                      <a:rPr lang="en-US" dirty="0">
                        <a:solidFill>
                          <a:schemeClr val="tx1"/>
                        </a:solidFill>
                      </a:rPr>
                      <a:t>1</a:t>
                    </a:r>
                    <a:r>
                      <a:rPr lang="en-US" dirty="0"/>
                      <a:t>7,4</a:t>
                    </a:r>
                    <a:r>
                      <a:rPr lang="en-US" sz="2000" b="0" i="0" u="none" strike="noStrike" kern="1200" baseline="0" dirty="0">
                        <a:solidFill>
                          <a:schemeClr val="tx1"/>
                        </a:solidFill>
                      </a:rPr>
                      <a:t>%</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9276-474B-9169-6F78ECAC8FD8}"/>
                </c:ext>
              </c:extLst>
            </c:dLbl>
            <c:dLbl>
              <c:idx val="2"/>
              <c:layout>
                <c:manualLayout>
                  <c:x val="1.3385171302965914E-2"/>
                  <c:y val="-3.9843747548982546E-2"/>
                </c:manualLayout>
              </c:layout>
              <c:tx>
                <c:rich>
                  <a:bodyPr/>
                  <a:lstStyle/>
                  <a:p>
                    <a:r>
                      <a:rPr lang="en-US" dirty="0">
                        <a:solidFill>
                          <a:schemeClr val="tx1"/>
                        </a:solidFill>
                      </a:rPr>
                      <a:t>15,2</a:t>
                    </a:r>
                    <a:r>
                      <a:rPr lang="en-US" sz="2000" b="0" i="0" u="none" strike="noStrike" kern="1200" baseline="0" dirty="0">
                        <a:solidFill>
                          <a:schemeClr val="tx1"/>
                        </a:solidFill>
                      </a:rPr>
                      <a:t>%</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2-9276-474B-9169-6F78ECAC8FD8}"/>
                </c:ext>
              </c:extLst>
            </c:dLbl>
            <c:dLbl>
              <c:idx val="3"/>
              <c:layout>
                <c:manualLayout>
                  <c:x val="1.1154309419138119E-2"/>
                  <c:y val="-2.8124998269869694E-2"/>
                </c:manualLayout>
              </c:layout>
              <c:tx>
                <c:rich>
                  <a:bodyPr/>
                  <a:lstStyle/>
                  <a:p>
                    <a:r>
                      <a:rPr lang="en-US" dirty="0">
                        <a:solidFill>
                          <a:schemeClr val="tx1"/>
                        </a:solidFill>
                      </a:rPr>
                      <a:t>8,7</a:t>
                    </a:r>
                    <a:r>
                      <a:rPr lang="en-US" sz="2000" b="0" i="0" u="none" strike="noStrike" kern="1200" baseline="0" dirty="0">
                        <a:solidFill>
                          <a:schemeClr val="tx1"/>
                        </a:solidFill>
                      </a:rPr>
                      <a:t>%</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9276-474B-9169-6F78ECAC8FD8}"/>
                </c:ext>
              </c:extLst>
            </c:dLbl>
            <c:dLbl>
              <c:idx val="4"/>
              <c:layout>
                <c:manualLayout>
                  <c:x val="1.6731464128706946E-2"/>
                  <c:y val="-2.3437498558224995E-2"/>
                </c:manualLayout>
              </c:layout>
              <c:tx>
                <c:rich>
                  <a:bodyPr/>
                  <a:lstStyle/>
                  <a:p>
                    <a:r>
                      <a:rPr lang="en-US" dirty="0">
                        <a:solidFill>
                          <a:schemeClr val="tx1"/>
                        </a:solidFill>
                      </a:rPr>
                      <a:t>3,3</a:t>
                    </a:r>
                    <a:r>
                      <a:rPr lang="en-US" sz="2000" b="0" i="0" u="none" strike="noStrike" kern="1200" baseline="0" dirty="0">
                        <a:solidFill>
                          <a:schemeClr val="tx1"/>
                        </a:solidFill>
                      </a:rPr>
                      <a:t>%</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4-9276-474B-9169-6F78ECAC8FD8}"/>
                </c:ext>
              </c:extLst>
            </c:dLbl>
            <c:dLbl>
              <c:idx val="5"/>
              <c:layout>
                <c:manualLayout>
                  <c:x val="1.003887847722422E-2"/>
                  <c:y val="-2.3437498558225148E-2"/>
                </c:manualLayout>
              </c:layout>
              <c:tx>
                <c:rich>
                  <a:bodyPr/>
                  <a:lstStyle/>
                  <a:p>
                    <a:r>
                      <a:rPr lang="en-US" dirty="0">
                        <a:solidFill>
                          <a:schemeClr val="tx1"/>
                        </a:solidFill>
                      </a:rPr>
                      <a:t>8,7</a:t>
                    </a:r>
                    <a:r>
                      <a:rPr lang="en-US" sz="2000" b="0" i="0" u="none" strike="noStrike" kern="1200" baseline="0" dirty="0">
                        <a:solidFill>
                          <a:schemeClr val="tx1"/>
                        </a:solidFill>
                      </a:rPr>
                      <a:t>%</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5-9276-474B-9169-6F78ECAC8FD8}"/>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l-GR"/>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Φύλλο1!$A$2:$A$7</c:f>
              <c:strCache>
                <c:ptCount val="6"/>
                <c:pt idx="0">
                  <c:v>Βεντούζες</c:v>
                </c:pt>
                <c:pt idx="1">
                  <c:v>Νύχια</c:v>
                </c:pt>
                <c:pt idx="2">
                  <c:v>Κόλλα</c:v>
                </c:pt>
                <c:pt idx="3">
                  <c:v>Τρίχες</c:v>
                </c:pt>
                <c:pt idx="4">
                  <c:v>Μαγνήτες</c:v>
                </c:pt>
                <c:pt idx="5">
                  <c:v>Μεμβράνη</c:v>
                </c:pt>
              </c:strCache>
            </c:strRef>
          </c:cat>
          <c:val>
            <c:numRef>
              <c:f>Φύλλο1!$B$2:$B$7</c:f>
              <c:numCache>
                <c:formatCode>General</c:formatCode>
                <c:ptCount val="6"/>
                <c:pt idx="0">
                  <c:v>46.7</c:v>
                </c:pt>
                <c:pt idx="1">
                  <c:v>17.399999999999999</c:v>
                </c:pt>
                <c:pt idx="2">
                  <c:v>15.2</c:v>
                </c:pt>
                <c:pt idx="3">
                  <c:v>8.7000000000000011</c:v>
                </c:pt>
                <c:pt idx="4">
                  <c:v>3.3</c:v>
                </c:pt>
                <c:pt idx="5">
                  <c:v>8.7000000000000011</c:v>
                </c:pt>
              </c:numCache>
            </c:numRef>
          </c:val>
          <c:extLst xmlns:c16r2="http://schemas.microsoft.com/office/drawing/2015/06/chart">
            <c:ext xmlns:c16="http://schemas.microsoft.com/office/drawing/2014/chart" uri="{C3380CC4-5D6E-409C-BE32-E72D297353CC}">
              <c16:uniqueId val="{00000006-9276-474B-9169-6F78ECAC8FD8}"/>
            </c:ext>
          </c:extLst>
        </c:ser>
        <c:dLbls>
          <c:showVal val="1"/>
        </c:dLbls>
        <c:shape val="box"/>
        <c:axId val="145979648"/>
        <c:axId val="145985536"/>
        <c:axId val="0"/>
      </c:bar3DChart>
      <c:catAx>
        <c:axId val="145979648"/>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l-GR"/>
          </a:p>
        </c:txPr>
        <c:crossAx val="145985536"/>
        <c:crosses val="autoZero"/>
        <c:auto val="1"/>
        <c:lblAlgn val="ctr"/>
        <c:lblOffset val="100"/>
      </c:catAx>
      <c:valAx>
        <c:axId val="14598553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tickLblPos val="none"/>
        <c:crossAx val="145979648"/>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solidFill>
            <a:schemeClr val="tx1"/>
          </a:solidFill>
        </a:defRPr>
      </a:pPr>
      <a:endParaRPr lang="el-GR"/>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6344E0-5932-40F5-87ED-1D141357A9A5}" type="doc">
      <dgm:prSet loTypeId="urn:microsoft.com/office/officeart/2005/8/layout/list1" loCatId="list" qsTypeId="urn:microsoft.com/office/officeart/2005/8/quickstyle/simple2" qsCatId="simple" csTypeId="urn:microsoft.com/office/officeart/2005/8/colors/accent0_2" csCatId="mainScheme" phldr="1"/>
      <dgm:spPr/>
      <dgm:t>
        <a:bodyPr/>
        <a:lstStyle/>
        <a:p>
          <a:endParaRPr lang="el-GR"/>
        </a:p>
      </dgm:t>
    </dgm:pt>
    <dgm:pt modelId="{39394936-F9AB-4A3B-B705-23170042EDD4}">
      <dgm:prSet phldrT="[Κείμενο]" custT="1"/>
      <dgm:spPr/>
      <dgm:t>
        <a:bodyPr/>
        <a:lstStyle/>
        <a:p>
          <a:r>
            <a:rPr lang="en-US" sz="2400" b="1" dirty="0"/>
            <a:t>I. Design - </a:t>
          </a:r>
          <a:r>
            <a:rPr lang="el-GR" sz="2400" b="1" dirty="0"/>
            <a:t>Σχεδιασμός</a:t>
          </a:r>
        </a:p>
      </dgm:t>
    </dgm:pt>
    <dgm:pt modelId="{29003808-6B37-4633-AD61-3E8FA79B8537}" type="parTrans" cxnId="{C04F5490-A606-45C1-92FF-E5C31D63502C}">
      <dgm:prSet/>
      <dgm:spPr/>
      <dgm:t>
        <a:bodyPr/>
        <a:lstStyle/>
        <a:p>
          <a:endParaRPr lang="el-GR" sz="2400" b="1"/>
        </a:p>
      </dgm:t>
    </dgm:pt>
    <dgm:pt modelId="{64D02D9A-0BBB-4004-9448-58AA2B14866B}" type="sibTrans" cxnId="{C04F5490-A606-45C1-92FF-E5C31D63502C}">
      <dgm:prSet/>
      <dgm:spPr/>
      <dgm:t>
        <a:bodyPr/>
        <a:lstStyle/>
        <a:p>
          <a:endParaRPr lang="el-GR" sz="2400" b="1"/>
        </a:p>
      </dgm:t>
    </dgm:pt>
    <dgm:pt modelId="{E3ED4B8E-A333-45CB-8F22-CCFD2358EC0B}">
      <dgm:prSet phldrT="[Κείμενο]" custT="1"/>
      <dgm:spPr/>
      <dgm:t>
        <a:bodyPr/>
        <a:lstStyle/>
        <a:p>
          <a:r>
            <a:rPr lang="en-US" sz="2400" b="1" dirty="0"/>
            <a:t>II. Development</a:t>
          </a:r>
          <a:r>
            <a:rPr lang="el-GR" sz="2400" b="1" dirty="0"/>
            <a:t> - Ανάπτυξη</a:t>
          </a:r>
        </a:p>
      </dgm:t>
    </dgm:pt>
    <dgm:pt modelId="{AF9A73CE-B295-4DCD-B496-C585EABA6968}" type="parTrans" cxnId="{CD90CFA6-DF14-4DD3-96C6-346690BB7BBD}">
      <dgm:prSet/>
      <dgm:spPr/>
      <dgm:t>
        <a:bodyPr/>
        <a:lstStyle/>
        <a:p>
          <a:endParaRPr lang="el-GR" sz="2400" b="1"/>
        </a:p>
      </dgm:t>
    </dgm:pt>
    <dgm:pt modelId="{A0651F80-6489-47A2-B080-623F71ECF6E6}" type="sibTrans" cxnId="{CD90CFA6-DF14-4DD3-96C6-346690BB7BBD}">
      <dgm:prSet/>
      <dgm:spPr/>
      <dgm:t>
        <a:bodyPr/>
        <a:lstStyle/>
        <a:p>
          <a:endParaRPr lang="el-GR" sz="2400" b="1"/>
        </a:p>
      </dgm:t>
    </dgm:pt>
    <dgm:pt modelId="{A312DAF8-B368-4413-B1B5-007A12D41993}">
      <dgm:prSet phldrT="[Κείμενο]" custT="1"/>
      <dgm:spPr/>
      <dgm:t>
        <a:bodyPr/>
        <a:lstStyle/>
        <a:p>
          <a:r>
            <a:rPr lang="en-US" sz="2400" b="1" dirty="0"/>
            <a:t>III. Implementation</a:t>
          </a:r>
          <a:r>
            <a:rPr lang="el-GR" sz="2400" b="1" dirty="0"/>
            <a:t> -Εφαρμογή</a:t>
          </a:r>
        </a:p>
      </dgm:t>
    </dgm:pt>
    <dgm:pt modelId="{D1FCAC41-7D5D-4D87-B200-48F6A0D67F2D}" type="parTrans" cxnId="{F8088E3B-2AF0-47E3-9611-645CC86F6311}">
      <dgm:prSet/>
      <dgm:spPr/>
      <dgm:t>
        <a:bodyPr/>
        <a:lstStyle/>
        <a:p>
          <a:endParaRPr lang="el-GR" sz="2400" b="1"/>
        </a:p>
      </dgm:t>
    </dgm:pt>
    <dgm:pt modelId="{858EDD46-0CDE-4431-9183-700FF9039D64}" type="sibTrans" cxnId="{F8088E3B-2AF0-47E3-9611-645CC86F6311}">
      <dgm:prSet/>
      <dgm:spPr/>
      <dgm:t>
        <a:bodyPr/>
        <a:lstStyle/>
        <a:p>
          <a:endParaRPr lang="el-GR" sz="2400" b="1"/>
        </a:p>
      </dgm:t>
    </dgm:pt>
    <dgm:pt modelId="{A2B36864-F554-4844-B776-D5937FCF8016}">
      <dgm:prSet phldrT="[Κείμενο]" custT="1"/>
      <dgm:spPr/>
      <dgm:t>
        <a:bodyPr/>
        <a:lstStyle/>
        <a:p>
          <a:r>
            <a:rPr lang="en-US" sz="2400" b="1" dirty="0"/>
            <a:t>IV. Evaluation</a:t>
          </a:r>
          <a:r>
            <a:rPr lang="el-GR" sz="2400" b="1" dirty="0"/>
            <a:t> - Αξιολόγηση</a:t>
          </a:r>
        </a:p>
      </dgm:t>
    </dgm:pt>
    <dgm:pt modelId="{6E003B0B-A9D0-4531-ADE3-B35608D0DC99}" type="parTrans" cxnId="{697FF924-AB1C-4D3A-85F8-C01E0B469C6E}">
      <dgm:prSet/>
      <dgm:spPr/>
      <dgm:t>
        <a:bodyPr/>
        <a:lstStyle/>
        <a:p>
          <a:endParaRPr lang="el-GR" sz="2400" b="1"/>
        </a:p>
      </dgm:t>
    </dgm:pt>
    <dgm:pt modelId="{74ED3EFB-C496-453C-9025-051ACF8216EA}" type="sibTrans" cxnId="{697FF924-AB1C-4D3A-85F8-C01E0B469C6E}">
      <dgm:prSet/>
      <dgm:spPr/>
      <dgm:t>
        <a:bodyPr/>
        <a:lstStyle/>
        <a:p>
          <a:endParaRPr lang="el-GR" sz="2400" b="1"/>
        </a:p>
      </dgm:t>
    </dgm:pt>
    <dgm:pt modelId="{BA17FA9F-36A9-4BCE-89FC-B983FAD7E2F3}">
      <dgm:prSet phldrT="[Κείμενο]" custT="1"/>
      <dgm:spPr/>
      <dgm:t>
        <a:bodyPr/>
        <a:lstStyle/>
        <a:p>
          <a:r>
            <a:rPr lang="en-US" sz="2400" b="1" dirty="0"/>
            <a:t>V. Redesign</a:t>
          </a:r>
          <a:r>
            <a:rPr lang="el-GR" sz="2400" b="1" dirty="0"/>
            <a:t> - Επανασχεδιασμός</a:t>
          </a:r>
        </a:p>
      </dgm:t>
    </dgm:pt>
    <dgm:pt modelId="{CBF54D85-3F19-4E69-BD25-B437704359CD}" type="parTrans" cxnId="{540BC506-7453-451C-9D75-54907841F65A}">
      <dgm:prSet/>
      <dgm:spPr/>
      <dgm:t>
        <a:bodyPr/>
        <a:lstStyle/>
        <a:p>
          <a:endParaRPr lang="el-GR" sz="2400" b="1"/>
        </a:p>
      </dgm:t>
    </dgm:pt>
    <dgm:pt modelId="{CED70D79-B7FD-490F-AD65-8C518E0F2D85}" type="sibTrans" cxnId="{540BC506-7453-451C-9D75-54907841F65A}">
      <dgm:prSet/>
      <dgm:spPr/>
      <dgm:t>
        <a:bodyPr/>
        <a:lstStyle/>
        <a:p>
          <a:endParaRPr lang="el-GR" sz="2400" b="1"/>
        </a:p>
      </dgm:t>
    </dgm:pt>
    <dgm:pt modelId="{9AC37490-45C3-4F9C-92AC-220FE481F001}" type="pres">
      <dgm:prSet presAssocID="{F06344E0-5932-40F5-87ED-1D141357A9A5}" presName="linear" presStyleCnt="0">
        <dgm:presLayoutVars>
          <dgm:dir/>
          <dgm:animLvl val="lvl"/>
          <dgm:resizeHandles val="exact"/>
        </dgm:presLayoutVars>
      </dgm:prSet>
      <dgm:spPr/>
      <dgm:t>
        <a:bodyPr/>
        <a:lstStyle/>
        <a:p>
          <a:endParaRPr lang="el-GR"/>
        </a:p>
      </dgm:t>
    </dgm:pt>
    <dgm:pt modelId="{A5C22C19-3BD8-4585-9D11-6B0C3820CA00}" type="pres">
      <dgm:prSet presAssocID="{39394936-F9AB-4A3B-B705-23170042EDD4}" presName="parentLin" presStyleCnt="0"/>
      <dgm:spPr/>
    </dgm:pt>
    <dgm:pt modelId="{EAFD461B-2C50-4F94-AB6B-7EBC0E546CEF}" type="pres">
      <dgm:prSet presAssocID="{39394936-F9AB-4A3B-B705-23170042EDD4}" presName="parentLeftMargin" presStyleLbl="node1" presStyleIdx="0" presStyleCnt="5"/>
      <dgm:spPr/>
      <dgm:t>
        <a:bodyPr/>
        <a:lstStyle/>
        <a:p>
          <a:endParaRPr lang="el-GR"/>
        </a:p>
      </dgm:t>
    </dgm:pt>
    <dgm:pt modelId="{FFF1E57D-FE0B-42C7-8330-D704D12E16E3}" type="pres">
      <dgm:prSet presAssocID="{39394936-F9AB-4A3B-B705-23170042EDD4}" presName="parentText" presStyleLbl="node1" presStyleIdx="0" presStyleCnt="5">
        <dgm:presLayoutVars>
          <dgm:chMax val="0"/>
          <dgm:bulletEnabled val="1"/>
        </dgm:presLayoutVars>
      </dgm:prSet>
      <dgm:spPr/>
      <dgm:t>
        <a:bodyPr/>
        <a:lstStyle/>
        <a:p>
          <a:endParaRPr lang="el-GR"/>
        </a:p>
      </dgm:t>
    </dgm:pt>
    <dgm:pt modelId="{5993A570-B0B6-4A35-BCB4-18BF536BB737}" type="pres">
      <dgm:prSet presAssocID="{39394936-F9AB-4A3B-B705-23170042EDD4}" presName="negativeSpace" presStyleCnt="0"/>
      <dgm:spPr/>
    </dgm:pt>
    <dgm:pt modelId="{13DC2BC0-10C3-4269-A44E-F8F29D503033}" type="pres">
      <dgm:prSet presAssocID="{39394936-F9AB-4A3B-B705-23170042EDD4}" presName="childText" presStyleLbl="conFgAcc1" presStyleIdx="0" presStyleCnt="5">
        <dgm:presLayoutVars>
          <dgm:bulletEnabled val="1"/>
        </dgm:presLayoutVars>
      </dgm:prSet>
      <dgm:spPr/>
    </dgm:pt>
    <dgm:pt modelId="{80CA2F4D-7A0E-4CE6-A7FE-3FCE59BAAB0E}" type="pres">
      <dgm:prSet presAssocID="{64D02D9A-0BBB-4004-9448-58AA2B14866B}" presName="spaceBetweenRectangles" presStyleCnt="0"/>
      <dgm:spPr/>
    </dgm:pt>
    <dgm:pt modelId="{B22DDD59-A950-4C04-8A24-1E0D20A5FB3C}" type="pres">
      <dgm:prSet presAssocID="{E3ED4B8E-A333-45CB-8F22-CCFD2358EC0B}" presName="parentLin" presStyleCnt="0"/>
      <dgm:spPr/>
    </dgm:pt>
    <dgm:pt modelId="{07562AF9-149E-4F32-9D4E-7F3548C6F5F9}" type="pres">
      <dgm:prSet presAssocID="{E3ED4B8E-A333-45CB-8F22-CCFD2358EC0B}" presName="parentLeftMargin" presStyleLbl="node1" presStyleIdx="0" presStyleCnt="5"/>
      <dgm:spPr/>
      <dgm:t>
        <a:bodyPr/>
        <a:lstStyle/>
        <a:p>
          <a:endParaRPr lang="el-GR"/>
        </a:p>
      </dgm:t>
    </dgm:pt>
    <dgm:pt modelId="{2E40F060-54CF-434D-9DD7-73414985724A}" type="pres">
      <dgm:prSet presAssocID="{E3ED4B8E-A333-45CB-8F22-CCFD2358EC0B}" presName="parentText" presStyleLbl="node1" presStyleIdx="1" presStyleCnt="5" custScaleX="100656" custScaleY="155996">
        <dgm:presLayoutVars>
          <dgm:chMax val="0"/>
          <dgm:bulletEnabled val="1"/>
        </dgm:presLayoutVars>
      </dgm:prSet>
      <dgm:spPr/>
      <dgm:t>
        <a:bodyPr/>
        <a:lstStyle/>
        <a:p>
          <a:endParaRPr lang="el-GR"/>
        </a:p>
      </dgm:t>
    </dgm:pt>
    <dgm:pt modelId="{CEFB24AE-9A9A-4D3E-B731-0C9B76A68847}" type="pres">
      <dgm:prSet presAssocID="{E3ED4B8E-A333-45CB-8F22-CCFD2358EC0B}" presName="negativeSpace" presStyleCnt="0"/>
      <dgm:spPr/>
    </dgm:pt>
    <dgm:pt modelId="{C281162D-41D5-4134-A2F7-CF7274503B4C}" type="pres">
      <dgm:prSet presAssocID="{E3ED4B8E-A333-45CB-8F22-CCFD2358EC0B}" presName="childText" presStyleLbl="conFgAcc1" presStyleIdx="1" presStyleCnt="5">
        <dgm:presLayoutVars>
          <dgm:bulletEnabled val="1"/>
        </dgm:presLayoutVars>
      </dgm:prSet>
      <dgm:spPr/>
    </dgm:pt>
    <dgm:pt modelId="{BF50D84F-CB65-4311-8209-232427C02B4E}" type="pres">
      <dgm:prSet presAssocID="{A0651F80-6489-47A2-B080-623F71ECF6E6}" presName="spaceBetweenRectangles" presStyleCnt="0"/>
      <dgm:spPr/>
    </dgm:pt>
    <dgm:pt modelId="{0134C054-5503-4EC2-BC38-D6DF4FD51031}" type="pres">
      <dgm:prSet presAssocID="{A312DAF8-B368-4413-B1B5-007A12D41993}" presName="parentLin" presStyleCnt="0"/>
      <dgm:spPr/>
    </dgm:pt>
    <dgm:pt modelId="{DB2DC24C-9DD8-4E0F-9DE7-A7A15EF8186E}" type="pres">
      <dgm:prSet presAssocID="{A312DAF8-B368-4413-B1B5-007A12D41993}" presName="parentLeftMargin" presStyleLbl="node1" presStyleIdx="1" presStyleCnt="5"/>
      <dgm:spPr/>
      <dgm:t>
        <a:bodyPr/>
        <a:lstStyle/>
        <a:p>
          <a:endParaRPr lang="el-GR"/>
        </a:p>
      </dgm:t>
    </dgm:pt>
    <dgm:pt modelId="{F171DCDF-D35A-475A-84DC-5D955C9293AC}" type="pres">
      <dgm:prSet presAssocID="{A312DAF8-B368-4413-B1B5-007A12D41993}" presName="parentText" presStyleLbl="node1" presStyleIdx="2" presStyleCnt="5">
        <dgm:presLayoutVars>
          <dgm:chMax val="0"/>
          <dgm:bulletEnabled val="1"/>
        </dgm:presLayoutVars>
      </dgm:prSet>
      <dgm:spPr/>
      <dgm:t>
        <a:bodyPr/>
        <a:lstStyle/>
        <a:p>
          <a:endParaRPr lang="el-GR"/>
        </a:p>
      </dgm:t>
    </dgm:pt>
    <dgm:pt modelId="{985463F9-9906-4FA8-927E-652314CBB463}" type="pres">
      <dgm:prSet presAssocID="{A312DAF8-B368-4413-B1B5-007A12D41993}" presName="negativeSpace" presStyleCnt="0"/>
      <dgm:spPr/>
    </dgm:pt>
    <dgm:pt modelId="{C6CE752F-6E71-4BB3-A6D2-1200AD36E455}" type="pres">
      <dgm:prSet presAssocID="{A312DAF8-B368-4413-B1B5-007A12D41993}" presName="childText" presStyleLbl="conFgAcc1" presStyleIdx="2" presStyleCnt="5">
        <dgm:presLayoutVars>
          <dgm:bulletEnabled val="1"/>
        </dgm:presLayoutVars>
      </dgm:prSet>
      <dgm:spPr/>
    </dgm:pt>
    <dgm:pt modelId="{91FBF294-E82C-44BE-9357-5E291B50FB7A}" type="pres">
      <dgm:prSet presAssocID="{858EDD46-0CDE-4431-9183-700FF9039D64}" presName="spaceBetweenRectangles" presStyleCnt="0"/>
      <dgm:spPr/>
    </dgm:pt>
    <dgm:pt modelId="{3CC3F07E-023D-4FD6-AC31-9AA9859341CD}" type="pres">
      <dgm:prSet presAssocID="{A2B36864-F554-4844-B776-D5937FCF8016}" presName="parentLin" presStyleCnt="0"/>
      <dgm:spPr/>
    </dgm:pt>
    <dgm:pt modelId="{8A564A20-50D9-4C41-AD2E-FFB768A0AAD4}" type="pres">
      <dgm:prSet presAssocID="{A2B36864-F554-4844-B776-D5937FCF8016}" presName="parentLeftMargin" presStyleLbl="node1" presStyleIdx="2" presStyleCnt="5"/>
      <dgm:spPr/>
      <dgm:t>
        <a:bodyPr/>
        <a:lstStyle/>
        <a:p>
          <a:endParaRPr lang="el-GR"/>
        </a:p>
      </dgm:t>
    </dgm:pt>
    <dgm:pt modelId="{2665A966-05FA-4B79-8481-97B8376A7DC4}" type="pres">
      <dgm:prSet presAssocID="{A2B36864-F554-4844-B776-D5937FCF8016}" presName="parentText" presStyleLbl="node1" presStyleIdx="3" presStyleCnt="5" custScaleX="100655" custScaleY="161353">
        <dgm:presLayoutVars>
          <dgm:chMax val="0"/>
          <dgm:bulletEnabled val="1"/>
        </dgm:presLayoutVars>
      </dgm:prSet>
      <dgm:spPr/>
      <dgm:t>
        <a:bodyPr/>
        <a:lstStyle/>
        <a:p>
          <a:endParaRPr lang="el-GR"/>
        </a:p>
      </dgm:t>
    </dgm:pt>
    <dgm:pt modelId="{1D32DAAB-ED72-4DC3-A9D4-97184C4F1704}" type="pres">
      <dgm:prSet presAssocID="{A2B36864-F554-4844-B776-D5937FCF8016}" presName="negativeSpace" presStyleCnt="0"/>
      <dgm:spPr/>
    </dgm:pt>
    <dgm:pt modelId="{328A5F33-9DB4-4A94-BE10-0177168F4C5A}" type="pres">
      <dgm:prSet presAssocID="{A2B36864-F554-4844-B776-D5937FCF8016}" presName="childText" presStyleLbl="conFgAcc1" presStyleIdx="3" presStyleCnt="5">
        <dgm:presLayoutVars>
          <dgm:bulletEnabled val="1"/>
        </dgm:presLayoutVars>
      </dgm:prSet>
      <dgm:spPr/>
    </dgm:pt>
    <dgm:pt modelId="{08650C13-BDF3-4C5B-A73B-D41DB2C6D94F}" type="pres">
      <dgm:prSet presAssocID="{74ED3EFB-C496-453C-9025-051ACF8216EA}" presName="spaceBetweenRectangles" presStyleCnt="0"/>
      <dgm:spPr/>
    </dgm:pt>
    <dgm:pt modelId="{3F173764-6A52-412B-A866-90C95B8BFCF9}" type="pres">
      <dgm:prSet presAssocID="{BA17FA9F-36A9-4BCE-89FC-B983FAD7E2F3}" presName="parentLin" presStyleCnt="0"/>
      <dgm:spPr/>
    </dgm:pt>
    <dgm:pt modelId="{437FCC8C-E2F9-4518-AEF9-00BF54B7F77F}" type="pres">
      <dgm:prSet presAssocID="{BA17FA9F-36A9-4BCE-89FC-B983FAD7E2F3}" presName="parentLeftMargin" presStyleLbl="node1" presStyleIdx="3" presStyleCnt="5"/>
      <dgm:spPr/>
      <dgm:t>
        <a:bodyPr/>
        <a:lstStyle/>
        <a:p>
          <a:endParaRPr lang="el-GR"/>
        </a:p>
      </dgm:t>
    </dgm:pt>
    <dgm:pt modelId="{5760C0BD-FFD4-44A1-8513-C31173AE5402}" type="pres">
      <dgm:prSet presAssocID="{BA17FA9F-36A9-4BCE-89FC-B983FAD7E2F3}" presName="parentText" presStyleLbl="node1" presStyleIdx="4" presStyleCnt="5">
        <dgm:presLayoutVars>
          <dgm:chMax val="0"/>
          <dgm:bulletEnabled val="1"/>
        </dgm:presLayoutVars>
      </dgm:prSet>
      <dgm:spPr/>
      <dgm:t>
        <a:bodyPr/>
        <a:lstStyle/>
        <a:p>
          <a:endParaRPr lang="el-GR"/>
        </a:p>
      </dgm:t>
    </dgm:pt>
    <dgm:pt modelId="{9EE55AD1-BD10-4CE3-AA72-16F76A98FF05}" type="pres">
      <dgm:prSet presAssocID="{BA17FA9F-36A9-4BCE-89FC-B983FAD7E2F3}" presName="negativeSpace" presStyleCnt="0"/>
      <dgm:spPr/>
    </dgm:pt>
    <dgm:pt modelId="{D653F168-BCB9-45B1-B234-E74AFCBC8B6C}" type="pres">
      <dgm:prSet presAssocID="{BA17FA9F-36A9-4BCE-89FC-B983FAD7E2F3}" presName="childText" presStyleLbl="conFgAcc1" presStyleIdx="4" presStyleCnt="5">
        <dgm:presLayoutVars>
          <dgm:bulletEnabled val="1"/>
        </dgm:presLayoutVars>
      </dgm:prSet>
      <dgm:spPr/>
    </dgm:pt>
  </dgm:ptLst>
  <dgm:cxnLst>
    <dgm:cxn modelId="{644D6BD1-CAEB-4AA7-BBB3-DFA1FD8CD520}" type="presOf" srcId="{A2B36864-F554-4844-B776-D5937FCF8016}" destId="{2665A966-05FA-4B79-8481-97B8376A7DC4}" srcOrd="1" destOrd="0" presId="urn:microsoft.com/office/officeart/2005/8/layout/list1"/>
    <dgm:cxn modelId="{776ED3A1-F8F3-4FD2-B219-66EDD57BA0E6}" type="presOf" srcId="{39394936-F9AB-4A3B-B705-23170042EDD4}" destId="{EAFD461B-2C50-4F94-AB6B-7EBC0E546CEF}" srcOrd="0" destOrd="0" presId="urn:microsoft.com/office/officeart/2005/8/layout/list1"/>
    <dgm:cxn modelId="{00BC09DE-0C9A-41EE-A7D2-EEB1AFFF0CD3}" type="presOf" srcId="{BA17FA9F-36A9-4BCE-89FC-B983FAD7E2F3}" destId="{5760C0BD-FFD4-44A1-8513-C31173AE5402}" srcOrd="1" destOrd="0" presId="urn:microsoft.com/office/officeart/2005/8/layout/list1"/>
    <dgm:cxn modelId="{4C602961-5DA0-41CD-91ED-6D9984ED8505}" type="presOf" srcId="{E3ED4B8E-A333-45CB-8F22-CCFD2358EC0B}" destId="{2E40F060-54CF-434D-9DD7-73414985724A}" srcOrd="1" destOrd="0" presId="urn:microsoft.com/office/officeart/2005/8/layout/list1"/>
    <dgm:cxn modelId="{697FF924-AB1C-4D3A-85F8-C01E0B469C6E}" srcId="{F06344E0-5932-40F5-87ED-1D141357A9A5}" destId="{A2B36864-F554-4844-B776-D5937FCF8016}" srcOrd="3" destOrd="0" parTransId="{6E003B0B-A9D0-4531-ADE3-B35608D0DC99}" sibTransId="{74ED3EFB-C496-453C-9025-051ACF8216EA}"/>
    <dgm:cxn modelId="{0D63EF16-A8CA-4138-9C4E-6B745F8DF49F}" type="presOf" srcId="{A312DAF8-B368-4413-B1B5-007A12D41993}" destId="{DB2DC24C-9DD8-4E0F-9DE7-A7A15EF8186E}" srcOrd="0" destOrd="0" presId="urn:microsoft.com/office/officeart/2005/8/layout/list1"/>
    <dgm:cxn modelId="{F8088E3B-2AF0-47E3-9611-645CC86F6311}" srcId="{F06344E0-5932-40F5-87ED-1D141357A9A5}" destId="{A312DAF8-B368-4413-B1B5-007A12D41993}" srcOrd="2" destOrd="0" parTransId="{D1FCAC41-7D5D-4D87-B200-48F6A0D67F2D}" sibTransId="{858EDD46-0CDE-4431-9183-700FF9039D64}"/>
    <dgm:cxn modelId="{E6C31859-B1DA-4215-AA30-BA3E121A79C4}" type="presOf" srcId="{BA17FA9F-36A9-4BCE-89FC-B983FAD7E2F3}" destId="{437FCC8C-E2F9-4518-AEF9-00BF54B7F77F}" srcOrd="0" destOrd="0" presId="urn:microsoft.com/office/officeart/2005/8/layout/list1"/>
    <dgm:cxn modelId="{6D332049-5E39-4E02-A8B9-624C7FEB7ED0}" type="presOf" srcId="{F06344E0-5932-40F5-87ED-1D141357A9A5}" destId="{9AC37490-45C3-4F9C-92AC-220FE481F001}" srcOrd="0" destOrd="0" presId="urn:microsoft.com/office/officeart/2005/8/layout/list1"/>
    <dgm:cxn modelId="{C04F5490-A606-45C1-92FF-E5C31D63502C}" srcId="{F06344E0-5932-40F5-87ED-1D141357A9A5}" destId="{39394936-F9AB-4A3B-B705-23170042EDD4}" srcOrd="0" destOrd="0" parTransId="{29003808-6B37-4633-AD61-3E8FA79B8537}" sibTransId="{64D02D9A-0BBB-4004-9448-58AA2B14866B}"/>
    <dgm:cxn modelId="{71BD903C-9CBD-4337-BDF6-54CC179FE29C}" type="presOf" srcId="{A312DAF8-B368-4413-B1B5-007A12D41993}" destId="{F171DCDF-D35A-475A-84DC-5D955C9293AC}" srcOrd="1" destOrd="0" presId="urn:microsoft.com/office/officeart/2005/8/layout/list1"/>
    <dgm:cxn modelId="{27605073-BB31-454A-8D81-18F7A14B44F4}" type="presOf" srcId="{A2B36864-F554-4844-B776-D5937FCF8016}" destId="{8A564A20-50D9-4C41-AD2E-FFB768A0AAD4}" srcOrd="0" destOrd="0" presId="urn:microsoft.com/office/officeart/2005/8/layout/list1"/>
    <dgm:cxn modelId="{CD90CFA6-DF14-4DD3-96C6-346690BB7BBD}" srcId="{F06344E0-5932-40F5-87ED-1D141357A9A5}" destId="{E3ED4B8E-A333-45CB-8F22-CCFD2358EC0B}" srcOrd="1" destOrd="0" parTransId="{AF9A73CE-B295-4DCD-B496-C585EABA6968}" sibTransId="{A0651F80-6489-47A2-B080-623F71ECF6E6}"/>
    <dgm:cxn modelId="{540BC506-7453-451C-9D75-54907841F65A}" srcId="{F06344E0-5932-40F5-87ED-1D141357A9A5}" destId="{BA17FA9F-36A9-4BCE-89FC-B983FAD7E2F3}" srcOrd="4" destOrd="0" parTransId="{CBF54D85-3F19-4E69-BD25-B437704359CD}" sibTransId="{CED70D79-B7FD-490F-AD65-8C518E0F2D85}"/>
    <dgm:cxn modelId="{9D63F605-D0E2-49CA-8553-E87CC7E4CA04}" type="presOf" srcId="{E3ED4B8E-A333-45CB-8F22-CCFD2358EC0B}" destId="{07562AF9-149E-4F32-9D4E-7F3548C6F5F9}" srcOrd="0" destOrd="0" presId="urn:microsoft.com/office/officeart/2005/8/layout/list1"/>
    <dgm:cxn modelId="{9B72E688-EF9D-43FC-9033-FD418F95CFC5}" type="presOf" srcId="{39394936-F9AB-4A3B-B705-23170042EDD4}" destId="{FFF1E57D-FE0B-42C7-8330-D704D12E16E3}" srcOrd="1" destOrd="0" presId="urn:microsoft.com/office/officeart/2005/8/layout/list1"/>
    <dgm:cxn modelId="{9C0B9BBA-D38F-442B-96C2-083FF82C1F38}" type="presParOf" srcId="{9AC37490-45C3-4F9C-92AC-220FE481F001}" destId="{A5C22C19-3BD8-4585-9D11-6B0C3820CA00}" srcOrd="0" destOrd="0" presId="urn:microsoft.com/office/officeart/2005/8/layout/list1"/>
    <dgm:cxn modelId="{1A110BB5-A080-43A1-AE48-BAE41CA04DDA}" type="presParOf" srcId="{A5C22C19-3BD8-4585-9D11-6B0C3820CA00}" destId="{EAFD461B-2C50-4F94-AB6B-7EBC0E546CEF}" srcOrd="0" destOrd="0" presId="urn:microsoft.com/office/officeart/2005/8/layout/list1"/>
    <dgm:cxn modelId="{20E92982-CEDE-426D-B7A8-4B0F2BD65745}" type="presParOf" srcId="{A5C22C19-3BD8-4585-9D11-6B0C3820CA00}" destId="{FFF1E57D-FE0B-42C7-8330-D704D12E16E3}" srcOrd="1" destOrd="0" presId="urn:microsoft.com/office/officeart/2005/8/layout/list1"/>
    <dgm:cxn modelId="{3DEE2634-5877-4039-AC60-D7AA54CCB8E6}" type="presParOf" srcId="{9AC37490-45C3-4F9C-92AC-220FE481F001}" destId="{5993A570-B0B6-4A35-BCB4-18BF536BB737}" srcOrd="1" destOrd="0" presId="urn:microsoft.com/office/officeart/2005/8/layout/list1"/>
    <dgm:cxn modelId="{B00C3C0A-85B0-4DDA-989C-095468A4DE27}" type="presParOf" srcId="{9AC37490-45C3-4F9C-92AC-220FE481F001}" destId="{13DC2BC0-10C3-4269-A44E-F8F29D503033}" srcOrd="2" destOrd="0" presId="urn:microsoft.com/office/officeart/2005/8/layout/list1"/>
    <dgm:cxn modelId="{13820C44-1E3C-4C64-A1D1-706CF1A5AF55}" type="presParOf" srcId="{9AC37490-45C3-4F9C-92AC-220FE481F001}" destId="{80CA2F4D-7A0E-4CE6-A7FE-3FCE59BAAB0E}" srcOrd="3" destOrd="0" presId="urn:microsoft.com/office/officeart/2005/8/layout/list1"/>
    <dgm:cxn modelId="{956B918B-7C8A-4E74-B473-5B84AED8789F}" type="presParOf" srcId="{9AC37490-45C3-4F9C-92AC-220FE481F001}" destId="{B22DDD59-A950-4C04-8A24-1E0D20A5FB3C}" srcOrd="4" destOrd="0" presId="urn:microsoft.com/office/officeart/2005/8/layout/list1"/>
    <dgm:cxn modelId="{1BF26EBC-D2E5-4E3A-B275-ED3E995203A6}" type="presParOf" srcId="{B22DDD59-A950-4C04-8A24-1E0D20A5FB3C}" destId="{07562AF9-149E-4F32-9D4E-7F3548C6F5F9}" srcOrd="0" destOrd="0" presId="urn:microsoft.com/office/officeart/2005/8/layout/list1"/>
    <dgm:cxn modelId="{733B448B-4DD0-4E0E-B8A3-92A166244958}" type="presParOf" srcId="{B22DDD59-A950-4C04-8A24-1E0D20A5FB3C}" destId="{2E40F060-54CF-434D-9DD7-73414985724A}" srcOrd="1" destOrd="0" presId="urn:microsoft.com/office/officeart/2005/8/layout/list1"/>
    <dgm:cxn modelId="{307D0610-DF33-47D2-864F-BA750638ED4B}" type="presParOf" srcId="{9AC37490-45C3-4F9C-92AC-220FE481F001}" destId="{CEFB24AE-9A9A-4D3E-B731-0C9B76A68847}" srcOrd="5" destOrd="0" presId="urn:microsoft.com/office/officeart/2005/8/layout/list1"/>
    <dgm:cxn modelId="{5B5BABC8-7362-45DE-98A3-B82805B07CA8}" type="presParOf" srcId="{9AC37490-45C3-4F9C-92AC-220FE481F001}" destId="{C281162D-41D5-4134-A2F7-CF7274503B4C}" srcOrd="6" destOrd="0" presId="urn:microsoft.com/office/officeart/2005/8/layout/list1"/>
    <dgm:cxn modelId="{C64BAD50-DCEB-45CC-A93E-B06733AFAB54}" type="presParOf" srcId="{9AC37490-45C3-4F9C-92AC-220FE481F001}" destId="{BF50D84F-CB65-4311-8209-232427C02B4E}" srcOrd="7" destOrd="0" presId="urn:microsoft.com/office/officeart/2005/8/layout/list1"/>
    <dgm:cxn modelId="{7BCCBDDA-ED97-4DD8-84AD-C56297829E71}" type="presParOf" srcId="{9AC37490-45C3-4F9C-92AC-220FE481F001}" destId="{0134C054-5503-4EC2-BC38-D6DF4FD51031}" srcOrd="8" destOrd="0" presId="urn:microsoft.com/office/officeart/2005/8/layout/list1"/>
    <dgm:cxn modelId="{5CA1B57F-A4BD-44F0-B396-238ABD7D02FC}" type="presParOf" srcId="{0134C054-5503-4EC2-BC38-D6DF4FD51031}" destId="{DB2DC24C-9DD8-4E0F-9DE7-A7A15EF8186E}" srcOrd="0" destOrd="0" presId="urn:microsoft.com/office/officeart/2005/8/layout/list1"/>
    <dgm:cxn modelId="{BCDB4C36-D3B9-45CC-B123-E00D17869C78}" type="presParOf" srcId="{0134C054-5503-4EC2-BC38-D6DF4FD51031}" destId="{F171DCDF-D35A-475A-84DC-5D955C9293AC}" srcOrd="1" destOrd="0" presId="urn:microsoft.com/office/officeart/2005/8/layout/list1"/>
    <dgm:cxn modelId="{081A62D2-DC34-460F-8FA1-155B55852E5F}" type="presParOf" srcId="{9AC37490-45C3-4F9C-92AC-220FE481F001}" destId="{985463F9-9906-4FA8-927E-652314CBB463}" srcOrd="9" destOrd="0" presId="urn:microsoft.com/office/officeart/2005/8/layout/list1"/>
    <dgm:cxn modelId="{3C094B05-059E-4A58-A592-88CACC9D7511}" type="presParOf" srcId="{9AC37490-45C3-4F9C-92AC-220FE481F001}" destId="{C6CE752F-6E71-4BB3-A6D2-1200AD36E455}" srcOrd="10" destOrd="0" presId="urn:microsoft.com/office/officeart/2005/8/layout/list1"/>
    <dgm:cxn modelId="{B746F0BD-AF9F-4849-80CD-769BFA88B1A1}" type="presParOf" srcId="{9AC37490-45C3-4F9C-92AC-220FE481F001}" destId="{91FBF294-E82C-44BE-9357-5E291B50FB7A}" srcOrd="11" destOrd="0" presId="urn:microsoft.com/office/officeart/2005/8/layout/list1"/>
    <dgm:cxn modelId="{14946D09-A8EB-45D0-A4CF-48D89CDB10E5}" type="presParOf" srcId="{9AC37490-45C3-4F9C-92AC-220FE481F001}" destId="{3CC3F07E-023D-4FD6-AC31-9AA9859341CD}" srcOrd="12" destOrd="0" presId="urn:microsoft.com/office/officeart/2005/8/layout/list1"/>
    <dgm:cxn modelId="{BD328CE1-160E-48D9-89E8-77065E98D9D8}" type="presParOf" srcId="{3CC3F07E-023D-4FD6-AC31-9AA9859341CD}" destId="{8A564A20-50D9-4C41-AD2E-FFB768A0AAD4}" srcOrd="0" destOrd="0" presId="urn:microsoft.com/office/officeart/2005/8/layout/list1"/>
    <dgm:cxn modelId="{25C9113B-254C-43BE-A6EB-CC5A524C43CE}" type="presParOf" srcId="{3CC3F07E-023D-4FD6-AC31-9AA9859341CD}" destId="{2665A966-05FA-4B79-8481-97B8376A7DC4}" srcOrd="1" destOrd="0" presId="urn:microsoft.com/office/officeart/2005/8/layout/list1"/>
    <dgm:cxn modelId="{238338F7-0A10-489A-8497-2225CEB5BC99}" type="presParOf" srcId="{9AC37490-45C3-4F9C-92AC-220FE481F001}" destId="{1D32DAAB-ED72-4DC3-A9D4-97184C4F1704}" srcOrd="13" destOrd="0" presId="urn:microsoft.com/office/officeart/2005/8/layout/list1"/>
    <dgm:cxn modelId="{52F20A5E-72C2-4A0C-A33C-CB8F5F1F6499}" type="presParOf" srcId="{9AC37490-45C3-4F9C-92AC-220FE481F001}" destId="{328A5F33-9DB4-4A94-BE10-0177168F4C5A}" srcOrd="14" destOrd="0" presId="urn:microsoft.com/office/officeart/2005/8/layout/list1"/>
    <dgm:cxn modelId="{CC7F2FA4-47F3-427F-8BD3-1E394E9F0C7E}" type="presParOf" srcId="{9AC37490-45C3-4F9C-92AC-220FE481F001}" destId="{08650C13-BDF3-4C5B-A73B-D41DB2C6D94F}" srcOrd="15" destOrd="0" presId="urn:microsoft.com/office/officeart/2005/8/layout/list1"/>
    <dgm:cxn modelId="{40337930-B692-4893-A99C-1EF2B46870C1}" type="presParOf" srcId="{9AC37490-45C3-4F9C-92AC-220FE481F001}" destId="{3F173764-6A52-412B-A866-90C95B8BFCF9}" srcOrd="16" destOrd="0" presId="urn:microsoft.com/office/officeart/2005/8/layout/list1"/>
    <dgm:cxn modelId="{2A7976C4-2B15-4AA5-B2D0-FF5333844D23}" type="presParOf" srcId="{3F173764-6A52-412B-A866-90C95B8BFCF9}" destId="{437FCC8C-E2F9-4518-AEF9-00BF54B7F77F}" srcOrd="0" destOrd="0" presId="urn:microsoft.com/office/officeart/2005/8/layout/list1"/>
    <dgm:cxn modelId="{A7093346-EC23-4D12-BD7D-A272F120BE01}" type="presParOf" srcId="{3F173764-6A52-412B-A866-90C95B8BFCF9}" destId="{5760C0BD-FFD4-44A1-8513-C31173AE5402}" srcOrd="1" destOrd="0" presId="urn:microsoft.com/office/officeart/2005/8/layout/list1"/>
    <dgm:cxn modelId="{D9B96B4D-C833-45F9-8B42-F35B31054187}" type="presParOf" srcId="{9AC37490-45C3-4F9C-92AC-220FE481F001}" destId="{9EE55AD1-BD10-4CE3-AA72-16F76A98FF05}" srcOrd="17" destOrd="0" presId="urn:microsoft.com/office/officeart/2005/8/layout/list1"/>
    <dgm:cxn modelId="{274C58C9-645A-4D45-9953-CC352D59EAC7}" type="presParOf" srcId="{9AC37490-45C3-4F9C-92AC-220FE481F001}" destId="{D653F168-BCB9-45B1-B234-E74AFCBC8B6C}" srcOrd="18"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1DB87A6-081D-4637-A553-1CA1DAF6F660}"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el-GR"/>
        </a:p>
      </dgm:t>
    </dgm:pt>
    <dgm:pt modelId="{940F2287-0C15-421C-80B3-7884EEE92071}">
      <dgm:prSet phldrT="[Κείμενο]" custT="1">
        <dgm:style>
          <a:lnRef idx="1">
            <a:schemeClr val="dk1"/>
          </a:lnRef>
          <a:fillRef idx="2">
            <a:schemeClr val="dk1"/>
          </a:fillRef>
          <a:effectRef idx="1">
            <a:schemeClr val="dk1"/>
          </a:effectRef>
          <a:fontRef idx="minor">
            <a:schemeClr val="dk1"/>
          </a:fontRef>
        </dgm:style>
      </dgm:prSet>
      <dgm:spPr/>
      <dgm:t>
        <a:bodyPr/>
        <a:lstStyle/>
        <a:p>
          <a:r>
            <a:rPr lang="el-GR" sz="2400" b="0" u="none" dirty="0" err="1"/>
            <a:t>Κατηγοριοποιητική</a:t>
          </a:r>
          <a:r>
            <a:rPr lang="el-GR" sz="2400" b="0" u="none" dirty="0"/>
            <a:t> αντίληψη</a:t>
          </a:r>
          <a:endParaRPr lang="el-GR" sz="2400" b="0" dirty="0"/>
        </a:p>
      </dgm:t>
    </dgm:pt>
    <dgm:pt modelId="{BC0386F3-34CF-4A7F-BB28-C440352D255C}" type="parTrans" cxnId="{76EF3BD2-F39C-4EA9-95F4-EC2F5B06B1D9}">
      <dgm:prSet/>
      <dgm:spPr/>
      <dgm:t>
        <a:bodyPr/>
        <a:lstStyle/>
        <a:p>
          <a:endParaRPr lang="el-GR"/>
        </a:p>
      </dgm:t>
    </dgm:pt>
    <dgm:pt modelId="{513DCEAD-B436-4680-B3B1-DA0898AE7C38}" type="sibTrans" cxnId="{76EF3BD2-F39C-4EA9-95F4-EC2F5B06B1D9}">
      <dgm:prSet/>
      <dgm:spPr/>
      <dgm:t>
        <a:bodyPr/>
        <a:lstStyle/>
        <a:p>
          <a:endParaRPr lang="el-GR"/>
        </a:p>
      </dgm:t>
    </dgm:pt>
    <dgm:pt modelId="{F6BE7E8E-5087-40EB-AF90-5ACC7BC4FB29}">
      <dgm:prSet phldrT="[Κείμενο]" custT="1"/>
      <dgm:spPr/>
      <dgm:t>
        <a:bodyPr/>
        <a:lstStyle/>
        <a:p>
          <a:r>
            <a:rPr lang="el-GR" sz="2000" b="0" i="1" dirty="0"/>
            <a:t>Ο ιός ανήκει στη νανοκλίμακα,</a:t>
          </a:r>
          <a:r>
            <a:rPr lang="el-GR" sz="2000" b="0" i="1" baseline="0" dirty="0"/>
            <a:t> το βακτήριο ανήκει στην μικροκλίμακα</a:t>
          </a:r>
          <a:endParaRPr lang="el-GR" sz="2000" dirty="0"/>
        </a:p>
      </dgm:t>
    </dgm:pt>
    <dgm:pt modelId="{BBBD3B67-247F-4AFF-B6D1-DCB344979E79}" type="parTrans" cxnId="{87FFA538-3576-436B-9E36-EA27576685B2}">
      <dgm:prSet/>
      <dgm:spPr/>
      <dgm:t>
        <a:bodyPr/>
        <a:lstStyle/>
        <a:p>
          <a:endParaRPr lang="el-GR"/>
        </a:p>
      </dgm:t>
    </dgm:pt>
    <dgm:pt modelId="{8E67F492-DAB2-4D17-9865-7FA8B5CBAF1D}" type="sibTrans" cxnId="{87FFA538-3576-436B-9E36-EA27576685B2}">
      <dgm:prSet/>
      <dgm:spPr/>
      <dgm:t>
        <a:bodyPr/>
        <a:lstStyle/>
        <a:p>
          <a:endParaRPr lang="el-GR"/>
        </a:p>
      </dgm:t>
    </dgm:pt>
    <dgm:pt modelId="{5486BA25-6F06-4792-84CA-2890B1F8B456}">
      <dgm:prSet phldrT="[Κείμενο]" custT="1">
        <dgm:style>
          <a:lnRef idx="1">
            <a:schemeClr val="dk1"/>
          </a:lnRef>
          <a:fillRef idx="2">
            <a:schemeClr val="dk1"/>
          </a:fillRef>
          <a:effectRef idx="1">
            <a:schemeClr val="dk1"/>
          </a:effectRef>
          <a:fontRef idx="minor">
            <a:schemeClr val="dk1"/>
          </a:fontRef>
        </dgm:style>
      </dgm:prSet>
      <dgm:spPr/>
      <dgm:t>
        <a:bodyPr/>
        <a:lstStyle/>
        <a:p>
          <a:r>
            <a:rPr lang="el-GR" sz="2400" u="none" dirty="0"/>
            <a:t>Σχεσιακή</a:t>
          </a:r>
          <a:r>
            <a:rPr lang="el-GR" sz="2400" u="none" baseline="0" dirty="0"/>
            <a:t> αντίληψη</a:t>
          </a:r>
          <a:endParaRPr lang="el-GR" sz="2400" dirty="0"/>
        </a:p>
      </dgm:t>
    </dgm:pt>
    <dgm:pt modelId="{B434C8C3-3349-45B8-B26A-502F8DE15F1D}" type="parTrans" cxnId="{C753E4FC-9B84-4B68-BD3F-976CB49B5EA7}">
      <dgm:prSet/>
      <dgm:spPr/>
      <dgm:t>
        <a:bodyPr/>
        <a:lstStyle/>
        <a:p>
          <a:endParaRPr lang="el-GR"/>
        </a:p>
      </dgm:t>
    </dgm:pt>
    <dgm:pt modelId="{E6EED98D-46B1-4903-8A57-00B1D8C6CF44}" type="sibTrans" cxnId="{C753E4FC-9B84-4B68-BD3F-976CB49B5EA7}">
      <dgm:prSet/>
      <dgm:spPr/>
      <dgm:t>
        <a:bodyPr/>
        <a:lstStyle/>
        <a:p>
          <a:endParaRPr lang="el-GR"/>
        </a:p>
      </dgm:t>
    </dgm:pt>
    <dgm:pt modelId="{6AB10403-784E-40E3-90B3-BCE1BC092AD5}">
      <dgm:prSet phldrT="[Κείμενο]" custT="1"/>
      <dgm:spPr/>
      <dgm:t>
        <a:bodyPr/>
        <a:lstStyle/>
        <a:p>
          <a:r>
            <a:rPr lang="el-GR" sz="2000" dirty="0"/>
            <a:t>Άτομο</a:t>
          </a:r>
          <a:r>
            <a:rPr lang="en-US" sz="2000" dirty="0"/>
            <a:t> </a:t>
          </a:r>
          <a:r>
            <a:rPr lang="el-GR" sz="2000" dirty="0"/>
            <a:t>&lt;ιός</a:t>
          </a:r>
          <a:r>
            <a:rPr lang="en-US" sz="2000" dirty="0"/>
            <a:t> </a:t>
          </a:r>
          <a:r>
            <a:rPr lang="el-GR" sz="2000" dirty="0"/>
            <a:t>&lt;βακτήριο</a:t>
          </a:r>
          <a:r>
            <a:rPr lang="en-US" sz="2000" dirty="0"/>
            <a:t> </a:t>
          </a:r>
          <a:r>
            <a:rPr lang="el-GR" sz="2000" dirty="0"/>
            <a:t>&lt;μυρμήγκι</a:t>
          </a:r>
        </a:p>
      </dgm:t>
    </dgm:pt>
    <dgm:pt modelId="{1AC2FC13-462A-4E02-AFCD-F304616174BB}" type="parTrans" cxnId="{50CED103-4D3B-42B2-8056-248EA58EAA1B}">
      <dgm:prSet/>
      <dgm:spPr/>
      <dgm:t>
        <a:bodyPr/>
        <a:lstStyle/>
        <a:p>
          <a:endParaRPr lang="el-GR"/>
        </a:p>
      </dgm:t>
    </dgm:pt>
    <dgm:pt modelId="{4CB72F3D-C33F-406F-B268-38DDA99CB641}" type="sibTrans" cxnId="{50CED103-4D3B-42B2-8056-248EA58EAA1B}">
      <dgm:prSet/>
      <dgm:spPr/>
      <dgm:t>
        <a:bodyPr/>
        <a:lstStyle/>
        <a:p>
          <a:endParaRPr lang="el-GR"/>
        </a:p>
      </dgm:t>
    </dgm:pt>
    <dgm:pt modelId="{47625905-0ADD-47E4-ACBA-5D91E1BB45EF}">
      <dgm:prSet custT="1">
        <dgm:style>
          <a:lnRef idx="1">
            <a:schemeClr val="dk1"/>
          </a:lnRef>
          <a:fillRef idx="2">
            <a:schemeClr val="dk1"/>
          </a:fillRef>
          <a:effectRef idx="1">
            <a:schemeClr val="dk1"/>
          </a:effectRef>
          <a:fontRef idx="minor">
            <a:schemeClr val="dk1"/>
          </a:fontRef>
        </dgm:style>
      </dgm:prSet>
      <dgm:spPr/>
      <dgm:t>
        <a:bodyPr/>
        <a:lstStyle/>
        <a:p>
          <a:r>
            <a:rPr lang="el-GR" sz="2400" dirty="0"/>
            <a:t>Αναλογική ποιοτική αντίληψη</a:t>
          </a:r>
        </a:p>
      </dgm:t>
    </dgm:pt>
    <dgm:pt modelId="{26AE68AF-B56B-40C9-8F1F-B71EE51DBC2D}" type="parTrans" cxnId="{E6C6C1C2-B45C-4D5B-898F-C91F111DBB93}">
      <dgm:prSet/>
      <dgm:spPr/>
      <dgm:t>
        <a:bodyPr/>
        <a:lstStyle/>
        <a:p>
          <a:endParaRPr lang="el-GR"/>
        </a:p>
      </dgm:t>
    </dgm:pt>
    <dgm:pt modelId="{24C8526B-8412-42E0-AB52-66619290572E}" type="sibTrans" cxnId="{E6C6C1C2-B45C-4D5B-898F-C91F111DBB93}">
      <dgm:prSet/>
      <dgm:spPr/>
      <dgm:t>
        <a:bodyPr/>
        <a:lstStyle/>
        <a:p>
          <a:endParaRPr lang="el-GR"/>
        </a:p>
      </dgm:t>
    </dgm:pt>
    <dgm:pt modelId="{98228B3C-6A76-469D-9EEA-91BD671210B2}">
      <dgm:prSet custT="1"/>
      <dgm:spPr/>
      <dgm:t>
        <a:bodyPr/>
        <a:lstStyle/>
        <a:p>
          <a:r>
            <a:rPr lang="el-GR" sz="2000" b="0" i="1" baseline="0" dirty="0"/>
            <a:t>Όσο μικρότερη είναι η τρίχα από τον άνθρωπο, τόσο μικρότερος είναι ο ιός από την τρίχα</a:t>
          </a:r>
          <a:endParaRPr lang="el-GR" sz="2000" dirty="0"/>
        </a:p>
      </dgm:t>
    </dgm:pt>
    <dgm:pt modelId="{992BEDF4-DBB0-472A-B797-7D7B74FA6CC4}" type="parTrans" cxnId="{E7B0DA74-14FE-4431-A74D-EB37380AC2FF}">
      <dgm:prSet/>
      <dgm:spPr/>
      <dgm:t>
        <a:bodyPr/>
        <a:lstStyle/>
        <a:p>
          <a:endParaRPr lang="el-GR"/>
        </a:p>
      </dgm:t>
    </dgm:pt>
    <dgm:pt modelId="{53FDFA3B-A5CB-4E0D-A77C-02D1D5078003}" type="sibTrans" cxnId="{E7B0DA74-14FE-4431-A74D-EB37380AC2FF}">
      <dgm:prSet/>
      <dgm:spPr/>
      <dgm:t>
        <a:bodyPr/>
        <a:lstStyle/>
        <a:p>
          <a:endParaRPr lang="el-GR"/>
        </a:p>
      </dgm:t>
    </dgm:pt>
    <dgm:pt modelId="{E4092E4B-E174-4C5F-B740-EE9F39C5E726}">
      <dgm:prSet custT="1">
        <dgm:style>
          <a:lnRef idx="1">
            <a:schemeClr val="dk1"/>
          </a:lnRef>
          <a:fillRef idx="2">
            <a:schemeClr val="dk1"/>
          </a:fillRef>
          <a:effectRef idx="1">
            <a:schemeClr val="dk1"/>
          </a:effectRef>
          <a:fontRef idx="minor">
            <a:schemeClr val="dk1"/>
          </a:fontRef>
        </dgm:style>
      </dgm:prSet>
      <dgm:spPr/>
      <dgm:t>
        <a:bodyPr/>
        <a:lstStyle/>
        <a:p>
          <a:r>
            <a:rPr lang="el-GR" sz="2400" dirty="0"/>
            <a:t>Αναλογική Ποσοτική Αντίληψη</a:t>
          </a:r>
        </a:p>
      </dgm:t>
    </dgm:pt>
    <dgm:pt modelId="{1E2D05DC-AEE6-4343-B09E-4F4BBD3E92C3}" type="parTrans" cxnId="{D20B8F5B-51C4-422B-8894-5E0676392334}">
      <dgm:prSet/>
      <dgm:spPr/>
      <dgm:t>
        <a:bodyPr/>
        <a:lstStyle/>
        <a:p>
          <a:endParaRPr lang="el-GR"/>
        </a:p>
      </dgm:t>
    </dgm:pt>
    <dgm:pt modelId="{9A862C10-3B71-475E-A149-3E18A2EC3784}" type="sibTrans" cxnId="{D20B8F5B-51C4-422B-8894-5E0676392334}">
      <dgm:prSet/>
      <dgm:spPr/>
      <dgm:t>
        <a:bodyPr/>
        <a:lstStyle/>
        <a:p>
          <a:endParaRPr lang="el-GR"/>
        </a:p>
      </dgm:t>
    </dgm:pt>
    <dgm:pt modelId="{C3A69E89-B9B3-4FA4-BB34-A515B48AA3F0}">
      <dgm:prSet custT="1"/>
      <dgm:spPr/>
      <dgm:t>
        <a:bodyPr/>
        <a:lstStyle/>
        <a:p>
          <a:pPr algn="just"/>
          <a:r>
            <a:rPr lang="el-GR" sz="2000" b="0" i="1" baseline="0" dirty="0"/>
            <a:t>Το μήκος του μυρμηγκιού είναι 1000 μικρότερο από το ύψος του ανθρώπου όσες φορές είναι μικρότερο το πλάτος της έλικας του </a:t>
          </a:r>
          <a:r>
            <a:rPr lang="en-US" sz="2000" b="0" i="1" baseline="0" dirty="0"/>
            <a:t>DNA </a:t>
          </a:r>
          <a:r>
            <a:rPr lang="el-GR" sz="2000" b="0" i="1" baseline="0" dirty="0"/>
            <a:t>από το μέγεθος του βακτηρίου</a:t>
          </a:r>
          <a:endParaRPr lang="el-GR" sz="2000" dirty="0"/>
        </a:p>
      </dgm:t>
    </dgm:pt>
    <dgm:pt modelId="{484EADC1-5981-4B9C-80AD-F26EAEEA44A1}" type="parTrans" cxnId="{8A5C3E72-A958-46A8-98D0-ADE3C76EE55C}">
      <dgm:prSet/>
      <dgm:spPr/>
      <dgm:t>
        <a:bodyPr/>
        <a:lstStyle/>
        <a:p>
          <a:endParaRPr lang="el-GR"/>
        </a:p>
      </dgm:t>
    </dgm:pt>
    <dgm:pt modelId="{F202032A-EBD3-4DCE-B851-8268AFAE1672}" type="sibTrans" cxnId="{8A5C3E72-A958-46A8-98D0-ADE3C76EE55C}">
      <dgm:prSet/>
      <dgm:spPr/>
      <dgm:t>
        <a:bodyPr/>
        <a:lstStyle/>
        <a:p>
          <a:endParaRPr lang="el-GR"/>
        </a:p>
      </dgm:t>
    </dgm:pt>
    <dgm:pt modelId="{ABF9528B-170D-404C-A1F1-E5727EF42EFB}">
      <dgm:prSet custT="1">
        <dgm:style>
          <a:lnRef idx="1">
            <a:schemeClr val="dk1"/>
          </a:lnRef>
          <a:fillRef idx="2">
            <a:schemeClr val="dk1"/>
          </a:fillRef>
          <a:effectRef idx="1">
            <a:schemeClr val="dk1"/>
          </a:effectRef>
          <a:fontRef idx="minor">
            <a:schemeClr val="dk1"/>
          </a:fontRef>
        </dgm:style>
      </dgm:prSet>
      <dgm:spPr/>
      <dgm:t>
        <a:bodyPr/>
        <a:lstStyle/>
        <a:p>
          <a:r>
            <a:rPr lang="el-GR" sz="2400" dirty="0"/>
            <a:t>Ποσοτική Απόλυτη Αντίληψη</a:t>
          </a:r>
        </a:p>
      </dgm:t>
    </dgm:pt>
    <dgm:pt modelId="{A879C453-8832-4F57-BE95-4971656D4BB5}" type="parTrans" cxnId="{62A55943-F6AA-48E6-9A48-F5FB1F2518C1}">
      <dgm:prSet/>
      <dgm:spPr/>
      <dgm:t>
        <a:bodyPr/>
        <a:lstStyle/>
        <a:p>
          <a:endParaRPr lang="el-GR"/>
        </a:p>
      </dgm:t>
    </dgm:pt>
    <dgm:pt modelId="{764F34CC-6335-42A6-B58C-5F0B76B0F2DF}" type="sibTrans" cxnId="{62A55943-F6AA-48E6-9A48-F5FB1F2518C1}">
      <dgm:prSet/>
      <dgm:spPr/>
      <dgm:t>
        <a:bodyPr/>
        <a:lstStyle/>
        <a:p>
          <a:endParaRPr lang="el-GR"/>
        </a:p>
      </dgm:t>
    </dgm:pt>
    <dgm:pt modelId="{DECBD1BF-7192-4BAD-A7BD-16F1A8E2246F}">
      <dgm:prSet custT="1"/>
      <dgm:spPr/>
      <dgm:t>
        <a:bodyPr/>
        <a:lstStyle/>
        <a:p>
          <a:r>
            <a:rPr lang="el-GR" sz="2000" dirty="0"/>
            <a:t>Η διάμετρος του </a:t>
          </a:r>
          <a:r>
            <a:rPr lang="en-US" sz="2000" dirty="0"/>
            <a:t>DNA </a:t>
          </a:r>
          <a:r>
            <a:rPr lang="el-GR" sz="2000" dirty="0"/>
            <a:t>είναι περίπου 2</a:t>
          </a:r>
          <a:r>
            <a:rPr lang="en-US" sz="2000" dirty="0"/>
            <a:t>nm</a:t>
          </a:r>
          <a:endParaRPr lang="el-GR" sz="2000" dirty="0"/>
        </a:p>
      </dgm:t>
    </dgm:pt>
    <dgm:pt modelId="{8CF319C3-60EE-4D26-950A-FC2AA939C9C0}" type="parTrans" cxnId="{0DA22670-E6AC-493A-BB33-1D4B802CB7E3}">
      <dgm:prSet/>
      <dgm:spPr/>
      <dgm:t>
        <a:bodyPr/>
        <a:lstStyle/>
        <a:p>
          <a:endParaRPr lang="el-GR"/>
        </a:p>
      </dgm:t>
    </dgm:pt>
    <dgm:pt modelId="{90D39E72-159B-4812-89B9-F7104284498C}" type="sibTrans" cxnId="{0DA22670-E6AC-493A-BB33-1D4B802CB7E3}">
      <dgm:prSet/>
      <dgm:spPr/>
      <dgm:t>
        <a:bodyPr/>
        <a:lstStyle/>
        <a:p>
          <a:endParaRPr lang="el-GR"/>
        </a:p>
      </dgm:t>
    </dgm:pt>
    <dgm:pt modelId="{DA16FBD3-270A-4F46-9643-E475377B908C}" type="pres">
      <dgm:prSet presAssocID="{D1DB87A6-081D-4637-A553-1CA1DAF6F660}" presName="linear" presStyleCnt="0">
        <dgm:presLayoutVars>
          <dgm:animLvl val="lvl"/>
          <dgm:resizeHandles val="exact"/>
        </dgm:presLayoutVars>
      </dgm:prSet>
      <dgm:spPr/>
      <dgm:t>
        <a:bodyPr/>
        <a:lstStyle/>
        <a:p>
          <a:endParaRPr lang="el-GR"/>
        </a:p>
      </dgm:t>
    </dgm:pt>
    <dgm:pt modelId="{67BE64B0-7A25-4687-B2A8-DF9A3E5E2F01}" type="pres">
      <dgm:prSet presAssocID="{940F2287-0C15-421C-80B3-7884EEE92071}" presName="parentText" presStyleLbl="node1" presStyleIdx="0" presStyleCnt="5" custLinFactNeighborY="-19200">
        <dgm:presLayoutVars>
          <dgm:chMax val="0"/>
          <dgm:bulletEnabled val="1"/>
        </dgm:presLayoutVars>
      </dgm:prSet>
      <dgm:spPr/>
      <dgm:t>
        <a:bodyPr/>
        <a:lstStyle/>
        <a:p>
          <a:endParaRPr lang="el-GR"/>
        </a:p>
      </dgm:t>
    </dgm:pt>
    <dgm:pt modelId="{46EDF050-2CD6-4BC6-BECE-17E48EA93810}" type="pres">
      <dgm:prSet presAssocID="{940F2287-0C15-421C-80B3-7884EEE92071}" presName="childText" presStyleLbl="revTx" presStyleIdx="0" presStyleCnt="5" custLinFactNeighborY="-668">
        <dgm:presLayoutVars>
          <dgm:bulletEnabled val="1"/>
        </dgm:presLayoutVars>
      </dgm:prSet>
      <dgm:spPr/>
      <dgm:t>
        <a:bodyPr/>
        <a:lstStyle/>
        <a:p>
          <a:endParaRPr lang="el-GR"/>
        </a:p>
      </dgm:t>
    </dgm:pt>
    <dgm:pt modelId="{7BE1ACED-A1CB-4C7A-9D92-E7E07672D838}" type="pres">
      <dgm:prSet presAssocID="{5486BA25-6F06-4792-84CA-2890B1F8B456}" presName="parentText" presStyleLbl="node1" presStyleIdx="1" presStyleCnt="5">
        <dgm:presLayoutVars>
          <dgm:chMax val="0"/>
          <dgm:bulletEnabled val="1"/>
        </dgm:presLayoutVars>
      </dgm:prSet>
      <dgm:spPr/>
      <dgm:t>
        <a:bodyPr/>
        <a:lstStyle/>
        <a:p>
          <a:endParaRPr lang="el-GR"/>
        </a:p>
      </dgm:t>
    </dgm:pt>
    <dgm:pt modelId="{DC1FA7F6-896D-4829-AE1A-50C79F359470}" type="pres">
      <dgm:prSet presAssocID="{5486BA25-6F06-4792-84CA-2890B1F8B456}" presName="childText" presStyleLbl="revTx" presStyleIdx="1" presStyleCnt="5">
        <dgm:presLayoutVars>
          <dgm:bulletEnabled val="1"/>
        </dgm:presLayoutVars>
      </dgm:prSet>
      <dgm:spPr/>
      <dgm:t>
        <a:bodyPr/>
        <a:lstStyle/>
        <a:p>
          <a:endParaRPr lang="el-GR"/>
        </a:p>
      </dgm:t>
    </dgm:pt>
    <dgm:pt modelId="{A057D012-EB62-4E0E-BCBA-DA853A33A8C7}" type="pres">
      <dgm:prSet presAssocID="{47625905-0ADD-47E4-ACBA-5D91E1BB45EF}" presName="parentText" presStyleLbl="node1" presStyleIdx="2" presStyleCnt="5">
        <dgm:presLayoutVars>
          <dgm:chMax val="0"/>
          <dgm:bulletEnabled val="1"/>
        </dgm:presLayoutVars>
      </dgm:prSet>
      <dgm:spPr/>
      <dgm:t>
        <a:bodyPr/>
        <a:lstStyle/>
        <a:p>
          <a:endParaRPr lang="el-GR"/>
        </a:p>
      </dgm:t>
    </dgm:pt>
    <dgm:pt modelId="{1EB9E334-338E-4350-89B3-5E6E9D02C784}" type="pres">
      <dgm:prSet presAssocID="{47625905-0ADD-47E4-ACBA-5D91E1BB45EF}" presName="childText" presStyleLbl="revTx" presStyleIdx="2" presStyleCnt="5">
        <dgm:presLayoutVars>
          <dgm:bulletEnabled val="1"/>
        </dgm:presLayoutVars>
      </dgm:prSet>
      <dgm:spPr/>
      <dgm:t>
        <a:bodyPr/>
        <a:lstStyle/>
        <a:p>
          <a:endParaRPr lang="el-GR"/>
        </a:p>
      </dgm:t>
    </dgm:pt>
    <dgm:pt modelId="{64F8FF79-E581-4174-9E48-18393E04A621}" type="pres">
      <dgm:prSet presAssocID="{E4092E4B-E174-4C5F-B740-EE9F39C5E726}" presName="parentText" presStyleLbl="node1" presStyleIdx="3" presStyleCnt="5" custLinFactNeighborY="8384">
        <dgm:presLayoutVars>
          <dgm:chMax val="0"/>
          <dgm:bulletEnabled val="1"/>
        </dgm:presLayoutVars>
      </dgm:prSet>
      <dgm:spPr/>
      <dgm:t>
        <a:bodyPr/>
        <a:lstStyle/>
        <a:p>
          <a:endParaRPr lang="el-GR"/>
        </a:p>
      </dgm:t>
    </dgm:pt>
    <dgm:pt modelId="{45A790A9-BDB3-47F1-8994-F13E7ECAACF0}" type="pres">
      <dgm:prSet presAssocID="{E4092E4B-E174-4C5F-B740-EE9F39C5E726}" presName="childText" presStyleLbl="revTx" presStyleIdx="3" presStyleCnt="5" custLinFactNeighborY="14311">
        <dgm:presLayoutVars>
          <dgm:bulletEnabled val="1"/>
        </dgm:presLayoutVars>
      </dgm:prSet>
      <dgm:spPr/>
      <dgm:t>
        <a:bodyPr/>
        <a:lstStyle/>
        <a:p>
          <a:endParaRPr lang="el-GR"/>
        </a:p>
      </dgm:t>
    </dgm:pt>
    <dgm:pt modelId="{CF2C500E-0E39-4814-87E2-A86975F8C12B}" type="pres">
      <dgm:prSet presAssocID="{ABF9528B-170D-404C-A1F1-E5727EF42EFB}" presName="parentText" presStyleLbl="node1" presStyleIdx="4" presStyleCnt="5" custLinFactNeighborY="21928">
        <dgm:presLayoutVars>
          <dgm:chMax val="0"/>
          <dgm:bulletEnabled val="1"/>
        </dgm:presLayoutVars>
      </dgm:prSet>
      <dgm:spPr/>
      <dgm:t>
        <a:bodyPr/>
        <a:lstStyle/>
        <a:p>
          <a:endParaRPr lang="el-GR"/>
        </a:p>
      </dgm:t>
    </dgm:pt>
    <dgm:pt modelId="{58A417A4-13B7-4744-8844-0B7B9B335F6B}" type="pres">
      <dgm:prSet presAssocID="{ABF9528B-170D-404C-A1F1-E5727EF42EFB}" presName="childText" presStyleLbl="revTx" presStyleIdx="4" presStyleCnt="5" custLinFactNeighborY="31428">
        <dgm:presLayoutVars>
          <dgm:bulletEnabled val="1"/>
        </dgm:presLayoutVars>
      </dgm:prSet>
      <dgm:spPr/>
      <dgm:t>
        <a:bodyPr/>
        <a:lstStyle/>
        <a:p>
          <a:endParaRPr lang="el-GR"/>
        </a:p>
      </dgm:t>
    </dgm:pt>
  </dgm:ptLst>
  <dgm:cxnLst>
    <dgm:cxn modelId="{C2829219-46E8-48B6-A500-D412817AB6E9}" type="presOf" srcId="{5486BA25-6F06-4792-84CA-2890B1F8B456}" destId="{7BE1ACED-A1CB-4C7A-9D92-E7E07672D838}" srcOrd="0" destOrd="0" presId="urn:microsoft.com/office/officeart/2005/8/layout/vList2"/>
    <dgm:cxn modelId="{62A55943-F6AA-48E6-9A48-F5FB1F2518C1}" srcId="{D1DB87A6-081D-4637-A553-1CA1DAF6F660}" destId="{ABF9528B-170D-404C-A1F1-E5727EF42EFB}" srcOrd="4" destOrd="0" parTransId="{A879C453-8832-4F57-BE95-4971656D4BB5}" sibTransId="{764F34CC-6335-42A6-B58C-5F0B76B0F2DF}"/>
    <dgm:cxn modelId="{EA64E100-301C-4175-9966-70B6BFA6A1EE}" type="presOf" srcId="{DECBD1BF-7192-4BAD-A7BD-16F1A8E2246F}" destId="{58A417A4-13B7-4744-8844-0B7B9B335F6B}" srcOrd="0" destOrd="0" presId="urn:microsoft.com/office/officeart/2005/8/layout/vList2"/>
    <dgm:cxn modelId="{02FF9B41-0080-4ACD-94F1-9581DD27176A}" type="presOf" srcId="{D1DB87A6-081D-4637-A553-1CA1DAF6F660}" destId="{DA16FBD3-270A-4F46-9643-E475377B908C}" srcOrd="0" destOrd="0" presId="urn:microsoft.com/office/officeart/2005/8/layout/vList2"/>
    <dgm:cxn modelId="{8A5C3E72-A958-46A8-98D0-ADE3C76EE55C}" srcId="{E4092E4B-E174-4C5F-B740-EE9F39C5E726}" destId="{C3A69E89-B9B3-4FA4-BB34-A515B48AA3F0}" srcOrd="0" destOrd="0" parTransId="{484EADC1-5981-4B9C-80AD-F26EAEEA44A1}" sibTransId="{F202032A-EBD3-4DCE-B851-8268AFAE1672}"/>
    <dgm:cxn modelId="{0DA22670-E6AC-493A-BB33-1D4B802CB7E3}" srcId="{ABF9528B-170D-404C-A1F1-E5727EF42EFB}" destId="{DECBD1BF-7192-4BAD-A7BD-16F1A8E2246F}" srcOrd="0" destOrd="0" parTransId="{8CF319C3-60EE-4D26-950A-FC2AA939C9C0}" sibTransId="{90D39E72-159B-4812-89B9-F7104284498C}"/>
    <dgm:cxn modelId="{87FFA538-3576-436B-9E36-EA27576685B2}" srcId="{940F2287-0C15-421C-80B3-7884EEE92071}" destId="{F6BE7E8E-5087-40EB-AF90-5ACC7BC4FB29}" srcOrd="0" destOrd="0" parTransId="{BBBD3B67-247F-4AFF-B6D1-DCB344979E79}" sibTransId="{8E67F492-DAB2-4D17-9865-7FA8B5CBAF1D}"/>
    <dgm:cxn modelId="{3A001D1C-A416-4CB3-A525-975806839EAE}" type="presOf" srcId="{940F2287-0C15-421C-80B3-7884EEE92071}" destId="{67BE64B0-7A25-4687-B2A8-DF9A3E5E2F01}" srcOrd="0" destOrd="0" presId="urn:microsoft.com/office/officeart/2005/8/layout/vList2"/>
    <dgm:cxn modelId="{E7B0DA74-14FE-4431-A74D-EB37380AC2FF}" srcId="{47625905-0ADD-47E4-ACBA-5D91E1BB45EF}" destId="{98228B3C-6A76-469D-9EEA-91BD671210B2}" srcOrd="0" destOrd="0" parTransId="{992BEDF4-DBB0-472A-B797-7D7B74FA6CC4}" sibTransId="{53FDFA3B-A5CB-4E0D-A77C-02D1D5078003}"/>
    <dgm:cxn modelId="{C666F68B-1E5A-43F4-913B-FFB5A75E59D2}" type="presOf" srcId="{ABF9528B-170D-404C-A1F1-E5727EF42EFB}" destId="{CF2C500E-0E39-4814-87E2-A86975F8C12B}" srcOrd="0" destOrd="0" presId="urn:microsoft.com/office/officeart/2005/8/layout/vList2"/>
    <dgm:cxn modelId="{E6C6C1C2-B45C-4D5B-898F-C91F111DBB93}" srcId="{D1DB87A6-081D-4637-A553-1CA1DAF6F660}" destId="{47625905-0ADD-47E4-ACBA-5D91E1BB45EF}" srcOrd="2" destOrd="0" parTransId="{26AE68AF-B56B-40C9-8F1F-B71EE51DBC2D}" sibTransId="{24C8526B-8412-42E0-AB52-66619290572E}"/>
    <dgm:cxn modelId="{76EF3BD2-F39C-4EA9-95F4-EC2F5B06B1D9}" srcId="{D1DB87A6-081D-4637-A553-1CA1DAF6F660}" destId="{940F2287-0C15-421C-80B3-7884EEE92071}" srcOrd="0" destOrd="0" parTransId="{BC0386F3-34CF-4A7F-BB28-C440352D255C}" sibTransId="{513DCEAD-B436-4680-B3B1-DA0898AE7C38}"/>
    <dgm:cxn modelId="{E61DABB1-68F8-4BD9-8267-A5BA059B443A}" type="presOf" srcId="{98228B3C-6A76-469D-9EEA-91BD671210B2}" destId="{1EB9E334-338E-4350-89B3-5E6E9D02C784}" srcOrd="0" destOrd="0" presId="urn:microsoft.com/office/officeart/2005/8/layout/vList2"/>
    <dgm:cxn modelId="{89B72FD8-62D2-4A2A-A278-B5DB4C3D50B3}" type="presOf" srcId="{C3A69E89-B9B3-4FA4-BB34-A515B48AA3F0}" destId="{45A790A9-BDB3-47F1-8994-F13E7ECAACF0}" srcOrd="0" destOrd="0" presId="urn:microsoft.com/office/officeart/2005/8/layout/vList2"/>
    <dgm:cxn modelId="{E01F15B9-2853-4990-B3F1-B73912A85018}" type="presOf" srcId="{6AB10403-784E-40E3-90B3-BCE1BC092AD5}" destId="{DC1FA7F6-896D-4829-AE1A-50C79F359470}" srcOrd="0" destOrd="0" presId="urn:microsoft.com/office/officeart/2005/8/layout/vList2"/>
    <dgm:cxn modelId="{AEBF6CE5-1DFF-42E9-AA6D-7BBD16FCE1E2}" type="presOf" srcId="{F6BE7E8E-5087-40EB-AF90-5ACC7BC4FB29}" destId="{46EDF050-2CD6-4BC6-BECE-17E48EA93810}" srcOrd="0" destOrd="0" presId="urn:microsoft.com/office/officeart/2005/8/layout/vList2"/>
    <dgm:cxn modelId="{50CED103-4D3B-42B2-8056-248EA58EAA1B}" srcId="{5486BA25-6F06-4792-84CA-2890B1F8B456}" destId="{6AB10403-784E-40E3-90B3-BCE1BC092AD5}" srcOrd="0" destOrd="0" parTransId="{1AC2FC13-462A-4E02-AFCD-F304616174BB}" sibTransId="{4CB72F3D-C33F-406F-B268-38DDA99CB641}"/>
    <dgm:cxn modelId="{BB665D0F-F654-4EFE-AA19-4C83ECDFC850}" type="presOf" srcId="{E4092E4B-E174-4C5F-B740-EE9F39C5E726}" destId="{64F8FF79-E581-4174-9E48-18393E04A621}" srcOrd="0" destOrd="0" presId="urn:microsoft.com/office/officeart/2005/8/layout/vList2"/>
    <dgm:cxn modelId="{C753E4FC-9B84-4B68-BD3F-976CB49B5EA7}" srcId="{D1DB87A6-081D-4637-A553-1CA1DAF6F660}" destId="{5486BA25-6F06-4792-84CA-2890B1F8B456}" srcOrd="1" destOrd="0" parTransId="{B434C8C3-3349-45B8-B26A-502F8DE15F1D}" sibTransId="{E6EED98D-46B1-4903-8A57-00B1D8C6CF44}"/>
    <dgm:cxn modelId="{D20B8F5B-51C4-422B-8894-5E0676392334}" srcId="{D1DB87A6-081D-4637-A553-1CA1DAF6F660}" destId="{E4092E4B-E174-4C5F-B740-EE9F39C5E726}" srcOrd="3" destOrd="0" parTransId="{1E2D05DC-AEE6-4343-B09E-4F4BBD3E92C3}" sibTransId="{9A862C10-3B71-475E-A149-3E18A2EC3784}"/>
    <dgm:cxn modelId="{86C1DB91-A86E-4432-B1CC-57CF1719D3AB}" type="presOf" srcId="{47625905-0ADD-47E4-ACBA-5D91E1BB45EF}" destId="{A057D012-EB62-4E0E-BCBA-DA853A33A8C7}" srcOrd="0" destOrd="0" presId="urn:microsoft.com/office/officeart/2005/8/layout/vList2"/>
    <dgm:cxn modelId="{434634D1-423C-451C-936B-59FFE4CB14D5}" type="presParOf" srcId="{DA16FBD3-270A-4F46-9643-E475377B908C}" destId="{67BE64B0-7A25-4687-B2A8-DF9A3E5E2F01}" srcOrd="0" destOrd="0" presId="urn:microsoft.com/office/officeart/2005/8/layout/vList2"/>
    <dgm:cxn modelId="{A4251B07-6669-4299-81CE-482BAA63BEFA}" type="presParOf" srcId="{DA16FBD3-270A-4F46-9643-E475377B908C}" destId="{46EDF050-2CD6-4BC6-BECE-17E48EA93810}" srcOrd="1" destOrd="0" presId="urn:microsoft.com/office/officeart/2005/8/layout/vList2"/>
    <dgm:cxn modelId="{3441EF80-0BF6-4EAE-A9E9-9E5559F22471}" type="presParOf" srcId="{DA16FBD3-270A-4F46-9643-E475377B908C}" destId="{7BE1ACED-A1CB-4C7A-9D92-E7E07672D838}" srcOrd="2" destOrd="0" presId="urn:microsoft.com/office/officeart/2005/8/layout/vList2"/>
    <dgm:cxn modelId="{8C0EC560-75BD-4658-9A51-E4A66220E325}" type="presParOf" srcId="{DA16FBD3-270A-4F46-9643-E475377B908C}" destId="{DC1FA7F6-896D-4829-AE1A-50C79F359470}" srcOrd="3" destOrd="0" presId="urn:microsoft.com/office/officeart/2005/8/layout/vList2"/>
    <dgm:cxn modelId="{238205A4-4869-4298-8A2B-E76B2B676EAF}" type="presParOf" srcId="{DA16FBD3-270A-4F46-9643-E475377B908C}" destId="{A057D012-EB62-4E0E-BCBA-DA853A33A8C7}" srcOrd="4" destOrd="0" presId="urn:microsoft.com/office/officeart/2005/8/layout/vList2"/>
    <dgm:cxn modelId="{7CEF827B-3F58-414B-93AA-4EF98164085C}" type="presParOf" srcId="{DA16FBD3-270A-4F46-9643-E475377B908C}" destId="{1EB9E334-338E-4350-89B3-5E6E9D02C784}" srcOrd="5" destOrd="0" presId="urn:microsoft.com/office/officeart/2005/8/layout/vList2"/>
    <dgm:cxn modelId="{A3C0D9AC-64FB-4DEE-996C-815332311ED9}" type="presParOf" srcId="{DA16FBD3-270A-4F46-9643-E475377B908C}" destId="{64F8FF79-E581-4174-9E48-18393E04A621}" srcOrd="6" destOrd="0" presId="urn:microsoft.com/office/officeart/2005/8/layout/vList2"/>
    <dgm:cxn modelId="{97E74CFD-9056-4C63-A60F-C2C7F013E680}" type="presParOf" srcId="{DA16FBD3-270A-4F46-9643-E475377B908C}" destId="{45A790A9-BDB3-47F1-8994-F13E7ECAACF0}" srcOrd="7" destOrd="0" presId="urn:microsoft.com/office/officeart/2005/8/layout/vList2"/>
    <dgm:cxn modelId="{863409BE-006A-46C2-BEE4-C31CB89BE59C}" type="presParOf" srcId="{DA16FBD3-270A-4F46-9643-E475377B908C}" destId="{CF2C500E-0E39-4814-87E2-A86975F8C12B}" srcOrd="8" destOrd="0" presId="urn:microsoft.com/office/officeart/2005/8/layout/vList2"/>
    <dgm:cxn modelId="{E56A07CE-68CA-46BF-A2F1-AEB8ED923141}" type="presParOf" srcId="{DA16FBD3-270A-4F46-9643-E475377B908C}" destId="{58A417A4-13B7-4744-8844-0B7B9B335F6B}" srcOrd="9"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1DB87A6-081D-4637-A553-1CA1DAF6F660}"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el-GR"/>
        </a:p>
      </dgm:t>
    </dgm:pt>
    <dgm:pt modelId="{940F2287-0C15-421C-80B3-7884EEE92071}">
      <dgm:prSet phldrT="[Κείμενο]" custT="1">
        <dgm:style>
          <a:lnRef idx="1">
            <a:schemeClr val="dk1"/>
          </a:lnRef>
          <a:fillRef idx="2">
            <a:schemeClr val="dk1"/>
          </a:fillRef>
          <a:effectRef idx="1">
            <a:schemeClr val="dk1"/>
          </a:effectRef>
          <a:fontRef idx="minor">
            <a:schemeClr val="dk1"/>
          </a:fontRef>
        </dgm:style>
      </dgm:prSet>
      <dgm:spPr/>
      <dgm:t>
        <a:bodyPr/>
        <a:lstStyle/>
        <a:p>
          <a:r>
            <a:rPr lang="el-GR" sz="2000" b="0" u="none" dirty="0" err="1"/>
            <a:t>Κατηγοριοποιητική</a:t>
          </a:r>
          <a:r>
            <a:rPr lang="el-GR" sz="2000" b="0" u="none" dirty="0"/>
            <a:t> αντίληψη</a:t>
          </a:r>
          <a:endParaRPr lang="el-GR" sz="2000" b="0" dirty="0"/>
        </a:p>
      </dgm:t>
    </dgm:pt>
    <dgm:pt modelId="{BC0386F3-34CF-4A7F-BB28-C440352D255C}" type="parTrans" cxnId="{76EF3BD2-F39C-4EA9-95F4-EC2F5B06B1D9}">
      <dgm:prSet/>
      <dgm:spPr/>
      <dgm:t>
        <a:bodyPr/>
        <a:lstStyle/>
        <a:p>
          <a:endParaRPr lang="el-GR" sz="2000"/>
        </a:p>
      </dgm:t>
    </dgm:pt>
    <dgm:pt modelId="{513DCEAD-B436-4680-B3B1-DA0898AE7C38}" type="sibTrans" cxnId="{76EF3BD2-F39C-4EA9-95F4-EC2F5B06B1D9}">
      <dgm:prSet/>
      <dgm:spPr/>
      <dgm:t>
        <a:bodyPr/>
        <a:lstStyle/>
        <a:p>
          <a:endParaRPr lang="el-GR" sz="2000"/>
        </a:p>
      </dgm:t>
    </dgm:pt>
    <dgm:pt modelId="{F6BE7E8E-5087-40EB-AF90-5ACC7BC4FB29}">
      <dgm:prSet phldrT="[Κείμενο]" custT="1"/>
      <dgm:spPr/>
      <dgm:t>
        <a:bodyPr/>
        <a:lstStyle/>
        <a:p>
          <a:endParaRPr lang="el-GR" sz="2000" dirty="0"/>
        </a:p>
      </dgm:t>
    </dgm:pt>
    <dgm:pt modelId="{BBBD3B67-247F-4AFF-B6D1-DCB344979E79}" type="parTrans" cxnId="{87FFA538-3576-436B-9E36-EA27576685B2}">
      <dgm:prSet/>
      <dgm:spPr/>
      <dgm:t>
        <a:bodyPr/>
        <a:lstStyle/>
        <a:p>
          <a:endParaRPr lang="el-GR" sz="2000"/>
        </a:p>
      </dgm:t>
    </dgm:pt>
    <dgm:pt modelId="{8E67F492-DAB2-4D17-9865-7FA8B5CBAF1D}" type="sibTrans" cxnId="{87FFA538-3576-436B-9E36-EA27576685B2}">
      <dgm:prSet/>
      <dgm:spPr/>
      <dgm:t>
        <a:bodyPr/>
        <a:lstStyle/>
        <a:p>
          <a:endParaRPr lang="el-GR" sz="2000"/>
        </a:p>
      </dgm:t>
    </dgm:pt>
    <dgm:pt modelId="{5486BA25-6F06-4792-84CA-2890B1F8B456}">
      <dgm:prSet phldrT="[Κείμενο]" custT="1">
        <dgm:style>
          <a:lnRef idx="1">
            <a:schemeClr val="dk1"/>
          </a:lnRef>
          <a:fillRef idx="2">
            <a:schemeClr val="dk1"/>
          </a:fillRef>
          <a:effectRef idx="1">
            <a:schemeClr val="dk1"/>
          </a:effectRef>
          <a:fontRef idx="minor">
            <a:schemeClr val="dk1"/>
          </a:fontRef>
        </dgm:style>
      </dgm:prSet>
      <dgm:spPr/>
      <dgm:t>
        <a:bodyPr/>
        <a:lstStyle/>
        <a:p>
          <a:r>
            <a:rPr lang="el-GR" sz="2000" u="none" dirty="0"/>
            <a:t>Σχεσιακή</a:t>
          </a:r>
          <a:r>
            <a:rPr lang="el-GR" sz="2000" u="none" baseline="0" dirty="0"/>
            <a:t> αντίληψη</a:t>
          </a:r>
          <a:endParaRPr lang="el-GR" sz="2000" dirty="0"/>
        </a:p>
      </dgm:t>
    </dgm:pt>
    <dgm:pt modelId="{B434C8C3-3349-45B8-B26A-502F8DE15F1D}" type="parTrans" cxnId="{C753E4FC-9B84-4B68-BD3F-976CB49B5EA7}">
      <dgm:prSet/>
      <dgm:spPr/>
      <dgm:t>
        <a:bodyPr/>
        <a:lstStyle/>
        <a:p>
          <a:endParaRPr lang="el-GR" sz="2000"/>
        </a:p>
      </dgm:t>
    </dgm:pt>
    <dgm:pt modelId="{E6EED98D-46B1-4903-8A57-00B1D8C6CF44}" type="sibTrans" cxnId="{C753E4FC-9B84-4B68-BD3F-976CB49B5EA7}">
      <dgm:prSet/>
      <dgm:spPr/>
      <dgm:t>
        <a:bodyPr/>
        <a:lstStyle/>
        <a:p>
          <a:endParaRPr lang="el-GR" sz="2000"/>
        </a:p>
      </dgm:t>
    </dgm:pt>
    <dgm:pt modelId="{6AB10403-784E-40E3-90B3-BCE1BC092AD5}">
      <dgm:prSet phldrT="[Κείμενο]" custT="1"/>
      <dgm:spPr/>
      <dgm:t>
        <a:bodyPr/>
        <a:lstStyle/>
        <a:p>
          <a:endParaRPr lang="el-GR" sz="2000" dirty="0"/>
        </a:p>
      </dgm:t>
    </dgm:pt>
    <dgm:pt modelId="{1AC2FC13-462A-4E02-AFCD-F304616174BB}" type="parTrans" cxnId="{50CED103-4D3B-42B2-8056-248EA58EAA1B}">
      <dgm:prSet/>
      <dgm:spPr/>
      <dgm:t>
        <a:bodyPr/>
        <a:lstStyle/>
        <a:p>
          <a:endParaRPr lang="el-GR" sz="2000"/>
        </a:p>
      </dgm:t>
    </dgm:pt>
    <dgm:pt modelId="{4CB72F3D-C33F-406F-B268-38DDA99CB641}" type="sibTrans" cxnId="{50CED103-4D3B-42B2-8056-248EA58EAA1B}">
      <dgm:prSet/>
      <dgm:spPr/>
      <dgm:t>
        <a:bodyPr/>
        <a:lstStyle/>
        <a:p>
          <a:endParaRPr lang="el-GR" sz="2000"/>
        </a:p>
      </dgm:t>
    </dgm:pt>
    <dgm:pt modelId="{47625905-0ADD-47E4-ACBA-5D91E1BB45EF}">
      <dgm:prSet custT="1">
        <dgm:style>
          <a:lnRef idx="1">
            <a:schemeClr val="dk1"/>
          </a:lnRef>
          <a:fillRef idx="2">
            <a:schemeClr val="dk1"/>
          </a:fillRef>
          <a:effectRef idx="1">
            <a:schemeClr val="dk1"/>
          </a:effectRef>
          <a:fontRef idx="minor">
            <a:schemeClr val="dk1"/>
          </a:fontRef>
        </dgm:style>
      </dgm:prSet>
      <dgm:spPr/>
      <dgm:t>
        <a:bodyPr/>
        <a:lstStyle/>
        <a:p>
          <a:r>
            <a:rPr lang="el-GR" sz="2000" strike="noStrike" dirty="0"/>
            <a:t>Αναλογική ποιοτική αντίληψη</a:t>
          </a:r>
        </a:p>
      </dgm:t>
    </dgm:pt>
    <dgm:pt modelId="{26AE68AF-B56B-40C9-8F1F-B71EE51DBC2D}" type="parTrans" cxnId="{E6C6C1C2-B45C-4D5B-898F-C91F111DBB93}">
      <dgm:prSet/>
      <dgm:spPr/>
      <dgm:t>
        <a:bodyPr/>
        <a:lstStyle/>
        <a:p>
          <a:endParaRPr lang="el-GR" sz="2000"/>
        </a:p>
      </dgm:t>
    </dgm:pt>
    <dgm:pt modelId="{24C8526B-8412-42E0-AB52-66619290572E}" type="sibTrans" cxnId="{E6C6C1C2-B45C-4D5B-898F-C91F111DBB93}">
      <dgm:prSet/>
      <dgm:spPr/>
      <dgm:t>
        <a:bodyPr/>
        <a:lstStyle/>
        <a:p>
          <a:endParaRPr lang="el-GR" sz="2000"/>
        </a:p>
      </dgm:t>
    </dgm:pt>
    <dgm:pt modelId="{98228B3C-6A76-469D-9EEA-91BD671210B2}">
      <dgm:prSet custT="1"/>
      <dgm:spPr/>
      <dgm:t>
        <a:bodyPr/>
        <a:lstStyle/>
        <a:p>
          <a:endParaRPr lang="el-GR" sz="2000" dirty="0"/>
        </a:p>
      </dgm:t>
    </dgm:pt>
    <dgm:pt modelId="{992BEDF4-DBB0-472A-B797-7D7B74FA6CC4}" type="parTrans" cxnId="{E7B0DA74-14FE-4431-A74D-EB37380AC2FF}">
      <dgm:prSet/>
      <dgm:spPr/>
      <dgm:t>
        <a:bodyPr/>
        <a:lstStyle/>
        <a:p>
          <a:endParaRPr lang="el-GR" sz="2000"/>
        </a:p>
      </dgm:t>
    </dgm:pt>
    <dgm:pt modelId="{53FDFA3B-A5CB-4E0D-A77C-02D1D5078003}" type="sibTrans" cxnId="{E7B0DA74-14FE-4431-A74D-EB37380AC2FF}">
      <dgm:prSet/>
      <dgm:spPr/>
      <dgm:t>
        <a:bodyPr/>
        <a:lstStyle/>
        <a:p>
          <a:endParaRPr lang="el-GR" sz="2000"/>
        </a:p>
      </dgm:t>
    </dgm:pt>
    <dgm:pt modelId="{E4092E4B-E174-4C5F-B740-EE9F39C5E726}">
      <dgm:prSet custT="1">
        <dgm:style>
          <a:lnRef idx="1">
            <a:schemeClr val="dk1"/>
          </a:lnRef>
          <a:fillRef idx="2">
            <a:schemeClr val="dk1"/>
          </a:fillRef>
          <a:effectRef idx="1">
            <a:schemeClr val="dk1"/>
          </a:effectRef>
          <a:fontRef idx="minor">
            <a:schemeClr val="dk1"/>
          </a:fontRef>
        </dgm:style>
      </dgm:prSet>
      <dgm:spPr/>
      <dgm:t>
        <a:bodyPr/>
        <a:lstStyle/>
        <a:p>
          <a:r>
            <a:rPr lang="el-GR" sz="2000" strike="noStrike" dirty="0"/>
            <a:t>Αναλογική Ποσοτική Αντίληψη</a:t>
          </a:r>
        </a:p>
      </dgm:t>
    </dgm:pt>
    <dgm:pt modelId="{1E2D05DC-AEE6-4343-B09E-4F4BBD3E92C3}" type="parTrans" cxnId="{D20B8F5B-51C4-422B-8894-5E0676392334}">
      <dgm:prSet/>
      <dgm:spPr/>
      <dgm:t>
        <a:bodyPr/>
        <a:lstStyle/>
        <a:p>
          <a:endParaRPr lang="el-GR" sz="2000"/>
        </a:p>
      </dgm:t>
    </dgm:pt>
    <dgm:pt modelId="{9A862C10-3B71-475E-A149-3E18A2EC3784}" type="sibTrans" cxnId="{D20B8F5B-51C4-422B-8894-5E0676392334}">
      <dgm:prSet/>
      <dgm:spPr/>
      <dgm:t>
        <a:bodyPr/>
        <a:lstStyle/>
        <a:p>
          <a:endParaRPr lang="el-GR" sz="2000"/>
        </a:p>
      </dgm:t>
    </dgm:pt>
    <dgm:pt modelId="{C3A69E89-B9B3-4FA4-BB34-A515B48AA3F0}">
      <dgm:prSet custT="1"/>
      <dgm:spPr/>
      <dgm:t>
        <a:bodyPr/>
        <a:lstStyle/>
        <a:p>
          <a:pPr algn="just"/>
          <a:endParaRPr lang="el-GR" sz="2000" dirty="0"/>
        </a:p>
      </dgm:t>
    </dgm:pt>
    <dgm:pt modelId="{484EADC1-5981-4B9C-80AD-F26EAEEA44A1}" type="parTrans" cxnId="{8A5C3E72-A958-46A8-98D0-ADE3C76EE55C}">
      <dgm:prSet/>
      <dgm:spPr/>
      <dgm:t>
        <a:bodyPr/>
        <a:lstStyle/>
        <a:p>
          <a:endParaRPr lang="el-GR" sz="2000"/>
        </a:p>
      </dgm:t>
    </dgm:pt>
    <dgm:pt modelId="{F202032A-EBD3-4DCE-B851-8268AFAE1672}" type="sibTrans" cxnId="{8A5C3E72-A958-46A8-98D0-ADE3C76EE55C}">
      <dgm:prSet/>
      <dgm:spPr/>
      <dgm:t>
        <a:bodyPr/>
        <a:lstStyle/>
        <a:p>
          <a:endParaRPr lang="el-GR" sz="2000"/>
        </a:p>
      </dgm:t>
    </dgm:pt>
    <dgm:pt modelId="{ABF9528B-170D-404C-A1F1-E5727EF42EFB}">
      <dgm:prSet custT="1">
        <dgm:style>
          <a:lnRef idx="1">
            <a:schemeClr val="dk1"/>
          </a:lnRef>
          <a:fillRef idx="2">
            <a:schemeClr val="dk1"/>
          </a:fillRef>
          <a:effectRef idx="1">
            <a:schemeClr val="dk1"/>
          </a:effectRef>
          <a:fontRef idx="minor">
            <a:schemeClr val="dk1"/>
          </a:fontRef>
        </dgm:style>
      </dgm:prSet>
      <dgm:spPr/>
      <dgm:t>
        <a:bodyPr/>
        <a:lstStyle/>
        <a:p>
          <a:r>
            <a:rPr lang="el-GR" sz="2000" dirty="0"/>
            <a:t>Ποσοτική Απόλυτη Αντίληψη</a:t>
          </a:r>
        </a:p>
      </dgm:t>
    </dgm:pt>
    <dgm:pt modelId="{A879C453-8832-4F57-BE95-4971656D4BB5}" type="parTrans" cxnId="{62A55943-F6AA-48E6-9A48-F5FB1F2518C1}">
      <dgm:prSet/>
      <dgm:spPr/>
      <dgm:t>
        <a:bodyPr/>
        <a:lstStyle/>
        <a:p>
          <a:endParaRPr lang="el-GR" sz="2000"/>
        </a:p>
      </dgm:t>
    </dgm:pt>
    <dgm:pt modelId="{764F34CC-6335-42A6-B58C-5F0B76B0F2DF}" type="sibTrans" cxnId="{62A55943-F6AA-48E6-9A48-F5FB1F2518C1}">
      <dgm:prSet/>
      <dgm:spPr/>
      <dgm:t>
        <a:bodyPr/>
        <a:lstStyle/>
        <a:p>
          <a:endParaRPr lang="el-GR" sz="2000"/>
        </a:p>
      </dgm:t>
    </dgm:pt>
    <dgm:pt modelId="{DA16FBD3-270A-4F46-9643-E475377B908C}" type="pres">
      <dgm:prSet presAssocID="{D1DB87A6-081D-4637-A553-1CA1DAF6F660}" presName="linear" presStyleCnt="0">
        <dgm:presLayoutVars>
          <dgm:animLvl val="lvl"/>
          <dgm:resizeHandles val="exact"/>
        </dgm:presLayoutVars>
      </dgm:prSet>
      <dgm:spPr/>
      <dgm:t>
        <a:bodyPr/>
        <a:lstStyle/>
        <a:p>
          <a:endParaRPr lang="el-GR"/>
        </a:p>
      </dgm:t>
    </dgm:pt>
    <dgm:pt modelId="{67BE64B0-7A25-4687-B2A8-DF9A3E5E2F01}" type="pres">
      <dgm:prSet presAssocID="{940F2287-0C15-421C-80B3-7884EEE92071}" presName="parentText" presStyleLbl="node1" presStyleIdx="0" presStyleCnt="5" custLinFactNeighborY="-19200">
        <dgm:presLayoutVars>
          <dgm:chMax val="0"/>
          <dgm:bulletEnabled val="1"/>
        </dgm:presLayoutVars>
      </dgm:prSet>
      <dgm:spPr/>
      <dgm:t>
        <a:bodyPr/>
        <a:lstStyle/>
        <a:p>
          <a:endParaRPr lang="el-GR"/>
        </a:p>
      </dgm:t>
    </dgm:pt>
    <dgm:pt modelId="{46EDF050-2CD6-4BC6-BECE-17E48EA93810}" type="pres">
      <dgm:prSet presAssocID="{940F2287-0C15-421C-80B3-7884EEE92071}" presName="childText" presStyleLbl="revTx" presStyleIdx="0" presStyleCnt="4" custLinFactNeighborY="-668">
        <dgm:presLayoutVars>
          <dgm:bulletEnabled val="1"/>
        </dgm:presLayoutVars>
      </dgm:prSet>
      <dgm:spPr/>
      <dgm:t>
        <a:bodyPr/>
        <a:lstStyle/>
        <a:p>
          <a:endParaRPr lang="el-GR"/>
        </a:p>
      </dgm:t>
    </dgm:pt>
    <dgm:pt modelId="{7BE1ACED-A1CB-4C7A-9D92-E7E07672D838}" type="pres">
      <dgm:prSet presAssocID="{5486BA25-6F06-4792-84CA-2890B1F8B456}" presName="parentText" presStyleLbl="node1" presStyleIdx="1" presStyleCnt="5">
        <dgm:presLayoutVars>
          <dgm:chMax val="0"/>
          <dgm:bulletEnabled val="1"/>
        </dgm:presLayoutVars>
      </dgm:prSet>
      <dgm:spPr/>
      <dgm:t>
        <a:bodyPr/>
        <a:lstStyle/>
        <a:p>
          <a:endParaRPr lang="el-GR"/>
        </a:p>
      </dgm:t>
    </dgm:pt>
    <dgm:pt modelId="{DC1FA7F6-896D-4829-AE1A-50C79F359470}" type="pres">
      <dgm:prSet presAssocID="{5486BA25-6F06-4792-84CA-2890B1F8B456}" presName="childText" presStyleLbl="revTx" presStyleIdx="1" presStyleCnt="4">
        <dgm:presLayoutVars>
          <dgm:bulletEnabled val="1"/>
        </dgm:presLayoutVars>
      </dgm:prSet>
      <dgm:spPr/>
      <dgm:t>
        <a:bodyPr/>
        <a:lstStyle/>
        <a:p>
          <a:endParaRPr lang="el-GR"/>
        </a:p>
      </dgm:t>
    </dgm:pt>
    <dgm:pt modelId="{A057D012-EB62-4E0E-BCBA-DA853A33A8C7}" type="pres">
      <dgm:prSet presAssocID="{47625905-0ADD-47E4-ACBA-5D91E1BB45EF}" presName="parentText" presStyleLbl="node1" presStyleIdx="2" presStyleCnt="5">
        <dgm:presLayoutVars>
          <dgm:chMax val="0"/>
          <dgm:bulletEnabled val="1"/>
        </dgm:presLayoutVars>
      </dgm:prSet>
      <dgm:spPr/>
      <dgm:t>
        <a:bodyPr/>
        <a:lstStyle/>
        <a:p>
          <a:endParaRPr lang="el-GR"/>
        </a:p>
      </dgm:t>
    </dgm:pt>
    <dgm:pt modelId="{1EB9E334-338E-4350-89B3-5E6E9D02C784}" type="pres">
      <dgm:prSet presAssocID="{47625905-0ADD-47E4-ACBA-5D91E1BB45EF}" presName="childText" presStyleLbl="revTx" presStyleIdx="2" presStyleCnt="4">
        <dgm:presLayoutVars>
          <dgm:bulletEnabled val="1"/>
        </dgm:presLayoutVars>
      </dgm:prSet>
      <dgm:spPr/>
      <dgm:t>
        <a:bodyPr/>
        <a:lstStyle/>
        <a:p>
          <a:endParaRPr lang="el-GR"/>
        </a:p>
      </dgm:t>
    </dgm:pt>
    <dgm:pt modelId="{64F8FF79-E581-4174-9E48-18393E04A621}" type="pres">
      <dgm:prSet presAssocID="{E4092E4B-E174-4C5F-B740-EE9F39C5E726}" presName="parentText" presStyleLbl="node1" presStyleIdx="3" presStyleCnt="5" custLinFactNeighborY="8384">
        <dgm:presLayoutVars>
          <dgm:chMax val="0"/>
          <dgm:bulletEnabled val="1"/>
        </dgm:presLayoutVars>
      </dgm:prSet>
      <dgm:spPr/>
      <dgm:t>
        <a:bodyPr/>
        <a:lstStyle/>
        <a:p>
          <a:endParaRPr lang="el-GR"/>
        </a:p>
      </dgm:t>
    </dgm:pt>
    <dgm:pt modelId="{45A790A9-BDB3-47F1-8994-F13E7ECAACF0}" type="pres">
      <dgm:prSet presAssocID="{E4092E4B-E174-4C5F-B740-EE9F39C5E726}" presName="childText" presStyleLbl="revTx" presStyleIdx="3" presStyleCnt="4" custLinFactNeighborY="14311">
        <dgm:presLayoutVars>
          <dgm:bulletEnabled val="1"/>
        </dgm:presLayoutVars>
      </dgm:prSet>
      <dgm:spPr/>
      <dgm:t>
        <a:bodyPr/>
        <a:lstStyle/>
        <a:p>
          <a:endParaRPr lang="el-GR"/>
        </a:p>
      </dgm:t>
    </dgm:pt>
    <dgm:pt modelId="{CF2C500E-0E39-4814-87E2-A86975F8C12B}" type="pres">
      <dgm:prSet presAssocID="{ABF9528B-170D-404C-A1F1-E5727EF42EFB}" presName="parentText" presStyleLbl="node1" presStyleIdx="4" presStyleCnt="5" custLinFactNeighborY="21928">
        <dgm:presLayoutVars>
          <dgm:chMax val="0"/>
          <dgm:bulletEnabled val="1"/>
        </dgm:presLayoutVars>
      </dgm:prSet>
      <dgm:spPr/>
      <dgm:t>
        <a:bodyPr/>
        <a:lstStyle/>
        <a:p>
          <a:endParaRPr lang="el-GR"/>
        </a:p>
      </dgm:t>
    </dgm:pt>
  </dgm:ptLst>
  <dgm:cxnLst>
    <dgm:cxn modelId="{62A55943-F6AA-48E6-9A48-F5FB1F2518C1}" srcId="{D1DB87A6-081D-4637-A553-1CA1DAF6F660}" destId="{ABF9528B-170D-404C-A1F1-E5727EF42EFB}" srcOrd="4" destOrd="0" parTransId="{A879C453-8832-4F57-BE95-4971656D4BB5}" sibTransId="{764F34CC-6335-42A6-B58C-5F0B76B0F2DF}"/>
    <dgm:cxn modelId="{8A5C3E72-A958-46A8-98D0-ADE3C76EE55C}" srcId="{E4092E4B-E174-4C5F-B740-EE9F39C5E726}" destId="{C3A69E89-B9B3-4FA4-BB34-A515B48AA3F0}" srcOrd="0" destOrd="0" parTransId="{484EADC1-5981-4B9C-80AD-F26EAEEA44A1}" sibTransId="{F202032A-EBD3-4DCE-B851-8268AFAE1672}"/>
    <dgm:cxn modelId="{CF4D680A-9473-429A-B3F4-67CC86C301B7}" type="presOf" srcId="{F6BE7E8E-5087-40EB-AF90-5ACC7BC4FB29}" destId="{46EDF050-2CD6-4BC6-BECE-17E48EA93810}" srcOrd="0" destOrd="0" presId="urn:microsoft.com/office/officeart/2005/8/layout/vList2"/>
    <dgm:cxn modelId="{BF1CC79D-B89F-4495-8C16-9E5B7B60D4AE}" type="presOf" srcId="{E4092E4B-E174-4C5F-B740-EE9F39C5E726}" destId="{64F8FF79-E581-4174-9E48-18393E04A621}" srcOrd="0" destOrd="0" presId="urn:microsoft.com/office/officeart/2005/8/layout/vList2"/>
    <dgm:cxn modelId="{87FFA538-3576-436B-9E36-EA27576685B2}" srcId="{940F2287-0C15-421C-80B3-7884EEE92071}" destId="{F6BE7E8E-5087-40EB-AF90-5ACC7BC4FB29}" srcOrd="0" destOrd="0" parTransId="{BBBD3B67-247F-4AFF-B6D1-DCB344979E79}" sibTransId="{8E67F492-DAB2-4D17-9865-7FA8B5CBAF1D}"/>
    <dgm:cxn modelId="{045B5D82-38BF-471D-81D2-5D86A3400F5D}" type="presOf" srcId="{ABF9528B-170D-404C-A1F1-E5727EF42EFB}" destId="{CF2C500E-0E39-4814-87E2-A86975F8C12B}" srcOrd="0" destOrd="0" presId="urn:microsoft.com/office/officeart/2005/8/layout/vList2"/>
    <dgm:cxn modelId="{5EF4E8A4-6085-4FD4-8CD9-341B67DAD134}" type="presOf" srcId="{D1DB87A6-081D-4637-A553-1CA1DAF6F660}" destId="{DA16FBD3-270A-4F46-9643-E475377B908C}" srcOrd="0" destOrd="0" presId="urn:microsoft.com/office/officeart/2005/8/layout/vList2"/>
    <dgm:cxn modelId="{D9B7CED2-B230-4014-9ED1-2BFBADD6A325}" type="presOf" srcId="{C3A69E89-B9B3-4FA4-BB34-A515B48AA3F0}" destId="{45A790A9-BDB3-47F1-8994-F13E7ECAACF0}" srcOrd="0" destOrd="0" presId="urn:microsoft.com/office/officeart/2005/8/layout/vList2"/>
    <dgm:cxn modelId="{E7B0DA74-14FE-4431-A74D-EB37380AC2FF}" srcId="{47625905-0ADD-47E4-ACBA-5D91E1BB45EF}" destId="{98228B3C-6A76-469D-9EEA-91BD671210B2}" srcOrd="0" destOrd="0" parTransId="{992BEDF4-DBB0-472A-B797-7D7B74FA6CC4}" sibTransId="{53FDFA3B-A5CB-4E0D-A77C-02D1D5078003}"/>
    <dgm:cxn modelId="{E6C6C1C2-B45C-4D5B-898F-C91F111DBB93}" srcId="{D1DB87A6-081D-4637-A553-1CA1DAF6F660}" destId="{47625905-0ADD-47E4-ACBA-5D91E1BB45EF}" srcOrd="2" destOrd="0" parTransId="{26AE68AF-B56B-40C9-8F1F-B71EE51DBC2D}" sibTransId="{24C8526B-8412-42E0-AB52-66619290572E}"/>
    <dgm:cxn modelId="{76EF3BD2-F39C-4EA9-95F4-EC2F5B06B1D9}" srcId="{D1DB87A6-081D-4637-A553-1CA1DAF6F660}" destId="{940F2287-0C15-421C-80B3-7884EEE92071}" srcOrd="0" destOrd="0" parTransId="{BC0386F3-34CF-4A7F-BB28-C440352D255C}" sibTransId="{513DCEAD-B436-4680-B3B1-DA0898AE7C38}"/>
    <dgm:cxn modelId="{50CED103-4D3B-42B2-8056-248EA58EAA1B}" srcId="{5486BA25-6F06-4792-84CA-2890B1F8B456}" destId="{6AB10403-784E-40E3-90B3-BCE1BC092AD5}" srcOrd="0" destOrd="0" parTransId="{1AC2FC13-462A-4E02-AFCD-F304616174BB}" sibTransId="{4CB72F3D-C33F-406F-B268-38DDA99CB641}"/>
    <dgm:cxn modelId="{8D47D542-3F6F-48CE-B55F-33729686D65B}" type="presOf" srcId="{5486BA25-6F06-4792-84CA-2890B1F8B456}" destId="{7BE1ACED-A1CB-4C7A-9D92-E7E07672D838}" srcOrd="0" destOrd="0" presId="urn:microsoft.com/office/officeart/2005/8/layout/vList2"/>
    <dgm:cxn modelId="{932581C3-251D-4204-BDB5-A0AD9162749B}" type="presOf" srcId="{6AB10403-784E-40E3-90B3-BCE1BC092AD5}" destId="{DC1FA7F6-896D-4829-AE1A-50C79F359470}" srcOrd="0" destOrd="0" presId="urn:microsoft.com/office/officeart/2005/8/layout/vList2"/>
    <dgm:cxn modelId="{895E2CDC-11E2-49F1-908A-4FDFC1E1DD31}" type="presOf" srcId="{47625905-0ADD-47E4-ACBA-5D91E1BB45EF}" destId="{A057D012-EB62-4E0E-BCBA-DA853A33A8C7}" srcOrd="0" destOrd="0" presId="urn:microsoft.com/office/officeart/2005/8/layout/vList2"/>
    <dgm:cxn modelId="{C753E4FC-9B84-4B68-BD3F-976CB49B5EA7}" srcId="{D1DB87A6-081D-4637-A553-1CA1DAF6F660}" destId="{5486BA25-6F06-4792-84CA-2890B1F8B456}" srcOrd="1" destOrd="0" parTransId="{B434C8C3-3349-45B8-B26A-502F8DE15F1D}" sibTransId="{E6EED98D-46B1-4903-8A57-00B1D8C6CF44}"/>
    <dgm:cxn modelId="{D20B8F5B-51C4-422B-8894-5E0676392334}" srcId="{D1DB87A6-081D-4637-A553-1CA1DAF6F660}" destId="{E4092E4B-E174-4C5F-B740-EE9F39C5E726}" srcOrd="3" destOrd="0" parTransId="{1E2D05DC-AEE6-4343-B09E-4F4BBD3E92C3}" sibTransId="{9A862C10-3B71-475E-A149-3E18A2EC3784}"/>
    <dgm:cxn modelId="{5B706F59-1A97-403D-A1F1-DD0E153BA9F9}" type="presOf" srcId="{98228B3C-6A76-469D-9EEA-91BD671210B2}" destId="{1EB9E334-338E-4350-89B3-5E6E9D02C784}" srcOrd="0" destOrd="0" presId="urn:microsoft.com/office/officeart/2005/8/layout/vList2"/>
    <dgm:cxn modelId="{45DB18A5-09F3-4759-A55B-3AFD34ACED9A}" type="presOf" srcId="{940F2287-0C15-421C-80B3-7884EEE92071}" destId="{67BE64B0-7A25-4687-B2A8-DF9A3E5E2F01}" srcOrd="0" destOrd="0" presId="urn:microsoft.com/office/officeart/2005/8/layout/vList2"/>
    <dgm:cxn modelId="{305420CA-E1B9-4728-9533-6917AC906411}" type="presParOf" srcId="{DA16FBD3-270A-4F46-9643-E475377B908C}" destId="{67BE64B0-7A25-4687-B2A8-DF9A3E5E2F01}" srcOrd="0" destOrd="0" presId="urn:microsoft.com/office/officeart/2005/8/layout/vList2"/>
    <dgm:cxn modelId="{BDA4C8DC-A0E5-4485-BAE5-618662C7CBFB}" type="presParOf" srcId="{DA16FBD3-270A-4F46-9643-E475377B908C}" destId="{46EDF050-2CD6-4BC6-BECE-17E48EA93810}" srcOrd="1" destOrd="0" presId="urn:microsoft.com/office/officeart/2005/8/layout/vList2"/>
    <dgm:cxn modelId="{DBF9101D-503F-44A9-81CA-FD1319ACEB26}" type="presParOf" srcId="{DA16FBD3-270A-4F46-9643-E475377B908C}" destId="{7BE1ACED-A1CB-4C7A-9D92-E7E07672D838}" srcOrd="2" destOrd="0" presId="urn:microsoft.com/office/officeart/2005/8/layout/vList2"/>
    <dgm:cxn modelId="{2CCF3656-180B-442C-8A03-09179D0B9E91}" type="presParOf" srcId="{DA16FBD3-270A-4F46-9643-E475377B908C}" destId="{DC1FA7F6-896D-4829-AE1A-50C79F359470}" srcOrd="3" destOrd="0" presId="urn:microsoft.com/office/officeart/2005/8/layout/vList2"/>
    <dgm:cxn modelId="{558679B6-5A86-4A4E-9E4F-D3069DE1AC72}" type="presParOf" srcId="{DA16FBD3-270A-4F46-9643-E475377B908C}" destId="{A057D012-EB62-4E0E-BCBA-DA853A33A8C7}" srcOrd="4" destOrd="0" presId="urn:microsoft.com/office/officeart/2005/8/layout/vList2"/>
    <dgm:cxn modelId="{C5918540-2F35-4D51-BBF4-6201FE785252}" type="presParOf" srcId="{DA16FBD3-270A-4F46-9643-E475377B908C}" destId="{1EB9E334-338E-4350-89B3-5E6E9D02C784}" srcOrd="5" destOrd="0" presId="urn:microsoft.com/office/officeart/2005/8/layout/vList2"/>
    <dgm:cxn modelId="{1DD027A5-20F4-4252-97E3-5C22B7796BBE}" type="presParOf" srcId="{DA16FBD3-270A-4F46-9643-E475377B908C}" destId="{64F8FF79-E581-4174-9E48-18393E04A621}" srcOrd="6" destOrd="0" presId="urn:microsoft.com/office/officeart/2005/8/layout/vList2"/>
    <dgm:cxn modelId="{83DA82FC-05E4-43EB-B06B-3CE950022976}" type="presParOf" srcId="{DA16FBD3-270A-4F46-9643-E475377B908C}" destId="{45A790A9-BDB3-47F1-8994-F13E7ECAACF0}" srcOrd="7" destOrd="0" presId="urn:microsoft.com/office/officeart/2005/8/layout/vList2"/>
    <dgm:cxn modelId="{244B6C05-87DD-4B83-AC8C-4A35C4E3369C}" type="presParOf" srcId="{DA16FBD3-270A-4F46-9643-E475377B908C}" destId="{CF2C500E-0E39-4814-87E2-A86975F8C12B}"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1DB87A6-081D-4637-A553-1CA1DAF6F660}"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el-GR"/>
        </a:p>
      </dgm:t>
    </dgm:pt>
    <dgm:pt modelId="{940F2287-0C15-421C-80B3-7884EEE92071}">
      <dgm:prSet phldrT="[Κείμενο]" custT="1">
        <dgm:style>
          <a:lnRef idx="1">
            <a:schemeClr val="dk1"/>
          </a:lnRef>
          <a:fillRef idx="2">
            <a:schemeClr val="dk1"/>
          </a:fillRef>
          <a:effectRef idx="1">
            <a:schemeClr val="dk1"/>
          </a:effectRef>
          <a:fontRef idx="minor">
            <a:schemeClr val="dk1"/>
          </a:fontRef>
        </dgm:style>
      </dgm:prSet>
      <dgm:spPr/>
      <dgm:t>
        <a:bodyPr/>
        <a:lstStyle/>
        <a:p>
          <a:r>
            <a:rPr lang="el-GR" sz="2400" b="0" u="none" dirty="0" err="1"/>
            <a:t>Κατηγοριοποιητική</a:t>
          </a:r>
          <a:r>
            <a:rPr lang="el-GR" sz="2400" b="0" u="none" dirty="0"/>
            <a:t> αντίληψη</a:t>
          </a:r>
          <a:endParaRPr lang="el-GR" sz="2400" b="0" dirty="0"/>
        </a:p>
      </dgm:t>
    </dgm:pt>
    <dgm:pt modelId="{BC0386F3-34CF-4A7F-BB28-C440352D255C}" type="parTrans" cxnId="{76EF3BD2-F39C-4EA9-95F4-EC2F5B06B1D9}">
      <dgm:prSet/>
      <dgm:spPr/>
      <dgm:t>
        <a:bodyPr/>
        <a:lstStyle/>
        <a:p>
          <a:endParaRPr lang="el-GR"/>
        </a:p>
      </dgm:t>
    </dgm:pt>
    <dgm:pt modelId="{513DCEAD-B436-4680-B3B1-DA0898AE7C38}" type="sibTrans" cxnId="{76EF3BD2-F39C-4EA9-95F4-EC2F5B06B1D9}">
      <dgm:prSet/>
      <dgm:spPr/>
      <dgm:t>
        <a:bodyPr/>
        <a:lstStyle/>
        <a:p>
          <a:endParaRPr lang="el-GR"/>
        </a:p>
      </dgm:t>
    </dgm:pt>
    <dgm:pt modelId="{F6BE7E8E-5087-40EB-AF90-5ACC7BC4FB29}">
      <dgm:prSet phldrT="[Κείμενο]" custT="1"/>
      <dgm:spPr/>
      <dgm:t>
        <a:bodyPr/>
        <a:lstStyle/>
        <a:p>
          <a:endParaRPr lang="el-GR" sz="2200" dirty="0"/>
        </a:p>
      </dgm:t>
    </dgm:pt>
    <dgm:pt modelId="{BBBD3B67-247F-4AFF-B6D1-DCB344979E79}" type="parTrans" cxnId="{87FFA538-3576-436B-9E36-EA27576685B2}">
      <dgm:prSet/>
      <dgm:spPr/>
      <dgm:t>
        <a:bodyPr/>
        <a:lstStyle/>
        <a:p>
          <a:endParaRPr lang="el-GR"/>
        </a:p>
      </dgm:t>
    </dgm:pt>
    <dgm:pt modelId="{8E67F492-DAB2-4D17-9865-7FA8B5CBAF1D}" type="sibTrans" cxnId="{87FFA538-3576-436B-9E36-EA27576685B2}">
      <dgm:prSet/>
      <dgm:spPr/>
      <dgm:t>
        <a:bodyPr/>
        <a:lstStyle/>
        <a:p>
          <a:endParaRPr lang="el-GR"/>
        </a:p>
      </dgm:t>
    </dgm:pt>
    <dgm:pt modelId="{5486BA25-6F06-4792-84CA-2890B1F8B456}">
      <dgm:prSet phldrT="[Κείμενο]" custT="1">
        <dgm:style>
          <a:lnRef idx="1">
            <a:schemeClr val="dk1"/>
          </a:lnRef>
          <a:fillRef idx="2">
            <a:schemeClr val="dk1"/>
          </a:fillRef>
          <a:effectRef idx="1">
            <a:schemeClr val="dk1"/>
          </a:effectRef>
          <a:fontRef idx="minor">
            <a:schemeClr val="dk1"/>
          </a:fontRef>
        </dgm:style>
      </dgm:prSet>
      <dgm:spPr/>
      <dgm:t>
        <a:bodyPr/>
        <a:lstStyle/>
        <a:p>
          <a:r>
            <a:rPr lang="el-GR" sz="2400" u="none" dirty="0"/>
            <a:t>Σχεσιακή</a:t>
          </a:r>
          <a:r>
            <a:rPr lang="el-GR" sz="2400" u="none" baseline="0" dirty="0"/>
            <a:t> αντίληψη</a:t>
          </a:r>
          <a:endParaRPr lang="el-GR" sz="2400" dirty="0"/>
        </a:p>
      </dgm:t>
    </dgm:pt>
    <dgm:pt modelId="{B434C8C3-3349-45B8-B26A-502F8DE15F1D}" type="parTrans" cxnId="{C753E4FC-9B84-4B68-BD3F-976CB49B5EA7}">
      <dgm:prSet/>
      <dgm:spPr/>
      <dgm:t>
        <a:bodyPr/>
        <a:lstStyle/>
        <a:p>
          <a:endParaRPr lang="el-GR"/>
        </a:p>
      </dgm:t>
    </dgm:pt>
    <dgm:pt modelId="{E6EED98D-46B1-4903-8A57-00B1D8C6CF44}" type="sibTrans" cxnId="{C753E4FC-9B84-4B68-BD3F-976CB49B5EA7}">
      <dgm:prSet/>
      <dgm:spPr/>
      <dgm:t>
        <a:bodyPr/>
        <a:lstStyle/>
        <a:p>
          <a:endParaRPr lang="el-GR"/>
        </a:p>
      </dgm:t>
    </dgm:pt>
    <dgm:pt modelId="{6AB10403-784E-40E3-90B3-BCE1BC092AD5}">
      <dgm:prSet phldrT="[Κείμενο]" custT="1"/>
      <dgm:spPr/>
      <dgm:t>
        <a:bodyPr/>
        <a:lstStyle/>
        <a:p>
          <a:endParaRPr lang="el-GR" sz="2200" dirty="0"/>
        </a:p>
      </dgm:t>
    </dgm:pt>
    <dgm:pt modelId="{1AC2FC13-462A-4E02-AFCD-F304616174BB}" type="parTrans" cxnId="{50CED103-4D3B-42B2-8056-248EA58EAA1B}">
      <dgm:prSet/>
      <dgm:spPr/>
      <dgm:t>
        <a:bodyPr/>
        <a:lstStyle/>
        <a:p>
          <a:endParaRPr lang="el-GR"/>
        </a:p>
      </dgm:t>
    </dgm:pt>
    <dgm:pt modelId="{4CB72F3D-C33F-406F-B268-38DDA99CB641}" type="sibTrans" cxnId="{50CED103-4D3B-42B2-8056-248EA58EAA1B}">
      <dgm:prSet/>
      <dgm:spPr/>
      <dgm:t>
        <a:bodyPr/>
        <a:lstStyle/>
        <a:p>
          <a:endParaRPr lang="el-GR"/>
        </a:p>
      </dgm:t>
    </dgm:pt>
    <dgm:pt modelId="{47625905-0ADD-47E4-ACBA-5D91E1BB45EF}">
      <dgm:prSet custT="1">
        <dgm:style>
          <a:lnRef idx="1">
            <a:schemeClr val="dk1"/>
          </a:lnRef>
          <a:fillRef idx="2">
            <a:schemeClr val="dk1"/>
          </a:fillRef>
          <a:effectRef idx="1">
            <a:schemeClr val="dk1"/>
          </a:effectRef>
          <a:fontRef idx="minor">
            <a:schemeClr val="dk1"/>
          </a:fontRef>
        </dgm:style>
      </dgm:prSet>
      <dgm:spPr/>
      <dgm:t>
        <a:bodyPr/>
        <a:lstStyle/>
        <a:p>
          <a:r>
            <a:rPr lang="el-GR" sz="2400" strike="noStrike" dirty="0"/>
            <a:t>Αναλογική ποιοτική αντίληψη</a:t>
          </a:r>
        </a:p>
      </dgm:t>
    </dgm:pt>
    <dgm:pt modelId="{26AE68AF-B56B-40C9-8F1F-B71EE51DBC2D}" type="parTrans" cxnId="{E6C6C1C2-B45C-4D5B-898F-C91F111DBB93}">
      <dgm:prSet/>
      <dgm:spPr/>
      <dgm:t>
        <a:bodyPr/>
        <a:lstStyle/>
        <a:p>
          <a:endParaRPr lang="el-GR"/>
        </a:p>
      </dgm:t>
    </dgm:pt>
    <dgm:pt modelId="{24C8526B-8412-42E0-AB52-66619290572E}" type="sibTrans" cxnId="{E6C6C1C2-B45C-4D5B-898F-C91F111DBB93}">
      <dgm:prSet/>
      <dgm:spPr/>
      <dgm:t>
        <a:bodyPr/>
        <a:lstStyle/>
        <a:p>
          <a:endParaRPr lang="el-GR"/>
        </a:p>
      </dgm:t>
    </dgm:pt>
    <dgm:pt modelId="{98228B3C-6A76-469D-9EEA-91BD671210B2}">
      <dgm:prSet custT="1"/>
      <dgm:spPr/>
      <dgm:t>
        <a:bodyPr/>
        <a:lstStyle/>
        <a:p>
          <a:endParaRPr lang="el-GR" sz="2200" dirty="0"/>
        </a:p>
      </dgm:t>
    </dgm:pt>
    <dgm:pt modelId="{992BEDF4-DBB0-472A-B797-7D7B74FA6CC4}" type="parTrans" cxnId="{E7B0DA74-14FE-4431-A74D-EB37380AC2FF}">
      <dgm:prSet/>
      <dgm:spPr/>
      <dgm:t>
        <a:bodyPr/>
        <a:lstStyle/>
        <a:p>
          <a:endParaRPr lang="el-GR"/>
        </a:p>
      </dgm:t>
    </dgm:pt>
    <dgm:pt modelId="{53FDFA3B-A5CB-4E0D-A77C-02D1D5078003}" type="sibTrans" cxnId="{E7B0DA74-14FE-4431-A74D-EB37380AC2FF}">
      <dgm:prSet/>
      <dgm:spPr/>
      <dgm:t>
        <a:bodyPr/>
        <a:lstStyle/>
        <a:p>
          <a:endParaRPr lang="el-GR"/>
        </a:p>
      </dgm:t>
    </dgm:pt>
    <dgm:pt modelId="{E4092E4B-E174-4C5F-B740-EE9F39C5E726}">
      <dgm:prSet custT="1">
        <dgm:style>
          <a:lnRef idx="1">
            <a:schemeClr val="dk1"/>
          </a:lnRef>
          <a:fillRef idx="2">
            <a:schemeClr val="dk1"/>
          </a:fillRef>
          <a:effectRef idx="1">
            <a:schemeClr val="dk1"/>
          </a:effectRef>
          <a:fontRef idx="minor">
            <a:schemeClr val="dk1"/>
          </a:fontRef>
        </dgm:style>
      </dgm:prSet>
      <dgm:spPr/>
      <dgm:t>
        <a:bodyPr/>
        <a:lstStyle/>
        <a:p>
          <a:r>
            <a:rPr lang="el-GR" sz="2400" strike="noStrike" dirty="0"/>
            <a:t>Αναλογική Ποσοτική Αντίληψη</a:t>
          </a:r>
        </a:p>
      </dgm:t>
    </dgm:pt>
    <dgm:pt modelId="{1E2D05DC-AEE6-4343-B09E-4F4BBD3E92C3}" type="parTrans" cxnId="{D20B8F5B-51C4-422B-8894-5E0676392334}">
      <dgm:prSet/>
      <dgm:spPr/>
      <dgm:t>
        <a:bodyPr/>
        <a:lstStyle/>
        <a:p>
          <a:endParaRPr lang="el-GR"/>
        </a:p>
      </dgm:t>
    </dgm:pt>
    <dgm:pt modelId="{9A862C10-3B71-475E-A149-3E18A2EC3784}" type="sibTrans" cxnId="{D20B8F5B-51C4-422B-8894-5E0676392334}">
      <dgm:prSet/>
      <dgm:spPr/>
      <dgm:t>
        <a:bodyPr/>
        <a:lstStyle/>
        <a:p>
          <a:endParaRPr lang="el-GR"/>
        </a:p>
      </dgm:t>
    </dgm:pt>
    <dgm:pt modelId="{C3A69E89-B9B3-4FA4-BB34-A515B48AA3F0}">
      <dgm:prSet custT="1"/>
      <dgm:spPr/>
      <dgm:t>
        <a:bodyPr/>
        <a:lstStyle/>
        <a:p>
          <a:pPr algn="just"/>
          <a:endParaRPr lang="el-GR" sz="2200" dirty="0"/>
        </a:p>
      </dgm:t>
    </dgm:pt>
    <dgm:pt modelId="{484EADC1-5981-4B9C-80AD-F26EAEEA44A1}" type="parTrans" cxnId="{8A5C3E72-A958-46A8-98D0-ADE3C76EE55C}">
      <dgm:prSet/>
      <dgm:spPr/>
      <dgm:t>
        <a:bodyPr/>
        <a:lstStyle/>
        <a:p>
          <a:endParaRPr lang="el-GR"/>
        </a:p>
      </dgm:t>
    </dgm:pt>
    <dgm:pt modelId="{F202032A-EBD3-4DCE-B851-8268AFAE1672}" type="sibTrans" cxnId="{8A5C3E72-A958-46A8-98D0-ADE3C76EE55C}">
      <dgm:prSet/>
      <dgm:spPr/>
      <dgm:t>
        <a:bodyPr/>
        <a:lstStyle/>
        <a:p>
          <a:endParaRPr lang="el-GR"/>
        </a:p>
      </dgm:t>
    </dgm:pt>
    <dgm:pt modelId="{ABF9528B-170D-404C-A1F1-E5727EF42EFB}">
      <dgm:prSet custT="1">
        <dgm:style>
          <a:lnRef idx="1">
            <a:schemeClr val="dk1"/>
          </a:lnRef>
          <a:fillRef idx="2">
            <a:schemeClr val="dk1"/>
          </a:fillRef>
          <a:effectRef idx="1">
            <a:schemeClr val="dk1"/>
          </a:effectRef>
          <a:fontRef idx="minor">
            <a:schemeClr val="dk1"/>
          </a:fontRef>
        </dgm:style>
      </dgm:prSet>
      <dgm:spPr/>
      <dgm:t>
        <a:bodyPr/>
        <a:lstStyle/>
        <a:p>
          <a:r>
            <a:rPr lang="el-GR" sz="2400" dirty="0"/>
            <a:t>Ποσοτική Απόλυτη Αντίληψη</a:t>
          </a:r>
        </a:p>
      </dgm:t>
    </dgm:pt>
    <dgm:pt modelId="{A879C453-8832-4F57-BE95-4971656D4BB5}" type="parTrans" cxnId="{62A55943-F6AA-48E6-9A48-F5FB1F2518C1}">
      <dgm:prSet/>
      <dgm:spPr/>
      <dgm:t>
        <a:bodyPr/>
        <a:lstStyle/>
        <a:p>
          <a:endParaRPr lang="el-GR"/>
        </a:p>
      </dgm:t>
    </dgm:pt>
    <dgm:pt modelId="{764F34CC-6335-42A6-B58C-5F0B76B0F2DF}" type="sibTrans" cxnId="{62A55943-F6AA-48E6-9A48-F5FB1F2518C1}">
      <dgm:prSet/>
      <dgm:spPr/>
      <dgm:t>
        <a:bodyPr/>
        <a:lstStyle/>
        <a:p>
          <a:endParaRPr lang="el-GR"/>
        </a:p>
      </dgm:t>
    </dgm:pt>
    <dgm:pt modelId="{DA16FBD3-270A-4F46-9643-E475377B908C}" type="pres">
      <dgm:prSet presAssocID="{D1DB87A6-081D-4637-A553-1CA1DAF6F660}" presName="linear" presStyleCnt="0">
        <dgm:presLayoutVars>
          <dgm:animLvl val="lvl"/>
          <dgm:resizeHandles val="exact"/>
        </dgm:presLayoutVars>
      </dgm:prSet>
      <dgm:spPr/>
      <dgm:t>
        <a:bodyPr/>
        <a:lstStyle/>
        <a:p>
          <a:endParaRPr lang="el-GR"/>
        </a:p>
      </dgm:t>
    </dgm:pt>
    <dgm:pt modelId="{67BE64B0-7A25-4687-B2A8-DF9A3E5E2F01}" type="pres">
      <dgm:prSet presAssocID="{940F2287-0C15-421C-80B3-7884EEE92071}" presName="parentText" presStyleLbl="node1" presStyleIdx="0" presStyleCnt="5" custLinFactNeighborY="-19200">
        <dgm:presLayoutVars>
          <dgm:chMax val="0"/>
          <dgm:bulletEnabled val="1"/>
        </dgm:presLayoutVars>
      </dgm:prSet>
      <dgm:spPr/>
      <dgm:t>
        <a:bodyPr/>
        <a:lstStyle/>
        <a:p>
          <a:endParaRPr lang="el-GR"/>
        </a:p>
      </dgm:t>
    </dgm:pt>
    <dgm:pt modelId="{46EDF050-2CD6-4BC6-BECE-17E48EA93810}" type="pres">
      <dgm:prSet presAssocID="{940F2287-0C15-421C-80B3-7884EEE92071}" presName="childText" presStyleLbl="revTx" presStyleIdx="0" presStyleCnt="4" custLinFactNeighborY="-668">
        <dgm:presLayoutVars>
          <dgm:bulletEnabled val="1"/>
        </dgm:presLayoutVars>
      </dgm:prSet>
      <dgm:spPr/>
      <dgm:t>
        <a:bodyPr/>
        <a:lstStyle/>
        <a:p>
          <a:endParaRPr lang="el-GR"/>
        </a:p>
      </dgm:t>
    </dgm:pt>
    <dgm:pt modelId="{7BE1ACED-A1CB-4C7A-9D92-E7E07672D838}" type="pres">
      <dgm:prSet presAssocID="{5486BA25-6F06-4792-84CA-2890B1F8B456}" presName="parentText" presStyleLbl="node1" presStyleIdx="1" presStyleCnt="5">
        <dgm:presLayoutVars>
          <dgm:chMax val="0"/>
          <dgm:bulletEnabled val="1"/>
        </dgm:presLayoutVars>
      </dgm:prSet>
      <dgm:spPr/>
      <dgm:t>
        <a:bodyPr/>
        <a:lstStyle/>
        <a:p>
          <a:endParaRPr lang="el-GR"/>
        </a:p>
      </dgm:t>
    </dgm:pt>
    <dgm:pt modelId="{DC1FA7F6-896D-4829-AE1A-50C79F359470}" type="pres">
      <dgm:prSet presAssocID="{5486BA25-6F06-4792-84CA-2890B1F8B456}" presName="childText" presStyleLbl="revTx" presStyleIdx="1" presStyleCnt="4">
        <dgm:presLayoutVars>
          <dgm:bulletEnabled val="1"/>
        </dgm:presLayoutVars>
      </dgm:prSet>
      <dgm:spPr/>
      <dgm:t>
        <a:bodyPr/>
        <a:lstStyle/>
        <a:p>
          <a:endParaRPr lang="el-GR"/>
        </a:p>
      </dgm:t>
    </dgm:pt>
    <dgm:pt modelId="{A057D012-EB62-4E0E-BCBA-DA853A33A8C7}" type="pres">
      <dgm:prSet presAssocID="{47625905-0ADD-47E4-ACBA-5D91E1BB45EF}" presName="parentText" presStyleLbl="node1" presStyleIdx="2" presStyleCnt="5">
        <dgm:presLayoutVars>
          <dgm:chMax val="0"/>
          <dgm:bulletEnabled val="1"/>
        </dgm:presLayoutVars>
      </dgm:prSet>
      <dgm:spPr/>
      <dgm:t>
        <a:bodyPr/>
        <a:lstStyle/>
        <a:p>
          <a:endParaRPr lang="el-GR"/>
        </a:p>
      </dgm:t>
    </dgm:pt>
    <dgm:pt modelId="{1EB9E334-338E-4350-89B3-5E6E9D02C784}" type="pres">
      <dgm:prSet presAssocID="{47625905-0ADD-47E4-ACBA-5D91E1BB45EF}" presName="childText" presStyleLbl="revTx" presStyleIdx="2" presStyleCnt="4">
        <dgm:presLayoutVars>
          <dgm:bulletEnabled val="1"/>
        </dgm:presLayoutVars>
      </dgm:prSet>
      <dgm:spPr/>
      <dgm:t>
        <a:bodyPr/>
        <a:lstStyle/>
        <a:p>
          <a:endParaRPr lang="el-GR"/>
        </a:p>
      </dgm:t>
    </dgm:pt>
    <dgm:pt modelId="{64F8FF79-E581-4174-9E48-18393E04A621}" type="pres">
      <dgm:prSet presAssocID="{E4092E4B-E174-4C5F-B740-EE9F39C5E726}" presName="parentText" presStyleLbl="node1" presStyleIdx="3" presStyleCnt="5" custLinFactNeighborY="8384">
        <dgm:presLayoutVars>
          <dgm:chMax val="0"/>
          <dgm:bulletEnabled val="1"/>
        </dgm:presLayoutVars>
      </dgm:prSet>
      <dgm:spPr/>
      <dgm:t>
        <a:bodyPr/>
        <a:lstStyle/>
        <a:p>
          <a:endParaRPr lang="el-GR"/>
        </a:p>
      </dgm:t>
    </dgm:pt>
    <dgm:pt modelId="{45A790A9-BDB3-47F1-8994-F13E7ECAACF0}" type="pres">
      <dgm:prSet presAssocID="{E4092E4B-E174-4C5F-B740-EE9F39C5E726}" presName="childText" presStyleLbl="revTx" presStyleIdx="3" presStyleCnt="4" custLinFactNeighborY="14311">
        <dgm:presLayoutVars>
          <dgm:bulletEnabled val="1"/>
        </dgm:presLayoutVars>
      </dgm:prSet>
      <dgm:spPr/>
      <dgm:t>
        <a:bodyPr/>
        <a:lstStyle/>
        <a:p>
          <a:endParaRPr lang="el-GR"/>
        </a:p>
      </dgm:t>
    </dgm:pt>
    <dgm:pt modelId="{CF2C500E-0E39-4814-87E2-A86975F8C12B}" type="pres">
      <dgm:prSet presAssocID="{ABF9528B-170D-404C-A1F1-E5727EF42EFB}" presName="parentText" presStyleLbl="node1" presStyleIdx="4" presStyleCnt="5" custLinFactNeighborY="21928">
        <dgm:presLayoutVars>
          <dgm:chMax val="0"/>
          <dgm:bulletEnabled val="1"/>
        </dgm:presLayoutVars>
      </dgm:prSet>
      <dgm:spPr/>
      <dgm:t>
        <a:bodyPr/>
        <a:lstStyle/>
        <a:p>
          <a:endParaRPr lang="el-GR"/>
        </a:p>
      </dgm:t>
    </dgm:pt>
  </dgm:ptLst>
  <dgm:cxnLst>
    <dgm:cxn modelId="{62A55943-F6AA-48E6-9A48-F5FB1F2518C1}" srcId="{D1DB87A6-081D-4637-A553-1CA1DAF6F660}" destId="{ABF9528B-170D-404C-A1F1-E5727EF42EFB}" srcOrd="4" destOrd="0" parTransId="{A879C453-8832-4F57-BE95-4971656D4BB5}" sibTransId="{764F34CC-6335-42A6-B58C-5F0B76B0F2DF}"/>
    <dgm:cxn modelId="{EDEBB6A4-DB07-4C2C-9E4A-76F8338FC2BF}" type="presOf" srcId="{F6BE7E8E-5087-40EB-AF90-5ACC7BC4FB29}" destId="{46EDF050-2CD6-4BC6-BECE-17E48EA93810}" srcOrd="0" destOrd="0" presId="urn:microsoft.com/office/officeart/2005/8/layout/vList2"/>
    <dgm:cxn modelId="{8A5C3E72-A958-46A8-98D0-ADE3C76EE55C}" srcId="{E4092E4B-E174-4C5F-B740-EE9F39C5E726}" destId="{C3A69E89-B9B3-4FA4-BB34-A515B48AA3F0}" srcOrd="0" destOrd="0" parTransId="{484EADC1-5981-4B9C-80AD-F26EAEEA44A1}" sibTransId="{F202032A-EBD3-4DCE-B851-8268AFAE1672}"/>
    <dgm:cxn modelId="{63A9CAFB-C234-44CE-84E2-9D3393A3753F}" type="presOf" srcId="{47625905-0ADD-47E4-ACBA-5D91E1BB45EF}" destId="{A057D012-EB62-4E0E-BCBA-DA853A33A8C7}" srcOrd="0" destOrd="0" presId="urn:microsoft.com/office/officeart/2005/8/layout/vList2"/>
    <dgm:cxn modelId="{664FABA6-F95E-45B6-A76A-82F4F7177A27}" type="presOf" srcId="{ABF9528B-170D-404C-A1F1-E5727EF42EFB}" destId="{CF2C500E-0E39-4814-87E2-A86975F8C12B}" srcOrd="0" destOrd="0" presId="urn:microsoft.com/office/officeart/2005/8/layout/vList2"/>
    <dgm:cxn modelId="{87FFA538-3576-436B-9E36-EA27576685B2}" srcId="{940F2287-0C15-421C-80B3-7884EEE92071}" destId="{F6BE7E8E-5087-40EB-AF90-5ACC7BC4FB29}" srcOrd="0" destOrd="0" parTransId="{BBBD3B67-247F-4AFF-B6D1-DCB344979E79}" sibTransId="{8E67F492-DAB2-4D17-9865-7FA8B5CBAF1D}"/>
    <dgm:cxn modelId="{E7B0DA74-14FE-4431-A74D-EB37380AC2FF}" srcId="{47625905-0ADD-47E4-ACBA-5D91E1BB45EF}" destId="{98228B3C-6A76-469D-9EEA-91BD671210B2}" srcOrd="0" destOrd="0" parTransId="{992BEDF4-DBB0-472A-B797-7D7B74FA6CC4}" sibTransId="{53FDFA3B-A5CB-4E0D-A77C-02D1D5078003}"/>
    <dgm:cxn modelId="{0EC58391-5DB0-4AD9-8313-BB1F8570FAFF}" type="presOf" srcId="{5486BA25-6F06-4792-84CA-2890B1F8B456}" destId="{7BE1ACED-A1CB-4C7A-9D92-E7E07672D838}" srcOrd="0" destOrd="0" presId="urn:microsoft.com/office/officeart/2005/8/layout/vList2"/>
    <dgm:cxn modelId="{E7404C6E-1B62-4945-9B34-4F408BEC981B}" type="presOf" srcId="{C3A69E89-B9B3-4FA4-BB34-A515B48AA3F0}" destId="{45A790A9-BDB3-47F1-8994-F13E7ECAACF0}" srcOrd="0" destOrd="0" presId="urn:microsoft.com/office/officeart/2005/8/layout/vList2"/>
    <dgm:cxn modelId="{E6C6C1C2-B45C-4D5B-898F-C91F111DBB93}" srcId="{D1DB87A6-081D-4637-A553-1CA1DAF6F660}" destId="{47625905-0ADD-47E4-ACBA-5D91E1BB45EF}" srcOrd="2" destOrd="0" parTransId="{26AE68AF-B56B-40C9-8F1F-B71EE51DBC2D}" sibTransId="{24C8526B-8412-42E0-AB52-66619290572E}"/>
    <dgm:cxn modelId="{76EF3BD2-F39C-4EA9-95F4-EC2F5B06B1D9}" srcId="{D1DB87A6-081D-4637-A553-1CA1DAF6F660}" destId="{940F2287-0C15-421C-80B3-7884EEE92071}" srcOrd="0" destOrd="0" parTransId="{BC0386F3-34CF-4A7F-BB28-C440352D255C}" sibTransId="{513DCEAD-B436-4680-B3B1-DA0898AE7C38}"/>
    <dgm:cxn modelId="{EA8623C7-2CE5-49FE-8E17-64E9EB2634A7}" type="presOf" srcId="{940F2287-0C15-421C-80B3-7884EEE92071}" destId="{67BE64B0-7A25-4687-B2A8-DF9A3E5E2F01}" srcOrd="0" destOrd="0" presId="urn:microsoft.com/office/officeart/2005/8/layout/vList2"/>
    <dgm:cxn modelId="{0A851DD7-7256-4873-AE8B-2ECE00037A86}" type="presOf" srcId="{6AB10403-784E-40E3-90B3-BCE1BC092AD5}" destId="{DC1FA7F6-896D-4829-AE1A-50C79F359470}" srcOrd="0" destOrd="0" presId="urn:microsoft.com/office/officeart/2005/8/layout/vList2"/>
    <dgm:cxn modelId="{50CED103-4D3B-42B2-8056-248EA58EAA1B}" srcId="{5486BA25-6F06-4792-84CA-2890B1F8B456}" destId="{6AB10403-784E-40E3-90B3-BCE1BC092AD5}" srcOrd="0" destOrd="0" parTransId="{1AC2FC13-462A-4E02-AFCD-F304616174BB}" sibTransId="{4CB72F3D-C33F-406F-B268-38DDA99CB641}"/>
    <dgm:cxn modelId="{1A80785B-5F87-423F-86D4-6403A5D7F0EC}" type="presOf" srcId="{D1DB87A6-081D-4637-A553-1CA1DAF6F660}" destId="{DA16FBD3-270A-4F46-9643-E475377B908C}" srcOrd="0" destOrd="0" presId="urn:microsoft.com/office/officeart/2005/8/layout/vList2"/>
    <dgm:cxn modelId="{C753E4FC-9B84-4B68-BD3F-976CB49B5EA7}" srcId="{D1DB87A6-081D-4637-A553-1CA1DAF6F660}" destId="{5486BA25-6F06-4792-84CA-2890B1F8B456}" srcOrd="1" destOrd="0" parTransId="{B434C8C3-3349-45B8-B26A-502F8DE15F1D}" sibTransId="{E6EED98D-46B1-4903-8A57-00B1D8C6CF44}"/>
    <dgm:cxn modelId="{0CC49CF9-06AE-40EA-9347-EC4803781FE1}" type="presOf" srcId="{98228B3C-6A76-469D-9EEA-91BD671210B2}" destId="{1EB9E334-338E-4350-89B3-5E6E9D02C784}" srcOrd="0" destOrd="0" presId="urn:microsoft.com/office/officeart/2005/8/layout/vList2"/>
    <dgm:cxn modelId="{D20B8F5B-51C4-422B-8894-5E0676392334}" srcId="{D1DB87A6-081D-4637-A553-1CA1DAF6F660}" destId="{E4092E4B-E174-4C5F-B740-EE9F39C5E726}" srcOrd="3" destOrd="0" parTransId="{1E2D05DC-AEE6-4343-B09E-4F4BBD3E92C3}" sibTransId="{9A862C10-3B71-475E-A149-3E18A2EC3784}"/>
    <dgm:cxn modelId="{828AEC52-AF30-490A-8713-BA89843F2BCF}" type="presOf" srcId="{E4092E4B-E174-4C5F-B740-EE9F39C5E726}" destId="{64F8FF79-E581-4174-9E48-18393E04A621}" srcOrd="0" destOrd="0" presId="urn:microsoft.com/office/officeart/2005/8/layout/vList2"/>
    <dgm:cxn modelId="{7C816705-43A7-44CA-8A09-38D2C9B9A0BB}" type="presParOf" srcId="{DA16FBD3-270A-4F46-9643-E475377B908C}" destId="{67BE64B0-7A25-4687-B2A8-DF9A3E5E2F01}" srcOrd="0" destOrd="0" presId="urn:microsoft.com/office/officeart/2005/8/layout/vList2"/>
    <dgm:cxn modelId="{401DAEC7-F48C-4A0E-98B8-79EB7431A668}" type="presParOf" srcId="{DA16FBD3-270A-4F46-9643-E475377B908C}" destId="{46EDF050-2CD6-4BC6-BECE-17E48EA93810}" srcOrd="1" destOrd="0" presId="urn:microsoft.com/office/officeart/2005/8/layout/vList2"/>
    <dgm:cxn modelId="{8B849D25-FE7E-4D37-8958-81775E8322BA}" type="presParOf" srcId="{DA16FBD3-270A-4F46-9643-E475377B908C}" destId="{7BE1ACED-A1CB-4C7A-9D92-E7E07672D838}" srcOrd="2" destOrd="0" presId="urn:microsoft.com/office/officeart/2005/8/layout/vList2"/>
    <dgm:cxn modelId="{05C6F99A-6594-4B18-9605-6EEA597A5D4D}" type="presParOf" srcId="{DA16FBD3-270A-4F46-9643-E475377B908C}" destId="{DC1FA7F6-896D-4829-AE1A-50C79F359470}" srcOrd="3" destOrd="0" presId="urn:microsoft.com/office/officeart/2005/8/layout/vList2"/>
    <dgm:cxn modelId="{57BB9CDF-6ACF-4142-A57C-4F0D54503CC2}" type="presParOf" srcId="{DA16FBD3-270A-4F46-9643-E475377B908C}" destId="{A057D012-EB62-4E0E-BCBA-DA853A33A8C7}" srcOrd="4" destOrd="0" presId="urn:microsoft.com/office/officeart/2005/8/layout/vList2"/>
    <dgm:cxn modelId="{4ED317D1-57D9-4950-8B4B-0E63509D3F11}" type="presParOf" srcId="{DA16FBD3-270A-4F46-9643-E475377B908C}" destId="{1EB9E334-338E-4350-89B3-5E6E9D02C784}" srcOrd="5" destOrd="0" presId="urn:microsoft.com/office/officeart/2005/8/layout/vList2"/>
    <dgm:cxn modelId="{852B77D2-E9FE-4A18-BBF3-C5A4E32ED741}" type="presParOf" srcId="{DA16FBD3-270A-4F46-9643-E475377B908C}" destId="{64F8FF79-E581-4174-9E48-18393E04A621}" srcOrd="6" destOrd="0" presId="urn:microsoft.com/office/officeart/2005/8/layout/vList2"/>
    <dgm:cxn modelId="{6C48E012-D488-4931-B144-4DED16FFAC4C}" type="presParOf" srcId="{DA16FBD3-270A-4F46-9643-E475377B908C}" destId="{45A790A9-BDB3-47F1-8994-F13E7ECAACF0}" srcOrd="7" destOrd="0" presId="urn:microsoft.com/office/officeart/2005/8/layout/vList2"/>
    <dgm:cxn modelId="{2349A336-274E-4C5C-822F-4A51D7D8A5AD}" type="presParOf" srcId="{DA16FBD3-270A-4F46-9643-E475377B908C}" destId="{CF2C500E-0E39-4814-87E2-A86975F8C12B}" srcOrd="8"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DC6AD38-AC08-4BE4-8F62-41E68D01EAD3}" type="doc">
      <dgm:prSet loTypeId="urn:microsoft.com/office/officeart/2005/8/layout/radial5" loCatId="cycle" qsTypeId="urn:microsoft.com/office/officeart/2005/8/quickstyle/simple4" qsCatId="simple" csTypeId="urn:microsoft.com/office/officeart/2005/8/colors/colorful2" csCatId="colorful" phldr="1"/>
      <dgm:spPr/>
      <dgm:t>
        <a:bodyPr/>
        <a:lstStyle/>
        <a:p>
          <a:endParaRPr lang="el-GR"/>
        </a:p>
      </dgm:t>
    </dgm:pt>
    <dgm:pt modelId="{18C27F59-FA75-4E18-811D-8998EE1B07BD}">
      <dgm:prSet phldrT="[Κείμενο]" custT="1"/>
      <dgm:spPr/>
      <dgm:t>
        <a:bodyPr/>
        <a:lstStyle/>
        <a:p>
          <a:r>
            <a:rPr lang="el-GR" sz="3200" b="1" dirty="0">
              <a:latin typeface="Arial Narrow" panose="020B0606020202030204" pitchFamily="34" charset="0"/>
            </a:rPr>
            <a:t>Μεγάλες </a:t>
          </a:r>
          <a:r>
            <a:rPr lang="el-GR" sz="3200" b="1" dirty="0" smtClean="0">
              <a:latin typeface="Arial Narrow" panose="020B0606020202030204" pitchFamily="34" charset="0"/>
            </a:rPr>
            <a:t>Ιδέες της ΔΜΑ</a:t>
          </a:r>
          <a:endParaRPr lang="el-GR" sz="3200" b="1" dirty="0">
            <a:latin typeface="Arial Narrow" panose="020B0606020202030204" pitchFamily="34" charset="0"/>
          </a:endParaRPr>
        </a:p>
      </dgm:t>
    </dgm:pt>
    <dgm:pt modelId="{86153AF6-0D62-468A-AAFA-5168F02FF87D}" type="parTrans" cxnId="{AC904026-B57F-4A6D-A40A-120723F60571}">
      <dgm:prSet/>
      <dgm:spPr/>
      <dgm:t>
        <a:bodyPr/>
        <a:lstStyle/>
        <a:p>
          <a:endParaRPr lang="el-GR" sz="4400">
            <a:latin typeface="Arial Narrow" panose="020B0606020202030204" pitchFamily="34" charset="0"/>
          </a:endParaRPr>
        </a:p>
      </dgm:t>
    </dgm:pt>
    <dgm:pt modelId="{1CAFED61-CD5C-4B2E-AD5E-ACBE1CBB9502}" type="sibTrans" cxnId="{AC904026-B57F-4A6D-A40A-120723F60571}">
      <dgm:prSet/>
      <dgm:spPr/>
      <dgm:t>
        <a:bodyPr/>
        <a:lstStyle/>
        <a:p>
          <a:endParaRPr lang="el-GR" sz="4400">
            <a:latin typeface="Arial Narrow" panose="020B0606020202030204" pitchFamily="34" charset="0"/>
          </a:endParaRPr>
        </a:p>
      </dgm:t>
    </dgm:pt>
    <dgm:pt modelId="{92BD30DC-CC52-49B1-A6F1-695668CE55C9}">
      <dgm:prSet phldrT="[Κείμενο]" custT="1"/>
      <dgm:spPr/>
      <dgm:t>
        <a:bodyPr/>
        <a:lstStyle/>
        <a:p>
          <a:pPr>
            <a:lnSpc>
              <a:spcPct val="100000"/>
            </a:lnSpc>
            <a:spcAft>
              <a:spcPts val="0"/>
            </a:spcAft>
          </a:pPr>
          <a:r>
            <a:rPr lang="el-GR" sz="2000" dirty="0">
              <a:latin typeface="Arial Narrow" panose="020B0606020202030204" pitchFamily="34" charset="0"/>
            </a:rPr>
            <a:t>Μέγεθος</a:t>
          </a:r>
          <a:r>
            <a:rPr lang="en-US" sz="2000" dirty="0">
              <a:latin typeface="Arial Narrow" panose="020B0606020202030204" pitchFamily="34" charset="0"/>
            </a:rPr>
            <a:t> </a:t>
          </a:r>
          <a:endParaRPr lang="el-GR" sz="2000" dirty="0">
            <a:latin typeface="Arial Narrow" panose="020B0606020202030204" pitchFamily="34" charset="0"/>
          </a:endParaRPr>
        </a:p>
        <a:p>
          <a:pPr>
            <a:lnSpc>
              <a:spcPct val="100000"/>
            </a:lnSpc>
            <a:spcAft>
              <a:spcPts val="0"/>
            </a:spcAft>
          </a:pPr>
          <a:r>
            <a:rPr lang="en-US" sz="2000" dirty="0">
              <a:latin typeface="Arial Narrow" panose="020B0606020202030204" pitchFamily="34" charset="0"/>
            </a:rPr>
            <a:t>&amp;</a:t>
          </a:r>
          <a:endParaRPr lang="el-GR" sz="2000" dirty="0">
            <a:latin typeface="Arial Narrow" panose="020B0606020202030204" pitchFamily="34" charset="0"/>
          </a:endParaRPr>
        </a:p>
        <a:p>
          <a:pPr>
            <a:lnSpc>
              <a:spcPct val="100000"/>
            </a:lnSpc>
            <a:spcAft>
              <a:spcPts val="0"/>
            </a:spcAft>
          </a:pPr>
          <a:r>
            <a:rPr lang="en-US" sz="2000" dirty="0">
              <a:latin typeface="Arial Narrow" panose="020B0606020202030204" pitchFamily="34" charset="0"/>
            </a:rPr>
            <a:t> </a:t>
          </a:r>
          <a:r>
            <a:rPr lang="el-GR" sz="2000" dirty="0">
              <a:latin typeface="Arial Narrow" panose="020B0606020202030204" pitchFamily="34" charset="0"/>
            </a:rPr>
            <a:t>Κλίμακα</a:t>
          </a:r>
        </a:p>
      </dgm:t>
    </dgm:pt>
    <dgm:pt modelId="{CFA57418-238D-4EAF-8720-736723A0990B}" type="parTrans" cxnId="{D5EE45C3-0FFA-426E-AE81-9C87293805CD}">
      <dgm:prSet custT="1"/>
      <dgm:spPr/>
      <dgm:t>
        <a:bodyPr/>
        <a:lstStyle/>
        <a:p>
          <a:endParaRPr lang="el-GR" sz="2000">
            <a:latin typeface="Arial Narrow" panose="020B0606020202030204" pitchFamily="34" charset="0"/>
          </a:endParaRPr>
        </a:p>
      </dgm:t>
    </dgm:pt>
    <dgm:pt modelId="{73CC62C3-CE23-4AEF-B30F-3CFB5484A799}" type="sibTrans" cxnId="{D5EE45C3-0FFA-426E-AE81-9C87293805CD}">
      <dgm:prSet/>
      <dgm:spPr/>
      <dgm:t>
        <a:bodyPr/>
        <a:lstStyle/>
        <a:p>
          <a:endParaRPr lang="el-GR" sz="4400">
            <a:latin typeface="Arial Narrow" panose="020B0606020202030204" pitchFamily="34" charset="0"/>
          </a:endParaRPr>
        </a:p>
      </dgm:t>
    </dgm:pt>
    <dgm:pt modelId="{C87AB093-F30D-4FD7-A90C-9479E32574C6}">
      <dgm:prSet phldrT="[Κείμενο]" custT="1"/>
      <dgm:spPr/>
      <dgm:t>
        <a:bodyPr/>
        <a:lstStyle/>
        <a:p>
          <a:pPr>
            <a:lnSpc>
              <a:spcPct val="100000"/>
            </a:lnSpc>
            <a:spcAft>
              <a:spcPts val="0"/>
            </a:spcAft>
          </a:pPr>
          <a:r>
            <a:rPr lang="el-GR" sz="2000" dirty="0">
              <a:latin typeface="Arial Narrow" panose="020B0606020202030204" pitchFamily="34" charset="0"/>
            </a:rPr>
            <a:t>Όργανα</a:t>
          </a:r>
        </a:p>
        <a:p>
          <a:pPr>
            <a:lnSpc>
              <a:spcPct val="100000"/>
            </a:lnSpc>
            <a:spcAft>
              <a:spcPts val="0"/>
            </a:spcAft>
          </a:pPr>
          <a:r>
            <a:rPr lang="el-GR" sz="2000" dirty="0">
              <a:latin typeface="Arial Narrow" panose="020B0606020202030204" pitchFamily="34" charset="0"/>
            </a:rPr>
            <a:t> &amp; Οργανολογία</a:t>
          </a:r>
        </a:p>
      </dgm:t>
    </dgm:pt>
    <dgm:pt modelId="{C00E01E8-B100-4612-933A-FBF83806BAE0}" type="parTrans" cxnId="{21536C5B-BE63-4F87-BD6C-6374C2190648}">
      <dgm:prSet custT="1"/>
      <dgm:spPr/>
      <dgm:t>
        <a:bodyPr/>
        <a:lstStyle/>
        <a:p>
          <a:endParaRPr lang="el-GR" sz="2000">
            <a:latin typeface="Arial Narrow" panose="020B0606020202030204" pitchFamily="34" charset="0"/>
          </a:endParaRPr>
        </a:p>
      </dgm:t>
    </dgm:pt>
    <dgm:pt modelId="{CB1FC36E-1D0E-49EB-88EB-6A33F4132FA2}" type="sibTrans" cxnId="{21536C5B-BE63-4F87-BD6C-6374C2190648}">
      <dgm:prSet/>
      <dgm:spPr/>
      <dgm:t>
        <a:bodyPr/>
        <a:lstStyle/>
        <a:p>
          <a:endParaRPr lang="el-GR" sz="4400">
            <a:latin typeface="Arial Narrow" panose="020B0606020202030204" pitchFamily="34" charset="0"/>
          </a:endParaRPr>
        </a:p>
      </dgm:t>
    </dgm:pt>
    <dgm:pt modelId="{229A83A8-2DB2-44AB-AF33-8D17B174077B}">
      <dgm:prSet phldrT="[Κείμενο]" custT="1"/>
      <dgm:spPr/>
      <dgm:t>
        <a:bodyPr/>
        <a:lstStyle/>
        <a:p>
          <a:r>
            <a:rPr lang="el-GR" sz="2000" dirty="0">
              <a:latin typeface="Arial Narrow" panose="020B0606020202030204" pitchFamily="34" charset="0"/>
            </a:rPr>
            <a:t>Επιστήμη-Τεχνολογία-Κοινωνία</a:t>
          </a:r>
        </a:p>
      </dgm:t>
    </dgm:pt>
    <dgm:pt modelId="{492F70F5-03B4-40EC-85D4-95ED80CA7926}" type="parTrans" cxnId="{67918163-C526-47C2-B546-45FED2CDF1E4}">
      <dgm:prSet custT="1"/>
      <dgm:spPr/>
      <dgm:t>
        <a:bodyPr/>
        <a:lstStyle/>
        <a:p>
          <a:endParaRPr lang="el-GR" sz="2000">
            <a:latin typeface="Arial Narrow" panose="020B0606020202030204" pitchFamily="34" charset="0"/>
          </a:endParaRPr>
        </a:p>
      </dgm:t>
    </dgm:pt>
    <dgm:pt modelId="{040AE487-16F0-4FBA-B531-D9AE3E036B25}" type="sibTrans" cxnId="{67918163-C526-47C2-B546-45FED2CDF1E4}">
      <dgm:prSet/>
      <dgm:spPr/>
      <dgm:t>
        <a:bodyPr/>
        <a:lstStyle/>
        <a:p>
          <a:endParaRPr lang="el-GR" sz="4400">
            <a:latin typeface="Arial Narrow" panose="020B0606020202030204" pitchFamily="34" charset="0"/>
          </a:endParaRPr>
        </a:p>
      </dgm:t>
    </dgm:pt>
    <dgm:pt modelId="{AE896B0A-44F5-45D0-8597-EF9954B68980}">
      <dgm:prSet custT="1"/>
      <dgm:spPr/>
      <dgm:t>
        <a:bodyPr/>
        <a:lstStyle/>
        <a:p>
          <a:pPr>
            <a:lnSpc>
              <a:spcPct val="100000"/>
            </a:lnSpc>
            <a:spcAft>
              <a:spcPts val="0"/>
            </a:spcAft>
          </a:pPr>
          <a:r>
            <a:rPr lang="el-GR" sz="2000" dirty="0">
              <a:latin typeface="Arial Narrow" panose="020B0606020202030204" pitchFamily="34" charset="0"/>
            </a:rPr>
            <a:t>Μοντέλα </a:t>
          </a:r>
        </a:p>
        <a:p>
          <a:pPr>
            <a:lnSpc>
              <a:spcPct val="100000"/>
            </a:lnSpc>
            <a:spcAft>
              <a:spcPts val="0"/>
            </a:spcAft>
          </a:pPr>
          <a:r>
            <a:rPr lang="el-GR" sz="2000" dirty="0">
              <a:latin typeface="Arial Narrow" panose="020B0606020202030204" pitchFamily="34" charset="0"/>
            </a:rPr>
            <a:t>&amp; </a:t>
          </a:r>
          <a:r>
            <a:rPr lang="el-GR" sz="2000" dirty="0" err="1">
              <a:latin typeface="Arial Narrow" panose="020B0606020202030204" pitchFamily="34" charset="0"/>
            </a:rPr>
            <a:t>Προσομοι</a:t>
          </a:r>
          <a:r>
            <a:rPr lang="el-GR" sz="2000" dirty="0">
              <a:latin typeface="Arial Narrow" panose="020B0606020202030204" pitchFamily="34" charset="0"/>
            </a:rPr>
            <a:t>-ώσεις</a:t>
          </a:r>
        </a:p>
      </dgm:t>
    </dgm:pt>
    <dgm:pt modelId="{E603DF98-A8F1-48DA-A695-D7D3671FF32E}" type="parTrans" cxnId="{4C5B88C0-C350-44BC-808A-32386DCD02F6}">
      <dgm:prSet custT="1"/>
      <dgm:spPr/>
      <dgm:t>
        <a:bodyPr/>
        <a:lstStyle/>
        <a:p>
          <a:endParaRPr lang="el-GR" sz="2000">
            <a:latin typeface="Arial Narrow" panose="020B0606020202030204" pitchFamily="34" charset="0"/>
          </a:endParaRPr>
        </a:p>
      </dgm:t>
    </dgm:pt>
    <dgm:pt modelId="{47927F73-7345-4F7B-8E76-50D26013E24C}" type="sibTrans" cxnId="{4C5B88C0-C350-44BC-808A-32386DCD02F6}">
      <dgm:prSet/>
      <dgm:spPr/>
      <dgm:t>
        <a:bodyPr/>
        <a:lstStyle/>
        <a:p>
          <a:endParaRPr lang="el-GR" sz="4400">
            <a:latin typeface="Arial Narrow" panose="020B0606020202030204" pitchFamily="34" charset="0"/>
          </a:endParaRPr>
        </a:p>
      </dgm:t>
    </dgm:pt>
    <dgm:pt modelId="{D7FA4492-D7F4-4B21-B465-115C467AC31A}">
      <dgm:prSet custT="1"/>
      <dgm:spPr/>
      <dgm:t>
        <a:bodyPr/>
        <a:lstStyle/>
        <a:p>
          <a:r>
            <a:rPr lang="el-GR" sz="2000" dirty="0">
              <a:latin typeface="Arial Narrow" panose="020B0606020202030204" pitchFamily="34" charset="0"/>
            </a:rPr>
            <a:t>Ιδιότητες που εξαρτώνται από το μέγεθος</a:t>
          </a:r>
        </a:p>
      </dgm:t>
    </dgm:pt>
    <dgm:pt modelId="{508CF006-3FCF-4CB6-98CD-4EEDD93E9D0A}" type="parTrans" cxnId="{9565EE22-5963-4C25-A207-27583FF82BC5}">
      <dgm:prSet custT="1"/>
      <dgm:spPr/>
      <dgm:t>
        <a:bodyPr/>
        <a:lstStyle/>
        <a:p>
          <a:endParaRPr lang="el-GR" sz="2000">
            <a:latin typeface="Arial Narrow" panose="020B0606020202030204" pitchFamily="34" charset="0"/>
          </a:endParaRPr>
        </a:p>
      </dgm:t>
    </dgm:pt>
    <dgm:pt modelId="{2D8A1D80-D7F1-486D-AAE6-FDE26C2989EA}" type="sibTrans" cxnId="{9565EE22-5963-4C25-A207-27583FF82BC5}">
      <dgm:prSet/>
      <dgm:spPr/>
      <dgm:t>
        <a:bodyPr/>
        <a:lstStyle/>
        <a:p>
          <a:endParaRPr lang="el-GR" sz="4400">
            <a:latin typeface="Arial Narrow" panose="020B0606020202030204" pitchFamily="34" charset="0"/>
          </a:endParaRPr>
        </a:p>
      </dgm:t>
    </dgm:pt>
    <dgm:pt modelId="{A8721318-90DF-40B8-992F-68CA147C557F}" type="pres">
      <dgm:prSet presAssocID="{6DC6AD38-AC08-4BE4-8F62-41E68D01EAD3}" presName="Name0" presStyleCnt="0">
        <dgm:presLayoutVars>
          <dgm:chMax val="1"/>
          <dgm:dir/>
          <dgm:animLvl val="ctr"/>
          <dgm:resizeHandles val="exact"/>
        </dgm:presLayoutVars>
      </dgm:prSet>
      <dgm:spPr/>
      <dgm:t>
        <a:bodyPr/>
        <a:lstStyle/>
        <a:p>
          <a:endParaRPr lang="el-GR"/>
        </a:p>
      </dgm:t>
    </dgm:pt>
    <dgm:pt modelId="{793A1638-D131-4C20-81F2-F2DC3FFCBF6A}" type="pres">
      <dgm:prSet presAssocID="{18C27F59-FA75-4E18-811D-8998EE1B07BD}" presName="centerShape" presStyleLbl="node0" presStyleIdx="0" presStyleCnt="1" custScaleX="167030" custScaleY="131679"/>
      <dgm:spPr/>
      <dgm:t>
        <a:bodyPr/>
        <a:lstStyle/>
        <a:p>
          <a:endParaRPr lang="el-GR"/>
        </a:p>
      </dgm:t>
    </dgm:pt>
    <dgm:pt modelId="{0433E395-7D07-4D87-9598-050E9FD48D62}" type="pres">
      <dgm:prSet presAssocID="{CFA57418-238D-4EAF-8720-736723A0990B}" presName="parTrans" presStyleLbl="sibTrans2D1" presStyleIdx="0" presStyleCnt="5" custScaleX="73153" custScaleY="67611" custLinFactNeighborX="5852" custLinFactNeighborY="-4672"/>
      <dgm:spPr/>
      <dgm:t>
        <a:bodyPr/>
        <a:lstStyle/>
        <a:p>
          <a:endParaRPr lang="el-GR"/>
        </a:p>
      </dgm:t>
    </dgm:pt>
    <dgm:pt modelId="{4A48B827-E419-4E70-9D47-D433EDDF4236}" type="pres">
      <dgm:prSet presAssocID="{CFA57418-238D-4EAF-8720-736723A0990B}" presName="connectorText" presStyleLbl="sibTrans2D1" presStyleIdx="0" presStyleCnt="5"/>
      <dgm:spPr/>
      <dgm:t>
        <a:bodyPr/>
        <a:lstStyle/>
        <a:p>
          <a:endParaRPr lang="el-GR"/>
        </a:p>
      </dgm:t>
    </dgm:pt>
    <dgm:pt modelId="{0BFC015E-216A-4B9A-9D10-D4BFF1CBA8ED}" type="pres">
      <dgm:prSet presAssocID="{92BD30DC-CC52-49B1-A6F1-695668CE55C9}" presName="node" presStyleLbl="node1" presStyleIdx="0" presStyleCnt="5" custScaleX="118307" custScaleY="82096" custRadScaleRad="131080" custRadScaleInc="-244877">
        <dgm:presLayoutVars>
          <dgm:bulletEnabled val="1"/>
        </dgm:presLayoutVars>
      </dgm:prSet>
      <dgm:spPr/>
      <dgm:t>
        <a:bodyPr/>
        <a:lstStyle/>
        <a:p>
          <a:endParaRPr lang="el-GR"/>
        </a:p>
      </dgm:t>
    </dgm:pt>
    <dgm:pt modelId="{C5F91F75-9C56-4E12-90E0-6705F574EA23}" type="pres">
      <dgm:prSet presAssocID="{508CF006-3FCF-4CB6-98CD-4EEDD93E9D0A}" presName="parTrans" presStyleLbl="sibTrans2D1" presStyleIdx="1" presStyleCnt="5" custScaleX="76680" custScaleY="71284" custLinFactNeighborX="19802" custLinFactNeighborY="14015"/>
      <dgm:spPr/>
      <dgm:t>
        <a:bodyPr/>
        <a:lstStyle/>
        <a:p>
          <a:endParaRPr lang="el-GR"/>
        </a:p>
      </dgm:t>
    </dgm:pt>
    <dgm:pt modelId="{ED745D14-89AF-4542-9109-73D1E13837A7}" type="pres">
      <dgm:prSet presAssocID="{508CF006-3FCF-4CB6-98CD-4EEDD93E9D0A}" presName="connectorText" presStyleLbl="sibTrans2D1" presStyleIdx="1" presStyleCnt="5"/>
      <dgm:spPr/>
      <dgm:t>
        <a:bodyPr/>
        <a:lstStyle/>
        <a:p>
          <a:endParaRPr lang="el-GR"/>
        </a:p>
      </dgm:t>
    </dgm:pt>
    <dgm:pt modelId="{D4F5A95C-ADDD-4CB8-AC35-F002C61F91CB}" type="pres">
      <dgm:prSet presAssocID="{D7FA4492-D7F4-4B21-B465-115C467AC31A}" presName="node" presStyleLbl="node1" presStyleIdx="1" presStyleCnt="5" custScaleX="155279" custRadScaleRad="129224" custRadScaleInc="-60453">
        <dgm:presLayoutVars>
          <dgm:bulletEnabled val="1"/>
        </dgm:presLayoutVars>
      </dgm:prSet>
      <dgm:spPr/>
      <dgm:t>
        <a:bodyPr/>
        <a:lstStyle/>
        <a:p>
          <a:endParaRPr lang="el-GR"/>
        </a:p>
      </dgm:t>
    </dgm:pt>
    <dgm:pt modelId="{6DDF5E93-B096-4568-82F4-0CB67B7CDDC8}" type="pres">
      <dgm:prSet presAssocID="{E603DF98-A8F1-48DA-A695-D7D3671FF32E}" presName="parTrans" presStyleLbl="sibTrans2D1" presStyleIdx="2" presStyleCnt="5" custScaleX="99339" custScaleY="68778" custLinFactNeighborX="-2823" custLinFactNeighborY="18667"/>
      <dgm:spPr/>
      <dgm:t>
        <a:bodyPr/>
        <a:lstStyle/>
        <a:p>
          <a:endParaRPr lang="el-GR"/>
        </a:p>
      </dgm:t>
    </dgm:pt>
    <dgm:pt modelId="{1077E69E-420A-4DB3-AFFF-650E26F085DD}" type="pres">
      <dgm:prSet presAssocID="{E603DF98-A8F1-48DA-A695-D7D3671FF32E}" presName="connectorText" presStyleLbl="sibTrans2D1" presStyleIdx="2" presStyleCnt="5"/>
      <dgm:spPr/>
      <dgm:t>
        <a:bodyPr/>
        <a:lstStyle/>
        <a:p>
          <a:endParaRPr lang="el-GR"/>
        </a:p>
      </dgm:t>
    </dgm:pt>
    <dgm:pt modelId="{4FB5E298-A82A-4140-881F-A9231E626E7B}" type="pres">
      <dgm:prSet presAssocID="{AE896B0A-44F5-45D0-8597-EF9954B68980}" presName="node" presStyleLbl="node1" presStyleIdx="2" presStyleCnt="5" custScaleX="141270" custRadScaleRad="136706" custRadScaleInc="-61946">
        <dgm:presLayoutVars>
          <dgm:bulletEnabled val="1"/>
        </dgm:presLayoutVars>
      </dgm:prSet>
      <dgm:spPr/>
      <dgm:t>
        <a:bodyPr/>
        <a:lstStyle/>
        <a:p>
          <a:endParaRPr lang="el-GR"/>
        </a:p>
      </dgm:t>
    </dgm:pt>
    <dgm:pt modelId="{A049C14C-2C78-4A15-9922-303C3736962B}" type="pres">
      <dgm:prSet presAssocID="{C00E01E8-B100-4612-933A-FBF83806BAE0}" presName="parTrans" presStyleLbl="sibTrans2D1" presStyleIdx="3" presStyleCnt="5" custScaleX="63834" custScaleY="78143" custLinFactNeighborX="20572" custLinFactNeighborY="32959"/>
      <dgm:spPr/>
      <dgm:t>
        <a:bodyPr/>
        <a:lstStyle/>
        <a:p>
          <a:endParaRPr lang="el-GR"/>
        </a:p>
      </dgm:t>
    </dgm:pt>
    <dgm:pt modelId="{8554FDFB-9FF4-4B88-BA01-59E37E0DCFE7}" type="pres">
      <dgm:prSet presAssocID="{C00E01E8-B100-4612-933A-FBF83806BAE0}" presName="connectorText" presStyleLbl="sibTrans2D1" presStyleIdx="3" presStyleCnt="5"/>
      <dgm:spPr/>
      <dgm:t>
        <a:bodyPr/>
        <a:lstStyle/>
        <a:p>
          <a:endParaRPr lang="el-GR"/>
        </a:p>
      </dgm:t>
    </dgm:pt>
    <dgm:pt modelId="{6EAC029B-77A0-427B-B574-548E56AE7D60}" type="pres">
      <dgm:prSet presAssocID="{C87AB093-F30D-4FD7-A90C-9479E32574C6}" presName="node" presStyleLbl="node1" presStyleIdx="3" presStyleCnt="5" custScaleX="156683" custScaleY="95438" custRadScaleRad="128934" custRadScaleInc="47440">
        <dgm:presLayoutVars>
          <dgm:bulletEnabled val="1"/>
        </dgm:presLayoutVars>
      </dgm:prSet>
      <dgm:spPr/>
      <dgm:t>
        <a:bodyPr/>
        <a:lstStyle/>
        <a:p>
          <a:endParaRPr lang="el-GR"/>
        </a:p>
      </dgm:t>
    </dgm:pt>
    <dgm:pt modelId="{A1CC53A9-EA8F-4BA8-845B-8E25723571A2}" type="pres">
      <dgm:prSet presAssocID="{492F70F5-03B4-40EC-85D4-95ED80CA7926}" presName="parTrans" presStyleLbl="sibTrans2D1" presStyleIdx="4" presStyleCnt="5" custScaleX="65254" custScaleY="64791"/>
      <dgm:spPr/>
      <dgm:t>
        <a:bodyPr/>
        <a:lstStyle/>
        <a:p>
          <a:endParaRPr lang="el-GR"/>
        </a:p>
      </dgm:t>
    </dgm:pt>
    <dgm:pt modelId="{479BACA5-4548-43EC-9585-212E8D458253}" type="pres">
      <dgm:prSet presAssocID="{492F70F5-03B4-40EC-85D4-95ED80CA7926}" presName="connectorText" presStyleLbl="sibTrans2D1" presStyleIdx="4" presStyleCnt="5"/>
      <dgm:spPr/>
      <dgm:t>
        <a:bodyPr/>
        <a:lstStyle/>
        <a:p>
          <a:endParaRPr lang="el-GR"/>
        </a:p>
      </dgm:t>
    </dgm:pt>
    <dgm:pt modelId="{C334B720-78D3-4D82-BEF3-0BD39055A62A}" type="pres">
      <dgm:prSet presAssocID="{229A83A8-2DB2-44AB-AF33-8D17B174077B}" presName="node" presStyleLbl="node1" presStyleIdx="4" presStyleCnt="5" custScaleX="164495" custRadScaleRad="124846" custRadScaleInc="103505">
        <dgm:presLayoutVars>
          <dgm:bulletEnabled val="1"/>
        </dgm:presLayoutVars>
      </dgm:prSet>
      <dgm:spPr/>
      <dgm:t>
        <a:bodyPr/>
        <a:lstStyle/>
        <a:p>
          <a:endParaRPr lang="el-GR"/>
        </a:p>
      </dgm:t>
    </dgm:pt>
  </dgm:ptLst>
  <dgm:cxnLst>
    <dgm:cxn modelId="{5333FFF7-25E2-44DF-8BEC-89C65677F68E}" type="presOf" srcId="{492F70F5-03B4-40EC-85D4-95ED80CA7926}" destId="{479BACA5-4548-43EC-9585-212E8D458253}" srcOrd="1" destOrd="0" presId="urn:microsoft.com/office/officeart/2005/8/layout/radial5"/>
    <dgm:cxn modelId="{45A699F2-FB2A-4207-BB75-673D8D9AF6CC}" type="presOf" srcId="{C87AB093-F30D-4FD7-A90C-9479E32574C6}" destId="{6EAC029B-77A0-427B-B574-548E56AE7D60}" srcOrd="0" destOrd="0" presId="urn:microsoft.com/office/officeart/2005/8/layout/radial5"/>
    <dgm:cxn modelId="{CD71CB4E-250C-4484-9467-1D326E25531E}" type="presOf" srcId="{E603DF98-A8F1-48DA-A695-D7D3671FF32E}" destId="{1077E69E-420A-4DB3-AFFF-650E26F085DD}" srcOrd="1" destOrd="0" presId="urn:microsoft.com/office/officeart/2005/8/layout/radial5"/>
    <dgm:cxn modelId="{E7946186-B207-43A6-BD4D-3070B486D7AA}" type="presOf" srcId="{508CF006-3FCF-4CB6-98CD-4EEDD93E9D0A}" destId="{C5F91F75-9C56-4E12-90E0-6705F574EA23}" srcOrd="0" destOrd="0" presId="urn:microsoft.com/office/officeart/2005/8/layout/radial5"/>
    <dgm:cxn modelId="{DFCA6A8F-E1C3-44DC-8A2B-09AC3E9E1D3E}" type="presOf" srcId="{CFA57418-238D-4EAF-8720-736723A0990B}" destId="{4A48B827-E419-4E70-9D47-D433EDDF4236}" srcOrd="1" destOrd="0" presId="urn:microsoft.com/office/officeart/2005/8/layout/radial5"/>
    <dgm:cxn modelId="{AB2ABA90-C2D2-4944-A6F3-FEE30CADB3FD}" type="presOf" srcId="{492F70F5-03B4-40EC-85D4-95ED80CA7926}" destId="{A1CC53A9-EA8F-4BA8-845B-8E25723571A2}" srcOrd="0" destOrd="0" presId="urn:microsoft.com/office/officeart/2005/8/layout/radial5"/>
    <dgm:cxn modelId="{41769B56-9075-403C-A2E7-4E2B651D87F2}" type="presOf" srcId="{CFA57418-238D-4EAF-8720-736723A0990B}" destId="{0433E395-7D07-4D87-9598-050E9FD48D62}" srcOrd="0" destOrd="0" presId="urn:microsoft.com/office/officeart/2005/8/layout/radial5"/>
    <dgm:cxn modelId="{D5EE45C3-0FFA-426E-AE81-9C87293805CD}" srcId="{18C27F59-FA75-4E18-811D-8998EE1B07BD}" destId="{92BD30DC-CC52-49B1-A6F1-695668CE55C9}" srcOrd="0" destOrd="0" parTransId="{CFA57418-238D-4EAF-8720-736723A0990B}" sibTransId="{73CC62C3-CE23-4AEF-B30F-3CFB5484A799}"/>
    <dgm:cxn modelId="{7ED8D15F-10B4-409D-8259-1A809F3DF88F}" type="presOf" srcId="{92BD30DC-CC52-49B1-A6F1-695668CE55C9}" destId="{0BFC015E-216A-4B9A-9D10-D4BFF1CBA8ED}" srcOrd="0" destOrd="0" presId="urn:microsoft.com/office/officeart/2005/8/layout/radial5"/>
    <dgm:cxn modelId="{9565EE22-5963-4C25-A207-27583FF82BC5}" srcId="{18C27F59-FA75-4E18-811D-8998EE1B07BD}" destId="{D7FA4492-D7F4-4B21-B465-115C467AC31A}" srcOrd="1" destOrd="0" parTransId="{508CF006-3FCF-4CB6-98CD-4EEDD93E9D0A}" sibTransId="{2D8A1D80-D7F1-486D-AAE6-FDE26C2989EA}"/>
    <dgm:cxn modelId="{4071937A-4CFE-4315-94E6-027449D88ABB}" type="presOf" srcId="{C00E01E8-B100-4612-933A-FBF83806BAE0}" destId="{8554FDFB-9FF4-4B88-BA01-59E37E0DCFE7}" srcOrd="1" destOrd="0" presId="urn:microsoft.com/office/officeart/2005/8/layout/radial5"/>
    <dgm:cxn modelId="{4C5B88C0-C350-44BC-808A-32386DCD02F6}" srcId="{18C27F59-FA75-4E18-811D-8998EE1B07BD}" destId="{AE896B0A-44F5-45D0-8597-EF9954B68980}" srcOrd="2" destOrd="0" parTransId="{E603DF98-A8F1-48DA-A695-D7D3671FF32E}" sibTransId="{47927F73-7345-4F7B-8E76-50D26013E24C}"/>
    <dgm:cxn modelId="{37E0846A-74D5-42EE-AA2F-8F37BC846E7A}" type="presOf" srcId="{D7FA4492-D7F4-4B21-B465-115C467AC31A}" destId="{D4F5A95C-ADDD-4CB8-AC35-F002C61F91CB}" srcOrd="0" destOrd="0" presId="urn:microsoft.com/office/officeart/2005/8/layout/radial5"/>
    <dgm:cxn modelId="{6FCC7B47-9B29-434E-ADDA-AC6C8997A2F9}" type="presOf" srcId="{6DC6AD38-AC08-4BE4-8F62-41E68D01EAD3}" destId="{A8721318-90DF-40B8-992F-68CA147C557F}" srcOrd="0" destOrd="0" presId="urn:microsoft.com/office/officeart/2005/8/layout/radial5"/>
    <dgm:cxn modelId="{67918163-C526-47C2-B546-45FED2CDF1E4}" srcId="{18C27F59-FA75-4E18-811D-8998EE1B07BD}" destId="{229A83A8-2DB2-44AB-AF33-8D17B174077B}" srcOrd="4" destOrd="0" parTransId="{492F70F5-03B4-40EC-85D4-95ED80CA7926}" sibTransId="{040AE487-16F0-4FBA-B531-D9AE3E036B25}"/>
    <dgm:cxn modelId="{CBB66FE9-FE1B-4A10-9C4A-26526739BA26}" type="presOf" srcId="{508CF006-3FCF-4CB6-98CD-4EEDD93E9D0A}" destId="{ED745D14-89AF-4542-9109-73D1E13837A7}" srcOrd="1" destOrd="0" presId="urn:microsoft.com/office/officeart/2005/8/layout/radial5"/>
    <dgm:cxn modelId="{0C1F8B97-6723-4F06-9CCF-2564A591F6E5}" type="presOf" srcId="{229A83A8-2DB2-44AB-AF33-8D17B174077B}" destId="{C334B720-78D3-4D82-BEF3-0BD39055A62A}" srcOrd="0" destOrd="0" presId="urn:microsoft.com/office/officeart/2005/8/layout/radial5"/>
    <dgm:cxn modelId="{8A9997CE-2E2E-4D10-AC28-0628FCEF8D40}" type="presOf" srcId="{E603DF98-A8F1-48DA-A695-D7D3671FF32E}" destId="{6DDF5E93-B096-4568-82F4-0CB67B7CDDC8}" srcOrd="0" destOrd="0" presId="urn:microsoft.com/office/officeart/2005/8/layout/radial5"/>
    <dgm:cxn modelId="{AC904026-B57F-4A6D-A40A-120723F60571}" srcId="{6DC6AD38-AC08-4BE4-8F62-41E68D01EAD3}" destId="{18C27F59-FA75-4E18-811D-8998EE1B07BD}" srcOrd="0" destOrd="0" parTransId="{86153AF6-0D62-468A-AAFA-5168F02FF87D}" sibTransId="{1CAFED61-CD5C-4B2E-AD5E-ACBE1CBB9502}"/>
    <dgm:cxn modelId="{21536C5B-BE63-4F87-BD6C-6374C2190648}" srcId="{18C27F59-FA75-4E18-811D-8998EE1B07BD}" destId="{C87AB093-F30D-4FD7-A90C-9479E32574C6}" srcOrd="3" destOrd="0" parTransId="{C00E01E8-B100-4612-933A-FBF83806BAE0}" sibTransId="{CB1FC36E-1D0E-49EB-88EB-6A33F4132FA2}"/>
    <dgm:cxn modelId="{1A422216-F3F0-49CB-A53D-4DF838A6F421}" type="presOf" srcId="{C00E01E8-B100-4612-933A-FBF83806BAE0}" destId="{A049C14C-2C78-4A15-9922-303C3736962B}" srcOrd="0" destOrd="0" presId="urn:microsoft.com/office/officeart/2005/8/layout/radial5"/>
    <dgm:cxn modelId="{3DB36DCC-6F5C-436D-BFEF-7235DE3D1379}" type="presOf" srcId="{AE896B0A-44F5-45D0-8597-EF9954B68980}" destId="{4FB5E298-A82A-4140-881F-A9231E626E7B}" srcOrd="0" destOrd="0" presId="urn:microsoft.com/office/officeart/2005/8/layout/radial5"/>
    <dgm:cxn modelId="{A623AA0F-1BA1-4357-843C-90821A393804}" type="presOf" srcId="{18C27F59-FA75-4E18-811D-8998EE1B07BD}" destId="{793A1638-D131-4C20-81F2-F2DC3FFCBF6A}" srcOrd="0" destOrd="0" presId="urn:microsoft.com/office/officeart/2005/8/layout/radial5"/>
    <dgm:cxn modelId="{E16D8C1B-7843-4A38-A242-2748D5B6307B}" type="presParOf" srcId="{A8721318-90DF-40B8-992F-68CA147C557F}" destId="{793A1638-D131-4C20-81F2-F2DC3FFCBF6A}" srcOrd="0" destOrd="0" presId="urn:microsoft.com/office/officeart/2005/8/layout/radial5"/>
    <dgm:cxn modelId="{08EC6CAC-B1D2-4A3A-A7DE-089EA59134D1}" type="presParOf" srcId="{A8721318-90DF-40B8-992F-68CA147C557F}" destId="{0433E395-7D07-4D87-9598-050E9FD48D62}" srcOrd="1" destOrd="0" presId="urn:microsoft.com/office/officeart/2005/8/layout/radial5"/>
    <dgm:cxn modelId="{82C48C00-00F2-4CC4-9C69-2ACC3356ED35}" type="presParOf" srcId="{0433E395-7D07-4D87-9598-050E9FD48D62}" destId="{4A48B827-E419-4E70-9D47-D433EDDF4236}" srcOrd="0" destOrd="0" presId="urn:microsoft.com/office/officeart/2005/8/layout/radial5"/>
    <dgm:cxn modelId="{2ADA02FD-D242-4817-BE59-BF82F1018E91}" type="presParOf" srcId="{A8721318-90DF-40B8-992F-68CA147C557F}" destId="{0BFC015E-216A-4B9A-9D10-D4BFF1CBA8ED}" srcOrd="2" destOrd="0" presId="urn:microsoft.com/office/officeart/2005/8/layout/radial5"/>
    <dgm:cxn modelId="{96F22E77-08F1-4365-A418-9C5CDFBCF599}" type="presParOf" srcId="{A8721318-90DF-40B8-992F-68CA147C557F}" destId="{C5F91F75-9C56-4E12-90E0-6705F574EA23}" srcOrd="3" destOrd="0" presId="urn:microsoft.com/office/officeart/2005/8/layout/radial5"/>
    <dgm:cxn modelId="{40F901F7-CE08-4F6E-85D3-83C0869F75B1}" type="presParOf" srcId="{C5F91F75-9C56-4E12-90E0-6705F574EA23}" destId="{ED745D14-89AF-4542-9109-73D1E13837A7}" srcOrd="0" destOrd="0" presId="urn:microsoft.com/office/officeart/2005/8/layout/radial5"/>
    <dgm:cxn modelId="{1EAFCA9E-3018-4A1A-A0FD-94786A6F7200}" type="presParOf" srcId="{A8721318-90DF-40B8-992F-68CA147C557F}" destId="{D4F5A95C-ADDD-4CB8-AC35-F002C61F91CB}" srcOrd="4" destOrd="0" presId="urn:microsoft.com/office/officeart/2005/8/layout/radial5"/>
    <dgm:cxn modelId="{D333710D-CEF5-4A70-9FDC-5613DA74116E}" type="presParOf" srcId="{A8721318-90DF-40B8-992F-68CA147C557F}" destId="{6DDF5E93-B096-4568-82F4-0CB67B7CDDC8}" srcOrd="5" destOrd="0" presId="urn:microsoft.com/office/officeart/2005/8/layout/radial5"/>
    <dgm:cxn modelId="{F74061C8-1852-43C9-99FB-35CF017D85EB}" type="presParOf" srcId="{6DDF5E93-B096-4568-82F4-0CB67B7CDDC8}" destId="{1077E69E-420A-4DB3-AFFF-650E26F085DD}" srcOrd="0" destOrd="0" presId="urn:microsoft.com/office/officeart/2005/8/layout/radial5"/>
    <dgm:cxn modelId="{616727A8-63EB-43EC-9152-38E08B51E7F8}" type="presParOf" srcId="{A8721318-90DF-40B8-992F-68CA147C557F}" destId="{4FB5E298-A82A-4140-881F-A9231E626E7B}" srcOrd="6" destOrd="0" presId="urn:microsoft.com/office/officeart/2005/8/layout/radial5"/>
    <dgm:cxn modelId="{6A683F68-21C7-4224-9F1F-48068C9DE00C}" type="presParOf" srcId="{A8721318-90DF-40B8-992F-68CA147C557F}" destId="{A049C14C-2C78-4A15-9922-303C3736962B}" srcOrd="7" destOrd="0" presId="urn:microsoft.com/office/officeart/2005/8/layout/radial5"/>
    <dgm:cxn modelId="{0E72E9A5-D24C-44EA-BE79-A74C742BA89A}" type="presParOf" srcId="{A049C14C-2C78-4A15-9922-303C3736962B}" destId="{8554FDFB-9FF4-4B88-BA01-59E37E0DCFE7}" srcOrd="0" destOrd="0" presId="urn:microsoft.com/office/officeart/2005/8/layout/radial5"/>
    <dgm:cxn modelId="{C220084C-6ED8-4FEA-9E9E-F73997412F08}" type="presParOf" srcId="{A8721318-90DF-40B8-992F-68CA147C557F}" destId="{6EAC029B-77A0-427B-B574-548E56AE7D60}" srcOrd="8" destOrd="0" presId="urn:microsoft.com/office/officeart/2005/8/layout/radial5"/>
    <dgm:cxn modelId="{6858E841-4105-4296-BC7B-257A37B55879}" type="presParOf" srcId="{A8721318-90DF-40B8-992F-68CA147C557F}" destId="{A1CC53A9-EA8F-4BA8-845B-8E25723571A2}" srcOrd="9" destOrd="0" presId="urn:microsoft.com/office/officeart/2005/8/layout/radial5"/>
    <dgm:cxn modelId="{40AAEA16-E9FB-494B-A320-DA28403654D5}" type="presParOf" srcId="{A1CC53A9-EA8F-4BA8-845B-8E25723571A2}" destId="{479BACA5-4548-43EC-9585-212E8D458253}" srcOrd="0" destOrd="0" presId="urn:microsoft.com/office/officeart/2005/8/layout/radial5"/>
    <dgm:cxn modelId="{79F69D06-8169-4E55-89C0-49E0B8E9F7DE}" type="presParOf" srcId="{A8721318-90DF-40B8-992F-68CA147C557F}" destId="{C334B720-78D3-4D82-BEF3-0BD39055A62A}" srcOrd="10" destOrd="0" presId="urn:microsoft.com/office/officeart/2005/8/layout/radial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6344E0-5932-40F5-87ED-1D141357A9A5}" type="doc">
      <dgm:prSet loTypeId="urn:microsoft.com/office/officeart/2005/8/layout/list1" loCatId="list" qsTypeId="urn:microsoft.com/office/officeart/2005/8/quickstyle/simple2" qsCatId="simple" csTypeId="urn:microsoft.com/office/officeart/2005/8/colors/accent0_2" csCatId="mainScheme" phldr="1"/>
      <dgm:spPr/>
      <dgm:t>
        <a:bodyPr/>
        <a:lstStyle/>
        <a:p>
          <a:endParaRPr lang="el-GR"/>
        </a:p>
      </dgm:t>
    </dgm:pt>
    <dgm:pt modelId="{39394936-F9AB-4A3B-B705-23170042EDD4}">
      <dgm:prSet phldrT="[Κείμενο]" custT="1"/>
      <dgm:spPr/>
      <dgm:t>
        <a:bodyPr/>
        <a:lstStyle/>
        <a:p>
          <a:r>
            <a:rPr lang="en-US" sz="2400" b="1" dirty="0"/>
            <a:t>I. Design - </a:t>
          </a:r>
          <a:r>
            <a:rPr lang="el-GR" sz="2400" b="1" dirty="0"/>
            <a:t>Σχεδιασμός</a:t>
          </a:r>
        </a:p>
      </dgm:t>
    </dgm:pt>
    <dgm:pt modelId="{29003808-6B37-4633-AD61-3E8FA79B8537}" type="parTrans" cxnId="{C04F5490-A606-45C1-92FF-E5C31D63502C}">
      <dgm:prSet/>
      <dgm:spPr/>
      <dgm:t>
        <a:bodyPr/>
        <a:lstStyle/>
        <a:p>
          <a:endParaRPr lang="el-GR" sz="2400" b="1"/>
        </a:p>
      </dgm:t>
    </dgm:pt>
    <dgm:pt modelId="{64D02D9A-0BBB-4004-9448-58AA2B14866B}" type="sibTrans" cxnId="{C04F5490-A606-45C1-92FF-E5C31D63502C}">
      <dgm:prSet/>
      <dgm:spPr/>
      <dgm:t>
        <a:bodyPr/>
        <a:lstStyle/>
        <a:p>
          <a:endParaRPr lang="el-GR" sz="2400" b="1"/>
        </a:p>
      </dgm:t>
    </dgm:pt>
    <dgm:pt modelId="{E3ED4B8E-A333-45CB-8F22-CCFD2358EC0B}">
      <dgm:prSet phldrT="[Κείμενο]" custT="1"/>
      <dgm:spPr/>
      <dgm:t>
        <a:bodyPr/>
        <a:lstStyle/>
        <a:p>
          <a:r>
            <a:rPr lang="en-US" sz="2400" b="1" dirty="0"/>
            <a:t>II. Development</a:t>
          </a:r>
          <a:r>
            <a:rPr lang="el-GR" sz="2400" b="1" dirty="0"/>
            <a:t> - Ανάπτυξη</a:t>
          </a:r>
        </a:p>
      </dgm:t>
    </dgm:pt>
    <dgm:pt modelId="{AF9A73CE-B295-4DCD-B496-C585EABA6968}" type="parTrans" cxnId="{CD90CFA6-DF14-4DD3-96C6-346690BB7BBD}">
      <dgm:prSet/>
      <dgm:spPr/>
      <dgm:t>
        <a:bodyPr/>
        <a:lstStyle/>
        <a:p>
          <a:endParaRPr lang="el-GR" sz="2400" b="1"/>
        </a:p>
      </dgm:t>
    </dgm:pt>
    <dgm:pt modelId="{A0651F80-6489-47A2-B080-623F71ECF6E6}" type="sibTrans" cxnId="{CD90CFA6-DF14-4DD3-96C6-346690BB7BBD}">
      <dgm:prSet/>
      <dgm:spPr/>
      <dgm:t>
        <a:bodyPr/>
        <a:lstStyle/>
        <a:p>
          <a:endParaRPr lang="el-GR" sz="2400" b="1"/>
        </a:p>
      </dgm:t>
    </dgm:pt>
    <dgm:pt modelId="{A312DAF8-B368-4413-B1B5-007A12D41993}">
      <dgm:prSet phldrT="[Κείμενο]" custT="1"/>
      <dgm:spPr/>
      <dgm:t>
        <a:bodyPr/>
        <a:lstStyle/>
        <a:p>
          <a:r>
            <a:rPr lang="en-US" sz="2400" b="1" dirty="0">
              <a:solidFill>
                <a:schemeClr val="bg2"/>
              </a:solidFill>
            </a:rPr>
            <a:t>III. Implementation</a:t>
          </a:r>
          <a:r>
            <a:rPr lang="el-GR" sz="2400" b="1" dirty="0">
              <a:solidFill>
                <a:schemeClr val="bg2"/>
              </a:solidFill>
            </a:rPr>
            <a:t> -Εφαρμογή</a:t>
          </a:r>
        </a:p>
      </dgm:t>
    </dgm:pt>
    <dgm:pt modelId="{D1FCAC41-7D5D-4D87-B200-48F6A0D67F2D}" type="parTrans" cxnId="{F8088E3B-2AF0-47E3-9611-645CC86F6311}">
      <dgm:prSet/>
      <dgm:spPr/>
      <dgm:t>
        <a:bodyPr/>
        <a:lstStyle/>
        <a:p>
          <a:endParaRPr lang="el-GR" sz="2400" b="1"/>
        </a:p>
      </dgm:t>
    </dgm:pt>
    <dgm:pt modelId="{858EDD46-0CDE-4431-9183-700FF9039D64}" type="sibTrans" cxnId="{F8088E3B-2AF0-47E3-9611-645CC86F6311}">
      <dgm:prSet/>
      <dgm:spPr/>
      <dgm:t>
        <a:bodyPr/>
        <a:lstStyle/>
        <a:p>
          <a:endParaRPr lang="el-GR" sz="2400" b="1"/>
        </a:p>
      </dgm:t>
    </dgm:pt>
    <dgm:pt modelId="{A2B36864-F554-4844-B776-D5937FCF8016}">
      <dgm:prSet phldrT="[Κείμενο]" custT="1"/>
      <dgm:spPr/>
      <dgm:t>
        <a:bodyPr/>
        <a:lstStyle/>
        <a:p>
          <a:r>
            <a:rPr lang="en-US" sz="2400" b="1" dirty="0">
              <a:solidFill>
                <a:schemeClr val="bg2"/>
              </a:solidFill>
            </a:rPr>
            <a:t>IV. Evaluation</a:t>
          </a:r>
          <a:r>
            <a:rPr lang="el-GR" sz="2400" b="1" dirty="0">
              <a:solidFill>
                <a:schemeClr val="bg2"/>
              </a:solidFill>
            </a:rPr>
            <a:t> - Αξιολόγηση</a:t>
          </a:r>
        </a:p>
      </dgm:t>
    </dgm:pt>
    <dgm:pt modelId="{6E003B0B-A9D0-4531-ADE3-B35608D0DC99}" type="parTrans" cxnId="{697FF924-AB1C-4D3A-85F8-C01E0B469C6E}">
      <dgm:prSet/>
      <dgm:spPr/>
      <dgm:t>
        <a:bodyPr/>
        <a:lstStyle/>
        <a:p>
          <a:endParaRPr lang="el-GR" sz="2400" b="1"/>
        </a:p>
      </dgm:t>
    </dgm:pt>
    <dgm:pt modelId="{74ED3EFB-C496-453C-9025-051ACF8216EA}" type="sibTrans" cxnId="{697FF924-AB1C-4D3A-85F8-C01E0B469C6E}">
      <dgm:prSet/>
      <dgm:spPr/>
      <dgm:t>
        <a:bodyPr/>
        <a:lstStyle/>
        <a:p>
          <a:endParaRPr lang="el-GR" sz="2400" b="1"/>
        </a:p>
      </dgm:t>
    </dgm:pt>
    <dgm:pt modelId="{BA17FA9F-36A9-4BCE-89FC-B983FAD7E2F3}">
      <dgm:prSet phldrT="[Κείμενο]" custT="1"/>
      <dgm:spPr/>
      <dgm:t>
        <a:bodyPr/>
        <a:lstStyle/>
        <a:p>
          <a:r>
            <a:rPr lang="en-US" sz="2400" b="1" dirty="0">
              <a:solidFill>
                <a:schemeClr val="bg2"/>
              </a:solidFill>
            </a:rPr>
            <a:t>V. Redesign</a:t>
          </a:r>
          <a:r>
            <a:rPr lang="el-GR" sz="2400" b="1" dirty="0">
              <a:solidFill>
                <a:schemeClr val="bg2"/>
              </a:solidFill>
            </a:rPr>
            <a:t> - Επανασχεδιασμός</a:t>
          </a:r>
        </a:p>
      </dgm:t>
    </dgm:pt>
    <dgm:pt modelId="{CBF54D85-3F19-4E69-BD25-B437704359CD}" type="parTrans" cxnId="{540BC506-7453-451C-9D75-54907841F65A}">
      <dgm:prSet/>
      <dgm:spPr/>
      <dgm:t>
        <a:bodyPr/>
        <a:lstStyle/>
        <a:p>
          <a:endParaRPr lang="el-GR" sz="2400" b="1"/>
        </a:p>
      </dgm:t>
    </dgm:pt>
    <dgm:pt modelId="{CED70D79-B7FD-490F-AD65-8C518E0F2D85}" type="sibTrans" cxnId="{540BC506-7453-451C-9D75-54907841F65A}">
      <dgm:prSet/>
      <dgm:spPr/>
      <dgm:t>
        <a:bodyPr/>
        <a:lstStyle/>
        <a:p>
          <a:endParaRPr lang="el-GR" sz="2400" b="1"/>
        </a:p>
      </dgm:t>
    </dgm:pt>
    <dgm:pt modelId="{9AC37490-45C3-4F9C-92AC-220FE481F001}" type="pres">
      <dgm:prSet presAssocID="{F06344E0-5932-40F5-87ED-1D141357A9A5}" presName="linear" presStyleCnt="0">
        <dgm:presLayoutVars>
          <dgm:dir/>
          <dgm:animLvl val="lvl"/>
          <dgm:resizeHandles val="exact"/>
        </dgm:presLayoutVars>
      </dgm:prSet>
      <dgm:spPr/>
      <dgm:t>
        <a:bodyPr/>
        <a:lstStyle/>
        <a:p>
          <a:endParaRPr lang="el-GR"/>
        </a:p>
      </dgm:t>
    </dgm:pt>
    <dgm:pt modelId="{A5C22C19-3BD8-4585-9D11-6B0C3820CA00}" type="pres">
      <dgm:prSet presAssocID="{39394936-F9AB-4A3B-B705-23170042EDD4}" presName="parentLin" presStyleCnt="0"/>
      <dgm:spPr/>
    </dgm:pt>
    <dgm:pt modelId="{EAFD461B-2C50-4F94-AB6B-7EBC0E546CEF}" type="pres">
      <dgm:prSet presAssocID="{39394936-F9AB-4A3B-B705-23170042EDD4}" presName="parentLeftMargin" presStyleLbl="node1" presStyleIdx="0" presStyleCnt="5"/>
      <dgm:spPr/>
      <dgm:t>
        <a:bodyPr/>
        <a:lstStyle/>
        <a:p>
          <a:endParaRPr lang="el-GR"/>
        </a:p>
      </dgm:t>
    </dgm:pt>
    <dgm:pt modelId="{FFF1E57D-FE0B-42C7-8330-D704D12E16E3}" type="pres">
      <dgm:prSet presAssocID="{39394936-F9AB-4A3B-B705-23170042EDD4}" presName="parentText" presStyleLbl="node1" presStyleIdx="0" presStyleCnt="5">
        <dgm:presLayoutVars>
          <dgm:chMax val="0"/>
          <dgm:bulletEnabled val="1"/>
        </dgm:presLayoutVars>
      </dgm:prSet>
      <dgm:spPr/>
      <dgm:t>
        <a:bodyPr/>
        <a:lstStyle/>
        <a:p>
          <a:endParaRPr lang="el-GR"/>
        </a:p>
      </dgm:t>
    </dgm:pt>
    <dgm:pt modelId="{5993A570-B0B6-4A35-BCB4-18BF536BB737}" type="pres">
      <dgm:prSet presAssocID="{39394936-F9AB-4A3B-B705-23170042EDD4}" presName="negativeSpace" presStyleCnt="0"/>
      <dgm:spPr/>
    </dgm:pt>
    <dgm:pt modelId="{13DC2BC0-10C3-4269-A44E-F8F29D503033}" type="pres">
      <dgm:prSet presAssocID="{39394936-F9AB-4A3B-B705-23170042EDD4}" presName="childText" presStyleLbl="conFgAcc1" presStyleIdx="0" presStyleCnt="5">
        <dgm:presLayoutVars>
          <dgm:bulletEnabled val="1"/>
        </dgm:presLayoutVars>
      </dgm:prSet>
      <dgm:spPr/>
    </dgm:pt>
    <dgm:pt modelId="{80CA2F4D-7A0E-4CE6-A7FE-3FCE59BAAB0E}" type="pres">
      <dgm:prSet presAssocID="{64D02D9A-0BBB-4004-9448-58AA2B14866B}" presName="spaceBetweenRectangles" presStyleCnt="0"/>
      <dgm:spPr/>
    </dgm:pt>
    <dgm:pt modelId="{B22DDD59-A950-4C04-8A24-1E0D20A5FB3C}" type="pres">
      <dgm:prSet presAssocID="{E3ED4B8E-A333-45CB-8F22-CCFD2358EC0B}" presName="parentLin" presStyleCnt="0"/>
      <dgm:spPr/>
    </dgm:pt>
    <dgm:pt modelId="{07562AF9-149E-4F32-9D4E-7F3548C6F5F9}" type="pres">
      <dgm:prSet presAssocID="{E3ED4B8E-A333-45CB-8F22-CCFD2358EC0B}" presName="parentLeftMargin" presStyleLbl="node1" presStyleIdx="0" presStyleCnt="5"/>
      <dgm:spPr/>
      <dgm:t>
        <a:bodyPr/>
        <a:lstStyle/>
        <a:p>
          <a:endParaRPr lang="el-GR"/>
        </a:p>
      </dgm:t>
    </dgm:pt>
    <dgm:pt modelId="{2E40F060-54CF-434D-9DD7-73414985724A}" type="pres">
      <dgm:prSet presAssocID="{E3ED4B8E-A333-45CB-8F22-CCFD2358EC0B}" presName="parentText" presStyleLbl="node1" presStyleIdx="1" presStyleCnt="5" custScaleX="100656" custScaleY="155996">
        <dgm:presLayoutVars>
          <dgm:chMax val="0"/>
          <dgm:bulletEnabled val="1"/>
        </dgm:presLayoutVars>
      </dgm:prSet>
      <dgm:spPr/>
      <dgm:t>
        <a:bodyPr/>
        <a:lstStyle/>
        <a:p>
          <a:endParaRPr lang="el-GR"/>
        </a:p>
      </dgm:t>
    </dgm:pt>
    <dgm:pt modelId="{CEFB24AE-9A9A-4D3E-B731-0C9B76A68847}" type="pres">
      <dgm:prSet presAssocID="{E3ED4B8E-A333-45CB-8F22-CCFD2358EC0B}" presName="negativeSpace" presStyleCnt="0"/>
      <dgm:spPr/>
    </dgm:pt>
    <dgm:pt modelId="{C281162D-41D5-4134-A2F7-CF7274503B4C}" type="pres">
      <dgm:prSet presAssocID="{E3ED4B8E-A333-45CB-8F22-CCFD2358EC0B}" presName="childText" presStyleLbl="conFgAcc1" presStyleIdx="1" presStyleCnt="5">
        <dgm:presLayoutVars>
          <dgm:bulletEnabled val="1"/>
        </dgm:presLayoutVars>
      </dgm:prSet>
      <dgm:spPr/>
    </dgm:pt>
    <dgm:pt modelId="{BF50D84F-CB65-4311-8209-232427C02B4E}" type="pres">
      <dgm:prSet presAssocID="{A0651F80-6489-47A2-B080-623F71ECF6E6}" presName="spaceBetweenRectangles" presStyleCnt="0"/>
      <dgm:spPr/>
    </dgm:pt>
    <dgm:pt modelId="{0134C054-5503-4EC2-BC38-D6DF4FD51031}" type="pres">
      <dgm:prSet presAssocID="{A312DAF8-B368-4413-B1B5-007A12D41993}" presName="parentLin" presStyleCnt="0"/>
      <dgm:spPr/>
    </dgm:pt>
    <dgm:pt modelId="{DB2DC24C-9DD8-4E0F-9DE7-A7A15EF8186E}" type="pres">
      <dgm:prSet presAssocID="{A312DAF8-B368-4413-B1B5-007A12D41993}" presName="parentLeftMargin" presStyleLbl="node1" presStyleIdx="1" presStyleCnt="5"/>
      <dgm:spPr/>
      <dgm:t>
        <a:bodyPr/>
        <a:lstStyle/>
        <a:p>
          <a:endParaRPr lang="el-GR"/>
        </a:p>
      </dgm:t>
    </dgm:pt>
    <dgm:pt modelId="{F171DCDF-D35A-475A-84DC-5D955C9293AC}" type="pres">
      <dgm:prSet presAssocID="{A312DAF8-B368-4413-B1B5-007A12D41993}" presName="parentText" presStyleLbl="node1" presStyleIdx="2" presStyleCnt="5">
        <dgm:presLayoutVars>
          <dgm:chMax val="0"/>
          <dgm:bulletEnabled val="1"/>
        </dgm:presLayoutVars>
      </dgm:prSet>
      <dgm:spPr/>
      <dgm:t>
        <a:bodyPr/>
        <a:lstStyle/>
        <a:p>
          <a:endParaRPr lang="el-GR"/>
        </a:p>
      </dgm:t>
    </dgm:pt>
    <dgm:pt modelId="{985463F9-9906-4FA8-927E-652314CBB463}" type="pres">
      <dgm:prSet presAssocID="{A312DAF8-B368-4413-B1B5-007A12D41993}" presName="negativeSpace" presStyleCnt="0"/>
      <dgm:spPr/>
    </dgm:pt>
    <dgm:pt modelId="{C6CE752F-6E71-4BB3-A6D2-1200AD36E455}" type="pres">
      <dgm:prSet presAssocID="{A312DAF8-B368-4413-B1B5-007A12D41993}" presName="childText" presStyleLbl="conFgAcc1" presStyleIdx="2" presStyleCnt="5">
        <dgm:presLayoutVars>
          <dgm:bulletEnabled val="1"/>
        </dgm:presLayoutVars>
      </dgm:prSet>
      <dgm:spPr/>
    </dgm:pt>
    <dgm:pt modelId="{91FBF294-E82C-44BE-9357-5E291B50FB7A}" type="pres">
      <dgm:prSet presAssocID="{858EDD46-0CDE-4431-9183-700FF9039D64}" presName="spaceBetweenRectangles" presStyleCnt="0"/>
      <dgm:spPr/>
    </dgm:pt>
    <dgm:pt modelId="{3CC3F07E-023D-4FD6-AC31-9AA9859341CD}" type="pres">
      <dgm:prSet presAssocID="{A2B36864-F554-4844-B776-D5937FCF8016}" presName="parentLin" presStyleCnt="0"/>
      <dgm:spPr/>
    </dgm:pt>
    <dgm:pt modelId="{8A564A20-50D9-4C41-AD2E-FFB768A0AAD4}" type="pres">
      <dgm:prSet presAssocID="{A2B36864-F554-4844-B776-D5937FCF8016}" presName="parentLeftMargin" presStyleLbl="node1" presStyleIdx="2" presStyleCnt="5"/>
      <dgm:spPr/>
      <dgm:t>
        <a:bodyPr/>
        <a:lstStyle/>
        <a:p>
          <a:endParaRPr lang="el-GR"/>
        </a:p>
      </dgm:t>
    </dgm:pt>
    <dgm:pt modelId="{2665A966-05FA-4B79-8481-97B8376A7DC4}" type="pres">
      <dgm:prSet presAssocID="{A2B36864-F554-4844-B776-D5937FCF8016}" presName="parentText" presStyleLbl="node1" presStyleIdx="3" presStyleCnt="5" custScaleX="100655" custScaleY="161353">
        <dgm:presLayoutVars>
          <dgm:chMax val="0"/>
          <dgm:bulletEnabled val="1"/>
        </dgm:presLayoutVars>
      </dgm:prSet>
      <dgm:spPr/>
      <dgm:t>
        <a:bodyPr/>
        <a:lstStyle/>
        <a:p>
          <a:endParaRPr lang="el-GR"/>
        </a:p>
      </dgm:t>
    </dgm:pt>
    <dgm:pt modelId="{1D32DAAB-ED72-4DC3-A9D4-97184C4F1704}" type="pres">
      <dgm:prSet presAssocID="{A2B36864-F554-4844-B776-D5937FCF8016}" presName="negativeSpace" presStyleCnt="0"/>
      <dgm:spPr/>
    </dgm:pt>
    <dgm:pt modelId="{328A5F33-9DB4-4A94-BE10-0177168F4C5A}" type="pres">
      <dgm:prSet presAssocID="{A2B36864-F554-4844-B776-D5937FCF8016}" presName="childText" presStyleLbl="conFgAcc1" presStyleIdx="3" presStyleCnt="5">
        <dgm:presLayoutVars>
          <dgm:bulletEnabled val="1"/>
        </dgm:presLayoutVars>
      </dgm:prSet>
      <dgm:spPr/>
    </dgm:pt>
    <dgm:pt modelId="{08650C13-BDF3-4C5B-A73B-D41DB2C6D94F}" type="pres">
      <dgm:prSet presAssocID="{74ED3EFB-C496-453C-9025-051ACF8216EA}" presName="spaceBetweenRectangles" presStyleCnt="0"/>
      <dgm:spPr/>
    </dgm:pt>
    <dgm:pt modelId="{3F173764-6A52-412B-A866-90C95B8BFCF9}" type="pres">
      <dgm:prSet presAssocID="{BA17FA9F-36A9-4BCE-89FC-B983FAD7E2F3}" presName="parentLin" presStyleCnt="0"/>
      <dgm:spPr/>
    </dgm:pt>
    <dgm:pt modelId="{437FCC8C-E2F9-4518-AEF9-00BF54B7F77F}" type="pres">
      <dgm:prSet presAssocID="{BA17FA9F-36A9-4BCE-89FC-B983FAD7E2F3}" presName="parentLeftMargin" presStyleLbl="node1" presStyleIdx="3" presStyleCnt="5"/>
      <dgm:spPr/>
      <dgm:t>
        <a:bodyPr/>
        <a:lstStyle/>
        <a:p>
          <a:endParaRPr lang="el-GR"/>
        </a:p>
      </dgm:t>
    </dgm:pt>
    <dgm:pt modelId="{5760C0BD-FFD4-44A1-8513-C31173AE5402}" type="pres">
      <dgm:prSet presAssocID="{BA17FA9F-36A9-4BCE-89FC-B983FAD7E2F3}" presName="parentText" presStyleLbl="node1" presStyleIdx="4" presStyleCnt="5">
        <dgm:presLayoutVars>
          <dgm:chMax val="0"/>
          <dgm:bulletEnabled val="1"/>
        </dgm:presLayoutVars>
      </dgm:prSet>
      <dgm:spPr/>
      <dgm:t>
        <a:bodyPr/>
        <a:lstStyle/>
        <a:p>
          <a:endParaRPr lang="el-GR"/>
        </a:p>
      </dgm:t>
    </dgm:pt>
    <dgm:pt modelId="{9EE55AD1-BD10-4CE3-AA72-16F76A98FF05}" type="pres">
      <dgm:prSet presAssocID="{BA17FA9F-36A9-4BCE-89FC-B983FAD7E2F3}" presName="negativeSpace" presStyleCnt="0"/>
      <dgm:spPr/>
    </dgm:pt>
    <dgm:pt modelId="{D653F168-BCB9-45B1-B234-E74AFCBC8B6C}" type="pres">
      <dgm:prSet presAssocID="{BA17FA9F-36A9-4BCE-89FC-B983FAD7E2F3}" presName="childText" presStyleLbl="conFgAcc1" presStyleIdx="4" presStyleCnt="5">
        <dgm:presLayoutVars>
          <dgm:bulletEnabled val="1"/>
        </dgm:presLayoutVars>
      </dgm:prSet>
      <dgm:spPr/>
    </dgm:pt>
  </dgm:ptLst>
  <dgm:cxnLst>
    <dgm:cxn modelId="{3C5FD297-00B2-416E-8323-D8B5DAA051F7}" type="presOf" srcId="{F06344E0-5932-40F5-87ED-1D141357A9A5}" destId="{9AC37490-45C3-4F9C-92AC-220FE481F001}" srcOrd="0" destOrd="0" presId="urn:microsoft.com/office/officeart/2005/8/layout/list1"/>
    <dgm:cxn modelId="{A4912966-E300-4067-A05F-B1663794EA4C}" type="presOf" srcId="{39394936-F9AB-4A3B-B705-23170042EDD4}" destId="{EAFD461B-2C50-4F94-AB6B-7EBC0E546CEF}" srcOrd="0" destOrd="0" presId="urn:microsoft.com/office/officeart/2005/8/layout/list1"/>
    <dgm:cxn modelId="{4E4EF99B-F05C-4E5E-9DED-85DA0B8102B0}" type="presOf" srcId="{A312DAF8-B368-4413-B1B5-007A12D41993}" destId="{F171DCDF-D35A-475A-84DC-5D955C9293AC}" srcOrd="1" destOrd="0" presId="urn:microsoft.com/office/officeart/2005/8/layout/list1"/>
    <dgm:cxn modelId="{153693BB-DB23-4700-9163-7E9B3D26CA45}" type="presOf" srcId="{E3ED4B8E-A333-45CB-8F22-CCFD2358EC0B}" destId="{2E40F060-54CF-434D-9DD7-73414985724A}" srcOrd="1" destOrd="0" presId="urn:microsoft.com/office/officeart/2005/8/layout/list1"/>
    <dgm:cxn modelId="{697FF924-AB1C-4D3A-85F8-C01E0B469C6E}" srcId="{F06344E0-5932-40F5-87ED-1D141357A9A5}" destId="{A2B36864-F554-4844-B776-D5937FCF8016}" srcOrd="3" destOrd="0" parTransId="{6E003B0B-A9D0-4531-ADE3-B35608D0DC99}" sibTransId="{74ED3EFB-C496-453C-9025-051ACF8216EA}"/>
    <dgm:cxn modelId="{F8088E3B-2AF0-47E3-9611-645CC86F6311}" srcId="{F06344E0-5932-40F5-87ED-1D141357A9A5}" destId="{A312DAF8-B368-4413-B1B5-007A12D41993}" srcOrd="2" destOrd="0" parTransId="{D1FCAC41-7D5D-4D87-B200-48F6A0D67F2D}" sibTransId="{858EDD46-0CDE-4431-9183-700FF9039D64}"/>
    <dgm:cxn modelId="{5EB64CB2-80E0-4101-8A13-DBB9BF6979FD}" type="presOf" srcId="{39394936-F9AB-4A3B-B705-23170042EDD4}" destId="{FFF1E57D-FE0B-42C7-8330-D704D12E16E3}" srcOrd="1" destOrd="0" presId="urn:microsoft.com/office/officeart/2005/8/layout/list1"/>
    <dgm:cxn modelId="{DF98703C-2611-40E3-B5C2-F1910519C40F}" type="presOf" srcId="{A312DAF8-B368-4413-B1B5-007A12D41993}" destId="{DB2DC24C-9DD8-4E0F-9DE7-A7A15EF8186E}" srcOrd="0" destOrd="0" presId="urn:microsoft.com/office/officeart/2005/8/layout/list1"/>
    <dgm:cxn modelId="{C04F5490-A606-45C1-92FF-E5C31D63502C}" srcId="{F06344E0-5932-40F5-87ED-1D141357A9A5}" destId="{39394936-F9AB-4A3B-B705-23170042EDD4}" srcOrd="0" destOrd="0" parTransId="{29003808-6B37-4633-AD61-3E8FA79B8537}" sibTransId="{64D02D9A-0BBB-4004-9448-58AA2B14866B}"/>
    <dgm:cxn modelId="{EF705DBA-B448-4BA0-9E70-F5624AF3EF75}" type="presOf" srcId="{BA17FA9F-36A9-4BCE-89FC-B983FAD7E2F3}" destId="{5760C0BD-FFD4-44A1-8513-C31173AE5402}" srcOrd="1" destOrd="0" presId="urn:microsoft.com/office/officeart/2005/8/layout/list1"/>
    <dgm:cxn modelId="{7DEB98BF-9BA5-4FDB-8782-FE100E291FDA}" type="presOf" srcId="{A2B36864-F554-4844-B776-D5937FCF8016}" destId="{8A564A20-50D9-4C41-AD2E-FFB768A0AAD4}" srcOrd="0" destOrd="0" presId="urn:microsoft.com/office/officeart/2005/8/layout/list1"/>
    <dgm:cxn modelId="{D4BF9C03-5A38-4F49-BF12-E8128989309F}" type="presOf" srcId="{BA17FA9F-36A9-4BCE-89FC-B983FAD7E2F3}" destId="{437FCC8C-E2F9-4518-AEF9-00BF54B7F77F}" srcOrd="0" destOrd="0" presId="urn:microsoft.com/office/officeart/2005/8/layout/list1"/>
    <dgm:cxn modelId="{CD90CFA6-DF14-4DD3-96C6-346690BB7BBD}" srcId="{F06344E0-5932-40F5-87ED-1D141357A9A5}" destId="{E3ED4B8E-A333-45CB-8F22-CCFD2358EC0B}" srcOrd="1" destOrd="0" parTransId="{AF9A73CE-B295-4DCD-B496-C585EABA6968}" sibTransId="{A0651F80-6489-47A2-B080-623F71ECF6E6}"/>
    <dgm:cxn modelId="{540BC506-7453-451C-9D75-54907841F65A}" srcId="{F06344E0-5932-40F5-87ED-1D141357A9A5}" destId="{BA17FA9F-36A9-4BCE-89FC-B983FAD7E2F3}" srcOrd="4" destOrd="0" parTransId="{CBF54D85-3F19-4E69-BD25-B437704359CD}" sibTransId="{CED70D79-B7FD-490F-AD65-8C518E0F2D85}"/>
    <dgm:cxn modelId="{2CF707BC-941F-42E5-9EA0-3E3E8B030070}" type="presOf" srcId="{A2B36864-F554-4844-B776-D5937FCF8016}" destId="{2665A966-05FA-4B79-8481-97B8376A7DC4}" srcOrd="1" destOrd="0" presId="urn:microsoft.com/office/officeart/2005/8/layout/list1"/>
    <dgm:cxn modelId="{F9A0E759-5D3F-4CAA-93E1-1CC599785319}" type="presOf" srcId="{E3ED4B8E-A333-45CB-8F22-CCFD2358EC0B}" destId="{07562AF9-149E-4F32-9D4E-7F3548C6F5F9}" srcOrd="0" destOrd="0" presId="urn:microsoft.com/office/officeart/2005/8/layout/list1"/>
    <dgm:cxn modelId="{55B9DB82-6DB0-462E-9DA4-B2415E42AAA8}" type="presParOf" srcId="{9AC37490-45C3-4F9C-92AC-220FE481F001}" destId="{A5C22C19-3BD8-4585-9D11-6B0C3820CA00}" srcOrd="0" destOrd="0" presId="urn:microsoft.com/office/officeart/2005/8/layout/list1"/>
    <dgm:cxn modelId="{239024CC-E207-455C-9DC1-507436693C4F}" type="presParOf" srcId="{A5C22C19-3BD8-4585-9D11-6B0C3820CA00}" destId="{EAFD461B-2C50-4F94-AB6B-7EBC0E546CEF}" srcOrd="0" destOrd="0" presId="urn:microsoft.com/office/officeart/2005/8/layout/list1"/>
    <dgm:cxn modelId="{875DD5C8-4FE0-4269-8E5A-07A16A25F418}" type="presParOf" srcId="{A5C22C19-3BD8-4585-9D11-6B0C3820CA00}" destId="{FFF1E57D-FE0B-42C7-8330-D704D12E16E3}" srcOrd="1" destOrd="0" presId="urn:microsoft.com/office/officeart/2005/8/layout/list1"/>
    <dgm:cxn modelId="{F432E11D-FCBB-4059-A59B-4D498DC291C9}" type="presParOf" srcId="{9AC37490-45C3-4F9C-92AC-220FE481F001}" destId="{5993A570-B0B6-4A35-BCB4-18BF536BB737}" srcOrd="1" destOrd="0" presId="urn:microsoft.com/office/officeart/2005/8/layout/list1"/>
    <dgm:cxn modelId="{F8875797-C0E3-4AA0-96FE-837E5F1E1E65}" type="presParOf" srcId="{9AC37490-45C3-4F9C-92AC-220FE481F001}" destId="{13DC2BC0-10C3-4269-A44E-F8F29D503033}" srcOrd="2" destOrd="0" presId="urn:microsoft.com/office/officeart/2005/8/layout/list1"/>
    <dgm:cxn modelId="{EAE6608E-C97A-4236-B5AC-52A6894D79F5}" type="presParOf" srcId="{9AC37490-45C3-4F9C-92AC-220FE481F001}" destId="{80CA2F4D-7A0E-4CE6-A7FE-3FCE59BAAB0E}" srcOrd="3" destOrd="0" presId="urn:microsoft.com/office/officeart/2005/8/layout/list1"/>
    <dgm:cxn modelId="{6AD1B75D-5DF9-412C-A606-26CCABAC2572}" type="presParOf" srcId="{9AC37490-45C3-4F9C-92AC-220FE481F001}" destId="{B22DDD59-A950-4C04-8A24-1E0D20A5FB3C}" srcOrd="4" destOrd="0" presId="urn:microsoft.com/office/officeart/2005/8/layout/list1"/>
    <dgm:cxn modelId="{903655D7-BBC3-454B-8582-6343BA9FCE62}" type="presParOf" srcId="{B22DDD59-A950-4C04-8A24-1E0D20A5FB3C}" destId="{07562AF9-149E-4F32-9D4E-7F3548C6F5F9}" srcOrd="0" destOrd="0" presId="urn:microsoft.com/office/officeart/2005/8/layout/list1"/>
    <dgm:cxn modelId="{893F2C55-AED5-4297-92C8-2063B61E7B26}" type="presParOf" srcId="{B22DDD59-A950-4C04-8A24-1E0D20A5FB3C}" destId="{2E40F060-54CF-434D-9DD7-73414985724A}" srcOrd="1" destOrd="0" presId="urn:microsoft.com/office/officeart/2005/8/layout/list1"/>
    <dgm:cxn modelId="{C34276C2-3ED9-43BD-8165-DA0B8599BFA9}" type="presParOf" srcId="{9AC37490-45C3-4F9C-92AC-220FE481F001}" destId="{CEFB24AE-9A9A-4D3E-B731-0C9B76A68847}" srcOrd="5" destOrd="0" presId="urn:microsoft.com/office/officeart/2005/8/layout/list1"/>
    <dgm:cxn modelId="{73F51794-1732-446E-80DB-0EDE7A3360E4}" type="presParOf" srcId="{9AC37490-45C3-4F9C-92AC-220FE481F001}" destId="{C281162D-41D5-4134-A2F7-CF7274503B4C}" srcOrd="6" destOrd="0" presId="urn:microsoft.com/office/officeart/2005/8/layout/list1"/>
    <dgm:cxn modelId="{6D08A90A-E2F8-44EB-8874-4CEC8F7393FB}" type="presParOf" srcId="{9AC37490-45C3-4F9C-92AC-220FE481F001}" destId="{BF50D84F-CB65-4311-8209-232427C02B4E}" srcOrd="7" destOrd="0" presId="urn:microsoft.com/office/officeart/2005/8/layout/list1"/>
    <dgm:cxn modelId="{D6F53F2C-DE1B-4A67-AA29-25A40C8B11DC}" type="presParOf" srcId="{9AC37490-45C3-4F9C-92AC-220FE481F001}" destId="{0134C054-5503-4EC2-BC38-D6DF4FD51031}" srcOrd="8" destOrd="0" presId="urn:microsoft.com/office/officeart/2005/8/layout/list1"/>
    <dgm:cxn modelId="{57CD9332-ECF4-45C8-BFEF-9B92616AA730}" type="presParOf" srcId="{0134C054-5503-4EC2-BC38-D6DF4FD51031}" destId="{DB2DC24C-9DD8-4E0F-9DE7-A7A15EF8186E}" srcOrd="0" destOrd="0" presId="urn:microsoft.com/office/officeart/2005/8/layout/list1"/>
    <dgm:cxn modelId="{B35C8A64-170E-43B4-B2FA-8FEEB83EC046}" type="presParOf" srcId="{0134C054-5503-4EC2-BC38-D6DF4FD51031}" destId="{F171DCDF-D35A-475A-84DC-5D955C9293AC}" srcOrd="1" destOrd="0" presId="urn:microsoft.com/office/officeart/2005/8/layout/list1"/>
    <dgm:cxn modelId="{7D86A4FA-9697-47A6-BBDA-E21FF21225F4}" type="presParOf" srcId="{9AC37490-45C3-4F9C-92AC-220FE481F001}" destId="{985463F9-9906-4FA8-927E-652314CBB463}" srcOrd="9" destOrd="0" presId="urn:microsoft.com/office/officeart/2005/8/layout/list1"/>
    <dgm:cxn modelId="{DD5FDB4F-F06C-46F2-B245-99E4B428E8A3}" type="presParOf" srcId="{9AC37490-45C3-4F9C-92AC-220FE481F001}" destId="{C6CE752F-6E71-4BB3-A6D2-1200AD36E455}" srcOrd="10" destOrd="0" presId="urn:microsoft.com/office/officeart/2005/8/layout/list1"/>
    <dgm:cxn modelId="{31B73D3A-04F0-403F-AF50-A971F4D64F85}" type="presParOf" srcId="{9AC37490-45C3-4F9C-92AC-220FE481F001}" destId="{91FBF294-E82C-44BE-9357-5E291B50FB7A}" srcOrd="11" destOrd="0" presId="urn:microsoft.com/office/officeart/2005/8/layout/list1"/>
    <dgm:cxn modelId="{52A9A6DA-6678-4ABB-9C60-3E754DA321AD}" type="presParOf" srcId="{9AC37490-45C3-4F9C-92AC-220FE481F001}" destId="{3CC3F07E-023D-4FD6-AC31-9AA9859341CD}" srcOrd="12" destOrd="0" presId="urn:microsoft.com/office/officeart/2005/8/layout/list1"/>
    <dgm:cxn modelId="{AC45EF39-0E9D-4B44-83C6-D919B5E9859F}" type="presParOf" srcId="{3CC3F07E-023D-4FD6-AC31-9AA9859341CD}" destId="{8A564A20-50D9-4C41-AD2E-FFB768A0AAD4}" srcOrd="0" destOrd="0" presId="urn:microsoft.com/office/officeart/2005/8/layout/list1"/>
    <dgm:cxn modelId="{E547F511-DAF6-4C8E-BB1C-1CC4663E3CFF}" type="presParOf" srcId="{3CC3F07E-023D-4FD6-AC31-9AA9859341CD}" destId="{2665A966-05FA-4B79-8481-97B8376A7DC4}" srcOrd="1" destOrd="0" presId="urn:microsoft.com/office/officeart/2005/8/layout/list1"/>
    <dgm:cxn modelId="{A3D7E361-405A-45C2-B870-E0CA118EB1D4}" type="presParOf" srcId="{9AC37490-45C3-4F9C-92AC-220FE481F001}" destId="{1D32DAAB-ED72-4DC3-A9D4-97184C4F1704}" srcOrd="13" destOrd="0" presId="urn:microsoft.com/office/officeart/2005/8/layout/list1"/>
    <dgm:cxn modelId="{7508AED1-3597-4643-B601-8183CAF4E8B6}" type="presParOf" srcId="{9AC37490-45C3-4F9C-92AC-220FE481F001}" destId="{328A5F33-9DB4-4A94-BE10-0177168F4C5A}" srcOrd="14" destOrd="0" presId="urn:microsoft.com/office/officeart/2005/8/layout/list1"/>
    <dgm:cxn modelId="{E26CA3AD-DC13-4E1E-824D-C3D8784045F9}" type="presParOf" srcId="{9AC37490-45C3-4F9C-92AC-220FE481F001}" destId="{08650C13-BDF3-4C5B-A73B-D41DB2C6D94F}" srcOrd="15" destOrd="0" presId="urn:microsoft.com/office/officeart/2005/8/layout/list1"/>
    <dgm:cxn modelId="{7AE6EED8-7A32-4343-B051-CB72C5DFB247}" type="presParOf" srcId="{9AC37490-45C3-4F9C-92AC-220FE481F001}" destId="{3F173764-6A52-412B-A866-90C95B8BFCF9}" srcOrd="16" destOrd="0" presId="urn:microsoft.com/office/officeart/2005/8/layout/list1"/>
    <dgm:cxn modelId="{A8F509D6-7058-485D-8394-A20545522930}" type="presParOf" srcId="{3F173764-6A52-412B-A866-90C95B8BFCF9}" destId="{437FCC8C-E2F9-4518-AEF9-00BF54B7F77F}" srcOrd="0" destOrd="0" presId="urn:microsoft.com/office/officeart/2005/8/layout/list1"/>
    <dgm:cxn modelId="{E3AD9AD3-7A42-43C4-AEFB-655E96C9F103}" type="presParOf" srcId="{3F173764-6A52-412B-A866-90C95B8BFCF9}" destId="{5760C0BD-FFD4-44A1-8513-C31173AE5402}" srcOrd="1" destOrd="0" presId="urn:microsoft.com/office/officeart/2005/8/layout/list1"/>
    <dgm:cxn modelId="{ACD32127-57CB-43AC-AE02-33CBE166A86C}" type="presParOf" srcId="{9AC37490-45C3-4F9C-92AC-220FE481F001}" destId="{9EE55AD1-BD10-4CE3-AA72-16F76A98FF05}" srcOrd="17" destOrd="0" presId="urn:microsoft.com/office/officeart/2005/8/layout/list1"/>
    <dgm:cxn modelId="{B9150D9F-3DBD-4662-AF96-F9F72A936781}" type="presParOf" srcId="{9AC37490-45C3-4F9C-92AC-220FE481F001}" destId="{D653F168-BCB9-45B1-B234-E74AFCBC8B6C}" srcOrd="18"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4D3A46-BAD1-4868-9117-D7F367285E89}" type="doc">
      <dgm:prSet loTypeId="urn:microsoft.com/office/officeart/2005/8/layout/cycle8" loCatId="cycle" qsTypeId="urn:microsoft.com/office/officeart/2005/8/quickstyle/3d3" qsCatId="3D" csTypeId="urn:microsoft.com/office/officeart/2005/8/colors/colorful1#2" csCatId="colorful" phldr="1"/>
      <dgm:spPr/>
    </dgm:pt>
    <dgm:pt modelId="{EAACF05B-0BA9-47CD-AF97-8419E6B73AB5}">
      <dgm:prSet phldrT="[Κείμενο]" custT="1"/>
      <dgm:spPr/>
      <dgm:t>
        <a:bodyPr/>
        <a:lstStyle/>
        <a:p>
          <a:r>
            <a:rPr lang="el-GR" sz="2400" b="1" dirty="0">
              <a:solidFill>
                <a:schemeClr val="bg1"/>
              </a:solidFill>
            </a:rPr>
            <a:t>Περιβάλλον μάθησης</a:t>
          </a:r>
        </a:p>
      </dgm:t>
    </dgm:pt>
    <dgm:pt modelId="{02701536-5472-45A2-89C3-9CAE6CFA619A}" type="parTrans" cxnId="{F39D9F0A-60C3-4A42-945D-6496ED6F6CD2}">
      <dgm:prSet/>
      <dgm:spPr/>
      <dgm:t>
        <a:bodyPr/>
        <a:lstStyle/>
        <a:p>
          <a:endParaRPr lang="el-GR" b="1">
            <a:solidFill>
              <a:schemeClr val="bg1"/>
            </a:solidFill>
          </a:endParaRPr>
        </a:p>
      </dgm:t>
    </dgm:pt>
    <dgm:pt modelId="{EA445F35-A667-4D59-B4AC-91E775C80BE6}" type="sibTrans" cxnId="{F39D9F0A-60C3-4A42-945D-6496ED6F6CD2}">
      <dgm:prSet/>
      <dgm:spPr/>
      <dgm:t>
        <a:bodyPr/>
        <a:lstStyle/>
        <a:p>
          <a:endParaRPr lang="el-GR" b="1">
            <a:solidFill>
              <a:schemeClr val="bg1"/>
            </a:solidFill>
          </a:endParaRPr>
        </a:p>
      </dgm:t>
    </dgm:pt>
    <dgm:pt modelId="{30FA8E4F-7176-4E9A-A11B-B4A81CBAE33F}">
      <dgm:prSet phldrT="[Κείμενο]" custT="1"/>
      <dgm:spPr/>
      <dgm:t>
        <a:bodyPr/>
        <a:lstStyle/>
        <a:p>
          <a:r>
            <a:rPr lang="el-GR" sz="2200" b="1" dirty="0">
              <a:solidFill>
                <a:schemeClr val="bg1"/>
              </a:solidFill>
            </a:rPr>
            <a:t>Διδακτικός </a:t>
          </a:r>
          <a:r>
            <a:rPr lang="el-GR" sz="2200" b="1" dirty="0" err="1">
              <a:solidFill>
                <a:schemeClr val="bg1"/>
              </a:solidFill>
            </a:rPr>
            <a:t>Μετασχη</a:t>
          </a:r>
          <a:r>
            <a:rPr lang="el-GR" sz="2200" b="1" dirty="0">
              <a:solidFill>
                <a:schemeClr val="bg1"/>
              </a:solidFill>
            </a:rPr>
            <a:t>-</a:t>
          </a:r>
          <a:r>
            <a:rPr lang="el-GR" sz="2200" b="1" dirty="0" err="1">
              <a:solidFill>
                <a:schemeClr val="bg1"/>
              </a:solidFill>
            </a:rPr>
            <a:t>ματισμός</a:t>
          </a:r>
          <a:r>
            <a:rPr lang="el-GR" sz="2200" b="1" dirty="0">
              <a:solidFill>
                <a:schemeClr val="bg1"/>
              </a:solidFill>
            </a:rPr>
            <a:t> του </a:t>
          </a:r>
          <a:r>
            <a:rPr lang="el-GR" sz="2200" b="1" dirty="0" err="1">
              <a:solidFill>
                <a:schemeClr val="bg1"/>
              </a:solidFill>
            </a:rPr>
            <a:t>περιεχο</a:t>
          </a:r>
          <a:r>
            <a:rPr lang="el-GR" sz="2200" b="1" dirty="0">
              <a:solidFill>
                <a:schemeClr val="bg1"/>
              </a:solidFill>
            </a:rPr>
            <a:t>-</a:t>
          </a:r>
          <a:r>
            <a:rPr lang="el-GR" sz="2200" b="1" dirty="0" err="1">
              <a:solidFill>
                <a:schemeClr val="bg1"/>
              </a:solidFill>
            </a:rPr>
            <a:t>μένου</a:t>
          </a:r>
          <a:endParaRPr lang="el-GR" sz="2200" b="1" dirty="0">
            <a:solidFill>
              <a:schemeClr val="bg1"/>
            </a:solidFill>
          </a:endParaRPr>
        </a:p>
      </dgm:t>
    </dgm:pt>
    <dgm:pt modelId="{D94943ED-42E4-49D9-9209-D91296530DFE}" type="parTrans" cxnId="{1460F52E-E45F-48F4-B2A0-6A35E643B5BB}">
      <dgm:prSet/>
      <dgm:spPr/>
      <dgm:t>
        <a:bodyPr/>
        <a:lstStyle/>
        <a:p>
          <a:endParaRPr lang="el-GR" b="1">
            <a:solidFill>
              <a:schemeClr val="bg1"/>
            </a:solidFill>
          </a:endParaRPr>
        </a:p>
      </dgm:t>
    </dgm:pt>
    <dgm:pt modelId="{B611C9F9-D999-4F5B-8FA2-72C6D5F5F2D6}" type="sibTrans" cxnId="{1460F52E-E45F-48F4-B2A0-6A35E643B5BB}">
      <dgm:prSet/>
      <dgm:spPr/>
      <dgm:t>
        <a:bodyPr/>
        <a:lstStyle/>
        <a:p>
          <a:endParaRPr lang="el-GR" b="1">
            <a:solidFill>
              <a:schemeClr val="bg1"/>
            </a:solidFill>
          </a:endParaRPr>
        </a:p>
      </dgm:t>
    </dgm:pt>
    <dgm:pt modelId="{A3A4E7A2-F950-4D29-9F36-1BE2ABDF0792}">
      <dgm:prSet phldrT="[Κείμενο]" custT="1"/>
      <dgm:spPr/>
      <dgm:t>
        <a:bodyPr/>
        <a:lstStyle/>
        <a:p>
          <a:r>
            <a:rPr lang="el-GR" sz="2000" b="1" dirty="0">
              <a:solidFill>
                <a:schemeClr val="bg1"/>
              </a:solidFill>
            </a:rPr>
            <a:t>Ιδέες και τα προβλήματα κατανόησης των μαθητών</a:t>
          </a:r>
        </a:p>
      </dgm:t>
    </dgm:pt>
    <dgm:pt modelId="{7A40563C-5312-4C71-BE73-D05D76CE6EC6}" type="sibTrans" cxnId="{A2E57644-89C0-47AF-A73F-95FA1620C616}">
      <dgm:prSet/>
      <dgm:spPr/>
      <dgm:t>
        <a:bodyPr/>
        <a:lstStyle/>
        <a:p>
          <a:endParaRPr lang="el-GR" b="1">
            <a:solidFill>
              <a:schemeClr val="bg1"/>
            </a:solidFill>
          </a:endParaRPr>
        </a:p>
      </dgm:t>
    </dgm:pt>
    <dgm:pt modelId="{C3C3358B-0488-425B-A12E-99DB4AD7EE56}" type="parTrans" cxnId="{A2E57644-89C0-47AF-A73F-95FA1620C616}">
      <dgm:prSet/>
      <dgm:spPr/>
      <dgm:t>
        <a:bodyPr/>
        <a:lstStyle/>
        <a:p>
          <a:endParaRPr lang="el-GR" b="1">
            <a:solidFill>
              <a:schemeClr val="bg1"/>
            </a:solidFill>
          </a:endParaRPr>
        </a:p>
      </dgm:t>
    </dgm:pt>
    <dgm:pt modelId="{9F513A8F-5FE8-4FAD-8FDC-52E09D55DE57}" type="pres">
      <dgm:prSet presAssocID="{7D4D3A46-BAD1-4868-9117-D7F367285E89}" presName="compositeShape" presStyleCnt="0">
        <dgm:presLayoutVars>
          <dgm:chMax val="7"/>
          <dgm:dir/>
          <dgm:resizeHandles val="exact"/>
        </dgm:presLayoutVars>
      </dgm:prSet>
      <dgm:spPr/>
    </dgm:pt>
    <dgm:pt modelId="{EE4F9E4A-D2D3-4CC0-BD51-328C53BF192E}" type="pres">
      <dgm:prSet presAssocID="{7D4D3A46-BAD1-4868-9117-D7F367285E89}" presName="wedge1" presStyleLbl="node1" presStyleIdx="0" presStyleCnt="3"/>
      <dgm:spPr/>
      <dgm:t>
        <a:bodyPr/>
        <a:lstStyle/>
        <a:p>
          <a:endParaRPr lang="el-GR"/>
        </a:p>
      </dgm:t>
    </dgm:pt>
    <dgm:pt modelId="{FCD951DA-A869-4375-B991-3D8E1549DA6F}" type="pres">
      <dgm:prSet presAssocID="{7D4D3A46-BAD1-4868-9117-D7F367285E89}" presName="dummy1a" presStyleCnt="0"/>
      <dgm:spPr/>
    </dgm:pt>
    <dgm:pt modelId="{B8AA577B-FCBE-414B-9D23-E9BC04DA46A4}" type="pres">
      <dgm:prSet presAssocID="{7D4D3A46-BAD1-4868-9117-D7F367285E89}" presName="dummy1b" presStyleCnt="0"/>
      <dgm:spPr/>
    </dgm:pt>
    <dgm:pt modelId="{AB6183D8-A135-4EFB-8012-65A95541460C}" type="pres">
      <dgm:prSet presAssocID="{7D4D3A46-BAD1-4868-9117-D7F367285E89}" presName="wedge1Tx" presStyleLbl="node1" presStyleIdx="0" presStyleCnt="3">
        <dgm:presLayoutVars>
          <dgm:chMax val="0"/>
          <dgm:chPref val="0"/>
          <dgm:bulletEnabled val="1"/>
        </dgm:presLayoutVars>
      </dgm:prSet>
      <dgm:spPr/>
      <dgm:t>
        <a:bodyPr/>
        <a:lstStyle/>
        <a:p>
          <a:endParaRPr lang="el-GR"/>
        </a:p>
      </dgm:t>
    </dgm:pt>
    <dgm:pt modelId="{FCDA116A-7704-479F-9B93-F9B7299A0F16}" type="pres">
      <dgm:prSet presAssocID="{7D4D3A46-BAD1-4868-9117-D7F367285E89}" presName="wedge2" presStyleLbl="node1" presStyleIdx="1" presStyleCnt="3"/>
      <dgm:spPr/>
      <dgm:t>
        <a:bodyPr/>
        <a:lstStyle/>
        <a:p>
          <a:endParaRPr lang="el-GR"/>
        </a:p>
      </dgm:t>
    </dgm:pt>
    <dgm:pt modelId="{E773F7E7-DB87-42B7-B1AF-11C113D7C2D1}" type="pres">
      <dgm:prSet presAssocID="{7D4D3A46-BAD1-4868-9117-D7F367285E89}" presName="dummy2a" presStyleCnt="0"/>
      <dgm:spPr/>
    </dgm:pt>
    <dgm:pt modelId="{4F5F2D9B-287B-49C0-B770-25E18B00E0D4}" type="pres">
      <dgm:prSet presAssocID="{7D4D3A46-BAD1-4868-9117-D7F367285E89}" presName="dummy2b" presStyleCnt="0"/>
      <dgm:spPr/>
    </dgm:pt>
    <dgm:pt modelId="{CD23798B-B5D4-41EF-B80C-410042E333DA}" type="pres">
      <dgm:prSet presAssocID="{7D4D3A46-BAD1-4868-9117-D7F367285E89}" presName="wedge2Tx" presStyleLbl="node1" presStyleIdx="1" presStyleCnt="3">
        <dgm:presLayoutVars>
          <dgm:chMax val="0"/>
          <dgm:chPref val="0"/>
          <dgm:bulletEnabled val="1"/>
        </dgm:presLayoutVars>
      </dgm:prSet>
      <dgm:spPr/>
      <dgm:t>
        <a:bodyPr/>
        <a:lstStyle/>
        <a:p>
          <a:endParaRPr lang="el-GR"/>
        </a:p>
      </dgm:t>
    </dgm:pt>
    <dgm:pt modelId="{E70D3344-30FD-4E93-9189-25CC094833F2}" type="pres">
      <dgm:prSet presAssocID="{7D4D3A46-BAD1-4868-9117-D7F367285E89}" presName="wedge3" presStyleLbl="node1" presStyleIdx="2" presStyleCnt="3"/>
      <dgm:spPr/>
      <dgm:t>
        <a:bodyPr/>
        <a:lstStyle/>
        <a:p>
          <a:endParaRPr lang="el-GR"/>
        </a:p>
      </dgm:t>
    </dgm:pt>
    <dgm:pt modelId="{BCEE6BBD-3AFA-4C08-8BC4-9138D1A4449B}" type="pres">
      <dgm:prSet presAssocID="{7D4D3A46-BAD1-4868-9117-D7F367285E89}" presName="dummy3a" presStyleCnt="0"/>
      <dgm:spPr/>
    </dgm:pt>
    <dgm:pt modelId="{D61CAA8E-A020-43FD-A106-6B32C9EA915D}" type="pres">
      <dgm:prSet presAssocID="{7D4D3A46-BAD1-4868-9117-D7F367285E89}" presName="dummy3b" presStyleCnt="0"/>
      <dgm:spPr/>
    </dgm:pt>
    <dgm:pt modelId="{B884E53E-5859-433B-826B-9A1B39B464C7}" type="pres">
      <dgm:prSet presAssocID="{7D4D3A46-BAD1-4868-9117-D7F367285E89}" presName="wedge3Tx" presStyleLbl="node1" presStyleIdx="2" presStyleCnt="3">
        <dgm:presLayoutVars>
          <dgm:chMax val="0"/>
          <dgm:chPref val="0"/>
          <dgm:bulletEnabled val="1"/>
        </dgm:presLayoutVars>
      </dgm:prSet>
      <dgm:spPr/>
      <dgm:t>
        <a:bodyPr/>
        <a:lstStyle/>
        <a:p>
          <a:endParaRPr lang="el-GR"/>
        </a:p>
      </dgm:t>
    </dgm:pt>
    <dgm:pt modelId="{3C6E3676-44B5-479E-9BD5-2984EE68B1B5}" type="pres">
      <dgm:prSet presAssocID="{7A40563C-5312-4C71-BE73-D05D76CE6EC6}" presName="arrowWedge1" presStyleLbl="fgSibTrans2D1" presStyleIdx="0" presStyleCnt="3"/>
      <dgm:spPr/>
    </dgm:pt>
    <dgm:pt modelId="{3C6B97F6-524C-466A-97F4-11A9FE07EFB8}" type="pres">
      <dgm:prSet presAssocID="{EA445F35-A667-4D59-B4AC-91E775C80BE6}" presName="arrowWedge2" presStyleLbl="fgSibTrans2D1" presStyleIdx="1" presStyleCnt="3"/>
      <dgm:spPr/>
    </dgm:pt>
    <dgm:pt modelId="{A947FF92-DDA2-4BFD-A6DE-6CB672416AB9}" type="pres">
      <dgm:prSet presAssocID="{B611C9F9-D999-4F5B-8FA2-72C6D5F5F2D6}" presName="arrowWedge3" presStyleLbl="fgSibTrans2D1" presStyleIdx="2" presStyleCnt="3"/>
      <dgm:spPr/>
    </dgm:pt>
  </dgm:ptLst>
  <dgm:cxnLst>
    <dgm:cxn modelId="{1460F52E-E45F-48F4-B2A0-6A35E643B5BB}" srcId="{7D4D3A46-BAD1-4868-9117-D7F367285E89}" destId="{30FA8E4F-7176-4E9A-A11B-B4A81CBAE33F}" srcOrd="2" destOrd="0" parTransId="{D94943ED-42E4-49D9-9209-D91296530DFE}" sibTransId="{B611C9F9-D999-4F5B-8FA2-72C6D5F5F2D6}"/>
    <dgm:cxn modelId="{A2E57644-89C0-47AF-A73F-95FA1620C616}" srcId="{7D4D3A46-BAD1-4868-9117-D7F367285E89}" destId="{A3A4E7A2-F950-4D29-9F36-1BE2ABDF0792}" srcOrd="0" destOrd="0" parTransId="{C3C3358B-0488-425B-A12E-99DB4AD7EE56}" sibTransId="{7A40563C-5312-4C71-BE73-D05D76CE6EC6}"/>
    <dgm:cxn modelId="{86E09A48-98D0-4C5C-BF73-CCB78FA41296}" type="presOf" srcId="{A3A4E7A2-F950-4D29-9F36-1BE2ABDF0792}" destId="{EE4F9E4A-D2D3-4CC0-BD51-328C53BF192E}" srcOrd="0" destOrd="0" presId="urn:microsoft.com/office/officeart/2005/8/layout/cycle8"/>
    <dgm:cxn modelId="{BE4AA4CA-A999-416F-88F3-B78EC2D1B4F2}" type="presOf" srcId="{30FA8E4F-7176-4E9A-A11B-B4A81CBAE33F}" destId="{E70D3344-30FD-4E93-9189-25CC094833F2}" srcOrd="0" destOrd="0" presId="urn:microsoft.com/office/officeart/2005/8/layout/cycle8"/>
    <dgm:cxn modelId="{467B5F80-0D83-4ABF-98E4-B03BE1C27D8C}" type="presOf" srcId="{EAACF05B-0BA9-47CD-AF97-8419E6B73AB5}" destId="{CD23798B-B5D4-41EF-B80C-410042E333DA}" srcOrd="1" destOrd="0" presId="urn:microsoft.com/office/officeart/2005/8/layout/cycle8"/>
    <dgm:cxn modelId="{660EFCD7-9D9F-4382-BC48-506F1E90246E}" type="presOf" srcId="{30FA8E4F-7176-4E9A-A11B-B4A81CBAE33F}" destId="{B884E53E-5859-433B-826B-9A1B39B464C7}" srcOrd="1" destOrd="0" presId="urn:microsoft.com/office/officeart/2005/8/layout/cycle8"/>
    <dgm:cxn modelId="{F39D9F0A-60C3-4A42-945D-6496ED6F6CD2}" srcId="{7D4D3A46-BAD1-4868-9117-D7F367285E89}" destId="{EAACF05B-0BA9-47CD-AF97-8419E6B73AB5}" srcOrd="1" destOrd="0" parTransId="{02701536-5472-45A2-89C3-9CAE6CFA619A}" sibTransId="{EA445F35-A667-4D59-B4AC-91E775C80BE6}"/>
    <dgm:cxn modelId="{9CABF137-3AE1-4C15-BDA4-16B7E919FFDF}" type="presOf" srcId="{A3A4E7A2-F950-4D29-9F36-1BE2ABDF0792}" destId="{AB6183D8-A135-4EFB-8012-65A95541460C}" srcOrd="1" destOrd="0" presId="urn:microsoft.com/office/officeart/2005/8/layout/cycle8"/>
    <dgm:cxn modelId="{7843A564-CB4F-4938-A578-464A2D8878FE}" type="presOf" srcId="{EAACF05B-0BA9-47CD-AF97-8419E6B73AB5}" destId="{FCDA116A-7704-479F-9B93-F9B7299A0F16}" srcOrd="0" destOrd="0" presId="urn:microsoft.com/office/officeart/2005/8/layout/cycle8"/>
    <dgm:cxn modelId="{17F65BE2-EA7A-4107-A47E-A434804A7E1F}" type="presOf" srcId="{7D4D3A46-BAD1-4868-9117-D7F367285E89}" destId="{9F513A8F-5FE8-4FAD-8FDC-52E09D55DE57}" srcOrd="0" destOrd="0" presId="urn:microsoft.com/office/officeart/2005/8/layout/cycle8"/>
    <dgm:cxn modelId="{AF94B3C4-C551-44A2-9261-015A26D7F8B2}" type="presParOf" srcId="{9F513A8F-5FE8-4FAD-8FDC-52E09D55DE57}" destId="{EE4F9E4A-D2D3-4CC0-BD51-328C53BF192E}" srcOrd="0" destOrd="0" presId="urn:microsoft.com/office/officeart/2005/8/layout/cycle8"/>
    <dgm:cxn modelId="{B577FD25-30FA-4D0C-8B5A-57665B409107}" type="presParOf" srcId="{9F513A8F-5FE8-4FAD-8FDC-52E09D55DE57}" destId="{FCD951DA-A869-4375-B991-3D8E1549DA6F}" srcOrd="1" destOrd="0" presId="urn:microsoft.com/office/officeart/2005/8/layout/cycle8"/>
    <dgm:cxn modelId="{94777686-689C-4F6E-9CB8-85F98573F36E}" type="presParOf" srcId="{9F513A8F-5FE8-4FAD-8FDC-52E09D55DE57}" destId="{B8AA577B-FCBE-414B-9D23-E9BC04DA46A4}" srcOrd="2" destOrd="0" presId="urn:microsoft.com/office/officeart/2005/8/layout/cycle8"/>
    <dgm:cxn modelId="{CAA45064-18F8-4C81-A49C-61CE1BC10F17}" type="presParOf" srcId="{9F513A8F-5FE8-4FAD-8FDC-52E09D55DE57}" destId="{AB6183D8-A135-4EFB-8012-65A95541460C}" srcOrd="3" destOrd="0" presId="urn:microsoft.com/office/officeart/2005/8/layout/cycle8"/>
    <dgm:cxn modelId="{86A6E5D6-DB0A-488E-9AE0-EA5EB37A662F}" type="presParOf" srcId="{9F513A8F-5FE8-4FAD-8FDC-52E09D55DE57}" destId="{FCDA116A-7704-479F-9B93-F9B7299A0F16}" srcOrd="4" destOrd="0" presId="urn:microsoft.com/office/officeart/2005/8/layout/cycle8"/>
    <dgm:cxn modelId="{D348BF3C-86CF-4035-9638-0141C5D9AED0}" type="presParOf" srcId="{9F513A8F-5FE8-4FAD-8FDC-52E09D55DE57}" destId="{E773F7E7-DB87-42B7-B1AF-11C113D7C2D1}" srcOrd="5" destOrd="0" presId="urn:microsoft.com/office/officeart/2005/8/layout/cycle8"/>
    <dgm:cxn modelId="{FE6A3E7A-24CB-452B-9D06-CB28DA5C1EC4}" type="presParOf" srcId="{9F513A8F-5FE8-4FAD-8FDC-52E09D55DE57}" destId="{4F5F2D9B-287B-49C0-B770-25E18B00E0D4}" srcOrd="6" destOrd="0" presId="urn:microsoft.com/office/officeart/2005/8/layout/cycle8"/>
    <dgm:cxn modelId="{16981270-FFAD-45DE-84D8-F59F83DE5570}" type="presParOf" srcId="{9F513A8F-5FE8-4FAD-8FDC-52E09D55DE57}" destId="{CD23798B-B5D4-41EF-B80C-410042E333DA}" srcOrd="7" destOrd="0" presId="urn:microsoft.com/office/officeart/2005/8/layout/cycle8"/>
    <dgm:cxn modelId="{283B8DF9-C41B-4DFD-B5E2-99E0935C4D44}" type="presParOf" srcId="{9F513A8F-5FE8-4FAD-8FDC-52E09D55DE57}" destId="{E70D3344-30FD-4E93-9189-25CC094833F2}" srcOrd="8" destOrd="0" presId="urn:microsoft.com/office/officeart/2005/8/layout/cycle8"/>
    <dgm:cxn modelId="{ADB0A191-C44F-45D1-A091-610D4AC3CB03}" type="presParOf" srcId="{9F513A8F-5FE8-4FAD-8FDC-52E09D55DE57}" destId="{BCEE6BBD-3AFA-4C08-8BC4-9138D1A4449B}" srcOrd="9" destOrd="0" presId="urn:microsoft.com/office/officeart/2005/8/layout/cycle8"/>
    <dgm:cxn modelId="{FECE0DB6-7D61-474B-A667-19B7751AC9AA}" type="presParOf" srcId="{9F513A8F-5FE8-4FAD-8FDC-52E09D55DE57}" destId="{D61CAA8E-A020-43FD-A106-6B32C9EA915D}" srcOrd="10" destOrd="0" presId="urn:microsoft.com/office/officeart/2005/8/layout/cycle8"/>
    <dgm:cxn modelId="{A5B63A64-CDD4-4BE0-B158-297C0586B42F}" type="presParOf" srcId="{9F513A8F-5FE8-4FAD-8FDC-52E09D55DE57}" destId="{B884E53E-5859-433B-826B-9A1B39B464C7}" srcOrd="11" destOrd="0" presId="urn:microsoft.com/office/officeart/2005/8/layout/cycle8"/>
    <dgm:cxn modelId="{0348F675-D5C0-4C5E-B745-76E75B53B037}" type="presParOf" srcId="{9F513A8F-5FE8-4FAD-8FDC-52E09D55DE57}" destId="{3C6E3676-44B5-479E-9BD5-2984EE68B1B5}" srcOrd="12" destOrd="0" presId="urn:microsoft.com/office/officeart/2005/8/layout/cycle8"/>
    <dgm:cxn modelId="{88FEE825-2BCE-439F-9709-0C7D6A4E78B5}" type="presParOf" srcId="{9F513A8F-5FE8-4FAD-8FDC-52E09D55DE57}" destId="{3C6B97F6-524C-466A-97F4-11A9FE07EFB8}" srcOrd="13" destOrd="0" presId="urn:microsoft.com/office/officeart/2005/8/layout/cycle8"/>
    <dgm:cxn modelId="{9C2FC0AA-2553-4FED-AF74-9EC9DBBC5421}" type="presParOf" srcId="{9F513A8F-5FE8-4FAD-8FDC-52E09D55DE57}" destId="{A947FF92-DDA2-4BFD-A6DE-6CB672416AB9}" srcOrd="14" destOrd="0" presId="urn:microsoft.com/office/officeart/2005/8/layout/cycle8"/>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4D3A46-BAD1-4868-9117-D7F367285E89}" type="doc">
      <dgm:prSet loTypeId="urn:microsoft.com/office/officeart/2005/8/layout/cycle8" loCatId="cycle" qsTypeId="urn:microsoft.com/office/officeart/2005/8/quickstyle/3d3" qsCatId="3D" csTypeId="urn:microsoft.com/office/officeart/2005/8/colors/colorful1#2" csCatId="colorful" phldr="1"/>
      <dgm:spPr/>
    </dgm:pt>
    <dgm:pt modelId="{EAACF05B-0BA9-47CD-AF97-8419E6B73AB5}">
      <dgm:prSet phldrT="[Κείμενο]" custT="1"/>
      <dgm:spPr/>
      <dgm:t>
        <a:bodyPr/>
        <a:lstStyle/>
        <a:p>
          <a:r>
            <a:rPr lang="el-GR" sz="2400" b="1" dirty="0">
              <a:solidFill>
                <a:schemeClr val="bg1"/>
              </a:solidFill>
            </a:rPr>
            <a:t>Περιβάλλον μάθησης</a:t>
          </a:r>
        </a:p>
      </dgm:t>
    </dgm:pt>
    <dgm:pt modelId="{02701536-5472-45A2-89C3-9CAE6CFA619A}" type="parTrans" cxnId="{F39D9F0A-60C3-4A42-945D-6496ED6F6CD2}">
      <dgm:prSet/>
      <dgm:spPr/>
      <dgm:t>
        <a:bodyPr/>
        <a:lstStyle/>
        <a:p>
          <a:endParaRPr lang="el-GR" b="1">
            <a:solidFill>
              <a:schemeClr val="bg1"/>
            </a:solidFill>
          </a:endParaRPr>
        </a:p>
      </dgm:t>
    </dgm:pt>
    <dgm:pt modelId="{EA445F35-A667-4D59-B4AC-91E775C80BE6}" type="sibTrans" cxnId="{F39D9F0A-60C3-4A42-945D-6496ED6F6CD2}">
      <dgm:prSet/>
      <dgm:spPr/>
      <dgm:t>
        <a:bodyPr/>
        <a:lstStyle/>
        <a:p>
          <a:endParaRPr lang="el-GR" b="1">
            <a:solidFill>
              <a:schemeClr val="bg1"/>
            </a:solidFill>
          </a:endParaRPr>
        </a:p>
      </dgm:t>
    </dgm:pt>
    <dgm:pt modelId="{30FA8E4F-7176-4E9A-A11B-B4A81CBAE33F}">
      <dgm:prSet phldrT="[Κείμενο]" custT="1"/>
      <dgm:spPr/>
      <dgm:t>
        <a:bodyPr/>
        <a:lstStyle/>
        <a:p>
          <a:r>
            <a:rPr lang="el-GR" sz="2200" b="1" dirty="0">
              <a:solidFill>
                <a:schemeClr val="bg1"/>
              </a:solidFill>
            </a:rPr>
            <a:t>Διδακτικός </a:t>
          </a:r>
          <a:r>
            <a:rPr lang="el-GR" sz="2200" b="1" dirty="0" err="1">
              <a:solidFill>
                <a:schemeClr val="bg1"/>
              </a:solidFill>
            </a:rPr>
            <a:t>Μετασχη</a:t>
          </a:r>
          <a:r>
            <a:rPr lang="el-GR" sz="2200" b="1" dirty="0">
              <a:solidFill>
                <a:schemeClr val="bg1"/>
              </a:solidFill>
            </a:rPr>
            <a:t>-</a:t>
          </a:r>
          <a:r>
            <a:rPr lang="el-GR" sz="2200" b="1" dirty="0" err="1">
              <a:solidFill>
                <a:schemeClr val="bg1"/>
              </a:solidFill>
            </a:rPr>
            <a:t>ματισμός</a:t>
          </a:r>
          <a:r>
            <a:rPr lang="el-GR" sz="2200" b="1" dirty="0">
              <a:solidFill>
                <a:schemeClr val="bg1"/>
              </a:solidFill>
            </a:rPr>
            <a:t> του </a:t>
          </a:r>
          <a:r>
            <a:rPr lang="el-GR" sz="2200" b="1" dirty="0" err="1">
              <a:solidFill>
                <a:schemeClr val="bg1"/>
              </a:solidFill>
            </a:rPr>
            <a:t>περιεχο</a:t>
          </a:r>
          <a:r>
            <a:rPr lang="el-GR" sz="2200" b="1" dirty="0">
              <a:solidFill>
                <a:schemeClr val="bg1"/>
              </a:solidFill>
            </a:rPr>
            <a:t>-</a:t>
          </a:r>
          <a:r>
            <a:rPr lang="el-GR" sz="2200" b="1" dirty="0" err="1">
              <a:solidFill>
                <a:schemeClr val="bg1"/>
              </a:solidFill>
            </a:rPr>
            <a:t>μένου</a:t>
          </a:r>
          <a:endParaRPr lang="el-GR" sz="2200" b="1" dirty="0">
            <a:solidFill>
              <a:schemeClr val="bg1"/>
            </a:solidFill>
          </a:endParaRPr>
        </a:p>
      </dgm:t>
    </dgm:pt>
    <dgm:pt modelId="{D94943ED-42E4-49D9-9209-D91296530DFE}" type="parTrans" cxnId="{1460F52E-E45F-48F4-B2A0-6A35E643B5BB}">
      <dgm:prSet/>
      <dgm:spPr/>
      <dgm:t>
        <a:bodyPr/>
        <a:lstStyle/>
        <a:p>
          <a:endParaRPr lang="el-GR" b="1">
            <a:solidFill>
              <a:schemeClr val="bg1"/>
            </a:solidFill>
          </a:endParaRPr>
        </a:p>
      </dgm:t>
    </dgm:pt>
    <dgm:pt modelId="{B611C9F9-D999-4F5B-8FA2-72C6D5F5F2D6}" type="sibTrans" cxnId="{1460F52E-E45F-48F4-B2A0-6A35E643B5BB}">
      <dgm:prSet/>
      <dgm:spPr/>
      <dgm:t>
        <a:bodyPr/>
        <a:lstStyle/>
        <a:p>
          <a:endParaRPr lang="el-GR" b="1">
            <a:solidFill>
              <a:schemeClr val="bg1"/>
            </a:solidFill>
          </a:endParaRPr>
        </a:p>
      </dgm:t>
    </dgm:pt>
    <dgm:pt modelId="{A3A4E7A2-F950-4D29-9F36-1BE2ABDF0792}">
      <dgm:prSet phldrT="[Κείμενο]" custT="1"/>
      <dgm:spPr/>
      <dgm:t>
        <a:bodyPr/>
        <a:lstStyle/>
        <a:p>
          <a:r>
            <a:rPr lang="el-GR" sz="2000" b="1" dirty="0">
              <a:solidFill>
                <a:schemeClr val="bg1"/>
              </a:solidFill>
            </a:rPr>
            <a:t>Ιδέες και τα προβλήματα κατανόησης των μαθητών</a:t>
          </a:r>
        </a:p>
      </dgm:t>
    </dgm:pt>
    <dgm:pt modelId="{7A40563C-5312-4C71-BE73-D05D76CE6EC6}" type="sibTrans" cxnId="{A2E57644-89C0-47AF-A73F-95FA1620C616}">
      <dgm:prSet/>
      <dgm:spPr/>
      <dgm:t>
        <a:bodyPr/>
        <a:lstStyle/>
        <a:p>
          <a:endParaRPr lang="el-GR" b="1">
            <a:solidFill>
              <a:schemeClr val="bg1"/>
            </a:solidFill>
          </a:endParaRPr>
        </a:p>
      </dgm:t>
    </dgm:pt>
    <dgm:pt modelId="{C3C3358B-0488-425B-A12E-99DB4AD7EE56}" type="parTrans" cxnId="{A2E57644-89C0-47AF-A73F-95FA1620C616}">
      <dgm:prSet/>
      <dgm:spPr/>
      <dgm:t>
        <a:bodyPr/>
        <a:lstStyle/>
        <a:p>
          <a:endParaRPr lang="el-GR" b="1">
            <a:solidFill>
              <a:schemeClr val="bg1"/>
            </a:solidFill>
          </a:endParaRPr>
        </a:p>
      </dgm:t>
    </dgm:pt>
    <dgm:pt modelId="{9F513A8F-5FE8-4FAD-8FDC-52E09D55DE57}" type="pres">
      <dgm:prSet presAssocID="{7D4D3A46-BAD1-4868-9117-D7F367285E89}" presName="compositeShape" presStyleCnt="0">
        <dgm:presLayoutVars>
          <dgm:chMax val="7"/>
          <dgm:dir/>
          <dgm:resizeHandles val="exact"/>
        </dgm:presLayoutVars>
      </dgm:prSet>
      <dgm:spPr/>
    </dgm:pt>
    <dgm:pt modelId="{EE4F9E4A-D2D3-4CC0-BD51-328C53BF192E}" type="pres">
      <dgm:prSet presAssocID="{7D4D3A46-BAD1-4868-9117-D7F367285E89}" presName="wedge1" presStyleLbl="node1" presStyleIdx="0" presStyleCnt="3"/>
      <dgm:spPr/>
      <dgm:t>
        <a:bodyPr/>
        <a:lstStyle/>
        <a:p>
          <a:endParaRPr lang="el-GR"/>
        </a:p>
      </dgm:t>
    </dgm:pt>
    <dgm:pt modelId="{FCD951DA-A869-4375-B991-3D8E1549DA6F}" type="pres">
      <dgm:prSet presAssocID="{7D4D3A46-BAD1-4868-9117-D7F367285E89}" presName="dummy1a" presStyleCnt="0"/>
      <dgm:spPr/>
    </dgm:pt>
    <dgm:pt modelId="{B8AA577B-FCBE-414B-9D23-E9BC04DA46A4}" type="pres">
      <dgm:prSet presAssocID="{7D4D3A46-BAD1-4868-9117-D7F367285E89}" presName="dummy1b" presStyleCnt="0"/>
      <dgm:spPr/>
    </dgm:pt>
    <dgm:pt modelId="{AB6183D8-A135-4EFB-8012-65A95541460C}" type="pres">
      <dgm:prSet presAssocID="{7D4D3A46-BAD1-4868-9117-D7F367285E89}" presName="wedge1Tx" presStyleLbl="node1" presStyleIdx="0" presStyleCnt="3">
        <dgm:presLayoutVars>
          <dgm:chMax val="0"/>
          <dgm:chPref val="0"/>
          <dgm:bulletEnabled val="1"/>
        </dgm:presLayoutVars>
      </dgm:prSet>
      <dgm:spPr/>
      <dgm:t>
        <a:bodyPr/>
        <a:lstStyle/>
        <a:p>
          <a:endParaRPr lang="el-GR"/>
        </a:p>
      </dgm:t>
    </dgm:pt>
    <dgm:pt modelId="{FCDA116A-7704-479F-9B93-F9B7299A0F16}" type="pres">
      <dgm:prSet presAssocID="{7D4D3A46-BAD1-4868-9117-D7F367285E89}" presName="wedge2" presStyleLbl="node1" presStyleIdx="1" presStyleCnt="3"/>
      <dgm:spPr/>
      <dgm:t>
        <a:bodyPr/>
        <a:lstStyle/>
        <a:p>
          <a:endParaRPr lang="el-GR"/>
        </a:p>
      </dgm:t>
    </dgm:pt>
    <dgm:pt modelId="{E773F7E7-DB87-42B7-B1AF-11C113D7C2D1}" type="pres">
      <dgm:prSet presAssocID="{7D4D3A46-BAD1-4868-9117-D7F367285E89}" presName="dummy2a" presStyleCnt="0"/>
      <dgm:spPr/>
    </dgm:pt>
    <dgm:pt modelId="{4F5F2D9B-287B-49C0-B770-25E18B00E0D4}" type="pres">
      <dgm:prSet presAssocID="{7D4D3A46-BAD1-4868-9117-D7F367285E89}" presName="dummy2b" presStyleCnt="0"/>
      <dgm:spPr/>
    </dgm:pt>
    <dgm:pt modelId="{CD23798B-B5D4-41EF-B80C-410042E333DA}" type="pres">
      <dgm:prSet presAssocID="{7D4D3A46-BAD1-4868-9117-D7F367285E89}" presName="wedge2Tx" presStyleLbl="node1" presStyleIdx="1" presStyleCnt="3">
        <dgm:presLayoutVars>
          <dgm:chMax val="0"/>
          <dgm:chPref val="0"/>
          <dgm:bulletEnabled val="1"/>
        </dgm:presLayoutVars>
      </dgm:prSet>
      <dgm:spPr/>
      <dgm:t>
        <a:bodyPr/>
        <a:lstStyle/>
        <a:p>
          <a:endParaRPr lang="el-GR"/>
        </a:p>
      </dgm:t>
    </dgm:pt>
    <dgm:pt modelId="{E70D3344-30FD-4E93-9189-25CC094833F2}" type="pres">
      <dgm:prSet presAssocID="{7D4D3A46-BAD1-4868-9117-D7F367285E89}" presName="wedge3" presStyleLbl="node1" presStyleIdx="2" presStyleCnt="3"/>
      <dgm:spPr/>
      <dgm:t>
        <a:bodyPr/>
        <a:lstStyle/>
        <a:p>
          <a:endParaRPr lang="el-GR"/>
        </a:p>
      </dgm:t>
    </dgm:pt>
    <dgm:pt modelId="{BCEE6BBD-3AFA-4C08-8BC4-9138D1A4449B}" type="pres">
      <dgm:prSet presAssocID="{7D4D3A46-BAD1-4868-9117-D7F367285E89}" presName="dummy3a" presStyleCnt="0"/>
      <dgm:spPr/>
    </dgm:pt>
    <dgm:pt modelId="{D61CAA8E-A020-43FD-A106-6B32C9EA915D}" type="pres">
      <dgm:prSet presAssocID="{7D4D3A46-BAD1-4868-9117-D7F367285E89}" presName="dummy3b" presStyleCnt="0"/>
      <dgm:spPr/>
    </dgm:pt>
    <dgm:pt modelId="{B884E53E-5859-433B-826B-9A1B39B464C7}" type="pres">
      <dgm:prSet presAssocID="{7D4D3A46-BAD1-4868-9117-D7F367285E89}" presName="wedge3Tx" presStyleLbl="node1" presStyleIdx="2" presStyleCnt="3">
        <dgm:presLayoutVars>
          <dgm:chMax val="0"/>
          <dgm:chPref val="0"/>
          <dgm:bulletEnabled val="1"/>
        </dgm:presLayoutVars>
      </dgm:prSet>
      <dgm:spPr/>
      <dgm:t>
        <a:bodyPr/>
        <a:lstStyle/>
        <a:p>
          <a:endParaRPr lang="el-GR"/>
        </a:p>
      </dgm:t>
    </dgm:pt>
    <dgm:pt modelId="{3C6E3676-44B5-479E-9BD5-2984EE68B1B5}" type="pres">
      <dgm:prSet presAssocID="{7A40563C-5312-4C71-BE73-D05D76CE6EC6}" presName="arrowWedge1" presStyleLbl="fgSibTrans2D1" presStyleIdx="0" presStyleCnt="3"/>
      <dgm:spPr/>
    </dgm:pt>
    <dgm:pt modelId="{3C6B97F6-524C-466A-97F4-11A9FE07EFB8}" type="pres">
      <dgm:prSet presAssocID="{EA445F35-A667-4D59-B4AC-91E775C80BE6}" presName="arrowWedge2" presStyleLbl="fgSibTrans2D1" presStyleIdx="1" presStyleCnt="3"/>
      <dgm:spPr/>
    </dgm:pt>
    <dgm:pt modelId="{A947FF92-DDA2-4BFD-A6DE-6CB672416AB9}" type="pres">
      <dgm:prSet presAssocID="{B611C9F9-D999-4F5B-8FA2-72C6D5F5F2D6}" presName="arrowWedge3" presStyleLbl="fgSibTrans2D1" presStyleIdx="2" presStyleCnt="3"/>
      <dgm:spPr/>
    </dgm:pt>
  </dgm:ptLst>
  <dgm:cxnLst>
    <dgm:cxn modelId="{D61EADD5-3B79-4DC2-9CF6-81F182964639}" type="presOf" srcId="{30FA8E4F-7176-4E9A-A11B-B4A81CBAE33F}" destId="{B884E53E-5859-433B-826B-9A1B39B464C7}" srcOrd="1" destOrd="0" presId="urn:microsoft.com/office/officeart/2005/8/layout/cycle8"/>
    <dgm:cxn modelId="{4BDBB3A7-64E1-4101-8D80-6AB221417AA6}" type="presOf" srcId="{A3A4E7A2-F950-4D29-9F36-1BE2ABDF0792}" destId="{AB6183D8-A135-4EFB-8012-65A95541460C}" srcOrd="1" destOrd="0" presId="urn:microsoft.com/office/officeart/2005/8/layout/cycle8"/>
    <dgm:cxn modelId="{A2E57644-89C0-47AF-A73F-95FA1620C616}" srcId="{7D4D3A46-BAD1-4868-9117-D7F367285E89}" destId="{A3A4E7A2-F950-4D29-9F36-1BE2ABDF0792}" srcOrd="0" destOrd="0" parTransId="{C3C3358B-0488-425B-A12E-99DB4AD7EE56}" sibTransId="{7A40563C-5312-4C71-BE73-D05D76CE6EC6}"/>
    <dgm:cxn modelId="{65971AFE-79A3-4D5D-A818-ACB9E0F25CDD}" type="presOf" srcId="{7D4D3A46-BAD1-4868-9117-D7F367285E89}" destId="{9F513A8F-5FE8-4FAD-8FDC-52E09D55DE57}" srcOrd="0" destOrd="0" presId="urn:microsoft.com/office/officeart/2005/8/layout/cycle8"/>
    <dgm:cxn modelId="{AD8037D4-8088-483F-9DD2-80408DAFD247}" type="presOf" srcId="{EAACF05B-0BA9-47CD-AF97-8419E6B73AB5}" destId="{FCDA116A-7704-479F-9B93-F9B7299A0F16}" srcOrd="0" destOrd="0" presId="urn:microsoft.com/office/officeart/2005/8/layout/cycle8"/>
    <dgm:cxn modelId="{A907A0B3-93F0-45D3-B142-9820359637C8}" type="presOf" srcId="{EAACF05B-0BA9-47CD-AF97-8419E6B73AB5}" destId="{CD23798B-B5D4-41EF-B80C-410042E333DA}" srcOrd="1" destOrd="0" presId="urn:microsoft.com/office/officeart/2005/8/layout/cycle8"/>
    <dgm:cxn modelId="{4E95B426-7C8E-4E16-A31E-9B382CF8E2E0}" type="presOf" srcId="{A3A4E7A2-F950-4D29-9F36-1BE2ABDF0792}" destId="{EE4F9E4A-D2D3-4CC0-BD51-328C53BF192E}" srcOrd="0" destOrd="0" presId="urn:microsoft.com/office/officeart/2005/8/layout/cycle8"/>
    <dgm:cxn modelId="{F39D9F0A-60C3-4A42-945D-6496ED6F6CD2}" srcId="{7D4D3A46-BAD1-4868-9117-D7F367285E89}" destId="{EAACF05B-0BA9-47CD-AF97-8419E6B73AB5}" srcOrd="1" destOrd="0" parTransId="{02701536-5472-45A2-89C3-9CAE6CFA619A}" sibTransId="{EA445F35-A667-4D59-B4AC-91E775C80BE6}"/>
    <dgm:cxn modelId="{1460F52E-E45F-48F4-B2A0-6A35E643B5BB}" srcId="{7D4D3A46-BAD1-4868-9117-D7F367285E89}" destId="{30FA8E4F-7176-4E9A-A11B-B4A81CBAE33F}" srcOrd="2" destOrd="0" parTransId="{D94943ED-42E4-49D9-9209-D91296530DFE}" sibTransId="{B611C9F9-D999-4F5B-8FA2-72C6D5F5F2D6}"/>
    <dgm:cxn modelId="{DAD78554-876A-4594-936E-EF656356A3B4}" type="presOf" srcId="{30FA8E4F-7176-4E9A-A11B-B4A81CBAE33F}" destId="{E70D3344-30FD-4E93-9189-25CC094833F2}" srcOrd="0" destOrd="0" presId="urn:microsoft.com/office/officeart/2005/8/layout/cycle8"/>
    <dgm:cxn modelId="{07DC4530-F341-432C-B0E3-7B88154F8983}" type="presParOf" srcId="{9F513A8F-5FE8-4FAD-8FDC-52E09D55DE57}" destId="{EE4F9E4A-D2D3-4CC0-BD51-328C53BF192E}" srcOrd="0" destOrd="0" presId="urn:microsoft.com/office/officeart/2005/8/layout/cycle8"/>
    <dgm:cxn modelId="{C026717C-C57D-4CFB-879D-EAFFFFBEC536}" type="presParOf" srcId="{9F513A8F-5FE8-4FAD-8FDC-52E09D55DE57}" destId="{FCD951DA-A869-4375-B991-3D8E1549DA6F}" srcOrd="1" destOrd="0" presId="urn:microsoft.com/office/officeart/2005/8/layout/cycle8"/>
    <dgm:cxn modelId="{2B2D3976-C8E4-4244-BD72-283821ACA99E}" type="presParOf" srcId="{9F513A8F-5FE8-4FAD-8FDC-52E09D55DE57}" destId="{B8AA577B-FCBE-414B-9D23-E9BC04DA46A4}" srcOrd="2" destOrd="0" presId="urn:microsoft.com/office/officeart/2005/8/layout/cycle8"/>
    <dgm:cxn modelId="{0E68105F-AC0C-4D71-A311-22F38D48FBE2}" type="presParOf" srcId="{9F513A8F-5FE8-4FAD-8FDC-52E09D55DE57}" destId="{AB6183D8-A135-4EFB-8012-65A95541460C}" srcOrd="3" destOrd="0" presId="urn:microsoft.com/office/officeart/2005/8/layout/cycle8"/>
    <dgm:cxn modelId="{B40057E4-CDE1-4CBF-96FF-A8B82294340E}" type="presParOf" srcId="{9F513A8F-5FE8-4FAD-8FDC-52E09D55DE57}" destId="{FCDA116A-7704-479F-9B93-F9B7299A0F16}" srcOrd="4" destOrd="0" presId="urn:microsoft.com/office/officeart/2005/8/layout/cycle8"/>
    <dgm:cxn modelId="{039C3D2A-A0F2-4D06-9ECE-B160A90623D4}" type="presParOf" srcId="{9F513A8F-5FE8-4FAD-8FDC-52E09D55DE57}" destId="{E773F7E7-DB87-42B7-B1AF-11C113D7C2D1}" srcOrd="5" destOrd="0" presId="urn:microsoft.com/office/officeart/2005/8/layout/cycle8"/>
    <dgm:cxn modelId="{7347A8CF-ED1D-4579-A066-548BEB851675}" type="presParOf" srcId="{9F513A8F-5FE8-4FAD-8FDC-52E09D55DE57}" destId="{4F5F2D9B-287B-49C0-B770-25E18B00E0D4}" srcOrd="6" destOrd="0" presId="urn:microsoft.com/office/officeart/2005/8/layout/cycle8"/>
    <dgm:cxn modelId="{365774C5-7F70-4B8C-9D84-5C1F7A07F254}" type="presParOf" srcId="{9F513A8F-5FE8-4FAD-8FDC-52E09D55DE57}" destId="{CD23798B-B5D4-41EF-B80C-410042E333DA}" srcOrd="7" destOrd="0" presId="urn:microsoft.com/office/officeart/2005/8/layout/cycle8"/>
    <dgm:cxn modelId="{EC341E97-126E-4CBC-A73E-CFDBFB158CDB}" type="presParOf" srcId="{9F513A8F-5FE8-4FAD-8FDC-52E09D55DE57}" destId="{E70D3344-30FD-4E93-9189-25CC094833F2}" srcOrd="8" destOrd="0" presId="urn:microsoft.com/office/officeart/2005/8/layout/cycle8"/>
    <dgm:cxn modelId="{D7A03C4C-50FB-455F-9B06-AD6CE189E00D}" type="presParOf" srcId="{9F513A8F-5FE8-4FAD-8FDC-52E09D55DE57}" destId="{BCEE6BBD-3AFA-4C08-8BC4-9138D1A4449B}" srcOrd="9" destOrd="0" presId="urn:microsoft.com/office/officeart/2005/8/layout/cycle8"/>
    <dgm:cxn modelId="{74270488-C535-4086-A86A-94ED34EE62AC}" type="presParOf" srcId="{9F513A8F-5FE8-4FAD-8FDC-52E09D55DE57}" destId="{D61CAA8E-A020-43FD-A106-6B32C9EA915D}" srcOrd="10" destOrd="0" presId="urn:microsoft.com/office/officeart/2005/8/layout/cycle8"/>
    <dgm:cxn modelId="{DEE2453C-A844-4AD1-A14E-47753A3851CE}" type="presParOf" srcId="{9F513A8F-5FE8-4FAD-8FDC-52E09D55DE57}" destId="{B884E53E-5859-433B-826B-9A1B39B464C7}" srcOrd="11" destOrd="0" presId="urn:microsoft.com/office/officeart/2005/8/layout/cycle8"/>
    <dgm:cxn modelId="{51A12F8D-E16C-4F26-A48A-37E8AB057B92}" type="presParOf" srcId="{9F513A8F-5FE8-4FAD-8FDC-52E09D55DE57}" destId="{3C6E3676-44B5-479E-9BD5-2984EE68B1B5}" srcOrd="12" destOrd="0" presId="urn:microsoft.com/office/officeart/2005/8/layout/cycle8"/>
    <dgm:cxn modelId="{E9F9E80D-E424-430A-89DA-ABCB8D276C3A}" type="presParOf" srcId="{9F513A8F-5FE8-4FAD-8FDC-52E09D55DE57}" destId="{3C6B97F6-524C-466A-97F4-11A9FE07EFB8}" srcOrd="13" destOrd="0" presId="urn:microsoft.com/office/officeart/2005/8/layout/cycle8"/>
    <dgm:cxn modelId="{0DC14567-EF05-4148-AFE0-7E3828158413}" type="presParOf" srcId="{9F513A8F-5FE8-4FAD-8FDC-52E09D55DE57}" destId="{A947FF92-DDA2-4BFD-A6DE-6CB672416AB9}" srcOrd="14" destOrd="0" presId="urn:microsoft.com/office/officeart/2005/8/layout/cycle8"/>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C6AD38-AC08-4BE4-8F62-41E68D01EAD3}" type="doc">
      <dgm:prSet loTypeId="urn:microsoft.com/office/officeart/2005/8/layout/radial5" loCatId="cycle" qsTypeId="urn:microsoft.com/office/officeart/2005/8/quickstyle/simple5" qsCatId="simple" csTypeId="urn:microsoft.com/office/officeart/2005/8/colors/colorful5" csCatId="colorful" phldr="1"/>
      <dgm:spPr/>
      <dgm:t>
        <a:bodyPr/>
        <a:lstStyle/>
        <a:p>
          <a:endParaRPr lang="el-GR"/>
        </a:p>
      </dgm:t>
    </dgm:pt>
    <dgm:pt modelId="{18C27F59-FA75-4E18-811D-8998EE1B07BD}">
      <dgm:prSet phldrT="[Κείμενο]" custT="1"/>
      <dgm:spPr/>
      <dgm:t>
        <a:bodyPr/>
        <a:lstStyle/>
        <a:p>
          <a:r>
            <a:rPr lang="el-GR" sz="3200" b="1" dirty="0">
              <a:solidFill>
                <a:schemeClr val="bg1"/>
              </a:solidFill>
            </a:rPr>
            <a:t>Μεγάλες Ιδέες</a:t>
          </a:r>
        </a:p>
      </dgm:t>
    </dgm:pt>
    <dgm:pt modelId="{86153AF6-0D62-468A-AAFA-5168F02FF87D}" type="parTrans" cxnId="{AC904026-B57F-4A6D-A40A-120723F60571}">
      <dgm:prSet/>
      <dgm:spPr/>
      <dgm:t>
        <a:bodyPr/>
        <a:lstStyle/>
        <a:p>
          <a:endParaRPr lang="el-GR" sz="4400">
            <a:solidFill>
              <a:schemeClr val="tx1"/>
            </a:solidFill>
          </a:endParaRPr>
        </a:p>
      </dgm:t>
    </dgm:pt>
    <dgm:pt modelId="{1CAFED61-CD5C-4B2E-AD5E-ACBE1CBB9502}" type="sibTrans" cxnId="{AC904026-B57F-4A6D-A40A-120723F60571}">
      <dgm:prSet/>
      <dgm:spPr/>
      <dgm:t>
        <a:bodyPr/>
        <a:lstStyle/>
        <a:p>
          <a:endParaRPr lang="el-GR" sz="4400">
            <a:solidFill>
              <a:schemeClr val="tx1"/>
            </a:solidFill>
          </a:endParaRPr>
        </a:p>
      </dgm:t>
    </dgm:pt>
    <dgm:pt modelId="{92BD30DC-CC52-49B1-A6F1-695668CE55C9}">
      <dgm:prSet phldrT="[Κείμενο]" custT="1"/>
      <dgm:spPr/>
      <dgm:t>
        <a:bodyPr/>
        <a:lstStyle/>
        <a:p>
          <a:pPr>
            <a:lnSpc>
              <a:spcPct val="100000"/>
            </a:lnSpc>
            <a:spcAft>
              <a:spcPts val="0"/>
            </a:spcAft>
          </a:pPr>
          <a:r>
            <a:rPr lang="el-GR" sz="2000">
              <a:solidFill>
                <a:schemeClr val="tx1"/>
              </a:solidFill>
            </a:rPr>
            <a:t>Μέγεθος</a:t>
          </a:r>
          <a:r>
            <a:rPr lang="en-US" sz="2000">
              <a:solidFill>
                <a:schemeClr val="tx1"/>
              </a:solidFill>
            </a:rPr>
            <a:t> </a:t>
          </a:r>
          <a:endParaRPr lang="el-GR" sz="2000">
            <a:solidFill>
              <a:schemeClr val="tx1"/>
            </a:solidFill>
          </a:endParaRPr>
        </a:p>
        <a:p>
          <a:pPr>
            <a:lnSpc>
              <a:spcPct val="100000"/>
            </a:lnSpc>
            <a:spcAft>
              <a:spcPts val="0"/>
            </a:spcAft>
          </a:pPr>
          <a:r>
            <a:rPr lang="en-US" sz="2000">
              <a:solidFill>
                <a:schemeClr val="tx1"/>
              </a:solidFill>
            </a:rPr>
            <a:t>&amp;</a:t>
          </a:r>
          <a:endParaRPr lang="el-GR" sz="2000">
            <a:solidFill>
              <a:schemeClr val="tx1"/>
            </a:solidFill>
          </a:endParaRPr>
        </a:p>
        <a:p>
          <a:pPr>
            <a:lnSpc>
              <a:spcPct val="100000"/>
            </a:lnSpc>
            <a:spcAft>
              <a:spcPts val="0"/>
            </a:spcAft>
          </a:pPr>
          <a:r>
            <a:rPr lang="en-US" sz="2000">
              <a:solidFill>
                <a:schemeClr val="tx1"/>
              </a:solidFill>
            </a:rPr>
            <a:t> </a:t>
          </a:r>
          <a:r>
            <a:rPr lang="el-GR" sz="2000">
              <a:solidFill>
                <a:schemeClr val="tx1"/>
              </a:solidFill>
            </a:rPr>
            <a:t>Κλίμακα</a:t>
          </a:r>
          <a:endParaRPr lang="el-GR" sz="2000" dirty="0">
            <a:solidFill>
              <a:schemeClr val="tx1"/>
            </a:solidFill>
          </a:endParaRPr>
        </a:p>
      </dgm:t>
    </dgm:pt>
    <dgm:pt modelId="{CFA57418-238D-4EAF-8720-736723A0990B}" type="parTrans" cxnId="{D5EE45C3-0FFA-426E-AE81-9C87293805CD}">
      <dgm:prSet custT="1"/>
      <dgm:spPr/>
      <dgm:t>
        <a:bodyPr/>
        <a:lstStyle/>
        <a:p>
          <a:endParaRPr lang="el-GR" sz="2000">
            <a:solidFill>
              <a:schemeClr val="tx1"/>
            </a:solidFill>
          </a:endParaRPr>
        </a:p>
      </dgm:t>
    </dgm:pt>
    <dgm:pt modelId="{73CC62C3-CE23-4AEF-B30F-3CFB5484A799}" type="sibTrans" cxnId="{D5EE45C3-0FFA-426E-AE81-9C87293805CD}">
      <dgm:prSet/>
      <dgm:spPr/>
      <dgm:t>
        <a:bodyPr/>
        <a:lstStyle/>
        <a:p>
          <a:endParaRPr lang="el-GR" sz="4400">
            <a:solidFill>
              <a:schemeClr val="tx1"/>
            </a:solidFill>
          </a:endParaRPr>
        </a:p>
      </dgm:t>
    </dgm:pt>
    <dgm:pt modelId="{C87AB093-F30D-4FD7-A90C-9479E32574C6}">
      <dgm:prSet phldrT="[Κείμενο]" custT="1"/>
      <dgm:spPr/>
      <dgm:t>
        <a:bodyPr/>
        <a:lstStyle/>
        <a:p>
          <a:pPr>
            <a:lnSpc>
              <a:spcPct val="100000"/>
            </a:lnSpc>
            <a:spcAft>
              <a:spcPts val="0"/>
            </a:spcAft>
          </a:pPr>
          <a:r>
            <a:rPr lang="el-GR" sz="2000" dirty="0">
              <a:solidFill>
                <a:schemeClr val="tx1"/>
              </a:solidFill>
            </a:rPr>
            <a:t>Όργανα</a:t>
          </a:r>
        </a:p>
        <a:p>
          <a:pPr>
            <a:lnSpc>
              <a:spcPct val="100000"/>
            </a:lnSpc>
            <a:spcAft>
              <a:spcPts val="0"/>
            </a:spcAft>
          </a:pPr>
          <a:r>
            <a:rPr lang="el-GR" sz="2000" dirty="0">
              <a:solidFill>
                <a:schemeClr val="tx1"/>
              </a:solidFill>
            </a:rPr>
            <a:t> &amp; Οργανολογία</a:t>
          </a:r>
        </a:p>
      </dgm:t>
    </dgm:pt>
    <dgm:pt modelId="{C00E01E8-B100-4612-933A-FBF83806BAE0}" type="parTrans" cxnId="{21536C5B-BE63-4F87-BD6C-6374C2190648}">
      <dgm:prSet custT="1"/>
      <dgm:spPr/>
      <dgm:t>
        <a:bodyPr/>
        <a:lstStyle/>
        <a:p>
          <a:endParaRPr lang="el-GR" sz="2000">
            <a:solidFill>
              <a:schemeClr val="tx1"/>
            </a:solidFill>
          </a:endParaRPr>
        </a:p>
      </dgm:t>
    </dgm:pt>
    <dgm:pt modelId="{CB1FC36E-1D0E-49EB-88EB-6A33F4132FA2}" type="sibTrans" cxnId="{21536C5B-BE63-4F87-BD6C-6374C2190648}">
      <dgm:prSet/>
      <dgm:spPr/>
      <dgm:t>
        <a:bodyPr/>
        <a:lstStyle/>
        <a:p>
          <a:endParaRPr lang="el-GR" sz="4400">
            <a:solidFill>
              <a:schemeClr val="tx1"/>
            </a:solidFill>
          </a:endParaRPr>
        </a:p>
      </dgm:t>
    </dgm:pt>
    <dgm:pt modelId="{229A83A8-2DB2-44AB-AF33-8D17B174077B}">
      <dgm:prSet phldrT="[Κείμενο]" custT="1"/>
      <dgm:spPr/>
      <dgm:t>
        <a:bodyPr/>
        <a:lstStyle/>
        <a:p>
          <a:r>
            <a:rPr lang="el-GR" sz="2000" dirty="0">
              <a:solidFill>
                <a:schemeClr val="tx1"/>
              </a:solidFill>
            </a:rPr>
            <a:t>Επιστήμη-Τεχνολογία-Κοινωνία</a:t>
          </a:r>
        </a:p>
      </dgm:t>
    </dgm:pt>
    <dgm:pt modelId="{492F70F5-03B4-40EC-85D4-95ED80CA7926}" type="parTrans" cxnId="{67918163-C526-47C2-B546-45FED2CDF1E4}">
      <dgm:prSet custT="1"/>
      <dgm:spPr/>
      <dgm:t>
        <a:bodyPr/>
        <a:lstStyle/>
        <a:p>
          <a:endParaRPr lang="el-GR" sz="2000">
            <a:solidFill>
              <a:schemeClr val="tx1"/>
            </a:solidFill>
          </a:endParaRPr>
        </a:p>
      </dgm:t>
    </dgm:pt>
    <dgm:pt modelId="{040AE487-16F0-4FBA-B531-D9AE3E036B25}" type="sibTrans" cxnId="{67918163-C526-47C2-B546-45FED2CDF1E4}">
      <dgm:prSet/>
      <dgm:spPr/>
      <dgm:t>
        <a:bodyPr/>
        <a:lstStyle/>
        <a:p>
          <a:endParaRPr lang="el-GR" sz="4400">
            <a:solidFill>
              <a:schemeClr val="tx1"/>
            </a:solidFill>
          </a:endParaRPr>
        </a:p>
      </dgm:t>
    </dgm:pt>
    <dgm:pt modelId="{D1751E01-1F4E-4F65-B421-61D0E28AB263}">
      <dgm:prSet phldrT="[Κείμενο]" custT="1"/>
      <dgm:spPr/>
      <dgm:t>
        <a:bodyPr/>
        <a:lstStyle/>
        <a:p>
          <a:r>
            <a:rPr lang="el-GR" sz="2000" dirty="0">
              <a:solidFill>
                <a:schemeClr val="tx1"/>
              </a:solidFill>
            </a:rPr>
            <a:t>Αυτό-</a:t>
          </a:r>
          <a:r>
            <a:rPr lang="el-GR" sz="2000" dirty="0" err="1">
              <a:solidFill>
                <a:schemeClr val="tx1"/>
              </a:solidFill>
            </a:rPr>
            <a:t>οργάνω</a:t>
          </a:r>
          <a:r>
            <a:rPr lang="el-GR" sz="2000" dirty="0">
              <a:solidFill>
                <a:schemeClr val="tx1"/>
              </a:solidFill>
            </a:rPr>
            <a:t>-ση</a:t>
          </a:r>
        </a:p>
      </dgm:t>
    </dgm:pt>
    <dgm:pt modelId="{E2577AD9-DEF1-4331-A15B-8F8A0CC2AF8D}" type="parTrans" cxnId="{B10D837E-FD42-41D8-9EA3-09E94A5D9019}">
      <dgm:prSet custT="1"/>
      <dgm:spPr/>
      <dgm:t>
        <a:bodyPr/>
        <a:lstStyle/>
        <a:p>
          <a:endParaRPr lang="el-GR" sz="2000">
            <a:solidFill>
              <a:schemeClr val="tx1"/>
            </a:solidFill>
          </a:endParaRPr>
        </a:p>
      </dgm:t>
    </dgm:pt>
    <dgm:pt modelId="{8E9F0C83-9AC8-4BD2-9B50-2FA8F2909DA4}" type="sibTrans" cxnId="{B10D837E-FD42-41D8-9EA3-09E94A5D9019}">
      <dgm:prSet/>
      <dgm:spPr/>
      <dgm:t>
        <a:bodyPr/>
        <a:lstStyle/>
        <a:p>
          <a:endParaRPr lang="el-GR" sz="4400">
            <a:solidFill>
              <a:schemeClr val="tx1"/>
            </a:solidFill>
          </a:endParaRPr>
        </a:p>
      </dgm:t>
    </dgm:pt>
    <dgm:pt modelId="{BD6F8AFA-C361-40EF-B22E-2FC473BEA8C9}">
      <dgm:prSet custT="1"/>
      <dgm:spPr/>
      <dgm:t>
        <a:bodyPr/>
        <a:lstStyle/>
        <a:p>
          <a:r>
            <a:rPr lang="el-GR" sz="2000" dirty="0">
              <a:solidFill>
                <a:schemeClr val="tx1"/>
              </a:solidFill>
            </a:rPr>
            <a:t>Δομή της Ύλης</a:t>
          </a:r>
        </a:p>
      </dgm:t>
    </dgm:pt>
    <dgm:pt modelId="{68BCE521-6AB4-4E8A-91C4-6C898FF23770}" type="parTrans" cxnId="{BA1B333D-D813-4ABF-80F7-CEC9FCB1AAAB}">
      <dgm:prSet custT="1"/>
      <dgm:spPr/>
      <dgm:t>
        <a:bodyPr/>
        <a:lstStyle/>
        <a:p>
          <a:endParaRPr lang="el-GR" sz="2000">
            <a:solidFill>
              <a:schemeClr val="tx1"/>
            </a:solidFill>
          </a:endParaRPr>
        </a:p>
      </dgm:t>
    </dgm:pt>
    <dgm:pt modelId="{F834F1CA-6DFC-4DCA-97AA-04094F017784}" type="sibTrans" cxnId="{BA1B333D-D813-4ABF-80F7-CEC9FCB1AAAB}">
      <dgm:prSet/>
      <dgm:spPr/>
      <dgm:t>
        <a:bodyPr/>
        <a:lstStyle/>
        <a:p>
          <a:endParaRPr lang="el-GR" sz="4400">
            <a:solidFill>
              <a:schemeClr val="tx1"/>
            </a:solidFill>
          </a:endParaRPr>
        </a:p>
      </dgm:t>
    </dgm:pt>
    <dgm:pt modelId="{AE896B0A-44F5-45D0-8597-EF9954B68980}">
      <dgm:prSet custT="1"/>
      <dgm:spPr/>
      <dgm:t>
        <a:bodyPr/>
        <a:lstStyle/>
        <a:p>
          <a:pPr>
            <a:lnSpc>
              <a:spcPct val="100000"/>
            </a:lnSpc>
            <a:spcAft>
              <a:spcPts val="0"/>
            </a:spcAft>
          </a:pPr>
          <a:r>
            <a:rPr lang="el-GR" sz="2000" dirty="0">
              <a:solidFill>
                <a:schemeClr val="tx1"/>
              </a:solidFill>
            </a:rPr>
            <a:t>Μοντέλα </a:t>
          </a:r>
        </a:p>
        <a:p>
          <a:pPr>
            <a:lnSpc>
              <a:spcPct val="100000"/>
            </a:lnSpc>
            <a:spcAft>
              <a:spcPts val="0"/>
            </a:spcAft>
          </a:pPr>
          <a:r>
            <a:rPr lang="el-GR" sz="2000" dirty="0">
              <a:solidFill>
                <a:schemeClr val="tx1"/>
              </a:solidFill>
            </a:rPr>
            <a:t>&amp; </a:t>
          </a:r>
          <a:r>
            <a:rPr lang="el-GR" sz="2000" dirty="0" err="1">
              <a:solidFill>
                <a:schemeClr val="tx1"/>
              </a:solidFill>
            </a:rPr>
            <a:t>Προσομοι</a:t>
          </a:r>
          <a:r>
            <a:rPr lang="el-GR" sz="2000" dirty="0">
              <a:solidFill>
                <a:schemeClr val="tx1"/>
              </a:solidFill>
            </a:rPr>
            <a:t>-ώσεις</a:t>
          </a:r>
        </a:p>
      </dgm:t>
    </dgm:pt>
    <dgm:pt modelId="{E603DF98-A8F1-48DA-A695-D7D3671FF32E}" type="parTrans" cxnId="{4C5B88C0-C350-44BC-808A-32386DCD02F6}">
      <dgm:prSet custT="1"/>
      <dgm:spPr/>
      <dgm:t>
        <a:bodyPr/>
        <a:lstStyle/>
        <a:p>
          <a:endParaRPr lang="el-GR" sz="2000">
            <a:solidFill>
              <a:schemeClr val="tx1"/>
            </a:solidFill>
          </a:endParaRPr>
        </a:p>
      </dgm:t>
    </dgm:pt>
    <dgm:pt modelId="{47927F73-7345-4F7B-8E76-50D26013E24C}" type="sibTrans" cxnId="{4C5B88C0-C350-44BC-808A-32386DCD02F6}">
      <dgm:prSet/>
      <dgm:spPr/>
      <dgm:t>
        <a:bodyPr/>
        <a:lstStyle/>
        <a:p>
          <a:endParaRPr lang="el-GR" sz="4400">
            <a:solidFill>
              <a:schemeClr val="tx1"/>
            </a:solidFill>
          </a:endParaRPr>
        </a:p>
      </dgm:t>
    </dgm:pt>
    <dgm:pt modelId="{B98586DA-7167-4D1F-B23C-543150052070}">
      <dgm:prSet custT="1"/>
      <dgm:spPr/>
      <dgm:t>
        <a:bodyPr/>
        <a:lstStyle/>
        <a:p>
          <a:r>
            <a:rPr lang="el-GR" sz="2000" baseline="0" dirty="0">
              <a:solidFill>
                <a:schemeClr val="tx1"/>
              </a:solidFill>
            </a:rPr>
            <a:t>Κβαντικά Φαινόμενα</a:t>
          </a:r>
        </a:p>
      </dgm:t>
    </dgm:pt>
    <dgm:pt modelId="{B01977F7-EC6F-4011-9212-9DF0EDF75B09}" type="parTrans" cxnId="{39311308-89C8-4213-A594-B44F563738CA}">
      <dgm:prSet custT="1"/>
      <dgm:spPr/>
      <dgm:t>
        <a:bodyPr/>
        <a:lstStyle/>
        <a:p>
          <a:endParaRPr lang="el-GR" sz="2000">
            <a:solidFill>
              <a:schemeClr val="tx1"/>
            </a:solidFill>
          </a:endParaRPr>
        </a:p>
      </dgm:t>
    </dgm:pt>
    <dgm:pt modelId="{448EBBCB-5101-408C-8683-E3CC2AF3BF18}" type="sibTrans" cxnId="{39311308-89C8-4213-A594-B44F563738CA}">
      <dgm:prSet/>
      <dgm:spPr/>
      <dgm:t>
        <a:bodyPr/>
        <a:lstStyle/>
        <a:p>
          <a:endParaRPr lang="el-GR" sz="4400">
            <a:solidFill>
              <a:schemeClr val="tx1"/>
            </a:solidFill>
          </a:endParaRPr>
        </a:p>
      </dgm:t>
    </dgm:pt>
    <dgm:pt modelId="{D7FA4492-D7F4-4B21-B465-115C467AC31A}">
      <dgm:prSet custT="1"/>
      <dgm:spPr/>
      <dgm:t>
        <a:bodyPr/>
        <a:lstStyle/>
        <a:p>
          <a:r>
            <a:rPr lang="el-GR" sz="2000" dirty="0">
              <a:solidFill>
                <a:schemeClr val="tx1"/>
              </a:solidFill>
            </a:rPr>
            <a:t>Ιδιότητες που εξαρτώνται από το μέγεθος</a:t>
          </a:r>
        </a:p>
      </dgm:t>
    </dgm:pt>
    <dgm:pt modelId="{508CF006-3FCF-4CB6-98CD-4EEDD93E9D0A}" type="parTrans" cxnId="{9565EE22-5963-4C25-A207-27583FF82BC5}">
      <dgm:prSet custT="1"/>
      <dgm:spPr/>
      <dgm:t>
        <a:bodyPr/>
        <a:lstStyle/>
        <a:p>
          <a:endParaRPr lang="el-GR" sz="2000">
            <a:solidFill>
              <a:schemeClr val="tx1"/>
            </a:solidFill>
          </a:endParaRPr>
        </a:p>
      </dgm:t>
    </dgm:pt>
    <dgm:pt modelId="{2D8A1D80-D7F1-486D-AAE6-FDE26C2989EA}" type="sibTrans" cxnId="{9565EE22-5963-4C25-A207-27583FF82BC5}">
      <dgm:prSet/>
      <dgm:spPr/>
      <dgm:t>
        <a:bodyPr/>
        <a:lstStyle/>
        <a:p>
          <a:endParaRPr lang="el-GR" sz="4400">
            <a:solidFill>
              <a:schemeClr val="tx1"/>
            </a:solidFill>
          </a:endParaRPr>
        </a:p>
      </dgm:t>
    </dgm:pt>
    <dgm:pt modelId="{255395AC-4FF0-479C-B8EF-D57ACF992079}">
      <dgm:prSet custT="1"/>
      <dgm:spPr/>
      <dgm:t>
        <a:bodyPr/>
        <a:lstStyle/>
        <a:p>
          <a:pPr>
            <a:lnSpc>
              <a:spcPct val="100000"/>
            </a:lnSpc>
            <a:spcAft>
              <a:spcPts val="0"/>
            </a:spcAft>
          </a:pPr>
          <a:r>
            <a:rPr lang="el-GR" sz="2000" dirty="0">
              <a:solidFill>
                <a:schemeClr val="tx1"/>
              </a:solidFill>
            </a:rPr>
            <a:t>Δυνάμεις</a:t>
          </a:r>
          <a:endParaRPr lang="en-US" sz="2000" dirty="0">
            <a:solidFill>
              <a:schemeClr val="tx1"/>
            </a:solidFill>
          </a:endParaRPr>
        </a:p>
        <a:p>
          <a:pPr>
            <a:lnSpc>
              <a:spcPct val="100000"/>
            </a:lnSpc>
            <a:spcAft>
              <a:spcPts val="0"/>
            </a:spcAft>
          </a:pPr>
          <a:r>
            <a:rPr lang="en-US" sz="2000" dirty="0">
              <a:solidFill>
                <a:schemeClr val="tx1"/>
              </a:solidFill>
            </a:rPr>
            <a:t>&amp;</a:t>
          </a:r>
          <a:endParaRPr lang="el-GR" sz="2000" dirty="0">
            <a:solidFill>
              <a:schemeClr val="tx1"/>
            </a:solidFill>
          </a:endParaRPr>
        </a:p>
        <a:p>
          <a:pPr>
            <a:lnSpc>
              <a:spcPct val="100000"/>
            </a:lnSpc>
            <a:spcAft>
              <a:spcPts val="0"/>
            </a:spcAft>
          </a:pPr>
          <a:r>
            <a:rPr lang="en-US" sz="2000" dirty="0">
              <a:solidFill>
                <a:schemeClr val="tx1"/>
              </a:solidFill>
            </a:rPr>
            <a:t> </a:t>
          </a:r>
          <a:r>
            <a:rPr lang="el-GR" sz="2000" dirty="0" err="1">
              <a:solidFill>
                <a:schemeClr val="tx1"/>
              </a:solidFill>
            </a:rPr>
            <a:t>Αλληλεπι</a:t>
          </a:r>
          <a:r>
            <a:rPr lang="el-GR" sz="2000" dirty="0">
              <a:solidFill>
                <a:schemeClr val="tx1"/>
              </a:solidFill>
            </a:rPr>
            <a:t>-δράσεις</a:t>
          </a:r>
        </a:p>
      </dgm:t>
    </dgm:pt>
    <dgm:pt modelId="{007B10E5-67F8-4D14-B30E-2942A88E0294}" type="parTrans" cxnId="{C47FBBBE-17E2-4E57-A4BB-D4CDC4D0A871}">
      <dgm:prSet custT="1"/>
      <dgm:spPr/>
      <dgm:t>
        <a:bodyPr/>
        <a:lstStyle/>
        <a:p>
          <a:endParaRPr lang="el-GR" sz="2000">
            <a:solidFill>
              <a:schemeClr val="tx1"/>
            </a:solidFill>
          </a:endParaRPr>
        </a:p>
      </dgm:t>
    </dgm:pt>
    <dgm:pt modelId="{F66DD49E-0F35-4AED-B3C9-15C66A407AB8}" type="sibTrans" cxnId="{C47FBBBE-17E2-4E57-A4BB-D4CDC4D0A871}">
      <dgm:prSet/>
      <dgm:spPr/>
      <dgm:t>
        <a:bodyPr/>
        <a:lstStyle/>
        <a:p>
          <a:endParaRPr lang="el-GR" sz="4400">
            <a:solidFill>
              <a:schemeClr val="tx1"/>
            </a:solidFill>
          </a:endParaRPr>
        </a:p>
      </dgm:t>
    </dgm:pt>
    <dgm:pt modelId="{A8721318-90DF-40B8-992F-68CA147C557F}" type="pres">
      <dgm:prSet presAssocID="{6DC6AD38-AC08-4BE4-8F62-41E68D01EAD3}" presName="Name0" presStyleCnt="0">
        <dgm:presLayoutVars>
          <dgm:chMax val="1"/>
          <dgm:dir/>
          <dgm:animLvl val="ctr"/>
          <dgm:resizeHandles val="exact"/>
        </dgm:presLayoutVars>
      </dgm:prSet>
      <dgm:spPr/>
      <dgm:t>
        <a:bodyPr/>
        <a:lstStyle/>
        <a:p>
          <a:endParaRPr lang="el-GR"/>
        </a:p>
      </dgm:t>
    </dgm:pt>
    <dgm:pt modelId="{793A1638-D131-4C20-81F2-F2DC3FFCBF6A}" type="pres">
      <dgm:prSet presAssocID="{18C27F59-FA75-4E18-811D-8998EE1B07BD}" presName="centerShape" presStyleLbl="node0" presStyleIdx="0" presStyleCnt="1" custScaleX="167030" custScaleY="131679"/>
      <dgm:spPr/>
      <dgm:t>
        <a:bodyPr/>
        <a:lstStyle/>
        <a:p>
          <a:endParaRPr lang="el-GR"/>
        </a:p>
      </dgm:t>
    </dgm:pt>
    <dgm:pt modelId="{0433E395-7D07-4D87-9598-050E9FD48D62}" type="pres">
      <dgm:prSet presAssocID="{CFA57418-238D-4EAF-8720-736723A0990B}" presName="parTrans" presStyleLbl="sibTrans2D1" presStyleIdx="0" presStyleCnt="9" custScaleX="73153" custScaleY="67611" custLinFactNeighborX="5852" custLinFactNeighborY="-4672"/>
      <dgm:spPr/>
      <dgm:t>
        <a:bodyPr/>
        <a:lstStyle/>
        <a:p>
          <a:endParaRPr lang="el-GR"/>
        </a:p>
      </dgm:t>
    </dgm:pt>
    <dgm:pt modelId="{4A48B827-E419-4E70-9D47-D433EDDF4236}" type="pres">
      <dgm:prSet presAssocID="{CFA57418-238D-4EAF-8720-736723A0990B}" presName="connectorText" presStyleLbl="sibTrans2D1" presStyleIdx="0" presStyleCnt="9"/>
      <dgm:spPr/>
      <dgm:t>
        <a:bodyPr/>
        <a:lstStyle/>
        <a:p>
          <a:endParaRPr lang="el-GR"/>
        </a:p>
      </dgm:t>
    </dgm:pt>
    <dgm:pt modelId="{0BFC015E-216A-4B9A-9D10-D4BFF1CBA8ED}" type="pres">
      <dgm:prSet presAssocID="{92BD30DC-CC52-49B1-A6F1-695668CE55C9}" presName="node" presStyleLbl="node1" presStyleIdx="0" presStyleCnt="9" custScaleX="118307" custScaleY="82096" custRadScaleRad="120874" custRadScaleInc="-265863">
        <dgm:presLayoutVars>
          <dgm:bulletEnabled val="1"/>
        </dgm:presLayoutVars>
      </dgm:prSet>
      <dgm:spPr/>
      <dgm:t>
        <a:bodyPr/>
        <a:lstStyle/>
        <a:p>
          <a:endParaRPr lang="el-GR"/>
        </a:p>
      </dgm:t>
    </dgm:pt>
    <dgm:pt modelId="{F515C0E9-D9FA-4FE3-BFD6-279437282ADF}" type="pres">
      <dgm:prSet presAssocID="{68BCE521-6AB4-4E8A-91C4-6C898FF23770}" presName="parTrans" presStyleLbl="sibTrans2D1" presStyleIdx="1" presStyleCnt="9" custScaleY="71196" custLinFactNeighborX="6157" custLinFactNeighborY="-9417"/>
      <dgm:spPr/>
      <dgm:t>
        <a:bodyPr/>
        <a:lstStyle/>
        <a:p>
          <a:endParaRPr lang="el-GR"/>
        </a:p>
      </dgm:t>
    </dgm:pt>
    <dgm:pt modelId="{B741344D-9284-4396-8373-4FFB70A26FA5}" type="pres">
      <dgm:prSet presAssocID="{68BCE521-6AB4-4E8A-91C4-6C898FF23770}" presName="connectorText" presStyleLbl="sibTrans2D1" presStyleIdx="1" presStyleCnt="9"/>
      <dgm:spPr/>
      <dgm:t>
        <a:bodyPr/>
        <a:lstStyle/>
        <a:p>
          <a:endParaRPr lang="el-GR"/>
        </a:p>
      </dgm:t>
    </dgm:pt>
    <dgm:pt modelId="{52CD0058-3074-4789-BC95-092B6F757BFB}" type="pres">
      <dgm:prSet presAssocID="{BD6F8AFA-C361-40EF-B22E-2FC473BEA8C9}" presName="node" presStyleLbl="node1" presStyleIdx="1" presStyleCnt="9" custScaleX="119167" custRadScaleRad="90804" custRadScaleInc="-231086">
        <dgm:presLayoutVars>
          <dgm:bulletEnabled val="1"/>
        </dgm:presLayoutVars>
      </dgm:prSet>
      <dgm:spPr/>
      <dgm:t>
        <a:bodyPr/>
        <a:lstStyle/>
        <a:p>
          <a:endParaRPr lang="el-GR"/>
        </a:p>
      </dgm:t>
    </dgm:pt>
    <dgm:pt modelId="{DC05FB29-A78B-4B54-8A81-6F185356375D}" type="pres">
      <dgm:prSet presAssocID="{B01977F7-EC6F-4011-9212-9DF0EDF75B09}" presName="parTrans" presStyleLbl="sibTrans2D1" presStyleIdx="2" presStyleCnt="9" custAng="21018581" custScaleX="64837" custScaleY="68167" custLinFactNeighborX="-9967" custLinFactNeighborY="-11697"/>
      <dgm:spPr/>
      <dgm:t>
        <a:bodyPr/>
        <a:lstStyle/>
        <a:p>
          <a:endParaRPr lang="el-GR"/>
        </a:p>
      </dgm:t>
    </dgm:pt>
    <dgm:pt modelId="{33377117-B3A4-4FAD-B4EE-B39C9D15CA96}" type="pres">
      <dgm:prSet presAssocID="{B01977F7-EC6F-4011-9212-9DF0EDF75B09}" presName="connectorText" presStyleLbl="sibTrans2D1" presStyleIdx="2" presStyleCnt="9"/>
      <dgm:spPr/>
      <dgm:t>
        <a:bodyPr/>
        <a:lstStyle/>
        <a:p>
          <a:endParaRPr lang="el-GR"/>
        </a:p>
      </dgm:t>
    </dgm:pt>
    <dgm:pt modelId="{B4791A1D-D55E-426F-B796-C78F14C3A6B7}" type="pres">
      <dgm:prSet presAssocID="{B98586DA-7167-4D1F-B23C-543150052070}" presName="node" presStyleLbl="node1" presStyleIdx="2" presStyleCnt="9" custScaleX="130126" custRadScaleRad="140695" custRadScaleInc="8936">
        <dgm:presLayoutVars>
          <dgm:bulletEnabled val="1"/>
        </dgm:presLayoutVars>
      </dgm:prSet>
      <dgm:spPr/>
      <dgm:t>
        <a:bodyPr/>
        <a:lstStyle/>
        <a:p>
          <a:endParaRPr lang="el-GR"/>
        </a:p>
      </dgm:t>
    </dgm:pt>
    <dgm:pt modelId="{97600377-EEAE-4DC5-9AD5-94D6845AD895}" type="pres">
      <dgm:prSet presAssocID="{007B10E5-67F8-4D14-B30E-2942A88E0294}" presName="parTrans" presStyleLbl="sibTrans2D1" presStyleIdx="3" presStyleCnt="9" custScaleX="78046" custScaleY="64543" custLinFactNeighborX="32582" custLinFactNeighborY="2502"/>
      <dgm:spPr/>
      <dgm:t>
        <a:bodyPr/>
        <a:lstStyle/>
        <a:p>
          <a:endParaRPr lang="el-GR"/>
        </a:p>
      </dgm:t>
    </dgm:pt>
    <dgm:pt modelId="{4320990D-A655-4F99-95CF-A77D31890F4F}" type="pres">
      <dgm:prSet presAssocID="{007B10E5-67F8-4D14-B30E-2942A88E0294}" presName="connectorText" presStyleLbl="sibTrans2D1" presStyleIdx="3" presStyleCnt="9"/>
      <dgm:spPr/>
      <dgm:t>
        <a:bodyPr/>
        <a:lstStyle/>
        <a:p>
          <a:endParaRPr lang="el-GR"/>
        </a:p>
      </dgm:t>
    </dgm:pt>
    <dgm:pt modelId="{BC650B8C-83E3-43CD-8524-96ED961F5813}" type="pres">
      <dgm:prSet presAssocID="{255395AC-4FF0-479C-B8EF-D57ACF992079}" presName="node" presStyleLbl="node1" presStyleIdx="3" presStyleCnt="9" custScaleX="151220" custScaleY="110666" custRadScaleRad="120381" custRadScaleInc="-373131">
        <dgm:presLayoutVars>
          <dgm:bulletEnabled val="1"/>
        </dgm:presLayoutVars>
      </dgm:prSet>
      <dgm:spPr/>
      <dgm:t>
        <a:bodyPr/>
        <a:lstStyle/>
        <a:p>
          <a:endParaRPr lang="el-GR"/>
        </a:p>
      </dgm:t>
    </dgm:pt>
    <dgm:pt modelId="{C5F91F75-9C56-4E12-90E0-6705F574EA23}" type="pres">
      <dgm:prSet presAssocID="{508CF006-3FCF-4CB6-98CD-4EEDD93E9D0A}" presName="parTrans" presStyleLbl="sibTrans2D1" presStyleIdx="4" presStyleCnt="9" custScaleX="76680" custScaleY="71284" custLinFactNeighborX="19802" custLinFactNeighborY="14015"/>
      <dgm:spPr/>
      <dgm:t>
        <a:bodyPr/>
        <a:lstStyle/>
        <a:p>
          <a:endParaRPr lang="el-GR"/>
        </a:p>
      </dgm:t>
    </dgm:pt>
    <dgm:pt modelId="{ED745D14-89AF-4542-9109-73D1E13837A7}" type="pres">
      <dgm:prSet presAssocID="{508CF006-3FCF-4CB6-98CD-4EEDD93E9D0A}" presName="connectorText" presStyleLbl="sibTrans2D1" presStyleIdx="4" presStyleCnt="9"/>
      <dgm:spPr/>
      <dgm:t>
        <a:bodyPr/>
        <a:lstStyle/>
        <a:p>
          <a:endParaRPr lang="el-GR"/>
        </a:p>
      </dgm:t>
    </dgm:pt>
    <dgm:pt modelId="{D4F5A95C-ADDD-4CB8-AC35-F002C61F91CB}" type="pres">
      <dgm:prSet presAssocID="{D7FA4492-D7F4-4B21-B465-115C467AC31A}" presName="node" presStyleLbl="node1" presStyleIdx="4" presStyleCnt="9" custScaleX="155279" custRadScaleRad="115441" custRadScaleInc="-73563">
        <dgm:presLayoutVars>
          <dgm:bulletEnabled val="1"/>
        </dgm:presLayoutVars>
      </dgm:prSet>
      <dgm:spPr/>
      <dgm:t>
        <a:bodyPr/>
        <a:lstStyle/>
        <a:p>
          <a:endParaRPr lang="el-GR"/>
        </a:p>
      </dgm:t>
    </dgm:pt>
    <dgm:pt modelId="{6DDF5E93-B096-4568-82F4-0CB67B7CDDC8}" type="pres">
      <dgm:prSet presAssocID="{E603DF98-A8F1-48DA-A695-D7D3671FF32E}" presName="parTrans" presStyleLbl="sibTrans2D1" presStyleIdx="5" presStyleCnt="9" custScaleX="99339" custScaleY="68778" custLinFactNeighborX="-2823" custLinFactNeighborY="18667"/>
      <dgm:spPr/>
      <dgm:t>
        <a:bodyPr/>
        <a:lstStyle/>
        <a:p>
          <a:endParaRPr lang="el-GR"/>
        </a:p>
      </dgm:t>
    </dgm:pt>
    <dgm:pt modelId="{1077E69E-420A-4DB3-AFFF-650E26F085DD}" type="pres">
      <dgm:prSet presAssocID="{E603DF98-A8F1-48DA-A695-D7D3671FF32E}" presName="connectorText" presStyleLbl="sibTrans2D1" presStyleIdx="5" presStyleCnt="9"/>
      <dgm:spPr/>
      <dgm:t>
        <a:bodyPr/>
        <a:lstStyle/>
        <a:p>
          <a:endParaRPr lang="el-GR"/>
        </a:p>
      </dgm:t>
    </dgm:pt>
    <dgm:pt modelId="{4FB5E298-A82A-4140-881F-A9231E626E7B}" type="pres">
      <dgm:prSet presAssocID="{AE896B0A-44F5-45D0-8597-EF9954B68980}" presName="node" presStyleLbl="node1" presStyleIdx="5" presStyleCnt="9" custScaleX="141270" custRadScaleRad="104240" custRadScaleInc="22228">
        <dgm:presLayoutVars>
          <dgm:bulletEnabled val="1"/>
        </dgm:presLayoutVars>
      </dgm:prSet>
      <dgm:spPr/>
      <dgm:t>
        <a:bodyPr/>
        <a:lstStyle/>
        <a:p>
          <a:endParaRPr lang="el-GR"/>
        </a:p>
      </dgm:t>
    </dgm:pt>
    <dgm:pt modelId="{A049C14C-2C78-4A15-9922-303C3736962B}" type="pres">
      <dgm:prSet presAssocID="{C00E01E8-B100-4612-933A-FBF83806BAE0}" presName="parTrans" presStyleLbl="sibTrans2D1" presStyleIdx="6" presStyleCnt="9" custScaleX="63834" custScaleY="78143" custLinFactNeighborX="20572" custLinFactNeighborY="32959"/>
      <dgm:spPr/>
      <dgm:t>
        <a:bodyPr/>
        <a:lstStyle/>
        <a:p>
          <a:endParaRPr lang="el-GR"/>
        </a:p>
      </dgm:t>
    </dgm:pt>
    <dgm:pt modelId="{8554FDFB-9FF4-4B88-BA01-59E37E0DCFE7}" type="pres">
      <dgm:prSet presAssocID="{C00E01E8-B100-4612-933A-FBF83806BAE0}" presName="connectorText" presStyleLbl="sibTrans2D1" presStyleIdx="6" presStyleCnt="9"/>
      <dgm:spPr/>
      <dgm:t>
        <a:bodyPr/>
        <a:lstStyle/>
        <a:p>
          <a:endParaRPr lang="el-GR"/>
        </a:p>
      </dgm:t>
    </dgm:pt>
    <dgm:pt modelId="{6EAC029B-77A0-427B-B574-548E56AE7D60}" type="pres">
      <dgm:prSet presAssocID="{C87AB093-F30D-4FD7-A90C-9479E32574C6}" presName="node" presStyleLbl="node1" presStyleIdx="6" presStyleCnt="9" custScaleX="156683" custScaleY="95438" custRadScaleRad="138130" custRadScaleInc="34077">
        <dgm:presLayoutVars>
          <dgm:bulletEnabled val="1"/>
        </dgm:presLayoutVars>
      </dgm:prSet>
      <dgm:spPr/>
      <dgm:t>
        <a:bodyPr/>
        <a:lstStyle/>
        <a:p>
          <a:endParaRPr lang="el-GR"/>
        </a:p>
      </dgm:t>
    </dgm:pt>
    <dgm:pt modelId="{A1CC53A9-EA8F-4BA8-845B-8E25723571A2}" type="pres">
      <dgm:prSet presAssocID="{492F70F5-03B4-40EC-85D4-95ED80CA7926}" presName="parTrans" presStyleLbl="sibTrans2D1" presStyleIdx="7" presStyleCnt="9" custScaleX="65254" custScaleY="64791"/>
      <dgm:spPr/>
      <dgm:t>
        <a:bodyPr/>
        <a:lstStyle/>
        <a:p>
          <a:endParaRPr lang="el-GR"/>
        </a:p>
      </dgm:t>
    </dgm:pt>
    <dgm:pt modelId="{479BACA5-4548-43EC-9585-212E8D458253}" type="pres">
      <dgm:prSet presAssocID="{492F70F5-03B4-40EC-85D4-95ED80CA7926}" presName="connectorText" presStyleLbl="sibTrans2D1" presStyleIdx="7" presStyleCnt="9"/>
      <dgm:spPr/>
      <dgm:t>
        <a:bodyPr/>
        <a:lstStyle/>
        <a:p>
          <a:endParaRPr lang="el-GR"/>
        </a:p>
      </dgm:t>
    </dgm:pt>
    <dgm:pt modelId="{C334B720-78D3-4D82-BEF3-0BD39055A62A}" type="pres">
      <dgm:prSet presAssocID="{229A83A8-2DB2-44AB-AF33-8D17B174077B}" presName="node" presStyleLbl="node1" presStyleIdx="7" presStyleCnt="9" custScaleX="164495" custRadScaleRad="168655" custRadScaleInc="-14161">
        <dgm:presLayoutVars>
          <dgm:bulletEnabled val="1"/>
        </dgm:presLayoutVars>
      </dgm:prSet>
      <dgm:spPr/>
      <dgm:t>
        <a:bodyPr/>
        <a:lstStyle/>
        <a:p>
          <a:endParaRPr lang="el-GR"/>
        </a:p>
      </dgm:t>
    </dgm:pt>
    <dgm:pt modelId="{163C5365-B466-44C7-8DED-35DB655B328C}" type="pres">
      <dgm:prSet presAssocID="{E2577AD9-DEF1-4331-A15B-8F8A0CC2AF8D}" presName="parTrans" presStyleLbl="sibTrans2D1" presStyleIdx="8" presStyleCnt="9" custScaleX="66847" custScaleY="77764"/>
      <dgm:spPr/>
      <dgm:t>
        <a:bodyPr/>
        <a:lstStyle/>
        <a:p>
          <a:endParaRPr lang="el-GR"/>
        </a:p>
      </dgm:t>
    </dgm:pt>
    <dgm:pt modelId="{DC44B3BC-D2C7-4BCE-98A4-F3847AA5BF94}" type="pres">
      <dgm:prSet presAssocID="{E2577AD9-DEF1-4331-A15B-8F8A0CC2AF8D}" presName="connectorText" presStyleLbl="sibTrans2D1" presStyleIdx="8" presStyleCnt="9"/>
      <dgm:spPr/>
      <dgm:t>
        <a:bodyPr/>
        <a:lstStyle/>
        <a:p>
          <a:endParaRPr lang="el-GR"/>
        </a:p>
      </dgm:t>
    </dgm:pt>
    <dgm:pt modelId="{DA829F22-5202-47DE-8648-E3AA611D5940}" type="pres">
      <dgm:prSet presAssocID="{D1751E01-1F4E-4F65-B421-61D0E28AB263}" presName="node" presStyleLbl="node1" presStyleIdx="8" presStyleCnt="9" custScaleX="120332" custRadScaleRad="142197" custRadScaleInc="754634">
        <dgm:presLayoutVars>
          <dgm:bulletEnabled val="1"/>
        </dgm:presLayoutVars>
      </dgm:prSet>
      <dgm:spPr/>
      <dgm:t>
        <a:bodyPr/>
        <a:lstStyle/>
        <a:p>
          <a:endParaRPr lang="el-GR"/>
        </a:p>
      </dgm:t>
    </dgm:pt>
  </dgm:ptLst>
  <dgm:cxnLst>
    <dgm:cxn modelId="{C7F7FAC9-F5DC-4C88-A7F8-21A708FC5642}" type="presOf" srcId="{492F70F5-03B4-40EC-85D4-95ED80CA7926}" destId="{A1CC53A9-EA8F-4BA8-845B-8E25723571A2}" srcOrd="0" destOrd="0" presId="urn:microsoft.com/office/officeart/2005/8/layout/radial5"/>
    <dgm:cxn modelId="{063FF920-F15E-46CB-BDE9-CB2F17C33BE0}" type="presOf" srcId="{C87AB093-F30D-4FD7-A90C-9479E32574C6}" destId="{6EAC029B-77A0-427B-B574-548E56AE7D60}" srcOrd="0" destOrd="0" presId="urn:microsoft.com/office/officeart/2005/8/layout/radial5"/>
    <dgm:cxn modelId="{B10D837E-FD42-41D8-9EA3-09E94A5D9019}" srcId="{18C27F59-FA75-4E18-811D-8998EE1B07BD}" destId="{D1751E01-1F4E-4F65-B421-61D0E28AB263}" srcOrd="8" destOrd="0" parTransId="{E2577AD9-DEF1-4331-A15B-8F8A0CC2AF8D}" sibTransId="{8E9F0C83-9AC8-4BD2-9B50-2FA8F2909DA4}"/>
    <dgm:cxn modelId="{99B1ABB7-FB8B-49C5-A04E-A5E1208C4767}" type="presOf" srcId="{492F70F5-03B4-40EC-85D4-95ED80CA7926}" destId="{479BACA5-4548-43EC-9585-212E8D458253}" srcOrd="1" destOrd="0" presId="urn:microsoft.com/office/officeart/2005/8/layout/radial5"/>
    <dgm:cxn modelId="{9FA4B970-BABB-4DF2-865C-40A621E2C048}" type="presOf" srcId="{E603DF98-A8F1-48DA-A695-D7D3671FF32E}" destId="{1077E69E-420A-4DB3-AFFF-650E26F085DD}" srcOrd="1" destOrd="0" presId="urn:microsoft.com/office/officeart/2005/8/layout/radial5"/>
    <dgm:cxn modelId="{14CFE135-42C6-43AF-8B46-63191D8FAFB0}" type="presOf" srcId="{508CF006-3FCF-4CB6-98CD-4EEDD93E9D0A}" destId="{C5F91F75-9C56-4E12-90E0-6705F574EA23}" srcOrd="0" destOrd="0" presId="urn:microsoft.com/office/officeart/2005/8/layout/radial5"/>
    <dgm:cxn modelId="{848485BE-341F-4D14-8D6B-D4AD704E83CB}" type="presOf" srcId="{D7FA4492-D7F4-4B21-B465-115C467AC31A}" destId="{D4F5A95C-ADDD-4CB8-AC35-F002C61F91CB}" srcOrd="0" destOrd="0" presId="urn:microsoft.com/office/officeart/2005/8/layout/radial5"/>
    <dgm:cxn modelId="{8BFF47C7-F925-420A-AABD-4DDCD74CEAF4}" type="presOf" srcId="{B01977F7-EC6F-4011-9212-9DF0EDF75B09}" destId="{33377117-B3A4-4FAD-B4EE-B39C9D15CA96}" srcOrd="1" destOrd="0" presId="urn:microsoft.com/office/officeart/2005/8/layout/radial5"/>
    <dgm:cxn modelId="{967FB45D-C08A-442B-8FFB-5F1BFFDA2ED0}" type="presOf" srcId="{CFA57418-238D-4EAF-8720-736723A0990B}" destId="{4A48B827-E419-4E70-9D47-D433EDDF4236}" srcOrd="1" destOrd="0" presId="urn:microsoft.com/office/officeart/2005/8/layout/radial5"/>
    <dgm:cxn modelId="{57C6D35A-31A2-4E4F-8D71-4D4E32461938}" type="presOf" srcId="{18C27F59-FA75-4E18-811D-8998EE1B07BD}" destId="{793A1638-D131-4C20-81F2-F2DC3FFCBF6A}" srcOrd="0" destOrd="0" presId="urn:microsoft.com/office/officeart/2005/8/layout/radial5"/>
    <dgm:cxn modelId="{CE11B2B3-32F2-4676-8D5C-AC53D21CC549}" type="presOf" srcId="{255395AC-4FF0-479C-B8EF-D57ACF992079}" destId="{BC650B8C-83E3-43CD-8524-96ED961F5813}" srcOrd="0" destOrd="0" presId="urn:microsoft.com/office/officeart/2005/8/layout/radial5"/>
    <dgm:cxn modelId="{799EA1EE-DF61-4DB8-AE96-9B31DAF551CB}" type="presOf" srcId="{BD6F8AFA-C361-40EF-B22E-2FC473BEA8C9}" destId="{52CD0058-3074-4789-BC95-092B6F757BFB}" srcOrd="0" destOrd="0" presId="urn:microsoft.com/office/officeart/2005/8/layout/radial5"/>
    <dgm:cxn modelId="{813D297E-09F0-4090-A989-34D8F9AF1CB6}" type="presOf" srcId="{E2577AD9-DEF1-4331-A15B-8F8A0CC2AF8D}" destId="{163C5365-B466-44C7-8DED-35DB655B328C}" srcOrd="0" destOrd="0" presId="urn:microsoft.com/office/officeart/2005/8/layout/radial5"/>
    <dgm:cxn modelId="{AC904026-B57F-4A6D-A40A-120723F60571}" srcId="{6DC6AD38-AC08-4BE4-8F62-41E68D01EAD3}" destId="{18C27F59-FA75-4E18-811D-8998EE1B07BD}" srcOrd="0" destOrd="0" parTransId="{86153AF6-0D62-468A-AAFA-5168F02FF87D}" sibTransId="{1CAFED61-CD5C-4B2E-AD5E-ACBE1CBB9502}"/>
    <dgm:cxn modelId="{CB2F3CFE-4B52-4834-862F-6803E99DEC6A}" type="presOf" srcId="{C00E01E8-B100-4612-933A-FBF83806BAE0}" destId="{8554FDFB-9FF4-4B88-BA01-59E37E0DCFE7}" srcOrd="1" destOrd="0" presId="urn:microsoft.com/office/officeart/2005/8/layout/radial5"/>
    <dgm:cxn modelId="{89EA86AF-1695-43FC-8C8E-0364634554F3}" type="presOf" srcId="{508CF006-3FCF-4CB6-98CD-4EEDD93E9D0A}" destId="{ED745D14-89AF-4542-9109-73D1E13837A7}" srcOrd="1" destOrd="0" presId="urn:microsoft.com/office/officeart/2005/8/layout/radial5"/>
    <dgm:cxn modelId="{4F2A9F17-A64E-41E0-801C-A8345DA86DE3}" type="presOf" srcId="{C00E01E8-B100-4612-933A-FBF83806BAE0}" destId="{A049C14C-2C78-4A15-9922-303C3736962B}" srcOrd="0" destOrd="0" presId="urn:microsoft.com/office/officeart/2005/8/layout/radial5"/>
    <dgm:cxn modelId="{BA1B333D-D813-4ABF-80F7-CEC9FCB1AAAB}" srcId="{18C27F59-FA75-4E18-811D-8998EE1B07BD}" destId="{BD6F8AFA-C361-40EF-B22E-2FC473BEA8C9}" srcOrd="1" destOrd="0" parTransId="{68BCE521-6AB4-4E8A-91C4-6C898FF23770}" sibTransId="{F834F1CA-6DFC-4DCA-97AA-04094F017784}"/>
    <dgm:cxn modelId="{5BA4E5F5-C6DD-4D38-A542-7DC1B7CB649F}" type="presOf" srcId="{E603DF98-A8F1-48DA-A695-D7D3671FF32E}" destId="{6DDF5E93-B096-4568-82F4-0CB67B7CDDC8}" srcOrd="0" destOrd="0" presId="urn:microsoft.com/office/officeart/2005/8/layout/radial5"/>
    <dgm:cxn modelId="{03A710A1-00D3-40C5-A1A9-999FFCDE5164}" type="presOf" srcId="{229A83A8-2DB2-44AB-AF33-8D17B174077B}" destId="{C334B720-78D3-4D82-BEF3-0BD39055A62A}" srcOrd="0" destOrd="0" presId="urn:microsoft.com/office/officeart/2005/8/layout/radial5"/>
    <dgm:cxn modelId="{39311308-89C8-4213-A594-B44F563738CA}" srcId="{18C27F59-FA75-4E18-811D-8998EE1B07BD}" destId="{B98586DA-7167-4D1F-B23C-543150052070}" srcOrd="2" destOrd="0" parTransId="{B01977F7-EC6F-4011-9212-9DF0EDF75B09}" sibTransId="{448EBBCB-5101-408C-8683-E3CC2AF3BF18}"/>
    <dgm:cxn modelId="{ADC9D65F-3860-4FDB-B754-2DF45DCB67BE}" type="presOf" srcId="{CFA57418-238D-4EAF-8720-736723A0990B}" destId="{0433E395-7D07-4D87-9598-050E9FD48D62}" srcOrd="0" destOrd="0" presId="urn:microsoft.com/office/officeart/2005/8/layout/radial5"/>
    <dgm:cxn modelId="{4C5B88C0-C350-44BC-808A-32386DCD02F6}" srcId="{18C27F59-FA75-4E18-811D-8998EE1B07BD}" destId="{AE896B0A-44F5-45D0-8597-EF9954B68980}" srcOrd="5" destOrd="0" parTransId="{E603DF98-A8F1-48DA-A695-D7D3671FF32E}" sibTransId="{47927F73-7345-4F7B-8E76-50D26013E24C}"/>
    <dgm:cxn modelId="{14A0986C-EEDA-4814-8CF3-7F506FEF8C54}" type="presOf" srcId="{B01977F7-EC6F-4011-9212-9DF0EDF75B09}" destId="{DC05FB29-A78B-4B54-8A81-6F185356375D}" srcOrd="0" destOrd="0" presId="urn:microsoft.com/office/officeart/2005/8/layout/radial5"/>
    <dgm:cxn modelId="{BFC8A679-8982-4C2B-AB3D-DD18ECCB6345}" type="presOf" srcId="{B98586DA-7167-4D1F-B23C-543150052070}" destId="{B4791A1D-D55E-426F-B796-C78F14C3A6B7}" srcOrd="0" destOrd="0" presId="urn:microsoft.com/office/officeart/2005/8/layout/radial5"/>
    <dgm:cxn modelId="{21536C5B-BE63-4F87-BD6C-6374C2190648}" srcId="{18C27F59-FA75-4E18-811D-8998EE1B07BD}" destId="{C87AB093-F30D-4FD7-A90C-9479E32574C6}" srcOrd="6" destOrd="0" parTransId="{C00E01E8-B100-4612-933A-FBF83806BAE0}" sibTransId="{CB1FC36E-1D0E-49EB-88EB-6A33F4132FA2}"/>
    <dgm:cxn modelId="{102A125B-05E0-4091-B239-93F52DC019C6}" type="presOf" srcId="{007B10E5-67F8-4D14-B30E-2942A88E0294}" destId="{4320990D-A655-4F99-95CF-A77D31890F4F}" srcOrd="1" destOrd="0" presId="urn:microsoft.com/office/officeart/2005/8/layout/radial5"/>
    <dgm:cxn modelId="{67918163-C526-47C2-B546-45FED2CDF1E4}" srcId="{18C27F59-FA75-4E18-811D-8998EE1B07BD}" destId="{229A83A8-2DB2-44AB-AF33-8D17B174077B}" srcOrd="7" destOrd="0" parTransId="{492F70F5-03B4-40EC-85D4-95ED80CA7926}" sibTransId="{040AE487-16F0-4FBA-B531-D9AE3E036B25}"/>
    <dgm:cxn modelId="{C53A95D3-CEC0-4D63-BDF5-1EEF1B8A86C8}" type="presOf" srcId="{D1751E01-1F4E-4F65-B421-61D0E28AB263}" destId="{DA829F22-5202-47DE-8648-E3AA611D5940}" srcOrd="0" destOrd="0" presId="urn:microsoft.com/office/officeart/2005/8/layout/radial5"/>
    <dgm:cxn modelId="{CAC995FB-6896-4DCD-B9AD-9FFFDC9C58C1}" type="presOf" srcId="{E2577AD9-DEF1-4331-A15B-8F8A0CC2AF8D}" destId="{DC44B3BC-D2C7-4BCE-98A4-F3847AA5BF94}" srcOrd="1" destOrd="0" presId="urn:microsoft.com/office/officeart/2005/8/layout/radial5"/>
    <dgm:cxn modelId="{2B9F38B5-86AE-4D44-A2FB-6D1349607033}" type="presOf" srcId="{6DC6AD38-AC08-4BE4-8F62-41E68D01EAD3}" destId="{A8721318-90DF-40B8-992F-68CA147C557F}" srcOrd="0" destOrd="0" presId="urn:microsoft.com/office/officeart/2005/8/layout/radial5"/>
    <dgm:cxn modelId="{882875E7-919E-4D16-A52C-6DA37CA3B483}" type="presOf" srcId="{68BCE521-6AB4-4E8A-91C4-6C898FF23770}" destId="{B741344D-9284-4396-8373-4FFB70A26FA5}" srcOrd="1" destOrd="0" presId="urn:microsoft.com/office/officeart/2005/8/layout/radial5"/>
    <dgm:cxn modelId="{B131417D-6859-482B-AFCF-43F89CEB7447}" type="presOf" srcId="{68BCE521-6AB4-4E8A-91C4-6C898FF23770}" destId="{F515C0E9-D9FA-4FE3-BFD6-279437282ADF}" srcOrd="0" destOrd="0" presId="urn:microsoft.com/office/officeart/2005/8/layout/radial5"/>
    <dgm:cxn modelId="{36D707AD-B78F-4860-B2FE-25EFD8F3AD9D}" type="presOf" srcId="{007B10E5-67F8-4D14-B30E-2942A88E0294}" destId="{97600377-EEAE-4DC5-9AD5-94D6845AD895}" srcOrd="0" destOrd="0" presId="urn:microsoft.com/office/officeart/2005/8/layout/radial5"/>
    <dgm:cxn modelId="{9565EE22-5963-4C25-A207-27583FF82BC5}" srcId="{18C27F59-FA75-4E18-811D-8998EE1B07BD}" destId="{D7FA4492-D7F4-4B21-B465-115C467AC31A}" srcOrd="4" destOrd="0" parTransId="{508CF006-3FCF-4CB6-98CD-4EEDD93E9D0A}" sibTransId="{2D8A1D80-D7F1-486D-AAE6-FDE26C2989EA}"/>
    <dgm:cxn modelId="{48D92908-3848-44D3-AF05-4F7AD9AF7CDB}" type="presOf" srcId="{AE896B0A-44F5-45D0-8597-EF9954B68980}" destId="{4FB5E298-A82A-4140-881F-A9231E626E7B}" srcOrd="0" destOrd="0" presId="urn:microsoft.com/office/officeart/2005/8/layout/radial5"/>
    <dgm:cxn modelId="{4AFBDC05-D996-49BC-B54D-E853D184EDD7}" type="presOf" srcId="{92BD30DC-CC52-49B1-A6F1-695668CE55C9}" destId="{0BFC015E-216A-4B9A-9D10-D4BFF1CBA8ED}" srcOrd="0" destOrd="0" presId="urn:microsoft.com/office/officeart/2005/8/layout/radial5"/>
    <dgm:cxn modelId="{D5EE45C3-0FFA-426E-AE81-9C87293805CD}" srcId="{18C27F59-FA75-4E18-811D-8998EE1B07BD}" destId="{92BD30DC-CC52-49B1-A6F1-695668CE55C9}" srcOrd="0" destOrd="0" parTransId="{CFA57418-238D-4EAF-8720-736723A0990B}" sibTransId="{73CC62C3-CE23-4AEF-B30F-3CFB5484A799}"/>
    <dgm:cxn modelId="{C47FBBBE-17E2-4E57-A4BB-D4CDC4D0A871}" srcId="{18C27F59-FA75-4E18-811D-8998EE1B07BD}" destId="{255395AC-4FF0-479C-B8EF-D57ACF992079}" srcOrd="3" destOrd="0" parTransId="{007B10E5-67F8-4D14-B30E-2942A88E0294}" sibTransId="{F66DD49E-0F35-4AED-B3C9-15C66A407AB8}"/>
    <dgm:cxn modelId="{D87FC544-484C-4868-AC39-4E79D96939D7}" type="presParOf" srcId="{A8721318-90DF-40B8-992F-68CA147C557F}" destId="{793A1638-D131-4C20-81F2-F2DC3FFCBF6A}" srcOrd="0" destOrd="0" presId="urn:microsoft.com/office/officeart/2005/8/layout/radial5"/>
    <dgm:cxn modelId="{EA9B803B-5A28-4C33-8FD7-A397E8AED652}" type="presParOf" srcId="{A8721318-90DF-40B8-992F-68CA147C557F}" destId="{0433E395-7D07-4D87-9598-050E9FD48D62}" srcOrd="1" destOrd="0" presId="urn:microsoft.com/office/officeart/2005/8/layout/radial5"/>
    <dgm:cxn modelId="{9400C459-F7CE-4735-9294-459247CDF45C}" type="presParOf" srcId="{0433E395-7D07-4D87-9598-050E9FD48D62}" destId="{4A48B827-E419-4E70-9D47-D433EDDF4236}" srcOrd="0" destOrd="0" presId="urn:microsoft.com/office/officeart/2005/8/layout/radial5"/>
    <dgm:cxn modelId="{0298D89B-63F5-471B-AACA-FF3EE8904EA3}" type="presParOf" srcId="{A8721318-90DF-40B8-992F-68CA147C557F}" destId="{0BFC015E-216A-4B9A-9D10-D4BFF1CBA8ED}" srcOrd="2" destOrd="0" presId="urn:microsoft.com/office/officeart/2005/8/layout/radial5"/>
    <dgm:cxn modelId="{BCFEEF57-7F37-426E-AC99-F1932C11B316}" type="presParOf" srcId="{A8721318-90DF-40B8-992F-68CA147C557F}" destId="{F515C0E9-D9FA-4FE3-BFD6-279437282ADF}" srcOrd="3" destOrd="0" presId="urn:microsoft.com/office/officeart/2005/8/layout/radial5"/>
    <dgm:cxn modelId="{0B87D0B9-B729-4F32-A0C6-E63FA030660B}" type="presParOf" srcId="{F515C0E9-D9FA-4FE3-BFD6-279437282ADF}" destId="{B741344D-9284-4396-8373-4FFB70A26FA5}" srcOrd="0" destOrd="0" presId="urn:microsoft.com/office/officeart/2005/8/layout/radial5"/>
    <dgm:cxn modelId="{E2AAF3EF-8CE8-4EA9-AAC1-8B0F9F8FC2DB}" type="presParOf" srcId="{A8721318-90DF-40B8-992F-68CA147C557F}" destId="{52CD0058-3074-4789-BC95-092B6F757BFB}" srcOrd="4" destOrd="0" presId="urn:microsoft.com/office/officeart/2005/8/layout/radial5"/>
    <dgm:cxn modelId="{223C24FC-AC34-4467-B636-B570F8C730EC}" type="presParOf" srcId="{A8721318-90DF-40B8-992F-68CA147C557F}" destId="{DC05FB29-A78B-4B54-8A81-6F185356375D}" srcOrd="5" destOrd="0" presId="urn:microsoft.com/office/officeart/2005/8/layout/radial5"/>
    <dgm:cxn modelId="{A4C8D0E7-29A6-443B-B1A6-5D1E8A494E2A}" type="presParOf" srcId="{DC05FB29-A78B-4B54-8A81-6F185356375D}" destId="{33377117-B3A4-4FAD-B4EE-B39C9D15CA96}" srcOrd="0" destOrd="0" presId="urn:microsoft.com/office/officeart/2005/8/layout/radial5"/>
    <dgm:cxn modelId="{EB9AA156-0468-4163-A49C-99A597784424}" type="presParOf" srcId="{A8721318-90DF-40B8-992F-68CA147C557F}" destId="{B4791A1D-D55E-426F-B796-C78F14C3A6B7}" srcOrd="6" destOrd="0" presId="urn:microsoft.com/office/officeart/2005/8/layout/radial5"/>
    <dgm:cxn modelId="{254B0803-3F3C-4737-8335-AB5CAF9E2358}" type="presParOf" srcId="{A8721318-90DF-40B8-992F-68CA147C557F}" destId="{97600377-EEAE-4DC5-9AD5-94D6845AD895}" srcOrd="7" destOrd="0" presId="urn:microsoft.com/office/officeart/2005/8/layout/radial5"/>
    <dgm:cxn modelId="{1D4FAD0F-39A8-4395-B0BD-AB90AFFA8DE9}" type="presParOf" srcId="{97600377-EEAE-4DC5-9AD5-94D6845AD895}" destId="{4320990D-A655-4F99-95CF-A77D31890F4F}" srcOrd="0" destOrd="0" presId="urn:microsoft.com/office/officeart/2005/8/layout/radial5"/>
    <dgm:cxn modelId="{67D229F1-5D50-4A8F-BFA2-40CA45DDD6DA}" type="presParOf" srcId="{A8721318-90DF-40B8-992F-68CA147C557F}" destId="{BC650B8C-83E3-43CD-8524-96ED961F5813}" srcOrd="8" destOrd="0" presId="urn:microsoft.com/office/officeart/2005/8/layout/radial5"/>
    <dgm:cxn modelId="{B29761BA-FDD9-45E3-9171-9762F747DB7D}" type="presParOf" srcId="{A8721318-90DF-40B8-992F-68CA147C557F}" destId="{C5F91F75-9C56-4E12-90E0-6705F574EA23}" srcOrd="9" destOrd="0" presId="urn:microsoft.com/office/officeart/2005/8/layout/radial5"/>
    <dgm:cxn modelId="{112EBB3F-8D4A-4475-8E81-2FE96E8E7E99}" type="presParOf" srcId="{C5F91F75-9C56-4E12-90E0-6705F574EA23}" destId="{ED745D14-89AF-4542-9109-73D1E13837A7}" srcOrd="0" destOrd="0" presId="urn:microsoft.com/office/officeart/2005/8/layout/radial5"/>
    <dgm:cxn modelId="{4EC6E6CB-168C-4213-8C19-D99DDE725F44}" type="presParOf" srcId="{A8721318-90DF-40B8-992F-68CA147C557F}" destId="{D4F5A95C-ADDD-4CB8-AC35-F002C61F91CB}" srcOrd="10" destOrd="0" presId="urn:microsoft.com/office/officeart/2005/8/layout/radial5"/>
    <dgm:cxn modelId="{19CEDDB9-6088-4CFC-911D-C0EDFCA4531A}" type="presParOf" srcId="{A8721318-90DF-40B8-992F-68CA147C557F}" destId="{6DDF5E93-B096-4568-82F4-0CB67B7CDDC8}" srcOrd="11" destOrd="0" presId="urn:microsoft.com/office/officeart/2005/8/layout/radial5"/>
    <dgm:cxn modelId="{2219A7A8-A922-4AF4-9220-14679CD8873A}" type="presParOf" srcId="{6DDF5E93-B096-4568-82F4-0CB67B7CDDC8}" destId="{1077E69E-420A-4DB3-AFFF-650E26F085DD}" srcOrd="0" destOrd="0" presId="urn:microsoft.com/office/officeart/2005/8/layout/radial5"/>
    <dgm:cxn modelId="{73ACB51C-82BC-4BDD-9EC2-C9C885DAFF27}" type="presParOf" srcId="{A8721318-90DF-40B8-992F-68CA147C557F}" destId="{4FB5E298-A82A-4140-881F-A9231E626E7B}" srcOrd="12" destOrd="0" presId="urn:microsoft.com/office/officeart/2005/8/layout/radial5"/>
    <dgm:cxn modelId="{29D7DC02-4F80-43C6-8F23-A03801AC91B2}" type="presParOf" srcId="{A8721318-90DF-40B8-992F-68CA147C557F}" destId="{A049C14C-2C78-4A15-9922-303C3736962B}" srcOrd="13" destOrd="0" presId="urn:microsoft.com/office/officeart/2005/8/layout/radial5"/>
    <dgm:cxn modelId="{BC298469-74F2-4CA3-80D8-A6A9BA17DC0A}" type="presParOf" srcId="{A049C14C-2C78-4A15-9922-303C3736962B}" destId="{8554FDFB-9FF4-4B88-BA01-59E37E0DCFE7}" srcOrd="0" destOrd="0" presId="urn:microsoft.com/office/officeart/2005/8/layout/radial5"/>
    <dgm:cxn modelId="{A90AB38C-E217-477D-B692-C8ED2B7FBF83}" type="presParOf" srcId="{A8721318-90DF-40B8-992F-68CA147C557F}" destId="{6EAC029B-77A0-427B-B574-548E56AE7D60}" srcOrd="14" destOrd="0" presId="urn:microsoft.com/office/officeart/2005/8/layout/radial5"/>
    <dgm:cxn modelId="{C826CE35-ECF9-4196-A089-FD5F067231A0}" type="presParOf" srcId="{A8721318-90DF-40B8-992F-68CA147C557F}" destId="{A1CC53A9-EA8F-4BA8-845B-8E25723571A2}" srcOrd="15" destOrd="0" presId="urn:microsoft.com/office/officeart/2005/8/layout/radial5"/>
    <dgm:cxn modelId="{D214472A-CE6B-4963-9537-30FC5A956966}" type="presParOf" srcId="{A1CC53A9-EA8F-4BA8-845B-8E25723571A2}" destId="{479BACA5-4548-43EC-9585-212E8D458253}" srcOrd="0" destOrd="0" presId="urn:microsoft.com/office/officeart/2005/8/layout/radial5"/>
    <dgm:cxn modelId="{1272AB48-EF8D-4105-9040-545970938BB4}" type="presParOf" srcId="{A8721318-90DF-40B8-992F-68CA147C557F}" destId="{C334B720-78D3-4D82-BEF3-0BD39055A62A}" srcOrd="16" destOrd="0" presId="urn:microsoft.com/office/officeart/2005/8/layout/radial5"/>
    <dgm:cxn modelId="{6A944BD0-5099-4CF6-9D6F-409207F4042A}" type="presParOf" srcId="{A8721318-90DF-40B8-992F-68CA147C557F}" destId="{163C5365-B466-44C7-8DED-35DB655B328C}" srcOrd="17" destOrd="0" presId="urn:microsoft.com/office/officeart/2005/8/layout/radial5"/>
    <dgm:cxn modelId="{5B34BA85-9CC6-4F71-8EF7-D00D3C96E72E}" type="presParOf" srcId="{163C5365-B466-44C7-8DED-35DB655B328C}" destId="{DC44B3BC-D2C7-4BCE-98A4-F3847AA5BF94}" srcOrd="0" destOrd="0" presId="urn:microsoft.com/office/officeart/2005/8/layout/radial5"/>
    <dgm:cxn modelId="{90770CD8-3123-497B-9E9F-B6F5FFFB6424}" type="presParOf" srcId="{A8721318-90DF-40B8-992F-68CA147C557F}" destId="{DA829F22-5202-47DE-8648-E3AA611D5940}" srcOrd="18" destOrd="0" presId="urn:microsoft.com/office/officeart/2005/8/layout/radial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DB87A6-081D-4637-A553-1CA1DAF6F660}"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el-GR"/>
        </a:p>
      </dgm:t>
    </dgm:pt>
    <dgm:pt modelId="{940F2287-0C15-421C-80B3-7884EEE92071}">
      <dgm:prSet phldrT="[Κείμενο]" custT="1">
        <dgm:style>
          <a:lnRef idx="1">
            <a:schemeClr val="dk1"/>
          </a:lnRef>
          <a:fillRef idx="2">
            <a:schemeClr val="dk1"/>
          </a:fillRef>
          <a:effectRef idx="1">
            <a:schemeClr val="dk1"/>
          </a:effectRef>
          <a:fontRef idx="minor">
            <a:schemeClr val="dk1"/>
          </a:fontRef>
        </dgm:style>
      </dgm:prSet>
      <dgm:spPr/>
      <dgm:t>
        <a:bodyPr/>
        <a:lstStyle/>
        <a:p>
          <a:r>
            <a:rPr lang="el-GR" sz="2400" b="0" u="none" dirty="0" err="1"/>
            <a:t>Κατηγοριοποιητική</a:t>
          </a:r>
          <a:r>
            <a:rPr lang="el-GR" sz="2400" b="0" u="none" dirty="0"/>
            <a:t> αντίληψη</a:t>
          </a:r>
          <a:endParaRPr lang="el-GR" sz="2400" b="0" dirty="0"/>
        </a:p>
      </dgm:t>
    </dgm:pt>
    <dgm:pt modelId="{BC0386F3-34CF-4A7F-BB28-C440352D255C}" type="parTrans" cxnId="{76EF3BD2-F39C-4EA9-95F4-EC2F5B06B1D9}">
      <dgm:prSet/>
      <dgm:spPr/>
      <dgm:t>
        <a:bodyPr/>
        <a:lstStyle/>
        <a:p>
          <a:endParaRPr lang="el-GR"/>
        </a:p>
      </dgm:t>
    </dgm:pt>
    <dgm:pt modelId="{513DCEAD-B436-4680-B3B1-DA0898AE7C38}" type="sibTrans" cxnId="{76EF3BD2-F39C-4EA9-95F4-EC2F5B06B1D9}">
      <dgm:prSet/>
      <dgm:spPr/>
      <dgm:t>
        <a:bodyPr/>
        <a:lstStyle/>
        <a:p>
          <a:endParaRPr lang="el-GR"/>
        </a:p>
      </dgm:t>
    </dgm:pt>
    <dgm:pt modelId="{F6BE7E8E-5087-40EB-AF90-5ACC7BC4FB29}">
      <dgm:prSet phldrT="[Κείμενο]" custT="1"/>
      <dgm:spPr/>
      <dgm:t>
        <a:bodyPr/>
        <a:lstStyle/>
        <a:p>
          <a:r>
            <a:rPr lang="el-GR" sz="2000" b="0" i="1" dirty="0"/>
            <a:t>Ο κορονοϊός ανήκει στη νανοκλίμακα,</a:t>
          </a:r>
          <a:r>
            <a:rPr lang="el-GR" sz="2000" b="0" i="1" baseline="0" dirty="0"/>
            <a:t> το βακτήριο ανήκει στην μικροκλίμακα</a:t>
          </a:r>
          <a:endParaRPr lang="el-GR" sz="2000" dirty="0"/>
        </a:p>
      </dgm:t>
    </dgm:pt>
    <dgm:pt modelId="{BBBD3B67-247F-4AFF-B6D1-DCB344979E79}" type="parTrans" cxnId="{87FFA538-3576-436B-9E36-EA27576685B2}">
      <dgm:prSet/>
      <dgm:spPr/>
      <dgm:t>
        <a:bodyPr/>
        <a:lstStyle/>
        <a:p>
          <a:endParaRPr lang="el-GR"/>
        </a:p>
      </dgm:t>
    </dgm:pt>
    <dgm:pt modelId="{8E67F492-DAB2-4D17-9865-7FA8B5CBAF1D}" type="sibTrans" cxnId="{87FFA538-3576-436B-9E36-EA27576685B2}">
      <dgm:prSet/>
      <dgm:spPr/>
      <dgm:t>
        <a:bodyPr/>
        <a:lstStyle/>
        <a:p>
          <a:endParaRPr lang="el-GR"/>
        </a:p>
      </dgm:t>
    </dgm:pt>
    <dgm:pt modelId="{5486BA25-6F06-4792-84CA-2890B1F8B456}">
      <dgm:prSet phldrT="[Κείμενο]" custT="1">
        <dgm:style>
          <a:lnRef idx="1">
            <a:schemeClr val="dk1"/>
          </a:lnRef>
          <a:fillRef idx="2">
            <a:schemeClr val="dk1"/>
          </a:fillRef>
          <a:effectRef idx="1">
            <a:schemeClr val="dk1"/>
          </a:effectRef>
          <a:fontRef idx="minor">
            <a:schemeClr val="dk1"/>
          </a:fontRef>
        </dgm:style>
      </dgm:prSet>
      <dgm:spPr/>
      <dgm:t>
        <a:bodyPr/>
        <a:lstStyle/>
        <a:p>
          <a:r>
            <a:rPr lang="el-GR" sz="2400" u="none" dirty="0"/>
            <a:t>Σχεσιακή</a:t>
          </a:r>
          <a:r>
            <a:rPr lang="el-GR" sz="2400" u="none" baseline="0" dirty="0"/>
            <a:t> αντίληψη</a:t>
          </a:r>
          <a:endParaRPr lang="el-GR" sz="2400" dirty="0"/>
        </a:p>
      </dgm:t>
    </dgm:pt>
    <dgm:pt modelId="{B434C8C3-3349-45B8-B26A-502F8DE15F1D}" type="parTrans" cxnId="{C753E4FC-9B84-4B68-BD3F-976CB49B5EA7}">
      <dgm:prSet/>
      <dgm:spPr/>
      <dgm:t>
        <a:bodyPr/>
        <a:lstStyle/>
        <a:p>
          <a:endParaRPr lang="el-GR"/>
        </a:p>
      </dgm:t>
    </dgm:pt>
    <dgm:pt modelId="{E6EED98D-46B1-4903-8A57-00B1D8C6CF44}" type="sibTrans" cxnId="{C753E4FC-9B84-4B68-BD3F-976CB49B5EA7}">
      <dgm:prSet/>
      <dgm:spPr/>
      <dgm:t>
        <a:bodyPr/>
        <a:lstStyle/>
        <a:p>
          <a:endParaRPr lang="el-GR"/>
        </a:p>
      </dgm:t>
    </dgm:pt>
    <dgm:pt modelId="{6AB10403-784E-40E3-90B3-BCE1BC092AD5}">
      <dgm:prSet phldrT="[Κείμενο]" custT="1"/>
      <dgm:spPr/>
      <dgm:t>
        <a:bodyPr/>
        <a:lstStyle/>
        <a:p>
          <a:r>
            <a:rPr lang="el-GR" sz="2000" dirty="0"/>
            <a:t>Άτομο</a:t>
          </a:r>
          <a:r>
            <a:rPr lang="en-US" sz="2000" dirty="0"/>
            <a:t> </a:t>
          </a:r>
          <a:r>
            <a:rPr lang="el-GR" sz="2000" dirty="0"/>
            <a:t>&lt;ιός</a:t>
          </a:r>
          <a:r>
            <a:rPr lang="en-US" sz="2000" dirty="0"/>
            <a:t> </a:t>
          </a:r>
          <a:r>
            <a:rPr lang="el-GR" sz="2000" dirty="0"/>
            <a:t>&lt;βακτήριο</a:t>
          </a:r>
          <a:r>
            <a:rPr lang="en-US" sz="2000" dirty="0"/>
            <a:t> </a:t>
          </a:r>
          <a:r>
            <a:rPr lang="el-GR" sz="2000" dirty="0"/>
            <a:t>&lt;μυρμήγκι</a:t>
          </a:r>
        </a:p>
      </dgm:t>
    </dgm:pt>
    <dgm:pt modelId="{1AC2FC13-462A-4E02-AFCD-F304616174BB}" type="parTrans" cxnId="{50CED103-4D3B-42B2-8056-248EA58EAA1B}">
      <dgm:prSet/>
      <dgm:spPr/>
      <dgm:t>
        <a:bodyPr/>
        <a:lstStyle/>
        <a:p>
          <a:endParaRPr lang="el-GR"/>
        </a:p>
      </dgm:t>
    </dgm:pt>
    <dgm:pt modelId="{4CB72F3D-C33F-406F-B268-38DDA99CB641}" type="sibTrans" cxnId="{50CED103-4D3B-42B2-8056-248EA58EAA1B}">
      <dgm:prSet/>
      <dgm:spPr/>
      <dgm:t>
        <a:bodyPr/>
        <a:lstStyle/>
        <a:p>
          <a:endParaRPr lang="el-GR"/>
        </a:p>
      </dgm:t>
    </dgm:pt>
    <dgm:pt modelId="{47625905-0ADD-47E4-ACBA-5D91E1BB45EF}">
      <dgm:prSet custT="1">
        <dgm:style>
          <a:lnRef idx="1">
            <a:schemeClr val="dk1"/>
          </a:lnRef>
          <a:fillRef idx="2">
            <a:schemeClr val="dk1"/>
          </a:fillRef>
          <a:effectRef idx="1">
            <a:schemeClr val="dk1"/>
          </a:effectRef>
          <a:fontRef idx="minor">
            <a:schemeClr val="dk1"/>
          </a:fontRef>
        </dgm:style>
      </dgm:prSet>
      <dgm:spPr/>
      <dgm:t>
        <a:bodyPr/>
        <a:lstStyle/>
        <a:p>
          <a:r>
            <a:rPr lang="el-GR" sz="2400" dirty="0"/>
            <a:t>Αναλογική ποιοτική αντίληψη</a:t>
          </a:r>
        </a:p>
      </dgm:t>
    </dgm:pt>
    <dgm:pt modelId="{26AE68AF-B56B-40C9-8F1F-B71EE51DBC2D}" type="parTrans" cxnId="{E6C6C1C2-B45C-4D5B-898F-C91F111DBB93}">
      <dgm:prSet/>
      <dgm:spPr/>
      <dgm:t>
        <a:bodyPr/>
        <a:lstStyle/>
        <a:p>
          <a:endParaRPr lang="el-GR"/>
        </a:p>
      </dgm:t>
    </dgm:pt>
    <dgm:pt modelId="{24C8526B-8412-42E0-AB52-66619290572E}" type="sibTrans" cxnId="{E6C6C1C2-B45C-4D5B-898F-C91F111DBB93}">
      <dgm:prSet/>
      <dgm:spPr/>
      <dgm:t>
        <a:bodyPr/>
        <a:lstStyle/>
        <a:p>
          <a:endParaRPr lang="el-GR"/>
        </a:p>
      </dgm:t>
    </dgm:pt>
    <dgm:pt modelId="{98228B3C-6A76-469D-9EEA-91BD671210B2}">
      <dgm:prSet custT="1"/>
      <dgm:spPr/>
      <dgm:t>
        <a:bodyPr/>
        <a:lstStyle/>
        <a:p>
          <a:r>
            <a:rPr lang="el-GR" sz="2000" b="0" i="1" baseline="0" dirty="0"/>
            <a:t>Όσο μικρότερη είναι η τρίχα από τον άνθρωπο, τόσο μικρότερος είναι ο ιός από την τρίχα</a:t>
          </a:r>
          <a:endParaRPr lang="el-GR" sz="2000" dirty="0"/>
        </a:p>
      </dgm:t>
    </dgm:pt>
    <dgm:pt modelId="{992BEDF4-DBB0-472A-B797-7D7B74FA6CC4}" type="parTrans" cxnId="{E7B0DA74-14FE-4431-A74D-EB37380AC2FF}">
      <dgm:prSet/>
      <dgm:spPr/>
      <dgm:t>
        <a:bodyPr/>
        <a:lstStyle/>
        <a:p>
          <a:endParaRPr lang="el-GR"/>
        </a:p>
      </dgm:t>
    </dgm:pt>
    <dgm:pt modelId="{53FDFA3B-A5CB-4E0D-A77C-02D1D5078003}" type="sibTrans" cxnId="{E7B0DA74-14FE-4431-A74D-EB37380AC2FF}">
      <dgm:prSet/>
      <dgm:spPr/>
      <dgm:t>
        <a:bodyPr/>
        <a:lstStyle/>
        <a:p>
          <a:endParaRPr lang="el-GR"/>
        </a:p>
      </dgm:t>
    </dgm:pt>
    <dgm:pt modelId="{E4092E4B-E174-4C5F-B740-EE9F39C5E726}">
      <dgm:prSet custT="1">
        <dgm:style>
          <a:lnRef idx="1">
            <a:schemeClr val="dk1"/>
          </a:lnRef>
          <a:fillRef idx="2">
            <a:schemeClr val="dk1"/>
          </a:fillRef>
          <a:effectRef idx="1">
            <a:schemeClr val="dk1"/>
          </a:effectRef>
          <a:fontRef idx="minor">
            <a:schemeClr val="dk1"/>
          </a:fontRef>
        </dgm:style>
      </dgm:prSet>
      <dgm:spPr/>
      <dgm:t>
        <a:bodyPr/>
        <a:lstStyle/>
        <a:p>
          <a:r>
            <a:rPr lang="el-GR" sz="2400" dirty="0"/>
            <a:t>Αναλογική Ποσοτική Αντίληψη</a:t>
          </a:r>
        </a:p>
      </dgm:t>
    </dgm:pt>
    <dgm:pt modelId="{1E2D05DC-AEE6-4343-B09E-4F4BBD3E92C3}" type="parTrans" cxnId="{D20B8F5B-51C4-422B-8894-5E0676392334}">
      <dgm:prSet/>
      <dgm:spPr/>
      <dgm:t>
        <a:bodyPr/>
        <a:lstStyle/>
        <a:p>
          <a:endParaRPr lang="el-GR"/>
        </a:p>
      </dgm:t>
    </dgm:pt>
    <dgm:pt modelId="{9A862C10-3B71-475E-A149-3E18A2EC3784}" type="sibTrans" cxnId="{D20B8F5B-51C4-422B-8894-5E0676392334}">
      <dgm:prSet/>
      <dgm:spPr/>
      <dgm:t>
        <a:bodyPr/>
        <a:lstStyle/>
        <a:p>
          <a:endParaRPr lang="el-GR"/>
        </a:p>
      </dgm:t>
    </dgm:pt>
    <dgm:pt modelId="{C3A69E89-B9B3-4FA4-BB34-A515B48AA3F0}">
      <dgm:prSet custT="1"/>
      <dgm:spPr/>
      <dgm:t>
        <a:bodyPr/>
        <a:lstStyle/>
        <a:p>
          <a:pPr algn="just"/>
          <a:r>
            <a:rPr lang="el-GR" sz="2000" b="0" i="1" baseline="0" dirty="0"/>
            <a:t>Το μήκος του μυρμηγκιού είναι 1000 μικρότερο από το ύψος του ανθρώπου όσες φορές είναι μικρότερο το πλάτος της έλικας του </a:t>
          </a:r>
          <a:r>
            <a:rPr lang="en-US" sz="2000" b="0" i="1" baseline="0" dirty="0"/>
            <a:t>DNA </a:t>
          </a:r>
          <a:r>
            <a:rPr lang="el-GR" sz="2000" b="0" i="1" baseline="0" dirty="0"/>
            <a:t>από το μέγεθος του βακτηρίου</a:t>
          </a:r>
          <a:endParaRPr lang="el-GR" sz="2000" dirty="0"/>
        </a:p>
      </dgm:t>
    </dgm:pt>
    <dgm:pt modelId="{484EADC1-5981-4B9C-80AD-F26EAEEA44A1}" type="parTrans" cxnId="{8A5C3E72-A958-46A8-98D0-ADE3C76EE55C}">
      <dgm:prSet/>
      <dgm:spPr/>
      <dgm:t>
        <a:bodyPr/>
        <a:lstStyle/>
        <a:p>
          <a:endParaRPr lang="el-GR"/>
        </a:p>
      </dgm:t>
    </dgm:pt>
    <dgm:pt modelId="{F202032A-EBD3-4DCE-B851-8268AFAE1672}" type="sibTrans" cxnId="{8A5C3E72-A958-46A8-98D0-ADE3C76EE55C}">
      <dgm:prSet/>
      <dgm:spPr/>
      <dgm:t>
        <a:bodyPr/>
        <a:lstStyle/>
        <a:p>
          <a:endParaRPr lang="el-GR"/>
        </a:p>
      </dgm:t>
    </dgm:pt>
    <dgm:pt modelId="{ABF9528B-170D-404C-A1F1-E5727EF42EFB}">
      <dgm:prSet custT="1">
        <dgm:style>
          <a:lnRef idx="1">
            <a:schemeClr val="dk1"/>
          </a:lnRef>
          <a:fillRef idx="2">
            <a:schemeClr val="dk1"/>
          </a:fillRef>
          <a:effectRef idx="1">
            <a:schemeClr val="dk1"/>
          </a:effectRef>
          <a:fontRef idx="minor">
            <a:schemeClr val="dk1"/>
          </a:fontRef>
        </dgm:style>
      </dgm:prSet>
      <dgm:spPr/>
      <dgm:t>
        <a:bodyPr/>
        <a:lstStyle/>
        <a:p>
          <a:r>
            <a:rPr lang="el-GR" sz="2400" dirty="0"/>
            <a:t>Ποσοτική Απόλυτη Αντίληψη</a:t>
          </a:r>
        </a:p>
      </dgm:t>
    </dgm:pt>
    <dgm:pt modelId="{A879C453-8832-4F57-BE95-4971656D4BB5}" type="parTrans" cxnId="{62A55943-F6AA-48E6-9A48-F5FB1F2518C1}">
      <dgm:prSet/>
      <dgm:spPr/>
      <dgm:t>
        <a:bodyPr/>
        <a:lstStyle/>
        <a:p>
          <a:endParaRPr lang="el-GR"/>
        </a:p>
      </dgm:t>
    </dgm:pt>
    <dgm:pt modelId="{764F34CC-6335-42A6-B58C-5F0B76B0F2DF}" type="sibTrans" cxnId="{62A55943-F6AA-48E6-9A48-F5FB1F2518C1}">
      <dgm:prSet/>
      <dgm:spPr/>
      <dgm:t>
        <a:bodyPr/>
        <a:lstStyle/>
        <a:p>
          <a:endParaRPr lang="el-GR"/>
        </a:p>
      </dgm:t>
    </dgm:pt>
    <dgm:pt modelId="{DECBD1BF-7192-4BAD-A7BD-16F1A8E2246F}">
      <dgm:prSet custT="1"/>
      <dgm:spPr/>
      <dgm:t>
        <a:bodyPr/>
        <a:lstStyle/>
        <a:p>
          <a:r>
            <a:rPr lang="el-GR" sz="2000" dirty="0"/>
            <a:t>Η διάμετρος του </a:t>
          </a:r>
          <a:r>
            <a:rPr lang="en-US" sz="2000" dirty="0"/>
            <a:t>DNA </a:t>
          </a:r>
          <a:r>
            <a:rPr lang="el-GR" sz="2000" dirty="0"/>
            <a:t>είναι περίπου 2</a:t>
          </a:r>
          <a:r>
            <a:rPr lang="en-US" sz="2000" dirty="0"/>
            <a:t>nm</a:t>
          </a:r>
          <a:endParaRPr lang="el-GR" sz="2000" dirty="0"/>
        </a:p>
      </dgm:t>
    </dgm:pt>
    <dgm:pt modelId="{8CF319C3-60EE-4D26-950A-FC2AA939C9C0}" type="parTrans" cxnId="{0DA22670-E6AC-493A-BB33-1D4B802CB7E3}">
      <dgm:prSet/>
      <dgm:spPr/>
      <dgm:t>
        <a:bodyPr/>
        <a:lstStyle/>
        <a:p>
          <a:endParaRPr lang="el-GR"/>
        </a:p>
      </dgm:t>
    </dgm:pt>
    <dgm:pt modelId="{90D39E72-159B-4812-89B9-F7104284498C}" type="sibTrans" cxnId="{0DA22670-E6AC-493A-BB33-1D4B802CB7E3}">
      <dgm:prSet/>
      <dgm:spPr/>
      <dgm:t>
        <a:bodyPr/>
        <a:lstStyle/>
        <a:p>
          <a:endParaRPr lang="el-GR"/>
        </a:p>
      </dgm:t>
    </dgm:pt>
    <dgm:pt modelId="{DA16FBD3-270A-4F46-9643-E475377B908C}" type="pres">
      <dgm:prSet presAssocID="{D1DB87A6-081D-4637-A553-1CA1DAF6F660}" presName="linear" presStyleCnt="0">
        <dgm:presLayoutVars>
          <dgm:animLvl val="lvl"/>
          <dgm:resizeHandles val="exact"/>
        </dgm:presLayoutVars>
      </dgm:prSet>
      <dgm:spPr/>
      <dgm:t>
        <a:bodyPr/>
        <a:lstStyle/>
        <a:p>
          <a:endParaRPr lang="el-GR"/>
        </a:p>
      </dgm:t>
    </dgm:pt>
    <dgm:pt modelId="{67BE64B0-7A25-4687-B2A8-DF9A3E5E2F01}" type="pres">
      <dgm:prSet presAssocID="{940F2287-0C15-421C-80B3-7884EEE92071}" presName="parentText" presStyleLbl="node1" presStyleIdx="0" presStyleCnt="5" custLinFactNeighborY="-19200">
        <dgm:presLayoutVars>
          <dgm:chMax val="0"/>
          <dgm:bulletEnabled val="1"/>
        </dgm:presLayoutVars>
      </dgm:prSet>
      <dgm:spPr/>
      <dgm:t>
        <a:bodyPr/>
        <a:lstStyle/>
        <a:p>
          <a:endParaRPr lang="el-GR"/>
        </a:p>
      </dgm:t>
    </dgm:pt>
    <dgm:pt modelId="{46EDF050-2CD6-4BC6-BECE-17E48EA93810}" type="pres">
      <dgm:prSet presAssocID="{940F2287-0C15-421C-80B3-7884EEE92071}" presName="childText" presStyleLbl="revTx" presStyleIdx="0" presStyleCnt="5" custLinFactNeighborY="4818">
        <dgm:presLayoutVars>
          <dgm:bulletEnabled val="1"/>
        </dgm:presLayoutVars>
      </dgm:prSet>
      <dgm:spPr/>
      <dgm:t>
        <a:bodyPr/>
        <a:lstStyle/>
        <a:p>
          <a:endParaRPr lang="el-GR"/>
        </a:p>
      </dgm:t>
    </dgm:pt>
    <dgm:pt modelId="{7BE1ACED-A1CB-4C7A-9D92-E7E07672D838}" type="pres">
      <dgm:prSet presAssocID="{5486BA25-6F06-4792-84CA-2890B1F8B456}" presName="parentText" presStyleLbl="node1" presStyleIdx="1" presStyleCnt="5">
        <dgm:presLayoutVars>
          <dgm:chMax val="0"/>
          <dgm:bulletEnabled val="1"/>
        </dgm:presLayoutVars>
      </dgm:prSet>
      <dgm:spPr/>
      <dgm:t>
        <a:bodyPr/>
        <a:lstStyle/>
        <a:p>
          <a:endParaRPr lang="el-GR"/>
        </a:p>
      </dgm:t>
    </dgm:pt>
    <dgm:pt modelId="{DC1FA7F6-896D-4829-AE1A-50C79F359470}" type="pres">
      <dgm:prSet presAssocID="{5486BA25-6F06-4792-84CA-2890B1F8B456}" presName="childText" presStyleLbl="revTx" presStyleIdx="1" presStyleCnt="5">
        <dgm:presLayoutVars>
          <dgm:bulletEnabled val="1"/>
        </dgm:presLayoutVars>
      </dgm:prSet>
      <dgm:spPr/>
      <dgm:t>
        <a:bodyPr/>
        <a:lstStyle/>
        <a:p>
          <a:endParaRPr lang="el-GR"/>
        </a:p>
      </dgm:t>
    </dgm:pt>
    <dgm:pt modelId="{A057D012-EB62-4E0E-BCBA-DA853A33A8C7}" type="pres">
      <dgm:prSet presAssocID="{47625905-0ADD-47E4-ACBA-5D91E1BB45EF}" presName="parentText" presStyleLbl="node1" presStyleIdx="2" presStyleCnt="5">
        <dgm:presLayoutVars>
          <dgm:chMax val="0"/>
          <dgm:bulletEnabled val="1"/>
        </dgm:presLayoutVars>
      </dgm:prSet>
      <dgm:spPr/>
      <dgm:t>
        <a:bodyPr/>
        <a:lstStyle/>
        <a:p>
          <a:endParaRPr lang="el-GR"/>
        </a:p>
      </dgm:t>
    </dgm:pt>
    <dgm:pt modelId="{1EB9E334-338E-4350-89B3-5E6E9D02C784}" type="pres">
      <dgm:prSet presAssocID="{47625905-0ADD-47E4-ACBA-5D91E1BB45EF}" presName="childText" presStyleLbl="revTx" presStyleIdx="2" presStyleCnt="5">
        <dgm:presLayoutVars>
          <dgm:bulletEnabled val="1"/>
        </dgm:presLayoutVars>
      </dgm:prSet>
      <dgm:spPr/>
      <dgm:t>
        <a:bodyPr/>
        <a:lstStyle/>
        <a:p>
          <a:endParaRPr lang="el-GR"/>
        </a:p>
      </dgm:t>
    </dgm:pt>
    <dgm:pt modelId="{64F8FF79-E581-4174-9E48-18393E04A621}" type="pres">
      <dgm:prSet presAssocID="{E4092E4B-E174-4C5F-B740-EE9F39C5E726}" presName="parentText" presStyleLbl="node1" presStyleIdx="3" presStyleCnt="5" custLinFactNeighborY="8384">
        <dgm:presLayoutVars>
          <dgm:chMax val="0"/>
          <dgm:bulletEnabled val="1"/>
        </dgm:presLayoutVars>
      </dgm:prSet>
      <dgm:spPr/>
      <dgm:t>
        <a:bodyPr/>
        <a:lstStyle/>
        <a:p>
          <a:endParaRPr lang="el-GR"/>
        </a:p>
      </dgm:t>
    </dgm:pt>
    <dgm:pt modelId="{45A790A9-BDB3-47F1-8994-F13E7ECAACF0}" type="pres">
      <dgm:prSet presAssocID="{E4092E4B-E174-4C5F-B740-EE9F39C5E726}" presName="childText" presStyleLbl="revTx" presStyleIdx="3" presStyleCnt="5" custLinFactNeighborY="25798">
        <dgm:presLayoutVars>
          <dgm:bulletEnabled val="1"/>
        </dgm:presLayoutVars>
      </dgm:prSet>
      <dgm:spPr/>
      <dgm:t>
        <a:bodyPr/>
        <a:lstStyle/>
        <a:p>
          <a:endParaRPr lang="el-GR"/>
        </a:p>
      </dgm:t>
    </dgm:pt>
    <dgm:pt modelId="{CF2C500E-0E39-4814-87E2-A86975F8C12B}" type="pres">
      <dgm:prSet presAssocID="{ABF9528B-170D-404C-A1F1-E5727EF42EFB}" presName="parentText" presStyleLbl="node1" presStyleIdx="4" presStyleCnt="5" custScaleY="64151" custLinFactNeighborY="18268">
        <dgm:presLayoutVars>
          <dgm:chMax val="0"/>
          <dgm:bulletEnabled val="1"/>
        </dgm:presLayoutVars>
      </dgm:prSet>
      <dgm:spPr/>
      <dgm:t>
        <a:bodyPr/>
        <a:lstStyle/>
        <a:p>
          <a:endParaRPr lang="el-GR"/>
        </a:p>
      </dgm:t>
    </dgm:pt>
    <dgm:pt modelId="{58A417A4-13B7-4744-8844-0B7B9B335F6B}" type="pres">
      <dgm:prSet presAssocID="{ABF9528B-170D-404C-A1F1-E5727EF42EFB}" presName="childText" presStyleLbl="revTx" presStyleIdx="4" presStyleCnt="5" custLinFactNeighborY="31428">
        <dgm:presLayoutVars>
          <dgm:bulletEnabled val="1"/>
        </dgm:presLayoutVars>
      </dgm:prSet>
      <dgm:spPr/>
      <dgm:t>
        <a:bodyPr/>
        <a:lstStyle/>
        <a:p>
          <a:endParaRPr lang="el-GR"/>
        </a:p>
      </dgm:t>
    </dgm:pt>
  </dgm:ptLst>
  <dgm:cxnLst>
    <dgm:cxn modelId="{62A55943-F6AA-48E6-9A48-F5FB1F2518C1}" srcId="{D1DB87A6-081D-4637-A553-1CA1DAF6F660}" destId="{ABF9528B-170D-404C-A1F1-E5727EF42EFB}" srcOrd="4" destOrd="0" parTransId="{A879C453-8832-4F57-BE95-4971656D4BB5}" sibTransId="{764F34CC-6335-42A6-B58C-5F0B76B0F2DF}"/>
    <dgm:cxn modelId="{1960620A-4F1C-4A20-9262-73F028D3BF6A}" type="presOf" srcId="{ABF9528B-170D-404C-A1F1-E5727EF42EFB}" destId="{CF2C500E-0E39-4814-87E2-A86975F8C12B}" srcOrd="0" destOrd="0" presId="urn:microsoft.com/office/officeart/2005/8/layout/vList2"/>
    <dgm:cxn modelId="{8A5C3E72-A958-46A8-98D0-ADE3C76EE55C}" srcId="{E4092E4B-E174-4C5F-B740-EE9F39C5E726}" destId="{C3A69E89-B9B3-4FA4-BB34-A515B48AA3F0}" srcOrd="0" destOrd="0" parTransId="{484EADC1-5981-4B9C-80AD-F26EAEEA44A1}" sibTransId="{F202032A-EBD3-4DCE-B851-8268AFAE1672}"/>
    <dgm:cxn modelId="{FD4E3014-D48D-4CB7-9945-E832EA19AB83}" type="presOf" srcId="{E4092E4B-E174-4C5F-B740-EE9F39C5E726}" destId="{64F8FF79-E581-4174-9E48-18393E04A621}" srcOrd="0" destOrd="0" presId="urn:microsoft.com/office/officeart/2005/8/layout/vList2"/>
    <dgm:cxn modelId="{0DA22670-E6AC-493A-BB33-1D4B802CB7E3}" srcId="{ABF9528B-170D-404C-A1F1-E5727EF42EFB}" destId="{DECBD1BF-7192-4BAD-A7BD-16F1A8E2246F}" srcOrd="0" destOrd="0" parTransId="{8CF319C3-60EE-4D26-950A-FC2AA939C9C0}" sibTransId="{90D39E72-159B-4812-89B9-F7104284498C}"/>
    <dgm:cxn modelId="{47C6B163-B71E-408A-9FC5-96297BC04E4F}" type="presOf" srcId="{6AB10403-784E-40E3-90B3-BCE1BC092AD5}" destId="{DC1FA7F6-896D-4829-AE1A-50C79F359470}" srcOrd="0" destOrd="0" presId="urn:microsoft.com/office/officeart/2005/8/layout/vList2"/>
    <dgm:cxn modelId="{E264CCDC-DB60-4E27-AEC0-821C794430B4}" type="presOf" srcId="{D1DB87A6-081D-4637-A553-1CA1DAF6F660}" destId="{DA16FBD3-270A-4F46-9643-E475377B908C}" srcOrd="0" destOrd="0" presId="urn:microsoft.com/office/officeart/2005/8/layout/vList2"/>
    <dgm:cxn modelId="{87FFA538-3576-436B-9E36-EA27576685B2}" srcId="{940F2287-0C15-421C-80B3-7884EEE92071}" destId="{F6BE7E8E-5087-40EB-AF90-5ACC7BC4FB29}" srcOrd="0" destOrd="0" parTransId="{BBBD3B67-247F-4AFF-B6D1-DCB344979E79}" sibTransId="{8E67F492-DAB2-4D17-9865-7FA8B5CBAF1D}"/>
    <dgm:cxn modelId="{86B6EDD8-19C3-4F82-9458-6E60C1F4DA91}" type="presOf" srcId="{DECBD1BF-7192-4BAD-A7BD-16F1A8E2246F}" destId="{58A417A4-13B7-4744-8844-0B7B9B335F6B}" srcOrd="0" destOrd="0" presId="urn:microsoft.com/office/officeart/2005/8/layout/vList2"/>
    <dgm:cxn modelId="{E7B0DA74-14FE-4431-A74D-EB37380AC2FF}" srcId="{47625905-0ADD-47E4-ACBA-5D91E1BB45EF}" destId="{98228B3C-6A76-469D-9EEA-91BD671210B2}" srcOrd="0" destOrd="0" parTransId="{992BEDF4-DBB0-472A-B797-7D7B74FA6CC4}" sibTransId="{53FDFA3B-A5CB-4E0D-A77C-02D1D5078003}"/>
    <dgm:cxn modelId="{D4E4A39E-1200-4F14-B989-2EB8C7C94180}" type="presOf" srcId="{5486BA25-6F06-4792-84CA-2890B1F8B456}" destId="{7BE1ACED-A1CB-4C7A-9D92-E7E07672D838}" srcOrd="0" destOrd="0" presId="urn:microsoft.com/office/officeart/2005/8/layout/vList2"/>
    <dgm:cxn modelId="{E6C6C1C2-B45C-4D5B-898F-C91F111DBB93}" srcId="{D1DB87A6-081D-4637-A553-1CA1DAF6F660}" destId="{47625905-0ADD-47E4-ACBA-5D91E1BB45EF}" srcOrd="2" destOrd="0" parTransId="{26AE68AF-B56B-40C9-8F1F-B71EE51DBC2D}" sibTransId="{24C8526B-8412-42E0-AB52-66619290572E}"/>
    <dgm:cxn modelId="{76EF3BD2-F39C-4EA9-95F4-EC2F5B06B1D9}" srcId="{D1DB87A6-081D-4637-A553-1CA1DAF6F660}" destId="{940F2287-0C15-421C-80B3-7884EEE92071}" srcOrd="0" destOrd="0" parTransId="{BC0386F3-34CF-4A7F-BB28-C440352D255C}" sibTransId="{513DCEAD-B436-4680-B3B1-DA0898AE7C38}"/>
    <dgm:cxn modelId="{2FBDCF20-F44F-4D33-8043-3E8E6A94A5F8}" type="presOf" srcId="{47625905-0ADD-47E4-ACBA-5D91E1BB45EF}" destId="{A057D012-EB62-4E0E-BCBA-DA853A33A8C7}" srcOrd="0" destOrd="0" presId="urn:microsoft.com/office/officeart/2005/8/layout/vList2"/>
    <dgm:cxn modelId="{86B29404-28A3-4A0F-B62F-D63D21270EE7}" type="presOf" srcId="{940F2287-0C15-421C-80B3-7884EEE92071}" destId="{67BE64B0-7A25-4687-B2A8-DF9A3E5E2F01}" srcOrd="0" destOrd="0" presId="urn:microsoft.com/office/officeart/2005/8/layout/vList2"/>
    <dgm:cxn modelId="{158C2BB9-C3BE-42B9-A055-D46637D3C71C}" type="presOf" srcId="{F6BE7E8E-5087-40EB-AF90-5ACC7BC4FB29}" destId="{46EDF050-2CD6-4BC6-BECE-17E48EA93810}" srcOrd="0" destOrd="0" presId="urn:microsoft.com/office/officeart/2005/8/layout/vList2"/>
    <dgm:cxn modelId="{6A2DFBDB-2AC2-4D0C-9E92-1313724DE67A}" type="presOf" srcId="{C3A69E89-B9B3-4FA4-BB34-A515B48AA3F0}" destId="{45A790A9-BDB3-47F1-8994-F13E7ECAACF0}" srcOrd="0" destOrd="0" presId="urn:microsoft.com/office/officeart/2005/8/layout/vList2"/>
    <dgm:cxn modelId="{D272D63E-ABDD-4AAA-9FF3-7FF736EA783B}" type="presOf" srcId="{98228B3C-6A76-469D-9EEA-91BD671210B2}" destId="{1EB9E334-338E-4350-89B3-5E6E9D02C784}" srcOrd="0" destOrd="0" presId="urn:microsoft.com/office/officeart/2005/8/layout/vList2"/>
    <dgm:cxn modelId="{50CED103-4D3B-42B2-8056-248EA58EAA1B}" srcId="{5486BA25-6F06-4792-84CA-2890B1F8B456}" destId="{6AB10403-784E-40E3-90B3-BCE1BC092AD5}" srcOrd="0" destOrd="0" parTransId="{1AC2FC13-462A-4E02-AFCD-F304616174BB}" sibTransId="{4CB72F3D-C33F-406F-B268-38DDA99CB641}"/>
    <dgm:cxn modelId="{C753E4FC-9B84-4B68-BD3F-976CB49B5EA7}" srcId="{D1DB87A6-081D-4637-A553-1CA1DAF6F660}" destId="{5486BA25-6F06-4792-84CA-2890B1F8B456}" srcOrd="1" destOrd="0" parTransId="{B434C8C3-3349-45B8-B26A-502F8DE15F1D}" sibTransId="{E6EED98D-46B1-4903-8A57-00B1D8C6CF44}"/>
    <dgm:cxn modelId="{D20B8F5B-51C4-422B-8894-5E0676392334}" srcId="{D1DB87A6-081D-4637-A553-1CA1DAF6F660}" destId="{E4092E4B-E174-4C5F-B740-EE9F39C5E726}" srcOrd="3" destOrd="0" parTransId="{1E2D05DC-AEE6-4343-B09E-4F4BBD3E92C3}" sibTransId="{9A862C10-3B71-475E-A149-3E18A2EC3784}"/>
    <dgm:cxn modelId="{A6621D26-BFA6-4C04-84CD-4F911C45A1F8}" type="presParOf" srcId="{DA16FBD3-270A-4F46-9643-E475377B908C}" destId="{67BE64B0-7A25-4687-B2A8-DF9A3E5E2F01}" srcOrd="0" destOrd="0" presId="urn:microsoft.com/office/officeart/2005/8/layout/vList2"/>
    <dgm:cxn modelId="{97CB0FE2-471B-4C54-AF7B-23BDDC6DF2E4}" type="presParOf" srcId="{DA16FBD3-270A-4F46-9643-E475377B908C}" destId="{46EDF050-2CD6-4BC6-BECE-17E48EA93810}" srcOrd="1" destOrd="0" presId="urn:microsoft.com/office/officeart/2005/8/layout/vList2"/>
    <dgm:cxn modelId="{F4B0B979-7E2F-4505-9434-D3CCA68DD9E1}" type="presParOf" srcId="{DA16FBD3-270A-4F46-9643-E475377B908C}" destId="{7BE1ACED-A1CB-4C7A-9D92-E7E07672D838}" srcOrd="2" destOrd="0" presId="urn:microsoft.com/office/officeart/2005/8/layout/vList2"/>
    <dgm:cxn modelId="{F7F0EE16-EEB3-4088-9081-2104CB8FD6E8}" type="presParOf" srcId="{DA16FBD3-270A-4F46-9643-E475377B908C}" destId="{DC1FA7F6-896D-4829-AE1A-50C79F359470}" srcOrd="3" destOrd="0" presId="urn:microsoft.com/office/officeart/2005/8/layout/vList2"/>
    <dgm:cxn modelId="{6A35FFEF-4609-4100-A4A7-E94DA021B8B7}" type="presParOf" srcId="{DA16FBD3-270A-4F46-9643-E475377B908C}" destId="{A057D012-EB62-4E0E-BCBA-DA853A33A8C7}" srcOrd="4" destOrd="0" presId="urn:microsoft.com/office/officeart/2005/8/layout/vList2"/>
    <dgm:cxn modelId="{A7CC1C71-BC22-44C9-83BC-5E0391CAC118}" type="presParOf" srcId="{DA16FBD3-270A-4F46-9643-E475377B908C}" destId="{1EB9E334-338E-4350-89B3-5E6E9D02C784}" srcOrd="5" destOrd="0" presId="urn:microsoft.com/office/officeart/2005/8/layout/vList2"/>
    <dgm:cxn modelId="{34663032-C591-4BF9-B202-9B387E8111D4}" type="presParOf" srcId="{DA16FBD3-270A-4F46-9643-E475377B908C}" destId="{64F8FF79-E581-4174-9E48-18393E04A621}" srcOrd="6" destOrd="0" presId="urn:microsoft.com/office/officeart/2005/8/layout/vList2"/>
    <dgm:cxn modelId="{FF300FF0-2A69-4F04-910E-7C1BC6605624}" type="presParOf" srcId="{DA16FBD3-270A-4F46-9643-E475377B908C}" destId="{45A790A9-BDB3-47F1-8994-F13E7ECAACF0}" srcOrd="7" destOrd="0" presId="urn:microsoft.com/office/officeart/2005/8/layout/vList2"/>
    <dgm:cxn modelId="{80B64054-C21C-4A33-BD92-1A62AD22BF89}" type="presParOf" srcId="{DA16FBD3-270A-4F46-9643-E475377B908C}" destId="{CF2C500E-0E39-4814-87E2-A86975F8C12B}" srcOrd="8" destOrd="0" presId="urn:microsoft.com/office/officeart/2005/8/layout/vList2"/>
    <dgm:cxn modelId="{7A2027E9-9F7E-4A9D-BAA2-FF2F36510521}" type="presParOf" srcId="{DA16FBD3-270A-4F46-9643-E475377B908C}" destId="{58A417A4-13B7-4744-8844-0B7B9B335F6B}" srcOrd="9"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D2D132-B0DD-4E00-AA45-A25D7629B21F}" type="doc">
      <dgm:prSet loTypeId="urn:microsoft.com/office/officeart/2005/8/layout/arrow3" loCatId="relationship" qsTypeId="urn:microsoft.com/office/officeart/2005/8/quickstyle/simple1" qsCatId="simple" csTypeId="urn:microsoft.com/office/officeart/2005/8/colors/colorful5" csCatId="colorful" phldr="1"/>
      <dgm:spPr/>
      <dgm:t>
        <a:bodyPr/>
        <a:lstStyle/>
        <a:p>
          <a:endParaRPr lang="el-GR"/>
        </a:p>
      </dgm:t>
    </dgm:pt>
    <dgm:pt modelId="{6643849E-BAF0-400D-867F-F118D24E363B}">
      <dgm:prSet phldrT="[Κείμενο]" custT="1"/>
      <dgm:spPr/>
      <dgm:t>
        <a:bodyPr/>
        <a:lstStyle/>
        <a:p>
          <a:r>
            <a:rPr lang="el-GR" sz="2400" dirty="0"/>
            <a:t>Ρίσκα</a:t>
          </a:r>
        </a:p>
      </dgm:t>
    </dgm:pt>
    <dgm:pt modelId="{249C7B10-380C-4AC2-A5F7-F06366452F60}" type="parTrans" cxnId="{6FCA5570-102F-432B-82DB-D54A8CF5A74D}">
      <dgm:prSet/>
      <dgm:spPr/>
      <dgm:t>
        <a:bodyPr/>
        <a:lstStyle/>
        <a:p>
          <a:endParaRPr lang="el-GR" sz="2400"/>
        </a:p>
      </dgm:t>
    </dgm:pt>
    <dgm:pt modelId="{AC11D0D0-7265-4D89-BAE6-D0A6E3F77AC5}" type="sibTrans" cxnId="{6FCA5570-102F-432B-82DB-D54A8CF5A74D}">
      <dgm:prSet/>
      <dgm:spPr/>
      <dgm:t>
        <a:bodyPr/>
        <a:lstStyle/>
        <a:p>
          <a:endParaRPr lang="el-GR" sz="2400"/>
        </a:p>
      </dgm:t>
    </dgm:pt>
    <dgm:pt modelId="{2A302100-20EC-49D3-914E-26E42E22C7FD}">
      <dgm:prSet phldrT="[Κείμενο]" custT="1"/>
      <dgm:spPr/>
      <dgm:t>
        <a:bodyPr/>
        <a:lstStyle/>
        <a:p>
          <a:r>
            <a:rPr lang="el-GR" sz="2400" dirty="0"/>
            <a:t>Οφέλη</a:t>
          </a:r>
        </a:p>
      </dgm:t>
    </dgm:pt>
    <dgm:pt modelId="{C3041162-0837-45DF-A0D6-9A5188557B96}" type="parTrans" cxnId="{14B01BBA-9345-4FD4-BB4D-D3637A7BFB0B}">
      <dgm:prSet/>
      <dgm:spPr/>
      <dgm:t>
        <a:bodyPr/>
        <a:lstStyle/>
        <a:p>
          <a:endParaRPr lang="el-GR" sz="2400"/>
        </a:p>
      </dgm:t>
    </dgm:pt>
    <dgm:pt modelId="{0E5E6D8D-F8F1-4A4D-A5DE-923D99D1D5F0}" type="sibTrans" cxnId="{14B01BBA-9345-4FD4-BB4D-D3637A7BFB0B}">
      <dgm:prSet/>
      <dgm:spPr/>
      <dgm:t>
        <a:bodyPr/>
        <a:lstStyle/>
        <a:p>
          <a:endParaRPr lang="el-GR" sz="2400"/>
        </a:p>
      </dgm:t>
    </dgm:pt>
    <dgm:pt modelId="{C4E3D9E7-212F-4B00-9BC1-222EF13711FD}" type="pres">
      <dgm:prSet presAssocID="{59D2D132-B0DD-4E00-AA45-A25D7629B21F}" presName="compositeShape" presStyleCnt="0">
        <dgm:presLayoutVars>
          <dgm:chMax val="2"/>
          <dgm:dir/>
          <dgm:resizeHandles val="exact"/>
        </dgm:presLayoutVars>
      </dgm:prSet>
      <dgm:spPr/>
      <dgm:t>
        <a:bodyPr/>
        <a:lstStyle/>
        <a:p>
          <a:endParaRPr lang="el-GR"/>
        </a:p>
      </dgm:t>
    </dgm:pt>
    <dgm:pt modelId="{6B16127C-7AEC-4DA3-8101-DE7CD354131A}" type="pres">
      <dgm:prSet presAssocID="{59D2D132-B0DD-4E00-AA45-A25D7629B21F}" presName="divider" presStyleLbl="fgShp" presStyleIdx="0" presStyleCnt="1"/>
      <dgm:spPr/>
    </dgm:pt>
    <dgm:pt modelId="{A0BDFE64-0159-4C77-BA55-3F62383F7946}" type="pres">
      <dgm:prSet presAssocID="{6643849E-BAF0-400D-867F-F118D24E363B}" presName="downArrow" presStyleLbl="node1" presStyleIdx="0" presStyleCnt="2"/>
      <dgm:spPr/>
    </dgm:pt>
    <dgm:pt modelId="{492CD42E-81A0-445C-B67D-20B47BF82924}" type="pres">
      <dgm:prSet presAssocID="{6643849E-BAF0-400D-867F-F118D24E363B}" presName="downArrowText" presStyleLbl="revTx" presStyleIdx="0" presStyleCnt="2">
        <dgm:presLayoutVars>
          <dgm:bulletEnabled val="1"/>
        </dgm:presLayoutVars>
      </dgm:prSet>
      <dgm:spPr/>
      <dgm:t>
        <a:bodyPr/>
        <a:lstStyle/>
        <a:p>
          <a:endParaRPr lang="el-GR"/>
        </a:p>
      </dgm:t>
    </dgm:pt>
    <dgm:pt modelId="{30962167-6518-46DD-947F-0EFE5CCA4F9D}" type="pres">
      <dgm:prSet presAssocID="{2A302100-20EC-49D3-914E-26E42E22C7FD}" presName="upArrow" presStyleLbl="node1" presStyleIdx="1" presStyleCnt="2"/>
      <dgm:spPr/>
    </dgm:pt>
    <dgm:pt modelId="{EBC9E3AC-369E-47CF-AC1E-3CB1D65AB306}" type="pres">
      <dgm:prSet presAssocID="{2A302100-20EC-49D3-914E-26E42E22C7FD}" presName="upArrowText" presStyleLbl="revTx" presStyleIdx="1" presStyleCnt="2">
        <dgm:presLayoutVars>
          <dgm:bulletEnabled val="1"/>
        </dgm:presLayoutVars>
      </dgm:prSet>
      <dgm:spPr/>
      <dgm:t>
        <a:bodyPr/>
        <a:lstStyle/>
        <a:p>
          <a:endParaRPr lang="el-GR"/>
        </a:p>
      </dgm:t>
    </dgm:pt>
  </dgm:ptLst>
  <dgm:cxnLst>
    <dgm:cxn modelId="{4945CC43-18E0-4068-A74F-04DAFF93B3C0}" type="presOf" srcId="{2A302100-20EC-49D3-914E-26E42E22C7FD}" destId="{EBC9E3AC-369E-47CF-AC1E-3CB1D65AB306}" srcOrd="0" destOrd="0" presId="urn:microsoft.com/office/officeart/2005/8/layout/arrow3"/>
    <dgm:cxn modelId="{6FCA5570-102F-432B-82DB-D54A8CF5A74D}" srcId="{59D2D132-B0DD-4E00-AA45-A25D7629B21F}" destId="{6643849E-BAF0-400D-867F-F118D24E363B}" srcOrd="0" destOrd="0" parTransId="{249C7B10-380C-4AC2-A5F7-F06366452F60}" sibTransId="{AC11D0D0-7265-4D89-BAE6-D0A6E3F77AC5}"/>
    <dgm:cxn modelId="{E08A70FE-600C-4DB4-8CEF-1DE7BF4CA1E3}" type="presOf" srcId="{59D2D132-B0DD-4E00-AA45-A25D7629B21F}" destId="{C4E3D9E7-212F-4B00-9BC1-222EF13711FD}" srcOrd="0" destOrd="0" presId="urn:microsoft.com/office/officeart/2005/8/layout/arrow3"/>
    <dgm:cxn modelId="{179472FE-D9AE-46E7-847A-9BF9137614B1}" type="presOf" srcId="{6643849E-BAF0-400D-867F-F118D24E363B}" destId="{492CD42E-81A0-445C-B67D-20B47BF82924}" srcOrd="0" destOrd="0" presId="urn:microsoft.com/office/officeart/2005/8/layout/arrow3"/>
    <dgm:cxn modelId="{14B01BBA-9345-4FD4-BB4D-D3637A7BFB0B}" srcId="{59D2D132-B0DD-4E00-AA45-A25D7629B21F}" destId="{2A302100-20EC-49D3-914E-26E42E22C7FD}" srcOrd="1" destOrd="0" parTransId="{C3041162-0837-45DF-A0D6-9A5188557B96}" sibTransId="{0E5E6D8D-F8F1-4A4D-A5DE-923D99D1D5F0}"/>
    <dgm:cxn modelId="{607F0826-943B-498C-85D8-1F412B12DC6A}" type="presParOf" srcId="{C4E3D9E7-212F-4B00-9BC1-222EF13711FD}" destId="{6B16127C-7AEC-4DA3-8101-DE7CD354131A}" srcOrd="0" destOrd="0" presId="urn:microsoft.com/office/officeart/2005/8/layout/arrow3"/>
    <dgm:cxn modelId="{AB76B4AC-4D7D-4340-B9BE-BFAA844AC18F}" type="presParOf" srcId="{C4E3D9E7-212F-4B00-9BC1-222EF13711FD}" destId="{A0BDFE64-0159-4C77-BA55-3F62383F7946}" srcOrd="1" destOrd="0" presId="urn:microsoft.com/office/officeart/2005/8/layout/arrow3"/>
    <dgm:cxn modelId="{F424309B-3FF7-4ACB-A6D4-BD8C91988F3C}" type="presParOf" srcId="{C4E3D9E7-212F-4B00-9BC1-222EF13711FD}" destId="{492CD42E-81A0-445C-B67D-20B47BF82924}" srcOrd="2" destOrd="0" presId="urn:microsoft.com/office/officeart/2005/8/layout/arrow3"/>
    <dgm:cxn modelId="{1243BB67-7DA0-4F3C-8169-DCE3B4BEEBB0}" type="presParOf" srcId="{C4E3D9E7-212F-4B00-9BC1-222EF13711FD}" destId="{30962167-6518-46DD-947F-0EFE5CCA4F9D}" srcOrd="3" destOrd="0" presId="urn:microsoft.com/office/officeart/2005/8/layout/arrow3"/>
    <dgm:cxn modelId="{D58F7B4B-DCA1-473A-8ADE-7A6B742EE5C6}" type="presParOf" srcId="{C4E3D9E7-212F-4B00-9BC1-222EF13711FD}" destId="{EBC9E3AC-369E-47CF-AC1E-3CB1D65AB306}" srcOrd="4" destOrd="0" presId="urn:microsoft.com/office/officeart/2005/8/layout/arrow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DC6AD38-AC08-4BE4-8F62-41E68D01EAD3}" type="doc">
      <dgm:prSet loTypeId="urn:microsoft.com/office/officeart/2005/8/layout/radial5" loCatId="cycle" qsTypeId="urn:microsoft.com/office/officeart/2005/8/quickstyle/simple5" qsCatId="simple" csTypeId="urn:microsoft.com/office/officeart/2005/8/colors/colorful5" csCatId="colorful" phldr="1"/>
      <dgm:spPr/>
      <dgm:t>
        <a:bodyPr/>
        <a:lstStyle/>
        <a:p>
          <a:endParaRPr lang="el-GR"/>
        </a:p>
      </dgm:t>
    </dgm:pt>
    <dgm:pt modelId="{18C27F59-FA75-4E18-811D-8998EE1B07BD}">
      <dgm:prSet phldrT="[Κείμενο]" custT="1"/>
      <dgm:spPr/>
      <dgm:t>
        <a:bodyPr/>
        <a:lstStyle/>
        <a:p>
          <a:r>
            <a:rPr lang="el-GR" sz="3200" b="1" dirty="0"/>
            <a:t>Μεγάλες Ιδέες</a:t>
          </a:r>
        </a:p>
      </dgm:t>
    </dgm:pt>
    <dgm:pt modelId="{86153AF6-0D62-468A-AAFA-5168F02FF87D}" type="parTrans" cxnId="{AC904026-B57F-4A6D-A40A-120723F60571}">
      <dgm:prSet/>
      <dgm:spPr/>
      <dgm:t>
        <a:bodyPr/>
        <a:lstStyle/>
        <a:p>
          <a:endParaRPr lang="el-GR" sz="4400"/>
        </a:p>
      </dgm:t>
    </dgm:pt>
    <dgm:pt modelId="{1CAFED61-CD5C-4B2E-AD5E-ACBE1CBB9502}" type="sibTrans" cxnId="{AC904026-B57F-4A6D-A40A-120723F60571}">
      <dgm:prSet/>
      <dgm:spPr/>
      <dgm:t>
        <a:bodyPr/>
        <a:lstStyle/>
        <a:p>
          <a:endParaRPr lang="el-GR" sz="4400"/>
        </a:p>
      </dgm:t>
    </dgm:pt>
    <dgm:pt modelId="{92BD30DC-CC52-49B1-A6F1-695668CE55C9}">
      <dgm:prSet phldrT="[Κείμενο]" custT="1"/>
      <dgm:spPr/>
      <dgm:t>
        <a:bodyPr/>
        <a:lstStyle/>
        <a:p>
          <a:pPr>
            <a:lnSpc>
              <a:spcPct val="100000"/>
            </a:lnSpc>
            <a:spcAft>
              <a:spcPts val="0"/>
            </a:spcAft>
          </a:pPr>
          <a:r>
            <a:rPr lang="el-GR" sz="2000" dirty="0">
              <a:solidFill>
                <a:schemeClr val="tx1"/>
              </a:solidFill>
            </a:rPr>
            <a:t>Μέγεθος</a:t>
          </a:r>
          <a:r>
            <a:rPr lang="en-US" sz="2000" dirty="0">
              <a:solidFill>
                <a:schemeClr val="tx1"/>
              </a:solidFill>
            </a:rPr>
            <a:t> </a:t>
          </a:r>
          <a:endParaRPr lang="el-GR" sz="2000" dirty="0">
            <a:solidFill>
              <a:schemeClr val="tx1"/>
            </a:solidFill>
          </a:endParaRPr>
        </a:p>
        <a:p>
          <a:pPr>
            <a:lnSpc>
              <a:spcPct val="100000"/>
            </a:lnSpc>
            <a:spcAft>
              <a:spcPts val="0"/>
            </a:spcAft>
          </a:pPr>
          <a:r>
            <a:rPr lang="en-US" sz="2000" dirty="0">
              <a:solidFill>
                <a:schemeClr val="tx1"/>
              </a:solidFill>
            </a:rPr>
            <a:t>&amp;</a:t>
          </a:r>
          <a:endParaRPr lang="el-GR" sz="2000" dirty="0">
            <a:solidFill>
              <a:schemeClr val="tx1"/>
            </a:solidFill>
          </a:endParaRPr>
        </a:p>
        <a:p>
          <a:pPr>
            <a:lnSpc>
              <a:spcPct val="100000"/>
            </a:lnSpc>
            <a:spcAft>
              <a:spcPts val="0"/>
            </a:spcAft>
          </a:pPr>
          <a:r>
            <a:rPr lang="en-US" sz="2000" dirty="0">
              <a:solidFill>
                <a:schemeClr val="tx1"/>
              </a:solidFill>
            </a:rPr>
            <a:t> </a:t>
          </a:r>
          <a:r>
            <a:rPr lang="el-GR" sz="2000" dirty="0">
              <a:solidFill>
                <a:schemeClr val="tx1"/>
              </a:solidFill>
            </a:rPr>
            <a:t>Κλίμακα</a:t>
          </a:r>
        </a:p>
      </dgm:t>
    </dgm:pt>
    <dgm:pt modelId="{CFA57418-238D-4EAF-8720-736723A0990B}" type="parTrans" cxnId="{D5EE45C3-0FFA-426E-AE81-9C87293805CD}">
      <dgm:prSet custT="1"/>
      <dgm:spPr/>
      <dgm:t>
        <a:bodyPr/>
        <a:lstStyle/>
        <a:p>
          <a:endParaRPr lang="el-GR" sz="2000"/>
        </a:p>
      </dgm:t>
    </dgm:pt>
    <dgm:pt modelId="{73CC62C3-CE23-4AEF-B30F-3CFB5484A799}" type="sibTrans" cxnId="{D5EE45C3-0FFA-426E-AE81-9C87293805CD}">
      <dgm:prSet/>
      <dgm:spPr/>
      <dgm:t>
        <a:bodyPr/>
        <a:lstStyle/>
        <a:p>
          <a:endParaRPr lang="el-GR" sz="4400"/>
        </a:p>
      </dgm:t>
    </dgm:pt>
    <dgm:pt modelId="{C87AB093-F30D-4FD7-A90C-9479E32574C6}">
      <dgm:prSet phldrT="[Κείμενο]" custT="1"/>
      <dgm:spPr/>
      <dgm:t>
        <a:bodyPr/>
        <a:lstStyle/>
        <a:p>
          <a:pPr>
            <a:lnSpc>
              <a:spcPct val="100000"/>
            </a:lnSpc>
            <a:spcAft>
              <a:spcPts val="0"/>
            </a:spcAft>
          </a:pPr>
          <a:r>
            <a:rPr lang="el-GR" sz="2000" dirty="0">
              <a:solidFill>
                <a:schemeClr val="tx1"/>
              </a:solidFill>
            </a:rPr>
            <a:t>Όργανα</a:t>
          </a:r>
        </a:p>
        <a:p>
          <a:pPr>
            <a:lnSpc>
              <a:spcPct val="100000"/>
            </a:lnSpc>
            <a:spcAft>
              <a:spcPts val="0"/>
            </a:spcAft>
          </a:pPr>
          <a:r>
            <a:rPr lang="el-GR" sz="2000" dirty="0">
              <a:solidFill>
                <a:schemeClr val="tx1"/>
              </a:solidFill>
            </a:rPr>
            <a:t> &amp; Οργανολογία</a:t>
          </a:r>
        </a:p>
      </dgm:t>
    </dgm:pt>
    <dgm:pt modelId="{C00E01E8-B100-4612-933A-FBF83806BAE0}" type="parTrans" cxnId="{21536C5B-BE63-4F87-BD6C-6374C2190648}">
      <dgm:prSet custT="1"/>
      <dgm:spPr/>
      <dgm:t>
        <a:bodyPr/>
        <a:lstStyle/>
        <a:p>
          <a:endParaRPr lang="el-GR" sz="2000"/>
        </a:p>
      </dgm:t>
    </dgm:pt>
    <dgm:pt modelId="{CB1FC36E-1D0E-49EB-88EB-6A33F4132FA2}" type="sibTrans" cxnId="{21536C5B-BE63-4F87-BD6C-6374C2190648}">
      <dgm:prSet/>
      <dgm:spPr/>
      <dgm:t>
        <a:bodyPr/>
        <a:lstStyle/>
        <a:p>
          <a:endParaRPr lang="el-GR" sz="4400"/>
        </a:p>
      </dgm:t>
    </dgm:pt>
    <dgm:pt modelId="{229A83A8-2DB2-44AB-AF33-8D17B174077B}">
      <dgm:prSet phldrT="[Κείμενο]" custT="1"/>
      <dgm:spPr/>
      <dgm:t>
        <a:bodyPr/>
        <a:lstStyle/>
        <a:p>
          <a:r>
            <a:rPr lang="el-GR" sz="2000" dirty="0">
              <a:solidFill>
                <a:schemeClr val="tx1"/>
              </a:solidFill>
            </a:rPr>
            <a:t>Επιστήμη-Τεχνολογία-Κοινωνία</a:t>
          </a:r>
        </a:p>
      </dgm:t>
    </dgm:pt>
    <dgm:pt modelId="{492F70F5-03B4-40EC-85D4-95ED80CA7926}" type="parTrans" cxnId="{67918163-C526-47C2-B546-45FED2CDF1E4}">
      <dgm:prSet custT="1"/>
      <dgm:spPr/>
      <dgm:t>
        <a:bodyPr/>
        <a:lstStyle/>
        <a:p>
          <a:endParaRPr lang="el-GR" sz="2000"/>
        </a:p>
      </dgm:t>
    </dgm:pt>
    <dgm:pt modelId="{040AE487-16F0-4FBA-B531-D9AE3E036B25}" type="sibTrans" cxnId="{67918163-C526-47C2-B546-45FED2CDF1E4}">
      <dgm:prSet/>
      <dgm:spPr/>
      <dgm:t>
        <a:bodyPr/>
        <a:lstStyle/>
        <a:p>
          <a:endParaRPr lang="el-GR" sz="4400"/>
        </a:p>
      </dgm:t>
    </dgm:pt>
    <dgm:pt modelId="{D1751E01-1F4E-4F65-B421-61D0E28AB263}">
      <dgm:prSet phldrT="[Κείμενο]" custT="1"/>
      <dgm:spPr/>
      <dgm:t>
        <a:bodyPr/>
        <a:lstStyle/>
        <a:p>
          <a:r>
            <a:rPr lang="el-GR" sz="2000" dirty="0">
              <a:solidFill>
                <a:schemeClr val="tx1"/>
              </a:solidFill>
            </a:rPr>
            <a:t>Αυτό-</a:t>
          </a:r>
          <a:r>
            <a:rPr lang="el-GR" sz="2000" dirty="0" err="1">
              <a:solidFill>
                <a:schemeClr val="tx1"/>
              </a:solidFill>
            </a:rPr>
            <a:t>οργάνω</a:t>
          </a:r>
          <a:r>
            <a:rPr lang="el-GR" sz="2000" dirty="0">
              <a:solidFill>
                <a:schemeClr val="tx1"/>
              </a:solidFill>
            </a:rPr>
            <a:t>-ση</a:t>
          </a:r>
        </a:p>
      </dgm:t>
    </dgm:pt>
    <dgm:pt modelId="{E2577AD9-DEF1-4331-A15B-8F8A0CC2AF8D}" type="parTrans" cxnId="{B10D837E-FD42-41D8-9EA3-09E94A5D9019}">
      <dgm:prSet custT="1"/>
      <dgm:spPr/>
      <dgm:t>
        <a:bodyPr/>
        <a:lstStyle/>
        <a:p>
          <a:endParaRPr lang="el-GR" sz="2000"/>
        </a:p>
      </dgm:t>
    </dgm:pt>
    <dgm:pt modelId="{8E9F0C83-9AC8-4BD2-9B50-2FA8F2909DA4}" type="sibTrans" cxnId="{B10D837E-FD42-41D8-9EA3-09E94A5D9019}">
      <dgm:prSet/>
      <dgm:spPr/>
      <dgm:t>
        <a:bodyPr/>
        <a:lstStyle/>
        <a:p>
          <a:endParaRPr lang="el-GR" sz="4400"/>
        </a:p>
      </dgm:t>
    </dgm:pt>
    <dgm:pt modelId="{BD6F8AFA-C361-40EF-B22E-2FC473BEA8C9}">
      <dgm:prSet custT="1"/>
      <dgm:spPr/>
      <dgm:t>
        <a:bodyPr/>
        <a:lstStyle/>
        <a:p>
          <a:r>
            <a:rPr lang="el-GR" sz="2000" dirty="0">
              <a:solidFill>
                <a:schemeClr val="tx1"/>
              </a:solidFill>
            </a:rPr>
            <a:t>Δομή της Ύλης</a:t>
          </a:r>
        </a:p>
      </dgm:t>
    </dgm:pt>
    <dgm:pt modelId="{68BCE521-6AB4-4E8A-91C4-6C898FF23770}" type="parTrans" cxnId="{BA1B333D-D813-4ABF-80F7-CEC9FCB1AAAB}">
      <dgm:prSet custT="1"/>
      <dgm:spPr/>
      <dgm:t>
        <a:bodyPr/>
        <a:lstStyle/>
        <a:p>
          <a:endParaRPr lang="el-GR" sz="2000"/>
        </a:p>
      </dgm:t>
    </dgm:pt>
    <dgm:pt modelId="{F834F1CA-6DFC-4DCA-97AA-04094F017784}" type="sibTrans" cxnId="{BA1B333D-D813-4ABF-80F7-CEC9FCB1AAAB}">
      <dgm:prSet/>
      <dgm:spPr/>
      <dgm:t>
        <a:bodyPr/>
        <a:lstStyle/>
        <a:p>
          <a:endParaRPr lang="el-GR" sz="4400"/>
        </a:p>
      </dgm:t>
    </dgm:pt>
    <dgm:pt modelId="{AE896B0A-44F5-45D0-8597-EF9954B68980}">
      <dgm:prSet custT="1"/>
      <dgm:spPr/>
      <dgm:t>
        <a:bodyPr/>
        <a:lstStyle/>
        <a:p>
          <a:pPr>
            <a:lnSpc>
              <a:spcPct val="100000"/>
            </a:lnSpc>
            <a:spcAft>
              <a:spcPts val="0"/>
            </a:spcAft>
          </a:pPr>
          <a:r>
            <a:rPr lang="el-GR" sz="2000" dirty="0">
              <a:solidFill>
                <a:schemeClr val="tx1"/>
              </a:solidFill>
            </a:rPr>
            <a:t>Μοντέλα </a:t>
          </a:r>
        </a:p>
        <a:p>
          <a:pPr>
            <a:lnSpc>
              <a:spcPct val="100000"/>
            </a:lnSpc>
            <a:spcAft>
              <a:spcPts val="0"/>
            </a:spcAft>
          </a:pPr>
          <a:r>
            <a:rPr lang="el-GR" sz="2000" dirty="0">
              <a:solidFill>
                <a:schemeClr val="tx1"/>
              </a:solidFill>
            </a:rPr>
            <a:t>&amp; </a:t>
          </a:r>
          <a:r>
            <a:rPr lang="el-GR" sz="2000" dirty="0" err="1">
              <a:solidFill>
                <a:schemeClr val="tx1"/>
              </a:solidFill>
            </a:rPr>
            <a:t>Προσομοι</a:t>
          </a:r>
          <a:r>
            <a:rPr lang="el-GR" sz="2000" dirty="0">
              <a:solidFill>
                <a:schemeClr val="tx1"/>
              </a:solidFill>
            </a:rPr>
            <a:t>-ώσεις</a:t>
          </a:r>
        </a:p>
      </dgm:t>
    </dgm:pt>
    <dgm:pt modelId="{E603DF98-A8F1-48DA-A695-D7D3671FF32E}" type="parTrans" cxnId="{4C5B88C0-C350-44BC-808A-32386DCD02F6}">
      <dgm:prSet custT="1"/>
      <dgm:spPr/>
      <dgm:t>
        <a:bodyPr/>
        <a:lstStyle/>
        <a:p>
          <a:endParaRPr lang="el-GR" sz="2000"/>
        </a:p>
      </dgm:t>
    </dgm:pt>
    <dgm:pt modelId="{47927F73-7345-4F7B-8E76-50D26013E24C}" type="sibTrans" cxnId="{4C5B88C0-C350-44BC-808A-32386DCD02F6}">
      <dgm:prSet/>
      <dgm:spPr/>
      <dgm:t>
        <a:bodyPr/>
        <a:lstStyle/>
        <a:p>
          <a:endParaRPr lang="el-GR" sz="4400"/>
        </a:p>
      </dgm:t>
    </dgm:pt>
    <dgm:pt modelId="{B98586DA-7167-4D1F-B23C-543150052070}">
      <dgm:prSet custT="1"/>
      <dgm:spPr/>
      <dgm:t>
        <a:bodyPr/>
        <a:lstStyle/>
        <a:p>
          <a:r>
            <a:rPr lang="el-GR" sz="2000" baseline="0" dirty="0">
              <a:solidFill>
                <a:schemeClr val="tx1"/>
              </a:solidFill>
            </a:rPr>
            <a:t>Κβαντικά Φαινόμενα</a:t>
          </a:r>
        </a:p>
      </dgm:t>
    </dgm:pt>
    <dgm:pt modelId="{B01977F7-EC6F-4011-9212-9DF0EDF75B09}" type="parTrans" cxnId="{39311308-89C8-4213-A594-B44F563738CA}">
      <dgm:prSet custT="1"/>
      <dgm:spPr/>
      <dgm:t>
        <a:bodyPr/>
        <a:lstStyle/>
        <a:p>
          <a:endParaRPr lang="el-GR" sz="2000"/>
        </a:p>
      </dgm:t>
    </dgm:pt>
    <dgm:pt modelId="{448EBBCB-5101-408C-8683-E3CC2AF3BF18}" type="sibTrans" cxnId="{39311308-89C8-4213-A594-B44F563738CA}">
      <dgm:prSet/>
      <dgm:spPr/>
      <dgm:t>
        <a:bodyPr/>
        <a:lstStyle/>
        <a:p>
          <a:endParaRPr lang="el-GR" sz="4400"/>
        </a:p>
      </dgm:t>
    </dgm:pt>
    <dgm:pt modelId="{D7FA4492-D7F4-4B21-B465-115C467AC31A}">
      <dgm:prSet custT="1"/>
      <dgm:spPr/>
      <dgm:t>
        <a:bodyPr/>
        <a:lstStyle/>
        <a:p>
          <a:r>
            <a:rPr lang="el-GR" sz="2000" dirty="0">
              <a:solidFill>
                <a:schemeClr val="tx1"/>
              </a:solidFill>
            </a:rPr>
            <a:t>Ιδιότητες που εξαρτώνται από το μέγεθος</a:t>
          </a:r>
        </a:p>
      </dgm:t>
    </dgm:pt>
    <dgm:pt modelId="{508CF006-3FCF-4CB6-98CD-4EEDD93E9D0A}" type="parTrans" cxnId="{9565EE22-5963-4C25-A207-27583FF82BC5}">
      <dgm:prSet custT="1"/>
      <dgm:spPr/>
      <dgm:t>
        <a:bodyPr/>
        <a:lstStyle/>
        <a:p>
          <a:endParaRPr lang="el-GR" sz="2000"/>
        </a:p>
      </dgm:t>
    </dgm:pt>
    <dgm:pt modelId="{2D8A1D80-D7F1-486D-AAE6-FDE26C2989EA}" type="sibTrans" cxnId="{9565EE22-5963-4C25-A207-27583FF82BC5}">
      <dgm:prSet/>
      <dgm:spPr/>
      <dgm:t>
        <a:bodyPr/>
        <a:lstStyle/>
        <a:p>
          <a:endParaRPr lang="el-GR" sz="4400"/>
        </a:p>
      </dgm:t>
    </dgm:pt>
    <dgm:pt modelId="{255395AC-4FF0-479C-B8EF-D57ACF992079}">
      <dgm:prSet custT="1"/>
      <dgm:spPr/>
      <dgm:t>
        <a:bodyPr/>
        <a:lstStyle/>
        <a:p>
          <a:pPr>
            <a:lnSpc>
              <a:spcPct val="100000"/>
            </a:lnSpc>
            <a:spcAft>
              <a:spcPts val="0"/>
            </a:spcAft>
          </a:pPr>
          <a:r>
            <a:rPr lang="el-GR" sz="2000" dirty="0">
              <a:solidFill>
                <a:schemeClr val="tx1"/>
              </a:solidFill>
            </a:rPr>
            <a:t>Δυνάμεις</a:t>
          </a:r>
          <a:endParaRPr lang="en-US" sz="2000" dirty="0">
            <a:solidFill>
              <a:schemeClr val="tx1"/>
            </a:solidFill>
          </a:endParaRPr>
        </a:p>
        <a:p>
          <a:pPr>
            <a:lnSpc>
              <a:spcPct val="100000"/>
            </a:lnSpc>
            <a:spcAft>
              <a:spcPts val="0"/>
            </a:spcAft>
          </a:pPr>
          <a:r>
            <a:rPr lang="en-US" sz="2000" dirty="0">
              <a:solidFill>
                <a:schemeClr val="tx1"/>
              </a:solidFill>
            </a:rPr>
            <a:t>&amp;</a:t>
          </a:r>
          <a:endParaRPr lang="el-GR" sz="2000" dirty="0">
            <a:solidFill>
              <a:schemeClr val="tx1"/>
            </a:solidFill>
          </a:endParaRPr>
        </a:p>
        <a:p>
          <a:pPr>
            <a:lnSpc>
              <a:spcPct val="100000"/>
            </a:lnSpc>
            <a:spcAft>
              <a:spcPts val="0"/>
            </a:spcAft>
          </a:pPr>
          <a:r>
            <a:rPr lang="en-US" sz="2000" dirty="0">
              <a:solidFill>
                <a:schemeClr val="tx1"/>
              </a:solidFill>
            </a:rPr>
            <a:t> </a:t>
          </a:r>
          <a:r>
            <a:rPr lang="el-GR" sz="2000" dirty="0" err="1">
              <a:solidFill>
                <a:schemeClr val="tx1"/>
              </a:solidFill>
            </a:rPr>
            <a:t>Αλληλεπι</a:t>
          </a:r>
          <a:r>
            <a:rPr lang="el-GR" sz="2000" dirty="0">
              <a:solidFill>
                <a:schemeClr val="tx1"/>
              </a:solidFill>
            </a:rPr>
            <a:t>-δράσεις</a:t>
          </a:r>
        </a:p>
      </dgm:t>
    </dgm:pt>
    <dgm:pt modelId="{007B10E5-67F8-4D14-B30E-2942A88E0294}" type="parTrans" cxnId="{C47FBBBE-17E2-4E57-A4BB-D4CDC4D0A871}">
      <dgm:prSet custT="1"/>
      <dgm:spPr/>
      <dgm:t>
        <a:bodyPr/>
        <a:lstStyle/>
        <a:p>
          <a:endParaRPr lang="el-GR" sz="2000"/>
        </a:p>
      </dgm:t>
    </dgm:pt>
    <dgm:pt modelId="{F66DD49E-0F35-4AED-B3C9-15C66A407AB8}" type="sibTrans" cxnId="{C47FBBBE-17E2-4E57-A4BB-D4CDC4D0A871}">
      <dgm:prSet/>
      <dgm:spPr/>
      <dgm:t>
        <a:bodyPr/>
        <a:lstStyle/>
        <a:p>
          <a:endParaRPr lang="el-GR" sz="4400"/>
        </a:p>
      </dgm:t>
    </dgm:pt>
    <dgm:pt modelId="{A8721318-90DF-40B8-992F-68CA147C557F}" type="pres">
      <dgm:prSet presAssocID="{6DC6AD38-AC08-4BE4-8F62-41E68D01EAD3}" presName="Name0" presStyleCnt="0">
        <dgm:presLayoutVars>
          <dgm:chMax val="1"/>
          <dgm:dir/>
          <dgm:animLvl val="ctr"/>
          <dgm:resizeHandles val="exact"/>
        </dgm:presLayoutVars>
      </dgm:prSet>
      <dgm:spPr/>
      <dgm:t>
        <a:bodyPr/>
        <a:lstStyle/>
        <a:p>
          <a:endParaRPr lang="el-GR"/>
        </a:p>
      </dgm:t>
    </dgm:pt>
    <dgm:pt modelId="{793A1638-D131-4C20-81F2-F2DC3FFCBF6A}" type="pres">
      <dgm:prSet presAssocID="{18C27F59-FA75-4E18-811D-8998EE1B07BD}" presName="centerShape" presStyleLbl="node0" presStyleIdx="0" presStyleCnt="1" custScaleX="167030" custScaleY="131679"/>
      <dgm:spPr/>
      <dgm:t>
        <a:bodyPr/>
        <a:lstStyle/>
        <a:p>
          <a:endParaRPr lang="el-GR"/>
        </a:p>
      </dgm:t>
    </dgm:pt>
    <dgm:pt modelId="{0433E395-7D07-4D87-9598-050E9FD48D62}" type="pres">
      <dgm:prSet presAssocID="{CFA57418-238D-4EAF-8720-736723A0990B}" presName="parTrans" presStyleLbl="sibTrans2D1" presStyleIdx="0" presStyleCnt="9" custScaleX="73153" custScaleY="67611" custLinFactNeighborX="5852" custLinFactNeighborY="-4672"/>
      <dgm:spPr/>
      <dgm:t>
        <a:bodyPr/>
        <a:lstStyle/>
        <a:p>
          <a:endParaRPr lang="el-GR"/>
        </a:p>
      </dgm:t>
    </dgm:pt>
    <dgm:pt modelId="{4A48B827-E419-4E70-9D47-D433EDDF4236}" type="pres">
      <dgm:prSet presAssocID="{CFA57418-238D-4EAF-8720-736723A0990B}" presName="connectorText" presStyleLbl="sibTrans2D1" presStyleIdx="0" presStyleCnt="9"/>
      <dgm:spPr/>
      <dgm:t>
        <a:bodyPr/>
        <a:lstStyle/>
        <a:p>
          <a:endParaRPr lang="el-GR"/>
        </a:p>
      </dgm:t>
    </dgm:pt>
    <dgm:pt modelId="{0BFC015E-216A-4B9A-9D10-D4BFF1CBA8ED}" type="pres">
      <dgm:prSet presAssocID="{92BD30DC-CC52-49B1-A6F1-695668CE55C9}" presName="node" presStyleLbl="node1" presStyleIdx="0" presStyleCnt="9" custScaleX="118307" custScaleY="82096" custRadScaleRad="120874" custRadScaleInc="-265863">
        <dgm:presLayoutVars>
          <dgm:bulletEnabled val="1"/>
        </dgm:presLayoutVars>
      </dgm:prSet>
      <dgm:spPr/>
      <dgm:t>
        <a:bodyPr/>
        <a:lstStyle/>
        <a:p>
          <a:endParaRPr lang="el-GR"/>
        </a:p>
      </dgm:t>
    </dgm:pt>
    <dgm:pt modelId="{F515C0E9-D9FA-4FE3-BFD6-279437282ADF}" type="pres">
      <dgm:prSet presAssocID="{68BCE521-6AB4-4E8A-91C4-6C898FF23770}" presName="parTrans" presStyleLbl="sibTrans2D1" presStyleIdx="1" presStyleCnt="9" custScaleY="71196" custLinFactNeighborX="6157" custLinFactNeighborY="-9417"/>
      <dgm:spPr/>
      <dgm:t>
        <a:bodyPr/>
        <a:lstStyle/>
        <a:p>
          <a:endParaRPr lang="el-GR"/>
        </a:p>
      </dgm:t>
    </dgm:pt>
    <dgm:pt modelId="{B741344D-9284-4396-8373-4FFB70A26FA5}" type="pres">
      <dgm:prSet presAssocID="{68BCE521-6AB4-4E8A-91C4-6C898FF23770}" presName="connectorText" presStyleLbl="sibTrans2D1" presStyleIdx="1" presStyleCnt="9"/>
      <dgm:spPr/>
      <dgm:t>
        <a:bodyPr/>
        <a:lstStyle/>
        <a:p>
          <a:endParaRPr lang="el-GR"/>
        </a:p>
      </dgm:t>
    </dgm:pt>
    <dgm:pt modelId="{52CD0058-3074-4789-BC95-092B6F757BFB}" type="pres">
      <dgm:prSet presAssocID="{BD6F8AFA-C361-40EF-B22E-2FC473BEA8C9}" presName="node" presStyleLbl="node1" presStyleIdx="1" presStyleCnt="9" custScaleX="119167" custRadScaleRad="90804" custRadScaleInc="-231086">
        <dgm:presLayoutVars>
          <dgm:bulletEnabled val="1"/>
        </dgm:presLayoutVars>
      </dgm:prSet>
      <dgm:spPr/>
      <dgm:t>
        <a:bodyPr/>
        <a:lstStyle/>
        <a:p>
          <a:endParaRPr lang="el-GR"/>
        </a:p>
      </dgm:t>
    </dgm:pt>
    <dgm:pt modelId="{DC05FB29-A78B-4B54-8A81-6F185356375D}" type="pres">
      <dgm:prSet presAssocID="{B01977F7-EC6F-4011-9212-9DF0EDF75B09}" presName="parTrans" presStyleLbl="sibTrans2D1" presStyleIdx="2" presStyleCnt="9" custAng="21018581" custScaleX="64837" custScaleY="68167" custLinFactNeighborX="-9967" custLinFactNeighborY="-11697"/>
      <dgm:spPr/>
      <dgm:t>
        <a:bodyPr/>
        <a:lstStyle/>
        <a:p>
          <a:endParaRPr lang="el-GR"/>
        </a:p>
      </dgm:t>
    </dgm:pt>
    <dgm:pt modelId="{33377117-B3A4-4FAD-B4EE-B39C9D15CA96}" type="pres">
      <dgm:prSet presAssocID="{B01977F7-EC6F-4011-9212-9DF0EDF75B09}" presName="connectorText" presStyleLbl="sibTrans2D1" presStyleIdx="2" presStyleCnt="9"/>
      <dgm:spPr/>
      <dgm:t>
        <a:bodyPr/>
        <a:lstStyle/>
        <a:p>
          <a:endParaRPr lang="el-GR"/>
        </a:p>
      </dgm:t>
    </dgm:pt>
    <dgm:pt modelId="{B4791A1D-D55E-426F-B796-C78F14C3A6B7}" type="pres">
      <dgm:prSet presAssocID="{B98586DA-7167-4D1F-B23C-543150052070}" presName="node" presStyleLbl="node1" presStyleIdx="2" presStyleCnt="9" custScaleX="130126" custRadScaleRad="140695" custRadScaleInc="8936">
        <dgm:presLayoutVars>
          <dgm:bulletEnabled val="1"/>
        </dgm:presLayoutVars>
      </dgm:prSet>
      <dgm:spPr/>
      <dgm:t>
        <a:bodyPr/>
        <a:lstStyle/>
        <a:p>
          <a:endParaRPr lang="el-GR"/>
        </a:p>
      </dgm:t>
    </dgm:pt>
    <dgm:pt modelId="{97600377-EEAE-4DC5-9AD5-94D6845AD895}" type="pres">
      <dgm:prSet presAssocID="{007B10E5-67F8-4D14-B30E-2942A88E0294}" presName="parTrans" presStyleLbl="sibTrans2D1" presStyleIdx="3" presStyleCnt="9" custScaleX="78046" custScaleY="64543" custLinFactNeighborX="32582" custLinFactNeighborY="2502"/>
      <dgm:spPr/>
      <dgm:t>
        <a:bodyPr/>
        <a:lstStyle/>
        <a:p>
          <a:endParaRPr lang="el-GR"/>
        </a:p>
      </dgm:t>
    </dgm:pt>
    <dgm:pt modelId="{4320990D-A655-4F99-95CF-A77D31890F4F}" type="pres">
      <dgm:prSet presAssocID="{007B10E5-67F8-4D14-B30E-2942A88E0294}" presName="connectorText" presStyleLbl="sibTrans2D1" presStyleIdx="3" presStyleCnt="9"/>
      <dgm:spPr/>
      <dgm:t>
        <a:bodyPr/>
        <a:lstStyle/>
        <a:p>
          <a:endParaRPr lang="el-GR"/>
        </a:p>
      </dgm:t>
    </dgm:pt>
    <dgm:pt modelId="{BC650B8C-83E3-43CD-8524-96ED961F5813}" type="pres">
      <dgm:prSet presAssocID="{255395AC-4FF0-479C-B8EF-D57ACF992079}" presName="node" presStyleLbl="node1" presStyleIdx="3" presStyleCnt="9" custScaleX="151220" custScaleY="110666" custRadScaleRad="118402" custRadScaleInc="-377896">
        <dgm:presLayoutVars>
          <dgm:bulletEnabled val="1"/>
        </dgm:presLayoutVars>
      </dgm:prSet>
      <dgm:spPr/>
      <dgm:t>
        <a:bodyPr/>
        <a:lstStyle/>
        <a:p>
          <a:endParaRPr lang="el-GR"/>
        </a:p>
      </dgm:t>
    </dgm:pt>
    <dgm:pt modelId="{C5F91F75-9C56-4E12-90E0-6705F574EA23}" type="pres">
      <dgm:prSet presAssocID="{508CF006-3FCF-4CB6-98CD-4EEDD93E9D0A}" presName="parTrans" presStyleLbl="sibTrans2D1" presStyleIdx="4" presStyleCnt="9" custScaleX="76680" custScaleY="71284" custLinFactNeighborX="19802" custLinFactNeighborY="14015"/>
      <dgm:spPr/>
      <dgm:t>
        <a:bodyPr/>
        <a:lstStyle/>
        <a:p>
          <a:endParaRPr lang="el-GR"/>
        </a:p>
      </dgm:t>
    </dgm:pt>
    <dgm:pt modelId="{ED745D14-89AF-4542-9109-73D1E13837A7}" type="pres">
      <dgm:prSet presAssocID="{508CF006-3FCF-4CB6-98CD-4EEDD93E9D0A}" presName="connectorText" presStyleLbl="sibTrans2D1" presStyleIdx="4" presStyleCnt="9"/>
      <dgm:spPr/>
      <dgm:t>
        <a:bodyPr/>
        <a:lstStyle/>
        <a:p>
          <a:endParaRPr lang="el-GR"/>
        </a:p>
      </dgm:t>
    </dgm:pt>
    <dgm:pt modelId="{D4F5A95C-ADDD-4CB8-AC35-F002C61F91CB}" type="pres">
      <dgm:prSet presAssocID="{D7FA4492-D7F4-4B21-B465-115C467AC31A}" presName="node" presStyleLbl="node1" presStyleIdx="4" presStyleCnt="9" custScaleX="155279" custRadScaleRad="115441" custRadScaleInc="-73563">
        <dgm:presLayoutVars>
          <dgm:bulletEnabled val="1"/>
        </dgm:presLayoutVars>
      </dgm:prSet>
      <dgm:spPr/>
      <dgm:t>
        <a:bodyPr/>
        <a:lstStyle/>
        <a:p>
          <a:endParaRPr lang="el-GR"/>
        </a:p>
      </dgm:t>
    </dgm:pt>
    <dgm:pt modelId="{6DDF5E93-B096-4568-82F4-0CB67B7CDDC8}" type="pres">
      <dgm:prSet presAssocID="{E603DF98-A8F1-48DA-A695-D7D3671FF32E}" presName="parTrans" presStyleLbl="sibTrans2D1" presStyleIdx="5" presStyleCnt="9" custScaleX="99339" custScaleY="68778" custLinFactNeighborX="-2823" custLinFactNeighborY="18667"/>
      <dgm:spPr/>
      <dgm:t>
        <a:bodyPr/>
        <a:lstStyle/>
        <a:p>
          <a:endParaRPr lang="el-GR"/>
        </a:p>
      </dgm:t>
    </dgm:pt>
    <dgm:pt modelId="{1077E69E-420A-4DB3-AFFF-650E26F085DD}" type="pres">
      <dgm:prSet presAssocID="{E603DF98-A8F1-48DA-A695-D7D3671FF32E}" presName="connectorText" presStyleLbl="sibTrans2D1" presStyleIdx="5" presStyleCnt="9"/>
      <dgm:spPr/>
      <dgm:t>
        <a:bodyPr/>
        <a:lstStyle/>
        <a:p>
          <a:endParaRPr lang="el-GR"/>
        </a:p>
      </dgm:t>
    </dgm:pt>
    <dgm:pt modelId="{4FB5E298-A82A-4140-881F-A9231E626E7B}" type="pres">
      <dgm:prSet presAssocID="{AE896B0A-44F5-45D0-8597-EF9954B68980}" presName="node" presStyleLbl="node1" presStyleIdx="5" presStyleCnt="9" custScaleX="141270" custRadScaleRad="104240" custRadScaleInc="22228">
        <dgm:presLayoutVars>
          <dgm:bulletEnabled val="1"/>
        </dgm:presLayoutVars>
      </dgm:prSet>
      <dgm:spPr/>
      <dgm:t>
        <a:bodyPr/>
        <a:lstStyle/>
        <a:p>
          <a:endParaRPr lang="el-GR"/>
        </a:p>
      </dgm:t>
    </dgm:pt>
    <dgm:pt modelId="{A049C14C-2C78-4A15-9922-303C3736962B}" type="pres">
      <dgm:prSet presAssocID="{C00E01E8-B100-4612-933A-FBF83806BAE0}" presName="parTrans" presStyleLbl="sibTrans2D1" presStyleIdx="6" presStyleCnt="9" custScaleX="63834" custScaleY="78143" custLinFactNeighborX="20572" custLinFactNeighborY="32959"/>
      <dgm:spPr/>
      <dgm:t>
        <a:bodyPr/>
        <a:lstStyle/>
        <a:p>
          <a:endParaRPr lang="el-GR"/>
        </a:p>
      </dgm:t>
    </dgm:pt>
    <dgm:pt modelId="{8554FDFB-9FF4-4B88-BA01-59E37E0DCFE7}" type="pres">
      <dgm:prSet presAssocID="{C00E01E8-B100-4612-933A-FBF83806BAE0}" presName="connectorText" presStyleLbl="sibTrans2D1" presStyleIdx="6" presStyleCnt="9"/>
      <dgm:spPr/>
      <dgm:t>
        <a:bodyPr/>
        <a:lstStyle/>
        <a:p>
          <a:endParaRPr lang="el-GR"/>
        </a:p>
      </dgm:t>
    </dgm:pt>
    <dgm:pt modelId="{6EAC029B-77A0-427B-B574-548E56AE7D60}" type="pres">
      <dgm:prSet presAssocID="{C87AB093-F30D-4FD7-A90C-9479E32574C6}" presName="node" presStyleLbl="node1" presStyleIdx="6" presStyleCnt="9" custScaleX="156683" custScaleY="95438" custRadScaleRad="138130" custRadScaleInc="34077">
        <dgm:presLayoutVars>
          <dgm:bulletEnabled val="1"/>
        </dgm:presLayoutVars>
      </dgm:prSet>
      <dgm:spPr/>
      <dgm:t>
        <a:bodyPr/>
        <a:lstStyle/>
        <a:p>
          <a:endParaRPr lang="el-GR"/>
        </a:p>
      </dgm:t>
    </dgm:pt>
    <dgm:pt modelId="{A1CC53A9-EA8F-4BA8-845B-8E25723571A2}" type="pres">
      <dgm:prSet presAssocID="{492F70F5-03B4-40EC-85D4-95ED80CA7926}" presName="parTrans" presStyleLbl="sibTrans2D1" presStyleIdx="7" presStyleCnt="9" custScaleX="65254" custScaleY="64791"/>
      <dgm:spPr/>
      <dgm:t>
        <a:bodyPr/>
        <a:lstStyle/>
        <a:p>
          <a:endParaRPr lang="el-GR"/>
        </a:p>
      </dgm:t>
    </dgm:pt>
    <dgm:pt modelId="{479BACA5-4548-43EC-9585-212E8D458253}" type="pres">
      <dgm:prSet presAssocID="{492F70F5-03B4-40EC-85D4-95ED80CA7926}" presName="connectorText" presStyleLbl="sibTrans2D1" presStyleIdx="7" presStyleCnt="9"/>
      <dgm:spPr/>
      <dgm:t>
        <a:bodyPr/>
        <a:lstStyle/>
        <a:p>
          <a:endParaRPr lang="el-GR"/>
        </a:p>
      </dgm:t>
    </dgm:pt>
    <dgm:pt modelId="{C334B720-78D3-4D82-BEF3-0BD39055A62A}" type="pres">
      <dgm:prSet presAssocID="{229A83A8-2DB2-44AB-AF33-8D17B174077B}" presName="node" presStyleLbl="node1" presStyleIdx="7" presStyleCnt="9" custScaleX="164495" custRadScaleRad="168655" custRadScaleInc="-14161">
        <dgm:presLayoutVars>
          <dgm:bulletEnabled val="1"/>
        </dgm:presLayoutVars>
      </dgm:prSet>
      <dgm:spPr/>
      <dgm:t>
        <a:bodyPr/>
        <a:lstStyle/>
        <a:p>
          <a:endParaRPr lang="el-GR"/>
        </a:p>
      </dgm:t>
    </dgm:pt>
    <dgm:pt modelId="{163C5365-B466-44C7-8DED-35DB655B328C}" type="pres">
      <dgm:prSet presAssocID="{E2577AD9-DEF1-4331-A15B-8F8A0CC2AF8D}" presName="parTrans" presStyleLbl="sibTrans2D1" presStyleIdx="8" presStyleCnt="9" custScaleX="66847" custScaleY="77764"/>
      <dgm:spPr/>
      <dgm:t>
        <a:bodyPr/>
        <a:lstStyle/>
        <a:p>
          <a:endParaRPr lang="el-GR"/>
        </a:p>
      </dgm:t>
    </dgm:pt>
    <dgm:pt modelId="{DC44B3BC-D2C7-4BCE-98A4-F3847AA5BF94}" type="pres">
      <dgm:prSet presAssocID="{E2577AD9-DEF1-4331-A15B-8F8A0CC2AF8D}" presName="connectorText" presStyleLbl="sibTrans2D1" presStyleIdx="8" presStyleCnt="9"/>
      <dgm:spPr/>
      <dgm:t>
        <a:bodyPr/>
        <a:lstStyle/>
        <a:p>
          <a:endParaRPr lang="el-GR"/>
        </a:p>
      </dgm:t>
    </dgm:pt>
    <dgm:pt modelId="{DA829F22-5202-47DE-8648-E3AA611D5940}" type="pres">
      <dgm:prSet presAssocID="{D1751E01-1F4E-4F65-B421-61D0E28AB263}" presName="node" presStyleLbl="node1" presStyleIdx="8" presStyleCnt="9" custScaleX="120332" custRadScaleRad="142197" custRadScaleInc="754634">
        <dgm:presLayoutVars>
          <dgm:bulletEnabled val="1"/>
        </dgm:presLayoutVars>
      </dgm:prSet>
      <dgm:spPr/>
      <dgm:t>
        <a:bodyPr/>
        <a:lstStyle/>
        <a:p>
          <a:endParaRPr lang="el-GR"/>
        </a:p>
      </dgm:t>
    </dgm:pt>
  </dgm:ptLst>
  <dgm:cxnLst>
    <dgm:cxn modelId="{C2908A0D-AA29-4285-9C59-D6B18C0C87CF}" type="presOf" srcId="{E2577AD9-DEF1-4331-A15B-8F8A0CC2AF8D}" destId="{DC44B3BC-D2C7-4BCE-98A4-F3847AA5BF94}" srcOrd="1" destOrd="0" presId="urn:microsoft.com/office/officeart/2005/8/layout/radial5"/>
    <dgm:cxn modelId="{880BA109-60AE-4A66-8921-605608E10EEE}" type="presOf" srcId="{C00E01E8-B100-4612-933A-FBF83806BAE0}" destId="{A049C14C-2C78-4A15-9922-303C3736962B}" srcOrd="0" destOrd="0" presId="urn:microsoft.com/office/officeart/2005/8/layout/radial5"/>
    <dgm:cxn modelId="{5F7A997B-815C-4A96-AD5C-082363F37DEE}" type="presOf" srcId="{492F70F5-03B4-40EC-85D4-95ED80CA7926}" destId="{A1CC53A9-EA8F-4BA8-845B-8E25723571A2}" srcOrd="0" destOrd="0" presId="urn:microsoft.com/office/officeart/2005/8/layout/radial5"/>
    <dgm:cxn modelId="{FF11AA34-2B35-4B56-BAA7-AACCAAC759FD}" type="presOf" srcId="{92BD30DC-CC52-49B1-A6F1-695668CE55C9}" destId="{0BFC015E-216A-4B9A-9D10-D4BFF1CBA8ED}" srcOrd="0" destOrd="0" presId="urn:microsoft.com/office/officeart/2005/8/layout/radial5"/>
    <dgm:cxn modelId="{032799D2-5D94-4C94-8205-C6D92B201E42}" type="presOf" srcId="{E603DF98-A8F1-48DA-A695-D7D3671FF32E}" destId="{6DDF5E93-B096-4568-82F4-0CB67B7CDDC8}" srcOrd="0" destOrd="0" presId="urn:microsoft.com/office/officeart/2005/8/layout/radial5"/>
    <dgm:cxn modelId="{B10D837E-FD42-41D8-9EA3-09E94A5D9019}" srcId="{18C27F59-FA75-4E18-811D-8998EE1B07BD}" destId="{D1751E01-1F4E-4F65-B421-61D0E28AB263}" srcOrd="8" destOrd="0" parTransId="{E2577AD9-DEF1-4331-A15B-8F8A0CC2AF8D}" sibTransId="{8E9F0C83-9AC8-4BD2-9B50-2FA8F2909DA4}"/>
    <dgm:cxn modelId="{69D32CEF-6172-4357-A444-FC4B41FEF799}" type="presOf" srcId="{E2577AD9-DEF1-4331-A15B-8F8A0CC2AF8D}" destId="{163C5365-B466-44C7-8DED-35DB655B328C}" srcOrd="0" destOrd="0" presId="urn:microsoft.com/office/officeart/2005/8/layout/radial5"/>
    <dgm:cxn modelId="{31057B28-0B3A-4F18-AE52-D3157CFC2872}" type="presOf" srcId="{229A83A8-2DB2-44AB-AF33-8D17B174077B}" destId="{C334B720-78D3-4D82-BEF3-0BD39055A62A}" srcOrd="0" destOrd="0" presId="urn:microsoft.com/office/officeart/2005/8/layout/radial5"/>
    <dgm:cxn modelId="{902BA6BA-6F52-4424-8FBE-8CD95867CAAB}" type="presOf" srcId="{68BCE521-6AB4-4E8A-91C4-6C898FF23770}" destId="{B741344D-9284-4396-8373-4FFB70A26FA5}" srcOrd="1" destOrd="0" presId="urn:microsoft.com/office/officeart/2005/8/layout/radial5"/>
    <dgm:cxn modelId="{27825ECA-AC87-4FF0-8637-35918F61475C}" type="presOf" srcId="{B01977F7-EC6F-4011-9212-9DF0EDF75B09}" destId="{DC05FB29-A78B-4B54-8A81-6F185356375D}" srcOrd="0" destOrd="0" presId="urn:microsoft.com/office/officeart/2005/8/layout/radial5"/>
    <dgm:cxn modelId="{39EA2918-6F54-41A2-8D6E-ECB20082FC8A}" type="presOf" srcId="{C87AB093-F30D-4FD7-A90C-9479E32574C6}" destId="{6EAC029B-77A0-427B-B574-548E56AE7D60}" srcOrd="0" destOrd="0" presId="urn:microsoft.com/office/officeart/2005/8/layout/radial5"/>
    <dgm:cxn modelId="{ECF33463-9EE0-48FA-9DDF-20628A6F1D48}" type="presOf" srcId="{508CF006-3FCF-4CB6-98CD-4EEDD93E9D0A}" destId="{ED745D14-89AF-4542-9109-73D1E13837A7}" srcOrd="1" destOrd="0" presId="urn:microsoft.com/office/officeart/2005/8/layout/radial5"/>
    <dgm:cxn modelId="{AC904026-B57F-4A6D-A40A-120723F60571}" srcId="{6DC6AD38-AC08-4BE4-8F62-41E68D01EAD3}" destId="{18C27F59-FA75-4E18-811D-8998EE1B07BD}" srcOrd="0" destOrd="0" parTransId="{86153AF6-0D62-468A-AAFA-5168F02FF87D}" sibTransId="{1CAFED61-CD5C-4B2E-AD5E-ACBE1CBB9502}"/>
    <dgm:cxn modelId="{BA1B333D-D813-4ABF-80F7-CEC9FCB1AAAB}" srcId="{18C27F59-FA75-4E18-811D-8998EE1B07BD}" destId="{BD6F8AFA-C361-40EF-B22E-2FC473BEA8C9}" srcOrd="1" destOrd="0" parTransId="{68BCE521-6AB4-4E8A-91C4-6C898FF23770}" sibTransId="{F834F1CA-6DFC-4DCA-97AA-04094F017784}"/>
    <dgm:cxn modelId="{DF92E98D-10AB-4E0C-B538-E03A0B16FE8F}" type="presOf" srcId="{68BCE521-6AB4-4E8A-91C4-6C898FF23770}" destId="{F515C0E9-D9FA-4FE3-BFD6-279437282ADF}" srcOrd="0" destOrd="0" presId="urn:microsoft.com/office/officeart/2005/8/layout/radial5"/>
    <dgm:cxn modelId="{39311308-89C8-4213-A594-B44F563738CA}" srcId="{18C27F59-FA75-4E18-811D-8998EE1B07BD}" destId="{B98586DA-7167-4D1F-B23C-543150052070}" srcOrd="2" destOrd="0" parTransId="{B01977F7-EC6F-4011-9212-9DF0EDF75B09}" sibTransId="{448EBBCB-5101-408C-8683-E3CC2AF3BF18}"/>
    <dgm:cxn modelId="{4C5B88C0-C350-44BC-808A-32386DCD02F6}" srcId="{18C27F59-FA75-4E18-811D-8998EE1B07BD}" destId="{AE896B0A-44F5-45D0-8597-EF9954B68980}" srcOrd="5" destOrd="0" parTransId="{E603DF98-A8F1-48DA-A695-D7D3671FF32E}" sibTransId="{47927F73-7345-4F7B-8E76-50D26013E24C}"/>
    <dgm:cxn modelId="{C3A2D3A1-4C41-40F1-8E22-790964B08597}" type="presOf" srcId="{007B10E5-67F8-4D14-B30E-2942A88E0294}" destId="{97600377-EEAE-4DC5-9AD5-94D6845AD895}" srcOrd="0" destOrd="0" presId="urn:microsoft.com/office/officeart/2005/8/layout/radial5"/>
    <dgm:cxn modelId="{21536C5B-BE63-4F87-BD6C-6374C2190648}" srcId="{18C27F59-FA75-4E18-811D-8998EE1B07BD}" destId="{C87AB093-F30D-4FD7-A90C-9479E32574C6}" srcOrd="6" destOrd="0" parTransId="{C00E01E8-B100-4612-933A-FBF83806BAE0}" sibTransId="{CB1FC36E-1D0E-49EB-88EB-6A33F4132FA2}"/>
    <dgm:cxn modelId="{4C1035FC-2F40-4CA9-B36A-10AB0A74C592}" type="presOf" srcId="{B01977F7-EC6F-4011-9212-9DF0EDF75B09}" destId="{33377117-B3A4-4FAD-B4EE-B39C9D15CA96}" srcOrd="1" destOrd="0" presId="urn:microsoft.com/office/officeart/2005/8/layout/radial5"/>
    <dgm:cxn modelId="{2B08DDC7-3EC9-4233-9994-C1F8E22A3819}" type="presOf" srcId="{18C27F59-FA75-4E18-811D-8998EE1B07BD}" destId="{793A1638-D131-4C20-81F2-F2DC3FFCBF6A}" srcOrd="0" destOrd="0" presId="urn:microsoft.com/office/officeart/2005/8/layout/radial5"/>
    <dgm:cxn modelId="{67918163-C526-47C2-B546-45FED2CDF1E4}" srcId="{18C27F59-FA75-4E18-811D-8998EE1B07BD}" destId="{229A83A8-2DB2-44AB-AF33-8D17B174077B}" srcOrd="7" destOrd="0" parTransId="{492F70F5-03B4-40EC-85D4-95ED80CA7926}" sibTransId="{040AE487-16F0-4FBA-B531-D9AE3E036B25}"/>
    <dgm:cxn modelId="{267384FA-86C3-4753-BF6E-793DA6E25016}" type="presOf" srcId="{007B10E5-67F8-4D14-B30E-2942A88E0294}" destId="{4320990D-A655-4F99-95CF-A77D31890F4F}" srcOrd="1" destOrd="0" presId="urn:microsoft.com/office/officeart/2005/8/layout/radial5"/>
    <dgm:cxn modelId="{C94729EE-7450-4DBF-A627-0D7F8664A409}" type="presOf" srcId="{B98586DA-7167-4D1F-B23C-543150052070}" destId="{B4791A1D-D55E-426F-B796-C78F14C3A6B7}" srcOrd="0" destOrd="0" presId="urn:microsoft.com/office/officeart/2005/8/layout/radial5"/>
    <dgm:cxn modelId="{A63F84C5-72CD-4FA6-AB97-D4A70F23282B}" type="presOf" srcId="{255395AC-4FF0-479C-B8EF-D57ACF992079}" destId="{BC650B8C-83E3-43CD-8524-96ED961F5813}" srcOrd="0" destOrd="0" presId="urn:microsoft.com/office/officeart/2005/8/layout/radial5"/>
    <dgm:cxn modelId="{6D564B05-308C-4E59-84CE-9FBA4090DFA8}" type="presOf" srcId="{E603DF98-A8F1-48DA-A695-D7D3671FF32E}" destId="{1077E69E-420A-4DB3-AFFF-650E26F085DD}" srcOrd="1" destOrd="0" presId="urn:microsoft.com/office/officeart/2005/8/layout/radial5"/>
    <dgm:cxn modelId="{BE1416DA-6183-4489-B699-A5D30B6EF569}" type="presOf" srcId="{C00E01E8-B100-4612-933A-FBF83806BAE0}" destId="{8554FDFB-9FF4-4B88-BA01-59E37E0DCFE7}" srcOrd="1" destOrd="0" presId="urn:microsoft.com/office/officeart/2005/8/layout/radial5"/>
    <dgm:cxn modelId="{9565EE22-5963-4C25-A207-27583FF82BC5}" srcId="{18C27F59-FA75-4E18-811D-8998EE1B07BD}" destId="{D7FA4492-D7F4-4B21-B465-115C467AC31A}" srcOrd="4" destOrd="0" parTransId="{508CF006-3FCF-4CB6-98CD-4EEDD93E9D0A}" sibTransId="{2D8A1D80-D7F1-486D-AAE6-FDE26C2989EA}"/>
    <dgm:cxn modelId="{3F4F2F86-33A5-4094-BD82-7497116A669B}" type="presOf" srcId="{CFA57418-238D-4EAF-8720-736723A0990B}" destId="{0433E395-7D07-4D87-9598-050E9FD48D62}" srcOrd="0" destOrd="0" presId="urn:microsoft.com/office/officeart/2005/8/layout/radial5"/>
    <dgm:cxn modelId="{34A3F478-1467-4898-9654-2D3DABDE03EC}" type="presOf" srcId="{D1751E01-1F4E-4F65-B421-61D0E28AB263}" destId="{DA829F22-5202-47DE-8648-E3AA611D5940}" srcOrd="0" destOrd="0" presId="urn:microsoft.com/office/officeart/2005/8/layout/radial5"/>
    <dgm:cxn modelId="{F22D6A80-8450-45A6-90FF-87513DC50B2A}" type="presOf" srcId="{508CF006-3FCF-4CB6-98CD-4EEDD93E9D0A}" destId="{C5F91F75-9C56-4E12-90E0-6705F574EA23}" srcOrd="0" destOrd="0" presId="urn:microsoft.com/office/officeart/2005/8/layout/radial5"/>
    <dgm:cxn modelId="{12176181-C93D-4D76-A16A-886CB3E36BC9}" type="presOf" srcId="{492F70F5-03B4-40EC-85D4-95ED80CA7926}" destId="{479BACA5-4548-43EC-9585-212E8D458253}" srcOrd="1" destOrd="0" presId="urn:microsoft.com/office/officeart/2005/8/layout/radial5"/>
    <dgm:cxn modelId="{4AF373E7-E2DB-4517-A2CD-8C1558CB65D0}" type="presOf" srcId="{6DC6AD38-AC08-4BE4-8F62-41E68D01EAD3}" destId="{A8721318-90DF-40B8-992F-68CA147C557F}" srcOrd="0" destOrd="0" presId="urn:microsoft.com/office/officeart/2005/8/layout/radial5"/>
    <dgm:cxn modelId="{885E335D-E5F9-43C9-B91B-71B9B8858D1D}" type="presOf" srcId="{D7FA4492-D7F4-4B21-B465-115C467AC31A}" destId="{D4F5A95C-ADDD-4CB8-AC35-F002C61F91CB}" srcOrd="0" destOrd="0" presId="urn:microsoft.com/office/officeart/2005/8/layout/radial5"/>
    <dgm:cxn modelId="{D5EE45C3-0FFA-426E-AE81-9C87293805CD}" srcId="{18C27F59-FA75-4E18-811D-8998EE1B07BD}" destId="{92BD30DC-CC52-49B1-A6F1-695668CE55C9}" srcOrd="0" destOrd="0" parTransId="{CFA57418-238D-4EAF-8720-736723A0990B}" sibTransId="{73CC62C3-CE23-4AEF-B30F-3CFB5484A799}"/>
    <dgm:cxn modelId="{E969BAD1-E293-4106-83D0-7E8ECB4F64CA}" type="presOf" srcId="{AE896B0A-44F5-45D0-8597-EF9954B68980}" destId="{4FB5E298-A82A-4140-881F-A9231E626E7B}" srcOrd="0" destOrd="0" presId="urn:microsoft.com/office/officeart/2005/8/layout/radial5"/>
    <dgm:cxn modelId="{255A23DD-C32F-4FDF-8EE6-5067449C824F}" type="presOf" srcId="{CFA57418-238D-4EAF-8720-736723A0990B}" destId="{4A48B827-E419-4E70-9D47-D433EDDF4236}" srcOrd="1" destOrd="0" presId="urn:microsoft.com/office/officeart/2005/8/layout/radial5"/>
    <dgm:cxn modelId="{3F5961F4-A724-421E-9594-F9C7D9ABA243}" type="presOf" srcId="{BD6F8AFA-C361-40EF-B22E-2FC473BEA8C9}" destId="{52CD0058-3074-4789-BC95-092B6F757BFB}" srcOrd="0" destOrd="0" presId="urn:microsoft.com/office/officeart/2005/8/layout/radial5"/>
    <dgm:cxn modelId="{C47FBBBE-17E2-4E57-A4BB-D4CDC4D0A871}" srcId="{18C27F59-FA75-4E18-811D-8998EE1B07BD}" destId="{255395AC-4FF0-479C-B8EF-D57ACF992079}" srcOrd="3" destOrd="0" parTransId="{007B10E5-67F8-4D14-B30E-2942A88E0294}" sibTransId="{F66DD49E-0F35-4AED-B3C9-15C66A407AB8}"/>
    <dgm:cxn modelId="{A40C7D1D-6088-45A5-AEBF-4130B52F044B}" type="presParOf" srcId="{A8721318-90DF-40B8-992F-68CA147C557F}" destId="{793A1638-D131-4C20-81F2-F2DC3FFCBF6A}" srcOrd="0" destOrd="0" presId="urn:microsoft.com/office/officeart/2005/8/layout/radial5"/>
    <dgm:cxn modelId="{7A1BE72C-E6E0-4C0A-BF1F-912C377E97D7}" type="presParOf" srcId="{A8721318-90DF-40B8-992F-68CA147C557F}" destId="{0433E395-7D07-4D87-9598-050E9FD48D62}" srcOrd="1" destOrd="0" presId="urn:microsoft.com/office/officeart/2005/8/layout/radial5"/>
    <dgm:cxn modelId="{781CB53F-8C98-4039-83B0-810869F12341}" type="presParOf" srcId="{0433E395-7D07-4D87-9598-050E9FD48D62}" destId="{4A48B827-E419-4E70-9D47-D433EDDF4236}" srcOrd="0" destOrd="0" presId="urn:microsoft.com/office/officeart/2005/8/layout/radial5"/>
    <dgm:cxn modelId="{8FEE801C-4287-43FE-9456-B933657BBBF9}" type="presParOf" srcId="{A8721318-90DF-40B8-992F-68CA147C557F}" destId="{0BFC015E-216A-4B9A-9D10-D4BFF1CBA8ED}" srcOrd="2" destOrd="0" presId="urn:microsoft.com/office/officeart/2005/8/layout/radial5"/>
    <dgm:cxn modelId="{68DC0859-C875-4133-8C16-1787819D7D00}" type="presParOf" srcId="{A8721318-90DF-40B8-992F-68CA147C557F}" destId="{F515C0E9-D9FA-4FE3-BFD6-279437282ADF}" srcOrd="3" destOrd="0" presId="urn:microsoft.com/office/officeart/2005/8/layout/radial5"/>
    <dgm:cxn modelId="{6B59969E-5AE9-4519-90D5-6BA6F7B25C2D}" type="presParOf" srcId="{F515C0E9-D9FA-4FE3-BFD6-279437282ADF}" destId="{B741344D-9284-4396-8373-4FFB70A26FA5}" srcOrd="0" destOrd="0" presId="urn:microsoft.com/office/officeart/2005/8/layout/radial5"/>
    <dgm:cxn modelId="{9C27DA28-09BA-47CB-A9D2-CE65FB366021}" type="presParOf" srcId="{A8721318-90DF-40B8-992F-68CA147C557F}" destId="{52CD0058-3074-4789-BC95-092B6F757BFB}" srcOrd="4" destOrd="0" presId="urn:microsoft.com/office/officeart/2005/8/layout/radial5"/>
    <dgm:cxn modelId="{8CF828C0-EA9F-42F6-A564-459CF556E248}" type="presParOf" srcId="{A8721318-90DF-40B8-992F-68CA147C557F}" destId="{DC05FB29-A78B-4B54-8A81-6F185356375D}" srcOrd="5" destOrd="0" presId="urn:microsoft.com/office/officeart/2005/8/layout/radial5"/>
    <dgm:cxn modelId="{18BEE070-7A58-49D2-A3A5-AA65E95C218B}" type="presParOf" srcId="{DC05FB29-A78B-4B54-8A81-6F185356375D}" destId="{33377117-B3A4-4FAD-B4EE-B39C9D15CA96}" srcOrd="0" destOrd="0" presId="urn:microsoft.com/office/officeart/2005/8/layout/radial5"/>
    <dgm:cxn modelId="{E00EE1F1-2E60-4E1D-9C8B-BAA25DACC155}" type="presParOf" srcId="{A8721318-90DF-40B8-992F-68CA147C557F}" destId="{B4791A1D-D55E-426F-B796-C78F14C3A6B7}" srcOrd="6" destOrd="0" presId="urn:microsoft.com/office/officeart/2005/8/layout/radial5"/>
    <dgm:cxn modelId="{E987A0B2-A5D8-4078-A4A5-945062FED94F}" type="presParOf" srcId="{A8721318-90DF-40B8-992F-68CA147C557F}" destId="{97600377-EEAE-4DC5-9AD5-94D6845AD895}" srcOrd="7" destOrd="0" presId="urn:microsoft.com/office/officeart/2005/8/layout/radial5"/>
    <dgm:cxn modelId="{F8FB310D-A96E-4E4A-9B69-7989AE84614D}" type="presParOf" srcId="{97600377-EEAE-4DC5-9AD5-94D6845AD895}" destId="{4320990D-A655-4F99-95CF-A77D31890F4F}" srcOrd="0" destOrd="0" presId="urn:microsoft.com/office/officeart/2005/8/layout/radial5"/>
    <dgm:cxn modelId="{BB68C52E-D43E-4C78-BCB5-A96F1E36BB11}" type="presParOf" srcId="{A8721318-90DF-40B8-992F-68CA147C557F}" destId="{BC650B8C-83E3-43CD-8524-96ED961F5813}" srcOrd="8" destOrd="0" presId="urn:microsoft.com/office/officeart/2005/8/layout/radial5"/>
    <dgm:cxn modelId="{FD20D70B-67D0-4602-B5DE-9600EC2006F9}" type="presParOf" srcId="{A8721318-90DF-40B8-992F-68CA147C557F}" destId="{C5F91F75-9C56-4E12-90E0-6705F574EA23}" srcOrd="9" destOrd="0" presId="urn:microsoft.com/office/officeart/2005/8/layout/radial5"/>
    <dgm:cxn modelId="{591EB63F-078E-4F82-B1C3-4F735B0713CB}" type="presParOf" srcId="{C5F91F75-9C56-4E12-90E0-6705F574EA23}" destId="{ED745D14-89AF-4542-9109-73D1E13837A7}" srcOrd="0" destOrd="0" presId="urn:microsoft.com/office/officeart/2005/8/layout/radial5"/>
    <dgm:cxn modelId="{47FB7784-56FB-441A-B2DA-7D0157F5875B}" type="presParOf" srcId="{A8721318-90DF-40B8-992F-68CA147C557F}" destId="{D4F5A95C-ADDD-4CB8-AC35-F002C61F91CB}" srcOrd="10" destOrd="0" presId="urn:microsoft.com/office/officeart/2005/8/layout/radial5"/>
    <dgm:cxn modelId="{04974735-1583-46CD-A816-7C412A8F29CB}" type="presParOf" srcId="{A8721318-90DF-40B8-992F-68CA147C557F}" destId="{6DDF5E93-B096-4568-82F4-0CB67B7CDDC8}" srcOrd="11" destOrd="0" presId="urn:microsoft.com/office/officeart/2005/8/layout/radial5"/>
    <dgm:cxn modelId="{A582F833-6D6A-47B3-BCDD-57138A443EDD}" type="presParOf" srcId="{6DDF5E93-B096-4568-82F4-0CB67B7CDDC8}" destId="{1077E69E-420A-4DB3-AFFF-650E26F085DD}" srcOrd="0" destOrd="0" presId="urn:microsoft.com/office/officeart/2005/8/layout/radial5"/>
    <dgm:cxn modelId="{1710C785-7197-4054-BF85-9151F00ADDC0}" type="presParOf" srcId="{A8721318-90DF-40B8-992F-68CA147C557F}" destId="{4FB5E298-A82A-4140-881F-A9231E626E7B}" srcOrd="12" destOrd="0" presId="urn:microsoft.com/office/officeart/2005/8/layout/radial5"/>
    <dgm:cxn modelId="{C592D4F1-6B7A-4290-81E8-DD48C7397CE7}" type="presParOf" srcId="{A8721318-90DF-40B8-992F-68CA147C557F}" destId="{A049C14C-2C78-4A15-9922-303C3736962B}" srcOrd="13" destOrd="0" presId="urn:microsoft.com/office/officeart/2005/8/layout/radial5"/>
    <dgm:cxn modelId="{A648B11E-07A9-4448-B3D1-ABDB301FDC20}" type="presParOf" srcId="{A049C14C-2C78-4A15-9922-303C3736962B}" destId="{8554FDFB-9FF4-4B88-BA01-59E37E0DCFE7}" srcOrd="0" destOrd="0" presId="urn:microsoft.com/office/officeart/2005/8/layout/radial5"/>
    <dgm:cxn modelId="{95869BCB-8D30-4108-96A7-97DBA9BFB4B6}" type="presParOf" srcId="{A8721318-90DF-40B8-992F-68CA147C557F}" destId="{6EAC029B-77A0-427B-B574-548E56AE7D60}" srcOrd="14" destOrd="0" presId="urn:microsoft.com/office/officeart/2005/8/layout/radial5"/>
    <dgm:cxn modelId="{2682FF40-D26B-497C-8B62-F5AF9ED181CC}" type="presParOf" srcId="{A8721318-90DF-40B8-992F-68CA147C557F}" destId="{A1CC53A9-EA8F-4BA8-845B-8E25723571A2}" srcOrd="15" destOrd="0" presId="urn:microsoft.com/office/officeart/2005/8/layout/radial5"/>
    <dgm:cxn modelId="{6F7CB34D-FEC4-4974-ACF5-C09D733CFA5D}" type="presParOf" srcId="{A1CC53A9-EA8F-4BA8-845B-8E25723571A2}" destId="{479BACA5-4548-43EC-9585-212E8D458253}" srcOrd="0" destOrd="0" presId="urn:microsoft.com/office/officeart/2005/8/layout/radial5"/>
    <dgm:cxn modelId="{DCB80F80-D24B-469E-A903-11C4AAD2AF86}" type="presParOf" srcId="{A8721318-90DF-40B8-992F-68CA147C557F}" destId="{C334B720-78D3-4D82-BEF3-0BD39055A62A}" srcOrd="16" destOrd="0" presId="urn:microsoft.com/office/officeart/2005/8/layout/radial5"/>
    <dgm:cxn modelId="{8961FC0A-9462-436F-BAB7-BA568933A170}" type="presParOf" srcId="{A8721318-90DF-40B8-992F-68CA147C557F}" destId="{163C5365-B466-44C7-8DED-35DB655B328C}" srcOrd="17" destOrd="0" presId="urn:microsoft.com/office/officeart/2005/8/layout/radial5"/>
    <dgm:cxn modelId="{F3B7D6A3-1160-425B-AD0E-E00159FA055C}" type="presParOf" srcId="{163C5365-B466-44C7-8DED-35DB655B328C}" destId="{DC44B3BC-D2C7-4BCE-98A4-F3847AA5BF94}" srcOrd="0" destOrd="0" presId="urn:microsoft.com/office/officeart/2005/8/layout/radial5"/>
    <dgm:cxn modelId="{34093F50-F20B-417C-AB63-B74EE9FA6708}" type="presParOf" srcId="{A8721318-90DF-40B8-992F-68CA147C557F}" destId="{DA829F22-5202-47DE-8648-E3AA611D5940}" srcOrd="18" destOrd="0" presId="urn:microsoft.com/office/officeart/2005/8/layout/radial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C6AD38-AC08-4BE4-8F62-41E68D01EAD3}" type="doc">
      <dgm:prSet loTypeId="urn:microsoft.com/office/officeart/2005/8/layout/radial5" loCatId="cycle" qsTypeId="urn:microsoft.com/office/officeart/2005/8/quickstyle/simple5" qsCatId="simple" csTypeId="urn:microsoft.com/office/officeart/2005/8/colors/colorful5" csCatId="colorful" phldr="1"/>
      <dgm:spPr/>
      <dgm:t>
        <a:bodyPr/>
        <a:lstStyle/>
        <a:p>
          <a:endParaRPr lang="el-GR"/>
        </a:p>
      </dgm:t>
    </dgm:pt>
    <dgm:pt modelId="{18C27F59-FA75-4E18-811D-8998EE1B07BD}">
      <dgm:prSet phldrT="[Κείμενο]" custT="1"/>
      <dgm:spPr/>
      <dgm:t>
        <a:bodyPr/>
        <a:lstStyle/>
        <a:p>
          <a:r>
            <a:rPr lang="el-GR" sz="3200" b="1" dirty="0"/>
            <a:t>Μεγάλες Ιδέες</a:t>
          </a:r>
        </a:p>
      </dgm:t>
    </dgm:pt>
    <dgm:pt modelId="{86153AF6-0D62-468A-AAFA-5168F02FF87D}" type="parTrans" cxnId="{AC904026-B57F-4A6D-A40A-120723F60571}">
      <dgm:prSet/>
      <dgm:spPr/>
      <dgm:t>
        <a:bodyPr/>
        <a:lstStyle/>
        <a:p>
          <a:endParaRPr lang="el-GR" sz="4400"/>
        </a:p>
      </dgm:t>
    </dgm:pt>
    <dgm:pt modelId="{1CAFED61-CD5C-4B2E-AD5E-ACBE1CBB9502}" type="sibTrans" cxnId="{AC904026-B57F-4A6D-A40A-120723F60571}">
      <dgm:prSet/>
      <dgm:spPr/>
      <dgm:t>
        <a:bodyPr/>
        <a:lstStyle/>
        <a:p>
          <a:endParaRPr lang="el-GR" sz="4400"/>
        </a:p>
      </dgm:t>
    </dgm:pt>
    <dgm:pt modelId="{92BD30DC-CC52-49B1-A6F1-695668CE55C9}">
      <dgm:prSet phldrT="[Κείμενο]" custT="1"/>
      <dgm:spPr/>
      <dgm:t>
        <a:bodyPr/>
        <a:lstStyle/>
        <a:p>
          <a:pPr>
            <a:lnSpc>
              <a:spcPct val="100000"/>
            </a:lnSpc>
            <a:spcAft>
              <a:spcPts val="0"/>
            </a:spcAft>
          </a:pPr>
          <a:r>
            <a:rPr lang="el-GR" sz="2000" dirty="0">
              <a:solidFill>
                <a:schemeClr val="tx1"/>
              </a:solidFill>
            </a:rPr>
            <a:t>Μέγεθος</a:t>
          </a:r>
          <a:r>
            <a:rPr lang="en-US" sz="2000" dirty="0">
              <a:solidFill>
                <a:schemeClr val="tx1"/>
              </a:solidFill>
            </a:rPr>
            <a:t> </a:t>
          </a:r>
          <a:endParaRPr lang="el-GR" sz="2000" dirty="0">
            <a:solidFill>
              <a:schemeClr val="tx1"/>
            </a:solidFill>
          </a:endParaRPr>
        </a:p>
        <a:p>
          <a:pPr>
            <a:lnSpc>
              <a:spcPct val="100000"/>
            </a:lnSpc>
            <a:spcAft>
              <a:spcPts val="0"/>
            </a:spcAft>
          </a:pPr>
          <a:r>
            <a:rPr lang="en-US" sz="2000" dirty="0">
              <a:solidFill>
                <a:schemeClr val="tx1"/>
              </a:solidFill>
            </a:rPr>
            <a:t>&amp;</a:t>
          </a:r>
          <a:endParaRPr lang="el-GR" sz="2000" dirty="0">
            <a:solidFill>
              <a:schemeClr val="tx1"/>
            </a:solidFill>
          </a:endParaRPr>
        </a:p>
        <a:p>
          <a:pPr>
            <a:lnSpc>
              <a:spcPct val="100000"/>
            </a:lnSpc>
            <a:spcAft>
              <a:spcPts val="0"/>
            </a:spcAft>
          </a:pPr>
          <a:r>
            <a:rPr lang="en-US" sz="2000" dirty="0">
              <a:solidFill>
                <a:schemeClr val="tx1"/>
              </a:solidFill>
            </a:rPr>
            <a:t> </a:t>
          </a:r>
          <a:r>
            <a:rPr lang="el-GR" sz="2000" dirty="0">
              <a:solidFill>
                <a:schemeClr val="tx1"/>
              </a:solidFill>
            </a:rPr>
            <a:t>Κλίμακα</a:t>
          </a:r>
        </a:p>
      </dgm:t>
    </dgm:pt>
    <dgm:pt modelId="{CFA57418-238D-4EAF-8720-736723A0990B}" type="parTrans" cxnId="{D5EE45C3-0FFA-426E-AE81-9C87293805CD}">
      <dgm:prSet custT="1"/>
      <dgm:spPr/>
      <dgm:t>
        <a:bodyPr/>
        <a:lstStyle/>
        <a:p>
          <a:endParaRPr lang="el-GR" sz="2000"/>
        </a:p>
      </dgm:t>
    </dgm:pt>
    <dgm:pt modelId="{73CC62C3-CE23-4AEF-B30F-3CFB5484A799}" type="sibTrans" cxnId="{D5EE45C3-0FFA-426E-AE81-9C87293805CD}">
      <dgm:prSet/>
      <dgm:spPr/>
      <dgm:t>
        <a:bodyPr/>
        <a:lstStyle/>
        <a:p>
          <a:endParaRPr lang="el-GR" sz="4400"/>
        </a:p>
      </dgm:t>
    </dgm:pt>
    <dgm:pt modelId="{C87AB093-F30D-4FD7-A90C-9479E32574C6}">
      <dgm:prSet phldrT="[Κείμενο]" custT="1"/>
      <dgm:spPr/>
      <dgm:t>
        <a:bodyPr/>
        <a:lstStyle/>
        <a:p>
          <a:pPr>
            <a:lnSpc>
              <a:spcPct val="100000"/>
            </a:lnSpc>
            <a:spcAft>
              <a:spcPts val="0"/>
            </a:spcAft>
          </a:pPr>
          <a:r>
            <a:rPr lang="el-GR" sz="2000" dirty="0">
              <a:solidFill>
                <a:schemeClr val="tx1"/>
              </a:solidFill>
            </a:rPr>
            <a:t>Όργανα</a:t>
          </a:r>
        </a:p>
        <a:p>
          <a:pPr>
            <a:lnSpc>
              <a:spcPct val="100000"/>
            </a:lnSpc>
            <a:spcAft>
              <a:spcPts val="0"/>
            </a:spcAft>
          </a:pPr>
          <a:r>
            <a:rPr lang="el-GR" sz="2000" dirty="0">
              <a:solidFill>
                <a:schemeClr val="tx1"/>
              </a:solidFill>
            </a:rPr>
            <a:t> &amp; Οργανολογία</a:t>
          </a:r>
        </a:p>
      </dgm:t>
    </dgm:pt>
    <dgm:pt modelId="{C00E01E8-B100-4612-933A-FBF83806BAE0}" type="parTrans" cxnId="{21536C5B-BE63-4F87-BD6C-6374C2190648}">
      <dgm:prSet custT="1"/>
      <dgm:spPr/>
      <dgm:t>
        <a:bodyPr/>
        <a:lstStyle/>
        <a:p>
          <a:endParaRPr lang="el-GR" sz="2000"/>
        </a:p>
      </dgm:t>
    </dgm:pt>
    <dgm:pt modelId="{CB1FC36E-1D0E-49EB-88EB-6A33F4132FA2}" type="sibTrans" cxnId="{21536C5B-BE63-4F87-BD6C-6374C2190648}">
      <dgm:prSet/>
      <dgm:spPr/>
      <dgm:t>
        <a:bodyPr/>
        <a:lstStyle/>
        <a:p>
          <a:endParaRPr lang="el-GR" sz="4400"/>
        </a:p>
      </dgm:t>
    </dgm:pt>
    <dgm:pt modelId="{229A83A8-2DB2-44AB-AF33-8D17B174077B}">
      <dgm:prSet phldrT="[Κείμενο]" custT="1"/>
      <dgm:spPr/>
      <dgm:t>
        <a:bodyPr/>
        <a:lstStyle/>
        <a:p>
          <a:r>
            <a:rPr lang="el-GR" sz="2000" dirty="0">
              <a:solidFill>
                <a:schemeClr val="tx1"/>
              </a:solidFill>
            </a:rPr>
            <a:t>Επιστήμη-Τεχνολογία-Κοινωνία</a:t>
          </a:r>
        </a:p>
      </dgm:t>
    </dgm:pt>
    <dgm:pt modelId="{492F70F5-03B4-40EC-85D4-95ED80CA7926}" type="parTrans" cxnId="{67918163-C526-47C2-B546-45FED2CDF1E4}">
      <dgm:prSet custT="1"/>
      <dgm:spPr/>
      <dgm:t>
        <a:bodyPr/>
        <a:lstStyle/>
        <a:p>
          <a:endParaRPr lang="el-GR" sz="2000"/>
        </a:p>
      </dgm:t>
    </dgm:pt>
    <dgm:pt modelId="{040AE487-16F0-4FBA-B531-D9AE3E036B25}" type="sibTrans" cxnId="{67918163-C526-47C2-B546-45FED2CDF1E4}">
      <dgm:prSet/>
      <dgm:spPr/>
      <dgm:t>
        <a:bodyPr/>
        <a:lstStyle/>
        <a:p>
          <a:endParaRPr lang="el-GR" sz="4400"/>
        </a:p>
      </dgm:t>
    </dgm:pt>
    <dgm:pt modelId="{D1751E01-1F4E-4F65-B421-61D0E28AB263}">
      <dgm:prSet phldrT="[Κείμενο]" custT="1"/>
      <dgm:spPr/>
      <dgm:t>
        <a:bodyPr/>
        <a:lstStyle/>
        <a:p>
          <a:r>
            <a:rPr lang="el-GR" sz="2000" dirty="0">
              <a:solidFill>
                <a:schemeClr val="tx1"/>
              </a:solidFill>
            </a:rPr>
            <a:t>Αυτό-</a:t>
          </a:r>
          <a:r>
            <a:rPr lang="el-GR" sz="2000" dirty="0" err="1">
              <a:solidFill>
                <a:schemeClr val="tx1"/>
              </a:solidFill>
            </a:rPr>
            <a:t>οργάνω</a:t>
          </a:r>
          <a:r>
            <a:rPr lang="el-GR" sz="2000" dirty="0">
              <a:solidFill>
                <a:schemeClr val="tx1"/>
              </a:solidFill>
            </a:rPr>
            <a:t>-ση</a:t>
          </a:r>
        </a:p>
      </dgm:t>
    </dgm:pt>
    <dgm:pt modelId="{E2577AD9-DEF1-4331-A15B-8F8A0CC2AF8D}" type="parTrans" cxnId="{B10D837E-FD42-41D8-9EA3-09E94A5D9019}">
      <dgm:prSet custT="1"/>
      <dgm:spPr/>
      <dgm:t>
        <a:bodyPr/>
        <a:lstStyle/>
        <a:p>
          <a:endParaRPr lang="el-GR" sz="2000"/>
        </a:p>
      </dgm:t>
    </dgm:pt>
    <dgm:pt modelId="{8E9F0C83-9AC8-4BD2-9B50-2FA8F2909DA4}" type="sibTrans" cxnId="{B10D837E-FD42-41D8-9EA3-09E94A5D9019}">
      <dgm:prSet/>
      <dgm:spPr/>
      <dgm:t>
        <a:bodyPr/>
        <a:lstStyle/>
        <a:p>
          <a:endParaRPr lang="el-GR" sz="4400"/>
        </a:p>
      </dgm:t>
    </dgm:pt>
    <dgm:pt modelId="{BD6F8AFA-C361-40EF-B22E-2FC473BEA8C9}">
      <dgm:prSet custT="1"/>
      <dgm:spPr/>
      <dgm:t>
        <a:bodyPr/>
        <a:lstStyle/>
        <a:p>
          <a:r>
            <a:rPr lang="el-GR" sz="2000" dirty="0">
              <a:solidFill>
                <a:schemeClr val="tx1"/>
              </a:solidFill>
            </a:rPr>
            <a:t>Δομή της Ύλης</a:t>
          </a:r>
        </a:p>
      </dgm:t>
    </dgm:pt>
    <dgm:pt modelId="{68BCE521-6AB4-4E8A-91C4-6C898FF23770}" type="parTrans" cxnId="{BA1B333D-D813-4ABF-80F7-CEC9FCB1AAAB}">
      <dgm:prSet custT="1"/>
      <dgm:spPr/>
      <dgm:t>
        <a:bodyPr/>
        <a:lstStyle/>
        <a:p>
          <a:endParaRPr lang="el-GR" sz="2000"/>
        </a:p>
      </dgm:t>
    </dgm:pt>
    <dgm:pt modelId="{F834F1CA-6DFC-4DCA-97AA-04094F017784}" type="sibTrans" cxnId="{BA1B333D-D813-4ABF-80F7-CEC9FCB1AAAB}">
      <dgm:prSet/>
      <dgm:spPr/>
      <dgm:t>
        <a:bodyPr/>
        <a:lstStyle/>
        <a:p>
          <a:endParaRPr lang="el-GR" sz="4400"/>
        </a:p>
      </dgm:t>
    </dgm:pt>
    <dgm:pt modelId="{AE896B0A-44F5-45D0-8597-EF9954B68980}">
      <dgm:prSet custT="1"/>
      <dgm:spPr/>
      <dgm:t>
        <a:bodyPr/>
        <a:lstStyle/>
        <a:p>
          <a:pPr>
            <a:lnSpc>
              <a:spcPct val="100000"/>
            </a:lnSpc>
            <a:spcAft>
              <a:spcPts val="0"/>
            </a:spcAft>
          </a:pPr>
          <a:r>
            <a:rPr lang="el-GR" sz="2000" dirty="0">
              <a:solidFill>
                <a:schemeClr val="tx1"/>
              </a:solidFill>
            </a:rPr>
            <a:t>Μοντέλα </a:t>
          </a:r>
        </a:p>
        <a:p>
          <a:pPr>
            <a:lnSpc>
              <a:spcPct val="100000"/>
            </a:lnSpc>
            <a:spcAft>
              <a:spcPts val="0"/>
            </a:spcAft>
          </a:pPr>
          <a:r>
            <a:rPr lang="el-GR" sz="2000" dirty="0">
              <a:solidFill>
                <a:schemeClr val="tx1"/>
              </a:solidFill>
            </a:rPr>
            <a:t>&amp; </a:t>
          </a:r>
          <a:r>
            <a:rPr lang="el-GR" sz="2000" dirty="0" err="1">
              <a:solidFill>
                <a:schemeClr val="tx1"/>
              </a:solidFill>
            </a:rPr>
            <a:t>Προσομοι</a:t>
          </a:r>
          <a:r>
            <a:rPr lang="el-GR" sz="2000" dirty="0">
              <a:solidFill>
                <a:schemeClr val="tx1"/>
              </a:solidFill>
            </a:rPr>
            <a:t>-ώσεις</a:t>
          </a:r>
        </a:p>
      </dgm:t>
    </dgm:pt>
    <dgm:pt modelId="{E603DF98-A8F1-48DA-A695-D7D3671FF32E}" type="parTrans" cxnId="{4C5B88C0-C350-44BC-808A-32386DCD02F6}">
      <dgm:prSet custT="1"/>
      <dgm:spPr/>
      <dgm:t>
        <a:bodyPr/>
        <a:lstStyle/>
        <a:p>
          <a:endParaRPr lang="el-GR" sz="2000"/>
        </a:p>
      </dgm:t>
    </dgm:pt>
    <dgm:pt modelId="{47927F73-7345-4F7B-8E76-50D26013E24C}" type="sibTrans" cxnId="{4C5B88C0-C350-44BC-808A-32386DCD02F6}">
      <dgm:prSet/>
      <dgm:spPr/>
      <dgm:t>
        <a:bodyPr/>
        <a:lstStyle/>
        <a:p>
          <a:endParaRPr lang="el-GR" sz="4400"/>
        </a:p>
      </dgm:t>
    </dgm:pt>
    <dgm:pt modelId="{B98586DA-7167-4D1F-B23C-543150052070}">
      <dgm:prSet custT="1"/>
      <dgm:spPr/>
      <dgm:t>
        <a:bodyPr/>
        <a:lstStyle/>
        <a:p>
          <a:r>
            <a:rPr lang="el-GR" sz="2000" baseline="0" dirty="0">
              <a:solidFill>
                <a:schemeClr val="tx1"/>
              </a:solidFill>
            </a:rPr>
            <a:t>Κβαντικά Φαινόμενα</a:t>
          </a:r>
        </a:p>
      </dgm:t>
    </dgm:pt>
    <dgm:pt modelId="{B01977F7-EC6F-4011-9212-9DF0EDF75B09}" type="parTrans" cxnId="{39311308-89C8-4213-A594-B44F563738CA}">
      <dgm:prSet custT="1"/>
      <dgm:spPr/>
      <dgm:t>
        <a:bodyPr/>
        <a:lstStyle/>
        <a:p>
          <a:endParaRPr lang="el-GR" sz="2000"/>
        </a:p>
      </dgm:t>
    </dgm:pt>
    <dgm:pt modelId="{448EBBCB-5101-408C-8683-E3CC2AF3BF18}" type="sibTrans" cxnId="{39311308-89C8-4213-A594-B44F563738CA}">
      <dgm:prSet/>
      <dgm:spPr/>
      <dgm:t>
        <a:bodyPr/>
        <a:lstStyle/>
        <a:p>
          <a:endParaRPr lang="el-GR" sz="4400"/>
        </a:p>
      </dgm:t>
    </dgm:pt>
    <dgm:pt modelId="{D7FA4492-D7F4-4B21-B465-115C467AC31A}">
      <dgm:prSet custT="1"/>
      <dgm:spPr/>
      <dgm:t>
        <a:bodyPr/>
        <a:lstStyle/>
        <a:p>
          <a:r>
            <a:rPr lang="el-GR" sz="2000" dirty="0">
              <a:solidFill>
                <a:schemeClr val="tx1"/>
              </a:solidFill>
            </a:rPr>
            <a:t>Ιδιότητες που εξαρτώνται από το μέγεθος</a:t>
          </a:r>
        </a:p>
      </dgm:t>
    </dgm:pt>
    <dgm:pt modelId="{508CF006-3FCF-4CB6-98CD-4EEDD93E9D0A}" type="parTrans" cxnId="{9565EE22-5963-4C25-A207-27583FF82BC5}">
      <dgm:prSet custT="1"/>
      <dgm:spPr/>
      <dgm:t>
        <a:bodyPr/>
        <a:lstStyle/>
        <a:p>
          <a:endParaRPr lang="el-GR" sz="2000"/>
        </a:p>
      </dgm:t>
    </dgm:pt>
    <dgm:pt modelId="{2D8A1D80-D7F1-486D-AAE6-FDE26C2989EA}" type="sibTrans" cxnId="{9565EE22-5963-4C25-A207-27583FF82BC5}">
      <dgm:prSet/>
      <dgm:spPr/>
      <dgm:t>
        <a:bodyPr/>
        <a:lstStyle/>
        <a:p>
          <a:endParaRPr lang="el-GR" sz="4400"/>
        </a:p>
      </dgm:t>
    </dgm:pt>
    <dgm:pt modelId="{255395AC-4FF0-479C-B8EF-D57ACF992079}">
      <dgm:prSet custT="1"/>
      <dgm:spPr/>
      <dgm:t>
        <a:bodyPr/>
        <a:lstStyle/>
        <a:p>
          <a:pPr>
            <a:lnSpc>
              <a:spcPct val="100000"/>
            </a:lnSpc>
            <a:spcAft>
              <a:spcPts val="0"/>
            </a:spcAft>
          </a:pPr>
          <a:r>
            <a:rPr lang="el-GR" sz="2000" dirty="0">
              <a:solidFill>
                <a:schemeClr val="tx1"/>
              </a:solidFill>
            </a:rPr>
            <a:t>Δυνάμεις</a:t>
          </a:r>
          <a:endParaRPr lang="en-US" sz="2000" dirty="0">
            <a:solidFill>
              <a:schemeClr val="tx1"/>
            </a:solidFill>
          </a:endParaRPr>
        </a:p>
        <a:p>
          <a:pPr>
            <a:lnSpc>
              <a:spcPct val="100000"/>
            </a:lnSpc>
            <a:spcAft>
              <a:spcPts val="0"/>
            </a:spcAft>
          </a:pPr>
          <a:r>
            <a:rPr lang="en-US" sz="2000" dirty="0">
              <a:solidFill>
                <a:schemeClr val="tx1"/>
              </a:solidFill>
            </a:rPr>
            <a:t>&amp;</a:t>
          </a:r>
          <a:endParaRPr lang="el-GR" sz="2000" dirty="0">
            <a:solidFill>
              <a:schemeClr val="tx1"/>
            </a:solidFill>
          </a:endParaRPr>
        </a:p>
        <a:p>
          <a:pPr>
            <a:lnSpc>
              <a:spcPct val="100000"/>
            </a:lnSpc>
            <a:spcAft>
              <a:spcPts val="0"/>
            </a:spcAft>
          </a:pPr>
          <a:r>
            <a:rPr lang="en-US" sz="2000" dirty="0">
              <a:solidFill>
                <a:schemeClr val="tx1"/>
              </a:solidFill>
            </a:rPr>
            <a:t> </a:t>
          </a:r>
          <a:r>
            <a:rPr lang="el-GR" sz="2000" dirty="0" err="1">
              <a:solidFill>
                <a:schemeClr val="tx1"/>
              </a:solidFill>
            </a:rPr>
            <a:t>Αλληλεπι</a:t>
          </a:r>
          <a:r>
            <a:rPr lang="el-GR" sz="2000" dirty="0">
              <a:solidFill>
                <a:schemeClr val="tx1"/>
              </a:solidFill>
            </a:rPr>
            <a:t>-δράσεις</a:t>
          </a:r>
        </a:p>
      </dgm:t>
    </dgm:pt>
    <dgm:pt modelId="{007B10E5-67F8-4D14-B30E-2942A88E0294}" type="parTrans" cxnId="{C47FBBBE-17E2-4E57-A4BB-D4CDC4D0A871}">
      <dgm:prSet custT="1"/>
      <dgm:spPr/>
      <dgm:t>
        <a:bodyPr/>
        <a:lstStyle/>
        <a:p>
          <a:endParaRPr lang="el-GR" sz="2000"/>
        </a:p>
      </dgm:t>
    </dgm:pt>
    <dgm:pt modelId="{F66DD49E-0F35-4AED-B3C9-15C66A407AB8}" type="sibTrans" cxnId="{C47FBBBE-17E2-4E57-A4BB-D4CDC4D0A871}">
      <dgm:prSet/>
      <dgm:spPr/>
      <dgm:t>
        <a:bodyPr/>
        <a:lstStyle/>
        <a:p>
          <a:endParaRPr lang="el-GR" sz="4400"/>
        </a:p>
      </dgm:t>
    </dgm:pt>
    <dgm:pt modelId="{A8721318-90DF-40B8-992F-68CA147C557F}" type="pres">
      <dgm:prSet presAssocID="{6DC6AD38-AC08-4BE4-8F62-41E68D01EAD3}" presName="Name0" presStyleCnt="0">
        <dgm:presLayoutVars>
          <dgm:chMax val="1"/>
          <dgm:dir/>
          <dgm:animLvl val="ctr"/>
          <dgm:resizeHandles val="exact"/>
        </dgm:presLayoutVars>
      </dgm:prSet>
      <dgm:spPr/>
      <dgm:t>
        <a:bodyPr/>
        <a:lstStyle/>
        <a:p>
          <a:endParaRPr lang="el-GR"/>
        </a:p>
      </dgm:t>
    </dgm:pt>
    <dgm:pt modelId="{793A1638-D131-4C20-81F2-F2DC3FFCBF6A}" type="pres">
      <dgm:prSet presAssocID="{18C27F59-FA75-4E18-811D-8998EE1B07BD}" presName="centerShape" presStyleLbl="node0" presStyleIdx="0" presStyleCnt="1" custScaleX="167030" custScaleY="131679"/>
      <dgm:spPr/>
      <dgm:t>
        <a:bodyPr/>
        <a:lstStyle/>
        <a:p>
          <a:endParaRPr lang="el-GR"/>
        </a:p>
      </dgm:t>
    </dgm:pt>
    <dgm:pt modelId="{0433E395-7D07-4D87-9598-050E9FD48D62}" type="pres">
      <dgm:prSet presAssocID="{CFA57418-238D-4EAF-8720-736723A0990B}" presName="parTrans" presStyleLbl="sibTrans2D1" presStyleIdx="0" presStyleCnt="9" custScaleX="73153" custScaleY="67611" custLinFactNeighborX="5852" custLinFactNeighborY="-4672"/>
      <dgm:spPr/>
      <dgm:t>
        <a:bodyPr/>
        <a:lstStyle/>
        <a:p>
          <a:endParaRPr lang="el-GR"/>
        </a:p>
      </dgm:t>
    </dgm:pt>
    <dgm:pt modelId="{4A48B827-E419-4E70-9D47-D433EDDF4236}" type="pres">
      <dgm:prSet presAssocID="{CFA57418-238D-4EAF-8720-736723A0990B}" presName="connectorText" presStyleLbl="sibTrans2D1" presStyleIdx="0" presStyleCnt="9"/>
      <dgm:spPr/>
      <dgm:t>
        <a:bodyPr/>
        <a:lstStyle/>
        <a:p>
          <a:endParaRPr lang="el-GR"/>
        </a:p>
      </dgm:t>
    </dgm:pt>
    <dgm:pt modelId="{0BFC015E-216A-4B9A-9D10-D4BFF1CBA8ED}" type="pres">
      <dgm:prSet presAssocID="{92BD30DC-CC52-49B1-A6F1-695668CE55C9}" presName="node" presStyleLbl="node1" presStyleIdx="0" presStyleCnt="9" custScaleX="118307" custScaleY="82096" custRadScaleRad="120874" custRadScaleInc="-265863">
        <dgm:presLayoutVars>
          <dgm:bulletEnabled val="1"/>
        </dgm:presLayoutVars>
      </dgm:prSet>
      <dgm:spPr/>
      <dgm:t>
        <a:bodyPr/>
        <a:lstStyle/>
        <a:p>
          <a:endParaRPr lang="el-GR"/>
        </a:p>
      </dgm:t>
    </dgm:pt>
    <dgm:pt modelId="{F515C0E9-D9FA-4FE3-BFD6-279437282ADF}" type="pres">
      <dgm:prSet presAssocID="{68BCE521-6AB4-4E8A-91C4-6C898FF23770}" presName="parTrans" presStyleLbl="sibTrans2D1" presStyleIdx="1" presStyleCnt="9" custScaleY="71196" custLinFactNeighborX="6157" custLinFactNeighborY="-9417"/>
      <dgm:spPr/>
      <dgm:t>
        <a:bodyPr/>
        <a:lstStyle/>
        <a:p>
          <a:endParaRPr lang="el-GR"/>
        </a:p>
      </dgm:t>
    </dgm:pt>
    <dgm:pt modelId="{B741344D-9284-4396-8373-4FFB70A26FA5}" type="pres">
      <dgm:prSet presAssocID="{68BCE521-6AB4-4E8A-91C4-6C898FF23770}" presName="connectorText" presStyleLbl="sibTrans2D1" presStyleIdx="1" presStyleCnt="9"/>
      <dgm:spPr/>
      <dgm:t>
        <a:bodyPr/>
        <a:lstStyle/>
        <a:p>
          <a:endParaRPr lang="el-GR"/>
        </a:p>
      </dgm:t>
    </dgm:pt>
    <dgm:pt modelId="{52CD0058-3074-4789-BC95-092B6F757BFB}" type="pres">
      <dgm:prSet presAssocID="{BD6F8AFA-C361-40EF-B22E-2FC473BEA8C9}" presName="node" presStyleLbl="node1" presStyleIdx="1" presStyleCnt="9" custScaleX="119167" custRadScaleRad="90804" custRadScaleInc="-231086">
        <dgm:presLayoutVars>
          <dgm:bulletEnabled val="1"/>
        </dgm:presLayoutVars>
      </dgm:prSet>
      <dgm:spPr/>
      <dgm:t>
        <a:bodyPr/>
        <a:lstStyle/>
        <a:p>
          <a:endParaRPr lang="el-GR"/>
        </a:p>
      </dgm:t>
    </dgm:pt>
    <dgm:pt modelId="{DC05FB29-A78B-4B54-8A81-6F185356375D}" type="pres">
      <dgm:prSet presAssocID="{B01977F7-EC6F-4011-9212-9DF0EDF75B09}" presName="parTrans" presStyleLbl="sibTrans2D1" presStyleIdx="2" presStyleCnt="9" custAng="21018581" custScaleX="64837" custScaleY="68167" custLinFactNeighborX="-9967" custLinFactNeighborY="-11697"/>
      <dgm:spPr/>
      <dgm:t>
        <a:bodyPr/>
        <a:lstStyle/>
        <a:p>
          <a:endParaRPr lang="el-GR"/>
        </a:p>
      </dgm:t>
    </dgm:pt>
    <dgm:pt modelId="{33377117-B3A4-4FAD-B4EE-B39C9D15CA96}" type="pres">
      <dgm:prSet presAssocID="{B01977F7-EC6F-4011-9212-9DF0EDF75B09}" presName="connectorText" presStyleLbl="sibTrans2D1" presStyleIdx="2" presStyleCnt="9"/>
      <dgm:spPr/>
      <dgm:t>
        <a:bodyPr/>
        <a:lstStyle/>
        <a:p>
          <a:endParaRPr lang="el-GR"/>
        </a:p>
      </dgm:t>
    </dgm:pt>
    <dgm:pt modelId="{B4791A1D-D55E-426F-B796-C78F14C3A6B7}" type="pres">
      <dgm:prSet presAssocID="{B98586DA-7167-4D1F-B23C-543150052070}" presName="node" presStyleLbl="node1" presStyleIdx="2" presStyleCnt="9" custScaleX="130126" custRadScaleRad="140695" custRadScaleInc="8936">
        <dgm:presLayoutVars>
          <dgm:bulletEnabled val="1"/>
        </dgm:presLayoutVars>
      </dgm:prSet>
      <dgm:spPr/>
      <dgm:t>
        <a:bodyPr/>
        <a:lstStyle/>
        <a:p>
          <a:endParaRPr lang="el-GR"/>
        </a:p>
      </dgm:t>
    </dgm:pt>
    <dgm:pt modelId="{97600377-EEAE-4DC5-9AD5-94D6845AD895}" type="pres">
      <dgm:prSet presAssocID="{007B10E5-67F8-4D14-B30E-2942A88E0294}" presName="parTrans" presStyleLbl="sibTrans2D1" presStyleIdx="3" presStyleCnt="9" custScaleX="78046" custScaleY="64543" custLinFactNeighborX="32582" custLinFactNeighborY="2502"/>
      <dgm:spPr/>
      <dgm:t>
        <a:bodyPr/>
        <a:lstStyle/>
        <a:p>
          <a:endParaRPr lang="el-GR"/>
        </a:p>
      </dgm:t>
    </dgm:pt>
    <dgm:pt modelId="{4320990D-A655-4F99-95CF-A77D31890F4F}" type="pres">
      <dgm:prSet presAssocID="{007B10E5-67F8-4D14-B30E-2942A88E0294}" presName="connectorText" presStyleLbl="sibTrans2D1" presStyleIdx="3" presStyleCnt="9"/>
      <dgm:spPr/>
      <dgm:t>
        <a:bodyPr/>
        <a:lstStyle/>
        <a:p>
          <a:endParaRPr lang="el-GR"/>
        </a:p>
      </dgm:t>
    </dgm:pt>
    <dgm:pt modelId="{BC650B8C-83E3-43CD-8524-96ED961F5813}" type="pres">
      <dgm:prSet presAssocID="{255395AC-4FF0-479C-B8EF-D57ACF992079}" presName="node" presStyleLbl="node1" presStyleIdx="3" presStyleCnt="9" custScaleX="151220" custScaleY="110666" custRadScaleRad="118402" custRadScaleInc="-377896">
        <dgm:presLayoutVars>
          <dgm:bulletEnabled val="1"/>
        </dgm:presLayoutVars>
      </dgm:prSet>
      <dgm:spPr/>
      <dgm:t>
        <a:bodyPr/>
        <a:lstStyle/>
        <a:p>
          <a:endParaRPr lang="el-GR"/>
        </a:p>
      </dgm:t>
    </dgm:pt>
    <dgm:pt modelId="{C5F91F75-9C56-4E12-90E0-6705F574EA23}" type="pres">
      <dgm:prSet presAssocID="{508CF006-3FCF-4CB6-98CD-4EEDD93E9D0A}" presName="parTrans" presStyleLbl="sibTrans2D1" presStyleIdx="4" presStyleCnt="9" custScaleX="76680" custScaleY="71284" custLinFactNeighborX="19802" custLinFactNeighborY="14015"/>
      <dgm:spPr/>
      <dgm:t>
        <a:bodyPr/>
        <a:lstStyle/>
        <a:p>
          <a:endParaRPr lang="el-GR"/>
        </a:p>
      </dgm:t>
    </dgm:pt>
    <dgm:pt modelId="{ED745D14-89AF-4542-9109-73D1E13837A7}" type="pres">
      <dgm:prSet presAssocID="{508CF006-3FCF-4CB6-98CD-4EEDD93E9D0A}" presName="connectorText" presStyleLbl="sibTrans2D1" presStyleIdx="4" presStyleCnt="9"/>
      <dgm:spPr/>
      <dgm:t>
        <a:bodyPr/>
        <a:lstStyle/>
        <a:p>
          <a:endParaRPr lang="el-GR"/>
        </a:p>
      </dgm:t>
    </dgm:pt>
    <dgm:pt modelId="{D4F5A95C-ADDD-4CB8-AC35-F002C61F91CB}" type="pres">
      <dgm:prSet presAssocID="{D7FA4492-D7F4-4B21-B465-115C467AC31A}" presName="node" presStyleLbl="node1" presStyleIdx="4" presStyleCnt="9" custScaleX="155279" custRadScaleRad="115441" custRadScaleInc="-73563">
        <dgm:presLayoutVars>
          <dgm:bulletEnabled val="1"/>
        </dgm:presLayoutVars>
      </dgm:prSet>
      <dgm:spPr/>
      <dgm:t>
        <a:bodyPr/>
        <a:lstStyle/>
        <a:p>
          <a:endParaRPr lang="el-GR"/>
        </a:p>
      </dgm:t>
    </dgm:pt>
    <dgm:pt modelId="{6DDF5E93-B096-4568-82F4-0CB67B7CDDC8}" type="pres">
      <dgm:prSet presAssocID="{E603DF98-A8F1-48DA-A695-D7D3671FF32E}" presName="parTrans" presStyleLbl="sibTrans2D1" presStyleIdx="5" presStyleCnt="9" custScaleX="99339" custScaleY="68778" custLinFactNeighborX="-2823" custLinFactNeighborY="18667"/>
      <dgm:spPr/>
      <dgm:t>
        <a:bodyPr/>
        <a:lstStyle/>
        <a:p>
          <a:endParaRPr lang="el-GR"/>
        </a:p>
      </dgm:t>
    </dgm:pt>
    <dgm:pt modelId="{1077E69E-420A-4DB3-AFFF-650E26F085DD}" type="pres">
      <dgm:prSet presAssocID="{E603DF98-A8F1-48DA-A695-D7D3671FF32E}" presName="connectorText" presStyleLbl="sibTrans2D1" presStyleIdx="5" presStyleCnt="9"/>
      <dgm:spPr/>
      <dgm:t>
        <a:bodyPr/>
        <a:lstStyle/>
        <a:p>
          <a:endParaRPr lang="el-GR"/>
        </a:p>
      </dgm:t>
    </dgm:pt>
    <dgm:pt modelId="{4FB5E298-A82A-4140-881F-A9231E626E7B}" type="pres">
      <dgm:prSet presAssocID="{AE896B0A-44F5-45D0-8597-EF9954B68980}" presName="node" presStyleLbl="node1" presStyleIdx="5" presStyleCnt="9" custScaleX="141270" custRadScaleRad="104240" custRadScaleInc="22228">
        <dgm:presLayoutVars>
          <dgm:bulletEnabled val="1"/>
        </dgm:presLayoutVars>
      </dgm:prSet>
      <dgm:spPr/>
      <dgm:t>
        <a:bodyPr/>
        <a:lstStyle/>
        <a:p>
          <a:endParaRPr lang="el-GR"/>
        </a:p>
      </dgm:t>
    </dgm:pt>
    <dgm:pt modelId="{A049C14C-2C78-4A15-9922-303C3736962B}" type="pres">
      <dgm:prSet presAssocID="{C00E01E8-B100-4612-933A-FBF83806BAE0}" presName="parTrans" presStyleLbl="sibTrans2D1" presStyleIdx="6" presStyleCnt="9" custScaleX="63834" custScaleY="78143" custLinFactNeighborX="20572" custLinFactNeighborY="32959"/>
      <dgm:spPr/>
      <dgm:t>
        <a:bodyPr/>
        <a:lstStyle/>
        <a:p>
          <a:endParaRPr lang="el-GR"/>
        </a:p>
      </dgm:t>
    </dgm:pt>
    <dgm:pt modelId="{8554FDFB-9FF4-4B88-BA01-59E37E0DCFE7}" type="pres">
      <dgm:prSet presAssocID="{C00E01E8-B100-4612-933A-FBF83806BAE0}" presName="connectorText" presStyleLbl="sibTrans2D1" presStyleIdx="6" presStyleCnt="9"/>
      <dgm:spPr/>
      <dgm:t>
        <a:bodyPr/>
        <a:lstStyle/>
        <a:p>
          <a:endParaRPr lang="el-GR"/>
        </a:p>
      </dgm:t>
    </dgm:pt>
    <dgm:pt modelId="{6EAC029B-77A0-427B-B574-548E56AE7D60}" type="pres">
      <dgm:prSet presAssocID="{C87AB093-F30D-4FD7-A90C-9479E32574C6}" presName="node" presStyleLbl="node1" presStyleIdx="6" presStyleCnt="9" custScaleX="156683" custScaleY="95438" custRadScaleRad="138130" custRadScaleInc="34077">
        <dgm:presLayoutVars>
          <dgm:bulletEnabled val="1"/>
        </dgm:presLayoutVars>
      </dgm:prSet>
      <dgm:spPr/>
      <dgm:t>
        <a:bodyPr/>
        <a:lstStyle/>
        <a:p>
          <a:endParaRPr lang="el-GR"/>
        </a:p>
      </dgm:t>
    </dgm:pt>
    <dgm:pt modelId="{A1CC53A9-EA8F-4BA8-845B-8E25723571A2}" type="pres">
      <dgm:prSet presAssocID="{492F70F5-03B4-40EC-85D4-95ED80CA7926}" presName="parTrans" presStyleLbl="sibTrans2D1" presStyleIdx="7" presStyleCnt="9" custScaleX="65254" custScaleY="64791"/>
      <dgm:spPr/>
      <dgm:t>
        <a:bodyPr/>
        <a:lstStyle/>
        <a:p>
          <a:endParaRPr lang="el-GR"/>
        </a:p>
      </dgm:t>
    </dgm:pt>
    <dgm:pt modelId="{479BACA5-4548-43EC-9585-212E8D458253}" type="pres">
      <dgm:prSet presAssocID="{492F70F5-03B4-40EC-85D4-95ED80CA7926}" presName="connectorText" presStyleLbl="sibTrans2D1" presStyleIdx="7" presStyleCnt="9"/>
      <dgm:spPr/>
      <dgm:t>
        <a:bodyPr/>
        <a:lstStyle/>
        <a:p>
          <a:endParaRPr lang="el-GR"/>
        </a:p>
      </dgm:t>
    </dgm:pt>
    <dgm:pt modelId="{C334B720-78D3-4D82-BEF3-0BD39055A62A}" type="pres">
      <dgm:prSet presAssocID="{229A83A8-2DB2-44AB-AF33-8D17B174077B}" presName="node" presStyleLbl="node1" presStyleIdx="7" presStyleCnt="9" custScaleX="164495" custRadScaleRad="168655" custRadScaleInc="-14161">
        <dgm:presLayoutVars>
          <dgm:bulletEnabled val="1"/>
        </dgm:presLayoutVars>
      </dgm:prSet>
      <dgm:spPr/>
      <dgm:t>
        <a:bodyPr/>
        <a:lstStyle/>
        <a:p>
          <a:endParaRPr lang="el-GR"/>
        </a:p>
      </dgm:t>
    </dgm:pt>
    <dgm:pt modelId="{163C5365-B466-44C7-8DED-35DB655B328C}" type="pres">
      <dgm:prSet presAssocID="{E2577AD9-DEF1-4331-A15B-8F8A0CC2AF8D}" presName="parTrans" presStyleLbl="sibTrans2D1" presStyleIdx="8" presStyleCnt="9" custScaleX="66847" custScaleY="77764"/>
      <dgm:spPr/>
      <dgm:t>
        <a:bodyPr/>
        <a:lstStyle/>
        <a:p>
          <a:endParaRPr lang="el-GR"/>
        </a:p>
      </dgm:t>
    </dgm:pt>
    <dgm:pt modelId="{DC44B3BC-D2C7-4BCE-98A4-F3847AA5BF94}" type="pres">
      <dgm:prSet presAssocID="{E2577AD9-DEF1-4331-A15B-8F8A0CC2AF8D}" presName="connectorText" presStyleLbl="sibTrans2D1" presStyleIdx="8" presStyleCnt="9"/>
      <dgm:spPr/>
      <dgm:t>
        <a:bodyPr/>
        <a:lstStyle/>
        <a:p>
          <a:endParaRPr lang="el-GR"/>
        </a:p>
      </dgm:t>
    </dgm:pt>
    <dgm:pt modelId="{DA829F22-5202-47DE-8648-E3AA611D5940}" type="pres">
      <dgm:prSet presAssocID="{D1751E01-1F4E-4F65-B421-61D0E28AB263}" presName="node" presStyleLbl="node1" presStyleIdx="8" presStyleCnt="9" custScaleX="120332" custRadScaleRad="142197" custRadScaleInc="754634">
        <dgm:presLayoutVars>
          <dgm:bulletEnabled val="1"/>
        </dgm:presLayoutVars>
      </dgm:prSet>
      <dgm:spPr/>
      <dgm:t>
        <a:bodyPr/>
        <a:lstStyle/>
        <a:p>
          <a:endParaRPr lang="el-GR"/>
        </a:p>
      </dgm:t>
    </dgm:pt>
  </dgm:ptLst>
  <dgm:cxnLst>
    <dgm:cxn modelId="{8B285123-8AE2-4996-8DDA-DF3762B5CF2C}" type="presOf" srcId="{C00E01E8-B100-4612-933A-FBF83806BAE0}" destId="{8554FDFB-9FF4-4B88-BA01-59E37E0DCFE7}" srcOrd="1" destOrd="0" presId="urn:microsoft.com/office/officeart/2005/8/layout/radial5"/>
    <dgm:cxn modelId="{A4C732DC-571A-470E-9082-6D5AD136431A}" type="presOf" srcId="{AE896B0A-44F5-45D0-8597-EF9954B68980}" destId="{4FB5E298-A82A-4140-881F-A9231E626E7B}" srcOrd="0" destOrd="0" presId="urn:microsoft.com/office/officeart/2005/8/layout/radial5"/>
    <dgm:cxn modelId="{01D01CF5-9C31-414C-B598-EC3B95D2E79E}" type="presOf" srcId="{B01977F7-EC6F-4011-9212-9DF0EDF75B09}" destId="{DC05FB29-A78B-4B54-8A81-6F185356375D}" srcOrd="0" destOrd="0" presId="urn:microsoft.com/office/officeart/2005/8/layout/radial5"/>
    <dgm:cxn modelId="{B10D837E-FD42-41D8-9EA3-09E94A5D9019}" srcId="{18C27F59-FA75-4E18-811D-8998EE1B07BD}" destId="{D1751E01-1F4E-4F65-B421-61D0E28AB263}" srcOrd="8" destOrd="0" parTransId="{E2577AD9-DEF1-4331-A15B-8F8A0CC2AF8D}" sibTransId="{8E9F0C83-9AC8-4BD2-9B50-2FA8F2909DA4}"/>
    <dgm:cxn modelId="{157BDD34-8316-481A-9D21-57BCDC6CDFD9}" type="presOf" srcId="{68BCE521-6AB4-4E8A-91C4-6C898FF23770}" destId="{F515C0E9-D9FA-4FE3-BFD6-279437282ADF}" srcOrd="0" destOrd="0" presId="urn:microsoft.com/office/officeart/2005/8/layout/radial5"/>
    <dgm:cxn modelId="{A39AAE77-7D20-45B4-B211-F92AF5FBC178}" type="presOf" srcId="{492F70F5-03B4-40EC-85D4-95ED80CA7926}" destId="{479BACA5-4548-43EC-9585-212E8D458253}" srcOrd="1" destOrd="0" presId="urn:microsoft.com/office/officeart/2005/8/layout/radial5"/>
    <dgm:cxn modelId="{EF5F1432-6792-4E32-9011-2365DCC54679}" type="presOf" srcId="{E2577AD9-DEF1-4331-A15B-8F8A0CC2AF8D}" destId="{DC44B3BC-D2C7-4BCE-98A4-F3847AA5BF94}" srcOrd="1" destOrd="0" presId="urn:microsoft.com/office/officeart/2005/8/layout/radial5"/>
    <dgm:cxn modelId="{A857952E-B999-4FAB-AC67-6A88C7F4A98E}" type="presOf" srcId="{D7FA4492-D7F4-4B21-B465-115C467AC31A}" destId="{D4F5A95C-ADDD-4CB8-AC35-F002C61F91CB}" srcOrd="0" destOrd="0" presId="urn:microsoft.com/office/officeart/2005/8/layout/radial5"/>
    <dgm:cxn modelId="{3CA1141B-E6AD-42EE-AE91-E72E1D01A8B6}" type="presOf" srcId="{D1751E01-1F4E-4F65-B421-61D0E28AB263}" destId="{DA829F22-5202-47DE-8648-E3AA611D5940}" srcOrd="0" destOrd="0" presId="urn:microsoft.com/office/officeart/2005/8/layout/radial5"/>
    <dgm:cxn modelId="{5A434F51-741F-452F-A3D9-464061A910B6}" type="presOf" srcId="{CFA57418-238D-4EAF-8720-736723A0990B}" destId="{4A48B827-E419-4E70-9D47-D433EDDF4236}" srcOrd="1" destOrd="0" presId="urn:microsoft.com/office/officeart/2005/8/layout/radial5"/>
    <dgm:cxn modelId="{B33CB60B-2A58-4DFA-8C1C-0786B49142BE}" type="presOf" srcId="{CFA57418-238D-4EAF-8720-736723A0990B}" destId="{0433E395-7D07-4D87-9598-050E9FD48D62}" srcOrd="0" destOrd="0" presId="urn:microsoft.com/office/officeart/2005/8/layout/radial5"/>
    <dgm:cxn modelId="{AC904026-B57F-4A6D-A40A-120723F60571}" srcId="{6DC6AD38-AC08-4BE4-8F62-41E68D01EAD3}" destId="{18C27F59-FA75-4E18-811D-8998EE1B07BD}" srcOrd="0" destOrd="0" parTransId="{86153AF6-0D62-468A-AAFA-5168F02FF87D}" sibTransId="{1CAFED61-CD5C-4B2E-AD5E-ACBE1CBB9502}"/>
    <dgm:cxn modelId="{C2DB3E0D-C054-4F84-989E-7F8B66F82166}" type="presOf" srcId="{007B10E5-67F8-4D14-B30E-2942A88E0294}" destId="{4320990D-A655-4F99-95CF-A77D31890F4F}" srcOrd="1" destOrd="0" presId="urn:microsoft.com/office/officeart/2005/8/layout/radial5"/>
    <dgm:cxn modelId="{BA1B333D-D813-4ABF-80F7-CEC9FCB1AAAB}" srcId="{18C27F59-FA75-4E18-811D-8998EE1B07BD}" destId="{BD6F8AFA-C361-40EF-B22E-2FC473BEA8C9}" srcOrd="1" destOrd="0" parTransId="{68BCE521-6AB4-4E8A-91C4-6C898FF23770}" sibTransId="{F834F1CA-6DFC-4DCA-97AA-04094F017784}"/>
    <dgm:cxn modelId="{EDEE7361-7400-40A3-B2B7-DACBCC2245E0}" type="presOf" srcId="{508CF006-3FCF-4CB6-98CD-4EEDD93E9D0A}" destId="{C5F91F75-9C56-4E12-90E0-6705F574EA23}" srcOrd="0" destOrd="0" presId="urn:microsoft.com/office/officeart/2005/8/layout/radial5"/>
    <dgm:cxn modelId="{81AAA4A2-0309-41FB-9A10-C1684C053A64}" type="presOf" srcId="{492F70F5-03B4-40EC-85D4-95ED80CA7926}" destId="{A1CC53A9-EA8F-4BA8-845B-8E25723571A2}" srcOrd="0" destOrd="0" presId="urn:microsoft.com/office/officeart/2005/8/layout/radial5"/>
    <dgm:cxn modelId="{39311308-89C8-4213-A594-B44F563738CA}" srcId="{18C27F59-FA75-4E18-811D-8998EE1B07BD}" destId="{B98586DA-7167-4D1F-B23C-543150052070}" srcOrd="2" destOrd="0" parTransId="{B01977F7-EC6F-4011-9212-9DF0EDF75B09}" sibTransId="{448EBBCB-5101-408C-8683-E3CC2AF3BF18}"/>
    <dgm:cxn modelId="{4C5B88C0-C350-44BC-808A-32386DCD02F6}" srcId="{18C27F59-FA75-4E18-811D-8998EE1B07BD}" destId="{AE896B0A-44F5-45D0-8597-EF9954B68980}" srcOrd="5" destOrd="0" parTransId="{E603DF98-A8F1-48DA-A695-D7D3671FF32E}" sibTransId="{47927F73-7345-4F7B-8E76-50D26013E24C}"/>
    <dgm:cxn modelId="{997F8791-D804-4BCB-86CB-8A252F2E230C}" type="presOf" srcId="{E2577AD9-DEF1-4331-A15B-8F8A0CC2AF8D}" destId="{163C5365-B466-44C7-8DED-35DB655B328C}" srcOrd="0" destOrd="0" presId="urn:microsoft.com/office/officeart/2005/8/layout/radial5"/>
    <dgm:cxn modelId="{69272ADF-09AA-4688-B35D-B3B7306F92D8}" type="presOf" srcId="{255395AC-4FF0-479C-B8EF-D57ACF992079}" destId="{BC650B8C-83E3-43CD-8524-96ED961F5813}" srcOrd="0" destOrd="0" presId="urn:microsoft.com/office/officeart/2005/8/layout/radial5"/>
    <dgm:cxn modelId="{146A8311-D832-436F-88B1-4F44CBAD245D}" type="presOf" srcId="{E603DF98-A8F1-48DA-A695-D7D3671FF32E}" destId="{6DDF5E93-B096-4568-82F4-0CB67B7CDDC8}" srcOrd="0" destOrd="0" presId="urn:microsoft.com/office/officeart/2005/8/layout/radial5"/>
    <dgm:cxn modelId="{21536C5B-BE63-4F87-BD6C-6374C2190648}" srcId="{18C27F59-FA75-4E18-811D-8998EE1B07BD}" destId="{C87AB093-F30D-4FD7-A90C-9479E32574C6}" srcOrd="6" destOrd="0" parTransId="{C00E01E8-B100-4612-933A-FBF83806BAE0}" sibTransId="{CB1FC36E-1D0E-49EB-88EB-6A33F4132FA2}"/>
    <dgm:cxn modelId="{EAD4187B-B396-4A2E-8074-0039F2830682}" type="presOf" srcId="{B01977F7-EC6F-4011-9212-9DF0EDF75B09}" destId="{33377117-B3A4-4FAD-B4EE-B39C9D15CA96}" srcOrd="1" destOrd="0" presId="urn:microsoft.com/office/officeart/2005/8/layout/radial5"/>
    <dgm:cxn modelId="{67918163-C526-47C2-B546-45FED2CDF1E4}" srcId="{18C27F59-FA75-4E18-811D-8998EE1B07BD}" destId="{229A83A8-2DB2-44AB-AF33-8D17B174077B}" srcOrd="7" destOrd="0" parTransId="{492F70F5-03B4-40EC-85D4-95ED80CA7926}" sibTransId="{040AE487-16F0-4FBA-B531-D9AE3E036B25}"/>
    <dgm:cxn modelId="{4AA24E87-4CEB-46B7-85B2-275DCFB1C4B0}" type="presOf" srcId="{508CF006-3FCF-4CB6-98CD-4EEDD93E9D0A}" destId="{ED745D14-89AF-4542-9109-73D1E13837A7}" srcOrd="1" destOrd="0" presId="urn:microsoft.com/office/officeart/2005/8/layout/radial5"/>
    <dgm:cxn modelId="{DF9628F4-5DED-44A5-823E-960BFE50AAD1}" type="presOf" srcId="{B98586DA-7167-4D1F-B23C-543150052070}" destId="{B4791A1D-D55E-426F-B796-C78F14C3A6B7}" srcOrd="0" destOrd="0" presId="urn:microsoft.com/office/officeart/2005/8/layout/radial5"/>
    <dgm:cxn modelId="{95E966DD-9026-4832-A038-615DF8EB27F0}" type="presOf" srcId="{18C27F59-FA75-4E18-811D-8998EE1B07BD}" destId="{793A1638-D131-4C20-81F2-F2DC3FFCBF6A}" srcOrd="0" destOrd="0" presId="urn:microsoft.com/office/officeart/2005/8/layout/radial5"/>
    <dgm:cxn modelId="{F35D1B14-9BDE-4A1B-8606-BFFA5964BE10}" type="presOf" srcId="{229A83A8-2DB2-44AB-AF33-8D17B174077B}" destId="{C334B720-78D3-4D82-BEF3-0BD39055A62A}" srcOrd="0" destOrd="0" presId="urn:microsoft.com/office/officeart/2005/8/layout/radial5"/>
    <dgm:cxn modelId="{049B5FFF-CDA5-40D9-BB7C-75CC38102C9F}" type="presOf" srcId="{E603DF98-A8F1-48DA-A695-D7D3671FF32E}" destId="{1077E69E-420A-4DB3-AFFF-650E26F085DD}" srcOrd="1" destOrd="0" presId="urn:microsoft.com/office/officeart/2005/8/layout/radial5"/>
    <dgm:cxn modelId="{23A7F545-02A3-443F-BA8D-D81ECDF12F61}" type="presOf" srcId="{BD6F8AFA-C361-40EF-B22E-2FC473BEA8C9}" destId="{52CD0058-3074-4789-BC95-092B6F757BFB}" srcOrd="0" destOrd="0" presId="urn:microsoft.com/office/officeart/2005/8/layout/radial5"/>
    <dgm:cxn modelId="{32EFF5CB-958D-48DA-9C14-933CB05565FC}" type="presOf" srcId="{6DC6AD38-AC08-4BE4-8F62-41E68D01EAD3}" destId="{A8721318-90DF-40B8-992F-68CA147C557F}" srcOrd="0" destOrd="0" presId="urn:microsoft.com/office/officeart/2005/8/layout/radial5"/>
    <dgm:cxn modelId="{658D3C98-A02A-4EB8-8E59-81294DFC5262}" type="presOf" srcId="{007B10E5-67F8-4D14-B30E-2942A88E0294}" destId="{97600377-EEAE-4DC5-9AD5-94D6845AD895}" srcOrd="0" destOrd="0" presId="urn:microsoft.com/office/officeart/2005/8/layout/radial5"/>
    <dgm:cxn modelId="{266C1235-F51B-4836-B1A8-F9408538451D}" type="presOf" srcId="{68BCE521-6AB4-4E8A-91C4-6C898FF23770}" destId="{B741344D-9284-4396-8373-4FFB70A26FA5}" srcOrd="1" destOrd="0" presId="urn:microsoft.com/office/officeart/2005/8/layout/radial5"/>
    <dgm:cxn modelId="{9565EE22-5963-4C25-A207-27583FF82BC5}" srcId="{18C27F59-FA75-4E18-811D-8998EE1B07BD}" destId="{D7FA4492-D7F4-4B21-B465-115C467AC31A}" srcOrd="4" destOrd="0" parTransId="{508CF006-3FCF-4CB6-98CD-4EEDD93E9D0A}" sibTransId="{2D8A1D80-D7F1-486D-AAE6-FDE26C2989EA}"/>
    <dgm:cxn modelId="{92A0501D-D2AA-4233-A977-FC2D66B35E39}" type="presOf" srcId="{C00E01E8-B100-4612-933A-FBF83806BAE0}" destId="{A049C14C-2C78-4A15-9922-303C3736962B}" srcOrd="0" destOrd="0" presId="urn:microsoft.com/office/officeart/2005/8/layout/radial5"/>
    <dgm:cxn modelId="{D5EE45C3-0FFA-426E-AE81-9C87293805CD}" srcId="{18C27F59-FA75-4E18-811D-8998EE1B07BD}" destId="{92BD30DC-CC52-49B1-A6F1-695668CE55C9}" srcOrd="0" destOrd="0" parTransId="{CFA57418-238D-4EAF-8720-736723A0990B}" sibTransId="{73CC62C3-CE23-4AEF-B30F-3CFB5484A799}"/>
    <dgm:cxn modelId="{D9A0CA32-6D54-4851-B430-6B6389C17FD5}" type="presOf" srcId="{92BD30DC-CC52-49B1-A6F1-695668CE55C9}" destId="{0BFC015E-216A-4B9A-9D10-D4BFF1CBA8ED}" srcOrd="0" destOrd="0" presId="urn:microsoft.com/office/officeart/2005/8/layout/radial5"/>
    <dgm:cxn modelId="{A664C4FF-4E55-4AFA-BCC0-BD565778C3A9}" type="presOf" srcId="{C87AB093-F30D-4FD7-A90C-9479E32574C6}" destId="{6EAC029B-77A0-427B-B574-548E56AE7D60}" srcOrd="0" destOrd="0" presId="urn:microsoft.com/office/officeart/2005/8/layout/radial5"/>
    <dgm:cxn modelId="{C47FBBBE-17E2-4E57-A4BB-D4CDC4D0A871}" srcId="{18C27F59-FA75-4E18-811D-8998EE1B07BD}" destId="{255395AC-4FF0-479C-B8EF-D57ACF992079}" srcOrd="3" destOrd="0" parTransId="{007B10E5-67F8-4D14-B30E-2942A88E0294}" sibTransId="{F66DD49E-0F35-4AED-B3C9-15C66A407AB8}"/>
    <dgm:cxn modelId="{5F2D372C-286C-432B-A74A-B0BD08C9300F}" type="presParOf" srcId="{A8721318-90DF-40B8-992F-68CA147C557F}" destId="{793A1638-D131-4C20-81F2-F2DC3FFCBF6A}" srcOrd="0" destOrd="0" presId="urn:microsoft.com/office/officeart/2005/8/layout/radial5"/>
    <dgm:cxn modelId="{02081B3D-E8D0-4C0D-8899-54FA9CBEBE98}" type="presParOf" srcId="{A8721318-90DF-40B8-992F-68CA147C557F}" destId="{0433E395-7D07-4D87-9598-050E9FD48D62}" srcOrd="1" destOrd="0" presId="urn:microsoft.com/office/officeart/2005/8/layout/radial5"/>
    <dgm:cxn modelId="{76D98B8F-4CFC-4B49-91A0-959EA905DF67}" type="presParOf" srcId="{0433E395-7D07-4D87-9598-050E9FD48D62}" destId="{4A48B827-E419-4E70-9D47-D433EDDF4236}" srcOrd="0" destOrd="0" presId="urn:microsoft.com/office/officeart/2005/8/layout/radial5"/>
    <dgm:cxn modelId="{E887882F-4B9C-4300-8F4D-FBBB31A343D5}" type="presParOf" srcId="{A8721318-90DF-40B8-992F-68CA147C557F}" destId="{0BFC015E-216A-4B9A-9D10-D4BFF1CBA8ED}" srcOrd="2" destOrd="0" presId="urn:microsoft.com/office/officeart/2005/8/layout/radial5"/>
    <dgm:cxn modelId="{474D8AAF-1DFD-415D-8295-AF0B8924EB15}" type="presParOf" srcId="{A8721318-90DF-40B8-992F-68CA147C557F}" destId="{F515C0E9-D9FA-4FE3-BFD6-279437282ADF}" srcOrd="3" destOrd="0" presId="urn:microsoft.com/office/officeart/2005/8/layout/radial5"/>
    <dgm:cxn modelId="{1791D0F5-9A84-413E-8910-72FCC7A65BE8}" type="presParOf" srcId="{F515C0E9-D9FA-4FE3-BFD6-279437282ADF}" destId="{B741344D-9284-4396-8373-4FFB70A26FA5}" srcOrd="0" destOrd="0" presId="urn:microsoft.com/office/officeart/2005/8/layout/radial5"/>
    <dgm:cxn modelId="{3BB2FBE8-723D-403D-8864-86F78FB12410}" type="presParOf" srcId="{A8721318-90DF-40B8-992F-68CA147C557F}" destId="{52CD0058-3074-4789-BC95-092B6F757BFB}" srcOrd="4" destOrd="0" presId="urn:microsoft.com/office/officeart/2005/8/layout/radial5"/>
    <dgm:cxn modelId="{88517466-1BDC-47B8-B400-6CFEE4FA2E77}" type="presParOf" srcId="{A8721318-90DF-40B8-992F-68CA147C557F}" destId="{DC05FB29-A78B-4B54-8A81-6F185356375D}" srcOrd="5" destOrd="0" presId="urn:microsoft.com/office/officeart/2005/8/layout/radial5"/>
    <dgm:cxn modelId="{A4DA505A-EE94-492C-879A-CC317966D175}" type="presParOf" srcId="{DC05FB29-A78B-4B54-8A81-6F185356375D}" destId="{33377117-B3A4-4FAD-B4EE-B39C9D15CA96}" srcOrd="0" destOrd="0" presId="urn:microsoft.com/office/officeart/2005/8/layout/radial5"/>
    <dgm:cxn modelId="{807157FB-AD37-42CC-B848-3551987607C7}" type="presParOf" srcId="{A8721318-90DF-40B8-992F-68CA147C557F}" destId="{B4791A1D-D55E-426F-B796-C78F14C3A6B7}" srcOrd="6" destOrd="0" presId="urn:microsoft.com/office/officeart/2005/8/layout/radial5"/>
    <dgm:cxn modelId="{1767E4B4-C9E2-4AC3-90B1-1C3D7FA0238E}" type="presParOf" srcId="{A8721318-90DF-40B8-992F-68CA147C557F}" destId="{97600377-EEAE-4DC5-9AD5-94D6845AD895}" srcOrd="7" destOrd="0" presId="urn:microsoft.com/office/officeart/2005/8/layout/radial5"/>
    <dgm:cxn modelId="{723C2EEB-B6D3-4F96-B59A-FD9410D7FF91}" type="presParOf" srcId="{97600377-EEAE-4DC5-9AD5-94D6845AD895}" destId="{4320990D-A655-4F99-95CF-A77D31890F4F}" srcOrd="0" destOrd="0" presId="urn:microsoft.com/office/officeart/2005/8/layout/radial5"/>
    <dgm:cxn modelId="{FBE9B27A-E5EE-476E-BB27-4C8DB3B82C6B}" type="presParOf" srcId="{A8721318-90DF-40B8-992F-68CA147C557F}" destId="{BC650B8C-83E3-43CD-8524-96ED961F5813}" srcOrd="8" destOrd="0" presId="urn:microsoft.com/office/officeart/2005/8/layout/radial5"/>
    <dgm:cxn modelId="{554CB5BB-CD56-43F6-AB9F-335B37173D9A}" type="presParOf" srcId="{A8721318-90DF-40B8-992F-68CA147C557F}" destId="{C5F91F75-9C56-4E12-90E0-6705F574EA23}" srcOrd="9" destOrd="0" presId="urn:microsoft.com/office/officeart/2005/8/layout/radial5"/>
    <dgm:cxn modelId="{69176DA6-7960-48A3-8415-A96FD80C3AE0}" type="presParOf" srcId="{C5F91F75-9C56-4E12-90E0-6705F574EA23}" destId="{ED745D14-89AF-4542-9109-73D1E13837A7}" srcOrd="0" destOrd="0" presId="urn:microsoft.com/office/officeart/2005/8/layout/radial5"/>
    <dgm:cxn modelId="{8EE1D6C1-3F24-4949-934A-8CBE9E124112}" type="presParOf" srcId="{A8721318-90DF-40B8-992F-68CA147C557F}" destId="{D4F5A95C-ADDD-4CB8-AC35-F002C61F91CB}" srcOrd="10" destOrd="0" presId="urn:microsoft.com/office/officeart/2005/8/layout/radial5"/>
    <dgm:cxn modelId="{74317458-A509-4BD5-B517-57F2273BBE5B}" type="presParOf" srcId="{A8721318-90DF-40B8-992F-68CA147C557F}" destId="{6DDF5E93-B096-4568-82F4-0CB67B7CDDC8}" srcOrd="11" destOrd="0" presId="urn:microsoft.com/office/officeart/2005/8/layout/radial5"/>
    <dgm:cxn modelId="{D5699962-7A56-482F-A5BF-E298E8F00518}" type="presParOf" srcId="{6DDF5E93-B096-4568-82F4-0CB67B7CDDC8}" destId="{1077E69E-420A-4DB3-AFFF-650E26F085DD}" srcOrd="0" destOrd="0" presId="urn:microsoft.com/office/officeart/2005/8/layout/radial5"/>
    <dgm:cxn modelId="{581D604F-5394-4240-A1C5-4A63B09138E0}" type="presParOf" srcId="{A8721318-90DF-40B8-992F-68CA147C557F}" destId="{4FB5E298-A82A-4140-881F-A9231E626E7B}" srcOrd="12" destOrd="0" presId="urn:microsoft.com/office/officeart/2005/8/layout/radial5"/>
    <dgm:cxn modelId="{84727685-4898-4C12-9697-BE3AF55C3CA9}" type="presParOf" srcId="{A8721318-90DF-40B8-992F-68CA147C557F}" destId="{A049C14C-2C78-4A15-9922-303C3736962B}" srcOrd="13" destOrd="0" presId="urn:microsoft.com/office/officeart/2005/8/layout/radial5"/>
    <dgm:cxn modelId="{E48885BB-C189-4021-90FB-3E2172EC2FCC}" type="presParOf" srcId="{A049C14C-2C78-4A15-9922-303C3736962B}" destId="{8554FDFB-9FF4-4B88-BA01-59E37E0DCFE7}" srcOrd="0" destOrd="0" presId="urn:microsoft.com/office/officeart/2005/8/layout/radial5"/>
    <dgm:cxn modelId="{C92A49AB-E2A8-4E5F-9BB7-DF3600E02632}" type="presParOf" srcId="{A8721318-90DF-40B8-992F-68CA147C557F}" destId="{6EAC029B-77A0-427B-B574-548E56AE7D60}" srcOrd="14" destOrd="0" presId="urn:microsoft.com/office/officeart/2005/8/layout/radial5"/>
    <dgm:cxn modelId="{3C9CB6DE-F220-4471-9634-907A27E13EB5}" type="presParOf" srcId="{A8721318-90DF-40B8-992F-68CA147C557F}" destId="{A1CC53A9-EA8F-4BA8-845B-8E25723571A2}" srcOrd="15" destOrd="0" presId="urn:microsoft.com/office/officeart/2005/8/layout/radial5"/>
    <dgm:cxn modelId="{F88F7A48-823E-45DE-8D34-DAF8AEB43C34}" type="presParOf" srcId="{A1CC53A9-EA8F-4BA8-845B-8E25723571A2}" destId="{479BACA5-4548-43EC-9585-212E8D458253}" srcOrd="0" destOrd="0" presId="urn:microsoft.com/office/officeart/2005/8/layout/radial5"/>
    <dgm:cxn modelId="{2C64D254-CA25-4DC5-BBF7-78C849332882}" type="presParOf" srcId="{A8721318-90DF-40B8-992F-68CA147C557F}" destId="{C334B720-78D3-4D82-BEF3-0BD39055A62A}" srcOrd="16" destOrd="0" presId="urn:microsoft.com/office/officeart/2005/8/layout/radial5"/>
    <dgm:cxn modelId="{007814C6-4677-4089-8FFF-4C1600A3B5A2}" type="presParOf" srcId="{A8721318-90DF-40B8-992F-68CA147C557F}" destId="{163C5365-B466-44C7-8DED-35DB655B328C}" srcOrd="17" destOrd="0" presId="urn:microsoft.com/office/officeart/2005/8/layout/radial5"/>
    <dgm:cxn modelId="{E60E2835-1147-4C2D-BE1A-5B59765ED648}" type="presParOf" srcId="{163C5365-B466-44C7-8DED-35DB655B328C}" destId="{DC44B3BC-D2C7-4BCE-98A4-F3847AA5BF94}" srcOrd="0" destOrd="0" presId="urn:microsoft.com/office/officeart/2005/8/layout/radial5"/>
    <dgm:cxn modelId="{8277CDB3-546D-48F1-AEEC-6BB56A079FE8}" type="presParOf" srcId="{A8721318-90DF-40B8-992F-68CA147C557F}" destId="{DA829F22-5202-47DE-8648-E3AA611D5940}" srcOrd="18" destOrd="0" presId="urn:microsoft.com/office/officeart/2005/8/layout/radial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3DC2BC0-10C3-4269-A44E-F8F29D503033}">
      <dsp:nvSpPr>
        <dsp:cNvPr id="0" name=""/>
        <dsp:cNvSpPr/>
      </dsp:nvSpPr>
      <dsp:spPr>
        <a:xfrm>
          <a:off x="0" y="333089"/>
          <a:ext cx="7848872" cy="3780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F1E57D-FE0B-42C7-8330-D704D12E16E3}">
      <dsp:nvSpPr>
        <dsp:cNvPr id="0" name=""/>
        <dsp:cNvSpPr/>
      </dsp:nvSpPr>
      <dsp:spPr>
        <a:xfrm>
          <a:off x="392443" y="111689"/>
          <a:ext cx="5494210" cy="44280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7668" tIns="0" rIns="207668" bIns="0" numCol="1" spcCol="1270" anchor="ctr" anchorCtr="0">
          <a:noAutofit/>
        </a:bodyPr>
        <a:lstStyle/>
        <a:p>
          <a:pPr lvl="0" algn="l" defTabSz="1066800">
            <a:lnSpc>
              <a:spcPct val="90000"/>
            </a:lnSpc>
            <a:spcBef>
              <a:spcPct val="0"/>
            </a:spcBef>
            <a:spcAft>
              <a:spcPct val="35000"/>
            </a:spcAft>
          </a:pPr>
          <a:r>
            <a:rPr lang="en-US" sz="2400" b="1" kern="1200" dirty="0"/>
            <a:t>I. Design - </a:t>
          </a:r>
          <a:r>
            <a:rPr lang="el-GR" sz="2400" b="1" kern="1200" dirty="0"/>
            <a:t>Σχεδιασμός</a:t>
          </a:r>
        </a:p>
      </dsp:txBody>
      <dsp:txXfrm>
        <a:off x="392443" y="111689"/>
        <a:ext cx="5494210" cy="442800"/>
      </dsp:txXfrm>
    </dsp:sp>
    <dsp:sp modelId="{C281162D-41D5-4134-A2F7-CF7274503B4C}">
      <dsp:nvSpPr>
        <dsp:cNvPr id="0" name=""/>
        <dsp:cNvSpPr/>
      </dsp:nvSpPr>
      <dsp:spPr>
        <a:xfrm>
          <a:off x="0" y="1261439"/>
          <a:ext cx="7848872" cy="3780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40F060-54CF-434D-9DD7-73414985724A}">
      <dsp:nvSpPr>
        <dsp:cNvPr id="0" name=""/>
        <dsp:cNvSpPr/>
      </dsp:nvSpPr>
      <dsp:spPr>
        <a:xfrm>
          <a:off x="392443" y="792089"/>
          <a:ext cx="5530252" cy="69075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7668" tIns="0" rIns="207668" bIns="0" numCol="1" spcCol="1270" anchor="ctr" anchorCtr="0">
          <a:noAutofit/>
        </a:bodyPr>
        <a:lstStyle/>
        <a:p>
          <a:pPr lvl="0" algn="l" defTabSz="1066800">
            <a:lnSpc>
              <a:spcPct val="90000"/>
            </a:lnSpc>
            <a:spcBef>
              <a:spcPct val="0"/>
            </a:spcBef>
            <a:spcAft>
              <a:spcPct val="35000"/>
            </a:spcAft>
          </a:pPr>
          <a:r>
            <a:rPr lang="en-US" sz="2400" b="1" kern="1200" dirty="0"/>
            <a:t>II. Development</a:t>
          </a:r>
          <a:r>
            <a:rPr lang="el-GR" sz="2400" b="1" kern="1200" dirty="0"/>
            <a:t> - Ανάπτυξη</a:t>
          </a:r>
        </a:p>
      </dsp:txBody>
      <dsp:txXfrm>
        <a:off x="392443" y="792089"/>
        <a:ext cx="5530252" cy="690750"/>
      </dsp:txXfrm>
    </dsp:sp>
    <dsp:sp modelId="{C6CE752F-6E71-4BB3-A6D2-1200AD36E455}">
      <dsp:nvSpPr>
        <dsp:cNvPr id="0" name=""/>
        <dsp:cNvSpPr/>
      </dsp:nvSpPr>
      <dsp:spPr>
        <a:xfrm>
          <a:off x="0" y="1941839"/>
          <a:ext cx="7848872" cy="3780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71DCDF-D35A-475A-84DC-5D955C9293AC}">
      <dsp:nvSpPr>
        <dsp:cNvPr id="0" name=""/>
        <dsp:cNvSpPr/>
      </dsp:nvSpPr>
      <dsp:spPr>
        <a:xfrm>
          <a:off x="392443" y="1720439"/>
          <a:ext cx="5494210" cy="44280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7668" tIns="0" rIns="207668" bIns="0" numCol="1" spcCol="1270" anchor="ctr" anchorCtr="0">
          <a:noAutofit/>
        </a:bodyPr>
        <a:lstStyle/>
        <a:p>
          <a:pPr lvl="0" algn="l" defTabSz="1066800">
            <a:lnSpc>
              <a:spcPct val="90000"/>
            </a:lnSpc>
            <a:spcBef>
              <a:spcPct val="0"/>
            </a:spcBef>
            <a:spcAft>
              <a:spcPct val="35000"/>
            </a:spcAft>
          </a:pPr>
          <a:r>
            <a:rPr lang="en-US" sz="2400" b="1" kern="1200" dirty="0"/>
            <a:t>III. Implementation</a:t>
          </a:r>
          <a:r>
            <a:rPr lang="el-GR" sz="2400" b="1" kern="1200" dirty="0"/>
            <a:t> -Εφαρμογή</a:t>
          </a:r>
        </a:p>
      </dsp:txBody>
      <dsp:txXfrm>
        <a:off x="392443" y="1720439"/>
        <a:ext cx="5494210" cy="442800"/>
      </dsp:txXfrm>
    </dsp:sp>
    <dsp:sp modelId="{328A5F33-9DB4-4A94-BE10-0177168F4C5A}">
      <dsp:nvSpPr>
        <dsp:cNvPr id="0" name=""/>
        <dsp:cNvSpPr/>
      </dsp:nvSpPr>
      <dsp:spPr>
        <a:xfrm>
          <a:off x="0" y="2893910"/>
          <a:ext cx="7848872" cy="3780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65A966-05FA-4B79-8481-97B8376A7DC4}">
      <dsp:nvSpPr>
        <dsp:cNvPr id="0" name=""/>
        <dsp:cNvSpPr/>
      </dsp:nvSpPr>
      <dsp:spPr>
        <a:xfrm>
          <a:off x="392443" y="2400839"/>
          <a:ext cx="5530197" cy="714471"/>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7668" tIns="0" rIns="207668" bIns="0" numCol="1" spcCol="1270" anchor="ctr" anchorCtr="0">
          <a:noAutofit/>
        </a:bodyPr>
        <a:lstStyle/>
        <a:p>
          <a:pPr lvl="0" algn="l" defTabSz="1066800">
            <a:lnSpc>
              <a:spcPct val="90000"/>
            </a:lnSpc>
            <a:spcBef>
              <a:spcPct val="0"/>
            </a:spcBef>
            <a:spcAft>
              <a:spcPct val="35000"/>
            </a:spcAft>
          </a:pPr>
          <a:r>
            <a:rPr lang="en-US" sz="2400" b="1" kern="1200" dirty="0"/>
            <a:t>IV. Evaluation</a:t>
          </a:r>
          <a:r>
            <a:rPr lang="el-GR" sz="2400" b="1" kern="1200" dirty="0"/>
            <a:t> - Αξιολόγηση</a:t>
          </a:r>
        </a:p>
      </dsp:txBody>
      <dsp:txXfrm>
        <a:off x="392443" y="2400839"/>
        <a:ext cx="5530197" cy="714471"/>
      </dsp:txXfrm>
    </dsp:sp>
    <dsp:sp modelId="{D653F168-BCB9-45B1-B234-E74AFCBC8B6C}">
      <dsp:nvSpPr>
        <dsp:cNvPr id="0" name=""/>
        <dsp:cNvSpPr/>
      </dsp:nvSpPr>
      <dsp:spPr>
        <a:xfrm>
          <a:off x="0" y="3574310"/>
          <a:ext cx="7848872" cy="3780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60C0BD-FFD4-44A1-8513-C31173AE5402}">
      <dsp:nvSpPr>
        <dsp:cNvPr id="0" name=""/>
        <dsp:cNvSpPr/>
      </dsp:nvSpPr>
      <dsp:spPr>
        <a:xfrm>
          <a:off x="392443" y="3352910"/>
          <a:ext cx="5494210" cy="44280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7668" tIns="0" rIns="207668" bIns="0" numCol="1" spcCol="1270" anchor="ctr" anchorCtr="0">
          <a:noAutofit/>
        </a:bodyPr>
        <a:lstStyle/>
        <a:p>
          <a:pPr lvl="0" algn="l" defTabSz="1066800">
            <a:lnSpc>
              <a:spcPct val="90000"/>
            </a:lnSpc>
            <a:spcBef>
              <a:spcPct val="0"/>
            </a:spcBef>
            <a:spcAft>
              <a:spcPct val="35000"/>
            </a:spcAft>
          </a:pPr>
          <a:r>
            <a:rPr lang="en-US" sz="2400" b="1" kern="1200" dirty="0"/>
            <a:t>V. Redesign</a:t>
          </a:r>
          <a:r>
            <a:rPr lang="el-GR" sz="2400" b="1" kern="1200" dirty="0"/>
            <a:t> - Επανασχεδιασμός</a:t>
          </a:r>
        </a:p>
      </dsp:txBody>
      <dsp:txXfrm>
        <a:off x="392443" y="3352910"/>
        <a:ext cx="5494210" cy="44280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7BE64B0-7A25-4687-B2A8-DF9A3E5E2F01}">
      <dsp:nvSpPr>
        <dsp:cNvPr id="0" name=""/>
        <dsp:cNvSpPr/>
      </dsp:nvSpPr>
      <dsp:spPr>
        <a:xfrm>
          <a:off x="0" y="0"/>
          <a:ext cx="9144000" cy="599040"/>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0" u="none" kern="1200" dirty="0" err="1"/>
            <a:t>Κατηγοριοποιητική</a:t>
          </a:r>
          <a:r>
            <a:rPr lang="el-GR" sz="2400" b="0" u="none" kern="1200" dirty="0"/>
            <a:t> αντίληψη</a:t>
          </a:r>
          <a:endParaRPr lang="el-GR" sz="2400" b="0" kern="1200" dirty="0"/>
        </a:p>
      </dsp:txBody>
      <dsp:txXfrm>
        <a:off x="0" y="0"/>
        <a:ext cx="9144000" cy="599040"/>
      </dsp:txXfrm>
    </dsp:sp>
    <dsp:sp modelId="{46EDF050-2CD6-4BC6-BECE-17E48EA93810}">
      <dsp:nvSpPr>
        <dsp:cNvPr id="0" name=""/>
        <dsp:cNvSpPr/>
      </dsp:nvSpPr>
      <dsp:spPr>
        <a:xfrm>
          <a:off x="0" y="667734"/>
          <a:ext cx="9144000"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l-GR" sz="2000" b="0" i="1" kern="1200" dirty="0"/>
            <a:t>Ο ιός ανήκει στη νανοκλίμακα,</a:t>
          </a:r>
          <a:r>
            <a:rPr lang="el-GR" sz="2000" b="0" i="1" kern="1200" baseline="0" dirty="0"/>
            <a:t> το βακτήριο ανήκει στην μικροκλίμακα</a:t>
          </a:r>
          <a:endParaRPr lang="el-GR" sz="2000" kern="1200" dirty="0"/>
        </a:p>
      </dsp:txBody>
      <dsp:txXfrm>
        <a:off x="0" y="667734"/>
        <a:ext cx="9144000" cy="529920"/>
      </dsp:txXfrm>
    </dsp:sp>
    <dsp:sp modelId="{7BE1ACED-A1CB-4C7A-9D92-E7E07672D838}">
      <dsp:nvSpPr>
        <dsp:cNvPr id="0" name=""/>
        <dsp:cNvSpPr/>
      </dsp:nvSpPr>
      <dsp:spPr>
        <a:xfrm>
          <a:off x="0" y="1201656"/>
          <a:ext cx="9144000" cy="599040"/>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u="none" kern="1200" dirty="0"/>
            <a:t>Σχεσιακή</a:t>
          </a:r>
          <a:r>
            <a:rPr lang="el-GR" sz="2400" u="none" kern="1200" baseline="0" dirty="0"/>
            <a:t> αντίληψη</a:t>
          </a:r>
          <a:endParaRPr lang="el-GR" sz="2400" kern="1200" dirty="0"/>
        </a:p>
      </dsp:txBody>
      <dsp:txXfrm>
        <a:off x="0" y="1201656"/>
        <a:ext cx="9144000" cy="599040"/>
      </dsp:txXfrm>
    </dsp:sp>
    <dsp:sp modelId="{DC1FA7F6-896D-4829-AE1A-50C79F359470}">
      <dsp:nvSpPr>
        <dsp:cNvPr id="0" name=""/>
        <dsp:cNvSpPr/>
      </dsp:nvSpPr>
      <dsp:spPr>
        <a:xfrm>
          <a:off x="0" y="1800696"/>
          <a:ext cx="9144000"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l-GR" sz="2000" kern="1200" dirty="0"/>
            <a:t>Άτομο</a:t>
          </a:r>
          <a:r>
            <a:rPr lang="en-US" sz="2000" kern="1200" dirty="0"/>
            <a:t> </a:t>
          </a:r>
          <a:r>
            <a:rPr lang="el-GR" sz="2000" kern="1200" dirty="0"/>
            <a:t>&lt;ιός</a:t>
          </a:r>
          <a:r>
            <a:rPr lang="en-US" sz="2000" kern="1200" dirty="0"/>
            <a:t> </a:t>
          </a:r>
          <a:r>
            <a:rPr lang="el-GR" sz="2000" kern="1200" dirty="0"/>
            <a:t>&lt;βακτήριο</a:t>
          </a:r>
          <a:r>
            <a:rPr lang="en-US" sz="2000" kern="1200" dirty="0"/>
            <a:t> </a:t>
          </a:r>
          <a:r>
            <a:rPr lang="el-GR" sz="2000" kern="1200" dirty="0"/>
            <a:t>&lt;μυρμήγκι</a:t>
          </a:r>
        </a:p>
      </dsp:txBody>
      <dsp:txXfrm>
        <a:off x="0" y="1800696"/>
        <a:ext cx="9144000" cy="529920"/>
      </dsp:txXfrm>
    </dsp:sp>
    <dsp:sp modelId="{A057D012-EB62-4E0E-BCBA-DA853A33A8C7}">
      <dsp:nvSpPr>
        <dsp:cNvPr id="0" name=""/>
        <dsp:cNvSpPr/>
      </dsp:nvSpPr>
      <dsp:spPr>
        <a:xfrm>
          <a:off x="0" y="2330616"/>
          <a:ext cx="9144000" cy="599040"/>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kern="1200" dirty="0"/>
            <a:t>Αναλογική ποιοτική αντίληψη</a:t>
          </a:r>
        </a:p>
      </dsp:txBody>
      <dsp:txXfrm>
        <a:off x="0" y="2330616"/>
        <a:ext cx="9144000" cy="599040"/>
      </dsp:txXfrm>
    </dsp:sp>
    <dsp:sp modelId="{1EB9E334-338E-4350-89B3-5E6E9D02C784}">
      <dsp:nvSpPr>
        <dsp:cNvPr id="0" name=""/>
        <dsp:cNvSpPr/>
      </dsp:nvSpPr>
      <dsp:spPr>
        <a:xfrm>
          <a:off x="0" y="2929656"/>
          <a:ext cx="91440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l-GR" sz="2000" b="0" i="1" kern="1200" baseline="0" dirty="0"/>
            <a:t>Όσο μικρότερη είναι η τρίχα από τον άνθρωπο, τόσο μικρότερος είναι ο ιός από την τρίχα</a:t>
          </a:r>
          <a:endParaRPr lang="el-GR" sz="2000" kern="1200" dirty="0"/>
        </a:p>
      </dsp:txBody>
      <dsp:txXfrm>
        <a:off x="0" y="2929656"/>
        <a:ext cx="9144000" cy="612720"/>
      </dsp:txXfrm>
    </dsp:sp>
    <dsp:sp modelId="{64F8FF79-E581-4174-9E48-18393E04A621}">
      <dsp:nvSpPr>
        <dsp:cNvPr id="0" name=""/>
        <dsp:cNvSpPr/>
      </dsp:nvSpPr>
      <dsp:spPr>
        <a:xfrm>
          <a:off x="0" y="3617349"/>
          <a:ext cx="9144000" cy="599040"/>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kern="1200" dirty="0"/>
            <a:t>Αναλογική Ποσοτική Αντίληψη</a:t>
          </a:r>
        </a:p>
      </dsp:txBody>
      <dsp:txXfrm>
        <a:off x="0" y="3617349"/>
        <a:ext cx="9144000" cy="599040"/>
      </dsp:txXfrm>
    </dsp:sp>
    <dsp:sp modelId="{45A790A9-BDB3-47F1-8994-F13E7ECAACF0}">
      <dsp:nvSpPr>
        <dsp:cNvPr id="0" name=""/>
        <dsp:cNvSpPr/>
      </dsp:nvSpPr>
      <dsp:spPr>
        <a:xfrm>
          <a:off x="0" y="4227144"/>
          <a:ext cx="9144000" cy="89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25400" rIns="142240" bIns="25400" numCol="1" spcCol="1270" anchor="t" anchorCtr="0">
          <a:noAutofit/>
        </a:bodyPr>
        <a:lstStyle/>
        <a:p>
          <a:pPr marL="228600" lvl="1" indent="-228600" algn="just" defTabSz="889000">
            <a:lnSpc>
              <a:spcPct val="90000"/>
            </a:lnSpc>
            <a:spcBef>
              <a:spcPct val="0"/>
            </a:spcBef>
            <a:spcAft>
              <a:spcPct val="20000"/>
            </a:spcAft>
            <a:buChar char="••"/>
          </a:pPr>
          <a:r>
            <a:rPr lang="el-GR" sz="2000" b="0" i="1" kern="1200" baseline="0" dirty="0"/>
            <a:t>Το μήκος του μυρμηγκιού είναι 1000 μικρότερο από το ύψος του ανθρώπου όσες φορές είναι μικρότερο το πλάτος της έλικας του </a:t>
          </a:r>
          <a:r>
            <a:rPr lang="en-US" sz="2000" b="0" i="1" kern="1200" baseline="0" dirty="0"/>
            <a:t>DNA </a:t>
          </a:r>
          <a:r>
            <a:rPr lang="el-GR" sz="2000" b="0" i="1" kern="1200" baseline="0" dirty="0"/>
            <a:t>από το μέγεθος του βακτηρίου</a:t>
          </a:r>
          <a:endParaRPr lang="el-GR" sz="2000" kern="1200" dirty="0"/>
        </a:p>
      </dsp:txBody>
      <dsp:txXfrm>
        <a:off x="0" y="4227144"/>
        <a:ext cx="9144000" cy="894240"/>
      </dsp:txXfrm>
    </dsp:sp>
    <dsp:sp modelId="{CF2C500E-0E39-4814-87E2-A86975F8C12B}">
      <dsp:nvSpPr>
        <dsp:cNvPr id="0" name=""/>
        <dsp:cNvSpPr/>
      </dsp:nvSpPr>
      <dsp:spPr>
        <a:xfrm>
          <a:off x="0" y="5151856"/>
          <a:ext cx="9144000" cy="599040"/>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kern="1200" dirty="0"/>
            <a:t>Ποσοτική Απόλυτη Αντίληψη</a:t>
          </a:r>
        </a:p>
      </dsp:txBody>
      <dsp:txXfrm>
        <a:off x="0" y="5151856"/>
        <a:ext cx="9144000" cy="599040"/>
      </dsp:txXfrm>
    </dsp:sp>
    <dsp:sp modelId="{58A417A4-13B7-4744-8844-0B7B9B335F6B}">
      <dsp:nvSpPr>
        <dsp:cNvPr id="0" name=""/>
        <dsp:cNvSpPr/>
      </dsp:nvSpPr>
      <dsp:spPr>
        <a:xfrm>
          <a:off x="0" y="5707392"/>
          <a:ext cx="9144000"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l-GR" sz="2000" kern="1200" dirty="0"/>
            <a:t>Η διάμετρος του </a:t>
          </a:r>
          <a:r>
            <a:rPr lang="en-US" sz="2000" kern="1200" dirty="0"/>
            <a:t>DNA </a:t>
          </a:r>
          <a:r>
            <a:rPr lang="el-GR" sz="2000" kern="1200" dirty="0"/>
            <a:t>είναι περίπου 2</a:t>
          </a:r>
          <a:r>
            <a:rPr lang="en-US" sz="2000" kern="1200" dirty="0"/>
            <a:t>nm</a:t>
          </a:r>
          <a:endParaRPr lang="el-GR" sz="2000" kern="1200" dirty="0"/>
        </a:p>
      </dsp:txBody>
      <dsp:txXfrm>
        <a:off x="0" y="5707392"/>
        <a:ext cx="9144000" cy="529920"/>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7BE64B0-7A25-4687-B2A8-DF9A3E5E2F01}">
      <dsp:nvSpPr>
        <dsp:cNvPr id="0" name=""/>
        <dsp:cNvSpPr/>
      </dsp:nvSpPr>
      <dsp:spPr>
        <a:xfrm>
          <a:off x="0" y="0"/>
          <a:ext cx="3456384" cy="692640"/>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dk1"/>
        </a:lnRef>
        <a:fillRef idx="2">
          <a:schemeClr val="dk1"/>
        </a:fillRef>
        <a:effectRef idx="1">
          <a:schemeClr val="dk1"/>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l-GR" sz="2000" b="0" u="none" kern="1200" dirty="0" err="1"/>
            <a:t>Κατηγοριοποιητική</a:t>
          </a:r>
          <a:r>
            <a:rPr lang="el-GR" sz="2000" b="0" u="none" kern="1200" dirty="0"/>
            <a:t> αντίληψη</a:t>
          </a:r>
          <a:endParaRPr lang="el-GR" sz="2000" b="0" kern="1200" dirty="0"/>
        </a:p>
      </dsp:txBody>
      <dsp:txXfrm>
        <a:off x="0" y="0"/>
        <a:ext cx="3456384" cy="692640"/>
      </dsp:txXfrm>
    </dsp:sp>
    <dsp:sp modelId="{46EDF050-2CD6-4BC6-BECE-17E48EA93810}">
      <dsp:nvSpPr>
        <dsp:cNvPr id="0" name=""/>
        <dsp:cNvSpPr/>
      </dsp:nvSpPr>
      <dsp:spPr>
        <a:xfrm>
          <a:off x="0" y="755309"/>
          <a:ext cx="3456384"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40" tIns="25400" rIns="142240" bIns="25400" numCol="1" spcCol="1270" anchor="t" anchorCtr="0">
          <a:noAutofit/>
        </a:bodyPr>
        <a:lstStyle/>
        <a:p>
          <a:pPr marL="228600" lvl="1" indent="-228600" algn="l" defTabSz="889000">
            <a:lnSpc>
              <a:spcPct val="90000"/>
            </a:lnSpc>
            <a:spcBef>
              <a:spcPct val="0"/>
            </a:spcBef>
            <a:spcAft>
              <a:spcPct val="20000"/>
            </a:spcAft>
            <a:buChar char="••"/>
          </a:pPr>
          <a:endParaRPr lang="el-GR" sz="2000" kern="1200" dirty="0"/>
        </a:p>
      </dsp:txBody>
      <dsp:txXfrm>
        <a:off x="0" y="755309"/>
        <a:ext cx="3456384" cy="612720"/>
      </dsp:txXfrm>
    </dsp:sp>
    <dsp:sp modelId="{7BE1ACED-A1CB-4C7A-9D92-E7E07672D838}">
      <dsp:nvSpPr>
        <dsp:cNvPr id="0" name=""/>
        <dsp:cNvSpPr/>
      </dsp:nvSpPr>
      <dsp:spPr>
        <a:xfrm>
          <a:off x="0" y="1372655"/>
          <a:ext cx="3456384" cy="692640"/>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dk1"/>
        </a:lnRef>
        <a:fillRef idx="2">
          <a:schemeClr val="dk1"/>
        </a:fillRef>
        <a:effectRef idx="1">
          <a:schemeClr val="dk1"/>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l-GR" sz="2000" u="none" kern="1200" dirty="0"/>
            <a:t>Σχεσιακή</a:t>
          </a:r>
          <a:r>
            <a:rPr lang="el-GR" sz="2000" u="none" kern="1200" baseline="0" dirty="0"/>
            <a:t> αντίληψη</a:t>
          </a:r>
          <a:endParaRPr lang="el-GR" sz="2000" kern="1200" dirty="0"/>
        </a:p>
      </dsp:txBody>
      <dsp:txXfrm>
        <a:off x="0" y="1372655"/>
        <a:ext cx="3456384" cy="692640"/>
      </dsp:txXfrm>
    </dsp:sp>
    <dsp:sp modelId="{DC1FA7F6-896D-4829-AE1A-50C79F359470}">
      <dsp:nvSpPr>
        <dsp:cNvPr id="0" name=""/>
        <dsp:cNvSpPr/>
      </dsp:nvSpPr>
      <dsp:spPr>
        <a:xfrm>
          <a:off x="0" y="2065295"/>
          <a:ext cx="3456384"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40" tIns="25400" rIns="142240" bIns="25400" numCol="1" spcCol="1270" anchor="t" anchorCtr="0">
          <a:noAutofit/>
        </a:bodyPr>
        <a:lstStyle/>
        <a:p>
          <a:pPr marL="228600" lvl="1" indent="-228600" algn="l" defTabSz="889000">
            <a:lnSpc>
              <a:spcPct val="90000"/>
            </a:lnSpc>
            <a:spcBef>
              <a:spcPct val="0"/>
            </a:spcBef>
            <a:spcAft>
              <a:spcPct val="20000"/>
            </a:spcAft>
            <a:buChar char="••"/>
          </a:pPr>
          <a:endParaRPr lang="el-GR" sz="2000" kern="1200" dirty="0"/>
        </a:p>
      </dsp:txBody>
      <dsp:txXfrm>
        <a:off x="0" y="2065295"/>
        <a:ext cx="3456384" cy="612720"/>
      </dsp:txXfrm>
    </dsp:sp>
    <dsp:sp modelId="{A057D012-EB62-4E0E-BCBA-DA853A33A8C7}">
      <dsp:nvSpPr>
        <dsp:cNvPr id="0" name=""/>
        <dsp:cNvSpPr/>
      </dsp:nvSpPr>
      <dsp:spPr>
        <a:xfrm>
          <a:off x="0" y="2678015"/>
          <a:ext cx="3456384" cy="692640"/>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dk1"/>
        </a:lnRef>
        <a:fillRef idx="2">
          <a:schemeClr val="dk1"/>
        </a:fillRef>
        <a:effectRef idx="1">
          <a:schemeClr val="dk1"/>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l-GR" sz="2000" strike="noStrike" kern="1200" dirty="0"/>
            <a:t>Αναλογική ποιοτική αντίληψη</a:t>
          </a:r>
        </a:p>
      </dsp:txBody>
      <dsp:txXfrm>
        <a:off x="0" y="2678015"/>
        <a:ext cx="3456384" cy="692640"/>
      </dsp:txXfrm>
    </dsp:sp>
    <dsp:sp modelId="{1EB9E334-338E-4350-89B3-5E6E9D02C784}">
      <dsp:nvSpPr>
        <dsp:cNvPr id="0" name=""/>
        <dsp:cNvSpPr/>
      </dsp:nvSpPr>
      <dsp:spPr>
        <a:xfrm>
          <a:off x="0" y="3370656"/>
          <a:ext cx="3456384"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40" tIns="25400" rIns="142240" bIns="25400" numCol="1" spcCol="1270" anchor="t" anchorCtr="0">
          <a:noAutofit/>
        </a:bodyPr>
        <a:lstStyle/>
        <a:p>
          <a:pPr marL="228600" lvl="1" indent="-228600" algn="l" defTabSz="889000">
            <a:lnSpc>
              <a:spcPct val="90000"/>
            </a:lnSpc>
            <a:spcBef>
              <a:spcPct val="0"/>
            </a:spcBef>
            <a:spcAft>
              <a:spcPct val="20000"/>
            </a:spcAft>
            <a:buChar char="••"/>
          </a:pPr>
          <a:endParaRPr lang="el-GR" sz="2000" kern="1200" dirty="0"/>
        </a:p>
      </dsp:txBody>
      <dsp:txXfrm>
        <a:off x="0" y="3370656"/>
        <a:ext cx="3456384" cy="612720"/>
      </dsp:txXfrm>
    </dsp:sp>
    <dsp:sp modelId="{64F8FF79-E581-4174-9E48-18393E04A621}">
      <dsp:nvSpPr>
        <dsp:cNvPr id="0" name=""/>
        <dsp:cNvSpPr/>
      </dsp:nvSpPr>
      <dsp:spPr>
        <a:xfrm>
          <a:off x="0" y="4034746"/>
          <a:ext cx="3456384" cy="692640"/>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dk1"/>
        </a:lnRef>
        <a:fillRef idx="2">
          <a:schemeClr val="dk1"/>
        </a:fillRef>
        <a:effectRef idx="1">
          <a:schemeClr val="dk1"/>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l-GR" sz="2000" strike="noStrike" kern="1200" dirty="0"/>
            <a:t>Αναλογική Ποσοτική Αντίληψη</a:t>
          </a:r>
        </a:p>
      </dsp:txBody>
      <dsp:txXfrm>
        <a:off x="0" y="4034746"/>
        <a:ext cx="3456384" cy="692640"/>
      </dsp:txXfrm>
    </dsp:sp>
    <dsp:sp modelId="{45A790A9-BDB3-47F1-8994-F13E7ECAACF0}">
      <dsp:nvSpPr>
        <dsp:cNvPr id="0" name=""/>
        <dsp:cNvSpPr/>
      </dsp:nvSpPr>
      <dsp:spPr>
        <a:xfrm>
          <a:off x="0" y="4775139"/>
          <a:ext cx="3456384"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40" tIns="25400" rIns="142240" bIns="25400" numCol="1" spcCol="1270" anchor="t" anchorCtr="0">
          <a:noAutofit/>
        </a:bodyPr>
        <a:lstStyle/>
        <a:p>
          <a:pPr marL="228600" lvl="1" indent="-228600" algn="just" defTabSz="889000">
            <a:lnSpc>
              <a:spcPct val="90000"/>
            </a:lnSpc>
            <a:spcBef>
              <a:spcPct val="0"/>
            </a:spcBef>
            <a:spcAft>
              <a:spcPct val="20000"/>
            </a:spcAft>
            <a:buChar char="••"/>
          </a:pPr>
          <a:endParaRPr lang="el-GR" sz="2000" kern="1200" dirty="0"/>
        </a:p>
      </dsp:txBody>
      <dsp:txXfrm>
        <a:off x="0" y="4775139"/>
        <a:ext cx="3456384" cy="612720"/>
      </dsp:txXfrm>
    </dsp:sp>
    <dsp:sp modelId="{CF2C500E-0E39-4814-87E2-A86975F8C12B}">
      <dsp:nvSpPr>
        <dsp:cNvPr id="0" name=""/>
        <dsp:cNvSpPr/>
      </dsp:nvSpPr>
      <dsp:spPr>
        <a:xfrm>
          <a:off x="0" y="5356031"/>
          <a:ext cx="3456384" cy="692640"/>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dk1"/>
        </a:lnRef>
        <a:fillRef idx="2">
          <a:schemeClr val="dk1"/>
        </a:fillRef>
        <a:effectRef idx="1">
          <a:schemeClr val="dk1"/>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l-GR" sz="2000" kern="1200" dirty="0"/>
            <a:t>Ποσοτική Απόλυτη Αντίληψη</a:t>
          </a:r>
        </a:p>
      </dsp:txBody>
      <dsp:txXfrm>
        <a:off x="0" y="5356031"/>
        <a:ext cx="3456384" cy="692640"/>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7BE64B0-7A25-4687-B2A8-DF9A3E5E2F01}">
      <dsp:nvSpPr>
        <dsp:cNvPr id="0" name=""/>
        <dsp:cNvSpPr/>
      </dsp:nvSpPr>
      <dsp:spPr>
        <a:xfrm>
          <a:off x="0" y="0"/>
          <a:ext cx="6228184" cy="577980"/>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0" u="none" kern="1200" dirty="0" err="1"/>
            <a:t>Κατηγοριοποιητική</a:t>
          </a:r>
          <a:r>
            <a:rPr lang="el-GR" sz="2400" b="0" u="none" kern="1200" dirty="0"/>
            <a:t> αντίληψη</a:t>
          </a:r>
          <a:endParaRPr lang="el-GR" sz="2400" b="0" kern="1200" dirty="0"/>
        </a:p>
      </dsp:txBody>
      <dsp:txXfrm>
        <a:off x="0" y="0"/>
        <a:ext cx="6228184" cy="577980"/>
      </dsp:txXfrm>
    </dsp:sp>
    <dsp:sp modelId="{46EDF050-2CD6-4BC6-BECE-17E48EA93810}">
      <dsp:nvSpPr>
        <dsp:cNvPr id="0" name=""/>
        <dsp:cNvSpPr/>
      </dsp:nvSpPr>
      <dsp:spPr>
        <a:xfrm>
          <a:off x="0" y="593129"/>
          <a:ext cx="6228184"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745" tIns="27940" rIns="156464" bIns="27940" numCol="1" spcCol="1270" anchor="t" anchorCtr="0">
          <a:noAutofit/>
        </a:bodyPr>
        <a:lstStyle/>
        <a:p>
          <a:pPr marL="228600" lvl="1" indent="-228600" algn="l" defTabSz="977900">
            <a:lnSpc>
              <a:spcPct val="90000"/>
            </a:lnSpc>
            <a:spcBef>
              <a:spcPct val="0"/>
            </a:spcBef>
            <a:spcAft>
              <a:spcPct val="20000"/>
            </a:spcAft>
            <a:buChar char="••"/>
          </a:pPr>
          <a:endParaRPr lang="el-GR" sz="2200" kern="1200" dirty="0"/>
        </a:p>
      </dsp:txBody>
      <dsp:txXfrm>
        <a:off x="0" y="593129"/>
        <a:ext cx="6228184" cy="215280"/>
      </dsp:txXfrm>
    </dsp:sp>
    <dsp:sp modelId="{7BE1ACED-A1CB-4C7A-9D92-E7E07672D838}">
      <dsp:nvSpPr>
        <dsp:cNvPr id="0" name=""/>
        <dsp:cNvSpPr/>
      </dsp:nvSpPr>
      <dsp:spPr>
        <a:xfrm>
          <a:off x="0" y="812269"/>
          <a:ext cx="6228184" cy="577980"/>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u="none" kern="1200" dirty="0"/>
            <a:t>Σχεσιακή</a:t>
          </a:r>
          <a:r>
            <a:rPr lang="el-GR" sz="2400" u="none" kern="1200" baseline="0" dirty="0"/>
            <a:t> αντίληψη</a:t>
          </a:r>
          <a:endParaRPr lang="el-GR" sz="2400" kern="1200" dirty="0"/>
        </a:p>
      </dsp:txBody>
      <dsp:txXfrm>
        <a:off x="0" y="812269"/>
        <a:ext cx="6228184" cy="577980"/>
      </dsp:txXfrm>
    </dsp:sp>
    <dsp:sp modelId="{DC1FA7F6-896D-4829-AE1A-50C79F359470}">
      <dsp:nvSpPr>
        <dsp:cNvPr id="0" name=""/>
        <dsp:cNvSpPr/>
      </dsp:nvSpPr>
      <dsp:spPr>
        <a:xfrm>
          <a:off x="0" y="1390249"/>
          <a:ext cx="6228184"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745" tIns="27940" rIns="156464" bIns="27940" numCol="1" spcCol="1270" anchor="t" anchorCtr="0">
          <a:noAutofit/>
        </a:bodyPr>
        <a:lstStyle/>
        <a:p>
          <a:pPr marL="228600" lvl="1" indent="-228600" algn="l" defTabSz="977900">
            <a:lnSpc>
              <a:spcPct val="90000"/>
            </a:lnSpc>
            <a:spcBef>
              <a:spcPct val="0"/>
            </a:spcBef>
            <a:spcAft>
              <a:spcPct val="20000"/>
            </a:spcAft>
            <a:buChar char="••"/>
          </a:pPr>
          <a:endParaRPr lang="el-GR" sz="2200" kern="1200" dirty="0"/>
        </a:p>
      </dsp:txBody>
      <dsp:txXfrm>
        <a:off x="0" y="1390249"/>
        <a:ext cx="6228184" cy="215280"/>
      </dsp:txXfrm>
    </dsp:sp>
    <dsp:sp modelId="{A057D012-EB62-4E0E-BCBA-DA853A33A8C7}">
      <dsp:nvSpPr>
        <dsp:cNvPr id="0" name=""/>
        <dsp:cNvSpPr/>
      </dsp:nvSpPr>
      <dsp:spPr>
        <a:xfrm>
          <a:off x="0" y="1605529"/>
          <a:ext cx="6228184" cy="577980"/>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strike="noStrike" kern="1200" dirty="0"/>
            <a:t>Αναλογική ποιοτική αντίληψη</a:t>
          </a:r>
        </a:p>
      </dsp:txBody>
      <dsp:txXfrm>
        <a:off x="0" y="1605529"/>
        <a:ext cx="6228184" cy="577980"/>
      </dsp:txXfrm>
    </dsp:sp>
    <dsp:sp modelId="{1EB9E334-338E-4350-89B3-5E6E9D02C784}">
      <dsp:nvSpPr>
        <dsp:cNvPr id="0" name=""/>
        <dsp:cNvSpPr/>
      </dsp:nvSpPr>
      <dsp:spPr>
        <a:xfrm>
          <a:off x="0" y="2183510"/>
          <a:ext cx="6228184"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745" tIns="27940" rIns="156464" bIns="27940" numCol="1" spcCol="1270" anchor="t" anchorCtr="0">
          <a:noAutofit/>
        </a:bodyPr>
        <a:lstStyle/>
        <a:p>
          <a:pPr marL="228600" lvl="1" indent="-228600" algn="l" defTabSz="977900">
            <a:lnSpc>
              <a:spcPct val="90000"/>
            </a:lnSpc>
            <a:spcBef>
              <a:spcPct val="0"/>
            </a:spcBef>
            <a:spcAft>
              <a:spcPct val="20000"/>
            </a:spcAft>
            <a:buChar char="••"/>
          </a:pPr>
          <a:endParaRPr lang="el-GR" sz="2200" kern="1200" dirty="0"/>
        </a:p>
      </dsp:txBody>
      <dsp:txXfrm>
        <a:off x="0" y="2183510"/>
        <a:ext cx="6228184" cy="215280"/>
      </dsp:txXfrm>
    </dsp:sp>
    <dsp:sp modelId="{64F8FF79-E581-4174-9E48-18393E04A621}">
      <dsp:nvSpPr>
        <dsp:cNvPr id="0" name=""/>
        <dsp:cNvSpPr/>
      </dsp:nvSpPr>
      <dsp:spPr>
        <a:xfrm>
          <a:off x="0" y="2416839"/>
          <a:ext cx="6228184" cy="577980"/>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strike="noStrike" kern="1200" dirty="0"/>
            <a:t>Αναλογική Ποσοτική Αντίληψη</a:t>
          </a:r>
        </a:p>
      </dsp:txBody>
      <dsp:txXfrm>
        <a:off x="0" y="2416839"/>
        <a:ext cx="6228184" cy="577980"/>
      </dsp:txXfrm>
    </dsp:sp>
    <dsp:sp modelId="{45A790A9-BDB3-47F1-8994-F13E7ECAACF0}">
      <dsp:nvSpPr>
        <dsp:cNvPr id="0" name=""/>
        <dsp:cNvSpPr/>
      </dsp:nvSpPr>
      <dsp:spPr>
        <a:xfrm>
          <a:off x="0" y="3059484"/>
          <a:ext cx="6228184"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745" tIns="27940" rIns="156464" bIns="27940" numCol="1" spcCol="1270" anchor="t" anchorCtr="0">
          <a:noAutofit/>
        </a:bodyPr>
        <a:lstStyle/>
        <a:p>
          <a:pPr marL="228600" lvl="1" indent="-228600" algn="just" defTabSz="977900">
            <a:lnSpc>
              <a:spcPct val="90000"/>
            </a:lnSpc>
            <a:spcBef>
              <a:spcPct val="0"/>
            </a:spcBef>
            <a:spcAft>
              <a:spcPct val="20000"/>
            </a:spcAft>
            <a:buChar char="••"/>
          </a:pPr>
          <a:endParaRPr lang="el-GR" sz="2200" kern="1200" dirty="0"/>
        </a:p>
      </dsp:txBody>
      <dsp:txXfrm>
        <a:off x="0" y="3059484"/>
        <a:ext cx="6228184" cy="215280"/>
      </dsp:txXfrm>
    </dsp:sp>
    <dsp:sp modelId="{CF2C500E-0E39-4814-87E2-A86975F8C12B}">
      <dsp:nvSpPr>
        <dsp:cNvPr id="0" name=""/>
        <dsp:cNvSpPr/>
      </dsp:nvSpPr>
      <dsp:spPr>
        <a:xfrm>
          <a:off x="0" y="3211060"/>
          <a:ext cx="6228184" cy="577980"/>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kern="1200" dirty="0"/>
            <a:t>Ποσοτική Απόλυτη Αντίληψη</a:t>
          </a:r>
        </a:p>
      </dsp:txBody>
      <dsp:txXfrm>
        <a:off x="0" y="3211060"/>
        <a:ext cx="6228184" cy="577980"/>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93A1638-D131-4C20-81F2-F2DC3FFCBF6A}">
      <dsp:nvSpPr>
        <dsp:cNvPr id="0" name=""/>
        <dsp:cNvSpPr/>
      </dsp:nvSpPr>
      <dsp:spPr>
        <a:xfrm>
          <a:off x="2996527" y="2324085"/>
          <a:ext cx="3240339" cy="255453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l-GR" sz="3200" b="1" kern="1200" dirty="0">
              <a:latin typeface="Arial Narrow" panose="020B0606020202030204" pitchFamily="34" charset="0"/>
            </a:rPr>
            <a:t>Μεγάλες </a:t>
          </a:r>
          <a:r>
            <a:rPr lang="el-GR" sz="3200" b="1" kern="1200" dirty="0" smtClean="0">
              <a:latin typeface="Arial Narrow" panose="020B0606020202030204" pitchFamily="34" charset="0"/>
            </a:rPr>
            <a:t>Ιδέες της ΔΜΑ</a:t>
          </a:r>
          <a:endParaRPr lang="el-GR" sz="3200" b="1" kern="1200" dirty="0">
            <a:latin typeface="Arial Narrow" panose="020B0606020202030204" pitchFamily="34" charset="0"/>
          </a:endParaRPr>
        </a:p>
      </dsp:txBody>
      <dsp:txXfrm>
        <a:off x="2996527" y="2324085"/>
        <a:ext cx="3240339" cy="2554539"/>
      </dsp:txXfrm>
    </dsp:sp>
    <dsp:sp modelId="{0433E395-7D07-4D87-9598-050E9FD48D62}">
      <dsp:nvSpPr>
        <dsp:cNvPr id="0" name=""/>
        <dsp:cNvSpPr/>
      </dsp:nvSpPr>
      <dsp:spPr>
        <a:xfrm rot="10913426">
          <a:off x="2541728" y="3282860"/>
          <a:ext cx="273141" cy="445956"/>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latin typeface="Arial Narrow" panose="020B0606020202030204" pitchFamily="34" charset="0"/>
          </a:endParaRPr>
        </a:p>
      </dsp:txBody>
      <dsp:txXfrm rot="10913426">
        <a:off x="2541728" y="3282860"/>
        <a:ext cx="273141" cy="445956"/>
      </dsp:txXfrm>
    </dsp:sp>
    <dsp:sp modelId="{0BFC015E-216A-4B9A-9D10-D4BFF1CBA8ED}">
      <dsp:nvSpPr>
        <dsp:cNvPr id="0" name=""/>
        <dsp:cNvSpPr/>
      </dsp:nvSpPr>
      <dsp:spPr>
        <a:xfrm>
          <a:off x="0" y="2690531"/>
          <a:ext cx="2295125" cy="1592641"/>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l-GR" sz="2000" kern="1200" dirty="0">
              <a:latin typeface="Arial Narrow" panose="020B0606020202030204" pitchFamily="34" charset="0"/>
            </a:rPr>
            <a:t>Μέγεθος</a:t>
          </a:r>
          <a:r>
            <a:rPr lang="en-US" sz="2000" kern="1200" dirty="0">
              <a:latin typeface="Arial Narrow" panose="020B0606020202030204" pitchFamily="34" charset="0"/>
            </a:rPr>
            <a:t> </a:t>
          </a:r>
          <a:endParaRPr lang="el-GR" sz="2000" kern="1200" dirty="0">
            <a:latin typeface="Arial Narrow" panose="020B0606020202030204" pitchFamily="34" charset="0"/>
          </a:endParaRPr>
        </a:p>
        <a:p>
          <a:pPr lvl="0" algn="ctr" defTabSz="889000">
            <a:lnSpc>
              <a:spcPct val="100000"/>
            </a:lnSpc>
            <a:spcBef>
              <a:spcPct val="0"/>
            </a:spcBef>
            <a:spcAft>
              <a:spcPts val="0"/>
            </a:spcAft>
          </a:pPr>
          <a:r>
            <a:rPr lang="en-US" sz="2000" kern="1200" dirty="0">
              <a:latin typeface="Arial Narrow" panose="020B0606020202030204" pitchFamily="34" charset="0"/>
            </a:rPr>
            <a:t>&amp;</a:t>
          </a:r>
          <a:endParaRPr lang="el-GR" sz="2000" kern="1200" dirty="0">
            <a:latin typeface="Arial Narrow" panose="020B0606020202030204" pitchFamily="34" charset="0"/>
          </a:endParaRPr>
        </a:p>
        <a:p>
          <a:pPr lvl="0" algn="ctr" defTabSz="889000">
            <a:lnSpc>
              <a:spcPct val="100000"/>
            </a:lnSpc>
            <a:spcBef>
              <a:spcPct val="0"/>
            </a:spcBef>
            <a:spcAft>
              <a:spcPts val="0"/>
            </a:spcAft>
          </a:pPr>
          <a:r>
            <a:rPr lang="en-US" sz="2000" kern="1200" dirty="0">
              <a:latin typeface="Arial Narrow" panose="020B0606020202030204" pitchFamily="34" charset="0"/>
            </a:rPr>
            <a:t> </a:t>
          </a:r>
          <a:r>
            <a:rPr lang="el-GR" sz="2000" kern="1200" dirty="0">
              <a:latin typeface="Arial Narrow" panose="020B0606020202030204" pitchFamily="34" charset="0"/>
            </a:rPr>
            <a:t>Κλίμακα</a:t>
          </a:r>
        </a:p>
      </dsp:txBody>
      <dsp:txXfrm>
        <a:off x="0" y="2690531"/>
        <a:ext cx="2295125" cy="1592641"/>
      </dsp:txXfrm>
    </dsp:sp>
    <dsp:sp modelId="{C5F91F75-9C56-4E12-90E0-6705F574EA23}">
      <dsp:nvSpPr>
        <dsp:cNvPr id="0" name=""/>
        <dsp:cNvSpPr/>
      </dsp:nvSpPr>
      <dsp:spPr>
        <a:xfrm rot="19214215">
          <a:off x="5966750" y="2265165"/>
          <a:ext cx="348930" cy="470183"/>
        </a:xfrm>
        <a:prstGeom prst="rightArrow">
          <a:avLst>
            <a:gd name="adj1" fmla="val 60000"/>
            <a:gd name="adj2" fmla="val 50000"/>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latin typeface="Arial Narrow" panose="020B0606020202030204" pitchFamily="34" charset="0"/>
          </a:endParaRPr>
        </a:p>
      </dsp:txBody>
      <dsp:txXfrm rot="19214215">
        <a:off x="5966750" y="2265165"/>
        <a:ext cx="348930" cy="470183"/>
      </dsp:txXfrm>
    </dsp:sp>
    <dsp:sp modelId="{D4F5A95C-ADDD-4CB8-AC35-F002C61F91CB}">
      <dsp:nvSpPr>
        <dsp:cNvPr id="0" name=""/>
        <dsp:cNvSpPr/>
      </dsp:nvSpPr>
      <dsp:spPr>
        <a:xfrm>
          <a:off x="5806692" y="387935"/>
          <a:ext cx="3012373" cy="1939974"/>
        </a:xfrm>
        <a:prstGeom prst="ellipse">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a:latin typeface="Arial Narrow" panose="020B0606020202030204" pitchFamily="34" charset="0"/>
            </a:rPr>
            <a:t>Ιδιότητες που εξαρτώνται από το μέγεθος</a:t>
          </a:r>
        </a:p>
      </dsp:txBody>
      <dsp:txXfrm>
        <a:off x="5806692" y="387935"/>
        <a:ext cx="3012373" cy="1939974"/>
      </dsp:txXfrm>
    </dsp:sp>
    <dsp:sp modelId="{6DDF5E93-B096-4568-82F4-0CB67B7CDDC8}">
      <dsp:nvSpPr>
        <dsp:cNvPr id="0" name=""/>
        <dsp:cNvSpPr/>
      </dsp:nvSpPr>
      <dsp:spPr>
        <a:xfrm rot="1901967">
          <a:off x="6026255" y="4539663"/>
          <a:ext cx="525408" cy="453653"/>
        </a:xfrm>
        <a:prstGeom prst="rightArrow">
          <a:avLst>
            <a:gd name="adj1" fmla="val 60000"/>
            <a:gd name="adj2" fmla="val 500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latin typeface="Arial Narrow" panose="020B0606020202030204" pitchFamily="34" charset="0"/>
          </a:endParaRPr>
        </a:p>
      </dsp:txBody>
      <dsp:txXfrm rot="1901967">
        <a:off x="6026255" y="4539663"/>
        <a:ext cx="525408" cy="453653"/>
      </dsp:txXfrm>
    </dsp:sp>
    <dsp:sp modelId="{4FB5E298-A82A-4140-881F-A9231E626E7B}">
      <dsp:nvSpPr>
        <dsp:cNvPr id="0" name=""/>
        <dsp:cNvSpPr/>
      </dsp:nvSpPr>
      <dsp:spPr>
        <a:xfrm>
          <a:off x="6403397" y="4581130"/>
          <a:ext cx="2740602" cy="1939974"/>
        </a:xfrm>
        <a:prstGeom prst="ellipse">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l-GR" sz="2000" kern="1200" dirty="0">
              <a:latin typeface="Arial Narrow" panose="020B0606020202030204" pitchFamily="34" charset="0"/>
            </a:rPr>
            <a:t>Μοντέλα </a:t>
          </a:r>
        </a:p>
        <a:p>
          <a:pPr lvl="0" algn="ctr" defTabSz="889000">
            <a:lnSpc>
              <a:spcPct val="100000"/>
            </a:lnSpc>
            <a:spcBef>
              <a:spcPct val="0"/>
            </a:spcBef>
            <a:spcAft>
              <a:spcPts val="0"/>
            </a:spcAft>
          </a:pPr>
          <a:r>
            <a:rPr lang="el-GR" sz="2000" kern="1200" dirty="0">
              <a:latin typeface="Arial Narrow" panose="020B0606020202030204" pitchFamily="34" charset="0"/>
            </a:rPr>
            <a:t>&amp; </a:t>
          </a:r>
          <a:r>
            <a:rPr lang="el-GR" sz="2000" kern="1200" dirty="0" err="1">
              <a:latin typeface="Arial Narrow" panose="020B0606020202030204" pitchFamily="34" charset="0"/>
            </a:rPr>
            <a:t>Προσομοι</a:t>
          </a:r>
          <a:r>
            <a:rPr lang="el-GR" sz="2000" kern="1200" dirty="0">
              <a:latin typeface="Arial Narrow" panose="020B0606020202030204" pitchFamily="34" charset="0"/>
            </a:rPr>
            <a:t>-ώσεις</a:t>
          </a:r>
        </a:p>
      </dsp:txBody>
      <dsp:txXfrm>
        <a:off x="6403397" y="4581130"/>
        <a:ext cx="2740602" cy="1939974"/>
      </dsp:txXfrm>
    </dsp:sp>
    <dsp:sp modelId="{A049C14C-2C78-4A15-9922-303C3736962B}">
      <dsp:nvSpPr>
        <dsp:cNvPr id="0" name=""/>
        <dsp:cNvSpPr/>
      </dsp:nvSpPr>
      <dsp:spPr>
        <a:xfrm rot="8584704">
          <a:off x="3069715" y="4685707"/>
          <a:ext cx="282671" cy="515424"/>
        </a:xfrm>
        <a:prstGeom prst="rightArrow">
          <a:avLst>
            <a:gd name="adj1" fmla="val 60000"/>
            <a:gd name="adj2" fmla="val 50000"/>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latin typeface="Arial Narrow" panose="020B0606020202030204" pitchFamily="34" charset="0"/>
          </a:endParaRPr>
        </a:p>
      </dsp:txBody>
      <dsp:txXfrm rot="8584704">
        <a:off x="3069715" y="4685707"/>
        <a:ext cx="282671" cy="515424"/>
      </dsp:txXfrm>
    </dsp:sp>
    <dsp:sp modelId="{6EAC029B-77A0-427B-B574-548E56AE7D60}">
      <dsp:nvSpPr>
        <dsp:cNvPr id="0" name=""/>
        <dsp:cNvSpPr/>
      </dsp:nvSpPr>
      <dsp:spPr>
        <a:xfrm>
          <a:off x="299103" y="4777907"/>
          <a:ext cx="3039610" cy="1851472"/>
        </a:xfrm>
        <a:prstGeom prst="ellipse">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l-GR" sz="2000" kern="1200" dirty="0">
              <a:latin typeface="Arial Narrow" panose="020B0606020202030204" pitchFamily="34" charset="0"/>
            </a:rPr>
            <a:t>Όργανα</a:t>
          </a:r>
        </a:p>
        <a:p>
          <a:pPr lvl="0" algn="ctr" defTabSz="889000">
            <a:lnSpc>
              <a:spcPct val="100000"/>
            </a:lnSpc>
            <a:spcBef>
              <a:spcPct val="0"/>
            </a:spcBef>
            <a:spcAft>
              <a:spcPts val="0"/>
            </a:spcAft>
          </a:pPr>
          <a:r>
            <a:rPr lang="el-GR" sz="2000" kern="1200" dirty="0">
              <a:latin typeface="Arial Narrow" panose="020B0606020202030204" pitchFamily="34" charset="0"/>
            </a:rPr>
            <a:t> &amp; Οργανολογία</a:t>
          </a:r>
        </a:p>
      </dsp:txBody>
      <dsp:txXfrm>
        <a:off x="299103" y="4777907"/>
        <a:ext cx="3039610" cy="1851472"/>
      </dsp:txXfrm>
    </dsp:sp>
    <dsp:sp modelId="{A1CC53A9-EA8F-4BA8-845B-8E25723571A2}">
      <dsp:nvSpPr>
        <dsp:cNvPr id="0" name=""/>
        <dsp:cNvSpPr/>
      </dsp:nvSpPr>
      <dsp:spPr>
        <a:xfrm rot="14023688">
          <a:off x="3440382" y="1971715"/>
          <a:ext cx="274515" cy="427355"/>
        </a:xfrm>
        <a:prstGeom prst="rightArrow">
          <a:avLst>
            <a:gd name="adj1" fmla="val 60000"/>
            <a:gd name="adj2" fmla="val 5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latin typeface="Arial Narrow" panose="020B0606020202030204" pitchFamily="34" charset="0"/>
          </a:endParaRPr>
        </a:p>
      </dsp:txBody>
      <dsp:txXfrm rot="14023688">
        <a:off x="3440382" y="1971715"/>
        <a:ext cx="274515" cy="427355"/>
      </dsp:txXfrm>
    </dsp:sp>
    <dsp:sp modelId="{C334B720-78D3-4D82-BEF3-0BD39055A62A}">
      <dsp:nvSpPr>
        <dsp:cNvPr id="0" name=""/>
        <dsp:cNvSpPr/>
      </dsp:nvSpPr>
      <dsp:spPr>
        <a:xfrm>
          <a:off x="1090172" y="0"/>
          <a:ext cx="3191161" cy="1939974"/>
        </a:xfrm>
        <a:prstGeom prst="ellips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a:latin typeface="Arial Narrow" panose="020B0606020202030204" pitchFamily="34" charset="0"/>
            </a:rPr>
            <a:t>Επιστήμη-Τεχνολογία-Κοινωνία</a:t>
          </a:r>
        </a:p>
      </dsp:txBody>
      <dsp:txXfrm>
        <a:off x="1090172" y="0"/>
        <a:ext cx="3191161" cy="193997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3DC2BC0-10C3-4269-A44E-F8F29D503033}">
      <dsp:nvSpPr>
        <dsp:cNvPr id="0" name=""/>
        <dsp:cNvSpPr/>
      </dsp:nvSpPr>
      <dsp:spPr>
        <a:xfrm>
          <a:off x="0" y="333089"/>
          <a:ext cx="7848872" cy="3780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F1E57D-FE0B-42C7-8330-D704D12E16E3}">
      <dsp:nvSpPr>
        <dsp:cNvPr id="0" name=""/>
        <dsp:cNvSpPr/>
      </dsp:nvSpPr>
      <dsp:spPr>
        <a:xfrm>
          <a:off x="392443" y="111689"/>
          <a:ext cx="5494210" cy="44280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7668" tIns="0" rIns="207668" bIns="0" numCol="1" spcCol="1270" anchor="ctr" anchorCtr="0">
          <a:noAutofit/>
        </a:bodyPr>
        <a:lstStyle/>
        <a:p>
          <a:pPr lvl="0" algn="l" defTabSz="1066800">
            <a:lnSpc>
              <a:spcPct val="90000"/>
            </a:lnSpc>
            <a:spcBef>
              <a:spcPct val="0"/>
            </a:spcBef>
            <a:spcAft>
              <a:spcPct val="35000"/>
            </a:spcAft>
          </a:pPr>
          <a:r>
            <a:rPr lang="en-US" sz="2400" b="1" kern="1200" dirty="0"/>
            <a:t>I. Design - </a:t>
          </a:r>
          <a:r>
            <a:rPr lang="el-GR" sz="2400" b="1" kern="1200" dirty="0"/>
            <a:t>Σχεδιασμός</a:t>
          </a:r>
        </a:p>
      </dsp:txBody>
      <dsp:txXfrm>
        <a:off x="392443" y="111689"/>
        <a:ext cx="5494210" cy="442800"/>
      </dsp:txXfrm>
    </dsp:sp>
    <dsp:sp modelId="{C281162D-41D5-4134-A2F7-CF7274503B4C}">
      <dsp:nvSpPr>
        <dsp:cNvPr id="0" name=""/>
        <dsp:cNvSpPr/>
      </dsp:nvSpPr>
      <dsp:spPr>
        <a:xfrm>
          <a:off x="0" y="1261439"/>
          <a:ext cx="7848872" cy="3780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40F060-54CF-434D-9DD7-73414985724A}">
      <dsp:nvSpPr>
        <dsp:cNvPr id="0" name=""/>
        <dsp:cNvSpPr/>
      </dsp:nvSpPr>
      <dsp:spPr>
        <a:xfrm>
          <a:off x="392443" y="792089"/>
          <a:ext cx="5530252" cy="69075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7668" tIns="0" rIns="207668" bIns="0" numCol="1" spcCol="1270" anchor="ctr" anchorCtr="0">
          <a:noAutofit/>
        </a:bodyPr>
        <a:lstStyle/>
        <a:p>
          <a:pPr lvl="0" algn="l" defTabSz="1066800">
            <a:lnSpc>
              <a:spcPct val="90000"/>
            </a:lnSpc>
            <a:spcBef>
              <a:spcPct val="0"/>
            </a:spcBef>
            <a:spcAft>
              <a:spcPct val="35000"/>
            </a:spcAft>
          </a:pPr>
          <a:r>
            <a:rPr lang="en-US" sz="2400" b="1" kern="1200" dirty="0"/>
            <a:t>II. Development</a:t>
          </a:r>
          <a:r>
            <a:rPr lang="el-GR" sz="2400" b="1" kern="1200" dirty="0"/>
            <a:t> - Ανάπτυξη</a:t>
          </a:r>
        </a:p>
      </dsp:txBody>
      <dsp:txXfrm>
        <a:off x="392443" y="792089"/>
        <a:ext cx="5530252" cy="690750"/>
      </dsp:txXfrm>
    </dsp:sp>
    <dsp:sp modelId="{C6CE752F-6E71-4BB3-A6D2-1200AD36E455}">
      <dsp:nvSpPr>
        <dsp:cNvPr id="0" name=""/>
        <dsp:cNvSpPr/>
      </dsp:nvSpPr>
      <dsp:spPr>
        <a:xfrm>
          <a:off x="0" y="1941839"/>
          <a:ext cx="7848872" cy="3780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71DCDF-D35A-475A-84DC-5D955C9293AC}">
      <dsp:nvSpPr>
        <dsp:cNvPr id="0" name=""/>
        <dsp:cNvSpPr/>
      </dsp:nvSpPr>
      <dsp:spPr>
        <a:xfrm>
          <a:off x="392443" y="1720439"/>
          <a:ext cx="5494210" cy="44280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7668" tIns="0" rIns="207668" bIns="0" numCol="1" spcCol="1270" anchor="ctr" anchorCtr="0">
          <a:noAutofit/>
        </a:bodyPr>
        <a:lstStyle/>
        <a:p>
          <a:pPr lvl="0" algn="l" defTabSz="1066800">
            <a:lnSpc>
              <a:spcPct val="90000"/>
            </a:lnSpc>
            <a:spcBef>
              <a:spcPct val="0"/>
            </a:spcBef>
            <a:spcAft>
              <a:spcPct val="35000"/>
            </a:spcAft>
          </a:pPr>
          <a:r>
            <a:rPr lang="en-US" sz="2400" b="1" kern="1200" dirty="0">
              <a:solidFill>
                <a:schemeClr val="bg2"/>
              </a:solidFill>
            </a:rPr>
            <a:t>III. Implementation</a:t>
          </a:r>
          <a:r>
            <a:rPr lang="el-GR" sz="2400" b="1" kern="1200" dirty="0">
              <a:solidFill>
                <a:schemeClr val="bg2"/>
              </a:solidFill>
            </a:rPr>
            <a:t> -Εφαρμογή</a:t>
          </a:r>
        </a:p>
      </dsp:txBody>
      <dsp:txXfrm>
        <a:off x="392443" y="1720439"/>
        <a:ext cx="5494210" cy="442800"/>
      </dsp:txXfrm>
    </dsp:sp>
    <dsp:sp modelId="{328A5F33-9DB4-4A94-BE10-0177168F4C5A}">
      <dsp:nvSpPr>
        <dsp:cNvPr id="0" name=""/>
        <dsp:cNvSpPr/>
      </dsp:nvSpPr>
      <dsp:spPr>
        <a:xfrm>
          <a:off x="0" y="2893910"/>
          <a:ext cx="7848872" cy="3780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65A966-05FA-4B79-8481-97B8376A7DC4}">
      <dsp:nvSpPr>
        <dsp:cNvPr id="0" name=""/>
        <dsp:cNvSpPr/>
      </dsp:nvSpPr>
      <dsp:spPr>
        <a:xfrm>
          <a:off x="392443" y="2400839"/>
          <a:ext cx="5530197" cy="714471"/>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7668" tIns="0" rIns="207668" bIns="0" numCol="1" spcCol="1270" anchor="ctr" anchorCtr="0">
          <a:noAutofit/>
        </a:bodyPr>
        <a:lstStyle/>
        <a:p>
          <a:pPr lvl="0" algn="l" defTabSz="1066800">
            <a:lnSpc>
              <a:spcPct val="90000"/>
            </a:lnSpc>
            <a:spcBef>
              <a:spcPct val="0"/>
            </a:spcBef>
            <a:spcAft>
              <a:spcPct val="35000"/>
            </a:spcAft>
          </a:pPr>
          <a:r>
            <a:rPr lang="en-US" sz="2400" b="1" kern="1200" dirty="0">
              <a:solidFill>
                <a:schemeClr val="bg2"/>
              </a:solidFill>
            </a:rPr>
            <a:t>IV. Evaluation</a:t>
          </a:r>
          <a:r>
            <a:rPr lang="el-GR" sz="2400" b="1" kern="1200" dirty="0">
              <a:solidFill>
                <a:schemeClr val="bg2"/>
              </a:solidFill>
            </a:rPr>
            <a:t> - Αξιολόγηση</a:t>
          </a:r>
        </a:p>
      </dsp:txBody>
      <dsp:txXfrm>
        <a:off x="392443" y="2400839"/>
        <a:ext cx="5530197" cy="714471"/>
      </dsp:txXfrm>
    </dsp:sp>
    <dsp:sp modelId="{D653F168-BCB9-45B1-B234-E74AFCBC8B6C}">
      <dsp:nvSpPr>
        <dsp:cNvPr id="0" name=""/>
        <dsp:cNvSpPr/>
      </dsp:nvSpPr>
      <dsp:spPr>
        <a:xfrm>
          <a:off x="0" y="3574310"/>
          <a:ext cx="7848872" cy="3780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60C0BD-FFD4-44A1-8513-C31173AE5402}">
      <dsp:nvSpPr>
        <dsp:cNvPr id="0" name=""/>
        <dsp:cNvSpPr/>
      </dsp:nvSpPr>
      <dsp:spPr>
        <a:xfrm>
          <a:off x="392443" y="3352910"/>
          <a:ext cx="5494210" cy="44280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7668" tIns="0" rIns="207668" bIns="0" numCol="1" spcCol="1270" anchor="ctr" anchorCtr="0">
          <a:noAutofit/>
        </a:bodyPr>
        <a:lstStyle/>
        <a:p>
          <a:pPr lvl="0" algn="l" defTabSz="1066800">
            <a:lnSpc>
              <a:spcPct val="90000"/>
            </a:lnSpc>
            <a:spcBef>
              <a:spcPct val="0"/>
            </a:spcBef>
            <a:spcAft>
              <a:spcPct val="35000"/>
            </a:spcAft>
          </a:pPr>
          <a:r>
            <a:rPr lang="en-US" sz="2400" b="1" kern="1200" dirty="0">
              <a:solidFill>
                <a:schemeClr val="bg2"/>
              </a:solidFill>
            </a:rPr>
            <a:t>V. Redesign</a:t>
          </a:r>
          <a:r>
            <a:rPr lang="el-GR" sz="2400" b="1" kern="1200" dirty="0">
              <a:solidFill>
                <a:schemeClr val="bg2"/>
              </a:solidFill>
            </a:rPr>
            <a:t> - Επανασχεδιασμός</a:t>
          </a:r>
        </a:p>
      </dsp:txBody>
      <dsp:txXfrm>
        <a:off x="392443" y="3352910"/>
        <a:ext cx="5494210" cy="44280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E4F9E4A-D2D3-4CC0-BD51-328C53BF192E}">
      <dsp:nvSpPr>
        <dsp:cNvPr id="0" name=""/>
        <dsp:cNvSpPr/>
      </dsp:nvSpPr>
      <dsp:spPr>
        <a:xfrm>
          <a:off x="865902" y="352213"/>
          <a:ext cx="4551680" cy="4551680"/>
        </a:xfrm>
        <a:prstGeom prst="pie">
          <a:avLst>
            <a:gd name="adj1" fmla="val 16200000"/>
            <a:gd name="adj2" fmla="val 180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b="1" kern="1200" dirty="0">
              <a:solidFill>
                <a:schemeClr val="bg1"/>
              </a:solidFill>
            </a:rPr>
            <a:t>Ιδέες και τα προβλήματα κατανόησης των μαθητών</a:t>
          </a:r>
        </a:p>
      </dsp:txBody>
      <dsp:txXfrm>
        <a:off x="3264746" y="1316736"/>
        <a:ext cx="1625600" cy="1354666"/>
      </dsp:txXfrm>
    </dsp:sp>
    <dsp:sp modelId="{FCDA116A-7704-479F-9B93-F9B7299A0F16}">
      <dsp:nvSpPr>
        <dsp:cNvPr id="0" name=""/>
        <dsp:cNvSpPr/>
      </dsp:nvSpPr>
      <dsp:spPr>
        <a:xfrm>
          <a:off x="772159" y="514773"/>
          <a:ext cx="4551680" cy="4551680"/>
        </a:xfrm>
        <a:prstGeom prst="pie">
          <a:avLst>
            <a:gd name="adj1" fmla="val 1800000"/>
            <a:gd name="adj2" fmla="val 900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l-GR" sz="2400" b="1" kern="1200" dirty="0">
              <a:solidFill>
                <a:schemeClr val="bg1"/>
              </a:solidFill>
            </a:rPr>
            <a:t>Περιβάλλον μάθησης</a:t>
          </a:r>
        </a:p>
      </dsp:txBody>
      <dsp:txXfrm>
        <a:off x="1855893" y="3467946"/>
        <a:ext cx="2438400" cy="1192106"/>
      </dsp:txXfrm>
    </dsp:sp>
    <dsp:sp modelId="{E70D3344-30FD-4E93-9189-25CC094833F2}">
      <dsp:nvSpPr>
        <dsp:cNvPr id="0" name=""/>
        <dsp:cNvSpPr/>
      </dsp:nvSpPr>
      <dsp:spPr>
        <a:xfrm>
          <a:off x="678416" y="352213"/>
          <a:ext cx="4551680" cy="4551680"/>
        </a:xfrm>
        <a:prstGeom prst="pie">
          <a:avLst>
            <a:gd name="adj1" fmla="val 9000000"/>
            <a:gd name="adj2" fmla="val 162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l-GR" sz="2200" b="1" kern="1200" dirty="0">
              <a:solidFill>
                <a:schemeClr val="bg1"/>
              </a:solidFill>
            </a:rPr>
            <a:t>Διδακτικός </a:t>
          </a:r>
          <a:r>
            <a:rPr lang="el-GR" sz="2200" b="1" kern="1200" dirty="0" err="1">
              <a:solidFill>
                <a:schemeClr val="bg1"/>
              </a:solidFill>
            </a:rPr>
            <a:t>Μετασχη</a:t>
          </a:r>
          <a:r>
            <a:rPr lang="el-GR" sz="2200" b="1" kern="1200" dirty="0">
              <a:solidFill>
                <a:schemeClr val="bg1"/>
              </a:solidFill>
            </a:rPr>
            <a:t>-</a:t>
          </a:r>
          <a:r>
            <a:rPr lang="el-GR" sz="2200" b="1" kern="1200" dirty="0" err="1">
              <a:solidFill>
                <a:schemeClr val="bg1"/>
              </a:solidFill>
            </a:rPr>
            <a:t>ματισμός</a:t>
          </a:r>
          <a:r>
            <a:rPr lang="el-GR" sz="2200" b="1" kern="1200" dirty="0">
              <a:solidFill>
                <a:schemeClr val="bg1"/>
              </a:solidFill>
            </a:rPr>
            <a:t> του </a:t>
          </a:r>
          <a:r>
            <a:rPr lang="el-GR" sz="2200" b="1" kern="1200" dirty="0" err="1">
              <a:solidFill>
                <a:schemeClr val="bg1"/>
              </a:solidFill>
            </a:rPr>
            <a:t>περιεχο</a:t>
          </a:r>
          <a:r>
            <a:rPr lang="el-GR" sz="2200" b="1" kern="1200" dirty="0">
              <a:solidFill>
                <a:schemeClr val="bg1"/>
              </a:solidFill>
            </a:rPr>
            <a:t>-</a:t>
          </a:r>
          <a:r>
            <a:rPr lang="el-GR" sz="2200" b="1" kern="1200" dirty="0" err="1">
              <a:solidFill>
                <a:schemeClr val="bg1"/>
              </a:solidFill>
            </a:rPr>
            <a:t>μένου</a:t>
          </a:r>
          <a:endParaRPr lang="el-GR" sz="2200" b="1" kern="1200" dirty="0">
            <a:solidFill>
              <a:schemeClr val="bg1"/>
            </a:solidFill>
          </a:endParaRPr>
        </a:p>
      </dsp:txBody>
      <dsp:txXfrm>
        <a:off x="1205653" y="1316736"/>
        <a:ext cx="1625600" cy="1354666"/>
      </dsp:txXfrm>
    </dsp:sp>
    <dsp:sp modelId="{3C6E3676-44B5-479E-9BD5-2984EE68B1B5}">
      <dsp:nvSpPr>
        <dsp:cNvPr id="0" name=""/>
        <dsp:cNvSpPr/>
      </dsp:nvSpPr>
      <dsp:spPr>
        <a:xfrm>
          <a:off x="584507" y="70442"/>
          <a:ext cx="5115221" cy="5115221"/>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C6B97F6-524C-466A-97F4-11A9FE07EFB8}">
      <dsp:nvSpPr>
        <dsp:cNvPr id="0" name=""/>
        <dsp:cNvSpPr/>
      </dsp:nvSpPr>
      <dsp:spPr>
        <a:xfrm>
          <a:off x="490389" y="232714"/>
          <a:ext cx="5115221" cy="5115221"/>
        </a:xfrm>
        <a:prstGeom prst="circularArrow">
          <a:avLst>
            <a:gd name="adj1" fmla="val 5085"/>
            <a:gd name="adj2" fmla="val 327528"/>
            <a:gd name="adj3" fmla="val 8671970"/>
            <a:gd name="adj4" fmla="val 1800502"/>
            <a:gd name="adj5" fmla="val 593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947FF92-DDA2-4BFD-A6DE-6CB672416AB9}">
      <dsp:nvSpPr>
        <dsp:cNvPr id="0" name=""/>
        <dsp:cNvSpPr/>
      </dsp:nvSpPr>
      <dsp:spPr>
        <a:xfrm>
          <a:off x="396270" y="70442"/>
          <a:ext cx="5115221" cy="5115221"/>
        </a:xfrm>
        <a:prstGeom prst="circularArrow">
          <a:avLst>
            <a:gd name="adj1" fmla="val 5085"/>
            <a:gd name="adj2" fmla="val 327528"/>
            <a:gd name="adj3" fmla="val 15873039"/>
            <a:gd name="adj4" fmla="val 9000000"/>
            <a:gd name="adj5" fmla="val 5932"/>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E4F9E4A-D2D3-4CC0-BD51-328C53BF192E}">
      <dsp:nvSpPr>
        <dsp:cNvPr id="0" name=""/>
        <dsp:cNvSpPr/>
      </dsp:nvSpPr>
      <dsp:spPr>
        <a:xfrm>
          <a:off x="865902" y="352213"/>
          <a:ext cx="4551680" cy="4551680"/>
        </a:xfrm>
        <a:prstGeom prst="pie">
          <a:avLst>
            <a:gd name="adj1" fmla="val 16200000"/>
            <a:gd name="adj2" fmla="val 180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b="1" kern="1200" dirty="0">
              <a:solidFill>
                <a:schemeClr val="bg1"/>
              </a:solidFill>
            </a:rPr>
            <a:t>Ιδέες και τα προβλήματα κατανόησης των μαθητών</a:t>
          </a:r>
        </a:p>
      </dsp:txBody>
      <dsp:txXfrm>
        <a:off x="3264746" y="1316736"/>
        <a:ext cx="1625600" cy="1354666"/>
      </dsp:txXfrm>
    </dsp:sp>
    <dsp:sp modelId="{FCDA116A-7704-479F-9B93-F9B7299A0F16}">
      <dsp:nvSpPr>
        <dsp:cNvPr id="0" name=""/>
        <dsp:cNvSpPr/>
      </dsp:nvSpPr>
      <dsp:spPr>
        <a:xfrm>
          <a:off x="772159" y="514773"/>
          <a:ext cx="4551680" cy="4551680"/>
        </a:xfrm>
        <a:prstGeom prst="pie">
          <a:avLst>
            <a:gd name="adj1" fmla="val 1800000"/>
            <a:gd name="adj2" fmla="val 900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l-GR" sz="2400" b="1" kern="1200" dirty="0">
              <a:solidFill>
                <a:schemeClr val="bg1"/>
              </a:solidFill>
            </a:rPr>
            <a:t>Περιβάλλον μάθησης</a:t>
          </a:r>
        </a:p>
      </dsp:txBody>
      <dsp:txXfrm>
        <a:off x="1855893" y="3467946"/>
        <a:ext cx="2438400" cy="1192106"/>
      </dsp:txXfrm>
    </dsp:sp>
    <dsp:sp modelId="{E70D3344-30FD-4E93-9189-25CC094833F2}">
      <dsp:nvSpPr>
        <dsp:cNvPr id="0" name=""/>
        <dsp:cNvSpPr/>
      </dsp:nvSpPr>
      <dsp:spPr>
        <a:xfrm>
          <a:off x="678416" y="352213"/>
          <a:ext cx="4551680" cy="4551680"/>
        </a:xfrm>
        <a:prstGeom prst="pie">
          <a:avLst>
            <a:gd name="adj1" fmla="val 9000000"/>
            <a:gd name="adj2" fmla="val 162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l-GR" sz="2200" b="1" kern="1200" dirty="0">
              <a:solidFill>
                <a:schemeClr val="bg1"/>
              </a:solidFill>
            </a:rPr>
            <a:t>Διδακτικός </a:t>
          </a:r>
          <a:r>
            <a:rPr lang="el-GR" sz="2200" b="1" kern="1200" dirty="0" err="1">
              <a:solidFill>
                <a:schemeClr val="bg1"/>
              </a:solidFill>
            </a:rPr>
            <a:t>Μετασχη</a:t>
          </a:r>
          <a:r>
            <a:rPr lang="el-GR" sz="2200" b="1" kern="1200" dirty="0">
              <a:solidFill>
                <a:schemeClr val="bg1"/>
              </a:solidFill>
            </a:rPr>
            <a:t>-</a:t>
          </a:r>
          <a:r>
            <a:rPr lang="el-GR" sz="2200" b="1" kern="1200" dirty="0" err="1">
              <a:solidFill>
                <a:schemeClr val="bg1"/>
              </a:solidFill>
            </a:rPr>
            <a:t>ματισμός</a:t>
          </a:r>
          <a:r>
            <a:rPr lang="el-GR" sz="2200" b="1" kern="1200" dirty="0">
              <a:solidFill>
                <a:schemeClr val="bg1"/>
              </a:solidFill>
            </a:rPr>
            <a:t> του </a:t>
          </a:r>
          <a:r>
            <a:rPr lang="el-GR" sz="2200" b="1" kern="1200" dirty="0" err="1">
              <a:solidFill>
                <a:schemeClr val="bg1"/>
              </a:solidFill>
            </a:rPr>
            <a:t>περιεχο</a:t>
          </a:r>
          <a:r>
            <a:rPr lang="el-GR" sz="2200" b="1" kern="1200" dirty="0">
              <a:solidFill>
                <a:schemeClr val="bg1"/>
              </a:solidFill>
            </a:rPr>
            <a:t>-</a:t>
          </a:r>
          <a:r>
            <a:rPr lang="el-GR" sz="2200" b="1" kern="1200" dirty="0" err="1">
              <a:solidFill>
                <a:schemeClr val="bg1"/>
              </a:solidFill>
            </a:rPr>
            <a:t>μένου</a:t>
          </a:r>
          <a:endParaRPr lang="el-GR" sz="2200" b="1" kern="1200" dirty="0">
            <a:solidFill>
              <a:schemeClr val="bg1"/>
            </a:solidFill>
          </a:endParaRPr>
        </a:p>
      </dsp:txBody>
      <dsp:txXfrm>
        <a:off x="1205653" y="1316736"/>
        <a:ext cx="1625600" cy="1354666"/>
      </dsp:txXfrm>
    </dsp:sp>
    <dsp:sp modelId="{3C6E3676-44B5-479E-9BD5-2984EE68B1B5}">
      <dsp:nvSpPr>
        <dsp:cNvPr id="0" name=""/>
        <dsp:cNvSpPr/>
      </dsp:nvSpPr>
      <dsp:spPr>
        <a:xfrm>
          <a:off x="584507" y="70442"/>
          <a:ext cx="5115221" cy="5115221"/>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C6B97F6-524C-466A-97F4-11A9FE07EFB8}">
      <dsp:nvSpPr>
        <dsp:cNvPr id="0" name=""/>
        <dsp:cNvSpPr/>
      </dsp:nvSpPr>
      <dsp:spPr>
        <a:xfrm>
          <a:off x="490389" y="232714"/>
          <a:ext cx="5115221" cy="5115221"/>
        </a:xfrm>
        <a:prstGeom prst="circularArrow">
          <a:avLst>
            <a:gd name="adj1" fmla="val 5085"/>
            <a:gd name="adj2" fmla="val 327528"/>
            <a:gd name="adj3" fmla="val 8671970"/>
            <a:gd name="adj4" fmla="val 1800502"/>
            <a:gd name="adj5" fmla="val 593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947FF92-DDA2-4BFD-A6DE-6CB672416AB9}">
      <dsp:nvSpPr>
        <dsp:cNvPr id="0" name=""/>
        <dsp:cNvSpPr/>
      </dsp:nvSpPr>
      <dsp:spPr>
        <a:xfrm>
          <a:off x="396270" y="70442"/>
          <a:ext cx="5115221" cy="5115221"/>
        </a:xfrm>
        <a:prstGeom prst="circularArrow">
          <a:avLst>
            <a:gd name="adj1" fmla="val 5085"/>
            <a:gd name="adj2" fmla="val 327528"/>
            <a:gd name="adj3" fmla="val 15873039"/>
            <a:gd name="adj4" fmla="val 9000000"/>
            <a:gd name="adj5" fmla="val 5932"/>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93A1638-D131-4C20-81F2-F2DC3FFCBF6A}">
      <dsp:nvSpPr>
        <dsp:cNvPr id="0" name=""/>
        <dsp:cNvSpPr/>
      </dsp:nvSpPr>
      <dsp:spPr>
        <a:xfrm>
          <a:off x="3466289" y="2244537"/>
          <a:ext cx="2443454" cy="192631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l-GR" sz="3200" b="1" kern="1200" dirty="0">
              <a:solidFill>
                <a:schemeClr val="bg1"/>
              </a:solidFill>
            </a:rPr>
            <a:t>Μεγάλες Ιδέες</a:t>
          </a:r>
        </a:p>
      </dsp:txBody>
      <dsp:txXfrm>
        <a:off x="3466289" y="2244537"/>
        <a:ext cx="2443454" cy="1926310"/>
      </dsp:txXfrm>
    </dsp:sp>
    <dsp:sp modelId="{0433E395-7D07-4D87-9598-050E9FD48D62}">
      <dsp:nvSpPr>
        <dsp:cNvPr id="0" name=""/>
        <dsp:cNvSpPr/>
      </dsp:nvSpPr>
      <dsp:spPr>
        <a:xfrm rot="13009644">
          <a:off x="3074568" y="1939687"/>
          <a:ext cx="511953" cy="387990"/>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solidFill>
              <a:schemeClr val="tx1"/>
            </a:solidFill>
          </a:endParaRPr>
        </a:p>
      </dsp:txBody>
      <dsp:txXfrm rot="13009644">
        <a:off x="3074568" y="1939687"/>
        <a:ext cx="511953" cy="387990"/>
      </dsp:txXfrm>
    </dsp:sp>
    <dsp:sp modelId="{0BFC015E-216A-4B9A-9D10-D4BFF1CBA8ED}">
      <dsp:nvSpPr>
        <dsp:cNvPr id="0" name=""/>
        <dsp:cNvSpPr/>
      </dsp:nvSpPr>
      <dsp:spPr>
        <a:xfrm>
          <a:off x="1403650" y="792086"/>
          <a:ext cx="1597443" cy="1108503"/>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l-GR" sz="2000" kern="1200">
              <a:solidFill>
                <a:schemeClr val="tx1"/>
              </a:solidFill>
            </a:rPr>
            <a:t>Μέγεθος</a:t>
          </a:r>
          <a:r>
            <a:rPr lang="en-US" sz="2000" kern="1200">
              <a:solidFill>
                <a:schemeClr val="tx1"/>
              </a:solidFill>
            </a:rPr>
            <a:t> </a:t>
          </a:r>
          <a:endParaRPr lang="el-GR" sz="2000" kern="1200">
            <a:solidFill>
              <a:schemeClr val="tx1"/>
            </a:solidFill>
          </a:endParaRPr>
        </a:p>
        <a:p>
          <a:pPr lvl="0" algn="ctr" defTabSz="889000">
            <a:lnSpc>
              <a:spcPct val="100000"/>
            </a:lnSpc>
            <a:spcBef>
              <a:spcPct val="0"/>
            </a:spcBef>
            <a:spcAft>
              <a:spcPts val="0"/>
            </a:spcAft>
          </a:pPr>
          <a:r>
            <a:rPr lang="en-US" sz="2000" kern="1200">
              <a:solidFill>
                <a:schemeClr val="tx1"/>
              </a:solidFill>
            </a:rPr>
            <a:t>&amp;</a:t>
          </a:r>
          <a:endParaRPr lang="el-GR" sz="2000" kern="1200">
            <a:solidFill>
              <a:schemeClr val="tx1"/>
            </a:solidFill>
          </a:endParaRPr>
        </a:p>
        <a:p>
          <a:pPr lvl="0" algn="ctr" defTabSz="889000">
            <a:lnSpc>
              <a:spcPct val="100000"/>
            </a:lnSpc>
            <a:spcBef>
              <a:spcPct val="0"/>
            </a:spcBef>
            <a:spcAft>
              <a:spcPts val="0"/>
            </a:spcAft>
          </a:pPr>
          <a:r>
            <a:rPr lang="en-US" sz="2000" kern="1200">
              <a:solidFill>
                <a:schemeClr val="tx1"/>
              </a:solidFill>
            </a:rPr>
            <a:t> </a:t>
          </a:r>
          <a:r>
            <a:rPr lang="el-GR" sz="2000" kern="1200">
              <a:solidFill>
                <a:schemeClr val="tx1"/>
              </a:solidFill>
            </a:rPr>
            <a:t>Κλίμακα</a:t>
          </a:r>
          <a:endParaRPr lang="el-GR" sz="2000" kern="1200" dirty="0">
            <a:solidFill>
              <a:schemeClr val="tx1"/>
            </a:solidFill>
          </a:endParaRPr>
        </a:p>
      </dsp:txBody>
      <dsp:txXfrm>
        <a:off x="1403650" y="792086"/>
        <a:ext cx="1597443" cy="1108503"/>
      </dsp:txXfrm>
    </dsp:sp>
    <dsp:sp modelId="{F515C0E9-D9FA-4FE3-BFD6-279437282ADF}">
      <dsp:nvSpPr>
        <dsp:cNvPr id="0" name=""/>
        <dsp:cNvSpPr/>
      </dsp:nvSpPr>
      <dsp:spPr>
        <a:xfrm rot="15826968">
          <a:off x="4386556" y="1656482"/>
          <a:ext cx="366342" cy="408563"/>
        </a:xfrm>
        <a:prstGeom prst="rightArrow">
          <a:avLst>
            <a:gd name="adj1" fmla="val 60000"/>
            <a:gd name="adj2" fmla="val 50000"/>
          </a:avLst>
        </a:prstGeom>
        <a:gradFill rotWithShape="0">
          <a:gsLst>
            <a:gs pos="0">
              <a:schemeClr val="accent5">
                <a:hueOff val="-1241735"/>
                <a:satOff val="4976"/>
                <a:lumOff val="1078"/>
                <a:alphaOff val="0"/>
                <a:shade val="51000"/>
                <a:satMod val="130000"/>
              </a:schemeClr>
            </a:gs>
            <a:gs pos="80000">
              <a:schemeClr val="accent5">
                <a:hueOff val="-1241735"/>
                <a:satOff val="4976"/>
                <a:lumOff val="1078"/>
                <a:alphaOff val="0"/>
                <a:shade val="93000"/>
                <a:satMod val="130000"/>
              </a:schemeClr>
            </a:gs>
            <a:gs pos="100000">
              <a:schemeClr val="accent5">
                <a:hueOff val="-1241735"/>
                <a:satOff val="4976"/>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solidFill>
              <a:schemeClr val="tx1"/>
            </a:solidFill>
          </a:endParaRPr>
        </a:p>
      </dsp:txBody>
      <dsp:txXfrm rot="15826968">
        <a:off x="4386556" y="1656482"/>
        <a:ext cx="366342" cy="408563"/>
      </dsp:txXfrm>
    </dsp:sp>
    <dsp:sp modelId="{52CD0058-3074-4789-BC95-092B6F757BFB}">
      <dsp:nvSpPr>
        <dsp:cNvPr id="0" name=""/>
        <dsp:cNvSpPr/>
      </dsp:nvSpPr>
      <dsp:spPr>
        <a:xfrm>
          <a:off x="3630850" y="213474"/>
          <a:ext cx="1609055" cy="1350252"/>
        </a:xfrm>
        <a:prstGeom prst="ellipse">
          <a:avLst/>
        </a:prstGeom>
        <a:gradFill rotWithShape="0">
          <a:gsLst>
            <a:gs pos="0">
              <a:schemeClr val="accent5">
                <a:hueOff val="-1241735"/>
                <a:satOff val="4976"/>
                <a:lumOff val="1078"/>
                <a:alphaOff val="0"/>
                <a:shade val="51000"/>
                <a:satMod val="130000"/>
              </a:schemeClr>
            </a:gs>
            <a:gs pos="80000">
              <a:schemeClr val="accent5">
                <a:hueOff val="-1241735"/>
                <a:satOff val="4976"/>
                <a:lumOff val="1078"/>
                <a:alphaOff val="0"/>
                <a:shade val="93000"/>
                <a:satMod val="130000"/>
              </a:schemeClr>
            </a:gs>
            <a:gs pos="100000">
              <a:schemeClr val="accent5">
                <a:hueOff val="-1241735"/>
                <a:satOff val="4976"/>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a:solidFill>
                <a:schemeClr val="tx1"/>
              </a:solidFill>
            </a:rPr>
            <a:t>Δομή της Ύλης</a:t>
          </a:r>
        </a:p>
      </dsp:txBody>
      <dsp:txXfrm>
        <a:off x="3630850" y="213474"/>
        <a:ext cx="1609055" cy="1350252"/>
      </dsp:txXfrm>
    </dsp:sp>
    <dsp:sp modelId="{DC05FB29-A78B-4B54-8A81-6F185356375D}">
      <dsp:nvSpPr>
        <dsp:cNvPr id="0" name=""/>
        <dsp:cNvSpPr/>
      </dsp:nvSpPr>
      <dsp:spPr>
        <a:xfrm rot="20525812">
          <a:off x="6279986" y="2665667"/>
          <a:ext cx="525064" cy="391181"/>
        </a:xfrm>
        <a:prstGeom prst="rightArrow">
          <a:avLst>
            <a:gd name="adj1" fmla="val 60000"/>
            <a:gd name="adj2" fmla="val 50000"/>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solidFill>
              <a:schemeClr val="tx1"/>
            </a:solidFill>
          </a:endParaRPr>
        </a:p>
      </dsp:txBody>
      <dsp:txXfrm rot="20525812">
        <a:off x="6279986" y="2665667"/>
        <a:ext cx="525064" cy="391181"/>
      </dsp:txXfrm>
    </dsp:sp>
    <dsp:sp modelId="{B4791A1D-D55E-426F-B796-C78F14C3A6B7}">
      <dsp:nvSpPr>
        <dsp:cNvPr id="0" name=""/>
        <dsp:cNvSpPr/>
      </dsp:nvSpPr>
      <dsp:spPr>
        <a:xfrm>
          <a:off x="7386970" y="2016228"/>
          <a:ext cx="1757029" cy="1350252"/>
        </a:xfrm>
        <a:prstGeom prst="ellipse">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baseline="0" dirty="0">
              <a:solidFill>
                <a:schemeClr val="tx1"/>
              </a:solidFill>
            </a:rPr>
            <a:t>Κβαντικά Φαινόμενα</a:t>
          </a:r>
        </a:p>
      </dsp:txBody>
      <dsp:txXfrm>
        <a:off x="7386970" y="2016228"/>
        <a:ext cx="1757029" cy="1350252"/>
      </dsp:txXfrm>
    </dsp:sp>
    <dsp:sp modelId="{97600377-EEAE-4DC5-9AD5-94D6845AD895}">
      <dsp:nvSpPr>
        <dsp:cNvPr id="0" name=""/>
        <dsp:cNvSpPr/>
      </dsp:nvSpPr>
      <dsp:spPr>
        <a:xfrm rot="18922428">
          <a:off x="5813455" y="1886688"/>
          <a:ext cx="482721" cy="370384"/>
        </a:xfrm>
        <a:prstGeom prst="rightArrow">
          <a:avLst>
            <a:gd name="adj1" fmla="val 60000"/>
            <a:gd name="adj2" fmla="val 50000"/>
          </a:avLst>
        </a:prstGeom>
        <a:gradFill rotWithShape="0">
          <a:gsLst>
            <a:gs pos="0">
              <a:schemeClr val="accent5">
                <a:hueOff val="-3725204"/>
                <a:satOff val="14929"/>
                <a:lumOff val="3235"/>
                <a:alphaOff val="0"/>
                <a:shade val="51000"/>
                <a:satMod val="130000"/>
              </a:schemeClr>
            </a:gs>
            <a:gs pos="80000">
              <a:schemeClr val="accent5">
                <a:hueOff val="-3725204"/>
                <a:satOff val="14929"/>
                <a:lumOff val="3235"/>
                <a:alphaOff val="0"/>
                <a:shade val="93000"/>
                <a:satMod val="130000"/>
              </a:schemeClr>
            </a:gs>
            <a:gs pos="100000">
              <a:schemeClr val="accent5">
                <a:hueOff val="-3725204"/>
                <a:satOff val="14929"/>
                <a:lumOff val="32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solidFill>
              <a:schemeClr val="tx1"/>
            </a:solidFill>
          </a:endParaRPr>
        </a:p>
      </dsp:txBody>
      <dsp:txXfrm rot="18922428">
        <a:off x="5813455" y="1886688"/>
        <a:ext cx="482721" cy="370384"/>
      </dsp:txXfrm>
    </dsp:sp>
    <dsp:sp modelId="{BC650B8C-83E3-43CD-8524-96ED961F5813}">
      <dsp:nvSpPr>
        <dsp:cNvPr id="0" name=""/>
        <dsp:cNvSpPr/>
      </dsp:nvSpPr>
      <dsp:spPr>
        <a:xfrm>
          <a:off x="5868155" y="288027"/>
          <a:ext cx="2041851" cy="1494270"/>
        </a:xfrm>
        <a:prstGeom prst="ellipse">
          <a:avLst/>
        </a:prstGeom>
        <a:gradFill rotWithShape="0">
          <a:gsLst>
            <a:gs pos="0">
              <a:schemeClr val="accent5">
                <a:hueOff val="-3725204"/>
                <a:satOff val="14929"/>
                <a:lumOff val="3235"/>
                <a:alphaOff val="0"/>
                <a:shade val="51000"/>
                <a:satMod val="130000"/>
              </a:schemeClr>
            </a:gs>
            <a:gs pos="80000">
              <a:schemeClr val="accent5">
                <a:hueOff val="-3725204"/>
                <a:satOff val="14929"/>
                <a:lumOff val="3235"/>
                <a:alphaOff val="0"/>
                <a:shade val="93000"/>
                <a:satMod val="130000"/>
              </a:schemeClr>
            </a:gs>
            <a:gs pos="100000">
              <a:schemeClr val="accent5">
                <a:hueOff val="-3725204"/>
                <a:satOff val="14929"/>
                <a:lumOff val="32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l-GR" sz="2000" kern="1200" dirty="0">
              <a:solidFill>
                <a:schemeClr val="tx1"/>
              </a:solidFill>
            </a:rPr>
            <a:t>Δυνάμεις</a:t>
          </a:r>
          <a:endParaRPr lang="en-US" sz="2000" kern="1200" dirty="0">
            <a:solidFill>
              <a:schemeClr val="tx1"/>
            </a:solidFill>
          </a:endParaRPr>
        </a:p>
        <a:p>
          <a:pPr lvl="0" algn="ctr" defTabSz="889000">
            <a:lnSpc>
              <a:spcPct val="100000"/>
            </a:lnSpc>
            <a:spcBef>
              <a:spcPct val="0"/>
            </a:spcBef>
            <a:spcAft>
              <a:spcPts val="0"/>
            </a:spcAft>
          </a:pPr>
          <a:r>
            <a:rPr lang="en-US" sz="2000" kern="1200" dirty="0">
              <a:solidFill>
                <a:schemeClr val="tx1"/>
              </a:solidFill>
            </a:rPr>
            <a:t>&amp;</a:t>
          </a:r>
          <a:endParaRPr lang="el-GR" sz="2000" kern="1200" dirty="0">
            <a:solidFill>
              <a:schemeClr val="tx1"/>
            </a:solidFill>
          </a:endParaRPr>
        </a:p>
        <a:p>
          <a:pPr lvl="0" algn="ctr" defTabSz="889000">
            <a:lnSpc>
              <a:spcPct val="100000"/>
            </a:lnSpc>
            <a:spcBef>
              <a:spcPct val="0"/>
            </a:spcBef>
            <a:spcAft>
              <a:spcPts val="0"/>
            </a:spcAft>
          </a:pPr>
          <a:r>
            <a:rPr lang="en-US" sz="2000" kern="1200" dirty="0">
              <a:solidFill>
                <a:schemeClr val="tx1"/>
              </a:solidFill>
            </a:rPr>
            <a:t> </a:t>
          </a:r>
          <a:r>
            <a:rPr lang="el-GR" sz="2000" kern="1200" dirty="0" err="1">
              <a:solidFill>
                <a:schemeClr val="tx1"/>
              </a:solidFill>
            </a:rPr>
            <a:t>Αλληλεπι</a:t>
          </a:r>
          <a:r>
            <a:rPr lang="el-GR" sz="2000" kern="1200" dirty="0">
              <a:solidFill>
                <a:schemeClr val="tx1"/>
              </a:solidFill>
            </a:rPr>
            <a:t>-δράσεις</a:t>
          </a:r>
        </a:p>
      </dsp:txBody>
      <dsp:txXfrm>
        <a:off x="5868155" y="288027"/>
        <a:ext cx="2041851" cy="1494270"/>
      </dsp:txXfrm>
    </dsp:sp>
    <dsp:sp modelId="{C5F91F75-9C56-4E12-90E0-6705F574EA23}">
      <dsp:nvSpPr>
        <dsp:cNvPr id="0" name=""/>
        <dsp:cNvSpPr/>
      </dsp:nvSpPr>
      <dsp:spPr>
        <a:xfrm rot="3317244">
          <a:off x="5484888" y="4402274"/>
          <a:ext cx="482555" cy="409068"/>
        </a:xfrm>
        <a:prstGeom prst="rightArrow">
          <a:avLst>
            <a:gd name="adj1" fmla="val 60000"/>
            <a:gd name="adj2" fmla="val 5000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solidFill>
              <a:schemeClr val="tx1"/>
            </a:solidFill>
          </a:endParaRPr>
        </a:p>
      </dsp:txBody>
      <dsp:txXfrm rot="3317244">
        <a:off x="5484888" y="4402274"/>
        <a:ext cx="482555" cy="409068"/>
      </dsp:txXfrm>
    </dsp:sp>
    <dsp:sp modelId="{D4F5A95C-ADDD-4CB8-AC35-F002C61F91CB}">
      <dsp:nvSpPr>
        <dsp:cNvPr id="0" name=""/>
        <dsp:cNvSpPr/>
      </dsp:nvSpPr>
      <dsp:spPr>
        <a:xfrm>
          <a:off x="5328566" y="4970470"/>
          <a:ext cx="2096658" cy="1350252"/>
        </a:xfrm>
        <a:prstGeom prst="ellipse">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a:solidFill>
                <a:schemeClr val="tx1"/>
              </a:solidFill>
            </a:rPr>
            <a:t>Ιδιότητες που εξαρτώνται από το μέγεθος</a:t>
          </a:r>
        </a:p>
      </dsp:txBody>
      <dsp:txXfrm>
        <a:off x="5328566" y="4970470"/>
        <a:ext cx="2096658" cy="1350252"/>
      </dsp:txXfrm>
    </dsp:sp>
    <dsp:sp modelId="{6DDF5E93-B096-4568-82F4-0CB67B7CDDC8}">
      <dsp:nvSpPr>
        <dsp:cNvPr id="0" name=""/>
        <dsp:cNvSpPr/>
      </dsp:nvSpPr>
      <dsp:spPr>
        <a:xfrm rot="6866736">
          <a:off x="3808402" y="4455112"/>
          <a:ext cx="513890" cy="394687"/>
        </a:xfrm>
        <a:prstGeom prst="rightArrow">
          <a:avLst>
            <a:gd name="adj1" fmla="val 60000"/>
            <a:gd name="adj2" fmla="val 50000"/>
          </a:avLst>
        </a:prstGeom>
        <a:gradFill rotWithShape="0">
          <a:gsLst>
            <a:gs pos="0">
              <a:schemeClr val="accent5">
                <a:hueOff val="-6208672"/>
                <a:satOff val="24882"/>
                <a:lumOff val="5392"/>
                <a:alphaOff val="0"/>
                <a:shade val="51000"/>
                <a:satMod val="130000"/>
              </a:schemeClr>
            </a:gs>
            <a:gs pos="80000">
              <a:schemeClr val="accent5">
                <a:hueOff val="-6208672"/>
                <a:satOff val="24882"/>
                <a:lumOff val="5392"/>
                <a:alphaOff val="0"/>
                <a:shade val="93000"/>
                <a:satMod val="130000"/>
              </a:schemeClr>
            </a:gs>
            <a:gs pos="100000">
              <a:schemeClr val="accent5">
                <a:hueOff val="-6208672"/>
                <a:satOff val="24882"/>
                <a:lumOff val="53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solidFill>
              <a:schemeClr val="tx1"/>
            </a:solidFill>
          </a:endParaRPr>
        </a:p>
      </dsp:txBody>
      <dsp:txXfrm rot="6866736">
        <a:off x="3808402" y="4455112"/>
        <a:ext cx="513890" cy="394687"/>
      </dsp:txXfrm>
    </dsp:sp>
    <dsp:sp modelId="{4FB5E298-A82A-4140-881F-A9231E626E7B}">
      <dsp:nvSpPr>
        <dsp:cNvPr id="0" name=""/>
        <dsp:cNvSpPr/>
      </dsp:nvSpPr>
      <dsp:spPr>
        <a:xfrm>
          <a:off x="2626035" y="4970488"/>
          <a:ext cx="1907501" cy="1350252"/>
        </a:xfrm>
        <a:prstGeom prst="ellipse">
          <a:avLst/>
        </a:prstGeom>
        <a:gradFill rotWithShape="0">
          <a:gsLst>
            <a:gs pos="0">
              <a:schemeClr val="accent5">
                <a:hueOff val="-6208672"/>
                <a:satOff val="24882"/>
                <a:lumOff val="5392"/>
                <a:alphaOff val="0"/>
                <a:shade val="51000"/>
                <a:satMod val="130000"/>
              </a:schemeClr>
            </a:gs>
            <a:gs pos="80000">
              <a:schemeClr val="accent5">
                <a:hueOff val="-6208672"/>
                <a:satOff val="24882"/>
                <a:lumOff val="5392"/>
                <a:alphaOff val="0"/>
                <a:shade val="93000"/>
                <a:satMod val="130000"/>
              </a:schemeClr>
            </a:gs>
            <a:gs pos="100000">
              <a:schemeClr val="accent5">
                <a:hueOff val="-6208672"/>
                <a:satOff val="24882"/>
                <a:lumOff val="53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l-GR" sz="2000" kern="1200" dirty="0">
              <a:solidFill>
                <a:schemeClr val="tx1"/>
              </a:solidFill>
            </a:rPr>
            <a:t>Μοντέλα </a:t>
          </a:r>
        </a:p>
        <a:p>
          <a:pPr lvl="0" algn="ctr" defTabSz="889000">
            <a:lnSpc>
              <a:spcPct val="100000"/>
            </a:lnSpc>
            <a:spcBef>
              <a:spcPct val="0"/>
            </a:spcBef>
            <a:spcAft>
              <a:spcPts val="0"/>
            </a:spcAft>
          </a:pPr>
          <a:r>
            <a:rPr lang="el-GR" sz="2000" kern="1200" dirty="0">
              <a:solidFill>
                <a:schemeClr val="tx1"/>
              </a:solidFill>
            </a:rPr>
            <a:t>&amp; </a:t>
          </a:r>
          <a:r>
            <a:rPr lang="el-GR" sz="2000" kern="1200" dirty="0" err="1">
              <a:solidFill>
                <a:schemeClr val="tx1"/>
              </a:solidFill>
            </a:rPr>
            <a:t>Προσομοι</a:t>
          </a:r>
          <a:r>
            <a:rPr lang="el-GR" sz="2000" kern="1200" dirty="0">
              <a:solidFill>
                <a:schemeClr val="tx1"/>
              </a:solidFill>
            </a:rPr>
            <a:t>-ώσεις</a:t>
          </a:r>
        </a:p>
      </dsp:txBody>
      <dsp:txXfrm>
        <a:off x="2626035" y="4970488"/>
        <a:ext cx="1907501" cy="1350252"/>
      </dsp:txXfrm>
    </dsp:sp>
    <dsp:sp modelId="{A049C14C-2C78-4A15-9922-303C3736962B}">
      <dsp:nvSpPr>
        <dsp:cNvPr id="0" name=""/>
        <dsp:cNvSpPr/>
      </dsp:nvSpPr>
      <dsp:spPr>
        <a:xfrm rot="9408924">
          <a:off x="2886172" y="3907245"/>
          <a:ext cx="486996" cy="448429"/>
        </a:xfrm>
        <a:prstGeom prst="rightArrow">
          <a:avLst>
            <a:gd name="adj1" fmla="val 60000"/>
            <a:gd name="adj2" fmla="val 50000"/>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solidFill>
              <a:schemeClr val="tx1"/>
            </a:solidFill>
          </a:endParaRPr>
        </a:p>
      </dsp:txBody>
      <dsp:txXfrm rot="9408924">
        <a:off x="2886172" y="3907245"/>
        <a:ext cx="486996" cy="448429"/>
      </dsp:txXfrm>
    </dsp:sp>
    <dsp:sp modelId="{6EAC029B-77A0-427B-B574-548E56AE7D60}">
      <dsp:nvSpPr>
        <dsp:cNvPr id="0" name=""/>
        <dsp:cNvSpPr/>
      </dsp:nvSpPr>
      <dsp:spPr>
        <a:xfrm>
          <a:off x="368146" y="3960450"/>
          <a:ext cx="2115616" cy="1288653"/>
        </a:xfrm>
        <a:prstGeom prst="ellipse">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l-GR" sz="2000" kern="1200" dirty="0">
              <a:solidFill>
                <a:schemeClr val="tx1"/>
              </a:solidFill>
            </a:rPr>
            <a:t>Όργανα</a:t>
          </a:r>
        </a:p>
        <a:p>
          <a:pPr lvl="0" algn="ctr" defTabSz="889000">
            <a:lnSpc>
              <a:spcPct val="100000"/>
            </a:lnSpc>
            <a:spcBef>
              <a:spcPct val="0"/>
            </a:spcBef>
            <a:spcAft>
              <a:spcPts val="0"/>
            </a:spcAft>
          </a:pPr>
          <a:r>
            <a:rPr lang="el-GR" sz="2000" kern="1200" dirty="0">
              <a:solidFill>
                <a:schemeClr val="tx1"/>
              </a:solidFill>
            </a:rPr>
            <a:t> &amp; Οργανολογία</a:t>
          </a:r>
        </a:p>
      </dsp:txBody>
      <dsp:txXfrm>
        <a:off x="368146" y="3960450"/>
        <a:ext cx="2115616" cy="1288653"/>
      </dsp:txXfrm>
    </dsp:sp>
    <dsp:sp modelId="{A1CC53A9-EA8F-4BA8-845B-8E25723571A2}">
      <dsp:nvSpPr>
        <dsp:cNvPr id="0" name=""/>
        <dsp:cNvSpPr/>
      </dsp:nvSpPr>
      <dsp:spPr>
        <a:xfrm rot="11315618">
          <a:off x="2630389" y="2745189"/>
          <a:ext cx="454648" cy="371807"/>
        </a:xfrm>
        <a:prstGeom prst="rightArrow">
          <a:avLst>
            <a:gd name="adj1" fmla="val 60000"/>
            <a:gd name="adj2" fmla="val 50000"/>
          </a:avLst>
        </a:prstGeom>
        <a:gradFill rotWithShape="0">
          <a:gsLst>
            <a:gs pos="0">
              <a:schemeClr val="accent5">
                <a:hueOff val="-8692142"/>
                <a:satOff val="34835"/>
                <a:lumOff val="7549"/>
                <a:alphaOff val="0"/>
                <a:shade val="51000"/>
                <a:satMod val="130000"/>
              </a:schemeClr>
            </a:gs>
            <a:gs pos="80000">
              <a:schemeClr val="accent5">
                <a:hueOff val="-8692142"/>
                <a:satOff val="34835"/>
                <a:lumOff val="7549"/>
                <a:alphaOff val="0"/>
                <a:shade val="93000"/>
                <a:satMod val="130000"/>
              </a:schemeClr>
            </a:gs>
            <a:gs pos="100000">
              <a:schemeClr val="accent5">
                <a:hueOff val="-8692142"/>
                <a:satOff val="34835"/>
                <a:lumOff val="7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solidFill>
              <a:schemeClr val="tx1"/>
            </a:solidFill>
          </a:endParaRPr>
        </a:p>
      </dsp:txBody>
      <dsp:txXfrm rot="11315618">
        <a:off x="2630389" y="2745189"/>
        <a:ext cx="454648" cy="371807"/>
      </dsp:txXfrm>
    </dsp:sp>
    <dsp:sp modelId="{C334B720-78D3-4D82-BEF3-0BD39055A62A}">
      <dsp:nvSpPr>
        <dsp:cNvPr id="0" name=""/>
        <dsp:cNvSpPr/>
      </dsp:nvSpPr>
      <dsp:spPr>
        <a:xfrm>
          <a:off x="0" y="1991932"/>
          <a:ext cx="2221097" cy="1350252"/>
        </a:xfrm>
        <a:prstGeom prst="ellipse">
          <a:avLst/>
        </a:prstGeom>
        <a:gradFill rotWithShape="0">
          <a:gsLst>
            <a:gs pos="0">
              <a:schemeClr val="accent5">
                <a:hueOff val="-8692142"/>
                <a:satOff val="34835"/>
                <a:lumOff val="7549"/>
                <a:alphaOff val="0"/>
                <a:shade val="51000"/>
                <a:satMod val="130000"/>
              </a:schemeClr>
            </a:gs>
            <a:gs pos="80000">
              <a:schemeClr val="accent5">
                <a:hueOff val="-8692142"/>
                <a:satOff val="34835"/>
                <a:lumOff val="7549"/>
                <a:alphaOff val="0"/>
                <a:shade val="93000"/>
                <a:satMod val="130000"/>
              </a:schemeClr>
            </a:gs>
            <a:gs pos="100000">
              <a:schemeClr val="accent5">
                <a:hueOff val="-8692142"/>
                <a:satOff val="34835"/>
                <a:lumOff val="7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a:solidFill>
                <a:schemeClr val="tx1"/>
              </a:solidFill>
            </a:rPr>
            <a:t>Επιστήμη-Τεχνολογία-Κοινωνία</a:t>
          </a:r>
        </a:p>
      </dsp:txBody>
      <dsp:txXfrm>
        <a:off x="0" y="1991932"/>
        <a:ext cx="2221097" cy="1350252"/>
      </dsp:txXfrm>
    </dsp:sp>
    <dsp:sp modelId="{163C5365-B466-44C7-8DED-35DB655B328C}">
      <dsp:nvSpPr>
        <dsp:cNvPr id="0" name=""/>
        <dsp:cNvSpPr/>
      </dsp:nvSpPr>
      <dsp:spPr>
        <a:xfrm rot="1255608">
          <a:off x="6252397" y="3697001"/>
          <a:ext cx="597379" cy="446254"/>
        </a:xfrm>
        <a:prstGeom prst="rightArrow">
          <a:avLst>
            <a:gd name="adj1" fmla="val 60000"/>
            <a:gd name="adj2" fmla="val 5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solidFill>
              <a:schemeClr val="tx1"/>
            </a:solidFill>
          </a:endParaRPr>
        </a:p>
      </dsp:txBody>
      <dsp:txXfrm rot="1255608">
        <a:off x="6252397" y="3697001"/>
        <a:ext cx="597379" cy="446254"/>
      </dsp:txXfrm>
    </dsp:sp>
    <dsp:sp modelId="{DA829F22-5202-47DE-8648-E3AA611D5940}">
      <dsp:nvSpPr>
        <dsp:cNvPr id="0" name=""/>
        <dsp:cNvSpPr/>
      </dsp:nvSpPr>
      <dsp:spPr>
        <a:xfrm>
          <a:off x="7287785" y="3837373"/>
          <a:ext cx="1624785" cy="1350252"/>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a:solidFill>
                <a:schemeClr val="tx1"/>
              </a:solidFill>
            </a:rPr>
            <a:t>Αυτό-</a:t>
          </a:r>
          <a:r>
            <a:rPr lang="el-GR" sz="2000" kern="1200" dirty="0" err="1">
              <a:solidFill>
                <a:schemeClr val="tx1"/>
              </a:solidFill>
            </a:rPr>
            <a:t>οργάνω</a:t>
          </a:r>
          <a:r>
            <a:rPr lang="el-GR" sz="2000" kern="1200" dirty="0">
              <a:solidFill>
                <a:schemeClr val="tx1"/>
              </a:solidFill>
            </a:rPr>
            <a:t>-ση</a:t>
          </a:r>
        </a:p>
      </dsp:txBody>
      <dsp:txXfrm>
        <a:off x="7287785" y="3837373"/>
        <a:ext cx="1624785" cy="1350252"/>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7BE64B0-7A25-4687-B2A8-DF9A3E5E2F01}">
      <dsp:nvSpPr>
        <dsp:cNvPr id="0" name=""/>
        <dsp:cNvSpPr/>
      </dsp:nvSpPr>
      <dsp:spPr>
        <a:xfrm>
          <a:off x="0" y="0"/>
          <a:ext cx="9144000" cy="578565"/>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b="0" u="none" kern="1200" dirty="0" err="1"/>
            <a:t>Κατηγοριοποιητική</a:t>
          </a:r>
          <a:r>
            <a:rPr lang="el-GR" sz="2400" b="0" u="none" kern="1200" dirty="0"/>
            <a:t> αντίληψη</a:t>
          </a:r>
          <a:endParaRPr lang="el-GR" sz="2400" b="0" kern="1200" dirty="0"/>
        </a:p>
      </dsp:txBody>
      <dsp:txXfrm>
        <a:off x="0" y="0"/>
        <a:ext cx="9144000" cy="578565"/>
      </dsp:txXfrm>
    </dsp:sp>
    <dsp:sp modelId="{46EDF050-2CD6-4BC6-BECE-17E48EA93810}">
      <dsp:nvSpPr>
        <dsp:cNvPr id="0" name=""/>
        <dsp:cNvSpPr/>
      </dsp:nvSpPr>
      <dsp:spPr>
        <a:xfrm>
          <a:off x="0" y="617260"/>
          <a:ext cx="9144000"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l-GR" sz="2000" b="0" i="1" kern="1200" dirty="0"/>
            <a:t>Ο κορονοϊός ανήκει στη νανοκλίμακα,</a:t>
          </a:r>
          <a:r>
            <a:rPr lang="el-GR" sz="2000" b="0" i="1" kern="1200" baseline="0" dirty="0"/>
            <a:t> το βακτήριο ανήκει στην μικροκλίμακα</a:t>
          </a:r>
          <a:endParaRPr lang="el-GR" sz="2000" kern="1200" dirty="0"/>
        </a:p>
      </dsp:txBody>
      <dsp:txXfrm>
        <a:off x="0" y="617260"/>
        <a:ext cx="9144000" cy="380880"/>
      </dsp:txXfrm>
    </dsp:sp>
    <dsp:sp modelId="{7BE1ACED-A1CB-4C7A-9D92-E7E07672D838}">
      <dsp:nvSpPr>
        <dsp:cNvPr id="0" name=""/>
        <dsp:cNvSpPr/>
      </dsp:nvSpPr>
      <dsp:spPr>
        <a:xfrm>
          <a:off x="0" y="970265"/>
          <a:ext cx="9144000" cy="578565"/>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u="none" kern="1200" dirty="0"/>
            <a:t>Σχεσιακή</a:t>
          </a:r>
          <a:r>
            <a:rPr lang="el-GR" sz="2400" u="none" kern="1200" baseline="0" dirty="0"/>
            <a:t> αντίληψη</a:t>
          </a:r>
          <a:endParaRPr lang="el-GR" sz="2400" kern="1200" dirty="0"/>
        </a:p>
      </dsp:txBody>
      <dsp:txXfrm>
        <a:off x="0" y="970265"/>
        <a:ext cx="9144000" cy="578565"/>
      </dsp:txXfrm>
    </dsp:sp>
    <dsp:sp modelId="{DC1FA7F6-896D-4829-AE1A-50C79F359470}">
      <dsp:nvSpPr>
        <dsp:cNvPr id="0" name=""/>
        <dsp:cNvSpPr/>
      </dsp:nvSpPr>
      <dsp:spPr>
        <a:xfrm>
          <a:off x="0" y="1548830"/>
          <a:ext cx="9144000"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l-GR" sz="2000" kern="1200" dirty="0"/>
            <a:t>Άτομο</a:t>
          </a:r>
          <a:r>
            <a:rPr lang="en-US" sz="2000" kern="1200" dirty="0"/>
            <a:t> </a:t>
          </a:r>
          <a:r>
            <a:rPr lang="el-GR" sz="2000" kern="1200" dirty="0"/>
            <a:t>&lt;ιός</a:t>
          </a:r>
          <a:r>
            <a:rPr lang="en-US" sz="2000" kern="1200" dirty="0"/>
            <a:t> </a:t>
          </a:r>
          <a:r>
            <a:rPr lang="el-GR" sz="2000" kern="1200" dirty="0"/>
            <a:t>&lt;βακτήριο</a:t>
          </a:r>
          <a:r>
            <a:rPr lang="en-US" sz="2000" kern="1200" dirty="0"/>
            <a:t> </a:t>
          </a:r>
          <a:r>
            <a:rPr lang="el-GR" sz="2000" kern="1200" dirty="0"/>
            <a:t>&lt;μυρμήγκι</a:t>
          </a:r>
        </a:p>
      </dsp:txBody>
      <dsp:txXfrm>
        <a:off x="0" y="1548830"/>
        <a:ext cx="9144000" cy="380880"/>
      </dsp:txXfrm>
    </dsp:sp>
    <dsp:sp modelId="{A057D012-EB62-4E0E-BCBA-DA853A33A8C7}">
      <dsp:nvSpPr>
        <dsp:cNvPr id="0" name=""/>
        <dsp:cNvSpPr/>
      </dsp:nvSpPr>
      <dsp:spPr>
        <a:xfrm>
          <a:off x="0" y="1929710"/>
          <a:ext cx="9144000" cy="578565"/>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kern="1200" dirty="0"/>
            <a:t>Αναλογική ποιοτική αντίληψη</a:t>
          </a:r>
        </a:p>
      </dsp:txBody>
      <dsp:txXfrm>
        <a:off x="0" y="1929710"/>
        <a:ext cx="9144000" cy="578565"/>
      </dsp:txXfrm>
    </dsp:sp>
    <dsp:sp modelId="{1EB9E334-338E-4350-89B3-5E6E9D02C784}">
      <dsp:nvSpPr>
        <dsp:cNvPr id="0" name=""/>
        <dsp:cNvSpPr/>
      </dsp:nvSpPr>
      <dsp:spPr>
        <a:xfrm>
          <a:off x="0" y="2508275"/>
          <a:ext cx="9144000"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l-GR" sz="2000" b="0" i="1" kern="1200" baseline="0" dirty="0"/>
            <a:t>Όσο μικρότερη είναι η τρίχα από τον άνθρωπο, τόσο μικρότερος είναι ο ιός από την τρίχα</a:t>
          </a:r>
          <a:endParaRPr lang="el-GR" sz="2000" kern="1200" dirty="0"/>
        </a:p>
      </dsp:txBody>
      <dsp:txXfrm>
        <a:off x="0" y="2508275"/>
        <a:ext cx="9144000" cy="618930"/>
      </dsp:txXfrm>
    </dsp:sp>
    <dsp:sp modelId="{64F8FF79-E581-4174-9E48-18393E04A621}">
      <dsp:nvSpPr>
        <dsp:cNvPr id="0" name=""/>
        <dsp:cNvSpPr/>
      </dsp:nvSpPr>
      <dsp:spPr>
        <a:xfrm>
          <a:off x="0" y="3203046"/>
          <a:ext cx="9144000" cy="578565"/>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kern="1200" dirty="0"/>
            <a:t>Αναλογική Ποσοτική Αντίληψη</a:t>
          </a:r>
        </a:p>
      </dsp:txBody>
      <dsp:txXfrm>
        <a:off x="0" y="3203046"/>
        <a:ext cx="9144000" cy="578565"/>
      </dsp:txXfrm>
    </dsp:sp>
    <dsp:sp modelId="{45A790A9-BDB3-47F1-8994-F13E7ECAACF0}">
      <dsp:nvSpPr>
        <dsp:cNvPr id="0" name=""/>
        <dsp:cNvSpPr/>
      </dsp:nvSpPr>
      <dsp:spPr>
        <a:xfrm>
          <a:off x="0" y="3855028"/>
          <a:ext cx="9144000" cy="904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25400" rIns="142240" bIns="25400" numCol="1" spcCol="1270" anchor="t" anchorCtr="0">
          <a:noAutofit/>
        </a:bodyPr>
        <a:lstStyle/>
        <a:p>
          <a:pPr marL="228600" lvl="1" indent="-228600" algn="just" defTabSz="889000">
            <a:lnSpc>
              <a:spcPct val="90000"/>
            </a:lnSpc>
            <a:spcBef>
              <a:spcPct val="0"/>
            </a:spcBef>
            <a:spcAft>
              <a:spcPct val="20000"/>
            </a:spcAft>
            <a:buChar char="••"/>
          </a:pPr>
          <a:r>
            <a:rPr lang="el-GR" sz="2000" b="0" i="1" kern="1200" baseline="0" dirty="0"/>
            <a:t>Το μήκος του μυρμηγκιού είναι 1000 μικρότερο από το ύψος του ανθρώπου όσες φορές είναι μικρότερο το πλάτος της έλικας του </a:t>
          </a:r>
          <a:r>
            <a:rPr lang="en-US" sz="2000" b="0" i="1" kern="1200" baseline="0" dirty="0"/>
            <a:t>DNA </a:t>
          </a:r>
          <a:r>
            <a:rPr lang="el-GR" sz="2000" b="0" i="1" kern="1200" baseline="0" dirty="0"/>
            <a:t>από το μέγεθος του βακτηρίου</a:t>
          </a:r>
          <a:endParaRPr lang="el-GR" sz="2000" kern="1200" dirty="0"/>
        </a:p>
      </dsp:txBody>
      <dsp:txXfrm>
        <a:off x="0" y="3855028"/>
        <a:ext cx="9144000" cy="904590"/>
      </dsp:txXfrm>
    </dsp:sp>
    <dsp:sp modelId="{CF2C500E-0E39-4814-87E2-A86975F8C12B}">
      <dsp:nvSpPr>
        <dsp:cNvPr id="0" name=""/>
        <dsp:cNvSpPr/>
      </dsp:nvSpPr>
      <dsp:spPr>
        <a:xfrm>
          <a:off x="0" y="4679939"/>
          <a:ext cx="9144000" cy="371155"/>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chilly" dir="t"/>
        </a:scene3d>
        <a:sp3d/>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l-GR" sz="2400" kern="1200" dirty="0"/>
            <a:t>Ποσοτική Απόλυτη Αντίληψη</a:t>
          </a:r>
        </a:p>
      </dsp:txBody>
      <dsp:txXfrm>
        <a:off x="0" y="4679939"/>
        <a:ext cx="9144000" cy="371155"/>
      </dsp:txXfrm>
    </dsp:sp>
    <dsp:sp modelId="{58A417A4-13B7-4744-8844-0B7B9B335F6B}">
      <dsp:nvSpPr>
        <dsp:cNvPr id="0" name=""/>
        <dsp:cNvSpPr/>
      </dsp:nvSpPr>
      <dsp:spPr>
        <a:xfrm>
          <a:off x="0" y="4992335"/>
          <a:ext cx="9144000"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l-GR" sz="2000" kern="1200" dirty="0"/>
            <a:t>Η διάμετρος του </a:t>
          </a:r>
          <a:r>
            <a:rPr lang="en-US" sz="2000" kern="1200" dirty="0"/>
            <a:t>DNA </a:t>
          </a:r>
          <a:r>
            <a:rPr lang="el-GR" sz="2000" kern="1200" dirty="0"/>
            <a:t>είναι περίπου 2</a:t>
          </a:r>
          <a:r>
            <a:rPr lang="en-US" sz="2000" kern="1200" dirty="0"/>
            <a:t>nm</a:t>
          </a:r>
          <a:endParaRPr lang="el-GR" sz="2000" kern="1200" dirty="0"/>
        </a:p>
      </dsp:txBody>
      <dsp:txXfrm>
        <a:off x="0" y="4992335"/>
        <a:ext cx="9144000" cy="38088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B16127C-7AEC-4DA3-8101-DE7CD354131A}">
      <dsp:nvSpPr>
        <dsp:cNvPr id="0" name=""/>
        <dsp:cNvSpPr/>
      </dsp:nvSpPr>
      <dsp:spPr>
        <a:xfrm rot="21300000">
          <a:off x="367625" y="833229"/>
          <a:ext cx="4784685" cy="418605"/>
        </a:xfrm>
        <a:prstGeom prst="mathMinus">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BDFE64-0159-4C77-BA55-3F62383F7946}">
      <dsp:nvSpPr>
        <dsp:cNvPr id="0" name=""/>
        <dsp:cNvSpPr/>
      </dsp:nvSpPr>
      <dsp:spPr>
        <a:xfrm>
          <a:off x="662392" y="104253"/>
          <a:ext cx="1655980" cy="834025"/>
        </a:xfrm>
        <a:prstGeom prst="downArrow">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2CD42E-81A0-445C-B67D-20B47BF82924}">
      <dsp:nvSpPr>
        <dsp:cNvPr id="0" name=""/>
        <dsp:cNvSpPr/>
      </dsp:nvSpPr>
      <dsp:spPr>
        <a:xfrm>
          <a:off x="2925566" y="0"/>
          <a:ext cx="1766379" cy="875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l-GR" sz="2400" kern="1200" dirty="0"/>
            <a:t>Ρίσκα</a:t>
          </a:r>
        </a:p>
      </dsp:txBody>
      <dsp:txXfrm>
        <a:off x="2925566" y="0"/>
        <a:ext cx="1766379" cy="875726"/>
      </dsp:txXfrm>
    </dsp:sp>
    <dsp:sp modelId="{30962167-6518-46DD-947F-0EFE5CCA4F9D}">
      <dsp:nvSpPr>
        <dsp:cNvPr id="0" name=""/>
        <dsp:cNvSpPr/>
      </dsp:nvSpPr>
      <dsp:spPr>
        <a:xfrm>
          <a:off x="3201562" y="1146785"/>
          <a:ext cx="1655980" cy="834025"/>
        </a:xfrm>
        <a:prstGeom prst="upArrow">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C9E3AC-369E-47CF-AC1E-3CB1D65AB306}">
      <dsp:nvSpPr>
        <dsp:cNvPr id="0" name=""/>
        <dsp:cNvSpPr/>
      </dsp:nvSpPr>
      <dsp:spPr>
        <a:xfrm>
          <a:off x="827990" y="1209337"/>
          <a:ext cx="1766379" cy="875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l-GR" sz="2400" kern="1200" dirty="0"/>
            <a:t>Οφέλη</a:t>
          </a:r>
        </a:p>
      </dsp:txBody>
      <dsp:txXfrm>
        <a:off x="827990" y="1209337"/>
        <a:ext cx="1766379" cy="875726"/>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93A1638-D131-4C20-81F2-F2DC3FFCBF6A}">
      <dsp:nvSpPr>
        <dsp:cNvPr id="0" name=""/>
        <dsp:cNvSpPr/>
      </dsp:nvSpPr>
      <dsp:spPr>
        <a:xfrm>
          <a:off x="3466289" y="2244537"/>
          <a:ext cx="2443454" cy="192631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l-GR" sz="3200" b="1" kern="1200" dirty="0"/>
            <a:t>Μεγάλες Ιδέες</a:t>
          </a:r>
        </a:p>
      </dsp:txBody>
      <dsp:txXfrm>
        <a:off x="3466289" y="2244537"/>
        <a:ext cx="2443454" cy="1926310"/>
      </dsp:txXfrm>
    </dsp:sp>
    <dsp:sp modelId="{0433E395-7D07-4D87-9598-050E9FD48D62}">
      <dsp:nvSpPr>
        <dsp:cNvPr id="0" name=""/>
        <dsp:cNvSpPr/>
      </dsp:nvSpPr>
      <dsp:spPr>
        <a:xfrm rot="13009644">
          <a:off x="3074568" y="1939687"/>
          <a:ext cx="511953" cy="387990"/>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p>
      </dsp:txBody>
      <dsp:txXfrm rot="13009644">
        <a:off x="3074568" y="1939687"/>
        <a:ext cx="511953" cy="387990"/>
      </dsp:txXfrm>
    </dsp:sp>
    <dsp:sp modelId="{0BFC015E-216A-4B9A-9D10-D4BFF1CBA8ED}">
      <dsp:nvSpPr>
        <dsp:cNvPr id="0" name=""/>
        <dsp:cNvSpPr/>
      </dsp:nvSpPr>
      <dsp:spPr>
        <a:xfrm>
          <a:off x="1403650" y="792086"/>
          <a:ext cx="1597443" cy="1108503"/>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l-GR" sz="2000" kern="1200" dirty="0">
              <a:solidFill>
                <a:schemeClr val="tx1"/>
              </a:solidFill>
            </a:rPr>
            <a:t>Μέγεθος</a:t>
          </a:r>
          <a:r>
            <a:rPr lang="en-US" sz="2000" kern="1200" dirty="0">
              <a:solidFill>
                <a:schemeClr val="tx1"/>
              </a:solidFill>
            </a:rPr>
            <a:t> </a:t>
          </a:r>
          <a:endParaRPr lang="el-GR" sz="2000" kern="1200" dirty="0">
            <a:solidFill>
              <a:schemeClr val="tx1"/>
            </a:solidFill>
          </a:endParaRPr>
        </a:p>
        <a:p>
          <a:pPr lvl="0" algn="ctr" defTabSz="889000">
            <a:lnSpc>
              <a:spcPct val="100000"/>
            </a:lnSpc>
            <a:spcBef>
              <a:spcPct val="0"/>
            </a:spcBef>
            <a:spcAft>
              <a:spcPts val="0"/>
            </a:spcAft>
          </a:pPr>
          <a:r>
            <a:rPr lang="en-US" sz="2000" kern="1200" dirty="0">
              <a:solidFill>
                <a:schemeClr val="tx1"/>
              </a:solidFill>
            </a:rPr>
            <a:t>&amp;</a:t>
          </a:r>
          <a:endParaRPr lang="el-GR" sz="2000" kern="1200" dirty="0">
            <a:solidFill>
              <a:schemeClr val="tx1"/>
            </a:solidFill>
          </a:endParaRPr>
        </a:p>
        <a:p>
          <a:pPr lvl="0" algn="ctr" defTabSz="889000">
            <a:lnSpc>
              <a:spcPct val="100000"/>
            </a:lnSpc>
            <a:spcBef>
              <a:spcPct val="0"/>
            </a:spcBef>
            <a:spcAft>
              <a:spcPts val="0"/>
            </a:spcAft>
          </a:pPr>
          <a:r>
            <a:rPr lang="en-US" sz="2000" kern="1200" dirty="0">
              <a:solidFill>
                <a:schemeClr val="tx1"/>
              </a:solidFill>
            </a:rPr>
            <a:t> </a:t>
          </a:r>
          <a:r>
            <a:rPr lang="el-GR" sz="2000" kern="1200" dirty="0">
              <a:solidFill>
                <a:schemeClr val="tx1"/>
              </a:solidFill>
            </a:rPr>
            <a:t>Κλίμακα</a:t>
          </a:r>
        </a:p>
      </dsp:txBody>
      <dsp:txXfrm>
        <a:off x="1403650" y="792086"/>
        <a:ext cx="1597443" cy="1108503"/>
      </dsp:txXfrm>
    </dsp:sp>
    <dsp:sp modelId="{F515C0E9-D9FA-4FE3-BFD6-279437282ADF}">
      <dsp:nvSpPr>
        <dsp:cNvPr id="0" name=""/>
        <dsp:cNvSpPr/>
      </dsp:nvSpPr>
      <dsp:spPr>
        <a:xfrm rot="15826968">
          <a:off x="4386556" y="1656482"/>
          <a:ext cx="366342" cy="408563"/>
        </a:xfrm>
        <a:prstGeom prst="rightArrow">
          <a:avLst>
            <a:gd name="adj1" fmla="val 60000"/>
            <a:gd name="adj2" fmla="val 50000"/>
          </a:avLst>
        </a:prstGeom>
        <a:gradFill rotWithShape="0">
          <a:gsLst>
            <a:gs pos="0">
              <a:schemeClr val="accent5">
                <a:hueOff val="-1241735"/>
                <a:satOff val="4976"/>
                <a:lumOff val="1078"/>
                <a:alphaOff val="0"/>
                <a:shade val="51000"/>
                <a:satMod val="130000"/>
              </a:schemeClr>
            </a:gs>
            <a:gs pos="80000">
              <a:schemeClr val="accent5">
                <a:hueOff val="-1241735"/>
                <a:satOff val="4976"/>
                <a:lumOff val="1078"/>
                <a:alphaOff val="0"/>
                <a:shade val="93000"/>
                <a:satMod val="130000"/>
              </a:schemeClr>
            </a:gs>
            <a:gs pos="100000">
              <a:schemeClr val="accent5">
                <a:hueOff val="-1241735"/>
                <a:satOff val="4976"/>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p>
      </dsp:txBody>
      <dsp:txXfrm rot="15826968">
        <a:off x="4386556" y="1656482"/>
        <a:ext cx="366342" cy="408563"/>
      </dsp:txXfrm>
    </dsp:sp>
    <dsp:sp modelId="{52CD0058-3074-4789-BC95-092B6F757BFB}">
      <dsp:nvSpPr>
        <dsp:cNvPr id="0" name=""/>
        <dsp:cNvSpPr/>
      </dsp:nvSpPr>
      <dsp:spPr>
        <a:xfrm>
          <a:off x="3630850" y="213474"/>
          <a:ext cx="1609055" cy="1350252"/>
        </a:xfrm>
        <a:prstGeom prst="ellipse">
          <a:avLst/>
        </a:prstGeom>
        <a:gradFill rotWithShape="0">
          <a:gsLst>
            <a:gs pos="0">
              <a:schemeClr val="accent5">
                <a:hueOff val="-1241735"/>
                <a:satOff val="4976"/>
                <a:lumOff val="1078"/>
                <a:alphaOff val="0"/>
                <a:shade val="51000"/>
                <a:satMod val="130000"/>
              </a:schemeClr>
            </a:gs>
            <a:gs pos="80000">
              <a:schemeClr val="accent5">
                <a:hueOff val="-1241735"/>
                <a:satOff val="4976"/>
                <a:lumOff val="1078"/>
                <a:alphaOff val="0"/>
                <a:shade val="93000"/>
                <a:satMod val="130000"/>
              </a:schemeClr>
            </a:gs>
            <a:gs pos="100000">
              <a:schemeClr val="accent5">
                <a:hueOff val="-1241735"/>
                <a:satOff val="4976"/>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a:solidFill>
                <a:schemeClr val="tx1"/>
              </a:solidFill>
            </a:rPr>
            <a:t>Δομή της Ύλης</a:t>
          </a:r>
        </a:p>
      </dsp:txBody>
      <dsp:txXfrm>
        <a:off x="3630850" y="213474"/>
        <a:ext cx="1609055" cy="1350252"/>
      </dsp:txXfrm>
    </dsp:sp>
    <dsp:sp modelId="{DC05FB29-A78B-4B54-8A81-6F185356375D}">
      <dsp:nvSpPr>
        <dsp:cNvPr id="0" name=""/>
        <dsp:cNvSpPr/>
      </dsp:nvSpPr>
      <dsp:spPr>
        <a:xfrm rot="20525812">
          <a:off x="6279986" y="2665667"/>
          <a:ext cx="525064" cy="391181"/>
        </a:xfrm>
        <a:prstGeom prst="rightArrow">
          <a:avLst>
            <a:gd name="adj1" fmla="val 60000"/>
            <a:gd name="adj2" fmla="val 50000"/>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p>
      </dsp:txBody>
      <dsp:txXfrm rot="20525812">
        <a:off x="6279986" y="2665667"/>
        <a:ext cx="525064" cy="391181"/>
      </dsp:txXfrm>
    </dsp:sp>
    <dsp:sp modelId="{B4791A1D-D55E-426F-B796-C78F14C3A6B7}">
      <dsp:nvSpPr>
        <dsp:cNvPr id="0" name=""/>
        <dsp:cNvSpPr/>
      </dsp:nvSpPr>
      <dsp:spPr>
        <a:xfrm>
          <a:off x="7386970" y="2016228"/>
          <a:ext cx="1757029" cy="1350252"/>
        </a:xfrm>
        <a:prstGeom prst="ellipse">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baseline="0" dirty="0">
              <a:solidFill>
                <a:schemeClr val="tx1"/>
              </a:solidFill>
            </a:rPr>
            <a:t>Κβαντικά Φαινόμενα</a:t>
          </a:r>
        </a:p>
      </dsp:txBody>
      <dsp:txXfrm>
        <a:off x="7386970" y="2016228"/>
        <a:ext cx="1757029" cy="1350252"/>
      </dsp:txXfrm>
    </dsp:sp>
    <dsp:sp modelId="{97600377-EEAE-4DC5-9AD5-94D6845AD895}">
      <dsp:nvSpPr>
        <dsp:cNvPr id="0" name=""/>
        <dsp:cNvSpPr/>
      </dsp:nvSpPr>
      <dsp:spPr>
        <a:xfrm rot="18865248">
          <a:off x="5778312" y="1885119"/>
          <a:ext cx="465178" cy="370384"/>
        </a:xfrm>
        <a:prstGeom prst="rightArrow">
          <a:avLst>
            <a:gd name="adj1" fmla="val 60000"/>
            <a:gd name="adj2" fmla="val 50000"/>
          </a:avLst>
        </a:prstGeom>
        <a:gradFill rotWithShape="0">
          <a:gsLst>
            <a:gs pos="0">
              <a:schemeClr val="accent5">
                <a:hueOff val="-3725204"/>
                <a:satOff val="14929"/>
                <a:lumOff val="3235"/>
                <a:alphaOff val="0"/>
                <a:shade val="51000"/>
                <a:satMod val="130000"/>
              </a:schemeClr>
            </a:gs>
            <a:gs pos="80000">
              <a:schemeClr val="accent5">
                <a:hueOff val="-3725204"/>
                <a:satOff val="14929"/>
                <a:lumOff val="3235"/>
                <a:alphaOff val="0"/>
                <a:shade val="93000"/>
                <a:satMod val="130000"/>
              </a:schemeClr>
            </a:gs>
            <a:gs pos="100000">
              <a:schemeClr val="accent5">
                <a:hueOff val="-3725204"/>
                <a:satOff val="14929"/>
                <a:lumOff val="32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p>
      </dsp:txBody>
      <dsp:txXfrm rot="18865248">
        <a:off x="5778312" y="1885119"/>
        <a:ext cx="465178" cy="370384"/>
      </dsp:txXfrm>
    </dsp:sp>
    <dsp:sp modelId="{BC650B8C-83E3-43CD-8524-96ED961F5813}">
      <dsp:nvSpPr>
        <dsp:cNvPr id="0" name=""/>
        <dsp:cNvSpPr/>
      </dsp:nvSpPr>
      <dsp:spPr>
        <a:xfrm>
          <a:off x="5796131" y="288031"/>
          <a:ext cx="2041851" cy="1494270"/>
        </a:xfrm>
        <a:prstGeom prst="ellipse">
          <a:avLst/>
        </a:prstGeom>
        <a:gradFill rotWithShape="0">
          <a:gsLst>
            <a:gs pos="0">
              <a:schemeClr val="accent5">
                <a:hueOff val="-3725204"/>
                <a:satOff val="14929"/>
                <a:lumOff val="3235"/>
                <a:alphaOff val="0"/>
                <a:shade val="51000"/>
                <a:satMod val="130000"/>
              </a:schemeClr>
            </a:gs>
            <a:gs pos="80000">
              <a:schemeClr val="accent5">
                <a:hueOff val="-3725204"/>
                <a:satOff val="14929"/>
                <a:lumOff val="3235"/>
                <a:alphaOff val="0"/>
                <a:shade val="93000"/>
                <a:satMod val="130000"/>
              </a:schemeClr>
            </a:gs>
            <a:gs pos="100000">
              <a:schemeClr val="accent5">
                <a:hueOff val="-3725204"/>
                <a:satOff val="14929"/>
                <a:lumOff val="32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l-GR" sz="2000" kern="1200" dirty="0">
              <a:solidFill>
                <a:schemeClr val="tx1"/>
              </a:solidFill>
            </a:rPr>
            <a:t>Δυνάμεις</a:t>
          </a:r>
          <a:endParaRPr lang="en-US" sz="2000" kern="1200" dirty="0">
            <a:solidFill>
              <a:schemeClr val="tx1"/>
            </a:solidFill>
          </a:endParaRPr>
        </a:p>
        <a:p>
          <a:pPr lvl="0" algn="ctr" defTabSz="889000">
            <a:lnSpc>
              <a:spcPct val="100000"/>
            </a:lnSpc>
            <a:spcBef>
              <a:spcPct val="0"/>
            </a:spcBef>
            <a:spcAft>
              <a:spcPts val="0"/>
            </a:spcAft>
          </a:pPr>
          <a:r>
            <a:rPr lang="en-US" sz="2000" kern="1200" dirty="0">
              <a:solidFill>
                <a:schemeClr val="tx1"/>
              </a:solidFill>
            </a:rPr>
            <a:t>&amp;</a:t>
          </a:r>
          <a:endParaRPr lang="el-GR" sz="2000" kern="1200" dirty="0">
            <a:solidFill>
              <a:schemeClr val="tx1"/>
            </a:solidFill>
          </a:endParaRPr>
        </a:p>
        <a:p>
          <a:pPr lvl="0" algn="ctr" defTabSz="889000">
            <a:lnSpc>
              <a:spcPct val="100000"/>
            </a:lnSpc>
            <a:spcBef>
              <a:spcPct val="0"/>
            </a:spcBef>
            <a:spcAft>
              <a:spcPts val="0"/>
            </a:spcAft>
          </a:pPr>
          <a:r>
            <a:rPr lang="en-US" sz="2000" kern="1200" dirty="0">
              <a:solidFill>
                <a:schemeClr val="tx1"/>
              </a:solidFill>
            </a:rPr>
            <a:t> </a:t>
          </a:r>
          <a:r>
            <a:rPr lang="el-GR" sz="2000" kern="1200" dirty="0" err="1">
              <a:solidFill>
                <a:schemeClr val="tx1"/>
              </a:solidFill>
            </a:rPr>
            <a:t>Αλληλεπι</a:t>
          </a:r>
          <a:r>
            <a:rPr lang="el-GR" sz="2000" kern="1200" dirty="0">
              <a:solidFill>
                <a:schemeClr val="tx1"/>
              </a:solidFill>
            </a:rPr>
            <a:t>-δράσεις</a:t>
          </a:r>
        </a:p>
      </dsp:txBody>
      <dsp:txXfrm>
        <a:off x="5796131" y="288031"/>
        <a:ext cx="2041851" cy="1494270"/>
      </dsp:txXfrm>
    </dsp:sp>
    <dsp:sp modelId="{C5F91F75-9C56-4E12-90E0-6705F574EA23}">
      <dsp:nvSpPr>
        <dsp:cNvPr id="0" name=""/>
        <dsp:cNvSpPr/>
      </dsp:nvSpPr>
      <dsp:spPr>
        <a:xfrm rot="3317244">
          <a:off x="5484888" y="4402274"/>
          <a:ext cx="482555" cy="409068"/>
        </a:xfrm>
        <a:prstGeom prst="rightArrow">
          <a:avLst>
            <a:gd name="adj1" fmla="val 60000"/>
            <a:gd name="adj2" fmla="val 5000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p>
      </dsp:txBody>
      <dsp:txXfrm rot="3317244">
        <a:off x="5484888" y="4402274"/>
        <a:ext cx="482555" cy="409068"/>
      </dsp:txXfrm>
    </dsp:sp>
    <dsp:sp modelId="{D4F5A95C-ADDD-4CB8-AC35-F002C61F91CB}">
      <dsp:nvSpPr>
        <dsp:cNvPr id="0" name=""/>
        <dsp:cNvSpPr/>
      </dsp:nvSpPr>
      <dsp:spPr>
        <a:xfrm>
          <a:off x="5328566" y="4970470"/>
          <a:ext cx="2096658" cy="1350252"/>
        </a:xfrm>
        <a:prstGeom prst="ellipse">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a:solidFill>
                <a:schemeClr val="tx1"/>
              </a:solidFill>
            </a:rPr>
            <a:t>Ιδιότητες που εξαρτώνται από το μέγεθος</a:t>
          </a:r>
        </a:p>
      </dsp:txBody>
      <dsp:txXfrm>
        <a:off x="5328566" y="4970470"/>
        <a:ext cx="2096658" cy="1350252"/>
      </dsp:txXfrm>
    </dsp:sp>
    <dsp:sp modelId="{6DDF5E93-B096-4568-82F4-0CB67B7CDDC8}">
      <dsp:nvSpPr>
        <dsp:cNvPr id="0" name=""/>
        <dsp:cNvSpPr/>
      </dsp:nvSpPr>
      <dsp:spPr>
        <a:xfrm rot="6866736">
          <a:off x="3808402" y="4455112"/>
          <a:ext cx="513890" cy="394687"/>
        </a:xfrm>
        <a:prstGeom prst="rightArrow">
          <a:avLst>
            <a:gd name="adj1" fmla="val 60000"/>
            <a:gd name="adj2" fmla="val 50000"/>
          </a:avLst>
        </a:prstGeom>
        <a:gradFill rotWithShape="0">
          <a:gsLst>
            <a:gs pos="0">
              <a:schemeClr val="accent5">
                <a:hueOff val="-6208672"/>
                <a:satOff val="24882"/>
                <a:lumOff val="5392"/>
                <a:alphaOff val="0"/>
                <a:shade val="51000"/>
                <a:satMod val="130000"/>
              </a:schemeClr>
            </a:gs>
            <a:gs pos="80000">
              <a:schemeClr val="accent5">
                <a:hueOff val="-6208672"/>
                <a:satOff val="24882"/>
                <a:lumOff val="5392"/>
                <a:alphaOff val="0"/>
                <a:shade val="93000"/>
                <a:satMod val="130000"/>
              </a:schemeClr>
            </a:gs>
            <a:gs pos="100000">
              <a:schemeClr val="accent5">
                <a:hueOff val="-6208672"/>
                <a:satOff val="24882"/>
                <a:lumOff val="53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p>
      </dsp:txBody>
      <dsp:txXfrm rot="6866736">
        <a:off x="3808402" y="4455112"/>
        <a:ext cx="513890" cy="394687"/>
      </dsp:txXfrm>
    </dsp:sp>
    <dsp:sp modelId="{4FB5E298-A82A-4140-881F-A9231E626E7B}">
      <dsp:nvSpPr>
        <dsp:cNvPr id="0" name=""/>
        <dsp:cNvSpPr/>
      </dsp:nvSpPr>
      <dsp:spPr>
        <a:xfrm>
          <a:off x="2626035" y="4970488"/>
          <a:ext cx="1907501" cy="1350252"/>
        </a:xfrm>
        <a:prstGeom prst="ellipse">
          <a:avLst/>
        </a:prstGeom>
        <a:gradFill rotWithShape="0">
          <a:gsLst>
            <a:gs pos="0">
              <a:schemeClr val="accent5">
                <a:hueOff val="-6208672"/>
                <a:satOff val="24882"/>
                <a:lumOff val="5392"/>
                <a:alphaOff val="0"/>
                <a:shade val="51000"/>
                <a:satMod val="130000"/>
              </a:schemeClr>
            </a:gs>
            <a:gs pos="80000">
              <a:schemeClr val="accent5">
                <a:hueOff val="-6208672"/>
                <a:satOff val="24882"/>
                <a:lumOff val="5392"/>
                <a:alphaOff val="0"/>
                <a:shade val="93000"/>
                <a:satMod val="130000"/>
              </a:schemeClr>
            </a:gs>
            <a:gs pos="100000">
              <a:schemeClr val="accent5">
                <a:hueOff val="-6208672"/>
                <a:satOff val="24882"/>
                <a:lumOff val="53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l-GR" sz="2000" kern="1200" dirty="0">
              <a:solidFill>
                <a:schemeClr val="tx1"/>
              </a:solidFill>
            </a:rPr>
            <a:t>Μοντέλα </a:t>
          </a:r>
        </a:p>
        <a:p>
          <a:pPr lvl="0" algn="ctr" defTabSz="889000">
            <a:lnSpc>
              <a:spcPct val="100000"/>
            </a:lnSpc>
            <a:spcBef>
              <a:spcPct val="0"/>
            </a:spcBef>
            <a:spcAft>
              <a:spcPts val="0"/>
            </a:spcAft>
          </a:pPr>
          <a:r>
            <a:rPr lang="el-GR" sz="2000" kern="1200" dirty="0">
              <a:solidFill>
                <a:schemeClr val="tx1"/>
              </a:solidFill>
            </a:rPr>
            <a:t>&amp; </a:t>
          </a:r>
          <a:r>
            <a:rPr lang="el-GR" sz="2000" kern="1200" dirty="0" err="1">
              <a:solidFill>
                <a:schemeClr val="tx1"/>
              </a:solidFill>
            </a:rPr>
            <a:t>Προσομοι</a:t>
          </a:r>
          <a:r>
            <a:rPr lang="el-GR" sz="2000" kern="1200" dirty="0">
              <a:solidFill>
                <a:schemeClr val="tx1"/>
              </a:solidFill>
            </a:rPr>
            <a:t>-ώσεις</a:t>
          </a:r>
        </a:p>
      </dsp:txBody>
      <dsp:txXfrm>
        <a:off x="2626035" y="4970488"/>
        <a:ext cx="1907501" cy="1350252"/>
      </dsp:txXfrm>
    </dsp:sp>
    <dsp:sp modelId="{A049C14C-2C78-4A15-9922-303C3736962B}">
      <dsp:nvSpPr>
        <dsp:cNvPr id="0" name=""/>
        <dsp:cNvSpPr/>
      </dsp:nvSpPr>
      <dsp:spPr>
        <a:xfrm rot="9408924">
          <a:off x="2886172" y="3907245"/>
          <a:ext cx="486996" cy="448429"/>
        </a:xfrm>
        <a:prstGeom prst="rightArrow">
          <a:avLst>
            <a:gd name="adj1" fmla="val 60000"/>
            <a:gd name="adj2" fmla="val 50000"/>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p>
      </dsp:txBody>
      <dsp:txXfrm rot="9408924">
        <a:off x="2886172" y="3907245"/>
        <a:ext cx="486996" cy="448429"/>
      </dsp:txXfrm>
    </dsp:sp>
    <dsp:sp modelId="{6EAC029B-77A0-427B-B574-548E56AE7D60}">
      <dsp:nvSpPr>
        <dsp:cNvPr id="0" name=""/>
        <dsp:cNvSpPr/>
      </dsp:nvSpPr>
      <dsp:spPr>
        <a:xfrm>
          <a:off x="368146" y="3960450"/>
          <a:ext cx="2115616" cy="1288653"/>
        </a:xfrm>
        <a:prstGeom prst="ellipse">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l-GR" sz="2000" kern="1200" dirty="0">
              <a:solidFill>
                <a:schemeClr val="tx1"/>
              </a:solidFill>
            </a:rPr>
            <a:t>Όργανα</a:t>
          </a:r>
        </a:p>
        <a:p>
          <a:pPr lvl="0" algn="ctr" defTabSz="889000">
            <a:lnSpc>
              <a:spcPct val="100000"/>
            </a:lnSpc>
            <a:spcBef>
              <a:spcPct val="0"/>
            </a:spcBef>
            <a:spcAft>
              <a:spcPts val="0"/>
            </a:spcAft>
          </a:pPr>
          <a:r>
            <a:rPr lang="el-GR" sz="2000" kern="1200" dirty="0">
              <a:solidFill>
                <a:schemeClr val="tx1"/>
              </a:solidFill>
            </a:rPr>
            <a:t> &amp; Οργανολογία</a:t>
          </a:r>
        </a:p>
      </dsp:txBody>
      <dsp:txXfrm>
        <a:off x="368146" y="3960450"/>
        <a:ext cx="2115616" cy="1288653"/>
      </dsp:txXfrm>
    </dsp:sp>
    <dsp:sp modelId="{A1CC53A9-EA8F-4BA8-845B-8E25723571A2}">
      <dsp:nvSpPr>
        <dsp:cNvPr id="0" name=""/>
        <dsp:cNvSpPr/>
      </dsp:nvSpPr>
      <dsp:spPr>
        <a:xfrm rot="11315618">
          <a:off x="2630389" y="2745189"/>
          <a:ext cx="454648" cy="371807"/>
        </a:xfrm>
        <a:prstGeom prst="rightArrow">
          <a:avLst>
            <a:gd name="adj1" fmla="val 60000"/>
            <a:gd name="adj2" fmla="val 50000"/>
          </a:avLst>
        </a:prstGeom>
        <a:gradFill rotWithShape="0">
          <a:gsLst>
            <a:gs pos="0">
              <a:schemeClr val="accent5">
                <a:hueOff val="-8692142"/>
                <a:satOff val="34835"/>
                <a:lumOff val="7549"/>
                <a:alphaOff val="0"/>
                <a:shade val="51000"/>
                <a:satMod val="130000"/>
              </a:schemeClr>
            </a:gs>
            <a:gs pos="80000">
              <a:schemeClr val="accent5">
                <a:hueOff val="-8692142"/>
                <a:satOff val="34835"/>
                <a:lumOff val="7549"/>
                <a:alphaOff val="0"/>
                <a:shade val="93000"/>
                <a:satMod val="130000"/>
              </a:schemeClr>
            </a:gs>
            <a:gs pos="100000">
              <a:schemeClr val="accent5">
                <a:hueOff val="-8692142"/>
                <a:satOff val="34835"/>
                <a:lumOff val="7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p>
      </dsp:txBody>
      <dsp:txXfrm rot="11315618">
        <a:off x="2630389" y="2745189"/>
        <a:ext cx="454648" cy="371807"/>
      </dsp:txXfrm>
    </dsp:sp>
    <dsp:sp modelId="{C334B720-78D3-4D82-BEF3-0BD39055A62A}">
      <dsp:nvSpPr>
        <dsp:cNvPr id="0" name=""/>
        <dsp:cNvSpPr/>
      </dsp:nvSpPr>
      <dsp:spPr>
        <a:xfrm>
          <a:off x="0" y="1991932"/>
          <a:ext cx="2221097" cy="1350252"/>
        </a:xfrm>
        <a:prstGeom prst="ellipse">
          <a:avLst/>
        </a:prstGeom>
        <a:gradFill rotWithShape="0">
          <a:gsLst>
            <a:gs pos="0">
              <a:schemeClr val="accent5">
                <a:hueOff val="-8692142"/>
                <a:satOff val="34835"/>
                <a:lumOff val="7549"/>
                <a:alphaOff val="0"/>
                <a:shade val="51000"/>
                <a:satMod val="130000"/>
              </a:schemeClr>
            </a:gs>
            <a:gs pos="80000">
              <a:schemeClr val="accent5">
                <a:hueOff val="-8692142"/>
                <a:satOff val="34835"/>
                <a:lumOff val="7549"/>
                <a:alphaOff val="0"/>
                <a:shade val="93000"/>
                <a:satMod val="130000"/>
              </a:schemeClr>
            </a:gs>
            <a:gs pos="100000">
              <a:schemeClr val="accent5">
                <a:hueOff val="-8692142"/>
                <a:satOff val="34835"/>
                <a:lumOff val="7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a:solidFill>
                <a:schemeClr val="tx1"/>
              </a:solidFill>
            </a:rPr>
            <a:t>Επιστήμη-Τεχνολογία-Κοινωνία</a:t>
          </a:r>
        </a:p>
      </dsp:txBody>
      <dsp:txXfrm>
        <a:off x="0" y="1991932"/>
        <a:ext cx="2221097" cy="1350252"/>
      </dsp:txXfrm>
    </dsp:sp>
    <dsp:sp modelId="{163C5365-B466-44C7-8DED-35DB655B328C}">
      <dsp:nvSpPr>
        <dsp:cNvPr id="0" name=""/>
        <dsp:cNvSpPr/>
      </dsp:nvSpPr>
      <dsp:spPr>
        <a:xfrm rot="1255608">
          <a:off x="6252397" y="3697001"/>
          <a:ext cx="597379" cy="446254"/>
        </a:xfrm>
        <a:prstGeom prst="rightArrow">
          <a:avLst>
            <a:gd name="adj1" fmla="val 60000"/>
            <a:gd name="adj2" fmla="val 5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p>
      </dsp:txBody>
      <dsp:txXfrm rot="1255608">
        <a:off x="6252397" y="3697001"/>
        <a:ext cx="597379" cy="446254"/>
      </dsp:txXfrm>
    </dsp:sp>
    <dsp:sp modelId="{DA829F22-5202-47DE-8648-E3AA611D5940}">
      <dsp:nvSpPr>
        <dsp:cNvPr id="0" name=""/>
        <dsp:cNvSpPr/>
      </dsp:nvSpPr>
      <dsp:spPr>
        <a:xfrm>
          <a:off x="7287785" y="3837373"/>
          <a:ext cx="1624785" cy="1350252"/>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a:solidFill>
                <a:schemeClr val="tx1"/>
              </a:solidFill>
            </a:rPr>
            <a:t>Αυτό-</a:t>
          </a:r>
          <a:r>
            <a:rPr lang="el-GR" sz="2000" kern="1200" dirty="0" err="1">
              <a:solidFill>
                <a:schemeClr val="tx1"/>
              </a:solidFill>
            </a:rPr>
            <a:t>οργάνω</a:t>
          </a:r>
          <a:r>
            <a:rPr lang="el-GR" sz="2000" kern="1200" dirty="0">
              <a:solidFill>
                <a:schemeClr val="tx1"/>
              </a:solidFill>
            </a:rPr>
            <a:t>-ση</a:t>
          </a:r>
        </a:p>
      </dsp:txBody>
      <dsp:txXfrm>
        <a:off x="7287785" y="3837373"/>
        <a:ext cx="1624785" cy="1350252"/>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93A1638-D131-4C20-81F2-F2DC3FFCBF6A}">
      <dsp:nvSpPr>
        <dsp:cNvPr id="0" name=""/>
        <dsp:cNvSpPr/>
      </dsp:nvSpPr>
      <dsp:spPr>
        <a:xfrm>
          <a:off x="3466289" y="2244537"/>
          <a:ext cx="2443454" cy="192631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l-GR" sz="3200" b="1" kern="1200" dirty="0"/>
            <a:t>Μεγάλες Ιδέες</a:t>
          </a:r>
        </a:p>
      </dsp:txBody>
      <dsp:txXfrm>
        <a:off x="3466289" y="2244537"/>
        <a:ext cx="2443454" cy="1926310"/>
      </dsp:txXfrm>
    </dsp:sp>
    <dsp:sp modelId="{0433E395-7D07-4D87-9598-050E9FD48D62}">
      <dsp:nvSpPr>
        <dsp:cNvPr id="0" name=""/>
        <dsp:cNvSpPr/>
      </dsp:nvSpPr>
      <dsp:spPr>
        <a:xfrm rot="13009644">
          <a:off x="3074568" y="1939687"/>
          <a:ext cx="511953" cy="387990"/>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p>
      </dsp:txBody>
      <dsp:txXfrm rot="13009644">
        <a:off x="3074568" y="1939687"/>
        <a:ext cx="511953" cy="387990"/>
      </dsp:txXfrm>
    </dsp:sp>
    <dsp:sp modelId="{0BFC015E-216A-4B9A-9D10-D4BFF1CBA8ED}">
      <dsp:nvSpPr>
        <dsp:cNvPr id="0" name=""/>
        <dsp:cNvSpPr/>
      </dsp:nvSpPr>
      <dsp:spPr>
        <a:xfrm>
          <a:off x="1403650" y="792086"/>
          <a:ext cx="1597443" cy="1108503"/>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l-GR" sz="2000" kern="1200" dirty="0">
              <a:solidFill>
                <a:schemeClr val="tx1"/>
              </a:solidFill>
            </a:rPr>
            <a:t>Μέγεθος</a:t>
          </a:r>
          <a:r>
            <a:rPr lang="en-US" sz="2000" kern="1200" dirty="0">
              <a:solidFill>
                <a:schemeClr val="tx1"/>
              </a:solidFill>
            </a:rPr>
            <a:t> </a:t>
          </a:r>
          <a:endParaRPr lang="el-GR" sz="2000" kern="1200" dirty="0">
            <a:solidFill>
              <a:schemeClr val="tx1"/>
            </a:solidFill>
          </a:endParaRPr>
        </a:p>
        <a:p>
          <a:pPr lvl="0" algn="ctr" defTabSz="889000">
            <a:lnSpc>
              <a:spcPct val="100000"/>
            </a:lnSpc>
            <a:spcBef>
              <a:spcPct val="0"/>
            </a:spcBef>
            <a:spcAft>
              <a:spcPts val="0"/>
            </a:spcAft>
          </a:pPr>
          <a:r>
            <a:rPr lang="en-US" sz="2000" kern="1200" dirty="0">
              <a:solidFill>
                <a:schemeClr val="tx1"/>
              </a:solidFill>
            </a:rPr>
            <a:t>&amp;</a:t>
          </a:r>
          <a:endParaRPr lang="el-GR" sz="2000" kern="1200" dirty="0">
            <a:solidFill>
              <a:schemeClr val="tx1"/>
            </a:solidFill>
          </a:endParaRPr>
        </a:p>
        <a:p>
          <a:pPr lvl="0" algn="ctr" defTabSz="889000">
            <a:lnSpc>
              <a:spcPct val="100000"/>
            </a:lnSpc>
            <a:spcBef>
              <a:spcPct val="0"/>
            </a:spcBef>
            <a:spcAft>
              <a:spcPts val="0"/>
            </a:spcAft>
          </a:pPr>
          <a:r>
            <a:rPr lang="en-US" sz="2000" kern="1200" dirty="0">
              <a:solidFill>
                <a:schemeClr val="tx1"/>
              </a:solidFill>
            </a:rPr>
            <a:t> </a:t>
          </a:r>
          <a:r>
            <a:rPr lang="el-GR" sz="2000" kern="1200" dirty="0">
              <a:solidFill>
                <a:schemeClr val="tx1"/>
              </a:solidFill>
            </a:rPr>
            <a:t>Κλίμακα</a:t>
          </a:r>
        </a:p>
      </dsp:txBody>
      <dsp:txXfrm>
        <a:off x="1403650" y="792086"/>
        <a:ext cx="1597443" cy="1108503"/>
      </dsp:txXfrm>
    </dsp:sp>
    <dsp:sp modelId="{F515C0E9-D9FA-4FE3-BFD6-279437282ADF}">
      <dsp:nvSpPr>
        <dsp:cNvPr id="0" name=""/>
        <dsp:cNvSpPr/>
      </dsp:nvSpPr>
      <dsp:spPr>
        <a:xfrm rot="15826968">
          <a:off x="4386556" y="1656482"/>
          <a:ext cx="366342" cy="408563"/>
        </a:xfrm>
        <a:prstGeom prst="rightArrow">
          <a:avLst>
            <a:gd name="adj1" fmla="val 60000"/>
            <a:gd name="adj2" fmla="val 50000"/>
          </a:avLst>
        </a:prstGeom>
        <a:gradFill rotWithShape="0">
          <a:gsLst>
            <a:gs pos="0">
              <a:schemeClr val="accent5">
                <a:hueOff val="-1241735"/>
                <a:satOff val="4976"/>
                <a:lumOff val="1078"/>
                <a:alphaOff val="0"/>
                <a:shade val="51000"/>
                <a:satMod val="130000"/>
              </a:schemeClr>
            </a:gs>
            <a:gs pos="80000">
              <a:schemeClr val="accent5">
                <a:hueOff val="-1241735"/>
                <a:satOff val="4976"/>
                <a:lumOff val="1078"/>
                <a:alphaOff val="0"/>
                <a:shade val="93000"/>
                <a:satMod val="130000"/>
              </a:schemeClr>
            </a:gs>
            <a:gs pos="100000">
              <a:schemeClr val="accent5">
                <a:hueOff val="-1241735"/>
                <a:satOff val="4976"/>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p>
      </dsp:txBody>
      <dsp:txXfrm rot="15826968">
        <a:off x="4386556" y="1656482"/>
        <a:ext cx="366342" cy="408563"/>
      </dsp:txXfrm>
    </dsp:sp>
    <dsp:sp modelId="{52CD0058-3074-4789-BC95-092B6F757BFB}">
      <dsp:nvSpPr>
        <dsp:cNvPr id="0" name=""/>
        <dsp:cNvSpPr/>
      </dsp:nvSpPr>
      <dsp:spPr>
        <a:xfrm>
          <a:off x="3630850" y="213474"/>
          <a:ext cx="1609055" cy="1350252"/>
        </a:xfrm>
        <a:prstGeom prst="ellipse">
          <a:avLst/>
        </a:prstGeom>
        <a:gradFill rotWithShape="0">
          <a:gsLst>
            <a:gs pos="0">
              <a:schemeClr val="accent5">
                <a:hueOff val="-1241735"/>
                <a:satOff val="4976"/>
                <a:lumOff val="1078"/>
                <a:alphaOff val="0"/>
                <a:shade val="51000"/>
                <a:satMod val="130000"/>
              </a:schemeClr>
            </a:gs>
            <a:gs pos="80000">
              <a:schemeClr val="accent5">
                <a:hueOff val="-1241735"/>
                <a:satOff val="4976"/>
                <a:lumOff val="1078"/>
                <a:alphaOff val="0"/>
                <a:shade val="93000"/>
                <a:satMod val="130000"/>
              </a:schemeClr>
            </a:gs>
            <a:gs pos="100000">
              <a:schemeClr val="accent5">
                <a:hueOff val="-1241735"/>
                <a:satOff val="4976"/>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a:solidFill>
                <a:schemeClr val="tx1"/>
              </a:solidFill>
            </a:rPr>
            <a:t>Δομή της Ύλης</a:t>
          </a:r>
        </a:p>
      </dsp:txBody>
      <dsp:txXfrm>
        <a:off x="3630850" y="213474"/>
        <a:ext cx="1609055" cy="1350252"/>
      </dsp:txXfrm>
    </dsp:sp>
    <dsp:sp modelId="{DC05FB29-A78B-4B54-8A81-6F185356375D}">
      <dsp:nvSpPr>
        <dsp:cNvPr id="0" name=""/>
        <dsp:cNvSpPr/>
      </dsp:nvSpPr>
      <dsp:spPr>
        <a:xfrm rot="20525812">
          <a:off x="6279986" y="2665667"/>
          <a:ext cx="525064" cy="391181"/>
        </a:xfrm>
        <a:prstGeom prst="rightArrow">
          <a:avLst>
            <a:gd name="adj1" fmla="val 60000"/>
            <a:gd name="adj2" fmla="val 50000"/>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p>
      </dsp:txBody>
      <dsp:txXfrm rot="20525812">
        <a:off x="6279986" y="2665667"/>
        <a:ext cx="525064" cy="391181"/>
      </dsp:txXfrm>
    </dsp:sp>
    <dsp:sp modelId="{B4791A1D-D55E-426F-B796-C78F14C3A6B7}">
      <dsp:nvSpPr>
        <dsp:cNvPr id="0" name=""/>
        <dsp:cNvSpPr/>
      </dsp:nvSpPr>
      <dsp:spPr>
        <a:xfrm>
          <a:off x="7386970" y="2016228"/>
          <a:ext cx="1757029" cy="1350252"/>
        </a:xfrm>
        <a:prstGeom prst="ellipse">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baseline="0" dirty="0">
              <a:solidFill>
                <a:schemeClr val="tx1"/>
              </a:solidFill>
            </a:rPr>
            <a:t>Κβαντικά Φαινόμενα</a:t>
          </a:r>
        </a:p>
      </dsp:txBody>
      <dsp:txXfrm>
        <a:off x="7386970" y="2016228"/>
        <a:ext cx="1757029" cy="1350252"/>
      </dsp:txXfrm>
    </dsp:sp>
    <dsp:sp modelId="{97600377-EEAE-4DC5-9AD5-94D6845AD895}">
      <dsp:nvSpPr>
        <dsp:cNvPr id="0" name=""/>
        <dsp:cNvSpPr/>
      </dsp:nvSpPr>
      <dsp:spPr>
        <a:xfrm rot="18865248">
          <a:off x="5778312" y="1885119"/>
          <a:ext cx="465178" cy="370384"/>
        </a:xfrm>
        <a:prstGeom prst="rightArrow">
          <a:avLst>
            <a:gd name="adj1" fmla="val 60000"/>
            <a:gd name="adj2" fmla="val 50000"/>
          </a:avLst>
        </a:prstGeom>
        <a:gradFill rotWithShape="0">
          <a:gsLst>
            <a:gs pos="0">
              <a:schemeClr val="accent5">
                <a:hueOff val="-3725204"/>
                <a:satOff val="14929"/>
                <a:lumOff val="3235"/>
                <a:alphaOff val="0"/>
                <a:shade val="51000"/>
                <a:satMod val="130000"/>
              </a:schemeClr>
            </a:gs>
            <a:gs pos="80000">
              <a:schemeClr val="accent5">
                <a:hueOff val="-3725204"/>
                <a:satOff val="14929"/>
                <a:lumOff val="3235"/>
                <a:alphaOff val="0"/>
                <a:shade val="93000"/>
                <a:satMod val="130000"/>
              </a:schemeClr>
            </a:gs>
            <a:gs pos="100000">
              <a:schemeClr val="accent5">
                <a:hueOff val="-3725204"/>
                <a:satOff val="14929"/>
                <a:lumOff val="32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p>
      </dsp:txBody>
      <dsp:txXfrm rot="18865248">
        <a:off x="5778312" y="1885119"/>
        <a:ext cx="465178" cy="370384"/>
      </dsp:txXfrm>
    </dsp:sp>
    <dsp:sp modelId="{BC650B8C-83E3-43CD-8524-96ED961F5813}">
      <dsp:nvSpPr>
        <dsp:cNvPr id="0" name=""/>
        <dsp:cNvSpPr/>
      </dsp:nvSpPr>
      <dsp:spPr>
        <a:xfrm>
          <a:off x="5796131" y="288031"/>
          <a:ext cx="2041851" cy="1494270"/>
        </a:xfrm>
        <a:prstGeom prst="ellipse">
          <a:avLst/>
        </a:prstGeom>
        <a:gradFill rotWithShape="0">
          <a:gsLst>
            <a:gs pos="0">
              <a:schemeClr val="accent5">
                <a:hueOff val="-3725204"/>
                <a:satOff val="14929"/>
                <a:lumOff val="3235"/>
                <a:alphaOff val="0"/>
                <a:shade val="51000"/>
                <a:satMod val="130000"/>
              </a:schemeClr>
            </a:gs>
            <a:gs pos="80000">
              <a:schemeClr val="accent5">
                <a:hueOff val="-3725204"/>
                <a:satOff val="14929"/>
                <a:lumOff val="3235"/>
                <a:alphaOff val="0"/>
                <a:shade val="93000"/>
                <a:satMod val="130000"/>
              </a:schemeClr>
            </a:gs>
            <a:gs pos="100000">
              <a:schemeClr val="accent5">
                <a:hueOff val="-3725204"/>
                <a:satOff val="14929"/>
                <a:lumOff val="32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l-GR" sz="2000" kern="1200" dirty="0">
              <a:solidFill>
                <a:schemeClr val="tx1"/>
              </a:solidFill>
            </a:rPr>
            <a:t>Δυνάμεις</a:t>
          </a:r>
          <a:endParaRPr lang="en-US" sz="2000" kern="1200" dirty="0">
            <a:solidFill>
              <a:schemeClr val="tx1"/>
            </a:solidFill>
          </a:endParaRPr>
        </a:p>
        <a:p>
          <a:pPr lvl="0" algn="ctr" defTabSz="889000">
            <a:lnSpc>
              <a:spcPct val="100000"/>
            </a:lnSpc>
            <a:spcBef>
              <a:spcPct val="0"/>
            </a:spcBef>
            <a:spcAft>
              <a:spcPts val="0"/>
            </a:spcAft>
          </a:pPr>
          <a:r>
            <a:rPr lang="en-US" sz="2000" kern="1200" dirty="0">
              <a:solidFill>
                <a:schemeClr val="tx1"/>
              </a:solidFill>
            </a:rPr>
            <a:t>&amp;</a:t>
          </a:r>
          <a:endParaRPr lang="el-GR" sz="2000" kern="1200" dirty="0">
            <a:solidFill>
              <a:schemeClr val="tx1"/>
            </a:solidFill>
          </a:endParaRPr>
        </a:p>
        <a:p>
          <a:pPr lvl="0" algn="ctr" defTabSz="889000">
            <a:lnSpc>
              <a:spcPct val="100000"/>
            </a:lnSpc>
            <a:spcBef>
              <a:spcPct val="0"/>
            </a:spcBef>
            <a:spcAft>
              <a:spcPts val="0"/>
            </a:spcAft>
          </a:pPr>
          <a:r>
            <a:rPr lang="en-US" sz="2000" kern="1200" dirty="0">
              <a:solidFill>
                <a:schemeClr val="tx1"/>
              </a:solidFill>
            </a:rPr>
            <a:t> </a:t>
          </a:r>
          <a:r>
            <a:rPr lang="el-GR" sz="2000" kern="1200" dirty="0" err="1">
              <a:solidFill>
                <a:schemeClr val="tx1"/>
              </a:solidFill>
            </a:rPr>
            <a:t>Αλληλεπι</a:t>
          </a:r>
          <a:r>
            <a:rPr lang="el-GR" sz="2000" kern="1200" dirty="0">
              <a:solidFill>
                <a:schemeClr val="tx1"/>
              </a:solidFill>
            </a:rPr>
            <a:t>-δράσεις</a:t>
          </a:r>
        </a:p>
      </dsp:txBody>
      <dsp:txXfrm>
        <a:off x="5796131" y="288031"/>
        <a:ext cx="2041851" cy="1494270"/>
      </dsp:txXfrm>
    </dsp:sp>
    <dsp:sp modelId="{C5F91F75-9C56-4E12-90E0-6705F574EA23}">
      <dsp:nvSpPr>
        <dsp:cNvPr id="0" name=""/>
        <dsp:cNvSpPr/>
      </dsp:nvSpPr>
      <dsp:spPr>
        <a:xfrm rot="3317244">
          <a:off x="5484888" y="4402274"/>
          <a:ext cx="482555" cy="409068"/>
        </a:xfrm>
        <a:prstGeom prst="rightArrow">
          <a:avLst>
            <a:gd name="adj1" fmla="val 60000"/>
            <a:gd name="adj2" fmla="val 5000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p>
      </dsp:txBody>
      <dsp:txXfrm rot="3317244">
        <a:off x="5484888" y="4402274"/>
        <a:ext cx="482555" cy="409068"/>
      </dsp:txXfrm>
    </dsp:sp>
    <dsp:sp modelId="{D4F5A95C-ADDD-4CB8-AC35-F002C61F91CB}">
      <dsp:nvSpPr>
        <dsp:cNvPr id="0" name=""/>
        <dsp:cNvSpPr/>
      </dsp:nvSpPr>
      <dsp:spPr>
        <a:xfrm>
          <a:off x="5328566" y="4970470"/>
          <a:ext cx="2096658" cy="1350252"/>
        </a:xfrm>
        <a:prstGeom prst="ellipse">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a:solidFill>
                <a:schemeClr val="tx1"/>
              </a:solidFill>
            </a:rPr>
            <a:t>Ιδιότητες που εξαρτώνται από το μέγεθος</a:t>
          </a:r>
        </a:p>
      </dsp:txBody>
      <dsp:txXfrm>
        <a:off x="5328566" y="4970470"/>
        <a:ext cx="2096658" cy="1350252"/>
      </dsp:txXfrm>
    </dsp:sp>
    <dsp:sp modelId="{6DDF5E93-B096-4568-82F4-0CB67B7CDDC8}">
      <dsp:nvSpPr>
        <dsp:cNvPr id="0" name=""/>
        <dsp:cNvSpPr/>
      </dsp:nvSpPr>
      <dsp:spPr>
        <a:xfrm rot="6866736">
          <a:off x="3808402" y="4455112"/>
          <a:ext cx="513890" cy="394687"/>
        </a:xfrm>
        <a:prstGeom prst="rightArrow">
          <a:avLst>
            <a:gd name="adj1" fmla="val 60000"/>
            <a:gd name="adj2" fmla="val 50000"/>
          </a:avLst>
        </a:prstGeom>
        <a:gradFill rotWithShape="0">
          <a:gsLst>
            <a:gs pos="0">
              <a:schemeClr val="accent5">
                <a:hueOff val="-6208672"/>
                <a:satOff val="24882"/>
                <a:lumOff val="5392"/>
                <a:alphaOff val="0"/>
                <a:shade val="51000"/>
                <a:satMod val="130000"/>
              </a:schemeClr>
            </a:gs>
            <a:gs pos="80000">
              <a:schemeClr val="accent5">
                <a:hueOff val="-6208672"/>
                <a:satOff val="24882"/>
                <a:lumOff val="5392"/>
                <a:alphaOff val="0"/>
                <a:shade val="93000"/>
                <a:satMod val="130000"/>
              </a:schemeClr>
            </a:gs>
            <a:gs pos="100000">
              <a:schemeClr val="accent5">
                <a:hueOff val="-6208672"/>
                <a:satOff val="24882"/>
                <a:lumOff val="53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p>
      </dsp:txBody>
      <dsp:txXfrm rot="6866736">
        <a:off x="3808402" y="4455112"/>
        <a:ext cx="513890" cy="394687"/>
      </dsp:txXfrm>
    </dsp:sp>
    <dsp:sp modelId="{4FB5E298-A82A-4140-881F-A9231E626E7B}">
      <dsp:nvSpPr>
        <dsp:cNvPr id="0" name=""/>
        <dsp:cNvSpPr/>
      </dsp:nvSpPr>
      <dsp:spPr>
        <a:xfrm>
          <a:off x="2626035" y="4970488"/>
          <a:ext cx="1907501" cy="1350252"/>
        </a:xfrm>
        <a:prstGeom prst="ellipse">
          <a:avLst/>
        </a:prstGeom>
        <a:gradFill rotWithShape="0">
          <a:gsLst>
            <a:gs pos="0">
              <a:schemeClr val="accent5">
                <a:hueOff val="-6208672"/>
                <a:satOff val="24882"/>
                <a:lumOff val="5392"/>
                <a:alphaOff val="0"/>
                <a:shade val="51000"/>
                <a:satMod val="130000"/>
              </a:schemeClr>
            </a:gs>
            <a:gs pos="80000">
              <a:schemeClr val="accent5">
                <a:hueOff val="-6208672"/>
                <a:satOff val="24882"/>
                <a:lumOff val="5392"/>
                <a:alphaOff val="0"/>
                <a:shade val="93000"/>
                <a:satMod val="130000"/>
              </a:schemeClr>
            </a:gs>
            <a:gs pos="100000">
              <a:schemeClr val="accent5">
                <a:hueOff val="-6208672"/>
                <a:satOff val="24882"/>
                <a:lumOff val="53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l-GR" sz="2000" kern="1200" dirty="0">
              <a:solidFill>
                <a:schemeClr val="tx1"/>
              </a:solidFill>
            </a:rPr>
            <a:t>Μοντέλα </a:t>
          </a:r>
        </a:p>
        <a:p>
          <a:pPr lvl="0" algn="ctr" defTabSz="889000">
            <a:lnSpc>
              <a:spcPct val="100000"/>
            </a:lnSpc>
            <a:spcBef>
              <a:spcPct val="0"/>
            </a:spcBef>
            <a:spcAft>
              <a:spcPts val="0"/>
            </a:spcAft>
          </a:pPr>
          <a:r>
            <a:rPr lang="el-GR" sz="2000" kern="1200" dirty="0">
              <a:solidFill>
                <a:schemeClr val="tx1"/>
              </a:solidFill>
            </a:rPr>
            <a:t>&amp; </a:t>
          </a:r>
          <a:r>
            <a:rPr lang="el-GR" sz="2000" kern="1200" dirty="0" err="1">
              <a:solidFill>
                <a:schemeClr val="tx1"/>
              </a:solidFill>
            </a:rPr>
            <a:t>Προσομοι</a:t>
          </a:r>
          <a:r>
            <a:rPr lang="el-GR" sz="2000" kern="1200" dirty="0">
              <a:solidFill>
                <a:schemeClr val="tx1"/>
              </a:solidFill>
            </a:rPr>
            <a:t>-ώσεις</a:t>
          </a:r>
        </a:p>
      </dsp:txBody>
      <dsp:txXfrm>
        <a:off x="2626035" y="4970488"/>
        <a:ext cx="1907501" cy="1350252"/>
      </dsp:txXfrm>
    </dsp:sp>
    <dsp:sp modelId="{A049C14C-2C78-4A15-9922-303C3736962B}">
      <dsp:nvSpPr>
        <dsp:cNvPr id="0" name=""/>
        <dsp:cNvSpPr/>
      </dsp:nvSpPr>
      <dsp:spPr>
        <a:xfrm rot="9408924">
          <a:off x="2886172" y="3907245"/>
          <a:ext cx="486996" cy="448429"/>
        </a:xfrm>
        <a:prstGeom prst="rightArrow">
          <a:avLst>
            <a:gd name="adj1" fmla="val 60000"/>
            <a:gd name="adj2" fmla="val 50000"/>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p>
      </dsp:txBody>
      <dsp:txXfrm rot="9408924">
        <a:off x="2886172" y="3907245"/>
        <a:ext cx="486996" cy="448429"/>
      </dsp:txXfrm>
    </dsp:sp>
    <dsp:sp modelId="{6EAC029B-77A0-427B-B574-548E56AE7D60}">
      <dsp:nvSpPr>
        <dsp:cNvPr id="0" name=""/>
        <dsp:cNvSpPr/>
      </dsp:nvSpPr>
      <dsp:spPr>
        <a:xfrm>
          <a:off x="368146" y="3960450"/>
          <a:ext cx="2115616" cy="1288653"/>
        </a:xfrm>
        <a:prstGeom prst="ellipse">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l-GR" sz="2000" kern="1200" dirty="0">
              <a:solidFill>
                <a:schemeClr val="tx1"/>
              </a:solidFill>
            </a:rPr>
            <a:t>Όργανα</a:t>
          </a:r>
        </a:p>
        <a:p>
          <a:pPr lvl="0" algn="ctr" defTabSz="889000">
            <a:lnSpc>
              <a:spcPct val="100000"/>
            </a:lnSpc>
            <a:spcBef>
              <a:spcPct val="0"/>
            </a:spcBef>
            <a:spcAft>
              <a:spcPts val="0"/>
            </a:spcAft>
          </a:pPr>
          <a:r>
            <a:rPr lang="el-GR" sz="2000" kern="1200" dirty="0">
              <a:solidFill>
                <a:schemeClr val="tx1"/>
              </a:solidFill>
            </a:rPr>
            <a:t> &amp; Οργανολογία</a:t>
          </a:r>
        </a:p>
      </dsp:txBody>
      <dsp:txXfrm>
        <a:off x="368146" y="3960450"/>
        <a:ext cx="2115616" cy="1288653"/>
      </dsp:txXfrm>
    </dsp:sp>
    <dsp:sp modelId="{A1CC53A9-EA8F-4BA8-845B-8E25723571A2}">
      <dsp:nvSpPr>
        <dsp:cNvPr id="0" name=""/>
        <dsp:cNvSpPr/>
      </dsp:nvSpPr>
      <dsp:spPr>
        <a:xfrm rot="11315618">
          <a:off x="2630389" y="2745189"/>
          <a:ext cx="454648" cy="371807"/>
        </a:xfrm>
        <a:prstGeom prst="rightArrow">
          <a:avLst>
            <a:gd name="adj1" fmla="val 60000"/>
            <a:gd name="adj2" fmla="val 50000"/>
          </a:avLst>
        </a:prstGeom>
        <a:gradFill rotWithShape="0">
          <a:gsLst>
            <a:gs pos="0">
              <a:schemeClr val="accent5">
                <a:hueOff val="-8692142"/>
                <a:satOff val="34835"/>
                <a:lumOff val="7549"/>
                <a:alphaOff val="0"/>
                <a:shade val="51000"/>
                <a:satMod val="130000"/>
              </a:schemeClr>
            </a:gs>
            <a:gs pos="80000">
              <a:schemeClr val="accent5">
                <a:hueOff val="-8692142"/>
                <a:satOff val="34835"/>
                <a:lumOff val="7549"/>
                <a:alphaOff val="0"/>
                <a:shade val="93000"/>
                <a:satMod val="130000"/>
              </a:schemeClr>
            </a:gs>
            <a:gs pos="100000">
              <a:schemeClr val="accent5">
                <a:hueOff val="-8692142"/>
                <a:satOff val="34835"/>
                <a:lumOff val="7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p>
      </dsp:txBody>
      <dsp:txXfrm rot="11315618">
        <a:off x="2630389" y="2745189"/>
        <a:ext cx="454648" cy="371807"/>
      </dsp:txXfrm>
    </dsp:sp>
    <dsp:sp modelId="{C334B720-78D3-4D82-BEF3-0BD39055A62A}">
      <dsp:nvSpPr>
        <dsp:cNvPr id="0" name=""/>
        <dsp:cNvSpPr/>
      </dsp:nvSpPr>
      <dsp:spPr>
        <a:xfrm>
          <a:off x="0" y="1991932"/>
          <a:ext cx="2221097" cy="1350252"/>
        </a:xfrm>
        <a:prstGeom prst="ellipse">
          <a:avLst/>
        </a:prstGeom>
        <a:gradFill rotWithShape="0">
          <a:gsLst>
            <a:gs pos="0">
              <a:schemeClr val="accent5">
                <a:hueOff val="-8692142"/>
                <a:satOff val="34835"/>
                <a:lumOff val="7549"/>
                <a:alphaOff val="0"/>
                <a:shade val="51000"/>
                <a:satMod val="130000"/>
              </a:schemeClr>
            </a:gs>
            <a:gs pos="80000">
              <a:schemeClr val="accent5">
                <a:hueOff val="-8692142"/>
                <a:satOff val="34835"/>
                <a:lumOff val="7549"/>
                <a:alphaOff val="0"/>
                <a:shade val="93000"/>
                <a:satMod val="130000"/>
              </a:schemeClr>
            </a:gs>
            <a:gs pos="100000">
              <a:schemeClr val="accent5">
                <a:hueOff val="-8692142"/>
                <a:satOff val="34835"/>
                <a:lumOff val="7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a:solidFill>
                <a:schemeClr val="tx1"/>
              </a:solidFill>
            </a:rPr>
            <a:t>Επιστήμη-Τεχνολογία-Κοινωνία</a:t>
          </a:r>
        </a:p>
      </dsp:txBody>
      <dsp:txXfrm>
        <a:off x="0" y="1991932"/>
        <a:ext cx="2221097" cy="1350252"/>
      </dsp:txXfrm>
    </dsp:sp>
    <dsp:sp modelId="{163C5365-B466-44C7-8DED-35DB655B328C}">
      <dsp:nvSpPr>
        <dsp:cNvPr id="0" name=""/>
        <dsp:cNvSpPr/>
      </dsp:nvSpPr>
      <dsp:spPr>
        <a:xfrm rot="1255608">
          <a:off x="6252397" y="3697001"/>
          <a:ext cx="597379" cy="446254"/>
        </a:xfrm>
        <a:prstGeom prst="rightArrow">
          <a:avLst>
            <a:gd name="adj1" fmla="val 60000"/>
            <a:gd name="adj2" fmla="val 5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l-GR" sz="2000" kern="1200"/>
        </a:p>
      </dsp:txBody>
      <dsp:txXfrm rot="1255608">
        <a:off x="6252397" y="3697001"/>
        <a:ext cx="597379" cy="446254"/>
      </dsp:txXfrm>
    </dsp:sp>
    <dsp:sp modelId="{DA829F22-5202-47DE-8648-E3AA611D5940}">
      <dsp:nvSpPr>
        <dsp:cNvPr id="0" name=""/>
        <dsp:cNvSpPr/>
      </dsp:nvSpPr>
      <dsp:spPr>
        <a:xfrm>
          <a:off x="7287785" y="3837373"/>
          <a:ext cx="1624785" cy="1350252"/>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a:solidFill>
                <a:schemeClr val="tx1"/>
              </a:solidFill>
            </a:rPr>
            <a:t>Αυτό-</a:t>
          </a:r>
          <a:r>
            <a:rPr lang="el-GR" sz="2000" kern="1200" dirty="0" err="1">
              <a:solidFill>
                <a:schemeClr val="tx1"/>
              </a:solidFill>
            </a:rPr>
            <a:t>οργάνω</a:t>
          </a:r>
          <a:r>
            <a:rPr lang="el-GR" sz="2000" kern="1200" dirty="0">
              <a:solidFill>
                <a:schemeClr val="tx1"/>
              </a:solidFill>
            </a:rPr>
            <a:t>-ση</a:t>
          </a:r>
        </a:p>
      </dsp:txBody>
      <dsp:txXfrm>
        <a:off x="7287785" y="3837373"/>
        <a:ext cx="1624785" cy="135025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4F080D-F25A-4399-9436-4D1ED80A0769}" type="datetimeFigureOut">
              <a:rPr lang="el-GR" smtClean="0"/>
              <a:pPr/>
              <a:t>22/5/2025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E4A213-C17B-4F93-8CBF-9B0C241C110A}"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 σχεδιασμός των ΔΜΑ βιάστηκε γνωστό Μοντέλο της Διδακτικής Αναδόμησης</a:t>
            </a:r>
          </a:p>
        </p:txBody>
      </p:sp>
      <p:sp>
        <p:nvSpPr>
          <p:cNvPr id="4" name="Θέση αριθμού διαφάνειας 3"/>
          <p:cNvSpPr>
            <a:spLocks noGrp="1"/>
          </p:cNvSpPr>
          <p:nvPr>
            <p:ph type="sldNum" sz="quarter" idx="5"/>
          </p:nvPr>
        </p:nvSpPr>
        <p:spPr/>
        <p:txBody>
          <a:bodyPr/>
          <a:lstStyle/>
          <a:p>
            <a:fld id="{49A139DA-3A16-4842-B83C-58CC0028CA41}" type="slidenum">
              <a:rPr lang="el-GR" smtClean="0"/>
              <a:pPr/>
              <a:t>6</a:t>
            </a:fld>
            <a:endParaRPr lang="el-GR"/>
          </a:p>
        </p:txBody>
      </p:sp>
    </p:spTree>
    <p:extLst>
      <p:ext uri="{BB962C8B-B14F-4D97-AF65-F5344CB8AC3E}">
        <p14:creationId xmlns:p14="http://schemas.microsoft.com/office/powerpoint/2010/main" xmlns="" val="2405438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διδασκαλία και μάθηση της</a:t>
            </a:r>
            <a:r>
              <a:rPr lang="el-GR" baseline="0" dirty="0"/>
              <a:t> Ν-ΕΤ θεωρείται δύσκολη γιατί είναι οι σχετικές έννοιες και τα φαινόμενα είναι μακριά από την αισθητηριακή αντίληψη</a:t>
            </a:r>
            <a:endParaRPr lang="el-GR" dirty="0"/>
          </a:p>
        </p:txBody>
      </p:sp>
      <p:sp>
        <p:nvSpPr>
          <p:cNvPr id="4" name="Θέση αριθμού διαφάνειας 3"/>
          <p:cNvSpPr>
            <a:spLocks noGrp="1"/>
          </p:cNvSpPr>
          <p:nvPr>
            <p:ph type="sldNum" sz="quarter" idx="10"/>
          </p:nvPr>
        </p:nvSpPr>
        <p:spPr/>
        <p:txBody>
          <a:bodyPr/>
          <a:lstStyle/>
          <a:p>
            <a:fld id="{B769B475-AB16-47DC-B9D7-1A6656072337}" type="slidenum">
              <a:rPr lang="el-GR" smtClean="0"/>
              <a:pPr/>
              <a:t>39</a:t>
            </a:fld>
            <a:endParaRPr lang="el-GR"/>
          </a:p>
        </p:txBody>
      </p:sp>
    </p:spTree>
    <p:extLst>
      <p:ext uri="{BB962C8B-B14F-4D97-AF65-F5344CB8AC3E}">
        <p14:creationId xmlns:p14="http://schemas.microsoft.com/office/powerpoint/2010/main" xmlns="" val="1729824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 σχεδιασμός των ΔΜΑ βιάστηκε γνωστό Μοντέλο της Διδακτικής Αναδόμησης</a:t>
            </a:r>
          </a:p>
        </p:txBody>
      </p:sp>
      <p:sp>
        <p:nvSpPr>
          <p:cNvPr id="4" name="Θέση αριθμού διαφάνειας 3"/>
          <p:cNvSpPr>
            <a:spLocks noGrp="1"/>
          </p:cNvSpPr>
          <p:nvPr>
            <p:ph type="sldNum" sz="quarter" idx="5"/>
          </p:nvPr>
        </p:nvSpPr>
        <p:spPr/>
        <p:txBody>
          <a:bodyPr/>
          <a:lstStyle/>
          <a:p>
            <a:fld id="{49A139DA-3A16-4842-B83C-58CC0028CA41}" type="slidenum">
              <a:rPr lang="el-GR" smtClean="0"/>
              <a:pPr/>
              <a:t>43</a:t>
            </a:fld>
            <a:endParaRPr lang="el-GR"/>
          </a:p>
        </p:txBody>
      </p:sp>
    </p:spTree>
    <p:extLst>
      <p:ext uri="{BB962C8B-B14F-4D97-AF65-F5344CB8AC3E}">
        <p14:creationId xmlns:p14="http://schemas.microsoft.com/office/powerpoint/2010/main" xmlns="" val="2405438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r>
              <a:rPr lang="el-GR" dirty="0"/>
              <a:t>ΚΙΝΗΣΕΙΣ!!!!!!</a:t>
            </a:r>
          </a:p>
          <a:p>
            <a:r>
              <a:rPr lang="el-GR" dirty="0"/>
              <a:t>Ρήματα</a:t>
            </a:r>
            <a:r>
              <a:rPr lang="el-GR" baseline="0" dirty="0"/>
              <a:t> προφορικού λόγου: </a:t>
            </a:r>
            <a:r>
              <a:rPr lang="el-GR" baseline="0" dirty="0" err="1"/>
              <a:t>γ΄</a:t>
            </a:r>
            <a:r>
              <a:rPr lang="el-GR" baseline="0" dirty="0"/>
              <a:t> ενικός ή πληθυντικός, ανάσα από μία διαφάνεια στην άλλη, να συνδεθεί η μία διαφάνεια με την άλλη</a:t>
            </a:r>
            <a:endParaRPr lang="el-GR" dirty="0"/>
          </a:p>
        </p:txBody>
      </p:sp>
      <p:sp>
        <p:nvSpPr>
          <p:cNvPr id="4" name="3 - Θέση αριθμού διαφάνειας"/>
          <p:cNvSpPr>
            <a:spLocks noGrp="1"/>
          </p:cNvSpPr>
          <p:nvPr>
            <p:ph type="sldNum" sz="quarter" idx="10"/>
          </p:nvPr>
        </p:nvSpPr>
        <p:spPr/>
        <p:txBody>
          <a:bodyPr/>
          <a:lstStyle/>
          <a:p>
            <a:fld id="{71454CD2-61F9-425F-A296-A5CDA1FEDA73}" type="slidenum">
              <a:rPr lang="el-GR" smtClean="0"/>
              <a:pPr/>
              <a:t>44</a:t>
            </a:fld>
            <a:endParaRPr lang="el-GR"/>
          </a:p>
        </p:txBody>
      </p:sp>
    </p:spTree>
    <p:extLst>
      <p:ext uri="{BB962C8B-B14F-4D97-AF65-F5344CB8AC3E}">
        <p14:creationId xmlns:p14="http://schemas.microsoft.com/office/powerpoint/2010/main" xmlns="" val="490330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διδασκαλία και μάθηση της</a:t>
            </a:r>
            <a:r>
              <a:rPr lang="el-GR" baseline="0" dirty="0"/>
              <a:t> Ν-ΕΤ θεωρείται δύσκολη γιατί είναι οι σχετικές έννοιες και τα φαινόμενα είναι μακριά από την αισθητηριακή αντίληψη</a:t>
            </a:r>
            <a:endParaRPr lang="el-GR" dirty="0"/>
          </a:p>
        </p:txBody>
      </p:sp>
      <p:sp>
        <p:nvSpPr>
          <p:cNvPr id="4" name="Θέση αριθμού διαφάνειας 3"/>
          <p:cNvSpPr>
            <a:spLocks noGrp="1"/>
          </p:cNvSpPr>
          <p:nvPr>
            <p:ph type="sldNum" sz="quarter" idx="10"/>
          </p:nvPr>
        </p:nvSpPr>
        <p:spPr/>
        <p:txBody>
          <a:bodyPr/>
          <a:lstStyle/>
          <a:p>
            <a:fld id="{B769B475-AB16-47DC-B9D7-1A6656072337}" type="slidenum">
              <a:rPr lang="el-GR" smtClean="0"/>
              <a:pPr/>
              <a:t>47</a:t>
            </a:fld>
            <a:endParaRPr lang="el-GR"/>
          </a:p>
        </p:txBody>
      </p:sp>
    </p:spTree>
    <p:extLst>
      <p:ext uri="{BB962C8B-B14F-4D97-AF65-F5344CB8AC3E}">
        <p14:creationId xmlns:p14="http://schemas.microsoft.com/office/powerpoint/2010/main" xmlns="" val="1729824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διδασκαλία και μάθηση της</a:t>
            </a:r>
            <a:r>
              <a:rPr lang="el-GR" baseline="0" dirty="0"/>
              <a:t> Ν-ΕΤ θεωρείται δύσκολη γιατί είναι οι σχετικές έννοιες και τα φαινόμενα είναι μακριά από την αισθητηριακή αντίληψη</a:t>
            </a:r>
            <a:endParaRPr lang="el-GR" dirty="0"/>
          </a:p>
        </p:txBody>
      </p:sp>
      <p:sp>
        <p:nvSpPr>
          <p:cNvPr id="4" name="Θέση αριθμού διαφάνειας 3"/>
          <p:cNvSpPr>
            <a:spLocks noGrp="1"/>
          </p:cNvSpPr>
          <p:nvPr>
            <p:ph type="sldNum" sz="quarter" idx="10"/>
          </p:nvPr>
        </p:nvSpPr>
        <p:spPr/>
        <p:txBody>
          <a:bodyPr/>
          <a:lstStyle/>
          <a:p>
            <a:fld id="{B769B475-AB16-47DC-B9D7-1A6656072337}" type="slidenum">
              <a:rPr lang="el-GR" smtClean="0"/>
              <a:pPr/>
              <a:t>50</a:t>
            </a:fld>
            <a:endParaRPr lang="el-GR"/>
          </a:p>
        </p:txBody>
      </p:sp>
    </p:spTree>
    <p:extLst>
      <p:ext uri="{BB962C8B-B14F-4D97-AF65-F5344CB8AC3E}">
        <p14:creationId xmlns:p14="http://schemas.microsoft.com/office/powerpoint/2010/main" xmlns="" val="1729824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 σχεδιασμός των ΔΜΑ βιάστηκε γνωστό Μοντέλο της Διδακτικής Αναδόμησης</a:t>
            </a:r>
          </a:p>
        </p:txBody>
      </p:sp>
      <p:sp>
        <p:nvSpPr>
          <p:cNvPr id="4" name="Θέση αριθμού διαφάνειας 3"/>
          <p:cNvSpPr>
            <a:spLocks noGrp="1"/>
          </p:cNvSpPr>
          <p:nvPr>
            <p:ph type="sldNum" sz="quarter" idx="5"/>
          </p:nvPr>
        </p:nvSpPr>
        <p:spPr/>
        <p:txBody>
          <a:bodyPr/>
          <a:lstStyle/>
          <a:p>
            <a:fld id="{49A139DA-3A16-4842-B83C-58CC0028CA41}" type="slidenum">
              <a:rPr lang="el-GR" smtClean="0"/>
              <a:pPr/>
              <a:t>52</a:t>
            </a:fld>
            <a:endParaRPr lang="el-GR"/>
          </a:p>
        </p:txBody>
      </p:sp>
    </p:spTree>
    <p:extLst>
      <p:ext uri="{BB962C8B-B14F-4D97-AF65-F5344CB8AC3E}">
        <p14:creationId xmlns:p14="http://schemas.microsoft.com/office/powerpoint/2010/main" xmlns="" val="2405438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Να εξηγήσω για</a:t>
            </a:r>
            <a:r>
              <a:rPr lang="el-GR" baseline="0" dirty="0" smtClean="0"/>
              <a:t> το τι αναπαριστά το μοντέλο</a:t>
            </a:r>
            <a:endParaRPr lang="el-GR" dirty="0"/>
          </a:p>
        </p:txBody>
      </p:sp>
      <p:sp>
        <p:nvSpPr>
          <p:cNvPr id="4" name="3 - Θέση αριθμού διαφάνειας"/>
          <p:cNvSpPr>
            <a:spLocks noGrp="1"/>
          </p:cNvSpPr>
          <p:nvPr>
            <p:ph type="sldNum" sz="quarter" idx="10"/>
          </p:nvPr>
        </p:nvSpPr>
        <p:spPr/>
        <p:txBody>
          <a:bodyPr/>
          <a:lstStyle/>
          <a:p>
            <a:fld id="{7AD8C8BC-8E95-40CB-AAE4-AA9A09D14D1F}" type="slidenum">
              <a:rPr lang="el-GR" smtClean="0"/>
              <a:pPr/>
              <a:t>59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 σχεδιασμός των ΔΜΑ βιάστηκε γνωστό Μοντέλο της Διδακτικής Αναδόμησης</a:t>
            </a:r>
          </a:p>
        </p:txBody>
      </p:sp>
      <p:sp>
        <p:nvSpPr>
          <p:cNvPr id="4" name="Θέση αριθμού διαφάνειας 3"/>
          <p:cNvSpPr>
            <a:spLocks noGrp="1"/>
          </p:cNvSpPr>
          <p:nvPr>
            <p:ph type="sldNum" sz="quarter" idx="5"/>
          </p:nvPr>
        </p:nvSpPr>
        <p:spPr/>
        <p:txBody>
          <a:bodyPr/>
          <a:lstStyle/>
          <a:p>
            <a:fld id="{49A139DA-3A16-4842-B83C-58CC0028CA41}" type="slidenum">
              <a:rPr lang="el-GR" smtClean="0"/>
              <a:pPr/>
              <a:t>17</a:t>
            </a:fld>
            <a:endParaRPr lang="el-GR"/>
          </a:p>
        </p:txBody>
      </p:sp>
    </p:spTree>
    <p:extLst>
      <p:ext uri="{BB962C8B-B14F-4D97-AF65-F5344CB8AC3E}">
        <p14:creationId xmlns:p14="http://schemas.microsoft.com/office/powerpoint/2010/main" xmlns="" val="2405438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769B475-AB16-47DC-B9D7-1A6656072337}" type="slidenum">
              <a:rPr lang="el-GR" smtClean="0"/>
              <a:pPr/>
              <a:t>20</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769B475-AB16-47DC-B9D7-1A6656072337}" type="slidenum">
              <a:rPr lang="el-GR" smtClean="0"/>
              <a:pPr/>
              <a:t>21</a:t>
            </a:fld>
            <a:endParaRPr lang="el-GR"/>
          </a:p>
        </p:txBody>
      </p:sp>
    </p:spTree>
    <p:extLst>
      <p:ext uri="{BB962C8B-B14F-4D97-AF65-F5344CB8AC3E}">
        <p14:creationId xmlns:p14="http://schemas.microsoft.com/office/powerpoint/2010/main" xmlns="" val="3980618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3 - Θέση αριθμού διαφάνειας"/>
          <p:cNvSpPr>
            <a:spLocks noGrp="1"/>
          </p:cNvSpPr>
          <p:nvPr>
            <p:ph type="sldNum" sz="quarter" idx="10"/>
          </p:nvPr>
        </p:nvSpPr>
        <p:spPr/>
        <p:txBody>
          <a:bodyPr/>
          <a:lstStyle/>
          <a:p>
            <a:fld id="{B769B475-AB16-47DC-B9D7-1A6656072337}" type="slidenum">
              <a:rPr lang="el-GR" smtClean="0"/>
              <a:pPr/>
              <a:t>22</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769B475-AB16-47DC-B9D7-1A6656072337}" type="slidenum">
              <a:rPr lang="el-GR" smtClean="0"/>
              <a:pPr/>
              <a:t>23</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a:p>
            <a:r>
              <a:rPr lang="el-GR" sz="1200" kern="1200" dirty="0">
                <a:solidFill>
                  <a:schemeClr val="tx1"/>
                </a:solidFill>
                <a:latin typeface="+mn-lt"/>
                <a:ea typeface="+mn-ea"/>
                <a:cs typeface="+mn-cs"/>
              </a:rPr>
              <a:t>Και μιας και η Ν-ΕΤ σχετίζεται με τη μελέτη των ιδιοτήτων των υλικών στη νανοκλίμακα και επειδή όλοι οι βιομηχανικοί τομείς βασίζονται στα υλικά, αναμένεται όλες οι βιομηχανίες, π.χ. μεταφορές, επικοινωνίες, υγεία κτλ να επηρεαστούν από την πρόοδο της Ν-ΕΤ. Αυτή η δυναμική φέρνει στην επιφάνεια το όραμα μίας νέας βιομηχανικής επανάστασης, ενώ έχει προσδώσει στη </a:t>
            </a:r>
            <a:r>
              <a:rPr lang="el-GR" sz="1200" kern="1200" dirty="0" err="1">
                <a:solidFill>
                  <a:schemeClr val="tx1"/>
                </a:solidFill>
                <a:latin typeface="+mn-lt"/>
                <a:ea typeface="+mn-ea"/>
                <a:cs typeface="+mn-cs"/>
              </a:rPr>
              <a:t>Νανοτεχνολογία</a:t>
            </a:r>
            <a:r>
              <a:rPr lang="el-GR" sz="1200" kern="1200" dirty="0">
                <a:solidFill>
                  <a:schemeClr val="tx1"/>
                </a:solidFill>
                <a:latin typeface="+mn-lt"/>
                <a:ea typeface="+mn-ea"/>
                <a:cs typeface="+mn-cs"/>
              </a:rPr>
              <a:t> τον χαρακτηρισμό όπως </a:t>
            </a:r>
            <a:r>
              <a:rPr lang="el-GR" sz="1200" i="1" kern="1200" dirty="0">
                <a:solidFill>
                  <a:schemeClr val="tx1"/>
                </a:solidFill>
                <a:latin typeface="+mn-lt"/>
                <a:ea typeface="+mn-ea"/>
                <a:cs typeface="+mn-cs"/>
              </a:rPr>
              <a:t>ανατρεπτική τεχνολογία (</a:t>
            </a:r>
            <a:r>
              <a:rPr lang="en-US" sz="1200" i="1" kern="1200" dirty="0">
                <a:solidFill>
                  <a:schemeClr val="tx1"/>
                </a:solidFill>
                <a:latin typeface="+mn-lt"/>
                <a:ea typeface="+mn-ea"/>
                <a:cs typeface="+mn-cs"/>
              </a:rPr>
              <a:t>disruptive technology</a:t>
            </a:r>
            <a:r>
              <a:rPr lang="el-GR" sz="1200" i="1" kern="1200" dirty="0">
                <a:solidFill>
                  <a:schemeClr val="tx1"/>
                </a:solidFill>
                <a:latin typeface="+mn-lt"/>
                <a:ea typeface="+mn-ea"/>
                <a:cs typeface="+mn-cs"/>
              </a:rPr>
              <a:t>) </a:t>
            </a:r>
            <a:r>
              <a:rPr lang="el-GR" sz="1200" kern="1200" dirty="0">
                <a:solidFill>
                  <a:schemeClr val="tx1"/>
                </a:solidFill>
                <a:latin typeface="+mn-lt"/>
                <a:ea typeface="+mn-ea"/>
                <a:cs typeface="+mn-cs"/>
              </a:rPr>
              <a:t>και </a:t>
            </a:r>
            <a:r>
              <a:rPr lang="el-GR" sz="1200" i="1" kern="1200" dirty="0">
                <a:solidFill>
                  <a:schemeClr val="tx1"/>
                </a:solidFill>
                <a:latin typeface="+mn-lt"/>
                <a:ea typeface="+mn-ea"/>
                <a:cs typeface="+mn-cs"/>
              </a:rPr>
              <a:t>τεχνολογία γενικής</a:t>
            </a:r>
            <a:r>
              <a:rPr lang="el-GR" sz="1200" kern="1200" dirty="0">
                <a:solidFill>
                  <a:schemeClr val="tx1"/>
                </a:solidFill>
                <a:latin typeface="+mn-lt"/>
                <a:ea typeface="+mn-ea"/>
                <a:cs typeface="+mn-cs"/>
              </a:rPr>
              <a:t> </a:t>
            </a:r>
            <a:r>
              <a:rPr lang="el-GR" sz="1200" i="1" kern="1200" dirty="0">
                <a:solidFill>
                  <a:schemeClr val="tx1"/>
                </a:solidFill>
                <a:latin typeface="+mn-lt"/>
                <a:ea typeface="+mn-ea"/>
                <a:cs typeface="+mn-cs"/>
              </a:rPr>
              <a:t>εφαρμογή</a:t>
            </a:r>
            <a:r>
              <a:rPr lang="el-GR" sz="1200" kern="1200" dirty="0">
                <a:solidFill>
                  <a:schemeClr val="tx1"/>
                </a:solidFill>
                <a:latin typeface="+mn-lt"/>
                <a:ea typeface="+mn-ea"/>
                <a:cs typeface="+mn-cs"/>
              </a:rPr>
              <a:t>ς </a:t>
            </a:r>
            <a:r>
              <a:rPr lang="el-GR" sz="1200" i="1" kern="1200" dirty="0">
                <a:solidFill>
                  <a:schemeClr val="tx1"/>
                </a:solidFill>
                <a:latin typeface="+mn-lt"/>
                <a:ea typeface="+mn-ea"/>
                <a:cs typeface="+mn-cs"/>
              </a:rPr>
              <a:t>(</a:t>
            </a:r>
            <a:r>
              <a:rPr lang="en-US" sz="1200" i="1" kern="1200" dirty="0">
                <a:solidFill>
                  <a:schemeClr val="tx1"/>
                </a:solidFill>
                <a:latin typeface="+mn-lt"/>
                <a:ea typeface="+mn-ea"/>
                <a:cs typeface="+mn-cs"/>
              </a:rPr>
              <a:t>enabling technology</a:t>
            </a:r>
            <a:r>
              <a:rPr lang="el-GR" sz="1200" kern="1200" dirty="0">
                <a:solidFill>
                  <a:schemeClr val="tx1"/>
                </a:solidFill>
                <a:latin typeface="+mn-lt"/>
                <a:ea typeface="+mn-ea"/>
                <a:cs typeface="+mn-cs"/>
              </a:rPr>
              <a:t>). Ανατρεπτική γιατί περιλαμβάνει τεχνολογίες οι οποίες μπορούν να αντικαταστήσουν παλαιότερες και να επιτρέψουν να κυριαρχήσουν νέες διαδικασίες και σύγχρονα προϊόντα με βελτιωμένες επιδόσεις σε σχέση με αυτά που κυκλοφορούσαν μέχρι σήμερα. Τεχνολογία γενικής εφαρμογής επειδή η </a:t>
            </a:r>
            <a:r>
              <a:rPr lang="el-GR" sz="1200" kern="1200" dirty="0" err="1">
                <a:solidFill>
                  <a:schemeClr val="tx1"/>
                </a:solidFill>
                <a:latin typeface="+mn-lt"/>
                <a:ea typeface="+mn-ea"/>
                <a:cs typeface="+mn-cs"/>
              </a:rPr>
              <a:t>Νανοτεχνολογία</a:t>
            </a:r>
            <a:r>
              <a:rPr lang="el-GR" sz="1200" kern="1200" dirty="0">
                <a:solidFill>
                  <a:schemeClr val="tx1"/>
                </a:solidFill>
                <a:latin typeface="+mn-lt"/>
                <a:ea typeface="+mn-ea"/>
                <a:cs typeface="+mn-cs"/>
              </a:rPr>
              <a:t> μπορεί να επηρεάσει όλα τα πεδία της βιομηχανικής δραστηριότητας διαδραματίζοντας σημαντικό ρόλο στην περαιτέρω πρόοδο του εκάστοτε βιομηχανικού κλάδου</a:t>
            </a:r>
            <a:endParaRPr lang="el-GR" dirty="0"/>
          </a:p>
        </p:txBody>
      </p:sp>
      <p:sp>
        <p:nvSpPr>
          <p:cNvPr id="4" name="3 - Θέση αριθμού διαφάνειας"/>
          <p:cNvSpPr>
            <a:spLocks noGrp="1"/>
          </p:cNvSpPr>
          <p:nvPr>
            <p:ph type="sldNum" sz="quarter" idx="10"/>
          </p:nvPr>
        </p:nvSpPr>
        <p:spPr/>
        <p:txBody>
          <a:bodyPr/>
          <a:lstStyle/>
          <a:p>
            <a:fld id="{B769B475-AB16-47DC-B9D7-1A6656072337}" type="slidenum">
              <a:rPr lang="el-GR" smtClean="0"/>
              <a:pPr/>
              <a:t>24</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 σχεδιασμός των ΔΜΑ βιάστηκε γνωστό Μοντέλο της Διδακτικής Αναδόμησης</a:t>
            </a:r>
          </a:p>
        </p:txBody>
      </p:sp>
      <p:sp>
        <p:nvSpPr>
          <p:cNvPr id="4" name="Θέση αριθμού διαφάνειας 3"/>
          <p:cNvSpPr>
            <a:spLocks noGrp="1"/>
          </p:cNvSpPr>
          <p:nvPr>
            <p:ph type="sldNum" sz="quarter" idx="5"/>
          </p:nvPr>
        </p:nvSpPr>
        <p:spPr/>
        <p:txBody>
          <a:bodyPr/>
          <a:lstStyle/>
          <a:p>
            <a:fld id="{49A139DA-3A16-4842-B83C-58CC0028CA41}" type="slidenum">
              <a:rPr lang="el-GR" smtClean="0"/>
              <a:pPr/>
              <a:t>32</a:t>
            </a:fld>
            <a:endParaRPr lang="el-GR"/>
          </a:p>
        </p:txBody>
      </p:sp>
    </p:spTree>
    <p:extLst>
      <p:ext uri="{BB962C8B-B14F-4D97-AF65-F5344CB8AC3E}">
        <p14:creationId xmlns:p14="http://schemas.microsoft.com/office/powerpoint/2010/main" xmlns="" val="2405438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 σχεδιασμός των ΔΜΑ βιάστηκε γνωστό Μοντέλο της Διδακτικής Αναδόμησης</a:t>
            </a:r>
          </a:p>
        </p:txBody>
      </p:sp>
      <p:sp>
        <p:nvSpPr>
          <p:cNvPr id="4" name="Θέση αριθμού διαφάνειας 3"/>
          <p:cNvSpPr>
            <a:spLocks noGrp="1"/>
          </p:cNvSpPr>
          <p:nvPr>
            <p:ph type="sldNum" sz="quarter" idx="5"/>
          </p:nvPr>
        </p:nvSpPr>
        <p:spPr/>
        <p:txBody>
          <a:bodyPr/>
          <a:lstStyle/>
          <a:p>
            <a:fld id="{49A139DA-3A16-4842-B83C-58CC0028CA41}" type="slidenum">
              <a:rPr lang="el-GR" smtClean="0"/>
              <a:pPr/>
              <a:t>38</a:t>
            </a:fld>
            <a:endParaRPr lang="el-GR"/>
          </a:p>
        </p:txBody>
      </p:sp>
    </p:spTree>
    <p:extLst>
      <p:ext uri="{BB962C8B-B14F-4D97-AF65-F5344CB8AC3E}">
        <p14:creationId xmlns:p14="http://schemas.microsoft.com/office/powerpoint/2010/main" xmlns="" val="2405438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Κάντε κλικ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22/5/2025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22/5/2025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Κάντε κλικ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22/5/2025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περιεχομένου"/>
          <p:cNvSpPr>
            <a:spLocks noGrp="1"/>
          </p:cNvSpPr>
          <p:nvPr>
            <p:ph idx="1"/>
          </p:nvPr>
        </p:nvSpPr>
        <p:spPr/>
        <p:txBody>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22/5/2025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Κάντε κλικ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22/5/2025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22/5/2025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Κάντε κλικ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22/5/2025</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22/5/2025</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22/5/2025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Κάντε κλικ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22/5/2025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Κάντε κλικ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22/5/2025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Κάντε κλικ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22/5/2025</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oleObject" Target="../embeddings/oleObject1.bin"/><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hyperlink" Target="http://www.gtresearchnews.gatech.edu/wp-content/uploads/2009/12/superhydrophobic-two-scale.jpg?phpMyAdmin=387c4b701e2at54367afa" TargetMode="Externa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hyperlink" Target="http://www.gtresearchnews.gatech.edu/wp-content/uploads/2009/12/superhydrophobic-pv-array.jpg?phpMyAdmin=387c4b701e2at54367afa"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package" Target="../embeddings/____________Microsoft_Office_Word1.docx"/><Relationship Id="rId7" Type="http://schemas.openxmlformats.org/officeDocument/2006/relationships/diagramColors" Target="../diagrams/colors1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jpeg"/></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slideLayout" Target="../slideLayouts/slideLayout5.xml"/><Relationship Id="rId1" Type="http://schemas.openxmlformats.org/officeDocument/2006/relationships/vmlDrawing" Target="../drawings/vmlDrawing4.v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oleObject" Target="../embeddings/oleObject3.bin"/><Relationship Id="rId4" Type="http://schemas.openxmlformats.org/officeDocument/2006/relationships/image" Target="../media/image36.png"/><Relationship Id="rId9"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5.xml"/><Relationship Id="rId1" Type="http://schemas.openxmlformats.org/officeDocument/2006/relationships/vmlDrawing" Target="../drawings/vmlDrawing5.vml"/><Relationship Id="rId4" Type="http://schemas.openxmlformats.org/officeDocument/2006/relationships/oleObject" Target="../embeddings/oleObject4.bin"/></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5.bin"/><Relationship Id="rId5" Type="http://schemas.openxmlformats.org/officeDocument/2006/relationships/image" Target="../media/image46.jpeg"/><Relationship Id="rId4" Type="http://schemas.openxmlformats.org/officeDocument/2006/relationships/image" Target="../media/image45.jpeg"/></Relationships>
</file>

<file path=ppt/slides/_rels/slide5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http://www.gannett-cdn.com/-mm-/4ffc7601cbe9a87179586d41a4b028eb8612cd22/c=174-0-2834-2000&amp;r=x404&amp;c=534x401/local/-/media/USATODAY/USATODAY/2014/11/06/635508876892570283-481016203-1-.jpg" TargetMode="External"/><Relationship Id="rId9" Type="http://schemas.openxmlformats.org/officeDocument/2006/relationships/oleObject" Target="../embeddings/oleObject6.bin"/></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1475656" y="1340768"/>
            <a:ext cx="6764288" cy="864096"/>
          </a:xfrm>
          <a:ln w="28575">
            <a:solidFill>
              <a:schemeClr val="tx2"/>
            </a:solidFill>
          </a:ln>
        </p:spPr>
        <p:txBody>
          <a:bodyPr>
            <a:normAutofit/>
          </a:bodyPr>
          <a:lstStyle/>
          <a:p>
            <a:r>
              <a:rPr lang="en-US" b="1" dirty="0"/>
              <a:t>SCIENCE EDUCATION</a:t>
            </a:r>
            <a:endParaRPr lang="el-GR" b="1" dirty="0"/>
          </a:p>
        </p:txBody>
      </p:sp>
      <p:sp>
        <p:nvSpPr>
          <p:cNvPr id="3" name="2 - Υπότιτλος"/>
          <p:cNvSpPr>
            <a:spLocks noGrp="1"/>
          </p:cNvSpPr>
          <p:nvPr>
            <p:ph type="subTitle" idx="1"/>
          </p:nvPr>
        </p:nvSpPr>
        <p:spPr>
          <a:xfrm>
            <a:off x="1657400" y="2492896"/>
            <a:ext cx="6400800" cy="1800200"/>
          </a:xfrm>
        </p:spPr>
        <p:txBody>
          <a:bodyPr>
            <a:normAutofit fontScale="85000" lnSpcReduction="10000"/>
          </a:bodyPr>
          <a:lstStyle/>
          <a:p>
            <a:r>
              <a:rPr lang="el-GR" dirty="0" smtClean="0">
                <a:solidFill>
                  <a:schemeClr val="tx1"/>
                </a:solidFill>
              </a:rPr>
              <a:t>Διδακτικά-Μαθησιακά </a:t>
            </a:r>
            <a:r>
              <a:rPr lang="el-GR" dirty="0">
                <a:solidFill>
                  <a:schemeClr val="tx1"/>
                </a:solidFill>
              </a:rPr>
              <a:t>Περιβάλλοντα στις Φυσικές Επιστήμες, το Περιβάλλον και </a:t>
            </a:r>
          </a:p>
          <a:p>
            <a:r>
              <a:rPr lang="el-GR" dirty="0">
                <a:solidFill>
                  <a:schemeClr val="tx1"/>
                </a:solidFill>
              </a:rPr>
              <a:t>την Τεχνολογία: </a:t>
            </a:r>
            <a:r>
              <a:rPr lang="el-GR" dirty="0" smtClean="0">
                <a:solidFill>
                  <a:schemeClr val="tx1"/>
                </a:solidFill>
              </a:rPr>
              <a:t>Σχεδιασμός, Ανάπτυξη, Εφαρμογή, Αξιολόγηση</a:t>
            </a:r>
            <a:endParaRPr lang="el-GR" b="1" dirty="0">
              <a:solidFill>
                <a:schemeClr val="tx1"/>
              </a:solidFill>
            </a:endParaRPr>
          </a:p>
        </p:txBody>
      </p:sp>
      <p:sp>
        <p:nvSpPr>
          <p:cNvPr id="4" name="2 - Υπότιτλος"/>
          <p:cNvSpPr txBox="1">
            <a:spLocks/>
          </p:cNvSpPr>
          <p:nvPr/>
        </p:nvSpPr>
        <p:spPr>
          <a:xfrm>
            <a:off x="1979712" y="5157192"/>
            <a:ext cx="5760640" cy="1080120"/>
          </a:xfrm>
          <a:prstGeom prst="rect">
            <a:avLst/>
          </a:prstGeom>
          <a:solidFill>
            <a:schemeClr val="bg1"/>
          </a:solidFill>
        </p:spPr>
        <p:style>
          <a:lnRef idx="0">
            <a:schemeClr val="dk1"/>
          </a:lnRef>
          <a:fillRef idx="3">
            <a:schemeClr val="dk1"/>
          </a:fillRef>
          <a:effectRef idx="3">
            <a:schemeClr val="dk1"/>
          </a:effectRef>
          <a:fontRef idx="minor">
            <a:schemeClr val="lt1"/>
          </a:fontRef>
        </p:style>
        <p:txBody>
          <a:bodyPr vert="horz" lIns="91440" tIns="45720" rIns="91440" bIns="45720" rtlCol="0">
            <a:normAutofit/>
          </a:bodyPr>
          <a:lstStyle/>
          <a:p>
            <a:pPr marL="0" marR="0" lvl="0" indent="0" algn="ctr" defTabSz="914400" rtl="0" eaLnBrk="1" fontAlgn="auto" latinLnBrk="0" hangingPunct="1">
              <a:spcBef>
                <a:spcPts val="0"/>
              </a:spcBef>
              <a:spcAft>
                <a:spcPts val="0"/>
              </a:spcAft>
              <a:buClrTx/>
              <a:buSzTx/>
              <a:buFont typeface="Arial" pitchFamily="34" charset="0"/>
              <a:buNone/>
              <a:tabLst/>
              <a:defRPr/>
            </a:pPr>
            <a:r>
              <a:rPr kumimoji="0" lang="el-GR" sz="2000" b="0" i="0" u="none" strike="noStrike" kern="1200" cap="none" spc="0" normalizeH="0" baseline="0" noProof="0" dirty="0" smtClean="0">
                <a:ln>
                  <a:noFill/>
                </a:ln>
                <a:solidFill>
                  <a:schemeClr val="tx1"/>
                </a:solidFill>
                <a:effectLst/>
                <a:uLnTx/>
                <a:uFillTx/>
                <a:latin typeface="+mn-lt"/>
                <a:ea typeface="+mn-ea"/>
                <a:cs typeface="+mn-cs"/>
              </a:rPr>
              <a:t>Λεωνίδας</a:t>
            </a:r>
            <a:r>
              <a:rPr kumimoji="0" lang="el-GR" sz="2000" b="0" i="0" u="none" strike="noStrike" kern="1200" cap="none" spc="0" normalizeH="0" noProof="0" dirty="0" smtClean="0">
                <a:ln>
                  <a:noFill/>
                </a:ln>
                <a:solidFill>
                  <a:schemeClr val="tx1"/>
                </a:solidFill>
                <a:effectLst/>
                <a:uLnTx/>
                <a:uFillTx/>
                <a:latin typeface="+mn-lt"/>
                <a:ea typeface="+mn-ea"/>
                <a:cs typeface="+mn-cs"/>
              </a:rPr>
              <a:t> Μάνου</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spcBef>
                <a:spcPts val="0"/>
              </a:spcBef>
              <a:spcAft>
                <a:spcPts val="0"/>
              </a:spcAft>
              <a:buClrTx/>
              <a:buSzTx/>
              <a:buFont typeface="Arial" pitchFamily="34" charset="0"/>
              <a:buNone/>
              <a:tabLst/>
              <a:defRPr/>
            </a:pPr>
            <a:r>
              <a:rPr lang="en-US" sz="2000" b="1" noProof="0" dirty="0" smtClean="0">
                <a:solidFill>
                  <a:schemeClr val="tx1"/>
                </a:solidFill>
              </a:rPr>
              <a:t>lmanou1@gmail.com</a:t>
            </a:r>
            <a:endParaRPr kumimoji="0" lang="el-GR"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spcBef>
                <a:spcPts val="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50000"/>
              </a:lnSpc>
              <a:spcBef>
                <a:spcPts val="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50000"/>
              </a:lnSpc>
              <a:spcBef>
                <a:spcPts val="0"/>
              </a:spcBef>
              <a:spcAft>
                <a:spcPts val="0"/>
              </a:spcAft>
              <a:buClrTx/>
              <a:buSzTx/>
              <a:buFont typeface="Arial" pitchFamily="34" charset="0"/>
              <a:buNone/>
              <a:tabLst/>
              <a:defRPr/>
            </a:pPr>
            <a:endParaRPr kumimoji="0" lang="el-GR" sz="2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50000"/>
              </a:lnSpc>
              <a:spcBef>
                <a:spcPts val="0"/>
              </a:spcBef>
              <a:spcAft>
                <a:spcPts val="0"/>
              </a:spcAft>
              <a:buClrTx/>
              <a:buSzTx/>
              <a:buFont typeface="Arial" pitchFamily="34" charset="0"/>
              <a:buNone/>
              <a:tabLst/>
              <a:defRPr/>
            </a:pPr>
            <a:endParaRPr kumimoji="0" lang="en-US" sz="36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50000"/>
              </a:lnSpc>
              <a:spcBef>
                <a:spcPts val="0"/>
              </a:spcBef>
              <a:spcAft>
                <a:spcPts val="0"/>
              </a:spcAft>
              <a:buClrTx/>
              <a:buSzTx/>
              <a:buFont typeface="Arial" pitchFamily="34" charset="0"/>
              <a:buNone/>
              <a:tabLst/>
              <a:defRPr/>
            </a:pP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6" descr="logo_uowm"/>
          <p:cNvPicPr>
            <a:picLocks noChangeAspect="1" noChangeArrowheads="1"/>
          </p:cNvPicPr>
          <p:nvPr/>
        </p:nvPicPr>
        <p:blipFill>
          <a:blip r:embed="rId2" cstate="print"/>
          <a:srcRect/>
          <a:stretch>
            <a:fillRect/>
          </a:stretch>
        </p:blipFill>
        <p:spPr>
          <a:xfrm>
            <a:off x="428596" y="285728"/>
            <a:ext cx="857256" cy="710620"/>
          </a:xfrm>
          <a:prstGeom prst="rect">
            <a:avLst/>
          </a:prstGeom>
          <a:noFill/>
          <a:ln/>
          <a:effectLst/>
        </p:spPr>
      </p:pic>
      <p:sp>
        <p:nvSpPr>
          <p:cNvPr id="6" name="5 - TextBox"/>
          <p:cNvSpPr txBox="1"/>
          <p:nvPr/>
        </p:nvSpPr>
        <p:spPr>
          <a:xfrm>
            <a:off x="1357290" y="500042"/>
            <a:ext cx="5214569" cy="400110"/>
          </a:xfrm>
          <a:prstGeom prst="rect">
            <a:avLst/>
          </a:prstGeom>
          <a:noFill/>
        </p:spPr>
        <p:txBody>
          <a:bodyPr wrap="none" rtlCol="0">
            <a:spAutoFit/>
            <a:scene3d>
              <a:camera prst="orthographicFront">
                <a:rot lat="0" lon="0" rev="0"/>
              </a:camera>
              <a:lightRig rig="contrasting" dir="t">
                <a:rot lat="0" lon="0" rev="4500000"/>
              </a:lightRig>
            </a:scene3d>
            <a:sp3d extrusionH="57150" contourW="6350" prstMaterial="metal">
              <a:bevelT w="127000" h="31750" prst="riblet"/>
              <a:contourClr>
                <a:schemeClr val="accent1">
                  <a:shade val="75000"/>
                </a:schemeClr>
              </a:contourClr>
            </a:sp3d>
          </a:bodyPr>
          <a:lstStyle/>
          <a:p>
            <a:r>
              <a:rPr lang="el-GR" sz="2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dir="5400000">
                    <a:prstClr val="black">
                      <a:alpha val="50000"/>
                    </a:prstClr>
                  </a:innerShdw>
                  <a:reflection blurRad="12700" stA="50000" endPos="50000" dist="5000" dir="5400000" sy="-100000" rotWithShape="0"/>
                </a:effectLst>
              </a:rPr>
              <a:t>Πανεπιστημιο</a:t>
            </a:r>
            <a:r>
              <a:rPr lang="el-GR"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dir="5400000">
                    <a:prstClr val="black">
                      <a:alpha val="50000"/>
                    </a:prstClr>
                  </a:innerShdw>
                  <a:reflection blurRad="12700" stA="50000" endPos="50000" dist="5000" dir="5400000" sy="-100000" rotWithShape="0"/>
                </a:effectLst>
              </a:rPr>
              <a:t> </a:t>
            </a:r>
            <a:r>
              <a:rPr lang="el-GR" sz="2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dir="5400000">
                    <a:prstClr val="black">
                      <a:alpha val="50000"/>
                    </a:prstClr>
                  </a:innerShdw>
                  <a:reflection blurRad="12700" stA="50000" endPos="50000" dist="5000" dir="5400000" sy="-100000" rotWithShape="0"/>
                </a:effectLst>
              </a:rPr>
              <a:t>δυτικησ</a:t>
            </a:r>
            <a:r>
              <a:rPr lang="el-GR"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dir="5400000">
                    <a:prstClr val="black">
                      <a:alpha val="50000"/>
                    </a:prstClr>
                  </a:innerShdw>
                  <a:reflection blurRad="12700" stA="50000" endPos="50000" dist="5000" dir="5400000" sy="-100000" rotWithShape="0"/>
                </a:effectLst>
              </a:rPr>
              <a:t> </a:t>
            </a:r>
            <a:r>
              <a:rPr lang="el-GR" sz="2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dir="5400000">
                    <a:prstClr val="black">
                      <a:alpha val="50000"/>
                    </a:prstClr>
                  </a:innerShdw>
                  <a:reflection blurRad="12700" stA="50000" endPos="50000" dist="5000" dir="5400000" sy="-100000" rotWithShape="0"/>
                </a:effectLst>
              </a:rPr>
              <a:t>μακεδονιαΣ</a:t>
            </a: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dir="5400000">
                    <a:prstClr val="black">
                      <a:alpha val="50000"/>
                    </a:prstClr>
                  </a:innerShdw>
                  <a:reflection blurRad="12700" stA="50000" endPos="50000" dist="5000" dir="5400000" sy="-100000" rotWithShape="0"/>
                </a:effectLst>
              </a:rPr>
              <a:t> –</a:t>
            </a:r>
            <a:r>
              <a:rPr lang="el-GR"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dir="5400000">
                    <a:prstClr val="black">
                      <a:alpha val="50000"/>
                    </a:prstClr>
                  </a:innerShdw>
                  <a:reflection blurRad="12700" stA="50000" endPos="50000" dist="5000" dir="5400000" sy="-100000" rotWithShape="0"/>
                </a:effectLst>
              </a:rPr>
              <a:t> ΠΔΜ</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p:cNvSpPr>
          <p:nvPr>
            <p:ph type="title"/>
          </p:nvPr>
        </p:nvSpPr>
        <p:spPr>
          <a:xfrm>
            <a:off x="971600" y="260648"/>
            <a:ext cx="7554686" cy="787790"/>
          </a:xfrm>
          <a:solidFill>
            <a:srgbClr val="990033"/>
          </a:solidFill>
          <a:ln>
            <a:noFill/>
          </a:ln>
        </p:spPr>
        <p:style>
          <a:lnRef idx="2">
            <a:schemeClr val="accent4"/>
          </a:lnRef>
          <a:fillRef idx="1">
            <a:schemeClr val="lt1"/>
          </a:fillRef>
          <a:effectRef idx="0">
            <a:schemeClr val="accent4"/>
          </a:effectRef>
          <a:fontRef idx="minor">
            <a:schemeClr val="dk1"/>
          </a:fontRef>
        </p:style>
        <p:txBody>
          <a:bodyPr>
            <a:normAutofit/>
          </a:bodyPr>
          <a:lstStyle/>
          <a:p>
            <a:pPr algn="ctr"/>
            <a:r>
              <a:rPr lang="el-GR" sz="2800" b="1" dirty="0">
                <a:solidFill>
                  <a:schemeClr val="bg1"/>
                </a:solidFill>
              </a:rPr>
              <a:t>Σχεδιασμός &amp; Ανάπτυξη ΔΜ</a:t>
            </a:r>
            <a:r>
              <a:rPr lang="en-US" sz="2800" b="1" dirty="0">
                <a:solidFill>
                  <a:schemeClr val="bg1"/>
                </a:solidFill>
              </a:rPr>
              <a:t>A</a:t>
            </a:r>
            <a:endParaRPr lang="el-GR" sz="2800" b="1" dirty="0">
              <a:solidFill>
                <a:schemeClr val="bg1"/>
              </a:solidFill>
            </a:endParaRPr>
          </a:p>
        </p:txBody>
      </p:sp>
      <p:sp>
        <p:nvSpPr>
          <p:cNvPr id="2" name="Θέση αριθμού διαφάνειας 1"/>
          <p:cNvSpPr>
            <a:spLocks noGrp="1"/>
          </p:cNvSpPr>
          <p:nvPr>
            <p:ph type="sldNum" sz="quarter" idx="12"/>
          </p:nvPr>
        </p:nvSpPr>
        <p:spPr/>
        <p:txBody>
          <a:bodyPr/>
          <a:lstStyle/>
          <a:p>
            <a:fld id="{2C02DD4E-B250-43A4-9314-13283928072D}" type="slidenum">
              <a:rPr lang="el-GR" smtClean="0"/>
              <a:pPr/>
              <a:t>10</a:t>
            </a:fld>
            <a:endParaRPr lang="el-GR" dirty="0"/>
          </a:p>
        </p:txBody>
      </p:sp>
      <p:grpSp>
        <p:nvGrpSpPr>
          <p:cNvPr id="4" name="9 - Ομάδα"/>
          <p:cNvGrpSpPr/>
          <p:nvPr/>
        </p:nvGrpSpPr>
        <p:grpSpPr>
          <a:xfrm>
            <a:off x="662763" y="1178685"/>
            <a:ext cx="7160145" cy="5418667"/>
            <a:chOff x="350998" y="1178076"/>
            <a:chExt cx="7160145" cy="5418667"/>
          </a:xfrm>
        </p:grpSpPr>
        <p:graphicFrame>
          <p:nvGraphicFramePr>
            <p:cNvPr id="11" name="10 - Διάγραμμα"/>
            <p:cNvGraphicFramePr/>
            <p:nvPr/>
          </p:nvGraphicFramePr>
          <p:xfrm>
            <a:off x="1415143" y="1178076"/>
            <a:ext cx="6096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 TextBox"/>
            <p:cNvSpPr txBox="1"/>
            <p:nvPr/>
          </p:nvSpPr>
          <p:spPr>
            <a:xfrm rot="1339674">
              <a:off x="350998" y="2037769"/>
              <a:ext cx="1627946" cy="954107"/>
            </a:xfrm>
            <a:prstGeom prst="rect">
              <a:avLst/>
            </a:prstGeom>
            <a:noFill/>
          </p:spPr>
          <p:txBody>
            <a:bodyPr wrap="none" rtlCol="0">
              <a:spAutoFit/>
            </a:bodyPr>
            <a:lstStyle/>
            <a:p>
              <a:pPr algn="ctr"/>
              <a:r>
                <a:rPr lang="el-GR" sz="2800" b="1" dirty="0">
                  <a:solidFill>
                    <a:schemeClr val="bg1"/>
                  </a:solidFill>
                </a:rPr>
                <a:t>Δηλωτική</a:t>
              </a:r>
            </a:p>
            <a:p>
              <a:pPr algn="ctr"/>
              <a:r>
                <a:rPr lang="el-GR" sz="2800" b="1" dirty="0">
                  <a:solidFill>
                    <a:schemeClr val="bg1"/>
                  </a:solidFill>
                </a:rPr>
                <a:t>Γνώση</a:t>
              </a:r>
            </a:p>
          </p:txBody>
        </p:sp>
      </p:grpSp>
      <p:sp>
        <p:nvSpPr>
          <p:cNvPr id="15" name="14 - TextBox"/>
          <p:cNvSpPr txBox="1"/>
          <p:nvPr/>
        </p:nvSpPr>
        <p:spPr>
          <a:xfrm>
            <a:off x="7812360" y="2060848"/>
            <a:ext cx="397866" cy="646331"/>
          </a:xfrm>
          <a:prstGeom prst="rect">
            <a:avLst/>
          </a:prstGeom>
          <a:noFill/>
        </p:spPr>
        <p:txBody>
          <a:bodyPr wrap="none" rtlCol="0">
            <a:spAutoFit/>
          </a:bodyPr>
          <a:lstStyle/>
          <a:p>
            <a:r>
              <a:rPr lang="el-GR" sz="3600" b="1" dirty="0">
                <a:solidFill>
                  <a:schemeClr val="bg1"/>
                </a:solidFill>
              </a:rPr>
              <a:t>?</a:t>
            </a:r>
          </a:p>
        </p:txBody>
      </p:sp>
      <p:sp>
        <p:nvSpPr>
          <p:cNvPr id="3" name="TextBox 2">
            <a:extLst>
              <a:ext uri="{FF2B5EF4-FFF2-40B4-BE49-F238E27FC236}">
                <a16:creationId xmlns:a16="http://schemas.microsoft.com/office/drawing/2014/main" xmlns="" id="{3E4D627C-BC5C-4698-9B64-0750C5AD80C1}"/>
              </a:ext>
            </a:extLst>
          </p:cNvPr>
          <p:cNvSpPr txBox="1"/>
          <p:nvPr/>
        </p:nvSpPr>
        <p:spPr>
          <a:xfrm>
            <a:off x="1632857" y="2060848"/>
            <a:ext cx="655949" cy="769441"/>
          </a:xfrm>
          <a:prstGeom prst="rect">
            <a:avLst/>
          </a:prstGeom>
          <a:noFill/>
        </p:spPr>
        <p:txBody>
          <a:bodyPr wrap="none" rtlCol="0">
            <a:spAutoFit/>
          </a:bodyPr>
          <a:lstStyle/>
          <a:p>
            <a:r>
              <a:rPr lang="el-GR" sz="4400" dirty="0">
                <a:latin typeface="Century" panose="02040604050505020304" pitchFamily="18" charset="0"/>
              </a:rPr>
              <a:t>1 </a:t>
            </a:r>
            <a:endParaRPr lang="en-US" sz="4400" dirty="0">
              <a:latin typeface="Century" panose="02040604050505020304" pitchFamily="18" charset="0"/>
            </a:endParaRPr>
          </a:p>
        </p:txBody>
      </p:sp>
      <p:sp>
        <p:nvSpPr>
          <p:cNvPr id="12" name="TextBox 11">
            <a:extLst>
              <a:ext uri="{FF2B5EF4-FFF2-40B4-BE49-F238E27FC236}">
                <a16:creationId xmlns:a16="http://schemas.microsoft.com/office/drawing/2014/main" xmlns="" id="{8DE2BCEB-B576-4C5D-A0F9-A70A2F85132F}"/>
              </a:ext>
            </a:extLst>
          </p:cNvPr>
          <p:cNvSpPr txBox="1"/>
          <p:nvPr/>
        </p:nvSpPr>
        <p:spPr>
          <a:xfrm>
            <a:off x="7105953" y="1728276"/>
            <a:ext cx="498855" cy="769441"/>
          </a:xfrm>
          <a:prstGeom prst="rect">
            <a:avLst/>
          </a:prstGeom>
          <a:noFill/>
        </p:spPr>
        <p:txBody>
          <a:bodyPr wrap="none" rtlCol="0">
            <a:spAutoFit/>
          </a:bodyPr>
          <a:lstStyle/>
          <a:p>
            <a:r>
              <a:rPr lang="el-GR" sz="4400" dirty="0">
                <a:latin typeface="Century" panose="02040604050505020304" pitchFamily="18" charset="0"/>
              </a:rPr>
              <a:t>2</a:t>
            </a:r>
            <a:endParaRPr lang="en-US" sz="4400" dirty="0">
              <a:latin typeface="Century" panose="02040604050505020304" pitchFamily="18" charset="0"/>
            </a:endParaRPr>
          </a:p>
        </p:txBody>
      </p:sp>
      <p:sp>
        <p:nvSpPr>
          <p:cNvPr id="14" name="TextBox 13">
            <a:extLst>
              <a:ext uri="{FF2B5EF4-FFF2-40B4-BE49-F238E27FC236}">
                <a16:creationId xmlns:a16="http://schemas.microsoft.com/office/drawing/2014/main" xmlns="" id="{3C6C09E3-2B62-4781-B10D-D800AE3B1B00}"/>
              </a:ext>
            </a:extLst>
          </p:cNvPr>
          <p:cNvSpPr txBox="1"/>
          <p:nvPr/>
        </p:nvSpPr>
        <p:spPr>
          <a:xfrm>
            <a:off x="6777979" y="5629634"/>
            <a:ext cx="655949" cy="769441"/>
          </a:xfrm>
          <a:prstGeom prst="rect">
            <a:avLst/>
          </a:prstGeom>
          <a:noFill/>
        </p:spPr>
        <p:txBody>
          <a:bodyPr wrap="none" rtlCol="0">
            <a:spAutoFit/>
          </a:bodyPr>
          <a:lstStyle/>
          <a:p>
            <a:r>
              <a:rPr lang="el-GR" sz="4400" dirty="0">
                <a:latin typeface="Century" panose="02040604050505020304" pitchFamily="18" charset="0"/>
              </a:rPr>
              <a:t>3 </a:t>
            </a:r>
            <a:endParaRPr lang="en-US" sz="4400" dirty="0">
              <a:latin typeface="Century" panose="02040604050505020304" pitchFamily="18" charset="0"/>
            </a:endParaRPr>
          </a:p>
        </p:txBody>
      </p:sp>
    </p:spTree>
    <p:extLst>
      <p:ext uri="{BB962C8B-B14F-4D97-AF65-F5344CB8AC3E}">
        <p14:creationId xmlns:p14="http://schemas.microsoft.com/office/powerpoint/2010/main" xmlns="" val="5473702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2C31489-9378-4C3C-BEC7-1E3251B5A39C}"/>
              </a:ext>
            </a:extLst>
          </p:cNvPr>
          <p:cNvSpPr>
            <a:spLocks noGrp="1"/>
          </p:cNvSpPr>
          <p:nvPr>
            <p:ph type="ctrTitle"/>
          </p:nvPr>
        </p:nvSpPr>
        <p:spPr>
          <a:xfrm>
            <a:off x="755576" y="1196752"/>
            <a:ext cx="7772400" cy="1470025"/>
          </a:xfrm>
          <a:solidFill>
            <a:schemeClr val="accent5">
              <a:lumMod val="50000"/>
            </a:schemeClr>
          </a:solidFill>
        </p:spPr>
        <p:txBody>
          <a:bodyPr>
            <a:normAutofit fontScale="90000"/>
          </a:bodyPr>
          <a:lstStyle/>
          <a:p>
            <a:r>
              <a:rPr lang="el-GR" b="1" dirty="0">
                <a:solidFill>
                  <a:schemeClr val="bg1"/>
                </a:solidFill>
              </a:rPr>
              <a:t>Η περίπτωση του περιεχομένου της </a:t>
            </a:r>
            <a:r>
              <a:rPr lang="el-GR" b="1" dirty="0" err="1">
                <a:solidFill>
                  <a:schemeClr val="bg1"/>
                </a:solidFill>
              </a:rPr>
              <a:t>Νανοεπιστήμης</a:t>
            </a:r>
            <a:r>
              <a:rPr lang="el-GR" b="1" dirty="0">
                <a:solidFill>
                  <a:schemeClr val="bg1"/>
                </a:solidFill>
              </a:rPr>
              <a:t> - </a:t>
            </a:r>
            <a:r>
              <a:rPr lang="el-GR" b="1" dirty="0" err="1">
                <a:solidFill>
                  <a:schemeClr val="bg1"/>
                </a:solidFill>
              </a:rPr>
              <a:t>Νανοτεχνολογίας</a:t>
            </a:r>
            <a:endParaRPr lang="en-US" b="1" dirty="0">
              <a:solidFill>
                <a:schemeClr val="bg1"/>
              </a:solidFill>
            </a:endParaRPr>
          </a:p>
        </p:txBody>
      </p:sp>
      <p:sp>
        <p:nvSpPr>
          <p:cNvPr id="3" name="1 - Τίτλος">
            <a:extLst>
              <a:ext uri="{FF2B5EF4-FFF2-40B4-BE49-F238E27FC236}">
                <a16:creationId xmlns:a16="http://schemas.microsoft.com/office/drawing/2014/main" xmlns="" id="{DFC614FF-220F-437A-9EE6-D8DE865EFC39}"/>
              </a:ext>
            </a:extLst>
          </p:cNvPr>
          <p:cNvSpPr txBox="1">
            <a:spLocks/>
          </p:cNvSpPr>
          <p:nvPr/>
        </p:nvSpPr>
        <p:spPr>
          <a:xfrm>
            <a:off x="1835696" y="3903192"/>
            <a:ext cx="5828184" cy="115212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b="1" dirty="0"/>
              <a:t>Διδακτικός </a:t>
            </a:r>
            <a:r>
              <a:rPr lang="el-GR" sz="3200" b="1" dirty="0" smtClean="0"/>
              <a:t>Μετασχηματισμός</a:t>
            </a:r>
            <a:endParaRPr kumimoji="0" lang="el-GR" sz="3200" b="1" i="0" u="none" strike="noStrike" kern="1200" cap="none" spc="0" normalizeH="0" baseline="0" noProof="0" dirty="0">
              <a:ln>
                <a:noFill/>
              </a:ln>
              <a:solidFill>
                <a:schemeClr val="lt1"/>
              </a:solidFill>
              <a:effectLst/>
              <a:uLnTx/>
              <a:uFillTx/>
              <a:latin typeface="+mn-lt"/>
              <a:ea typeface="+mn-ea"/>
              <a:cs typeface="+mn-cs"/>
            </a:endParaRPr>
          </a:p>
        </p:txBody>
      </p:sp>
    </p:spTree>
    <p:extLst>
      <p:ext uri="{BB962C8B-B14F-4D97-AF65-F5344CB8AC3E}">
        <p14:creationId xmlns:p14="http://schemas.microsoft.com/office/powerpoint/2010/main" xmlns="" val="12404103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ΑΡΧΗ ΔΙΔΑΚΤΙΚΟΥ ΜΕΤΑΣΧΗΜΑΤΙΣΜΟΥ</a:t>
            </a:r>
            <a:endParaRPr lang="el-GR" dirty="0"/>
          </a:p>
        </p:txBody>
      </p:sp>
      <p:sp>
        <p:nvSpPr>
          <p:cNvPr id="4" name="3 - Στρογγυλεμένο ορθογώνιο"/>
          <p:cNvSpPr/>
          <p:nvPr/>
        </p:nvSpPr>
        <p:spPr>
          <a:xfrm>
            <a:off x="827584" y="2060848"/>
            <a:ext cx="7164288" cy="2520280"/>
          </a:xfrm>
          <a:prstGeom prst="round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l-GR" sz="2800" dirty="0" smtClean="0"/>
              <a:t>ΠΟΙΕΣ ΕΙΝΑΙ ΟΙ ΒΑΣΙΚΕΣ ΕΝΝΟΙΕΣ ΠΟΥ ΣΥΓΚΡΟΤΟΥΝ ΤΟΝ ΠΥΡΗΝΑ ΤΟΥ ΠΕΡΙΕΧΟΜΕΝΟΥ ΤΗΣ ΝΑΝΟΤΕΧΝΟΛΟΓΙΑΣ- ΝΑΝΟΕΠΙΣΤΗΜΗΣ;</a:t>
            </a:r>
            <a:endParaRPr lang="el-G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Θέση περιεχομένου 4"/>
          <p:cNvGraphicFramePr>
            <a:graphicFrameLocks/>
          </p:cNvGraphicFramePr>
          <p:nvPr>
            <p:extLst>
              <p:ext uri="{D42A27DB-BD31-4B8C-83A1-F6EECF244321}">
                <p14:modId xmlns:p14="http://schemas.microsoft.com/office/powerpoint/2010/main" xmlns="" val="3737777873"/>
              </p:ext>
            </p:extLst>
          </p:nvPr>
        </p:nvGraphicFramePr>
        <p:xfrm>
          <a:off x="0" y="908720"/>
          <a:ext cx="9144000" cy="5434990"/>
        </p:xfrm>
        <a:graphic>
          <a:graphicData uri="http://schemas.openxmlformats.org/drawingml/2006/table">
            <a:tbl>
              <a:tblPr firstRow="1" bandRow="1">
                <a:tableStyleId>{0505E3EF-67EA-436B-97B2-0124C06EBD24}</a:tableStyleId>
              </a:tblPr>
              <a:tblGrid>
                <a:gridCol w="4772025">
                  <a:extLst>
                    <a:ext uri="{9D8B030D-6E8A-4147-A177-3AD203B41FA5}">
                      <a16:colId xmlns:a16="http://schemas.microsoft.com/office/drawing/2014/main" xmlns="" val="20000"/>
                    </a:ext>
                  </a:extLst>
                </a:gridCol>
                <a:gridCol w="4371975">
                  <a:extLst>
                    <a:ext uri="{9D8B030D-6E8A-4147-A177-3AD203B41FA5}">
                      <a16:colId xmlns:a16="http://schemas.microsoft.com/office/drawing/2014/main" xmlns="" val="20001"/>
                    </a:ext>
                  </a:extLst>
                </a:gridCol>
              </a:tblGrid>
              <a:tr h="66796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800" dirty="0">
                          <a:solidFill>
                            <a:srgbClr val="0070C0"/>
                          </a:solidFill>
                        </a:rPr>
                        <a:t>Δείγμα/Συμμετέχοντες?</a:t>
                      </a: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800" b="1" dirty="0">
                          <a:solidFill>
                            <a:srgbClr val="0070C0"/>
                          </a:solidFill>
                          <a:latin typeface="+mn-lt"/>
                          <a:cs typeface="Times New Roman" pitchFamily="18" charset="0"/>
                        </a:rPr>
                        <a:t>Σκοπός?</a:t>
                      </a:r>
                    </a:p>
                  </a:txBody>
                  <a:tcPr marL="68580" marR="68580">
                    <a:solidFill>
                      <a:schemeClr val="bg1"/>
                    </a:solidFill>
                  </a:tcPr>
                </a:tc>
                <a:tc hMerge="1">
                  <a:txBody>
                    <a:bodyPr/>
                    <a:lstStyle/>
                    <a:p>
                      <a:endParaRPr lang="el-GR" sz="2400" dirty="0">
                        <a:solidFill>
                          <a:schemeClr val="bg1"/>
                        </a:solidFill>
                      </a:endParaRPr>
                    </a:p>
                  </a:txBody>
                  <a:tcPr>
                    <a:solidFill>
                      <a:srgbClr val="A55A43"/>
                    </a:solidFill>
                  </a:tcPr>
                </a:tc>
                <a:extLst>
                  <a:ext uri="{0D108BD9-81ED-4DB2-BD59-A6C34878D82A}">
                    <a16:rowId xmlns:a16="http://schemas.microsoft.com/office/drawing/2014/main" xmlns="" val="10000"/>
                  </a:ext>
                </a:extLst>
              </a:tr>
              <a:tr h="1135182">
                <a:tc>
                  <a:txBody>
                    <a:bodyPr/>
                    <a:lstStyle/>
                    <a:p>
                      <a:r>
                        <a:rPr lang="el-GR" sz="1800" dirty="0"/>
                        <a:t>● Περιοδικά</a:t>
                      </a:r>
                    </a:p>
                    <a:p>
                      <a:r>
                        <a:rPr lang="el-GR" sz="1800" dirty="0"/>
                        <a:t>● Βιβλία</a:t>
                      </a:r>
                      <a:endParaRPr lang="el-GR" sz="1800" baseline="0" dirty="0"/>
                    </a:p>
                    <a:p>
                      <a:pPr marL="0" marR="0" indent="0" algn="l" defTabSz="914400" rtl="0" eaLnBrk="1" fontAlgn="auto" latinLnBrk="0" hangingPunct="1">
                        <a:lnSpc>
                          <a:spcPct val="100000"/>
                        </a:lnSpc>
                        <a:spcBef>
                          <a:spcPts val="0"/>
                        </a:spcBef>
                        <a:spcAft>
                          <a:spcPts val="0"/>
                        </a:spcAft>
                        <a:buClrTx/>
                        <a:buSzTx/>
                        <a:buFontTx/>
                        <a:buNone/>
                        <a:tabLst/>
                        <a:defRPr/>
                      </a:pPr>
                      <a:r>
                        <a:rPr kumimoji="0" lang="el-GR" sz="1800" u="none" strike="noStrike" kern="1200" cap="none" spc="0" normalizeH="0" baseline="0" noProof="0" dirty="0">
                          <a:ln>
                            <a:noFill/>
                          </a:ln>
                          <a:effectLst/>
                          <a:uLnTx/>
                          <a:uFillTx/>
                        </a:rPr>
                        <a:t>● </a:t>
                      </a:r>
                      <a:r>
                        <a:rPr lang="el-GR" sz="1800" baseline="0" dirty="0"/>
                        <a:t>Εκθέσεις Οργανισμών</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1800" u="none" strike="noStrike" kern="1200" cap="none" spc="0" normalizeH="0" baseline="0" noProof="0" dirty="0">
                          <a:ln>
                            <a:noFill/>
                          </a:ln>
                          <a:effectLst/>
                          <a:uLnTx/>
                          <a:uFillTx/>
                        </a:rPr>
                        <a:t>…….</a:t>
                      </a:r>
                      <a:endParaRPr lang="el-GR" sz="1800" baseline="0" dirty="0"/>
                    </a:p>
                  </a:txBody>
                  <a:tcPr marL="68580" marR="6858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l-GR" sz="1800" u="none" strike="noStrike" kern="1200" cap="none" spc="0" normalizeH="0" baseline="0" noProof="0" dirty="0">
                          <a:ln>
                            <a:noFill/>
                          </a:ln>
                          <a:effectLst/>
                          <a:uLnTx/>
                          <a:uFillTx/>
                        </a:rPr>
                        <a:t>● </a:t>
                      </a:r>
                      <a:r>
                        <a:rPr lang="en-US" sz="1800" dirty="0"/>
                        <a:t>M</a:t>
                      </a:r>
                      <a:r>
                        <a:rPr lang="el-GR" sz="1800" dirty="0" err="1"/>
                        <a:t>ηχανές</a:t>
                      </a:r>
                      <a:r>
                        <a:rPr lang="el-GR" sz="1800" dirty="0"/>
                        <a:t> αναζήτησης </a:t>
                      </a:r>
                    </a:p>
                    <a:p>
                      <a:r>
                        <a:rPr lang="el-GR" sz="1800" dirty="0" err="1"/>
                        <a:t>google</a:t>
                      </a:r>
                      <a:r>
                        <a:rPr lang="el-GR" sz="1800" dirty="0"/>
                        <a:t> </a:t>
                      </a:r>
                      <a:r>
                        <a:rPr lang="el-GR" sz="1800" dirty="0" err="1"/>
                        <a:t>scholar</a:t>
                      </a:r>
                      <a:endParaRPr lang="en-US" sz="1800" dirty="0"/>
                    </a:p>
                    <a:p>
                      <a:pPr marL="0" marR="0" indent="0" algn="l" defTabSz="914400" rtl="0" eaLnBrk="1" fontAlgn="auto" latinLnBrk="0" hangingPunct="1">
                        <a:lnSpc>
                          <a:spcPct val="100000"/>
                        </a:lnSpc>
                        <a:spcBef>
                          <a:spcPts val="0"/>
                        </a:spcBef>
                        <a:spcAft>
                          <a:spcPts val="0"/>
                        </a:spcAft>
                        <a:buClrTx/>
                        <a:buSzTx/>
                        <a:buFontTx/>
                        <a:buNone/>
                        <a:tabLst/>
                        <a:defRPr/>
                      </a:pPr>
                      <a:r>
                        <a:rPr kumimoji="0" lang="el-GR" sz="1800" u="none" strike="noStrike" kern="1200" cap="none" spc="0" normalizeH="0" baseline="0" noProof="0" dirty="0">
                          <a:ln>
                            <a:noFill/>
                          </a:ln>
                          <a:effectLst/>
                          <a:uLnTx/>
                          <a:uFillTx/>
                        </a:rPr>
                        <a:t>● Η</a:t>
                      </a:r>
                      <a:r>
                        <a:rPr lang="el-GR" sz="1800" dirty="0" err="1"/>
                        <a:t>λεκτρονικές</a:t>
                      </a:r>
                      <a:r>
                        <a:rPr lang="el-GR" sz="1800" dirty="0"/>
                        <a:t> βάσεις δεδομένων </a:t>
                      </a:r>
                      <a:endParaRPr lang="en-US" sz="1800" dirty="0"/>
                    </a:p>
                    <a:p>
                      <a:r>
                        <a:rPr lang="el-GR" sz="1800" dirty="0"/>
                        <a:t>(π.χ. ERIC, </a:t>
                      </a:r>
                      <a:r>
                        <a:rPr lang="el-GR" sz="1800" dirty="0" err="1"/>
                        <a:t>Scopus</a:t>
                      </a:r>
                      <a:r>
                        <a:rPr lang="el-GR" sz="1800" dirty="0"/>
                        <a:t>, </a:t>
                      </a:r>
                      <a:r>
                        <a:rPr lang="el-GR" sz="1800" dirty="0" err="1"/>
                        <a:t>Heal</a:t>
                      </a:r>
                      <a:r>
                        <a:rPr lang="el-GR" sz="1800" dirty="0"/>
                        <a:t>-</a:t>
                      </a:r>
                      <a:r>
                        <a:rPr lang="el-GR" sz="1800" dirty="0" err="1"/>
                        <a:t>link</a:t>
                      </a:r>
                      <a:r>
                        <a:rPr lang="el-GR" sz="1800" dirty="0"/>
                        <a:t>)</a:t>
                      </a:r>
                      <a:endParaRPr lang="el-GR" sz="1800" dirty="0">
                        <a:solidFill>
                          <a:schemeClr val="bg1"/>
                        </a:solidFill>
                        <a:latin typeface="Times New Roman" pitchFamily="18" charset="0"/>
                        <a:cs typeface="Times New Roman" pitchFamily="18" charset="0"/>
                      </a:endParaRPr>
                    </a:p>
                  </a:txBody>
                  <a:tcPr marL="68580" marR="68580">
                    <a:solidFill>
                      <a:schemeClr val="bg1"/>
                    </a:solidFill>
                  </a:tcPr>
                </a:tc>
                <a:extLst>
                  <a:ext uri="{0D108BD9-81ED-4DB2-BD59-A6C34878D82A}">
                    <a16:rowId xmlns:a16="http://schemas.microsoft.com/office/drawing/2014/main" xmlns="" val="10001"/>
                  </a:ext>
                </a:extLst>
              </a:tr>
              <a:tr h="64674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b="1" dirty="0">
                          <a:solidFill>
                            <a:srgbClr val="0070C0"/>
                          </a:solidFill>
                        </a:rPr>
                        <a:t>Λέξεις κλειδιά</a:t>
                      </a:r>
                      <a:endParaRPr lang="el-GR" sz="2400" b="1" dirty="0">
                        <a:solidFill>
                          <a:srgbClr val="0070C0"/>
                        </a:solidFill>
                        <a:latin typeface="Times New Roman" pitchFamily="18" charset="0"/>
                        <a:cs typeface="Times New Roman" pitchFamily="18" charset="0"/>
                      </a:endParaRPr>
                    </a:p>
                  </a:txBody>
                  <a:tcPr marL="68580" marR="68580">
                    <a:solidFill>
                      <a:schemeClr val="bg1"/>
                    </a:solidFill>
                  </a:tcPr>
                </a:tc>
                <a:tc hMerge="1">
                  <a:txBody>
                    <a:bodyPr/>
                    <a:lstStyle/>
                    <a:p>
                      <a:endParaRPr lang="el-GR" sz="2400" dirty="0">
                        <a:solidFill>
                          <a:schemeClr val="bg1"/>
                        </a:solidFill>
                      </a:endParaRPr>
                    </a:p>
                  </a:txBody>
                  <a:tcPr>
                    <a:solidFill>
                      <a:srgbClr val="A55A43"/>
                    </a:solidFill>
                  </a:tcPr>
                </a:tc>
                <a:extLst>
                  <a:ext uri="{0D108BD9-81ED-4DB2-BD59-A6C34878D82A}">
                    <a16:rowId xmlns:a16="http://schemas.microsoft.com/office/drawing/2014/main" xmlns="" val="10002"/>
                  </a:ext>
                </a:extLst>
              </a:tr>
              <a:tr h="83994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nanoscience</a:t>
                      </a:r>
                      <a:r>
                        <a:rPr lang="en-US" sz="2000" dirty="0"/>
                        <a:t>/nanotechnology/</a:t>
                      </a:r>
                      <a:r>
                        <a:rPr lang="en-US" sz="2000" dirty="0" err="1"/>
                        <a:t>nanoscale</a:t>
                      </a:r>
                      <a:r>
                        <a:rPr lang="en-US" sz="2000" dirty="0"/>
                        <a:t> science-technology </a:t>
                      </a:r>
                      <a:r>
                        <a:rPr lang="el-GR" sz="2000" dirty="0"/>
                        <a:t>σε συνδυασμό με τις λέξεις </a:t>
                      </a:r>
                      <a:r>
                        <a:rPr lang="en-US" sz="2000" dirty="0"/>
                        <a:t>overview / introduction/ principles/textbook/concepts</a:t>
                      </a:r>
                      <a:r>
                        <a:rPr lang="el-GR" sz="2000" dirty="0"/>
                        <a:t>, </a:t>
                      </a:r>
                      <a:r>
                        <a:rPr lang="en-US" sz="2000" dirty="0" err="1"/>
                        <a:t>nanoeducation</a:t>
                      </a:r>
                      <a:r>
                        <a:rPr lang="en-US" sz="2000" dirty="0"/>
                        <a:t>,… </a:t>
                      </a:r>
                      <a:r>
                        <a:rPr lang="el-GR" sz="2000" dirty="0"/>
                        <a:t> κτλ</a:t>
                      </a:r>
                      <a:endParaRPr lang="el-GR" sz="2000" dirty="0">
                        <a:solidFill>
                          <a:schemeClr val="bg1"/>
                        </a:solidFill>
                        <a:latin typeface="Times New Roman" pitchFamily="18" charset="0"/>
                        <a:cs typeface="Times New Roman" pitchFamily="18" charset="0"/>
                      </a:endParaRPr>
                    </a:p>
                  </a:txBody>
                  <a:tcPr marL="68580" marR="68580">
                    <a:solidFill>
                      <a:schemeClr val="bg1"/>
                    </a:solidFill>
                  </a:tcPr>
                </a:tc>
                <a:tc hMerge="1">
                  <a:txBody>
                    <a:bodyPr/>
                    <a:lstStyle/>
                    <a:p>
                      <a:endParaRPr lang="el-GR" sz="2400" dirty="0">
                        <a:solidFill>
                          <a:schemeClr val="bg1"/>
                        </a:solidFill>
                      </a:endParaRPr>
                    </a:p>
                  </a:txBody>
                  <a:tcPr>
                    <a:solidFill>
                      <a:srgbClr val="A55A43"/>
                    </a:solidFill>
                  </a:tcPr>
                </a:tc>
                <a:extLst>
                  <a:ext uri="{0D108BD9-81ED-4DB2-BD59-A6C34878D82A}">
                    <a16:rowId xmlns:a16="http://schemas.microsoft.com/office/drawing/2014/main" xmlns="" val="10003"/>
                  </a:ext>
                </a:extLst>
              </a:tr>
              <a:tr h="50405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b="1" dirty="0">
                          <a:solidFill>
                            <a:srgbClr val="0070C0"/>
                          </a:solidFill>
                        </a:rPr>
                        <a:t>Κριτήρια</a:t>
                      </a:r>
                      <a:endParaRPr lang="el-GR" sz="2400" b="1" dirty="0">
                        <a:solidFill>
                          <a:srgbClr val="0070C0"/>
                        </a:solidFill>
                        <a:latin typeface="Times New Roman" pitchFamily="18" charset="0"/>
                        <a:cs typeface="Times New Roman" pitchFamily="18" charset="0"/>
                      </a:endParaRPr>
                    </a:p>
                  </a:txBody>
                  <a:tcPr marL="68580" marR="68580">
                    <a:solidFill>
                      <a:schemeClr val="bg1"/>
                    </a:solidFill>
                  </a:tcPr>
                </a:tc>
                <a:tc hMerge="1">
                  <a:txBody>
                    <a:bodyPr/>
                    <a:lstStyle/>
                    <a:p>
                      <a:endParaRPr lang="el-GR" sz="2400" dirty="0">
                        <a:solidFill>
                          <a:schemeClr val="bg1"/>
                        </a:solidFill>
                      </a:endParaRPr>
                    </a:p>
                  </a:txBody>
                  <a:tcPr/>
                </a:tc>
                <a:extLst>
                  <a:ext uri="{0D108BD9-81ED-4DB2-BD59-A6C34878D82A}">
                    <a16:rowId xmlns:a16="http://schemas.microsoft.com/office/drawing/2014/main" xmlns="" val="10004"/>
                  </a:ext>
                </a:extLst>
              </a:tr>
              <a:tr h="125954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t>Εισαγωγική</a:t>
                      </a:r>
                      <a:r>
                        <a:rPr lang="el-GR" sz="2000" baseline="0" dirty="0"/>
                        <a:t> Προσέγγιση της Ν-ΕΤ </a:t>
                      </a:r>
                      <a:r>
                        <a:rPr lang="el-GR" sz="4000" baseline="0" dirty="0">
                          <a:solidFill>
                            <a:srgbClr val="00B05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kern="1200" baseline="0" dirty="0"/>
                        <a:t>Εξειδικευμένα βιβλία (π.χ. Ν-ΕΤ και Τηλεπικοινωνίες) </a:t>
                      </a:r>
                      <a:r>
                        <a:rPr lang="el-GR" sz="4000" kern="1200" baseline="0" dirty="0">
                          <a:solidFill>
                            <a:srgbClr val="FF0000"/>
                          </a:solidFill>
                        </a:rPr>
                        <a:t>Χ</a:t>
                      </a:r>
                      <a:endParaRPr lang="el-GR" sz="4000" kern="1200" baseline="0" dirty="0">
                        <a:solidFill>
                          <a:srgbClr val="FF0000"/>
                        </a:solidFill>
                        <a:latin typeface="Times New Roman" pitchFamily="18" charset="0"/>
                        <a:ea typeface="+mn-ea"/>
                        <a:cs typeface="Times New Roman" pitchFamily="18" charset="0"/>
                      </a:endParaRPr>
                    </a:p>
                  </a:txBody>
                  <a:tcPr marL="68580" marR="68580">
                    <a:solidFill>
                      <a:schemeClr val="bg1"/>
                    </a:solidFill>
                  </a:tcPr>
                </a:tc>
                <a:tc hMerge="1">
                  <a:txBody>
                    <a:bodyPr/>
                    <a:lstStyle/>
                    <a:p>
                      <a:endParaRPr lang="el-GR" sz="2400" dirty="0">
                        <a:solidFill>
                          <a:schemeClr val="bg1"/>
                        </a:solidFill>
                      </a:endParaRPr>
                    </a:p>
                  </a:txBody>
                  <a:tcPr/>
                </a:tc>
                <a:extLst>
                  <a:ext uri="{0D108BD9-81ED-4DB2-BD59-A6C34878D82A}">
                    <a16:rowId xmlns:a16="http://schemas.microsoft.com/office/drawing/2014/main" xmlns="" val="10005"/>
                  </a:ext>
                </a:extLst>
              </a:tr>
            </a:tbl>
          </a:graphicData>
        </a:graphic>
      </p:graphicFrame>
      <p:sp>
        <p:nvSpPr>
          <p:cNvPr id="5" name="4 - Θέση αριθμού διαφάνειας"/>
          <p:cNvSpPr>
            <a:spLocks noGrp="1"/>
          </p:cNvSpPr>
          <p:nvPr>
            <p:ph type="sldNum" sz="quarter" idx="12"/>
          </p:nvPr>
        </p:nvSpPr>
        <p:spPr>
          <a:xfrm>
            <a:off x="8721090" y="6492876"/>
            <a:ext cx="2057400" cy="365125"/>
          </a:xfrm>
        </p:spPr>
        <p:txBody>
          <a:bodyPr/>
          <a:lstStyle/>
          <a:p>
            <a:fld id="{320143EB-075E-46C0-BAB9-B5C87EBBE8F2}" type="slidenum">
              <a:rPr lang="el-GR" smtClean="0"/>
              <a:pPr/>
              <a:t>13</a:t>
            </a:fld>
            <a:endParaRPr lang="el-GR" dirty="0"/>
          </a:p>
        </p:txBody>
      </p:sp>
      <p:sp>
        <p:nvSpPr>
          <p:cNvPr id="6" name="Τίτλος 1"/>
          <p:cNvSpPr txBox="1">
            <a:spLocks/>
          </p:cNvSpPr>
          <p:nvPr/>
        </p:nvSpPr>
        <p:spPr>
          <a:xfrm>
            <a:off x="683568" y="25062"/>
            <a:ext cx="7554686" cy="620688"/>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p>
            <a:pPr algn="ctr">
              <a:spcBef>
                <a:spcPct val="0"/>
              </a:spcBef>
            </a:pPr>
            <a:r>
              <a:rPr lang="el-GR" sz="2800" b="1" dirty="0">
                <a:solidFill>
                  <a:schemeClr val="bg1"/>
                </a:solidFill>
              </a:rPr>
              <a:t>Βιβλιογραφική Επισκόπηση</a:t>
            </a:r>
          </a:p>
        </p:txBody>
      </p:sp>
    </p:spTree>
    <p:extLst>
      <p:ext uri="{BB962C8B-B14F-4D97-AF65-F5344CB8AC3E}">
        <p14:creationId xmlns:p14="http://schemas.microsoft.com/office/powerpoint/2010/main" xmlns="" val="951737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περιεχομένου"/>
          <p:cNvSpPr>
            <a:spLocks noGrp="1"/>
          </p:cNvSpPr>
          <p:nvPr>
            <p:ph sz="half" idx="1"/>
          </p:nvPr>
        </p:nvSpPr>
        <p:spPr>
          <a:xfrm>
            <a:off x="87422" y="1628800"/>
            <a:ext cx="2900402" cy="4525963"/>
          </a:xfrm>
        </p:spPr>
        <p:txBody>
          <a:bodyPr/>
          <a:lstStyle/>
          <a:p>
            <a:pPr>
              <a:buNone/>
            </a:pPr>
            <a:r>
              <a:rPr lang="el-GR" dirty="0"/>
              <a:t>    </a:t>
            </a:r>
            <a:r>
              <a:rPr lang="en-US" dirty="0"/>
              <a:t>71 </a:t>
            </a:r>
            <a:r>
              <a:rPr lang="el-GR" dirty="0"/>
              <a:t>άρθρα </a:t>
            </a:r>
          </a:p>
          <a:p>
            <a:pPr>
              <a:buNone/>
            </a:pPr>
            <a:r>
              <a:rPr lang="el-GR" dirty="0"/>
              <a:t>    35 διαφορετικά περιοδικά</a:t>
            </a:r>
          </a:p>
          <a:p>
            <a:pPr>
              <a:buNone/>
            </a:pPr>
            <a:endParaRPr lang="el-GR" dirty="0"/>
          </a:p>
          <a:p>
            <a:pPr>
              <a:buNone/>
            </a:pPr>
            <a:r>
              <a:rPr lang="el-GR" dirty="0"/>
              <a:t>    6 βιβλία</a:t>
            </a:r>
          </a:p>
        </p:txBody>
      </p:sp>
      <p:sp>
        <p:nvSpPr>
          <p:cNvPr id="7" name="Τίτλος 1"/>
          <p:cNvSpPr txBox="1">
            <a:spLocks/>
          </p:cNvSpPr>
          <p:nvPr/>
        </p:nvSpPr>
        <p:spPr>
          <a:xfrm>
            <a:off x="683568" y="0"/>
            <a:ext cx="7554686" cy="620688"/>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p>
            <a:pPr algn="ctr">
              <a:spcBef>
                <a:spcPct val="0"/>
              </a:spcBef>
            </a:pPr>
            <a:r>
              <a:rPr lang="el-GR" sz="2800" b="1" dirty="0">
                <a:solidFill>
                  <a:schemeClr val="bg1"/>
                </a:solidFill>
              </a:rPr>
              <a:t>Αποτελέσματα Βιβλιογραφικής Επισκόπησης</a:t>
            </a:r>
          </a:p>
        </p:txBody>
      </p:sp>
      <p:sp>
        <p:nvSpPr>
          <p:cNvPr id="10" name="9 - Ορθογώνιο"/>
          <p:cNvSpPr/>
          <p:nvPr/>
        </p:nvSpPr>
        <p:spPr>
          <a:xfrm>
            <a:off x="62464" y="1591185"/>
            <a:ext cx="439544" cy="707886"/>
          </a:xfrm>
          <a:prstGeom prst="rect">
            <a:avLst/>
          </a:prstGeom>
        </p:spPr>
        <p:txBody>
          <a:bodyPr wrap="none">
            <a:spAutoFit/>
          </a:bodyPr>
          <a:lstStyle/>
          <a:p>
            <a:r>
              <a:rPr lang="el-GR" sz="4000" dirty="0">
                <a:solidFill>
                  <a:srgbClr val="00B050"/>
                </a:solidFill>
              </a:rPr>
              <a:t>√</a:t>
            </a:r>
            <a:endParaRPr lang="el-GR" dirty="0"/>
          </a:p>
        </p:txBody>
      </p:sp>
      <p:sp>
        <p:nvSpPr>
          <p:cNvPr id="11" name="10 - Ορθογώνιο"/>
          <p:cNvSpPr/>
          <p:nvPr/>
        </p:nvSpPr>
        <p:spPr>
          <a:xfrm>
            <a:off x="19269" y="3789040"/>
            <a:ext cx="439544" cy="707886"/>
          </a:xfrm>
          <a:prstGeom prst="rect">
            <a:avLst/>
          </a:prstGeom>
        </p:spPr>
        <p:txBody>
          <a:bodyPr wrap="none">
            <a:spAutoFit/>
          </a:bodyPr>
          <a:lstStyle/>
          <a:p>
            <a:r>
              <a:rPr lang="el-GR" sz="4000" dirty="0">
                <a:solidFill>
                  <a:srgbClr val="00B050"/>
                </a:solidFill>
              </a:rPr>
              <a:t>√</a:t>
            </a:r>
            <a:endParaRPr lang="el-GR" dirty="0"/>
          </a:p>
        </p:txBody>
      </p:sp>
      <p:pic>
        <p:nvPicPr>
          <p:cNvPr id="12" name="Picture 2" descr="The Big Ideas of Nanoscale Science and Engineering: A Guidebook ..."/>
          <p:cNvPicPr>
            <a:picLocks noGrp="1" noChangeAspect="1" noChangeArrowheads="1"/>
          </p:cNvPicPr>
          <p:nvPr>
            <p:ph sz="half" idx="2"/>
          </p:nvPr>
        </p:nvPicPr>
        <p:blipFill>
          <a:blip r:embed="rId2" cstate="print"/>
          <a:srcRect/>
          <a:stretch>
            <a:fillRect/>
          </a:stretch>
        </p:blipFill>
        <p:spPr bwMode="auto">
          <a:xfrm>
            <a:off x="3164963" y="1099930"/>
            <a:ext cx="2619400" cy="4082820"/>
          </a:xfrm>
          <a:prstGeom prst="rect">
            <a:avLst/>
          </a:prstGeom>
          <a:noFill/>
        </p:spPr>
      </p:pic>
      <p:sp>
        <p:nvSpPr>
          <p:cNvPr id="13" name="12 - Ορθογώνιο"/>
          <p:cNvSpPr/>
          <p:nvPr/>
        </p:nvSpPr>
        <p:spPr>
          <a:xfrm>
            <a:off x="5848875" y="1296630"/>
            <a:ext cx="3275856" cy="3416320"/>
          </a:xfrm>
          <a:prstGeom prst="rect">
            <a:avLst/>
          </a:prstGeom>
        </p:spPr>
        <p:txBody>
          <a:bodyPr wrap="square">
            <a:spAutoFit/>
          </a:bodyPr>
          <a:lstStyle/>
          <a:p>
            <a:pPr algn="just"/>
            <a:r>
              <a:rPr lang="el-GR" sz="2400" i="1" dirty="0"/>
              <a:t>Το πιο ολοκληρωμένο διαθέσιμο έγγραφο που προσδιορίζει τις έννοιες με αντίστοιχους μαθησιακούς στόχους και επεξηγηματικά φαινόμενα που είναι κατάλληλα για τη β/</a:t>
            </a:r>
            <a:r>
              <a:rPr lang="el-GR" sz="2400" i="1" dirty="0" err="1"/>
              <a:t>θμια</a:t>
            </a:r>
            <a:r>
              <a:rPr lang="el-GR" sz="2400" i="1" dirty="0"/>
              <a:t> εκπαίδευση </a:t>
            </a:r>
          </a:p>
        </p:txBody>
      </p:sp>
      <p:sp>
        <p:nvSpPr>
          <p:cNvPr id="14" name="13 - Ορθογώνιο"/>
          <p:cNvSpPr/>
          <p:nvPr/>
        </p:nvSpPr>
        <p:spPr>
          <a:xfrm>
            <a:off x="6300192" y="6444044"/>
            <a:ext cx="1885901" cy="307777"/>
          </a:xfrm>
          <a:prstGeom prst="rect">
            <a:avLst/>
          </a:prstGeom>
        </p:spPr>
        <p:txBody>
          <a:bodyPr wrap="none">
            <a:spAutoFit/>
          </a:bodyPr>
          <a:lstStyle/>
          <a:p>
            <a:r>
              <a:rPr lang="el-GR" sz="1400" dirty="0"/>
              <a:t>(</a:t>
            </a:r>
            <a:r>
              <a:rPr lang="el-GR" sz="1400" dirty="0" err="1"/>
              <a:t>Bryan</a:t>
            </a:r>
            <a:r>
              <a:rPr lang="el-GR" sz="1400" dirty="0"/>
              <a:t> </a:t>
            </a:r>
            <a:r>
              <a:rPr lang="el-GR" sz="1400" dirty="0" err="1"/>
              <a:t>et</a:t>
            </a:r>
            <a:r>
              <a:rPr lang="el-GR" sz="1400" dirty="0"/>
              <a:t> </a:t>
            </a:r>
            <a:r>
              <a:rPr lang="el-GR" sz="1400" dirty="0" err="1"/>
              <a:t>al</a:t>
            </a:r>
            <a:r>
              <a:rPr lang="el-GR" sz="1400" dirty="0"/>
              <a:t>., 2015, σ.5)</a:t>
            </a:r>
          </a:p>
        </p:txBody>
      </p:sp>
      <p:sp>
        <p:nvSpPr>
          <p:cNvPr id="15" name="14 - TextBox"/>
          <p:cNvSpPr txBox="1"/>
          <p:nvPr/>
        </p:nvSpPr>
        <p:spPr>
          <a:xfrm>
            <a:off x="3573743" y="5157905"/>
            <a:ext cx="1801840" cy="1200329"/>
          </a:xfrm>
          <a:prstGeom prst="rect">
            <a:avLst/>
          </a:prstGeom>
          <a:noFill/>
        </p:spPr>
        <p:txBody>
          <a:bodyPr wrap="none" rtlCol="0">
            <a:spAutoFit/>
          </a:bodyPr>
          <a:lstStyle/>
          <a:p>
            <a:r>
              <a:rPr lang="el-GR" sz="2400" dirty="0"/>
              <a:t>Εντοπίστηκε </a:t>
            </a:r>
          </a:p>
          <a:p>
            <a:r>
              <a:rPr lang="el-GR" sz="2400" dirty="0"/>
              <a:t>ως αναφορά</a:t>
            </a:r>
          </a:p>
          <a:p>
            <a:r>
              <a:rPr lang="el-GR" sz="2400" dirty="0"/>
              <a:t> σε 25 πηγές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7136335" y="6488668"/>
            <a:ext cx="1897058" cy="369332"/>
          </a:xfrm>
          <a:prstGeom prst="rect">
            <a:avLst/>
          </a:prstGeom>
          <a:noFill/>
        </p:spPr>
        <p:txBody>
          <a:bodyPr wrap="none" rtlCol="0">
            <a:spAutoFit/>
          </a:bodyPr>
          <a:lstStyle/>
          <a:p>
            <a:r>
              <a:rPr lang="en-US" dirty="0" err="1"/>
              <a:t>Manou</a:t>
            </a:r>
            <a:r>
              <a:rPr lang="en-US" dirty="0"/>
              <a:t> et al. 2018</a:t>
            </a:r>
            <a:endParaRPr lang="el-GR" dirty="0"/>
          </a:p>
        </p:txBody>
      </p:sp>
      <p:sp>
        <p:nvSpPr>
          <p:cNvPr id="6" name="Τίτλος 1"/>
          <p:cNvSpPr txBox="1">
            <a:spLocks/>
          </p:cNvSpPr>
          <p:nvPr/>
        </p:nvSpPr>
        <p:spPr>
          <a:xfrm>
            <a:off x="1259632" y="0"/>
            <a:ext cx="7236296" cy="620688"/>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fontScale="92500"/>
          </a:bodyPr>
          <a:lstStyle/>
          <a:p>
            <a:pPr algn="ctr">
              <a:spcBef>
                <a:spcPct val="0"/>
              </a:spcBef>
            </a:pPr>
            <a:r>
              <a:rPr lang="el-GR" sz="2800" b="1" dirty="0">
                <a:solidFill>
                  <a:schemeClr val="bg1"/>
                </a:solidFill>
              </a:rPr>
              <a:t>1</a:t>
            </a:r>
            <a:r>
              <a:rPr lang="el-GR" sz="2800" b="1" baseline="30000" dirty="0">
                <a:solidFill>
                  <a:schemeClr val="bg1"/>
                </a:solidFill>
              </a:rPr>
              <a:t>ο</a:t>
            </a:r>
            <a:r>
              <a:rPr lang="el-GR" sz="2800" b="1" dirty="0">
                <a:solidFill>
                  <a:schemeClr val="bg1"/>
                </a:solidFill>
              </a:rPr>
              <a:t> Επίπεδο ΔΜΠ: Ποιος είναι ο πυρήνας του ΠΧ?</a:t>
            </a:r>
          </a:p>
        </p:txBody>
      </p:sp>
      <p:graphicFrame>
        <p:nvGraphicFramePr>
          <p:cNvPr id="10" name="9 - Διάγραμμα"/>
          <p:cNvGraphicFramePr/>
          <p:nvPr>
            <p:extLst>
              <p:ext uri="{D42A27DB-BD31-4B8C-83A1-F6EECF244321}">
                <p14:modId xmlns:p14="http://schemas.microsoft.com/office/powerpoint/2010/main" xmlns="" val="3686529514"/>
              </p:ext>
            </p:extLst>
          </p:nvPr>
        </p:nvGraphicFramePr>
        <p:xfrm>
          <a:off x="0" y="476673"/>
          <a:ext cx="9144000" cy="63813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7 - Ομάδα"/>
          <p:cNvGrpSpPr/>
          <p:nvPr/>
        </p:nvGrpSpPr>
        <p:grpSpPr>
          <a:xfrm>
            <a:off x="-8519" y="1588724"/>
            <a:ext cx="9144000" cy="3960440"/>
            <a:chOff x="0" y="1268760"/>
            <a:chExt cx="9144000" cy="3960440"/>
          </a:xfrm>
        </p:grpSpPr>
        <p:sp>
          <p:nvSpPr>
            <p:cNvPr id="9" name="Παραλληλόγραμμο 23"/>
            <p:cNvSpPr/>
            <p:nvPr/>
          </p:nvSpPr>
          <p:spPr>
            <a:xfrm>
              <a:off x="0" y="1268760"/>
              <a:ext cx="9144000" cy="953191"/>
            </a:xfrm>
            <a:prstGeom prst="parallelogram">
              <a:avLst>
                <a:gd name="adj" fmla="val 101810"/>
              </a:avLst>
            </a:prstGeom>
            <a:ln>
              <a:noFill/>
            </a:ln>
          </p:spPr>
          <p:style>
            <a:lnRef idx="2">
              <a:schemeClr val="accent2">
                <a:shade val="50000"/>
              </a:schemeClr>
            </a:lnRef>
            <a:fillRef idx="1003">
              <a:schemeClr val="dk2"/>
            </a:fillRef>
            <a:effectRef idx="0">
              <a:schemeClr val="accent2"/>
            </a:effectRef>
            <a:fontRef idx="minor">
              <a:schemeClr val="lt1"/>
            </a:fontRef>
          </p:style>
          <p:txBody>
            <a:bodyPr rtlCol="0" anchor="ctr"/>
            <a:lstStyle/>
            <a:p>
              <a:pPr algn="ctr"/>
              <a:r>
                <a:rPr lang="el-GR" sz="2800" b="1" dirty="0"/>
                <a:t>Επίπεδο 1: </a:t>
              </a:r>
              <a:r>
                <a:rPr lang="el-GR" sz="2800" dirty="0"/>
                <a:t>Διδακτικός Μετασχηματισμός του περιεχομένου – Επιλογή των εννοιών</a:t>
              </a:r>
            </a:p>
          </p:txBody>
        </p:sp>
        <p:sp>
          <p:nvSpPr>
            <p:cNvPr id="13" name="Παραλληλόγραμμο 23"/>
            <p:cNvSpPr/>
            <p:nvPr/>
          </p:nvSpPr>
          <p:spPr>
            <a:xfrm>
              <a:off x="0" y="3933056"/>
              <a:ext cx="9144000" cy="1296144"/>
            </a:xfrm>
            <a:prstGeom prst="parallelogram">
              <a:avLst>
                <a:gd name="adj" fmla="val 101810"/>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l-GR" sz="2800" b="1" dirty="0">
                  <a:solidFill>
                    <a:schemeClr val="tx1"/>
                  </a:solidFill>
                </a:rPr>
                <a:t>Επίπεδο 2: </a:t>
              </a:r>
              <a:r>
                <a:rPr lang="el-GR" sz="2800" dirty="0">
                  <a:solidFill>
                    <a:schemeClr val="tx1"/>
                  </a:solidFill>
                </a:rPr>
                <a:t>Διδακτικός Μετασχηματισμός  του περιεχομένου των επιλεγόμενων εννοιών</a:t>
              </a:r>
            </a:p>
          </p:txBody>
        </p:sp>
        <p:sp>
          <p:nvSpPr>
            <p:cNvPr id="5" name="4 - Βέλος προς τα κάτω"/>
            <p:cNvSpPr/>
            <p:nvPr/>
          </p:nvSpPr>
          <p:spPr>
            <a:xfrm>
              <a:off x="4283968" y="2636912"/>
              <a:ext cx="756592" cy="1008112"/>
            </a:xfrm>
            <a:prstGeom prst="down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dirty="0"/>
            </a:p>
          </p:txBody>
        </p:sp>
      </p:grpSp>
      <p:sp>
        <p:nvSpPr>
          <p:cNvPr id="6" name="5 - TextBox"/>
          <p:cNvSpPr txBox="1"/>
          <p:nvPr/>
        </p:nvSpPr>
        <p:spPr>
          <a:xfrm>
            <a:off x="7452320" y="6413212"/>
            <a:ext cx="1228221" cy="307777"/>
          </a:xfrm>
          <a:prstGeom prst="rect">
            <a:avLst/>
          </a:prstGeom>
          <a:noFill/>
        </p:spPr>
        <p:txBody>
          <a:bodyPr wrap="none" rtlCol="0">
            <a:spAutoFit/>
          </a:bodyPr>
          <a:lstStyle/>
          <a:p>
            <a:r>
              <a:rPr lang="el-GR" sz="1400" dirty="0"/>
              <a:t>(Μάνου 2020)</a:t>
            </a:r>
          </a:p>
        </p:txBody>
      </p:sp>
      <p:sp>
        <p:nvSpPr>
          <p:cNvPr id="7" name="Τίτλος 1"/>
          <p:cNvSpPr txBox="1">
            <a:spLocks/>
          </p:cNvSpPr>
          <p:nvPr/>
        </p:nvSpPr>
        <p:spPr>
          <a:xfrm>
            <a:off x="971600" y="225668"/>
            <a:ext cx="7554686" cy="620688"/>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p>
            <a:pPr algn="ctr">
              <a:spcBef>
                <a:spcPct val="0"/>
              </a:spcBef>
            </a:pPr>
            <a:r>
              <a:rPr lang="el-GR" sz="2800" b="1" dirty="0">
                <a:solidFill>
                  <a:schemeClr val="bg1"/>
                </a:solidFill>
              </a:rPr>
              <a:t>Διδακτικός Μετασχηματισμός του Περιεχομένου</a:t>
            </a:r>
          </a:p>
        </p:txBody>
      </p:sp>
      <p:sp>
        <p:nvSpPr>
          <p:cNvPr id="11" name="10 - Βέλος προς τα κάτω"/>
          <p:cNvSpPr/>
          <p:nvPr/>
        </p:nvSpPr>
        <p:spPr>
          <a:xfrm>
            <a:off x="1259632" y="1124744"/>
            <a:ext cx="360040" cy="50405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817F5F5-1614-1149-B578-C24F52580E92}"/>
              </a:ext>
            </a:extLst>
          </p:cNvPr>
          <p:cNvSpPr>
            <a:spLocks noGrp="1"/>
          </p:cNvSpPr>
          <p:nvPr>
            <p:ph type="title"/>
          </p:nvPr>
        </p:nvSpPr>
        <p:spPr>
          <a:xfrm>
            <a:off x="692671" y="322637"/>
            <a:ext cx="7886700" cy="435605"/>
          </a:xfrm>
          <a:solidFill>
            <a:srgbClr val="990033"/>
          </a:solidFill>
        </p:spPr>
        <p:style>
          <a:lnRef idx="0">
            <a:schemeClr val="accent2"/>
          </a:lnRef>
          <a:fillRef idx="3">
            <a:schemeClr val="accent2"/>
          </a:fillRef>
          <a:effectRef idx="3">
            <a:schemeClr val="accent2"/>
          </a:effectRef>
          <a:fontRef idx="minor">
            <a:schemeClr val="lt1"/>
          </a:fontRef>
        </p:style>
        <p:txBody>
          <a:bodyPr>
            <a:noAutofit/>
          </a:bodyPr>
          <a:lstStyle/>
          <a:p>
            <a:r>
              <a:rPr lang="el-GR" sz="3600" b="1" dirty="0"/>
              <a:t>Μοντέλο Διδακτικής Αναδόμησης</a:t>
            </a:r>
            <a:endParaRPr lang="el-GR" sz="3600" b="1" dirty="0">
              <a:latin typeface="+mn-lt"/>
            </a:endParaRPr>
          </a:p>
        </p:txBody>
      </p:sp>
      <p:pic>
        <p:nvPicPr>
          <p:cNvPr id="5" name="Θέση περιεχομένου 4">
            <a:extLst>
              <a:ext uri="{FF2B5EF4-FFF2-40B4-BE49-F238E27FC236}">
                <a16:creationId xmlns:a16="http://schemas.microsoft.com/office/drawing/2014/main" xmlns="" id="{352AE9E3-CEB2-5644-9593-8E3514B11385}"/>
              </a:ext>
            </a:extLst>
          </p:cNvPr>
          <p:cNvPicPr>
            <a:picLocks noGrp="1" noChangeAspect="1"/>
          </p:cNvPicPr>
          <p:nvPr>
            <p:ph idx="1"/>
          </p:nvPr>
        </p:nvPicPr>
        <p:blipFill rotWithShape="1">
          <a:blip r:embed="rId3" cstate="print"/>
          <a:srcRect b="11481"/>
          <a:stretch/>
        </p:blipFill>
        <p:spPr>
          <a:xfrm>
            <a:off x="508351" y="1385626"/>
            <a:ext cx="8255340" cy="4086747"/>
          </a:xfrm>
        </p:spPr>
      </p:pic>
      <p:sp>
        <p:nvSpPr>
          <p:cNvPr id="6" name="Στρογγυλεμένο ορθογώνιο 5">
            <a:extLst>
              <a:ext uri="{FF2B5EF4-FFF2-40B4-BE49-F238E27FC236}">
                <a16:creationId xmlns:a16="http://schemas.microsoft.com/office/drawing/2014/main" xmlns="" id="{EC29F7A3-C0C5-0049-9613-B0C7D36A2BA5}"/>
              </a:ext>
            </a:extLst>
          </p:cNvPr>
          <p:cNvSpPr/>
          <p:nvPr/>
        </p:nvSpPr>
        <p:spPr>
          <a:xfrm>
            <a:off x="444330" y="4279843"/>
            <a:ext cx="3572097" cy="1407497"/>
          </a:xfrm>
          <a:prstGeom prst="roundRect">
            <a:avLst/>
          </a:prstGeom>
          <a:solidFill>
            <a:srgbClr val="E5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1500" b="1" dirty="0">
                <a:solidFill>
                  <a:schemeClr val="tx2"/>
                </a:solidFill>
                <a:ea typeface="Times New Roman" panose="02020603050405020304" pitchFamily="18" charset="0"/>
              </a:rPr>
              <a:t>(1)</a:t>
            </a:r>
          </a:p>
          <a:p>
            <a:pPr lvl="0" algn="ctr"/>
            <a:r>
              <a:rPr lang="el-GR" sz="1500" b="1" dirty="0">
                <a:solidFill>
                  <a:schemeClr val="tx2"/>
                </a:solidFill>
                <a:ea typeface="Times New Roman" panose="02020603050405020304" pitchFamily="18" charset="0"/>
              </a:rPr>
              <a:t>Διασ</a:t>
            </a:r>
            <a:r>
              <a:rPr lang="en-US" sz="1500" b="1" dirty="0">
                <a:solidFill>
                  <a:schemeClr val="tx2"/>
                </a:solidFill>
                <a:ea typeface="Times New Roman" panose="02020603050405020304" pitchFamily="18" charset="0"/>
              </a:rPr>
              <a:t>ά</a:t>
            </a:r>
            <a:r>
              <a:rPr lang="el-GR" sz="1500" b="1" dirty="0">
                <a:solidFill>
                  <a:schemeClr val="tx2"/>
                </a:solidFill>
                <a:ea typeface="Times New Roman" panose="02020603050405020304" pitchFamily="18" charset="0"/>
              </a:rPr>
              <a:t>φηση και ανάλυση του επιστημονικού περιεχομένου</a:t>
            </a:r>
          </a:p>
          <a:p>
            <a:pPr lvl="0" algn="ctr"/>
            <a:r>
              <a:rPr lang="el-GR" sz="1500" dirty="0">
                <a:solidFill>
                  <a:schemeClr val="tx2"/>
                </a:solidFill>
                <a:ea typeface="Times New Roman" panose="02020603050405020304" pitchFamily="18" charset="0"/>
              </a:rPr>
              <a:t>Διασάφηση του περιεχομένου </a:t>
            </a:r>
          </a:p>
          <a:p>
            <a:pPr lvl="0" algn="ctr"/>
            <a:r>
              <a:rPr lang="el-GR" sz="1500" dirty="0">
                <a:solidFill>
                  <a:schemeClr val="tx2"/>
                </a:solidFill>
                <a:ea typeface="Times New Roman" panose="02020603050405020304" pitchFamily="18" charset="0"/>
              </a:rPr>
              <a:t>&amp; </a:t>
            </a:r>
          </a:p>
          <a:p>
            <a:pPr lvl="0" algn="ctr"/>
            <a:r>
              <a:rPr lang="el-GR" sz="1500" dirty="0">
                <a:solidFill>
                  <a:schemeClr val="tx2"/>
                </a:solidFill>
                <a:ea typeface="Times New Roman" panose="02020603050405020304" pitchFamily="18" charset="0"/>
              </a:rPr>
              <a:t>Ανάλυση της εκπαιδευτικής αξίας</a:t>
            </a:r>
          </a:p>
        </p:txBody>
      </p:sp>
      <p:sp>
        <p:nvSpPr>
          <p:cNvPr id="7" name="Στρογγυλεμένο ορθογώνιο 6">
            <a:extLst>
              <a:ext uri="{FF2B5EF4-FFF2-40B4-BE49-F238E27FC236}">
                <a16:creationId xmlns:a16="http://schemas.microsoft.com/office/drawing/2014/main" xmlns="" id="{D91DAE52-1B8C-EF47-969E-C3FAA9C70D82}"/>
              </a:ext>
            </a:extLst>
          </p:cNvPr>
          <p:cNvSpPr/>
          <p:nvPr/>
        </p:nvSpPr>
        <p:spPr>
          <a:xfrm>
            <a:off x="5337537" y="4279843"/>
            <a:ext cx="3362134" cy="1407498"/>
          </a:xfrm>
          <a:prstGeom prst="roundRect">
            <a:avLst/>
          </a:prstGeom>
          <a:solidFill>
            <a:srgbClr val="E5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1500" b="1" dirty="0">
                <a:solidFill>
                  <a:schemeClr val="tx2"/>
                </a:solidFill>
                <a:ea typeface="Times New Roman" panose="02020603050405020304" pitchFamily="18" charset="0"/>
              </a:rPr>
              <a:t>(2)</a:t>
            </a:r>
          </a:p>
          <a:p>
            <a:pPr lvl="0" algn="ctr"/>
            <a:r>
              <a:rPr lang="el-GR" sz="1500" b="1" dirty="0">
                <a:solidFill>
                  <a:schemeClr val="tx2"/>
                </a:solidFill>
                <a:ea typeface="Times New Roman" panose="02020603050405020304" pitchFamily="18" charset="0"/>
              </a:rPr>
              <a:t>Έρευνα για τη διδασκαλία &amp; μάθηση</a:t>
            </a:r>
          </a:p>
          <a:p>
            <a:pPr lvl="0" algn="ctr"/>
            <a:r>
              <a:rPr lang="el-GR" sz="1500" dirty="0">
                <a:solidFill>
                  <a:schemeClr val="tx2"/>
                </a:solidFill>
                <a:ea typeface="Times New Roman" panose="02020603050405020304" pitchFamily="18" charset="0"/>
              </a:rPr>
              <a:t>Αντιλήψεις των μαθητών</a:t>
            </a:r>
          </a:p>
          <a:p>
            <a:pPr lvl="0" algn="ctr"/>
            <a:r>
              <a:rPr lang="el-GR" sz="1500" dirty="0">
                <a:solidFill>
                  <a:schemeClr val="tx2"/>
                </a:solidFill>
                <a:ea typeface="Times New Roman" panose="02020603050405020304" pitchFamily="18" charset="0"/>
              </a:rPr>
              <a:t>Διαδικασίες διδασκαλίας και μάθησης</a:t>
            </a:r>
          </a:p>
          <a:p>
            <a:pPr lvl="0" algn="ctr"/>
            <a:r>
              <a:rPr lang="el-GR" sz="1500" dirty="0">
                <a:solidFill>
                  <a:schemeClr val="tx2"/>
                </a:solidFill>
                <a:ea typeface="Times New Roman" panose="02020603050405020304" pitchFamily="18" charset="0"/>
              </a:rPr>
              <a:t>Απόψεις και αντιλήψεις εκπαιδευτικώ</a:t>
            </a:r>
            <a:r>
              <a:rPr lang="el-GR" sz="1500" dirty="0">
                <a:solidFill>
                  <a:schemeClr val="tx1"/>
                </a:solidFill>
                <a:ea typeface="Times New Roman" panose="02020603050405020304" pitchFamily="18" charset="0"/>
              </a:rPr>
              <a:t>ν</a:t>
            </a:r>
          </a:p>
        </p:txBody>
      </p:sp>
      <p:sp>
        <p:nvSpPr>
          <p:cNvPr id="8" name="Στρογγυλεμένο ορθογώνιο 7">
            <a:extLst>
              <a:ext uri="{FF2B5EF4-FFF2-40B4-BE49-F238E27FC236}">
                <a16:creationId xmlns:a16="http://schemas.microsoft.com/office/drawing/2014/main" xmlns="" id="{BC635265-AA3F-A943-99B9-D52D32925C40}"/>
              </a:ext>
            </a:extLst>
          </p:cNvPr>
          <p:cNvSpPr/>
          <p:nvPr/>
        </p:nvSpPr>
        <p:spPr>
          <a:xfrm>
            <a:off x="2743862" y="1444816"/>
            <a:ext cx="3784319" cy="1203797"/>
          </a:xfrm>
          <a:prstGeom prst="roundRect">
            <a:avLst/>
          </a:prstGeom>
          <a:solidFill>
            <a:srgbClr val="E5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1500" b="1" dirty="0">
                <a:solidFill>
                  <a:schemeClr val="tx2"/>
                </a:solidFill>
                <a:ea typeface="Times New Roman" panose="02020603050405020304" pitchFamily="18" charset="0"/>
              </a:rPr>
              <a:t>(3)</a:t>
            </a:r>
          </a:p>
          <a:p>
            <a:pPr lvl="0" algn="ctr"/>
            <a:r>
              <a:rPr lang="el-GR" sz="1500" b="1" dirty="0">
                <a:solidFill>
                  <a:schemeClr val="tx2"/>
                </a:solidFill>
                <a:ea typeface="Times New Roman" panose="02020603050405020304" pitchFamily="18" charset="0"/>
              </a:rPr>
              <a:t>Σχεδιασμός και αξιολόγηση περιβαλλόντων διδασκαλίας και μάθησης</a:t>
            </a:r>
          </a:p>
          <a:p>
            <a:pPr lvl="0" algn="ctr"/>
            <a:r>
              <a:rPr lang="el-GR" sz="1500" dirty="0">
                <a:solidFill>
                  <a:schemeClr val="tx2"/>
                </a:solidFill>
                <a:ea typeface="Times New Roman" panose="02020603050405020304" pitchFamily="18" charset="0"/>
              </a:rPr>
              <a:t>Λαμβάνονται υπόψη θέματα πραγματικών περιβαλλόντων διδασκαλίας και μάθησης </a:t>
            </a:r>
          </a:p>
        </p:txBody>
      </p:sp>
      <p:sp>
        <p:nvSpPr>
          <p:cNvPr id="10" name="TextBox 9">
            <a:extLst>
              <a:ext uri="{FF2B5EF4-FFF2-40B4-BE49-F238E27FC236}">
                <a16:creationId xmlns:a16="http://schemas.microsoft.com/office/drawing/2014/main" xmlns="" id="{A2296112-9C8B-6941-AD8B-4341A296D87B}"/>
              </a:ext>
            </a:extLst>
          </p:cNvPr>
          <p:cNvSpPr txBox="1"/>
          <p:nvPr/>
        </p:nvSpPr>
        <p:spPr>
          <a:xfrm>
            <a:off x="5140348" y="6099757"/>
            <a:ext cx="3756512" cy="300082"/>
          </a:xfrm>
          <a:prstGeom prst="rect">
            <a:avLst/>
          </a:prstGeom>
          <a:noFill/>
        </p:spPr>
        <p:txBody>
          <a:bodyPr wrap="square">
            <a:spAutoFit/>
          </a:bodyPr>
          <a:lstStyle/>
          <a:p>
            <a:pPr algn="ctr"/>
            <a:r>
              <a:rPr lang="en" sz="1350" dirty="0">
                <a:solidFill>
                  <a:srgbClr val="374558"/>
                </a:solidFill>
              </a:rPr>
              <a:t>(</a:t>
            </a:r>
            <a:r>
              <a:rPr lang="en" sz="1350" dirty="0" err="1">
                <a:solidFill>
                  <a:srgbClr val="374558"/>
                </a:solidFill>
              </a:rPr>
              <a:t>Duit</a:t>
            </a:r>
            <a:r>
              <a:rPr lang="en" sz="1350" dirty="0">
                <a:solidFill>
                  <a:srgbClr val="374558"/>
                </a:solidFill>
              </a:rPr>
              <a:t>  200</a:t>
            </a:r>
            <a:r>
              <a:rPr lang="el-GR" sz="1350" dirty="0">
                <a:solidFill>
                  <a:srgbClr val="374558"/>
                </a:solidFill>
              </a:rPr>
              <a:t>7, </a:t>
            </a:r>
            <a:r>
              <a:rPr lang="en" sz="1350" dirty="0">
                <a:solidFill>
                  <a:srgbClr val="374558"/>
                </a:solidFill>
              </a:rPr>
              <a:t> </a:t>
            </a:r>
            <a:r>
              <a:rPr lang="en" sz="1350" dirty="0" err="1">
                <a:solidFill>
                  <a:srgbClr val="374558"/>
                </a:solidFill>
              </a:rPr>
              <a:t>Duit</a:t>
            </a:r>
            <a:r>
              <a:rPr lang="en" sz="1350" dirty="0">
                <a:solidFill>
                  <a:srgbClr val="374558"/>
                </a:solidFill>
              </a:rPr>
              <a:t> </a:t>
            </a:r>
            <a:r>
              <a:rPr lang="el-GR" sz="1350" dirty="0">
                <a:solidFill>
                  <a:srgbClr val="374558"/>
                </a:solidFill>
              </a:rPr>
              <a:t>κ.ά.  2012</a:t>
            </a:r>
            <a:r>
              <a:rPr lang="en-US" sz="1350" dirty="0">
                <a:solidFill>
                  <a:srgbClr val="374558"/>
                </a:solidFill>
              </a:rPr>
              <a:t>, </a:t>
            </a:r>
            <a:r>
              <a:rPr lang="en-US" sz="1350" dirty="0" err="1">
                <a:solidFill>
                  <a:srgbClr val="374558"/>
                </a:solidFill>
              </a:rPr>
              <a:t>Stavrou</a:t>
            </a:r>
            <a:r>
              <a:rPr lang="en-US" sz="1350" dirty="0">
                <a:solidFill>
                  <a:srgbClr val="374558"/>
                </a:solidFill>
              </a:rPr>
              <a:t> &amp; </a:t>
            </a:r>
            <a:r>
              <a:rPr lang="en-US" sz="1350" dirty="0" err="1">
                <a:solidFill>
                  <a:srgbClr val="374558"/>
                </a:solidFill>
              </a:rPr>
              <a:t>Duit</a:t>
            </a:r>
            <a:r>
              <a:rPr lang="en-US" sz="1350" dirty="0">
                <a:solidFill>
                  <a:srgbClr val="374558"/>
                </a:solidFill>
              </a:rPr>
              <a:t> 2014</a:t>
            </a:r>
            <a:r>
              <a:rPr lang="el-GR" sz="1350" dirty="0">
                <a:solidFill>
                  <a:srgbClr val="374558"/>
                </a:solidFill>
              </a:rPr>
              <a:t>)</a:t>
            </a:r>
          </a:p>
        </p:txBody>
      </p:sp>
      <p:sp>
        <p:nvSpPr>
          <p:cNvPr id="3" name="Θέση αριθμού διαφάνειας 2">
            <a:extLst>
              <a:ext uri="{FF2B5EF4-FFF2-40B4-BE49-F238E27FC236}">
                <a16:creationId xmlns:a16="http://schemas.microsoft.com/office/drawing/2014/main" xmlns="" id="{098BCBBA-45AD-A84E-B726-8D9EF0D17495}"/>
              </a:ext>
            </a:extLst>
          </p:cNvPr>
          <p:cNvSpPr>
            <a:spLocks noGrp="1"/>
          </p:cNvSpPr>
          <p:nvPr>
            <p:ph type="sldNum" sz="quarter" idx="12"/>
          </p:nvPr>
        </p:nvSpPr>
        <p:spPr/>
        <p:txBody>
          <a:bodyPr/>
          <a:lstStyle/>
          <a:p>
            <a:fld id="{59EE8365-17C1-974E-B18D-1D226F2D1A43}" type="slidenum">
              <a:rPr lang="el-GR" smtClean="0"/>
              <a:pPr/>
              <a:t>17</a:t>
            </a:fld>
            <a:endParaRPr lang="el-GR"/>
          </a:p>
        </p:txBody>
      </p:sp>
      <p:sp>
        <p:nvSpPr>
          <p:cNvPr id="9" name="8 - Στρογγυλεμένο ορθογώνιο"/>
          <p:cNvSpPr/>
          <p:nvPr/>
        </p:nvSpPr>
        <p:spPr>
          <a:xfrm>
            <a:off x="611560" y="4293096"/>
            <a:ext cx="3312368" cy="1368152"/>
          </a:xfrm>
          <a:prstGeom prst="roundRect">
            <a:avLst/>
          </a:prstGeom>
          <a:noFill/>
          <a:ln w="571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8090270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a:xfrm>
            <a:off x="395536" y="0"/>
            <a:ext cx="8346774" cy="620688"/>
          </a:xfrm>
          <a:solidFill>
            <a:srgbClr val="990033"/>
          </a:solidFill>
          <a:ln>
            <a:noFill/>
          </a:ln>
        </p:spPr>
        <p:style>
          <a:lnRef idx="2">
            <a:schemeClr val="accent4"/>
          </a:lnRef>
          <a:fillRef idx="1">
            <a:schemeClr val="lt1"/>
          </a:fillRef>
          <a:effectRef idx="0">
            <a:schemeClr val="accent4"/>
          </a:effectRef>
          <a:fontRef idx="minor">
            <a:schemeClr val="dk1"/>
          </a:fontRef>
        </p:style>
        <p:txBody>
          <a:bodyPr>
            <a:normAutofit/>
          </a:bodyPr>
          <a:lstStyle/>
          <a:p>
            <a:r>
              <a:rPr lang="el-GR" sz="2800" b="1" dirty="0" smtClean="0">
                <a:solidFill>
                  <a:schemeClr val="bg1"/>
                </a:solidFill>
              </a:rPr>
              <a:t>ΕΡΓΑΣΙΑ</a:t>
            </a:r>
            <a:endParaRPr lang="el-GR" sz="2800" b="1" dirty="0">
              <a:solidFill>
                <a:schemeClr val="bg1"/>
              </a:solidFill>
            </a:endParaRPr>
          </a:p>
        </p:txBody>
      </p:sp>
      <p:sp>
        <p:nvSpPr>
          <p:cNvPr id="5" name="4 - Στρογγυλεμένο ορθογώνιο"/>
          <p:cNvSpPr/>
          <p:nvPr/>
        </p:nvSpPr>
        <p:spPr>
          <a:xfrm>
            <a:off x="0" y="548680"/>
            <a:ext cx="9144000" cy="6309320"/>
          </a:xfrm>
          <a:prstGeom prst="round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endParaRPr lang="el-GR" sz="2400" dirty="0" smtClean="0"/>
          </a:p>
          <a:p>
            <a:pPr algn="ctr">
              <a:lnSpc>
                <a:spcPct val="150000"/>
              </a:lnSpc>
            </a:pPr>
            <a:r>
              <a:rPr lang="el-GR" sz="2400" dirty="0" smtClean="0"/>
              <a:t>(Α) Μελετήστε, ανά δύο, μέσα από το αρχείο με τίτλο Μεγάλες Ιδέες, το περιεχόμενο των εννοιών</a:t>
            </a:r>
          </a:p>
          <a:p>
            <a:pPr algn="ctr">
              <a:lnSpc>
                <a:spcPct val="150000"/>
              </a:lnSpc>
              <a:buFont typeface="Arial" pitchFamily="34" charset="0"/>
              <a:buChar char="•"/>
            </a:pPr>
            <a:r>
              <a:rPr lang="el-GR" sz="2400" i="1" dirty="0" smtClean="0"/>
              <a:t>Μέγεθος και Κλίμακα</a:t>
            </a:r>
          </a:p>
          <a:p>
            <a:pPr algn="ctr">
              <a:lnSpc>
                <a:spcPct val="150000"/>
              </a:lnSpc>
              <a:buFont typeface="Arial" pitchFamily="34" charset="0"/>
              <a:buChar char="•"/>
            </a:pPr>
            <a:r>
              <a:rPr lang="el-GR" sz="2400" i="1" dirty="0" smtClean="0"/>
              <a:t> Ιδιότητες που εξαρτώνται από το Μέγεθος</a:t>
            </a:r>
          </a:p>
          <a:p>
            <a:pPr algn="ctr">
              <a:lnSpc>
                <a:spcPct val="150000"/>
              </a:lnSpc>
              <a:buFont typeface="Arial" pitchFamily="34" charset="0"/>
              <a:buChar char="•"/>
            </a:pPr>
            <a:r>
              <a:rPr lang="el-GR" sz="2400" i="1" dirty="0" smtClean="0"/>
              <a:t>Όργανα και Οργανολογία</a:t>
            </a:r>
          </a:p>
          <a:p>
            <a:pPr algn="ctr">
              <a:lnSpc>
                <a:spcPct val="150000"/>
              </a:lnSpc>
              <a:buFont typeface="Arial" pitchFamily="34" charset="0"/>
              <a:buChar char="•"/>
            </a:pPr>
            <a:r>
              <a:rPr lang="el-GR" sz="2400" i="1" dirty="0" smtClean="0"/>
              <a:t>Μοντέλα και Προσομοιώσεις</a:t>
            </a:r>
          </a:p>
          <a:p>
            <a:pPr algn="ctr">
              <a:lnSpc>
                <a:spcPct val="150000"/>
              </a:lnSpc>
              <a:buFont typeface="Arial" pitchFamily="34" charset="0"/>
              <a:buChar char="•"/>
            </a:pPr>
            <a:r>
              <a:rPr lang="el-GR" sz="2400" i="1" dirty="0" smtClean="0"/>
              <a:t> Επιστήμη-Τεχνολογία-Κοινωνία</a:t>
            </a:r>
          </a:p>
          <a:p>
            <a:pPr algn="ctr">
              <a:lnSpc>
                <a:spcPct val="150000"/>
              </a:lnSpc>
              <a:buFont typeface="Arial" pitchFamily="34" charset="0"/>
              <a:buChar char="•"/>
            </a:pPr>
            <a:endParaRPr lang="el-GR" sz="2400" dirty="0" smtClean="0"/>
          </a:p>
          <a:p>
            <a:pPr algn="ctr">
              <a:lnSpc>
                <a:spcPct val="150000"/>
              </a:lnSpc>
            </a:pPr>
            <a:r>
              <a:rPr lang="el-GR" sz="2400" dirty="0" smtClean="0"/>
              <a:t>Β) Ετοιμάστε μία παρουσίαση (</a:t>
            </a:r>
            <a:r>
              <a:rPr lang="en-US" sz="2400" dirty="0" smtClean="0"/>
              <a:t>1</a:t>
            </a:r>
            <a:r>
              <a:rPr lang="el-GR" sz="2400" dirty="0" smtClean="0"/>
              <a:t> – </a:t>
            </a:r>
            <a:r>
              <a:rPr lang="en-US" sz="2400" dirty="0" smtClean="0"/>
              <a:t>2</a:t>
            </a:r>
            <a:r>
              <a:rPr lang="el-GR" sz="2400" dirty="0" smtClean="0"/>
              <a:t> διαφάνειες), ώστε να παρουσιάσετε </a:t>
            </a:r>
            <a:r>
              <a:rPr lang="el-GR" sz="2400" b="1" dirty="0" smtClean="0"/>
              <a:t>τις βασικές πτυχές του περιεχομένου της κάθε έννοιας</a:t>
            </a:r>
            <a:r>
              <a:rPr lang="en-US" sz="2400" b="1" dirty="0" smtClean="0"/>
              <a:t>,</a:t>
            </a:r>
            <a:r>
              <a:rPr lang="en-US" sz="2400" dirty="0" smtClean="0"/>
              <a:t> </a:t>
            </a:r>
            <a:r>
              <a:rPr lang="el-GR" sz="2400" dirty="0" smtClean="0"/>
              <a:t>αλλά και τη </a:t>
            </a:r>
            <a:r>
              <a:rPr lang="el-GR" sz="2400" b="1" dirty="0" smtClean="0"/>
              <a:t>σημασία του περιεχομένου της κάθε έννοιας</a:t>
            </a:r>
          </a:p>
          <a:p>
            <a:pPr algn="ctr">
              <a:lnSpc>
                <a:spcPct val="150000"/>
              </a:lnSpc>
            </a:pPr>
            <a:endParaRPr lang="el-GR"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7164676" y="6488668"/>
            <a:ext cx="1692002" cy="307777"/>
          </a:xfrm>
          <a:prstGeom prst="rect">
            <a:avLst/>
          </a:prstGeom>
          <a:noFill/>
        </p:spPr>
        <p:txBody>
          <a:bodyPr wrap="none" rtlCol="0">
            <a:spAutoFit/>
          </a:bodyPr>
          <a:lstStyle/>
          <a:p>
            <a:r>
              <a:rPr lang="en-US" sz="1400" dirty="0"/>
              <a:t>(Magana et al. 2012)</a:t>
            </a:r>
            <a:endParaRPr lang="el-GR" sz="1400" dirty="0"/>
          </a:p>
        </p:txBody>
      </p:sp>
      <p:sp>
        <p:nvSpPr>
          <p:cNvPr id="6" name="Τίτλος 1"/>
          <p:cNvSpPr txBox="1">
            <a:spLocks/>
          </p:cNvSpPr>
          <p:nvPr/>
        </p:nvSpPr>
        <p:spPr>
          <a:xfrm>
            <a:off x="1043608" y="0"/>
            <a:ext cx="7554686" cy="404664"/>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fontScale="85000" lnSpcReduction="20000"/>
          </a:bodyPr>
          <a:lstStyle/>
          <a:p>
            <a:pPr lvl="0" algn="ctr">
              <a:spcBef>
                <a:spcPct val="0"/>
              </a:spcBef>
            </a:pPr>
            <a:r>
              <a:rPr lang="el-GR" sz="2800" b="1" noProof="0" dirty="0">
                <a:solidFill>
                  <a:schemeClr val="bg1"/>
                </a:solidFill>
              </a:rPr>
              <a:t>Μέγεθος και Κλίμακα</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graphicFrame>
        <p:nvGraphicFramePr>
          <p:cNvPr id="7" name="6 - Διάγραμμα"/>
          <p:cNvGraphicFramePr/>
          <p:nvPr>
            <p:extLst>
              <p:ext uri="{D42A27DB-BD31-4B8C-83A1-F6EECF244321}">
                <p14:modId xmlns:p14="http://schemas.microsoft.com/office/powerpoint/2010/main" xmlns="" val="454713331"/>
              </p:ext>
            </p:extLst>
          </p:nvPr>
        </p:nvGraphicFramePr>
        <p:xfrm>
          <a:off x="0" y="1269340"/>
          <a:ext cx="9144000" cy="5373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8 - Στρογγυλεμένο ορθογώνιο"/>
          <p:cNvSpPr/>
          <p:nvPr/>
        </p:nvSpPr>
        <p:spPr>
          <a:xfrm>
            <a:off x="1007806" y="408518"/>
            <a:ext cx="7848872" cy="936104"/>
          </a:xfrm>
          <a:prstGeom prst="round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l-GR" sz="2400" i="1" dirty="0"/>
              <a:t>Προαπαιτούμενη έννοια για την κατανόηση του περιεχομένου των άλλων εννοιών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899592" y="1412776"/>
            <a:ext cx="7848600" cy="4413516"/>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lgn="ctr">
              <a:lnSpc>
                <a:spcPct val="130000"/>
              </a:lnSpc>
            </a:pPr>
            <a:r>
              <a:rPr lang="el-GR" sz="5400" b="1" dirty="0" smtClean="0">
                <a:latin typeface="Arial" charset="0"/>
                <a:cs typeface="Arial" charset="0"/>
              </a:rPr>
              <a:t>Διδακτικές Μαθησιακές Ακολουθίες </a:t>
            </a:r>
          </a:p>
          <a:p>
            <a:pPr algn="ctr">
              <a:lnSpc>
                <a:spcPct val="130000"/>
              </a:lnSpc>
            </a:pPr>
            <a:r>
              <a:rPr lang="en-US" sz="5400" b="1" dirty="0" smtClean="0">
                <a:latin typeface="Arial" charset="0"/>
                <a:cs typeface="Arial" charset="0"/>
              </a:rPr>
              <a:t>Teaching-Learning Sequences</a:t>
            </a:r>
            <a:r>
              <a:rPr lang="el-GR" sz="5400" b="1" dirty="0" smtClean="0">
                <a:latin typeface="Arial" charset="0"/>
                <a:cs typeface="Arial" charset="0"/>
              </a:rPr>
              <a:t> (</a:t>
            </a:r>
            <a:r>
              <a:rPr lang="en-US" sz="5400" b="1" dirty="0" smtClean="0">
                <a:latin typeface="Arial" charset="0"/>
                <a:cs typeface="Arial" charset="0"/>
              </a:rPr>
              <a:t>TLS)</a:t>
            </a:r>
            <a:endParaRPr lang="el-GR" sz="5400" b="1" dirty="0">
              <a:latin typeface="Arial" charset="0"/>
              <a:cs typeface="Arial" charset="0"/>
            </a:endParaRPr>
          </a:p>
        </p:txBody>
      </p:sp>
    </p:spTree>
    <p:extLst>
      <p:ext uri="{BB962C8B-B14F-4D97-AF65-F5344CB8AC3E}">
        <p14:creationId xmlns:p14="http://schemas.microsoft.com/office/powerpoint/2010/main" xmlns="" val="35821320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περιεχομένου"/>
          <p:cNvSpPr>
            <a:spLocks noGrp="1"/>
          </p:cNvSpPr>
          <p:nvPr>
            <p:ph sz="half" idx="2"/>
          </p:nvPr>
        </p:nvSpPr>
        <p:spPr>
          <a:xfrm>
            <a:off x="120319" y="3090071"/>
            <a:ext cx="4485767" cy="1778615"/>
          </a:xfrm>
        </p:spPr>
        <p:txBody>
          <a:bodyPr>
            <a:normAutofit/>
          </a:bodyPr>
          <a:lstStyle/>
          <a:p>
            <a:r>
              <a:rPr lang="el-GR" dirty="0"/>
              <a:t>Ιδιότητες (σημεία βρασμού, δραστικότητα)</a:t>
            </a:r>
          </a:p>
          <a:p>
            <a:r>
              <a:rPr lang="el-GR" dirty="0"/>
              <a:t> Ιδιότητες των φυσικών οργανισμών</a:t>
            </a:r>
            <a:endParaRPr lang="el-GR" sz="2400" dirty="0">
              <a:solidFill>
                <a:schemeClr val="tx1"/>
              </a:solidFill>
            </a:endParaRPr>
          </a:p>
        </p:txBody>
      </p:sp>
      <p:sp>
        <p:nvSpPr>
          <p:cNvPr id="12" name="11 - Θέση αριθμού διαφάνειας"/>
          <p:cNvSpPr>
            <a:spLocks noGrp="1"/>
          </p:cNvSpPr>
          <p:nvPr>
            <p:ph type="sldNum" sz="quarter" idx="12"/>
          </p:nvPr>
        </p:nvSpPr>
        <p:spPr>
          <a:xfrm>
            <a:off x="7768998" y="133351"/>
            <a:ext cx="674915" cy="365125"/>
          </a:xfrm>
        </p:spPr>
        <p:txBody>
          <a:bodyPr/>
          <a:lstStyle/>
          <a:p>
            <a:fld id="{320143EB-075E-46C0-BAB9-B5C87EBBE8F2}" type="slidenum">
              <a:rPr lang="el-GR" sz="2400" smtClean="0"/>
              <a:pPr/>
              <a:t>20</a:t>
            </a:fld>
            <a:endParaRPr lang="el-GR" sz="2400" dirty="0"/>
          </a:p>
        </p:txBody>
      </p:sp>
      <p:sp>
        <p:nvSpPr>
          <p:cNvPr id="13" name="12 - TextBox"/>
          <p:cNvSpPr txBox="1"/>
          <p:nvPr/>
        </p:nvSpPr>
        <p:spPr>
          <a:xfrm>
            <a:off x="1979712" y="6527444"/>
            <a:ext cx="5601662" cy="307777"/>
          </a:xfrm>
          <a:prstGeom prst="rect">
            <a:avLst/>
          </a:prstGeom>
          <a:noFill/>
        </p:spPr>
        <p:txBody>
          <a:bodyPr wrap="none" rtlCol="0">
            <a:spAutoFit/>
          </a:bodyPr>
          <a:lstStyle/>
          <a:p>
            <a:r>
              <a:rPr lang="el-GR" sz="1400" dirty="0"/>
              <a:t>(</a:t>
            </a:r>
            <a:r>
              <a:rPr lang="en-US" sz="1400" dirty="0"/>
              <a:t>Kumar </a:t>
            </a:r>
            <a:r>
              <a:rPr lang="el-GR" sz="1400" dirty="0"/>
              <a:t>&amp; </a:t>
            </a:r>
            <a:r>
              <a:rPr lang="en-US" sz="1400" dirty="0" err="1"/>
              <a:t>Koumbhat</a:t>
            </a:r>
            <a:r>
              <a:rPr lang="el-GR" sz="1400" dirty="0"/>
              <a:t>,</a:t>
            </a:r>
            <a:r>
              <a:rPr lang="en-US" sz="1400" dirty="0"/>
              <a:t> 2016; </a:t>
            </a:r>
            <a:r>
              <a:rPr lang="en-US" sz="1400" dirty="0" err="1"/>
              <a:t>McKittrick</a:t>
            </a:r>
            <a:r>
              <a:rPr lang="en-US" sz="1400" dirty="0"/>
              <a:t> </a:t>
            </a:r>
            <a:r>
              <a:rPr lang="el-GR" sz="1400" dirty="0"/>
              <a:t>&amp; </a:t>
            </a:r>
            <a:r>
              <a:rPr lang="en-US" sz="1400" dirty="0" err="1"/>
              <a:t>Rohwer</a:t>
            </a:r>
            <a:r>
              <a:rPr lang="el-GR" sz="1400" dirty="0"/>
              <a:t>, 2014</a:t>
            </a:r>
            <a:r>
              <a:rPr lang="en-US" sz="1400" dirty="0"/>
              <a:t>; </a:t>
            </a:r>
            <a:r>
              <a:rPr lang="en-US" sz="1400" dirty="0" err="1"/>
              <a:t>Shong</a:t>
            </a:r>
            <a:r>
              <a:rPr lang="en-US" sz="1400" dirty="0"/>
              <a:t> et al., 2010</a:t>
            </a:r>
            <a:r>
              <a:rPr lang="el-GR" sz="1400" dirty="0"/>
              <a:t>)</a:t>
            </a:r>
          </a:p>
        </p:txBody>
      </p:sp>
      <p:sp>
        <p:nvSpPr>
          <p:cNvPr id="15" name="Τίτλος 1"/>
          <p:cNvSpPr txBox="1">
            <a:spLocks/>
          </p:cNvSpPr>
          <p:nvPr/>
        </p:nvSpPr>
        <p:spPr>
          <a:xfrm>
            <a:off x="0" y="0"/>
            <a:ext cx="9144000" cy="620688"/>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p>
            <a:pPr lvl="0" algn="ctr">
              <a:spcBef>
                <a:spcPct val="0"/>
              </a:spcBef>
            </a:pPr>
            <a:r>
              <a:rPr lang="el-GR" sz="2800" b="1" dirty="0">
                <a:solidFill>
                  <a:schemeClr val="bg1"/>
                </a:solidFill>
              </a:rPr>
              <a:t>Ιδιότητες που εξαρτώνται από το μέγεθος</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sp>
        <p:nvSpPr>
          <p:cNvPr id="20" name="19 - Στρογγυλεμένο ορθογώνιο"/>
          <p:cNvSpPr/>
          <p:nvPr/>
        </p:nvSpPr>
        <p:spPr>
          <a:xfrm>
            <a:off x="501630" y="694511"/>
            <a:ext cx="8208912" cy="864096"/>
          </a:xfrm>
          <a:prstGeom prst="round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l-GR" sz="2400" i="1" dirty="0"/>
              <a:t>Οι περισσότεροι ορισμοί σχετικοί με τη Ν-ΕΤ </a:t>
            </a:r>
          </a:p>
          <a:p>
            <a:pPr algn="ctr"/>
            <a:r>
              <a:rPr lang="el-GR" sz="2400" i="1" dirty="0"/>
              <a:t>τονίζουν τις ιδιότητες των υλικών στη νανοκλίμακα            </a:t>
            </a:r>
          </a:p>
        </p:txBody>
      </p:sp>
      <p:sp>
        <p:nvSpPr>
          <p:cNvPr id="22" name="Τίτλος 1">
            <a:extLst>
              <a:ext uri="{FF2B5EF4-FFF2-40B4-BE49-F238E27FC236}">
                <a16:creationId xmlns:a16="http://schemas.microsoft.com/office/drawing/2014/main" xmlns="" id="{02C31489-9378-4C3C-BEC7-1E3251B5A39C}"/>
              </a:ext>
            </a:extLst>
          </p:cNvPr>
          <p:cNvSpPr txBox="1">
            <a:spLocks/>
          </p:cNvSpPr>
          <p:nvPr/>
        </p:nvSpPr>
        <p:spPr>
          <a:xfrm>
            <a:off x="532258" y="2163042"/>
            <a:ext cx="3131840" cy="576064"/>
          </a:xfrm>
          <a:prstGeom prst="rect">
            <a:avLst/>
          </a:prstGeom>
          <a:solidFill>
            <a:srgbClr val="0070C0"/>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err="1">
                <a:ln>
                  <a:noFill/>
                </a:ln>
                <a:solidFill>
                  <a:schemeClr val="bg1"/>
                </a:solidFill>
                <a:effectLst/>
                <a:uLnTx/>
                <a:uFillTx/>
                <a:latin typeface="+mj-lt"/>
                <a:ea typeface="+mj-ea"/>
                <a:cs typeface="+mj-cs"/>
              </a:rPr>
              <a:t>Φαιν</a:t>
            </a:r>
            <a:r>
              <a:rPr lang="el-GR" sz="2400" b="1" dirty="0">
                <a:solidFill>
                  <a:schemeClr val="bg1"/>
                </a:solidFill>
                <a:latin typeface="+mj-lt"/>
                <a:ea typeface="+mj-ea"/>
                <a:cs typeface="+mj-cs"/>
              </a:rPr>
              <a:t>ό</a:t>
            </a:r>
            <a:r>
              <a:rPr kumimoji="0" lang="el-GR" sz="2400" b="1" i="0" u="none" strike="noStrike" kern="1200" cap="none" spc="0" normalizeH="0" baseline="0" noProof="0" dirty="0" err="1">
                <a:ln>
                  <a:noFill/>
                </a:ln>
                <a:solidFill>
                  <a:schemeClr val="bg1"/>
                </a:solidFill>
                <a:effectLst/>
                <a:uLnTx/>
                <a:uFillTx/>
                <a:latin typeface="+mj-lt"/>
                <a:ea typeface="+mj-ea"/>
                <a:cs typeface="+mj-cs"/>
              </a:rPr>
              <a:t>μενα</a:t>
            </a:r>
            <a:r>
              <a:rPr kumimoji="0" lang="el-GR" sz="2400" b="1" i="0" u="none" strike="noStrike" kern="1200" cap="none" spc="0" normalizeH="0" baseline="0" noProof="0" dirty="0">
                <a:ln>
                  <a:noFill/>
                </a:ln>
                <a:solidFill>
                  <a:schemeClr val="bg1"/>
                </a:solidFill>
                <a:effectLst/>
                <a:uLnTx/>
                <a:uFillTx/>
                <a:latin typeface="+mj-lt"/>
                <a:ea typeface="+mj-ea"/>
                <a:cs typeface="+mj-cs"/>
              </a:rPr>
              <a:t> Κλίμακας</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grpSp>
        <p:nvGrpSpPr>
          <p:cNvPr id="33" name="32 - Ομάδα"/>
          <p:cNvGrpSpPr/>
          <p:nvPr/>
        </p:nvGrpSpPr>
        <p:grpSpPr>
          <a:xfrm>
            <a:off x="4427984" y="2319825"/>
            <a:ext cx="2895438" cy="3835432"/>
            <a:chOff x="971600" y="2636912"/>
            <a:chExt cx="2604357" cy="3409617"/>
          </a:xfrm>
        </p:grpSpPr>
        <p:pic>
          <p:nvPicPr>
            <p:cNvPr id="30" name="Picture 2" descr="Chapter 2 – Nanoscience in Nature"/>
            <p:cNvPicPr>
              <a:picLocks noChangeAspect="1" noChangeArrowheads="1"/>
            </p:cNvPicPr>
            <p:nvPr/>
          </p:nvPicPr>
          <p:blipFill>
            <a:blip r:embed="rId3" cstate="print"/>
            <a:srcRect/>
            <a:stretch>
              <a:fillRect/>
            </a:stretch>
          </p:blipFill>
          <p:spPr bwMode="auto">
            <a:xfrm>
              <a:off x="971600" y="2636912"/>
              <a:ext cx="2604357" cy="1426810"/>
            </a:xfrm>
            <a:prstGeom prst="rect">
              <a:avLst/>
            </a:prstGeom>
            <a:noFill/>
          </p:spPr>
        </p:pic>
        <p:pic>
          <p:nvPicPr>
            <p:cNvPr id="31" name="Picture 8" descr="Nanoscience Article #2: CLEAN AS GECKO — Steemit"/>
            <p:cNvPicPr>
              <a:picLocks noChangeAspect="1" noChangeArrowheads="1"/>
            </p:cNvPicPr>
            <p:nvPr/>
          </p:nvPicPr>
          <p:blipFill>
            <a:blip r:embed="rId4" cstate="print"/>
            <a:srcRect/>
            <a:stretch>
              <a:fillRect/>
            </a:stretch>
          </p:blipFill>
          <p:spPr bwMode="auto">
            <a:xfrm>
              <a:off x="976930" y="4476019"/>
              <a:ext cx="2599027" cy="157051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linds(horizont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33"/>
                                        </p:tgtEl>
                                        <p:attrNameLst>
                                          <p:attrName>ppt_x</p:attrName>
                                        </p:attrNameLst>
                                      </p:cBhvr>
                                      <p:tavLst>
                                        <p:tav tm="0">
                                          <p:val>
                                            <p:strVal val="ppt_x"/>
                                          </p:val>
                                        </p:tav>
                                        <p:tav tm="100000">
                                          <p:val>
                                            <p:strVal val="ppt_x"/>
                                          </p:val>
                                        </p:tav>
                                      </p:tavLst>
                                    </p:anim>
                                    <p:anim calcmode="lin" valueType="num">
                                      <p:cBhvr additive="base">
                                        <p:cTn id="22" dur="500"/>
                                        <p:tgtEl>
                                          <p:spTgt spid="33"/>
                                        </p:tgtEl>
                                        <p:attrNameLst>
                                          <p:attrName>ppt_y</p:attrName>
                                        </p:attrNameLst>
                                      </p:cBhvr>
                                      <p:tavLst>
                                        <p:tav tm="0">
                                          <p:val>
                                            <p:strVal val="ppt_y"/>
                                          </p:val>
                                        </p:tav>
                                        <p:tav tm="100000">
                                          <p:val>
                                            <p:strVal val="1+ppt_h/2"/>
                                          </p:val>
                                        </p:tav>
                                      </p:tavLst>
                                    </p:anim>
                                    <p:set>
                                      <p:cBhvr>
                                        <p:cTn id="23"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 Εικόνα"/>
          <p:cNvPicPr/>
          <p:nvPr/>
        </p:nvPicPr>
        <p:blipFill rotWithShape="1">
          <a:blip r:embed="rId3" cstate="print"/>
          <a:srcRect b="13465"/>
          <a:stretch/>
        </p:blipFill>
        <p:spPr bwMode="auto">
          <a:xfrm>
            <a:off x="765815" y="2865885"/>
            <a:ext cx="7852620" cy="1848773"/>
          </a:xfrm>
          <a:prstGeom prst="rect">
            <a:avLst/>
          </a:prstGeom>
          <a:noFill/>
          <a:ln w="9525">
            <a:noFill/>
            <a:miter lim="800000"/>
            <a:headEnd/>
            <a:tailEnd/>
          </a:ln>
        </p:spPr>
      </p:pic>
      <p:sp>
        <p:nvSpPr>
          <p:cNvPr id="12" name="11 - Θέση αριθμού διαφάνειας"/>
          <p:cNvSpPr>
            <a:spLocks noGrp="1"/>
          </p:cNvSpPr>
          <p:nvPr>
            <p:ph type="sldNum" sz="quarter" idx="12"/>
          </p:nvPr>
        </p:nvSpPr>
        <p:spPr>
          <a:xfrm>
            <a:off x="7768998" y="133351"/>
            <a:ext cx="674915" cy="365125"/>
          </a:xfrm>
        </p:spPr>
        <p:txBody>
          <a:bodyPr/>
          <a:lstStyle/>
          <a:p>
            <a:fld id="{320143EB-075E-46C0-BAB9-B5C87EBBE8F2}" type="slidenum">
              <a:rPr lang="el-GR" sz="2400" smtClean="0"/>
              <a:pPr/>
              <a:t>21</a:t>
            </a:fld>
            <a:endParaRPr lang="el-GR" sz="2400" dirty="0"/>
          </a:p>
        </p:txBody>
      </p:sp>
      <p:sp>
        <p:nvSpPr>
          <p:cNvPr id="13" name="12 - TextBox"/>
          <p:cNvSpPr txBox="1"/>
          <p:nvPr/>
        </p:nvSpPr>
        <p:spPr>
          <a:xfrm>
            <a:off x="2181332" y="6344773"/>
            <a:ext cx="5601662" cy="307777"/>
          </a:xfrm>
          <a:prstGeom prst="rect">
            <a:avLst/>
          </a:prstGeom>
          <a:noFill/>
        </p:spPr>
        <p:txBody>
          <a:bodyPr wrap="none" rtlCol="0">
            <a:spAutoFit/>
          </a:bodyPr>
          <a:lstStyle/>
          <a:p>
            <a:r>
              <a:rPr lang="el-GR" sz="1400" dirty="0"/>
              <a:t>(</a:t>
            </a:r>
            <a:r>
              <a:rPr lang="en-US" sz="1400" dirty="0"/>
              <a:t>Kumar </a:t>
            </a:r>
            <a:r>
              <a:rPr lang="el-GR" sz="1400" dirty="0"/>
              <a:t>&amp; </a:t>
            </a:r>
            <a:r>
              <a:rPr lang="en-US" sz="1400" dirty="0" err="1"/>
              <a:t>Koumbhat</a:t>
            </a:r>
            <a:r>
              <a:rPr lang="el-GR" sz="1400" dirty="0"/>
              <a:t>,</a:t>
            </a:r>
            <a:r>
              <a:rPr lang="en-US" sz="1400" dirty="0"/>
              <a:t> 2016; </a:t>
            </a:r>
            <a:r>
              <a:rPr lang="en-US" sz="1400" dirty="0" err="1"/>
              <a:t>McKittrick</a:t>
            </a:r>
            <a:r>
              <a:rPr lang="en-US" sz="1400" dirty="0"/>
              <a:t> </a:t>
            </a:r>
            <a:r>
              <a:rPr lang="el-GR" sz="1400" dirty="0"/>
              <a:t>&amp; </a:t>
            </a:r>
            <a:r>
              <a:rPr lang="en-US" sz="1400" dirty="0" err="1"/>
              <a:t>Rohwer</a:t>
            </a:r>
            <a:r>
              <a:rPr lang="el-GR" sz="1400" dirty="0"/>
              <a:t>, 2014</a:t>
            </a:r>
            <a:r>
              <a:rPr lang="en-US" sz="1400" dirty="0"/>
              <a:t>; </a:t>
            </a:r>
            <a:r>
              <a:rPr lang="en-US" sz="1400" dirty="0" err="1"/>
              <a:t>Shong</a:t>
            </a:r>
            <a:r>
              <a:rPr lang="en-US" sz="1400" dirty="0"/>
              <a:t> et al., 2010</a:t>
            </a:r>
            <a:r>
              <a:rPr lang="el-GR" sz="1400" dirty="0"/>
              <a:t>)</a:t>
            </a:r>
          </a:p>
        </p:txBody>
      </p:sp>
      <p:sp>
        <p:nvSpPr>
          <p:cNvPr id="15" name="Τίτλος 1"/>
          <p:cNvSpPr txBox="1">
            <a:spLocks/>
          </p:cNvSpPr>
          <p:nvPr/>
        </p:nvSpPr>
        <p:spPr>
          <a:xfrm>
            <a:off x="0" y="0"/>
            <a:ext cx="9144000" cy="620688"/>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p>
            <a:pPr lvl="0" algn="ctr">
              <a:spcBef>
                <a:spcPct val="0"/>
              </a:spcBef>
            </a:pPr>
            <a:r>
              <a:rPr lang="el-GR" sz="2800" b="1" dirty="0">
                <a:solidFill>
                  <a:schemeClr val="bg1"/>
                </a:solidFill>
              </a:rPr>
              <a:t>Ιδιότητες που εξαρτώνται από το μέγεθος</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sp>
        <p:nvSpPr>
          <p:cNvPr id="20" name="19 - Στρογγυλεμένο ορθογώνιο"/>
          <p:cNvSpPr/>
          <p:nvPr/>
        </p:nvSpPr>
        <p:spPr>
          <a:xfrm>
            <a:off x="587669" y="868323"/>
            <a:ext cx="8208912" cy="864096"/>
          </a:xfrm>
          <a:prstGeom prst="round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l-GR" sz="2400" i="1" dirty="0"/>
              <a:t>Τι συμβαίνει στο πηλίκο επιφάνεια/όγκος?</a:t>
            </a:r>
            <a:r>
              <a:rPr lang="en-US" sz="2400" i="1" dirty="0"/>
              <a:t> </a:t>
            </a:r>
          </a:p>
        </p:txBody>
      </p:sp>
      <p:sp>
        <p:nvSpPr>
          <p:cNvPr id="21" name="20 - TextBox"/>
          <p:cNvSpPr txBox="1"/>
          <p:nvPr/>
        </p:nvSpPr>
        <p:spPr>
          <a:xfrm>
            <a:off x="4552955" y="5587003"/>
            <a:ext cx="3712042" cy="461665"/>
          </a:xfrm>
          <a:prstGeom prst="rect">
            <a:avLst/>
          </a:prstGeom>
          <a:noFill/>
        </p:spPr>
        <p:txBody>
          <a:bodyPr wrap="none" rtlCol="0">
            <a:spAutoFit/>
          </a:bodyPr>
          <a:lstStyle/>
          <a:p>
            <a:r>
              <a:rPr lang="el-GR" sz="2400" b="1" dirty="0">
                <a:solidFill>
                  <a:srgbClr val="990033"/>
                </a:solidFill>
              </a:rPr>
              <a:t>Δραματική αύξηση του Α/</a:t>
            </a:r>
            <a:r>
              <a:rPr lang="en-US" sz="2400" b="1" dirty="0">
                <a:solidFill>
                  <a:srgbClr val="990033"/>
                </a:solidFill>
              </a:rPr>
              <a:t>V</a:t>
            </a:r>
            <a:endParaRPr lang="el-GR" sz="2400" b="1" dirty="0">
              <a:solidFill>
                <a:srgbClr val="990033"/>
              </a:solidFill>
            </a:endParaRPr>
          </a:p>
        </p:txBody>
      </p:sp>
      <p:sp>
        <p:nvSpPr>
          <p:cNvPr id="22" name="Τίτλος 1">
            <a:extLst>
              <a:ext uri="{FF2B5EF4-FFF2-40B4-BE49-F238E27FC236}">
                <a16:creationId xmlns:a16="http://schemas.microsoft.com/office/drawing/2014/main" xmlns="" id="{02C31489-9378-4C3C-BEC7-1E3251B5A39C}"/>
              </a:ext>
            </a:extLst>
          </p:cNvPr>
          <p:cNvSpPr txBox="1">
            <a:spLocks/>
          </p:cNvSpPr>
          <p:nvPr/>
        </p:nvSpPr>
        <p:spPr>
          <a:xfrm>
            <a:off x="765815" y="1884043"/>
            <a:ext cx="3131840" cy="576064"/>
          </a:xfrm>
          <a:prstGeom prst="rect">
            <a:avLst/>
          </a:prstGeom>
          <a:solidFill>
            <a:srgbClr val="0070C0"/>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err="1">
                <a:ln>
                  <a:noFill/>
                </a:ln>
                <a:solidFill>
                  <a:schemeClr val="bg1"/>
                </a:solidFill>
                <a:effectLst/>
                <a:uLnTx/>
                <a:uFillTx/>
                <a:latin typeface="+mj-lt"/>
                <a:ea typeface="+mj-ea"/>
                <a:cs typeface="+mj-cs"/>
              </a:rPr>
              <a:t>Φαιν</a:t>
            </a:r>
            <a:r>
              <a:rPr lang="el-GR" sz="2400" b="1" dirty="0">
                <a:solidFill>
                  <a:schemeClr val="bg1"/>
                </a:solidFill>
                <a:latin typeface="+mj-lt"/>
                <a:ea typeface="+mj-ea"/>
                <a:cs typeface="+mj-cs"/>
              </a:rPr>
              <a:t>ό</a:t>
            </a:r>
            <a:r>
              <a:rPr kumimoji="0" lang="el-GR" sz="2400" b="1" i="0" u="none" strike="noStrike" kern="1200" cap="none" spc="0" normalizeH="0" baseline="0" noProof="0" dirty="0" err="1">
                <a:ln>
                  <a:noFill/>
                </a:ln>
                <a:solidFill>
                  <a:schemeClr val="bg1"/>
                </a:solidFill>
                <a:effectLst/>
                <a:uLnTx/>
                <a:uFillTx/>
                <a:latin typeface="+mj-lt"/>
                <a:ea typeface="+mj-ea"/>
                <a:cs typeface="+mj-cs"/>
              </a:rPr>
              <a:t>μενα</a:t>
            </a:r>
            <a:r>
              <a:rPr kumimoji="0" lang="el-GR" sz="2400" b="1" i="0" u="none" strike="noStrike" kern="1200" cap="none" spc="0" normalizeH="0" baseline="0" noProof="0" dirty="0">
                <a:ln>
                  <a:noFill/>
                </a:ln>
                <a:solidFill>
                  <a:schemeClr val="bg1"/>
                </a:solidFill>
                <a:effectLst/>
                <a:uLnTx/>
                <a:uFillTx/>
                <a:latin typeface="+mj-lt"/>
                <a:ea typeface="+mj-ea"/>
                <a:cs typeface="+mj-cs"/>
              </a:rPr>
              <a:t> Κλίμακας</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6" name="9 - Εικόνα">
            <a:extLst>
              <a:ext uri="{FF2B5EF4-FFF2-40B4-BE49-F238E27FC236}">
                <a16:creationId xmlns:a16="http://schemas.microsoft.com/office/drawing/2014/main" xmlns="" id="{3EB93854-0E80-4A4B-8108-BE4638FFB82F}"/>
              </a:ext>
            </a:extLst>
          </p:cNvPr>
          <p:cNvPicPr/>
          <p:nvPr/>
        </p:nvPicPr>
        <p:blipFill rotWithShape="1">
          <a:blip r:embed="rId3" cstate="print"/>
          <a:srcRect t="89815"/>
          <a:stretch/>
        </p:blipFill>
        <p:spPr bwMode="auto">
          <a:xfrm>
            <a:off x="765815" y="5192295"/>
            <a:ext cx="7852620" cy="197205"/>
          </a:xfrm>
          <a:prstGeom prst="rect">
            <a:avLst/>
          </a:prstGeom>
          <a:noFill/>
          <a:ln w="9525">
            <a:noFill/>
            <a:miter lim="800000"/>
            <a:headEnd/>
            <a:tailEnd/>
          </a:ln>
        </p:spPr>
      </p:pic>
    </p:spTree>
    <p:extLst>
      <p:ext uri="{BB962C8B-B14F-4D97-AF65-F5344CB8AC3E}">
        <p14:creationId xmlns:p14="http://schemas.microsoft.com/office/powerpoint/2010/main" xmlns="" val="234259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Θέση αριθμού διαφάνειας"/>
          <p:cNvSpPr>
            <a:spLocks noGrp="1"/>
          </p:cNvSpPr>
          <p:nvPr>
            <p:ph type="sldNum" sz="quarter" idx="12"/>
          </p:nvPr>
        </p:nvSpPr>
        <p:spPr>
          <a:xfrm>
            <a:off x="8801100" y="6492876"/>
            <a:ext cx="2057400" cy="365125"/>
          </a:xfrm>
        </p:spPr>
        <p:txBody>
          <a:bodyPr/>
          <a:lstStyle/>
          <a:p>
            <a:fld id="{320143EB-075E-46C0-BAB9-B5C87EBBE8F2}" type="slidenum">
              <a:rPr lang="el-GR" smtClean="0"/>
              <a:pPr/>
              <a:t>22</a:t>
            </a:fld>
            <a:endParaRPr lang="el-GR" dirty="0"/>
          </a:p>
        </p:txBody>
      </p:sp>
      <p:sp>
        <p:nvSpPr>
          <p:cNvPr id="9" name="8 - TextBox"/>
          <p:cNvSpPr txBox="1"/>
          <p:nvPr/>
        </p:nvSpPr>
        <p:spPr>
          <a:xfrm>
            <a:off x="5236475" y="6449959"/>
            <a:ext cx="3476977" cy="307777"/>
          </a:xfrm>
          <a:prstGeom prst="rect">
            <a:avLst/>
          </a:prstGeom>
          <a:noFill/>
        </p:spPr>
        <p:txBody>
          <a:bodyPr wrap="none" rtlCol="0">
            <a:spAutoFit/>
          </a:bodyPr>
          <a:lstStyle/>
          <a:p>
            <a:r>
              <a:rPr lang="el-GR" sz="1400" dirty="0"/>
              <a:t>(</a:t>
            </a:r>
            <a:r>
              <a:rPr lang="el-GR" sz="1400" dirty="0" err="1"/>
              <a:t>Kumar</a:t>
            </a:r>
            <a:r>
              <a:rPr lang="el-GR" sz="1400" dirty="0"/>
              <a:t> &amp; </a:t>
            </a:r>
            <a:r>
              <a:rPr lang="el-GR" sz="1400" dirty="0" err="1"/>
              <a:t>Kumbhat</a:t>
            </a:r>
            <a:r>
              <a:rPr lang="el-GR" sz="1400" dirty="0"/>
              <a:t>, 2016</a:t>
            </a:r>
            <a:r>
              <a:rPr lang="en-US" sz="1400" dirty="0"/>
              <a:t>; </a:t>
            </a:r>
            <a:r>
              <a:rPr lang="en-US" sz="1400" dirty="0" err="1"/>
              <a:t>Shong</a:t>
            </a:r>
            <a:r>
              <a:rPr lang="en-US" sz="1400" dirty="0"/>
              <a:t> et al., 2010</a:t>
            </a:r>
            <a:r>
              <a:rPr lang="el-GR" sz="1400" dirty="0"/>
              <a:t>)</a:t>
            </a:r>
          </a:p>
        </p:txBody>
      </p:sp>
      <p:sp>
        <p:nvSpPr>
          <p:cNvPr id="10" name="Τίτλος 1"/>
          <p:cNvSpPr txBox="1">
            <a:spLocks/>
          </p:cNvSpPr>
          <p:nvPr/>
        </p:nvSpPr>
        <p:spPr>
          <a:xfrm>
            <a:off x="0" y="0"/>
            <a:ext cx="9144000" cy="620688"/>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p>
            <a:pPr lvl="0" algn="ctr">
              <a:spcBef>
                <a:spcPct val="0"/>
              </a:spcBef>
            </a:pPr>
            <a:r>
              <a:rPr lang="el-GR" sz="2800" b="1" noProof="0" dirty="0">
                <a:solidFill>
                  <a:schemeClr val="bg1"/>
                </a:solidFill>
              </a:rPr>
              <a:t>Όργανα και Οργανολογία</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sp>
        <p:nvSpPr>
          <p:cNvPr id="11" name="10 - Στρογγυλεμένο ορθογώνιο"/>
          <p:cNvSpPr/>
          <p:nvPr/>
        </p:nvSpPr>
        <p:spPr>
          <a:xfrm>
            <a:off x="-90264" y="704765"/>
            <a:ext cx="9324528" cy="1296144"/>
          </a:xfrm>
          <a:prstGeom prst="round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l-GR" sz="2400" i="1" dirty="0">
                <a:latin typeface="Century Gothic"/>
              </a:rPr>
              <a:t>● </a:t>
            </a:r>
            <a:r>
              <a:rPr lang="el-GR" sz="2400" i="1" dirty="0"/>
              <a:t>Η κατανόηση της έννοιας </a:t>
            </a:r>
            <a:r>
              <a:rPr lang="el-GR" sz="2400" b="1" i="1" dirty="0"/>
              <a:t>Όργανα και Οργανολογία </a:t>
            </a:r>
            <a:r>
              <a:rPr lang="el-GR" sz="2400" i="1" dirty="0"/>
              <a:t>μπορεί να βοηθήσει στην κατανόηση της έννοιας </a:t>
            </a:r>
            <a:r>
              <a:rPr lang="el-GR" sz="2400" b="1" i="1" dirty="0"/>
              <a:t>Μέγεθος και Κλίμακα</a:t>
            </a:r>
            <a:r>
              <a:rPr lang="el-GR" sz="2400" i="1" dirty="0"/>
              <a:t>.</a:t>
            </a:r>
          </a:p>
          <a:p>
            <a:pPr algn="ctr"/>
            <a:r>
              <a:rPr lang="el-GR" sz="2400" i="1" dirty="0">
                <a:latin typeface="Century Gothic"/>
              </a:rPr>
              <a:t>● </a:t>
            </a:r>
            <a:r>
              <a:rPr lang="el-GR" sz="2400" i="1" dirty="0"/>
              <a:t>Η πρόοδος στα όργανα συνετέλεσε στην πρόοδο του πεδίου της Ν-ΕΤ.</a:t>
            </a:r>
          </a:p>
        </p:txBody>
      </p:sp>
      <p:sp>
        <p:nvSpPr>
          <p:cNvPr id="12" name="Τίτλος 1">
            <a:extLst>
              <a:ext uri="{FF2B5EF4-FFF2-40B4-BE49-F238E27FC236}">
                <a16:creationId xmlns:a16="http://schemas.microsoft.com/office/drawing/2014/main" xmlns="" id="{02C31489-9378-4C3C-BEC7-1E3251B5A39C}"/>
              </a:ext>
            </a:extLst>
          </p:cNvPr>
          <p:cNvSpPr txBox="1">
            <a:spLocks/>
          </p:cNvSpPr>
          <p:nvPr/>
        </p:nvSpPr>
        <p:spPr>
          <a:xfrm>
            <a:off x="288032" y="2132856"/>
            <a:ext cx="2627784" cy="648072"/>
          </a:xfrm>
          <a:prstGeom prst="rect">
            <a:avLst/>
          </a:prstGeom>
          <a:solidFill>
            <a:srgbClr val="0070C0"/>
          </a:solidFill>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schemeClr val="bg1"/>
                </a:solidFill>
                <a:effectLst/>
                <a:uLnTx/>
                <a:uFillTx/>
                <a:latin typeface="+mj-lt"/>
                <a:ea typeface="+mj-ea"/>
                <a:cs typeface="+mj-cs"/>
              </a:rPr>
              <a:t>Ηλεκτρονικά</a:t>
            </a:r>
            <a:r>
              <a:rPr kumimoji="0" lang="el-GR" sz="2400" b="1" i="0" u="none" strike="noStrike" kern="1200" cap="none" spc="0" normalizeH="0" noProof="0" dirty="0">
                <a:ln>
                  <a:noFill/>
                </a:ln>
                <a:solidFill>
                  <a:schemeClr val="bg1"/>
                </a:solidFill>
                <a:effectLst/>
                <a:uLnTx/>
                <a:uFillTx/>
                <a:latin typeface="+mj-lt"/>
                <a:ea typeface="+mj-ea"/>
                <a:cs typeface="+mj-cs"/>
              </a:rPr>
              <a:t> Μικροσκόπια</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14" name="Τίτλος 1">
            <a:extLst>
              <a:ext uri="{FF2B5EF4-FFF2-40B4-BE49-F238E27FC236}">
                <a16:creationId xmlns:a16="http://schemas.microsoft.com/office/drawing/2014/main" xmlns="" id="{02C31489-9378-4C3C-BEC7-1E3251B5A39C}"/>
              </a:ext>
            </a:extLst>
          </p:cNvPr>
          <p:cNvSpPr txBox="1">
            <a:spLocks/>
          </p:cNvSpPr>
          <p:nvPr/>
        </p:nvSpPr>
        <p:spPr>
          <a:xfrm>
            <a:off x="5976664" y="2197141"/>
            <a:ext cx="2627784" cy="648072"/>
          </a:xfrm>
          <a:prstGeom prst="rect">
            <a:avLst/>
          </a:prstGeom>
          <a:solidFill>
            <a:srgbClr val="0070C0"/>
          </a:solidFill>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schemeClr val="bg1"/>
                </a:solidFill>
                <a:effectLst/>
                <a:uLnTx/>
                <a:uFillTx/>
                <a:latin typeface="+mj-lt"/>
                <a:ea typeface="+mj-ea"/>
                <a:cs typeface="+mj-cs"/>
              </a:rPr>
              <a:t>Μικροσκόπια Ακίδας - Σήραγγας</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70657" name="Εικόνα 46"/>
          <p:cNvPicPr>
            <a:picLocks noChangeAspect="1" noChangeArrowheads="1"/>
          </p:cNvPicPr>
          <p:nvPr/>
        </p:nvPicPr>
        <p:blipFill>
          <a:blip r:embed="rId4" cstate="print"/>
          <a:srcRect l="41018" t="30469" r="41154" b="22437"/>
          <a:stretch>
            <a:fillRect/>
          </a:stretch>
        </p:blipFill>
        <p:spPr bwMode="auto">
          <a:xfrm>
            <a:off x="369490" y="2852936"/>
            <a:ext cx="2448272" cy="4005064"/>
          </a:xfrm>
          <a:prstGeom prst="rect">
            <a:avLst/>
          </a:prstGeom>
          <a:noFill/>
        </p:spPr>
      </p:pic>
      <p:sp>
        <p:nvSpPr>
          <p:cNvPr id="7066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70661" name="Object 5"/>
          <p:cNvGraphicFramePr>
            <a:graphicFrameLocks noChangeAspect="1"/>
          </p:cNvGraphicFramePr>
          <p:nvPr>
            <p:extLst>
              <p:ext uri="{D42A27DB-BD31-4B8C-83A1-F6EECF244321}">
                <p14:modId xmlns:p14="http://schemas.microsoft.com/office/powerpoint/2010/main" xmlns="" val="825656970"/>
              </p:ext>
            </p:extLst>
          </p:nvPr>
        </p:nvGraphicFramePr>
        <p:xfrm>
          <a:off x="2831149" y="2852936"/>
          <a:ext cx="2596280" cy="3524807"/>
        </p:xfrm>
        <a:graphic>
          <a:graphicData uri="http://schemas.openxmlformats.org/presentationml/2006/ole">
            <p:oleObj spid="_x0000_s70700" name="Εικόνα Bitmap" r:id="rId5" imgW="3524742" imgH="2572109" progId="PBrush">
              <p:embed/>
            </p:oleObj>
          </a:graphicData>
        </a:graphic>
      </p:graphicFrame>
      <p:pic>
        <p:nvPicPr>
          <p:cNvPr id="16" name="15 - Εικόνα"/>
          <p:cNvPicPr/>
          <p:nvPr/>
        </p:nvPicPr>
        <p:blipFill>
          <a:blip r:embed="rId6" cstate="print"/>
          <a:srcRect l="6012"/>
          <a:stretch>
            <a:fillRect/>
          </a:stretch>
        </p:blipFill>
        <p:spPr bwMode="auto">
          <a:xfrm>
            <a:off x="5393352" y="3175790"/>
            <a:ext cx="3635896" cy="27363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0" y="1"/>
            <a:ext cx="9144000" cy="685799"/>
          </a:xfrm>
          <a:prstGeom prst="rect">
            <a:avLst/>
          </a:prstGeom>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lvl="0" algn="ctr"/>
            <a:r>
              <a:rPr lang="el-GR" sz="3600" b="1" dirty="0">
                <a:solidFill>
                  <a:schemeClr val="tx1"/>
                </a:solidFill>
              </a:rPr>
              <a:t>Μοντέλα και προσομοιώσεις</a:t>
            </a:r>
          </a:p>
        </p:txBody>
      </p:sp>
      <p:sp>
        <p:nvSpPr>
          <p:cNvPr id="8" name="7 - Θέση αριθμού διαφάνειας"/>
          <p:cNvSpPr>
            <a:spLocks noGrp="1"/>
          </p:cNvSpPr>
          <p:nvPr>
            <p:ph type="sldNum" sz="quarter" idx="12"/>
          </p:nvPr>
        </p:nvSpPr>
        <p:spPr>
          <a:xfrm>
            <a:off x="8686800" y="6492876"/>
            <a:ext cx="2057400" cy="365125"/>
          </a:xfrm>
        </p:spPr>
        <p:txBody>
          <a:bodyPr/>
          <a:lstStyle/>
          <a:p>
            <a:fld id="{320143EB-075E-46C0-BAB9-B5C87EBBE8F2}" type="slidenum">
              <a:rPr lang="el-GR" smtClean="0"/>
              <a:pPr/>
              <a:t>23</a:t>
            </a:fld>
            <a:endParaRPr lang="el-GR" dirty="0"/>
          </a:p>
        </p:txBody>
      </p:sp>
      <p:sp>
        <p:nvSpPr>
          <p:cNvPr id="12" name="11 - TextBox"/>
          <p:cNvSpPr txBox="1"/>
          <p:nvPr/>
        </p:nvSpPr>
        <p:spPr>
          <a:xfrm>
            <a:off x="1115616" y="6363147"/>
            <a:ext cx="6008440" cy="307777"/>
          </a:xfrm>
          <a:prstGeom prst="rect">
            <a:avLst/>
          </a:prstGeom>
          <a:noFill/>
        </p:spPr>
        <p:txBody>
          <a:bodyPr wrap="none" rtlCol="0">
            <a:spAutoFit/>
          </a:bodyPr>
          <a:lstStyle/>
          <a:p>
            <a:r>
              <a:rPr lang="el-GR" sz="1400" dirty="0"/>
              <a:t>(</a:t>
            </a:r>
            <a:r>
              <a:rPr lang="en-US" sz="1400" dirty="0" err="1"/>
              <a:t>Xie</a:t>
            </a:r>
            <a:r>
              <a:rPr lang="el-GR" sz="1400" dirty="0"/>
              <a:t> &amp; </a:t>
            </a:r>
            <a:r>
              <a:rPr lang="en-US" sz="1400" dirty="0" err="1"/>
              <a:t>Pallant</a:t>
            </a:r>
            <a:r>
              <a:rPr lang="el-GR" sz="1400" dirty="0"/>
              <a:t> 2011</a:t>
            </a:r>
            <a:r>
              <a:rPr lang="en-US" sz="1400" dirty="0"/>
              <a:t>; </a:t>
            </a:r>
            <a:r>
              <a:rPr lang="el-GR" sz="1400" dirty="0" err="1"/>
              <a:t>Lundstrom</a:t>
            </a:r>
            <a:r>
              <a:rPr lang="el-GR" sz="1400" dirty="0"/>
              <a:t>, </a:t>
            </a:r>
            <a:r>
              <a:rPr lang="el-GR" sz="1400" dirty="0" err="1"/>
              <a:t>Cummings</a:t>
            </a:r>
            <a:r>
              <a:rPr lang="el-GR" sz="1400" dirty="0"/>
              <a:t>, &amp; </a:t>
            </a:r>
            <a:r>
              <a:rPr lang="el-GR" sz="1400" dirty="0" err="1"/>
              <a:t>Alam</a:t>
            </a:r>
            <a:r>
              <a:rPr lang="el-GR" sz="1400" dirty="0"/>
              <a:t>, 2011</a:t>
            </a:r>
            <a:r>
              <a:rPr lang="en-US" sz="1400" dirty="0"/>
              <a:t>; </a:t>
            </a:r>
            <a:r>
              <a:rPr lang="en-US" sz="1400" dirty="0" err="1"/>
              <a:t>Wansom</a:t>
            </a:r>
            <a:r>
              <a:rPr lang="en-US" sz="1400" dirty="0"/>
              <a:t> et al., 2009</a:t>
            </a:r>
            <a:r>
              <a:rPr lang="el-GR" sz="1400" dirty="0"/>
              <a:t>)</a:t>
            </a:r>
          </a:p>
        </p:txBody>
      </p:sp>
      <p:sp>
        <p:nvSpPr>
          <p:cNvPr id="7" name="Τίτλος 1"/>
          <p:cNvSpPr txBox="1">
            <a:spLocks/>
          </p:cNvSpPr>
          <p:nvPr/>
        </p:nvSpPr>
        <p:spPr>
          <a:xfrm>
            <a:off x="0" y="0"/>
            <a:ext cx="9144000" cy="620688"/>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p>
            <a:pPr lvl="0" algn="ctr">
              <a:spcBef>
                <a:spcPct val="0"/>
              </a:spcBef>
            </a:pPr>
            <a:r>
              <a:rPr lang="el-GR" sz="2800" b="1" noProof="0" dirty="0">
                <a:solidFill>
                  <a:schemeClr val="bg1"/>
                </a:solidFill>
              </a:rPr>
              <a:t>Μοντέλα και Προσομοιώσεις</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sp>
        <p:nvSpPr>
          <p:cNvPr id="14" name="13 - Στρογγυλεμένο ορθογώνιο"/>
          <p:cNvSpPr/>
          <p:nvPr/>
        </p:nvSpPr>
        <p:spPr>
          <a:xfrm>
            <a:off x="-34889" y="882148"/>
            <a:ext cx="9144000" cy="1800200"/>
          </a:xfrm>
          <a:prstGeom prst="round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l-GR" sz="2400" i="1" dirty="0">
              <a:latin typeface="Century Gothic"/>
            </a:endParaRPr>
          </a:p>
          <a:p>
            <a:pPr algn="just"/>
            <a:endParaRPr lang="el-GR" sz="2400" dirty="0">
              <a:latin typeface="Century Gothic"/>
            </a:endParaRPr>
          </a:p>
          <a:p>
            <a:pPr algn="just"/>
            <a:endParaRPr lang="el-GR" sz="2400" dirty="0">
              <a:latin typeface="Century Gothic"/>
            </a:endParaRPr>
          </a:p>
          <a:p>
            <a:pPr algn="just"/>
            <a:r>
              <a:rPr lang="el-GR" sz="2400" dirty="0">
                <a:latin typeface="Century Gothic"/>
              </a:rPr>
              <a:t>● </a:t>
            </a:r>
            <a:r>
              <a:rPr lang="el-GR" sz="2000" i="1" dirty="0"/>
              <a:t>Εργαλεία πρόσβασης για τα αντικείμενα της νανοκλίμακας, τα οποία είναι μακριά από την αισθητηριακή αντίληψη, οι αλληλεπιδράσεις τους χαρακτηρίζεται από πολυπλοκότητα, από πιθανούς κινδύνους που μπορούν να προκαλέσουν στον άνθρωπο ή από χαμηλούς-υψηλούς ρυθμούς, ή από υψηλά κόστη πρώτων υλών </a:t>
            </a:r>
          </a:p>
          <a:p>
            <a:pPr algn="just"/>
            <a:endParaRPr lang="el-GR" sz="2400" i="1" dirty="0">
              <a:latin typeface="Century Gothic"/>
            </a:endParaRPr>
          </a:p>
          <a:p>
            <a:pPr algn="just"/>
            <a:endParaRPr lang="el-GR" sz="2400" i="1" dirty="0"/>
          </a:p>
          <a:p>
            <a:pPr algn="ctr"/>
            <a:endParaRPr lang="el-GR" sz="2400" i="1" dirty="0"/>
          </a:p>
        </p:txBody>
      </p:sp>
      <p:pic>
        <p:nvPicPr>
          <p:cNvPr id="9" name="8 - Εικόνα"/>
          <p:cNvPicPr/>
          <p:nvPr/>
        </p:nvPicPr>
        <p:blipFill>
          <a:blip r:embed="rId3" cstate="print"/>
          <a:srcRect/>
          <a:stretch>
            <a:fillRect/>
          </a:stretch>
        </p:blipFill>
        <p:spPr bwMode="auto">
          <a:xfrm>
            <a:off x="131439" y="2791762"/>
            <a:ext cx="3240360" cy="3149674"/>
          </a:xfrm>
          <a:prstGeom prst="rect">
            <a:avLst/>
          </a:prstGeom>
          <a:noFill/>
          <a:ln w="9525">
            <a:noFill/>
            <a:miter lim="800000"/>
            <a:headEnd/>
            <a:tailEnd/>
          </a:ln>
        </p:spPr>
      </p:pic>
      <p:sp>
        <p:nvSpPr>
          <p:cNvPr id="10" name="9 - Δεξιό βέλος"/>
          <p:cNvSpPr/>
          <p:nvPr/>
        </p:nvSpPr>
        <p:spPr>
          <a:xfrm>
            <a:off x="3629305" y="3918247"/>
            <a:ext cx="1224136" cy="604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TextBox"/>
          <p:cNvSpPr txBox="1"/>
          <p:nvPr/>
        </p:nvSpPr>
        <p:spPr>
          <a:xfrm>
            <a:off x="5040761" y="3429000"/>
            <a:ext cx="3646039" cy="1938992"/>
          </a:xfrm>
          <a:prstGeom prst="rect">
            <a:avLst/>
          </a:prstGeom>
          <a:noFill/>
        </p:spPr>
        <p:txBody>
          <a:bodyPr wrap="square" rtlCol="0">
            <a:spAutoFit/>
          </a:bodyPr>
          <a:lstStyle/>
          <a:p>
            <a:pPr algn="ctr"/>
            <a:r>
              <a:rPr lang="el-GR" sz="2400" i="1" dirty="0"/>
              <a:t>Υπολογιστική προσομοίωση ροής μορίων </a:t>
            </a:r>
          </a:p>
          <a:p>
            <a:pPr algn="ctr"/>
            <a:r>
              <a:rPr lang="el-GR" sz="2400" i="1" dirty="0"/>
              <a:t>νερού μέσα στο εσωτερικό  ενός</a:t>
            </a:r>
          </a:p>
          <a:p>
            <a:pPr algn="ctr"/>
            <a:r>
              <a:rPr lang="el-GR" sz="2400" i="1" dirty="0"/>
              <a:t> </a:t>
            </a:r>
            <a:r>
              <a:rPr lang="el-GR" sz="2400" i="1" dirty="0" err="1"/>
              <a:t>νανοσωλήνα</a:t>
            </a:r>
            <a:r>
              <a:rPr lang="el-GR" sz="2400" i="1" dirty="0"/>
              <a:t> άνθρακα </a:t>
            </a:r>
          </a:p>
        </p:txBody>
      </p:sp>
    </p:spTree>
    <p:extLst>
      <p:ext uri="{BB962C8B-B14F-4D97-AF65-F5344CB8AC3E}">
        <p14:creationId xmlns:p14="http://schemas.microsoft.com/office/powerpoint/2010/main" xmlns="" val="30798356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Ορθογώνιο"/>
          <p:cNvSpPr/>
          <p:nvPr/>
        </p:nvSpPr>
        <p:spPr>
          <a:xfrm>
            <a:off x="5451181" y="764704"/>
            <a:ext cx="3692819" cy="6317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rPr>
              <a:t>Περιβάλλο</a:t>
            </a:r>
            <a:r>
              <a:rPr lang="el-GR" sz="2400" dirty="0">
                <a:solidFill>
                  <a:schemeClr val="tx1"/>
                </a:solidFill>
              </a:rPr>
              <a:t>ν</a:t>
            </a:r>
          </a:p>
          <a:p>
            <a:pPr algn="ctr"/>
            <a:r>
              <a:rPr lang="el-GR" sz="2400" dirty="0" err="1">
                <a:solidFill>
                  <a:schemeClr val="tx1"/>
                </a:solidFill>
              </a:rPr>
              <a:t>Νανοσωματίδια</a:t>
            </a:r>
            <a:r>
              <a:rPr lang="el-GR" sz="2400" dirty="0">
                <a:solidFill>
                  <a:schemeClr val="tx1"/>
                </a:solidFill>
              </a:rPr>
              <a:t> σιδήρου</a:t>
            </a:r>
          </a:p>
        </p:txBody>
      </p:sp>
      <p:sp>
        <p:nvSpPr>
          <p:cNvPr id="12" name="11 - Ορθογώνιο"/>
          <p:cNvSpPr/>
          <p:nvPr/>
        </p:nvSpPr>
        <p:spPr>
          <a:xfrm>
            <a:off x="5471524" y="1628800"/>
            <a:ext cx="3672476" cy="6317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rPr>
              <a:t>Υφάσματα</a:t>
            </a:r>
          </a:p>
          <a:p>
            <a:pPr algn="ctr"/>
            <a:r>
              <a:rPr lang="el-GR" sz="2400" dirty="0" err="1">
                <a:solidFill>
                  <a:schemeClr val="tx1"/>
                </a:solidFill>
              </a:rPr>
              <a:t>Νανοσωματίδια</a:t>
            </a:r>
            <a:r>
              <a:rPr lang="el-GR" sz="2400" dirty="0">
                <a:solidFill>
                  <a:schemeClr val="tx1"/>
                </a:solidFill>
              </a:rPr>
              <a:t> </a:t>
            </a:r>
            <a:r>
              <a:rPr lang="en-US" sz="2400" dirty="0">
                <a:solidFill>
                  <a:schemeClr val="tx1"/>
                </a:solidFill>
              </a:rPr>
              <a:t>TiO</a:t>
            </a:r>
            <a:r>
              <a:rPr lang="en-US" sz="2400" baseline="-25000" dirty="0">
                <a:solidFill>
                  <a:schemeClr val="tx1"/>
                </a:solidFill>
              </a:rPr>
              <a:t>2</a:t>
            </a:r>
            <a:endParaRPr lang="el-GR" sz="2400" dirty="0">
              <a:solidFill>
                <a:schemeClr val="tx1"/>
              </a:solidFill>
            </a:endParaRPr>
          </a:p>
        </p:txBody>
      </p:sp>
      <p:sp>
        <p:nvSpPr>
          <p:cNvPr id="14" name="13 - Ορθογώνιο"/>
          <p:cNvSpPr/>
          <p:nvPr/>
        </p:nvSpPr>
        <p:spPr>
          <a:xfrm>
            <a:off x="5426660" y="2564904"/>
            <a:ext cx="3710320" cy="6317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rPr>
              <a:t>Τρόφιμα</a:t>
            </a:r>
            <a:endParaRPr lang="en-US" sz="2400" b="1" dirty="0">
              <a:solidFill>
                <a:schemeClr val="tx1"/>
              </a:solidFill>
            </a:endParaRPr>
          </a:p>
          <a:p>
            <a:pPr algn="ctr"/>
            <a:r>
              <a:rPr lang="el-GR" sz="2400" dirty="0" err="1">
                <a:solidFill>
                  <a:schemeClr val="tx1"/>
                </a:solidFill>
              </a:rPr>
              <a:t>Νανοάργυλος</a:t>
            </a:r>
            <a:endParaRPr lang="el-GR" sz="2400" dirty="0">
              <a:solidFill>
                <a:schemeClr val="tx1"/>
              </a:solidFill>
            </a:endParaRPr>
          </a:p>
        </p:txBody>
      </p:sp>
      <p:sp>
        <p:nvSpPr>
          <p:cNvPr id="15" name="14 - Ορθογώνιο"/>
          <p:cNvSpPr/>
          <p:nvPr/>
        </p:nvSpPr>
        <p:spPr>
          <a:xfrm>
            <a:off x="5426660" y="3573016"/>
            <a:ext cx="3717758" cy="6317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rPr>
              <a:t>Ενέργεια</a:t>
            </a:r>
          </a:p>
          <a:p>
            <a:pPr algn="ctr"/>
            <a:r>
              <a:rPr lang="el-GR" sz="2400" dirty="0" err="1">
                <a:solidFill>
                  <a:schemeClr val="tx1"/>
                </a:solidFill>
              </a:rPr>
              <a:t>Νανοσωλήνες</a:t>
            </a:r>
            <a:r>
              <a:rPr lang="el-GR" sz="2400" dirty="0">
                <a:solidFill>
                  <a:schemeClr val="tx1"/>
                </a:solidFill>
              </a:rPr>
              <a:t> άνθρακα</a:t>
            </a:r>
          </a:p>
        </p:txBody>
      </p:sp>
      <p:sp>
        <p:nvSpPr>
          <p:cNvPr id="16" name="15 - Ορθογώνιο"/>
          <p:cNvSpPr/>
          <p:nvPr/>
        </p:nvSpPr>
        <p:spPr>
          <a:xfrm>
            <a:off x="5464019" y="4437112"/>
            <a:ext cx="3722789" cy="14401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rPr>
              <a:t>Υγεία</a:t>
            </a:r>
          </a:p>
          <a:p>
            <a:pPr algn="ctr"/>
            <a:r>
              <a:rPr lang="el-GR" sz="2400" dirty="0" err="1">
                <a:solidFill>
                  <a:schemeClr val="tx1"/>
                </a:solidFill>
              </a:rPr>
              <a:t>Νανοσωματίδια</a:t>
            </a:r>
            <a:r>
              <a:rPr lang="el-GR" sz="2400" dirty="0">
                <a:solidFill>
                  <a:schemeClr val="tx1"/>
                </a:solidFill>
              </a:rPr>
              <a:t> στα εμβόλια κατά του </a:t>
            </a:r>
            <a:r>
              <a:rPr lang="en-US" sz="2400" dirty="0" err="1">
                <a:solidFill>
                  <a:schemeClr val="tx1"/>
                </a:solidFill>
              </a:rPr>
              <a:t>Covid</a:t>
            </a:r>
            <a:r>
              <a:rPr lang="el-GR" sz="2400" dirty="0">
                <a:solidFill>
                  <a:schemeClr val="tx1"/>
                </a:solidFill>
              </a:rPr>
              <a:t> </a:t>
            </a:r>
          </a:p>
        </p:txBody>
      </p:sp>
      <p:sp>
        <p:nvSpPr>
          <p:cNvPr id="17" name="16 - Ορθογώνιο"/>
          <p:cNvSpPr/>
          <p:nvPr/>
        </p:nvSpPr>
        <p:spPr>
          <a:xfrm>
            <a:off x="5426660" y="6065444"/>
            <a:ext cx="3753852" cy="6317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rPr>
              <a:t>Καλλυντικά</a:t>
            </a:r>
          </a:p>
          <a:p>
            <a:pPr algn="ctr"/>
            <a:r>
              <a:rPr lang="el-GR" sz="2400" dirty="0" err="1">
                <a:solidFill>
                  <a:schemeClr val="tx1"/>
                </a:solidFill>
              </a:rPr>
              <a:t>Νανοσωματίδια</a:t>
            </a:r>
            <a:r>
              <a:rPr lang="el-GR" sz="2400" dirty="0">
                <a:solidFill>
                  <a:schemeClr val="tx1"/>
                </a:solidFill>
              </a:rPr>
              <a:t> </a:t>
            </a:r>
            <a:r>
              <a:rPr lang="en-US" sz="2400" dirty="0">
                <a:solidFill>
                  <a:schemeClr val="tx1"/>
                </a:solidFill>
              </a:rPr>
              <a:t>TiO</a:t>
            </a:r>
            <a:r>
              <a:rPr lang="en-US" sz="2400" baseline="-25000" dirty="0">
                <a:solidFill>
                  <a:schemeClr val="tx1"/>
                </a:solidFill>
              </a:rPr>
              <a:t>2</a:t>
            </a:r>
            <a:endParaRPr lang="el-GR" sz="2400" dirty="0">
              <a:solidFill>
                <a:schemeClr val="tx1"/>
              </a:solidFill>
            </a:endParaRPr>
          </a:p>
        </p:txBody>
      </p:sp>
      <p:graphicFrame>
        <p:nvGraphicFramePr>
          <p:cNvPr id="18" name="17 - Διάγραμμα"/>
          <p:cNvGraphicFramePr/>
          <p:nvPr>
            <p:extLst>
              <p:ext uri="{D42A27DB-BD31-4B8C-83A1-F6EECF244321}">
                <p14:modId xmlns:p14="http://schemas.microsoft.com/office/powerpoint/2010/main" xmlns="" val="574161587"/>
              </p:ext>
            </p:extLst>
          </p:nvPr>
        </p:nvGraphicFramePr>
        <p:xfrm>
          <a:off x="179512" y="3125269"/>
          <a:ext cx="5519936" cy="2085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19 - Θέση αριθμού διαφάνειας"/>
          <p:cNvSpPr>
            <a:spLocks noGrp="1"/>
          </p:cNvSpPr>
          <p:nvPr>
            <p:ph type="sldNum" sz="quarter" idx="12"/>
          </p:nvPr>
        </p:nvSpPr>
        <p:spPr>
          <a:xfrm>
            <a:off x="8898452" y="6492876"/>
            <a:ext cx="2057400" cy="365125"/>
          </a:xfrm>
        </p:spPr>
        <p:txBody>
          <a:bodyPr/>
          <a:lstStyle/>
          <a:p>
            <a:fld id="{320143EB-075E-46C0-BAB9-B5C87EBBE8F2}" type="slidenum">
              <a:rPr lang="el-GR" smtClean="0"/>
              <a:pPr/>
              <a:t>24</a:t>
            </a:fld>
            <a:endParaRPr lang="el-GR" dirty="0"/>
          </a:p>
        </p:txBody>
      </p:sp>
      <p:sp>
        <p:nvSpPr>
          <p:cNvPr id="21" name="20 - TextBox"/>
          <p:cNvSpPr txBox="1"/>
          <p:nvPr/>
        </p:nvSpPr>
        <p:spPr>
          <a:xfrm>
            <a:off x="323528" y="6413084"/>
            <a:ext cx="3492110" cy="307777"/>
          </a:xfrm>
          <a:prstGeom prst="rect">
            <a:avLst/>
          </a:prstGeom>
          <a:noFill/>
        </p:spPr>
        <p:txBody>
          <a:bodyPr wrap="none" rtlCol="0">
            <a:spAutoFit/>
          </a:bodyPr>
          <a:lstStyle/>
          <a:p>
            <a:r>
              <a:rPr lang="el-GR" sz="1400" dirty="0"/>
              <a:t>(</a:t>
            </a:r>
            <a:r>
              <a:rPr lang="en-US" sz="1400" dirty="0"/>
              <a:t>Kumar &amp; </a:t>
            </a:r>
            <a:r>
              <a:rPr lang="en-US" sz="1400" dirty="0" err="1"/>
              <a:t>Kumbhat</a:t>
            </a:r>
            <a:r>
              <a:rPr lang="en-US" sz="1400" dirty="0"/>
              <a:t>, 2016; </a:t>
            </a:r>
            <a:r>
              <a:rPr lang="el-GR" sz="1400" dirty="0" err="1"/>
              <a:t>Ozel</a:t>
            </a:r>
            <a:r>
              <a:rPr lang="el-GR" sz="1400" dirty="0"/>
              <a:t> &amp; </a:t>
            </a:r>
            <a:r>
              <a:rPr lang="el-GR" sz="1400" dirty="0" err="1"/>
              <a:t>Ozel</a:t>
            </a:r>
            <a:r>
              <a:rPr lang="el-GR" sz="1400" dirty="0"/>
              <a:t>, 2008)</a:t>
            </a:r>
          </a:p>
        </p:txBody>
      </p:sp>
      <p:sp>
        <p:nvSpPr>
          <p:cNvPr id="22" name="Τίτλος 1"/>
          <p:cNvSpPr txBox="1">
            <a:spLocks/>
          </p:cNvSpPr>
          <p:nvPr/>
        </p:nvSpPr>
        <p:spPr>
          <a:xfrm>
            <a:off x="0" y="0"/>
            <a:ext cx="9144000" cy="548680"/>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p>
            <a:pPr lvl="0" algn="ctr">
              <a:spcBef>
                <a:spcPct val="0"/>
              </a:spcBef>
            </a:pPr>
            <a:r>
              <a:rPr lang="el-GR" sz="2800" b="1" noProof="0" dirty="0">
                <a:solidFill>
                  <a:schemeClr val="bg1"/>
                </a:solidFill>
              </a:rPr>
              <a:t>Επιστήμη-Τεχνολογία-Κοινωνία</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sp>
        <p:nvSpPr>
          <p:cNvPr id="25" name="24 - TextBox"/>
          <p:cNvSpPr txBox="1"/>
          <p:nvPr/>
        </p:nvSpPr>
        <p:spPr>
          <a:xfrm>
            <a:off x="323528" y="1109045"/>
            <a:ext cx="4427984" cy="1200329"/>
          </a:xfrm>
          <a:prstGeom prst="rect">
            <a:avLst/>
          </a:prstGeom>
          <a:noFill/>
        </p:spPr>
        <p:txBody>
          <a:bodyPr wrap="square" rtlCol="0">
            <a:spAutoFit/>
          </a:bodyPr>
          <a:lstStyle/>
          <a:p>
            <a:r>
              <a:rPr lang="el-GR" sz="2400" i="1" dirty="0"/>
              <a:t> έκρηξη νέων ανακαλύψεων και ιδεών σε διάφορους τομείς της βιομηχανίας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P spid="16" grpId="0" animBg="1"/>
      <p:bldP spid="17" grpId="0" animBg="1"/>
      <p:bldGraphic spid="18"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 xmlns:a16="http://schemas.microsoft.com/office/drawing/2014/main" id="{5D5F79D4-5C7B-48B5-82D7-7C5E53DDAB56}"/>
              </a:ext>
            </a:extLst>
          </p:cNvPr>
          <p:cNvSpPr txBox="1">
            <a:spLocks noChangeArrowheads="1"/>
          </p:cNvSpPr>
          <p:nvPr/>
        </p:nvSpPr>
        <p:spPr bwMode="auto">
          <a:xfrm>
            <a:off x="0" y="5723847"/>
            <a:ext cx="9144000" cy="1089529"/>
          </a:xfrm>
          <a:prstGeom prst="rect">
            <a:avLst/>
          </a:prstGeom>
          <a:solidFill>
            <a:srgbClr val="000066"/>
          </a:solidFill>
          <a:ln w="9525">
            <a:noFill/>
            <a:miter lim="800000"/>
            <a:headEnd/>
            <a:tailEnd/>
          </a:ln>
          <a:effectLst/>
        </p:spPr>
        <p:txBody>
          <a:bodyPr wrap="square">
            <a:spAutoFit/>
          </a:bodyPr>
          <a:lstStyle/>
          <a:p>
            <a:pPr marL="342900" indent="-342900" algn="just">
              <a:lnSpc>
                <a:spcPct val="90000"/>
              </a:lnSpc>
              <a:buFont typeface="Wingdings" panose="05000000000000000000" pitchFamily="2" charset="2"/>
              <a:buChar char="ü"/>
            </a:pPr>
            <a:r>
              <a:rPr lang="el-GR" sz="2400" dirty="0" smtClean="0">
                <a:solidFill>
                  <a:schemeClr val="bg1"/>
                </a:solidFill>
                <a:latin typeface="Calibri" pitchFamily="34" charset="0"/>
              </a:rPr>
              <a:t>Η </a:t>
            </a:r>
            <a:r>
              <a:rPr lang="el-GR" sz="2400" dirty="0">
                <a:solidFill>
                  <a:schemeClr val="bg1"/>
                </a:solidFill>
                <a:latin typeface="Calibri" pitchFamily="34" charset="0"/>
              </a:rPr>
              <a:t>χρησιμοποίηση εφαρμογών της Ν-ΕΤ («Επιστήμη-Τεχνολογία-</a:t>
            </a:r>
            <a:r>
              <a:rPr lang="el-GR" sz="2400" dirty="0" err="1">
                <a:solidFill>
                  <a:schemeClr val="bg1"/>
                </a:solidFill>
                <a:latin typeface="Calibri" pitchFamily="34" charset="0"/>
              </a:rPr>
              <a:t>Κοινων</a:t>
            </a:r>
            <a:r>
              <a:rPr lang="el-GR" sz="2400" dirty="0">
                <a:solidFill>
                  <a:schemeClr val="bg1"/>
                </a:solidFill>
                <a:latin typeface="Calibri" pitchFamily="34" charset="0"/>
              </a:rPr>
              <a:t>ία») συνεισφέρει στην γεφύρωση του χάσματος μεταξύ μακρόκοσμου και </a:t>
            </a:r>
            <a:r>
              <a:rPr lang="el-GR" sz="2400" dirty="0" err="1" smtClean="0">
                <a:solidFill>
                  <a:schemeClr val="bg1"/>
                </a:solidFill>
                <a:latin typeface="Calibri" pitchFamily="34" charset="0"/>
              </a:rPr>
              <a:t>νανόκοσμου</a:t>
            </a:r>
            <a:r>
              <a:rPr lang="en-US" sz="2400" dirty="0" smtClean="0">
                <a:solidFill>
                  <a:schemeClr val="bg1"/>
                </a:solidFill>
                <a:latin typeface="Calibri" pitchFamily="34" charset="0"/>
              </a:rPr>
              <a:t>.</a:t>
            </a:r>
            <a:endParaRPr lang="el-GR" sz="2400" dirty="0">
              <a:solidFill>
                <a:schemeClr val="bg1"/>
              </a:solidFill>
              <a:latin typeface="Calibri" pitchFamily="34" charset="0"/>
            </a:endParaRPr>
          </a:p>
        </p:txBody>
      </p:sp>
      <p:sp>
        <p:nvSpPr>
          <p:cNvPr id="11" name="Τίτλος 1">
            <a:extLst>
              <a:ext uri="{FF2B5EF4-FFF2-40B4-BE49-F238E27FC236}">
                <a16:creationId xmlns="" xmlns:a16="http://schemas.microsoft.com/office/drawing/2014/main" id="{FDDF3154-B86B-4335-AC6A-6CFE817234CF}"/>
              </a:ext>
            </a:extLst>
          </p:cNvPr>
          <p:cNvSpPr txBox="1">
            <a:spLocks/>
          </p:cNvSpPr>
          <p:nvPr/>
        </p:nvSpPr>
        <p:spPr>
          <a:xfrm>
            <a:off x="0" y="0"/>
            <a:ext cx="9144000" cy="548680"/>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p>
            <a:pPr lvl="0" algn="ctr">
              <a:spcBef>
                <a:spcPct val="0"/>
              </a:spcBef>
            </a:pPr>
            <a:r>
              <a:rPr lang="el-GR" sz="2800" b="1" noProof="0" dirty="0">
                <a:solidFill>
                  <a:schemeClr val="bg1"/>
                </a:solidFill>
              </a:rPr>
              <a:t>Επιστήμη-Τεχνολογία-Κοινωνία</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grpSp>
        <p:nvGrpSpPr>
          <p:cNvPr id="2" name="17 - Ομάδα"/>
          <p:cNvGrpSpPr/>
          <p:nvPr/>
        </p:nvGrpSpPr>
        <p:grpSpPr>
          <a:xfrm>
            <a:off x="395536" y="764704"/>
            <a:ext cx="8352927" cy="2355005"/>
            <a:chOff x="395536" y="764704"/>
            <a:chExt cx="8352927" cy="2355005"/>
          </a:xfrm>
        </p:grpSpPr>
        <p:pic>
          <p:nvPicPr>
            <p:cNvPr id="5" name="Picture 2" descr="Image shows silicon pyramid structures etched for one minute using a hydrogen fluoride/hydrogen peroxide/water solution. The resulting structure has roughness at the micron and nanometer scales. (Click image for high-resolution version.  Credit: C.P. Wong)">
              <a:hlinkClick r:id="rId2"/>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96136" y="764704"/>
              <a:ext cx="2952327" cy="221424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descr="A new superhydrophobic surface treatment could improve the performance of photovoltaic arrays like this one, on the roof of Georgia Tech’s Campus Recreation Center. (Click image for high-resolution version.  Credit: Gary Meek)">
              <a:hlinkClick r:id="rId4"/>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95536" y="764704"/>
              <a:ext cx="3024336" cy="2355005"/>
            </a:xfrm>
            <a:prstGeom prst="rect">
              <a:avLst/>
            </a:prstGeom>
            <a:noFill/>
            <a:extLst>
              <a:ext uri="{909E8E84-426E-40DD-AFC4-6F175D3DCCD1}">
                <a14:hiddenFill xmlns="" xmlns:a14="http://schemas.microsoft.com/office/drawing/2010/main">
                  <a:solidFill>
                    <a:srgbClr val="FFFFFF"/>
                  </a:solidFill>
                </a14:hiddenFill>
              </a:ext>
            </a:extLst>
          </p:spPr>
        </p:pic>
        <p:sp>
          <p:nvSpPr>
            <p:cNvPr id="9" name="8 - Δεξιό βέλος"/>
            <p:cNvSpPr/>
            <p:nvPr/>
          </p:nvSpPr>
          <p:spPr>
            <a:xfrm>
              <a:off x="4499992" y="1844824"/>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 name="18 - Ομάδα"/>
          <p:cNvGrpSpPr/>
          <p:nvPr/>
        </p:nvGrpSpPr>
        <p:grpSpPr>
          <a:xfrm>
            <a:off x="755576" y="3140968"/>
            <a:ext cx="7776864" cy="2533650"/>
            <a:chOff x="755576" y="3140968"/>
            <a:chExt cx="7776864" cy="2533650"/>
          </a:xfrm>
        </p:grpSpPr>
        <p:pic>
          <p:nvPicPr>
            <p:cNvPr id="120834" name="Picture 2" descr="Use of nanomaterials in water purification - ScienceDirect"/>
            <p:cNvPicPr>
              <a:picLocks noChangeAspect="1" noChangeArrowheads="1"/>
            </p:cNvPicPr>
            <p:nvPr/>
          </p:nvPicPr>
          <p:blipFill>
            <a:blip r:embed="rId6" cstate="print"/>
            <a:srcRect/>
            <a:stretch>
              <a:fillRect/>
            </a:stretch>
          </p:blipFill>
          <p:spPr bwMode="auto">
            <a:xfrm>
              <a:off x="5652120" y="3150160"/>
              <a:ext cx="2880320" cy="2512621"/>
            </a:xfrm>
            <a:prstGeom prst="rect">
              <a:avLst/>
            </a:prstGeom>
            <a:noFill/>
          </p:spPr>
        </p:pic>
        <p:sp>
          <p:nvSpPr>
            <p:cNvPr id="12" name="11 - Δεξιό βέλος"/>
            <p:cNvSpPr/>
            <p:nvPr/>
          </p:nvSpPr>
          <p:spPr>
            <a:xfrm>
              <a:off x="4355976" y="4077072"/>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0836" name="Picture 4" descr="LifeSaver | Portable Water Filters | LifeSaver Bottle"/>
            <p:cNvPicPr>
              <a:picLocks noChangeAspect="1" noChangeArrowheads="1"/>
            </p:cNvPicPr>
            <p:nvPr/>
          </p:nvPicPr>
          <p:blipFill>
            <a:blip r:embed="rId7" cstate="print"/>
            <a:srcRect l="22487" r="23514"/>
            <a:stretch>
              <a:fillRect/>
            </a:stretch>
          </p:blipFill>
          <p:spPr bwMode="auto">
            <a:xfrm>
              <a:off x="755576" y="3140968"/>
              <a:ext cx="2016224" cy="2533650"/>
            </a:xfrm>
            <a:prstGeom prst="rect">
              <a:avLst/>
            </a:prstGeom>
            <a:noFill/>
          </p:spPr>
        </p:pic>
      </p:grpSp>
    </p:spTree>
    <p:extLst>
      <p:ext uri="{BB962C8B-B14F-4D97-AF65-F5344CB8AC3E}">
        <p14:creationId xmlns="" xmlns:p14="http://schemas.microsoft.com/office/powerpoint/2010/main" val="203790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9838" y="150037"/>
            <a:ext cx="9144000" cy="620688"/>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fontScale="85000" lnSpcReduction="10000"/>
          </a:bodyPr>
          <a:lstStyle/>
          <a:p>
            <a:pPr lvl="0" algn="ctr">
              <a:spcBef>
                <a:spcPct val="0"/>
              </a:spcBef>
            </a:pPr>
            <a:r>
              <a:rPr lang="el-GR" sz="2800" b="1" noProof="0" dirty="0">
                <a:solidFill>
                  <a:schemeClr val="bg1"/>
                </a:solidFill>
              </a:rPr>
              <a:t>Δομή της Ύλης – Δυνάμεις και Αλληλεπιδράσεις- Κβαντικά Φαινόμενα</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sp>
        <p:nvSpPr>
          <p:cNvPr id="5" name="4 - Στρογγυλεμένο ορθογώνιο"/>
          <p:cNvSpPr/>
          <p:nvPr/>
        </p:nvSpPr>
        <p:spPr>
          <a:xfrm>
            <a:off x="583974" y="1086102"/>
            <a:ext cx="7956376" cy="1008112"/>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l-GR" sz="2400" i="1" dirty="0"/>
              <a:t>Σημαντικές έννοιες για την κατανόηση </a:t>
            </a:r>
            <a:r>
              <a:rPr lang="el-GR" sz="2400" b="1" i="1" dirty="0"/>
              <a:t>των μηχανισμών </a:t>
            </a:r>
            <a:r>
              <a:rPr lang="el-GR" sz="2400" i="1" dirty="0"/>
              <a:t>που διέπουν τα φαινόμενα της νανοκλίμακας</a:t>
            </a:r>
          </a:p>
        </p:txBody>
      </p:sp>
      <p:grpSp>
        <p:nvGrpSpPr>
          <p:cNvPr id="7" name="Ομάδα 6">
            <a:extLst>
              <a:ext uri="{FF2B5EF4-FFF2-40B4-BE49-F238E27FC236}">
                <a16:creationId xmlns:a16="http://schemas.microsoft.com/office/drawing/2014/main" xmlns="" id="{C8E66A68-1B5D-4AD4-8C0E-C7455AD42C25}"/>
              </a:ext>
            </a:extLst>
          </p:cNvPr>
          <p:cNvGrpSpPr/>
          <p:nvPr/>
        </p:nvGrpSpPr>
        <p:grpSpPr>
          <a:xfrm>
            <a:off x="82763" y="2996952"/>
            <a:ext cx="9061236" cy="2824666"/>
            <a:chOff x="82763" y="1925452"/>
            <a:chExt cx="9061236" cy="2824666"/>
          </a:xfrm>
        </p:grpSpPr>
        <p:grpSp>
          <p:nvGrpSpPr>
            <p:cNvPr id="2" name="Ομάδα 1">
              <a:extLst>
                <a:ext uri="{FF2B5EF4-FFF2-40B4-BE49-F238E27FC236}">
                  <a16:creationId xmlns:a16="http://schemas.microsoft.com/office/drawing/2014/main" xmlns="" id="{1369049C-1D34-4122-82DE-FD5D56AA8263}"/>
                </a:ext>
              </a:extLst>
            </p:cNvPr>
            <p:cNvGrpSpPr/>
            <p:nvPr/>
          </p:nvGrpSpPr>
          <p:grpSpPr>
            <a:xfrm>
              <a:off x="82763" y="2009649"/>
              <a:ext cx="2821495" cy="1939578"/>
              <a:chOff x="82763" y="2009649"/>
              <a:chExt cx="2821495" cy="1939578"/>
            </a:xfrm>
          </p:grpSpPr>
          <p:sp>
            <p:nvSpPr>
              <p:cNvPr id="8" name="7 - TextBox"/>
              <p:cNvSpPr txBox="1"/>
              <p:nvPr/>
            </p:nvSpPr>
            <p:spPr>
              <a:xfrm>
                <a:off x="82763" y="2933564"/>
                <a:ext cx="2821495" cy="1015663"/>
              </a:xfrm>
              <a:prstGeom prst="rect">
                <a:avLst/>
              </a:prstGeom>
              <a:noFill/>
            </p:spPr>
            <p:txBody>
              <a:bodyPr wrap="square" rtlCol="0">
                <a:spAutoFit/>
              </a:bodyPr>
              <a:lstStyle/>
              <a:p>
                <a:pPr lvl="0" algn="just">
                  <a:buFont typeface="Arial" pitchFamily="34" charset="0"/>
                  <a:buChar char="•"/>
                </a:pPr>
                <a:r>
                  <a:rPr lang="el-GR" sz="2000" dirty="0"/>
                  <a:t>Περιγραφή των δομών της νανοκλίμακας (είδος και διάταξη των ατόμων)</a:t>
                </a:r>
              </a:p>
            </p:txBody>
          </p:sp>
          <p:sp>
            <p:nvSpPr>
              <p:cNvPr id="9" name="Τίτλος 1">
                <a:extLst>
                  <a:ext uri="{FF2B5EF4-FFF2-40B4-BE49-F238E27FC236}">
                    <a16:creationId xmlns:a16="http://schemas.microsoft.com/office/drawing/2014/main" xmlns="" id="{02C31489-9378-4C3C-BEC7-1E3251B5A39C}"/>
                  </a:ext>
                </a:extLst>
              </p:cNvPr>
              <p:cNvSpPr txBox="1">
                <a:spLocks/>
              </p:cNvSpPr>
              <p:nvPr/>
            </p:nvSpPr>
            <p:spPr>
              <a:xfrm>
                <a:off x="193711" y="2009649"/>
                <a:ext cx="2627784" cy="648072"/>
              </a:xfrm>
              <a:prstGeom prst="rect">
                <a:avLst/>
              </a:prstGeom>
              <a:solidFill>
                <a:srgbClr val="0070C0"/>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schemeClr val="bg1"/>
                    </a:solidFill>
                    <a:effectLst/>
                    <a:uLnTx/>
                    <a:uFillTx/>
                    <a:latin typeface="+mj-lt"/>
                    <a:ea typeface="+mj-ea"/>
                    <a:cs typeface="+mj-cs"/>
                  </a:rPr>
                  <a:t>Δομή της ύλης</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grpSp>
        <p:grpSp>
          <p:nvGrpSpPr>
            <p:cNvPr id="3" name="Ομάδα 2">
              <a:extLst>
                <a:ext uri="{FF2B5EF4-FFF2-40B4-BE49-F238E27FC236}">
                  <a16:creationId xmlns:a16="http://schemas.microsoft.com/office/drawing/2014/main" xmlns="" id="{B1396361-7425-41B0-9987-084580225CAB}"/>
                </a:ext>
              </a:extLst>
            </p:cNvPr>
            <p:cNvGrpSpPr/>
            <p:nvPr/>
          </p:nvGrpSpPr>
          <p:grpSpPr>
            <a:xfrm>
              <a:off x="3222307" y="1957482"/>
              <a:ext cx="2627784" cy="2652753"/>
              <a:chOff x="3222307" y="1957482"/>
              <a:chExt cx="2627784" cy="2652753"/>
            </a:xfrm>
          </p:grpSpPr>
          <p:sp>
            <p:nvSpPr>
              <p:cNvPr id="10" name="Τίτλος 1">
                <a:extLst>
                  <a:ext uri="{FF2B5EF4-FFF2-40B4-BE49-F238E27FC236}">
                    <a16:creationId xmlns:a16="http://schemas.microsoft.com/office/drawing/2014/main" xmlns="" id="{02C31489-9378-4C3C-BEC7-1E3251B5A39C}"/>
                  </a:ext>
                </a:extLst>
              </p:cNvPr>
              <p:cNvSpPr txBox="1">
                <a:spLocks/>
              </p:cNvSpPr>
              <p:nvPr/>
            </p:nvSpPr>
            <p:spPr>
              <a:xfrm>
                <a:off x="3222307" y="1957482"/>
                <a:ext cx="2627784" cy="648072"/>
              </a:xfrm>
              <a:prstGeom prst="rect">
                <a:avLst/>
              </a:prstGeom>
              <a:solidFill>
                <a:srgbClr val="0070C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schemeClr val="bg1"/>
                    </a:solidFill>
                    <a:effectLst/>
                    <a:uLnTx/>
                    <a:uFillTx/>
                    <a:latin typeface="+mj-lt"/>
                    <a:ea typeface="+mj-ea"/>
                    <a:cs typeface="+mj-cs"/>
                  </a:rPr>
                  <a:t>Δυνάμεις</a:t>
                </a:r>
                <a:r>
                  <a:rPr kumimoji="0" lang="el-GR" sz="2400" b="1" i="0" u="none" strike="noStrike" kern="1200" cap="none" spc="0" normalizeH="0" noProof="0" dirty="0">
                    <a:ln>
                      <a:noFill/>
                    </a:ln>
                    <a:solidFill>
                      <a:schemeClr val="bg1"/>
                    </a:solidFill>
                    <a:effectLst/>
                    <a:uLnTx/>
                    <a:uFillTx/>
                    <a:latin typeface="+mj-lt"/>
                    <a:ea typeface="+mj-ea"/>
                    <a:cs typeface="+mj-cs"/>
                  </a:rPr>
                  <a:t> &amp; Αλληλεπιδράσεις</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12" name="11 - TextBox"/>
              <p:cNvSpPr txBox="1"/>
              <p:nvPr/>
            </p:nvSpPr>
            <p:spPr>
              <a:xfrm>
                <a:off x="3222307" y="2855909"/>
                <a:ext cx="2627784" cy="1754326"/>
              </a:xfrm>
              <a:prstGeom prst="rect">
                <a:avLst/>
              </a:prstGeom>
              <a:noFill/>
            </p:spPr>
            <p:txBody>
              <a:bodyPr wrap="square" rtlCol="0">
                <a:spAutoFit/>
              </a:bodyPr>
              <a:lstStyle/>
              <a:p>
                <a:pPr>
                  <a:buFont typeface="Arial" pitchFamily="34" charset="0"/>
                  <a:buChar char="•"/>
                </a:pPr>
                <a:r>
                  <a:rPr lang="el-GR" sz="2400" dirty="0"/>
                  <a:t> </a:t>
                </a:r>
                <a:r>
                  <a:rPr lang="el-GR" sz="2000" dirty="0"/>
                  <a:t>Δυνάμεις μεταξύ των δομών της νανοκλίμακας</a:t>
                </a:r>
              </a:p>
              <a:p>
                <a:r>
                  <a:rPr lang="el-GR" sz="2000" dirty="0"/>
                  <a:t>(είδη, ισχύς, </a:t>
                </a:r>
                <a:r>
                  <a:rPr lang="el-GR" sz="2000" dirty="0" err="1"/>
                  <a:t>κτλ</a:t>
                </a:r>
                <a:r>
                  <a:rPr lang="el-GR" sz="2000" dirty="0"/>
                  <a:t>)</a:t>
                </a:r>
              </a:p>
              <a:p>
                <a:endParaRPr lang="el-GR" sz="2400" dirty="0"/>
              </a:p>
            </p:txBody>
          </p:sp>
        </p:grpSp>
        <p:grpSp>
          <p:nvGrpSpPr>
            <p:cNvPr id="6" name="Ομάδα 5">
              <a:extLst>
                <a:ext uri="{FF2B5EF4-FFF2-40B4-BE49-F238E27FC236}">
                  <a16:creationId xmlns:a16="http://schemas.microsoft.com/office/drawing/2014/main" xmlns="" id="{74FAE38D-B559-4483-B0E0-E81D735100B1}"/>
                </a:ext>
              </a:extLst>
            </p:cNvPr>
            <p:cNvGrpSpPr/>
            <p:nvPr/>
          </p:nvGrpSpPr>
          <p:grpSpPr>
            <a:xfrm>
              <a:off x="6250903" y="1925452"/>
              <a:ext cx="2893096" cy="2824666"/>
              <a:chOff x="6250903" y="1925452"/>
              <a:chExt cx="2893096" cy="2824666"/>
            </a:xfrm>
          </p:grpSpPr>
          <p:sp>
            <p:nvSpPr>
              <p:cNvPr id="11" name="Τίτλος 1">
                <a:extLst>
                  <a:ext uri="{FF2B5EF4-FFF2-40B4-BE49-F238E27FC236}">
                    <a16:creationId xmlns:a16="http://schemas.microsoft.com/office/drawing/2014/main" xmlns="" id="{02C31489-9378-4C3C-BEC7-1E3251B5A39C}"/>
                  </a:ext>
                </a:extLst>
              </p:cNvPr>
              <p:cNvSpPr txBox="1">
                <a:spLocks/>
              </p:cNvSpPr>
              <p:nvPr/>
            </p:nvSpPr>
            <p:spPr>
              <a:xfrm>
                <a:off x="6250903" y="1925452"/>
                <a:ext cx="2627784" cy="648072"/>
              </a:xfrm>
              <a:prstGeom prst="rect">
                <a:avLst/>
              </a:prstGeom>
              <a:solidFill>
                <a:srgbClr val="0070C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schemeClr val="bg1"/>
                    </a:solidFill>
                    <a:effectLst/>
                    <a:uLnTx/>
                    <a:uFillTx/>
                    <a:latin typeface="+mj-lt"/>
                    <a:ea typeface="+mj-ea"/>
                    <a:cs typeface="+mj-cs"/>
                  </a:rPr>
                  <a:t>Κβαντικά</a:t>
                </a:r>
                <a:r>
                  <a:rPr kumimoji="0" lang="el-GR" sz="2400" b="1" i="0" u="none" strike="noStrike" kern="1200" cap="none" spc="0" normalizeH="0" noProof="0" dirty="0">
                    <a:ln>
                      <a:noFill/>
                    </a:ln>
                    <a:solidFill>
                      <a:schemeClr val="bg1"/>
                    </a:solidFill>
                    <a:effectLst/>
                    <a:uLnTx/>
                    <a:uFillTx/>
                    <a:latin typeface="+mj-lt"/>
                    <a:ea typeface="+mj-ea"/>
                    <a:cs typeface="+mj-cs"/>
                  </a:rPr>
                  <a:t> Φαινόμενα</a:t>
                </a: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13" name="12 - TextBox"/>
              <p:cNvSpPr txBox="1"/>
              <p:nvPr/>
            </p:nvSpPr>
            <p:spPr>
              <a:xfrm>
                <a:off x="6335686" y="2749570"/>
                <a:ext cx="2808313" cy="2000548"/>
              </a:xfrm>
              <a:prstGeom prst="rect">
                <a:avLst/>
              </a:prstGeom>
              <a:noFill/>
            </p:spPr>
            <p:txBody>
              <a:bodyPr wrap="square" rtlCol="0">
                <a:spAutoFit/>
              </a:bodyPr>
              <a:lstStyle/>
              <a:p>
                <a:pPr>
                  <a:buFont typeface="Arial" pitchFamily="34" charset="0"/>
                  <a:buChar char="•"/>
                </a:pPr>
                <a:r>
                  <a:rPr lang="en-US" sz="2400" dirty="0"/>
                  <a:t> </a:t>
                </a:r>
                <a:r>
                  <a:rPr lang="el-GR" sz="2000" dirty="0" err="1"/>
                  <a:t>Κυματοσωματο</a:t>
                </a:r>
                <a:r>
                  <a:rPr lang="el-GR" sz="2000" dirty="0"/>
                  <a:t>-σωματιδιακός δυισμός της ύλης</a:t>
                </a:r>
                <a:endParaRPr lang="en-US" sz="2000" dirty="0"/>
              </a:p>
              <a:p>
                <a:endParaRPr lang="el-GR" sz="2000" dirty="0"/>
              </a:p>
              <a:p>
                <a:pPr>
                  <a:buFont typeface="Arial" pitchFamily="34" charset="0"/>
                  <a:buChar char="•"/>
                </a:pPr>
                <a:r>
                  <a:rPr lang="en-US" sz="2000" dirty="0"/>
                  <a:t> </a:t>
                </a:r>
                <a:r>
                  <a:rPr lang="el-GR" sz="2000" dirty="0" err="1"/>
                  <a:t>Κβάντωση</a:t>
                </a:r>
                <a:r>
                  <a:rPr lang="el-GR" sz="2000" dirty="0"/>
                  <a:t> ενεργειακών καταστάσεων</a:t>
                </a:r>
              </a:p>
            </p:txBody>
          </p:sp>
        </p:gr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0" y="0"/>
            <a:ext cx="9144000" cy="620688"/>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p>
            <a:pPr lvl="0" algn="ctr">
              <a:spcBef>
                <a:spcPct val="0"/>
              </a:spcBef>
            </a:pPr>
            <a:r>
              <a:rPr lang="el-GR" sz="2800" b="1" noProof="0" dirty="0" err="1">
                <a:solidFill>
                  <a:schemeClr val="bg1"/>
                </a:solidFill>
              </a:rPr>
              <a:t>Αυτο</a:t>
            </a:r>
            <a:r>
              <a:rPr lang="el-GR" sz="2800" b="1" noProof="0" dirty="0">
                <a:solidFill>
                  <a:schemeClr val="bg1"/>
                </a:solidFill>
              </a:rPr>
              <a:t>-οργάνωση</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grpSp>
        <p:nvGrpSpPr>
          <p:cNvPr id="14" name="13 - Ομάδα"/>
          <p:cNvGrpSpPr/>
          <p:nvPr/>
        </p:nvGrpSpPr>
        <p:grpSpPr>
          <a:xfrm>
            <a:off x="313389" y="2129484"/>
            <a:ext cx="8280920" cy="1944216"/>
            <a:chOff x="179512" y="5593715"/>
            <a:chExt cx="6740495" cy="1264285"/>
          </a:xfrm>
        </p:grpSpPr>
        <p:pic>
          <p:nvPicPr>
            <p:cNvPr id="9" name="8 - Εικόνα"/>
            <p:cNvPicPr/>
            <p:nvPr/>
          </p:nvPicPr>
          <p:blipFill>
            <a:blip r:embed="rId2" cstate="print"/>
            <a:srcRect/>
            <a:stretch>
              <a:fillRect/>
            </a:stretch>
          </p:blipFill>
          <p:spPr bwMode="auto">
            <a:xfrm>
              <a:off x="2339752" y="5593715"/>
              <a:ext cx="4580255" cy="1264285"/>
            </a:xfrm>
            <a:prstGeom prst="rect">
              <a:avLst/>
            </a:prstGeom>
            <a:noFill/>
            <a:ln w="9525">
              <a:noFill/>
              <a:miter lim="800000"/>
              <a:headEnd/>
              <a:tailEnd/>
            </a:ln>
          </p:spPr>
        </p:pic>
        <p:sp>
          <p:nvSpPr>
            <p:cNvPr id="10" name="Τίτλος 1">
              <a:extLst>
                <a:ext uri="{FF2B5EF4-FFF2-40B4-BE49-F238E27FC236}">
                  <a16:creationId xmlns:a16="http://schemas.microsoft.com/office/drawing/2014/main" xmlns="" id="{02C31489-9378-4C3C-BEC7-1E3251B5A39C}"/>
                </a:ext>
              </a:extLst>
            </p:cNvPr>
            <p:cNvSpPr txBox="1">
              <a:spLocks/>
            </p:cNvSpPr>
            <p:nvPr/>
          </p:nvSpPr>
          <p:spPr>
            <a:xfrm>
              <a:off x="179512" y="5949280"/>
              <a:ext cx="1907704" cy="648072"/>
            </a:xfrm>
            <a:prstGeom prst="rect">
              <a:avLst/>
            </a:prstGeom>
            <a:solidFill>
              <a:srgbClr val="0070C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000" b="1" dirty="0">
                  <a:solidFill>
                    <a:schemeClr val="bg1"/>
                  </a:solidFill>
                  <a:latin typeface="+mj-lt"/>
                  <a:ea typeface="+mj-ea"/>
                  <a:cs typeface="+mj-cs"/>
                </a:rPr>
                <a:t>Αυτό-οργάνωση</a:t>
              </a:r>
              <a:endParaRPr lang="en-US" sz="2000" b="1" dirty="0">
                <a:solidFill>
                  <a:schemeClr val="bg1"/>
                </a:solidFill>
                <a:latin typeface="+mj-lt"/>
                <a:ea typeface="+mj-ea"/>
                <a:cs typeface="+mj-cs"/>
              </a:endParaRPr>
            </a:p>
          </p:txBody>
        </p:sp>
      </p:grpSp>
      <p:sp>
        <p:nvSpPr>
          <p:cNvPr id="11" name="10 - Στρογγυλεμένο ορθογώνιο"/>
          <p:cNvSpPr/>
          <p:nvPr/>
        </p:nvSpPr>
        <p:spPr>
          <a:xfrm>
            <a:off x="161764" y="910267"/>
            <a:ext cx="8820472" cy="792088"/>
          </a:xfrm>
          <a:prstGeom prst="round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l-GR" sz="2400" i="1" dirty="0">
              <a:latin typeface="Century Gothic"/>
            </a:endParaRPr>
          </a:p>
          <a:p>
            <a:pPr algn="ctr"/>
            <a:endParaRPr lang="el-GR" sz="2400" i="1" dirty="0">
              <a:latin typeface="Century Gothic"/>
            </a:endParaRPr>
          </a:p>
          <a:p>
            <a:pPr algn="ctr"/>
            <a:endParaRPr lang="el-GR" sz="2400" i="1" dirty="0">
              <a:latin typeface="Century Gothic"/>
            </a:endParaRPr>
          </a:p>
          <a:p>
            <a:pPr algn="ctr"/>
            <a:r>
              <a:rPr lang="el-GR" sz="2400" i="1" dirty="0">
                <a:latin typeface="Century Gothic"/>
              </a:rPr>
              <a:t>● </a:t>
            </a:r>
            <a:r>
              <a:rPr lang="el-GR" sz="2400" i="1" dirty="0"/>
              <a:t>Η δυνατότητα σύνθεσης της νανοκλίμακας εμφανίζεται ως μία από τις μεγαλύτερες υποσχέσεις της Ν-ΕΤ</a:t>
            </a:r>
          </a:p>
          <a:p>
            <a:pPr algn="just"/>
            <a:endParaRPr lang="el-GR" sz="2400" i="1" dirty="0">
              <a:latin typeface="Century Gothic"/>
            </a:endParaRPr>
          </a:p>
          <a:p>
            <a:pPr algn="just"/>
            <a:endParaRPr lang="el-GR" sz="2400" i="1" dirty="0"/>
          </a:p>
          <a:p>
            <a:pPr algn="ctr"/>
            <a:endParaRPr lang="el-GR" sz="2400" i="1" dirty="0"/>
          </a:p>
        </p:txBody>
      </p:sp>
      <p:sp>
        <p:nvSpPr>
          <p:cNvPr id="15" name="14 - TextBox"/>
          <p:cNvSpPr txBox="1"/>
          <p:nvPr/>
        </p:nvSpPr>
        <p:spPr>
          <a:xfrm>
            <a:off x="6228186" y="6372036"/>
            <a:ext cx="1987642" cy="523220"/>
          </a:xfrm>
          <a:prstGeom prst="rect">
            <a:avLst/>
          </a:prstGeom>
          <a:noFill/>
        </p:spPr>
        <p:txBody>
          <a:bodyPr wrap="square" rtlCol="0">
            <a:spAutoFit/>
          </a:bodyPr>
          <a:lstStyle/>
          <a:p>
            <a:r>
              <a:rPr lang="el-GR" sz="1400" dirty="0"/>
              <a:t>(</a:t>
            </a:r>
            <a:r>
              <a:rPr lang="en-US" sz="1400" dirty="0"/>
              <a:t>Kumar &amp; </a:t>
            </a:r>
            <a:r>
              <a:rPr lang="en-US" sz="1400" dirty="0" err="1"/>
              <a:t>Koumbhat</a:t>
            </a:r>
            <a:r>
              <a:rPr lang="en-US" sz="1400" dirty="0"/>
              <a:t>, 2016</a:t>
            </a:r>
            <a:r>
              <a:rPr lang="el-GR" sz="1400" dirty="0"/>
              <a:t>)</a:t>
            </a:r>
          </a:p>
        </p:txBody>
      </p:sp>
      <p:pic>
        <p:nvPicPr>
          <p:cNvPr id="66561" name="Picture 1"/>
          <p:cNvPicPr>
            <a:picLocks noChangeAspect="1" noChangeArrowheads="1"/>
          </p:cNvPicPr>
          <p:nvPr/>
        </p:nvPicPr>
        <p:blipFill>
          <a:blip r:embed="rId3" cstate="print"/>
          <a:srcRect l="23517" t="25219" r="58220" b="49187"/>
          <a:stretch>
            <a:fillRect/>
          </a:stretch>
        </p:blipFill>
        <p:spPr bwMode="auto">
          <a:xfrm>
            <a:off x="313389" y="4149080"/>
            <a:ext cx="2880320" cy="2269343"/>
          </a:xfrm>
          <a:prstGeom prst="rect">
            <a:avLst/>
          </a:prstGeom>
          <a:noFill/>
          <a:ln w="9525">
            <a:noFill/>
            <a:miter lim="800000"/>
            <a:headEnd/>
            <a:tailEnd/>
          </a:ln>
        </p:spPr>
      </p:pic>
      <p:sp>
        <p:nvSpPr>
          <p:cNvPr id="12" name="11 - TextBox"/>
          <p:cNvSpPr txBox="1"/>
          <p:nvPr/>
        </p:nvSpPr>
        <p:spPr>
          <a:xfrm>
            <a:off x="5220072" y="4958636"/>
            <a:ext cx="3385799" cy="707886"/>
          </a:xfrm>
          <a:prstGeom prst="rect">
            <a:avLst/>
          </a:prstGeom>
          <a:noFill/>
        </p:spPr>
        <p:txBody>
          <a:bodyPr wrap="none" rtlCol="0">
            <a:spAutoFit/>
          </a:bodyPr>
          <a:lstStyle/>
          <a:p>
            <a:pPr algn="ctr"/>
            <a:r>
              <a:rPr lang="el-GR" sz="2000" i="1" dirty="0"/>
              <a:t>Εφαρμογή της διαδικασίας της</a:t>
            </a:r>
          </a:p>
          <a:p>
            <a:pPr algn="ctr"/>
            <a:r>
              <a:rPr lang="el-GR" sz="2000" i="1" dirty="0"/>
              <a:t> αυτό-οργάνωσης στη φύση</a:t>
            </a:r>
          </a:p>
        </p:txBody>
      </p:sp>
      <p:sp>
        <p:nvSpPr>
          <p:cNvPr id="13" name="12 - Δεξιό βέλος"/>
          <p:cNvSpPr/>
          <p:nvPr/>
        </p:nvSpPr>
        <p:spPr>
          <a:xfrm>
            <a:off x="3630826" y="4958636"/>
            <a:ext cx="115212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0" y="0"/>
            <a:ext cx="9144000" cy="692696"/>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p>
            <a:pPr lvl="0" algn="ctr">
              <a:spcBef>
                <a:spcPct val="0"/>
              </a:spcBef>
            </a:pPr>
            <a:r>
              <a:rPr lang="el-GR" sz="2800" b="1" noProof="0" dirty="0">
                <a:solidFill>
                  <a:schemeClr val="bg1"/>
                </a:solidFill>
              </a:rPr>
              <a:t>1</a:t>
            </a:r>
            <a:r>
              <a:rPr lang="el-GR" sz="2800" b="1" baseline="30000" noProof="0" dirty="0">
                <a:solidFill>
                  <a:schemeClr val="bg1"/>
                </a:solidFill>
              </a:rPr>
              <a:t>ο</a:t>
            </a:r>
            <a:r>
              <a:rPr lang="el-GR" sz="2800" b="1" noProof="0" dirty="0">
                <a:solidFill>
                  <a:schemeClr val="bg1"/>
                </a:solidFill>
              </a:rPr>
              <a:t> Επίπεδο ΔΜΠ Δηλωτικής Γνώσης: Συμπεράσματα</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 Box 6">
            <a:extLst>
              <a:ext uri="{FF2B5EF4-FFF2-40B4-BE49-F238E27FC236}">
                <a16:creationId xmlns:a16="http://schemas.microsoft.com/office/drawing/2014/main" xmlns="" id="{5D5F79D4-5C7B-48B5-82D7-7C5E53DDAB56}"/>
              </a:ext>
            </a:extLst>
          </p:cNvPr>
          <p:cNvSpPr txBox="1">
            <a:spLocks noChangeArrowheads="1"/>
          </p:cNvSpPr>
          <p:nvPr/>
        </p:nvSpPr>
        <p:spPr bwMode="auto">
          <a:xfrm>
            <a:off x="0" y="764704"/>
            <a:ext cx="8216900" cy="757130"/>
          </a:xfrm>
          <a:prstGeom prst="rect">
            <a:avLst/>
          </a:prstGeom>
          <a:solidFill>
            <a:srgbClr val="000066"/>
          </a:solidFill>
          <a:ln w="9525">
            <a:noFill/>
            <a:miter lim="800000"/>
            <a:headEnd/>
            <a:tailEnd/>
          </a:ln>
          <a:effectLst/>
        </p:spPr>
        <p:txBody>
          <a:bodyPr wrap="square">
            <a:spAutoFit/>
          </a:bodyPr>
          <a:lstStyle/>
          <a:p>
            <a:pPr marL="342900" indent="-342900">
              <a:lnSpc>
                <a:spcPct val="90000"/>
              </a:lnSpc>
              <a:buFont typeface="Wingdings" panose="05000000000000000000" pitchFamily="2" charset="2"/>
              <a:buChar char="ü"/>
            </a:pPr>
            <a:r>
              <a:rPr lang="en-US" sz="2400" dirty="0">
                <a:solidFill>
                  <a:schemeClr val="bg1"/>
                </a:solidFill>
                <a:latin typeface="Calibri" pitchFamily="34" charset="0"/>
              </a:rPr>
              <a:t> </a:t>
            </a:r>
            <a:r>
              <a:rPr lang="el-GR" sz="2400" dirty="0">
                <a:solidFill>
                  <a:schemeClr val="bg1"/>
                </a:solidFill>
                <a:latin typeface="Calibri" pitchFamily="34" charset="0"/>
              </a:rPr>
              <a:t>Η έννοια Μέγεθος και Κλίμακα είναι πολύ σημαντική για την κατανόηση των εννοιών του περιεχομένου της Ν-ΕΤ. </a:t>
            </a:r>
          </a:p>
        </p:txBody>
      </p:sp>
      <p:sp>
        <p:nvSpPr>
          <p:cNvPr id="6" name="Text Box 6">
            <a:extLst>
              <a:ext uri="{FF2B5EF4-FFF2-40B4-BE49-F238E27FC236}">
                <a16:creationId xmlns:a16="http://schemas.microsoft.com/office/drawing/2014/main" xmlns="" id="{5D5F79D4-5C7B-48B5-82D7-7C5E53DDAB56}"/>
              </a:ext>
            </a:extLst>
          </p:cNvPr>
          <p:cNvSpPr txBox="1">
            <a:spLocks noChangeArrowheads="1"/>
          </p:cNvSpPr>
          <p:nvPr/>
        </p:nvSpPr>
        <p:spPr bwMode="auto">
          <a:xfrm>
            <a:off x="179512" y="1628800"/>
            <a:ext cx="8460432" cy="1089529"/>
          </a:xfrm>
          <a:prstGeom prst="rect">
            <a:avLst/>
          </a:prstGeom>
          <a:solidFill>
            <a:srgbClr val="000066"/>
          </a:solidFill>
          <a:ln w="9525">
            <a:noFill/>
            <a:miter lim="800000"/>
            <a:headEnd/>
            <a:tailEnd/>
          </a:ln>
          <a:effectLst/>
        </p:spPr>
        <p:txBody>
          <a:bodyPr wrap="square">
            <a:spAutoFit/>
          </a:bodyPr>
          <a:lstStyle/>
          <a:p>
            <a:pPr marL="342900" indent="-342900" algn="just">
              <a:lnSpc>
                <a:spcPct val="90000"/>
              </a:lnSpc>
              <a:buFont typeface="Wingdings" panose="05000000000000000000" pitchFamily="2" charset="2"/>
              <a:buChar char="ü"/>
            </a:pPr>
            <a:r>
              <a:rPr lang="en-US" sz="2400" dirty="0">
                <a:solidFill>
                  <a:schemeClr val="bg1"/>
                </a:solidFill>
                <a:latin typeface="Calibri" pitchFamily="34" charset="0"/>
              </a:rPr>
              <a:t> </a:t>
            </a:r>
            <a:r>
              <a:rPr lang="el-GR" sz="2400" dirty="0">
                <a:solidFill>
                  <a:schemeClr val="bg1"/>
                </a:solidFill>
                <a:latin typeface="Calibri" pitchFamily="34" charset="0"/>
              </a:rPr>
              <a:t>Η αλλαγή των ιδιοτήτων των υλικών όπως αυτή περιλαμβάνεται στην έννοια «Ιδιότητες που εξαρτώνται από το μέγεθος» θεωρείται το θεμέλιο της Ν-ΕΤ.</a:t>
            </a:r>
          </a:p>
        </p:txBody>
      </p:sp>
      <p:sp>
        <p:nvSpPr>
          <p:cNvPr id="7" name="Text Box 6">
            <a:extLst>
              <a:ext uri="{FF2B5EF4-FFF2-40B4-BE49-F238E27FC236}">
                <a16:creationId xmlns:a16="http://schemas.microsoft.com/office/drawing/2014/main" xmlns="" id="{5D5F79D4-5C7B-48B5-82D7-7C5E53DDAB56}"/>
              </a:ext>
            </a:extLst>
          </p:cNvPr>
          <p:cNvSpPr txBox="1">
            <a:spLocks noChangeArrowheads="1"/>
          </p:cNvSpPr>
          <p:nvPr/>
        </p:nvSpPr>
        <p:spPr bwMode="auto">
          <a:xfrm>
            <a:off x="395536" y="2924944"/>
            <a:ext cx="8424936" cy="757130"/>
          </a:xfrm>
          <a:prstGeom prst="rect">
            <a:avLst/>
          </a:prstGeom>
          <a:solidFill>
            <a:srgbClr val="000066"/>
          </a:solidFill>
          <a:ln w="9525">
            <a:noFill/>
            <a:miter lim="800000"/>
            <a:headEnd/>
            <a:tailEnd/>
          </a:ln>
          <a:effectLst/>
        </p:spPr>
        <p:txBody>
          <a:bodyPr wrap="square">
            <a:spAutoFit/>
          </a:bodyPr>
          <a:lstStyle/>
          <a:p>
            <a:pPr marL="342900" indent="-342900">
              <a:lnSpc>
                <a:spcPct val="90000"/>
              </a:lnSpc>
              <a:buFont typeface="Wingdings" panose="05000000000000000000" pitchFamily="2" charset="2"/>
              <a:buChar char="ü"/>
            </a:pPr>
            <a:r>
              <a:rPr lang="en-US" sz="2400" dirty="0">
                <a:solidFill>
                  <a:schemeClr val="bg1"/>
                </a:solidFill>
                <a:latin typeface="Calibri" pitchFamily="34" charset="0"/>
              </a:rPr>
              <a:t> </a:t>
            </a:r>
            <a:r>
              <a:rPr lang="el-GR" sz="2400" dirty="0">
                <a:solidFill>
                  <a:schemeClr val="bg1"/>
                </a:solidFill>
                <a:latin typeface="Calibri" pitchFamily="34" charset="0"/>
              </a:rPr>
              <a:t>Η έννοια «Όργανα και Οργανολογία» μπορεί να βοηθήσει για την ανάπτυξη κατανόησης της έννοιας «Μέγεθος και Κλίμακα»</a:t>
            </a:r>
          </a:p>
        </p:txBody>
      </p:sp>
      <p:sp>
        <p:nvSpPr>
          <p:cNvPr id="8" name="Text Box 6">
            <a:extLst>
              <a:ext uri="{FF2B5EF4-FFF2-40B4-BE49-F238E27FC236}">
                <a16:creationId xmlns:a16="http://schemas.microsoft.com/office/drawing/2014/main" xmlns="" id="{5D5F79D4-5C7B-48B5-82D7-7C5E53DDAB56}"/>
              </a:ext>
            </a:extLst>
          </p:cNvPr>
          <p:cNvSpPr txBox="1">
            <a:spLocks noChangeArrowheads="1"/>
          </p:cNvSpPr>
          <p:nvPr/>
        </p:nvSpPr>
        <p:spPr bwMode="auto">
          <a:xfrm>
            <a:off x="784581" y="5229200"/>
            <a:ext cx="8352928" cy="1089529"/>
          </a:xfrm>
          <a:prstGeom prst="rect">
            <a:avLst/>
          </a:prstGeom>
          <a:solidFill>
            <a:srgbClr val="000066"/>
          </a:solidFill>
          <a:ln w="9525">
            <a:noFill/>
            <a:miter lim="800000"/>
            <a:headEnd/>
            <a:tailEnd/>
          </a:ln>
          <a:effectLst/>
        </p:spPr>
        <p:txBody>
          <a:bodyPr wrap="square">
            <a:spAutoFit/>
          </a:bodyPr>
          <a:lstStyle/>
          <a:p>
            <a:pPr marL="342900" indent="-342900">
              <a:lnSpc>
                <a:spcPct val="90000"/>
              </a:lnSpc>
              <a:buFont typeface="Wingdings" panose="05000000000000000000" pitchFamily="2" charset="2"/>
              <a:buChar char="ü"/>
            </a:pPr>
            <a:r>
              <a:rPr lang="en-US" sz="2400" dirty="0">
                <a:solidFill>
                  <a:schemeClr val="bg1"/>
                </a:solidFill>
                <a:latin typeface="Calibri" pitchFamily="34" charset="0"/>
              </a:rPr>
              <a:t> </a:t>
            </a:r>
            <a:r>
              <a:rPr lang="el-GR" sz="2400" dirty="0">
                <a:solidFill>
                  <a:schemeClr val="bg1"/>
                </a:solidFill>
                <a:latin typeface="Calibri" pitchFamily="34" charset="0"/>
              </a:rPr>
              <a:t>Η χρησιμοποίηση εφαρμογών της Ν-ΕΤ («Επιστήμη-Τεχνολογία-Κοινωνία») συνεισφέρει στην γεφύρωση του χάσματος μεταξύ μακρόκοσμου και </a:t>
            </a:r>
            <a:r>
              <a:rPr lang="el-GR" sz="2400" dirty="0" err="1">
                <a:solidFill>
                  <a:schemeClr val="bg1"/>
                </a:solidFill>
                <a:latin typeface="Calibri" pitchFamily="34" charset="0"/>
              </a:rPr>
              <a:t>νανόκοσμου</a:t>
            </a:r>
            <a:r>
              <a:rPr lang="el-GR" sz="2400" dirty="0">
                <a:solidFill>
                  <a:schemeClr val="bg1"/>
                </a:solidFill>
                <a:latin typeface="Calibri" pitchFamily="34" charset="0"/>
              </a:rPr>
              <a:t>.</a:t>
            </a:r>
          </a:p>
        </p:txBody>
      </p:sp>
      <p:sp>
        <p:nvSpPr>
          <p:cNvPr id="9" name="Text Box 6">
            <a:extLst>
              <a:ext uri="{FF2B5EF4-FFF2-40B4-BE49-F238E27FC236}">
                <a16:creationId xmlns:a16="http://schemas.microsoft.com/office/drawing/2014/main" xmlns="" id="{5D5F79D4-5C7B-48B5-82D7-7C5E53DDAB56}"/>
              </a:ext>
            </a:extLst>
          </p:cNvPr>
          <p:cNvSpPr txBox="1">
            <a:spLocks noChangeArrowheads="1"/>
          </p:cNvSpPr>
          <p:nvPr/>
        </p:nvSpPr>
        <p:spPr bwMode="auto">
          <a:xfrm>
            <a:off x="539552" y="3906360"/>
            <a:ext cx="8424936" cy="1089529"/>
          </a:xfrm>
          <a:prstGeom prst="rect">
            <a:avLst/>
          </a:prstGeom>
          <a:solidFill>
            <a:srgbClr val="000066"/>
          </a:solidFill>
          <a:ln w="9525">
            <a:noFill/>
            <a:miter lim="800000"/>
            <a:headEnd/>
            <a:tailEnd/>
          </a:ln>
          <a:effectLst/>
        </p:spPr>
        <p:txBody>
          <a:bodyPr wrap="square">
            <a:spAutoFit/>
          </a:bodyPr>
          <a:lstStyle/>
          <a:p>
            <a:pPr marL="342900" indent="-342900" algn="just">
              <a:lnSpc>
                <a:spcPct val="90000"/>
              </a:lnSpc>
              <a:buFont typeface="Wingdings" panose="05000000000000000000" pitchFamily="2" charset="2"/>
              <a:buChar char="ü"/>
            </a:pPr>
            <a:r>
              <a:rPr lang="en-US" sz="2400" dirty="0">
                <a:solidFill>
                  <a:schemeClr val="bg1"/>
                </a:solidFill>
                <a:latin typeface="Calibri" pitchFamily="34" charset="0"/>
              </a:rPr>
              <a:t> </a:t>
            </a:r>
            <a:r>
              <a:rPr lang="el-GR" sz="2400" dirty="0">
                <a:solidFill>
                  <a:schemeClr val="bg1"/>
                </a:solidFill>
                <a:latin typeface="Calibri" pitchFamily="34" charset="0"/>
              </a:rPr>
              <a:t>Τα «μοντέλα και οι προσομοιώσεις» καθιστούν προσεγγίσιμα τα πολύπλοκα και εκτός της αισθητηριακής αντίληψης φαινόμενα της </a:t>
            </a:r>
            <a:r>
              <a:rPr lang="el-GR" sz="2400" dirty="0" err="1">
                <a:solidFill>
                  <a:schemeClr val="bg1"/>
                </a:solidFill>
                <a:latin typeface="Calibri" pitchFamily="34" charset="0"/>
              </a:rPr>
              <a:t>νανοκλίμακας</a:t>
            </a:r>
            <a:r>
              <a:rPr lang="el-GR" sz="2400" dirty="0">
                <a:solidFill>
                  <a:schemeClr val="bg1"/>
                </a:solidFill>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7136335" y="6488668"/>
            <a:ext cx="1897058" cy="369332"/>
          </a:xfrm>
          <a:prstGeom prst="rect">
            <a:avLst/>
          </a:prstGeom>
          <a:noFill/>
        </p:spPr>
        <p:txBody>
          <a:bodyPr wrap="none" rtlCol="0">
            <a:spAutoFit/>
          </a:bodyPr>
          <a:lstStyle/>
          <a:p>
            <a:r>
              <a:rPr lang="en-US" dirty="0" err="1"/>
              <a:t>Manou</a:t>
            </a:r>
            <a:r>
              <a:rPr lang="en-US" dirty="0"/>
              <a:t> et al. 2018</a:t>
            </a:r>
            <a:endParaRPr lang="el-GR" dirty="0"/>
          </a:p>
        </p:txBody>
      </p:sp>
      <p:sp>
        <p:nvSpPr>
          <p:cNvPr id="6" name="Τίτλος 1"/>
          <p:cNvSpPr txBox="1">
            <a:spLocks/>
          </p:cNvSpPr>
          <p:nvPr/>
        </p:nvSpPr>
        <p:spPr>
          <a:xfrm>
            <a:off x="0" y="0"/>
            <a:ext cx="3707904" cy="620688"/>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p>
            <a:pPr algn="ctr">
              <a:spcBef>
                <a:spcPct val="0"/>
              </a:spcBef>
            </a:pPr>
            <a:r>
              <a:rPr lang="el-GR" sz="2800" b="1" dirty="0">
                <a:solidFill>
                  <a:schemeClr val="bg1"/>
                </a:solidFill>
              </a:rPr>
              <a:t>1</a:t>
            </a:r>
            <a:r>
              <a:rPr lang="el-GR" sz="2800" b="1" baseline="30000" dirty="0">
                <a:solidFill>
                  <a:schemeClr val="bg1"/>
                </a:solidFill>
              </a:rPr>
              <a:t>ο</a:t>
            </a:r>
            <a:r>
              <a:rPr lang="el-GR" sz="2800" b="1" dirty="0">
                <a:solidFill>
                  <a:schemeClr val="bg1"/>
                </a:solidFill>
              </a:rPr>
              <a:t> Επίπεδο ΔΜΠ</a:t>
            </a:r>
          </a:p>
        </p:txBody>
      </p:sp>
      <p:graphicFrame>
        <p:nvGraphicFramePr>
          <p:cNvPr id="10" name="9 - Διάγραμμα"/>
          <p:cNvGraphicFramePr/>
          <p:nvPr>
            <p:extLst>
              <p:ext uri="{D42A27DB-BD31-4B8C-83A1-F6EECF244321}">
                <p14:modId xmlns:p14="http://schemas.microsoft.com/office/powerpoint/2010/main" xmlns="" val="3279379559"/>
              </p:ext>
            </p:extLst>
          </p:nvPr>
        </p:nvGraphicFramePr>
        <p:xfrm>
          <a:off x="0" y="476673"/>
          <a:ext cx="9144000" cy="63813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11 - Ευθεία γραμμή σύνδεσης"/>
          <p:cNvCxnSpPr/>
          <p:nvPr/>
        </p:nvCxnSpPr>
        <p:spPr>
          <a:xfrm>
            <a:off x="7812360" y="2348880"/>
            <a:ext cx="792088" cy="144016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12 - Ευθεία γραμμή σύνδεσης"/>
          <p:cNvCxnSpPr/>
          <p:nvPr/>
        </p:nvCxnSpPr>
        <p:spPr>
          <a:xfrm>
            <a:off x="6300192" y="692696"/>
            <a:ext cx="1080120" cy="1512168"/>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16 - Ευθεία γραμμή σύνδεσης"/>
          <p:cNvCxnSpPr/>
          <p:nvPr/>
        </p:nvCxnSpPr>
        <p:spPr>
          <a:xfrm>
            <a:off x="4067944" y="548680"/>
            <a:ext cx="1008112" cy="1368152"/>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19 - Ευθεία γραμμή σύνδεσης"/>
          <p:cNvCxnSpPr/>
          <p:nvPr/>
        </p:nvCxnSpPr>
        <p:spPr>
          <a:xfrm>
            <a:off x="7524328" y="4221088"/>
            <a:ext cx="1080120" cy="144016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2483768" y="188640"/>
            <a:ext cx="4176713" cy="587375"/>
          </a:xfrm>
          <a:solidFill>
            <a:srgbClr val="990033"/>
          </a:solidFill>
          <a:ln/>
        </p:spPr>
        <p:style>
          <a:lnRef idx="0">
            <a:schemeClr val="accent4"/>
          </a:lnRef>
          <a:fillRef idx="3">
            <a:schemeClr val="accent4"/>
          </a:fillRef>
          <a:effectRef idx="3">
            <a:schemeClr val="accent4"/>
          </a:effectRef>
          <a:fontRef idx="minor">
            <a:schemeClr val="lt1"/>
          </a:fontRef>
        </p:style>
        <p:txBody>
          <a:bodyPr>
            <a:flatTx/>
          </a:bodyPr>
          <a:lstStyle/>
          <a:p>
            <a:r>
              <a:rPr lang="en-US" sz="3200" b="1" dirty="0">
                <a:solidFill>
                  <a:schemeClr val="bg1"/>
                </a:solidFill>
                <a:latin typeface="Calibri" pitchFamily="34" charset="0"/>
              </a:rPr>
              <a:t>TLS</a:t>
            </a:r>
            <a:endParaRPr lang="el-GR" sz="3200" b="1" dirty="0">
              <a:solidFill>
                <a:schemeClr val="bg1"/>
              </a:solidFill>
              <a:latin typeface="Calibri" pitchFamily="34" charset="0"/>
            </a:endParaRPr>
          </a:p>
        </p:txBody>
      </p:sp>
      <p:sp>
        <p:nvSpPr>
          <p:cNvPr id="167940" name="Rectangle 4"/>
          <p:cNvSpPr>
            <a:spLocks noGrp="1" noChangeArrowheads="1"/>
          </p:cNvSpPr>
          <p:nvPr>
            <p:ph type="body" idx="1"/>
          </p:nvPr>
        </p:nvSpPr>
        <p:spPr>
          <a:xfrm>
            <a:off x="463550" y="1022135"/>
            <a:ext cx="8208912" cy="1008112"/>
          </a:xfrm>
          <a:solidFill>
            <a:schemeClr val="bg1"/>
          </a:solidFill>
          <a:ln w="38100">
            <a:solidFill>
              <a:schemeClr val="tx1">
                <a:lumMod val="95000"/>
                <a:lumOff val="5000"/>
              </a:schemeClr>
            </a:solidFill>
            <a:round/>
          </a:ln>
        </p:spPr>
        <p:txBody>
          <a:bodyPr>
            <a:normAutofit fontScale="85000" lnSpcReduction="20000"/>
          </a:bodyPr>
          <a:lstStyle/>
          <a:p>
            <a:pPr marL="160338" indent="-160338" defTabSz="449263">
              <a:lnSpc>
                <a:spcPct val="90000"/>
              </a:lnSpc>
              <a:tabLst>
                <a:tab pos="160338" algn="l"/>
                <a:tab pos="265113"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Lst>
            </a:pPr>
            <a:r>
              <a:rPr lang="el-GR" sz="2800" dirty="0" err="1">
                <a:solidFill>
                  <a:srgbClr val="000066"/>
                </a:solidFill>
                <a:latin typeface="Calibri" pitchFamily="34" charset="0"/>
              </a:rPr>
              <a:t>medium</a:t>
            </a:r>
            <a:r>
              <a:rPr lang="en-US" sz="2800" dirty="0">
                <a:solidFill>
                  <a:srgbClr val="000066"/>
                </a:solidFill>
                <a:latin typeface="Calibri" pitchFamily="34" charset="0"/>
              </a:rPr>
              <a:t>-</a:t>
            </a:r>
            <a:r>
              <a:rPr lang="el-GR" sz="2800" dirty="0" err="1">
                <a:solidFill>
                  <a:srgbClr val="000066"/>
                </a:solidFill>
                <a:latin typeface="Calibri" pitchFamily="34" charset="0"/>
              </a:rPr>
              <a:t>scale</a:t>
            </a:r>
            <a:r>
              <a:rPr lang="el-GR" sz="2800" dirty="0">
                <a:solidFill>
                  <a:srgbClr val="000066"/>
                </a:solidFill>
                <a:latin typeface="Calibri" pitchFamily="34" charset="0"/>
              </a:rPr>
              <a:t> </a:t>
            </a:r>
            <a:r>
              <a:rPr lang="el-GR" sz="2800" dirty="0" err="1">
                <a:solidFill>
                  <a:srgbClr val="000066"/>
                </a:solidFill>
                <a:latin typeface="Calibri" pitchFamily="34" charset="0"/>
              </a:rPr>
              <a:t>curriculum</a:t>
            </a:r>
            <a:endParaRPr lang="en-US" sz="2800" dirty="0">
              <a:solidFill>
                <a:srgbClr val="000066"/>
              </a:solidFill>
              <a:latin typeface="Calibri" pitchFamily="34" charset="0"/>
            </a:endParaRPr>
          </a:p>
          <a:p>
            <a:pPr marL="160338" indent="-160338" defTabSz="449263">
              <a:lnSpc>
                <a:spcPct val="90000"/>
              </a:lnSpc>
              <a:tabLst>
                <a:tab pos="160338" algn="l"/>
                <a:tab pos="265113"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Lst>
            </a:pPr>
            <a:r>
              <a:rPr lang="en-US" sz="2800" dirty="0">
                <a:solidFill>
                  <a:srgbClr val="000066"/>
                </a:solidFill>
                <a:latin typeface="Calibri" pitchFamily="34" charset="0"/>
              </a:rPr>
              <a:t>topic-oriented in areas</a:t>
            </a:r>
            <a:r>
              <a:rPr lang="el-GR" sz="2800" dirty="0">
                <a:solidFill>
                  <a:srgbClr val="000066"/>
                </a:solidFill>
                <a:latin typeface="Calibri" pitchFamily="34" charset="0"/>
              </a:rPr>
              <a:t>: </a:t>
            </a:r>
            <a:r>
              <a:rPr lang="en-US" sz="2800" dirty="0">
                <a:solidFill>
                  <a:srgbClr val="000066"/>
                </a:solidFill>
                <a:latin typeface="Calibri" pitchFamily="34" charset="0"/>
              </a:rPr>
              <a:t>optic, heat, energy,</a:t>
            </a:r>
            <a:r>
              <a:rPr lang="el-GR" sz="2800" dirty="0">
                <a:solidFill>
                  <a:srgbClr val="000066"/>
                </a:solidFill>
                <a:latin typeface="Calibri" pitchFamily="34" charset="0"/>
              </a:rPr>
              <a:t> </a:t>
            </a:r>
            <a:r>
              <a:rPr lang="en-US" sz="2800" dirty="0">
                <a:solidFill>
                  <a:srgbClr val="000066"/>
                </a:solidFill>
                <a:latin typeface="Calibri" pitchFamily="34" charset="0"/>
              </a:rPr>
              <a:t>fluids</a:t>
            </a:r>
            <a:r>
              <a:rPr lang="el-GR" sz="2800" dirty="0">
                <a:solidFill>
                  <a:srgbClr val="000066"/>
                </a:solidFill>
                <a:latin typeface="Calibri" pitchFamily="34" charset="0"/>
              </a:rPr>
              <a:t>, </a:t>
            </a:r>
            <a:r>
              <a:rPr lang="en-US" sz="2800" dirty="0">
                <a:solidFill>
                  <a:srgbClr val="000066"/>
                </a:solidFill>
                <a:latin typeface="Calibri" pitchFamily="34" charset="0"/>
              </a:rPr>
              <a:t>nanotechnology…  </a:t>
            </a:r>
            <a:endParaRPr lang="el-GR" sz="2800" dirty="0">
              <a:solidFill>
                <a:srgbClr val="000066"/>
              </a:solidFill>
              <a:latin typeface="Calibri" pitchFamily="34" charset="0"/>
            </a:endParaRPr>
          </a:p>
        </p:txBody>
      </p:sp>
      <p:sp>
        <p:nvSpPr>
          <p:cNvPr id="8" name="Rectangle 4"/>
          <p:cNvSpPr txBox="1">
            <a:spLocks noChangeArrowheads="1"/>
          </p:cNvSpPr>
          <p:nvPr/>
        </p:nvSpPr>
        <p:spPr>
          <a:xfrm>
            <a:off x="470599" y="4036868"/>
            <a:ext cx="8280920" cy="865188"/>
          </a:xfrm>
          <a:prstGeom prst="rect">
            <a:avLst/>
          </a:prstGeom>
          <a:solidFill>
            <a:srgbClr val="000066"/>
          </a:solidFill>
          <a:ln w="38100">
            <a:noFill/>
            <a:round/>
          </a:ln>
        </p:spPr>
        <p:txBody>
          <a:bodyPr vert="horz" lIns="91440" tIns="45720" rIns="91440" bIns="45720" rtlCol="0">
            <a:normAutofit/>
          </a:bodyPr>
          <a:lstStyle/>
          <a:p>
            <a:pPr marL="342900" marR="0" lvl="0" indent="-342900" algn="just" defTabSz="449263" rtl="0" eaLnBrk="1" fontAlgn="auto" latinLnBrk="0" hangingPunct="1">
              <a:lnSpc>
                <a:spcPct val="90000"/>
              </a:lnSpc>
              <a:spcBef>
                <a:spcPct val="20000"/>
              </a:spcBef>
              <a:spcAft>
                <a:spcPts val="0"/>
              </a:spcAft>
              <a:buClrTx/>
              <a:buSzTx/>
              <a:buFont typeface="Wingdings" panose="05000000000000000000" pitchFamily="2" charset="2"/>
              <a:buChar char="ü"/>
              <a:tabLst>
                <a:tab pos="160338" algn="l"/>
                <a:tab pos="265113"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Lst>
              <a:defRPr/>
            </a:pPr>
            <a:r>
              <a:rPr kumimoji="0" lang="el-GR" sz="2400" b="1" i="0" u="none" strike="noStrike" kern="1200" cap="none" spc="0" normalizeH="0" baseline="0" noProof="0" dirty="0">
                <a:ln>
                  <a:noFill/>
                </a:ln>
                <a:solidFill>
                  <a:schemeClr val="bg1"/>
                </a:solidFill>
                <a:effectLst/>
                <a:uLnTx/>
                <a:uFillTx/>
                <a:latin typeface="Calibri" pitchFamily="34" charset="0"/>
                <a:ea typeface="+mn-ea"/>
                <a:cs typeface="+mn-cs"/>
              </a:rPr>
              <a:t>δοκιμασμένες λύσεις</a:t>
            </a:r>
            <a:r>
              <a:rPr kumimoji="0" lang="el-GR" sz="2400" b="0" i="0" u="none" strike="noStrike" kern="1200" cap="none" spc="0" normalizeH="0" baseline="0" noProof="0" dirty="0">
                <a:ln>
                  <a:noFill/>
                </a:ln>
                <a:solidFill>
                  <a:schemeClr val="bg1"/>
                </a:solidFill>
                <a:effectLst/>
                <a:uLnTx/>
                <a:uFillTx/>
                <a:latin typeface="Calibri" pitchFamily="34" charset="0"/>
                <a:ea typeface="+mn-ea"/>
                <a:cs typeface="+mn-cs"/>
              </a:rPr>
              <a:t>: είναι δυνατόν να εφαρμοστούν σε άλλες ανάλογες καταστάσεις</a:t>
            </a:r>
          </a:p>
        </p:txBody>
      </p:sp>
      <p:sp>
        <p:nvSpPr>
          <p:cNvPr id="9" name="Text Box 5"/>
          <p:cNvSpPr txBox="1">
            <a:spLocks noChangeArrowheads="1"/>
          </p:cNvSpPr>
          <p:nvPr/>
        </p:nvSpPr>
        <p:spPr bwMode="auto">
          <a:xfrm>
            <a:off x="413246" y="5291100"/>
            <a:ext cx="8280920" cy="1089529"/>
          </a:xfrm>
          <a:prstGeom prst="rect">
            <a:avLst/>
          </a:prstGeom>
          <a:solidFill>
            <a:srgbClr val="000066"/>
          </a:solidFill>
          <a:ln w="9525">
            <a:noFill/>
            <a:miter lim="800000"/>
            <a:headEnd/>
            <a:tailEnd/>
          </a:ln>
          <a:effectLst/>
        </p:spPr>
        <p:txBody>
          <a:bodyPr wrap="square">
            <a:spAutoFit/>
          </a:bodyPr>
          <a:lstStyle/>
          <a:p>
            <a:pPr marL="342900" indent="-342900" algn="just">
              <a:lnSpc>
                <a:spcPct val="90000"/>
              </a:lnSpc>
              <a:buFont typeface="Wingdings" panose="05000000000000000000" pitchFamily="2" charset="2"/>
              <a:buChar char="ü"/>
            </a:pPr>
            <a:r>
              <a:rPr lang="el-GR" sz="2400" dirty="0">
                <a:solidFill>
                  <a:schemeClr val="bg1"/>
                </a:solidFill>
                <a:latin typeface="Calibri" pitchFamily="34" charset="0"/>
              </a:rPr>
              <a:t>δυνατότητα θεμελιωμένη πάνω στη </a:t>
            </a:r>
            <a:r>
              <a:rPr lang="el-GR" sz="2400" b="1" dirty="0">
                <a:solidFill>
                  <a:schemeClr val="bg1"/>
                </a:solidFill>
                <a:latin typeface="Calibri" pitchFamily="34" charset="0"/>
              </a:rPr>
              <a:t>θεωρητική ανάλυση </a:t>
            </a:r>
            <a:r>
              <a:rPr lang="el-GR" sz="2400" dirty="0">
                <a:solidFill>
                  <a:schemeClr val="bg1"/>
                </a:solidFill>
                <a:latin typeface="Calibri" pitchFamily="34" charset="0"/>
              </a:rPr>
              <a:t>που αναπτύσσεται από τους ερευνητές κάθε ΔΜΑ πριν - κατά και μετά τη διεξαγωγή της ΔΜΑ</a:t>
            </a:r>
          </a:p>
        </p:txBody>
      </p:sp>
      <p:sp>
        <p:nvSpPr>
          <p:cNvPr id="12" name="Text Box 6">
            <a:extLst>
              <a:ext uri="{FF2B5EF4-FFF2-40B4-BE49-F238E27FC236}">
                <a16:creationId xmlns:a16="http://schemas.microsoft.com/office/drawing/2014/main" xmlns="" id="{5D5F79D4-5C7B-48B5-82D7-7C5E53DDAB56}"/>
              </a:ext>
            </a:extLst>
          </p:cNvPr>
          <p:cNvSpPr txBox="1">
            <a:spLocks noChangeArrowheads="1"/>
          </p:cNvSpPr>
          <p:nvPr/>
        </p:nvSpPr>
        <p:spPr bwMode="auto">
          <a:xfrm>
            <a:off x="433302" y="2419291"/>
            <a:ext cx="8216900" cy="1089529"/>
          </a:xfrm>
          <a:prstGeom prst="rect">
            <a:avLst/>
          </a:prstGeom>
          <a:solidFill>
            <a:srgbClr val="000066"/>
          </a:solidFill>
          <a:ln w="9525">
            <a:noFill/>
            <a:miter lim="800000"/>
            <a:headEnd/>
            <a:tailEnd/>
          </a:ln>
          <a:effectLst/>
        </p:spPr>
        <p:txBody>
          <a:bodyPr wrap="square">
            <a:spAutoFit/>
          </a:bodyPr>
          <a:lstStyle/>
          <a:p>
            <a:pPr marL="342900" indent="-342900">
              <a:lnSpc>
                <a:spcPct val="90000"/>
              </a:lnSpc>
              <a:buFont typeface="Wingdings" panose="05000000000000000000" pitchFamily="2" charset="2"/>
              <a:buChar char="ü"/>
            </a:pPr>
            <a:r>
              <a:rPr lang="el-GR" sz="2400" dirty="0">
                <a:solidFill>
                  <a:schemeClr val="bg1"/>
                </a:solidFill>
                <a:latin typeface="Calibri" pitchFamily="34" charset="0"/>
              </a:rPr>
              <a:t>δοκιμάζονται, βελτιώνονται, εκλεπτύνονται, </a:t>
            </a:r>
          </a:p>
          <a:p>
            <a:pPr marL="342900" indent="-342900">
              <a:lnSpc>
                <a:spcPct val="90000"/>
              </a:lnSpc>
              <a:buFont typeface="Wingdings" panose="05000000000000000000" pitchFamily="2" charset="2"/>
              <a:buChar char="ü"/>
            </a:pPr>
            <a:r>
              <a:rPr lang="el-GR" sz="2400" dirty="0">
                <a:solidFill>
                  <a:schemeClr val="bg1"/>
                </a:solidFill>
                <a:latin typeface="Calibri" pitchFamily="34" charset="0"/>
              </a:rPr>
              <a:t>προκύπτουν μέσα από τους επαναλαμβανόμενους κύκλους σχεδιασμού</a:t>
            </a:r>
            <a:r>
              <a:rPr lang="en-US" sz="2400" dirty="0">
                <a:solidFill>
                  <a:schemeClr val="bg1"/>
                </a:solidFill>
                <a:latin typeface="Calibri" pitchFamily="34" charset="0"/>
              </a:rPr>
              <a:t>,</a:t>
            </a:r>
            <a:r>
              <a:rPr lang="el-GR" sz="2400" dirty="0">
                <a:solidFill>
                  <a:schemeClr val="bg1"/>
                </a:solidFill>
                <a:latin typeface="Calibri" pitchFamily="34" charset="0"/>
              </a:rPr>
              <a:t> αξιολόγησης και εφαρμογής</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2C02DD4E-B250-43A4-9314-13283928072D}" type="slidenum">
              <a:rPr lang="el-GR" smtClean="0"/>
              <a:pPr/>
              <a:t>30</a:t>
            </a:fld>
            <a:endParaRPr lang="el-GR" dirty="0"/>
          </a:p>
        </p:txBody>
      </p:sp>
      <p:sp>
        <p:nvSpPr>
          <p:cNvPr id="5" name="4 - Ορθογώνιο"/>
          <p:cNvSpPr/>
          <p:nvPr/>
        </p:nvSpPr>
        <p:spPr>
          <a:xfrm>
            <a:off x="1170592" y="1"/>
            <a:ext cx="6314870" cy="646331"/>
          </a:xfrm>
          <a:prstGeom prst="rect">
            <a:avLst/>
          </a:prstGeom>
        </p:spPr>
        <p:txBody>
          <a:bodyPr wrap="none">
            <a:spAutoFit/>
          </a:bodyPr>
          <a:lstStyle/>
          <a:p>
            <a:pPr algn="ctr"/>
            <a:r>
              <a:rPr lang="el-GR" sz="3600" b="1" dirty="0" smtClean="0"/>
              <a:t>Σκοπός της εφαρμογής της ΔΜΣ</a:t>
            </a:r>
            <a:endParaRPr lang="el-GR" sz="3600" b="1" dirty="0"/>
          </a:p>
        </p:txBody>
      </p:sp>
      <p:sp>
        <p:nvSpPr>
          <p:cNvPr id="6" name="5 - Στρογγυλεμένο ορθογώνιο"/>
          <p:cNvSpPr/>
          <p:nvPr/>
        </p:nvSpPr>
        <p:spPr>
          <a:xfrm>
            <a:off x="666844" y="1876098"/>
            <a:ext cx="7761514" cy="3497118"/>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l-GR" sz="4400" b="1" dirty="0">
              <a:solidFill>
                <a:schemeClr val="tx1"/>
              </a:solidFill>
            </a:endParaRPr>
          </a:p>
          <a:p>
            <a:pPr algn="ctr"/>
            <a:r>
              <a:rPr lang="el-GR" sz="3200" dirty="0" smtClean="0">
                <a:solidFill>
                  <a:schemeClr val="tx1"/>
                </a:solidFill>
              </a:rPr>
              <a:t>Να γνωρίσουν οι εκπαιδευτικοί ότι η νανοκλίμακα περιλαμβάνει αντικείμενα τα οποία μπορούν να καθορίσουν τη συμπεριφορά των αντικειμένων μακρόκοσμου, καθώς και να ερμηνεύουν σε ένα βαθμό το </a:t>
            </a:r>
          </a:p>
          <a:p>
            <a:pPr algn="ctr"/>
            <a:r>
              <a:rPr lang="el-GR" sz="3200" dirty="0" smtClean="0">
                <a:solidFill>
                  <a:schemeClr val="tx1"/>
                </a:solidFill>
              </a:rPr>
              <a:t>πώς αυτό συμβαίνει</a:t>
            </a:r>
            <a:endParaRPr lang="el-GR" sz="3200" dirty="0">
              <a:solidFill>
                <a:schemeClr val="tx1"/>
              </a:solidFill>
            </a:endParaRPr>
          </a:p>
          <a:p>
            <a:pPr algn="ctr"/>
            <a:endParaRPr lang="el-GR" sz="4400" b="1" dirty="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7136335" y="6488668"/>
            <a:ext cx="1897058" cy="369332"/>
          </a:xfrm>
          <a:prstGeom prst="rect">
            <a:avLst/>
          </a:prstGeom>
          <a:noFill/>
        </p:spPr>
        <p:txBody>
          <a:bodyPr wrap="none" rtlCol="0">
            <a:spAutoFit/>
          </a:bodyPr>
          <a:lstStyle/>
          <a:p>
            <a:r>
              <a:rPr lang="en-US" dirty="0" err="1"/>
              <a:t>Manou</a:t>
            </a:r>
            <a:r>
              <a:rPr lang="en-US" dirty="0"/>
              <a:t> et al. 2018</a:t>
            </a:r>
            <a:endParaRPr lang="el-GR" dirty="0"/>
          </a:p>
        </p:txBody>
      </p:sp>
      <p:sp>
        <p:nvSpPr>
          <p:cNvPr id="6" name="Τίτλος 1"/>
          <p:cNvSpPr txBox="1">
            <a:spLocks/>
          </p:cNvSpPr>
          <p:nvPr/>
        </p:nvSpPr>
        <p:spPr>
          <a:xfrm>
            <a:off x="0" y="0"/>
            <a:ext cx="3707904" cy="620688"/>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p>
            <a:pPr algn="ctr">
              <a:spcBef>
                <a:spcPct val="0"/>
              </a:spcBef>
            </a:pPr>
            <a:r>
              <a:rPr lang="el-GR" sz="2800" b="1" dirty="0">
                <a:solidFill>
                  <a:schemeClr val="bg1"/>
                </a:solidFill>
              </a:rPr>
              <a:t>1</a:t>
            </a:r>
            <a:r>
              <a:rPr lang="el-GR" sz="2800" b="1" baseline="30000" dirty="0">
                <a:solidFill>
                  <a:schemeClr val="bg1"/>
                </a:solidFill>
              </a:rPr>
              <a:t>ο</a:t>
            </a:r>
            <a:r>
              <a:rPr lang="el-GR" sz="2800" b="1" dirty="0">
                <a:solidFill>
                  <a:schemeClr val="bg1"/>
                </a:solidFill>
              </a:rPr>
              <a:t> Επίπεδο ΔΜΠ</a:t>
            </a:r>
          </a:p>
        </p:txBody>
      </p:sp>
      <p:graphicFrame>
        <p:nvGraphicFramePr>
          <p:cNvPr id="10" name="9 - Διάγραμμα"/>
          <p:cNvGraphicFramePr/>
          <p:nvPr>
            <p:extLst>
              <p:ext uri="{D42A27DB-BD31-4B8C-83A1-F6EECF244321}">
                <p14:modId xmlns:p14="http://schemas.microsoft.com/office/powerpoint/2010/main" xmlns="" val="3279379559"/>
              </p:ext>
            </p:extLst>
          </p:nvPr>
        </p:nvGraphicFramePr>
        <p:xfrm>
          <a:off x="0" y="476673"/>
          <a:ext cx="9144000" cy="63813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11 - Ευθεία γραμμή σύνδεσης"/>
          <p:cNvCxnSpPr/>
          <p:nvPr/>
        </p:nvCxnSpPr>
        <p:spPr>
          <a:xfrm>
            <a:off x="7812360" y="2348880"/>
            <a:ext cx="792088" cy="144016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12 - Ευθεία γραμμή σύνδεσης"/>
          <p:cNvCxnSpPr/>
          <p:nvPr/>
        </p:nvCxnSpPr>
        <p:spPr>
          <a:xfrm>
            <a:off x="6300192" y="692696"/>
            <a:ext cx="1080120" cy="1512168"/>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16 - Ευθεία γραμμή σύνδεσης"/>
          <p:cNvCxnSpPr/>
          <p:nvPr/>
        </p:nvCxnSpPr>
        <p:spPr>
          <a:xfrm>
            <a:off x="4067944" y="548680"/>
            <a:ext cx="1008112" cy="1368152"/>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19 - Ευθεία γραμμή σύνδεσης"/>
          <p:cNvCxnSpPr/>
          <p:nvPr/>
        </p:nvCxnSpPr>
        <p:spPr>
          <a:xfrm>
            <a:off x="7524328" y="4221088"/>
            <a:ext cx="1080120" cy="1440160"/>
          </a:xfrm>
          <a:prstGeom prst="line">
            <a:avLst/>
          </a:prstGeom>
        </p:spPr>
        <p:style>
          <a:lnRef idx="3">
            <a:schemeClr val="accent2"/>
          </a:lnRef>
          <a:fillRef idx="0">
            <a:schemeClr val="accent2"/>
          </a:fillRef>
          <a:effectRef idx="2">
            <a:schemeClr val="accent2"/>
          </a:effectRef>
          <a:fontRef idx="minor">
            <a:schemeClr val="tx1"/>
          </a:fontRef>
        </p:style>
      </p:cxnSp>
      <p:grpSp>
        <p:nvGrpSpPr>
          <p:cNvPr id="2" name="15 - Ομάδα"/>
          <p:cNvGrpSpPr/>
          <p:nvPr/>
        </p:nvGrpSpPr>
        <p:grpSpPr>
          <a:xfrm>
            <a:off x="0" y="1268760"/>
            <a:ext cx="9144000" cy="3960440"/>
            <a:chOff x="0" y="1268760"/>
            <a:chExt cx="9144000" cy="3960440"/>
          </a:xfrm>
        </p:grpSpPr>
        <p:sp>
          <p:nvSpPr>
            <p:cNvPr id="18" name="Παραλληλόγραμμο 23"/>
            <p:cNvSpPr/>
            <p:nvPr/>
          </p:nvSpPr>
          <p:spPr>
            <a:xfrm>
              <a:off x="0" y="1268760"/>
              <a:ext cx="9144000" cy="953191"/>
            </a:xfrm>
            <a:prstGeom prst="parallelogram">
              <a:avLst>
                <a:gd name="adj" fmla="val 101810"/>
              </a:avLst>
            </a:prstGeom>
            <a:ln>
              <a:noFill/>
            </a:ln>
          </p:spPr>
          <p:style>
            <a:lnRef idx="2">
              <a:schemeClr val="accent2">
                <a:shade val="50000"/>
              </a:schemeClr>
            </a:lnRef>
            <a:fillRef idx="1003">
              <a:schemeClr val="dk2"/>
            </a:fillRef>
            <a:effectRef idx="0">
              <a:schemeClr val="accent2"/>
            </a:effectRef>
            <a:fontRef idx="minor">
              <a:schemeClr val="lt1"/>
            </a:fontRef>
          </p:style>
          <p:txBody>
            <a:bodyPr rtlCol="0" anchor="ctr"/>
            <a:lstStyle/>
            <a:p>
              <a:pPr algn="ctr"/>
              <a:r>
                <a:rPr lang="el-GR" sz="2800" b="1" dirty="0"/>
                <a:t>Επίπεδο 1: </a:t>
              </a:r>
              <a:r>
                <a:rPr lang="el-GR" sz="2800" dirty="0"/>
                <a:t>Διδακτικός Μετασχηματισμός του περιεχομένου – Επιλογή των εννοιών</a:t>
              </a:r>
            </a:p>
          </p:txBody>
        </p:sp>
        <p:sp>
          <p:nvSpPr>
            <p:cNvPr id="19" name="Παραλληλόγραμμο 23"/>
            <p:cNvSpPr/>
            <p:nvPr/>
          </p:nvSpPr>
          <p:spPr>
            <a:xfrm>
              <a:off x="0" y="3933056"/>
              <a:ext cx="9144000" cy="1296144"/>
            </a:xfrm>
            <a:prstGeom prst="parallelogram">
              <a:avLst>
                <a:gd name="adj" fmla="val 101810"/>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l-GR" sz="2800" b="1" dirty="0"/>
                <a:t>Επίπεδο 2: </a:t>
              </a:r>
              <a:r>
                <a:rPr lang="el-GR" sz="2800" dirty="0"/>
                <a:t>Διδακτικός Μετασχηματισμός  του περιεχομένου των επιλεγόμενων εννοιών</a:t>
              </a:r>
            </a:p>
          </p:txBody>
        </p:sp>
        <p:sp>
          <p:nvSpPr>
            <p:cNvPr id="21" name="20 - Βέλος προς τα κάτω"/>
            <p:cNvSpPr/>
            <p:nvPr/>
          </p:nvSpPr>
          <p:spPr>
            <a:xfrm>
              <a:off x="4283968" y="2636912"/>
              <a:ext cx="576064" cy="1008112"/>
            </a:xfrm>
            <a:prstGeom prst="down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l-GR" dirty="0"/>
            </a:p>
          </p:txBody>
        </p:sp>
      </p:grpSp>
      <p:sp>
        <p:nvSpPr>
          <p:cNvPr id="14" name="13 - Βέλος προς τα κάτω"/>
          <p:cNvSpPr/>
          <p:nvPr/>
        </p:nvSpPr>
        <p:spPr>
          <a:xfrm>
            <a:off x="2123728" y="3573016"/>
            <a:ext cx="288032" cy="43204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817F5F5-1614-1149-B578-C24F52580E92}"/>
              </a:ext>
            </a:extLst>
          </p:cNvPr>
          <p:cNvSpPr>
            <a:spLocks noGrp="1"/>
          </p:cNvSpPr>
          <p:nvPr>
            <p:ph type="title"/>
          </p:nvPr>
        </p:nvSpPr>
        <p:spPr>
          <a:xfrm>
            <a:off x="692671" y="322637"/>
            <a:ext cx="7886700" cy="435605"/>
          </a:xfrm>
          <a:solidFill>
            <a:srgbClr val="990033"/>
          </a:solidFill>
        </p:spPr>
        <p:style>
          <a:lnRef idx="0">
            <a:schemeClr val="accent2"/>
          </a:lnRef>
          <a:fillRef idx="3">
            <a:schemeClr val="accent2"/>
          </a:fillRef>
          <a:effectRef idx="3">
            <a:schemeClr val="accent2"/>
          </a:effectRef>
          <a:fontRef idx="minor">
            <a:schemeClr val="lt1"/>
          </a:fontRef>
        </p:style>
        <p:txBody>
          <a:bodyPr>
            <a:noAutofit/>
          </a:bodyPr>
          <a:lstStyle/>
          <a:p>
            <a:r>
              <a:rPr lang="el-GR" sz="3600" b="1" dirty="0"/>
              <a:t>Μοντέλο Διδακτικής Αναδόμησης</a:t>
            </a:r>
            <a:endParaRPr lang="el-GR" sz="3600" b="1" dirty="0">
              <a:latin typeface="+mn-lt"/>
            </a:endParaRPr>
          </a:p>
        </p:txBody>
      </p:sp>
      <p:pic>
        <p:nvPicPr>
          <p:cNvPr id="5" name="Θέση περιεχομένου 4">
            <a:extLst>
              <a:ext uri="{FF2B5EF4-FFF2-40B4-BE49-F238E27FC236}">
                <a16:creationId xmlns:a16="http://schemas.microsoft.com/office/drawing/2014/main" xmlns="" id="{352AE9E3-CEB2-5644-9593-8E3514B11385}"/>
              </a:ext>
            </a:extLst>
          </p:cNvPr>
          <p:cNvPicPr>
            <a:picLocks noGrp="1" noChangeAspect="1"/>
          </p:cNvPicPr>
          <p:nvPr>
            <p:ph idx="1"/>
          </p:nvPr>
        </p:nvPicPr>
        <p:blipFill rotWithShape="1">
          <a:blip r:embed="rId3" cstate="print"/>
          <a:srcRect b="11481"/>
          <a:stretch/>
        </p:blipFill>
        <p:spPr>
          <a:xfrm>
            <a:off x="508351" y="1385626"/>
            <a:ext cx="8255340" cy="4086747"/>
          </a:xfrm>
        </p:spPr>
      </p:pic>
      <p:sp>
        <p:nvSpPr>
          <p:cNvPr id="6" name="Στρογγυλεμένο ορθογώνιο 5">
            <a:extLst>
              <a:ext uri="{FF2B5EF4-FFF2-40B4-BE49-F238E27FC236}">
                <a16:creationId xmlns:a16="http://schemas.microsoft.com/office/drawing/2014/main" xmlns="" id="{EC29F7A3-C0C5-0049-9613-B0C7D36A2BA5}"/>
              </a:ext>
            </a:extLst>
          </p:cNvPr>
          <p:cNvSpPr/>
          <p:nvPr/>
        </p:nvSpPr>
        <p:spPr>
          <a:xfrm>
            <a:off x="444330" y="4279843"/>
            <a:ext cx="3572097" cy="1407497"/>
          </a:xfrm>
          <a:prstGeom prst="roundRect">
            <a:avLst/>
          </a:prstGeom>
          <a:solidFill>
            <a:srgbClr val="E5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1500" b="1" dirty="0">
                <a:solidFill>
                  <a:schemeClr val="tx2"/>
                </a:solidFill>
                <a:ea typeface="Times New Roman" panose="02020603050405020304" pitchFamily="18" charset="0"/>
              </a:rPr>
              <a:t>(1)</a:t>
            </a:r>
          </a:p>
          <a:p>
            <a:pPr lvl="0" algn="ctr"/>
            <a:r>
              <a:rPr lang="el-GR" sz="1500" b="1" dirty="0">
                <a:solidFill>
                  <a:schemeClr val="tx2"/>
                </a:solidFill>
                <a:ea typeface="Times New Roman" panose="02020603050405020304" pitchFamily="18" charset="0"/>
              </a:rPr>
              <a:t>Διασ</a:t>
            </a:r>
            <a:r>
              <a:rPr lang="en-US" sz="1500" b="1" dirty="0">
                <a:solidFill>
                  <a:schemeClr val="tx2"/>
                </a:solidFill>
                <a:ea typeface="Times New Roman" panose="02020603050405020304" pitchFamily="18" charset="0"/>
              </a:rPr>
              <a:t>ά</a:t>
            </a:r>
            <a:r>
              <a:rPr lang="el-GR" sz="1500" b="1" dirty="0">
                <a:solidFill>
                  <a:schemeClr val="tx2"/>
                </a:solidFill>
                <a:ea typeface="Times New Roman" panose="02020603050405020304" pitchFamily="18" charset="0"/>
              </a:rPr>
              <a:t>φηση και ανάλυση του επιστημονικού περιεχομένου</a:t>
            </a:r>
          </a:p>
          <a:p>
            <a:pPr lvl="0" algn="ctr"/>
            <a:r>
              <a:rPr lang="el-GR" sz="1500" dirty="0">
                <a:solidFill>
                  <a:schemeClr val="tx2"/>
                </a:solidFill>
                <a:ea typeface="Times New Roman" panose="02020603050405020304" pitchFamily="18" charset="0"/>
              </a:rPr>
              <a:t>Διασάφηση του περιεχομένου </a:t>
            </a:r>
          </a:p>
          <a:p>
            <a:pPr lvl="0" algn="ctr"/>
            <a:r>
              <a:rPr lang="el-GR" sz="1500" dirty="0">
                <a:solidFill>
                  <a:schemeClr val="tx2"/>
                </a:solidFill>
                <a:ea typeface="Times New Roman" panose="02020603050405020304" pitchFamily="18" charset="0"/>
              </a:rPr>
              <a:t>&amp; </a:t>
            </a:r>
          </a:p>
          <a:p>
            <a:pPr lvl="0" algn="ctr"/>
            <a:r>
              <a:rPr lang="el-GR" sz="1500" dirty="0">
                <a:solidFill>
                  <a:schemeClr val="tx2"/>
                </a:solidFill>
                <a:ea typeface="Times New Roman" panose="02020603050405020304" pitchFamily="18" charset="0"/>
              </a:rPr>
              <a:t>Ανάλυση της εκπαιδευτικής αξίας</a:t>
            </a:r>
          </a:p>
        </p:txBody>
      </p:sp>
      <p:sp>
        <p:nvSpPr>
          <p:cNvPr id="7" name="Στρογγυλεμένο ορθογώνιο 6">
            <a:extLst>
              <a:ext uri="{FF2B5EF4-FFF2-40B4-BE49-F238E27FC236}">
                <a16:creationId xmlns:a16="http://schemas.microsoft.com/office/drawing/2014/main" xmlns="" id="{D91DAE52-1B8C-EF47-969E-C3FAA9C70D82}"/>
              </a:ext>
            </a:extLst>
          </p:cNvPr>
          <p:cNvSpPr/>
          <p:nvPr/>
        </p:nvSpPr>
        <p:spPr>
          <a:xfrm>
            <a:off x="5337537" y="4279843"/>
            <a:ext cx="3362134" cy="1407498"/>
          </a:xfrm>
          <a:prstGeom prst="roundRect">
            <a:avLst/>
          </a:prstGeom>
          <a:solidFill>
            <a:srgbClr val="E5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1500" b="1" dirty="0">
                <a:solidFill>
                  <a:schemeClr val="tx2"/>
                </a:solidFill>
                <a:ea typeface="Times New Roman" panose="02020603050405020304" pitchFamily="18" charset="0"/>
              </a:rPr>
              <a:t>(2)</a:t>
            </a:r>
          </a:p>
          <a:p>
            <a:pPr lvl="0" algn="ctr"/>
            <a:r>
              <a:rPr lang="el-GR" sz="1500" b="1" dirty="0">
                <a:solidFill>
                  <a:schemeClr val="tx2"/>
                </a:solidFill>
                <a:ea typeface="Times New Roman" panose="02020603050405020304" pitchFamily="18" charset="0"/>
              </a:rPr>
              <a:t>Έρευνα για τη διδασκαλία &amp; μάθηση</a:t>
            </a:r>
          </a:p>
          <a:p>
            <a:pPr lvl="0" algn="ctr"/>
            <a:r>
              <a:rPr lang="el-GR" sz="1500" dirty="0">
                <a:solidFill>
                  <a:schemeClr val="tx2"/>
                </a:solidFill>
                <a:ea typeface="Times New Roman" panose="02020603050405020304" pitchFamily="18" charset="0"/>
              </a:rPr>
              <a:t>Αντιλήψεις των μαθητών</a:t>
            </a:r>
          </a:p>
          <a:p>
            <a:pPr lvl="0" algn="ctr"/>
            <a:r>
              <a:rPr lang="el-GR" sz="1500" dirty="0">
                <a:solidFill>
                  <a:schemeClr val="tx2"/>
                </a:solidFill>
                <a:ea typeface="Times New Roman" panose="02020603050405020304" pitchFamily="18" charset="0"/>
              </a:rPr>
              <a:t>Διαδικασίες διδασκαλίας και μάθησης</a:t>
            </a:r>
          </a:p>
          <a:p>
            <a:pPr lvl="0" algn="ctr"/>
            <a:r>
              <a:rPr lang="el-GR" sz="1500" dirty="0">
                <a:solidFill>
                  <a:schemeClr val="tx2"/>
                </a:solidFill>
                <a:ea typeface="Times New Roman" panose="02020603050405020304" pitchFamily="18" charset="0"/>
              </a:rPr>
              <a:t>Απόψεις και αντιλήψεις εκπαιδευτικώ</a:t>
            </a:r>
            <a:r>
              <a:rPr lang="el-GR" sz="1500" dirty="0">
                <a:solidFill>
                  <a:schemeClr val="tx1"/>
                </a:solidFill>
                <a:ea typeface="Times New Roman" panose="02020603050405020304" pitchFamily="18" charset="0"/>
              </a:rPr>
              <a:t>ν</a:t>
            </a:r>
          </a:p>
        </p:txBody>
      </p:sp>
      <p:sp>
        <p:nvSpPr>
          <p:cNvPr id="8" name="Στρογγυλεμένο ορθογώνιο 7">
            <a:extLst>
              <a:ext uri="{FF2B5EF4-FFF2-40B4-BE49-F238E27FC236}">
                <a16:creationId xmlns:a16="http://schemas.microsoft.com/office/drawing/2014/main" xmlns="" id="{BC635265-AA3F-A943-99B9-D52D32925C40}"/>
              </a:ext>
            </a:extLst>
          </p:cNvPr>
          <p:cNvSpPr/>
          <p:nvPr/>
        </p:nvSpPr>
        <p:spPr>
          <a:xfrm>
            <a:off x="2743862" y="1444816"/>
            <a:ext cx="3784319" cy="1203797"/>
          </a:xfrm>
          <a:prstGeom prst="roundRect">
            <a:avLst/>
          </a:prstGeom>
          <a:solidFill>
            <a:srgbClr val="E5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1500" b="1" dirty="0">
                <a:solidFill>
                  <a:schemeClr val="tx2"/>
                </a:solidFill>
                <a:ea typeface="Times New Roman" panose="02020603050405020304" pitchFamily="18" charset="0"/>
              </a:rPr>
              <a:t>(3)</a:t>
            </a:r>
          </a:p>
          <a:p>
            <a:pPr lvl="0" algn="ctr"/>
            <a:r>
              <a:rPr lang="el-GR" sz="1500" b="1" dirty="0">
                <a:solidFill>
                  <a:schemeClr val="tx2"/>
                </a:solidFill>
                <a:ea typeface="Times New Roman" panose="02020603050405020304" pitchFamily="18" charset="0"/>
              </a:rPr>
              <a:t>Σχεδιασμός και αξιολόγηση περιβαλλόντων διδασκαλίας και μάθησης</a:t>
            </a:r>
          </a:p>
          <a:p>
            <a:pPr lvl="0" algn="ctr"/>
            <a:r>
              <a:rPr lang="el-GR" sz="1500" dirty="0">
                <a:solidFill>
                  <a:schemeClr val="tx2"/>
                </a:solidFill>
                <a:ea typeface="Times New Roman" panose="02020603050405020304" pitchFamily="18" charset="0"/>
              </a:rPr>
              <a:t>Λαμβάνονται υπόψη θέματα πραγματικών περιβαλλόντων διδασκαλίας και μάθησης </a:t>
            </a:r>
          </a:p>
        </p:txBody>
      </p:sp>
      <p:sp>
        <p:nvSpPr>
          <p:cNvPr id="10" name="TextBox 9">
            <a:extLst>
              <a:ext uri="{FF2B5EF4-FFF2-40B4-BE49-F238E27FC236}">
                <a16:creationId xmlns:a16="http://schemas.microsoft.com/office/drawing/2014/main" xmlns="" id="{A2296112-9C8B-6941-AD8B-4341A296D87B}"/>
              </a:ext>
            </a:extLst>
          </p:cNvPr>
          <p:cNvSpPr txBox="1"/>
          <p:nvPr/>
        </p:nvSpPr>
        <p:spPr>
          <a:xfrm>
            <a:off x="5140348" y="6099757"/>
            <a:ext cx="3756512" cy="300082"/>
          </a:xfrm>
          <a:prstGeom prst="rect">
            <a:avLst/>
          </a:prstGeom>
          <a:noFill/>
        </p:spPr>
        <p:txBody>
          <a:bodyPr wrap="square">
            <a:spAutoFit/>
          </a:bodyPr>
          <a:lstStyle/>
          <a:p>
            <a:pPr algn="ctr"/>
            <a:r>
              <a:rPr lang="en" sz="1350" dirty="0">
                <a:solidFill>
                  <a:srgbClr val="374558"/>
                </a:solidFill>
              </a:rPr>
              <a:t>(</a:t>
            </a:r>
            <a:r>
              <a:rPr lang="en" sz="1350" dirty="0" err="1">
                <a:solidFill>
                  <a:srgbClr val="374558"/>
                </a:solidFill>
              </a:rPr>
              <a:t>Duit</a:t>
            </a:r>
            <a:r>
              <a:rPr lang="en" sz="1350" dirty="0">
                <a:solidFill>
                  <a:srgbClr val="374558"/>
                </a:solidFill>
              </a:rPr>
              <a:t>  200</a:t>
            </a:r>
            <a:r>
              <a:rPr lang="el-GR" sz="1350" dirty="0">
                <a:solidFill>
                  <a:srgbClr val="374558"/>
                </a:solidFill>
              </a:rPr>
              <a:t>7, </a:t>
            </a:r>
            <a:r>
              <a:rPr lang="en" sz="1350" dirty="0">
                <a:solidFill>
                  <a:srgbClr val="374558"/>
                </a:solidFill>
              </a:rPr>
              <a:t> </a:t>
            </a:r>
            <a:r>
              <a:rPr lang="en" sz="1350" dirty="0" err="1">
                <a:solidFill>
                  <a:srgbClr val="374558"/>
                </a:solidFill>
              </a:rPr>
              <a:t>Duit</a:t>
            </a:r>
            <a:r>
              <a:rPr lang="en" sz="1350" dirty="0">
                <a:solidFill>
                  <a:srgbClr val="374558"/>
                </a:solidFill>
              </a:rPr>
              <a:t> </a:t>
            </a:r>
            <a:r>
              <a:rPr lang="el-GR" sz="1350" dirty="0">
                <a:solidFill>
                  <a:srgbClr val="374558"/>
                </a:solidFill>
              </a:rPr>
              <a:t>κ.ά.  2012</a:t>
            </a:r>
            <a:r>
              <a:rPr lang="en-US" sz="1350" dirty="0">
                <a:solidFill>
                  <a:srgbClr val="374558"/>
                </a:solidFill>
              </a:rPr>
              <a:t>, </a:t>
            </a:r>
            <a:r>
              <a:rPr lang="en-US" sz="1350" dirty="0" err="1">
                <a:solidFill>
                  <a:srgbClr val="374558"/>
                </a:solidFill>
              </a:rPr>
              <a:t>Stavrou</a:t>
            </a:r>
            <a:r>
              <a:rPr lang="en-US" sz="1350" dirty="0">
                <a:solidFill>
                  <a:srgbClr val="374558"/>
                </a:solidFill>
              </a:rPr>
              <a:t> &amp; </a:t>
            </a:r>
            <a:r>
              <a:rPr lang="en-US" sz="1350" dirty="0" err="1">
                <a:solidFill>
                  <a:srgbClr val="374558"/>
                </a:solidFill>
              </a:rPr>
              <a:t>Duit</a:t>
            </a:r>
            <a:r>
              <a:rPr lang="en-US" sz="1350" dirty="0">
                <a:solidFill>
                  <a:srgbClr val="374558"/>
                </a:solidFill>
              </a:rPr>
              <a:t> 2014</a:t>
            </a:r>
            <a:r>
              <a:rPr lang="el-GR" sz="1350" dirty="0">
                <a:solidFill>
                  <a:srgbClr val="374558"/>
                </a:solidFill>
              </a:rPr>
              <a:t>)</a:t>
            </a:r>
          </a:p>
        </p:txBody>
      </p:sp>
      <p:sp>
        <p:nvSpPr>
          <p:cNvPr id="3" name="Θέση αριθμού διαφάνειας 2">
            <a:extLst>
              <a:ext uri="{FF2B5EF4-FFF2-40B4-BE49-F238E27FC236}">
                <a16:creationId xmlns:a16="http://schemas.microsoft.com/office/drawing/2014/main" xmlns="" id="{098BCBBA-45AD-A84E-B726-8D9EF0D17495}"/>
              </a:ext>
            </a:extLst>
          </p:cNvPr>
          <p:cNvSpPr>
            <a:spLocks noGrp="1"/>
          </p:cNvSpPr>
          <p:nvPr>
            <p:ph type="sldNum" sz="quarter" idx="12"/>
          </p:nvPr>
        </p:nvSpPr>
        <p:spPr/>
        <p:txBody>
          <a:bodyPr/>
          <a:lstStyle/>
          <a:p>
            <a:fld id="{59EE8365-17C1-974E-B18D-1D226F2D1A43}" type="slidenum">
              <a:rPr lang="el-GR" smtClean="0"/>
              <a:pPr/>
              <a:t>32</a:t>
            </a:fld>
            <a:endParaRPr lang="el-GR"/>
          </a:p>
        </p:txBody>
      </p:sp>
      <p:sp>
        <p:nvSpPr>
          <p:cNvPr id="9" name="8 - Στρογγυλεμένο ορθογώνιο"/>
          <p:cNvSpPr/>
          <p:nvPr/>
        </p:nvSpPr>
        <p:spPr>
          <a:xfrm>
            <a:off x="611560" y="4293096"/>
            <a:ext cx="3312368" cy="1368152"/>
          </a:xfrm>
          <a:prstGeom prst="roundRect">
            <a:avLst/>
          </a:prstGeom>
          <a:noFill/>
          <a:ln w="571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Στρογγυλεμένο ορθογώνιο"/>
          <p:cNvSpPr/>
          <p:nvPr/>
        </p:nvSpPr>
        <p:spPr>
          <a:xfrm>
            <a:off x="5436096" y="4293096"/>
            <a:ext cx="3312368" cy="1440160"/>
          </a:xfrm>
          <a:prstGeom prst="roundRect">
            <a:avLst/>
          </a:prstGeom>
          <a:noFill/>
          <a:ln w="571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8090270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0" y="0"/>
            <a:ext cx="5796136" cy="620688"/>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p>
            <a:pPr algn="ctr">
              <a:spcBef>
                <a:spcPct val="0"/>
              </a:spcBef>
            </a:pPr>
            <a:r>
              <a:rPr lang="el-GR" sz="2400" b="1" dirty="0">
                <a:solidFill>
                  <a:schemeClr val="bg1"/>
                </a:solidFill>
              </a:rPr>
              <a:t>2</a:t>
            </a:r>
            <a:r>
              <a:rPr lang="el-GR" sz="2400" b="1" baseline="30000" dirty="0">
                <a:solidFill>
                  <a:schemeClr val="bg1"/>
                </a:solidFill>
              </a:rPr>
              <a:t>ο</a:t>
            </a:r>
            <a:r>
              <a:rPr lang="el-GR" sz="2400" b="1" dirty="0">
                <a:solidFill>
                  <a:schemeClr val="bg1"/>
                </a:solidFill>
              </a:rPr>
              <a:t> Επίπεδο ΔΜΠ: Μέγεθος και Κλίμακα</a:t>
            </a:r>
          </a:p>
        </p:txBody>
      </p:sp>
      <p:graphicFrame>
        <p:nvGraphicFramePr>
          <p:cNvPr id="5" name="4 - Διάγραμμα"/>
          <p:cNvGraphicFramePr/>
          <p:nvPr>
            <p:extLst>
              <p:ext uri="{D42A27DB-BD31-4B8C-83A1-F6EECF244321}">
                <p14:modId xmlns:p14="http://schemas.microsoft.com/office/powerpoint/2010/main" xmlns="" val="3583392200"/>
              </p:ext>
            </p:extLst>
          </p:nvPr>
        </p:nvGraphicFramePr>
        <p:xfrm>
          <a:off x="0" y="620688"/>
          <a:ext cx="9144000" cy="6237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251520" y="0"/>
            <a:ext cx="8568952" cy="476672"/>
          </a:xfrm>
          <a:solidFill>
            <a:srgbClr val="990033"/>
          </a:solidFill>
        </p:spPr>
        <p:style>
          <a:lnRef idx="0">
            <a:schemeClr val="accent4"/>
          </a:lnRef>
          <a:fillRef idx="3">
            <a:schemeClr val="accent4"/>
          </a:fillRef>
          <a:effectRef idx="3">
            <a:schemeClr val="accent4"/>
          </a:effectRef>
          <a:fontRef idx="minor">
            <a:schemeClr val="lt1"/>
          </a:fontRef>
        </p:style>
        <p:txBody>
          <a:bodyPr>
            <a:noAutofit/>
          </a:bodyPr>
          <a:lstStyle/>
          <a:p>
            <a:r>
              <a:rPr lang="el-GR" sz="2800" b="1" dirty="0"/>
              <a:t>Ιδέες για το «Μέγεθος και Κλίμακα»</a:t>
            </a:r>
            <a:endParaRPr lang="el-GR" sz="2400" dirty="0"/>
          </a:p>
        </p:txBody>
      </p:sp>
      <p:graphicFrame>
        <p:nvGraphicFramePr>
          <p:cNvPr id="5" name="4 - Διάγραμμα"/>
          <p:cNvGraphicFramePr/>
          <p:nvPr/>
        </p:nvGraphicFramePr>
        <p:xfrm>
          <a:off x="179512" y="548680"/>
          <a:ext cx="3456384"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 Στρογγυλεμένο ορθογώνιο"/>
          <p:cNvSpPr/>
          <p:nvPr/>
        </p:nvSpPr>
        <p:spPr>
          <a:xfrm>
            <a:off x="3635896" y="548680"/>
            <a:ext cx="5508104"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2000" dirty="0">
                <a:solidFill>
                  <a:schemeClr val="bg1"/>
                </a:solidFill>
              </a:rPr>
              <a:t>● Οι κατηγοριοποιήσεις είναι στοιχειώδεις, π.χ. ορατό-αόρατο, μικρό, μεσαίο, μεγάλο.</a:t>
            </a:r>
          </a:p>
          <a:p>
            <a:pPr algn="just"/>
            <a:r>
              <a:rPr lang="el-GR" sz="2000" dirty="0">
                <a:solidFill>
                  <a:schemeClr val="bg1"/>
                </a:solidFill>
              </a:rPr>
              <a:t>● Όλα τα αόρατα αντικείμενα έχουν το ίδιο μέγεθος</a:t>
            </a:r>
          </a:p>
        </p:txBody>
      </p:sp>
      <p:sp>
        <p:nvSpPr>
          <p:cNvPr id="7" name="6 - Στρογγυλεμένο ορθογώνιο"/>
          <p:cNvSpPr/>
          <p:nvPr/>
        </p:nvSpPr>
        <p:spPr>
          <a:xfrm>
            <a:off x="3744416" y="1916832"/>
            <a:ext cx="5364088"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2000" dirty="0">
                <a:solidFill>
                  <a:schemeClr val="bg1"/>
                </a:solidFill>
                <a:latin typeface="Century Gothic"/>
              </a:rPr>
              <a:t>● </a:t>
            </a:r>
            <a:r>
              <a:rPr lang="el-GR" sz="2000" dirty="0">
                <a:solidFill>
                  <a:schemeClr val="bg1"/>
                </a:solidFill>
              </a:rPr>
              <a:t>Δυσκολία στη </a:t>
            </a:r>
            <a:r>
              <a:rPr lang="el-GR" sz="2000" dirty="0" err="1">
                <a:solidFill>
                  <a:schemeClr val="bg1"/>
                </a:solidFill>
              </a:rPr>
              <a:t>σειροθέτηση</a:t>
            </a:r>
            <a:r>
              <a:rPr lang="el-GR" sz="2000" dirty="0">
                <a:solidFill>
                  <a:schemeClr val="bg1"/>
                </a:solidFill>
              </a:rPr>
              <a:t> αόρατων αντικειμένων</a:t>
            </a:r>
          </a:p>
          <a:p>
            <a:pPr algn="just"/>
            <a:r>
              <a:rPr lang="el-GR" sz="2000" i="1" dirty="0" err="1">
                <a:solidFill>
                  <a:schemeClr val="bg1"/>
                </a:solidFill>
              </a:rPr>
              <a:t>Π.χ</a:t>
            </a:r>
            <a:r>
              <a:rPr lang="el-GR" sz="2000" i="1" dirty="0">
                <a:solidFill>
                  <a:schemeClr val="bg1"/>
                </a:solidFill>
              </a:rPr>
              <a:t> Το άτομο δεν θεωρείται το μικρότερο αντικείμενο</a:t>
            </a:r>
          </a:p>
        </p:txBody>
      </p:sp>
      <p:sp>
        <p:nvSpPr>
          <p:cNvPr id="8" name="7 - Στρογγυλεμένο ορθογώνιο"/>
          <p:cNvSpPr/>
          <p:nvPr/>
        </p:nvSpPr>
        <p:spPr>
          <a:xfrm>
            <a:off x="3779912" y="5445224"/>
            <a:ext cx="5292080"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2000" dirty="0">
                <a:solidFill>
                  <a:schemeClr val="bg1"/>
                </a:solidFill>
              </a:rPr>
              <a:t>Δυσκολία στην απόδοση του απόλυτου μεγέθους αντικειμένων με μέγεθος από το χιλιοστό και κάτω </a:t>
            </a:r>
          </a:p>
        </p:txBody>
      </p:sp>
      <p:sp>
        <p:nvSpPr>
          <p:cNvPr id="9" name="8 - Στρογγυλεμένο ορθογώνιο"/>
          <p:cNvSpPr/>
          <p:nvPr/>
        </p:nvSpPr>
        <p:spPr>
          <a:xfrm>
            <a:off x="3779912" y="3645024"/>
            <a:ext cx="5220072"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2000" dirty="0">
                <a:solidFill>
                  <a:schemeClr val="bg1"/>
                </a:solidFill>
              </a:rPr>
              <a:t>Δυσκολία διατύπωσης αναλογικού συλλογισμού</a:t>
            </a:r>
          </a:p>
        </p:txBody>
      </p:sp>
      <p:sp>
        <p:nvSpPr>
          <p:cNvPr id="10" name="9 - TextBox"/>
          <p:cNvSpPr txBox="1"/>
          <p:nvPr/>
        </p:nvSpPr>
        <p:spPr>
          <a:xfrm>
            <a:off x="6278847" y="6528153"/>
            <a:ext cx="2744662" cy="276999"/>
          </a:xfrm>
          <a:prstGeom prst="rect">
            <a:avLst/>
          </a:prstGeom>
          <a:noFill/>
        </p:spPr>
        <p:txBody>
          <a:bodyPr wrap="none" rtlCol="0">
            <a:spAutoFit/>
          </a:bodyPr>
          <a:lstStyle/>
          <a:p>
            <a:r>
              <a:rPr lang="el-GR" sz="1200" dirty="0"/>
              <a:t>(</a:t>
            </a:r>
            <a:r>
              <a:rPr lang="en-US" sz="1200" dirty="0"/>
              <a:t>Magana et al., 2012; </a:t>
            </a:r>
            <a:r>
              <a:rPr lang="en-US" sz="1200" dirty="0" err="1"/>
              <a:t>Tretter</a:t>
            </a:r>
            <a:r>
              <a:rPr lang="en-US" sz="1200" dirty="0"/>
              <a:t> et al., 2006</a:t>
            </a:r>
            <a:r>
              <a:rPr lang="el-GR" sz="12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noChangeAspect="1"/>
          </p:cNvGraphicFramePr>
          <p:nvPr>
            <p:ph idx="1"/>
          </p:nvPr>
        </p:nvGraphicFramePr>
        <p:xfrm>
          <a:off x="-2268760" y="0"/>
          <a:ext cx="5832648" cy="6858000"/>
        </p:xfrm>
        <a:graphic>
          <a:graphicData uri="http://schemas.openxmlformats.org/presentationml/2006/ole">
            <p:oleObj spid="_x0000_s108585" name="Έγγραφο" r:id="rId3" imgW="11796544" imgH="11795811" progId="Word.Document.12">
              <p:embed/>
            </p:oleObj>
          </a:graphicData>
        </a:graphic>
      </p:graphicFrame>
      <p:grpSp>
        <p:nvGrpSpPr>
          <p:cNvPr id="2" name="14 - Ομάδα"/>
          <p:cNvGrpSpPr/>
          <p:nvPr/>
        </p:nvGrpSpPr>
        <p:grpSpPr>
          <a:xfrm>
            <a:off x="1043608" y="332656"/>
            <a:ext cx="2240102" cy="6201980"/>
            <a:chOff x="1043608" y="332656"/>
            <a:chExt cx="2240102" cy="6201980"/>
          </a:xfrm>
        </p:grpSpPr>
        <p:sp>
          <p:nvSpPr>
            <p:cNvPr id="8" name="7 - TextBox"/>
            <p:cNvSpPr txBox="1"/>
            <p:nvPr/>
          </p:nvSpPr>
          <p:spPr>
            <a:xfrm>
              <a:off x="1115616" y="4221088"/>
              <a:ext cx="2168094" cy="369332"/>
            </a:xfrm>
            <a:prstGeom prst="rect">
              <a:avLst/>
            </a:prstGeom>
            <a:noFill/>
          </p:spPr>
          <p:txBody>
            <a:bodyPr wrap="none" rtlCol="0">
              <a:spAutoFit/>
            </a:bodyPr>
            <a:lstStyle/>
            <a:p>
              <a:r>
                <a:rPr lang="el-GR" dirty="0"/>
                <a:t>Ερυθρό αιμοσφαίριο</a:t>
              </a:r>
            </a:p>
          </p:txBody>
        </p:sp>
        <p:sp>
          <p:nvSpPr>
            <p:cNvPr id="9" name="8 - TextBox"/>
            <p:cNvSpPr txBox="1"/>
            <p:nvPr/>
          </p:nvSpPr>
          <p:spPr>
            <a:xfrm>
              <a:off x="1115616" y="4941168"/>
              <a:ext cx="1059906" cy="369332"/>
            </a:xfrm>
            <a:prstGeom prst="rect">
              <a:avLst/>
            </a:prstGeom>
            <a:noFill/>
          </p:spPr>
          <p:txBody>
            <a:bodyPr wrap="none" rtlCol="0">
              <a:spAutoFit/>
            </a:bodyPr>
            <a:lstStyle/>
            <a:p>
              <a:r>
                <a:rPr lang="el-GR" dirty="0"/>
                <a:t>βακτήριο</a:t>
              </a:r>
            </a:p>
          </p:txBody>
        </p:sp>
        <p:sp>
          <p:nvSpPr>
            <p:cNvPr id="10" name="9 - TextBox"/>
            <p:cNvSpPr txBox="1"/>
            <p:nvPr/>
          </p:nvSpPr>
          <p:spPr>
            <a:xfrm>
              <a:off x="1475656" y="3429000"/>
              <a:ext cx="675891" cy="369332"/>
            </a:xfrm>
            <a:prstGeom prst="rect">
              <a:avLst/>
            </a:prstGeom>
            <a:noFill/>
          </p:spPr>
          <p:txBody>
            <a:bodyPr wrap="none" rtlCol="0">
              <a:spAutoFit/>
            </a:bodyPr>
            <a:lstStyle/>
            <a:p>
              <a:r>
                <a:rPr lang="el-GR" dirty="0"/>
                <a:t>τρίχα</a:t>
              </a:r>
            </a:p>
          </p:txBody>
        </p:sp>
        <p:sp>
          <p:nvSpPr>
            <p:cNvPr id="11" name="10 - TextBox"/>
            <p:cNvSpPr txBox="1"/>
            <p:nvPr/>
          </p:nvSpPr>
          <p:spPr>
            <a:xfrm>
              <a:off x="1043608" y="332656"/>
              <a:ext cx="1164678" cy="369332"/>
            </a:xfrm>
            <a:prstGeom prst="rect">
              <a:avLst/>
            </a:prstGeom>
            <a:noFill/>
          </p:spPr>
          <p:txBody>
            <a:bodyPr wrap="none" rtlCol="0">
              <a:spAutoFit/>
            </a:bodyPr>
            <a:lstStyle/>
            <a:p>
              <a:r>
                <a:rPr lang="el-GR" dirty="0"/>
                <a:t>άνθρωπος</a:t>
              </a:r>
            </a:p>
          </p:txBody>
        </p:sp>
        <p:sp>
          <p:nvSpPr>
            <p:cNvPr id="12" name="11 - TextBox"/>
            <p:cNvSpPr txBox="1"/>
            <p:nvPr/>
          </p:nvSpPr>
          <p:spPr>
            <a:xfrm>
              <a:off x="1187624" y="2492896"/>
              <a:ext cx="1068241" cy="369332"/>
            </a:xfrm>
            <a:prstGeom prst="rect">
              <a:avLst/>
            </a:prstGeom>
            <a:noFill/>
          </p:spPr>
          <p:txBody>
            <a:bodyPr wrap="none" rtlCol="0">
              <a:spAutoFit/>
            </a:bodyPr>
            <a:lstStyle/>
            <a:p>
              <a:r>
                <a:rPr lang="el-GR" dirty="0"/>
                <a:t>μυρμήγκι</a:t>
              </a:r>
            </a:p>
          </p:txBody>
        </p:sp>
        <p:sp>
          <p:nvSpPr>
            <p:cNvPr id="13" name="12 - TextBox"/>
            <p:cNvSpPr txBox="1"/>
            <p:nvPr/>
          </p:nvSpPr>
          <p:spPr>
            <a:xfrm>
              <a:off x="1259632" y="6165304"/>
              <a:ext cx="465192" cy="369332"/>
            </a:xfrm>
            <a:prstGeom prst="rect">
              <a:avLst/>
            </a:prstGeom>
            <a:noFill/>
          </p:spPr>
          <p:txBody>
            <a:bodyPr wrap="none" rtlCol="0">
              <a:spAutoFit/>
            </a:bodyPr>
            <a:lstStyle/>
            <a:p>
              <a:r>
                <a:rPr lang="el-GR" dirty="0"/>
                <a:t>ιός</a:t>
              </a:r>
            </a:p>
          </p:txBody>
        </p:sp>
      </p:grpSp>
      <p:sp>
        <p:nvSpPr>
          <p:cNvPr id="14" name="Τίτλος 1"/>
          <p:cNvSpPr txBox="1">
            <a:spLocks/>
          </p:cNvSpPr>
          <p:nvPr/>
        </p:nvSpPr>
        <p:spPr>
          <a:xfrm>
            <a:off x="3277050" y="980728"/>
            <a:ext cx="5544616" cy="1512168"/>
          </a:xfrm>
          <a:prstGeom prst="rect">
            <a:avLst/>
          </a:prstGeom>
          <a:ln>
            <a:noFill/>
          </a:ln>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p>
            <a:pPr lvl="0" algn="ctr">
              <a:spcBef>
                <a:spcPct val="0"/>
              </a:spcBef>
            </a:pPr>
            <a:r>
              <a:rPr lang="el-GR" sz="2400" b="1" dirty="0">
                <a:solidFill>
                  <a:schemeClr val="bg1"/>
                </a:solidFill>
              </a:rPr>
              <a:t>Ποιες όψεις του περιεχομένου της έννοιας Μέγεθος και Κλίμακα αναγνωρίζετε;</a:t>
            </a:r>
            <a:endParaRPr kumimoji="0" lang="el-GR" sz="2400" b="1" i="0" u="none" strike="noStrike" kern="1200" cap="none" spc="0" normalizeH="0" baseline="0" noProof="0" dirty="0">
              <a:ln>
                <a:noFill/>
              </a:ln>
              <a:solidFill>
                <a:schemeClr val="bg1"/>
              </a:solidFill>
              <a:effectLst/>
              <a:uLnTx/>
              <a:uFillTx/>
            </a:endParaRPr>
          </a:p>
        </p:txBody>
      </p:sp>
      <p:sp>
        <p:nvSpPr>
          <p:cNvPr id="16" name="Τίτλος 1"/>
          <p:cNvSpPr txBox="1">
            <a:spLocks/>
          </p:cNvSpPr>
          <p:nvPr/>
        </p:nvSpPr>
        <p:spPr>
          <a:xfrm>
            <a:off x="2987824" y="0"/>
            <a:ext cx="6156176" cy="836712"/>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p>
            <a:pPr algn="ctr">
              <a:spcBef>
                <a:spcPct val="0"/>
              </a:spcBef>
            </a:pPr>
            <a:r>
              <a:rPr lang="el-GR" sz="2800" b="1" dirty="0">
                <a:solidFill>
                  <a:schemeClr val="bg1"/>
                </a:solidFill>
              </a:rPr>
              <a:t>2</a:t>
            </a:r>
            <a:r>
              <a:rPr lang="el-GR" sz="2800" b="1" baseline="30000" dirty="0">
                <a:solidFill>
                  <a:schemeClr val="bg1"/>
                </a:solidFill>
              </a:rPr>
              <a:t>ο</a:t>
            </a:r>
            <a:r>
              <a:rPr lang="el-GR" sz="2800" b="1" dirty="0">
                <a:solidFill>
                  <a:schemeClr val="bg1"/>
                </a:solidFill>
              </a:rPr>
              <a:t> Επίπεδο ΔΜΠ: Μέγεθος και Κλίμακα</a:t>
            </a:r>
          </a:p>
        </p:txBody>
      </p:sp>
      <p:graphicFrame>
        <p:nvGraphicFramePr>
          <p:cNvPr id="17" name="16 - Διάγραμμα"/>
          <p:cNvGraphicFramePr/>
          <p:nvPr/>
        </p:nvGraphicFramePr>
        <p:xfrm>
          <a:off x="2915816" y="2780928"/>
          <a:ext cx="6228184" cy="37890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17 - TextBox"/>
          <p:cNvSpPr txBox="1"/>
          <p:nvPr/>
        </p:nvSpPr>
        <p:spPr>
          <a:xfrm>
            <a:off x="7092280" y="4365104"/>
            <a:ext cx="397866" cy="584775"/>
          </a:xfrm>
          <a:prstGeom prst="rect">
            <a:avLst/>
          </a:prstGeom>
          <a:noFill/>
        </p:spPr>
        <p:txBody>
          <a:bodyPr wrap="none" rtlCol="0">
            <a:spAutoFit/>
          </a:bodyPr>
          <a:lstStyle/>
          <a:p>
            <a:r>
              <a:rPr lang="el-GR" sz="3200" dirty="0">
                <a:solidFill>
                  <a:srgbClr val="C00000"/>
                </a:solidFill>
              </a:rPr>
              <a:t>Χ</a:t>
            </a:r>
          </a:p>
        </p:txBody>
      </p:sp>
      <p:sp>
        <p:nvSpPr>
          <p:cNvPr id="19" name="18 - TextBox"/>
          <p:cNvSpPr txBox="1"/>
          <p:nvPr/>
        </p:nvSpPr>
        <p:spPr>
          <a:xfrm>
            <a:off x="7308304" y="5157192"/>
            <a:ext cx="397866" cy="584775"/>
          </a:xfrm>
          <a:prstGeom prst="rect">
            <a:avLst/>
          </a:prstGeom>
          <a:noFill/>
        </p:spPr>
        <p:txBody>
          <a:bodyPr wrap="none" rtlCol="0">
            <a:spAutoFit/>
          </a:bodyPr>
          <a:lstStyle/>
          <a:p>
            <a:r>
              <a:rPr lang="el-GR" sz="3200" dirty="0">
                <a:solidFill>
                  <a:srgbClr val="C00000"/>
                </a:solidFill>
              </a:rPr>
              <a:t>Χ</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Graphic spid="17" grpId="0">
        <p:bldAsOne/>
      </p:bldGraphic>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323528" y="0"/>
            <a:ext cx="8100392" cy="548680"/>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p>
            <a:pPr algn="ctr">
              <a:spcBef>
                <a:spcPct val="0"/>
              </a:spcBef>
            </a:pPr>
            <a:r>
              <a:rPr lang="el-GR" sz="3200" b="1" dirty="0">
                <a:solidFill>
                  <a:schemeClr val="bg1"/>
                </a:solidFill>
              </a:rPr>
              <a:t>2</a:t>
            </a:r>
            <a:r>
              <a:rPr lang="el-GR" sz="3200" b="1" baseline="30000" dirty="0">
                <a:solidFill>
                  <a:schemeClr val="bg1"/>
                </a:solidFill>
              </a:rPr>
              <a:t>ο</a:t>
            </a:r>
            <a:r>
              <a:rPr lang="el-GR" sz="3200" b="1" dirty="0">
                <a:solidFill>
                  <a:schemeClr val="bg1"/>
                </a:solidFill>
              </a:rPr>
              <a:t> Επίπεδο ΔΜΠ: Μέγεθος και Κλίμακα</a:t>
            </a:r>
          </a:p>
        </p:txBody>
      </p:sp>
      <p:pic>
        <p:nvPicPr>
          <p:cNvPr id="113666" name="Picture 2"/>
          <p:cNvPicPr>
            <a:picLocks noChangeAspect="1" noChangeArrowheads="1"/>
          </p:cNvPicPr>
          <p:nvPr/>
        </p:nvPicPr>
        <p:blipFill>
          <a:blip r:embed="rId2" cstate="print"/>
          <a:srcRect l="11895" t="23250" r="53239" b="37375"/>
          <a:stretch>
            <a:fillRect/>
          </a:stretch>
        </p:blipFill>
        <p:spPr bwMode="auto">
          <a:xfrm>
            <a:off x="0" y="782171"/>
            <a:ext cx="9144000" cy="5805715"/>
          </a:xfrm>
          <a:prstGeom prst="rect">
            <a:avLst/>
          </a:prstGeom>
          <a:noFill/>
          <a:ln w="9525">
            <a:noFill/>
            <a:miter lim="800000"/>
            <a:headEnd/>
            <a:tailEnd/>
          </a:ln>
        </p:spPr>
      </p:pic>
      <p:pic>
        <p:nvPicPr>
          <p:cNvPr id="113667" name="Picture 3"/>
          <p:cNvPicPr>
            <a:picLocks noChangeAspect="1" noChangeArrowheads="1"/>
          </p:cNvPicPr>
          <p:nvPr/>
        </p:nvPicPr>
        <p:blipFill>
          <a:blip r:embed="rId3" cstate="print"/>
          <a:srcRect l="11813" t="23422" r="53321" b="39395"/>
          <a:stretch>
            <a:fillRect/>
          </a:stretch>
        </p:blipFill>
        <p:spPr bwMode="auto">
          <a:xfrm>
            <a:off x="29706" y="548680"/>
            <a:ext cx="9114294"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251520" y="0"/>
            <a:ext cx="8568952" cy="692696"/>
          </a:xfrm>
          <a:solidFill>
            <a:srgbClr val="990033"/>
          </a:solidFill>
        </p:spPr>
        <p:style>
          <a:lnRef idx="0">
            <a:schemeClr val="accent4"/>
          </a:lnRef>
          <a:fillRef idx="3">
            <a:schemeClr val="accent4"/>
          </a:fillRef>
          <a:effectRef idx="3">
            <a:schemeClr val="accent4"/>
          </a:effectRef>
          <a:fontRef idx="minor">
            <a:schemeClr val="lt1"/>
          </a:fontRef>
        </p:style>
        <p:txBody>
          <a:bodyPr>
            <a:noAutofit/>
          </a:bodyPr>
          <a:lstStyle/>
          <a:p>
            <a:pPr algn="just"/>
            <a:r>
              <a:rPr lang="el-GR" sz="2400" b="1" dirty="0"/>
              <a:t>Ιδέες και δυσκολίες κατανόησης για τα «Όργανα και την Οργανολογία»</a:t>
            </a:r>
            <a:endParaRPr lang="el-GR" sz="2400" dirty="0"/>
          </a:p>
        </p:txBody>
      </p:sp>
      <p:sp>
        <p:nvSpPr>
          <p:cNvPr id="5" name="4 - Στρογγυλεμένο ορθογώνιο"/>
          <p:cNvSpPr/>
          <p:nvPr/>
        </p:nvSpPr>
        <p:spPr>
          <a:xfrm>
            <a:off x="323528" y="908720"/>
            <a:ext cx="8424936" cy="93610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l-GR" sz="2200" dirty="0"/>
              <a:t>(α) ποια αντικείμενα μπορεί να απεικονίσει το κάθε όργανο, (γ) τις εικόνες των μικροσκοπίων.</a:t>
            </a:r>
          </a:p>
        </p:txBody>
      </p:sp>
      <p:sp>
        <p:nvSpPr>
          <p:cNvPr id="6" name="5 - Στρογγυλεμένο ορθογώνιο"/>
          <p:cNvSpPr/>
          <p:nvPr/>
        </p:nvSpPr>
        <p:spPr>
          <a:xfrm>
            <a:off x="251520" y="2348880"/>
            <a:ext cx="8424936" cy="792088"/>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l-GR" sz="2200" dirty="0"/>
              <a:t>(β) δυσκολίες κατανόησης για τις αρχές λειτουργίας των οργάνων που χειρίζονται οι επιστήμονες στη νανοκλίμακα</a:t>
            </a:r>
          </a:p>
        </p:txBody>
      </p:sp>
      <p:sp>
        <p:nvSpPr>
          <p:cNvPr id="7" name="6 - Στρογγυλεμένο ορθογώνιο"/>
          <p:cNvSpPr/>
          <p:nvPr/>
        </p:nvSpPr>
        <p:spPr>
          <a:xfrm>
            <a:off x="321234" y="3501008"/>
            <a:ext cx="8424936" cy="792088"/>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l-GR" sz="2200" dirty="0"/>
              <a:t>(γ) δυσκολίες να ερμηνευτούν οι εικόνες των μικροσκοπίων των μικροσκοπίων ακίδας</a:t>
            </a:r>
          </a:p>
        </p:txBody>
      </p:sp>
      <p:pic>
        <p:nvPicPr>
          <p:cNvPr id="8" name="7 - Εικόνα" descr="Î£ÏÎµÏÎ¹ÎºÎ® ÎµÎ¹ÎºÏÎ½Î±"/>
          <p:cNvPicPr/>
          <p:nvPr/>
        </p:nvPicPr>
        <p:blipFill>
          <a:blip r:embed="rId2" cstate="print"/>
          <a:srcRect/>
          <a:stretch>
            <a:fillRect/>
          </a:stretch>
        </p:blipFill>
        <p:spPr bwMode="auto">
          <a:xfrm>
            <a:off x="5724128" y="4581128"/>
            <a:ext cx="2641352" cy="1872208"/>
          </a:xfrm>
          <a:prstGeom prst="rect">
            <a:avLst/>
          </a:prstGeom>
          <a:noFill/>
          <a:ln w="9525">
            <a:noFill/>
            <a:miter lim="800000"/>
            <a:headEnd/>
            <a:tailEnd/>
          </a:ln>
        </p:spPr>
      </p:pic>
      <p:sp>
        <p:nvSpPr>
          <p:cNvPr id="9" name="8 - Ορθογώνιο"/>
          <p:cNvSpPr/>
          <p:nvPr/>
        </p:nvSpPr>
        <p:spPr>
          <a:xfrm>
            <a:off x="251520" y="6211669"/>
            <a:ext cx="3907223" cy="584775"/>
          </a:xfrm>
          <a:prstGeom prst="rect">
            <a:avLst/>
          </a:prstGeom>
        </p:spPr>
        <p:txBody>
          <a:bodyPr wrap="none">
            <a:spAutoFit/>
          </a:bodyPr>
          <a:lstStyle/>
          <a:p>
            <a:r>
              <a:rPr lang="el-GR" dirty="0"/>
              <a:t>(</a:t>
            </a:r>
            <a:r>
              <a:rPr lang="en-US" sz="1400" dirty="0"/>
              <a:t>Magana et al</a:t>
            </a:r>
            <a:r>
              <a:rPr lang="el-GR" sz="1400" dirty="0"/>
              <a:t>., 2012; </a:t>
            </a:r>
            <a:r>
              <a:rPr lang="en-US" sz="1400" dirty="0"/>
              <a:t>Stevens et al</a:t>
            </a:r>
            <a:r>
              <a:rPr lang="el-GR" sz="1400" dirty="0"/>
              <a:t>., 2009; </a:t>
            </a:r>
          </a:p>
          <a:p>
            <a:r>
              <a:rPr lang="en-US" sz="1400" dirty="0"/>
              <a:t>Spencer</a:t>
            </a:r>
            <a:r>
              <a:rPr lang="el-GR" sz="1400" dirty="0"/>
              <a:t>, </a:t>
            </a:r>
            <a:r>
              <a:rPr lang="en-US" sz="1400" dirty="0"/>
              <a:t>Perry</a:t>
            </a:r>
            <a:r>
              <a:rPr lang="el-GR" sz="1400" dirty="0"/>
              <a:t>, </a:t>
            </a:r>
            <a:r>
              <a:rPr lang="en-US" sz="1400" dirty="0" err="1"/>
              <a:t>Angelotti</a:t>
            </a:r>
            <a:r>
              <a:rPr lang="el-GR" sz="1400" dirty="0"/>
              <a:t>, </a:t>
            </a:r>
            <a:r>
              <a:rPr lang="en-US" sz="1400" dirty="0"/>
              <a:t>Graham</a:t>
            </a:r>
            <a:r>
              <a:rPr lang="el-GR" sz="1400" dirty="0"/>
              <a:t>, &amp; </a:t>
            </a:r>
            <a:r>
              <a:rPr lang="en-US" sz="1400" dirty="0"/>
              <a:t>Conner</a:t>
            </a:r>
            <a:r>
              <a:rPr lang="el-GR" sz="1400" dirty="0"/>
              <a:t>, 2005)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par>
                                <p:cTn id="18" presetID="3"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817F5F5-1614-1149-B578-C24F52580E92}"/>
              </a:ext>
            </a:extLst>
          </p:cNvPr>
          <p:cNvSpPr>
            <a:spLocks noGrp="1"/>
          </p:cNvSpPr>
          <p:nvPr>
            <p:ph type="title"/>
          </p:nvPr>
        </p:nvSpPr>
        <p:spPr>
          <a:xfrm>
            <a:off x="692671" y="322637"/>
            <a:ext cx="7886700" cy="435605"/>
          </a:xfrm>
          <a:solidFill>
            <a:srgbClr val="990033"/>
          </a:solidFill>
        </p:spPr>
        <p:style>
          <a:lnRef idx="0">
            <a:schemeClr val="accent2"/>
          </a:lnRef>
          <a:fillRef idx="3">
            <a:schemeClr val="accent2"/>
          </a:fillRef>
          <a:effectRef idx="3">
            <a:schemeClr val="accent2"/>
          </a:effectRef>
          <a:fontRef idx="minor">
            <a:schemeClr val="lt1"/>
          </a:fontRef>
        </p:style>
        <p:txBody>
          <a:bodyPr>
            <a:noAutofit/>
          </a:bodyPr>
          <a:lstStyle/>
          <a:p>
            <a:r>
              <a:rPr lang="el-GR" sz="3600" b="1" dirty="0"/>
              <a:t>Μοντέλο Διδακτικής Αναδόμησης</a:t>
            </a:r>
            <a:endParaRPr lang="el-GR" sz="3600" b="1" dirty="0">
              <a:latin typeface="+mn-lt"/>
            </a:endParaRPr>
          </a:p>
        </p:txBody>
      </p:sp>
      <p:pic>
        <p:nvPicPr>
          <p:cNvPr id="5" name="Θέση περιεχομένου 4">
            <a:extLst>
              <a:ext uri="{FF2B5EF4-FFF2-40B4-BE49-F238E27FC236}">
                <a16:creationId xmlns:a16="http://schemas.microsoft.com/office/drawing/2014/main" xmlns="" id="{352AE9E3-CEB2-5644-9593-8E3514B11385}"/>
              </a:ext>
            </a:extLst>
          </p:cNvPr>
          <p:cNvPicPr>
            <a:picLocks noGrp="1" noChangeAspect="1"/>
          </p:cNvPicPr>
          <p:nvPr>
            <p:ph idx="1"/>
          </p:nvPr>
        </p:nvPicPr>
        <p:blipFill rotWithShape="1">
          <a:blip r:embed="rId3" cstate="print"/>
          <a:srcRect b="11481"/>
          <a:stretch/>
        </p:blipFill>
        <p:spPr>
          <a:xfrm>
            <a:off x="508351" y="1385626"/>
            <a:ext cx="8255340" cy="4086747"/>
          </a:xfrm>
        </p:spPr>
      </p:pic>
      <p:sp>
        <p:nvSpPr>
          <p:cNvPr id="6" name="Στρογγυλεμένο ορθογώνιο 5">
            <a:extLst>
              <a:ext uri="{FF2B5EF4-FFF2-40B4-BE49-F238E27FC236}">
                <a16:creationId xmlns:a16="http://schemas.microsoft.com/office/drawing/2014/main" xmlns="" id="{EC29F7A3-C0C5-0049-9613-B0C7D36A2BA5}"/>
              </a:ext>
            </a:extLst>
          </p:cNvPr>
          <p:cNvSpPr/>
          <p:nvPr/>
        </p:nvSpPr>
        <p:spPr>
          <a:xfrm>
            <a:off x="444330" y="4279843"/>
            <a:ext cx="3572097" cy="1407497"/>
          </a:xfrm>
          <a:prstGeom prst="roundRect">
            <a:avLst/>
          </a:prstGeom>
          <a:solidFill>
            <a:srgbClr val="E5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1500" b="1" dirty="0">
                <a:solidFill>
                  <a:schemeClr val="tx2"/>
                </a:solidFill>
                <a:ea typeface="Times New Roman" panose="02020603050405020304" pitchFamily="18" charset="0"/>
              </a:rPr>
              <a:t>(1)</a:t>
            </a:r>
          </a:p>
          <a:p>
            <a:pPr lvl="0" algn="ctr"/>
            <a:r>
              <a:rPr lang="el-GR" sz="1500" b="1" dirty="0">
                <a:solidFill>
                  <a:schemeClr val="tx2"/>
                </a:solidFill>
                <a:ea typeface="Times New Roman" panose="02020603050405020304" pitchFamily="18" charset="0"/>
              </a:rPr>
              <a:t>Διασ</a:t>
            </a:r>
            <a:r>
              <a:rPr lang="en-US" sz="1500" b="1" dirty="0">
                <a:solidFill>
                  <a:schemeClr val="tx2"/>
                </a:solidFill>
                <a:ea typeface="Times New Roman" panose="02020603050405020304" pitchFamily="18" charset="0"/>
              </a:rPr>
              <a:t>ά</a:t>
            </a:r>
            <a:r>
              <a:rPr lang="el-GR" sz="1500" b="1" dirty="0">
                <a:solidFill>
                  <a:schemeClr val="tx2"/>
                </a:solidFill>
                <a:ea typeface="Times New Roman" panose="02020603050405020304" pitchFamily="18" charset="0"/>
              </a:rPr>
              <a:t>φηση και ανάλυση του επιστημονικού περιεχομένου</a:t>
            </a:r>
          </a:p>
          <a:p>
            <a:pPr lvl="0" algn="ctr"/>
            <a:r>
              <a:rPr lang="el-GR" sz="1500" dirty="0">
                <a:solidFill>
                  <a:schemeClr val="tx2"/>
                </a:solidFill>
                <a:ea typeface="Times New Roman" panose="02020603050405020304" pitchFamily="18" charset="0"/>
              </a:rPr>
              <a:t>Διασάφηση του περιεχομένου </a:t>
            </a:r>
          </a:p>
          <a:p>
            <a:pPr lvl="0" algn="ctr"/>
            <a:r>
              <a:rPr lang="el-GR" sz="1500" dirty="0">
                <a:solidFill>
                  <a:schemeClr val="tx2"/>
                </a:solidFill>
                <a:ea typeface="Times New Roman" panose="02020603050405020304" pitchFamily="18" charset="0"/>
              </a:rPr>
              <a:t>&amp; </a:t>
            </a:r>
          </a:p>
          <a:p>
            <a:pPr lvl="0" algn="ctr"/>
            <a:r>
              <a:rPr lang="el-GR" sz="1500" dirty="0">
                <a:solidFill>
                  <a:schemeClr val="tx2"/>
                </a:solidFill>
                <a:ea typeface="Times New Roman" panose="02020603050405020304" pitchFamily="18" charset="0"/>
              </a:rPr>
              <a:t>Ανάλυση της εκπαιδευτικής αξίας</a:t>
            </a:r>
          </a:p>
        </p:txBody>
      </p:sp>
      <p:sp>
        <p:nvSpPr>
          <p:cNvPr id="7" name="Στρογγυλεμένο ορθογώνιο 6">
            <a:extLst>
              <a:ext uri="{FF2B5EF4-FFF2-40B4-BE49-F238E27FC236}">
                <a16:creationId xmlns:a16="http://schemas.microsoft.com/office/drawing/2014/main" xmlns="" id="{D91DAE52-1B8C-EF47-969E-C3FAA9C70D82}"/>
              </a:ext>
            </a:extLst>
          </p:cNvPr>
          <p:cNvSpPr/>
          <p:nvPr/>
        </p:nvSpPr>
        <p:spPr>
          <a:xfrm>
            <a:off x="5337537" y="4279843"/>
            <a:ext cx="3362134" cy="1407498"/>
          </a:xfrm>
          <a:prstGeom prst="roundRect">
            <a:avLst/>
          </a:prstGeom>
          <a:solidFill>
            <a:srgbClr val="E5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1500" b="1" dirty="0">
                <a:solidFill>
                  <a:schemeClr val="tx2"/>
                </a:solidFill>
                <a:ea typeface="Times New Roman" panose="02020603050405020304" pitchFamily="18" charset="0"/>
              </a:rPr>
              <a:t>(2)</a:t>
            </a:r>
          </a:p>
          <a:p>
            <a:pPr lvl="0" algn="ctr"/>
            <a:r>
              <a:rPr lang="el-GR" sz="1500" b="1" dirty="0">
                <a:solidFill>
                  <a:schemeClr val="tx2"/>
                </a:solidFill>
                <a:ea typeface="Times New Roman" panose="02020603050405020304" pitchFamily="18" charset="0"/>
              </a:rPr>
              <a:t>Έρευνα για τη διδασκαλία &amp; μάθηση</a:t>
            </a:r>
          </a:p>
          <a:p>
            <a:pPr lvl="0" algn="ctr"/>
            <a:r>
              <a:rPr lang="el-GR" sz="1500" dirty="0">
                <a:solidFill>
                  <a:schemeClr val="tx2"/>
                </a:solidFill>
                <a:ea typeface="Times New Roman" panose="02020603050405020304" pitchFamily="18" charset="0"/>
              </a:rPr>
              <a:t>Αντιλήψεις των μαθητών</a:t>
            </a:r>
          </a:p>
          <a:p>
            <a:pPr lvl="0" algn="ctr"/>
            <a:r>
              <a:rPr lang="el-GR" sz="1500" dirty="0">
                <a:solidFill>
                  <a:schemeClr val="tx2"/>
                </a:solidFill>
                <a:ea typeface="Times New Roman" panose="02020603050405020304" pitchFamily="18" charset="0"/>
              </a:rPr>
              <a:t>Διαδικασίες διδασκαλίας και μάθησης</a:t>
            </a:r>
          </a:p>
          <a:p>
            <a:pPr lvl="0" algn="ctr"/>
            <a:r>
              <a:rPr lang="el-GR" sz="1500" dirty="0">
                <a:solidFill>
                  <a:schemeClr val="tx2"/>
                </a:solidFill>
                <a:ea typeface="Times New Roman" panose="02020603050405020304" pitchFamily="18" charset="0"/>
              </a:rPr>
              <a:t>Απόψεις και αντιλήψεις εκπαιδευτικώ</a:t>
            </a:r>
            <a:r>
              <a:rPr lang="el-GR" sz="1500" dirty="0">
                <a:solidFill>
                  <a:schemeClr val="tx1"/>
                </a:solidFill>
                <a:ea typeface="Times New Roman" panose="02020603050405020304" pitchFamily="18" charset="0"/>
              </a:rPr>
              <a:t>ν</a:t>
            </a:r>
          </a:p>
        </p:txBody>
      </p:sp>
      <p:sp>
        <p:nvSpPr>
          <p:cNvPr id="8" name="Στρογγυλεμένο ορθογώνιο 7">
            <a:extLst>
              <a:ext uri="{FF2B5EF4-FFF2-40B4-BE49-F238E27FC236}">
                <a16:creationId xmlns:a16="http://schemas.microsoft.com/office/drawing/2014/main" xmlns="" id="{BC635265-AA3F-A943-99B9-D52D32925C40}"/>
              </a:ext>
            </a:extLst>
          </p:cNvPr>
          <p:cNvSpPr/>
          <p:nvPr/>
        </p:nvSpPr>
        <p:spPr>
          <a:xfrm>
            <a:off x="2743862" y="1444816"/>
            <a:ext cx="3784319" cy="1203797"/>
          </a:xfrm>
          <a:prstGeom prst="roundRect">
            <a:avLst/>
          </a:prstGeom>
          <a:solidFill>
            <a:srgbClr val="E5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1500" b="1" dirty="0">
                <a:solidFill>
                  <a:schemeClr val="tx2"/>
                </a:solidFill>
                <a:ea typeface="Times New Roman" panose="02020603050405020304" pitchFamily="18" charset="0"/>
              </a:rPr>
              <a:t>(3)</a:t>
            </a:r>
          </a:p>
          <a:p>
            <a:pPr lvl="0" algn="ctr"/>
            <a:r>
              <a:rPr lang="el-GR" sz="1500" b="1" dirty="0">
                <a:solidFill>
                  <a:schemeClr val="tx2"/>
                </a:solidFill>
                <a:ea typeface="Times New Roman" panose="02020603050405020304" pitchFamily="18" charset="0"/>
              </a:rPr>
              <a:t>Σχεδιασμός και αξιολόγηση περιβαλλόντων διδασκαλίας και μάθησης</a:t>
            </a:r>
          </a:p>
          <a:p>
            <a:pPr lvl="0" algn="ctr"/>
            <a:r>
              <a:rPr lang="el-GR" sz="1500" dirty="0">
                <a:solidFill>
                  <a:schemeClr val="tx2"/>
                </a:solidFill>
                <a:ea typeface="Times New Roman" panose="02020603050405020304" pitchFamily="18" charset="0"/>
              </a:rPr>
              <a:t>Λαμβάνονται υπόψη θέματα πραγματικών περιβαλλόντων διδασκαλίας και μάθησης </a:t>
            </a:r>
          </a:p>
        </p:txBody>
      </p:sp>
      <p:sp>
        <p:nvSpPr>
          <p:cNvPr id="10" name="TextBox 9">
            <a:extLst>
              <a:ext uri="{FF2B5EF4-FFF2-40B4-BE49-F238E27FC236}">
                <a16:creationId xmlns:a16="http://schemas.microsoft.com/office/drawing/2014/main" xmlns="" id="{A2296112-9C8B-6941-AD8B-4341A296D87B}"/>
              </a:ext>
            </a:extLst>
          </p:cNvPr>
          <p:cNvSpPr txBox="1"/>
          <p:nvPr/>
        </p:nvSpPr>
        <p:spPr>
          <a:xfrm>
            <a:off x="5140348" y="6099757"/>
            <a:ext cx="3756512" cy="300082"/>
          </a:xfrm>
          <a:prstGeom prst="rect">
            <a:avLst/>
          </a:prstGeom>
          <a:noFill/>
        </p:spPr>
        <p:txBody>
          <a:bodyPr wrap="square">
            <a:spAutoFit/>
          </a:bodyPr>
          <a:lstStyle/>
          <a:p>
            <a:pPr algn="ctr"/>
            <a:r>
              <a:rPr lang="en" sz="1350" dirty="0">
                <a:solidFill>
                  <a:srgbClr val="374558"/>
                </a:solidFill>
              </a:rPr>
              <a:t>(</a:t>
            </a:r>
            <a:r>
              <a:rPr lang="en" sz="1350" dirty="0" err="1">
                <a:solidFill>
                  <a:srgbClr val="374558"/>
                </a:solidFill>
              </a:rPr>
              <a:t>Duit</a:t>
            </a:r>
            <a:r>
              <a:rPr lang="en" sz="1350" dirty="0">
                <a:solidFill>
                  <a:srgbClr val="374558"/>
                </a:solidFill>
              </a:rPr>
              <a:t>  200</a:t>
            </a:r>
            <a:r>
              <a:rPr lang="el-GR" sz="1350" dirty="0">
                <a:solidFill>
                  <a:srgbClr val="374558"/>
                </a:solidFill>
              </a:rPr>
              <a:t>7, </a:t>
            </a:r>
            <a:r>
              <a:rPr lang="en" sz="1350" dirty="0">
                <a:solidFill>
                  <a:srgbClr val="374558"/>
                </a:solidFill>
              </a:rPr>
              <a:t> </a:t>
            </a:r>
            <a:r>
              <a:rPr lang="en" sz="1350" dirty="0" err="1">
                <a:solidFill>
                  <a:srgbClr val="374558"/>
                </a:solidFill>
              </a:rPr>
              <a:t>Duit</a:t>
            </a:r>
            <a:r>
              <a:rPr lang="en" sz="1350" dirty="0">
                <a:solidFill>
                  <a:srgbClr val="374558"/>
                </a:solidFill>
              </a:rPr>
              <a:t> </a:t>
            </a:r>
            <a:r>
              <a:rPr lang="el-GR" sz="1350" dirty="0">
                <a:solidFill>
                  <a:srgbClr val="374558"/>
                </a:solidFill>
              </a:rPr>
              <a:t>κ.ά.  2012</a:t>
            </a:r>
            <a:r>
              <a:rPr lang="en-US" sz="1350" dirty="0">
                <a:solidFill>
                  <a:srgbClr val="374558"/>
                </a:solidFill>
              </a:rPr>
              <a:t>, </a:t>
            </a:r>
            <a:r>
              <a:rPr lang="en-US" sz="1350" dirty="0" err="1">
                <a:solidFill>
                  <a:srgbClr val="374558"/>
                </a:solidFill>
              </a:rPr>
              <a:t>Stavrou</a:t>
            </a:r>
            <a:r>
              <a:rPr lang="en-US" sz="1350" dirty="0">
                <a:solidFill>
                  <a:srgbClr val="374558"/>
                </a:solidFill>
              </a:rPr>
              <a:t> &amp; </a:t>
            </a:r>
            <a:r>
              <a:rPr lang="en-US" sz="1350" dirty="0" err="1">
                <a:solidFill>
                  <a:srgbClr val="374558"/>
                </a:solidFill>
              </a:rPr>
              <a:t>Duit</a:t>
            </a:r>
            <a:r>
              <a:rPr lang="en-US" sz="1350" dirty="0">
                <a:solidFill>
                  <a:srgbClr val="374558"/>
                </a:solidFill>
              </a:rPr>
              <a:t> 2014</a:t>
            </a:r>
            <a:r>
              <a:rPr lang="el-GR" sz="1350" dirty="0">
                <a:solidFill>
                  <a:srgbClr val="374558"/>
                </a:solidFill>
              </a:rPr>
              <a:t>)</a:t>
            </a:r>
          </a:p>
        </p:txBody>
      </p:sp>
      <p:sp>
        <p:nvSpPr>
          <p:cNvPr id="3" name="Θέση αριθμού διαφάνειας 2">
            <a:extLst>
              <a:ext uri="{FF2B5EF4-FFF2-40B4-BE49-F238E27FC236}">
                <a16:creationId xmlns:a16="http://schemas.microsoft.com/office/drawing/2014/main" xmlns="" id="{098BCBBA-45AD-A84E-B726-8D9EF0D17495}"/>
              </a:ext>
            </a:extLst>
          </p:cNvPr>
          <p:cNvSpPr>
            <a:spLocks noGrp="1"/>
          </p:cNvSpPr>
          <p:nvPr>
            <p:ph type="sldNum" sz="quarter" idx="12"/>
          </p:nvPr>
        </p:nvSpPr>
        <p:spPr/>
        <p:txBody>
          <a:bodyPr/>
          <a:lstStyle/>
          <a:p>
            <a:fld id="{59EE8365-17C1-974E-B18D-1D226F2D1A43}" type="slidenum">
              <a:rPr lang="el-GR" smtClean="0"/>
              <a:pPr/>
              <a:t>38</a:t>
            </a:fld>
            <a:endParaRPr lang="el-GR"/>
          </a:p>
        </p:txBody>
      </p:sp>
      <p:sp>
        <p:nvSpPr>
          <p:cNvPr id="9" name="8 - Στρογγυλεμένο ορθογώνιο"/>
          <p:cNvSpPr/>
          <p:nvPr/>
        </p:nvSpPr>
        <p:spPr>
          <a:xfrm>
            <a:off x="611560" y="4293096"/>
            <a:ext cx="3312368" cy="1368152"/>
          </a:xfrm>
          <a:prstGeom prst="roundRect">
            <a:avLst/>
          </a:prstGeom>
          <a:noFill/>
          <a:ln w="571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Στρογγυλεμένο ορθογώνιο"/>
          <p:cNvSpPr/>
          <p:nvPr/>
        </p:nvSpPr>
        <p:spPr>
          <a:xfrm>
            <a:off x="5436096" y="4293096"/>
            <a:ext cx="3312368" cy="1440160"/>
          </a:xfrm>
          <a:prstGeom prst="roundRect">
            <a:avLst/>
          </a:prstGeom>
          <a:noFill/>
          <a:ln w="571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8090270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 Θέση αριθμού διαφάνειας"/>
          <p:cNvSpPr>
            <a:spLocks noGrp="1"/>
          </p:cNvSpPr>
          <p:nvPr>
            <p:ph type="sldNum" sz="quarter" idx="12"/>
          </p:nvPr>
        </p:nvSpPr>
        <p:spPr>
          <a:xfrm>
            <a:off x="7752825" y="530226"/>
            <a:ext cx="633938" cy="365125"/>
          </a:xfrm>
        </p:spPr>
        <p:txBody>
          <a:bodyPr/>
          <a:lstStyle/>
          <a:p>
            <a:fld id="{320143EB-075E-46C0-BAB9-B5C87EBBE8F2}" type="slidenum">
              <a:rPr lang="el-GR" sz="2000" smtClean="0"/>
              <a:pPr/>
              <a:t>39</a:t>
            </a:fld>
            <a:endParaRPr lang="el-GR" dirty="0"/>
          </a:p>
        </p:txBody>
      </p:sp>
      <p:sp>
        <p:nvSpPr>
          <p:cNvPr id="25" name="Ορθογώνιο 5"/>
          <p:cNvSpPr/>
          <p:nvPr/>
        </p:nvSpPr>
        <p:spPr>
          <a:xfrm>
            <a:off x="4716016" y="2149528"/>
            <a:ext cx="4320480" cy="2246769"/>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l-GR" sz="2800" dirty="0">
                <a:solidFill>
                  <a:schemeClr val="tx1"/>
                </a:solidFill>
              </a:rPr>
              <a:t>Μάτι, Οπτικό, Ηλεκτρονικό μικροσκόπιο</a:t>
            </a:r>
          </a:p>
          <a:p>
            <a:pPr algn="ctr"/>
            <a:r>
              <a:rPr lang="el-GR" sz="2800" dirty="0" smtClean="0">
                <a:solidFill>
                  <a:schemeClr val="tx1"/>
                </a:solidFill>
              </a:rPr>
              <a:t>Βασική </a:t>
            </a:r>
            <a:r>
              <a:rPr lang="el-GR" sz="2800" dirty="0">
                <a:solidFill>
                  <a:schemeClr val="tx1"/>
                </a:solidFill>
              </a:rPr>
              <a:t>περιγραφή των μερών των οπτικών και ηλεκτρονικών μικροσκοπίων</a:t>
            </a:r>
          </a:p>
        </p:txBody>
      </p:sp>
      <p:sp>
        <p:nvSpPr>
          <p:cNvPr id="18" name="Ορθογώνιο 7"/>
          <p:cNvSpPr/>
          <p:nvPr/>
        </p:nvSpPr>
        <p:spPr>
          <a:xfrm>
            <a:off x="251520" y="6341258"/>
            <a:ext cx="8604144" cy="400110"/>
          </a:xfrm>
          <a:prstGeom prst="rect">
            <a:avLst/>
          </a:prstGeom>
          <a:solidFill>
            <a:schemeClr val="accent1">
              <a:lumMod val="60000"/>
              <a:lumOff val="40000"/>
            </a:schemeClr>
          </a:solidFill>
          <a:ln>
            <a:solidFill>
              <a:schemeClr val="accent4">
                <a:lumMod val="40000"/>
                <a:lumOff val="60000"/>
              </a:schemeClr>
            </a:solidFill>
          </a:ln>
        </p:spPr>
        <p:style>
          <a:lnRef idx="2">
            <a:schemeClr val="accent2">
              <a:shade val="50000"/>
            </a:schemeClr>
          </a:lnRef>
          <a:fillRef idx="1002">
            <a:schemeClr val="dk1"/>
          </a:fillRef>
          <a:effectRef idx="0">
            <a:schemeClr val="accent2"/>
          </a:effectRef>
          <a:fontRef idx="minor">
            <a:schemeClr val="lt1"/>
          </a:fontRef>
        </p:style>
        <p:txBody>
          <a:bodyPr wrap="square">
            <a:spAutoFit/>
          </a:bodyPr>
          <a:lstStyle/>
          <a:p>
            <a:pPr algn="just"/>
            <a:r>
              <a:rPr lang="el-GR" sz="2000" b="1" dirty="0">
                <a:solidFill>
                  <a:schemeClr val="tx1"/>
                </a:solidFill>
              </a:rPr>
              <a:t>Κριτήριο</a:t>
            </a:r>
            <a:r>
              <a:rPr lang="el-GR" sz="2000" dirty="0">
                <a:solidFill>
                  <a:schemeClr val="tx1"/>
                </a:solidFill>
              </a:rPr>
              <a:t>: Εξυπηρέτηση της Κατανόησης της έννοιας «Μέγεθος και Κλίμακα»</a:t>
            </a:r>
          </a:p>
        </p:txBody>
      </p:sp>
      <p:sp>
        <p:nvSpPr>
          <p:cNvPr id="11" name="Τίτλος 1"/>
          <p:cNvSpPr txBox="1">
            <a:spLocks/>
          </p:cNvSpPr>
          <p:nvPr/>
        </p:nvSpPr>
        <p:spPr>
          <a:xfrm>
            <a:off x="323528" y="0"/>
            <a:ext cx="8100392" cy="836712"/>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p>
            <a:pPr algn="ctr">
              <a:spcBef>
                <a:spcPct val="0"/>
              </a:spcBef>
            </a:pPr>
            <a:r>
              <a:rPr lang="el-GR" sz="3200" b="1" dirty="0">
                <a:solidFill>
                  <a:schemeClr val="bg1"/>
                </a:solidFill>
              </a:rPr>
              <a:t>2</a:t>
            </a:r>
            <a:r>
              <a:rPr lang="el-GR" sz="3200" b="1" baseline="30000" dirty="0">
                <a:solidFill>
                  <a:schemeClr val="bg1"/>
                </a:solidFill>
              </a:rPr>
              <a:t>ο</a:t>
            </a:r>
            <a:r>
              <a:rPr lang="el-GR" sz="3200" b="1" dirty="0">
                <a:solidFill>
                  <a:schemeClr val="bg1"/>
                </a:solidFill>
              </a:rPr>
              <a:t> Επίπεδο ΔΜΠ: Όργανα και Οργανολογία</a:t>
            </a:r>
          </a:p>
        </p:txBody>
      </p:sp>
      <p:grpSp>
        <p:nvGrpSpPr>
          <p:cNvPr id="2" name="Ομάδα 1">
            <a:extLst>
              <a:ext uri="{FF2B5EF4-FFF2-40B4-BE49-F238E27FC236}">
                <a16:creationId xmlns:a16="http://schemas.microsoft.com/office/drawing/2014/main" xmlns="" id="{599B88F9-278B-4A21-B5D2-45790CD0B3B8}"/>
              </a:ext>
            </a:extLst>
          </p:cNvPr>
          <p:cNvGrpSpPr/>
          <p:nvPr/>
        </p:nvGrpSpPr>
        <p:grpSpPr>
          <a:xfrm>
            <a:off x="0" y="775565"/>
            <a:ext cx="8892480" cy="853235"/>
            <a:chOff x="909287" y="1084703"/>
            <a:chExt cx="7336118" cy="853235"/>
          </a:xfrm>
        </p:grpSpPr>
        <p:sp>
          <p:nvSpPr>
            <p:cNvPr id="20" name="Βέλος: Δεξιό 1">
              <a:extLst>
                <a:ext uri="{FF2B5EF4-FFF2-40B4-BE49-F238E27FC236}">
                  <a16:creationId xmlns:a16="http://schemas.microsoft.com/office/drawing/2014/main" xmlns="" id="{B1C40414-6812-4598-96FF-F4D91DBA4790}"/>
                </a:ext>
              </a:extLst>
            </p:cNvPr>
            <p:cNvSpPr/>
            <p:nvPr/>
          </p:nvSpPr>
          <p:spPr>
            <a:xfrm>
              <a:off x="4122013" y="1225861"/>
              <a:ext cx="863157" cy="548680"/>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b="1" dirty="0"/>
            </a:p>
          </p:txBody>
        </p:sp>
        <p:sp>
          <p:nvSpPr>
            <p:cNvPr id="21" name="Ορθογώνιο 20">
              <a:extLst>
                <a:ext uri="{FF2B5EF4-FFF2-40B4-BE49-F238E27FC236}">
                  <a16:creationId xmlns:a16="http://schemas.microsoft.com/office/drawing/2014/main" xmlns="" id="{A7729C94-41BE-4260-B8CA-54359652AAED}"/>
                </a:ext>
              </a:extLst>
            </p:cNvPr>
            <p:cNvSpPr/>
            <p:nvPr/>
          </p:nvSpPr>
          <p:spPr>
            <a:xfrm>
              <a:off x="909287" y="1084703"/>
              <a:ext cx="2002792" cy="830997"/>
            </a:xfrm>
            <a:prstGeom prst="rect">
              <a:avLst/>
            </a:prstGeom>
          </p:spPr>
          <p:txBody>
            <a:bodyPr wrap="none">
              <a:spAutoFit/>
            </a:bodyPr>
            <a:lstStyle/>
            <a:p>
              <a:pPr algn="ctr"/>
              <a:r>
                <a:rPr lang="el-GR" sz="2400" b="1" dirty="0">
                  <a:solidFill>
                    <a:srgbClr val="002060"/>
                  </a:solidFill>
                </a:rPr>
                <a:t>Επιστημονικό </a:t>
              </a:r>
            </a:p>
            <a:p>
              <a:pPr algn="ctr"/>
              <a:r>
                <a:rPr lang="el-GR" sz="2400" b="1" dirty="0">
                  <a:solidFill>
                    <a:srgbClr val="002060"/>
                  </a:solidFill>
                </a:rPr>
                <a:t>Περιεχόμενο</a:t>
              </a:r>
            </a:p>
          </p:txBody>
        </p:sp>
        <p:sp>
          <p:nvSpPr>
            <p:cNvPr id="22" name="Ορθογώνιο 21">
              <a:extLst>
                <a:ext uri="{FF2B5EF4-FFF2-40B4-BE49-F238E27FC236}">
                  <a16:creationId xmlns:a16="http://schemas.microsoft.com/office/drawing/2014/main" xmlns="" id="{8E9553B1-1E04-4896-B465-20030122E5F1}"/>
                </a:ext>
              </a:extLst>
            </p:cNvPr>
            <p:cNvSpPr/>
            <p:nvPr/>
          </p:nvSpPr>
          <p:spPr>
            <a:xfrm>
              <a:off x="5454769" y="1106941"/>
              <a:ext cx="2790636" cy="830997"/>
            </a:xfrm>
            <a:prstGeom prst="rect">
              <a:avLst/>
            </a:prstGeom>
          </p:spPr>
          <p:txBody>
            <a:bodyPr wrap="none">
              <a:spAutoFit/>
            </a:bodyPr>
            <a:lstStyle/>
            <a:p>
              <a:pPr algn="ctr"/>
              <a:r>
                <a:rPr lang="el-GR" sz="2400" b="1" dirty="0">
                  <a:solidFill>
                    <a:schemeClr val="accent4"/>
                  </a:solidFill>
                </a:rPr>
                <a:t>Μετασχηματισμένο </a:t>
              </a:r>
            </a:p>
            <a:p>
              <a:pPr algn="ctr"/>
              <a:r>
                <a:rPr lang="el-GR" sz="2400" b="1" dirty="0">
                  <a:solidFill>
                    <a:schemeClr val="accent4"/>
                  </a:solidFill>
                </a:rPr>
                <a:t>Περιεχόμενο</a:t>
              </a:r>
            </a:p>
          </p:txBody>
        </p:sp>
      </p:grpSp>
      <p:graphicFrame>
        <p:nvGraphicFramePr>
          <p:cNvPr id="12" name="Object 5"/>
          <p:cNvGraphicFramePr>
            <a:graphicFrameLocks noChangeAspect="1"/>
          </p:cNvGraphicFramePr>
          <p:nvPr/>
        </p:nvGraphicFramePr>
        <p:xfrm>
          <a:off x="251520" y="1772816"/>
          <a:ext cx="3275856" cy="4371654"/>
        </p:xfrm>
        <a:graphic>
          <a:graphicData uri="http://schemas.openxmlformats.org/presentationml/2006/ole">
            <p:oleObj spid="_x0000_s59432" name="Εικόνα Bitmap" r:id="rId4" imgW="3524742" imgH="2572109" progId="PBrush">
              <p:embed/>
            </p:oleObj>
          </a:graphicData>
        </a:graphic>
      </p:graphicFrame>
    </p:spTree>
    <p:extLst>
      <p:ext uri="{BB962C8B-B14F-4D97-AF65-F5344CB8AC3E}">
        <p14:creationId xmlns:p14="http://schemas.microsoft.com/office/powerpoint/2010/main" xmlns="" val="211439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43608" y="476672"/>
            <a:ext cx="7416824" cy="778098"/>
          </a:xfrm>
        </p:spPr>
        <p:style>
          <a:lnRef idx="1">
            <a:schemeClr val="accent4"/>
          </a:lnRef>
          <a:fillRef idx="3">
            <a:schemeClr val="accent4"/>
          </a:fillRef>
          <a:effectRef idx="2">
            <a:schemeClr val="accent4"/>
          </a:effectRef>
          <a:fontRef idx="minor">
            <a:schemeClr val="lt1"/>
          </a:fontRef>
        </p:style>
        <p:txBody>
          <a:bodyPr>
            <a:normAutofit/>
          </a:bodyPr>
          <a:lstStyle/>
          <a:p>
            <a:r>
              <a:rPr lang="en-US" sz="2800" b="1" dirty="0"/>
              <a:t>Teaching –</a:t>
            </a:r>
            <a:r>
              <a:rPr lang="el-GR" sz="2800" b="1" dirty="0"/>
              <a:t> </a:t>
            </a:r>
            <a:r>
              <a:rPr lang="en-US" sz="2800" b="1" dirty="0"/>
              <a:t>Learning Sequences</a:t>
            </a:r>
            <a:endParaRPr lang="el-GR" sz="2800" b="1" dirty="0"/>
          </a:p>
        </p:txBody>
      </p:sp>
      <p:graphicFrame>
        <p:nvGraphicFramePr>
          <p:cNvPr id="12" name="11 - Διάγραμμα"/>
          <p:cNvGraphicFramePr/>
          <p:nvPr/>
        </p:nvGraphicFramePr>
        <p:xfrm>
          <a:off x="683568" y="1772816"/>
          <a:ext cx="784887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251520" y="0"/>
            <a:ext cx="8568952" cy="764704"/>
          </a:xfrm>
          <a:solidFill>
            <a:srgbClr val="990033"/>
          </a:solidFill>
        </p:spPr>
        <p:style>
          <a:lnRef idx="0">
            <a:schemeClr val="accent4"/>
          </a:lnRef>
          <a:fillRef idx="3">
            <a:schemeClr val="accent4"/>
          </a:fillRef>
          <a:effectRef idx="3">
            <a:schemeClr val="accent4"/>
          </a:effectRef>
          <a:fontRef idx="minor">
            <a:schemeClr val="lt1"/>
          </a:fontRef>
        </p:style>
        <p:txBody>
          <a:bodyPr>
            <a:noAutofit/>
          </a:bodyPr>
          <a:lstStyle/>
          <a:p>
            <a:r>
              <a:rPr lang="el-GR" sz="2400" b="1" dirty="0"/>
              <a:t>Ιδέες και δυσκολίες κατανόησης σχετικά με τις « Ιδιότητες που εξαρτώνται από το μέγεθος»</a:t>
            </a:r>
            <a:endParaRPr lang="el-GR" sz="2400" dirty="0"/>
          </a:p>
        </p:txBody>
      </p:sp>
      <p:pic>
        <p:nvPicPr>
          <p:cNvPr id="1026" name="Picture 2"/>
          <p:cNvPicPr>
            <a:picLocks noChangeAspect="1" noChangeArrowheads="1"/>
          </p:cNvPicPr>
          <p:nvPr/>
        </p:nvPicPr>
        <p:blipFill>
          <a:blip r:embed="rId2" cstate="print"/>
          <a:srcRect l="21857" t="20297" r="29722" b="28516"/>
          <a:stretch>
            <a:fillRect/>
          </a:stretch>
        </p:blipFill>
        <p:spPr bwMode="auto">
          <a:xfrm>
            <a:off x="0" y="1268760"/>
            <a:ext cx="6156176" cy="1611560"/>
          </a:xfrm>
          <a:prstGeom prst="rect">
            <a:avLst/>
          </a:prstGeom>
          <a:noFill/>
          <a:ln w="9525">
            <a:noFill/>
            <a:miter lim="800000"/>
            <a:headEnd/>
            <a:tailEnd/>
          </a:ln>
        </p:spPr>
      </p:pic>
      <p:cxnSp>
        <p:nvCxnSpPr>
          <p:cNvPr id="7" name="6 - Ευθύγραμμο βέλος σύνδεσης"/>
          <p:cNvCxnSpPr/>
          <p:nvPr/>
        </p:nvCxnSpPr>
        <p:spPr>
          <a:xfrm flipH="1">
            <a:off x="2051720" y="836712"/>
            <a:ext cx="144016" cy="115212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8" name="7 - Εικόνα"/>
          <p:cNvPicPr/>
          <p:nvPr/>
        </p:nvPicPr>
        <p:blipFill>
          <a:blip r:embed="rId3" cstate="print"/>
          <a:srcRect/>
          <a:stretch>
            <a:fillRect/>
          </a:stretch>
        </p:blipFill>
        <p:spPr bwMode="auto">
          <a:xfrm>
            <a:off x="899592" y="1124744"/>
            <a:ext cx="7056784" cy="1872207"/>
          </a:xfrm>
          <a:prstGeom prst="rect">
            <a:avLst/>
          </a:prstGeom>
          <a:noFill/>
          <a:ln w="9525">
            <a:noFill/>
            <a:miter lim="800000"/>
            <a:headEnd/>
            <a:tailEnd/>
          </a:ln>
        </p:spPr>
      </p:pic>
      <p:sp>
        <p:nvSpPr>
          <p:cNvPr id="9" name="8 - Στρογγυλεμένο ορθογώνιο"/>
          <p:cNvSpPr/>
          <p:nvPr/>
        </p:nvSpPr>
        <p:spPr>
          <a:xfrm>
            <a:off x="0" y="3861048"/>
            <a:ext cx="9144000" cy="792088"/>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US" sz="2200" dirty="0"/>
              <a:t>(</a:t>
            </a:r>
            <a:r>
              <a:rPr lang="el-GR" sz="2200" dirty="0"/>
              <a:t>Β</a:t>
            </a:r>
            <a:r>
              <a:rPr lang="en-US" sz="2200" dirty="0"/>
              <a:t>) </a:t>
            </a:r>
            <a:r>
              <a:rPr lang="el-GR" sz="2200" dirty="0"/>
              <a:t>Μαθητές και εκπαιδευτικοί δεν συναντούν δυσκολίες στον μαθηματικό υπολογισμό του Α</a:t>
            </a:r>
            <a:r>
              <a:rPr lang="en-US" sz="2200" dirty="0"/>
              <a:t>/V</a:t>
            </a:r>
            <a:endParaRPr lang="el-GR" sz="2200" dirty="0"/>
          </a:p>
        </p:txBody>
      </p:sp>
      <p:sp>
        <p:nvSpPr>
          <p:cNvPr id="10" name="9 - Στρογγυλεμένο ορθογώνιο"/>
          <p:cNvSpPr/>
          <p:nvPr/>
        </p:nvSpPr>
        <p:spPr>
          <a:xfrm>
            <a:off x="0" y="4756335"/>
            <a:ext cx="9144000" cy="610885"/>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US" sz="2200" dirty="0"/>
              <a:t>(</a:t>
            </a:r>
            <a:r>
              <a:rPr lang="el-GR" sz="2200" dirty="0"/>
              <a:t>Γ</a:t>
            </a:r>
            <a:r>
              <a:rPr lang="en-US" sz="2200" dirty="0"/>
              <a:t>)</a:t>
            </a:r>
            <a:r>
              <a:rPr lang="el-GR" sz="2200" dirty="0"/>
              <a:t> Δυσκολίες σύνδεσης του </a:t>
            </a:r>
            <a:r>
              <a:rPr lang="en-US" sz="2200" dirty="0"/>
              <a:t>A/V </a:t>
            </a:r>
            <a:r>
              <a:rPr lang="el-GR" sz="2200" dirty="0"/>
              <a:t>με τις ιδιότητες</a:t>
            </a:r>
          </a:p>
        </p:txBody>
      </p:sp>
      <p:sp>
        <p:nvSpPr>
          <p:cNvPr id="11" name="10 - Στρογγυλεμένο ορθογώνιο"/>
          <p:cNvSpPr/>
          <p:nvPr/>
        </p:nvSpPr>
        <p:spPr>
          <a:xfrm>
            <a:off x="-36004" y="5650433"/>
            <a:ext cx="9144000" cy="792088"/>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US" sz="2200" dirty="0"/>
              <a:t>(</a:t>
            </a:r>
            <a:r>
              <a:rPr lang="el-GR" sz="2200" dirty="0"/>
              <a:t>Δ</a:t>
            </a:r>
            <a:r>
              <a:rPr lang="en-US" sz="2200" dirty="0"/>
              <a:t>)</a:t>
            </a:r>
            <a:r>
              <a:rPr lang="el-GR" sz="2200" dirty="0"/>
              <a:t> Απουσία βιβλιογραφικών δεδομένων για το πώς θα αυξηθεί η κατανόηση του </a:t>
            </a:r>
            <a:r>
              <a:rPr lang="en-US" sz="2200" dirty="0"/>
              <a:t>A/V</a:t>
            </a:r>
            <a:r>
              <a:rPr lang="el-GR" sz="2200" dirty="0"/>
              <a:t> </a:t>
            </a:r>
          </a:p>
        </p:txBody>
      </p:sp>
      <p:sp>
        <p:nvSpPr>
          <p:cNvPr id="12" name="11 - Στρογγυλεμένο ορθογώνιο"/>
          <p:cNvSpPr/>
          <p:nvPr/>
        </p:nvSpPr>
        <p:spPr>
          <a:xfrm>
            <a:off x="0" y="3148037"/>
            <a:ext cx="6804248" cy="504056"/>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200" dirty="0"/>
              <a:t>(A) </a:t>
            </a:r>
            <a:r>
              <a:rPr lang="el-GR" sz="2200" dirty="0"/>
              <a:t>Κυρίαρχη ιδέα: Οι ιδιότητες των υλικών δεν αλλάζουν</a:t>
            </a:r>
          </a:p>
        </p:txBody>
      </p:sp>
      <p:sp>
        <p:nvSpPr>
          <p:cNvPr id="13" name="12 - Ορθογώνιο"/>
          <p:cNvSpPr/>
          <p:nvPr/>
        </p:nvSpPr>
        <p:spPr>
          <a:xfrm>
            <a:off x="4572001" y="6597352"/>
            <a:ext cx="2520280" cy="276999"/>
          </a:xfrm>
          <a:prstGeom prst="rect">
            <a:avLst/>
          </a:prstGeom>
        </p:spPr>
        <p:txBody>
          <a:bodyPr wrap="square">
            <a:spAutoFit/>
          </a:bodyPr>
          <a:lstStyle/>
          <a:p>
            <a:r>
              <a:rPr lang="el-GR" sz="1200" dirty="0"/>
              <a:t>(</a:t>
            </a:r>
            <a:r>
              <a:rPr lang="en-US" sz="1200" dirty="0" err="1"/>
              <a:t>Stavrou</a:t>
            </a:r>
            <a:r>
              <a:rPr lang="el-GR" sz="1200" dirty="0"/>
              <a:t>, 2014, </a:t>
            </a:r>
            <a:r>
              <a:rPr lang="en-US" sz="1200" dirty="0" err="1"/>
              <a:t>Swarat</a:t>
            </a:r>
            <a:r>
              <a:rPr lang="en-US" sz="1200" dirty="0"/>
              <a:t> et al., 2009</a:t>
            </a:r>
            <a:r>
              <a:rPr lang="el-GR" sz="12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linds(horizontal)">
                                      <p:cBhvr>
                                        <p:cTn id="17" dur="500"/>
                                        <p:tgtEl>
                                          <p:spTgt spid="1026"/>
                                        </p:tgtEl>
                                      </p:cBhvr>
                                    </p:animEffect>
                                  </p:childTnLst>
                                </p:cTn>
                              </p:par>
                              <p:par>
                                <p:cTn id="18" presetID="3"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1026"/>
                                        </p:tgtEl>
                                      </p:cBhvr>
                                    </p:animEffect>
                                    <p:set>
                                      <p:cBhvr>
                                        <p:cTn id="28" dur="1" fill="hold">
                                          <p:stCondLst>
                                            <p:cond delay="499"/>
                                          </p:stCondLst>
                                        </p:cTn>
                                        <p:tgtEl>
                                          <p:spTgt spid="10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linds(horizont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linds(horizont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linds(horizont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2"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a:xfrm>
            <a:off x="323528" y="216024"/>
            <a:ext cx="8568952" cy="692696"/>
          </a:xfrm>
          <a:solidFill>
            <a:srgbClr val="990033"/>
          </a:solidFill>
        </p:spPr>
        <p:style>
          <a:lnRef idx="0">
            <a:schemeClr val="accent4"/>
          </a:lnRef>
          <a:fillRef idx="3">
            <a:schemeClr val="accent4"/>
          </a:fillRef>
          <a:effectRef idx="3">
            <a:schemeClr val="accent4"/>
          </a:effectRef>
          <a:fontRef idx="minor">
            <a:schemeClr val="lt1"/>
          </a:fontRef>
        </p:style>
        <p:txBody>
          <a:bodyPr>
            <a:noAutofit/>
          </a:bodyPr>
          <a:lstStyle/>
          <a:p>
            <a:r>
              <a:rPr lang="el-GR" sz="2400" b="1" dirty="0"/>
              <a:t>Ιδέες και δυσκολίες κατανόησης για την «Επιστήμη-Τεχνολογία-</a:t>
            </a:r>
            <a:r>
              <a:rPr lang="el-GR" sz="2400" b="1" dirty="0" err="1"/>
              <a:t>Κοινωνί</a:t>
            </a:r>
            <a:r>
              <a:rPr lang="el-GR" sz="2400" b="1" dirty="0"/>
              <a:t>α»</a:t>
            </a:r>
            <a:endParaRPr lang="el-GR" sz="2400" dirty="0"/>
          </a:p>
        </p:txBody>
      </p:sp>
      <p:sp>
        <p:nvSpPr>
          <p:cNvPr id="5" name="4 - Στρογγυλεμένο ορθογώνιο"/>
          <p:cNvSpPr/>
          <p:nvPr/>
        </p:nvSpPr>
        <p:spPr>
          <a:xfrm>
            <a:off x="323528" y="1473505"/>
            <a:ext cx="8424936" cy="108012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l-GR" sz="2200" dirty="0"/>
              <a:t>(α) Σημαντικός αριθμός μαθητών δεν γνωρίζει ότι οι εφαρμογές της Ν-ΕΤ χρησιμοποιούνται ήδη στην κοινωνία.</a:t>
            </a:r>
          </a:p>
        </p:txBody>
      </p:sp>
      <p:sp>
        <p:nvSpPr>
          <p:cNvPr id="6" name="5 - Στρογγυλεμένο ορθογώνιο"/>
          <p:cNvSpPr/>
          <p:nvPr/>
        </p:nvSpPr>
        <p:spPr>
          <a:xfrm>
            <a:off x="251520" y="3068960"/>
            <a:ext cx="8424936" cy="108012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l-GR" sz="2200" dirty="0"/>
              <a:t>(β) Αναφορά σε εφαρμογές της ιατρικής και της ηλεκτρονικής, χωρίς συγκεκριμένο παράδειγμα</a:t>
            </a:r>
          </a:p>
        </p:txBody>
      </p:sp>
      <p:sp>
        <p:nvSpPr>
          <p:cNvPr id="7" name="6 - Στρογγυλεμένο ορθογώνιο"/>
          <p:cNvSpPr/>
          <p:nvPr/>
        </p:nvSpPr>
        <p:spPr>
          <a:xfrm>
            <a:off x="323528" y="4628230"/>
            <a:ext cx="8424936" cy="864096"/>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r>
              <a:rPr lang="el-GR" sz="2200" dirty="0"/>
              <a:t>(γ) Άγνοια για τον καινοτομικό χαρακτήρα των εφαρμογών της Ν-ΕΤ</a:t>
            </a:r>
          </a:p>
        </p:txBody>
      </p:sp>
      <p:sp>
        <p:nvSpPr>
          <p:cNvPr id="9" name="8 - Ορθογώνιο"/>
          <p:cNvSpPr/>
          <p:nvPr/>
        </p:nvSpPr>
        <p:spPr>
          <a:xfrm>
            <a:off x="2483768" y="6381328"/>
            <a:ext cx="6266780" cy="369332"/>
          </a:xfrm>
          <a:prstGeom prst="rect">
            <a:avLst/>
          </a:prstGeom>
        </p:spPr>
        <p:txBody>
          <a:bodyPr wrap="none">
            <a:spAutoFit/>
          </a:bodyPr>
          <a:lstStyle/>
          <a:p>
            <a:r>
              <a:rPr lang="el-GR" dirty="0" err="1"/>
              <a:t>Wilke</a:t>
            </a:r>
            <a:r>
              <a:rPr lang="el-GR" dirty="0"/>
              <a:t> &amp; </a:t>
            </a:r>
            <a:r>
              <a:rPr lang="el-GR" dirty="0" err="1"/>
              <a:t>Waitz</a:t>
            </a:r>
            <a:r>
              <a:rPr lang="el-GR" dirty="0"/>
              <a:t>, 2012; </a:t>
            </a:r>
            <a:r>
              <a:rPr lang="en-US" dirty="0" err="1"/>
              <a:t>Schank</a:t>
            </a:r>
            <a:r>
              <a:rPr lang="el-GR" dirty="0"/>
              <a:t>, </a:t>
            </a:r>
            <a:r>
              <a:rPr lang="en-US" dirty="0"/>
              <a:t>Wise</a:t>
            </a:r>
            <a:r>
              <a:rPr lang="el-GR" dirty="0"/>
              <a:t>, </a:t>
            </a:r>
            <a:r>
              <a:rPr lang="en-US" dirty="0"/>
              <a:t>Stanford</a:t>
            </a:r>
            <a:r>
              <a:rPr lang="el-GR" dirty="0"/>
              <a:t>, &amp; </a:t>
            </a:r>
            <a:r>
              <a:rPr lang="en-US" dirty="0" err="1"/>
              <a:t>Rosenquist</a:t>
            </a:r>
            <a:r>
              <a:rPr lang="el-GR" dirty="0"/>
              <a:t>, 2009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0" y="0"/>
            <a:ext cx="9144000" cy="836712"/>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p>
            <a:pPr algn="ctr">
              <a:spcBef>
                <a:spcPct val="0"/>
              </a:spcBef>
            </a:pPr>
            <a:r>
              <a:rPr lang="el-GR" sz="2400" b="1" dirty="0">
                <a:solidFill>
                  <a:schemeClr val="bg1"/>
                </a:solidFill>
              </a:rPr>
              <a:t>2</a:t>
            </a:r>
            <a:r>
              <a:rPr lang="el-GR" sz="2400" b="1" baseline="30000" dirty="0">
                <a:solidFill>
                  <a:schemeClr val="bg1"/>
                </a:solidFill>
              </a:rPr>
              <a:t>ο</a:t>
            </a:r>
            <a:r>
              <a:rPr lang="el-GR" sz="2400" b="1" dirty="0">
                <a:solidFill>
                  <a:schemeClr val="bg1"/>
                </a:solidFill>
              </a:rPr>
              <a:t> Επίπεδο ΔΜΠ: Επιστήμη-Τεχνολογία-Κοινωνία &amp; Ιδιότητες που εξαρτώνται από το μέγεθος</a:t>
            </a:r>
          </a:p>
        </p:txBody>
      </p:sp>
      <p:sp>
        <p:nvSpPr>
          <p:cNvPr id="7" name="Text Box 6">
            <a:extLst>
              <a:ext uri="{FF2B5EF4-FFF2-40B4-BE49-F238E27FC236}">
                <a16:creationId xmlns:a16="http://schemas.microsoft.com/office/drawing/2014/main" xmlns="" id="{5D5F79D4-5C7B-48B5-82D7-7C5E53DDAB56}"/>
              </a:ext>
            </a:extLst>
          </p:cNvPr>
          <p:cNvSpPr txBox="1">
            <a:spLocks noChangeArrowheads="1"/>
          </p:cNvSpPr>
          <p:nvPr/>
        </p:nvSpPr>
        <p:spPr bwMode="auto">
          <a:xfrm>
            <a:off x="143508" y="1128402"/>
            <a:ext cx="3347864" cy="424732"/>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square">
            <a:spAutoFit/>
          </a:bodyPr>
          <a:lstStyle/>
          <a:p>
            <a:pPr marL="342900" indent="-342900">
              <a:lnSpc>
                <a:spcPct val="90000"/>
              </a:lnSpc>
            </a:pPr>
            <a:r>
              <a:rPr lang="el-GR" sz="2400" dirty="0">
                <a:solidFill>
                  <a:schemeClr val="bg1"/>
                </a:solidFill>
                <a:latin typeface="Calibri" pitchFamily="34" charset="0"/>
              </a:rPr>
              <a:t>? Ποιες εφαρμογές;</a:t>
            </a:r>
          </a:p>
        </p:txBody>
      </p:sp>
      <p:sp>
        <p:nvSpPr>
          <p:cNvPr id="8" name="Text Box 6">
            <a:extLst>
              <a:ext uri="{FF2B5EF4-FFF2-40B4-BE49-F238E27FC236}">
                <a16:creationId xmlns:a16="http://schemas.microsoft.com/office/drawing/2014/main" xmlns="" id="{5D5F79D4-5C7B-48B5-82D7-7C5E53DDAB56}"/>
              </a:ext>
            </a:extLst>
          </p:cNvPr>
          <p:cNvSpPr txBox="1">
            <a:spLocks noChangeArrowheads="1"/>
          </p:cNvSpPr>
          <p:nvPr/>
        </p:nvSpPr>
        <p:spPr bwMode="auto">
          <a:xfrm>
            <a:off x="5616626" y="3216634"/>
            <a:ext cx="2987824" cy="424732"/>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square">
            <a:spAutoFit/>
          </a:bodyPr>
          <a:lstStyle/>
          <a:p>
            <a:pPr marL="342900" indent="-342900" algn="ctr">
              <a:lnSpc>
                <a:spcPct val="90000"/>
              </a:lnSpc>
            </a:pPr>
            <a:r>
              <a:rPr lang="el-GR" sz="2400" dirty="0">
                <a:solidFill>
                  <a:schemeClr val="bg1"/>
                </a:solidFill>
                <a:latin typeface="Calibri" pitchFamily="34" charset="0"/>
              </a:rPr>
              <a:t>? Ποιες Ιδιότητες;</a:t>
            </a:r>
          </a:p>
        </p:txBody>
      </p:sp>
      <p:sp>
        <p:nvSpPr>
          <p:cNvPr id="9" name="Text Box 6">
            <a:extLst>
              <a:ext uri="{FF2B5EF4-FFF2-40B4-BE49-F238E27FC236}">
                <a16:creationId xmlns:a16="http://schemas.microsoft.com/office/drawing/2014/main" xmlns="" id="{5D5F79D4-5C7B-48B5-82D7-7C5E53DDAB56}"/>
              </a:ext>
            </a:extLst>
          </p:cNvPr>
          <p:cNvSpPr txBox="1">
            <a:spLocks noChangeArrowheads="1"/>
          </p:cNvSpPr>
          <p:nvPr/>
        </p:nvSpPr>
        <p:spPr bwMode="auto">
          <a:xfrm>
            <a:off x="107504" y="1844824"/>
            <a:ext cx="3419872" cy="1421928"/>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342900" indent="-342900">
              <a:lnSpc>
                <a:spcPct val="90000"/>
              </a:lnSpc>
              <a:buFont typeface="Wingdings" panose="05000000000000000000" pitchFamily="2" charset="2"/>
              <a:buChar char="ü"/>
            </a:pPr>
            <a:r>
              <a:rPr lang="en-US" sz="2400" dirty="0">
                <a:solidFill>
                  <a:schemeClr val="tx1"/>
                </a:solidFill>
                <a:latin typeface="Calibri" pitchFamily="34" charset="0"/>
              </a:rPr>
              <a:t> </a:t>
            </a:r>
            <a:r>
              <a:rPr lang="el-GR" sz="2400" dirty="0">
                <a:solidFill>
                  <a:schemeClr val="tx1"/>
                </a:solidFill>
                <a:latin typeface="Calibri" pitchFamily="34" charset="0"/>
              </a:rPr>
              <a:t>Εφαρμογές που σχετίζονται με την καθημερινή ζωή των μαθητών</a:t>
            </a:r>
          </a:p>
        </p:txBody>
      </p:sp>
      <p:sp>
        <p:nvSpPr>
          <p:cNvPr id="10" name="Text Box 6">
            <a:extLst>
              <a:ext uri="{FF2B5EF4-FFF2-40B4-BE49-F238E27FC236}">
                <a16:creationId xmlns:a16="http://schemas.microsoft.com/office/drawing/2014/main" xmlns="" id="{5D5F79D4-5C7B-48B5-82D7-7C5E53DDAB56}"/>
              </a:ext>
            </a:extLst>
          </p:cNvPr>
          <p:cNvSpPr txBox="1">
            <a:spLocks noChangeArrowheads="1"/>
          </p:cNvSpPr>
          <p:nvPr/>
        </p:nvSpPr>
        <p:spPr bwMode="auto">
          <a:xfrm>
            <a:off x="4860032" y="4274863"/>
            <a:ext cx="4032448" cy="108952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342900" indent="-342900">
              <a:lnSpc>
                <a:spcPct val="90000"/>
              </a:lnSpc>
              <a:buFont typeface="Wingdings" panose="05000000000000000000" pitchFamily="2" charset="2"/>
              <a:buChar char="ü"/>
            </a:pPr>
            <a:r>
              <a:rPr lang="en-US" sz="2400" dirty="0">
                <a:solidFill>
                  <a:schemeClr val="bg1"/>
                </a:solidFill>
                <a:latin typeface="Calibri" pitchFamily="34" charset="0"/>
              </a:rPr>
              <a:t> </a:t>
            </a:r>
            <a:r>
              <a:rPr lang="el-GR" sz="2400" dirty="0">
                <a:solidFill>
                  <a:schemeClr val="bg1"/>
                </a:solidFill>
                <a:latin typeface="Calibri" pitchFamily="34" charset="0"/>
              </a:rPr>
              <a:t>Ιδιότητες που σχετίζονται με τις παραπάνω εφαρμογές </a:t>
            </a:r>
          </a:p>
        </p:txBody>
      </p:sp>
      <p:sp>
        <p:nvSpPr>
          <p:cNvPr id="11" name="Text Box 6">
            <a:extLst>
              <a:ext uri="{FF2B5EF4-FFF2-40B4-BE49-F238E27FC236}">
                <a16:creationId xmlns:a16="http://schemas.microsoft.com/office/drawing/2014/main" xmlns="" id="{5D5F79D4-5C7B-48B5-82D7-7C5E53DDAB56}"/>
              </a:ext>
            </a:extLst>
          </p:cNvPr>
          <p:cNvSpPr txBox="1">
            <a:spLocks noChangeArrowheads="1"/>
          </p:cNvSpPr>
          <p:nvPr/>
        </p:nvSpPr>
        <p:spPr bwMode="auto">
          <a:xfrm>
            <a:off x="107504" y="3730099"/>
            <a:ext cx="3491880" cy="1089529"/>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p>
            <a:pPr marL="342900" indent="-342900">
              <a:lnSpc>
                <a:spcPct val="90000"/>
              </a:lnSpc>
              <a:buFont typeface="Wingdings" panose="05000000000000000000" pitchFamily="2" charset="2"/>
              <a:buChar char="ü"/>
            </a:pPr>
            <a:r>
              <a:rPr lang="en-US" sz="2400" dirty="0">
                <a:solidFill>
                  <a:schemeClr val="bg1"/>
                </a:solidFill>
                <a:latin typeface="Calibri" pitchFamily="34" charset="0"/>
              </a:rPr>
              <a:t> </a:t>
            </a:r>
            <a:r>
              <a:rPr lang="el-GR" sz="2400" dirty="0">
                <a:solidFill>
                  <a:schemeClr val="bg1"/>
                </a:solidFill>
                <a:latin typeface="Calibri" pitchFamily="34" charset="0"/>
              </a:rPr>
              <a:t>Εφαρμογές που προκύπτουν από τον </a:t>
            </a:r>
            <a:r>
              <a:rPr lang="el-GR" sz="2400" dirty="0" err="1">
                <a:solidFill>
                  <a:schemeClr val="bg1"/>
                </a:solidFill>
                <a:latin typeface="Calibri" pitchFamily="34" charset="0"/>
              </a:rPr>
              <a:t>βιομιμητισμό</a:t>
            </a:r>
            <a:endParaRPr lang="el-GR" sz="24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817F5F5-1614-1149-B578-C24F52580E92}"/>
              </a:ext>
            </a:extLst>
          </p:cNvPr>
          <p:cNvSpPr>
            <a:spLocks noGrp="1"/>
          </p:cNvSpPr>
          <p:nvPr>
            <p:ph type="title"/>
          </p:nvPr>
        </p:nvSpPr>
        <p:spPr>
          <a:xfrm>
            <a:off x="692671" y="322637"/>
            <a:ext cx="7886700" cy="435605"/>
          </a:xfrm>
          <a:solidFill>
            <a:srgbClr val="990033"/>
          </a:solidFill>
        </p:spPr>
        <p:style>
          <a:lnRef idx="0">
            <a:schemeClr val="accent2"/>
          </a:lnRef>
          <a:fillRef idx="3">
            <a:schemeClr val="accent2"/>
          </a:fillRef>
          <a:effectRef idx="3">
            <a:schemeClr val="accent2"/>
          </a:effectRef>
          <a:fontRef idx="minor">
            <a:schemeClr val="lt1"/>
          </a:fontRef>
        </p:style>
        <p:txBody>
          <a:bodyPr>
            <a:noAutofit/>
          </a:bodyPr>
          <a:lstStyle/>
          <a:p>
            <a:r>
              <a:rPr lang="el-GR" sz="3600" b="1" dirty="0"/>
              <a:t>Μοντέλο Διδακτικής Αναδόμησης</a:t>
            </a:r>
            <a:endParaRPr lang="el-GR" sz="3600" b="1" dirty="0">
              <a:latin typeface="+mn-lt"/>
            </a:endParaRPr>
          </a:p>
        </p:txBody>
      </p:sp>
      <p:pic>
        <p:nvPicPr>
          <p:cNvPr id="5" name="Θέση περιεχομένου 4">
            <a:extLst>
              <a:ext uri="{FF2B5EF4-FFF2-40B4-BE49-F238E27FC236}">
                <a16:creationId xmlns:a16="http://schemas.microsoft.com/office/drawing/2014/main" xmlns="" id="{352AE9E3-CEB2-5644-9593-8E3514B11385}"/>
              </a:ext>
            </a:extLst>
          </p:cNvPr>
          <p:cNvPicPr>
            <a:picLocks noGrp="1" noChangeAspect="1"/>
          </p:cNvPicPr>
          <p:nvPr>
            <p:ph idx="1"/>
          </p:nvPr>
        </p:nvPicPr>
        <p:blipFill rotWithShape="1">
          <a:blip r:embed="rId3" cstate="print"/>
          <a:srcRect b="11481"/>
          <a:stretch/>
        </p:blipFill>
        <p:spPr>
          <a:xfrm>
            <a:off x="508351" y="1385626"/>
            <a:ext cx="8255340" cy="4086747"/>
          </a:xfrm>
        </p:spPr>
      </p:pic>
      <p:sp>
        <p:nvSpPr>
          <p:cNvPr id="6" name="Στρογγυλεμένο ορθογώνιο 5">
            <a:extLst>
              <a:ext uri="{FF2B5EF4-FFF2-40B4-BE49-F238E27FC236}">
                <a16:creationId xmlns:a16="http://schemas.microsoft.com/office/drawing/2014/main" xmlns="" id="{EC29F7A3-C0C5-0049-9613-B0C7D36A2BA5}"/>
              </a:ext>
            </a:extLst>
          </p:cNvPr>
          <p:cNvSpPr/>
          <p:nvPr/>
        </p:nvSpPr>
        <p:spPr>
          <a:xfrm>
            <a:off x="444330" y="4279843"/>
            <a:ext cx="3572097" cy="1407497"/>
          </a:xfrm>
          <a:prstGeom prst="roundRect">
            <a:avLst/>
          </a:prstGeom>
          <a:solidFill>
            <a:srgbClr val="E5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1500" b="1" dirty="0">
                <a:solidFill>
                  <a:schemeClr val="tx2"/>
                </a:solidFill>
                <a:ea typeface="Times New Roman" panose="02020603050405020304" pitchFamily="18" charset="0"/>
              </a:rPr>
              <a:t>(1)</a:t>
            </a:r>
          </a:p>
          <a:p>
            <a:pPr lvl="0" algn="ctr"/>
            <a:r>
              <a:rPr lang="el-GR" sz="1500" b="1" dirty="0">
                <a:solidFill>
                  <a:schemeClr val="tx2"/>
                </a:solidFill>
                <a:ea typeface="Times New Roman" panose="02020603050405020304" pitchFamily="18" charset="0"/>
              </a:rPr>
              <a:t>Διασ</a:t>
            </a:r>
            <a:r>
              <a:rPr lang="en-US" sz="1500" b="1" dirty="0">
                <a:solidFill>
                  <a:schemeClr val="tx2"/>
                </a:solidFill>
                <a:ea typeface="Times New Roman" panose="02020603050405020304" pitchFamily="18" charset="0"/>
              </a:rPr>
              <a:t>ά</a:t>
            </a:r>
            <a:r>
              <a:rPr lang="el-GR" sz="1500" b="1" dirty="0">
                <a:solidFill>
                  <a:schemeClr val="tx2"/>
                </a:solidFill>
                <a:ea typeface="Times New Roman" panose="02020603050405020304" pitchFamily="18" charset="0"/>
              </a:rPr>
              <a:t>φηση και ανάλυση του επιστημονικού περιεχομένου</a:t>
            </a:r>
          </a:p>
          <a:p>
            <a:pPr lvl="0" algn="ctr"/>
            <a:r>
              <a:rPr lang="el-GR" sz="1500" dirty="0">
                <a:solidFill>
                  <a:schemeClr val="tx2"/>
                </a:solidFill>
                <a:ea typeface="Times New Roman" panose="02020603050405020304" pitchFamily="18" charset="0"/>
              </a:rPr>
              <a:t>Διασάφηση του περιεχομένου </a:t>
            </a:r>
          </a:p>
          <a:p>
            <a:pPr lvl="0" algn="ctr"/>
            <a:r>
              <a:rPr lang="el-GR" sz="1500" dirty="0">
                <a:solidFill>
                  <a:schemeClr val="tx2"/>
                </a:solidFill>
                <a:ea typeface="Times New Roman" panose="02020603050405020304" pitchFamily="18" charset="0"/>
              </a:rPr>
              <a:t>&amp; </a:t>
            </a:r>
          </a:p>
          <a:p>
            <a:pPr lvl="0" algn="ctr"/>
            <a:r>
              <a:rPr lang="el-GR" sz="1500" dirty="0">
                <a:solidFill>
                  <a:schemeClr val="tx2"/>
                </a:solidFill>
                <a:ea typeface="Times New Roman" panose="02020603050405020304" pitchFamily="18" charset="0"/>
              </a:rPr>
              <a:t>Ανάλυση της εκπαιδευτικής αξίας</a:t>
            </a:r>
          </a:p>
        </p:txBody>
      </p:sp>
      <p:sp>
        <p:nvSpPr>
          <p:cNvPr id="7" name="Στρογγυλεμένο ορθογώνιο 6">
            <a:extLst>
              <a:ext uri="{FF2B5EF4-FFF2-40B4-BE49-F238E27FC236}">
                <a16:creationId xmlns:a16="http://schemas.microsoft.com/office/drawing/2014/main" xmlns="" id="{D91DAE52-1B8C-EF47-969E-C3FAA9C70D82}"/>
              </a:ext>
            </a:extLst>
          </p:cNvPr>
          <p:cNvSpPr/>
          <p:nvPr/>
        </p:nvSpPr>
        <p:spPr>
          <a:xfrm>
            <a:off x="5337537" y="4279843"/>
            <a:ext cx="3362134" cy="1407498"/>
          </a:xfrm>
          <a:prstGeom prst="roundRect">
            <a:avLst/>
          </a:prstGeom>
          <a:solidFill>
            <a:srgbClr val="E5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1500" b="1" dirty="0">
                <a:solidFill>
                  <a:schemeClr val="tx2"/>
                </a:solidFill>
                <a:ea typeface="Times New Roman" panose="02020603050405020304" pitchFamily="18" charset="0"/>
              </a:rPr>
              <a:t>(2)</a:t>
            </a:r>
          </a:p>
          <a:p>
            <a:pPr lvl="0" algn="ctr"/>
            <a:r>
              <a:rPr lang="el-GR" sz="1500" b="1" dirty="0">
                <a:solidFill>
                  <a:schemeClr val="tx2"/>
                </a:solidFill>
                <a:ea typeface="Times New Roman" panose="02020603050405020304" pitchFamily="18" charset="0"/>
              </a:rPr>
              <a:t>Έρευνα για τη διδασκαλία &amp; μάθηση</a:t>
            </a:r>
          </a:p>
          <a:p>
            <a:pPr lvl="0" algn="ctr"/>
            <a:r>
              <a:rPr lang="el-GR" sz="1500" dirty="0">
                <a:solidFill>
                  <a:schemeClr val="tx2"/>
                </a:solidFill>
                <a:ea typeface="Times New Roman" panose="02020603050405020304" pitchFamily="18" charset="0"/>
              </a:rPr>
              <a:t>Αντιλήψεις των μαθητών</a:t>
            </a:r>
          </a:p>
          <a:p>
            <a:pPr lvl="0" algn="ctr"/>
            <a:r>
              <a:rPr lang="el-GR" sz="1500" dirty="0">
                <a:solidFill>
                  <a:schemeClr val="tx2"/>
                </a:solidFill>
                <a:ea typeface="Times New Roman" panose="02020603050405020304" pitchFamily="18" charset="0"/>
              </a:rPr>
              <a:t>Διαδικασίες διδασκαλίας και μάθησης</a:t>
            </a:r>
          </a:p>
          <a:p>
            <a:pPr lvl="0" algn="ctr"/>
            <a:r>
              <a:rPr lang="el-GR" sz="1500" dirty="0">
                <a:solidFill>
                  <a:schemeClr val="tx2"/>
                </a:solidFill>
                <a:ea typeface="Times New Roman" panose="02020603050405020304" pitchFamily="18" charset="0"/>
              </a:rPr>
              <a:t>Απόψεις και αντιλήψεις εκπαιδευτικώ</a:t>
            </a:r>
            <a:r>
              <a:rPr lang="el-GR" sz="1500" dirty="0">
                <a:solidFill>
                  <a:schemeClr val="tx1"/>
                </a:solidFill>
                <a:ea typeface="Times New Roman" panose="02020603050405020304" pitchFamily="18" charset="0"/>
              </a:rPr>
              <a:t>ν</a:t>
            </a:r>
          </a:p>
        </p:txBody>
      </p:sp>
      <p:sp>
        <p:nvSpPr>
          <p:cNvPr id="8" name="Στρογγυλεμένο ορθογώνιο 7">
            <a:extLst>
              <a:ext uri="{FF2B5EF4-FFF2-40B4-BE49-F238E27FC236}">
                <a16:creationId xmlns:a16="http://schemas.microsoft.com/office/drawing/2014/main" xmlns="" id="{BC635265-AA3F-A943-99B9-D52D32925C40}"/>
              </a:ext>
            </a:extLst>
          </p:cNvPr>
          <p:cNvSpPr/>
          <p:nvPr/>
        </p:nvSpPr>
        <p:spPr>
          <a:xfrm>
            <a:off x="2743862" y="1444816"/>
            <a:ext cx="3784319" cy="1203797"/>
          </a:xfrm>
          <a:prstGeom prst="roundRect">
            <a:avLst/>
          </a:prstGeom>
          <a:solidFill>
            <a:srgbClr val="E5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1500" b="1" dirty="0">
                <a:solidFill>
                  <a:schemeClr val="tx2"/>
                </a:solidFill>
                <a:ea typeface="Times New Roman" panose="02020603050405020304" pitchFamily="18" charset="0"/>
              </a:rPr>
              <a:t>(3)</a:t>
            </a:r>
          </a:p>
          <a:p>
            <a:pPr lvl="0" algn="ctr"/>
            <a:r>
              <a:rPr lang="el-GR" sz="1500" b="1" dirty="0">
                <a:solidFill>
                  <a:schemeClr val="tx2"/>
                </a:solidFill>
                <a:ea typeface="Times New Roman" panose="02020603050405020304" pitchFamily="18" charset="0"/>
              </a:rPr>
              <a:t>Σχεδιασμός και αξιολόγηση περιβαλλόντων διδασκαλίας και μάθησης</a:t>
            </a:r>
          </a:p>
          <a:p>
            <a:pPr lvl="0" algn="ctr"/>
            <a:r>
              <a:rPr lang="el-GR" sz="1500" dirty="0">
                <a:solidFill>
                  <a:schemeClr val="tx2"/>
                </a:solidFill>
                <a:ea typeface="Times New Roman" panose="02020603050405020304" pitchFamily="18" charset="0"/>
              </a:rPr>
              <a:t>Λαμβάνονται υπόψη θέματα πραγματικών περιβαλλόντων διδασκαλίας και μάθησης </a:t>
            </a:r>
          </a:p>
        </p:txBody>
      </p:sp>
      <p:sp>
        <p:nvSpPr>
          <p:cNvPr id="10" name="TextBox 9">
            <a:extLst>
              <a:ext uri="{FF2B5EF4-FFF2-40B4-BE49-F238E27FC236}">
                <a16:creationId xmlns:a16="http://schemas.microsoft.com/office/drawing/2014/main" xmlns="" id="{A2296112-9C8B-6941-AD8B-4341A296D87B}"/>
              </a:ext>
            </a:extLst>
          </p:cNvPr>
          <p:cNvSpPr txBox="1"/>
          <p:nvPr/>
        </p:nvSpPr>
        <p:spPr>
          <a:xfrm>
            <a:off x="5140348" y="6099757"/>
            <a:ext cx="3756512" cy="300082"/>
          </a:xfrm>
          <a:prstGeom prst="rect">
            <a:avLst/>
          </a:prstGeom>
          <a:noFill/>
        </p:spPr>
        <p:txBody>
          <a:bodyPr wrap="square">
            <a:spAutoFit/>
          </a:bodyPr>
          <a:lstStyle/>
          <a:p>
            <a:pPr algn="ctr"/>
            <a:r>
              <a:rPr lang="en" sz="1350" dirty="0">
                <a:solidFill>
                  <a:srgbClr val="374558"/>
                </a:solidFill>
              </a:rPr>
              <a:t>(</a:t>
            </a:r>
            <a:r>
              <a:rPr lang="en" sz="1350" dirty="0" err="1">
                <a:solidFill>
                  <a:srgbClr val="374558"/>
                </a:solidFill>
              </a:rPr>
              <a:t>Duit</a:t>
            </a:r>
            <a:r>
              <a:rPr lang="en" sz="1350" dirty="0">
                <a:solidFill>
                  <a:srgbClr val="374558"/>
                </a:solidFill>
              </a:rPr>
              <a:t>  200</a:t>
            </a:r>
            <a:r>
              <a:rPr lang="el-GR" sz="1350" dirty="0">
                <a:solidFill>
                  <a:srgbClr val="374558"/>
                </a:solidFill>
              </a:rPr>
              <a:t>7, </a:t>
            </a:r>
            <a:r>
              <a:rPr lang="en" sz="1350" dirty="0">
                <a:solidFill>
                  <a:srgbClr val="374558"/>
                </a:solidFill>
              </a:rPr>
              <a:t> </a:t>
            </a:r>
            <a:r>
              <a:rPr lang="en" sz="1350" dirty="0" err="1">
                <a:solidFill>
                  <a:srgbClr val="374558"/>
                </a:solidFill>
              </a:rPr>
              <a:t>Duit</a:t>
            </a:r>
            <a:r>
              <a:rPr lang="en" sz="1350" dirty="0">
                <a:solidFill>
                  <a:srgbClr val="374558"/>
                </a:solidFill>
              </a:rPr>
              <a:t> </a:t>
            </a:r>
            <a:r>
              <a:rPr lang="el-GR" sz="1350" dirty="0">
                <a:solidFill>
                  <a:srgbClr val="374558"/>
                </a:solidFill>
              </a:rPr>
              <a:t>κ.ά.  2012</a:t>
            </a:r>
            <a:r>
              <a:rPr lang="en-US" sz="1350" dirty="0">
                <a:solidFill>
                  <a:srgbClr val="374558"/>
                </a:solidFill>
              </a:rPr>
              <a:t>, </a:t>
            </a:r>
            <a:r>
              <a:rPr lang="en-US" sz="1350" dirty="0" err="1">
                <a:solidFill>
                  <a:srgbClr val="374558"/>
                </a:solidFill>
              </a:rPr>
              <a:t>Stavrou</a:t>
            </a:r>
            <a:r>
              <a:rPr lang="en-US" sz="1350" dirty="0">
                <a:solidFill>
                  <a:srgbClr val="374558"/>
                </a:solidFill>
              </a:rPr>
              <a:t> &amp; </a:t>
            </a:r>
            <a:r>
              <a:rPr lang="en-US" sz="1350" dirty="0" err="1">
                <a:solidFill>
                  <a:srgbClr val="374558"/>
                </a:solidFill>
              </a:rPr>
              <a:t>Duit</a:t>
            </a:r>
            <a:r>
              <a:rPr lang="en-US" sz="1350" dirty="0">
                <a:solidFill>
                  <a:srgbClr val="374558"/>
                </a:solidFill>
              </a:rPr>
              <a:t> 2014</a:t>
            </a:r>
            <a:r>
              <a:rPr lang="el-GR" sz="1350" dirty="0">
                <a:solidFill>
                  <a:srgbClr val="374558"/>
                </a:solidFill>
              </a:rPr>
              <a:t>)</a:t>
            </a:r>
          </a:p>
        </p:txBody>
      </p:sp>
      <p:sp>
        <p:nvSpPr>
          <p:cNvPr id="3" name="Θέση αριθμού διαφάνειας 2">
            <a:extLst>
              <a:ext uri="{FF2B5EF4-FFF2-40B4-BE49-F238E27FC236}">
                <a16:creationId xmlns:a16="http://schemas.microsoft.com/office/drawing/2014/main" xmlns="" id="{098BCBBA-45AD-A84E-B726-8D9EF0D17495}"/>
              </a:ext>
            </a:extLst>
          </p:cNvPr>
          <p:cNvSpPr>
            <a:spLocks noGrp="1"/>
          </p:cNvSpPr>
          <p:nvPr>
            <p:ph type="sldNum" sz="quarter" idx="12"/>
          </p:nvPr>
        </p:nvSpPr>
        <p:spPr/>
        <p:txBody>
          <a:bodyPr/>
          <a:lstStyle/>
          <a:p>
            <a:fld id="{59EE8365-17C1-974E-B18D-1D226F2D1A43}" type="slidenum">
              <a:rPr lang="el-GR" smtClean="0"/>
              <a:pPr/>
              <a:t>43</a:t>
            </a:fld>
            <a:endParaRPr lang="el-GR"/>
          </a:p>
        </p:txBody>
      </p:sp>
      <p:sp>
        <p:nvSpPr>
          <p:cNvPr id="9" name="8 - Στρογγυλεμένο ορθογώνιο"/>
          <p:cNvSpPr/>
          <p:nvPr/>
        </p:nvSpPr>
        <p:spPr>
          <a:xfrm>
            <a:off x="611560" y="4293096"/>
            <a:ext cx="3312368" cy="1368152"/>
          </a:xfrm>
          <a:prstGeom prst="roundRect">
            <a:avLst/>
          </a:prstGeom>
          <a:noFill/>
          <a:ln w="571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Στρογγυλεμένο ορθογώνιο"/>
          <p:cNvSpPr/>
          <p:nvPr/>
        </p:nvSpPr>
        <p:spPr>
          <a:xfrm>
            <a:off x="5436096" y="4293096"/>
            <a:ext cx="3312368" cy="1440160"/>
          </a:xfrm>
          <a:prstGeom prst="roundRect">
            <a:avLst/>
          </a:prstGeom>
          <a:noFill/>
          <a:ln w="571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8090270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cstate="print"/>
          <a:srcRect r="20634"/>
          <a:stretch>
            <a:fillRect/>
          </a:stretch>
        </p:blipFill>
        <p:spPr bwMode="auto">
          <a:xfrm>
            <a:off x="0" y="792454"/>
            <a:ext cx="2786063" cy="2623542"/>
          </a:xfrm>
          <a:prstGeom prst="rect">
            <a:avLst/>
          </a:prstGeom>
          <a:noFill/>
          <a:ln w="9525">
            <a:noFill/>
            <a:miter lim="800000"/>
            <a:headEnd/>
            <a:tailEnd/>
          </a:ln>
        </p:spPr>
      </p:pic>
      <p:pic>
        <p:nvPicPr>
          <p:cNvPr id="8197" name="Picture 5"/>
          <p:cNvPicPr>
            <a:picLocks noChangeAspect="1" noChangeArrowheads="1"/>
          </p:cNvPicPr>
          <p:nvPr/>
        </p:nvPicPr>
        <p:blipFill>
          <a:blip r:embed="rId4" cstate="print"/>
          <a:srcRect r="22683"/>
          <a:stretch>
            <a:fillRect/>
          </a:stretch>
        </p:blipFill>
        <p:spPr bwMode="auto">
          <a:xfrm>
            <a:off x="3136165" y="819151"/>
            <a:ext cx="2650273" cy="2616759"/>
          </a:xfrm>
          <a:prstGeom prst="rect">
            <a:avLst/>
          </a:prstGeom>
          <a:noFill/>
          <a:ln w="9525">
            <a:noFill/>
            <a:miter lim="800000"/>
            <a:headEnd/>
            <a:tailEnd/>
          </a:ln>
        </p:spPr>
      </p:pic>
      <p:pic>
        <p:nvPicPr>
          <p:cNvPr id="8198" name="Picture 6"/>
          <p:cNvPicPr>
            <a:picLocks noChangeAspect="1" noChangeArrowheads="1"/>
          </p:cNvPicPr>
          <p:nvPr/>
        </p:nvPicPr>
        <p:blipFill>
          <a:blip r:embed="rId5" cstate="print"/>
          <a:srcRect l="1770" t="3790" r="24889"/>
          <a:stretch>
            <a:fillRect/>
          </a:stretch>
        </p:blipFill>
        <p:spPr bwMode="auto">
          <a:xfrm>
            <a:off x="6300787" y="856475"/>
            <a:ext cx="2584220" cy="2572531"/>
          </a:xfrm>
          <a:prstGeom prst="rect">
            <a:avLst/>
          </a:prstGeom>
          <a:noFill/>
          <a:ln w="9525">
            <a:noFill/>
            <a:miter lim="800000"/>
            <a:headEnd/>
            <a:tailEnd/>
          </a:ln>
        </p:spPr>
      </p:pic>
      <p:sp>
        <p:nvSpPr>
          <p:cNvPr id="14" name="13 - TextBox"/>
          <p:cNvSpPr txBox="1"/>
          <p:nvPr/>
        </p:nvSpPr>
        <p:spPr>
          <a:xfrm>
            <a:off x="251523" y="3933056"/>
            <a:ext cx="184731" cy="369332"/>
          </a:xfrm>
          <a:prstGeom prst="rect">
            <a:avLst/>
          </a:prstGeom>
          <a:noFill/>
        </p:spPr>
        <p:txBody>
          <a:bodyPr wrap="none" rtlCol="0">
            <a:spAutoFit/>
          </a:bodyPr>
          <a:lstStyle/>
          <a:p>
            <a:endParaRPr lang="el-GR" dirty="0"/>
          </a:p>
        </p:txBody>
      </p:sp>
      <p:pic>
        <p:nvPicPr>
          <p:cNvPr id="19" name="Picture 3"/>
          <p:cNvPicPr>
            <a:picLocks noChangeAspect="1" noChangeArrowheads="1"/>
          </p:cNvPicPr>
          <p:nvPr/>
        </p:nvPicPr>
        <p:blipFill>
          <a:blip r:embed="rId6" cstate="print"/>
          <a:srcRect l="9625"/>
          <a:stretch>
            <a:fillRect/>
          </a:stretch>
        </p:blipFill>
        <p:spPr bwMode="auto">
          <a:xfrm>
            <a:off x="0" y="3572328"/>
            <a:ext cx="2817312" cy="2933700"/>
          </a:xfrm>
          <a:prstGeom prst="rect">
            <a:avLst/>
          </a:prstGeom>
          <a:noFill/>
          <a:ln w="9525">
            <a:noFill/>
            <a:miter lim="800000"/>
            <a:headEnd/>
            <a:tailEnd/>
          </a:ln>
        </p:spPr>
      </p:pic>
      <p:sp>
        <p:nvSpPr>
          <p:cNvPr id="20" name="19 - Ορθογώνιο"/>
          <p:cNvSpPr/>
          <p:nvPr/>
        </p:nvSpPr>
        <p:spPr>
          <a:xfrm>
            <a:off x="2387140" y="3608844"/>
            <a:ext cx="4541180" cy="3908762"/>
          </a:xfrm>
          <a:prstGeom prst="rect">
            <a:avLst/>
          </a:prstGeom>
        </p:spPr>
        <p:txBody>
          <a:bodyPr wrap="none">
            <a:spAutoFit/>
          </a:bodyPr>
          <a:lstStyle/>
          <a:p>
            <a:pPr lvl="0" algn="ctr" fontAlgn="base">
              <a:spcBef>
                <a:spcPct val="0"/>
              </a:spcBef>
              <a:spcAft>
                <a:spcPct val="0"/>
              </a:spcAft>
            </a:pPr>
            <a:r>
              <a:rPr lang="en-US" sz="3200" b="1" dirty="0" err="1">
                <a:ea typeface="Calibri" pitchFamily="34" charset="0"/>
                <a:cs typeface="Times New Roman" pitchFamily="18" charset="0"/>
              </a:rPr>
              <a:t>cos</a:t>
            </a:r>
            <a:r>
              <a:rPr lang="el-GR" sz="3200" b="1" dirty="0">
                <a:ea typeface="Calibri" pitchFamily="34" charset="0"/>
                <a:cs typeface="Times New Roman" pitchFamily="18" charset="0"/>
              </a:rPr>
              <a:t>θ*=</a:t>
            </a:r>
            <a:r>
              <a:rPr lang="en-US" sz="3200" b="1" dirty="0" err="1">
                <a:ea typeface="Calibri" pitchFamily="34" charset="0"/>
                <a:cs typeface="Times New Roman" pitchFamily="18" charset="0"/>
              </a:rPr>
              <a:t>Rf</a:t>
            </a:r>
            <a:r>
              <a:rPr lang="en-US" sz="3200" b="1" baseline="-30000" dirty="0" err="1">
                <a:ea typeface="Calibri" pitchFamily="34" charset="0"/>
                <a:cs typeface="Times New Roman" pitchFamily="18" charset="0"/>
              </a:rPr>
              <a:t>SL</a:t>
            </a:r>
            <a:r>
              <a:rPr lang="en-US" sz="3200" b="1" dirty="0" err="1">
                <a:ea typeface="Calibri" pitchFamily="34" charset="0"/>
                <a:cs typeface="Times New Roman" pitchFamily="18" charset="0"/>
              </a:rPr>
              <a:t>cos</a:t>
            </a:r>
            <a:r>
              <a:rPr lang="el-GR" sz="3200" b="1" dirty="0" err="1">
                <a:ea typeface="Calibri" pitchFamily="34" charset="0"/>
                <a:cs typeface="Times New Roman" pitchFamily="18" charset="0"/>
              </a:rPr>
              <a:t>θ</a:t>
            </a:r>
            <a:r>
              <a:rPr lang="el-GR" sz="3200" b="1" baseline="-30000" dirty="0" err="1">
                <a:ea typeface="Calibri" pitchFamily="34" charset="0"/>
                <a:cs typeface="Times New Roman" pitchFamily="18" charset="0"/>
              </a:rPr>
              <a:t>ο</a:t>
            </a:r>
            <a:r>
              <a:rPr lang="el-GR" sz="3200" b="1" dirty="0">
                <a:ea typeface="Calibri" pitchFamily="34" charset="0"/>
                <a:cs typeface="Times New Roman" pitchFamily="18" charset="0"/>
              </a:rPr>
              <a:t>+ </a:t>
            </a:r>
            <a:r>
              <a:rPr lang="en-US" sz="3200" b="1" dirty="0" err="1">
                <a:ea typeface="Calibri" pitchFamily="34" charset="0"/>
                <a:cs typeface="Times New Roman" pitchFamily="18" charset="0"/>
              </a:rPr>
              <a:t>f</a:t>
            </a:r>
            <a:r>
              <a:rPr lang="en-US" sz="3200" b="1" baseline="-30000" dirty="0" err="1">
                <a:ea typeface="Calibri" pitchFamily="34" charset="0"/>
                <a:cs typeface="Times New Roman" pitchFamily="18" charset="0"/>
              </a:rPr>
              <a:t>SL</a:t>
            </a:r>
            <a:r>
              <a:rPr lang="el-GR" sz="3200" b="1" dirty="0">
                <a:ea typeface="Calibri" pitchFamily="34" charset="0"/>
                <a:cs typeface="Times New Roman" pitchFamily="18" charset="0"/>
              </a:rPr>
              <a:t>-1  </a:t>
            </a:r>
          </a:p>
          <a:p>
            <a:pPr lvl="0" algn="ctr" fontAlgn="base">
              <a:spcBef>
                <a:spcPct val="0"/>
              </a:spcBef>
              <a:spcAft>
                <a:spcPct val="0"/>
              </a:spcAft>
            </a:pPr>
            <a:endParaRPr lang="el-GR" sz="2400" dirty="0">
              <a:solidFill>
                <a:prstClr val="black"/>
              </a:solidFill>
              <a:ea typeface="Calibri" pitchFamily="34" charset="0"/>
              <a:cs typeface="Times New Roman" pitchFamily="18" charset="0"/>
            </a:endParaRPr>
          </a:p>
          <a:p>
            <a:pPr lvl="0" algn="just" fontAlgn="base">
              <a:spcBef>
                <a:spcPct val="0"/>
              </a:spcBef>
              <a:spcAft>
                <a:spcPct val="0"/>
              </a:spcAft>
            </a:pPr>
            <a:r>
              <a:rPr lang="el-GR" sz="2400" dirty="0">
                <a:ea typeface="Calibri" pitchFamily="34" charset="0"/>
                <a:cs typeface="Times New Roman" pitchFamily="18" charset="0"/>
              </a:rPr>
              <a:t>θ*: γωνία επαφής</a:t>
            </a:r>
          </a:p>
          <a:p>
            <a:pPr lvl="0" algn="just" fontAlgn="base">
              <a:spcBef>
                <a:spcPct val="0"/>
              </a:spcBef>
              <a:spcAft>
                <a:spcPct val="0"/>
              </a:spcAft>
            </a:pPr>
            <a:r>
              <a:rPr lang="en-US" sz="2400" dirty="0">
                <a:ea typeface="Calibri" pitchFamily="34" charset="0"/>
                <a:cs typeface="Times New Roman" pitchFamily="18" charset="0"/>
              </a:rPr>
              <a:t>R</a:t>
            </a:r>
            <a:r>
              <a:rPr lang="el-GR" sz="2400" dirty="0">
                <a:ea typeface="Calibri" pitchFamily="34" charset="0"/>
                <a:cs typeface="Times New Roman" pitchFamily="18" charset="0"/>
              </a:rPr>
              <a:t>: συντελεστής τραχύτητας</a:t>
            </a:r>
            <a:endParaRPr lang="en-US" sz="2400" dirty="0">
              <a:ea typeface="Calibri" pitchFamily="34" charset="0"/>
              <a:cs typeface="Times New Roman" pitchFamily="18" charset="0"/>
            </a:endParaRPr>
          </a:p>
          <a:p>
            <a:pPr lvl="0" algn="just" fontAlgn="base">
              <a:spcBef>
                <a:spcPct val="0"/>
              </a:spcBef>
              <a:spcAft>
                <a:spcPct val="0"/>
              </a:spcAft>
            </a:pPr>
            <a:r>
              <a:rPr lang="en-US" sz="2400" dirty="0" err="1">
                <a:ea typeface="Calibri" pitchFamily="34" charset="0"/>
                <a:cs typeface="Times New Roman" pitchFamily="18" charset="0"/>
              </a:rPr>
              <a:t>f</a:t>
            </a:r>
            <a:r>
              <a:rPr lang="en-US" sz="2400" baseline="-30000" dirty="0" err="1">
                <a:ea typeface="Calibri" pitchFamily="34" charset="0"/>
                <a:cs typeface="Times New Roman" pitchFamily="18" charset="0"/>
              </a:rPr>
              <a:t>SL</a:t>
            </a:r>
            <a:r>
              <a:rPr lang="en-US" sz="2400" dirty="0">
                <a:ea typeface="Calibri" pitchFamily="34" charset="0"/>
                <a:cs typeface="Times New Roman" pitchFamily="18" charset="0"/>
              </a:rPr>
              <a:t> </a:t>
            </a:r>
            <a:r>
              <a:rPr lang="el-GR" sz="2400" dirty="0">
                <a:ea typeface="Calibri" pitchFamily="34" charset="0"/>
                <a:cs typeface="Times New Roman" pitchFamily="18" charset="0"/>
              </a:rPr>
              <a:t>μέρος της επιφάνειας </a:t>
            </a:r>
          </a:p>
          <a:p>
            <a:pPr lvl="0" algn="just" fontAlgn="base">
              <a:spcBef>
                <a:spcPct val="0"/>
              </a:spcBef>
              <a:spcAft>
                <a:spcPct val="0"/>
              </a:spcAft>
            </a:pPr>
            <a:r>
              <a:rPr lang="el-GR" sz="2400" dirty="0">
                <a:ea typeface="Calibri" pitchFamily="34" charset="0"/>
                <a:cs typeface="Times New Roman" pitchFamily="18" charset="0"/>
              </a:rPr>
              <a:t>που έρχεται σε επαφή με το υγρό</a:t>
            </a:r>
          </a:p>
          <a:p>
            <a:pPr lvl="0" algn="just" fontAlgn="base">
              <a:spcBef>
                <a:spcPct val="0"/>
              </a:spcBef>
              <a:spcAft>
                <a:spcPct val="0"/>
              </a:spcAft>
            </a:pPr>
            <a:r>
              <a:rPr lang="el-GR" sz="2400" dirty="0" err="1">
                <a:ea typeface="Calibri" pitchFamily="34" charset="0"/>
                <a:cs typeface="Times New Roman" pitchFamily="18" charset="0"/>
              </a:rPr>
              <a:t>θ</a:t>
            </a:r>
            <a:r>
              <a:rPr lang="el-GR" sz="2400" baseline="-25000" dirty="0" err="1">
                <a:ea typeface="Calibri" pitchFamily="34" charset="0"/>
                <a:cs typeface="Times New Roman" pitchFamily="18" charset="0"/>
              </a:rPr>
              <a:t>ο</a:t>
            </a:r>
            <a:r>
              <a:rPr lang="el-GR" sz="2400" dirty="0">
                <a:ea typeface="Calibri" pitchFamily="34" charset="0"/>
                <a:cs typeface="Times New Roman" pitchFamily="18" charset="0"/>
              </a:rPr>
              <a:t>= γωνία επαφής σε ομοιογενή </a:t>
            </a:r>
          </a:p>
          <a:p>
            <a:pPr lvl="0" algn="just" fontAlgn="base">
              <a:spcBef>
                <a:spcPct val="0"/>
              </a:spcBef>
              <a:spcAft>
                <a:spcPct val="0"/>
              </a:spcAft>
            </a:pPr>
            <a:r>
              <a:rPr lang="el-GR" sz="2400" dirty="0">
                <a:ea typeface="Calibri" pitchFamily="34" charset="0"/>
                <a:cs typeface="Times New Roman" pitchFamily="18" charset="0"/>
              </a:rPr>
              <a:t>επιφάνεια</a:t>
            </a:r>
          </a:p>
          <a:p>
            <a:pPr lvl="0" algn="just" fontAlgn="base">
              <a:spcBef>
                <a:spcPct val="0"/>
              </a:spcBef>
              <a:spcAft>
                <a:spcPct val="0"/>
              </a:spcAft>
            </a:pPr>
            <a:endParaRPr lang="el-GR" sz="2400" dirty="0">
              <a:solidFill>
                <a:prstClr val="black"/>
              </a:solidFill>
              <a:ea typeface="Calibri" pitchFamily="34" charset="0"/>
              <a:cs typeface="Times New Roman" pitchFamily="18" charset="0"/>
            </a:endParaRPr>
          </a:p>
          <a:p>
            <a:pPr lvl="0" algn="just" fontAlgn="base">
              <a:spcBef>
                <a:spcPct val="0"/>
              </a:spcBef>
              <a:spcAft>
                <a:spcPct val="0"/>
              </a:spcAft>
            </a:pPr>
            <a:r>
              <a:rPr lang="el-GR" sz="2400" dirty="0">
                <a:solidFill>
                  <a:prstClr val="black"/>
                </a:solidFill>
                <a:ea typeface="Calibri" pitchFamily="34" charset="0"/>
                <a:cs typeface="Times New Roman" pitchFamily="18" charset="0"/>
              </a:rPr>
              <a:t> </a:t>
            </a:r>
            <a:endParaRPr lang="el-GR" sz="2400" dirty="0">
              <a:solidFill>
                <a:prstClr val="black"/>
              </a:solidFill>
              <a:cs typeface="Arial" pitchFamily="34" charset="0"/>
            </a:endParaRPr>
          </a:p>
        </p:txBody>
      </p:sp>
      <p:pic>
        <p:nvPicPr>
          <p:cNvPr id="484355" name="Picture 3"/>
          <p:cNvPicPr>
            <a:picLocks noChangeAspect="1" noChangeArrowheads="1"/>
          </p:cNvPicPr>
          <p:nvPr/>
        </p:nvPicPr>
        <p:blipFill>
          <a:blip r:embed="rId7" cstate="print"/>
          <a:srcRect/>
          <a:stretch>
            <a:fillRect/>
          </a:stretch>
        </p:blipFill>
        <p:spPr bwMode="auto">
          <a:xfrm>
            <a:off x="6286500" y="3562350"/>
            <a:ext cx="2857500" cy="3295650"/>
          </a:xfrm>
          <a:prstGeom prst="rect">
            <a:avLst/>
          </a:prstGeom>
          <a:noFill/>
          <a:ln w="9525">
            <a:noFill/>
            <a:miter lim="800000"/>
            <a:headEnd/>
            <a:tailEnd/>
          </a:ln>
        </p:spPr>
      </p:pic>
      <p:sp>
        <p:nvSpPr>
          <p:cNvPr id="11" name="10 - TextBox"/>
          <p:cNvSpPr txBox="1"/>
          <p:nvPr/>
        </p:nvSpPr>
        <p:spPr>
          <a:xfrm>
            <a:off x="0" y="6488668"/>
            <a:ext cx="2596224" cy="307777"/>
          </a:xfrm>
          <a:prstGeom prst="rect">
            <a:avLst/>
          </a:prstGeom>
          <a:noFill/>
        </p:spPr>
        <p:txBody>
          <a:bodyPr wrap="none" rtlCol="0">
            <a:spAutoFit/>
          </a:bodyPr>
          <a:lstStyle/>
          <a:p>
            <a:r>
              <a:rPr lang="el-GR" sz="1400" dirty="0"/>
              <a:t>(</a:t>
            </a:r>
            <a:r>
              <a:rPr lang="en-US" sz="1400" dirty="0"/>
              <a:t>Kim et al., 2018; Bhushan, 2016</a:t>
            </a:r>
            <a:r>
              <a:rPr lang="el-GR" sz="1400" dirty="0"/>
              <a:t>)</a:t>
            </a:r>
          </a:p>
        </p:txBody>
      </p:sp>
      <p:pic>
        <p:nvPicPr>
          <p:cNvPr id="15" name="Picture 2"/>
          <p:cNvPicPr>
            <a:picLocks noChangeAspect="1" noChangeArrowheads="1"/>
          </p:cNvPicPr>
          <p:nvPr/>
        </p:nvPicPr>
        <p:blipFill>
          <a:blip r:embed="rId8" cstate="print"/>
          <a:srcRect l="70601" t="30197" r="20263" b="59668"/>
          <a:stretch>
            <a:fillRect/>
          </a:stretch>
        </p:blipFill>
        <p:spPr bwMode="auto">
          <a:xfrm>
            <a:off x="3203848" y="980728"/>
            <a:ext cx="2808312" cy="2376264"/>
          </a:xfrm>
          <a:prstGeom prst="rect">
            <a:avLst/>
          </a:prstGeom>
          <a:noFill/>
          <a:ln w="9525">
            <a:noFill/>
            <a:miter lim="800000"/>
            <a:headEnd/>
            <a:tailEnd/>
          </a:ln>
        </p:spPr>
      </p:pic>
      <p:sp>
        <p:nvSpPr>
          <p:cNvPr id="13" name="3 - Θέση αριθμού διαφάνειας"/>
          <p:cNvSpPr>
            <a:spLocks noGrp="1"/>
          </p:cNvSpPr>
          <p:nvPr>
            <p:ph type="sldNum" sz="quarter" idx="12"/>
          </p:nvPr>
        </p:nvSpPr>
        <p:spPr>
          <a:xfrm>
            <a:off x="7840212" y="57151"/>
            <a:ext cx="552736" cy="365125"/>
          </a:xfrm>
        </p:spPr>
        <p:txBody>
          <a:bodyPr/>
          <a:lstStyle/>
          <a:p>
            <a:fld id="{320143EB-075E-46C0-BAB9-B5C87EBBE8F2}" type="slidenum">
              <a:rPr lang="el-GR" sz="2400" smtClean="0"/>
              <a:pPr/>
              <a:t>44</a:t>
            </a:fld>
            <a:endParaRPr lang="el-GR" sz="2400" dirty="0"/>
          </a:p>
        </p:txBody>
      </p:sp>
      <p:sp>
        <p:nvSpPr>
          <p:cNvPr id="16" name="Τίτλος 1"/>
          <p:cNvSpPr txBox="1">
            <a:spLocks/>
          </p:cNvSpPr>
          <p:nvPr/>
        </p:nvSpPr>
        <p:spPr>
          <a:xfrm>
            <a:off x="0" y="0"/>
            <a:ext cx="9144000" cy="620688"/>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p>
            <a:pPr algn="ctr">
              <a:spcBef>
                <a:spcPct val="0"/>
              </a:spcBef>
            </a:pPr>
            <a:r>
              <a:rPr lang="el-GR" sz="2400" b="1" dirty="0">
                <a:solidFill>
                  <a:schemeClr val="bg1"/>
                </a:solidFill>
              </a:rPr>
              <a:t>Φαινόμενο του λωτού (Επιστημονικό Περιεχόμενο)</a:t>
            </a:r>
          </a:p>
        </p:txBody>
      </p:sp>
      <p:pic>
        <p:nvPicPr>
          <p:cNvPr id="117762" name="Picture 2" descr="Biomimicry Design: Inspired by Nature: Lotus Leaves Inspire Self ..."/>
          <p:cNvPicPr>
            <a:picLocks noChangeAspect="1" noChangeArrowheads="1"/>
          </p:cNvPicPr>
          <p:nvPr/>
        </p:nvPicPr>
        <p:blipFill>
          <a:blip r:embed="rId9" cstate="print"/>
          <a:srcRect/>
          <a:stretch>
            <a:fillRect/>
          </a:stretch>
        </p:blipFill>
        <p:spPr bwMode="auto">
          <a:xfrm>
            <a:off x="611560" y="3573016"/>
            <a:ext cx="8277225" cy="26193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7762"/>
                                        </p:tgtEl>
                                        <p:attrNameLst>
                                          <p:attrName>style.visibility</p:attrName>
                                        </p:attrNameLst>
                                      </p:cBhvr>
                                      <p:to>
                                        <p:strVal val="visible"/>
                                      </p:to>
                                    </p:set>
                                    <p:animEffect transition="in" filter="blinds(horizontal)">
                                      <p:cBhvr>
                                        <p:cTn id="17" dur="500"/>
                                        <p:tgtEl>
                                          <p:spTgt spid="11776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7762"/>
                                        </p:tgtEl>
                                      </p:cBhvr>
                                    </p:animEffect>
                                    <p:set>
                                      <p:cBhvr>
                                        <p:cTn id="22" dur="1" fill="hold">
                                          <p:stCondLst>
                                            <p:cond delay="499"/>
                                          </p:stCondLst>
                                        </p:cTn>
                                        <p:tgtEl>
                                          <p:spTgt spid="117762"/>
                                        </p:tgtEl>
                                        <p:attrNameLst>
                                          <p:attrName>style.visibility</p:attrName>
                                        </p:attrNameLst>
                                      </p:cBhvr>
                                      <p:to>
                                        <p:strVal val="hidden"/>
                                      </p:to>
                                    </p:set>
                                  </p:childTnLst>
                                </p:cTn>
                              </p:par>
                              <p:par>
                                <p:cTn id="23" presetID="3" presetClass="entr" presetSubtype="10" fill="hold" nodeType="withEffect">
                                  <p:stCondLst>
                                    <p:cond delay="0"/>
                                  </p:stCondLst>
                                  <p:childTnLst>
                                    <p:set>
                                      <p:cBhvr>
                                        <p:cTn id="24" dur="1" fill="hold">
                                          <p:stCondLst>
                                            <p:cond delay="0"/>
                                          </p:stCondLst>
                                        </p:cTn>
                                        <p:tgtEl>
                                          <p:spTgt spid="8196"/>
                                        </p:tgtEl>
                                        <p:attrNameLst>
                                          <p:attrName>style.visibility</p:attrName>
                                        </p:attrNameLst>
                                      </p:cBhvr>
                                      <p:to>
                                        <p:strVal val="visible"/>
                                      </p:to>
                                    </p:set>
                                    <p:animEffect transition="in" filter="blinds(horizontal)">
                                      <p:cBhvr>
                                        <p:cTn id="25" dur="500"/>
                                        <p:tgtEl>
                                          <p:spTgt spid="8196"/>
                                        </p:tgtEl>
                                      </p:cBhvr>
                                    </p:animEffect>
                                  </p:childTnLst>
                                </p:cTn>
                              </p:par>
                              <p:par>
                                <p:cTn id="26" presetID="3" presetClass="entr" presetSubtype="10" fill="hold" nodeType="withEffect">
                                  <p:stCondLst>
                                    <p:cond delay="0"/>
                                  </p:stCondLst>
                                  <p:childTnLst>
                                    <p:set>
                                      <p:cBhvr>
                                        <p:cTn id="27" dur="1" fill="hold">
                                          <p:stCondLst>
                                            <p:cond delay="0"/>
                                          </p:stCondLst>
                                        </p:cTn>
                                        <p:tgtEl>
                                          <p:spTgt spid="8197"/>
                                        </p:tgtEl>
                                        <p:attrNameLst>
                                          <p:attrName>style.visibility</p:attrName>
                                        </p:attrNameLst>
                                      </p:cBhvr>
                                      <p:to>
                                        <p:strVal val="visible"/>
                                      </p:to>
                                    </p:set>
                                    <p:animEffect transition="in" filter="blinds(horizontal)">
                                      <p:cBhvr>
                                        <p:cTn id="28" dur="500"/>
                                        <p:tgtEl>
                                          <p:spTgt spid="8197"/>
                                        </p:tgtEl>
                                      </p:cBhvr>
                                    </p:animEffect>
                                  </p:childTnLst>
                                </p:cTn>
                              </p:par>
                              <p:par>
                                <p:cTn id="29" presetID="3" presetClass="entr" presetSubtype="10" fill="hold" nodeType="withEffect">
                                  <p:stCondLst>
                                    <p:cond delay="0"/>
                                  </p:stCondLst>
                                  <p:childTnLst>
                                    <p:set>
                                      <p:cBhvr>
                                        <p:cTn id="30" dur="1" fill="hold">
                                          <p:stCondLst>
                                            <p:cond delay="0"/>
                                          </p:stCondLst>
                                        </p:cTn>
                                        <p:tgtEl>
                                          <p:spTgt spid="8198"/>
                                        </p:tgtEl>
                                        <p:attrNameLst>
                                          <p:attrName>style.visibility</p:attrName>
                                        </p:attrNameLst>
                                      </p:cBhvr>
                                      <p:to>
                                        <p:strVal val="visible"/>
                                      </p:to>
                                    </p:set>
                                    <p:animEffect transition="in" filter="blinds(horizontal)">
                                      <p:cBhvr>
                                        <p:cTn id="31" dur="500"/>
                                        <p:tgtEl>
                                          <p:spTgt spid="8198"/>
                                        </p:tgtEl>
                                      </p:cBhvr>
                                    </p:animEffect>
                                  </p:childTnLst>
                                </p:cTn>
                              </p:par>
                              <p:par>
                                <p:cTn id="32" presetID="3"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linds(horizontal)">
                                      <p:cBhvr>
                                        <p:cTn id="37" dur="500"/>
                                        <p:tgtEl>
                                          <p:spTgt spid="20"/>
                                        </p:tgtEl>
                                      </p:cBhvr>
                                    </p:animEffect>
                                  </p:childTnLst>
                                </p:cTn>
                              </p:par>
                              <p:par>
                                <p:cTn id="38" presetID="3" presetClass="entr" presetSubtype="10" fill="hold" nodeType="withEffect">
                                  <p:stCondLst>
                                    <p:cond delay="0"/>
                                  </p:stCondLst>
                                  <p:childTnLst>
                                    <p:set>
                                      <p:cBhvr>
                                        <p:cTn id="39" dur="1" fill="hold">
                                          <p:stCondLst>
                                            <p:cond delay="0"/>
                                          </p:stCondLst>
                                        </p:cTn>
                                        <p:tgtEl>
                                          <p:spTgt spid="484355"/>
                                        </p:tgtEl>
                                        <p:attrNameLst>
                                          <p:attrName>style.visibility</p:attrName>
                                        </p:attrNameLst>
                                      </p:cBhvr>
                                      <p:to>
                                        <p:strVal val="visible"/>
                                      </p:to>
                                    </p:set>
                                    <p:animEffect transition="in" filter="blinds(horizontal)">
                                      <p:cBhvr>
                                        <p:cTn id="40" dur="500"/>
                                        <p:tgtEl>
                                          <p:spTgt spid="484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251520" y="0"/>
            <a:ext cx="8568952" cy="548680"/>
          </a:xfrm>
          <a:prstGeom prst="rect">
            <a:avLst/>
          </a:prstGeom>
          <a:solidFill>
            <a:srgbClr val="990033"/>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b="1" dirty="0"/>
              <a:t>Ιδέες για το φαινόμενο του λωτού</a:t>
            </a:r>
            <a:endParaRPr kumimoji="0" lang="el-GR" sz="2800" b="0" i="0" u="none" strike="noStrike" kern="1200" cap="none" spc="0" normalizeH="0" baseline="0" noProof="0" dirty="0">
              <a:ln>
                <a:noFill/>
              </a:ln>
              <a:solidFill>
                <a:schemeClr val="lt1"/>
              </a:solidFill>
              <a:effectLst/>
              <a:uLnTx/>
              <a:uFillTx/>
              <a:latin typeface="+mn-lt"/>
              <a:ea typeface="+mn-ea"/>
              <a:cs typeface="+mn-cs"/>
            </a:endParaRPr>
          </a:p>
        </p:txBody>
      </p:sp>
      <p:graphicFrame>
        <p:nvGraphicFramePr>
          <p:cNvPr id="5" name="Γράφημα 11">
            <a:extLst>
              <a:ext uri="{FF2B5EF4-FFF2-40B4-BE49-F238E27FC236}">
                <a16:creationId xmlns="" xmlns:a16="http://schemas.microsoft.com/office/drawing/2014/main" id="{75502ABD-98C5-4163-9482-1DAC1FB6DDDF}"/>
              </a:ext>
            </a:extLst>
          </p:cNvPr>
          <p:cNvGraphicFramePr>
            <a:graphicFrameLocks/>
          </p:cNvGraphicFramePr>
          <p:nvPr/>
        </p:nvGraphicFramePr>
        <p:xfrm>
          <a:off x="179512" y="620688"/>
          <a:ext cx="8784976" cy="3600400"/>
        </p:xfrm>
        <a:graphic>
          <a:graphicData uri="http://schemas.openxmlformats.org/drawingml/2006/chart">
            <c:chart xmlns:c="http://schemas.openxmlformats.org/drawingml/2006/chart" xmlns:r="http://schemas.openxmlformats.org/officeDocument/2006/relationships" r:id="rId2"/>
          </a:graphicData>
        </a:graphic>
      </p:graphicFrame>
      <p:sp>
        <p:nvSpPr>
          <p:cNvPr id="6" name="5 - TextBox"/>
          <p:cNvSpPr txBox="1"/>
          <p:nvPr/>
        </p:nvSpPr>
        <p:spPr>
          <a:xfrm>
            <a:off x="179512" y="4437112"/>
            <a:ext cx="5257800" cy="1846659"/>
          </a:xfrm>
          <a:prstGeom prst="rect">
            <a:avLst/>
          </a:prstGeom>
          <a:noFill/>
        </p:spPr>
        <p:txBody>
          <a:bodyPr wrap="square" rtlCol="0">
            <a:spAutoFit/>
          </a:bodyPr>
          <a:lstStyle/>
          <a:p>
            <a:r>
              <a:rPr lang="el-GR" sz="2000" b="1" dirty="0"/>
              <a:t>Κ1</a:t>
            </a:r>
            <a:r>
              <a:rPr lang="el-GR" sz="2000" dirty="0"/>
              <a:t>: Χαρακτηριστικά του φύλλου που γίνονται αντιληπτά με τις αισθήσεις</a:t>
            </a:r>
          </a:p>
          <a:p>
            <a:r>
              <a:rPr lang="el-GR" sz="2000" b="1" dirty="0"/>
              <a:t>Κ2: </a:t>
            </a:r>
            <a:r>
              <a:rPr lang="el-GR" sz="2000" dirty="0"/>
              <a:t>Βιολογικά χαρακτηριστικά του φύλλου</a:t>
            </a:r>
          </a:p>
          <a:p>
            <a:r>
              <a:rPr lang="el-GR" sz="2000" b="1" dirty="0"/>
              <a:t>Κ3: </a:t>
            </a:r>
            <a:r>
              <a:rPr lang="el-GR" sz="2000" dirty="0"/>
              <a:t>Αλληλεπιδράσεις σταγόνας- φύλλου</a:t>
            </a:r>
          </a:p>
          <a:p>
            <a:r>
              <a:rPr lang="el-GR" sz="2000" b="1" dirty="0"/>
              <a:t>Κ4</a:t>
            </a:r>
            <a:r>
              <a:rPr lang="el-GR" sz="2000" dirty="0"/>
              <a:t>: Καμία/χωρίς νόημα/Ασαφείς εξηγήσεις</a:t>
            </a:r>
          </a:p>
          <a:p>
            <a:endParaRPr lang="el-GR" sz="1400" dirty="0"/>
          </a:p>
        </p:txBody>
      </p:sp>
      <p:graphicFrame>
        <p:nvGraphicFramePr>
          <p:cNvPr id="7" name="1 - Γράφημα"/>
          <p:cNvGraphicFramePr/>
          <p:nvPr/>
        </p:nvGraphicFramePr>
        <p:xfrm>
          <a:off x="395536" y="692696"/>
          <a:ext cx="8964488" cy="5905500"/>
        </p:xfrm>
        <a:graphic>
          <a:graphicData uri="http://schemas.openxmlformats.org/drawingml/2006/chart">
            <c:chart xmlns:c="http://schemas.openxmlformats.org/drawingml/2006/chart" xmlns:r="http://schemas.openxmlformats.org/officeDocument/2006/relationships" r:id="rId3"/>
          </a:graphicData>
        </a:graphic>
      </p:graphicFrame>
      <p:sp>
        <p:nvSpPr>
          <p:cNvPr id="8" name="7 - TextBox"/>
          <p:cNvSpPr txBox="1"/>
          <p:nvPr/>
        </p:nvSpPr>
        <p:spPr>
          <a:xfrm>
            <a:off x="5436096" y="1368574"/>
            <a:ext cx="1122423" cy="461665"/>
          </a:xfrm>
          <a:prstGeom prst="rect">
            <a:avLst/>
          </a:prstGeom>
          <a:noFill/>
        </p:spPr>
        <p:txBody>
          <a:bodyPr wrap="none" rtlCol="0">
            <a:spAutoFit/>
          </a:bodyPr>
          <a:lstStyle/>
          <a:p>
            <a:r>
              <a:rPr lang="en-US" sz="2400" b="1" dirty="0"/>
              <a:t>92 MN</a:t>
            </a:r>
            <a:endParaRPr lang="el-GR"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Graphic spid="7" grpId="0">
        <p:bldAsOne/>
      </p:bldGraphic>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908720"/>
            <a:ext cx="8229600" cy="5217443"/>
          </a:xfrm>
        </p:spPr>
        <p:txBody>
          <a:bodyPr/>
          <a:lstStyle/>
          <a:p>
            <a:pPr algn="just"/>
            <a:r>
              <a:rPr lang="el-GR" i="1" dirty="0" smtClean="0"/>
              <a:t>Επιχειρήστε να μετασχηματίσετε διδακτικά το επιστημονικό περιεχόμενο που διέπει το φαινόμενο του λωτού. Το επιστημονικό περιεχόμενο αναλύεται στο αρχείο με τίτλο «φαινόμενο του λωτού». Για τον διδακτικό μετασχηματισμό να λάβετε υπόψη διάφορους παράγοντες όπως τον </a:t>
            </a:r>
            <a:r>
              <a:rPr lang="el-GR" i="1" dirty="0" err="1" smtClean="0"/>
              <a:t>στοχούμενο</a:t>
            </a:r>
            <a:r>
              <a:rPr lang="el-GR" i="1" dirty="0" smtClean="0"/>
              <a:t> πληθυσμό, δυσκολίες κατανόησης, τον σκοπό της ΔΜΣ κτλ</a:t>
            </a:r>
            <a:endParaRPr lang="el-GR" i="1" dirty="0"/>
          </a:p>
        </p:txBody>
      </p:sp>
      <p:sp>
        <p:nvSpPr>
          <p:cNvPr id="4" name="1 - Τίτλος"/>
          <p:cNvSpPr txBox="1">
            <a:spLocks/>
          </p:cNvSpPr>
          <p:nvPr/>
        </p:nvSpPr>
        <p:spPr>
          <a:xfrm>
            <a:off x="251520" y="0"/>
            <a:ext cx="8568952" cy="548680"/>
          </a:xfrm>
          <a:prstGeom prst="rect">
            <a:avLst/>
          </a:prstGeom>
          <a:solidFill>
            <a:srgbClr val="990033"/>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b="1" dirty="0" smtClean="0"/>
              <a:t>Άσκηση</a:t>
            </a:r>
            <a:endParaRPr kumimoji="0" lang="el-GR" sz="28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0" y="1771652"/>
            <a:ext cx="3885466" cy="1200329"/>
          </a:xfrm>
          <a:prstGeom prst="rect">
            <a:avLst/>
          </a:prstGeom>
          <a:ln w="5715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l-GR" sz="2400" b="1" dirty="0">
                <a:solidFill>
                  <a:schemeClr val="tx1"/>
                </a:solidFill>
              </a:rPr>
              <a:t>Δομικές Ιδιότητες </a:t>
            </a:r>
          </a:p>
          <a:p>
            <a:pPr algn="ctr"/>
            <a:r>
              <a:rPr lang="el-GR" sz="2400" dirty="0">
                <a:solidFill>
                  <a:schemeClr val="tx1"/>
                </a:solidFill>
              </a:rPr>
              <a:t>λεπτομερής περιγραφή της ιεραρχικής δομής</a:t>
            </a:r>
          </a:p>
        </p:txBody>
      </p:sp>
      <p:sp>
        <p:nvSpPr>
          <p:cNvPr id="11" name="Ορθογώνιο 5"/>
          <p:cNvSpPr/>
          <p:nvPr/>
        </p:nvSpPr>
        <p:spPr>
          <a:xfrm>
            <a:off x="0" y="3212976"/>
            <a:ext cx="4139952" cy="1569660"/>
          </a:xfrm>
          <a:prstGeom prst="rect">
            <a:avLst/>
          </a:prstGeom>
          <a:ln w="5715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l-GR" sz="2400" b="1" dirty="0">
                <a:solidFill>
                  <a:schemeClr val="tx1"/>
                </a:solidFill>
              </a:rPr>
              <a:t>Φυσικές Ιδιότητες </a:t>
            </a:r>
          </a:p>
          <a:p>
            <a:pPr algn="ctr"/>
            <a:r>
              <a:rPr lang="el-GR" sz="2400" dirty="0">
                <a:solidFill>
                  <a:schemeClr val="tx1"/>
                </a:solidFill>
              </a:rPr>
              <a:t>επιφανειακή τάση, εξίσωση υπολογισμού γωνίας επαφής, ανταγωνισμός δυνάμεων</a:t>
            </a:r>
          </a:p>
        </p:txBody>
      </p:sp>
      <p:sp>
        <p:nvSpPr>
          <p:cNvPr id="12" name="Ορθογώνιο 5"/>
          <p:cNvSpPr/>
          <p:nvPr/>
        </p:nvSpPr>
        <p:spPr>
          <a:xfrm>
            <a:off x="254487" y="5093278"/>
            <a:ext cx="3885465" cy="492443"/>
          </a:xfrm>
          <a:prstGeom prst="rect">
            <a:avLst/>
          </a:prstGeom>
          <a:ln w="5715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l-GR" sz="2600" b="1" dirty="0">
                <a:solidFill>
                  <a:schemeClr val="tx1"/>
                </a:solidFill>
              </a:rPr>
              <a:t>Χημικές Ιδιότητες</a:t>
            </a:r>
            <a:endParaRPr lang="el-GR" sz="2600" dirty="0">
              <a:solidFill>
                <a:schemeClr val="tx1"/>
              </a:solidFill>
            </a:endParaRPr>
          </a:p>
        </p:txBody>
      </p:sp>
      <p:sp>
        <p:nvSpPr>
          <p:cNvPr id="14" name="Ορθογώνιο 7"/>
          <p:cNvSpPr/>
          <p:nvPr/>
        </p:nvSpPr>
        <p:spPr>
          <a:xfrm>
            <a:off x="-22024" y="5739840"/>
            <a:ext cx="9144000" cy="1015663"/>
          </a:xfrm>
          <a:prstGeom prst="rect">
            <a:avLst/>
          </a:prstGeom>
          <a:solidFill>
            <a:schemeClr val="accent1">
              <a:lumMod val="60000"/>
              <a:lumOff val="40000"/>
            </a:schemeClr>
          </a:solidFill>
          <a:ln>
            <a:solidFill>
              <a:schemeClr val="accent4">
                <a:lumMod val="40000"/>
                <a:lumOff val="60000"/>
              </a:schemeClr>
            </a:solidFill>
          </a:ln>
        </p:spPr>
        <p:style>
          <a:lnRef idx="2">
            <a:schemeClr val="accent2">
              <a:shade val="50000"/>
            </a:schemeClr>
          </a:lnRef>
          <a:fillRef idx="1002">
            <a:schemeClr val="dk1"/>
          </a:fillRef>
          <a:effectRef idx="0">
            <a:schemeClr val="accent2"/>
          </a:effectRef>
          <a:fontRef idx="minor">
            <a:schemeClr val="lt1"/>
          </a:fontRef>
        </p:style>
        <p:txBody>
          <a:bodyPr wrap="square">
            <a:spAutoFit/>
          </a:bodyPr>
          <a:lstStyle/>
          <a:p>
            <a:pPr algn="just"/>
            <a:r>
              <a:rPr lang="el-GR" sz="2000" dirty="0"/>
              <a:t> </a:t>
            </a:r>
            <a:r>
              <a:rPr lang="el-GR" sz="2000" b="1" dirty="0">
                <a:solidFill>
                  <a:schemeClr val="tx1"/>
                </a:solidFill>
              </a:rPr>
              <a:t>Κριτήριο: </a:t>
            </a:r>
            <a:r>
              <a:rPr lang="el-GR" sz="2000" dirty="0">
                <a:solidFill>
                  <a:schemeClr val="tx1"/>
                </a:solidFill>
              </a:rPr>
              <a:t>Ελλιπής προϋπάρχουσα γνώση για έννοιες που σχετίζονται με τη χημεία και τις δυναμικές αλληλεπιδράσεις (</a:t>
            </a:r>
            <a:r>
              <a:rPr lang="el-GR" sz="2000" dirty="0" err="1">
                <a:solidFill>
                  <a:schemeClr val="tx1"/>
                </a:solidFill>
              </a:rPr>
              <a:t>π.χ</a:t>
            </a:r>
            <a:r>
              <a:rPr lang="el-GR" sz="2000" dirty="0">
                <a:solidFill>
                  <a:schemeClr val="tx1"/>
                </a:solidFill>
              </a:rPr>
              <a:t> επιφανειακή τάση, δυνάμεις συνοχής - συνάφειας), εξυπηρέτηση του στόχου των ΔΜΣ</a:t>
            </a:r>
          </a:p>
        </p:txBody>
      </p:sp>
      <p:sp>
        <p:nvSpPr>
          <p:cNvPr id="13" name="12 - Θέση αριθμού διαφάνειας"/>
          <p:cNvSpPr>
            <a:spLocks noGrp="1"/>
          </p:cNvSpPr>
          <p:nvPr>
            <p:ph type="sldNum" sz="quarter" idx="12"/>
          </p:nvPr>
        </p:nvSpPr>
        <p:spPr>
          <a:xfrm>
            <a:off x="7696698" y="95251"/>
            <a:ext cx="747215" cy="365125"/>
          </a:xfrm>
        </p:spPr>
        <p:txBody>
          <a:bodyPr/>
          <a:lstStyle/>
          <a:p>
            <a:fld id="{320143EB-075E-46C0-BAB9-B5C87EBBE8F2}" type="slidenum">
              <a:rPr lang="el-GR" sz="2000" smtClean="0"/>
              <a:pPr/>
              <a:t>47</a:t>
            </a:fld>
            <a:endParaRPr lang="el-GR" dirty="0"/>
          </a:p>
        </p:txBody>
      </p:sp>
      <p:sp>
        <p:nvSpPr>
          <p:cNvPr id="27" name="Ορθογώνιο 5"/>
          <p:cNvSpPr/>
          <p:nvPr/>
        </p:nvSpPr>
        <p:spPr>
          <a:xfrm>
            <a:off x="5364088" y="1680516"/>
            <a:ext cx="3456384" cy="1569660"/>
          </a:xfrm>
          <a:prstGeom prst="rect">
            <a:avLst/>
          </a:prstGeom>
          <a:ln w="571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l-GR" sz="2400" b="1" dirty="0">
                <a:solidFill>
                  <a:schemeClr val="tx1"/>
                </a:solidFill>
              </a:rPr>
              <a:t>Δομικές Ιδιότητες  </a:t>
            </a:r>
          </a:p>
          <a:p>
            <a:pPr algn="ctr"/>
            <a:r>
              <a:rPr lang="el-GR" sz="2400" dirty="0">
                <a:solidFill>
                  <a:schemeClr val="tx1"/>
                </a:solidFill>
              </a:rPr>
              <a:t>Βασική περιγραφή για τη διάκριση της </a:t>
            </a:r>
            <a:r>
              <a:rPr lang="el-GR" sz="2400" dirty="0" err="1">
                <a:solidFill>
                  <a:schemeClr val="tx1"/>
                </a:solidFill>
              </a:rPr>
              <a:t>μικροδομής</a:t>
            </a:r>
            <a:r>
              <a:rPr lang="el-GR" sz="2400" dirty="0">
                <a:solidFill>
                  <a:schemeClr val="tx1"/>
                </a:solidFill>
              </a:rPr>
              <a:t> από τη </a:t>
            </a:r>
            <a:r>
              <a:rPr lang="el-GR" sz="2400" dirty="0" err="1">
                <a:solidFill>
                  <a:schemeClr val="tx1"/>
                </a:solidFill>
              </a:rPr>
              <a:t>νανοδομή</a:t>
            </a:r>
            <a:endParaRPr lang="el-GR" sz="2400" dirty="0">
              <a:solidFill>
                <a:schemeClr val="tx1"/>
              </a:solidFill>
            </a:endParaRPr>
          </a:p>
        </p:txBody>
      </p:sp>
      <p:sp>
        <p:nvSpPr>
          <p:cNvPr id="28" name="Ορθογώνιο 5"/>
          <p:cNvSpPr/>
          <p:nvPr/>
        </p:nvSpPr>
        <p:spPr>
          <a:xfrm>
            <a:off x="4284760" y="3649267"/>
            <a:ext cx="4859240" cy="1938992"/>
          </a:xfrm>
          <a:prstGeom prst="rect">
            <a:avLst/>
          </a:prstGeom>
          <a:ln w="571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l-GR" sz="2400" b="1" dirty="0"/>
              <a:t>Φυσικές Ιδιότητες </a:t>
            </a:r>
          </a:p>
          <a:p>
            <a:pPr algn="ctr"/>
            <a:r>
              <a:rPr lang="el-GR" sz="2400" dirty="0"/>
              <a:t>Γωνία επαφής, σημασία της μικρής επιφάνειας επαφής στην σφαιρικότητα της σταγόνας και στον </a:t>
            </a:r>
            <a:r>
              <a:rPr lang="el-GR" sz="2400" dirty="0" err="1"/>
              <a:t>αυτοκαθαρισμό</a:t>
            </a:r>
            <a:endParaRPr lang="el-GR" sz="2400" dirty="0"/>
          </a:p>
        </p:txBody>
      </p:sp>
      <p:sp>
        <p:nvSpPr>
          <p:cNvPr id="18" name="23 - Πολλαπλασιασμός">
            <a:extLst>
              <a:ext uri="{FF2B5EF4-FFF2-40B4-BE49-F238E27FC236}">
                <a16:creationId xmlns:a16="http://schemas.microsoft.com/office/drawing/2014/main" xmlns="" id="{5A7EC334-A51D-4368-A564-A54E0EC421B4}"/>
              </a:ext>
            </a:extLst>
          </p:cNvPr>
          <p:cNvSpPr/>
          <p:nvPr/>
        </p:nvSpPr>
        <p:spPr>
          <a:xfrm>
            <a:off x="1671637" y="4627969"/>
            <a:ext cx="643089" cy="1441327"/>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18 - Ορθογώνιο"/>
          <p:cNvSpPr/>
          <p:nvPr/>
        </p:nvSpPr>
        <p:spPr>
          <a:xfrm>
            <a:off x="1029563" y="1"/>
            <a:ext cx="7017883" cy="584775"/>
          </a:xfrm>
          <a:prstGeom prst="rect">
            <a:avLst/>
          </a:prstGeom>
        </p:spPr>
        <p:txBody>
          <a:bodyPr wrap="none">
            <a:spAutoFit/>
          </a:bodyPr>
          <a:lstStyle/>
          <a:p>
            <a:pPr lvl="0" algn="ctr"/>
            <a:r>
              <a:rPr lang="el-GR" sz="3200" b="1" dirty="0">
                <a:solidFill>
                  <a:prstClr val="white"/>
                </a:solidFill>
              </a:rPr>
              <a:t>2</a:t>
            </a:r>
            <a:r>
              <a:rPr lang="el-GR" sz="3200" b="1" baseline="30000" dirty="0">
                <a:solidFill>
                  <a:prstClr val="white"/>
                </a:solidFill>
              </a:rPr>
              <a:t>ο</a:t>
            </a:r>
            <a:r>
              <a:rPr lang="el-GR" sz="3200" b="1" dirty="0">
                <a:solidFill>
                  <a:prstClr val="white"/>
                </a:solidFill>
              </a:rPr>
              <a:t> Επίπεδο ΔΜΠ: Φαινόμενο του λωτού</a:t>
            </a:r>
          </a:p>
        </p:txBody>
      </p:sp>
      <p:sp>
        <p:nvSpPr>
          <p:cNvPr id="15" name="Τίτλος 1"/>
          <p:cNvSpPr txBox="1">
            <a:spLocks/>
          </p:cNvSpPr>
          <p:nvPr/>
        </p:nvSpPr>
        <p:spPr>
          <a:xfrm>
            <a:off x="0" y="0"/>
            <a:ext cx="9144000" cy="548680"/>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p>
            <a:pPr algn="ctr">
              <a:spcBef>
                <a:spcPct val="0"/>
              </a:spcBef>
            </a:pPr>
            <a:r>
              <a:rPr lang="el-GR" sz="2400" b="1" dirty="0">
                <a:solidFill>
                  <a:schemeClr val="bg1"/>
                </a:solidFill>
              </a:rPr>
              <a:t>2</a:t>
            </a:r>
            <a:r>
              <a:rPr lang="el-GR" sz="2400" b="1" baseline="30000" dirty="0">
                <a:solidFill>
                  <a:schemeClr val="bg1"/>
                </a:solidFill>
              </a:rPr>
              <a:t>ο</a:t>
            </a:r>
            <a:r>
              <a:rPr lang="el-GR" sz="2400" b="1" dirty="0">
                <a:solidFill>
                  <a:schemeClr val="bg1"/>
                </a:solidFill>
              </a:rPr>
              <a:t> Επίπεδο ΔΜΠ: Φαινόμενο του λωτού</a:t>
            </a:r>
          </a:p>
        </p:txBody>
      </p:sp>
      <p:sp>
        <p:nvSpPr>
          <p:cNvPr id="16" name="Βέλος: Δεξιό 1">
            <a:extLst>
              <a:ext uri="{FF2B5EF4-FFF2-40B4-BE49-F238E27FC236}">
                <a16:creationId xmlns:a16="http://schemas.microsoft.com/office/drawing/2014/main" xmlns="" id="{DE8BEFFE-F600-4DD0-9B80-B50DB5A6311F}"/>
              </a:ext>
            </a:extLst>
          </p:cNvPr>
          <p:cNvSpPr/>
          <p:nvPr/>
        </p:nvSpPr>
        <p:spPr>
          <a:xfrm>
            <a:off x="4140420" y="923763"/>
            <a:ext cx="863157" cy="548680"/>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l-GR" b="1" dirty="0"/>
          </a:p>
        </p:txBody>
      </p:sp>
      <p:sp>
        <p:nvSpPr>
          <p:cNvPr id="17" name="Ορθογώνιο 16">
            <a:extLst>
              <a:ext uri="{FF2B5EF4-FFF2-40B4-BE49-F238E27FC236}">
                <a16:creationId xmlns:a16="http://schemas.microsoft.com/office/drawing/2014/main" xmlns="" id="{C742F7B4-C2FA-42D1-9F0E-A98933383E2C}"/>
              </a:ext>
            </a:extLst>
          </p:cNvPr>
          <p:cNvSpPr/>
          <p:nvPr/>
        </p:nvSpPr>
        <p:spPr>
          <a:xfrm>
            <a:off x="995961" y="704851"/>
            <a:ext cx="2002792" cy="830997"/>
          </a:xfrm>
          <a:prstGeom prst="rect">
            <a:avLst/>
          </a:prstGeom>
        </p:spPr>
        <p:txBody>
          <a:bodyPr wrap="none">
            <a:spAutoFit/>
          </a:bodyPr>
          <a:lstStyle/>
          <a:p>
            <a:pPr algn="ctr"/>
            <a:r>
              <a:rPr lang="el-GR" sz="2400" b="1" dirty="0">
                <a:solidFill>
                  <a:schemeClr val="accent5">
                    <a:lumMod val="50000"/>
                  </a:schemeClr>
                </a:solidFill>
              </a:rPr>
              <a:t>Επιστημονικό </a:t>
            </a:r>
          </a:p>
          <a:p>
            <a:pPr algn="ctr"/>
            <a:r>
              <a:rPr lang="el-GR" sz="2400" b="1" dirty="0">
                <a:solidFill>
                  <a:schemeClr val="accent5">
                    <a:lumMod val="50000"/>
                  </a:schemeClr>
                </a:solidFill>
              </a:rPr>
              <a:t>Περιεχόμενο</a:t>
            </a:r>
          </a:p>
        </p:txBody>
      </p:sp>
      <p:sp>
        <p:nvSpPr>
          <p:cNvPr id="22" name="Ορθογώνιο 21">
            <a:extLst>
              <a:ext uri="{FF2B5EF4-FFF2-40B4-BE49-F238E27FC236}">
                <a16:creationId xmlns:a16="http://schemas.microsoft.com/office/drawing/2014/main" xmlns="" id="{A7308851-1ECF-4368-9F6F-0293F0C7C433}"/>
              </a:ext>
            </a:extLst>
          </p:cNvPr>
          <p:cNvSpPr/>
          <p:nvPr/>
        </p:nvSpPr>
        <p:spPr>
          <a:xfrm>
            <a:off x="5596908" y="758725"/>
            <a:ext cx="2790636" cy="830997"/>
          </a:xfrm>
          <a:prstGeom prst="rect">
            <a:avLst/>
          </a:prstGeom>
        </p:spPr>
        <p:txBody>
          <a:bodyPr wrap="none">
            <a:spAutoFit/>
          </a:bodyPr>
          <a:lstStyle/>
          <a:p>
            <a:pPr algn="ctr"/>
            <a:r>
              <a:rPr lang="el-GR" sz="2400" b="1" dirty="0">
                <a:solidFill>
                  <a:schemeClr val="accent4"/>
                </a:solidFill>
              </a:rPr>
              <a:t>Μετασχηματισμένο </a:t>
            </a:r>
          </a:p>
          <a:p>
            <a:pPr algn="ctr"/>
            <a:r>
              <a:rPr lang="el-GR" sz="2400" b="1" dirty="0">
                <a:solidFill>
                  <a:schemeClr val="accent4"/>
                </a:solidFill>
              </a:rPr>
              <a:t>Περιεχόμενο</a:t>
            </a:r>
          </a:p>
        </p:txBody>
      </p:sp>
    </p:spTree>
    <p:extLst>
      <p:ext uri="{BB962C8B-B14F-4D97-AF65-F5344CB8AC3E}">
        <p14:creationId xmlns:p14="http://schemas.microsoft.com/office/powerpoint/2010/main" xmlns="" val="161267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animBg="1"/>
      <p:bldP spid="28" grpId="0"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a:xfrm>
            <a:off x="7840212" y="57151"/>
            <a:ext cx="552736" cy="365125"/>
          </a:xfrm>
        </p:spPr>
        <p:txBody>
          <a:bodyPr/>
          <a:lstStyle/>
          <a:p>
            <a:fld id="{320143EB-075E-46C0-BAB9-B5C87EBBE8F2}" type="slidenum">
              <a:rPr lang="el-GR" sz="2400" smtClean="0"/>
              <a:pPr/>
              <a:t>48</a:t>
            </a:fld>
            <a:endParaRPr lang="el-GR" sz="2400" dirty="0"/>
          </a:p>
        </p:txBody>
      </p:sp>
      <p:pic>
        <p:nvPicPr>
          <p:cNvPr id="314370" name="Picture 2"/>
          <p:cNvPicPr>
            <a:picLocks noChangeAspect="1" noChangeArrowheads="1"/>
          </p:cNvPicPr>
          <p:nvPr/>
        </p:nvPicPr>
        <p:blipFill>
          <a:blip r:embed="rId2" cstate="print"/>
          <a:srcRect l="31995" t="36842" r="31016" b="11842"/>
          <a:stretch>
            <a:fillRect/>
          </a:stretch>
        </p:blipFill>
        <p:spPr bwMode="auto">
          <a:xfrm>
            <a:off x="18049" y="1706880"/>
            <a:ext cx="5035216" cy="4742046"/>
          </a:xfrm>
          <a:prstGeom prst="rect">
            <a:avLst/>
          </a:prstGeom>
          <a:noFill/>
          <a:ln w="9525">
            <a:noFill/>
            <a:miter lim="800000"/>
            <a:headEnd/>
            <a:tailEnd/>
          </a:ln>
        </p:spPr>
      </p:pic>
      <p:grpSp>
        <p:nvGrpSpPr>
          <p:cNvPr id="2" name="6 - Ομάδα"/>
          <p:cNvGrpSpPr/>
          <p:nvPr/>
        </p:nvGrpSpPr>
        <p:grpSpPr>
          <a:xfrm>
            <a:off x="5017168" y="601579"/>
            <a:ext cx="4126832" cy="3416968"/>
            <a:chOff x="5775158" y="577516"/>
            <a:chExt cx="6416842" cy="3416968"/>
          </a:xfrm>
        </p:grpSpPr>
        <p:pic>
          <p:nvPicPr>
            <p:cNvPr id="8" name="7 - Εικόνα"/>
            <p:cNvPicPr/>
            <p:nvPr/>
          </p:nvPicPr>
          <p:blipFill>
            <a:blip r:embed="rId3" cstate="print"/>
            <a:srcRect l="5270" t="8917" r="8156" b="8280"/>
            <a:stretch>
              <a:fillRect/>
            </a:stretch>
          </p:blipFill>
          <p:spPr bwMode="auto">
            <a:xfrm>
              <a:off x="5775158" y="577516"/>
              <a:ext cx="6416842" cy="3416968"/>
            </a:xfrm>
            <a:prstGeom prst="rect">
              <a:avLst/>
            </a:prstGeom>
            <a:noFill/>
            <a:ln w="9525">
              <a:noFill/>
              <a:miter lim="800000"/>
              <a:headEnd/>
              <a:tailEnd/>
            </a:ln>
          </p:spPr>
        </p:pic>
        <p:pic>
          <p:nvPicPr>
            <p:cNvPr id="9" name="Picture 1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362345" y="1966667"/>
              <a:ext cx="2502568" cy="588839"/>
            </a:xfrm>
            <a:prstGeom prst="rect">
              <a:avLst/>
            </a:prstGeom>
            <a:noFill/>
          </p:spPr>
        </p:pic>
      </p:grpSp>
      <p:sp>
        <p:nvSpPr>
          <p:cNvPr id="10" name="9 - Στρογγυλεμένο ορθογώνιο"/>
          <p:cNvSpPr/>
          <p:nvPr/>
        </p:nvSpPr>
        <p:spPr>
          <a:xfrm>
            <a:off x="5233737" y="4614016"/>
            <a:ext cx="3910263" cy="224398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r>
              <a:rPr lang="el-GR" sz="2800" dirty="0">
                <a:solidFill>
                  <a:schemeClr val="accent4">
                    <a:lumMod val="60000"/>
                    <a:lumOff val="40000"/>
                  </a:schemeClr>
                </a:solidFill>
              </a:rPr>
              <a:t> </a:t>
            </a:r>
          </a:p>
          <a:p>
            <a:pPr algn="just"/>
            <a:endParaRPr lang="en-US" sz="2800" dirty="0">
              <a:solidFill>
                <a:schemeClr val="tx1"/>
              </a:solidFill>
            </a:endParaRPr>
          </a:p>
          <a:p>
            <a:pPr algn="just"/>
            <a:endParaRPr lang="en-US" sz="2400" dirty="0">
              <a:solidFill>
                <a:schemeClr val="tx1"/>
              </a:solidFill>
            </a:endParaRPr>
          </a:p>
          <a:p>
            <a:pPr algn="just">
              <a:buFont typeface="Wingdings" pitchFamily="2" charset="2"/>
              <a:buChar char="Ø"/>
            </a:pPr>
            <a:r>
              <a:rPr lang="el-GR" sz="2400" dirty="0">
                <a:solidFill>
                  <a:schemeClr val="tx1"/>
                </a:solidFill>
              </a:rPr>
              <a:t>Παραγωγή ενός μεγάλου εμβαδού  επιφάνειας επαφής </a:t>
            </a:r>
            <a:endParaRPr lang="en-US" sz="2400" dirty="0">
              <a:solidFill>
                <a:schemeClr val="tx1"/>
              </a:solidFill>
            </a:endParaRPr>
          </a:p>
          <a:p>
            <a:pPr algn="just">
              <a:buFont typeface="Wingdings" pitchFamily="2" charset="2"/>
              <a:buChar char="Ø"/>
            </a:pPr>
            <a:r>
              <a:rPr lang="el-GR" sz="2400" dirty="0">
                <a:solidFill>
                  <a:schemeClr val="tx1"/>
                </a:solidFill>
              </a:rPr>
              <a:t>Πολυπληθείς ασθενείς Ηλεκτρικές Δυνάμεις </a:t>
            </a:r>
            <a:r>
              <a:rPr lang="en-US" sz="2400" dirty="0">
                <a:solidFill>
                  <a:schemeClr val="tx1"/>
                </a:solidFill>
              </a:rPr>
              <a:t>Van </a:t>
            </a:r>
            <a:r>
              <a:rPr lang="en-US" sz="2400" dirty="0" err="1">
                <a:solidFill>
                  <a:schemeClr val="tx1"/>
                </a:solidFill>
              </a:rPr>
              <a:t>der</a:t>
            </a:r>
            <a:r>
              <a:rPr lang="en-US" sz="2400" dirty="0">
                <a:solidFill>
                  <a:schemeClr val="tx1"/>
                </a:solidFill>
              </a:rPr>
              <a:t> Waals</a:t>
            </a:r>
          </a:p>
          <a:p>
            <a:pPr algn="just">
              <a:buFont typeface="Arial" pitchFamily="34" charset="0"/>
              <a:buChar char="•"/>
            </a:pPr>
            <a:endParaRPr lang="el-GR" sz="2800" dirty="0">
              <a:solidFill>
                <a:schemeClr val="tx1"/>
              </a:solidFill>
            </a:endParaRPr>
          </a:p>
          <a:p>
            <a:endParaRPr lang="el-GR" sz="2800" dirty="0"/>
          </a:p>
        </p:txBody>
      </p:sp>
      <p:sp>
        <p:nvSpPr>
          <p:cNvPr id="11" name="10 - TextBox"/>
          <p:cNvSpPr txBox="1"/>
          <p:nvPr/>
        </p:nvSpPr>
        <p:spPr>
          <a:xfrm>
            <a:off x="1" y="6488668"/>
            <a:ext cx="5906425" cy="369332"/>
          </a:xfrm>
          <a:prstGeom prst="rect">
            <a:avLst/>
          </a:prstGeom>
          <a:noFill/>
        </p:spPr>
        <p:txBody>
          <a:bodyPr wrap="none" rtlCol="0">
            <a:spAutoFit/>
          </a:bodyPr>
          <a:lstStyle/>
          <a:p>
            <a:r>
              <a:rPr lang="en-US" dirty="0" err="1"/>
              <a:t>Bhushan</a:t>
            </a:r>
            <a:r>
              <a:rPr lang="en-US" dirty="0"/>
              <a:t>, 2016; Kendall et al., 2010; </a:t>
            </a:r>
            <a:r>
              <a:rPr lang="el-GR" dirty="0" err="1"/>
              <a:t>Autumn</a:t>
            </a:r>
            <a:r>
              <a:rPr lang="el-GR" dirty="0"/>
              <a:t> &amp; </a:t>
            </a:r>
            <a:r>
              <a:rPr lang="el-GR" dirty="0" err="1"/>
              <a:t>Peattie</a:t>
            </a:r>
            <a:r>
              <a:rPr lang="el-GR" dirty="0"/>
              <a:t>, </a:t>
            </a:r>
            <a:r>
              <a:rPr lang="el-GR" dirty="0" smtClean="0"/>
              <a:t>2002</a:t>
            </a:r>
            <a:r>
              <a:rPr lang="en-US" dirty="0" smtClean="0"/>
              <a:t> </a:t>
            </a:r>
            <a:endParaRPr lang="el-GR" dirty="0"/>
          </a:p>
        </p:txBody>
      </p:sp>
      <p:sp>
        <p:nvSpPr>
          <p:cNvPr id="12" name="11 - Στρογγυλεμένο ορθογώνιο"/>
          <p:cNvSpPr/>
          <p:nvPr/>
        </p:nvSpPr>
        <p:spPr>
          <a:xfrm>
            <a:off x="181906" y="731522"/>
            <a:ext cx="4710134" cy="73151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el-GR" sz="2400" dirty="0" smtClean="0">
              <a:solidFill>
                <a:prstClr val="black"/>
              </a:solidFill>
            </a:endParaRPr>
          </a:p>
          <a:p>
            <a:pPr lvl="0" algn="just"/>
            <a:r>
              <a:rPr lang="el-GR" sz="2400" dirty="0" smtClean="0">
                <a:solidFill>
                  <a:schemeClr val="tx1"/>
                </a:solidFill>
              </a:rPr>
              <a:t>Μεγαλύτερη προσκόλληση στη φύση αναφορικά με τη μάζα του σώματός της</a:t>
            </a:r>
            <a:endParaRPr lang="el-GR" sz="2400" dirty="0">
              <a:solidFill>
                <a:schemeClr val="tx1"/>
              </a:solidFill>
            </a:endParaRPr>
          </a:p>
          <a:p>
            <a:pPr algn="ctr"/>
            <a:endParaRPr lang="el-GR" dirty="0"/>
          </a:p>
        </p:txBody>
      </p:sp>
      <p:pic>
        <p:nvPicPr>
          <p:cNvPr id="14" name="Picture 2" descr="Î ÎµÎ¹ÎºÏÎ½Î± Î¯ÏÏÏ ÏÎµÏÎ¹Î­ÏÎµÎ¹: Î­Î½Î± Î® ÏÎµÏÎ¹ÏÏÏÏÎµÏÎ± Î¬ÏÎ¿Î¼Î±"/>
          <p:cNvPicPr>
            <a:picLocks noChangeAspect="1" noChangeArrowheads="1"/>
          </p:cNvPicPr>
          <p:nvPr/>
        </p:nvPicPr>
        <p:blipFill>
          <a:blip r:embed="rId5" cstate="print"/>
          <a:srcRect l="31288" t="20670" r="13999" b="30330"/>
          <a:stretch>
            <a:fillRect/>
          </a:stretch>
        </p:blipFill>
        <p:spPr bwMode="auto">
          <a:xfrm>
            <a:off x="5291302" y="682116"/>
            <a:ext cx="3214688" cy="5113683"/>
          </a:xfrm>
          <a:prstGeom prst="rect">
            <a:avLst/>
          </a:prstGeom>
          <a:noFill/>
        </p:spPr>
      </p:pic>
      <p:sp>
        <p:nvSpPr>
          <p:cNvPr id="15" name="Τίτλος 1"/>
          <p:cNvSpPr txBox="1">
            <a:spLocks/>
          </p:cNvSpPr>
          <p:nvPr/>
        </p:nvSpPr>
        <p:spPr>
          <a:xfrm>
            <a:off x="0" y="0"/>
            <a:ext cx="9144000" cy="548680"/>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p>
            <a:pPr algn="ctr">
              <a:spcBef>
                <a:spcPct val="0"/>
              </a:spcBef>
            </a:pPr>
            <a:r>
              <a:rPr lang="el-GR" sz="2400" b="1" dirty="0" smtClean="0">
                <a:solidFill>
                  <a:schemeClr val="bg1"/>
                </a:solidFill>
              </a:rPr>
              <a:t>Φαινόμενο της σαύρας </a:t>
            </a:r>
            <a:r>
              <a:rPr lang="en-US" sz="2400" b="1" dirty="0" smtClean="0">
                <a:solidFill>
                  <a:schemeClr val="bg1"/>
                </a:solidFill>
              </a:rPr>
              <a:t>gecko (</a:t>
            </a:r>
            <a:r>
              <a:rPr lang="el-GR" sz="2400" b="1" dirty="0" smtClean="0">
                <a:solidFill>
                  <a:schemeClr val="bg1"/>
                </a:solidFill>
              </a:rPr>
              <a:t>επιστημονικό περιεχόμενο)</a:t>
            </a:r>
            <a:endParaRPr lang="el-GR"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14370"/>
                                        </p:tgtEl>
                                        <p:attrNameLst>
                                          <p:attrName>style.visibility</p:attrName>
                                        </p:attrNameLst>
                                      </p:cBhvr>
                                      <p:to>
                                        <p:strVal val="visible"/>
                                      </p:to>
                                    </p:set>
                                    <p:anim calcmode="lin" valueType="num">
                                      <p:cBhvr additive="base">
                                        <p:cTn id="28" dur="500" fill="hold"/>
                                        <p:tgtEl>
                                          <p:spTgt spid="314370"/>
                                        </p:tgtEl>
                                        <p:attrNameLst>
                                          <p:attrName>ppt_x</p:attrName>
                                        </p:attrNameLst>
                                      </p:cBhvr>
                                      <p:tavLst>
                                        <p:tav tm="0">
                                          <p:val>
                                            <p:strVal val="#ppt_x"/>
                                          </p:val>
                                        </p:tav>
                                        <p:tav tm="100000">
                                          <p:val>
                                            <p:strVal val="#ppt_x"/>
                                          </p:val>
                                        </p:tav>
                                      </p:tavLst>
                                    </p:anim>
                                    <p:anim calcmode="lin" valueType="num">
                                      <p:cBhvr additive="base">
                                        <p:cTn id="29" dur="500" fill="hold"/>
                                        <p:tgtEl>
                                          <p:spTgt spid="3143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251520" y="0"/>
            <a:ext cx="8568952" cy="548680"/>
          </a:xfrm>
          <a:prstGeom prst="rect">
            <a:avLst/>
          </a:prstGeom>
          <a:solidFill>
            <a:srgbClr val="990033"/>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b="1" dirty="0"/>
              <a:t>Ιδέες για το φαινόμενο της σαύρας </a:t>
            </a:r>
            <a:r>
              <a:rPr lang="en-US" sz="2800" b="1" dirty="0"/>
              <a:t>gecko</a:t>
            </a:r>
            <a:endParaRPr kumimoji="0" lang="el-GR" sz="2400" b="0" i="0" u="none" strike="noStrike" kern="1200" cap="none" spc="0" normalizeH="0" baseline="0" noProof="0" dirty="0">
              <a:ln>
                <a:noFill/>
              </a:ln>
              <a:solidFill>
                <a:schemeClr val="lt1"/>
              </a:solidFill>
              <a:effectLst/>
              <a:uLnTx/>
              <a:uFillTx/>
              <a:latin typeface="+mn-lt"/>
              <a:ea typeface="+mn-ea"/>
              <a:cs typeface="+mn-cs"/>
            </a:endParaRPr>
          </a:p>
        </p:txBody>
      </p:sp>
      <p:graphicFrame>
        <p:nvGraphicFramePr>
          <p:cNvPr id="5" name="Γράφημα 8">
            <a:extLst>
              <a:ext uri="{FF2B5EF4-FFF2-40B4-BE49-F238E27FC236}">
                <a16:creationId xmlns="" xmlns:a16="http://schemas.microsoft.com/office/drawing/2014/main" id="{8E7CC33F-66DF-4023-8F12-2E259FF9951A}"/>
              </a:ext>
            </a:extLst>
          </p:cNvPr>
          <p:cNvGraphicFramePr/>
          <p:nvPr/>
        </p:nvGraphicFramePr>
        <p:xfrm>
          <a:off x="827584" y="764704"/>
          <a:ext cx="7632848" cy="360684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Box 676"/>
          <p:cNvSpPr txBox="1">
            <a:spLocks noChangeArrowheads="1"/>
          </p:cNvSpPr>
          <p:nvPr/>
        </p:nvSpPr>
        <p:spPr bwMode="auto">
          <a:xfrm>
            <a:off x="179512" y="4653136"/>
            <a:ext cx="5391150" cy="1831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effectLst/>
                <a:latin typeface="Calibri" pitchFamily="34" charset="0"/>
                <a:cs typeface="Arial" pitchFamily="34" charset="0"/>
              </a:rPr>
              <a:t>Κ1: </a:t>
            </a:r>
            <a:r>
              <a:rPr kumimoji="0" lang="el-GR" sz="2000" b="0" i="0" u="none" strike="noStrike" cap="none" normalizeH="0" baseline="0" dirty="0">
                <a:ln>
                  <a:noFill/>
                </a:ln>
                <a:effectLst/>
                <a:latin typeface="Calibri" pitchFamily="34" charset="0"/>
                <a:cs typeface="Arial" pitchFamily="34" charset="0"/>
              </a:rPr>
              <a:t>Επιφάνεια πέλματος </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effectLst/>
                <a:latin typeface="Calibri" pitchFamily="34" charset="0"/>
                <a:cs typeface="Arial" pitchFamily="34" charset="0"/>
              </a:rPr>
              <a:t>Κ2: </a:t>
            </a:r>
            <a:r>
              <a:rPr kumimoji="0" lang="el-GR" sz="2000" b="0" i="0" u="none" strike="noStrike" cap="none" normalizeH="0" baseline="0" dirty="0">
                <a:ln>
                  <a:noFill/>
                </a:ln>
                <a:effectLst/>
                <a:latin typeface="Calibri" pitchFamily="34" charset="0"/>
                <a:cs typeface="Arial" pitchFamily="34" charset="0"/>
              </a:rPr>
              <a:t>Βιολογία σαύρας </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effectLst/>
                <a:latin typeface="Calibri" pitchFamily="34" charset="0"/>
                <a:cs typeface="Arial" pitchFamily="34" charset="0"/>
              </a:rPr>
              <a:t>Κ3: </a:t>
            </a:r>
            <a:r>
              <a:rPr kumimoji="0" lang="el-GR" sz="2000" b="0" i="0" u="none" strike="noStrike" cap="none" normalizeH="0" baseline="0" dirty="0">
                <a:ln>
                  <a:noFill/>
                </a:ln>
                <a:effectLst/>
                <a:latin typeface="Calibri" pitchFamily="34" charset="0"/>
                <a:cs typeface="Arial" pitchFamily="34" charset="0"/>
              </a:rPr>
              <a:t>Επιφάνεια επαφής </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effectLst/>
                <a:latin typeface="Calibri" pitchFamily="34" charset="0"/>
                <a:cs typeface="Arial" pitchFamily="34" charset="0"/>
              </a:rPr>
              <a:t>Κ4: </a:t>
            </a:r>
            <a:r>
              <a:rPr kumimoji="0" lang="el-GR" sz="2000" b="0" i="0" u="none" strike="noStrike" cap="none" normalizeH="0" baseline="0" dirty="0">
                <a:ln>
                  <a:noFill/>
                </a:ln>
                <a:effectLst/>
                <a:latin typeface="Calibri" pitchFamily="34" charset="0"/>
                <a:cs typeface="Arial" pitchFamily="34" charset="0"/>
              </a:rPr>
              <a:t>Αλληλεπιδράσεις </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effectLst/>
                <a:latin typeface="Calibri" pitchFamily="34" charset="0"/>
                <a:cs typeface="Arial" pitchFamily="34" charset="0"/>
              </a:rPr>
              <a:t>Κ5: </a:t>
            </a:r>
            <a:r>
              <a:rPr kumimoji="0" lang="el-GR" sz="2000" b="0" i="0" u="none" strike="noStrike" cap="none" normalizeH="0" baseline="0" dirty="0">
                <a:ln>
                  <a:noFill/>
                </a:ln>
                <a:effectLst/>
                <a:latin typeface="Calibri" pitchFamily="34" charset="0"/>
                <a:cs typeface="Arial" pitchFamily="34" charset="0"/>
              </a:rPr>
              <a:t>Καμία/Χωρίς νόημα/Ασαφής εξήγηση</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a:ln>
                <a:noFill/>
              </a:ln>
              <a:solidFill>
                <a:schemeClr val="tx1"/>
              </a:solidFill>
              <a:effectLst/>
              <a:latin typeface="Arial" pitchFamily="34" charset="0"/>
              <a:cs typeface="Arial" pitchFamily="34" charset="0"/>
            </a:endParaRPr>
          </a:p>
        </p:txBody>
      </p:sp>
      <p:sp>
        <p:nvSpPr>
          <p:cNvPr id="7" name="6 - TextBox"/>
          <p:cNvSpPr txBox="1"/>
          <p:nvPr/>
        </p:nvSpPr>
        <p:spPr>
          <a:xfrm>
            <a:off x="3419872" y="1124744"/>
            <a:ext cx="1109599" cy="400110"/>
          </a:xfrm>
          <a:prstGeom prst="rect">
            <a:avLst/>
          </a:prstGeom>
          <a:noFill/>
        </p:spPr>
        <p:txBody>
          <a:bodyPr wrap="none" rtlCol="0">
            <a:spAutoFit/>
          </a:bodyPr>
          <a:lstStyle/>
          <a:p>
            <a:r>
              <a:rPr lang="en-US" sz="2000" b="1" dirty="0"/>
              <a:t>188 MN</a:t>
            </a:r>
            <a:endParaRPr lang="el-GR" sz="2000" b="1" dirty="0"/>
          </a:p>
        </p:txBody>
      </p:sp>
      <p:graphicFrame>
        <p:nvGraphicFramePr>
          <p:cNvPr id="8" name="Γράφημα 11">
            <a:extLst>
              <a:ext uri="{FF2B5EF4-FFF2-40B4-BE49-F238E27FC236}">
                <a16:creationId xmlns="" xmlns:a16="http://schemas.microsoft.com/office/drawing/2014/main" id="{5C39F1DB-4B40-454D-9AE0-AC86C468E7D1}"/>
              </a:ext>
            </a:extLst>
          </p:cNvPr>
          <p:cNvGraphicFramePr/>
          <p:nvPr/>
        </p:nvGraphicFramePr>
        <p:xfrm>
          <a:off x="827584" y="692696"/>
          <a:ext cx="7620000" cy="459941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P spid="7" grpId="0"/>
      <p:bldGraphic spid="8"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43608" y="476672"/>
            <a:ext cx="7416824" cy="778098"/>
          </a:xfrm>
        </p:spPr>
        <p:style>
          <a:lnRef idx="1">
            <a:schemeClr val="accent4"/>
          </a:lnRef>
          <a:fillRef idx="3">
            <a:schemeClr val="accent4"/>
          </a:fillRef>
          <a:effectRef idx="2">
            <a:schemeClr val="accent4"/>
          </a:effectRef>
          <a:fontRef idx="minor">
            <a:schemeClr val="lt1"/>
          </a:fontRef>
        </p:style>
        <p:txBody>
          <a:bodyPr>
            <a:normAutofit/>
          </a:bodyPr>
          <a:lstStyle/>
          <a:p>
            <a:r>
              <a:rPr lang="en-US" sz="2800" b="1" dirty="0"/>
              <a:t>Teaching –</a:t>
            </a:r>
            <a:r>
              <a:rPr lang="el-GR" sz="2800" b="1" dirty="0"/>
              <a:t> </a:t>
            </a:r>
            <a:r>
              <a:rPr lang="en-US" sz="2800" b="1" dirty="0"/>
              <a:t>Learning Sequences</a:t>
            </a:r>
            <a:endParaRPr lang="el-GR" sz="2800" b="1" dirty="0"/>
          </a:p>
        </p:txBody>
      </p:sp>
      <p:graphicFrame>
        <p:nvGraphicFramePr>
          <p:cNvPr id="12" name="11 - Διάγραμμα"/>
          <p:cNvGraphicFramePr/>
          <p:nvPr/>
        </p:nvGraphicFramePr>
        <p:xfrm>
          <a:off x="683568" y="1772816"/>
          <a:ext cx="784887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3 - Ομάδα"/>
          <p:cNvGrpSpPr/>
          <p:nvPr/>
        </p:nvGrpSpPr>
        <p:grpSpPr>
          <a:xfrm>
            <a:off x="5868144" y="2060848"/>
            <a:ext cx="296416" cy="864096"/>
            <a:chOff x="5868144" y="2060848"/>
            <a:chExt cx="296416" cy="864096"/>
          </a:xfrm>
        </p:grpSpPr>
        <p:cxnSp>
          <p:nvCxnSpPr>
            <p:cNvPr id="5" name="4 - Ευθύγραμμο βέλος σύνδεσης"/>
            <p:cNvCxnSpPr/>
            <p:nvPr/>
          </p:nvCxnSpPr>
          <p:spPr>
            <a:xfrm>
              <a:off x="5868144" y="2060848"/>
              <a:ext cx="0" cy="86409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6" name="5 - Ευθύγραμμο βέλος σύνδεσης"/>
            <p:cNvCxnSpPr/>
            <p:nvPr/>
          </p:nvCxnSpPr>
          <p:spPr>
            <a:xfrm flipH="1" flipV="1">
              <a:off x="6156176" y="2060848"/>
              <a:ext cx="8384" cy="800472"/>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2 - Ομάδα"/>
          <p:cNvGrpSpPr/>
          <p:nvPr/>
        </p:nvGrpSpPr>
        <p:grpSpPr>
          <a:xfrm>
            <a:off x="34262" y="1949104"/>
            <a:ext cx="3329912" cy="4336049"/>
            <a:chOff x="50475" y="1770607"/>
            <a:chExt cx="4439882" cy="4336049"/>
          </a:xfrm>
          <a:solidFill>
            <a:srgbClr val="002060"/>
          </a:solidFill>
        </p:grpSpPr>
        <p:sp>
          <p:nvSpPr>
            <p:cNvPr id="6" name="Ορθογώνιο 5"/>
            <p:cNvSpPr/>
            <p:nvPr/>
          </p:nvSpPr>
          <p:spPr>
            <a:xfrm>
              <a:off x="50475" y="1770607"/>
              <a:ext cx="4439882" cy="1815882"/>
            </a:xfrm>
            <a:prstGeom prst="rect">
              <a:avLst/>
            </a:prstGeom>
            <a:ln/>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l-GR" sz="2800" b="1" dirty="0">
                  <a:solidFill>
                    <a:schemeClr val="tx1"/>
                  </a:solidFill>
                </a:rPr>
                <a:t>Δομικές Ιδιότητες </a:t>
              </a:r>
            </a:p>
            <a:p>
              <a:pPr algn="ctr"/>
              <a:r>
                <a:rPr lang="el-GR" sz="2800" dirty="0" smtClean="0">
                  <a:solidFill>
                    <a:schemeClr val="tx1"/>
                  </a:solidFill>
                </a:rPr>
                <a:t>Λεπτομερής </a:t>
              </a:r>
              <a:r>
                <a:rPr lang="el-GR" sz="2800" dirty="0">
                  <a:solidFill>
                    <a:schemeClr val="tx1"/>
                  </a:solidFill>
                </a:rPr>
                <a:t>περιγραφή της ιεραρχικής δομής</a:t>
              </a:r>
            </a:p>
          </p:txBody>
        </p:sp>
        <p:sp>
          <p:nvSpPr>
            <p:cNvPr id="11" name="Ορθογώνιο 5"/>
            <p:cNvSpPr/>
            <p:nvPr/>
          </p:nvSpPr>
          <p:spPr>
            <a:xfrm>
              <a:off x="69526" y="3429000"/>
              <a:ext cx="4420831" cy="2677656"/>
            </a:xfrm>
            <a:prstGeom prst="rect">
              <a:avLst/>
            </a:prstGeom>
            <a:ln/>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l-GR" sz="2800" b="1" dirty="0">
                  <a:solidFill>
                    <a:schemeClr val="tx1"/>
                  </a:solidFill>
                </a:rPr>
                <a:t>Φυσικές Ιδιότητες </a:t>
              </a:r>
            </a:p>
            <a:p>
              <a:pPr algn="ctr"/>
              <a:r>
                <a:rPr lang="el-GR" sz="2800" b="1" dirty="0">
                  <a:solidFill>
                    <a:schemeClr val="tx1"/>
                  </a:solidFill>
                </a:rPr>
                <a:t>Ε</a:t>
              </a:r>
              <a:r>
                <a:rPr lang="el-GR" sz="2800" dirty="0">
                  <a:solidFill>
                    <a:schemeClr val="tx1"/>
                  </a:solidFill>
                </a:rPr>
                <a:t>ξίσωση υπολογισμού </a:t>
              </a:r>
              <a:r>
                <a:rPr lang="el-GR" sz="2800" dirty="0" smtClean="0">
                  <a:solidFill>
                    <a:schemeClr val="tx1"/>
                  </a:solidFill>
                </a:rPr>
                <a:t>συνάφειας, </a:t>
              </a:r>
              <a:r>
                <a:rPr lang="el-GR" sz="2800" dirty="0">
                  <a:solidFill>
                    <a:schemeClr val="tx1"/>
                  </a:solidFill>
                </a:rPr>
                <a:t>λόγος </a:t>
              </a:r>
              <a:r>
                <a:rPr lang="en-US" sz="2800" dirty="0">
                  <a:solidFill>
                    <a:schemeClr val="tx1"/>
                  </a:solidFill>
                </a:rPr>
                <a:t>A/V, </a:t>
              </a:r>
              <a:r>
                <a:rPr lang="el-GR" sz="2800" dirty="0">
                  <a:solidFill>
                    <a:schemeClr val="tx1"/>
                  </a:solidFill>
                </a:rPr>
                <a:t>δυνάμεις </a:t>
              </a:r>
              <a:r>
                <a:rPr lang="en-US" sz="2800" dirty="0">
                  <a:solidFill>
                    <a:schemeClr val="tx1"/>
                  </a:solidFill>
                </a:rPr>
                <a:t>van </a:t>
              </a:r>
              <a:r>
                <a:rPr lang="en-US" sz="2800" dirty="0" err="1">
                  <a:solidFill>
                    <a:schemeClr val="tx1"/>
                  </a:solidFill>
                </a:rPr>
                <a:t>der</a:t>
              </a:r>
              <a:r>
                <a:rPr lang="en-US" sz="2800" dirty="0">
                  <a:solidFill>
                    <a:schemeClr val="tx1"/>
                  </a:solidFill>
                </a:rPr>
                <a:t> Waals</a:t>
              </a:r>
              <a:endParaRPr lang="el-GR" sz="2800" dirty="0">
                <a:solidFill>
                  <a:schemeClr val="tx1"/>
                </a:solidFill>
              </a:endParaRPr>
            </a:p>
          </p:txBody>
        </p:sp>
      </p:grpSp>
      <p:sp>
        <p:nvSpPr>
          <p:cNvPr id="14" name="Ορθογώνιο 7"/>
          <p:cNvSpPr/>
          <p:nvPr/>
        </p:nvSpPr>
        <p:spPr>
          <a:xfrm>
            <a:off x="34263" y="5719975"/>
            <a:ext cx="9067021" cy="1015663"/>
          </a:xfrm>
          <a:prstGeom prst="rect">
            <a:avLst/>
          </a:prstGeom>
          <a:solidFill>
            <a:schemeClr val="accent1">
              <a:lumMod val="60000"/>
              <a:lumOff val="40000"/>
            </a:schemeClr>
          </a:solidFill>
          <a:ln>
            <a:solidFill>
              <a:schemeClr val="accent4">
                <a:lumMod val="40000"/>
                <a:lumOff val="60000"/>
              </a:schemeClr>
            </a:solidFill>
          </a:ln>
        </p:spPr>
        <p:style>
          <a:lnRef idx="2">
            <a:schemeClr val="accent2">
              <a:shade val="50000"/>
            </a:schemeClr>
          </a:lnRef>
          <a:fillRef idx="1002">
            <a:schemeClr val="dk1"/>
          </a:fillRef>
          <a:effectRef idx="0">
            <a:schemeClr val="accent2"/>
          </a:effectRef>
          <a:fontRef idx="minor">
            <a:schemeClr val="lt1"/>
          </a:fontRef>
        </p:style>
        <p:txBody>
          <a:bodyPr wrap="square">
            <a:spAutoFit/>
          </a:bodyPr>
          <a:lstStyle/>
          <a:p>
            <a:pPr algn="just"/>
            <a:r>
              <a:rPr lang="el-GR" sz="2000" b="1" dirty="0">
                <a:solidFill>
                  <a:schemeClr val="tx1"/>
                </a:solidFill>
              </a:rPr>
              <a:t>Κριτήριο</a:t>
            </a:r>
            <a:r>
              <a:rPr lang="el-GR" sz="2000" dirty="0">
                <a:solidFill>
                  <a:schemeClr val="tx1"/>
                </a:solidFill>
              </a:rPr>
              <a:t>: </a:t>
            </a:r>
            <a:r>
              <a:rPr lang="el-GR" sz="2000" dirty="0" smtClean="0">
                <a:solidFill>
                  <a:schemeClr val="tx1"/>
                </a:solidFill>
              </a:rPr>
              <a:t>Ελλιπής </a:t>
            </a:r>
            <a:r>
              <a:rPr lang="el-GR" sz="2000" dirty="0">
                <a:solidFill>
                  <a:schemeClr val="tx1"/>
                </a:solidFill>
              </a:rPr>
              <a:t>προϋπάρχουσα γνώση για έννοιες που σχετίζονται με το είδος των ηλεκτρικών δυνάμεων (</a:t>
            </a:r>
            <a:r>
              <a:rPr lang="en-US" sz="2000" dirty="0">
                <a:solidFill>
                  <a:schemeClr val="tx1"/>
                </a:solidFill>
              </a:rPr>
              <a:t>van der Waals)</a:t>
            </a:r>
            <a:r>
              <a:rPr lang="el-GR" sz="2000" dirty="0">
                <a:solidFill>
                  <a:schemeClr val="tx1"/>
                </a:solidFill>
              </a:rPr>
              <a:t>, δυσκολία σύνδεσης του </a:t>
            </a:r>
            <a:r>
              <a:rPr lang="en-US" sz="2000" dirty="0">
                <a:solidFill>
                  <a:schemeClr val="tx1"/>
                </a:solidFill>
              </a:rPr>
              <a:t>A/V </a:t>
            </a:r>
            <a:r>
              <a:rPr lang="el-GR" sz="2000" dirty="0">
                <a:solidFill>
                  <a:schemeClr val="tx1"/>
                </a:solidFill>
              </a:rPr>
              <a:t>με τις </a:t>
            </a:r>
            <a:r>
              <a:rPr lang="el-GR" sz="2000" dirty="0" smtClean="0">
                <a:solidFill>
                  <a:schemeClr val="tx1"/>
                </a:solidFill>
              </a:rPr>
              <a:t>ιδιότητες, εξυπηρέτηση του στόχου των ΔΜΣ</a:t>
            </a:r>
          </a:p>
        </p:txBody>
      </p:sp>
      <p:sp>
        <p:nvSpPr>
          <p:cNvPr id="12" name="11 - Θέση αριθμού διαφάνειας"/>
          <p:cNvSpPr>
            <a:spLocks noGrp="1"/>
          </p:cNvSpPr>
          <p:nvPr>
            <p:ph type="sldNum" sz="quarter" idx="12"/>
          </p:nvPr>
        </p:nvSpPr>
        <p:spPr>
          <a:xfrm>
            <a:off x="7801615" y="339726"/>
            <a:ext cx="522027" cy="365125"/>
          </a:xfrm>
        </p:spPr>
        <p:txBody>
          <a:bodyPr/>
          <a:lstStyle/>
          <a:p>
            <a:fld id="{320143EB-075E-46C0-BAB9-B5C87EBBE8F2}" type="slidenum">
              <a:rPr lang="el-GR" sz="2000" smtClean="0"/>
              <a:pPr/>
              <a:t>50</a:t>
            </a:fld>
            <a:endParaRPr lang="el-GR" dirty="0"/>
          </a:p>
        </p:txBody>
      </p:sp>
      <p:sp>
        <p:nvSpPr>
          <p:cNvPr id="26" name="Ορθογώνιο 5"/>
          <p:cNvSpPr/>
          <p:nvPr/>
        </p:nvSpPr>
        <p:spPr>
          <a:xfrm>
            <a:off x="4932040" y="1914113"/>
            <a:ext cx="4011935" cy="1815882"/>
          </a:xfrm>
          <a:prstGeom prst="rect">
            <a:avLst/>
          </a:prstGeom>
          <a:ln/>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l-GR" sz="2800" b="1" dirty="0">
                <a:solidFill>
                  <a:schemeClr val="tx1"/>
                </a:solidFill>
              </a:rPr>
              <a:t>Δομικές Ιδιότητες </a:t>
            </a:r>
          </a:p>
          <a:p>
            <a:pPr algn="ctr"/>
            <a:r>
              <a:rPr lang="el-GR" sz="2800" dirty="0">
                <a:solidFill>
                  <a:schemeClr val="tx1"/>
                </a:solidFill>
              </a:rPr>
              <a:t>Βασική περιγραφή για τη διάκριση της </a:t>
            </a:r>
            <a:r>
              <a:rPr lang="el-GR" sz="2800" dirty="0" err="1">
                <a:solidFill>
                  <a:schemeClr val="tx1"/>
                </a:solidFill>
              </a:rPr>
              <a:t>μικροδομής</a:t>
            </a:r>
            <a:r>
              <a:rPr lang="el-GR" sz="2800" dirty="0">
                <a:solidFill>
                  <a:schemeClr val="tx1"/>
                </a:solidFill>
              </a:rPr>
              <a:t> από τη </a:t>
            </a:r>
            <a:r>
              <a:rPr lang="el-GR" sz="2800" dirty="0" err="1">
                <a:solidFill>
                  <a:schemeClr val="tx1"/>
                </a:solidFill>
              </a:rPr>
              <a:t>νανοδομή</a:t>
            </a:r>
            <a:endParaRPr lang="el-GR" sz="2800" dirty="0">
              <a:solidFill>
                <a:schemeClr val="tx1"/>
              </a:solidFill>
            </a:endParaRPr>
          </a:p>
        </p:txBody>
      </p:sp>
      <p:sp>
        <p:nvSpPr>
          <p:cNvPr id="27" name="Ορθογώνιο 5"/>
          <p:cNvSpPr/>
          <p:nvPr/>
        </p:nvSpPr>
        <p:spPr>
          <a:xfrm>
            <a:off x="5083686" y="3843562"/>
            <a:ext cx="4060314" cy="2246769"/>
          </a:xfrm>
          <a:prstGeom prst="rect">
            <a:avLst/>
          </a:prstGeom>
          <a:ln/>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l-GR" sz="2800" b="1" dirty="0">
                <a:solidFill>
                  <a:schemeClr val="tx1"/>
                </a:solidFill>
              </a:rPr>
              <a:t>Φυσικές Ιδιότητες </a:t>
            </a:r>
          </a:p>
          <a:p>
            <a:pPr algn="ctr"/>
            <a:r>
              <a:rPr lang="el-GR" sz="2800" dirty="0">
                <a:solidFill>
                  <a:schemeClr val="tx1"/>
                </a:solidFill>
              </a:rPr>
              <a:t>Ηλεκτρικές  δυνάμεις, ενίσχυση της συνάφειας λόγω των αυξημένων επαφών</a:t>
            </a:r>
          </a:p>
        </p:txBody>
      </p:sp>
      <p:sp>
        <p:nvSpPr>
          <p:cNvPr id="28" name="Βέλος: Δεξιό 1">
            <a:extLst>
              <a:ext uri="{FF2B5EF4-FFF2-40B4-BE49-F238E27FC236}">
                <a16:creationId xmlns:a16="http://schemas.microsoft.com/office/drawing/2014/main" xmlns="" id="{52F977AB-D9B1-4477-8F12-A45EB62507B7}"/>
              </a:ext>
            </a:extLst>
          </p:cNvPr>
          <p:cNvSpPr/>
          <p:nvPr/>
        </p:nvSpPr>
        <p:spPr>
          <a:xfrm>
            <a:off x="3662314" y="3030187"/>
            <a:ext cx="1107499" cy="797626"/>
          </a:xfrm>
          <a:prstGeom prst="rightArrow">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7" name="16 - Ορθογώνιο"/>
          <p:cNvSpPr/>
          <p:nvPr/>
        </p:nvSpPr>
        <p:spPr>
          <a:xfrm>
            <a:off x="-180478" y="1"/>
            <a:ext cx="9260740" cy="646331"/>
          </a:xfrm>
          <a:prstGeom prst="rect">
            <a:avLst/>
          </a:prstGeom>
        </p:spPr>
        <p:txBody>
          <a:bodyPr wrap="none">
            <a:spAutoFit/>
          </a:bodyPr>
          <a:lstStyle/>
          <a:p>
            <a:pPr lvl="0" algn="ctr"/>
            <a:r>
              <a:rPr lang="el-GR" sz="3600" b="1" dirty="0" smtClean="0">
                <a:solidFill>
                  <a:prstClr val="white"/>
                </a:solidFill>
              </a:rPr>
              <a:t>2</a:t>
            </a:r>
            <a:r>
              <a:rPr lang="el-GR" sz="3600" b="1" baseline="30000" dirty="0" smtClean="0">
                <a:solidFill>
                  <a:prstClr val="white"/>
                </a:solidFill>
              </a:rPr>
              <a:t>ο</a:t>
            </a:r>
            <a:r>
              <a:rPr lang="el-GR" sz="3600" b="1" dirty="0" smtClean="0">
                <a:solidFill>
                  <a:prstClr val="white"/>
                </a:solidFill>
              </a:rPr>
              <a:t> Επίπεδο ΔΜΠ: Φαινόμενο της σαύρας </a:t>
            </a:r>
            <a:r>
              <a:rPr lang="en-US" sz="3600" b="1" dirty="0" smtClean="0">
                <a:solidFill>
                  <a:prstClr val="white"/>
                </a:solidFill>
              </a:rPr>
              <a:t>gecko</a:t>
            </a:r>
            <a:endParaRPr lang="el-GR" sz="3600" b="1" dirty="0">
              <a:solidFill>
                <a:prstClr val="white"/>
              </a:solidFill>
            </a:endParaRPr>
          </a:p>
        </p:txBody>
      </p:sp>
      <p:sp>
        <p:nvSpPr>
          <p:cNvPr id="18" name="17 - Κορνίζα"/>
          <p:cNvSpPr/>
          <p:nvPr/>
        </p:nvSpPr>
        <p:spPr>
          <a:xfrm>
            <a:off x="385763" y="685800"/>
            <a:ext cx="2543175" cy="1085850"/>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l-GR" sz="2800" b="1" dirty="0" smtClean="0">
                <a:solidFill>
                  <a:schemeClr val="accent4">
                    <a:lumMod val="50000"/>
                  </a:schemeClr>
                </a:solidFill>
              </a:rPr>
              <a:t>Επιστημονικό Περιεχόμενο</a:t>
            </a:r>
            <a:endParaRPr lang="el-GR" sz="2800" b="1" dirty="0">
              <a:solidFill>
                <a:schemeClr val="accent4">
                  <a:lumMod val="50000"/>
                </a:schemeClr>
              </a:solidFill>
            </a:endParaRPr>
          </a:p>
        </p:txBody>
      </p:sp>
      <p:sp>
        <p:nvSpPr>
          <p:cNvPr id="19" name="18 - Κορνίζα"/>
          <p:cNvSpPr/>
          <p:nvPr/>
        </p:nvSpPr>
        <p:spPr>
          <a:xfrm>
            <a:off x="5629275" y="628650"/>
            <a:ext cx="2843213" cy="1085850"/>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l-GR" sz="2800" b="1" dirty="0" smtClean="0">
                <a:solidFill>
                  <a:schemeClr val="accent4">
                    <a:lumMod val="50000"/>
                  </a:schemeClr>
                </a:solidFill>
              </a:rPr>
              <a:t>Μετασχηματισμένο Περιεχόμενο</a:t>
            </a:r>
            <a:endParaRPr lang="el-GR" sz="2800" b="1" dirty="0">
              <a:solidFill>
                <a:schemeClr val="accent4">
                  <a:lumMod val="50000"/>
                </a:schemeClr>
              </a:solidFill>
            </a:endParaRPr>
          </a:p>
        </p:txBody>
      </p:sp>
      <p:sp>
        <p:nvSpPr>
          <p:cNvPr id="13" name="Τίτλος 1"/>
          <p:cNvSpPr txBox="1">
            <a:spLocks/>
          </p:cNvSpPr>
          <p:nvPr/>
        </p:nvSpPr>
        <p:spPr>
          <a:xfrm>
            <a:off x="0" y="0"/>
            <a:ext cx="9144000" cy="548680"/>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p>
            <a:pPr algn="ctr">
              <a:spcBef>
                <a:spcPct val="0"/>
              </a:spcBef>
            </a:pPr>
            <a:r>
              <a:rPr lang="el-GR" sz="2400" b="1" dirty="0">
                <a:solidFill>
                  <a:schemeClr val="bg1"/>
                </a:solidFill>
              </a:rPr>
              <a:t>2</a:t>
            </a:r>
            <a:r>
              <a:rPr lang="el-GR" sz="2400" b="1" baseline="30000" dirty="0">
                <a:solidFill>
                  <a:schemeClr val="bg1"/>
                </a:solidFill>
              </a:rPr>
              <a:t>ο</a:t>
            </a:r>
            <a:r>
              <a:rPr lang="el-GR" sz="2400" b="1" dirty="0">
                <a:solidFill>
                  <a:schemeClr val="bg1"/>
                </a:solidFill>
              </a:rPr>
              <a:t> Επίπεδο ΔΜΠ: Φαινόμενο </a:t>
            </a:r>
            <a:r>
              <a:rPr lang="el-GR" sz="2400" b="1" dirty="0" smtClean="0">
                <a:solidFill>
                  <a:schemeClr val="bg1"/>
                </a:solidFill>
              </a:rPr>
              <a:t>της σαύρας </a:t>
            </a:r>
            <a:r>
              <a:rPr lang="en-US" sz="2400" b="1" dirty="0" smtClean="0">
                <a:solidFill>
                  <a:schemeClr val="bg1"/>
                </a:solidFill>
              </a:rPr>
              <a:t>gecko</a:t>
            </a:r>
            <a:endParaRPr lang="el-GR" sz="2400" b="1" dirty="0">
              <a:solidFill>
                <a:schemeClr val="bg1"/>
              </a:solidFill>
            </a:endParaRPr>
          </a:p>
        </p:txBody>
      </p:sp>
    </p:spTree>
    <p:extLst>
      <p:ext uri="{BB962C8B-B14F-4D97-AF65-F5344CB8AC3E}">
        <p14:creationId xmlns:p14="http://schemas.microsoft.com/office/powerpoint/2010/main" xmlns="" val="211439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0" y="0"/>
            <a:ext cx="9144000" cy="692696"/>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p>
            <a:pPr algn="ctr">
              <a:spcBef>
                <a:spcPct val="0"/>
              </a:spcBef>
            </a:pPr>
            <a:r>
              <a:rPr lang="el-GR" sz="3200" b="1" dirty="0">
                <a:solidFill>
                  <a:schemeClr val="bg1"/>
                </a:solidFill>
              </a:rPr>
              <a:t>2</a:t>
            </a:r>
            <a:r>
              <a:rPr lang="el-GR" sz="3200" b="1" baseline="30000" dirty="0">
                <a:solidFill>
                  <a:schemeClr val="bg1"/>
                </a:solidFill>
              </a:rPr>
              <a:t>ο</a:t>
            </a:r>
            <a:r>
              <a:rPr lang="el-GR" sz="3200" b="1" dirty="0">
                <a:solidFill>
                  <a:schemeClr val="bg1"/>
                </a:solidFill>
              </a:rPr>
              <a:t> Επίπεδο ΔΜΠ: Συμπεράσματα</a:t>
            </a:r>
          </a:p>
        </p:txBody>
      </p:sp>
      <p:sp>
        <p:nvSpPr>
          <p:cNvPr id="5" name="Text Box 6">
            <a:extLst>
              <a:ext uri="{FF2B5EF4-FFF2-40B4-BE49-F238E27FC236}">
                <a16:creationId xmlns:a16="http://schemas.microsoft.com/office/drawing/2014/main" xmlns="" id="{5D5F79D4-5C7B-48B5-82D7-7C5E53DDAB56}"/>
              </a:ext>
            </a:extLst>
          </p:cNvPr>
          <p:cNvSpPr txBox="1">
            <a:spLocks noChangeArrowheads="1"/>
          </p:cNvSpPr>
          <p:nvPr/>
        </p:nvSpPr>
        <p:spPr bwMode="auto">
          <a:xfrm>
            <a:off x="0" y="1159702"/>
            <a:ext cx="9144000" cy="757130"/>
          </a:xfrm>
          <a:prstGeom prst="rect">
            <a:avLst/>
          </a:prstGeom>
          <a:solidFill>
            <a:srgbClr val="000066"/>
          </a:solidFill>
          <a:ln w="9525">
            <a:noFill/>
            <a:miter lim="800000"/>
            <a:headEnd/>
            <a:tailEnd/>
          </a:ln>
          <a:effectLst/>
        </p:spPr>
        <p:txBody>
          <a:bodyPr wrap="square">
            <a:spAutoFit/>
          </a:bodyPr>
          <a:lstStyle/>
          <a:p>
            <a:pPr marL="342900" indent="-342900" algn="just">
              <a:lnSpc>
                <a:spcPct val="90000"/>
              </a:lnSpc>
              <a:buFont typeface="Wingdings" panose="05000000000000000000" pitchFamily="2" charset="2"/>
              <a:buChar char="ü"/>
            </a:pPr>
            <a:r>
              <a:rPr lang="en-US" sz="2400" dirty="0">
                <a:solidFill>
                  <a:schemeClr val="bg1"/>
                </a:solidFill>
                <a:latin typeface="Calibri" pitchFamily="34" charset="0"/>
              </a:rPr>
              <a:t> </a:t>
            </a:r>
            <a:r>
              <a:rPr lang="el-GR" sz="2400" dirty="0">
                <a:solidFill>
                  <a:schemeClr val="bg1"/>
                </a:solidFill>
                <a:latin typeface="Calibri" pitchFamily="34" charset="0"/>
              </a:rPr>
              <a:t>Περιελάβανε τροποποιήσεις στο περιεχόμενο των επιλεχθεισών εννοιών</a:t>
            </a:r>
          </a:p>
        </p:txBody>
      </p:sp>
      <p:sp>
        <p:nvSpPr>
          <p:cNvPr id="6" name="Text Box 6">
            <a:extLst>
              <a:ext uri="{FF2B5EF4-FFF2-40B4-BE49-F238E27FC236}">
                <a16:creationId xmlns:a16="http://schemas.microsoft.com/office/drawing/2014/main" xmlns="" id="{5D5F79D4-5C7B-48B5-82D7-7C5E53DDAB56}"/>
              </a:ext>
            </a:extLst>
          </p:cNvPr>
          <p:cNvSpPr txBox="1">
            <a:spLocks noChangeArrowheads="1"/>
          </p:cNvSpPr>
          <p:nvPr/>
        </p:nvSpPr>
        <p:spPr bwMode="auto">
          <a:xfrm>
            <a:off x="0" y="2383838"/>
            <a:ext cx="9144000" cy="757130"/>
          </a:xfrm>
          <a:prstGeom prst="rect">
            <a:avLst/>
          </a:prstGeom>
          <a:solidFill>
            <a:srgbClr val="000066"/>
          </a:solidFill>
          <a:ln w="9525">
            <a:noFill/>
            <a:miter lim="800000"/>
            <a:headEnd/>
            <a:tailEnd/>
          </a:ln>
          <a:effectLst/>
        </p:spPr>
        <p:txBody>
          <a:bodyPr wrap="square">
            <a:spAutoFit/>
          </a:bodyPr>
          <a:lstStyle/>
          <a:p>
            <a:pPr marL="342900" indent="-342900" algn="just">
              <a:lnSpc>
                <a:spcPct val="90000"/>
              </a:lnSpc>
              <a:buFont typeface="Wingdings" panose="05000000000000000000" pitchFamily="2" charset="2"/>
              <a:buChar char="ü"/>
            </a:pPr>
            <a:r>
              <a:rPr lang="en-US" sz="2400" dirty="0">
                <a:solidFill>
                  <a:schemeClr val="bg1"/>
                </a:solidFill>
                <a:latin typeface="Calibri" pitchFamily="34" charset="0"/>
              </a:rPr>
              <a:t> </a:t>
            </a:r>
            <a:r>
              <a:rPr lang="el-GR" sz="2400" dirty="0">
                <a:solidFill>
                  <a:schemeClr val="bg1"/>
                </a:solidFill>
                <a:latin typeface="Calibri" pitchFamily="34" charset="0"/>
              </a:rPr>
              <a:t>Αναγκαιότητα: αυξημένο γνωστικό φορτίο του περιεχομένου της κάθε έννοιας</a:t>
            </a:r>
          </a:p>
        </p:txBody>
      </p:sp>
      <p:sp>
        <p:nvSpPr>
          <p:cNvPr id="8" name="Text Box 6">
            <a:extLst>
              <a:ext uri="{FF2B5EF4-FFF2-40B4-BE49-F238E27FC236}">
                <a16:creationId xmlns:a16="http://schemas.microsoft.com/office/drawing/2014/main" xmlns="" id="{5D5F79D4-5C7B-48B5-82D7-7C5E53DDAB56}"/>
              </a:ext>
            </a:extLst>
          </p:cNvPr>
          <p:cNvSpPr txBox="1">
            <a:spLocks noChangeArrowheads="1"/>
          </p:cNvSpPr>
          <p:nvPr/>
        </p:nvSpPr>
        <p:spPr bwMode="auto">
          <a:xfrm>
            <a:off x="0" y="5120142"/>
            <a:ext cx="9144000" cy="757130"/>
          </a:xfrm>
          <a:prstGeom prst="rect">
            <a:avLst/>
          </a:prstGeom>
          <a:solidFill>
            <a:srgbClr val="000066"/>
          </a:solidFill>
          <a:ln w="9525">
            <a:noFill/>
            <a:miter lim="800000"/>
            <a:headEnd/>
            <a:tailEnd/>
          </a:ln>
          <a:effectLst/>
        </p:spPr>
        <p:txBody>
          <a:bodyPr wrap="square">
            <a:spAutoFit/>
          </a:bodyPr>
          <a:lstStyle/>
          <a:p>
            <a:pPr marL="342900" indent="-342900" algn="just">
              <a:lnSpc>
                <a:spcPct val="90000"/>
              </a:lnSpc>
              <a:buFont typeface="Wingdings" panose="05000000000000000000" pitchFamily="2" charset="2"/>
              <a:buChar char="ü"/>
            </a:pPr>
            <a:r>
              <a:rPr lang="en-US" sz="2400" dirty="0">
                <a:solidFill>
                  <a:schemeClr val="bg1"/>
                </a:solidFill>
                <a:latin typeface="Calibri" pitchFamily="34" charset="0"/>
              </a:rPr>
              <a:t> </a:t>
            </a:r>
            <a:r>
              <a:rPr lang="el-GR" sz="2400" dirty="0">
                <a:solidFill>
                  <a:schemeClr val="bg1"/>
                </a:solidFill>
                <a:latin typeface="Calibri" pitchFamily="34" charset="0"/>
              </a:rPr>
              <a:t>Συμπεριλήφθηκαν φαινόμενα – εφαρμογές που συνδέονται με την καθημερινότητα </a:t>
            </a:r>
          </a:p>
        </p:txBody>
      </p:sp>
      <p:sp>
        <p:nvSpPr>
          <p:cNvPr id="9" name="Text Box 6">
            <a:extLst>
              <a:ext uri="{FF2B5EF4-FFF2-40B4-BE49-F238E27FC236}">
                <a16:creationId xmlns:a16="http://schemas.microsoft.com/office/drawing/2014/main" xmlns="" id="{5D5F79D4-5C7B-48B5-82D7-7C5E53DDAB56}"/>
              </a:ext>
            </a:extLst>
          </p:cNvPr>
          <p:cNvSpPr txBox="1">
            <a:spLocks noChangeArrowheads="1"/>
          </p:cNvSpPr>
          <p:nvPr/>
        </p:nvSpPr>
        <p:spPr bwMode="auto">
          <a:xfrm>
            <a:off x="0" y="3679982"/>
            <a:ext cx="9144000" cy="757130"/>
          </a:xfrm>
          <a:prstGeom prst="rect">
            <a:avLst/>
          </a:prstGeom>
          <a:solidFill>
            <a:srgbClr val="000066"/>
          </a:solidFill>
          <a:ln w="9525">
            <a:noFill/>
            <a:miter lim="800000"/>
            <a:headEnd/>
            <a:tailEnd/>
          </a:ln>
          <a:effectLst/>
        </p:spPr>
        <p:txBody>
          <a:bodyPr wrap="square">
            <a:spAutoFit/>
          </a:bodyPr>
          <a:lstStyle/>
          <a:p>
            <a:pPr marL="342900" indent="-342900" algn="just">
              <a:lnSpc>
                <a:spcPct val="90000"/>
              </a:lnSpc>
              <a:buFont typeface="Wingdings" panose="05000000000000000000" pitchFamily="2" charset="2"/>
              <a:buChar char="ü"/>
            </a:pPr>
            <a:r>
              <a:rPr lang="en-US" sz="2400" dirty="0">
                <a:solidFill>
                  <a:schemeClr val="bg1"/>
                </a:solidFill>
                <a:latin typeface="Calibri" pitchFamily="34" charset="0"/>
              </a:rPr>
              <a:t> </a:t>
            </a:r>
            <a:r>
              <a:rPr lang="el-GR" sz="2400" dirty="0">
                <a:solidFill>
                  <a:schemeClr val="bg1"/>
                </a:solidFill>
                <a:latin typeface="Calibri" pitchFamily="34" charset="0"/>
              </a:rPr>
              <a:t>Λήφθηκε υπόψη ο </a:t>
            </a:r>
            <a:r>
              <a:rPr lang="el-GR" sz="2400" dirty="0" err="1">
                <a:solidFill>
                  <a:schemeClr val="bg1"/>
                </a:solidFill>
                <a:latin typeface="Calibri" pitchFamily="34" charset="0"/>
              </a:rPr>
              <a:t>στοχούμενος</a:t>
            </a:r>
            <a:r>
              <a:rPr lang="el-GR" sz="2400" dirty="0">
                <a:solidFill>
                  <a:schemeClr val="bg1"/>
                </a:solidFill>
                <a:latin typeface="Calibri" pitchFamily="34" charset="0"/>
              </a:rPr>
              <a:t> πληθυσμός (Εκπαιδευτικοί Α/</a:t>
            </a:r>
            <a:r>
              <a:rPr lang="el-GR" sz="2400" dirty="0" err="1">
                <a:solidFill>
                  <a:schemeClr val="bg1"/>
                </a:solidFill>
                <a:latin typeface="Calibri" pitchFamily="34" charset="0"/>
              </a:rPr>
              <a:t>θμιας</a:t>
            </a:r>
            <a:r>
              <a:rPr lang="el-GR" sz="2400" dirty="0">
                <a:solidFill>
                  <a:schemeClr val="bg1"/>
                </a:solidFill>
                <a:latin typeface="Calibri" pitchFamily="34" charset="0"/>
              </a:rPr>
              <a:t> Εκπαίδευσης)</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817F5F5-1614-1149-B578-C24F52580E92}"/>
              </a:ext>
            </a:extLst>
          </p:cNvPr>
          <p:cNvSpPr>
            <a:spLocks noGrp="1"/>
          </p:cNvSpPr>
          <p:nvPr>
            <p:ph type="title"/>
          </p:nvPr>
        </p:nvSpPr>
        <p:spPr>
          <a:xfrm>
            <a:off x="692671" y="322637"/>
            <a:ext cx="7886700" cy="435605"/>
          </a:xfrm>
          <a:solidFill>
            <a:srgbClr val="990033"/>
          </a:solidFill>
        </p:spPr>
        <p:style>
          <a:lnRef idx="0">
            <a:schemeClr val="accent2"/>
          </a:lnRef>
          <a:fillRef idx="3">
            <a:schemeClr val="accent2"/>
          </a:fillRef>
          <a:effectRef idx="3">
            <a:schemeClr val="accent2"/>
          </a:effectRef>
          <a:fontRef idx="minor">
            <a:schemeClr val="lt1"/>
          </a:fontRef>
        </p:style>
        <p:txBody>
          <a:bodyPr>
            <a:noAutofit/>
          </a:bodyPr>
          <a:lstStyle/>
          <a:p>
            <a:r>
              <a:rPr lang="el-GR" sz="3600" b="1" dirty="0"/>
              <a:t>Μοντέλο Διδακτικής Αναδόμησης</a:t>
            </a:r>
            <a:endParaRPr lang="el-GR" sz="3600" b="1" dirty="0">
              <a:latin typeface="+mn-lt"/>
            </a:endParaRPr>
          </a:p>
        </p:txBody>
      </p:sp>
      <p:pic>
        <p:nvPicPr>
          <p:cNvPr id="5" name="Θέση περιεχομένου 4">
            <a:extLst>
              <a:ext uri="{FF2B5EF4-FFF2-40B4-BE49-F238E27FC236}">
                <a16:creationId xmlns:a16="http://schemas.microsoft.com/office/drawing/2014/main" xmlns="" id="{352AE9E3-CEB2-5644-9593-8E3514B11385}"/>
              </a:ext>
            </a:extLst>
          </p:cNvPr>
          <p:cNvPicPr>
            <a:picLocks noGrp="1" noChangeAspect="1"/>
          </p:cNvPicPr>
          <p:nvPr>
            <p:ph idx="1"/>
          </p:nvPr>
        </p:nvPicPr>
        <p:blipFill rotWithShape="1">
          <a:blip r:embed="rId3" cstate="print"/>
          <a:srcRect b="11481"/>
          <a:stretch/>
        </p:blipFill>
        <p:spPr>
          <a:xfrm>
            <a:off x="508351" y="1385626"/>
            <a:ext cx="8255340" cy="4086747"/>
          </a:xfrm>
        </p:spPr>
      </p:pic>
      <p:sp>
        <p:nvSpPr>
          <p:cNvPr id="6" name="Στρογγυλεμένο ορθογώνιο 5">
            <a:extLst>
              <a:ext uri="{FF2B5EF4-FFF2-40B4-BE49-F238E27FC236}">
                <a16:creationId xmlns:a16="http://schemas.microsoft.com/office/drawing/2014/main" xmlns="" id="{EC29F7A3-C0C5-0049-9613-B0C7D36A2BA5}"/>
              </a:ext>
            </a:extLst>
          </p:cNvPr>
          <p:cNvSpPr/>
          <p:nvPr/>
        </p:nvSpPr>
        <p:spPr>
          <a:xfrm>
            <a:off x="444330" y="4279843"/>
            <a:ext cx="3572097" cy="1407497"/>
          </a:xfrm>
          <a:prstGeom prst="roundRect">
            <a:avLst/>
          </a:prstGeom>
          <a:solidFill>
            <a:srgbClr val="E5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1500" b="1" dirty="0">
                <a:solidFill>
                  <a:schemeClr val="tx2"/>
                </a:solidFill>
                <a:ea typeface="Times New Roman" panose="02020603050405020304" pitchFamily="18" charset="0"/>
              </a:rPr>
              <a:t>(1)</a:t>
            </a:r>
          </a:p>
          <a:p>
            <a:pPr lvl="0" algn="ctr"/>
            <a:r>
              <a:rPr lang="el-GR" sz="1500" b="1" dirty="0">
                <a:solidFill>
                  <a:schemeClr val="tx2"/>
                </a:solidFill>
                <a:ea typeface="Times New Roman" panose="02020603050405020304" pitchFamily="18" charset="0"/>
              </a:rPr>
              <a:t>Διασ</a:t>
            </a:r>
            <a:r>
              <a:rPr lang="en-US" sz="1500" b="1" dirty="0">
                <a:solidFill>
                  <a:schemeClr val="tx2"/>
                </a:solidFill>
                <a:ea typeface="Times New Roman" panose="02020603050405020304" pitchFamily="18" charset="0"/>
              </a:rPr>
              <a:t>ά</a:t>
            </a:r>
            <a:r>
              <a:rPr lang="el-GR" sz="1500" b="1" dirty="0">
                <a:solidFill>
                  <a:schemeClr val="tx2"/>
                </a:solidFill>
                <a:ea typeface="Times New Roman" panose="02020603050405020304" pitchFamily="18" charset="0"/>
              </a:rPr>
              <a:t>φηση και ανάλυση του επιστημονικού περιεχομένου</a:t>
            </a:r>
          </a:p>
          <a:p>
            <a:pPr lvl="0" algn="ctr"/>
            <a:r>
              <a:rPr lang="el-GR" sz="1500" dirty="0">
                <a:solidFill>
                  <a:schemeClr val="tx2"/>
                </a:solidFill>
                <a:ea typeface="Times New Roman" panose="02020603050405020304" pitchFamily="18" charset="0"/>
              </a:rPr>
              <a:t>Διασάφηση του περιεχομένου </a:t>
            </a:r>
          </a:p>
          <a:p>
            <a:pPr lvl="0" algn="ctr"/>
            <a:r>
              <a:rPr lang="el-GR" sz="1500" dirty="0">
                <a:solidFill>
                  <a:schemeClr val="tx2"/>
                </a:solidFill>
                <a:ea typeface="Times New Roman" panose="02020603050405020304" pitchFamily="18" charset="0"/>
              </a:rPr>
              <a:t>&amp; </a:t>
            </a:r>
          </a:p>
          <a:p>
            <a:pPr lvl="0" algn="ctr"/>
            <a:r>
              <a:rPr lang="el-GR" sz="1500" dirty="0">
                <a:solidFill>
                  <a:schemeClr val="tx2"/>
                </a:solidFill>
                <a:ea typeface="Times New Roman" panose="02020603050405020304" pitchFamily="18" charset="0"/>
              </a:rPr>
              <a:t>Ανάλυση της εκπαιδευτικής αξίας</a:t>
            </a:r>
          </a:p>
        </p:txBody>
      </p:sp>
      <p:sp>
        <p:nvSpPr>
          <p:cNvPr id="7" name="Στρογγυλεμένο ορθογώνιο 6">
            <a:extLst>
              <a:ext uri="{FF2B5EF4-FFF2-40B4-BE49-F238E27FC236}">
                <a16:creationId xmlns:a16="http://schemas.microsoft.com/office/drawing/2014/main" xmlns="" id="{D91DAE52-1B8C-EF47-969E-C3FAA9C70D82}"/>
              </a:ext>
            </a:extLst>
          </p:cNvPr>
          <p:cNvSpPr/>
          <p:nvPr/>
        </p:nvSpPr>
        <p:spPr>
          <a:xfrm>
            <a:off x="5337537" y="4279843"/>
            <a:ext cx="3362134" cy="1407498"/>
          </a:xfrm>
          <a:prstGeom prst="roundRect">
            <a:avLst/>
          </a:prstGeom>
          <a:solidFill>
            <a:srgbClr val="E5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1500" b="1" dirty="0">
                <a:solidFill>
                  <a:schemeClr val="tx2"/>
                </a:solidFill>
                <a:ea typeface="Times New Roman" panose="02020603050405020304" pitchFamily="18" charset="0"/>
              </a:rPr>
              <a:t>(2)</a:t>
            </a:r>
          </a:p>
          <a:p>
            <a:pPr lvl="0" algn="ctr"/>
            <a:r>
              <a:rPr lang="el-GR" sz="1500" b="1" dirty="0">
                <a:solidFill>
                  <a:schemeClr val="tx2"/>
                </a:solidFill>
                <a:ea typeface="Times New Roman" panose="02020603050405020304" pitchFamily="18" charset="0"/>
              </a:rPr>
              <a:t>Έρευνα για τη διδασκαλία &amp; μάθηση</a:t>
            </a:r>
          </a:p>
          <a:p>
            <a:pPr lvl="0" algn="ctr"/>
            <a:r>
              <a:rPr lang="el-GR" sz="1500" dirty="0">
                <a:solidFill>
                  <a:schemeClr val="tx2"/>
                </a:solidFill>
                <a:ea typeface="Times New Roman" panose="02020603050405020304" pitchFamily="18" charset="0"/>
              </a:rPr>
              <a:t>Αντιλήψεις των μαθητών</a:t>
            </a:r>
          </a:p>
          <a:p>
            <a:pPr lvl="0" algn="ctr"/>
            <a:r>
              <a:rPr lang="el-GR" sz="1500" dirty="0">
                <a:solidFill>
                  <a:schemeClr val="tx2"/>
                </a:solidFill>
                <a:ea typeface="Times New Roman" panose="02020603050405020304" pitchFamily="18" charset="0"/>
              </a:rPr>
              <a:t>Διαδικασίες διδασκαλίας και μάθησης</a:t>
            </a:r>
          </a:p>
          <a:p>
            <a:pPr lvl="0" algn="ctr"/>
            <a:r>
              <a:rPr lang="el-GR" sz="1500" dirty="0">
                <a:solidFill>
                  <a:schemeClr val="tx2"/>
                </a:solidFill>
                <a:ea typeface="Times New Roman" panose="02020603050405020304" pitchFamily="18" charset="0"/>
              </a:rPr>
              <a:t>Απόψεις και αντιλήψεις εκπαιδευτικώ</a:t>
            </a:r>
            <a:r>
              <a:rPr lang="el-GR" sz="1500" dirty="0">
                <a:solidFill>
                  <a:schemeClr val="tx1"/>
                </a:solidFill>
                <a:ea typeface="Times New Roman" panose="02020603050405020304" pitchFamily="18" charset="0"/>
              </a:rPr>
              <a:t>ν</a:t>
            </a:r>
          </a:p>
        </p:txBody>
      </p:sp>
      <p:sp>
        <p:nvSpPr>
          <p:cNvPr id="8" name="Στρογγυλεμένο ορθογώνιο 7">
            <a:extLst>
              <a:ext uri="{FF2B5EF4-FFF2-40B4-BE49-F238E27FC236}">
                <a16:creationId xmlns:a16="http://schemas.microsoft.com/office/drawing/2014/main" xmlns="" id="{BC635265-AA3F-A943-99B9-D52D32925C40}"/>
              </a:ext>
            </a:extLst>
          </p:cNvPr>
          <p:cNvSpPr/>
          <p:nvPr/>
        </p:nvSpPr>
        <p:spPr>
          <a:xfrm>
            <a:off x="2743862" y="1444816"/>
            <a:ext cx="3784319" cy="1203797"/>
          </a:xfrm>
          <a:prstGeom prst="roundRect">
            <a:avLst/>
          </a:prstGeom>
          <a:solidFill>
            <a:srgbClr val="E5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1500" b="1" dirty="0">
                <a:solidFill>
                  <a:schemeClr val="tx2"/>
                </a:solidFill>
                <a:ea typeface="Times New Roman" panose="02020603050405020304" pitchFamily="18" charset="0"/>
              </a:rPr>
              <a:t>(3)</a:t>
            </a:r>
          </a:p>
          <a:p>
            <a:pPr lvl="0" algn="ctr"/>
            <a:r>
              <a:rPr lang="el-GR" sz="1500" b="1" dirty="0">
                <a:solidFill>
                  <a:schemeClr val="tx2"/>
                </a:solidFill>
                <a:ea typeface="Times New Roman" panose="02020603050405020304" pitchFamily="18" charset="0"/>
              </a:rPr>
              <a:t>Σχεδιασμός και αξιολόγηση περιβαλλόντων διδασκαλίας και μάθησης</a:t>
            </a:r>
          </a:p>
          <a:p>
            <a:pPr lvl="0" algn="ctr"/>
            <a:r>
              <a:rPr lang="el-GR" sz="1500" dirty="0">
                <a:solidFill>
                  <a:schemeClr val="tx2"/>
                </a:solidFill>
                <a:ea typeface="Times New Roman" panose="02020603050405020304" pitchFamily="18" charset="0"/>
              </a:rPr>
              <a:t>Λαμβάνονται υπόψη θέματα πραγματικών περιβαλλόντων διδασκαλίας και μάθησης </a:t>
            </a:r>
          </a:p>
        </p:txBody>
      </p:sp>
      <p:sp>
        <p:nvSpPr>
          <p:cNvPr id="10" name="TextBox 9">
            <a:extLst>
              <a:ext uri="{FF2B5EF4-FFF2-40B4-BE49-F238E27FC236}">
                <a16:creationId xmlns:a16="http://schemas.microsoft.com/office/drawing/2014/main" xmlns="" id="{A2296112-9C8B-6941-AD8B-4341A296D87B}"/>
              </a:ext>
            </a:extLst>
          </p:cNvPr>
          <p:cNvSpPr txBox="1"/>
          <p:nvPr/>
        </p:nvSpPr>
        <p:spPr>
          <a:xfrm>
            <a:off x="5140348" y="6099757"/>
            <a:ext cx="3756512" cy="300082"/>
          </a:xfrm>
          <a:prstGeom prst="rect">
            <a:avLst/>
          </a:prstGeom>
          <a:noFill/>
        </p:spPr>
        <p:txBody>
          <a:bodyPr wrap="square">
            <a:spAutoFit/>
          </a:bodyPr>
          <a:lstStyle/>
          <a:p>
            <a:pPr algn="ctr"/>
            <a:r>
              <a:rPr lang="en" sz="1350" dirty="0">
                <a:solidFill>
                  <a:srgbClr val="374558"/>
                </a:solidFill>
              </a:rPr>
              <a:t>(</a:t>
            </a:r>
            <a:r>
              <a:rPr lang="en" sz="1350" dirty="0" err="1">
                <a:solidFill>
                  <a:srgbClr val="374558"/>
                </a:solidFill>
              </a:rPr>
              <a:t>Duit</a:t>
            </a:r>
            <a:r>
              <a:rPr lang="en" sz="1350" dirty="0">
                <a:solidFill>
                  <a:srgbClr val="374558"/>
                </a:solidFill>
              </a:rPr>
              <a:t>  200</a:t>
            </a:r>
            <a:r>
              <a:rPr lang="el-GR" sz="1350" dirty="0">
                <a:solidFill>
                  <a:srgbClr val="374558"/>
                </a:solidFill>
              </a:rPr>
              <a:t>7, </a:t>
            </a:r>
            <a:r>
              <a:rPr lang="en" sz="1350" dirty="0">
                <a:solidFill>
                  <a:srgbClr val="374558"/>
                </a:solidFill>
              </a:rPr>
              <a:t> </a:t>
            </a:r>
            <a:r>
              <a:rPr lang="en" sz="1350" dirty="0" err="1">
                <a:solidFill>
                  <a:srgbClr val="374558"/>
                </a:solidFill>
              </a:rPr>
              <a:t>Duit</a:t>
            </a:r>
            <a:r>
              <a:rPr lang="en" sz="1350" dirty="0">
                <a:solidFill>
                  <a:srgbClr val="374558"/>
                </a:solidFill>
              </a:rPr>
              <a:t> </a:t>
            </a:r>
            <a:r>
              <a:rPr lang="el-GR" sz="1350" dirty="0">
                <a:solidFill>
                  <a:srgbClr val="374558"/>
                </a:solidFill>
              </a:rPr>
              <a:t>κ.ά.  2012</a:t>
            </a:r>
            <a:r>
              <a:rPr lang="en-US" sz="1350" dirty="0">
                <a:solidFill>
                  <a:srgbClr val="374558"/>
                </a:solidFill>
              </a:rPr>
              <a:t>, </a:t>
            </a:r>
            <a:r>
              <a:rPr lang="en-US" sz="1350" dirty="0" err="1">
                <a:solidFill>
                  <a:srgbClr val="374558"/>
                </a:solidFill>
              </a:rPr>
              <a:t>Stavrou</a:t>
            </a:r>
            <a:r>
              <a:rPr lang="en-US" sz="1350" dirty="0">
                <a:solidFill>
                  <a:srgbClr val="374558"/>
                </a:solidFill>
              </a:rPr>
              <a:t> &amp; </a:t>
            </a:r>
            <a:r>
              <a:rPr lang="en-US" sz="1350" dirty="0" err="1">
                <a:solidFill>
                  <a:srgbClr val="374558"/>
                </a:solidFill>
              </a:rPr>
              <a:t>Duit</a:t>
            </a:r>
            <a:r>
              <a:rPr lang="en-US" sz="1350" dirty="0">
                <a:solidFill>
                  <a:srgbClr val="374558"/>
                </a:solidFill>
              </a:rPr>
              <a:t> 2014</a:t>
            </a:r>
            <a:r>
              <a:rPr lang="el-GR" sz="1350" dirty="0">
                <a:solidFill>
                  <a:srgbClr val="374558"/>
                </a:solidFill>
              </a:rPr>
              <a:t>)</a:t>
            </a:r>
          </a:p>
        </p:txBody>
      </p:sp>
      <p:sp>
        <p:nvSpPr>
          <p:cNvPr id="3" name="Θέση αριθμού διαφάνειας 2">
            <a:extLst>
              <a:ext uri="{FF2B5EF4-FFF2-40B4-BE49-F238E27FC236}">
                <a16:creationId xmlns:a16="http://schemas.microsoft.com/office/drawing/2014/main" xmlns="" id="{098BCBBA-45AD-A84E-B726-8D9EF0D17495}"/>
              </a:ext>
            </a:extLst>
          </p:cNvPr>
          <p:cNvSpPr>
            <a:spLocks noGrp="1"/>
          </p:cNvSpPr>
          <p:nvPr>
            <p:ph type="sldNum" sz="quarter" idx="12"/>
          </p:nvPr>
        </p:nvSpPr>
        <p:spPr/>
        <p:txBody>
          <a:bodyPr/>
          <a:lstStyle/>
          <a:p>
            <a:fld id="{59EE8365-17C1-974E-B18D-1D226F2D1A43}" type="slidenum">
              <a:rPr lang="el-GR" smtClean="0"/>
              <a:pPr/>
              <a:t>52</a:t>
            </a:fld>
            <a:endParaRPr lang="el-GR"/>
          </a:p>
        </p:txBody>
      </p:sp>
      <p:sp>
        <p:nvSpPr>
          <p:cNvPr id="9" name="8 - Στρογγυλεμένο ορθογώνιο"/>
          <p:cNvSpPr/>
          <p:nvPr/>
        </p:nvSpPr>
        <p:spPr>
          <a:xfrm>
            <a:off x="2843808" y="1412776"/>
            <a:ext cx="3672408" cy="1224136"/>
          </a:xfrm>
          <a:prstGeom prst="roundRect">
            <a:avLst/>
          </a:prstGeom>
          <a:noFill/>
          <a:ln w="571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8090270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0" y="619653"/>
          <a:ext cx="9144005" cy="6396714"/>
        </p:xfrm>
        <a:graphic>
          <a:graphicData uri="http://schemas.openxmlformats.org/drawingml/2006/table">
            <a:tbl>
              <a:tblPr firstRow="1" bandRow="1">
                <a:tableStyleId>{16D9F66E-5EB9-4882-86FB-DCBF35E3C3E4}</a:tableStyleId>
              </a:tblPr>
              <a:tblGrid>
                <a:gridCol w="1475656">
                  <a:extLst>
                    <a:ext uri="{9D8B030D-6E8A-4147-A177-3AD203B41FA5}">
                      <a16:colId xmlns:a16="http://schemas.microsoft.com/office/drawing/2014/main" xmlns="" val="20000"/>
                    </a:ext>
                  </a:extLst>
                </a:gridCol>
                <a:gridCol w="6120680">
                  <a:extLst>
                    <a:ext uri="{9D8B030D-6E8A-4147-A177-3AD203B41FA5}">
                      <a16:colId xmlns:a16="http://schemas.microsoft.com/office/drawing/2014/main" xmlns="" val="20001"/>
                    </a:ext>
                  </a:extLst>
                </a:gridCol>
                <a:gridCol w="1547669">
                  <a:extLst>
                    <a:ext uri="{9D8B030D-6E8A-4147-A177-3AD203B41FA5}">
                      <a16:colId xmlns:a16="http://schemas.microsoft.com/office/drawing/2014/main" xmlns="" val="20002"/>
                    </a:ext>
                  </a:extLst>
                </a:gridCol>
              </a:tblGrid>
              <a:tr h="543614">
                <a:tc>
                  <a:txBody>
                    <a:bodyPr/>
                    <a:lstStyle/>
                    <a:p>
                      <a:pPr algn="ctr"/>
                      <a:r>
                        <a:rPr lang="el-GR" sz="2800" dirty="0"/>
                        <a:t>Μάθημα</a:t>
                      </a:r>
                      <a:r>
                        <a:rPr lang="el-GR" sz="2800" baseline="0" dirty="0"/>
                        <a:t> </a:t>
                      </a:r>
                      <a:endParaRPr lang="el-GR" sz="2800" b="1" dirty="0">
                        <a:latin typeface="Times New Roman" pitchFamily="18" charset="0"/>
                        <a:cs typeface="Times New Roman" pitchFamily="18" charset="0"/>
                      </a:endParaRPr>
                    </a:p>
                  </a:txBody>
                  <a:tcPr marL="68580" marR="68580"/>
                </a:tc>
                <a:tc>
                  <a:txBody>
                    <a:bodyPr/>
                    <a:lstStyle/>
                    <a:p>
                      <a:pPr algn="ctr"/>
                      <a:r>
                        <a:rPr lang="el-GR" sz="2800" dirty="0"/>
                        <a:t>Τίτλος</a:t>
                      </a:r>
                      <a:endParaRPr lang="el-GR" sz="2800" b="1" dirty="0">
                        <a:latin typeface="Times New Roman" pitchFamily="18" charset="0"/>
                        <a:cs typeface="Times New Roman" pitchFamily="18" charset="0"/>
                      </a:endParaRPr>
                    </a:p>
                  </a:txBody>
                  <a:tcPr marL="68580" marR="68580"/>
                </a:tc>
                <a:tc>
                  <a:txBody>
                    <a:bodyPr/>
                    <a:lstStyle/>
                    <a:p>
                      <a:pPr algn="ctr"/>
                      <a:r>
                        <a:rPr lang="el-GR" sz="2800" dirty="0"/>
                        <a:t>Διάρκεια</a:t>
                      </a:r>
                      <a:r>
                        <a:rPr lang="el-GR" sz="2800" baseline="0" dirty="0"/>
                        <a:t> </a:t>
                      </a:r>
                      <a:endParaRPr lang="el-GR" sz="2800" b="1" dirty="0">
                        <a:latin typeface="Times New Roman" pitchFamily="18" charset="0"/>
                        <a:cs typeface="Times New Roman" pitchFamily="18" charset="0"/>
                      </a:endParaRPr>
                    </a:p>
                  </a:txBody>
                  <a:tcPr marL="68580" marR="68580"/>
                </a:tc>
                <a:extLst>
                  <a:ext uri="{0D108BD9-81ED-4DB2-BD59-A6C34878D82A}">
                    <a16:rowId xmlns:a16="http://schemas.microsoft.com/office/drawing/2014/main" xmlns="" val="10000"/>
                  </a:ext>
                </a:extLst>
              </a:tr>
              <a:tr h="1304673">
                <a:tc>
                  <a:txBody>
                    <a:bodyPr/>
                    <a:lstStyle/>
                    <a:p>
                      <a:pPr algn="ctr">
                        <a:lnSpc>
                          <a:spcPct val="115000"/>
                        </a:lnSpc>
                        <a:spcAft>
                          <a:spcPts val="600"/>
                        </a:spcAft>
                      </a:pPr>
                      <a:r>
                        <a:rPr lang="el-GR" sz="2400" dirty="0"/>
                        <a:t>1</a:t>
                      </a:r>
                      <a:r>
                        <a:rPr lang="el-GR" sz="2400" baseline="30000" dirty="0"/>
                        <a:t>ο</a:t>
                      </a:r>
                      <a:endParaRPr lang="el-GR" sz="2400" dirty="0">
                        <a:latin typeface="Times New Roman" pitchFamily="18" charset="0"/>
                        <a:ea typeface="Calibri"/>
                        <a:cs typeface="Times New Roman" pitchFamily="18" charset="0"/>
                      </a:endParaRPr>
                    </a:p>
                  </a:txBody>
                  <a:tcPr marL="51435" marR="51435" marT="0" marB="0" anchor="ctr"/>
                </a:tc>
                <a:tc>
                  <a:txBody>
                    <a:bodyPr/>
                    <a:lstStyle/>
                    <a:p>
                      <a:pPr algn="ctr">
                        <a:lnSpc>
                          <a:spcPct val="100000"/>
                        </a:lnSpc>
                        <a:spcAft>
                          <a:spcPts val="0"/>
                        </a:spcAft>
                      </a:pPr>
                      <a:r>
                        <a:rPr lang="el-GR" sz="2400" dirty="0"/>
                        <a:t>Παρουσίαση  διδασκαλιών Ν-ΕΤ σε μαθητές Δημοτικών Σχολείων της Φλώρινας /  Απόψεις μαθητών και ΕΚ για τη Ν-ΕΤ /</a:t>
                      </a:r>
                    </a:p>
                    <a:p>
                      <a:pPr algn="ctr">
                        <a:lnSpc>
                          <a:spcPct val="100000"/>
                        </a:lnSpc>
                        <a:spcAft>
                          <a:spcPts val="0"/>
                        </a:spcAft>
                      </a:pPr>
                      <a:r>
                        <a:rPr lang="el-GR" sz="2400" dirty="0"/>
                        <a:t> Εισαγωγή στη νανοκλίμακα</a:t>
                      </a:r>
                      <a:endParaRPr lang="el-GR" sz="2400" dirty="0">
                        <a:latin typeface="Times New Roman" pitchFamily="18" charset="0"/>
                        <a:ea typeface="Calibri"/>
                        <a:cs typeface="Times New Roman" pitchFamily="18"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400" dirty="0"/>
                        <a:t>3 ώρες</a:t>
                      </a:r>
                    </a:p>
                    <a:p>
                      <a:pPr algn="ctr">
                        <a:lnSpc>
                          <a:spcPct val="100000"/>
                        </a:lnSpc>
                        <a:spcAft>
                          <a:spcPts val="0"/>
                        </a:spcAft>
                      </a:pPr>
                      <a:endParaRPr lang="el-GR" sz="2400" dirty="0">
                        <a:latin typeface="Times New Roman" pitchFamily="18" charset="0"/>
                        <a:ea typeface="Calibri"/>
                        <a:cs typeface="Times New Roman" pitchFamily="18" charset="0"/>
                      </a:endParaRPr>
                    </a:p>
                  </a:txBody>
                  <a:tcPr marL="51435" marR="51435" marT="0" marB="0" anchor="ctr"/>
                </a:tc>
                <a:extLst>
                  <a:ext uri="{0D108BD9-81ED-4DB2-BD59-A6C34878D82A}">
                    <a16:rowId xmlns:a16="http://schemas.microsoft.com/office/drawing/2014/main" xmlns="" val="10001"/>
                  </a:ext>
                </a:extLst>
              </a:tr>
              <a:tr h="869782">
                <a:tc>
                  <a:txBody>
                    <a:bodyPr/>
                    <a:lstStyle/>
                    <a:p>
                      <a:pPr algn="ctr">
                        <a:lnSpc>
                          <a:spcPct val="115000"/>
                        </a:lnSpc>
                        <a:spcAft>
                          <a:spcPts val="600"/>
                        </a:spcAft>
                      </a:pPr>
                      <a:r>
                        <a:rPr lang="el-GR" sz="2400" dirty="0"/>
                        <a:t>2</a:t>
                      </a:r>
                      <a:r>
                        <a:rPr lang="el-GR" sz="2400" baseline="30000" dirty="0"/>
                        <a:t>ο</a:t>
                      </a:r>
                      <a:endParaRPr lang="el-GR" sz="2400" dirty="0">
                        <a:latin typeface="Times New Roman" pitchFamily="18" charset="0"/>
                        <a:ea typeface="Calibri"/>
                        <a:cs typeface="Times New Roman" pitchFamily="18" charset="0"/>
                      </a:endParaRPr>
                    </a:p>
                  </a:txBody>
                  <a:tcPr marL="51435" marR="51435" marT="0" marB="0" anchor="ctr"/>
                </a:tc>
                <a:tc>
                  <a:txBody>
                    <a:bodyPr/>
                    <a:lstStyle/>
                    <a:p>
                      <a:pPr algn="ctr">
                        <a:lnSpc>
                          <a:spcPct val="100000"/>
                        </a:lnSpc>
                        <a:spcAft>
                          <a:spcPts val="0"/>
                        </a:spcAft>
                      </a:pPr>
                      <a:r>
                        <a:rPr lang="el-GR" sz="2400" dirty="0"/>
                        <a:t>Το περιεχόμενο της έννοιας Μέγεθος και Κλίμακα/ Δυσκολίες Κατανόησης</a:t>
                      </a:r>
                      <a:r>
                        <a:rPr lang="el-GR" sz="2400" baseline="0" dirty="0"/>
                        <a:t> </a:t>
                      </a:r>
                      <a:endParaRPr lang="el-GR" sz="2400" dirty="0">
                        <a:latin typeface="Times New Roman" pitchFamily="18" charset="0"/>
                        <a:ea typeface="Calibri"/>
                        <a:cs typeface="Times New Roman" pitchFamily="18"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400" dirty="0"/>
                        <a:t>3 ώρες</a:t>
                      </a:r>
                    </a:p>
                    <a:p>
                      <a:pPr algn="ctr">
                        <a:lnSpc>
                          <a:spcPct val="100000"/>
                        </a:lnSpc>
                        <a:spcAft>
                          <a:spcPts val="0"/>
                        </a:spcAft>
                      </a:pPr>
                      <a:endParaRPr lang="el-GR" sz="2400" dirty="0">
                        <a:latin typeface="Times New Roman" pitchFamily="18" charset="0"/>
                        <a:ea typeface="Calibri"/>
                        <a:cs typeface="Times New Roman" pitchFamily="18" charset="0"/>
                      </a:endParaRPr>
                    </a:p>
                  </a:txBody>
                  <a:tcPr marL="51435" marR="51435" marT="0" marB="0" anchor="ctr"/>
                </a:tc>
                <a:extLst>
                  <a:ext uri="{0D108BD9-81ED-4DB2-BD59-A6C34878D82A}">
                    <a16:rowId xmlns:a16="http://schemas.microsoft.com/office/drawing/2014/main" xmlns="" val="10002"/>
                  </a:ext>
                </a:extLst>
              </a:tr>
              <a:tr h="644914">
                <a:tc>
                  <a:txBody>
                    <a:bodyPr/>
                    <a:lstStyle/>
                    <a:p>
                      <a:pPr algn="ctr">
                        <a:lnSpc>
                          <a:spcPct val="115000"/>
                        </a:lnSpc>
                        <a:spcAft>
                          <a:spcPts val="600"/>
                        </a:spcAft>
                      </a:pPr>
                      <a:r>
                        <a:rPr lang="en-US" sz="2400" dirty="0"/>
                        <a:t>3</a:t>
                      </a:r>
                      <a:r>
                        <a:rPr lang="el-GR" sz="2400" baseline="30000" dirty="0"/>
                        <a:t>ο</a:t>
                      </a:r>
                      <a:endParaRPr lang="el-GR" sz="2400" dirty="0">
                        <a:latin typeface="Times New Roman" pitchFamily="18" charset="0"/>
                        <a:ea typeface="Calibri"/>
                        <a:cs typeface="Times New Roman" pitchFamily="18" charset="0"/>
                      </a:endParaRPr>
                    </a:p>
                  </a:txBody>
                  <a:tcPr marL="51435" marR="51435" marT="0" marB="0" anchor="ctr"/>
                </a:tc>
                <a:tc>
                  <a:txBody>
                    <a:bodyPr/>
                    <a:lstStyle/>
                    <a:p>
                      <a:pPr algn="ctr">
                        <a:lnSpc>
                          <a:spcPct val="100000"/>
                        </a:lnSpc>
                        <a:spcAft>
                          <a:spcPts val="0"/>
                        </a:spcAft>
                      </a:pPr>
                      <a:r>
                        <a:rPr lang="el-GR" sz="2400" dirty="0"/>
                        <a:t>Μακρόκοσμος</a:t>
                      </a:r>
                      <a:endParaRPr lang="el-GR" sz="2400" dirty="0">
                        <a:latin typeface="Times New Roman" pitchFamily="18" charset="0"/>
                        <a:ea typeface="Calibri"/>
                        <a:cs typeface="Times New Roman" pitchFamily="18"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400" dirty="0"/>
                        <a:t>3 ώρες</a:t>
                      </a:r>
                      <a:endParaRPr lang="el-GR" sz="2400" dirty="0">
                        <a:latin typeface="Times New Roman" pitchFamily="18" charset="0"/>
                        <a:ea typeface="Calibri"/>
                        <a:cs typeface="Times New Roman" pitchFamily="18" charset="0"/>
                      </a:endParaRPr>
                    </a:p>
                  </a:txBody>
                  <a:tcPr marL="51435" marR="51435" marT="0" marB="0" anchor="ctr"/>
                </a:tc>
                <a:extLst>
                  <a:ext uri="{0D108BD9-81ED-4DB2-BD59-A6C34878D82A}">
                    <a16:rowId xmlns:a16="http://schemas.microsoft.com/office/drawing/2014/main" xmlns="" val="10003"/>
                  </a:ext>
                </a:extLst>
              </a:tr>
              <a:tr h="518070">
                <a:tc>
                  <a:txBody>
                    <a:bodyPr/>
                    <a:lstStyle/>
                    <a:p>
                      <a:pPr algn="ctr">
                        <a:lnSpc>
                          <a:spcPct val="115000"/>
                        </a:lnSpc>
                        <a:spcAft>
                          <a:spcPts val="600"/>
                        </a:spcAft>
                      </a:pPr>
                      <a:r>
                        <a:rPr lang="el-GR" sz="2400" dirty="0"/>
                        <a:t>4</a:t>
                      </a:r>
                      <a:r>
                        <a:rPr lang="el-GR" sz="2400" baseline="30000" dirty="0"/>
                        <a:t>ο</a:t>
                      </a:r>
                      <a:endParaRPr lang="el-GR" sz="2400" dirty="0">
                        <a:latin typeface="Times New Roman" pitchFamily="18" charset="0"/>
                        <a:ea typeface="Calibri"/>
                        <a:cs typeface="Times New Roman" pitchFamily="18" charset="0"/>
                      </a:endParaRPr>
                    </a:p>
                  </a:txBody>
                  <a:tcPr marL="51435" marR="51435" marT="0" marB="0" anchor="ctr"/>
                </a:tc>
                <a:tc>
                  <a:txBody>
                    <a:bodyPr/>
                    <a:lstStyle/>
                    <a:p>
                      <a:pPr algn="ctr">
                        <a:lnSpc>
                          <a:spcPct val="100000"/>
                        </a:lnSpc>
                        <a:spcAft>
                          <a:spcPts val="0"/>
                        </a:spcAft>
                      </a:pPr>
                      <a:r>
                        <a:rPr lang="el-GR" sz="2400" dirty="0"/>
                        <a:t>Μικρόκοσμος</a:t>
                      </a:r>
                      <a:endParaRPr lang="el-GR" sz="2400" dirty="0">
                        <a:latin typeface="Times New Roman" pitchFamily="18" charset="0"/>
                        <a:ea typeface="Calibri"/>
                        <a:cs typeface="Times New Roman" pitchFamily="18"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400" dirty="0"/>
                        <a:t>3 ώρες</a:t>
                      </a:r>
                      <a:endParaRPr lang="el-GR" sz="2400" dirty="0">
                        <a:latin typeface="Times New Roman" pitchFamily="18" charset="0"/>
                        <a:ea typeface="Calibri"/>
                        <a:cs typeface="Times New Roman" pitchFamily="18" charset="0"/>
                      </a:endParaRPr>
                    </a:p>
                  </a:txBody>
                  <a:tcPr marL="51435" marR="51435" marT="0" marB="0" anchor="ctr"/>
                </a:tc>
                <a:extLst>
                  <a:ext uri="{0D108BD9-81ED-4DB2-BD59-A6C34878D82A}">
                    <a16:rowId xmlns:a16="http://schemas.microsoft.com/office/drawing/2014/main" xmlns="" val="10004"/>
                  </a:ext>
                </a:extLst>
              </a:tr>
              <a:tr h="531661">
                <a:tc>
                  <a:txBody>
                    <a:bodyPr/>
                    <a:lstStyle/>
                    <a:p>
                      <a:pPr algn="ctr">
                        <a:lnSpc>
                          <a:spcPct val="115000"/>
                        </a:lnSpc>
                        <a:spcAft>
                          <a:spcPts val="600"/>
                        </a:spcAft>
                      </a:pPr>
                      <a:r>
                        <a:rPr lang="el-GR" sz="2400" dirty="0"/>
                        <a:t>5</a:t>
                      </a:r>
                      <a:r>
                        <a:rPr lang="el-GR" sz="2400" baseline="30000" dirty="0"/>
                        <a:t>ο</a:t>
                      </a:r>
                      <a:endParaRPr lang="el-GR" sz="2400" dirty="0">
                        <a:latin typeface="Times New Roman" pitchFamily="18" charset="0"/>
                        <a:ea typeface="Calibri"/>
                        <a:cs typeface="Times New Roman" pitchFamily="18" charset="0"/>
                      </a:endParaRPr>
                    </a:p>
                  </a:txBody>
                  <a:tcPr marL="51435" marR="51435" marT="0" marB="0" anchor="ctr"/>
                </a:tc>
                <a:tc>
                  <a:txBody>
                    <a:bodyPr/>
                    <a:lstStyle/>
                    <a:p>
                      <a:pPr algn="ctr">
                        <a:lnSpc>
                          <a:spcPct val="100000"/>
                        </a:lnSpc>
                        <a:spcAft>
                          <a:spcPts val="0"/>
                        </a:spcAft>
                      </a:pPr>
                      <a:r>
                        <a:rPr lang="el-GR" sz="2400" dirty="0"/>
                        <a:t> </a:t>
                      </a:r>
                      <a:r>
                        <a:rPr lang="el-GR" sz="2400" dirty="0" err="1"/>
                        <a:t>Νανόκοσμος</a:t>
                      </a:r>
                      <a:endParaRPr lang="el-GR" sz="2400" dirty="0">
                        <a:latin typeface="Times New Roman" pitchFamily="18" charset="0"/>
                        <a:ea typeface="Calibri"/>
                        <a:cs typeface="Times New Roman" pitchFamily="18"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400" dirty="0"/>
                        <a:t>3 ώρες</a:t>
                      </a:r>
                      <a:endParaRPr lang="el-GR" sz="2400" dirty="0">
                        <a:latin typeface="Times New Roman" pitchFamily="18" charset="0"/>
                        <a:ea typeface="Calibri"/>
                        <a:cs typeface="Times New Roman" pitchFamily="18" charset="0"/>
                      </a:endParaRPr>
                    </a:p>
                  </a:txBody>
                  <a:tcPr marL="51435" marR="51435" marT="0" marB="0" anchor="ctr"/>
                </a:tc>
                <a:extLst>
                  <a:ext uri="{0D108BD9-81ED-4DB2-BD59-A6C34878D82A}">
                    <a16:rowId xmlns:a16="http://schemas.microsoft.com/office/drawing/2014/main" xmlns="" val="10005"/>
                  </a:ext>
                </a:extLst>
              </a:tr>
              <a:tr h="522600">
                <a:tc>
                  <a:txBody>
                    <a:bodyPr/>
                    <a:lstStyle/>
                    <a:p>
                      <a:pPr algn="ctr">
                        <a:lnSpc>
                          <a:spcPct val="115000"/>
                        </a:lnSpc>
                        <a:spcAft>
                          <a:spcPts val="600"/>
                        </a:spcAft>
                      </a:pPr>
                      <a:r>
                        <a:rPr lang="el-GR" sz="2400" dirty="0"/>
                        <a:t>6</a:t>
                      </a:r>
                      <a:r>
                        <a:rPr lang="el-GR" sz="2400" baseline="30000" dirty="0"/>
                        <a:t>ο </a:t>
                      </a:r>
                      <a:r>
                        <a:rPr lang="el-GR" sz="2400" dirty="0"/>
                        <a:t>και 7</a:t>
                      </a:r>
                      <a:r>
                        <a:rPr lang="el-GR" sz="2400" baseline="30000" dirty="0"/>
                        <a:t>ο</a:t>
                      </a:r>
                      <a:endParaRPr lang="el-GR" sz="2400" dirty="0">
                        <a:latin typeface="Times New Roman" pitchFamily="18" charset="0"/>
                        <a:ea typeface="Calibri"/>
                        <a:cs typeface="Times New Roman" pitchFamily="18" charset="0"/>
                      </a:endParaRPr>
                    </a:p>
                  </a:txBody>
                  <a:tcPr marL="51435" marR="51435" marT="0" marB="0" anchor="ctr"/>
                </a:tc>
                <a:tc>
                  <a:txBody>
                    <a:bodyPr/>
                    <a:lstStyle/>
                    <a:p>
                      <a:pPr algn="ctr">
                        <a:lnSpc>
                          <a:spcPct val="100000"/>
                        </a:lnSpc>
                        <a:spcAft>
                          <a:spcPts val="0"/>
                        </a:spcAft>
                      </a:pPr>
                      <a:r>
                        <a:rPr lang="el-GR" sz="2400" dirty="0"/>
                        <a:t>Το φαινόμενο του λωτού</a:t>
                      </a:r>
                      <a:endParaRPr lang="el-GR" sz="2400" dirty="0">
                        <a:latin typeface="Times New Roman" pitchFamily="18" charset="0"/>
                        <a:ea typeface="Calibri"/>
                        <a:cs typeface="Times New Roman" pitchFamily="18"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400" dirty="0" smtClean="0"/>
                        <a:t>6 </a:t>
                      </a:r>
                      <a:r>
                        <a:rPr lang="el-GR" sz="2400" dirty="0"/>
                        <a:t>ώρες</a:t>
                      </a:r>
                      <a:endParaRPr lang="el-GR" sz="2400" dirty="0">
                        <a:latin typeface="Times New Roman" pitchFamily="18" charset="0"/>
                        <a:ea typeface="Calibri"/>
                        <a:cs typeface="Times New Roman" pitchFamily="18" charset="0"/>
                      </a:endParaRPr>
                    </a:p>
                  </a:txBody>
                  <a:tcPr marL="51435" marR="51435" marT="0" marB="0" anchor="ctr"/>
                </a:tc>
                <a:extLst>
                  <a:ext uri="{0D108BD9-81ED-4DB2-BD59-A6C34878D82A}">
                    <a16:rowId xmlns:a16="http://schemas.microsoft.com/office/drawing/2014/main" xmlns="" val="10006"/>
                  </a:ext>
                </a:extLst>
              </a:tr>
              <a:tr h="608847">
                <a:tc>
                  <a:txBody>
                    <a:bodyPr/>
                    <a:lstStyle/>
                    <a:p>
                      <a:pPr algn="ctr">
                        <a:lnSpc>
                          <a:spcPct val="115000"/>
                        </a:lnSpc>
                        <a:spcAft>
                          <a:spcPts val="600"/>
                        </a:spcAft>
                      </a:pPr>
                      <a:r>
                        <a:rPr lang="el-GR" sz="2400" dirty="0"/>
                        <a:t>8</a:t>
                      </a:r>
                      <a:r>
                        <a:rPr lang="el-GR" sz="2400" baseline="30000" dirty="0"/>
                        <a:t>ο</a:t>
                      </a:r>
                      <a:endParaRPr lang="el-GR" sz="2400" dirty="0">
                        <a:latin typeface="Times New Roman" pitchFamily="18" charset="0"/>
                        <a:ea typeface="Calibri"/>
                        <a:cs typeface="Times New Roman" pitchFamily="18" charset="0"/>
                      </a:endParaRPr>
                    </a:p>
                  </a:txBody>
                  <a:tcPr marL="68580" marR="68580" anchor="ctr"/>
                </a:tc>
                <a:tc>
                  <a:txBody>
                    <a:bodyPr/>
                    <a:lstStyle/>
                    <a:p>
                      <a:pPr algn="ctr">
                        <a:lnSpc>
                          <a:spcPct val="100000"/>
                        </a:lnSpc>
                        <a:spcAft>
                          <a:spcPts val="0"/>
                        </a:spcAft>
                      </a:pPr>
                      <a:r>
                        <a:rPr lang="el-GR" sz="2400" dirty="0"/>
                        <a:t>Το φαινόμενο της σαύρας </a:t>
                      </a:r>
                      <a:r>
                        <a:rPr lang="en-US" sz="2400" dirty="0"/>
                        <a:t>gecko</a:t>
                      </a:r>
                      <a:endParaRPr lang="el-GR" sz="2400" dirty="0">
                        <a:latin typeface="Times New Roman" pitchFamily="18" charset="0"/>
                        <a:ea typeface="Calibri"/>
                        <a:cs typeface="Times New Roman" pitchFamily="18" charset="0"/>
                      </a:endParaRP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400" dirty="0"/>
                        <a:t>3 ώρες</a:t>
                      </a:r>
                      <a:endParaRPr lang="el-GR" sz="2400" dirty="0">
                        <a:latin typeface="Times New Roman" pitchFamily="18" charset="0"/>
                        <a:ea typeface="Calibri"/>
                        <a:cs typeface="Times New Roman" pitchFamily="18" charset="0"/>
                      </a:endParaRPr>
                    </a:p>
                  </a:txBody>
                  <a:tcPr marL="51435" marR="51435" marT="0" marB="0" anchor="ctr"/>
                </a:tc>
                <a:extLst>
                  <a:ext uri="{0D108BD9-81ED-4DB2-BD59-A6C34878D82A}">
                    <a16:rowId xmlns:a16="http://schemas.microsoft.com/office/drawing/2014/main" xmlns="" val="10007"/>
                  </a:ext>
                </a:extLst>
              </a:tr>
              <a:tr h="694186">
                <a:tc>
                  <a:txBody>
                    <a:bodyPr/>
                    <a:lstStyle/>
                    <a:p>
                      <a:pPr algn="ctr">
                        <a:lnSpc>
                          <a:spcPct val="115000"/>
                        </a:lnSpc>
                        <a:spcAft>
                          <a:spcPts val="600"/>
                        </a:spcAft>
                      </a:pPr>
                      <a:r>
                        <a:rPr lang="el-GR" sz="2400" dirty="0"/>
                        <a:t>9</a:t>
                      </a:r>
                      <a:r>
                        <a:rPr lang="el-GR" sz="2400" baseline="30000" dirty="0"/>
                        <a:t>ο</a:t>
                      </a:r>
                      <a:endParaRPr lang="el-GR" sz="2400" dirty="0">
                        <a:latin typeface="Times New Roman" pitchFamily="18" charset="0"/>
                        <a:ea typeface="Calibri"/>
                        <a:cs typeface="Times New Roman" pitchFamily="18" charset="0"/>
                      </a:endParaRPr>
                    </a:p>
                  </a:txBody>
                  <a:tcPr marL="51435" marR="51435" marT="0" marB="0" anchor="ctr"/>
                </a:tc>
                <a:tc>
                  <a:txBody>
                    <a:bodyPr/>
                    <a:lstStyle/>
                    <a:p>
                      <a:pPr algn="ctr">
                        <a:lnSpc>
                          <a:spcPct val="100000"/>
                        </a:lnSpc>
                        <a:spcAft>
                          <a:spcPts val="0"/>
                        </a:spcAft>
                      </a:pPr>
                      <a:r>
                        <a:rPr lang="el-GR" sz="2400" dirty="0"/>
                        <a:t>Καθαρισμός νερού μέσω φίλτρων Ν-ΕΤ </a:t>
                      </a:r>
                      <a:endParaRPr lang="el-GR" sz="2400" dirty="0">
                        <a:latin typeface="Times New Roman" pitchFamily="18" charset="0"/>
                        <a:ea typeface="Calibri"/>
                        <a:cs typeface="Times New Roman" pitchFamily="18"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400" dirty="0"/>
                        <a:t>3 ώρες</a:t>
                      </a:r>
                      <a:endParaRPr lang="el-GR" sz="2400" dirty="0">
                        <a:latin typeface="Times New Roman" pitchFamily="18" charset="0"/>
                        <a:ea typeface="Calibri"/>
                        <a:cs typeface="Times New Roman" pitchFamily="18" charset="0"/>
                      </a:endParaRPr>
                    </a:p>
                  </a:txBody>
                  <a:tcPr marL="51435" marR="51435" marT="0" marB="0" anchor="ctr"/>
                </a:tc>
                <a:extLst>
                  <a:ext uri="{0D108BD9-81ED-4DB2-BD59-A6C34878D82A}">
                    <a16:rowId xmlns:a16="http://schemas.microsoft.com/office/drawing/2014/main" xmlns="" val="10008"/>
                  </a:ext>
                </a:extLst>
              </a:tr>
            </a:tbl>
          </a:graphicData>
        </a:graphic>
      </p:graphicFrame>
      <p:sp>
        <p:nvSpPr>
          <p:cNvPr id="6" name="5 - Θέση αριθμού διαφάνειας"/>
          <p:cNvSpPr>
            <a:spLocks noGrp="1"/>
          </p:cNvSpPr>
          <p:nvPr>
            <p:ph type="sldNum" sz="quarter" idx="12"/>
          </p:nvPr>
        </p:nvSpPr>
        <p:spPr>
          <a:xfrm>
            <a:off x="6426902" y="6492876"/>
            <a:ext cx="2057400" cy="365125"/>
          </a:xfrm>
        </p:spPr>
        <p:txBody>
          <a:bodyPr/>
          <a:lstStyle/>
          <a:p>
            <a:fld id="{320143EB-075E-46C0-BAB9-B5C87EBBE8F2}" type="slidenum">
              <a:rPr lang="el-GR" sz="2000" smtClean="0"/>
              <a:pPr/>
              <a:t>53</a:t>
            </a:fld>
            <a:endParaRPr lang="el-GR" sz="2000" dirty="0"/>
          </a:p>
        </p:txBody>
      </p:sp>
      <p:sp>
        <p:nvSpPr>
          <p:cNvPr id="7" name="6 - Ορθογώνιο"/>
          <p:cNvSpPr/>
          <p:nvPr/>
        </p:nvSpPr>
        <p:spPr>
          <a:xfrm>
            <a:off x="1555153" y="1"/>
            <a:ext cx="5467651" cy="646331"/>
          </a:xfrm>
          <a:prstGeom prst="rect">
            <a:avLst/>
          </a:prstGeom>
        </p:spPr>
        <p:txBody>
          <a:bodyPr wrap="none">
            <a:spAutoFit/>
          </a:bodyPr>
          <a:lstStyle/>
          <a:p>
            <a:pPr algn="ctr"/>
            <a:r>
              <a:rPr lang="el-GR" sz="3600" b="1" dirty="0" smtClean="0"/>
              <a:t>Γενική Περιγραφή της ΔΜ</a:t>
            </a:r>
            <a:r>
              <a:rPr lang="en-US" sz="3600" b="1" dirty="0" smtClean="0"/>
              <a:t>A</a:t>
            </a:r>
            <a:endParaRPr lang="el-GR" sz="3600" b="1" dirty="0"/>
          </a:p>
        </p:txBody>
      </p:sp>
      <p:sp>
        <p:nvSpPr>
          <p:cNvPr id="5" name="3 - Θέση αριθμού διαφάνειας"/>
          <p:cNvSpPr txBox="1">
            <a:spLocks/>
          </p:cNvSpPr>
          <p:nvPr/>
        </p:nvSpPr>
        <p:spPr bwMode="gray">
          <a:xfrm>
            <a:off x="7764406" y="-209550"/>
            <a:ext cx="628649" cy="767687"/>
          </a:xfrm>
          <a:prstGeom prst="rect">
            <a:avLst/>
          </a:prstGeom>
        </p:spPr>
        <p:txBody>
          <a:bodyPr vert="horz"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2C02DD4E-B250-43A4-9314-13283928072D}" type="slidenum">
              <a:rPr kumimoji="0" lang="el-GR" sz="28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l-GR" sz="28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2C02DD4E-B250-43A4-9314-13283928072D}" type="slidenum">
              <a:rPr lang="el-GR" smtClean="0"/>
              <a:pPr/>
              <a:t>54</a:t>
            </a:fld>
            <a:endParaRPr lang="el-GR" dirty="0"/>
          </a:p>
        </p:txBody>
      </p:sp>
      <p:sp>
        <p:nvSpPr>
          <p:cNvPr id="5" name="4 - Ορθογώνιο"/>
          <p:cNvSpPr/>
          <p:nvPr/>
        </p:nvSpPr>
        <p:spPr>
          <a:xfrm>
            <a:off x="450504" y="1"/>
            <a:ext cx="7045583" cy="646331"/>
          </a:xfrm>
          <a:prstGeom prst="rect">
            <a:avLst/>
          </a:prstGeom>
        </p:spPr>
        <p:txBody>
          <a:bodyPr wrap="none">
            <a:spAutoFit/>
          </a:bodyPr>
          <a:lstStyle/>
          <a:p>
            <a:pPr algn="ctr"/>
            <a:r>
              <a:rPr lang="el-GR" sz="3600" b="1" dirty="0" smtClean="0"/>
              <a:t>Το σκεπτικό Δόμησης των Ενοτήτων</a:t>
            </a:r>
            <a:endParaRPr lang="el-GR" sz="3600" b="1" dirty="0"/>
          </a:p>
        </p:txBody>
      </p:sp>
      <p:grpSp>
        <p:nvGrpSpPr>
          <p:cNvPr id="2" name="12 - Ομάδα"/>
          <p:cNvGrpSpPr/>
          <p:nvPr/>
        </p:nvGrpSpPr>
        <p:grpSpPr>
          <a:xfrm>
            <a:off x="5157787" y="1066801"/>
            <a:ext cx="3986213" cy="5335607"/>
            <a:chOff x="6877050" y="1066800"/>
            <a:chExt cx="5314950" cy="5335607"/>
          </a:xfrm>
        </p:grpSpPr>
        <p:sp>
          <p:nvSpPr>
            <p:cNvPr id="6" name="5 - TextBox"/>
            <p:cNvSpPr txBox="1"/>
            <p:nvPr/>
          </p:nvSpPr>
          <p:spPr>
            <a:xfrm>
              <a:off x="6896100" y="1066800"/>
              <a:ext cx="5295900" cy="52322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Θέτω ερωτήματα</a:t>
              </a:r>
              <a:endParaRPr lang="el-GR" sz="2800" dirty="0"/>
            </a:p>
          </p:txBody>
        </p:sp>
        <p:sp>
          <p:nvSpPr>
            <p:cNvPr id="7" name="6 - TextBox"/>
            <p:cNvSpPr txBox="1"/>
            <p:nvPr/>
          </p:nvSpPr>
          <p:spPr>
            <a:xfrm>
              <a:off x="6915150" y="2400300"/>
              <a:ext cx="5276850" cy="52322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Παρατηρώ</a:t>
              </a:r>
              <a:endParaRPr lang="el-GR" sz="2800" dirty="0"/>
            </a:p>
          </p:txBody>
        </p:sp>
        <p:sp>
          <p:nvSpPr>
            <p:cNvPr id="8" name="7 - TextBox"/>
            <p:cNvSpPr txBox="1"/>
            <p:nvPr/>
          </p:nvSpPr>
          <p:spPr>
            <a:xfrm>
              <a:off x="6915150" y="3714750"/>
              <a:ext cx="5276850" cy="954107"/>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Συλλέγω και ερμηνεύω δεδομένα</a:t>
              </a:r>
              <a:endParaRPr lang="el-GR" sz="2800" dirty="0"/>
            </a:p>
          </p:txBody>
        </p:sp>
        <p:sp>
          <p:nvSpPr>
            <p:cNvPr id="9" name="8 - TextBox"/>
            <p:cNvSpPr txBox="1"/>
            <p:nvPr/>
          </p:nvSpPr>
          <p:spPr>
            <a:xfrm>
              <a:off x="6877050" y="5448300"/>
              <a:ext cx="5314950" cy="954107"/>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Κατασκευάζω και επικοινωνώ εξηγήσεις</a:t>
              </a:r>
              <a:endParaRPr lang="el-GR" sz="2800" dirty="0"/>
            </a:p>
          </p:txBody>
        </p:sp>
        <p:sp>
          <p:nvSpPr>
            <p:cNvPr id="10" name="9 - Βέλος προς τα κάτω"/>
            <p:cNvSpPr/>
            <p:nvPr/>
          </p:nvSpPr>
          <p:spPr>
            <a:xfrm>
              <a:off x="9639300" y="1676400"/>
              <a:ext cx="419100" cy="666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Βέλος προς τα κάτω"/>
            <p:cNvSpPr/>
            <p:nvPr/>
          </p:nvSpPr>
          <p:spPr>
            <a:xfrm>
              <a:off x="9677400" y="2971800"/>
              <a:ext cx="419100" cy="666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Βέλος προς τα κάτω"/>
            <p:cNvSpPr/>
            <p:nvPr/>
          </p:nvSpPr>
          <p:spPr>
            <a:xfrm>
              <a:off x="9677400" y="4705350"/>
              <a:ext cx="419100" cy="666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5" name="14 - Επεξήγηση με δεξιό βέλος"/>
          <p:cNvSpPr/>
          <p:nvPr/>
        </p:nvSpPr>
        <p:spPr>
          <a:xfrm>
            <a:off x="357188" y="2057400"/>
            <a:ext cx="4257675" cy="2209800"/>
          </a:xfrm>
          <a:prstGeom prst="rightArrowCallout">
            <a:avLst/>
          </a:prstGeom>
        </p:spPr>
        <p:style>
          <a:lnRef idx="1">
            <a:schemeClr val="accent1"/>
          </a:lnRef>
          <a:fillRef idx="2">
            <a:schemeClr val="accent1"/>
          </a:fillRef>
          <a:effectRef idx="1">
            <a:schemeClr val="accent1"/>
          </a:effectRef>
          <a:fontRef idx="minor">
            <a:schemeClr val="dk1"/>
          </a:fontRef>
        </p:style>
        <p:txBody>
          <a:bodyPr rtlCol="0" anchor="ctr">
            <a:scene3d>
              <a:camera prst="perspectiveRelaxedModerately"/>
              <a:lightRig rig="threePt" dir="t"/>
            </a:scene3d>
          </a:bodyPr>
          <a:lstStyle/>
          <a:p>
            <a:pPr algn="ctr"/>
            <a:r>
              <a:rPr lang="el-GR" sz="3200" b="1" dirty="0" smtClean="0">
                <a:solidFill>
                  <a:schemeClr val="tx1"/>
                </a:solidFill>
              </a:rPr>
              <a:t>Διερεύνηση</a:t>
            </a:r>
            <a:endParaRPr lang="el-GR" sz="3200" b="1" dirty="0">
              <a:solidFill>
                <a:schemeClr val="tx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2C02DD4E-B250-43A4-9314-13283928072D}" type="slidenum">
              <a:rPr lang="el-GR" smtClean="0"/>
              <a:pPr/>
              <a:t>55</a:t>
            </a:fld>
            <a:endParaRPr lang="el-GR" dirty="0"/>
          </a:p>
        </p:txBody>
      </p:sp>
      <p:sp>
        <p:nvSpPr>
          <p:cNvPr id="5" name="4 - Ορθογώνιο"/>
          <p:cNvSpPr/>
          <p:nvPr/>
        </p:nvSpPr>
        <p:spPr>
          <a:xfrm>
            <a:off x="29003" y="1"/>
            <a:ext cx="8917313" cy="523220"/>
          </a:xfrm>
          <a:prstGeom prst="rect">
            <a:avLst/>
          </a:prstGeom>
        </p:spPr>
        <p:txBody>
          <a:bodyPr wrap="none">
            <a:spAutoFit/>
          </a:bodyPr>
          <a:lstStyle/>
          <a:p>
            <a:pPr algn="ctr"/>
            <a:r>
              <a:rPr lang="el-GR" sz="2800" b="1" dirty="0" smtClean="0"/>
              <a:t>Μάθημα 1</a:t>
            </a:r>
            <a:r>
              <a:rPr lang="el-GR" sz="2800" b="1" baseline="30000" dirty="0" smtClean="0"/>
              <a:t>ο</a:t>
            </a:r>
            <a:r>
              <a:rPr lang="el-GR" sz="2800" b="1" dirty="0" smtClean="0"/>
              <a:t> Αρχικές απόψεις– Εισαγωγή στη νανοκλίμακα</a:t>
            </a:r>
            <a:endParaRPr lang="el-GR" sz="2800" b="1" dirty="0"/>
          </a:p>
        </p:txBody>
      </p:sp>
      <p:grpSp>
        <p:nvGrpSpPr>
          <p:cNvPr id="2" name="23 - Ομάδα"/>
          <p:cNvGrpSpPr/>
          <p:nvPr/>
        </p:nvGrpSpPr>
        <p:grpSpPr>
          <a:xfrm>
            <a:off x="3157537" y="666750"/>
            <a:ext cx="2671763" cy="6374758"/>
            <a:chOff x="6877050" y="1066800"/>
            <a:chExt cx="5314950" cy="5062232"/>
          </a:xfrm>
        </p:grpSpPr>
        <p:sp>
          <p:nvSpPr>
            <p:cNvPr id="14" name="13 - TextBox"/>
            <p:cNvSpPr txBox="1"/>
            <p:nvPr/>
          </p:nvSpPr>
          <p:spPr>
            <a:xfrm>
              <a:off x="6896100" y="1066800"/>
              <a:ext cx="5295900" cy="757662"/>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Θέτω ερωτήματα</a:t>
              </a:r>
              <a:endParaRPr lang="el-GR" sz="2800" dirty="0"/>
            </a:p>
          </p:txBody>
        </p:sp>
        <p:sp>
          <p:nvSpPr>
            <p:cNvPr id="16" name="15 - TextBox"/>
            <p:cNvSpPr txBox="1"/>
            <p:nvPr/>
          </p:nvSpPr>
          <p:spPr>
            <a:xfrm>
              <a:off x="6915151" y="2933700"/>
              <a:ext cx="5276849" cy="111326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Συλλέγω και ερμηνεύω δεδομένα</a:t>
              </a:r>
              <a:endParaRPr lang="el-GR" sz="2800" dirty="0"/>
            </a:p>
          </p:txBody>
        </p:sp>
        <p:sp>
          <p:nvSpPr>
            <p:cNvPr id="17" name="16 - TextBox"/>
            <p:cNvSpPr txBox="1"/>
            <p:nvPr/>
          </p:nvSpPr>
          <p:spPr>
            <a:xfrm>
              <a:off x="6877050" y="5029200"/>
              <a:ext cx="5314950" cy="1099832"/>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Κατασκευάζω και επικοινωνώ εξηγήσεις</a:t>
              </a:r>
              <a:endParaRPr lang="el-GR" sz="2800" dirty="0"/>
            </a:p>
          </p:txBody>
        </p:sp>
        <p:sp>
          <p:nvSpPr>
            <p:cNvPr id="19" name="18 - Βέλος προς τα κάτω"/>
            <p:cNvSpPr/>
            <p:nvPr/>
          </p:nvSpPr>
          <p:spPr>
            <a:xfrm>
              <a:off x="9658350" y="1866900"/>
              <a:ext cx="419100" cy="666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Βέλος προς τα κάτω"/>
            <p:cNvSpPr/>
            <p:nvPr/>
          </p:nvSpPr>
          <p:spPr>
            <a:xfrm>
              <a:off x="9715500" y="4076700"/>
              <a:ext cx="419100" cy="666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21" name="20 - Εικόνα" descr="C:\Users\HP\AppData\Local\Microsoft\Windows\INetCache\Content.Word\ερωτηματολόγιο.jpeg"/>
          <p:cNvPicPr/>
          <p:nvPr/>
        </p:nvPicPr>
        <p:blipFill>
          <a:blip r:embed="rId3" cstate="print"/>
          <a:srcRect l="9391" r="5731" b="37091"/>
          <a:stretch>
            <a:fillRect/>
          </a:stretch>
        </p:blipFill>
        <p:spPr bwMode="auto">
          <a:xfrm>
            <a:off x="0" y="2358958"/>
            <a:ext cx="3365300" cy="3143864"/>
          </a:xfrm>
          <a:prstGeom prst="rect">
            <a:avLst/>
          </a:prstGeom>
          <a:noFill/>
          <a:ln w="9525">
            <a:noFill/>
            <a:miter lim="800000"/>
            <a:headEnd/>
            <a:tailEnd/>
          </a:ln>
        </p:spPr>
      </p:pic>
      <p:pic>
        <p:nvPicPr>
          <p:cNvPr id="179202" name="Picture 2"/>
          <p:cNvPicPr>
            <a:picLocks noChangeAspect="1" noChangeArrowheads="1"/>
          </p:cNvPicPr>
          <p:nvPr/>
        </p:nvPicPr>
        <p:blipFill>
          <a:blip r:embed="rId4" cstate="print"/>
          <a:srcRect l="29283" t="38281" r="29136" b="28125"/>
          <a:stretch>
            <a:fillRect/>
          </a:stretch>
        </p:blipFill>
        <p:spPr bwMode="auto">
          <a:xfrm>
            <a:off x="-1" y="3848100"/>
            <a:ext cx="3216166" cy="3009900"/>
          </a:xfrm>
          <a:prstGeom prst="rect">
            <a:avLst/>
          </a:prstGeom>
          <a:noFill/>
          <a:ln w="9525">
            <a:noFill/>
            <a:miter lim="800000"/>
            <a:headEnd/>
            <a:tailEnd/>
          </a:ln>
        </p:spPr>
      </p:pic>
      <p:pic>
        <p:nvPicPr>
          <p:cNvPr id="23" name="22 - Εικόνα"/>
          <p:cNvPicPr/>
          <p:nvPr/>
        </p:nvPicPr>
        <p:blipFill>
          <a:blip r:embed="rId5" cstate="print"/>
          <a:srcRect l="25316" t="30547" r="43219" b="37299"/>
          <a:stretch>
            <a:fillRect/>
          </a:stretch>
        </p:blipFill>
        <p:spPr bwMode="auto">
          <a:xfrm>
            <a:off x="-1" y="2353661"/>
            <a:ext cx="3405352" cy="2990850"/>
          </a:xfrm>
          <a:prstGeom prst="rect">
            <a:avLst/>
          </a:prstGeom>
          <a:noFill/>
          <a:ln w="9525">
            <a:noFill/>
            <a:miter lim="800000"/>
            <a:headEnd/>
            <a:tailEnd/>
          </a:ln>
        </p:spPr>
      </p:pic>
      <p:pic>
        <p:nvPicPr>
          <p:cNvPr id="179203" name="Picture 3"/>
          <p:cNvPicPr>
            <a:picLocks noChangeAspect="1" noChangeArrowheads="1"/>
          </p:cNvPicPr>
          <p:nvPr/>
        </p:nvPicPr>
        <p:blipFill>
          <a:blip r:embed="rId6" cstate="print"/>
          <a:srcRect l="31406" t="53385" r="30673" b="37240"/>
          <a:stretch>
            <a:fillRect/>
          </a:stretch>
        </p:blipFill>
        <p:spPr bwMode="auto">
          <a:xfrm>
            <a:off x="0" y="685144"/>
            <a:ext cx="3531219" cy="1753256"/>
          </a:xfrm>
          <a:prstGeom prst="rect">
            <a:avLst/>
          </a:prstGeom>
          <a:noFill/>
          <a:ln w="9525">
            <a:noFill/>
            <a:miter lim="800000"/>
            <a:headEnd/>
            <a:tailEnd/>
          </a:ln>
        </p:spPr>
      </p:pic>
      <p:pic>
        <p:nvPicPr>
          <p:cNvPr id="179204" name="Picture 4"/>
          <p:cNvPicPr>
            <a:picLocks noChangeAspect="1" noChangeArrowheads="1"/>
          </p:cNvPicPr>
          <p:nvPr/>
        </p:nvPicPr>
        <p:blipFill>
          <a:blip r:embed="rId7" cstate="print"/>
          <a:srcRect l="31698" t="31250" r="37994" b="60156"/>
          <a:stretch>
            <a:fillRect/>
          </a:stretch>
        </p:blipFill>
        <p:spPr bwMode="auto">
          <a:xfrm>
            <a:off x="5773629" y="539969"/>
            <a:ext cx="3416930" cy="2041867"/>
          </a:xfrm>
          <a:prstGeom prst="rect">
            <a:avLst/>
          </a:prstGeom>
          <a:noFill/>
          <a:ln w="9525">
            <a:noFill/>
            <a:miter lim="800000"/>
            <a:headEnd/>
            <a:tailEnd/>
          </a:ln>
        </p:spPr>
      </p:pic>
      <p:pic>
        <p:nvPicPr>
          <p:cNvPr id="28" name="27 - Εικόνα"/>
          <p:cNvPicPr/>
          <p:nvPr/>
        </p:nvPicPr>
        <p:blipFill>
          <a:blip r:embed="rId8" cstate="print"/>
          <a:srcRect l="33680" t="32410" r="39421" b="40514"/>
          <a:stretch>
            <a:fillRect/>
          </a:stretch>
        </p:blipFill>
        <p:spPr bwMode="auto">
          <a:xfrm>
            <a:off x="5768578" y="2581850"/>
            <a:ext cx="3375422" cy="3128962"/>
          </a:xfrm>
          <a:prstGeom prst="rect">
            <a:avLst/>
          </a:prstGeom>
          <a:noFill/>
          <a:ln w="9525">
            <a:noFill/>
            <a:miter lim="800000"/>
            <a:headEnd/>
            <a:tailEnd/>
          </a:ln>
        </p:spPr>
      </p:pic>
      <p:pic>
        <p:nvPicPr>
          <p:cNvPr id="29" name="28 - Εικόνα"/>
          <p:cNvPicPr/>
          <p:nvPr/>
        </p:nvPicPr>
        <p:blipFill>
          <a:blip r:embed="rId9" cstate="print"/>
          <a:srcRect l="24955" t="30225" r="43942" b="37299"/>
          <a:stretch>
            <a:fillRect/>
          </a:stretch>
        </p:blipFill>
        <p:spPr bwMode="auto">
          <a:xfrm>
            <a:off x="5785945" y="2548101"/>
            <a:ext cx="3358055" cy="3143250"/>
          </a:xfrm>
          <a:prstGeom prst="rect">
            <a:avLst/>
          </a:prstGeom>
          <a:noFill/>
          <a:ln w="9525">
            <a:noFill/>
            <a:miter lim="800000"/>
            <a:headEnd/>
            <a:tailEnd/>
          </a:ln>
        </p:spPr>
      </p:pic>
      <p:sp>
        <p:nvSpPr>
          <p:cNvPr id="179206" name="Rectangle 6"/>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179205" name="Object 5"/>
          <p:cNvGraphicFramePr>
            <a:graphicFrameLocks noChangeAspect="1"/>
          </p:cNvGraphicFramePr>
          <p:nvPr/>
        </p:nvGraphicFramePr>
        <p:xfrm>
          <a:off x="683568" y="725214"/>
          <a:ext cx="7827579" cy="6132786"/>
        </p:xfrm>
        <a:graphic>
          <a:graphicData uri="http://schemas.openxmlformats.org/presentationml/2006/ole">
            <p:oleObj spid="_x0000_s138242" name="Εικόνα Bitmap" r:id="rId10" imgW="4219048" imgH="2095793" progId="PBrush">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blinds(horizontal)">
                                      <p:cBhvr>
                                        <p:cTn id="7" dur="500"/>
                                        <p:tgtEl>
                                          <p:spTgt spid="17920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79202"/>
                                        </p:tgtEl>
                                        <p:attrNameLst>
                                          <p:attrName>style.visibility</p:attrName>
                                        </p:attrNameLst>
                                      </p:cBhvr>
                                      <p:to>
                                        <p:strVal val="visible"/>
                                      </p:to>
                                    </p:set>
                                    <p:animEffect transition="in" filter="blinds(horizontal)">
                                      <p:cBhvr>
                                        <p:cTn id="32" dur="500"/>
                                        <p:tgtEl>
                                          <p:spTgt spid="17920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79204"/>
                                        </p:tgtEl>
                                        <p:attrNameLst>
                                          <p:attrName>style.visibility</p:attrName>
                                        </p:attrNameLst>
                                      </p:cBhvr>
                                      <p:to>
                                        <p:strVal val="visible"/>
                                      </p:to>
                                    </p:set>
                                    <p:animEffect transition="in" filter="blinds(horizontal)">
                                      <p:cBhvr>
                                        <p:cTn id="37" dur="500"/>
                                        <p:tgtEl>
                                          <p:spTgt spid="17920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linds(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nodeType="clickEffect">
                                  <p:stCondLst>
                                    <p:cond delay="0"/>
                                  </p:stCondLst>
                                  <p:childTnLst>
                                    <p:animEffect transition="out" filter="blinds(horizontal)">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linds(horizontal)">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nodeType="clickEffect">
                                  <p:stCondLst>
                                    <p:cond delay="0"/>
                                  </p:stCondLst>
                                  <p:childTnLst>
                                    <p:animEffect transition="out" filter="blinds(horizontal)">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79205"/>
                                        </p:tgtEl>
                                        <p:attrNameLst>
                                          <p:attrName>style.visibility</p:attrName>
                                        </p:attrNameLst>
                                      </p:cBhvr>
                                      <p:to>
                                        <p:strVal val="visible"/>
                                      </p:to>
                                    </p:set>
                                    <p:animEffect transition="in" filter="blinds(horizontal)">
                                      <p:cBhvr>
                                        <p:cTn id="62" dur="500"/>
                                        <p:tgtEl>
                                          <p:spTgt spid="179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Θέση αριθμού διαφάνειας"/>
          <p:cNvSpPr>
            <a:spLocks noGrp="1"/>
          </p:cNvSpPr>
          <p:nvPr>
            <p:ph type="sldNum" sz="quarter" idx="12"/>
          </p:nvPr>
        </p:nvSpPr>
        <p:spPr/>
        <p:txBody>
          <a:bodyPr/>
          <a:lstStyle/>
          <a:p>
            <a:fld id="{2C02DD4E-B250-43A4-9314-13283928072D}" type="slidenum">
              <a:rPr lang="el-GR" smtClean="0"/>
              <a:pPr/>
              <a:t>56</a:t>
            </a:fld>
            <a:endParaRPr lang="el-GR" dirty="0"/>
          </a:p>
        </p:txBody>
      </p:sp>
      <p:sp>
        <p:nvSpPr>
          <p:cNvPr id="8" name="7 - Ορθογώνιο"/>
          <p:cNvSpPr/>
          <p:nvPr/>
        </p:nvSpPr>
        <p:spPr>
          <a:xfrm>
            <a:off x="314325" y="0"/>
            <a:ext cx="8829675" cy="1569660"/>
          </a:xfrm>
          <a:prstGeom prst="rect">
            <a:avLst/>
          </a:prstGeom>
        </p:spPr>
        <p:txBody>
          <a:bodyPr wrap="square">
            <a:spAutoFit/>
          </a:bodyPr>
          <a:lstStyle/>
          <a:p>
            <a:pPr algn="ctr"/>
            <a:r>
              <a:rPr lang="el-GR" sz="3200" b="1" dirty="0" smtClean="0">
                <a:solidFill>
                  <a:prstClr val="white"/>
                </a:solidFill>
              </a:rPr>
              <a:t>Μάθημα </a:t>
            </a:r>
            <a:r>
              <a:rPr lang="en-US" sz="3200" b="1" dirty="0" smtClean="0">
                <a:solidFill>
                  <a:prstClr val="white"/>
                </a:solidFill>
              </a:rPr>
              <a:t>2</a:t>
            </a:r>
            <a:r>
              <a:rPr lang="el-GR" sz="3200" b="1" baseline="30000" dirty="0" smtClean="0">
                <a:solidFill>
                  <a:prstClr val="white"/>
                </a:solidFill>
              </a:rPr>
              <a:t>ο</a:t>
            </a:r>
            <a:r>
              <a:rPr lang="el-GR" sz="3200" b="1" dirty="0" smtClean="0">
                <a:solidFill>
                  <a:prstClr val="white"/>
                </a:solidFill>
              </a:rPr>
              <a:t> Το περιεχόμενο της έννοιας Μέγεθος και Κλίμακα/ Δυσκολίες Κατανόησης </a:t>
            </a:r>
          </a:p>
          <a:p>
            <a:pPr algn="ctr"/>
            <a:endParaRPr lang="el-GR" sz="3200" b="1" dirty="0">
              <a:solidFill>
                <a:prstClr val="white"/>
              </a:solidFill>
            </a:endParaRPr>
          </a:p>
        </p:txBody>
      </p:sp>
      <p:graphicFrame>
        <p:nvGraphicFramePr>
          <p:cNvPr id="9" name="8 - Πίνακας"/>
          <p:cNvGraphicFramePr>
            <a:graphicFrameLocks noGrp="1"/>
          </p:cNvGraphicFramePr>
          <p:nvPr/>
        </p:nvGraphicFramePr>
        <p:xfrm>
          <a:off x="0" y="0"/>
          <a:ext cx="2195736" cy="7182650"/>
        </p:xfrm>
        <a:graphic>
          <a:graphicData uri="http://schemas.openxmlformats.org/drawingml/2006/table">
            <a:tbl>
              <a:tblPr firstRow="1" bandRow="1">
                <a:tableStyleId>{00A15C55-8517-42AA-B614-E9B94910E393}</a:tableStyleId>
              </a:tblPr>
              <a:tblGrid>
                <a:gridCol w="2195736"/>
              </a:tblGrid>
              <a:tr h="662748">
                <a:tc>
                  <a:txBody>
                    <a:bodyPr/>
                    <a:lstStyle/>
                    <a:p>
                      <a:r>
                        <a:rPr lang="el-GR" sz="2000" dirty="0" smtClean="0"/>
                        <a:t>Επίπεδα</a:t>
                      </a:r>
                      <a:r>
                        <a:rPr lang="el-GR" sz="2000" baseline="0" dirty="0" smtClean="0"/>
                        <a:t> Κατανόησης</a:t>
                      </a:r>
                      <a:endParaRPr lang="el-GR" sz="2000" dirty="0"/>
                    </a:p>
                  </a:txBody>
                  <a:tcPr marL="68580" marR="68580"/>
                </a:tc>
              </a:tr>
              <a:tr h="950899">
                <a:tc>
                  <a:txBody>
                    <a:bodyPr/>
                    <a:lstStyle/>
                    <a:p>
                      <a:pPr marL="342900" indent="-342900">
                        <a:buFont typeface="Wingdings" panose="05000000000000000000" pitchFamily="2" charset="2"/>
                        <a:buChar char="Ø"/>
                      </a:pPr>
                      <a:r>
                        <a:rPr lang="el-GR" sz="2000" u="none" dirty="0" err="1" smtClean="0"/>
                        <a:t>Κατηγοριοποιητική</a:t>
                      </a:r>
                      <a:r>
                        <a:rPr lang="el-GR" sz="2000" u="none" dirty="0" smtClean="0"/>
                        <a:t> αντίληψη</a:t>
                      </a:r>
                    </a:p>
                    <a:p>
                      <a:endParaRPr lang="el-GR" sz="2000" dirty="0"/>
                    </a:p>
                  </a:txBody>
                  <a:tcPr marL="68580" marR="68580"/>
                </a:tc>
              </a:tr>
              <a:tr h="950899">
                <a:tc>
                  <a:txBody>
                    <a:bodyPr/>
                    <a:lstStyle/>
                    <a:p>
                      <a:pPr marL="342900" indent="-342900">
                        <a:buFont typeface="Wingdings" panose="05000000000000000000" pitchFamily="2" charset="2"/>
                        <a:buChar char="Ø"/>
                      </a:pPr>
                      <a:r>
                        <a:rPr lang="el-GR" sz="2000" u="none" dirty="0" smtClean="0"/>
                        <a:t>Σχεσιακή</a:t>
                      </a:r>
                      <a:r>
                        <a:rPr lang="el-GR" sz="2000" u="none" baseline="0" dirty="0" smtClean="0"/>
                        <a:t> αντίληψη</a:t>
                      </a:r>
                    </a:p>
                    <a:p>
                      <a:endParaRPr lang="el-GR" sz="2000" dirty="0"/>
                    </a:p>
                  </a:txBody>
                  <a:tcPr marL="68580" marR="68580"/>
                </a:tc>
              </a:tr>
              <a:tr h="1527202">
                <a:tc>
                  <a:txBody>
                    <a:bodyPr/>
                    <a:lstStyle/>
                    <a:p>
                      <a:pPr marL="342900" indent="-342900">
                        <a:buFont typeface="Wingdings" panose="05000000000000000000" pitchFamily="2" charset="2"/>
                        <a:buChar char="Ø"/>
                      </a:pPr>
                      <a:r>
                        <a:rPr lang="el-GR" sz="2000" u="none" baseline="0" dirty="0" smtClean="0"/>
                        <a:t>Αναλογική ποιοτική αντίληψη</a:t>
                      </a:r>
                    </a:p>
                    <a:p>
                      <a:pPr marL="0" marR="0" indent="0" algn="l" defTabSz="914400" rtl="0" eaLnBrk="1" fontAlgn="auto" latinLnBrk="0" hangingPunct="1">
                        <a:lnSpc>
                          <a:spcPct val="100000"/>
                        </a:lnSpc>
                        <a:spcBef>
                          <a:spcPts val="0"/>
                        </a:spcBef>
                        <a:spcAft>
                          <a:spcPts val="0"/>
                        </a:spcAft>
                        <a:buClrTx/>
                        <a:buSzTx/>
                        <a:buFontTx/>
                        <a:buNone/>
                        <a:tabLst/>
                        <a:defRPr/>
                      </a:pPr>
                      <a:r>
                        <a:rPr lang="el-GR" sz="2000" baseline="0" dirty="0" smtClean="0"/>
                        <a:t>  </a:t>
                      </a:r>
                    </a:p>
                    <a:p>
                      <a:endParaRPr lang="el-GR" sz="2000" dirty="0"/>
                    </a:p>
                  </a:txBody>
                  <a:tcPr marL="68580" marR="68580"/>
                </a:tc>
              </a:tr>
              <a:tr h="1527202">
                <a:tc>
                  <a:txBody>
                    <a:bodyPr/>
                    <a:lstStyle/>
                    <a:p>
                      <a:endParaRPr lang="el-GR" sz="2000" dirty="0" smtClean="0"/>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l-GR" sz="2000" u="none" baseline="0" dirty="0" smtClean="0"/>
                        <a:t>Αναλογική ποσοτική αντίληψη</a:t>
                      </a:r>
                    </a:p>
                    <a:p>
                      <a:pPr marL="0" marR="0" indent="0" algn="l" defTabSz="914400" rtl="0" eaLnBrk="1" fontAlgn="auto" latinLnBrk="0" hangingPunct="1">
                        <a:lnSpc>
                          <a:spcPct val="100000"/>
                        </a:lnSpc>
                        <a:spcBef>
                          <a:spcPts val="0"/>
                        </a:spcBef>
                        <a:spcAft>
                          <a:spcPts val="0"/>
                        </a:spcAft>
                        <a:buClrTx/>
                        <a:buSzTx/>
                        <a:buFontTx/>
                        <a:buNone/>
                        <a:tabLst/>
                        <a:defRPr/>
                      </a:pPr>
                      <a:r>
                        <a:rPr lang="el-GR" sz="2000" baseline="0" dirty="0" smtClean="0"/>
                        <a:t>  </a:t>
                      </a:r>
                      <a:endParaRPr lang="el-GR" sz="2000" dirty="0"/>
                    </a:p>
                  </a:txBody>
                  <a:tcPr marL="68580" marR="68580"/>
                </a:tc>
              </a:tr>
              <a:tr h="1239050">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l-GR" sz="2000" u="none" baseline="0" dirty="0" smtClean="0"/>
                        <a:t>Απόλυτη ποσοτική αντίληψη</a:t>
                      </a:r>
                    </a:p>
                  </a:txBody>
                  <a:tcPr marL="68580" marR="68580"/>
                </a:tc>
              </a:tr>
            </a:tbl>
          </a:graphicData>
        </a:graphic>
      </p:graphicFrame>
      <p:pic>
        <p:nvPicPr>
          <p:cNvPr id="10" name="9 - Εικόνα"/>
          <p:cNvPicPr/>
          <p:nvPr/>
        </p:nvPicPr>
        <p:blipFill>
          <a:blip r:embed="rId3" cstate="print"/>
          <a:srcRect l="11754" t="22830" r="53165" b="26366"/>
          <a:stretch>
            <a:fillRect/>
          </a:stretch>
        </p:blipFill>
        <p:spPr bwMode="auto">
          <a:xfrm>
            <a:off x="2128838" y="1085851"/>
            <a:ext cx="6800849" cy="5772151"/>
          </a:xfrm>
          <a:prstGeom prst="rect">
            <a:avLst/>
          </a:prstGeom>
          <a:noFill/>
          <a:ln w="9525">
            <a:noFill/>
            <a:miter lim="800000"/>
            <a:headEnd/>
            <a:tailEnd/>
          </a:ln>
        </p:spPr>
      </p:pic>
      <p:graphicFrame>
        <p:nvGraphicFramePr>
          <p:cNvPr id="188418" name="Object 2"/>
          <p:cNvGraphicFramePr>
            <a:graphicFrameLocks noChangeAspect="1"/>
          </p:cNvGraphicFramePr>
          <p:nvPr/>
        </p:nvGraphicFramePr>
        <p:xfrm>
          <a:off x="2041199" y="1043809"/>
          <a:ext cx="6519477" cy="4953000"/>
        </p:xfrm>
        <a:graphic>
          <a:graphicData uri="http://schemas.openxmlformats.org/presentationml/2006/ole">
            <p:oleObj spid="_x0000_s139266" name="Εικόνα Bitmap" r:id="rId4" imgW="4219048" imgH="2095793" progId="PBrush">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8418"/>
                                        </p:tgtEl>
                                        <p:attrNameLst>
                                          <p:attrName>style.visibility</p:attrName>
                                        </p:attrNameLst>
                                      </p:cBhvr>
                                      <p:to>
                                        <p:strVal val="visible"/>
                                      </p:to>
                                    </p:set>
                                    <p:animEffect transition="in" filter="blinds(horizontal)">
                                      <p:cBhvr>
                                        <p:cTn id="12" dur="500"/>
                                        <p:tgtEl>
                                          <p:spTgt spid="1884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88418"/>
                                        </p:tgtEl>
                                      </p:cBhvr>
                                    </p:animEffect>
                                    <p:set>
                                      <p:cBhvr>
                                        <p:cTn id="17" dur="1" fill="hold">
                                          <p:stCondLst>
                                            <p:cond delay="499"/>
                                          </p:stCondLst>
                                        </p:cTn>
                                        <p:tgtEl>
                                          <p:spTgt spid="1884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2C02DD4E-B250-43A4-9314-13283928072D}" type="slidenum">
              <a:rPr lang="el-GR" smtClean="0"/>
              <a:pPr/>
              <a:t>57</a:t>
            </a:fld>
            <a:endParaRPr lang="el-GR" dirty="0"/>
          </a:p>
        </p:txBody>
      </p:sp>
      <p:sp>
        <p:nvSpPr>
          <p:cNvPr id="5" name="4 - Ορθογώνιο"/>
          <p:cNvSpPr/>
          <p:nvPr/>
        </p:nvSpPr>
        <p:spPr>
          <a:xfrm>
            <a:off x="26594" y="1"/>
            <a:ext cx="8859348" cy="523220"/>
          </a:xfrm>
          <a:prstGeom prst="rect">
            <a:avLst/>
          </a:prstGeom>
        </p:spPr>
        <p:txBody>
          <a:bodyPr wrap="none">
            <a:spAutoFit/>
          </a:bodyPr>
          <a:lstStyle/>
          <a:p>
            <a:pPr algn="ctr"/>
            <a:r>
              <a:rPr lang="el-GR" sz="2800" b="1" dirty="0" smtClean="0"/>
              <a:t>Μάθημα 3</a:t>
            </a:r>
            <a:r>
              <a:rPr lang="el-GR" sz="2800" b="1" baseline="30000" dirty="0" smtClean="0"/>
              <a:t>ο</a:t>
            </a:r>
            <a:r>
              <a:rPr lang="el-GR" sz="2800" b="1" dirty="0" smtClean="0"/>
              <a:t>-5</a:t>
            </a:r>
            <a:r>
              <a:rPr lang="el-GR" sz="2800" b="1" baseline="30000" dirty="0" smtClean="0"/>
              <a:t>ο</a:t>
            </a:r>
            <a:r>
              <a:rPr lang="el-GR" sz="2800" b="1" dirty="0" smtClean="0"/>
              <a:t>: Μακρόκοσμος-Μικρόκοσμος-</a:t>
            </a:r>
            <a:r>
              <a:rPr lang="el-GR" sz="2800" b="1" dirty="0" err="1" smtClean="0"/>
              <a:t>Νανόκοσμος</a:t>
            </a:r>
            <a:endParaRPr lang="el-GR" sz="2800" b="1" dirty="0"/>
          </a:p>
        </p:txBody>
      </p:sp>
      <p:grpSp>
        <p:nvGrpSpPr>
          <p:cNvPr id="2" name="12 - Ομάδα"/>
          <p:cNvGrpSpPr/>
          <p:nvPr/>
        </p:nvGrpSpPr>
        <p:grpSpPr>
          <a:xfrm>
            <a:off x="0" y="857250"/>
            <a:ext cx="3986213" cy="5666662"/>
            <a:chOff x="419100" y="1123950"/>
            <a:chExt cx="5314950" cy="5038547"/>
          </a:xfrm>
        </p:grpSpPr>
        <p:sp>
          <p:nvSpPr>
            <p:cNvPr id="6" name="5 - TextBox"/>
            <p:cNvSpPr txBox="1"/>
            <p:nvPr/>
          </p:nvSpPr>
          <p:spPr>
            <a:xfrm>
              <a:off x="438151" y="1123950"/>
              <a:ext cx="5295899" cy="465224"/>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Θέτω ερωτήματα</a:t>
              </a:r>
              <a:endParaRPr lang="el-GR" sz="2800" dirty="0"/>
            </a:p>
          </p:txBody>
        </p:sp>
        <p:sp>
          <p:nvSpPr>
            <p:cNvPr id="7" name="6 - TextBox"/>
            <p:cNvSpPr txBox="1"/>
            <p:nvPr/>
          </p:nvSpPr>
          <p:spPr>
            <a:xfrm>
              <a:off x="457200" y="2457450"/>
              <a:ext cx="5276850" cy="465224"/>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Παρατηρώ</a:t>
              </a:r>
              <a:endParaRPr lang="el-GR" sz="2800" dirty="0"/>
            </a:p>
          </p:txBody>
        </p:sp>
        <p:sp>
          <p:nvSpPr>
            <p:cNvPr id="8" name="7 - TextBox"/>
            <p:cNvSpPr txBox="1"/>
            <p:nvPr/>
          </p:nvSpPr>
          <p:spPr>
            <a:xfrm>
              <a:off x="457200" y="3771901"/>
              <a:ext cx="5276850" cy="84835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Συλλέγω και ερμηνεύω δεδομένα</a:t>
              </a:r>
              <a:endParaRPr lang="el-GR" sz="2800" dirty="0"/>
            </a:p>
          </p:txBody>
        </p:sp>
        <p:sp>
          <p:nvSpPr>
            <p:cNvPr id="9" name="8 - TextBox"/>
            <p:cNvSpPr txBox="1"/>
            <p:nvPr/>
          </p:nvSpPr>
          <p:spPr>
            <a:xfrm>
              <a:off x="419100" y="5314147"/>
              <a:ext cx="5314950" cy="84835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Κατασκευάζω και επικοινωνώ εξηγήσεις</a:t>
              </a:r>
              <a:endParaRPr lang="el-GR" sz="2800" dirty="0"/>
            </a:p>
          </p:txBody>
        </p:sp>
        <p:sp>
          <p:nvSpPr>
            <p:cNvPr id="10" name="9 - Βέλος προς τα κάτω"/>
            <p:cNvSpPr/>
            <p:nvPr/>
          </p:nvSpPr>
          <p:spPr>
            <a:xfrm>
              <a:off x="3181350" y="1733550"/>
              <a:ext cx="419100" cy="666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Βέλος προς τα κάτω"/>
            <p:cNvSpPr/>
            <p:nvPr/>
          </p:nvSpPr>
          <p:spPr>
            <a:xfrm>
              <a:off x="3219450" y="3028950"/>
              <a:ext cx="419100" cy="666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Βέλος προς τα κάτω"/>
            <p:cNvSpPr/>
            <p:nvPr/>
          </p:nvSpPr>
          <p:spPr>
            <a:xfrm>
              <a:off x="3219450" y="4491485"/>
              <a:ext cx="419100" cy="666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14" name="13 - Εικόνα" descr="E:\Δια βίου Προγράμματα\FEDIA\Photos of FeDia_2015\Photos_FeDiA_2\DSC07758.JPG"/>
          <p:cNvPicPr/>
          <p:nvPr/>
        </p:nvPicPr>
        <p:blipFill>
          <a:blip r:embed="rId3" cstate="print"/>
          <a:srcRect l="31373" t="46240" r="24529" b="10986"/>
          <a:stretch>
            <a:fillRect/>
          </a:stretch>
        </p:blipFill>
        <p:spPr bwMode="auto">
          <a:xfrm>
            <a:off x="4474943" y="2270234"/>
            <a:ext cx="3630996" cy="2341836"/>
          </a:xfrm>
          <a:prstGeom prst="rect">
            <a:avLst/>
          </a:prstGeom>
          <a:noFill/>
          <a:ln w="9525">
            <a:noFill/>
            <a:miter lim="800000"/>
            <a:headEnd/>
            <a:tailEnd/>
          </a:ln>
        </p:spPr>
      </p:pic>
      <p:pic>
        <p:nvPicPr>
          <p:cNvPr id="15" name="14 - Εικόνα" descr="C:\Users\HP\Desktop\Leonidas Manou\photos\φωτο κανονική εφαρμογή\101MSDCF\DSC07761.JPG"/>
          <p:cNvPicPr/>
          <p:nvPr/>
        </p:nvPicPr>
        <p:blipFill rotWithShape="1">
          <a:blip r:embed="rId4" cstate="print"/>
          <a:srcRect l="37137" t="43296" r="40290" b="41652"/>
          <a:stretch/>
        </p:blipFill>
        <p:spPr bwMode="auto">
          <a:xfrm>
            <a:off x="3971925" y="4552950"/>
            <a:ext cx="2857500" cy="2305050"/>
          </a:xfrm>
          <a:prstGeom prst="rect">
            <a:avLst/>
          </a:prstGeom>
          <a:noFill/>
          <a:ln w="9525">
            <a:noFill/>
            <a:miter lim="800000"/>
            <a:headEnd/>
            <a:tailEnd/>
          </a:ln>
        </p:spPr>
      </p:pic>
      <p:pic>
        <p:nvPicPr>
          <p:cNvPr id="16" name="15 - Εικόνα" descr="E:\Δια βίου Προγράμματα\FEDIA\Photos of FeDia_2015\Photos_FeDiA_2\DSC07915.JPG"/>
          <p:cNvPicPr/>
          <p:nvPr/>
        </p:nvPicPr>
        <p:blipFill>
          <a:blip r:embed="rId5" cstate="print"/>
          <a:srcRect l="10952" t="31637" r="41540" b="22211"/>
          <a:stretch>
            <a:fillRect/>
          </a:stretch>
        </p:blipFill>
        <p:spPr bwMode="auto">
          <a:xfrm>
            <a:off x="5429250" y="4552950"/>
            <a:ext cx="3714750" cy="2305050"/>
          </a:xfrm>
          <a:prstGeom prst="rect">
            <a:avLst/>
          </a:prstGeom>
          <a:noFill/>
          <a:ln w="9525">
            <a:noFill/>
            <a:miter lim="800000"/>
            <a:headEnd/>
            <a:tailEnd/>
          </a:ln>
        </p:spPr>
      </p:pic>
      <p:graphicFrame>
        <p:nvGraphicFramePr>
          <p:cNvPr id="98305" name="Object 1"/>
          <p:cNvGraphicFramePr>
            <a:graphicFrameLocks noChangeAspect="1"/>
          </p:cNvGraphicFramePr>
          <p:nvPr/>
        </p:nvGraphicFramePr>
        <p:xfrm>
          <a:off x="4427984" y="2276872"/>
          <a:ext cx="3708455" cy="2784475"/>
        </p:xfrm>
        <a:graphic>
          <a:graphicData uri="http://schemas.openxmlformats.org/presentationml/2006/ole">
            <p:oleObj spid="_x0000_s140290" name="Εικόνα Bitmap" r:id="rId6" imgW="4486901" imgH="2685714" progId="PBrush">
              <p:embed/>
            </p:oleObj>
          </a:graphicData>
        </a:graphic>
      </p:graphicFrame>
      <p:pic>
        <p:nvPicPr>
          <p:cNvPr id="17" name="16 - Εικόνα"/>
          <p:cNvPicPr/>
          <p:nvPr/>
        </p:nvPicPr>
        <p:blipFill>
          <a:blip r:embed="rId7" cstate="print"/>
          <a:srcRect/>
          <a:stretch>
            <a:fillRect/>
          </a:stretch>
        </p:blipFill>
        <p:spPr bwMode="auto">
          <a:xfrm>
            <a:off x="4715302" y="4055152"/>
            <a:ext cx="3955733" cy="2802848"/>
          </a:xfrm>
          <a:prstGeom prst="rect">
            <a:avLst/>
          </a:prstGeom>
          <a:noFill/>
          <a:ln w="9525">
            <a:noFill/>
            <a:miter lim="800000"/>
            <a:headEnd/>
            <a:tailEnd/>
          </a:ln>
        </p:spPr>
      </p:pic>
      <p:sp>
        <p:nvSpPr>
          <p:cNvPr id="19" name="18 - TextBox"/>
          <p:cNvSpPr txBox="1"/>
          <p:nvPr/>
        </p:nvSpPr>
        <p:spPr>
          <a:xfrm>
            <a:off x="4139952" y="332656"/>
            <a:ext cx="5004048" cy="2677656"/>
          </a:xfrm>
          <a:prstGeom prst="rect">
            <a:avLst/>
          </a:prstGeom>
          <a:noFill/>
        </p:spPr>
        <p:txBody>
          <a:bodyPr wrap="square" rtlCol="0">
            <a:spAutoFit/>
          </a:bodyPr>
          <a:lstStyle/>
          <a:p>
            <a:r>
              <a:rPr lang="el-GR" sz="2400" dirty="0" smtClean="0"/>
              <a:t>Ποιες είναι οι ιδιότητες των αντικειμένων του μακρόκοσμου? Υπάρχουν αντικείμενα που είναι δεν φαίνονται με το μάτι; Υπάρχουν αντικείμενα πιο μικρά από αυτά του μικρόκοσμου?</a:t>
            </a:r>
          </a:p>
          <a:p>
            <a:endParaRPr lang="el-G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8305"/>
                                        </p:tgtEl>
                                        <p:attrNameLst>
                                          <p:attrName>style.visibility</p:attrName>
                                        </p:attrNameLst>
                                      </p:cBhvr>
                                      <p:to>
                                        <p:strVal val="visible"/>
                                      </p:to>
                                    </p:set>
                                    <p:animEffect transition="in" filter="blinds(horizontal)">
                                      <p:cBhvr>
                                        <p:cTn id="17" dur="500"/>
                                        <p:tgtEl>
                                          <p:spTgt spid="9830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98305"/>
                                        </p:tgtEl>
                                      </p:cBhvr>
                                    </p:animEffect>
                                    <p:set>
                                      <p:cBhvr>
                                        <p:cTn id="22" dur="1" fill="hold">
                                          <p:stCondLst>
                                            <p:cond delay="499"/>
                                          </p:stCondLst>
                                        </p:cTn>
                                        <p:tgtEl>
                                          <p:spTgt spid="9830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5"/>
                                        </p:tgtEl>
                                        <p:attrNameLst>
                                          <p:attrName>ppt_x</p:attrName>
                                        </p:attrNameLst>
                                      </p:cBhvr>
                                      <p:tavLst>
                                        <p:tav tm="0">
                                          <p:val>
                                            <p:strVal val="ppt_x"/>
                                          </p:val>
                                        </p:tav>
                                        <p:tav tm="100000">
                                          <p:val>
                                            <p:strVal val="ppt_x"/>
                                          </p:val>
                                        </p:tav>
                                      </p:tavLst>
                                    </p:anim>
                                    <p:anim calcmode="lin" valueType="num">
                                      <p:cBhvr additive="base">
                                        <p:cTn id="42" dur="500"/>
                                        <p:tgtEl>
                                          <p:spTgt spid="15"/>
                                        </p:tgtEl>
                                        <p:attrNameLst>
                                          <p:attrName>ppt_y</p:attrName>
                                        </p:attrNameLst>
                                      </p:cBhvr>
                                      <p:tavLst>
                                        <p:tav tm="0">
                                          <p:val>
                                            <p:strVal val="ppt_y"/>
                                          </p:val>
                                        </p:tav>
                                        <p:tav tm="100000">
                                          <p:val>
                                            <p:strVal val="1+ppt_h/2"/>
                                          </p:val>
                                        </p:tav>
                                      </p:tavLst>
                                    </p:anim>
                                    <p:set>
                                      <p:cBhvr>
                                        <p:cTn id="43" dur="1" fill="hold">
                                          <p:stCondLst>
                                            <p:cond delay="499"/>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linds(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nodeType="clickEffect">
                                  <p:stCondLst>
                                    <p:cond delay="0"/>
                                  </p:stCondLst>
                                  <p:childTnLst>
                                    <p:animEffect transition="out" filter="blinds(horizontal)">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554614" y="1"/>
            <a:ext cx="6967998" cy="584775"/>
          </a:xfrm>
          <a:prstGeom prst="rect">
            <a:avLst/>
          </a:prstGeom>
        </p:spPr>
        <p:txBody>
          <a:bodyPr wrap="none">
            <a:spAutoFit/>
          </a:bodyPr>
          <a:lstStyle/>
          <a:p>
            <a:pPr algn="ctr"/>
            <a:r>
              <a:rPr lang="el-GR" sz="3200" b="1" dirty="0" smtClean="0"/>
              <a:t>6</a:t>
            </a:r>
            <a:r>
              <a:rPr lang="el-GR" sz="3200" b="1" baseline="30000" dirty="0" smtClean="0"/>
              <a:t>ο</a:t>
            </a:r>
            <a:r>
              <a:rPr lang="el-GR" sz="3200" b="1" dirty="0" smtClean="0"/>
              <a:t>-7</a:t>
            </a:r>
            <a:r>
              <a:rPr lang="el-GR" sz="3200" b="1" baseline="30000" dirty="0" smtClean="0"/>
              <a:t>ο</a:t>
            </a:r>
            <a:r>
              <a:rPr lang="el-GR" sz="3200" b="1" dirty="0" smtClean="0"/>
              <a:t> μάθημα: Το φαινόμενο του λωτού</a:t>
            </a:r>
            <a:endParaRPr lang="el-GR" sz="3200" b="1" dirty="0"/>
          </a:p>
        </p:txBody>
      </p:sp>
      <p:sp>
        <p:nvSpPr>
          <p:cNvPr id="6" name="5 - TextBox"/>
          <p:cNvSpPr txBox="1"/>
          <p:nvPr/>
        </p:nvSpPr>
        <p:spPr>
          <a:xfrm>
            <a:off x="214313" y="800100"/>
            <a:ext cx="3971925" cy="52322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Θέτω ερωτήματα</a:t>
            </a:r>
            <a:endParaRPr lang="el-GR" sz="2800" dirty="0"/>
          </a:p>
        </p:txBody>
      </p:sp>
      <p:sp>
        <p:nvSpPr>
          <p:cNvPr id="7" name="6 - TextBox"/>
          <p:cNvSpPr txBox="1"/>
          <p:nvPr/>
        </p:nvSpPr>
        <p:spPr>
          <a:xfrm>
            <a:off x="228600" y="2133600"/>
            <a:ext cx="3957638" cy="52322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Παρατηρώ</a:t>
            </a:r>
            <a:endParaRPr lang="el-GR" sz="2800" dirty="0"/>
          </a:p>
        </p:txBody>
      </p:sp>
      <p:sp>
        <p:nvSpPr>
          <p:cNvPr id="8" name="7 - TextBox"/>
          <p:cNvSpPr txBox="1"/>
          <p:nvPr/>
        </p:nvSpPr>
        <p:spPr>
          <a:xfrm>
            <a:off x="228600" y="3537695"/>
            <a:ext cx="3957638" cy="954107"/>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Συλλέγω και ερμηνεύω δεδομένα</a:t>
            </a:r>
            <a:endParaRPr lang="el-GR" sz="2800" dirty="0"/>
          </a:p>
        </p:txBody>
      </p:sp>
      <p:sp>
        <p:nvSpPr>
          <p:cNvPr id="9" name="8 - TextBox"/>
          <p:cNvSpPr txBox="1"/>
          <p:nvPr/>
        </p:nvSpPr>
        <p:spPr>
          <a:xfrm>
            <a:off x="213472" y="5289173"/>
            <a:ext cx="3986213" cy="954107"/>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Κατασκευάζω και επικοινωνώ εξηγήσεις</a:t>
            </a:r>
            <a:endParaRPr lang="el-GR" sz="2800" dirty="0"/>
          </a:p>
        </p:txBody>
      </p:sp>
      <p:sp>
        <p:nvSpPr>
          <p:cNvPr id="10" name="9 - Βέλος προς τα κάτω"/>
          <p:cNvSpPr/>
          <p:nvPr/>
        </p:nvSpPr>
        <p:spPr>
          <a:xfrm>
            <a:off x="2271713" y="1409700"/>
            <a:ext cx="314325" cy="666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Βέλος προς τα κάτω"/>
          <p:cNvSpPr/>
          <p:nvPr/>
        </p:nvSpPr>
        <p:spPr>
          <a:xfrm>
            <a:off x="2259947" y="2812677"/>
            <a:ext cx="314325" cy="666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Βέλος προς τα κάτω"/>
          <p:cNvSpPr/>
          <p:nvPr/>
        </p:nvSpPr>
        <p:spPr>
          <a:xfrm>
            <a:off x="2206158" y="4420717"/>
            <a:ext cx="314325" cy="666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 name="Picture 15" descr="http://www.gannett-cdn.com/-mm-/4ffc7601cbe9a87179586d41a4b028eb8612cd22/c=174-0-2834-2000&amp;r=x404&amp;c=534x401/local/-/media/USATODAY/USATODAY/2014/11/06/635508876892570283-481016203-1-.jpg"/>
          <p:cNvPicPr/>
          <p:nvPr/>
        </p:nvPicPr>
        <p:blipFill>
          <a:blip r:embed="rId3" r:link="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761902" y="571118"/>
            <a:ext cx="3809613" cy="2643077"/>
          </a:xfrm>
          <a:prstGeom prst="rect">
            <a:avLst/>
          </a:prstGeom>
          <a:noFill/>
        </p:spPr>
      </p:pic>
      <p:pic>
        <p:nvPicPr>
          <p:cNvPr id="14" name="13 - Εικόνα" descr="E:\Δια βίου Προγράμματα\FEDIA\Photos of FeDia_2015\Photos_FeDiA_2\DSC07923.JPG"/>
          <p:cNvPicPr/>
          <p:nvPr/>
        </p:nvPicPr>
        <p:blipFill>
          <a:blip r:embed="rId5" cstate="print"/>
          <a:srcRect l="11333" t="32170" r="9667" b="12667"/>
          <a:stretch>
            <a:fillRect/>
          </a:stretch>
        </p:blipFill>
        <p:spPr bwMode="auto">
          <a:xfrm>
            <a:off x="4948895" y="2049517"/>
            <a:ext cx="3057524" cy="2875864"/>
          </a:xfrm>
          <a:prstGeom prst="rect">
            <a:avLst/>
          </a:prstGeom>
          <a:noFill/>
          <a:ln w="9525">
            <a:noFill/>
            <a:miter lim="800000"/>
            <a:headEnd/>
            <a:tailEnd/>
          </a:ln>
        </p:spPr>
      </p:pic>
      <p:pic>
        <p:nvPicPr>
          <p:cNvPr id="16" name="15 - Εικόνα" descr="E:\Δια βίου Προγράμματα\FEDIA\Photos of FeDia_2015\Fedia mathimata\DSC08050.JPG"/>
          <p:cNvPicPr/>
          <p:nvPr/>
        </p:nvPicPr>
        <p:blipFill>
          <a:blip r:embed="rId6" cstate="print"/>
          <a:srcRect l="37465" t="43750" r="13529" b="4605"/>
          <a:stretch>
            <a:fillRect/>
          </a:stretch>
        </p:blipFill>
        <p:spPr bwMode="auto">
          <a:xfrm>
            <a:off x="4536539" y="3327890"/>
            <a:ext cx="4047786" cy="3530111"/>
          </a:xfrm>
          <a:prstGeom prst="rect">
            <a:avLst/>
          </a:prstGeom>
          <a:noFill/>
          <a:ln w="9525">
            <a:noFill/>
            <a:miter lim="800000"/>
            <a:headEnd/>
            <a:tailEnd/>
          </a:ln>
        </p:spPr>
      </p:pic>
      <p:pic>
        <p:nvPicPr>
          <p:cNvPr id="347137" name="Picture 1"/>
          <p:cNvPicPr>
            <a:picLocks noChangeAspect="1" noChangeArrowheads="1"/>
          </p:cNvPicPr>
          <p:nvPr/>
        </p:nvPicPr>
        <p:blipFill>
          <a:blip r:embed="rId7" cstate="print"/>
          <a:srcRect/>
          <a:stretch>
            <a:fillRect/>
          </a:stretch>
        </p:blipFill>
        <p:spPr bwMode="auto">
          <a:xfrm>
            <a:off x="5653087" y="2665413"/>
            <a:ext cx="3490913" cy="2551112"/>
          </a:xfrm>
          <a:prstGeom prst="rect">
            <a:avLst/>
          </a:prstGeom>
          <a:noFill/>
        </p:spPr>
      </p:pic>
      <p:pic>
        <p:nvPicPr>
          <p:cNvPr id="18" name="Picture 2">
            <a:extLst>
              <a:ext uri="{FF2B5EF4-FFF2-40B4-BE49-F238E27FC236}">
                <a16:creationId xmlns:a16="http://schemas.microsoft.com/office/drawing/2014/main" xmlns="" id="{0BCE66D6-5CF0-48F3-9F29-C3A4BD709DE8}"/>
              </a:ext>
            </a:extLst>
          </p:cNvPr>
          <p:cNvPicPr>
            <a:picLocks noChangeAspect="1" noChangeArrowheads="1"/>
          </p:cNvPicPr>
          <p:nvPr/>
        </p:nvPicPr>
        <p:blipFill>
          <a:blip r:embed="rId8" cstate="print"/>
          <a:srcRect l="45888"/>
          <a:stretch>
            <a:fillRect/>
          </a:stretch>
        </p:blipFill>
        <p:spPr bwMode="auto">
          <a:xfrm rot="5400000">
            <a:off x="5681558" y="3395559"/>
            <a:ext cx="3133311" cy="3791573"/>
          </a:xfrm>
          <a:prstGeom prst="rect">
            <a:avLst/>
          </a:prstGeom>
          <a:noFill/>
          <a:ln w="9525">
            <a:noFill/>
            <a:miter lim="800000"/>
            <a:headEnd/>
            <a:tailEnd/>
          </a:ln>
          <a:effectLst/>
        </p:spPr>
      </p:pic>
      <p:sp>
        <p:nvSpPr>
          <p:cNvPr id="19" name="3 - Θέση αριθμού διαφάνειας"/>
          <p:cNvSpPr txBox="1">
            <a:spLocks/>
          </p:cNvSpPr>
          <p:nvPr/>
        </p:nvSpPr>
        <p:spPr bwMode="gray">
          <a:xfrm>
            <a:off x="7764406" y="-304800"/>
            <a:ext cx="628649" cy="767687"/>
          </a:xfrm>
          <a:prstGeom prst="rect">
            <a:avLst/>
          </a:prstGeom>
        </p:spPr>
        <p:txBody>
          <a:bodyPr vert="horz"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2C02DD4E-B250-43A4-9314-13283928072D}" type="slidenum">
              <a:rPr kumimoji="0" lang="el-GR" sz="28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l-GR" sz="28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graphicFrame>
        <p:nvGraphicFramePr>
          <p:cNvPr id="347139" name="Object 3"/>
          <p:cNvGraphicFramePr>
            <a:graphicFrameLocks noChangeAspect="1"/>
          </p:cNvGraphicFramePr>
          <p:nvPr/>
        </p:nvGraphicFramePr>
        <p:xfrm>
          <a:off x="4276441" y="2916621"/>
          <a:ext cx="4867559" cy="3011213"/>
        </p:xfrm>
        <a:graphic>
          <a:graphicData uri="http://schemas.openxmlformats.org/presentationml/2006/ole">
            <p:oleObj spid="_x0000_s141314" name="Εικόνα Bitmap" r:id="rId9" imgW="7714286" imgH="2523810" progId="PBrush">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47137"/>
                                        </p:tgtEl>
                                        <p:attrNameLst>
                                          <p:attrName>style.visibility</p:attrName>
                                        </p:attrNameLst>
                                      </p:cBhvr>
                                      <p:to>
                                        <p:strVal val="visible"/>
                                      </p:to>
                                    </p:set>
                                    <p:animEffect transition="in" filter="blinds(horizontal)">
                                      <p:cBhvr>
                                        <p:cTn id="37" dur="500"/>
                                        <p:tgtEl>
                                          <p:spTgt spid="34713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347137"/>
                                        </p:tgtEl>
                                      </p:cBhvr>
                                    </p:animEffect>
                                    <p:set>
                                      <p:cBhvr>
                                        <p:cTn id="42" dur="1" fill="hold">
                                          <p:stCondLst>
                                            <p:cond delay="499"/>
                                          </p:stCondLst>
                                        </p:cTn>
                                        <p:tgtEl>
                                          <p:spTgt spid="3471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47139"/>
                                        </p:tgtEl>
                                        <p:attrNameLst>
                                          <p:attrName>style.visibility</p:attrName>
                                        </p:attrNameLst>
                                      </p:cBhvr>
                                      <p:to>
                                        <p:strVal val="visible"/>
                                      </p:to>
                                    </p:set>
                                    <p:animEffect transition="in" filter="blinds(horizontal)">
                                      <p:cBhvr>
                                        <p:cTn id="47" dur="500"/>
                                        <p:tgtEl>
                                          <p:spTgt spid="34713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nodeType="clickEffect">
                                  <p:stCondLst>
                                    <p:cond delay="0"/>
                                  </p:stCondLst>
                                  <p:childTnLst>
                                    <p:animEffect transition="out" filter="blinds(horizontal)">
                                      <p:cBhvr>
                                        <p:cTn id="51" dur="500"/>
                                        <p:tgtEl>
                                          <p:spTgt spid="347139"/>
                                        </p:tgtEl>
                                      </p:cBhvr>
                                    </p:animEffect>
                                    <p:set>
                                      <p:cBhvr>
                                        <p:cTn id="52" dur="1" fill="hold">
                                          <p:stCondLst>
                                            <p:cond delay="499"/>
                                          </p:stCondLst>
                                        </p:cTn>
                                        <p:tgtEl>
                                          <p:spTgt spid="34713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223403" y="1"/>
            <a:ext cx="7630422" cy="584775"/>
          </a:xfrm>
          <a:prstGeom prst="rect">
            <a:avLst/>
          </a:prstGeom>
        </p:spPr>
        <p:txBody>
          <a:bodyPr wrap="none">
            <a:spAutoFit/>
          </a:bodyPr>
          <a:lstStyle/>
          <a:p>
            <a:pPr algn="ctr"/>
            <a:r>
              <a:rPr lang="el-GR" sz="3200" b="1" dirty="0" smtClean="0"/>
              <a:t>8</a:t>
            </a:r>
            <a:r>
              <a:rPr lang="el-GR" sz="3200" b="1" baseline="30000" dirty="0" smtClean="0"/>
              <a:t>ο</a:t>
            </a:r>
            <a:r>
              <a:rPr lang="el-GR" sz="3200" b="1" dirty="0" smtClean="0"/>
              <a:t> </a:t>
            </a:r>
            <a:r>
              <a:rPr lang="el-GR" sz="3200" b="1" dirty="0" err="1" smtClean="0"/>
              <a:t>μάθημα:Το</a:t>
            </a:r>
            <a:r>
              <a:rPr lang="el-GR" sz="3200" b="1" dirty="0" smtClean="0"/>
              <a:t> φαινόμενο της σαύρας </a:t>
            </a:r>
            <a:r>
              <a:rPr lang="en-US" sz="3200" b="1" dirty="0" smtClean="0"/>
              <a:t>gecko</a:t>
            </a:r>
            <a:endParaRPr lang="el-GR" sz="3200" b="1" dirty="0"/>
          </a:p>
        </p:txBody>
      </p:sp>
      <p:sp>
        <p:nvSpPr>
          <p:cNvPr id="6" name="5 - TextBox"/>
          <p:cNvSpPr txBox="1"/>
          <p:nvPr/>
        </p:nvSpPr>
        <p:spPr>
          <a:xfrm>
            <a:off x="285750" y="933450"/>
            <a:ext cx="3971925" cy="52322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Θέτω ερωτήματα</a:t>
            </a:r>
            <a:endParaRPr lang="el-GR" sz="2800" dirty="0"/>
          </a:p>
        </p:txBody>
      </p:sp>
      <p:sp>
        <p:nvSpPr>
          <p:cNvPr id="7" name="6 - TextBox"/>
          <p:cNvSpPr txBox="1"/>
          <p:nvPr/>
        </p:nvSpPr>
        <p:spPr>
          <a:xfrm>
            <a:off x="300037" y="2266950"/>
            <a:ext cx="3957638" cy="52322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Παρατηρώ</a:t>
            </a:r>
            <a:endParaRPr lang="el-GR" sz="2800" dirty="0"/>
          </a:p>
        </p:txBody>
      </p:sp>
      <p:sp>
        <p:nvSpPr>
          <p:cNvPr id="8" name="7 - TextBox"/>
          <p:cNvSpPr txBox="1"/>
          <p:nvPr/>
        </p:nvSpPr>
        <p:spPr>
          <a:xfrm>
            <a:off x="300037" y="3581401"/>
            <a:ext cx="3957638" cy="954107"/>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Συλλέγω και ερμηνεύω δεδομένα</a:t>
            </a:r>
            <a:endParaRPr lang="el-GR" sz="2800" dirty="0"/>
          </a:p>
        </p:txBody>
      </p:sp>
      <p:sp>
        <p:nvSpPr>
          <p:cNvPr id="9" name="8 - TextBox"/>
          <p:cNvSpPr txBox="1"/>
          <p:nvPr/>
        </p:nvSpPr>
        <p:spPr>
          <a:xfrm>
            <a:off x="271462" y="5314951"/>
            <a:ext cx="3986213" cy="954107"/>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Κατασκευάζω και επικοινωνώ εξηγήσεις</a:t>
            </a:r>
            <a:endParaRPr lang="el-GR" sz="2800" dirty="0"/>
          </a:p>
        </p:txBody>
      </p:sp>
      <p:sp>
        <p:nvSpPr>
          <p:cNvPr id="10" name="9 - Βέλος προς τα κάτω"/>
          <p:cNvSpPr/>
          <p:nvPr/>
        </p:nvSpPr>
        <p:spPr>
          <a:xfrm>
            <a:off x="2343150" y="1543050"/>
            <a:ext cx="314325" cy="666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Βέλος προς τα κάτω"/>
          <p:cNvSpPr/>
          <p:nvPr/>
        </p:nvSpPr>
        <p:spPr>
          <a:xfrm>
            <a:off x="2371725" y="2838450"/>
            <a:ext cx="314325" cy="666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Βέλος προς τα κάτω"/>
          <p:cNvSpPr/>
          <p:nvPr/>
        </p:nvSpPr>
        <p:spPr>
          <a:xfrm>
            <a:off x="2371725" y="4572000"/>
            <a:ext cx="314325" cy="666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Κορνίζα"/>
          <p:cNvSpPr/>
          <p:nvPr/>
        </p:nvSpPr>
        <p:spPr>
          <a:xfrm>
            <a:off x="3832411" y="637190"/>
            <a:ext cx="5311589" cy="1390650"/>
          </a:xfrm>
          <a:prstGeom prst="bevel">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2400" dirty="0" smtClean="0"/>
              <a:t>Πώς επιτυγχάνεται η ισχυρή ανάποδη προσκόλληση της σαύρας </a:t>
            </a:r>
            <a:r>
              <a:rPr lang="en-US" sz="2400" dirty="0" smtClean="0"/>
              <a:t>gecko</a:t>
            </a:r>
            <a:r>
              <a:rPr lang="el-GR" sz="2400" dirty="0" smtClean="0"/>
              <a:t> στις επιφάνειες;</a:t>
            </a:r>
            <a:endParaRPr lang="el-GR" sz="2400" dirty="0"/>
          </a:p>
        </p:txBody>
      </p:sp>
      <p:pic>
        <p:nvPicPr>
          <p:cNvPr id="14" name="Picture 1"/>
          <p:cNvPicPr>
            <a:picLocks noChangeAspect="1" noChangeArrowheads="1"/>
          </p:cNvPicPr>
          <p:nvPr/>
        </p:nvPicPr>
        <p:blipFill>
          <a:blip r:embed="rId3" cstate="print"/>
          <a:srcRect l="9370" t="33073" r="56808" b="20573"/>
          <a:stretch>
            <a:fillRect/>
          </a:stretch>
        </p:blipFill>
        <p:spPr bwMode="auto">
          <a:xfrm>
            <a:off x="4818336" y="2680796"/>
            <a:ext cx="3300413" cy="3390900"/>
          </a:xfrm>
          <a:prstGeom prst="rect">
            <a:avLst/>
          </a:prstGeom>
          <a:noFill/>
          <a:ln w="9525">
            <a:noFill/>
            <a:miter lim="800000"/>
            <a:headEnd/>
            <a:tailEnd/>
          </a:ln>
        </p:spPr>
      </p:pic>
      <p:grpSp>
        <p:nvGrpSpPr>
          <p:cNvPr id="2" name="6 - Ομάδα"/>
          <p:cNvGrpSpPr/>
          <p:nvPr/>
        </p:nvGrpSpPr>
        <p:grpSpPr>
          <a:xfrm>
            <a:off x="4636944" y="3058511"/>
            <a:ext cx="4507057" cy="2427287"/>
            <a:chOff x="5094515" y="2737032"/>
            <a:chExt cx="6720113" cy="3377378"/>
          </a:xfrm>
        </p:grpSpPr>
        <p:pic>
          <p:nvPicPr>
            <p:cNvPr id="17" name="Picture 1"/>
            <p:cNvPicPr>
              <a:picLocks noChangeAspect="1" noChangeArrowheads="1"/>
            </p:cNvPicPr>
            <p:nvPr/>
          </p:nvPicPr>
          <p:blipFill>
            <a:blip r:embed="rId4" cstate="print"/>
            <a:srcRect l="52207" t="28968" r="34407" b="41072"/>
            <a:stretch>
              <a:fillRect/>
            </a:stretch>
          </p:blipFill>
          <p:spPr bwMode="auto">
            <a:xfrm>
              <a:off x="5094515" y="2737032"/>
              <a:ext cx="2641600" cy="3324014"/>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srcRect l="34383" t="28125" r="51896" b="42113"/>
            <a:stretch>
              <a:fillRect/>
            </a:stretch>
          </p:blipFill>
          <p:spPr bwMode="auto">
            <a:xfrm>
              <a:off x="9085942" y="2786744"/>
              <a:ext cx="2728686" cy="3327666"/>
            </a:xfrm>
            <a:prstGeom prst="rect">
              <a:avLst/>
            </a:prstGeom>
            <a:noFill/>
            <a:ln w="9525">
              <a:noFill/>
              <a:miter lim="800000"/>
              <a:headEnd/>
              <a:tailEnd/>
            </a:ln>
          </p:spPr>
        </p:pic>
        <p:sp>
          <p:nvSpPr>
            <p:cNvPr id="19" name="18 - Δεξιό βέλος"/>
            <p:cNvSpPr/>
            <p:nvPr/>
          </p:nvSpPr>
          <p:spPr>
            <a:xfrm>
              <a:off x="7997371" y="3933371"/>
              <a:ext cx="928915" cy="46445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grpSp>
      <p:pic>
        <p:nvPicPr>
          <p:cNvPr id="20" name="19 - Εικόνα" descr="E:\Δια βίου Προγράμματα\FEDIA\Photos of FeDia_2015\Fedia mathimata\DSC08060.JPG"/>
          <p:cNvPicPr/>
          <p:nvPr/>
        </p:nvPicPr>
        <p:blipFill rotWithShape="1">
          <a:blip r:embed="rId6" cstate="print"/>
          <a:srcRect l="14095" t="29819" r="58657" b="47200"/>
          <a:stretch/>
        </p:blipFill>
        <p:spPr bwMode="auto">
          <a:xfrm>
            <a:off x="5100145" y="2969699"/>
            <a:ext cx="3337560" cy="2575560"/>
          </a:xfrm>
          <a:prstGeom prst="rect">
            <a:avLst/>
          </a:prstGeom>
          <a:noFill/>
          <a:ln w="9525">
            <a:noFill/>
            <a:miter lim="800000"/>
            <a:headEnd/>
            <a:tailEnd/>
          </a:ln>
        </p:spPr>
      </p:pic>
      <p:sp>
        <p:nvSpPr>
          <p:cNvPr id="21" name="3 - Θέση αριθμού διαφάνειας"/>
          <p:cNvSpPr txBox="1">
            <a:spLocks/>
          </p:cNvSpPr>
          <p:nvPr/>
        </p:nvSpPr>
        <p:spPr bwMode="gray">
          <a:xfrm>
            <a:off x="7764406" y="-209550"/>
            <a:ext cx="628649" cy="767687"/>
          </a:xfrm>
          <a:prstGeom prst="rect">
            <a:avLst/>
          </a:prstGeom>
        </p:spPr>
        <p:txBody>
          <a:bodyPr vert="horz"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fld id="{2C02DD4E-B250-43A4-9314-13283928072D}" type="slidenum">
              <a:rPr kumimoji="0" lang="el-GR" sz="28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l-GR" sz="28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348162" name="Picture 2"/>
          <p:cNvPicPr>
            <a:picLocks noChangeAspect="1" noChangeArrowheads="1"/>
          </p:cNvPicPr>
          <p:nvPr/>
        </p:nvPicPr>
        <p:blipFill>
          <a:blip r:embed="rId7" cstate="print"/>
          <a:srcRect l="64826" t="43319" r="24632" b="51724"/>
          <a:stretch>
            <a:fillRect/>
          </a:stretch>
        </p:blipFill>
        <p:spPr bwMode="auto">
          <a:xfrm>
            <a:off x="6527440" y="5722884"/>
            <a:ext cx="1654865" cy="5833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linds(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48162"/>
                                        </p:tgtEl>
                                        <p:attrNameLst>
                                          <p:attrName>style.visibility</p:attrName>
                                        </p:attrNameLst>
                                      </p:cBhvr>
                                      <p:to>
                                        <p:strVal val="visible"/>
                                      </p:to>
                                    </p:set>
                                    <p:animEffect transition="in" filter="blinds(horizontal)">
                                      <p:cBhvr>
                                        <p:cTn id="37" dur="500"/>
                                        <p:tgtEl>
                                          <p:spTgt spid="348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817F5F5-1614-1149-B578-C24F52580E92}"/>
              </a:ext>
            </a:extLst>
          </p:cNvPr>
          <p:cNvSpPr>
            <a:spLocks noGrp="1"/>
          </p:cNvSpPr>
          <p:nvPr>
            <p:ph type="title"/>
          </p:nvPr>
        </p:nvSpPr>
        <p:spPr>
          <a:xfrm>
            <a:off x="692671" y="322637"/>
            <a:ext cx="7886700" cy="435605"/>
          </a:xfrm>
          <a:solidFill>
            <a:srgbClr val="990033"/>
          </a:solidFill>
        </p:spPr>
        <p:style>
          <a:lnRef idx="0">
            <a:schemeClr val="accent2"/>
          </a:lnRef>
          <a:fillRef idx="3">
            <a:schemeClr val="accent2"/>
          </a:fillRef>
          <a:effectRef idx="3">
            <a:schemeClr val="accent2"/>
          </a:effectRef>
          <a:fontRef idx="minor">
            <a:schemeClr val="lt1"/>
          </a:fontRef>
        </p:style>
        <p:txBody>
          <a:bodyPr>
            <a:noAutofit/>
          </a:bodyPr>
          <a:lstStyle/>
          <a:p>
            <a:r>
              <a:rPr lang="el-GR" sz="3600" b="1" dirty="0"/>
              <a:t>Μοντέλο Διδακτικής Αναδόμησης</a:t>
            </a:r>
            <a:endParaRPr lang="el-GR" sz="3600" b="1" dirty="0">
              <a:latin typeface="+mn-lt"/>
            </a:endParaRPr>
          </a:p>
        </p:txBody>
      </p:sp>
      <p:pic>
        <p:nvPicPr>
          <p:cNvPr id="5" name="Θέση περιεχομένου 4">
            <a:extLst>
              <a:ext uri="{FF2B5EF4-FFF2-40B4-BE49-F238E27FC236}">
                <a16:creationId xmlns:a16="http://schemas.microsoft.com/office/drawing/2014/main" xmlns="" id="{352AE9E3-CEB2-5644-9593-8E3514B11385}"/>
              </a:ext>
            </a:extLst>
          </p:cNvPr>
          <p:cNvPicPr>
            <a:picLocks noGrp="1" noChangeAspect="1"/>
          </p:cNvPicPr>
          <p:nvPr>
            <p:ph idx="1"/>
          </p:nvPr>
        </p:nvPicPr>
        <p:blipFill rotWithShape="1">
          <a:blip r:embed="rId3" cstate="print"/>
          <a:srcRect b="11481"/>
          <a:stretch/>
        </p:blipFill>
        <p:spPr>
          <a:xfrm>
            <a:off x="508351" y="1385626"/>
            <a:ext cx="8255340" cy="4086747"/>
          </a:xfrm>
        </p:spPr>
      </p:pic>
      <p:sp>
        <p:nvSpPr>
          <p:cNvPr id="6" name="Στρογγυλεμένο ορθογώνιο 5">
            <a:extLst>
              <a:ext uri="{FF2B5EF4-FFF2-40B4-BE49-F238E27FC236}">
                <a16:creationId xmlns:a16="http://schemas.microsoft.com/office/drawing/2014/main" xmlns="" id="{EC29F7A3-C0C5-0049-9613-B0C7D36A2BA5}"/>
              </a:ext>
            </a:extLst>
          </p:cNvPr>
          <p:cNvSpPr/>
          <p:nvPr/>
        </p:nvSpPr>
        <p:spPr>
          <a:xfrm>
            <a:off x="444330" y="4279843"/>
            <a:ext cx="3572097" cy="1407497"/>
          </a:xfrm>
          <a:prstGeom prst="roundRect">
            <a:avLst/>
          </a:prstGeom>
          <a:solidFill>
            <a:srgbClr val="E5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1500" b="1" dirty="0">
                <a:solidFill>
                  <a:schemeClr val="tx2"/>
                </a:solidFill>
                <a:ea typeface="Times New Roman" panose="02020603050405020304" pitchFamily="18" charset="0"/>
              </a:rPr>
              <a:t>(1)</a:t>
            </a:r>
          </a:p>
          <a:p>
            <a:pPr lvl="0" algn="ctr"/>
            <a:r>
              <a:rPr lang="el-GR" sz="1500" b="1" dirty="0">
                <a:solidFill>
                  <a:schemeClr val="tx2"/>
                </a:solidFill>
                <a:ea typeface="Times New Roman" panose="02020603050405020304" pitchFamily="18" charset="0"/>
              </a:rPr>
              <a:t>Διασ</a:t>
            </a:r>
            <a:r>
              <a:rPr lang="en-US" sz="1500" b="1" dirty="0">
                <a:solidFill>
                  <a:schemeClr val="tx2"/>
                </a:solidFill>
                <a:ea typeface="Times New Roman" panose="02020603050405020304" pitchFamily="18" charset="0"/>
              </a:rPr>
              <a:t>ά</a:t>
            </a:r>
            <a:r>
              <a:rPr lang="el-GR" sz="1500" b="1" dirty="0">
                <a:solidFill>
                  <a:schemeClr val="tx2"/>
                </a:solidFill>
                <a:ea typeface="Times New Roman" panose="02020603050405020304" pitchFamily="18" charset="0"/>
              </a:rPr>
              <a:t>φηση και ανάλυση του επιστημονικού περιεχομένου</a:t>
            </a:r>
          </a:p>
          <a:p>
            <a:pPr lvl="0" algn="ctr"/>
            <a:r>
              <a:rPr lang="el-GR" sz="1500" dirty="0">
                <a:solidFill>
                  <a:schemeClr val="tx2"/>
                </a:solidFill>
                <a:ea typeface="Times New Roman" panose="02020603050405020304" pitchFamily="18" charset="0"/>
              </a:rPr>
              <a:t>Διασάφηση του περιεχομένου </a:t>
            </a:r>
          </a:p>
          <a:p>
            <a:pPr lvl="0" algn="ctr"/>
            <a:r>
              <a:rPr lang="el-GR" sz="1500" dirty="0">
                <a:solidFill>
                  <a:schemeClr val="tx2"/>
                </a:solidFill>
                <a:ea typeface="Times New Roman" panose="02020603050405020304" pitchFamily="18" charset="0"/>
              </a:rPr>
              <a:t>&amp; </a:t>
            </a:r>
          </a:p>
          <a:p>
            <a:pPr lvl="0" algn="ctr"/>
            <a:r>
              <a:rPr lang="el-GR" sz="1500" dirty="0">
                <a:solidFill>
                  <a:schemeClr val="tx2"/>
                </a:solidFill>
                <a:ea typeface="Times New Roman" panose="02020603050405020304" pitchFamily="18" charset="0"/>
              </a:rPr>
              <a:t>Ανάλυση της εκπαιδευτικής αξίας</a:t>
            </a:r>
          </a:p>
        </p:txBody>
      </p:sp>
      <p:sp>
        <p:nvSpPr>
          <p:cNvPr id="7" name="Στρογγυλεμένο ορθογώνιο 6">
            <a:extLst>
              <a:ext uri="{FF2B5EF4-FFF2-40B4-BE49-F238E27FC236}">
                <a16:creationId xmlns:a16="http://schemas.microsoft.com/office/drawing/2014/main" xmlns="" id="{D91DAE52-1B8C-EF47-969E-C3FAA9C70D82}"/>
              </a:ext>
            </a:extLst>
          </p:cNvPr>
          <p:cNvSpPr/>
          <p:nvPr/>
        </p:nvSpPr>
        <p:spPr>
          <a:xfrm>
            <a:off x="5337537" y="4279843"/>
            <a:ext cx="3362134" cy="1407498"/>
          </a:xfrm>
          <a:prstGeom prst="roundRect">
            <a:avLst/>
          </a:prstGeom>
          <a:solidFill>
            <a:srgbClr val="E5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1500" b="1" dirty="0">
                <a:solidFill>
                  <a:schemeClr val="tx2"/>
                </a:solidFill>
                <a:ea typeface="Times New Roman" panose="02020603050405020304" pitchFamily="18" charset="0"/>
              </a:rPr>
              <a:t>(2)</a:t>
            </a:r>
          </a:p>
          <a:p>
            <a:pPr lvl="0" algn="ctr"/>
            <a:r>
              <a:rPr lang="el-GR" sz="1500" b="1" dirty="0">
                <a:solidFill>
                  <a:schemeClr val="tx2"/>
                </a:solidFill>
                <a:ea typeface="Times New Roman" panose="02020603050405020304" pitchFamily="18" charset="0"/>
              </a:rPr>
              <a:t>Έρευνα για τη διδασκαλία &amp; μάθηση</a:t>
            </a:r>
          </a:p>
          <a:p>
            <a:pPr lvl="0" algn="ctr"/>
            <a:r>
              <a:rPr lang="el-GR" sz="1500" dirty="0">
                <a:solidFill>
                  <a:schemeClr val="tx2"/>
                </a:solidFill>
                <a:ea typeface="Times New Roman" panose="02020603050405020304" pitchFamily="18" charset="0"/>
              </a:rPr>
              <a:t>Αντιλήψεις των μαθητών</a:t>
            </a:r>
          </a:p>
          <a:p>
            <a:pPr lvl="0" algn="ctr"/>
            <a:r>
              <a:rPr lang="el-GR" sz="1500" dirty="0">
                <a:solidFill>
                  <a:schemeClr val="tx2"/>
                </a:solidFill>
                <a:ea typeface="Times New Roman" panose="02020603050405020304" pitchFamily="18" charset="0"/>
              </a:rPr>
              <a:t>Διαδικασίες διδασκαλίας και μάθησης</a:t>
            </a:r>
          </a:p>
          <a:p>
            <a:pPr lvl="0" algn="ctr"/>
            <a:r>
              <a:rPr lang="el-GR" sz="1500" dirty="0">
                <a:solidFill>
                  <a:schemeClr val="tx2"/>
                </a:solidFill>
                <a:ea typeface="Times New Roman" panose="02020603050405020304" pitchFamily="18" charset="0"/>
              </a:rPr>
              <a:t>Απόψεις και αντιλήψεις εκπαιδευτικώ</a:t>
            </a:r>
            <a:r>
              <a:rPr lang="el-GR" sz="1500" dirty="0">
                <a:solidFill>
                  <a:schemeClr val="tx1"/>
                </a:solidFill>
                <a:ea typeface="Times New Roman" panose="02020603050405020304" pitchFamily="18" charset="0"/>
              </a:rPr>
              <a:t>ν</a:t>
            </a:r>
          </a:p>
        </p:txBody>
      </p:sp>
      <p:sp>
        <p:nvSpPr>
          <p:cNvPr id="8" name="Στρογγυλεμένο ορθογώνιο 7">
            <a:extLst>
              <a:ext uri="{FF2B5EF4-FFF2-40B4-BE49-F238E27FC236}">
                <a16:creationId xmlns:a16="http://schemas.microsoft.com/office/drawing/2014/main" xmlns="" id="{BC635265-AA3F-A943-99B9-D52D32925C40}"/>
              </a:ext>
            </a:extLst>
          </p:cNvPr>
          <p:cNvSpPr/>
          <p:nvPr/>
        </p:nvSpPr>
        <p:spPr>
          <a:xfrm>
            <a:off x="2743862" y="1444816"/>
            <a:ext cx="3784319" cy="1203797"/>
          </a:xfrm>
          <a:prstGeom prst="roundRect">
            <a:avLst/>
          </a:prstGeom>
          <a:solidFill>
            <a:srgbClr val="E5E6E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1500" b="1" dirty="0">
                <a:solidFill>
                  <a:schemeClr val="tx2"/>
                </a:solidFill>
                <a:ea typeface="Times New Roman" panose="02020603050405020304" pitchFamily="18" charset="0"/>
              </a:rPr>
              <a:t>(3)</a:t>
            </a:r>
          </a:p>
          <a:p>
            <a:pPr lvl="0" algn="ctr"/>
            <a:r>
              <a:rPr lang="el-GR" sz="1500" b="1" dirty="0">
                <a:solidFill>
                  <a:schemeClr val="tx2"/>
                </a:solidFill>
                <a:ea typeface="Times New Roman" panose="02020603050405020304" pitchFamily="18" charset="0"/>
              </a:rPr>
              <a:t>Σχεδιασμός και αξιολόγηση περιβαλλόντων διδασκαλίας και μάθησης</a:t>
            </a:r>
          </a:p>
          <a:p>
            <a:pPr lvl="0" algn="ctr"/>
            <a:r>
              <a:rPr lang="el-GR" sz="1500" dirty="0">
                <a:solidFill>
                  <a:schemeClr val="tx2"/>
                </a:solidFill>
                <a:ea typeface="Times New Roman" panose="02020603050405020304" pitchFamily="18" charset="0"/>
              </a:rPr>
              <a:t>Λαμβάνονται υπόψη θέματα πραγματικών περιβαλλόντων διδασκαλίας και μάθησης </a:t>
            </a:r>
          </a:p>
        </p:txBody>
      </p:sp>
      <p:sp>
        <p:nvSpPr>
          <p:cNvPr id="10" name="TextBox 9">
            <a:extLst>
              <a:ext uri="{FF2B5EF4-FFF2-40B4-BE49-F238E27FC236}">
                <a16:creationId xmlns:a16="http://schemas.microsoft.com/office/drawing/2014/main" xmlns="" id="{A2296112-9C8B-6941-AD8B-4341A296D87B}"/>
              </a:ext>
            </a:extLst>
          </p:cNvPr>
          <p:cNvSpPr txBox="1"/>
          <p:nvPr/>
        </p:nvSpPr>
        <p:spPr>
          <a:xfrm>
            <a:off x="5140348" y="6099757"/>
            <a:ext cx="3756512" cy="300082"/>
          </a:xfrm>
          <a:prstGeom prst="rect">
            <a:avLst/>
          </a:prstGeom>
          <a:noFill/>
        </p:spPr>
        <p:txBody>
          <a:bodyPr wrap="square">
            <a:spAutoFit/>
          </a:bodyPr>
          <a:lstStyle/>
          <a:p>
            <a:pPr algn="ctr"/>
            <a:r>
              <a:rPr lang="en" sz="1350" dirty="0">
                <a:solidFill>
                  <a:srgbClr val="374558"/>
                </a:solidFill>
              </a:rPr>
              <a:t>(</a:t>
            </a:r>
            <a:r>
              <a:rPr lang="en" sz="1350" dirty="0" err="1">
                <a:solidFill>
                  <a:srgbClr val="374558"/>
                </a:solidFill>
              </a:rPr>
              <a:t>Duit</a:t>
            </a:r>
            <a:r>
              <a:rPr lang="en" sz="1350" dirty="0">
                <a:solidFill>
                  <a:srgbClr val="374558"/>
                </a:solidFill>
              </a:rPr>
              <a:t>  200</a:t>
            </a:r>
            <a:r>
              <a:rPr lang="el-GR" sz="1350" dirty="0">
                <a:solidFill>
                  <a:srgbClr val="374558"/>
                </a:solidFill>
              </a:rPr>
              <a:t>7, </a:t>
            </a:r>
            <a:r>
              <a:rPr lang="en" sz="1350" dirty="0">
                <a:solidFill>
                  <a:srgbClr val="374558"/>
                </a:solidFill>
              </a:rPr>
              <a:t> </a:t>
            </a:r>
            <a:r>
              <a:rPr lang="en" sz="1350" dirty="0" err="1">
                <a:solidFill>
                  <a:srgbClr val="374558"/>
                </a:solidFill>
              </a:rPr>
              <a:t>Duit</a:t>
            </a:r>
            <a:r>
              <a:rPr lang="en" sz="1350" dirty="0">
                <a:solidFill>
                  <a:srgbClr val="374558"/>
                </a:solidFill>
              </a:rPr>
              <a:t> </a:t>
            </a:r>
            <a:r>
              <a:rPr lang="el-GR" sz="1350" dirty="0">
                <a:solidFill>
                  <a:srgbClr val="374558"/>
                </a:solidFill>
              </a:rPr>
              <a:t>κ.ά.  2012</a:t>
            </a:r>
            <a:r>
              <a:rPr lang="en-US" sz="1350" dirty="0">
                <a:solidFill>
                  <a:srgbClr val="374558"/>
                </a:solidFill>
              </a:rPr>
              <a:t>, </a:t>
            </a:r>
            <a:r>
              <a:rPr lang="en-US" sz="1350" dirty="0" err="1">
                <a:solidFill>
                  <a:srgbClr val="374558"/>
                </a:solidFill>
              </a:rPr>
              <a:t>Stavrou</a:t>
            </a:r>
            <a:r>
              <a:rPr lang="en-US" sz="1350" dirty="0">
                <a:solidFill>
                  <a:srgbClr val="374558"/>
                </a:solidFill>
              </a:rPr>
              <a:t> &amp; </a:t>
            </a:r>
            <a:r>
              <a:rPr lang="en-US" sz="1350" dirty="0" err="1">
                <a:solidFill>
                  <a:srgbClr val="374558"/>
                </a:solidFill>
              </a:rPr>
              <a:t>Duit</a:t>
            </a:r>
            <a:r>
              <a:rPr lang="en-US" sz="1350" dirty="0">
                <a:solidFill>
                  <a:srgbClr val="374558"/>
                </a:solidFill>
              </a:rPr>
              <a:t> 2014</a:t>
            </a:r>
            <a:r>
              <a:rPr lang="el-GR" sz="1350" dirty="0">
                <a:solidFill>
                  <a:srgbClr val="374558"/>
                </a:solidFill>
              </a:rPr>
              <a:t>)</a:t>
            </a:r>
          </a:p>
        </p:txBody>
      </p:sp>
      <p:sp>
        <p:nvSpPr>
          <p:cNvPr id="3" name="Θέση αριθμού διαφάνειας 2">
            <a:extLst>
              <a:ext uri="{FF2B5EF4-FFF2-40B4-BE49-F238E27FC236}">
                <a16:creationId xmlns:a16="http://schemas.microsoft.com/office/drawing/2014/main" xmlns="" id="{098BCBBA-45AD-A84E-B726-8D9EF0D17495}"/>
              </a:ext>
            </a:extLst>
          </p:cNvPr>
          <p:cNvSpPr>
            <a:spLocks noGrp="1"/>
          </p:cNvSpPr>
          <p:nvPr>
            <p:ph type="sldNum" sz="quarter" idx="12"/>
          </p:nvPr>
        </p:nvSpPr>
        <p:spPr/>
        <p:txBody>
          <a:bodyPr/>
          <a:lstStyle/>
          <a:p>
            <a:fld id="{59EE8365-17C1-974E-B18D-1D226F2D1A43}" type="slidenum">
              <a:rPr lang="el-GR" smtClean="0"/>
              <a:pPr/>
              <a:t>6</a:t>
            </a:fld>
            <a:endParaRPr lang="el-GR"/>
          </a:p>
        </p:txBody>
      </p:sp>
    </p:spTree>
    <p:extLst>
      <p:ext uri="{BB962C8B-B14F-4D97-AF65-F5344CB8AC3E}">
        <p14:creationId xmlns:p14="http://schemas.microsoft.com/office/powerpoint/2010/main" xmlns="" val="8090270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a:xfrm>
            <a:off x="7764406" y="-209550"/>
            <a:ext cx="628649" cy="767687"/>
          </a:xfrm>
        </p:spPr>
        <p:txBody>
          <a:bodyPr/>
          <a:lstStyle/>
          <a:p>
            <a:fld id="{2C02DD4E-B250-43A4-9314-13283928072D}" type="slidenum">
              <a:rPr lang="el-GR" smtClean="0"/>
              <a:pPr/>
              <a:t>60</a:t>
            </a:fld>
            <a:endParaRPr lang="el-GR" dirty="0"/>
          </a:p>
        </p:txBody>
      </p:sp>
      <p:sp>
        <p:nvSpPr>
          <p:cNvPr id="5" name="4 - Ορθογώνιο"/>
          <p:cNvSpPr/>
          <p:nvPr/>
        </p:nvSpPr>
        <p:spPr>
          <a:xfrm>
            <a:off x="-28997" y="1"/>
            <a:ext cx="9209509" cy="523220"/>
          </a:xfrm>
          <a:prstGeom prst="rect">
            <a:avLst/>
          </a:prstGeom>
        </p:spPr>
        <p:txBody>
          <a:bodyPr wrap="none">
            <a:spAutoFit/>
          </a:bodyPr>
          <a:lstStyle/>
          <a:p>
            <a:pPr algn="ctr"/>
            <a:r>
              <a:rPr lang="el-GR" sz="2800" b="1" dirty="0" smtClean="0"/>
              <a:t>9</a:t>
            </a:r>
            <a:r>
              <a:rPr lang="el-GR" sz="2800" b="1" baseline="30000" dirty="0" smtClean="0"/>
              <a:t>ο</a:t>
            </a:r>
            <a:r>
              <a:rPr lang="el-GR" sz="2800" b="1" dirty="0" smtClean="0"/>
              <a:t> μάθημα: Φιλτράρισμα νερού μέσω των φίλτρων της Ν-ΕΤ</a:t>
            </a:r>
            <a:endParaRPr lang="el-GR" sz="2800" b="1" dirty="0"/>
          </a:p>
        </p:txBody>
      </p:sp>
      <p:sp>
        <p:nvSpPr>
          <p:cNvPr id="6" name="5 - TextBox"/>
          <p:cNvSpPr txBox="1"/>
          <p:nvPr/>
        </p:nvSpPr>
        <p:spPr>
          <a:xfrm>
            <a:off x="314325" y="895350"/>
            <a:ext cx="3971925" cy="52322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Θέτω ερωτήματα</a:t>
            </a:r>
            <a:endParaRPr lang="el-GR" sz="2800" dirty="0"/>
          </a:p>
        </p:txBody>
      </p:sp>
      <p:sp>
        <p:nvSpPr>
          <p:cNvPr id="7" name="6 - TextBox"/>
          <p:cNvSpPr txBox="1"/>
          <p:nvPr/>
        </p:nvSpPr>
        <p:spPr>
          <a:xfrm>
            <a:off x="328612" y="2228850"/>
            <a:ext cx="3957638" cy="52322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Παρατηρώ</a:t>
            </a:r>
            <a:endParaRPr lang="el-GR" sz="2800" dirty="0"/>
          </a:p>
        </p:txBody>
      </p:sp>
      <p:sp>
        <p:nvSpPr>
          <p:cNvPr id="8" name="7 - TextBox"/>
          <p:cNvSpPr txBox="1"/>
          <p:nvPr/>
        </p:nvSpPr>
        <p:spPr>
          <a:xfrm>
            <a:off x="328612" y="3543300"/>
            <a:ext cx="3957638" cy="954107"/>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Συλλέγω και ερμηνεύω δεδομένα</a:t>
            </a:r>
            <a:endParaRPr lang="el-GR" sz="2800" dirty="0"/>
          </a:p>
        </p:txBody>
      </p:sp>
      <p:sp>
        <p:nvSpPr>
          <p:cNvPr id="9" name="8 - TextBox"/>
          <p:cNvSpPr txBox="1"/>
          <p:nvPr/>
        </p:nvSpPr>
        <p:spPr>
          <a:xfrm>
            <a:off x="300037" y="5276851"/>
            <a:ext cx="3986213" cy="954107"/>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smtClean="0"/>
              <a:t>Κατασκευάζω και επικοινωνώ εξηγήσεις</a:t>
            </a:r>
            <a:endParaRPr lang="el-GR" sz="2800" dirty="0"/>
          </a:p>
        </p:txBody>
      </p:sp>
      <p:sp>
        <p:nvSpPr>
          <p:cNvPr id="10" name="9 - Βέλος προς τα κάτω"/>
          <p:cNvSpPr/>
          <p:nvPr/>
        </p:nvSpPr>
        <p:spPr>
          <a:xfrm>
            <a:off x="2371725" y="1504950"/>
            <a:ext cx="314325" cy="666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Βέλος προς τα κάτω"/>
          <p:cNvSpPr/>
          <p:nvPr/>
        </p:nvSpPr>
        <p:spPr>
          <a:xfrm>
            <a:off x="2359959" y="2800350"/>
            <a:ext cx="314325" cy="666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Βέλος προς τα κάτω"/>
          <p:cNvSpPr/>
          <p:nvPr/>
        </p:nvSpPr>
        <p:spPr>
          <a:xfrm>
            <a:off x="2373406" y="4354606"/>
            <a:ext cx="314325" cy="666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9" name="Picture 2"/>
          <p:cNvPicPr>
            <a:picLocks noChangeAspect="1" noChangeArrowheads="1"/>
          </p:cNvPicPr>
          <p:nvPr/>
        </p:nvPicPr>
        <p:blipFill>
          <a:blip r:embed="rId2" cstate="print"/>
          <a:srcRect l="4905" t="15365" r="53807" b="49479"/>
          <a:stretch>
            <a:fillRect/>
          </a:stretch>
        </p:blipFill>
        <p:spPr bwMode="auto">
          <a:xfrm>
            <a:off x="4712904" y="541940"/>
            <a:ext cx="4029075" cy="2571750"/>
          </a:xfrm>
          <a:prstGeom prst="rect">
            <a:avLst/>
          </a:prstGeom>
          <a:noFill/>
          <a:ln w="9525">
            <a:noFill/>
            <a:miter lim="800000"/>
            <a:headEnd/>
            <a:tailEnd/>
          </a:ln>
        </p:spPr>
      </p:pic>
      <p:pic>
        <p:nvPicPr>
          <p:cNvPr id="20" name="19 - Εικόνα" descr="DSC08082.JPG"/>
          <p:cNvPicPr>
            <a:picLocks noChangeAspect="1"/>
          </p:cNvPicPr>
          <p:nvPr/>
        </p:nvPicPr>
        <p:blipFill>
          <a:blip r:embed="rId3" cstate="print"/>
          <a:srcRect l="14229" t="38884" r="37356" b="11768"/>
          <a:stretch>
            <a:fillRect/>
          </a:stretch>
        </p:blipFill>
        <p:spPr>
          <a:xfrm>
            <a:off x="4579882" y="1472257"/>
            <a:ext cx="3879377" cy="2910556"/>
          </a:xfrm>
          <a:prstGeom prst="rect">
            <a:avLst/>
          </a:prstGeom>
        </p:spPr>
      </p:pic>
      <p:pic>
        <p:nvPicPr>
          <p:cNvPr id="21" name="20 - Εικόνα" descr="DSC08061.JPG"/>
          <p:cNvPicPr>
            <a:picLocks noChangeAspect="1"/>
          </p:cNvPicPr>
          <p:nvPr/>
        </p:nvPicPr>
        <p:blipFill>
          <a:blip r:embed="rId4" cstate="print"/>
          <a:srcRect l="24706" t="25921" r="27441" b="26567"/>
          <a:stretch>
            <a:fillRect/>
          </a:stretch>
        </p:blipFill>
        <p:spPr>
          <a:xfrm>
            <a:off x="4272456" y="2935014"/>
            <a:ext cx="3418292" cy="2819400"/>
          </a:xfrm>
          <a:prstGeom prst="rect">
            <a:avLst/>
          </a:prstGeom>
        </p:spPr>
      </p:pic>
      <p:pic>
        <p:nvPicPr>
          <p:cNvPr id="22" name="21 - Εικόνα" descr="E:\Δια βίου Προγράμματα\FEDIA\Photos of FeDia_2015\Fedia mathimata\DSC08064.JPG"/>
          <p:cNvPicPr/>
          <p:nvPr/>
        </p:nvPicPr>
        <p:blipFill>
          <a:blip r:embed="rId5" cstate="print"/>
          <a:srcRect l="2041" t="47322" r="2213"/>
          <a:stretch>
            <a:fillRect/>
          </a:stretch>
        </p:blipFill>
        <p:spPr bwMode="auto">
          <a:xfrm>
            <a:off x="4720294" y="4351283"/>
            <a:ext cx="3722141" cy="2096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 Διάγραμμα"/>
          <p:cNvGraphicFramePr/>
          <p:nvPr/>
        </p:nvGraphicFramePr>
        <p:xfrm>
          <a:off x="0" y="1"/>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p:cNvSpPr>
          <p:nvPr>
            <p:ph type="title"/>
          </p:nvPr>
        </p:nvSpPr>
        <p:spPr>
          <a:xfrm>
            <a:off x="971600" y="260648"/>
            <a:ext cx="7554686" cy="787790"/>
          </a:xfrm>
          <a:solidFill>
            <a:srgbClr val="990033"/>
          </a:solidFill>
          <a:ln>
            <a:noFill/>
          </a:ln>
        </p:spPr>
        <p:style>
          <a:lnRef idx="2">
            <a:schemeClr val="accent4"/>
          </a:lnRef>
          <a:fillRef idx="1">
            <a:schemeClr val="lt1"/>
          </a:fillRef>
          <a:effectRef idx="0">
            <a:schemeClr val="accent4"/>
          </a:effectRef>
          <a:fontRef idx="minor">
            <a:schemeClr val="dk1"/>
          </a:fontRef>
        </p:style>
        <p:txBody>
          <a:bodyPr>
            <a:normAutofit/>
          </a:bodyPr>
          <a:lstStyle/>
          <a:p>
            <a:pPr algn="ctr"/>
            <a:r>
              <a:rPr lang="el-GR" sz="2800" b="1" dirty="0">
                <a:solidFill>
                  <a:schemeClr val="bg1"/>
                </a:solidFill>
              </a:rPr>
              <a:t>Σχεδιασμός &amp; Ανάπτυξη ΔΜ</a:t>
            </a:r>
            <a:r>
              <a:rPr lang="en-US" sz="2800" b="1" dirty="0">
                <a:solidFill>
                  <a:schemeClr val="bg1"/>
                </a:solidFill>
              </a:rPr>
              <a:t>A</a:t>
            </a:r>
            <a:endParaRPr lang="el-GR" sz="2800" b="1" dirty="0">
              <a:solidFill>
                <a:schemeClr val="bg1"/>
              </a:solidFill>
            </a:endParaRPr>
          </a:p>
        </p:txBody>
      </p:sp>
      <p:sp>
        <p:nvSpPr>
          <p:cNvPr id="2" name="Θέση αριθμού διαφάνειας 1"/>
          <p:cNvSpPr>
            <a:spLocks noGrp="1"/>
          </p:cNvSpPr>
          <p:nvPr>
            <p:ph type="sldNum" sz="quarter" idx="12"/>
          </p:nvPr>
        </p:nvSpPr>
        <p:spPr/>
        <p:txBody>
          <a:bodyPr/>
          <a:lstStyle/>
          <a:p>
            <a:fld id="{2C02DD4E-B250-43A4-9314-13283928072D}" type="slidenum">
              <a:rPr lang="el-GR" smtClean="0"/>
              <a:pPr/>
              <a:t>7</a:t>
            </a:fld>
            <a:endParaRPr lang="el-GR" dirty="0"/>
          </a:p>
        </p:txBody>
      </p:sp>
      <p:grpSp>
        <p:nvGrpSpPr>
          <p:cNvPr id="4" name="9 - Ομάδα"/>
          <p:cNvGrpSpPr/>
          <p:nvPr/>
        </p:nvGrpSpPr>
        <p:grpSpPr>
          <a:xfrm>
            <a:off x="662763" y="1178685"/>
            <a:ext cx="7160145" cy="5418667"/>
            <a:chOff x="350998" y="1178076"/>
            <a:chExt cx="7160145" cy="5418667"/>
          </a:xfrm>
        </p:grpSpPr>
        <p:graphicFrame>
          <p:nvGraphicFramePr>
            <p:cNvPr id="11" name="10 - Διάγραμμα"/>
            <p:cNvGraphicFramePr/>
            <p:nvPr/>
          </p:nvGraphicFramePr>
          <p:xfrm>
            <a:off x="1415143" y="1178076"/>
            <a:ext cx="6096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 TextBox"/>
            <p:cNvSpPr txBox="1"/>
            <p:nvPr/>
          </p:nvSpPr>
          <p:spPr>
            <a:xfrm rot="1339674">
              <a:off x="350998" y="2037769"/>
              <a:ext cx="1627946" cy="954107"/>
            </a:xfrm>
            <a:prstGeom prst="rect">
              <a:avLst/>
            </a:prstGeom>
            <a:noFill/>
          </p:spPr>
          <p:txBody>
            <a:bodyPr wrap="none" rtlCol="0">
              <a:spAutoFit/>
            </a:bodyPr>
            <a:lstStyle/>
            <a:p>
              <a:pPr algn="ctr"/>
              <a:r>
                <a:rPr lang="el-GR" sz="2800" b="1" dirty="0">
                  <a:solidFill>
                    <a:schemeClr val="bg1"/>
                  </a:solidFill>
                </a:rPr>
                <a:t>Δηλωτική</a:t>
              </a:r>
            </a:p>
            <a:p>
              <a:pPr algn="ctr"/>
              <a:r>
                <a:rPr lang="el-GR" sz="2800" b="1" dirty="0">
                  <a:solidFill>
                    <a:schemeClr val="bg1"/>
                  </a:solidFill>
                </a:rPr>
                <a:t>Γνώση</a:t>
              </a:r>
            </a:p>
          </p:txBody>
        </p:sp>
      </p:grpSp>
      <p:sp>
        <p:nvSpPr>
          <p:cNvPr id="15" name="14 - TextBox"/>
          <p:cNvSpPr txBox="1"/>
          <p:nvPr/>
        </p:nvSpPr>
        <p:spPr>
          <a:xfrm>
            <a:off x="7812360" y="2060848"/>
            <a:ext cx="397866" cy="646331"/>
          </a:xfrm>
          <a:prstGeom prst="rect">
            <a:avLst/>
          </a:prstGeom>
          <a:noFill/>
        </p:spPr>
        <p:txBody>
          <a:bodyPr wrap="none" rtlCol="0">
            <a:spAutoFit/>
          </a:bodyPr>
          <a:lstStyle/>
          <a:p>
            <a:r>
              <a:rPr lang="el-GR" sz="3600" b="1" dirty="0">
                <a:solidFill>
                  <a:schemeClr val="bg1"/>
                </a:solidFill>
              </a:rPr>
              <a:t>?</a:t>
            </a:r>
          </a:p>
        </p:txBody>
      </p:sp>
      <p:sp>
        <p:nvSpPr>
          <p:cNvPr id="3" name="TextBox 2">
            <a:extLst>
              <a:ext uri="{FF2B5EF4-FFF2-40B4-BE49-F238E27FC236}">
                <a16:creationId xmlns:a16="http://schemas.microsoft.com/office/drawing/2014/main" xmlns="" id="{3E4D627C-BC5C-4698-9B64-0750C5AD80C1}"/>
              </a:ext>
            </a:extLst>
          </p:cNvPr>
          <p:cNvSpPr txBox="1"/>
          <p:nvPr/>
        </p:nvSpPr>
        <p:spPr>
          <a:xfrm>
            <a:off x="1632857" y="2060848"/>
            <a:ext cx="655949" cy="769441"/>
          </a:xfrm>
          <a:prstGeom prst="rect">
            <a:avLst/>
          </a:prstGeom>
          <a:noFill/>
        </p:spPr>
        <p:txBody>
          <a:bodyPr wrap="none" rtlCol="0">
            <a:spAutoFit/>
          </a:bodyPr>
          <a:lstStyle/>
          <a:p>
            <a:r>
              <a:rPr lang="el-GR" sz="4400" dirty="0">
                <a:latin typeface="Century" panose="02040604050505020304" pitchFamily="18" charset="0"/>
              </a:rPr>
              <a:t>1 </a:t>
            </a:r>
            <a:endParaRPr lang="en-US" sz="4400" dirty="0">
              <a:latin typeface="Century" panose="02040604050505020304" pitchFamily="18" charset="0"/>
            </a:endParaRPr>
          </a:p>
        </p:txBody>
      </p:sp>
      <p:sp>
        <p:nvSpPr>
          <p:cNvPr id="12" name="TextBox 11">
            <a:extLst>
              <a:ext uri="{FF2B5EF4-FFF2-40B4-BE49-F238E27FC236}">
                <a16:creationId xmlns:a16="http://schemas.microsoft.com/office/drawing/2014/main" xmlns="" id="{8DE2BCEB-B576-4C5D-A0F9-A70A2F85132F}"/>
              </a:ext>
            </a:extLst>
          </p:cNvPr>
          <p:cNvSpPr txBox="1"/>
          <p:nvPr/>
        </p:nvSpPr>
        <p:spPr>
          <a:xfrm>
            <a:off x="7105953" y="1728276"/>
            <a:ext cx="498855" cy="769441"/>
          </a:xfrm>
          <a:prstGeom prst="rect">
            <a:avLst/>
          </a:prstGeom>
          <a:noFill/>
        </p:spPr>
        <p:txBody>
          <a:bodyPr wrap="none" rtlCol="0">
            <a:spAutoFit/>
          </a:bodyPr>
          <a:lstStyle/>
          <a:p>
            <a:r>
              <a:rPr lang="el-GR" sz="4400" dirty="0">
                <a:latin typeface="Century" panose="02040604050505020304" pitchFamily="18" charset="0"/>
              </a:rPr>
              <a:t>2</a:t>
            </a:r>
            <a:endParaRPr lang="en-US" sz="4400" dirty="0">
              <a:latin typeface="Century" panose="02040604050505020304" pitchFamily="18" charset="0"/>
            </a:endParaRPr>
          </a:p>
        </p:txBody>
      </p:sp>
      <p:sp>
        <p:nvSpPr>
          <p:cNvPr id="14" name="TextBox 13">
            <a:extLst>
              <a:ext uri="{FF2B5EF4-FFF2-40B4-BE49-F238E27FC236}">
                <a16:creationId xmlns:a16="http://schemas.microsoft.com/office/drawing/2014/main" xmlns="" id="{3C6C09E3-2B62-4781-B10D-D800AE3B1B00}"/>
              </a:ext>
            </a:extLst>
          </p:cNvPr>
          <p:cNvSpPr txBox="1"/>
          <p:nvPr/>
        </p:nvSpPr>
        <p:spPr>
          <a:xfrm>
            <a:off x="6777979" y="5629634"/>
            <a:ext cx="655949" cy="769441"/>
          </a:xfrm>
          <a:prstGeom prst="rect">
            <a:avLst/>
          </a:prstGeom>
          <a:noFill/>
        </p:spPr>
        <p:txBody>
          <a:bodyPr wrap="none" rtlCol="0">
            <a:spAutoFit/>
          </a:bodyPr>
          <a:lstStyle/>
          <a:p>
            <a:r>
              <a:rPr lang="el-GR" sz="4400" dirty="0">
                <a:latin typeface="Century" panose="02040604050505020304" pitchFamily="18" charset="0"/>
              </a:rPr>
              <a:t>3 </a:t>
            </a:r>
            <a:endParaRPr lang="en-US" sz="4400" dirty="0">
              <a:latin typeface="Century" panose="02040604050505020304" pitchFamily="18" charset="0"/>
            </a:endParaRPr>
          </a:p>
        </p:txBody>
      </p:sp>
    </p:spTree>
    <p:extLst>
      <p:ext uri="{BB962C8B-B14F-4D97-AF65-F5344CB8AC3E}">
        <p14:creationId xmlns:p14="http://schemas.microsoft.com/office/powerpoint/2010/main" xmlns="" val="5473702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2C31489-9378-4C3C-BEC7-1E3251B5A39C}"/>
              </a:ext>
            </a:extLst>
          </p:cNvPr>
          <p:cNvSpPr>
            <a:spLocks noGrp="1"/>
          </p:cNvSpPr>
          <p:nvPr>
            <p:ph type="ctrTitle"/>
          </p:nvPr>
        </p:nvSpPr>
        <p:spPr>
          <a:xfrm>
            <a:off x="755576" y="1196752"/>
            <a:ext cx="7772400" cy="1470025"/>
          </a:xfrm>
          <a:solidFill>
            <a:schemeClr val="accent5">
              <a:lumMod val="50000"/>
            </a:schemeClr>
          </a:solidFill>
        </p:spPr>
        <p:txBody>
          <a:bodyPr>
            <a:normAutofit fontScale="90000"/>
          </a:bodyPr>
          <a:lstStyle/>
          <a:p>
            <a:r>
              <a:rPr lang="el-GR" b="1" dirty="0">
                <a:solidFill>
                  <a:schemeClr val="bg1"/>
                </a:solidFill>
              </a:rPr>
              <a:t>Η περίπτωση του περιεχομένου της </a:t>
            </a:r>
            <a:r>
              <a:rPr lang="el-GR" b="1" dirty="0" err="1">
                <a:solidFill>
                  <a:schemeClr val="bg1"/>
                </a:solidFill>
              </a:rPr>
              <a:t>Νανοεπιστήμης</a:t>
            </a:r>
            <a:r>
              <a:rPr lang="el-GR" b="1" dirty="0">
                <a:solidFill>
                  <a:schemeClr val="bg1"/>
                </a:solidFill>
              </a:rPr>
              <a:t> - </a:t>
            </a:r>
            <a:r>
              <a:rPr lang="el-GR" b="1" dirty="0" err="1">
                <a:solidFill>
                  <a:schemeClr val="bg1"/>
                </a:solidFill>
              </a:rPr>
              <a:t>Νανοτεχνολογίας</a:t>
            </a:r>
            <a:endParaRPr lang="en-US" b="1" dirty="0">
              <a:solidFill>
                <a:schemeClr val="bg1"/>
              </a:solidFill>
            </a:endParaRPr>
          </a:p>
        </p:txBody>
      </p:sp>
    </p:spTree>
    <p:extLst>
      <p:ext uri="{BB962C8B-B14F-4D97-AF65-F5344CB8AC3E}">
        <p14:creationId xmlns:p14="http://schemas.microsoft.com/office/powerpoint/2010/main" xmlns="" val="12404103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Θέση αριθμού διαφάνειας"/>
          <p:cNvSpPr>
            <a:spLocks noGrp="1"/>
          </p:cNvSpPr>
          <p:nvPr>
            <p:ph type="sldNum" sz="quarter" idx="12"/>
          </p:nvPr>
        </p:nvSpPr>
        <p:spPr>
          <a:xfrm>
            <a:off x="7752506" y="202435"/>
            <a:ext cx="729343" cy="365125"/>
          </a:xfrm>
        </p:spPr>
        <p:txBody>
          <a:bodyPr/>
          <a:lstStyle/>
          <a:p>
            <a:fld id="{320143EB-075E-46C0-BAB9-B5C87EBBE8F2}" type="slidenum">
              <a:rPr lang="el-GR" sz="2000" smtClean="0"/>
              <a:pPr/>
              <a:t>9</a:t>
            </a:fld>
            <a:endParaRPr lang="el-GR" sz="2000" dirty="0"/>
          </a:p>
        </p:txBody>
      </p:sp>
      <p:pic>
        <p:nvPicPr>
          <p:cNvPr id="419841" name="Picture 1"/>
          <p:cNvPicPr>
            <a:picLocks noChangeAspect="1" noChangeArrowheads="1"/>
          </p:cNvPicPr>
          <p:nvPr/>
        </p:nvPicPr>
        <p:blipFill>
          <a:blip r:embed="rId2" cstate="print"/>
          <a:srcRect/>
          <a:stretch>
            <a:fillRect/>
          </a:stretch>
        </p:blipFill>
        <p:spPr bwMode="auto">
          <a:xfrm rot="10800000">
            <a:off x="0" y="692695"/>
            <a:ext cx="9144000" cy="2867742"/>
          </a:xfrm>
          <a:prstGeom prst="rect">
            <a:avLst/>
          </a:prstGeom>
          <a:noFill/>
          <a:ln w="9525">
            <a:noFill/>
            <a:miter lim="800000"/>
            <a:headEnd/>
            <a:tailEnd/>
          </a:ln>
        </p:spPr>
      </p:pic>
      <p:sp>
        <p:nvSpPr>
          <p:cNvPr id="11" name="10 - Ορθογώνιο"/>
          <p:cNvSpPr/>
          <p:nvPr/>
        </p:nvSpPr>
        <p:spPr>
          <a:xfrm>
            <a:off x="1328737" y="2819400"/>
            <a:ext cx="1871663" cy="7048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dirty="0">
              <a:solidFill>
                <a:schemeClr val="tx1"/>
              </a:solidFill>
            </a:endParaRPr>
          </a:p>
        </p:txBody>
      </p:sp>
      <p:sp>
        <p:nvSpPr>
          <p:cNvPr id="16" name="15 - TextBox"/>
          <p:cNvSpPr txBox="1"/>
          <p:nvPr/>
        </p:nvSpPr>
        <p:spPr>
          <a:xfrm>
            <a:off x="5580112" y="6347788"/>
            <a:ext cx="3529428" cy="307777"/>
          </a:xfrm>
          <a:prstGeom prst="rect">
            <a:avLst/>
          </a:prstGeom>
          <a:noFill/>
        </p:spPr>
        <p:txBody>
          <a:bodyPr wrap="none" rtlCol="0">
            <a:spAutoFit/>
          </a:bodyPr>
          <a:lstStyle/>
          <a:p>
            <a:r>
              <a:rPr lang="el-GR" sz="1400" dirty="0"/>
              <a:t>(</a:t>
            </a:r>
            <a:r>
              <a:rPr lang="en-US" sz="1400" dirty="0"/>
              <a:t>Kumar &amp; </a:t>
            </a:r>
            <a:r>
              <a:rPr lang="en-US" sz="1400" dirty="0" err="1"/>
              <a:t>Koumbhat</a:t>
            </a:r>
            <a:r>
              <a:rPr lang="en-US" sz="1400" dirty="0"/>
              <a:t>, 2016; </a:t>
            </a:r>
            <a:r>
              <a:rPr lang="en-US" sz="1400" dirty="0" err="1"/>
              <a:t>Murty</a:t>
            </a:r>
            <a:r>
              <a:rPr lang="en-US" sz="1400" dirty="0"/>
              <a:t> et al. 2013</a:t>
            </a:r>
            <a:r>
              <a:rPr lang="el-GR" sz="1400" dirty="0"/>
              <a:t>)</a:t>
            </a:r>
          </a:p>
        </p:txBody>
      </p:sp>
      <p:sp>
        <p:nvSpPr>
          <p:cNvPr id="18" name="17 - Δεξιό βέλος"/>
          <p:cNvSpPr/>
          <p:nvPr/>
        </p:nvSpPr>
        <p:spPr>
          <a:xfrm>
            <a:off x="5285051" y="4950702"/>
            <a:ext cx="962167" cy="555293"/>
          </a:xfrm>
          <a:prstGeom prst="right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l-GR" dirty="0"/>
          </a:p>
        </p:txBody>
      </p:sp>
      <p:sp>
        <p:nvSpPr>
          <p:cNvPr id="20" name="19 - TextBox"/>
          <p:cNvSpPr txBox="1"/>
          <p:nvPr/>
        </p:nvSpPr>
        <p:spPr>
          <a:xfrm>
            <a:off x="-2637" y="3685573"/>
            <a:ext cx="4872038" cy="954107"/>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a:t>Έρευνα στο εύρος 1-100</a:t>
            </a:r>
            <a:r>
              <a:rPr lang="en-US" sz="2800" dirty="0"/>
              <a:t>nm </a:t>
            </a:r>
            <a:r>
              <a:rPr lang="el-GR" sz="2800" dirty="0"/>
              <a:t>περίπου</a:t>
            </a:r>
          </a:p>
        </p:txBody>
      </p:sp>
      <p:sp>
        <p:nvSpPr>
          <p:cNvPr id="21" name="20 - TextBox"/>
          <p:cNvSpPr txBox="1"/>
          <p:nvPr/>
        </p:nvSpPr>
        <p:spPr>
          <a:xfrm>
            <a:off x="-4963" y="4883707"/>
            <a:ext cx="4867265" cy="52322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a:t>Διεπιστημονικό πεδίο έρευνας</a:t>
            </a:r>
          </a:p>
        </p:txBody>
      </p:sp>
      <p:sp>
        <p:nvSpPr>
          <p:cNvPr id="22" name="21 - TextBox"/>
          <p:cNvSpPr txBox="1"/>
          <p:nvPr/>
        </p:nvSpPr>
        <p:spPr>
          <a:xfrm>
            <a:off x="-1" y="5650955"/>
            <a:ext cx="4869401" cy="954107"/>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800" dirty="0"/>
              <a:t>Ανάπτυξη  υλικών με νέες ιδιότητες</a:t>
            </a:r>
          </a:p>
        </p:txBody>
      </p:sp>
      <p:sp>
        <p:nvSpPr>
          <p:cNvPr id="14" name="Τίτλος 1"/>
          <p:cNvSpPr txBox="1">
            <a:spLocks/>
          </p:cNvSpPr>
          <p:nvPr/>
        </p:nvSpPr>
        <p:spPr>
          <a:xfrm>
            <a:off x="755576" y="0"/>
            <a:ext cx="7554686" cy="620688"/>
          </a:xfrm>
          <a:prstGeom prst="rect">
            <a:avLst/>
          </a:prstGeom>
          <a:solidFill>
            <a:srgbClr val="990033"/>
          </a:solidFill>
          <a:ln w="254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p>
            <a:pPr lvl="0" algn="ctr">
              <a:spcBef>
                <a:spcPct val="0"/>
              </a:spcBef>
              <a:defRPr/>
            </a:pPr>
            <a:r>
              <a:rPr lang="el-GR" sz="2800" b="1" dirty="0">
                <a:solidFill>
                  <a:schemeClr val="bg1"/>
                </a:solidFill>
              </a:rPr>
              <a:t>Τι είναι η </a:t>
            </a:r>
            <a:r>
              <a:rPr lang="el-GR" sz="2800" b="1" dirty="0" err="1">
                <a:solidFill>
                  <a:schemeClr val="bg1"/>
                </a:solidFill>
              </a:rPr>
              <a:t>Νανοεπιστήμη</a:t>
            </a:r>
            <a:r>
              <a:rPr lang="el-GR" sz="2800" b="1" dirty="0">
                <a:solidFill>
                  <a:schemeClr val="bg1"/>
                </a:solidFill>
              </a:rPr>
              <a:t>-</a:t>
            </a:r>
            <a:r>
              <a:rPr lang="el-GR" sz="2800" b="1" dirty="0" err="1">
                <a:solidFill>
                  <a:schemeClr val="bg1"/>
                </a:solidFill>
              </a:rPr>
              <a:t>Νανοτεχνολογία</a:t>
            </a:r>
            <a:r>
              <a:rPr lang="el-GR" sz="2800" b="1" dirty="0">
                <a:solidFill>
                  <a:schemeClr val="bg1"/>
                </a:solidFill>
              </a:rPr>
              <a:t> (Ν-ΕΤ);</a:t>
            </a:r>
            <a:endParaRPr lang="en-US" sz="2800" b="1" dirty="0">
              <a:solidFill>
                <a:schemeClr val="bg1"/>
              </a:solidFill>
            </a:endParaRPr>
          </a:p>
        </p:txBody>
      </p:sp>
      <p:sp>
        <p:nvSpPr>
          <p:cNvPr id="2" name="TextBox 1">
            <a:extLst>
              <a:ext uri="{FF2B5EF4-FFF2-40B4-BE49-F238E27FC236}">
                <a16:creationId xmlns:a16="http://schemas.microsoft.com/office/drawing/2014/main" xmlns="" id="{A8219465-8C9B-43D8-B9FC-87AC1694E603}"/>
              </a:ext>
            </a:extLst>
          </p:cNvPr>
          <p:cNvSpPr txBox="1"/>
          <p:nvPr/>
        </p:nvSpPr>
        <p:spPr>
          <a:xfrm>
            <a:off x="6669967" y="4751294"/>
            <a:ext cx="1914883" cy="954107"/>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pPr algn="ctr"/>
            <a:r>
              <a:rPr lang="el-GR" sz="2800" dirty="0">
                <a:solidFill>
                  <a:schemeClr val="tx1"/>
                </a:solidFill>
              </a:rPr>
              <a:t>Καινοτόμες</a:t>
            </a:r>
          </a:p>
          <a:p>
            <a:pPr algn="ctr"/>
            <a:r>
              <a:rPr lang="el-GR" sz="2800" dirty="0">
                <a:solidFill>
                  <a:schemeClr val="tx1"/>
                </a:solidFill>
              </a:rPr>
              <a:t> Εφαρμογές</a:t>
            </a:r>
            <a:endParaRPr lang="en-US" sz="2800" dirty="0">
              <a:solidFill>
                <a:schemeClr val="tx1"/>
              </a:solidFill>
            </a:endParaRPr>
          </a:p>
        </p:txBody>
      </p:sp>
    </p:spTree>
    <p:extLst>
      <p:ext uri="{BB962C8B-B14F-4D97-AF65-F5344CB8AC3E}">
        <p14:creationId xmlns:p14="http://schemas.microsoft.com/office/powerpoint/2010/main" xmlns="" val="100160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19841"/>
                                        </p:tgtEl>
                                        <p:attrNameLst>
                                          <p:attrName>style.visibility</p:attrName>
                                        </p:attrNameLst>
                                      </p:cBhvr>
                                      <p:to>
                                        <p:strVal val="visible"/>
                                      </p:to>
                                    </p:set>
                                    <p:animEffect transition="in" filter="blinds(horizontal)">
                                      <p:cBhvr>
                                        <p:cTn id="12" dur="500"/>
                                        <p:tgtEl>
                                          <p:spTgt spid="41984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linds(horizont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20" grpId="0" animBg="1"/>
      <p:bldP spid="21" grpId="0" animBg="1"/>
      <p:bldP spid="22" grpId="0" animBg="1"/>
      <p:bldP spid="2" grpId="0" animBg="1"/>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3262</TotalTime>
  <Words>3347</Words>
  <Application>Microsoft Office PowerPoint</Application>
  <PresentationFormat>Προβολή στην οθόνη (4:3)</PresentationFormat>
  <Paragraphs>647</Paragraphs>
  <Slides>61</Slides>
  <Notes>16</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61</vt:i4>
      </vt:variant>
    </vt:vector>
  </HeadingPairs>
  <TitlesOfParts>
    <vt:vector size="64" baseType="lpstr">
      <vt:lpstr>Θέμα του Office</vt:lpstr>
      <vt:lpstr>Εικόνα Bitmap</vt:lpstr>
      <vt:lpstr>Έγγραφο</vt:lpstr>
      <vt:lpstr>SCIENCE EDUCATION</vt:lpstr>
      <vt:lpstr>Διαφάνεια 2</vt:lpstr>
      <vt:lpstr>TLS</vt:lpstr>
      <vt:lpstr>Teaching – Learning Sequences</vt:lpstr>
      <vt:lpstr>Teaching – Learning Sequences</vt:lpstr>
      <vt:lpstr>Μοντέλο Διδακτικής Αναδόμησης</vt:lpstr>
      <vt:lpstr>Σχεδιασμός &amp; Ανάπτυξη ΔΜA</vt:lpstr>
      <vt:lpstr>Η περίπτωση του περιεχομένου της Νανοεπιστήμης - Νανοτεχνολογίας</vt:lpstr>
      <vt:lpstr>Διαφάνεια 9</vt:lpstr>
      <vt:lpstr>Σχεδιασμός &amp; Ανάπτυξη ΔΜA</vt:lpstr>
      <vt:lpstr>Η περίπτωση του περιεχομένου της Νανοεπιστήμης - Νανοτεχνολογίας</vt:lpstr>
      <vt:lpstr>ΑΡΧΗ ΔΙΔΑΚΤΙΚΟΥ ΜΕΤΑΣΧΗΜΑΤΙΣΜΟΥ</vt:lpstr>
      <vt:lpstr>Διαφάνεια 13</vt:lpstr>
      <vt:lpstr>Διαφάνεια 14</vt:lpstr>
      <vt:lpstr>Διαφάνεια 15</vt:lpstr>
      <vt:lpstr>Διαφάνεια 16</vt:lpstr>
      <vt:lpstr>Μοντέλο Διδακτικής Αναδόμησης</vt:lpstr>
      <vt:lpstr>ΕΡΓΑΣΙΑ</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Μοντέλο Διδακτικής Αναδόμησης</vt:lpstr>
      <vt:lpstr>Διαφάνεια 33</vt:lpstr>
      <vt:lpstr>Ιδέες για το «Μέγεθος και Κλίμακα»</vt:lpstr>
      <vt:lpstr>Διαφάνεια 35</vt:lpstr>
      <vt:lpstr>Διαφάνεια 36</vt:lpstr>
      <vt:lpstr>Ιδέες και δυσκολίες κατανόησης για τα «Όργανα και την Οργανολογία»</vt:lpstr>
      <vt:lpstr>Μοντέλο Διδακτικής Αναδόμησης</vt:lpstr>
      <vt:lpstr>Διαφάνεια 39</vt:lpstr>
      <vt:lpstr>Ιδέες και δυσκολίες κατανόησης σχετικά με τις « Ιδιότητες που εξαρτώνται από το μέγεθος»</vt:lpstr>
      <vt:lpstr>Ιδέες και δυσκολίες κατανόησης για την «Επιστήμη-Τεχνολογία-Κοινωνία»</vt:lpstr>
      <vt:lpstr>Διαφάνεια 42</vt:lpstr>
      <vt:lpstr>Μοντέλο Διδακτικής Αναδόμησης</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Μοντέλο Διδακτικής Αναδόμησης</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EDUCATION</dc:title>
  <dc:creator>Asus</dc:creator>
  <cp:lastModifiedBy>HP</cp:lastModifiedBy>
  <cp:revision>392</cp:revision>
  <dcterms:created xsi:type="dcterms:W3CDTF">2012-03-11T07:55:09Z</dcterms:created>
  <dcterms:modified xsi:type="dcterms:W3CDTF">2025-05-22T21:04:33Z</dcterms:modified>
</cp:coreProperties>
</file>