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7" r:id="rId2"/>
    <p:sldId id="258" r:id="rId3"/>
    <p:sldId id="260" r:id="rId4"/>
    <p:sldId id="279" r:id="rId5"/>
    <p:sldId id="27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80" r:id="rId17"/>
    <p:sldId id="300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303" r:id="rId27"/>
    <p:sldId id="304" r:id="rId2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FBCF1-E434-4083-B921-5F28026770B5}" type="datetimeFigureOut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9FF02-BA33-4C1A-AD97-9B0641773D0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A71E-7B42-49AF-BDE3-8F68FACAD85F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E1AB-B4CC-4810-B09B-ACB5669B71C8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0AFDD-77EA-4DE2-BC24-E2E40F6A55ED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E8A0-0763-4EC8-9D3D-46B3B8F104C7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9649-5C23-4385-A11A-E1754761B748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848B3-20F7-4824-B364-F21EE4C32B70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087EF-F4FC-4BB8-94CB-9DE86455438A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71771-337E-45CB-9F61-44714F38189E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7915-912D-4DD8-996F-30E51A8507D9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2C50-C9E5-4219-9401-32F92C64D776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CD91-400B-46AB-96AD-9CC80F73810A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B20D20F-2CCF-409A-9509-B1306EF59F2B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7372B4B-83ED-443A-B0E2-6C2C4FC70CC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597352"/>
          </a:xfrm>
        </p:spPr>
        <p:txBody>
          <a:bodyPr>
            <a:normAutofit fontScale="85000" lnSpcReduction="20000"/>
          </a:bodyPr>
          <a:lstStyle/>
          <a:p>
            <a:pPr algn="ctr"/>
            <a:endParaRPr lang="el-GR" b="1" dirty="0"/>
          </a:p>
          <a:p>
            <a:pPr algn="ctr"/>
            <a:r>
              <a:rPr lang="el-GR" sz="2200" b="1" dirty="0"/>
              <a:t>ΠΑΝΕΠΙΣΤΗΜΙΟ ΔΥΤΙΚΗΣ ΜΑΚΕΔΟΝΙΑΣ</a:t>
            </a:r>
          </a:p>
          <a:p>
            <a:pPr algn="ctr"/>
            <a:r>
              <a:rPr lang="el-GR" sz="2200" b="1" dirty="0"/>
              <a:t>ΣΧΟΛΗ  ΚΟΙΝΩΝΙΚΩΝ ΚΑΙ ΑΝΘΡΩΠΙΣΤΙΚΩΝ ΕΠΙΣΤΗΜΩΝ</a:t>
            </a:r>
          </a:p>
          <a:p>
            <a:pPr algn="ctr"/>
            <a:r>
              <a:rPr lang="el-GR" sz="2200" b="1" dirty="0"/>
              <a:t>ΠΑΙΔΑΓΩΓΙΚΟ ΤΜΗΜΑ ΔΗΜΟΤΙΚΗΣ ΕΚΠΑΙΔΕΥΣΗΣ</a:t>
            </a:r>
          </a:p>
          <a:p>
            <a:pPr algn="ctr"/>
            <a:endParaRPr lang="el-GR" b="1" dirty="0"/>
          </a:p>
          <a:p>
            <a:endParaRPr lang="el-GR" dirty="0"/>
          </a:p>
          <a:p>
            <a:r>
              <a:rPr lang="el-GR" b="1" dirty="0"/>
              <a:t>Π.Μ.Σ. Επιστήμες της Αγωγής: Οργάνωση και Διοίκηση της Εκπαίδευσης – Εκπαιδευτική Ηγεσία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Μάθημα</a:t>
            </a:r>
            <a:r>
              <a:rPr lang="en-US" dirty="0"/>
              <a:t>:</a:t>
            </a:r>
            <a:r>
              <a:rPr lang="el-GR" dirty="0"/>
              <a:t> «Αρχές Οργάνωσης και Διοίκησης Εκπαιδευτικών Μονάδων (ΑΥ1)»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εξάμηνο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Διδάσκων</a:t>
            </a:r>
            <a:r>
              <a:rPr lang="en-US" dirty="0"/>
              <a:t>:</a:t>
            </a:r>
            <a:r>
              <a:rPr lang="el-GR"/>
              <a:t> Ιορδανίδης Γεώργιος</a:t>
            </a:r>
          </a:p>
          <a:p>
            <a:pPr>
              <a:lnSpc>
                <a:spcPct val="170000"/>
              </a:lnSpc>
            </a:pPr>
            <a:endParaRPr lang="el-GR" sz="1900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1</a:t>
            </a:fld>
            <a:endParaRPr lang="el-GR"/>
          </a:p>
        </p:txBody>
      </p:sp>
      <p:pic>
        <p:nvPicPr>
          <p:cNvPr id="6" name="5 - Εικόν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9852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0"/>
            <a:ext cx="8100392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  <a:buFont typeface="Wingdings" pitchFamily="2" charset="2"/>
              <a:buChar char="v"/>
            </a:pPr>
            <a:r>
              <a:rPr lang="el-GR" dirty="0"/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Με κριτήριο τους </a:t>
            </a: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παράγοντες που διενεργούν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τον έλεγχο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60000"/>
              </a:lnSpc>
              <a:buAutoNum type="arabicPeriod"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Εσωτερικός έλεγχος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ο έλεγχος διενεργείται από το εσωτερικό περιβάλλον του οργανισμού (εσωτερική αξιολόγηση) (ιεραρχική ή συλλογική)</a:t>
            </a:r>
          </a:p>
          <a:p>
            <a:pPr marL="596646" indent="-514350">
              <a:lnSpc>
                <a:spcPct val="160000"/>
              </a:lnSpc>
              <a:buAutoNum type="arabicPeriod"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60000"/>
              </a:lnSpc>
              <a:buAutoNum type="arabicPeriod"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Εξωτερικός έλεγχος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ο έλεγχος διενεργείται από το εξωτερικό περιβάλλον του οργανισμού (εξωτερική αξιολόγηση)</a:t>
            </a:r>
          </a:p>
          <a:p>
            <a:pPr marL="596646" indent="-514350">
              <a:lnSpc>
                <a:spcPct val="160000"/>
              </a:lnSpc>
              <a:buAutoNum type="arabicPeriod"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60000"/>
              </a:lnSpc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**συνδυαστικό μοντέλο ελαχιστοποιεί τους κινδύνους της μονομέρειας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858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Χαρακτηριστικά αποτελεσματικού συστήματος ελέγχου</a:t>
            </a:r>
          </a:p>
          <a:p>
            <a:pPr>
              <a:lnSpc>
                <a:spcPct val="150000"/>
              </a:lnSpc>
            </a:pP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Κατανοητό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από όλα τα μέλη του οργανισμού </a:t>
            </a:r>
          </a:p>
          <a:p>
            <a:pPr>
              <a:lnSpc>
                <a:spcPct val="150000"/>
              </a:lnSpc>
            </a:pP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Εστιασμένο στα κρίσιμα και σημαντικά σημεία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της λειτουργίας  και των αποτελεσμάτων του οργανισμού</a:t>
            </a:r>
          </a:p>
          <a:p>
            <a:pPr>
              <a:lnSpc>
                <a:spcPct val="150000"/>
              </a:lnSpc>
            </a:pP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Ευέλικτο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– εύκολη προσαρμογή στα εκάστοτε περιβαλλοντικά δεδομένα του οργανισμού</a:t>
            </a:r>
          </a:p>
          <a:p>
            <a:pPr>
              <a:lnSpc>
                <a:spcPct val="150000"/>
              </a:lnSpc>
            </a:pP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Οικονομικό-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να προκύπτουν οφέλη από το κόστος εφαρμογής του</a:t>
            </a:r>
          </a:p>
          <a:p>
            <a:pPr>
              <a:lnSpc>
                <a:spcPct val="150000"/>
              </a:lnSpc>
            </a:pP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Αντικειμενικό- 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οι πληροφορίες και οι μετρήσεις  να στηρίζονται σε αντικειμενικά και όχι υποκειμενικά δεδομένα</a:t>
            </a:r>
          </a:p>
          <a:p>
            <a:pPr>
              <a:lnSpc>
                <a:spcPct val="150000"/>
              </a:lnSpc>
            </a:pP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Αποδεκτό από όσους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εφαρμόζεται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Ανθρώπινη αντίδραση κατά του ελέγχου λόγω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l-GR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Κακής εφαρμογής του συστήματος ελέγχου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(εάν έχει χρησιμοποιηθεί για άσκηση πίεσης, συμμόρφωσης, πειθάρχησης)</a:t>
            </a:r>
          </a:p>
          <a:p>
            <a:pPr>
              <a:lnSpc>
                <a:spcPct val="17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Υπόθεσης ότι εφόσον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αντικείμενο ελέγχου είναι ο αξιολογούμενος ως άτομο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η απόδοσή του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τότε υπάρχει η πεποίθηση ότι ο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έλεγχος περιορίζει την ατομική ελευθερία (αμφιβολία ως προς την απόδοση και την ευσυνειδησία)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Καθορισμού προτύπων απόδοσης χωρίς τη συμμετοχή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των εργαζομένων – τους προκαλεί φόβο ότι δε θα μπορέσουν να ανταποκριθούν στα υψηλά πρότυπα –μη επίτευξη των στόχων</a:t>
            </a:r>
          </a:p>
          <a:p>
            <a:pPr>
              <a:lnSpc>
                <a:spcPct val="17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ότι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το σύστημα ελέγχου δημιουργεί υπευθυνότητα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και τα άτομα που δεν ανταποκρίνονται καλά στα καθήκοντά τους δε θέλουν τον έλεγχο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Τρόπου μέτρησης και αξιολόγησης της απόδοσης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των ανθρώπων- δε λαμβάνεται υπόψη η συνολική προσπάθεια του εργαζόμενου </a:t>
            </a:r>
          </a:p>
          <a:p>
            <a:endParaRPr lang="el-GR" dirty="0"/>
          </a:p>
          <a:p>
            <a:endParaRPr lang="el-GR" b="1" u="sng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99592" y="0"/>
            <a:ext cx="8244408" cy="6858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Τεχνικές υπερνίκησης της ανθρώπινης αντίστασης κατά του ελέγχου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Ενημέρωση ώστε να πειστούν για τη σημασία του ελέγχου και τη χρήση του ως μέσου διόρθωσης/βελτίωσης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όχι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ως μέσου καταναγκασμού και τιμωρίας</a:t>
            </a:r>
          </a:p>
          <a:p>
            <a:pPr>
              <a:lnSpc>
                <a:spcPct val="160000"/>
              </a:lnSpc>
            </a:pPr>
            <a:endParaRPr lang="el-GR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Συμμετοχή των εργαζομένων στον καθορισμό προτύπων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απόδοσης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και στη μέτρηση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– εκτίμηση των πραγματικών αποτελεσμάτων</a:t>
            </a: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Σωστή και έγκαιρη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ενημέρωση των εργαζομένων για όλες τις πτυχές της λειτουργίας του ελέγχου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(ποιος τη διενεργεί, σκοπός, πώς)</a:t>
            </a:r>
          </a:p>
          <a:p>
            <a:pPr>
              <a:lnSpc>
                <a:spcPct val="16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Από κοινού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(διοικούντων και διοικούμενων)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εξέταση της κατάστασης του οργανισμού και διόρθωση των λαθών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στην εκτέλεση του έργου- ανάπτυξη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αισθήματος αυτοελέγχου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 έλεγχος στον χώρο της εκπαίδευσης – Ιεραρχικός έλεγχος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marL="539496" indent="-457200">
              <a:lnSpc>
                <a:spcPct val="150000"/>
              </a:lnSpc>
              <a:buAutoNum type="arabicPeriod"/>
            </a:pPr>
            <a:r>
              <a:rPr lang="el-GR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Εθνικό επίπεδο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Κεντρική Υπηρεσία του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Υπουργείου Παιδείας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κεντρικά υπηρεσιακά, πειθαρχικά, και γνωμοδοτικά συμβούλια πρωτοβάθμιας και δευτεροβάθμιας εκπαίδευσης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ΚΥΣΠΕ, ΚΥΣΔΕ)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539496" indent="-457200">
              <a:lnSpc>
                <a:spcPct val="150000"/>
              </a:lnSpc>
              <a:buAutoNum type="arabicPeriod"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marL="539496" indent="-457200">
              <a:lnSpc>
                <a:spcPct val="150000"/>
              </a:lnSpc>
              <a:buAutoNum type="arabicPeriod"/>
            </a:pPr>
            <a:r>
              <a:rPr lang="el-GR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Περιφερειακό επίπεδο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Περιφερειακές Διευθύνσεις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Εκπαίδευσης και τα περιφερειακά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συμβούλια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(ΑΠΥΣΠΕ, ΑΠΥΣΔΕ, ΠΥΣΔΙΠ)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39496" indent="-457200">
              <a:lnSpc>
                <a:spcPct val="150000"/>
              </a:lnSpc>
              <a:buAutoNum type="arabicPeriod"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marL="539496" indent="-457200">
              <a:lnSpc>
                <a:spcPct val="150000"/>
              </a:lnSpc>
              <a:buAutoNum type="arabicPeriod"/>
            </a:pPr>
            <a:r>
              <a:rPr lang="el-GR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Επίπεδο νομού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Διευθύνσεις Εκπαίδευσης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τα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ΠΥΣΠΕ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ΠΥΣΔΕ,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Σύμβουλοι εκπαίδευσης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539496" indent="-457200">
              <a:lnSpc>
                <a:spcPct val="150000"/>
              </a:lnSpc>
              <a:buAutoNum type="arabicPeriod"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marL="539496" indent="-457200">
              <a:lnSpc>
                <a:spcPct val="150000"/>
              </a:lnSpc>
              <a:buAutoNum type="arabicPeriod"/>
            </a:pPr>
            <a:r>
              <a:rPr lang="el-GR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Επίπεδο σχολικής μονάδας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διευθυντής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υποδιευθυντής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Σύλλογος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Διδασκόντων</a:t>
            </a:r>
          </a:p>
          <a:p>
            <a:pPr marL="539496" indent="-457200">
              <a:buAutoNum type="arabicPeriod"/>
            </a:pPr>
            <a:endParaRPr lang="el-GR" sz="2400" dirty="0"/>
          </a:p>
          <a:p>
            <a:pPr>
              <a:buNone/>
            </a:pPr>
            <a:endParaRPr lang="el-GR" b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0"/>
            <a:ext cx="8100392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Εκπαιδευτική αξιολόγηση</a:t>
            </a:r>
            <a:endParaRPr lang="el-GR" sz="24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Αξιολόγηση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απόδοση ορισμένης αξίας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σε κάποιο πρόσωπο, αντικείμενο, πράγμα ή κατάσταση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Σχολική νομοθεσία για την Αξιολόγηση του εκπαιδευτικού έργου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των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εκπαιδευτικών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(ν.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2525/1997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) πρωτοβάθμιας και δευτεροβάθμιας εκπαίδευσης </a:t>
            </a: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«</a:t>
            </a:r>
            <a:r>
              <a:rPr lang="el-GR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εκπαιδευτική αξιολόγηση</a:t>
            </a: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» = η διαδικασία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αποτίμησης της ποιότητας της παρεχόμενης εκπαίδευσης </a:t>
            </a: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και του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βαθμού υλοποίησης των σκοπών και των στόχων της.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  <a:buNone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«η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εξέταση και ο έλεγχος </a:t>
            </a: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όλων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των παραμέτρων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της εκπαιδευτικής διαδικασίας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από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την εκπαιδευτική πολιτική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μέχρι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τα αναλυτικά προγράμματα, τους εκπαιδευτικούς λειτουργούς και τα διδακτικά μέσα». </a:t>
            </a:r>
          </a:p>
          <a:p>
            <a:pPr>
              <a:lnSpc>
                <a:spcPct val="150000"/>
              </a:lnSpc>
              <a:buNone/>
            </a:pPr>
            <a:endParaRPr lang="el-G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  <a:buNone/>
            </a:pPr>
            <a:endParaRPr lang="el-GR" sz="24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  <a:buNone/>
            </a:pP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858000"/>
          </a:xfrm>
        </p:spPr>
        <p:txBody>
          <a:bodyPr>
            <a:normAutofit/>
          </a:bodyPr>
          <a:lstStyle/>
          <a:p>
            <a:pPr algn="ctr">
              <a:lnSpc>
                <a:spcPct val="170000"/>
              </a:lnSpc>
              <a:buNone/>
            </a:pPr>
            <a:r>
              <a:rPr lang="el-GR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Αξιολόγηση του εκπαιδευτικού έργου</a:t>
            </a:r>
            <a:r>
              <a:rPr lang="el-GR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(= το εκπαιδευτικό έργο που παράγει ο οργανισμός στο σύνολό του)</a:t>
            </a:r>
            <a:endParaRPr lang="el-GR" sz="24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Σκοπός αξιολόγησης του εκπαιδευτικού έργου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(άρθρο 4 του ν. 2986/2002, όπως τροποποιήθηκε με τον ν. 3149/2003) </a:t>
            </a: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η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βελτίωση</a:t>
            </a: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και η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ποιοτική αναβάθμιση </a:t>
            </a:r>
            <a:r>
              <a:rPr lang="el-GR" sz="2400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όλων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των συντελεστών της εκπαιδευτικής διαδικασίας</a:t>
            </a:r>
            <a:endParaRPr lang="el-GR" sz="2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l-GR" sz="2400" b="1" u="sng" dirty="0">
              <a:solidFill>
                <a:srgbClr val="FF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l-G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Σχολές εκπαιδευτικής διοίκησης που επηρέασαν το σύστημα αξιολόγησης του έργου των εκπαιδευτικών</a:t>
            </a:r>
          </a:p>
          <a:p>
            <a:pPr>
              <a:lnSpc>
                <a:spcPct val="150000"/>
              </a:lnSpc>
              <a:buNone/>
            </a:pP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Κλασική διοίκηση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μέσω του </a:t>
            </a:r>
            <a:r>
              <a:rPr lang="el-GR" sz="2800" b="1" dirty="0" err="1">
                <a:latin typeface="Times New Roman" pitchFamily="18" charset="0"/>
                <a:cs typeface="Times New Roman" pitchFamily="18" charset="0"/>
              </a:rPr>
              <a:t>επιθεωρητικού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 συστήματος αξιολόγησης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του εκπαιδευτικού έργου 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κατά πόσο ένας δάσκαλος εκτελούσε σωστά τα καθήκοντά του</a:t>
            </a:r>
          </a:p>
          <a:p>
            <a:pPr>
              <a:lnSpc>
                <a:spcPct val="150000"/>
              </a:lnSpc>
            </a:pPr>
            <a:endParaRPr lang="el-GR" sz="28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l-GR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Νεοκλασική διοίκηση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ο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αξιολογητής ως μέσο με το οποίο ο σχολικός οργανισμός θα εξασφάλιζε στον εκπαιδευτικό τις κατάλληλες συνθήκες 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εργασίας, ώστε να ενισχύεται η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εργασιακή του ικανοποίηση</a:t>
            </a:r>
          </a:p>
          <a:p>
            <a:pPr>
              <a:lnSpc>
                <a:spcPct val="150000"/>
              </a:lnSpc>
            </a:pPr>
            <a:endParaRPr lang="el-GR" sz="28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l-GR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Σύγχρονη διοίκηση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μέσω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συμμετοχικού συστήματος αξιολόγησης 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του έργου του εκπαιδευτικού, εξασφαλίζεται η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επίτευξη των σχολικών στόχων 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και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των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προσωπικών στόχων 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του διδακτικού προσωπικού (</a:t>
            </a:r>
            <a:r>
              <a:rPr lang="el-G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συνδυαστικό των 2 παραπάνω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03648" y="548680"/>
            <a:ext cx="7498080" cy="5400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el-GR" b="1" dirty="0"/>
          </a:p>
          <a:p>
            <a:pPr algn="ctr">
              <a:buNone/>
            </a:pPr>
            <a:r>
              <a:rPr lang="el-GR" b="1" dirty="0"/>
              <a:t>Σήμερα… </a:t>
            </a:r>
          </a:p>
          <a:p>
            <a:pPr algn="ctr">
              <a:buNone/>
            </a:pPr>
            <a:endParaRPr lang="el-GR" b="1" dirty="0"/>
          </a:p>
          <a:p>
            <a:pPr algn="ctr">
              <a:buNone/>
            </a:pPr>
            <a:r>
              <a:rPr lang="el-GR" dirty="0" err="1">
                <a:latin typeface="Times New Roman" pitchFamily="18" charset="0"/>
                <a:cs typeface="Times New Roman" pitchFamily="18" charset="0"/>
              </a:rPr>
              <a:t>αυτοαξιολόγηση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της σχολικής μονάδας/εσωτερική συλλογική αξιολόγηση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εξωτερική αξιολόγηση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ατομική αξιολόγηση εκπαιδευτικού</a:t>
            </a:r>
            <a:r>
              <a:rPr lang="el-GR" b="1" dirty="0"/>
              <a:t>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D63C-3565-4D7D-96D2-28FB873B84EF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D63C-3565-4D7D-96D2-28FB873B84EF}" type="slidenum">
              <a:rPr lang="el-GR" smtClean="0"/>
              <a:pPr/>
              <a:t>19</a:t>
            </a:fld>
            <a:endParaRPr lang="el-G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476672"/>
            <a:ext cx="6624736" cy="5771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r>
              <a:rPr lang="el-GR" b="1" dirty="0"/>
              <a:t>Η λειτουργία του ελέγχου </a:t>
            </a:r>
          </a:p>
          <a:p>
            <a:endParaRPr lang="el-GR" b="1" dirty="0"/>
          </a:p>
          <a:p>
            <a:pPr>
              <a:buNone/>
            </a:pPr>
            <a:endParaRPr lang="el-GR" b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D63C-3565-4D7D-96D2-28FB873B84EF}" type="slidenum">
              <a:rPr lang="el-GR" smtClean="0"/>
              <a:pPr/>
              <a:t>20</a:t>
            </a:fld>
            <a:endParaRPr lang="el-G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76672"/>
            <a:ext cx="6877129" cy="581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D63C-3565-4D7D-96D2-28FB873B84EF}" type="slidenum">
              <a:rPr lang="el-GR" smtClean="0"/>
              <a:pPr/>
              <a:t>21</a:t>
            </a:fld>
            <a:endParaRPr lang="el-G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04664"/>
            <a:ext cx="7893635" cy="563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D63C-3565-4D7D-96D2-28FB873B84EF}" type="slidenum">
              <a:rPr lang="el-GR" smtClean="0"/>
              <a:pPr/>
              <a:t>22</a:t>
            </a:fld>
            <a:endParaRPr lang="el-GR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548680"/>
            <a:ext cx="6644932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D63C-3565-4D7D-96D2-28FB873B84EF}" type="slidenum">
              <a:rPr lang="el-GR" smtClean="0"/>
              <a:pPr/>
              <a:t>23</a:t>
            </a:fld>
            <a:endParaRPr lang="el-GR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76672"/>
            <a:ext cx="7416824" cy="566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D63C-3565-4D7D-96D2-28FB873B84EF}" type="slidenum">
              <a:rPr lang="el-GR" smtClean="0"/>
              <a:pPr/>
              <a:t>24</a:t>
            </a:fld>
            <a:endParaRPr lang="el-GR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60648"/>
            <a:ext cx="7632847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D63C-3565-4D7D-96D2-28FB873B84EF}" type="slidenum">
              <a:rPr lang="el-GR" smtClean="0"/>
              <a:pPr/>
              <a:t>25</a:t>
            </a:fld>
            <a:endParaRPr lang="el-GR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0"/>
            <a:ext cx="7704856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sz="3600" dirty="0"/>
            </a:br>
            <a:br>
              <a:rPr lang="el-GR" sz="3600" dirty="0"/>
            </a:br>
            <a:r>
              <a:rPr lang="el-GR" sz="3600" dirty="0"/>
              <a:t>Αξιολόγηση εκπαιδευτικών και μελών ΕΕΠ ΕΒΠ (ΦΕΚ 388/2023)</a:t>
            </a:r>
            <a:br>
              <a:rPr lang="el-GR" sz="3600" dirty="0"/>
            </a:b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340768"/>
            <a:ext cx="7858120" cy="5517232"/>
          </a:xfrm>
        </p:spPr>
        <p:txBody>
          <a:bodyPr>
            <a:normAutofit fontScale="92500"/>
          </a:bodyPr>
          <a:lstStyle/>
          <a:p>
            <a:pPr fontAlgn="base">
              <a:lnSpc>
                <a:spcPct val="170000"/>
              </a:lnSpc>
              <a:buNone/>
            </a:pPr>
            <a:r>
              <a:rPr lang="el-GR" sz="2100" b="1" dirty="0">
                <a:solidFill>
                  <a:srgbClr val="FF0000"/>
                </a:solidFill>
              </a:rPr>
              <a:t>Πεδία και κριτήρια της αξιολόγησης του έργου των εκπαιδευτικών</a:t>
            </a:r>
            <a:endParaRPr lang="el-GR" sz="2100" dirty="0">
              <a:solidFill>
                <a:srgbClr val="FF0000"/>
              </a:solidFill>
            </a:endParaRPr>
          </a:p>
          <a:p>
            <a:pPr fontAlgn="base">
              <a:lnSpc>
                <a:spcPct val="170000"/>
              </a:lnSpc>
              <a:buNone/>
            </a:pPr>
            <a:r>
              <a:rPr lang="el-GR" sz="2100" dirty="0"/>
              <a:t>Α. το διδακτικό και παιδαγωγικό έργο του εκπαιδευτικού, το οποίο εξειδικεύεται σε</a:t>
            </a:r>
          </a:p>
          <a:p>
            <a:pPr fontAlgn="base">
              <a:lnSpc>
                <a:spcPct val="170000"/>
              </a:lnSpc>
            </a:pPr>
            <a:r>
              <a:rPr lang="el-GR" sz="2100" dirty="0"/>
              <a:t>Α1: γενική και ειδική διδακτική του γνωστικού αντικειμένου και</a:t>
            </a:r>
          </a:p>
          <a:p>
            <a:pPr fontAlgn="base">
              <a:lnSpc>
                <a:spcPct val="170000"/>
              </a:lnSpc>
            </a:pPr>
            <a:r>
              <a:rPr lang="el-GR" sz="2100" dirty="0"/>
              <a:t>Α2: παιδαγωγικό κλίμα και διαχείριση της τάξης και</a:t>
            </a:r>
          </a:p>
          <a:p>
            <a:pPr fontAlgn="base">
              <a:lnSpc>
                <a:spcPct val="170000"/>
              </a:lnSpc>
              <a:buNone/>
            </a:pPr>
            <a:r>
              <a:rPr lang="el-GR" sz="2100" dirty="0"/>
              <a:t>Β. η υπηρεσιακή συνέπεια και επάρκεια του εκπαιδευτικού.</a:t>
            </a:r>
          </a:p>
          <a:p>
            <a:pPr fontAlgn="base">
              <a:lnSpc>
                <a:spcPct val="160000"/>
              </a:lnSpc>
              <a:buNone/>
            </a:pPr>
            <a:r>
              <a:rPr lang="el-GR" sz="2100" b="1" dirty="0">
                <a:solidFill>
                  <a:srgbClr val="FF0000"/>
                </a:solidFill>
              </a:rPr>
              <a:t>Κλίμακα Αξιολόγησης </a:t>
            </a:r>
            <a:r>
              <a:rPr lang="el-GR" sz="2100" dirty="0"/>
              <a:t>(το έργο ως</a:t>
            </a:r>
            <a:r>
              <a:rPr lang="en-US" sz="2100" dirty="0"/>
              <a:t>:</a:t>
            </a:r>
            <a:r>
              <a:rPr lang="el-GR" sz="2100" dirty="0"/>
              <a:t> μη ικανοποιητικό, </a:t>
            </a:r>
            <a:r>
              <a:rPr lang="el-GR" sz="2100" dirty="0" err="1"/>
              <a:t>ικανοποιητικό,</a:t>
            </a:r>
            <a:r>
              <a:rPr lang="el-GR" sz="2100" dirty="0"/>
              <a:t> πολύ καλό ή εξαιρετικό)</a:t>
            </a:r>
          </a:p>
          <a:p>
            <a:pPr fontAlgn="base">
              <a:lnSpc>
                <a:spcPct val="160000"/>
              </a:lnSpc>
              <a:buNone/>
            </a:pPr>
            <a:r>
              <a:rPr lang="el-GR" sz="2100" b="1" dirty="0">
                <a:solidFill>
                  <a:srgbClr val="FF0000"/>
                </a:solidFill>
              </a:rPr>
              <a:t>Ηλεκτρονικός Φάκελος – Καταχώριση στοιχείων</a:t>
            </a:r>
          </a:p>
          <a:p>
            <a:pPr fontAlgn="base">
              <a:lnSpc>
                <a:spcPct val="160000"/>
              </a:lnSpc>
              <a:buNone/>
            </a:pPr>
            <a:r>
              <a:rPr lang="el-GR" sz="2100" b="1" dirty="0">
                <a:solidFill>
                  <a:srgbClr val="FF0000"/>
                </a:solidFill>
              </a:rPr>
              <a:t>Έκθεση </a:t>
            </a:r>
            <a:r>
              <a:rPr lang="el-GR" sz="2100" b="1" dirty="0" err="1">
                <a:solidFill>
                  <a:srgbClr val="FF0000"/>
                </a:solidFill>
              </a:rPr>
              <a:t>αυτοαξιολόγησης</a:t>
            </a:r>
            <a:endParaRPr lang="el-GR" sz="2100" b="1" dirty="0">
              <a:solidFill>
                <a:srgbClr val="FF0000"/>
              </a:solidFill>
            </a:endParaRPr>
          </a:p>
          <a:p>
            <a:pPr fontAlgn="base">
              <a:lnSpc>
                <a:spcPct val="160000"/>
              </a:lnSpc>
            </a:pPr>
            <a:endParaRPr lang="el-GR" sz="2400" b="1" dirty="0"/>
          </a:p>
          <a:p>
            <a:pPr fontAlgn="base">
              <a:lnSpc>
                <a:spcPct val="170000"/>
              </a:lnSpc>
              <a:buNone/>
            </a:pPr>
            <a:endParaRPr lang="el-GR" sz="2100" dirty="0"/>
          </a:p>
          <a:p>
            <a:pPr fontAlgn="base">
              <a:lnSpc>
                <a:spcPct val="170000"/>
              </a:lnSpc>
              <a:buNone/>
            </a:pPr>
            <a:endParaRPr lang="el-GR" sz="2100" dirty="0"/>
          </a:p>
          <a:p>
            <a:pPr fontAlgn="base">
              <a:lnSpc>
                <a:spcPct val="170000"/>
              </a:lnSpc>
              <a:buNone/>
            </a:pPr>
            <a:endParaRPr lang="el-GR" sz="2100" dirty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26</a:t>
            </a:fld>
            <a:endParaRPr lang="el-G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99592" y="0"/>
            <a:ext cx="8244408" cy="6858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l-GR" b="1" dirty="0">
                <a:solidFill>
                  <a:srgbClr val="FF0000"/>
                </a:solidFill>
              </a:rPr>
              <a:t>Διαδικασία εκπαιδευτικής αξιολόγησης</a:t>
            </a:r>
          </a:p>
          <a:p>
            <a:pPr>
              <a:lnSpc>
                <a:spcPct val="150000"/>
              </a:lnSpc>
              <a:buNone/>
            </a:pPr>
            <a:endParaRPr lang="el-GR" b="1" dirty="0">
              <a:solidFill>
                <a:srgbClr val="FF0000"/>
              </a:solidFill>
            </a:endParaRP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Προγραμματισμός και προετοιμασία παρακολούθησης της διδασκαλίας</a:t>
            </a:r>
          </a:p>
          <a:p>
            <a:pPr marL="596646" indent="-514350">
              <a:lnSpc>
                <a:spcPct val="150000"/>
              </a:lnSpc>
              <a:buAutoNum type="arabicPeriod"/>
            </a:pPr>
            <a:endParaRPr lang="el-GR" sz="2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sz="2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Παρακολούθηση </a:t>
            </a:r>
            <a:r>
              <a:rPr lang="el-GR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 διδασκαλιών</a:t>
            </a:r>
            <a:endParaRPr lang="el-GR" sz="20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96646" indent="-514350">
              <a:lnSpc>
                <a:spcPct val="150000"/>
              </a:lnSpc>
              <a:buAutoNum type="arabicPeriod"/>
            </a:pPr>
            <a:endParaRPr lang="el-GR" sz="20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sz="20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Μετα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-αξιολογική συζήτηση και </a:t>
            </a:r>
            <a:r>
              <a:rPr lang="el-GR" sz="20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αναστοχασμός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el-GR" sz="2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96646" indent="-514350">
              <a:lnSpc>
                <a:spcPct val="150000"/>
              </a:lnSpc>
              <a:buAutoNum type="arabicPeriod"/>
            </a:pPr>
            <a:endParaRPr lang="el-GR" sz="2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sz="2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Σύνταξη τελικής έκθεσης αξιολόγησης 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27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buNone/>
            </a:pPr>
            <a:endParaRPr lang="el-GR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Έλεγχος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= τελευταία λειτουργία της διοίκησης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όμως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συνδέεται πολύ με τον σχεδιασμό-προγραμματισμό</a:t>
            </a:r>
          </a:p>
          <a:p>
            <a:pPr>
              <a:lnSpc>
                <a:spcPct val="160000"/>
              </a:lnSpc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60000"/>
              </a:lnSpc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60000"/>
              </a:lnSpc>
              <a:buNone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έλεγχος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βαθμού επίτευξης των στόχων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προγραμμάτων </a:t>
            </a:r>
          </a:p>
          <a:p>
            <a:pPr algn="ctr">
              <a:lnSpc>
                <a:spcPct val="160000"/>
              </a:lnSpc>
              <a:buNone/>
            </a:pP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60000"/>
              </a:lnSpc>
              <a:buNone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ανατροφοδότηση</a:t>
            </a:r>
          </a:p>
          <a:p>
            <a:pPr>
              <a:lnSpc>
                <a:spcPct val="16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5" name="4 - Βέλος προς τα κάτω"/>
          <p:cNvSpPr/>
          <p:nvPr/>
        </p:nvSpPr>
        <p:spPr>
          <a:xfrm>
            <a:off x="4644008" y="2276872"/>
            <a:ext cx="357190" cy="928694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1538" y="0"/>
            <a:ext cx="8072462" cy="68580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l-GR" b="1" dirty="0">
                <a:solidFill>
                  <a:srgbClr val="FF0000"/>
                </a:solidFill>
              </a:rPr>
              <a:t>Τι </a:t>
            </a:r>
            <a:r>
              <a:rPr lang="el-GR" b="1" u="sng" dirty="0">
                <a:solidFill>
                  <a:srgbClr val="FF0000"/>
                </a:solidFill>
              </a:rPr>
              <a:t>ΔΕΝ</a:t>
            </a:r>
            <a:r>
              <a:rPr lang="el-GR" b="1" dirty="0">
                <a:solidFill>
                  <a:srgbClr val="FF0000"/>
                </a:solidFill>
              </a:rPr>
              <a:t> (ή δεν θα έπρεπε να) είναι ο έλεγχος (ως διοικητική λειτουργία)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/>
              <a:t>Καταναγκασμός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/>
              <a:t>Πειθαρχική επιβολή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/>
              <a:t>Πειθαρχική ποινή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/>
              <a:t>Τιμωρία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/>
              <a:t>Διαδικασία υποταγής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Εννοιολογική οριοθέτηση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έλεγχος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= διαδικασία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μέτρησης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διόρθωσης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των εκτελούμενων δραστηριοτήτων των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υφισταμένων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που σκοπό έχει να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επιβεβαιώσει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ότι εκπληρώνονται οι αντικειμενικοί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σκοποί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της οργάνωσης και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εκτελούνται τα σχέδια-προγράμματα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που έχουν καταρτιστεί για την επίτευξή τους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Koontz et al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., 1983).</a:t>
            </a:r>
          </a:p>
          <a:p>
            <a:pPr>
              <a:lnSpc>
                <a:spcPct val="17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«διαδικασία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μέτρησης της απόδοσης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και της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εκτέλεσης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ενεργειών που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διασφαλίζει τα επιθυμητά αποτελέσματα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Schermerhorn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2012, p.552)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εφαρμόζεται σε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πρόσωπα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πράγματα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πράξεις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και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σε όλες τις βαθμίδες της ιεραρχικής κλίμακας – καθήκον όλων των διοικητικών στελεχών</a:t>
            </a:r>
          </a:p>
          <a:p>
            <a:pPr>
              <a:lnSpc>
                <a:spcPct val="170000"/>
              </a:lnSpc>
            </a:pPr>
            <a:endParaRPr lang="el-GR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7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858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Σκοπός και αναγκαιότητα του ελέγχου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7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Εκτίμηση της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υφιστάμενης κατάστασης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του οργανισμού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Εντοπισμός και διόρθωση αποκλίσεων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και δυσλειτουργιών 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Επιβράβευση ή τιμωρία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Λήψη νέων μέτρων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για περαιτέρω βελτίωση της παραγωγικότητας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Διορθωτικές αποφάσεις 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Υποκίνηση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του προσωπικού (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ανταμοιβή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της αποτελεσματικής εργασίας)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Καθορισμός αντικειμενικών σκοπών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και τρόπων επίτευξής τους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Εντοπισμός των δυσλειτουργιών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αδυναμιών, προβλημάτων </a:t>
            </a:r>
          </a:p>
          <a:p>
            <a:pPr>
              <a:lnSpc>
                <a:spcPct val="17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Ως μηχανισμός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συντονισμένης δράσης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και αποτελεσματικότερο σύστημα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διοίκησης πληροφοριών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Μέτρηση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και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 αξιολόγηση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των αποτελεσμάτων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Γνωστοποίηση του βαθμού απόκλισης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μεταξύ των αντιλήψεων-αναγκών-διαθέσεων των μελών και των στόχων και επιδιώξεων του οργανισμού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Προϋποθέσεις του ελέγχου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Κατάρτιση σχεδίου-προγράμματος</a:t>
            </a:r>
          </a:p>
          <a:p>
            <a:pPr>
              <a:lnSpc>
                <a:spcPct val="15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Οργανωτική δομή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– να είναι γνωστό σε ποιο σημείο του οργανισμού εναπόκειται η ευθύνη για την τυχόν απόκλιση και τη διόρθωση.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Διαδικασία του ελέγχου</a:t>
            </a:r>
          </a:p>
          <a:p>
            <a:pPr marL="596646" indent="-514350">
              <a:lnSpc>
                <a:spcPct val="160000"/>
              </a:lnSpc>
              <a:buAutoNum type="arabicPeriod"/>
            </a:pP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Καθορισμός προτύπων απόδοσης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στόχοι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>
                <a:latin typeface="Times New Roman" pitchFamily="18" charset="0"/>
                <a:cs typeface="Times New Roman" pitchFamily="18" charset="0"/>
              </a:rPr>
              <a:t>(πρότυπα χρόνου, κόστους, συμπεριφοράς, κτλ) -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συσχέτιση με τους στόχους του οργανισμού,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βάση/μονάδα μέτρησης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των αποτελεσμάτων, εκφράζουν συγκεκριμένα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επιθυμητά αποτελέσματα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6646" indent="-514350">
              <a:lnSpc>
                <a:spcPct val="160000"/>
              </a:lnSpc>
              <a:buAutoNum type="arabicPeriod"/>
            </a:pP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Μέτρηση της απόδοσης/αποτελέσματος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προσωπική παρατήρηση, στατιστικές αναφορές, προφορικές αναφορές, γραπτές αναφορές- προσπάθεια για υιοθέτηση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σαφών και ποσοτικών κριτηρίων αξιολόγησης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υποκειμενικότητας.</a:t>
            </a:r>
          </a:p>
          <a:p>
            <a:pPr marL="596646" indent="-514350">
              <a:lnSpc>
                <a:spcPct val="160000"/>
              </a:lnSpc>
              <a:buAutoNum type="arabicPeriod"/>
            </a:pP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Σύγκριση της απόδοσης με τα πρότυπα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σύγκριση της πραγματικής απόδοσης με τα πρότυπα-διαπίστωση τυχόν αποκλίσεων από τα προσδοκώμενα αποτελέσματα.</a:t>
            </a:r>
          </a:p>
          <a:p>
            <a:pPr marL="596646" indent="-514350">
              <a:lnSpc>
                <a:spcPct val="160000"/>
              </a:lnSpc>
              <a:buAutoNum type="arabicPeriod"/>
            </a:pP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Διόρθωση αποκλίσεων (</a:t>
            </a: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αρνητικών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θετικών αποκλίσεων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διορθωτικές ενέργειες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αλλαγές σε συμπεριφορά ατόμων, σε δραστηριότητες του οργανισμού, επαναπροσδιορισμό των προτύπων, ανακατανομή καθηκόντων.</a:t>
            </a:r>
          </a:p>
          <a:p>
            <a:pPr marL="596646" indent="-514350">
              <a:buAutoNum type="arabicPeriod"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0"/>
            <a:ext cx="8100392" cy="68580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sz="4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Είδη ελέγχου</a:t>
            </a:r>
          </a:p>
          <a:p>
            <a:pPr>
              <a:lnSpc>
                <a:spcPct val="160000"/>
              </a:lnSpc>
              <a:buFont typeface="Wingdings" pitchFamily="2" charset="2"/>
              <a:buChar char="v"/>
            </a:pP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Με κριτήριο τη </a:t>
            </a:r>
            <a:r>
              <a:rPr lang="el-GR" sz="3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χρονική στιγμή 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εφαρμογής του ελέγχου σε σχέση με το αποτέλεσμα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3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Font typeface="Wingdings" pitchFamily="2" charset="2"/>
              <a:buChar char="v"/>
            </a:pPr>
            <a:endParaRPr lang="el-GR" sz="3800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60000"/>
              </a:lnSpc>
              <a:buAutoNum type="arabicPeriod"/>
            </a:pPr>
            <a:r>
              <a:rPr lang="el-GR" sz="3800" b="1" u="sng" dirty="0">
                <a:latin typeface="Times New Roman" pitchFamily="18" charset="0"/>
                <a:cs typeface="Times New Roman" pitchFamily="18" charset="0"/>
              </a:rPr>
              <a:t>Προληπτικός έλεγχος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 πραγματοποιείται </a:t>
            </a:r>
            <a:r>
              <a:rPr lang="el-GR" sz="3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πριν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 από τη λειτουργία του οργανισμού με κατεύθυνση προς το μέλλον (εξασφάλιση ανθρώπινου δυναμικού, υλικών πόρων, κτλ.).</a:t>
            </a:r>
          </a:p>
          <a:p>
            <a:pPr marL="596646" indent="-514350">
              <a:lnSpc>
                <a:spcPct val="160000"/>
              </a:lnSpc>
              <a:buAutoNum type="arabicPeriod"/>
            </a:pPr>
            <a:endParaRPr lang="el-GR" sz="3800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60000"/>
              </a:lnSpc>
              <a:buAutoNum type="arabicPeriod"/>
            </a:pPr>
            <a:r>
              <a:rPr lang="el-GR" sz="3800" b="1" u="sng" dirty="0">
                <a:latin typeface="Times New Roman" pitchFamily="18" charset="0"/>
                <a:cs typeface="Times New Roman" pitchFamily="18" charset="0"/>
              </a:rPr>
              <a:t>Παράλληλος ή ταυτόχρονος έλεγχος</a:t>
            </a:r>
            <a:r>
              <a:rPr lang="en-US" sz="3800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γίνεται με την άμεση επίβλεψη των διοικητικών στελεχών - διόρθωση ζητημάτων </a:t>
            </a:r>
            <a:r>
              <a:rPr lang="el-GR" sz="3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κατά τη διάρκεια εκτέλεσης 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του έργου.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60000"/>
              </a:lnSpc>
              <a:buAutoNum type="arabicPeriod"/>
            </a:pPr>
            <a:endParaRPr lang="el-GR" sz="3800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60000"/>
              </a:lnSpc>
              <a:buAutoNum type="arabicPeriod"/>
            </a:pPr>
            <a:r>
              <a:rPr lang="el-GR" sz="3800" b="1" u="sng" dirty="0">
                <a:latin typeface="Times New Roman" pitchFamily="18" charset="0"/>
                <a:cs typeface="Times New Roman" pitchFamily="18" charset="0"/>
              </a:rPr>
              <a:t>Κατασταλτικός ή μεταγενέστερος έλεγχος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 πραγματοποιείται </a:t>
            </a:r>
            <a:r>
              <a:rPr lang="el-GR" sz="3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μετά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 από την ολοκλήρωση κάθε έργου- μελλοντική προοπτική του οργανισμού-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</a:rPr>
              <a:t>δεν αλλάζει το αποτέλεσμα. 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878</TotalTime>
  <Words>1299</Words>
  <Application>Microsoft Office PowerPoint</Application>
  <PresentationFormat>Προβολή στην οθόνη (4:3)</PresentationFormat>
  <Paragraphs>175</Paragraphs>
  <Slides>27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5" baseType="lpstr"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Ηλιοστάσιο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  Αξιολόγηση εκπαιδευτικών και μελών ΕΕΠ ΕΒΠ (ΦΕΚ 388/2023) 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Μπαλάση Αικατερίνη</dc:creator>
  <cp:lastModifiedBy>ΙΟΡΔΑΝΙΔΗΣ ΓΕΩΡΓΙΟΣ</cp:lastModifiedBy>
  <cp:revision>354</cp:revision>
  <dcterms:created xsi:type="dcterms:W3CDTF">2020-08-13T09:40:08Z</dcterms:created>
  <dcterms:modified xsi:type="dcterms:W3CDTF">2025-11-17T08:15:24Z</dcterms:modified>
</cp:coreProperties>
</file>