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60" r:id="rId3"/>
    <p:sldId id="276" r:id="rId4"/>
    <p:sldId id="277" r:id="rId5"/>
    <p:sldId id="261" r:id="rId6"/>
    <p:sldId id="278" r:id="rId7"/>
    <p:sldId id="285" r:id="rId8"/>
    <p:sldId id="262" r:id="rId9"/>
    <p:sldId id="264" r:id="rId10"/>
    <p:sldId id="280" r:id="rId11"/>
    <p:sldId id="265" r:id="rId12"/>
    <p:sldId id="286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50F56-CAC7-4980-A855-5B767366B2F0}" type="datetimeFigureOut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53CE0-2AA0-490B-851A-A0A65C8F6B6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4591A-03CC-41C2-BD86-DABC64375A52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5207-6357-4FF5-8ED9-46EA9CDADB39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852A2-C5AF-416E-B955-F3BC745FC605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B2B32-071C-46D1-AA95-2B840337B5A1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CA6F-B168-467C-ADB5-F0052187CF20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F4C8F-19F1-42E8-899C-7D66D91360AE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393D-FD96-4E7B-85FF-125AD4196379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CC2-CA13-4627-9004-9CB6C06EC870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8A0FE-78E0-4FF4-9B5A-58F979DCA17B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5DD8-C2F4-410E-B638-BB6A4E80C971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FC74-E31D-4C6F-ABB6-DF1EB33E3CC2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63255F1-ECDE-4089-B62E-40D0EF917D8B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D1A1915-AC87-45B1-9113-D5E42E37C4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ctr"/>
            <a:endParaRPr lang="el-GR" b="1" dirty="0"/>
          </a:p>
          <a:p>
            <a:pPr algn="ctr"/>
            <a:r>
              <a:rPr lang="el-GR" sz="2200" b="1" dirty="0"/>
              <a:t>ΠΑΝΕΠΙΣΤΗΜΙΟ ΔΥΤΙΚΗΣ ΜΑΚΕΔΟΝΙΑΣ</a:t>
            </a:r>
          </a:p>
          <a:p>
            <a:pPr algn="ctr"/>
            <a:r>
              <a:rPr lang="el-GR" sz="2200" b="1" dirty="0"/>
              <a:t>ΣΧΟΛΗ  ΚΟΙΝΩΝΙΚΩΝ ΚΑΙ ΑΝΘΡΩΠΙΣΤΙΚΩΝ ΕΠΙΣΤΗΜΩΝ</a:t>
            </a:r>
          </a:p>
          <a:p>
            <a:pPr algn="ctr"/>
            <a:r>
              <a:rPr lang="el-GR" sz="2200" b="1" dirty="0"/>
              <a:t>ΠΑΙΔΑΓΩΓΙΚΟ ΤΜΗΜΑ ΔΗΜΟΤΙΚΗΣ ΕΚΠΑΙΔΕΥΣΗΣ</a:t>
            </a:r>
          </a:p>
          <a:p>
            <a:pPr algn="ctr"/>
            <a:endParaRPr lang="el-GR" b="1" dirty="0"/>
          </a:p>
          <a:p>
            <a:endParaRPr lang="el-GR" dirty="0"/>
          </a:p>
          <a:p>
            <a:r>
              <a:rPr lang="el-GR" b="1" dirty="0"/>
              <a:t>Π.Μ.Σ. Επιστήμες της Αγωγής: Οργάνωση και Διοίκηση της Εκπαίδευσης – Εκπαιδευτική Ηγεσία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Μάθημα</a:t>
            </a:r>
            <a:r>
              <a:rPr lang="en-US" dirty="0"/>
              <a:t>:</a:t>
            </a:r>
            <a:r>
              <a:rPr lang="el-GR" dirty="0"/>
              <a:t> «Αρχές Οργάνωσης και Διοίκησης Εκπαιδευτικών Μονάδων (ΑΥ1)»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εξάμηνο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Διδάσκων</a:t>
            </a:r>
            <a:r>
              <a:rPr lang="en-US" dirty="0"/>
              <a:t>:</a:t>
            </a:r>
            <a:r>
              <a:rPr lang="el-GR"/>
              <a:t> Ιορδανίδης Γεώργιος</a:t>
            </a:r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72B4B-83ED-443A-B0E2-6C2C4FC70CCB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6" name="5 - Εικόν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8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00100" y="142852"/>
            <a:ext cx="8143900" cy="657229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l-GR" sz="2600" b="1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Επιδραστικοί</a:t>
            </a:r>
            <a:r>
              <a:rPr lang="el-GR" sz="2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παράγοντες της εφαρμογής των ηγετικών στυλ</a:t>
            </a:r>
            <a:r>
              <a:rPr lang="en-US" sz="2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l-GR" sz="2600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Font typeface="Arial" charset="0"/>
              <a:buChar char="•"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Προσωπικότητα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του ηγέτη και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εμπειρία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του</a:t>
            </a:r>
          </a:p>
          <a:p>
            <a:pPr>
              <a:lnSpc>
                <a:spcPct val="170000"/>
              </a:lnSpc>
              <a:buFont typeface="Arial" charset="0"/>
              <a:buChar char="•"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Font typeface="Arial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Ποιότητα ή ωριμότητα της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ομάδας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γνώσεις, ικανότητες, προθυμία για λήψη αποφάσεων)</a:t>
            </a:r>
          </a:p>
          <a:p>
            <a:pPr>
              <a:lnSpc>
                <a:spcPct val="170000"/>
              </a:lnSpc>
              <a:buFont typeface="Arial" charset="0"/>
              <a:buChar char="•"/>
            </a:pPr>
            <a:endParaRPr lang="el-GR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Font typeface="Arial" charset="0"/>
              <a:buChar char="•"/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Επικρατούσα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κατάσταση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τύπος οργάνωσης- συγκεντρωτική ή αποκεντρωτική δομή,  έλλειψη χρόνου, πίεση κοινωνικών ομάδων, είδος προβλήματος) </a:t>
            </a:r>
          </a:p>
          <a:p>
            <a:pPr>
              <a:lnSpc>
                <a:spcPct val="170000"/>
              </a:lnSpc>
              <a:buFont typeface="Arial" charset="0"/>
              <a:buChar char="•"/>
            </a:pPr>
            <a:endParaRPr lang="el-GR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«σκοτεινή πλευρά της ηγεσίας» (?)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None/>
            </a:pP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Μοντέλα εκπαιδευτικής διοίκησης-ηγεσίας</a:t>
            </a:r>
          </a:p>
          <a:p>
            <a:pPr>
              <a:lnSpc>
                <a:spcPct val="170000"/>
              </a:lnSpc>
            </a:pP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Διοικητική ή Διαχειριστική Ηγεσία</a:t>
            </a:r>
            <a:r>
              <a:rPr lang="en-US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γραφειοκρατική οργάνωση σχολικής διοίκησης</a:t>
            </a:r>
          </a:p>
          <a:p>
            <a:pPr>
              <a:lnSpc>
                <a:spcPct val="170000"/>
              </a:lnSpc>
            </a:pP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Συναλλακτική ηγεσία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Οι σχέσεις με τους εκπαιδευτικούς βασίζονται πάνω σε μία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ανταλλαγή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για κάποιο πόρο-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ανταμοιβή (</a:t>
            </a:r>
            <a:r>
              <a:rPr lang="el-GR" sz="1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έσω- &amp; έξω ομάδα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</a:pP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Μετασχηματιστική ηγεσία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 κουλτούρα συνεργασίας, αποστολή/όραμα, κλίμα εμπιστοσύνης</a:t>
            </a:r>
          </a:p>
          <a:p>
            <a:pPr>
              <a:lnSpc>
                <a:spcPct val="170000"/>
              </a:lnSpc>
            </a:pP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Παιδαγωγική ηγεσία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 βελτίωση των παρεχόμενων από το σχολείο εκπαιδευτικών υπηρεσιών, παροχή ποιοτικής διδασκαλίας, </a:t>
            </a:r>
            <a:r>
              <a:rPr lang="el-GR" sz="1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εμπλοκή του ηγέτη στη διδακτική διαδικασία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(σχεδιασμός και υλοποίηση διδασκαλίας, επαγγελματική ανάπτυξη)</a:t>
            </a:r>
          </a:p>
          <a:p>
            <a:pPr>
              <a:lnSpc>
                <a:spcPct val="170000"/>
              </a:lnSpc>
            </a:pP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Συμμετοχική ή Διανεμημένη ηγεσία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ομαδικότητα, αλληλοϋποστήριξη, ομαδική λήψη αποφάσεων, εκχώρηση καίριων αρμοδιοτήτων και μέρους εξουσίας  </a:t>
            </a:r>
          </a:p>
          <a:p>
            <a:pPr>
              <a:lnSpc>
                <a:spcPct val="170000"/>
              </a:lnSpc>
            </a:pP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Ηθική ηγεσία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 δημοκρατικές αρχές, σεβασμός, συνεργασία, ισότητα, δικαιοσύνη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Βιώσιμη Εκπαιδευτική Ηγεσία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.  Οι σχολικές μονάδες θα πρέπει να αναπτυχθούν με βιώσιμο τρόπο </a:t>
            </a:r>
            <a:r>
              <a:rPr lang="el-GR" sz="1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οικονομική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περιβαλλοντική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κοινωνική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 ανάπτυξη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70000"/>
              </a:lnSpc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3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Αυταρχική ηγεσία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επιδιώκεται η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υπακοή των υφισταμένων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διαταγές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κυρώσεις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καθορίζει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τις ενέργειες όλων των μελών και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λαμβάνει αποφάσεις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γι’ αυτές, ο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φόβος ως κίνητρο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μη αιτιολόγηση διαταγών/εντολών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μη αποδοχή προτάσεων που εναντιώνονται στις απόψεις του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endParaRPr lang="el-GR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3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Δημοκρατική ή συμμετοχική ηγεσία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διεξοδική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συζήτηση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με υφισταμένους για τη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λήψη αποφάσεων, </a:t>
            </a:r>
            <a:r>
              <a:rPr lang="el-GR" sz="3400" b="1" u="sng" dirty="0">
                <a:latin typeface="Times New Roman" pitchFamily="18" charset="0"/>
                <a:cs typeface="Times New Roman" pitchFamily="18" charset="0"/>
              </a:rPr>
              <a:t>συμβουλευτικοί ηγέτες</a:t>
            </a:r>
            <a:r>
              <a:rPr lang="el-GR" sz="3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(σύσκεψη με υφισταμένους, αλλά η τελική εξουσία της απόφασης είναι του ηγέτη), </a:t>
            </a:r>
            <a:r>
              <a:rPr lang="el-GR" sz="3400" b="1" u="sng" dirty="0">
                <a:latin typeface="Times New Roman" pitchFamily="18" charset="0"/>
                <a:cs typeface="Times New Roman" pitchFamily="18" charset="0"/>
              </a:rPr>
              <a:t>συναινετικοί  ηγέτες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συμφωνούν όλοι για την τελική απόφαση), </a:t>
            </a:r>
            <a:r>
              <a:rPr lang="el-GR" sz="3400" b="1" u="sng" dirty="0">
                <a:latin typeface="Times New Roman" pitchFamily="18" charset="0"/>
                <a:cs typeface="Times New Roman" pitchFamily="18" charset="0"/>
              </a:rPr>
              <a:t>δημοκρατικοί</a:t>
            </a:r>
            <a:r>
              <a:rPr lang="el-GR" sz="3400" u="sng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sz="3400" b="1" u="sng" dirty="0">
                <a:latin typeface="Times New Roman" pitchFamily="18" charset="0"/>
                <a:cs typeface="Times New Roman" pitchFamily="18" charset="0"/>
              </a:rPr>
              <a:t>ηγέτες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 (μεταβίβαση της τελικής εξουσίας στην ομάδα-</a:t>
            </a:r>
            <a:r>
              <a:rPr lang="el-GR" sz="3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ψηφοφορία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endParaRPr lang="el-GR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3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Χαλαρή-εξουσιοδοτική ηγεσία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ο προϊστάμενος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μεταβιβάζει σχεδόν όλη την εξουσία και τον έλεγχο στην ομάδα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και ενεργεί </a:t>
            </a:r>
            <a:r>
              <a:rPr lang="el-GR" sz="3400" b="1" dirty="0">
                <a:latin typeface="Times New Roman" pitchFamily="18" charset="0"/>
                <a:cs typeface="Times New Roman" pitchFamily="18" charset="0"/>
              </a:rPr>
              <a:t>ως χορηγός πληροφοριών </a:t>
            </a:r>
            <a:r>
              <a:rPr lang="el-GR" sz="3400" dirty="0">
                <a:latin typeface="Times New Roman" pitchFamily="18" charset="0"/>
                <a:cs typeface="Times New Roman" pitchFamily="18" charset="0"/>
              </a:rPr>
              <a:t>προς τους συνεργάτες του (π.χ. σε ερευνητικά εργαστήρια)</a:t>
            </a:r>
          </a:p>
          <a:p>
            <a:pPr>
              <a:lnSpc>
                <a:spcPct val="17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  <a:buNone/>
            </a:pPr>
            <a:r>
              <a:rPr lang="el-GR" sz="59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Ποιος τύπος ηγεσίας είναι ο πιο αποτελεσματικός ;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925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Διευθυντικά στελέχη και συναισθηματική νοημοσύνη </a:t>
            </a:r>
            <a:r>
              <a:rPr lang="el-GR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2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ικανότητα ενός ατόμου να αντιλαμβάνεται, να κατανοεί και να χρησιμοποιεί </a:t>
            </a:r>
            <a:r>
              <a:rPr lang="el-GR" sz="22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τα συναισθήματα ως πηγή ενέργειας, γνώσης, και επιρροής </a:t>
            </a:r>
            <a:r>
              <a:rPr lang="el-GR" sz="2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τόσο του εαυτού του </a:t>
            </a:r>
            <a:r>
              <a:rPr lang="el-GR" sz="2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όσο </a:t>
            </a:r>
            <a:r>
              <a:rPr lang="el-GR" sz="2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και των άλλων ανθρώπων</a:t>
            </a:r>
            <a:r>
              <a:rPr lang="el-GR" sz="2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με τους οποίους αλληλεπιδρά. </a:t>
            </a:r>
          </a:p>
          <a:p>
            <a:pPr>
              <a:lnSpc>
                <a:spcPct val="170000"/>
              </a:lnSpc>
              <a:buNone/>
            </a:pPr>
            <a:endParaRPr lang="el-GR" sz="22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70000"/>
              </a:lnSpc>
            </a:pPr>
            <a:r>
              <a:rPr lang="el-GR" sz="2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Αυτοεπίγνωση</a:t>
            </a:r>
          </a:p>
          <a:p>
            <a:pPr>
              <a:lnSpc>
                <a:spcPct val="170000"/>
              </a:lnSpc>
            </a:pPr>
            <a:r>
              <a:rPr lang="el-GR" sz="2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Αυτορρύθμιση</a:t>
            </a:r>
          </a:p>
          <a:p>
            <a:pPr>
              <a:lnSpc>
                <a:spcPct val="170000"/>
              </a:lnSpc>
            </a:pPr>
            <a:r>
              <a:rPr lang="el-GR" sz="22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Ενσυναίσθηση</a:t>
            </a:r>
            <a:endParaRPr lang="el-GR" sz="22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lnSpc>
                <a:spcPct val="170000"/>
              </a:lnSpc>
            </a:pPr>
            <a:r>
              <a:rPr lang="el-GR" sz="2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Κοινωνικές δεξιότητες  (ικανότητα κάποιου να προκαλεί στους άλλους τις αντιδράσεις που θέλει)</a:t>
            </a:r>
          </a:p>
          <a:p>
            <a:pPr>
              <a:lnSpc>
                <a:spcPct val="170000"/>
              </a:lnSpc>
            </a:pPr>
            <a:r>
              <a:rPr lang="el-GR" sz="2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Κίνητρα συμπεριφοράς</a:t>
            </a:r>
          </a:p>
          <a:p>
            <a:pPr>
              <a:lnSpc>
                <a:spcPct val="170000"/>
              </a:lnSpc>
              <a:buNone/>
            </a:pPr>
            <a:endParaRPr lang="el-GR" sz="2400" b="1" u="sng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l-GR" sz="2400" dirty="0">
              <a:sym typeface="Wingdings" pitchFamily="2" charset="2"/>
            </a:endParaRPr>
          </a:p>
          <a:p>
            <a:endParaRPr lang="el-GR" sz="2400" b="1" u="sng" dirty="0">
              <a:solidFill>
                <a:srgbClr val="FF0000"/>
              </a:solidFill>
            </a:endParaRPr>
          </a:p>
          <a:p>
            <a:pPr>
              <a:buNone/>
            </a:pPr>
            <a:endParaRPr lang="el-GR" sz="2400" b="1" u="sng" dirty="0">
              <a:solidFill>
                <a:srgbClr val="FF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Η λειτουργία της διεύθυνσης στον χώρο της εκπαίδευσης</a:t>
            </a:r>
          </a:p>
          <a:p>
            <a:pPr>
              <a:lnSpc>
                <a:spcPct val="150000"/>
              </a:lnSpc>
              <a:buNone/>
            </a:pPr>
            <a:endParaRPr lang="el-GR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Εθνικό επίπεδο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Υπουργείο Παιδείας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l-GR" sz="2400" b="1" dirty="0" err="1">
                <a:latin typeface="Times New Roman" pitchFamily="18" charset="0"/>
                <a:cs typeface="Times New Roman" pitchFamily="18" charset="0"/>
              </a:rPr>
              <a:t>ΙΕΠ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λαμβάνουν μέτρα για επιμόρφωση, υποκίνηση, καθοδήγηση, συντονισμό του διδακτικού προσωπικού.</a:t>
            </a:r>
          </a:p>
          <a:p>
            <a:pPr>
              <a:lnSpc>
                <a:spcPct val="150000"/>
              </a:lnSpc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Περιφερειακό επίπεδο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Περιφερειακοί Διευθυντές Εκπαίδευσης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b="1" dirty="0" err="1">
                <a:latin typeface="Times New Roman" pitchFamily="18" charset="0"/>
                <a:cs typeface="Times New Roman" pitchFamily="18" charset="0"/>
              </a:rPr>
              <a:t>ΠΔΕ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ασκούν διοίκηση, έλεγχο και εποπτεία σε όλες τις αποκεντρωμένες υπηρεσίες πρωτοβάθμιας και δευτεροβάθμιας εκπαίδευσης. </a:t>
            </a:r>
          </a:p>
          <a:p>
            <a:pPr>
              <a:lnSpc>
                <a:spcPct val="150000"/>
              </a:lnSpc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Επίπεδο νομού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Διευθυντές Διευθύνσεων πρωτοβάθμιας και δευτεροβάθμιας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εκπαίδευσης ασκούν διοίκηση και εποπτεία της λειτουργίας των σχολικών μονάδων της περιφέρειάς τους και είναι οι </a:t>
            </a:r>
            <a:r>
              <a:rPr lang="el-G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διοικητικοί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πειθαρχικοί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προϊστάμενοι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του διδακτικού προσωπικού. </a:t>
            </a:r>
            <a:r>
              <a:rPr lang="el-GR" sz="2400" u="sng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υποκίνηση και η παιδαγωγική καθοδήγηση </a:t>
            </a:r>
            <a:r>
              <a:rPr lang="el-GR" sz="2400" u="sng" dirty="0">
                <a:latin typeface="Times New Roman" pitchFamily="18" charset="0"/>
                <a:cs typeface="Times New Roman" pitchFamily="18" charset="0"/>
              </a:rPr>
              <a:t>των εκπαιδευτικών αποτελεί αρμοδιότητα των </a:t>
            </a:r>
            <a:r>
              <a:rPr lang="el-GR" sz="2400" b="1" u="sng" dirty="0">
                <a:latin typeface="Times New Roman" pitchFamily="18" charset="0"/>
                <a:cs typeface="Times New Roman" pitchFamily="18" charset="0"/>
              </a:rPr>
              <a:t>συμβούλων εκπαίδευσης</a:t>
            </a:r>
            <a:r>
              <a:rPr lang="el-GR" sz="2400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l-GR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Επίπεδο σχολικής μονάδας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διευθυντής σχολικής μονάδας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Αποτελεσματικός διευθυντής σχολικής μονάδας</a:t>
            </a:r>
          </a:p>
          <a:p>
            <a:pPr>
              <a:lnSpc>
                <a:spcPct val="17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κατανέμει σωστά το έργο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(διδακτικό και </a:t>
            </a:r>
            <a:r>
              <a:rPr lang="el-GR" sz="2800" dirty="0" err="1">
                <a:latin typeface="Times New Roman" pitchFamily="18" charset="0"/>
                <a:cs typeface="Times New Roman" pitchFamily="18" charset="0"/>
              </a:rPr>
              <a:t>εξωδιδακτικό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) μεταξύ των διδασκόντων (βάσει προσόντων και δημοκρατικά)</a:t>
            </a:r>
          </a:p>
          <a:p>
            <a:pPr>
              <a:lnSpc>
                <a:spcPct val="17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παρακινεί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τους δασκάλους για ανάληψη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δημιουργικών πρωτοβουλιών</a:t>
            </a:r>
          </a:p>
          <a:p>
            <a:pPr>
              <a:lnSpc>
                <a:spcPct val="17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Να έχει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ανοιχτή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επικοινωνία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με όλα τα μέλη της σχολικής κοινότητας σχετικά με την εκτέλεση των εργασιών τους και σχετικά με τις ανθρώπινες σχέσεις</a:t>
            </a:r>
          </a:p>
          <a:p>
            <a:pPr>
              <a:lnSpc>
                <a:spcPct val="17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Να ενεργεί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ως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παράγοντας διοικητικής ανάπτυξης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- να μαθαίνει στους νέους πώς εκτελούνται οι διοικητικές εργασίες του σχολείου</a:t>
            </a:r>
          </a:p>
          <a:p>
            <a:pPr>
              <a:lnSpc>
                <a:spcPct val="17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χειρίζεται σωστά τις διαφορές/συγκρούσεις/κρίσεις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που παρουσιάζονται στο σχολείο</a:t>
            </a:r>
          </a:p>
          <a:p>
            <a:pPr>
              <a:lnSpc>
                <a:spcPct val="17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αντιλαμβάνεται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έγκαιρα τη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σχολική πραγματικότητα</a:t>
            </a:r>
          </a:p>
          <a:p>
            <a:pPr>
              <a:lnSpc>
                <a:spcPct val="17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χειρίζεται αποτελεσματικά το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εξωτερικό περιβάλλον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του σχολείου – να συνεργάζεται αρμονικά με τους διάφορους κοινωνικούς φορείς</a:t>
            </a:r>
          </a:p>
          <a:p>
            <a:pPr>
              <a:lnSpc>
                <a:spcPct val="170000"/>
              </a:lnSpc>
            </a:pP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Σύγκλιση μεταξύ των προσδοκιών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του </a:t>
            </a:r>
            <a:r>
              <a:rPr lang="el-GR" sz="2800" u="sng" dirty="0">
                <a:latin typeface="Times New Roman" pitchFamily="18" charset="0"/>
                <a:cs typeface="Times New Roman" pitchFamily="18" charset="0"/>
              </a:rPr>
              <a:t>διευθυντή-ηγέτη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, των </a:t>
            </a:r>
            <a:r>
              <a:rPr lang="el-GR" sz="2800" u="sng" dirty="0">
                <a:latin typeface="Times New Roman" pitchFamily="18" charset="0"/>
                <a:cs typeface="Times New Roman" pitchFamily="18" charset="0"/>
              </a:rPr>
              <a:t>εκπαιδευτικών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και του </a:t>
            </a:r>
            <a:r>
              <a:rPr lang="el-GR" sz="2800" u="sng" dirty="0">
                <a:latin typeface="Times New Roman" pitchFamily="18" charset="0"/>
                <a:cs typeface="Times New Roman" pitchFamily="18" charset="0"/>
              </a:rPr>
              <a:t>έργου </a:t>
            </a:r>
          </a:p>
          <a:p>
            <a:pPr>
              <a:lnSpc>
                <a:spcPct val="170000"/>
              </a:lnSpc>
            </a:pPr>
            <a:r>
              <a:rPr lang="el-GR" sz="2800" u="sng" dirty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ξέρει τι αναμένουν οι ανώτεροί του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(π.χ. Διευθυντές Εκπαίδευσης)</a:t>
            </a:r>
          </a:p>
          <a:p>
            <a:pPr>
              <a:lnSpc>
                <a:spcPct val="17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Ζητά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ευθύτητα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 από τους υφισταμένους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καλοδεχούμενη η κριτική, έκφραση ιδεών και απόψεων)</a:t>
            </a:r>
          </a:p>
          <a:p>
            <a:pPr>
              <a:lnSpc>
                <a:spcPct val="17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Διαχειρίζεται σωστά </a:t>
            </a:r>
            <a:r>
              <a:rPr lang="el-GR" sz="2800" b="1" u="sng" dirty="0">
                <a:latin typeface="Times New Roman" pitchFamily="18" charset="0"/>
                <a:cs typeface="Times New Roman" pitchFamily="18" charset="0"/>
              </a:rPr>
              <a:t>τον χρόνο του </a:t>
            </a:r>
          </a:p>
          <a:p>
            <a:endParaRPr lang="el-GR" sz="2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Έννοια του όρου «διεύθυνση» =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ενεργοποίηση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καθοδήγηση του ανθρώπινου δυναμικού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ώστε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συμβάλλει αποτελεσματικά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στην υλοποίηση των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αντικειμενικών σκοπών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του οργανισμού.</a:t>
            </a:r>
          </a:p>
          <a:p>
            <a:pPr>
              <a:lnSpc>
                <a:spcPct val="17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Είναι η δυσκολότερη δραστηριότητα της διοίκησης. </a:t>
            </a:r>
          </a:p>
          <a:p>
            <a:pPr>
              <a:lnSpc>
                <a:spcPct val="170000"/>
              </a:lnSpc>
              <a:buNone/>
            </a:pPr>
            <a:r>
              <a:rPr lang="el-G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Γιατί;</a:t>
            </a:r>
          </a:p>
          <a:p>
            <a:pPr>
              <a:lnSpc>
                <a:spcPct val="17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Ανθρώπινος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παράγοντας</a:t>
            </a:r>
          </a:p>
          <a:p>
            <a:pPr>
              <a:lnSpc>
                <a:spcPct val="170000"/>
              </a:lnSpc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συμπεριφορά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δύσκολα σταθμίζεται και καθορίζεται</a:t>
            </a:r>
          </a:p>
          <a:p>
            <a:pPr>
              <a:lnSpc>
                <a:spcPct val="17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Κατάλληλος χειρισμός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των μελών της οργάνωσης</a:t>
            </a:r>
          </a:p>
          <a:p>
            <a:pPr>
              <a:lnSpc>
                <a:spcPct val="170000"/>
              </a:lnSpc>
            </a:pP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Καθοδήγηση, συνεργασία, παρότρυνση</a:t>
            </a:r>
          </a:p>
          <a:p>
            <a:pPr>
              <a:lnSpc>
                <a:spcPct val="17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endParaRPr lang="el-GR" b="1" u="sng" dirty="0">
              <a:solidFill>
                <a:srgbClr val="FF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8000" b="1" u="sng" dirty="0">
                <a:solidFill>
                  <a:srgbClr val="FF0000"/>
                </a:solidFill>
              </a:rPr>
              <a:t>Διοικητικές δραστηριότητες της διεύθυνσης</a:t>
            </a:r>
          </a:p>
          <a:p>
            <a:pPr>
              <a:lnSpc>
                <a:spcPct val="150000"/>
              </a:lnSpc>
              <a:buNone/>
            </a:pPr>
            <a:endParaRPr lang="el-GR" b="1" u="sng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Εκχώρηση εξουσίας</a:t>
            </a:r>
            <a:r>
              <a:rPr lang="en-US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τα μέλη του οργανισμού παίρνουν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αποφάσεις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πρωτοβουλίες, ενεργούν κατά την κρίση τους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6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εξουσία-</a:t>
            </a:r>
            <a:r>
              <a:rPr lang="el-GR" sz="6400" b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ευθύν</a:t>
            </a:r>
            <a:r>
              <a:rPr lang="el-GR" sz="6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η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</a:pPr>
            <a:endParaRPr lang="el-GR" sz="6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Παρώθηση – υποκίνηση</a:t>
            </a:r>
            <a:r>
              <a:rPr lang="en-US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δημιουργία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κατάλληλων συνθηκών 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για τα μέλη-συνεργάτες, μέσω παροχής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κινήτρων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μέσω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πειθούς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πρωτοβουλιών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και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εμπνευσμένου προσωπικού παραδείγματος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endParaRPr lang="el-GR" sz="6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Επικοινωνία</a:t>
            </a:r>
            <a:r>
              <a:rPr lang="en-US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αμφίδρομη επικοινωνία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αποτελεσματική, εντός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ευνοϊκού κλίματος 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της ομάδας,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λήψη υπόψη των συναισθημάτων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προσεκτική ακρόαση, ενδιαφέρον για τον συνομιλητή,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συμβουλή-επίλυση προβλημάτων.</a:t>
            </a:r>
          </a:p>
          <a:p>
            <a:pPr>
              <a:lnSpc>
                <a:spcPct val="170000"/>
              </a:lnSpc>
            </a:pPr>
            <a:endParaRPr lang="el-GR" sz="6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Συντονισμός</a:t>
            </a:r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 εναρμόνιση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 όλων των </a:t>
            </a:r>
            <a:r>
              <a:rPr lang="el-GR" sz="6400" u="sng" dirty="0">
                <a:latin typeface="Times New Roman" pitchFamily="18" charset="0"/>
                <a:cs typeface="Times New Roman" pitchFamily="18" charset="0"/>
              </a:rPr>
              <a:t>προσπαθειών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των </a:t>
            </a:r>
            <a:r>
              <a:rPr lang="el-GR" sz="6400" u="sng" dirty="0">
                <a:latin typeface="Times New Roman" pitchFamily="18" charset="0"/>
                <a:cs typeface="Times New Roman" pitchFamily="18" charset="0"/>
              </a:rPr>
              <a:t>υπηρεσιών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sz="6400" u="sng" dirty="0">
                <a:latin typeface="Times New Roman" pitchFamily="18" charset="0"/>
                <a:cs typeface="Times New Roman" pitchFamily="18" charset="0"/>
              </a:rPr>
              <a:t>τμημάτων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 της οργάνωσης-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καθορισμός της έκτασης δράσης τους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συνεργασία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απρόσκοπτη λειτουργία</a:t>
            </a:r>
          </a:p>
          <a:p>
            <a:pPr>
              <a:lnSpc>
                <a:spcPct val="170000"/>
              </a:lnSpc>
            </a:pPr>
            <a:endParaRPr lang="el-GR" sz="6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Χειρισμός διαφορών</a:t>
            </a:r>
            <a:r>
              <a:rPr lang="en-US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επίλυση </a:t>
            </a:r>
            <a:r>
              <a:rPr lang="el-GR" sz="6400" b="1" dirty="0">
                <a:latin typeface="Times New Roman" pitchFamily="18" charset="0"/>
                <a:cs typeface="Times New Roman" pitchFamily="18" charset="0"/>
              </a:rPr>
              <a:t>συγκρούσεων</a:t>
            </a:r>
            <a:r>
              <a:rPr lang="el-GR" sz="6400" dirty="0">
                <a:latin typeface="Times New Roman" pitchFamily="18" charset="0"/>
                <a:cs typeface="Times New Roman" pitchFamily="18" charset="0"/>
              </a:rPr>
              <a:t> εντός του οργανισμού.</a:t>
            </a:r>
            <a:endParaRPr lang="el-GR" sz="64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l-GR" b="1" u="sng" dirty="0">
              <a:solidFill>
                <a:srgbClr val="FF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b="1" u="sng" dirty="0">
                <a:solidFill>
                  <a:srgbClr val="FF0000"/>
                </a:solidFill>
              </a:rPr>
              <a:t>Βασικοί τρόποι άσκησης της διεύθυνσης</a:t>
            </a:r>
          </a:p>
          <a:p>
            <a:pPr>
              <a:lnSpc>
                <a:spcPct val="150000"/>
              </a:lnSpc>
              <a:buNone/>
            </a:pPr>
            <a:endParaRPr lang="el-GR" b="1" u="sng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solidFill>
                  <a:srgbClr val="FF0000"/>
                </a:solidFill>
              </a:rPr>
              <a:t>Κλασικός τρόπος</a:t>
            </a:r>
            <a:r>
              <a:rPr lang="en-US" b="1" u="sng" dirty="0">
                <a:solidFill>
                  <a:srgbClr val="FF0000"/>
                </a:solidFill>
              </a:rPr>
              <a:t>:</a:t>
            </a:r>
            <a:r>
              <a:rPr lang="el-GR" b="1" u="sng" dirty="0">
                <a:solidFill>
                  <a:srgbClr val="FF0000"/>
                </a:solidFill>
              </a:rPr>
              <a:t> </a:t>
            </a:r>
            <a:r>
              <a:rPr lang="el-GR" dirty="0"/>
              <a:t>άσκηση διεύθυνσης </a:t>
            </a:r>
            <a:r>
              <a:rPr lang="el-GR" b="1" u="sng" dirty="0"/>
              <a:t>μέσω επιβολής</a:t>
            </a:r>
            <a:r>
              <a:rPr lang="el-GR" dirty="0"/>
              <a:t> </a:t>
            </a:r>
            <a:r>
              <a:rPr lang="el-GR" dirty="0">
                <a:sym typeface="Wingdings" pitchFamily="2" charset="2"/>
              </a:rPr>
              <a:t> </a:t>
            </a:r>
            <a:r>
              <a:rPr lang="el-GR" b="1" dirty="0">
                <a:sym typeface="Wingdings" pitchFamily="2" charset="2"/>
              </a:rPr>
              <a:t>συγκεντρωτικό</a:t>
            </a:r>
            <a:r>
              <a:rPr lang="el-GR" dirty="0">
                <a:sym typeface="Wingdings" pitchFamily="2" charset="2"/>
              </a:rPr>
              <a:t> σύστημα διοίκησης  </a:t>
            </a:r>
            <a:r>
              <a:rPr lang="el-GR" b="1" dirty="0">
                <a:sym typeface="Wingdings" pitchFamily="2" charset="2"/>
              </a:rPr>
              <a:t>εξουσία της θέσης </a:t>
            </a:r>
            <a:endParaRPr lang="el-GR" b="1" u="sng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l-GR" b="1" u="sng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solidFill>
                  <a:srgbClr val="FF0000"/>
                </a:solidFill>
              </a:rPr>
              <a:t>Σύγχρονος τρόπος</a:t>
            </a:r>
            <a:r>
              <a:rPr lang="en-US" b="1" u="sng" dirty="0">
                <a:solidFill>
                  <a:srgbClr val="FF0000"/>
                </a:solidFill>
              </a:rPr>
              <a:t>:</a:t>
            </a:r>
            <a:r>
              <a:rPr lang="el-GR" b="1" u="sng" dirty="0">
                <a:solidFill>
                  <a:srgbClr val="FF0000"/>
                </a:solidFill>
              </a:rPr>
              <a:t> </a:t>
            </a:r>
            <a:r>
              <a:rPr lang="el-GR" b="1" dirty="0"/>
              <a:t>θεληματική συνεργασία μεταξύ προϊσταμένου και υφισταμένων </a:t>
            </a:r>
            <a:r>
              <a:rPr lang="el-GR" dirty="0">
                <a:sym typeface="Wingdings" pitchFamily="2" charset="2"/>
              </a:rPr>
              <a:t> </a:t>
            </a:r>
            <a:r>
              <a:rPr lang="el-GR" b="1" dirty="0">
                <a:sym typeface="Wingdings" pitchFamily="2" charset="2"/>
              </a:rPr>
              <a:t>συλλογική προσπάθεια</a:t>
            </a:r>
            <a:r>
              <a:rPr lang="el-GR" dirty="0">
                <a:sym typeface="Wingdings" pitchFamily="2" charset="2"/>
              </a:rPr>
              <a:t> για υλοποίηση των στόχων της οργάνωσης  λήψη υπόψη </a:t>
            </a:r>
            <a:r>
              <a:rPr lang="el-GR" b="1" dirty="0">
                <a:sym typeface="Wingdings" pitchFamily="2" charset="2"/>
              </a:rPr>
              <a:t>διαπροσωπικών σχέσεων</a:t>
            </a:r>
            <a:r>
              <a:rPr lang="el-GR" dirty="0">
                <a:sym typeface="Wingdings" pitchFamily="2" charset="2"/>
              </a:rPr>
              <a:t>, </a:t>
            </a:r>
            <a:r>
              <a:rPr lang="el-GR" b="1" dirty="0">
                <a:sym typeface="Wingdings" pitchFamily="2" charset="2"/>
              </a:rPr>
              <a:t>κινήτρων</a:t>
            </a:r>
            <a:r>
              <a:rPr lang="el-GR" dirty="0">
                <a:sym typeface="Wingdings" pitchFamily="2" charset="2"/>
              </a:rPr>
              <a:t>, </a:t>
            </a:r>
            <a:r>
              <a:rPr lang="el-GR" b="1" dirty="0">
                <a:sym typeface="Wingdings" pitchFamily="2" charset="2"/>
              </a:rPr>
              <a:t>αναγκών</a:t>
            </a:r>
            <a:r>
              <a:rPr lang="el-GR" dirty="0">
                <a:sym typeface="Wingdings" pitchFamily="2" charset="2"/>
              </a:rPr>
              <a:t>, κτλ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Έννοια της «ηγεσίας»</a:t>
            </a:r>
            <a:endParaRPr lang="en-US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b="1" dirty="0">
                <a:latin typeface="Times New Roman" pitchFamily="18" charset="0"/>
                <a:cs typeface="Times New Roman" pitchFamily="18" charset="0"/>
              </a:rPr>
              <a:t>«η επιρροή ή τέχνη ή διαδικασία 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επηρεασμού της συμπεριφοράς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μιας οργάνωσης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τυπικής ή άτυπης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) ώστε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τα μέλη της να εργασθούν πρόθυμα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για την επίτευξη των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ομαδικών σκοπών» </a:t>
            </a:r>
            <a:r>
              <a:rPr lang="el-GR" sz="21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Koontz &amp; O’Donnell, 1982, </a:t>
            </a:r>
            <a:r>
              <a:rPr lang="el-GR" sz="2100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.91)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60000"/>
              </a:lnSpc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«η διαδικασία της </a:t>
            </a:r>
            <a:r>
              <a:rPr lang="el-GR" b="1" dirty="0" err="1">
                <a:latin typeface="Times New Roman" pitchFamily="18" charset="0"/>
                <a:cs typeface="Times New Roman" pitchFamily="18" charset="0"/>
              </a:rPr>
              <a:t>διαδραστικής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επιρροής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η οποία λαμβάνει χώρα, όταν σε μια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κοινή προσπάθεια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μερικά άτομα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αποδέχονται κάποιον ως ηγέτη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για την επίτευξη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συγκεκριμένων στόχων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Silva, 2016)</a:t>
            </a:r>
          </a:p>
          <a:p>
            <a:pPr>
              <a:lnSpc>
                <a:spcPct val="16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/>
          </a:bodyPr>
          <a:lstStyle/>
          <a:p>
            <a:pPr algn="ctr">
              <a:lnSpc>
                <a:spcPct val="160000"/>
              </a:lnSpc>
              <a:buNone/>
            </a:pPr>
            <a:r>
              <a:rPr lang="el-GR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Ο ηγέτης γεννιέται ή γίνεται;</a:t>
            </a:r>
          </a:p>
          <a:p>
            <a:pPr algn="just">
              <a:lnSpc>
                <a:spcPct val="160000"/>
              </a:lnSpc>
            </a:pPr>
            <a:endParaRPr lang="el-GR" sz="2000" b="1" u="sng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Επίκτητη ηγετική ικανότητα (διδάσκεται)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η λειτουργία της ηγεσίας βασίζεται σε </a:t>
            </a:r>
            <a:r>
              <a:rPr lang="el-GR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αρχές και μηχανιστικά πρότυπα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. Ο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ηγέτης προσαρμόζεται στις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συνήθειες, πολιτιστική παράδοση, σύστημα αξιών και προσδοκίες της κοινωνίας, </a:t>
            </a:r>
            <a:r>
              <a:rPr lang="el-GR" sz="2000" b="1" dirty="0">
                <a:latin typeface="Times New Roman" pitchFamily="18" charset="0"/>
                <a:cs typeface="Times New Roman" pitchFamily="18" charset="0"/>
              </a:rPr>
              <a:t>δυναμική ηγετική τέχνη, εξάσκηση</a:t>
            </a:r>
          </a:p>
          <a:p>
            <a:pPr algn="just">
              <a:lnSpc>
                <a:spcPct val="160000"/>
              </a:lnSpc>
            </a:pPr>
            <a:endParaRPr lang="el-G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el-GR" sz="2000" b="1" u="sng" dirty="0">
                <a:latin typeface="Times New Roman" pitchFamily="18" charset="0"/>
                <a:cs typeface="Times New Roman" pitchFamily="18" charset="0"/>
              </a:rPr>
              <a:t>Η ηγεσία δε διδάσκεται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άτομα προικισμένα από τη φύση τους με ηγετικές ικανότητες 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«Ηγέτης» - «διευθυντής/προϊστάμενος»</a:t>
            </a:r>
            <a:endParaRPr lang="en-US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endParaRPr lang="el-GR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Ηγέτης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κερδίζει τη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θεληματική και πρόθυμη συμμετοχή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των συναδέλφων του στην εκτέλεση και επίτευξη κάποιου έργου.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>
                <a:latin typeface="Times New Roman" pitchFamily="18" charset="0"/>
                <a:cs typeface="Times New Roman" pitchFamily="18" charset="0"/>
              </a:rPr>
              <a:t>Πέραν της εξουσίας που παρέχει η θέση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έχει και άλλες ικανότητες, μέσω των οποίων ασκεί επιρροή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στην ομάδα και επιτυγχάνει το καλύτερο δυνατό αποτέλεσμα.</a:t>
            </a: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Προϊστάμενος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επιτυγχάνει ένα αποτέλεσμα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χάρη στα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μέσα που του παρέχει η θέση που κατέχει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60000"/>
              </a:lnSpc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* «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Προϊστάμενος/ διευθυντής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»- «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ηγέτης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η </a:t>
            </a:r>
            <a:r>
              <a:rPr lang="el-GR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διαφορά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έγκειται στον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τρόπο αξιοποίησης του ανθρώπινου παράγοντα</a:t>
            </a:r>
            <a:r>
              <a:rPr lang="el-GR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και στα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ποσοτικά και ποιοτικά μεγέθη του αποτελέσματος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Προϋποθέσεις ύπαρξης της ηγεσίας</a:t>
            </a:r>
          </a:p>
          <a:p>
            <a:pPr>
              <a:lnSpc>
                <a:spcPct val="17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Ύπαρξη του ηγέτη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Καίρια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θέση στην ιεραρχική κλίμακα της οργάνωσης-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να κατέχει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επίσημη και ουσιαστική εξουσία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δικαίωμα να ασκεί τη δύναμη που διαθέτει</a:t>
            </a:r>
            <a:endParaRPr lang="el-G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Ύπαρξη μελών ομάδας (οπαδών/ ακολούθων)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Θα υλοποιήσουν τους στόχους της ομάδας -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Συλλογική δράση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– ανταπόκριση του ηγέτη στις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ανάγκες και φιλοδοξίες των μελών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υποκίνηση </a:t>
            </a:r>
          </a:p>
          <a:p>
            <a:pPr>
              <a:lnSpc>
                <a:spcPct val="170000"/>
              </a:lnSpc>
            </a:pPr>
            <a:endParaRPr lang="el-GR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Ύπαρξη αποτελεσματικής δράσης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Παροχή εξειδικευμένων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κινήτρων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στα μέλη,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έμπνευση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εμψύχωση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των μελών,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επίλυση προβλημάτων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υποκίνηση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, κατάλληλο </a:t>
            </a:r>
            <a:r>
              <a:rPr lang="el-GR" b="1" dirty="0" err="1">
                <a:latin typeface="Times New Roman" pitchFamily="18" charset="0"/>
                <a:cs typeface="Times New Roman" pitchFamily="18" charset="0"/>
              </a:rPr>
              <a:t>οργανωσιακό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 κλίμα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Επίτευξη επιδιωκόμενων στόχων</a:t>
            </a:r>
            <a:r>
              <a:rPr lang="el-G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Εθελοντική, πρόθυμη και αποτελεσματική συνεργασία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μεταξύ των μελών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Τρόποι ηγεσίας βάσει εξουσίας</a:t>
            </a:r>
          </a:p>
          <a:p>
            <a:pPr>
              <a:lnSpc>
                <a:spcPct val="170000"/>
              </a:lnSpc>
            </a:pPr>
            <a:r>
              <a:rPr lang="el-GR" sz="1400" dirty="0">
                <a:latin typeface="Times New Roman" pitchFamily="18" charset="0"/>
                <a:cs typeface="Times New Roman" pitchFamily="18" charset="0"/>
              </a:rPr>
              <a:t>Θεωρία Χ και Υ του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McGregor (1960)</a:t>
            </a:r>
          </a:p>
          <a:p>
            <a:pPr>
              <a:lnSpc>
                <a:spcPct val="170000"/>
              </a:lnSpc>
            </a:pPr>
            <a:r>
              <a:rPr lang="el-GR" sz="1400" dirty="0">
                <a:latin typeface="Times New Roman" pitchFamily="18" charset="0"/>
                <a:cs typeface="Times New Roman" pitchFamily="18" charset="0"/>
              </a:rPr>
              <a:t>Θεωρία του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Fiedler et al. (1974) (</a:t>
            </a:r>
            <a:r>
              <a:rPr lang="el-GR" sz="1400" dirty="0">
                <a:latin typeface="Times New Roman" pitchFamily="18" charset="0"/>
                <a:cs typeface="Times New Roman" pitchFamily="18" charset="0"/>
              </a:rPr>
              <a:t>προσανατολισμός στη σχέση – προσανατολισμός στην εργασία) (</a:t>
            </a:r>
            <a:r>
              <a:rPr lang="el-GR" sz="1400" dirty="0" err="1">
                <a:latin typeface="Times New Roman" pitchFamily="18" charset="0"/>
                <a:cs typeface="Times New Roman" pitchFamily="18" charset="0"/>
              </a:rPr>
              <a:t>ενδεχομενικό</a:t>
            </a:r>
            <a:r>
              <a:rPr lang="el-GR" sz="1400" dirty="0">
                <a:latin typeface="Times New Roman" pitchFamily="18" charset="0"/>
                <a:cs typeface="Times New Roman" pitchFamily="18" charset="0"/>
              </a:rPr>
              <a:t> μοντέλο ηγεσίας)</a:t>
            </a:r>
          </a:p>
          <a:p>
            <a:pPr>
              <a:lnSpc>
                <a:spcPct val="170000"/>
              </a:lnSpc>
            </a:pPr>
            <a:r>
              <a:rPr lang="el-GR" sz="1400" b="1" dirty="0">
                <a:latin typeface="Times New Roman" pitchFamily="18" charset="0"/>
                <a:cs typeface="Times New Roman" pitchFamily="18" charset="0"/>
              </a:rPr>
              <a:t>Διοικητική σχάρα των 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Blake &amp; Mouton (1964):</a:t>
            </a:r>
            <a:r>
              <a:rPr lang="el-GR" sz="1400" b="1" dirty="0">
                <a:latin typeface="Times New Roman" pitchFamily="18" charset="0"/>
                <a:cs typeface="Times New Roman" pitchFamily="18" charset="0"/>
              </a:rPr>
              <a:t> ενδιαφέρον για τα άτομα/προσωπικό – ενδιαφέρον για το αποτέλεσμα/παραγωγή (ηγετικό πλέγμα)</a:t>
            </a:r>
          </a:p>
          <a:p>
            <a:pPr>
              <a:lnSpc>
                <a:spcPct val="170000"/>
              </a:lnSpc>
            </a:pP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el-G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endParaRPr lang="el-GR" sz="2500" b="1" dirty="0">
              <a:latin typeface="Times New Roman" pitchFamily="18" charset="0"/>
              <a:cs typeface="Times New Roman" pitchFamily="18" charset="0"/>
            </a:endParaRPr>
          </a:p>
          <a:p>
            <a:endParaRPr lang="el-GR" sz="3400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A1915-AC87-45B1-9113-D5E42E37C4C3}" type="slidenum">
              <a:rPr lang="el-GR" smtClean="0"/>
              <a:pPr/>
              <a:t>9</a:t>
            </a:fld>
            <a:endParaRPr lang="el-GR"/>
          </a:p>
        </p:txBody>
      </p:sp>
      <p:pic>
        <p:nvPicPr>
          <p:cNvPr id="5" name="4 - Εικόνα" descr="Διοικητική σχάρα των Blake &amp; Mout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708920"/>
            <a:ext cx="7632848" cy="4149080"/>
          </a:xfrm>
          <a:prstGeom prst="rect">
            <a:avLst/>
          </a:prstGeom>
        </p:spPr>
      </p:pic>
      <p:sp>
        <p:nvSpPr>
          <p:cNvPr id="6" name="5 - Έλλειψη"/>
          <p:cNvSpPr/>
          <p:nvPr/>
        </p:nvSpPr>
        <p:spPr>
          <a:xfrm>
            <a:off x="2843808" y="3284984"/>
            <a:ext cx="432048" cy="288032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Έλλειψη"/>
          <p:cNvSpPr/>
          <p:nvPr/>
        </p:nvSpPr>
        <p:spPr>
          <a:xfrm>
            <a:off x="6876256" y="4149080"/>
            <a:ext cx="432048" cy="288032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5796136" y="5157192"/>
            <a:ext cx="432048" cy="288032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Έλλειψη"/>
          <p:cNvSpPr/>
          <p:nvPr/>
        </p:nvSpPr>
        <p:spPr>
          <a:xfrm>
            <a:off x="6732240" y="3140968"/>
            <a:ext cx="432048" cy="288032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Έλλειψη"/>
          <p:cNvSpPr/>
          <p:nvPr/>
        </p:nvSpPr>
        <p:spPr>
          <a:xfrm>
            <a:off x="4860032" y="5013176"/>
            <a:ext cx="360040" cy="288032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1059</TotalTime>
  <Words>1324</Words>
  <Application>Microsoft Office PowerPoint</Application>
  <PresentationFormat>Προβολή στην οθόνη (4:3)</PresentationFormat>
  <Paragraphs>139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4" baseType="lpstr">
      <vt:lpstr>Arial</vt:lpstr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Μπαλάση Αικατερίνη</dc:creator>
  <cp:lastModifiedBy>ΙΟΡΔΑΝΙΔΗΣ ΓΕΩΡΓΙΟΣ</cp:lastModifiedBy>
  <cp:revision>348</cp:revision>
  <dcterms:created xsi:type="dcterms:W3CDTF">2020-08-27T14:23:57Z</dcterms:created>
  <dcterms:modified xsi:type="dcterms:W3CDTF">2025-11-17T08:14:48Z</dcterms:modified>
</cp:coreProperties>
</file>