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30" r:id="rId2"/>
    <p:sldId id="331" r:id="rId3"/>
    <p:sldId id="340" r:id="rId4"/>
    <p:sldId id="337" r:id="rId5"/>
    <p:sldId id="261" r:id="rId6"/>
    <p:sldId id="262" r:id="rId7"/>
    <p:sldId id="342" r:id="rId8"/>
    <p:sldId id="264" r:id="rId9"/>
    <p:sldId id="266" r:id="rId10"/>
    <p:sldId id="267" r:id="rId11"/>
    <p:sldId id="268" r:id="rId12"/>
    <p:sldId id="271" r:id="rId13"/>
    <p:sldId id="273" r:id="rId14"/>
    <p:sldId id="339" r:id="rId1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25F68-8BCD-4462-B1A1-10A7A6201512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7BCC4-8F54-485B-A435-A91C2924F38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- Έλλειψη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161A2B-D339-412D-91DB-B2709B4D3A44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7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076671-9D80-4003-A982-905BBFDF1C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F7707-C258-4040-923B-F65A036D615F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B0AEA-7F78-464E-AC09-7F9FDD93BA5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842B8-F570-46ED-9204-34D98D25A2D5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21F98-DF55-4F09-8B32-8CEF60420D5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B2D24-781B-4701-8592-62A80D42881F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6105F-E30F-4DFC-AA75-99D550E42F8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- Ορθογώνιο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- Έλλειψη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8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C366A2-9D5A-40FC-914C-5FA22DE68110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9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0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188B0C-4017-4697-B5AA-93B1F50820B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72FD4-30B8-4512-A120-CBD9933E211F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EE92-AD68-4CC8-96D5-FD124FF6B9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7B1B54-F5AC-4B3D-923B-D7E0DB7EA75B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751A4E-654E-4FDE-80EA-8014A4857A9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A91F-DADB-415C-9FB3-FA498520386F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4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E01CD-824D-45D0-9482-600E57112A9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- Ορθογώνιο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9A205E-7531-49F8-8B88-0D579FDD856B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0587C-C92E-4DBB-8765-CDBC18AF470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DD6391-CBF0-4E59-8457-84774B71FECC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5E3BB6-B220-4295-8CB4-B3540431BF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5 - Διάγραμμα ροής: Διεργασία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- Διάγραμμα ροής: Διεργασία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8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CB7BB0-6976-456A-9435-EA188E196663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9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0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A99163-6389-4BED-9852-C152E7C527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033" name="8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CE7E5DD-8FAC-4391-B76C-99E96131050F}" type="datetime1">
              <a:rPr lang="el-GR" smtClean="0"/>
              <a:pPr>
                <a:defRPr/>
              </a:pPr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88D2570-69AA-4091-9897-385E72F4EA5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0" r:id="rId2"/>
    <p:sldLayoutId id="2147483786" r:id="rId3"/>
    <p:sldLayoutId id="2147483781" r:id="rId4"/>
    <p:sldLayoutId id="2147483787" r:id="rId5"/>
    <p:sldLayoutId id="2147483782" r:id="rId6"/>
    <p:sldLayoutId id="2147483788" r:id="rId7"/>
    <p:sldLayoutId id="2147483789" r:id="rId8"/>
    <p:sldLayoutId id="2147483790" r:id="rId9"/>
    <p:sldLayoutId id="2147483783" r:id="rId10"/>
    <p:sldLayoutId id="214748378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/>
              <a:t> Ιορδανίδης Γεώργιος</a:t>
            </a:r>
          </a:p>
          <a:p>
            <a:pPr>
              <a:lnSpc>
                <a:spcPct val="170000"/>
              </a:lnSpc>
            </a:pP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76671-9D80-4003-A982-905BBFDF1CDD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  <p:pic>
        <p:nvPicPr>
          <p:cNvPr id="1026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9852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ΕΙΔΗ ΑΠΟΦΑΣΕΩΝ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5760" indent="-283464" algn="ctr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44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l-GR" sz="4400" b="1" i="1" u="sng" dirty="0">
                <a:latin typeface="Times New Roman" pitchFamily="18" charset="0"/>
                <a:cs typeface="Times New Roman" pitchFamily="18" charset="0"/>
              </a:rPr>
              <a:t>Με κριτήριο τον </a:t>
            </a:r>
            <a:r>
              <a:rPr lang="el-GR" sz="4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βαθμό σταθερότητας</a:t>
            </a:r>
            <a:r>
              <a:rPr lang="en-US" sz="4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sz="44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b="1" i="1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Προγραμματισμένες αποφάσεις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δομημένα προβλήματα/ προβλήματα ρουτίνας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του οργανισμού, λαμβάνονται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βάσει δεδομένης διαδικασίας,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ο οργανισμός έχει λάβει παρόμοιες αποφάσεις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στο παρελθόν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(σχολικές μονάδες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κατανομή διδακτικού και </a:t>
            </a:r>
            <a:r>
              <a:rPr lang="el-GR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εξωδιδακτικού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έργου, ορισμός εφημερευόντων, κα.)</a:t>
            </a: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Απρογραμμάτιστες αποφάσεις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νέα και πολύπλοκα προβλήματα του οργανισμού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αβέβαιες καταστάσεις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σπάνια προβλήματα-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υπάρχει αντίστοιχη εμπειρία ούτε οργανωτικές υποδείξεις για την επίλυσή τους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απαιτούνται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μέγιστες ικανότητες λήψης αποφάσεων των διοικούντων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(σχολικές μονάδες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αποφάσεις σε μεμονωμένες περιπτώσεις όπως οι καταλήψεις, συμπεριφορά ομάδας μαθητών σχετικά με τη λειτουργία και περιουσία του σχολείου, κα.)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 marL="365760" indent="-283464" algn="ctr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l-GR" sz="3800" b="1" i="1" u="sng" dirty="0">
                <a:latin typeface="Times New Roman" pitchFamily="18" charset="0"/>
                <a:cs typeface="Times New Roman" pitchFamily="18" charset="0"/>
              </a:rPr>
              <a:t>Με κριτήριο τον </a:t>
            </a:r>
            <a:r>
              <a:rPr lang="el-GR" sz="3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αριθμό ατόμων </a:t>
            </a:r>
            <a:r>
              <a:rPr lang="el-GR" sz="3800" b="1" i="1" u="sng" dirty="0">
                <a:latin typeface="Times New Roman" pitchFamily="18" charset="0"/>
                <a:cs typeface="Times New Roman" pitchFamily="18" charset="0"/>
              </a:rPr>
              <a:t>που συμμετέχουν στη διαδικασία λήψης αποφάσεων</a:t>
            </a:r>
            <a:r>
              <a:rPr lang="en-US" sz="3800" b="1" i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800" b="1" i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2500" b="1" i="1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4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Ατομικές αποφάσεις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λαμβάνονται από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ένα διοικητικό στέλεχος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με τις όποιες πληροφορίες έχει στη διάθεσή του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υπάρχει χρονοτριβή</a:t>
            </a:r>
            <a:endParaRPr lang="el-GR" sz="3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ικανά και καλά εκπαιδευμένα στελέχη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αναγνωρίζουν έγκαιρα τα προβλήματα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του οργανισμού και λαμβάνουν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σωστές αποφάσεις 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συντηρητικά διοικητικά στελέχη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επιλέγουν χαμηλού κινδύνου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λύση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Διοικητικά στελέχη που </a:t>
            </a:r>
            <a:r>
              <a:rPr lang="el-GR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αναζητούν άριστη λύση σε ένα πρόβλημα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αναποφάσιστα 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l-GR" sz="3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άκαμπτα ηγετικά στελέχη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δυσκολεύονται στην αναγνώριση προβλημάτων και δημιουργία εναλλακτικών λύσεων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endParaRPr lang="el-GR" sz="3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defRPr/>
            </a:pPr>
            <a:r>
              <a:rPr lang="el-GR" sz="3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Ομαδικές ή συλλογικές αποφάσεις</a:t>
            </a:r>
            <a:r>
              <a:rPr lang="en-US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λαμβάνονται από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μία ομάδα ατόμων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(π.χ. Σύλλογος Διδασκόντων) 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χρονοβόρες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ασάφεια υπευθυνότητας 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3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όμως</a:t>
            </a:r>
            <a:r>
              <a:rPr lang="en-US" sz="3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έχουν μεγαλύτερη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ακρίβεια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αφού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συνδυάζουν τη γνώση πολλών ατόμων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προκύπτουν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περισσότερες εναλλακτικές λύσεις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αυξημένη αποδοχή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των λύσεων, συμβατή με τα 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δημοκρατικά ιδεώδη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endParaRPr lang="el-GR" sz="25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l-GR" sz="2500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l-GR" sz="2500" b="1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l-GR" sz="2400" b="1" i="1" u="sng" dirty="0">
                <a:latin typeface="Times New Roman" pitchFamily="18" charset="0"/>
                <a:cs typeface="Times New Roman" pitchFamily="18" charset="0"/>
              </a:rPr>
              <a:t>3. Με κριτήριο τα </a:t>
            </a:r>
            <a:r>
              <a:rPr lang="el-GR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διοικητικά επίπεδα λήψης αποφάσεων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Στρατηγικές αποφάσεις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λαμβάνονται από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ανώτατα ιεραρχικά κλιμάκια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χάραξη κατευθυντήριων γραμμών του οργανισμού</a:t>
            </a:r>
          </a:p>
          <a:p>
            <a:pPr eaLnBrk="1" hangingPunct="1">
              <a:lnSpc>
                <a:spcPct val="150000"/>
              </a:lnSpc>
            </a:pPr>
            <a:endParaRPr lang="el-GR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150000"/>
              </a:lnSpc>
            </a:pPr>
            <a:r>
              <a:rPr lang="el-GR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Λειτουργικές αποφάσεις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λαμβάνονται από τα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κατώτερα ιεραρχικά κλιμάκια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υλοποίηση αντικειμενικών σκοπών που τέθηκαν από την ανώτατη ηγεσία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3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Διαδικασία λήψης αποφάσεων (5 στάδια)</a:t>
            </a:r>
            <a:r>
              <a:rPr lang="en-US" sz="3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l-GR" sz="3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Προσδιορισμός του προβλήματος/ζητήματος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παράγοντες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αίτια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εμπόδια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 κτλ)</a:t>
            </a: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Διερεύνηση και ανάπτυξη εναλλακτικών λύσεων του προβλήματος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( πιθανοί δρόμοι/προτάσεις που οδηγούν στη λύση του προβλήματος)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(3-4 εναλλακτικές λύσεις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διαφορετικές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συνέπειες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κόστος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προϋποθέσεις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3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μέσω καταιγισμού ιδεών, </a:t>
            </a:r>
            <a:r>
              <a:rPr lang="en-US" sz="3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Delphi technique</a:t>
            </a:r>
            <a:r>
              <a:rPr lang="el-GR" sz="3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κτλ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Επιλογή της προσφορότερης λύσης</a:t>
            </a:r>
            <a:r>
              <a:rPr lang="el-GR" sz="3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συνέπειες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σύγκριση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πλεονεκτημάτων και μειονεκτημάτων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τεχνική κόστους-ωφέλειας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Εφαρμογή-εκτέλεση της επιλεγείσας απόφασης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(η απόφαση που έχει επιλεγεί μετατρέπεται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σε σχέδιο δράσης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προγραμματισμός, συντονισμός, </a:t>
            </a:r>
            <a:r>
              <a:rPr lang="el-GR" sz="3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οργάνωση, συνεργασία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επικοινωνία, ηγεσία, έλεγχος κτλ)</a:t>
            </a: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endParaRPr lang="el-GR" sz="38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r>
              <a:rPr lang="el-GR" sz="3800" b="1" dirty="0">
                <a:latin typeface="Times New Roman" pitchFamily="18" charset="0"/>
                <a:cs typeface="Times New Roman" pitchFamily="18" charset="0"/>
              </a:rPr>
              <a:t>Αξιολόγηση του αποτελέσματος  </a:t>
            </a:r>
            <a:r>
              <a:rPr lang="el-GR" sz="3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(εξετάζεται, 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βάσει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κριτηρίων, αν η απόφαση που εφαρμόσθηκε είχε επιτυχία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- ικανοποιητική λύση, </a:t>
            </a:r>
            <a:r>
              <a:rPr lang="el-GR" sz="3800" u="sng" dirty="0">
                <a:latin typeface="Times New Roman" pitchFamily="18" charset="0"/>
                <a:cs typeface="Times New Roman" pitchFamily="18" charset="0"/>
              </a:rPr>
              <a:t>εσωτερική – εξωτερική αξιολόγηση</a:t>
            </a:r>
            <a:r>
              <a:rPr lang="el-GR" sz="3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l-GR" sz="3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endParaRPr lang="el-GR" sz="3800" dirty="0">
              <a:latin typeface="Times New Roman" pitchFamily="18" charset="0"/>
              <a:cs typeface="Times New Roman" pitchFamily="18" charset="0"/>
            </a:endParaRPr>
          </a:p>
          <a:p>
            <a:pPr marL="596646" indent="-514350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AutoNum type="arabicPeriod"/>
              <a:defRPr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"/>
            <a:ext cx="7956376" cy="6858000"/>
          </a:xfrm>
        </p:spPr>
        <p:txBody>
          <a:bodyPr/>
          <a:lstStyle/>
          <a:p>
            <a:pPr>
              <a:lnSpc>
                <a:spcPct val="150000"/>
              </a:lnSpc>
              <a:buFont typeface="Wingdings 2" pitchFamily="18" charset="2"/>
              <a:buNone/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Η επικοινωνία ως παράγοντας λήψης σωστών αποφάσεων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</a:pPr>
            <a:endParaRPr lang="el-GR" sz="2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Καθοδική επικοινωνία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Ανοδική επικοινωνία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Οριζόντια επικοινωνία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Διαγώνια επικοινωνία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endParaRPr lang="el-G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Ανατροφοδότηση – κριτική ανατροφοδότηση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l-GR" sz="2000" dirty="0" err="1">
                <a:latin typeface="Times New Roman" pitchFamily="18" charset="0"/>
                <a:cs typeface="Times New Roman" pitchFamily="18" charset="0"/>
              </a:rPr>
              <a:t>Οργανωσιακή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 σιωπή (αποσιώπηση, αποφυγή διατύπωσης απόψεων)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endParaRPr lang="el-G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Λήψη αποφάσεων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0"/>
            <a:ext cx="7890080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1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Η διοικητική λειτουργία της «Λήψης αποφάσεων»</a:t>
            </a:r>
          </a:p>
          <a:p>
            <a:pPr>
              <a:lnSpc>
                <a:spcPct val="150000"/>
              </a:lnSpc>
              <a:buNone/>
            </a:pPr>
            <a:r>
              <a:rPr lang="el-GR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Ας συζητήσουμε λίγο… </a:t>
            </a:r>
            <a:endParaRPr lang="el-GR" sz="24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sz="2000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Μπορείτε να σκεφθείτε ή/και να αναφέρετε κάποιες αποφάσεις που έχετε πάρει στη ζωή σας για </a:t>
            </a:r>
            <a:r>
              <a:rPr lang="el-GR" sz="20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προσωπικά σας θέματα</a:t>
            </a:r>
            <a:r>
              <a:rPr lang="el-GR" sz="2000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endParaRPr lang="el-GR" sz="2000" i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sz="2000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Μπορείτε να σκεφθείτε ή/και να αναφέρετε κάποιες αποφάσεις που κληθήκατε να πάρετε στον/για τον </a:t>
            </a:r>
            <a:r>
              <a:rPr lang="el-GR" sz="20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οργανισμό στον οποίο εργάζεστε/ δραστηριοποιείστε</a:t>
            </a:r>
            <a:r>
              <a:rPr lang="el-GR" sz="2000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endParaRPr lang="el-GR" sz="2000" i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l-GR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Είχατε </a:t>
            </a:r>
            <a:r>
              <a:rPr lang="el-GR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εναλλακτικές</a:t>
            </a:r>
            <a:r>
              <a:rPr lang="el-GR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ή ήταν μονόδρομος; 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l-GR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Είχατε/ νιώθατε </a:t>
            </a:r>
            <a:r>
              <a:rPr lang="el-GR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ελευθερία</a:t>
            </a:r>
            <a:r>
              <a:rPr lang="el-GR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για την επιλογή; 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l-GR" sz="20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Ήταν καθοριστικές για το μέλλον (προσωπικό ή του οργανισμού) 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endParaRPr lang="el-GR" sz="2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l-GR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Θεωρείτε ότι η λήψη απόφασης αφορά πάντα μία αρνητική κατάσταση/ πρόβλημα ή αποτελεί ενίοτε και ευκαιρία;</a:t>
            </a:r>
            <a:endParaRPr lang="en-US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3"/>
              </a:buBlip>
            </a:pPr>
            <a:endParaRPr lang="el-GR" sz="20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l-GR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endParaRPr lang="el-GR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endParaRPr lang="el-GR" sz="24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l-GR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l-GR" sz="26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l-GR" sz="2600" dirty="0"/>
          </a:p>
          <a:p>
            <a:pPr>
              <a:buNone/>
            </a:pPr>
            <a:endParaRPr lang="el-GR" sz="2600" b="1" u="sng" dirty="0">
              <a:solidFill>
                <a:srgbClr val="0070C0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6588224" y="6309320"/>
            <a:ext cx="255577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/>
              <a:t>ΕΑΠ, ΕΚΕ53, Α’ τόμος</a:t>
            </a:r>
          </a:p>
          <a:p>
            <a:r>
              <a:rPr lang="el-GR" sz="1400" dirty="0" err="1"/>
              <a:t>Κουτούζης</a:t>
            </a:r>
            <a:r>
              <a:rPr lang="el-GR" sz="1400" dirty="0"/>
              <a:t>, 1999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 fontScale="92500"/>
          </a:bodyPr>
          <a:lstStyle/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1800" b="1" u="sng" dirty="0"/>
              <a:t>Λήψη Αποφάσεων στην Εκπαίδευση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1800" dirty="0"/>
              <a:t>** η λειτουργία «λήψης αποφάσεων» </a:t>
            </a:r>
            <a:r>
              <a:rPr lang="el-GR" sz="1800" b="1" dirty="0">
                <a:solidFill>
                  <a:srgbClr val="7030A0"/>
                </a:solidFill>
              </a:rPr>
              <a:t>εμπλέκεται σε όλες τις λειτουργίες της διοίκησης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2800" b="1" u="sng" dirty="0"/>
          </a:p>
          <a:p>
            <a:pPr marL="365760" indent="-283464" algn="ctr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1800" b="1" u="sng" dirty="0"/>
              <a:t>Έννοια και περιεχόμενο του όρου «</a:t>
            </a:r>
            <a:r>
              <a:rPr lang="el-GR" sz="1800" b="1" u="sng" dirty="0">
                <a:solidFill>
                  <a:srgbClr val="FF0000"/>
                </a:solidFill>
              </a:rPr>
              <a:t>απόφαση</a:t>
            </a:r>
            <a:r>
              <a:rPr lang="el-GR" sz="1800" b="1" u="sng" dirty="0"/>
              <a:t>»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1800" b="1" u="sng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1800" b="1" u="sng" dirty="0"/>
              <a:t>1</a:t>
            </a:r>
            <a:r>
              <a:rPr lang="el-GR" sz="1800" b="1" u="sng" baseline="30000" dirty="0"/>
              <a:t>ος</a:t>
            </a:r>
            <a:r>
              <a:rPr lang="el-GR" sz="1800" b="1" u="sng" dirty="0"/>
              <a:t> ορισμός</a:t>
            </a:r>
            <a:r>
              <a:rPr lang="en-US" sz="1800" b="1" u="sng" dirty="0"/>
              <a:t>:</a:t>
            </a:r>
            <a:r>
              <a:rPr lang="el-GR" sz="1800" b="1" u="sng" dirty="0"/>
              <a:t> </a:t>
            </a:r>
            <a:r>
              <a:rPr lang="el-GR" sz="1800" dirty="0"/>
              <a:t>«απόφαση» ορίζεται ως η </a:t>
            </a:r>
            <a:r>
              <a:rPr lang="el-GR" sz="1800" b="1" dirty="0"/>
              <a:t>διαδικασία επιλογής μεταξύ εναλλακτικών λύσεων</a:t>
            </a:r>
            <a:r>
              <a:rPr lang="el-GR" sz="1800" dirty="0"/>
              <a:t> για την επίτευξη κάποιου στόχου (</a:t>
            </a:r>
            <a:r>
              <a:rPr lang="el-GR" sz="1800" dirty="0" err="1"/>
              <a:t>Ζευγαρίδης</a:t>
            </a:r>
            <a:r>
              <a:rPr lang="el-GR" sz="1800" dirty="0"/>
              <a:t>, 1973; </a:t>
            </a:r>
            <a:r>
              <a:rPr lang="en-US" sz="1800" dirty="0"/>
              <a:t>Simon, 1976</a:t>
            </a:r>
            <a:r>
              <a:rPr lang="el-GR" sz="1800" dirty="0"/>
              <a:t>; </a:t>
            </a:r>
            <a:r>
              <a:rPr lang="en-US" sz="1800" dirty="0" err="1"/>
              <a:t>Drucker</a:t>
            </a:r>
            <a:r>
              <a:rPr lang="en-US" sz="1800" dirty="0"/>
              <a:t>, 1998 </a:t>
            </a:r>
            <a:r>
              <a:rPr lang="el-GR" sz="1800" dirty="0"/>
              <a:t>στο Σαΐτη &amp; Σαΐτης, 2012).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180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r>
              <a:rPr lang="el-GR" sz="1800" b="1" u="sng" dirty="0"/>
              <a:t>2</a:t>
            </a:r>
            <a:r>
              <a:rPr lang="el-GR" sz="1800" b="1" u="sng" baseline="30000" dirty="0"/>
              <a:t>ος</a:t>
            </a:r>
            <a:r>
              <a:rPr lang="el-GR" sz="1800" b="1" u="sng" dirty="0"/>
              <a:t> ορισμός</a:t>
            </a:r>
            <a:r>
              <a:rPr lang="en-US" sz="1800" b="1" u="sng" dirty="0"/>
              <a:t>:</a:t>
            </a:r>
            <a:r>
              <a:rPr lang="el-GR" sz="1800" b="1" u="sng" dirty="0"/>
              <a:t> </a:t>
            </a:r>
            <a:r>
              <a:rPr lang="el-GR" sz="1800" dirty="0"/>
              <a:t>«απόφαση» ως η διαδικασία, η οποία αποβλέπει </a:t>
            </a:r>
            <a:r>
              <a:rPr lang="el-GR" sz="1800" b="1" dirty="0"/>
              <a:t>στη </a:t>
            </a:r>
            <a:r>
              <a:rPr lang="el-GR" sz="1800" b="1" u="sng" dirty="0"/>
              <a:t>λύση προβλημάτων </a:t>
            </a:r>
            <a:r>
              <a:rPr lang="el-GR" sz="1800" b="1" dirty="0"/>
              <a:t>που έχουν σχέση με τους αντικειμενικούς σκοπούς ενός οργανισμού </a:t>
            </a:r>
            <a:r>
              <a:rPr lang="el-GR" sz="1800" dirty="0"/>
              <a:t>(</a:t>
            </a:r>
            <a:r>
              <a:rPr lang="en-US" sz="1800" dirty="0" err="1"/>
              <a:t>Kosiol</a:t>
            </a:r>
            <a:r>
              <a:rPr lang="en-US" sz="1800" dirty="0"/>
              <a:t>, 1962 </a:t>
            </a:r>
            <a:r>
              <a:rPr lang="el-GR" sz="1800" dirty="0"/>
              <a:t>στο </a:t>
            </a:r>
            <a:r>
              <a:rPr lang="el-GR" sz="1800" dirty="0" err="1"/>
              <a:t>ο.π</a:t>
            </a:r>
            <a:r>
              <a:rPr lang="el-GR" sz="1800" dirty="0"/>
              <a:t>.).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endParaRPr lang="el-GR" sz="180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r>
              <a:rPr lang="el-GR" sz="1800" dirty="0"/>
              <a:t>**</a:t>
            </a:r>
            <a:r>
              <a:rPr lang="el-GR" sz="1800" dirty="0">
                <a:solidFill>
                  <a:srgbClr val="FF0000"/>
                </a:solidFill>
              </a:rPr>
              <a:t>αν μια απόφαση δεν υλοποιηθεί </a:t>
            </a:r>
            <a:r>
              <a:rPr lang="el-GR" sz="1800" dirty="0">
                <a:sym typeface="Wingdings" pitchFamily="2" charset="2"/>
              </a:rPr>
              <a:t> ΔΕΝ είναι απόφαση, αλλά μια «καλή πρόθεση» </a:t>
            </a:r>
            <a:r>
              <a:rPr lang="el-GR" sz="1050" dirty="0">
                <a:sym typeface="Wingdings" pitchFamily="2" charset="2"/>
              </a:rPr>
              <a:t>(</a:t>
            </a:r>
            <a:r>
              <a:rPr lang="en-US" sz="1050" dirty="0" err="1">
                <a:sym typeface="Wingdings" pitchFamily="2" charset="2"/>
              </a:rPr>
              <a:t>Drucker</a:t>
            </a:r>
            <a:r>
              <a:rPr lang="en-US" sz="1050" dirty="0">
                <a:sym typeface="Wingdings" pitchFamily="2" charset="2"/>
              </a:rPr>
              <a:t>, 1998</a:t>
            </a:r>
            <a:r>
              <a:rPr lang="el-GR" sz="1050" dirty="0">
                <a:sym typeface="Wingdings" pitchFamily="2" charset="2"/>
              </a:rPr>
              <a:t>; </a:t>
            </a:r>
            <a:r>
              <a:rPr lang="en-US" sz="1050" dirty="0">
                <a:sym typeface="Wingdings" pitchFamily="2" charset="2"/>
              </a:rPr>
              <a:t>Hoy &amp; </a:t>
            </a:r>
            <a:r>
              <a:rPr lang="en-US" sz="1050" dirty="0" err="1">
                <a:sym typeface="Wingdings" pitchFamily="2" charset="2"/>
              </a:rPr>
              <a:t>Miskel</a:t>
            </a:r>
            <a:r>
              <a:rPr lang="en-US" sz="1050" dirty="0">
                <a:sym typeface="Wingdings" pitchFamily="2" charset="2"/>
              </a:rPr>
              <a:t>, 2001</a:t>
            </a:r>
            <a:r>
              <a:rPr lang="el-GR" sz="1050" dirty="0">
                <a:sym typeface="Wingdings" pitchFamily="2" charset="2"/>
              </a:rPr>
              <a:t> στο </a:t>
            </a:r>
            <a:r>
              <a:rPr lang="el-GR" sz="1050" dirty="0" err="1">
                <a:sym typeface="Wingdings" pitchFamily="2" charset="2"/>
              </a:rPr>
              <a:t>ο.π</a:t>
            </a:r>
            <a:r>
              <a:rPr lang="el-GR" sz="1050" dirty="0">
                <a:sym typeface="Wingdings" pitchFamily="2" charset="2"/>
              </a:rPr>
              <a:t>.)</a:t>
            </a:r>
            <a:endParaRPr lang="el-GR" sz="105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endParaRPr lang="el-GR" sz="180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180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280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2800" dirty="0"/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Ορθολογική απόφαση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η επιλογή εκείνης της εναλλακτικής πρότασης που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επιτυγχάνει </a:t>
            </a:r>
            <a:r>
              <a:rPr lang="el-G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το καλύτερο δυνατό αποτέλεσμα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αποτελεσματικότητα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συγκριτικά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με τις λοιπές εναλλακτικές λύσεις στις δεδομένες συνθήκες </a:t>
            </a: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l-GR" sz="20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Μακρυδημήτρης</a:t>
            </a: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1989).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Αποτελεσματικότητα απόφασης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Συνέπειες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κάθε εναλλακτικής 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πρότασης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Διαθέσιμοι πόροι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Δεδομένα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που σχετίζονται με το πρόβλημα και το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επιθυμητό αποτέλεσμα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29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Ποιότητα των διαθέσιμων πληροφοριών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29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Κρίση των διοικητικών στελεχών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28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                     </a:t>
            </a:r>
            <a:r>
              <a:rPr lang="el-GR" sz="2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Στην πράξη = όχι εύκολο</a:t>
            </a:r>
          </a:p>
        </p:txBody>
      </p:sp>
      <p:sp>
        <p:nvSpPr>
          <p:cNvPr id="4" name="3 - Δεξιό άγκιστρο"/>
          <p:cNvSpPr/>
          <p:nvPr/>
        </p:nvSpPr>
        <p:spPr>
          <a:xfrm rot="5400000">
            <a:off x="4175570" y="2241252"/>
            <a:ext cx="504825" cy="662473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ΠΕΡΙΟΡΙΣΜΟ</a:t>
            </a:r>
            <a:r>
              <a:rPr lang="en-US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ορθολογικής απόφασης</a:t>
            </a:r>
            <a:r>
              <a:rPr lang="en-US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Οι αποφάσεις λαμβάνονται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για το μέλλον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αβεβαιότητα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Αδύνατη η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διατύπωση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όλων των εναλλακτικών λύσεων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που θα μπορούσαν να οδηγήσουν στην πραγματοποίηση του αντικειμενικού σκοπού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μπορούν να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αναλυθούν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όλες οι εναλλακτικές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προτάσεις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None/>
              <a:defRPr/>
            </a:pP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τα διοικητικά στελέχη ενός οργανισμού ενίοτε καταφεύγουν σε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«ικανοποιητικές» ή «βολικές» αποφάσεις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εντός πλαισίου περιορισμένου ορθολογισμού, και εν όψει κινδύνων που ενυπάρχουν στο κλίμα αβεβαιότητας 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Συνθήκες λήψης αποφάσεων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Βεβαιότητας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 το διοικητικό στέλεχος παίρνει την απόφαση για κάποιο πρόβλημα του οργανισμού, έχοντας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</a:rPr>
              <a:t>όλες τις πληροφορίες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στη διάθεσή του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μπορεί να προβλέψει το σχετικό αποτέλεσμα </a:t>
            </a: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Αβεβαιότητας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το διοικητικό στέλεχος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δεν έχει στη διάθεσή του όλες τις εναλλακτικές λύσεις</a:t>
            </a:r>
            <a:r>
              <a:rPr lang="el-GR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 τις συνέπειες αυτών  η απόφαση θα στηριχτεί σε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περιορισμένες πληροφορίες</a:t>
            </a: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7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Κινδύνου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το διοικητικό στέλεχος συνδέει την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κάθε εναλλακτική λύση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και το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κόστος αυτής </a:t>
            </a:r>
            <a:r>
              <a:rPr lang="el-GR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με μία 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εκτίμηση </a:t>
            </a:r>
            <a:r>
              <a:rPr lang="el-GR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πιθανότητας</a:t>
            </a:r>
            <a:r>
              <a:rPr lang="el-GR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επιτυχίας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Όλα τα διοικητικά στελέχη ενός οργανισμού λαμβάνουν αποφάσεις 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l-GR" sz="1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Ωστόσο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1600" b="1" dirty="0">
                <a:latin typeface="Times New Roman" pitchFamily="18" charset="0"/>
                <a:cs typeface="Times New Roman" pitchFamily="18" charset="0"/>
              </a:rPr>
              <a:t>το εύρος της δυνατότητας λήψης αποφάσεων διαφέρει σε κάθε επίπεδο διοίκησης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endParaRPr lang="el-GR" sz="1400" b="1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Ανώτατα διοικητικά στελέχη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u="sng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λήρη εξουσία και ευθύνη 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κατά τη λήψη αποφάσεων, προσδιορίζουν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γενικούς στόχους</a:t>
            </a:r>
            <a:r>
              <a:rPr lang="el-GR" sz="18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αρχές</a:t>
            </a:r>
            <a:r>
              <a:rPr lang="el-GR" sz="18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πολιτικές</a:t>
            </a:r>
            <a:r>
              <a:rPr lang="el-GR" sz="1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του οργανισμού </a:t>
            </a:r>
            <a:r>
              <a:rPr lang="el-GR" sz="1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l-GR" sz="1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στρατηγικός σχεδιασμός-προγραμματισμός </a:t>
            </a:r>
            <a:r>
              <a:rPr lang="el-GR" sz="1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μελλοντική πορεία του οργανισμού 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1800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Μεσαία διοικητικά στελέχη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έχουν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λιγότερες</a:t>
            </a:r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 αποφασιστικές αρμοδιότητες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εκτελούν εντολές των ανωτέρων τους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πραγματοποιούν προγράμματα 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ώστε να επιτευχθούν οι γενικοί στόχοι που τέθηκαν από την ανώτατη διοίκηση</a:t>
            </a: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l-GR" sz="1800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l-GR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Κατώτερα διοικητικά στελέχη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1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περιορισμένες</a:t>
            </a:r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 αποφασιστικές αρμοδιότητες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εκτελούν εντολές 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των ανωτέρων τους, </a:t>
            </a:r>
            <a:r>
              <a:rPr lang="el-GR" sz="1800" b="1" dirty="0">
                <a:latin typeface="Times New Roman" pitchFamily="18" charset="0"/>
                <a:cs typeface="Times New Roman" pitchFamily="18" charset="0"/>
              </a:rPr>
              <a:t>έχουν την </a:t>
            </a:r>
            <a:r>
              <a:rPr lang="el-GR" sz="1800" b="1" u="sng" dirty="0">
                <a:latin typeface="Times New Roman" pitchFamily="18" charset="0"/>
                <a:cs typeface="Times New Roman" pitchFamily="18" charset="0"/>
              </a:rPr>
              <a:t>ευθύνη ώστε οι υφιστάμενοί τους να υλοποιούν τα προγράμματα </a:t>
            </a:r>
            <a:r>
              <a:rPr lang="el-GR" sz="1800" dirty="0">
                <a:latin typeface="Times New Roman" pitchFamily="18" charset="0"/>
                <a:cs typeface="Times New Roman" pitchFamily="18" charset="0"/>
              </a:rPr>
              <a:t>που καταρτίστηκαν από στελέχη των ανωτάτων και μεσαίων ιεραρχικών κλιμακίων του οργανισμού 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endParaRPr lang="el-GR" sz="1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6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Εκπαιδευτικό σύστημα με πολιτική </a:t>
            </a:r>
            <a:r>
              <a:rPr lang="el-GR" sz="2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αποκέντρωσης</a:t>
            </a:r>
            <a:r>
              <a:rPr lang="el-GR" sz="26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εξουσίας σε χαμηλότερα επίπεδα διοίκησης </a:t>
            </a:r>
            <a:r>
              <a:rPr lang="el-GR" sz="2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τα διευθυντικά στελέχη των σχολικών μονάδων λαμβάνουν </a:t>
            </a:r>
            <a:r>
              <a:rPr lang="el-GR" sz="2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σημαντικές</a:t>
            </a:r>
            <a:r>
              <a:rPr lang="el-GR" sz="2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αποφάσεις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el-GR" sz="26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600" b="1" u="sng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Εκπαιδευτικό σύστημα με πολιτική που περιορίζει την εξουσία στην </a:t>
            </a:r>
            <a:r>
              <a:rPr lang="el-GR" sz="2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κορυφή της ιεραρχικής πυραμίδας </a:t>
            </a:r>
            <a:r>
              <a:rPr lang="el-GR" sz="2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η λήψη </a:t>
            </a:r>
            <a:r>
              <a:rPr lang="el-GR" sz="26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σημαντικών</a:t>
            </a:r>
            <a:r>
              <a:rPr lang="el-GR" sz="26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αποφάσεων ανήκει αποκλειστικά στη δικαιοδοσία της πολιτικής ηγεσίας του Υπουργείου Παιδείας</a:t>
            </a:r>
          </a:p>
          <a:p>
            <a:pPr marL="365760" indent="-283464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endParaRPr lang="el-GR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6105F-E30F-4DFC-AA75-99D550E42F8F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1969</TotalTime>
  <Words>1121</Words>
  <Application>Microsoft Office PowerPoint</Application>
  <PresentationFormat>Προβολή στην οθόνη (4:3)</PresentationFormat>
  <Paragraphs>141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3" baseType="lpstr">
      <vt:lpstr>Arial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565</cp:revision>
  <dcterms:created xsi:type="dcterms:W3CDTF">2019-11-05T19:01:21Z</dcterms:created>
  <dcterms:modified xsi:type="dcterms:W3CDTF">2025-11-17T08:13:12Z</dcterms:modified>
</cp:coreProperties>
</file>