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325" r:id="rId3"/>
    <p:sldId id="259" r:id="rId4"/>
    <p:sldId id="338" r:id="rId5"/>
    <p:sldId id="260" r:id="rId6"/>
    <p:sldId id="263" r:id="rId7"/>
    <p:sldId id="267" r:id="rId8"/>
    <p:sldId id="268" r:id="rId9"/>
    <p:sldId id="269" r:id="rId10"/>
    <p:sldId id="270" r:id="rId11"/>
    <p:sldId id="271" r:id="rId12"/>
    <p:sldId id="273" r:id="rId13"/>
    <p:sldId id="274" r:id="rId14"/>
    <p:sldId id="284" r:id="rId15"/>
    <p:sldId id="286" r:id="rId16"/>
    <p:sldId id="287" r:id="rId17"/>
    <p:sldId id="288" r:id="rId18"/>
    <p:sldId id="289" r:id="rId19"/>
    <p:sldId id="290" r:id="rId20"/>
    <p:sldId id="326" r:id="rId21"/>
    <p:sldId id="333" r:id="rId22"/>
    <p:sldId id="334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823A7-84AF-45EF-BA37-D9A1C8CCCB3A}" type="datetimeFigureOut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63613-603D-447A-8109-FB6A9D6FBB2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51502-D815-446E-9C10-8152E3B0CBD4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DEF7-D6E1-4ED2-8034-F1F78D0B1C13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BB010-9F2F-4866-813A-5374AD08D6FA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5828-8DDE-4C30-B31A-FD15579BF02C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8D48-49CD-434A-A50C-46286F035141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A20B-A4ED-475A-8528-E7FAE66A731E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E74-5FBE-4194-8F1C-0F129EC40978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CC6E-31B3-438D-8567-D1CB47854AE1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CEEB-E9A8-46F5-8CBF-9BF7A8E8218F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6086-C97E-4FD4-A018-DE0C066B87AC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F9A0-C45F-40AA-B66C-9B408F485ED7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8A4DE84-5AF2-45A5-9C94-B4EF78269159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22C5708-039A-473C-91EF-8EF1718A602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ctr"/>
            <a:endParaRPr lang="el-GR" b="1" dirty="0"/>
          </a:p>
          <a:p>
            <a:pPr algn="ctr"/>
            <a:r>
              <a:rPr lang="el-GR" sz="2200" b="1" dirty="0"/>
              <a:t>ΠΑΝΕΠΙΣΤΗΜΙΟ ΔΥΤΙΚΗΣ ΜΑΚΕΔΟΝΙΑΣ</a:t>
            </a:r>
          </a:p>
          <a:p>
            <a:pPr algn="ctr"/>
            <a:r>
              <a:rPr lang="el-GR" sz="2200" b="1" dirty="0"/>
              <a:t>ΣΧΟΛΗ  ΚΟΙΝΩΝΙΚΩΝ ΚΑΙ ΑΝΘΡΩΠΙΣΤΙΚΩΝ ΕΠΙΣΤΗΜΩΝ</a:t>
            </a:r>
          </a:p>
          <a:p>
            <a:pPr algn="ctr"/>
            <a:r>
              <a:rPr lang="el-GR" sz="2200" b="1" dirty="0"/>
              <a:t>ΠΑΙΔΑΓΩΓΙΚΟ ΤΜΗΜΑ ΔΗΜΟΤΙΚΗΣ ΕΚΠΑΙΔΕΥΣΗΣ</a:t>
            </a:r>
          </a:p>
          <a:p>
            <a:pPr algn="ctr"/>
            <a:endParaRPr lang="el-GR" b="1" dirty="0"/>
          </a:p>
          <a:p>
            <a:endParaRPr lang="el-GR" dirty="0"/>
          </a:p>
          <a:p>
            <a:r>
              <a:rPr lang="el-GR" b="1" dirty="0"/>
              <a:t>Π.Μ.Σ. Επιστήμες της Αγωγής: Οργάνωση και Διοίκηση της Εκπαίδευσης – Εκπαιδευτική Ηγεσία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Μάθημα</a:t>
            </a:r>
            <a:r>
              <a:rPr lang="en-US" dirty="0"/>
              <a:t>:</a:t>
            </a:r>
            <a:r>
              <a:rPr lang="el-GR" dirty="0"/>
              <a:t> «Αρχές Οργάνωσης και Διοίκησης Εκπαιδευτικών Μονάδων (ΑΥ1)»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εξάμηνο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Διδάσκων</a:t>
            </a:r>
            <a:r>
              <a:rPr lang="en-US" dirty="0"/>
              <a:t>:</a:t>
            </a:r>
            <a:r>
              <a:rPr lang="el-GR"/>
              <a:t> Ιορδανίδης Γεώργιος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1</a:t>
            </a:fld>
            <a:endParaRPr lang="el-GR"/>
          </a:p>
        </p:txBody>
      </p:sp>
      <p:pic>
        <p:nvPicPr>
          <p:cNvPr id="1026" name="Εικόνα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0"/>
            <a:ext cx="900113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ΒΑΣΙΚΟΙ ΤΥΠΟΙ ΠΡΟΓΡΑΜΜΑΤΩΝ</a:t>
            </a:r>
          </a:p>
          <a:p>
            <a:pPr>
              <a:lnSpc>
                <a:spcPct val="150000"/>
              </a:lnSpc>
              <a:buNone/>
            </a:pPr>
            <a:endParaRPr lang="el-GR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l-GR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Προγράμματα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το αποτέλεσμα της διαδικασίας του προγραμματισμού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εκτέλεση συγκεκριμένου έργου</a:t>
            </a:r>
          </a:p>
          <a:p>
            <a:pPr>
              <a:lnSpc>
                <a:spcPct val="15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>
              <a:lnSpc>
                <a:spcPct val="15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 βασικές κατηγορίες προγραμμάτων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endParaRPr lang="el-GR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el-GR" dirty="0">
              <a:sym typeface="Wingdings" pitchFamily="2" charset="2"/>
            </a:endParaRPr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  <a:p>
            <a:endParaRPr lang="el-GR" b="1" u="sng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3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1) Με κριτήριο το </a:t>
            </a:r>
            <a:r>
              <a:rPr lang="el-GR" sz="3600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εύρος των στόχων </a:t>
            </a:r>
            <a:r>
              <a:rPr lang="el-GR" sz="3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που καλύπτουν διακρίνονται σε</a:t>
            </a:r>
            <a:r>
              <a:rPr lang="en-US" sz="3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endParaRPr lang="el-GR" sz="36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70000"/>
              </a:lnSpc>
              <a:buNone/>
            </a:pPr>
            <a:endParaRPr lang="el-GR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Στρατηγικά προγράμματα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καθορίζουν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μακροχρόνιους στόχους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προσδιορίζουν τη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θέση του οργανισμού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στο περιβάλλον του. Μελλοντικά προγράμματα.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Καταρτίζονται από </a:t>
            </a:r>
            <a:r>
              <a:rPr lang="el-GR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ηγετικά στελέχη των υψηλών κλιμάκιων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της διοικητικής ιεραρχίας</a:t>
            </a:r>
          </a:p>
          <a:p>
            <a:pPr>
              <a:lnSpc>
                <a:spcPct val="17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Λειτουργικά προγράμματα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διατυπώνονται από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στελέχη </a:t>
            </a:r>
            <a:r>
              <a:rPr lang="el-GR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μεσαίων και κατώτερων επιπέδων διοίκησης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Παρέχουν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λεπτομέρειες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για τον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τρόπο επίτευξης των στρατηγικών προγραμμάτων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. Επικεντρώνονται στην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εσωτερική λειτουργία του οργανισμού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και θέτουν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βραχυπρόθεσμους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συγκεκριμένους στόχους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(αποφασίζονται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ποσοτικά, ποιοτικά, χρονικά οι ενέργειες και τα μέσα για επίτευξη μετρήσιμων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βραχυπρόθεσμων και μακροπρόθεσμων στόχων)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sz="3100" dirty="0">
                <a:latin typeface="Times New Roman" pitchFamily="18" charset="0"/>
                <a:cs typeface="Times New Roman" pitchFamily="18" charset="0"/>
              </a:rPr>
              <a:t>2. Βάσει του κριτηρίου </a:t>
            </a:r>
            <a:r>
              <a:rPr lang="el-GR" sz="3100" b="1" u="sng" dirty="0">
                <a:latin typeface="Times New Roman" pitchFamily="18" charset="0"/>
                <a:cs typeface="Times New Roman" pitchFamily="18" charset="0"/>
              </a:rPr>
              <a:t>χρονικής διάρκειας </a:t>
            </a:r>
            <a:r>
              <a:rPr lang="el-GR" sz="3100" dirty="0">
                <a:latin typeface="Times New Roman" pitchFamily="18" charset="0"/>
                <a:cs typeface="Times New Roman" pitchFamily="18" charset="0"/>
              </a:rPr>
              <a:t>τα προγράμματα διακρίνονται σε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3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Βραχυχρόνια προγράμματα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διάρκειας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έως 3 ετών</a:t>
            </a:r>
          </a:p>
          <a:p>
            <a:pPr>
              <a:lnSpc>
                <a:spcPct val="16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Μακροχρόνια προγράμματα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από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μέχρι 10 ετών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καταρτίζονται για την αντιμετώπιση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σημαντικών απρόβλεπτων γεγονότων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Σκοπός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καθορισμός των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στόχων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του οργανισμού και η κατανομή των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πόρων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για την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επίτευξη των στόχων -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πρόβλεψη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μελλοντικών περιβαλλοντικών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τάσεων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- μακροπρόθεσμη ανταγωνιστική θέση του οργανισμού</a:t>
            </a:r>
          </a:p>
          <a:p>
            <a:pPr>
              <a:lnSpc>
                <a:spcPct val="160000"/>
              </a:lnSpc>
            </a:pPr>
            <a:endParaRPr lang="el-GR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buNone/>
            </a:pPr>
            <a:r>
              <a:rPr lang="el-GR" sz="2400" u="sng" dirty="0">
                <a:latin typeface="Times New Roman" pitchFamily="18" charset="0"/>
                <a:cs typeface="Times New Roman" pitchFamily="18" charset="0"/>
              </a:rPr>
              <a:t>3. Με βάση το κριτήριο της </a:t>
            </a:r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ελαστικότητας</a:t>
            </a:r>
            <a:r>
              <a:rPr lang="el-GR" sz="2400" u="sng" dirty="0">
                <a:latin typeface="Times New Roman" pitchFamily="18" charset="0"/>
                <a:cs typeface="Times New Roman" pitchFamily="18" charset="0"/>
              </a:rPr>
              <a:t>, τα προγράμματα διακρίνονται σε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4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Άκαμπτα ή ανελαστικά προγράμματα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είναι καθορισμένα με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σαφήνεια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δεν αφήνουν περιθώρια για παρανοήσεις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ή για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αναπροσαρμογή</a:t>
            </a:r>
          </a:p>
          <a:p>
            <a:pPr>
              <a:lnSpc>
                <a:spcPct val="16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Ευέλικτα ή ελαστικά προγράμματα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καθορίζουν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γενικές κατευθυντήριες γραμμές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δυνατότητα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προσαρμογής στις εκάστοτε συνθήκες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του </a:t>
            </a:r>
            <a:r>
              <a:rPr lang="el-GR" i="1" u="sng" dirty="0">
                <a:latin typeface="Times New Roman" pitchFamily="18" charset="0"/>
                <a:cs typeface="Times New Roman" pitchFamily="18" charset="0"/>
              </a:rPr>
              <a:t>εσωτερικού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i="1" u="sng" dirty="0">
                <a:latin typeface="Times New Roman" pitchFamily="18" charset="0"/>
                <a:cs typeface="Times New Roman" pitchFamily="18" charset="0"/>
              </a:rPr>
              <a:t>εξωτερικού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περιβάλλοντος του οργανισμού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Σχεδιασμός-προγραμματισμός και η </a:t>
            </a: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ελληνική εκπαιδευτική πραγματικότητα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Διαφοροποιείται ανάλογα με το επίπεδο εκπαιδευτικής διοίκησης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Εθνικό επίπεδο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Υπουργείο Παιδείας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ο σχεδιασμός-προγραμματισμός είναι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στρατηγικός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μακροπρόθεσμος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καθορίζει τη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μελλοντική πορεία της ελληνικής παιδείας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προσδιορίζει ευρύτερους αντικειμενικούς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σκοπούς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που να ικανοποιούν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μελλοντικές απαιτήσεις της κοινωνίας </a:t>
            </a:r>
          </a:p>
          <a:p>
            <a:pPr>
              <a:lnSpc>
                <a:spcPct val="150000"/>
              </a:lnSpc>
            </a:pPr>
            <a:endParaRPr lang="el-GR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  <a:buNone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Αφορά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Αναλυτικά προγράμματα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Εκπαιδευτικά μέσα και υλικοτεχνική υποδομή σχολικών μονάδων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Κατανομή πόρων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Καινοτομικές δραστηριότητες στα σχολεία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Τρόπος επιλογής και επιμόρφωσης των εκπαιδευτικών λειτουργών </a:t>
            </a:r>
          </a:p>
          <a:p>
            <a:pPr>
              <a:lnSpc>
                <a:spcPct val="150000"/>
              </a:lnSpc>
            </a:pPr>
            <a:endParaRPr lang="el-GR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l-GR" dirty="0">
              <a:sym typeface="Wingdings" pitchFamily="2" charset="2"/>
            </a:endParaRPr>
          </a:p>
          <a:p>
            <a:endParaRPr lang="el-GR" dirty="0"/>
          </a:p>
          <a:p>
            <a:pPr>
              <a:buNone/>
            </a:pPr>
            <a:endParaRPr lang="el-GR" b="1" u="sng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Υπουργείο Παιδείας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Επιτελικός ρόλος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χαράσσει την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εκπαιδευτική πολιτική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(εισαγωγή ή κατάργηση εξετάσεων στις διάφορες βαθμίδες της εκπαίδευσης, κατάρτιση Α.Π., χρηματοδότηση εκπαιδευτικών οργανισμών, κ.α.)</a:t>
            </a: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Εκτελεστικός ρόλος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διορισμοί, μεταθέσεις, αποσπάσεις </a:t>
            </a:r>
            <a:r>
              <a:rPr lang="el-GR" dirty="0" err="1">
                <a:latin typeface="Times New Roman" pitchFamily="18" charset="0"/>
                <a:cs typeface="Times New Roman" pitchFamily="18" charset="0"/>
              </a:rPr>
              <a:t>εκπ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l-GR" dirty="0" err="1">
                <a:latin typeface="Times New Roman" pitchFamily="18" charset="0"/>
                <a:cs typeface="Times New Roman" pitchFamily="18" charset="0"/>
              </a:rPr>
              <a:t>κων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Α’ </a:t>
            </a:r>
            <a:r>
              <a:rPr lang="el-GR" dirty="0" err="1">
                <a:latin typeface="Times New Roman" pitchFamily="18" charset="0"/>
                <a:cs typeface="Times New Roman" pitchFamily="18" charset="0"/>
              </a:rPr>
              <a:t>θμιας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 &amp; </a:t>
            </a:r>
            <a:r>
              <a:rPr lang="el-GR" dirty="0" err="1">
                <a:latin typeface="Times New Roman" pitchFamily="18" charset="0"/>
                <a:cs typeface="Times New Roman" pitchFamily="18" charset="0"/>
              </a:rPr>
              <a:t>Β’θμιας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κ.α.)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εκτέλεση διοικητικού έργου</a:t>
            </a:r>
            <a:endParaRPr lang="el-G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Περιφερειακό επίπεδο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ο σχεδιασμός-προγραμματισμός ασκείται από τις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Περιφερειακές Διευθύνσεις Εκπαίδευσης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βραχυπρόθεσμος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και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λειτουργικός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ευθύνη σύνδεσης των περιφερειακών υπηρεσιών εκπαίδευσης με τις κεντρικές υπηρεσίες του </a:t>
            </a:r>
            <a:r>
              <a:rPr lang="el-GR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Υ.Π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και τα όργανα προγραμματισμού, αξιολόγησης και έρευνας (π.χ. </a:t>
            </a:r>
            <a:r>
              <a:rPr lang="el-GR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ΙΕΠ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).</a:t>
            </a:r>
          </a:p>
          <a:p>
            <a:pPr>
              <a:lnSpc>
                <a:spcPct val="150000"/>
              </a:lnSpc>
            </a:pPr>
            <a:endParaRPr lang="el-GR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**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Ωστόσο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ο επιτελικός σχεδιασμός-προγραμματισμός και το κέντρο λήψης αποφάσεων = κεντρική διοίκηση Υ.Π.  συγκεντρωτικό και γραφειοκρατικό σύστημα διοίκησης της εκπαίδευσης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Επίπεδο νομού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ΔΠΕ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ο σχεδιασμός προγραμματισμός ασκείται από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αποκεντρωμένες περιφερειακές Υπηρεσίες Στήριξης της Εκπαίδευσης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βραχυπρόθεσμος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και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λειτουργικός</a:t>
            </a:r>
          </a:p>
          <a:p>
            <a:pPr>
              <a:lnSpc>
                <a:spcPct val="160000"/>
              </a:lnSpc>
            </a:pPr>
            <a:endParaRPr lang="el-GR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60000"/>
              </a:lnSpc>
              <a:buNone/>
            </a:pP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Αφορά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</a:p>
          <a:p>
            <a:pPr>
              <a:lnSpc>
                <a:spcPct val="16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Κατανομή και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αξιοποίηση πόρων στους Δήμους</a:t>
            </a:r>
          </a:p>
          <a:p>
            <a:pPr>
              <a:lnSpc>
                <a:spcPct val="16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Οργάνωση και εκτέλεση των ιδιαίτερων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εκπαιδευτικών προγραμμάτων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σε επίπεδο νομού</a:t>
            </a:r>
          </a:p>
          <a:p>
            <a:pPr>
              <a:lnSpc>
                <a:spcPct val="160000"/>
              </a:lnSpc>
            </a:pP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Διευθυντές Εκπαίδευσης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έγκαιρη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στελέχωση σχολικών μονάδων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διανομή σχολικών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βιβλίων</a:t>
            </a:r>
          </a:p>
          <a:p>
            <a:pPr>
              <a:lnSpc>
                <a:spcPct val="16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Καλύτερη λειτουργία των σχολείων στην περιοχή ευθύνης τους  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Σχολικό επίπεδο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ο σχεδιασμός-προγραμματισμός πραγματοποιείται από τον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διευθυντή του σχολείου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και τους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εκπαιδευτικούς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καταμερισμός εργασίας, οργάνωση σχολικής ζωής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l-GR" sz="2000" b="1" u="sng" dirty="0">
                <a:latin typeface="Times New Roman" pitchFamily="18" charset="0"/>
                <a:cs typeface="Times New Roman" pitchFamily="18" charset="0"/>
              </a:rPr>
              <a:t>Ο </a:t>
            </a:r>
            <a:r>
              <a:rPr lang="el-GR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διευθυντής</a:t>
            </a:r>
            <a:r>
              <a:rPr lang="el-GR" sz="2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ως υπεύθυνος για την ομαλή σχολική λειτουργία και συντονισμό της σχολικής ζωής</a:t>
            </a:r>
            <a:r>
              <a:rPr lang="el-GR" sz="2000" b="1" u="sng" dirty="0">
                <a:latin typeface="Times New Roman" pitchFamily="18" charset="0"/>
                <a:cs typeface="Times New Roman" pitchFamily="18" charset="0"/>
              </a:rPr>
              <a:t>, στην αρχή του σχολικού έτους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Ερευνά και προγραμματίζει </a:t>
            </a:r>
            <a:r>
              <a:rPr lang="el-GR" sz="2000" b="1" u="sng" dirty="0">
                <a:latin typeface="Times New Roman" pitchFamily="18" charset="0"/>
                <a:cs typeface="Times New Roman" pitchFamily="18" charset="0"/>
              </a:rPr>
              <a:t>μελλοντικές δραστηριότητες του σχολείου</a:t>
            </a:r>
            <a:endParaRPr lang="el-GR" sz="2000" u="sng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l-GR" sz="2000" b="1" u="sng" dirty="0">
                <a:latin typeface="Times New Roman" pitchFamily="18" charset="0"/>
                <a:cs typeface="Times New Roman" pitchFamily="18" charset="0"/>
              </a:rPr>
              <a:t>Συγκαλεί τον Σύλλογο Διδασκόντων </a:t>
            </a:r>
            <a:r>
              <a:rPr lang="el-GR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αποφάσεις περί 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κατανομής διδακτικού και </a:t>
            </a:r>
            <a:r>
              <a:rPr lang="el-GR" sz="20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εξωδιδακτικού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έργου</a:t>
            </a:r>
            <a:r>
              <a:rPr lang="el-GR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αποφάσεις για γενικά θέματα λειτουργίας του σχολείου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500" dirty="0">
                <a:latin typeface="Times New Roman" pitchFamily="18" charset="0"/>
                <a:cs typeface="Times New Roman" pitchFamily="18" charset="0"/>
              </a:rPr>
              <a:t>(κατάρτιση ωρολογίου προγράμματος, προγραμματισμός σχολικών εορτών, σχολικών εκδρομών, διδακτικών επισκέψεων, σχολικών εκδηλώσεων, συγκέντρωσης-ενημέρωσης γονέων, και κάθε άλλη δραστηριότητα)</a:t>
            </a: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Καταρτίζει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, βάσει των αποφάσεων του </a:t>
            </a:r>
            <a:r>
              <a:rPr lang="el-GR" sz="2000" dirty="0" err="1">
                <a:latin typeface="Times New Roman" pitchFamily="18" charset="0"/>
                <a:cs typeface="Times New Roman" pitchFamily="18" charset="0"/>
              </a:rPr>
              <a:t>Σ.Δ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μνημόνιο ενεργειών για όλο το διδακτικό έτος 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για την οργάνωση και λειτουργία του σχολείου για όλο το έτος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Καταρτίζει, 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σε εβδομαδιαία βάση, χρονοδιαγράμματα άσκησης καθηκόντων </a:t>
            </a:r>
            <a:r>
              <a:rPr lang="el-GR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κατάλληλη </a:t>
            </a:r>
            <a:r>
              <a:rPr lang="el-G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κατανομή του «χρόνου</a:t>
            </a:r>
            <a:r>
              <a:rPr lang="el-GR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»  </a:t>
            </a:r>
          </a:p>
          <a:p>
            <a:pPr>
              <a:lnSpc>
                <a:spcPct val="150000"/>
              </a:lnSpc>
            </a:pPr>
            <a:endParaRPr lang="el-GR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l-GR" sz="1500" dirty="0">
                <a:latin typeface="Times New Roman" pitchFamily="18" charset="0"/>
                <a:cs typeface="Times New Roman" pitchFamily="18" charset="0"/>
              </a:rPr>
              <a:t>**</a:t>
            </a:r>
            <a:r>
              <a:rPr lang="el-G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χρόνος</a:t>
            </a:r>
            <a:r>
              <a:rPr lang="el-GR" sz="1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που χάνεται δεν αναπληρώνεται  χρόνος = μοναδικός (δεν ενοικιάζεται, δεν αγοράζεται) , ανελαστικός (όσο μεγάλη κι αν είναι η ζήτηση- η προσφορά παραμένει σταθερή), φθαρτό παραγωγικό στοιχείο, δεν αποθηκεύεται, δεν αναπληρώνεται </a:t>
            </a:r>
            <a:endParaRPr lang="el-GR" sz="1500" dirty="0">
              <a:latin typeface="Times New Roman" pitchFamily="18" charset="0"/>
              <a:cs typeface="Times New Roman" pitchFamily="18" charset="0"/>
            </a:endParaRPr>
          </a:p>
          <a:p>
            <a:endParaRPr lang="el-GR" sz="15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Η Λειτουργία του Σχεδιασμού-Προγραμματισμού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Σύγχρονη διοικητική προσέγγιση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 Διοίκηση με αντικειμενικούς στόχους </a:t>
            </a:r>
            <a:r>
              <a:rPr lang="el-GR" sz="29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Management by Objectives-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MBO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el-GR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οργανωμένη προσπάθεια ή φιλοσοφία ή σύστημα, όπου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τα ηγετικά στελέχη, </a:t>
            </a: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από κοινού με τους υφισταμένους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προσδιορίζουν </a:t>
            </a: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τους στόχους του οργανισμού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που πρέπει να επιτευχθούν</a:t>
            </a:r>
            <a:endParaRPr lang="el-GR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endParaRPr lang="el-GR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Προσδιορισμός αντικειμενικών σκοπών για </a:t>
            </a:r>
            <a:r>
              <a:rPr lang="el-GR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όλα τα επίπεδα του οργανισμού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συμμετοχική προσέγγιση στόχων</a:t>
            </a:r>
          </a:p>
          <a:p>
            <a:pPr>
              <a:lnSpc>
                <a:spcPct val="170000"/>
              </a:lnSpc>
              <a:buNone/>
            </a:pPr>
            <a:endParaRPr lang="el-GR" b="1" u="sng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70000"/>
              </a:lnSpc>
              <a:buNone/>
            </a:pP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Υφιστάμενοι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ενεργητικός ρόλος, αίσθηση ότι ασκούν έλεγχο στο περιβάλλον τους, μείωση εξάρτησής τους από προϊσταμένους, παρώθηση, αξιοποίηση των γνώσεων και εμπειριών τους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Παράγοντες αποτελεσματικής υλοποίησης του 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MBO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ουσιαστική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διοικητική υποστήριξη</a:t>
            </a:r>
          </a:p>
          <a:p>
            <a:pPr>
              <a:lnSpc>
                <a:spcPct val="170000"/>
              </a:lnSpc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εκπαίδευση των μελών του οργανισμού ώστε να αναπτύξουν διοικητικές δεξιότητες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για την επιτυχή υλοποίηση του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MBO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(π.χ. ικανότητα διατύπωσης στόχων, είδη άσκησης εξουσίας, διοικητική συμπεριφορά και στάσεις ως προς το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MBO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70000"/>
              </a:lnSpc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ενθάρρυνση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εκ μέρους των διευθυντικών στελεχών, των υφισταμένων μέσω πολλαπλών κινήτρων, υλικών και άυλων</a:t>
            </a:r>
          </a:p>
          <a:p>
            <a:pPr>
              <a:lnSpc>
                <a:spcPct val="170000"/>
              </a:lnSpc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συναίνεση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από μέρους του κάθε εργαζομένου (επιτυγχάνεται η ταύτισή του με το σύστημα διοίκησης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MBO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l-GR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(να μη θεωρηθεί το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MBO</a:t>
            </a:r>
            <a:r>
              <a:rPr lang="el-GR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ως σύστημα ελέγχου της απόδοσης του εργαζομένου)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Επιφυλάξεις στην ελληνική σχολική πραγματικότητα για εφαρμογή του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MBO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7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η διατύπωση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αντικειμενικών σκοπών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στην εκπαίδευση επιβάλλεται από την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κορυφή της ιεραρχικής πυραμίδας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δεν εξασφαλίζεται η συμμετοχή των εκπαιδευτικών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Δυσκολία μέτρησης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των στόχων </a:t>
            </a:r>
          </a:p>
          <a:p>
            <a:pPr>
              <a:lnSpc>
                <a:spcPct val="17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δεν ισχύει η αρχή της «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συνεισφοράς και ανταμοιβής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»  απουσιάζουν κίνητρα, υλικά και άυλα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απουσιάζει η συνεχής διοικητική υποστήριξη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λόγω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συνεχών κυβερνητικών αλλαγών </a:t>
            </a:r>
          </a:p>
          <a:p>
            <a:pPr>
              <a:lnSpc>
                <a:spcPct val="17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έλλειψη σταθερότητας προσωπικού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στις σχολικές μονάδες λόγω μεταθέσεων, αποσπάσεων, κτλ.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0"/>
            <a:ext cx="8610160" cy="666936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Λειτουργίες της διοίκησης </a:t>
            </a:r>
            <a:r>
              <a:rPr lang="el-GR" sz="1600" b="1" u="sng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b="1" u="sng" dirty="0" err="1">
                <a:latin typeface="Times New Roman" pitchFamily="18" charset="0"/>
                <a:cs typeface="Times New Roman" pitchFamily="18" charset="0"/>
              </a:rPr>
              <a:t>Scanlan</a:t>
            </a:r>
            <a:r>
              <a:rPr lang="en-US" sz="1600" b="1" u="sng" dirty="0">
                <a:latin typeface="Times New Roman" pitchFamily="18" charset="0"/>
                <a:cs typeface="Times New Roman" pitchFamily="18" charset="0"/>
              </a:rPr>
              <a:t>, 1974 </a:t>
            </a:r>
            <a:r>
              <a:rPr lang="el-GR" sz="1600" b="1" u="sng" dirty="0">
                <a:latin typeface="Times New Roman" pitchFamily="18" charset="0"/>
                <a:cs typeface="Times New Roman" pitchFamily="18" charset="0"/>
              </a:rPr>
              <a:t>στο Σαΐτη &amp; Σαΐτης, 2012)</a:t>
            </a:r>
            <a:r>
              <a:rPr lang="en-US" sz="1600" b="1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16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sz="1600" b="1" u="sng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Προγραμματισμός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σχεδιασμός, πρόβλεψη, λήψη αποφάσεων, καθορισμός σκοπών, εναλλακτικών λύσεων, και δράσεων  (ΤΙ, ΠΟΤΕ, ΠΟΥ, ΠΩΣ, ΠΟΙΟΣ θα κάνει…)  γεφυρώνει το χάσμα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«</a:t>
            </a:r>
            <a:r>
              <a:rPr lang="el-GR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εκεί που βρισκόμαστε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» με το «</a:t>
            </a:r>
            <a:r>
              <a:rPr lang="el-GR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εκεί που θέλουμε να φθάσουμε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»</a:t>
            </a:r>
            <a:endParaRPr lang="el-G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Λήψη αποφάσεων</a:t>
            </a: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Οργάνωση</a:t>
            </a: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Διεύθυνση</a:t>
            </a: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Έλεγχος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b="1" u="sng" dirty="0"/>
              <a:t>Εννοιολογική οριοθέτηση – ορισμοί </a:t>
            </a:r>
          </a:p>
          <a:p>
            <a:pPr>
              <a:lnSpc>
                <a:spcPct val="160000"/>
              </a:lnSpc>
              <a:buNone/>
            </a:pPr>
            <a:endParaRPr lang="en-US" b="1" u="sng" dirty="0"/>
          </a:p>
          <a:p>
            <a:pPr>
              <a:lnSpc>
                <a:spcPct val="160000"/>
              </a:lnSpc>
            </a:pPr>
            <a:r>
              <a:rPr lang="en-US" dirty="0" err="1"/>
              <a:t>Dubrin</a:t>
            </a:r>
            <a:r>
              <a:rPr lang="en-US" dirty="0"/>
              <a:t> (1998):</a:t>
            </a:r>
            <a:r>
              <a:rPr lang="el-GR" dirty="0"/>
              <a:t> </a:t>
            </a:r>
            <a:r>
              <a:rPr lang="el-GR" u="sng" dirty="0"/>
              <a:t>Σχεδιασμός-προγραμματισμός</a:t>
            </a:r>
            <a:r>
              <a:rPr lang="en-US" u="sng" dirty="0"/>
              <a:t>:</a:t>
            </a:r>
            <a:r>
              <a:rPr lang="el-GR" u="sng" dirty="0"/>
              <a:t> </a:t>
            </a:r>
            <a:r>
              <a:rPr lang="el-GR" dirty="0"/>
              <a:t>«διαδικασία καθιέρωσης </a:t>
            </a:r>
            <a:r>
              <a:rPr lang="el-GR" b="1" dirty="0"/>
              <a:t>στόχων</a:t>
            </a:r>
            <a:r>
              <a:rPr lang="el-GR" dirty="0"/>
              <a:t> και αντικειμενικών </a:t>
            </a:r>
            <a:r>
              <a:rPr lang="el-GR" b="1" dirty="0"/>
              <a:t>σκοπών</a:t>
            </a:r>
            <a:r>
              <a:rPr lang="el-GR" dirty="0"/>
              <a:t> και επίδειξης του </a:t>
            </a:r>
            <a:r>
              <a:rPr lang="el-GR" b="1" dirty="0"/>
              <a:t>τρόπου</a:t>
            </a:r>
            <a:r>
              <a:rPr lang="el-GR" dirty="0"/>
              <a:t> ανταπόκρισης σ’ αυτόν» (σελ. 128) </a:t>
            </a:r>
            <a:r>
              <a:rPr lang="el-GR" dirty="0">
                <a:sym typeface="Wingdings" pitchFamily="2" charset="2"/>
              </a:rPr>
              <a:t> </a:t>
            </a:r>
            <a:r>
              <a:rPr lang="el-GR" dirty="0">
                <a:solidFill>
                  <a:srgbClr val="FF0000"/>
                </a:solidFill>
                <a:sym typeface="Wingdings" pitchFamily="2" charset="2"/>
              </a:rPr>
              <a:t>τα </a:t>
            </a:r>
            <a:r>
              <a:rPr lang="el-GR" b="1" dirty="0">
                <a:solidFill>
                  <a:srgbClr val="FF0000"/>
                </a:solidFill>
                <a:sym typeface="Wingdings" pitchFamily="2" charset="2"/>
              </a:rPr>
              <a:t>ηγετικά στελέχη χειρίζονται συστηματικά το μέλλον</a:t>
            </a:r>
            <a:r>
              <a:rPr lang="el-GR" dirty="0">
                <a:solidFill>
                  <a:srgbClr val="FF0000"/>
                </a:solidFill>
                <a:sym typeface="Wingdings" pitchFamily="2" charset="2"/>
              </a:rPr>
              <a:t> αντί να καθοδηγούνται από τη διαίσθηση και την τύχη</a:t>
            </a:r>
            <a:endParaRPr lang="el-GR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n-US" dirty="0"/>
              <a:t>Koontz &amp; O’Donnell (1984):</a:t>
            </a:r>
            <a:r>
              <a:rPr lang="el-GR" dirty="0"/>
              <a:t> </a:t>
            </a:r>
            <a:r>
              <a:rPr lang="el-GR" u="sng" dirty="0"/>
              <a:t>Σχεδιασμός-προγραμματισμός</a:t>
            </a:r>
            <a:r>
              <a:rPr lang="en-US" u="sng" dirty="0"/>
              <a:t>:</a:t>
            </a:r>
            <a:r>
              <a:rPr lang="el-GR" u="sng" dirty="0"/>
              <a:t> «</a:t>
            </a:r>
            <a:r>
              <a:rPr lang="el-GR" dirty="0"/>
              <a:t>μια διανοητική απαιτητική διαδικασία, απαιτεί συνειδητό </a:t>
            </a:r>
            <a:r>
              <a:rPr lang="el-GR" b="1" dirty="0"/>
              <a:t>καθορισμό πορειών δράσης</a:t>
            </a:r>
            <a:r>
              <a:rPr lang="el-GR" dirty="0"/>
              <a:t>, απαιτεί ακόμη να βασίζονται οι </a:t>
            </a:r>
            <a:r>
              <a:rPr lang="el-GR" b="1" dirty="0"/>
              <a:t>αποφάσεις</a:t>
            </a:r>
            <a:r>
              <a:rPr lang="el-GR" dirty="0"/>
              <a:t> στον </a:t>
            </a:r>
            <a:r>
              <a:rPr lang="el-GR" b="1" dirty="0"/>
              <a:t>σκοπό</a:t>
            </a:r>
            <a:r>
              <a:rPr lang="el-GR" dirty="0"/>
              <a:t>, τη </a:t>
            </a:r>
            <a:r>
              <a:rPr lang="el-GR" b="1" dirty="0"/>
              <a:t>γνώση</a:t>
            </a:r>
            <a:r>
              <a:rPr lang="el-GR" dirty="0"/>
              <a:t>, και τη </a:t>
            </a:r>
            <a:r>
              <a:rPr lang="el-GR" b="1" dirty="0"/>
              <a:t>μελετημένη εκτίμηση</a:t>
            </a:r>
            <a:r>
              <a:rPr lang="el-GR" dirty="0"/>
              <a:t>» (σελ. 197) </a:t>
            </a:r>
            <a:r>
              <a:rPr lang="el-GR" dirty="0">
                <a:sym typeface="Wingdings" pitchFamily="2" charset="2"/>
              </a:rPr>
              <a:t> </a:t>
            </a:r>
            <a:r>
              <a:rPr lang="el-GR" dirty="0">
                <a:solidFill>
                  <a:srgbClr val="FF0000"/>
                </a:solidFill>
                <a:sym typeface="Wingdings" pitchFamily="2" charset="2"/>
              </a:rPr>
              <a:t>τα διοικητικά </a:t>
            </a:r>
            <a:r>
              <a:rPr lang="el-GR" b="1" dirty="0">
                <a:solidFill>
                  <a:srgbClr val="FF0000"/>
                </a:solidFill>
                <a:sym typeface="Wingdings" pitchFamily="2" charset="2"/>
              </a:rPr>
              <a:t>στελέχη να σκεφθούν διεξοδικά </a:t>
            </a:r>
            <a:r>
              <a:rPr lang="el-GR" dirty="0">
                <a:solidFill>
                  <a:srgbClr val="FF0000"/>
                </a:solidFill>
                <a:sym typeface="Wingdings" pitchFamily="2" charset="2"/>
              </a:rPr>
              <a:t>τι θέλουν να κάνουν, πώς, σε πόσο χρόνο</a:t>
            </a:r>
            <a:r>
              <a:rPr lang="el-GR" dirty="0">
                <a:sym typeface="Wingdings" pitchFamily="2" charset="2"/>
              </a:rPr>
              <a:t>  </a:t>
            </a:r>
            <a:r>
              <a:rPr lang="el-GR" dirty="0">
                <a:solidFill>
                  <a:srgbClr val="0070C0"/>
                </a:solidFill>
                <a:sym typeface="Wingdings" pitchFamily="2" charset="2"/>
              </a:rPr>
              <a:t>μη σπατάλη πόρων, διευκόλυνση ελέγχου</a:t>
            </a:r>
            <a:endParaRPr lang="el-G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Έννοια και σημασία του σχεδιασμού-προγραμματισμού </a:t>
            </a:r>
          </a:p>
          <a:p>
            <a:pPr>
              <a:lnSpc>
                <a:spcPct val="150000"/>
              </a:lnSpc>
              <a:buNone/>
            </a:pPr>
            <a:endParaRPr lang="el-GR" sz="24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Σχεδιασμός (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planning): 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γενική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σύλληψη των στόχων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μιας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μελλοντικής προσπάθειας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Επιδίωξη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των όσων θέλουμε να πετύχουμε στο μέλλον,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βάσει των μέσων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που διαθέτουμε (αποτελεσματική και ορθολογική χρήση μέσων) –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καθορισμός στόχων = </a:t>
            </a: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γενικός και αφηρημένος</a:t>
            </a:r>
            <a:endParaRPr lang="el-GR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Προγραμματισμός (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programming)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Γενικό πλαίσιο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δραστηριότητας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 ή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σύνολο ενεργειών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μέσων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κατάρτισης, εκτέλεσης και προσαρμογής εναλλακτικών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προγραμμάτων δράσης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του οργανισμού.  Καθορίζονται </a:t>
            </a:r>
            <a:r>
              <a:rPr lang="el-GR" sz="2400" b="1" u="db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λεπτομερειακά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αντικειμενικοί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στόχοι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μέθοδοι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μέσα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δράσης,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τόπος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χρόνος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εκτέλεσης των εργασιών</a:t>
            </a:r>
            <a:endParaRPr lang="el-G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2400" dirty="0"/>
          </a:p>
          <a:p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Σημαντικότητα σχεδιασμού-προγραμματισμού</a:t>
            </a:r>
            <a:r>
              <a:rPr lang="el-GR" sz="4400" b="1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8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Διασύνδεση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μέσων και στόχων </a:t>
            </a: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Οριοθέτηση των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επιδιωκόμενων αποτελεσμάτων</a:t>
            </a: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Ανάλυση των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ενδιάμεσων ενεργειών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των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μέσων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του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κόστους</a:t>
            </a: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Αποτελεί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προϋπόθεση των λοιπών διοικητικών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λειτουργιών</a:t>
            </a: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Βοηθάει τα διοικητικά στελέχη να λαμβάνουν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αποφάσεις για το μέλλον</a:t>
            </a:r>
            <a:endParaRPr lang="el-GR" sz="3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Αποτελεί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κύρια και αρχική λειτουργία της διοίκησης</a:t>
            </a: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Θέτει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κατεύθυνση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και τα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πρότυπα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κριτήρια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) ελέγχου και αξιολόγησης </a:t>
            </a: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Προϋποθέτει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λήψη αποφάσεων μεταξύ εναλλακτικών λύσεων</a:t>
            </a: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Συμβάλλει στην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αρμονική συνεργασία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(συντονισμένη προσπάθεια) μεταξύ των μελών του οργανισμού, </a:t>
            </a:r>
            <a:r>
              <a:rPr lang="el-GR" sz="3400" b="1" u="dbl" dirty="0">
                <a:latin typeface="Times New Roman" pitchFamily="18" charset="0"/>
                <a:cs typeface="Times New Roman" pitchFamily="18" charset="0"/>
              </a:rPr>
              <a:t>χωρίς επικαλύψεις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ενεργειών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σπατάλη χρόνου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άσκοπες ενέργειες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παραλείψεις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αποτελεσματικότητα</a:t>
            </a:r>
            <a:r>
              <a:rPr lang="el-GR" sz="3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και </a:t>
            </a:r>
            <a:r>
              <a:rPr lang="el-GR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αποδοτικότητα</a:t>
            </a:r>
          </a:p>
          <a:p>
            <a:endParaRPr lang="el-GR" b="1" dirty="0"/>
          </a:p>
          <a:p>
            <a:endParaRPr lang="el-GR" dirty="0"/>
          </a:p>
          <a:p>
            <a:endParaRPr lang="el-GR" b="1" u="sng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Διαδικασία σχεδιασμού-προγραμματισμού</a:t>
            </a:r>
          </a:p>
          <a:p>
            <a:pPr>
              <a:lnSpc>
                <a:spcPct val="170000"/>
              </a:lnSpc>
              <a:buNone/>
            </a:pPr>
            <a:endParaRPr lang="el-GR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Δραστηριότητα που περιλαμβάνει ορισμένες φάσεις ή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βήματα (6)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τα οποία είναι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επαναλαμβανόμενα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αλληλοεπηρεαζόμενα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70000"/>
              </a:lnSpc>
              <a:buAutoNum type="arabicPeriod"/>
            </a:pP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Καθορισμός των αντικειμενικών στόχων του οργανισμού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(η επιθυμητή κατάσταση, η αποστολή του οργανισμού, πού θέλει να φθάσει για να επιβιώσει)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ως κίνητρα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70000"/>
              </a:lnSpc>
              <a:buAutoNum type="arabicPeriod"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70000"/>
              </a:lnSpc>
              <a:buAutoNum type="arabicPeriod"/>
            </a:pP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Προσδιορισμός της υφιστάμενης κατάστασης του οργανισμού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(αξιολόγηση των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εσωτερικών δυνατοτήτων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του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εξωτερικού περιβάλλοντος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των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προοπτικών επίτευξης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των στόχων,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πρόβλεψη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γεγονότων ή συνθηκών που επηρεάζουν την επίτευξη των στόχων)</a:t>
            </a:r>
          </a:p>
          <a:p>
            <a:pPr marL="596646" indent="-514350">
              <a:buAutoNum type="arabicPeriod"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Καταγραφή εναλλακτικών λύσεων και προτάσεων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πιθανοί δρόμοι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που οδηγούν στην επίλυση ενός προβλήματος,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βαθύτερη ανάλυση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του προβλήματος)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κάθε εναλλακτική έχει διαφορετικές συνέπειες, κόστος και προϋποθέσεις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Επιλογή της καλύτερης εναλλακτικής λύσης ή πρότασης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(μετά από αξιολόγηση </a:t>
            </a:r>
            <a:r>
              <a:rPr lang="el-GR" i="1" u="sng" dirty="0">
                <a:latin typeface="Times New Roman" pitchFamily="18" charset="0"/>
                <a:cs typeface="Times New Roman" pitchFamily="18" charset="0"/>
              </a:rPr>
              <a:t>πλεονεκτημάτων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i="1" u="sng" dirty="0">
                <a:latin typeface="Times New Roman" pitchFamily="18" charset="0"/>
                <a:cs typeface="Times New Roman" pitchFamily="18" charset="0"/>
              </a:rPr>
              <a:t>μειονεκτημάτων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της κάθε εναλλακτικής λύσης)</a:t>
            </a: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Εφαρμογή του προγράμματος δράσης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(διοικούντες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συντονισμός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επιμέρους ενεργειών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εξασφάλιση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μέσων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παρακίνηση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του ανθρώπινου δυναμικού για εφαρμογή των σχεδίων-προγραμμάτων)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88640"/>
            <a:ext cx="8754176" cy="64087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l-G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Αξιολόγηση των αποτελεσμάτων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εάν επιτεύχθηκαν οι προγραμματισμένοι στόχοι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αναλύσεις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νέων δεδομένων για μελλοντικά σχέδια-προγράμματα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**Τα παραπάνω βήματα δεν ακολουθούνται πάντα με την ίδια σειρά, λόγω μεταβολής των αρχικών στόχων, νέων στοιχείων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διορθωτικές αλλαγές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C5708-039A-473C-91EF-8EF1718A6029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2125</TotalTime>
  <Words>1547</Words>
  <Application>Microsoft Office PowerPoint</Application>
  <PresentationFormat>Προβολή στην οθόνη (4:3)</PresentationFormat>
  <Paragraphs>152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30" baseType="lpstr"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Ηλιοστάσιο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Μπαλάση Αικατερίνη</dc:creator>
  <cp:lastModifiedBy>ΙΟΡΔΑΝΙΔΗΣ ΓΕΩΡΓΙΟΣ</cp:lastModifiedBy>
  <cp:revision>713</cp:revision>
  <dcterms:created xsi:type="dcterms:W3CDTF">2019-10-25T13:03:36Z</dcterms:created>
  <dcterms:modified xsi:type="dcterms:W3CDTF">2025-11-17T08:12:28Z</dcterms:modified>
</cp:coreProperties>
</file>