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7" r:id="rId2"/>
    <p:sldId id="258" r:id="rId3"/>
    <p:sldId id="284" r:id="rId4"/>
    <p:sldId id="272" r:id="rId5"/>
    <p:sldId id="273" r:id="rId6"/>
    <p:sldId id="276" r:id="rId7"/>
    <p:sldId id="277" r:id="rId8"/>
    <p:sldId id="310" r:id="rId9"/>
    <p:sldId id="287" r:id="rId10"/>
    <p:sldId id="278" r:id="rId11"/>
    <p:sldId id="279" r:id="rId12"/>
    <p:sldId id="281" r:id="rId13"/>
    <p:sldId id="292" r:id="rId14"/>
    <p:sldId id="282" r:id="rId15"/>
    <p:sldId id="289" r:id="rId16"/>
    <p:sldId id="293" r:id="rId17"/>
    <p:sldId id="303" r:id="rId18"/>
    <p:sldId id="304" r:id="rId19"/>
    <p:sldId id="305" r:id="rId20"/>
    <p:sldId id="306" r:id="rId21"/>
    <p:sldId id="311" r:id="rId2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21" d="100"/>
          <a:sy n="121" d="100"/>
        </p:scale>
        <p:origin x="131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F38D237-B46F-4E6A-8DBC-3639D39DECB3}" type="datetimeFigureOut">
              <a:rPr lang="el-GR" smtClean="0"/>
              <a:pPr/>
              <a:t>17/11/2025</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C108BB-D941-4301-B848-27F17D3BD024}"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14" name="13 - Τίτλος"/>
          <p:cNvSpPr>
            <a:spLocks noGrp="1"/>
          </p:cNvSpPr>
          <p:nvPr>
            <p:ph type="ctrTitle"/>
          </p:nvPr>
        </p:nvSpPr>
        <p:spPr>
          <a:xfrm>
            <a:off x="1432560" y="359898"/>
            <a:ext cx="7406640" cy="1472184"/>
          </a:xfrm>
        </p:spPr>
        <p:txBody>
          <a:bodyPr anchor="b"/>
          <a:lstStyle>
            <a:lvl1pPr algn="l">
              <a:defRPr/>
            </a:lvl1pPr>
            <a:extLst/>
          </a:lstStyle>
          <a:p>
            <a:r>
              <a:rPr kumimoji="0" lang="el-GR"/>
              <a:t>Kλικ για επεξεργασία του τίτλου</a:t>
            </a:r>
            <a:endParaRPr kumimoji="0" lang="en-US"/>
          </a:p>
        </p:txBody>
      </p:sp>
      <p:sp>
        <p:nvSpPr>
          <p:cNvPr id="22" name="21 - Υπότιτλος"/>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a:t>Κάντε κλικ για να επεξεργαστείτε τον υπότιτλο του υποδείγματος</a:t>
            </a:r>
            <a:endParaRPr kumimoji="0" lang="en-US"/>
          </a:p>
        </p:txBody>
      </p:sp>
      <p:sp>
        <p:nvSpPr>
          <p:cNvPr id="7" name="6 - Θέση ημερομηνίας"/>
          <p:cNvSpPr>
            <a:spLocks noGrp="1"/>
          </p:cNvSpPr>
          <p:nvPr>
            <p:ph type="dt" sz="half" idx="10"/>
          </p:nvPr>
        </p:nvSpPr>
        <p:spPr/>
        <p:txBody>
          <a:bodyPr/>
          <a:lstStyle/>
          <a:p>
            <a:fld id="{022C599C-C3D9-4A99-A7ED-62A2EFB19B7D}" type="datetime1">
              <a:rPr lang="el-GR" smtClean="0"/>
              <a:pPr/>
              <a:t>17/11/2025</a:t>
            </a:fld>
            <a:endParaRPr lang="el-GR"/>
          </a:p>
        </p:txBody>
      </p:sp>
      <p:sp>
        <p:nvSpPr>
          <p:cNvPr id="20" name="19 - Θέση υποσέλιδου"/>
          <p:cNvSpPr>
            <a:spLocks noGrp="1"/>
          </p:cNvSpPr>
          <p:nvPr>
            <p:ph type="ftr" sz="quarter" idx="11"/>
          </p:nvPr>
        </p:nvSpPr>
        <p:spPr/>
        <p:txBody>
          <a:bodyPr/>
          <a:lstStyle/>
          <a:p>
            <a:endParaRPr lang="el-GR"/>
          </a:p>
        </p:txBody>
      </p:sp>
      <p:sp>
        <p:nvSpPr>
          <p:cNvPr id="10" name="9 - Θέση αριθμού διαφάνειας"/>
          <p:cNvSpPr>
            <a:spLocks noGrp="1"/>
          </p:cNvSpPr>
          <p:nvPr>
            <p:ph type="sldNum" sz="quarter" idx="12"/>
          </p:nvPr>
        </p:nvSpPr>
        <p:spPr/>
        <p:txBody>
          <a:bodyPr/>
          <a:lstStyle/>
          <a:p>
            <a:fld id="{B274D573-3CD0-4BC5-8A95-B0756FB543D6}" type="slidenum">
              <a:rPr lang="el-GR" smtClean="0"/>
              <a:pPr/>
              <a:t>‹#›</a:t>
            </a:fld>
            <a:endParaRPr lang="el-GR"/>
          </a:p>
        </p:txBody>
      </p:sp>
      <p:sp>
        <p:nvSpPr>
          <p:cNvPr id="8" name="7 - Έλλειψη"/>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 Έλλειψη"/>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10DA9757-1025-4BD4-958D-972A008E95A7}" type="datetime1">
              <a:rPr lang="el-GR" smtClean="0"/>
              <a:pPr/>
              <a:t>17/11/2025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274D573-3CD0-4BC5-8A95-B0756FB543D6}"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58000" y="274639"/>
            <a:ext cx="1828800" cy="5851525"/>
          </a:xfrm>
        </p:spPr>
        <p:txBody>
          <a:bodyPr vert="eaVert"/>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1143000" y="274640"/>
            <a:ext cx="5562600" cy="5851525"/>
          </a:xfrm>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68EA4511-BE28-4452-8D67-2CF363B9E93B}" type="datetime1">
              <a:rPr lang="el-GR" smtClean="0"/>
              <a:pPr/>
              <a:t>17/11/2025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274D573-3CD0-4BC5-8A95-B0756FB543D6}"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3E27AE8F-46E0-4F6B-B9C3-150270DC21D0}" type="datetime1">
              <a:rPr lang="el-GR" smtClean="0"/>
              <a:pPr/>
              <a:t>17/11/2025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274D573-3CD0-4BC5-8A95-B0756FB543D6}"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7" name="6 - Ορθογώνιο"/>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38F12308-26C4-4445-A67F-23331A565CC7}" type="datetime1">
              <a:rPr lang="el-GR" smtClean="0"/>
              <a:pPr/>
              <a:t>17/11/2025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274D573-3CD0-4BC5-8A95-B0756FB543D6}" type="slidenum">
              <a:rPr lang="el-GR" smtClean="0"/>
              <a:pPr/>
              <a:t>‹#›</a:t>
            </a:fld>
            <a:endParaRPr lang="el-GR"/>
          </a:p>
        </p:txBody>
      </p:sp>
      <p:sp>
        <p:nvSpPr>
          <p:cNvPr id="10" name="9 - Ορθογώνιο"/>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Έλλειψη"/>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 Έλλειψη"/>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περιεχομένου"/>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fld id="{85A3D76E-CF64-40BF-9810-E4245165E03A}" type="datetime1">
              <a:rPr lang="el-GR" smtClean="0"/>
              <a:pPr/>
              <a:t>17/11/2025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274D573-3CD0-4BC5-8A95-B0756FB543D6}"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a:t>Kλικ για επεξεργασία των στυλ του υποδείγματος</a:t>
            </a:r>
          </a:p>
        </p:txBody>
      </p:sp>
      <p:sp>
        <p:nvSpPr>
          <p:cNvPr id="4" name="3 - Θέση κειμένου"/>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a:t>Kλικ για επεξεργασία των στυλ του υποδείγματος</a:t>
            </a:r>
          </a:p>
        </p:txBody>
      </p:sp>
      <p:sp>
        <p:nvSpPr>
          <p:cNvPr id="5" name="4 - Θέση περιεχομένου"/>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6" name="5 - Θέση περιεχομένου"/>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7" name="6 - Θέση ημερομηνίας"/>
          <p:cNvSpPr>
            <a:spLocks noGrp="1"/>
          </p:cNvSpPr>
          <p:nvPr>
            <p:ph type="dt" sz="half" idx="10"/>
          </p:nvPr>
        </p:nvSpPr>
        <p:spPr/>
        <p:txBody>
          <a:bodyPr/>
          <a:lstStyle/>
          <a:p>
            <a:fld id="{A065BDB7-E6A2-46AE-A22B-1BFE91B62698}" type="datetime1">
              <a:rPr lang="el-GR" smtClean="0"/>
              <a:pPr/>
              <a:t>17/11/2025</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B274D573-3CD0-4BC5-8A95-B0756FB543D6}"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nchor="ctr"/>
          <a:lstStyle/>
          <a:p>
            <a:r>
              <a:rPr kumimoji="0" lang="el-GR"/>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C8E8AD67-805D-4F28-B5C8-4E03186CD0A7}" type="datetime1">
              <a:rPr lang="el-GR" smtClean="0"/>
              <a:pPr/>
              <a:t>17/11/2025</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B274D573-3CD0-4BC5-8A95-B0756FB543D6}"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5" name="4 - Ορθογώνιο"/>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Θέση ημερομηνίας"/>
          <p:cNvSpPr>
            <a:spLocks noGrp="1"/>
          </p:cNvSpPr>
          <p:nvPr>
            <p:ph type="dt" sz="half" idx="10"/>
          </p:nvPr>
        </p:nvSpPr>
        <p:spPr/>
        <p:txBody>
          <a:bodyPr/>
          <a:lstStyle/>
          <a:p>
            <a:fld id="{EB843D25-7622-424C-BC47-349ADD6D0891}" type="datetime1">
              <a:rPr lang="el-GR" smtClean="0"/>
              <a:pPr/>
              <a:t>17/11/2025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B274D573-3CD0-4BC5-8A95-B0756FB543D6}" type="slidenum">
              <a:rPr lang="el-GR" smtClean="0"/>
              <a:pPr/>
              <a:t>‹#›</a:t>
            </a:fld>
            <a:endParaRPr lang="el-GR"/>
          </a:p>
        </p:txBody>
      </p:sp>
      <p:sp>
        <p:nvSpPr>
          <p:cNvPr id="6" name="5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l-GR"/>
              <a:t>Kλικ για επεξεργασία του τίτλου</a:t>
            </a:r>
            <a:endParaRPr kumimoji="0" lang="en-US"/>
          </a:p>
        </p:txBody>
      </p:sp>
      <p:sp>
        <p:nvSpPr>
          <p:cNvPr id="3" name="2 - Θέση κειμένου"/>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a:t>Kλικ για επεξεργασία των στυλ του υποδείγματος</a:t>
            </a:r>
          </a:p>
        </p:txBody>
      </p:sp>
      <p:sp>
        <p:nvSpPr>
          <p:cNvPr id="4" name="3 - Θέση περιεχομένου"/>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fld id="{4E561F18-29B1-4831-B1CB-93538EB9CAAD}" type="datetime1">
              <a:rPr lang="el-GR" smtClean="0"/>
              <a:pPr/>
              <a:t>17/11/2025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274D573-3CD0-4BC5-8A95-B0756FB543D6}"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l-GR"/>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C6EB8AE1-829C-4A99-9EDF-AD94C601B318}" type="datetime1">
              <a:rPr lang="el-GR" smtClean="0"/>
              <a:pPr/>
              <a:t>17/11/2025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274D573-3CD0-4BC5-8A95-B0756FB543D6}" type="slidenum">
              <a:rPr lang="el-GR" smtClean="0"/>
              <a:pPr/>
              <a:t>‹#›</a:t>
            </a:fld>
            <a:endParaRPr lang="el-GR"/>
          </a:p>
        </p:txBody>
      </p:sp>
      <p:sp>
        <p:nvSpPr>
          <p:cNvPr id="8" name="7 - Ορθογώνιο"/>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 Θέση εικόνας"/>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l-GR"/>
              <a:t>Κάντε κλικ στο εικονίδιο για να προσθέσετε μια εικόνα</a:t>
            </a:r>
            <a:endParaRPr kumimoji="0" lang="en-US" dirty="0"/>
          </a:p>
        </p:txBody>
      </p:sp>
      <p:sp>
        <p:nvSpPr>
          <p:cNvPr id="9" name="8 - Διάγραμμα ροής: Διεργασία"/>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Διάγραμμα ροής: Διεργασία"/>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3 - Θέση κειμένου"/>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l-GR"/>
              <a:t>Kλικ για επεξεργασία των στυλ του υποδείγματος</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 Πίτα"/>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Έλλειψη"/>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Κουλούρα"/>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Ορθογώνιο"/>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 Θέση τίτλου"/>
          <p:cNvSpPr>
            <a:spLocks noGrp="1"/>
          </p:cNvSpPr>
          <p:nvPr>
            <p:ph type="title"/>
          </p:nvPr>
        </p:nvSpPr>
        <p:spPr>
          <a:xfrm>
            <a:off x="1435608" y="274638"/>
            <a:ext cx="7498080" cy="1143000"/>
          </a:xfrm>
          <a:prstGeom prst="rect">
            <a:avLst/>
          </a:prstGeom>
        </p:spPr>
        <p:txBody>
          <a:bodyPr anchor="ctr">
            <a:normAutofit/>
          </a:bodyPr>
          <a:lstStyle/>
          <a:p>
            <a:r>
              <a:rPr kumimoji="0" lang="el-GR"/>
              <a:t>Kλικ για επεξεργασία του τίτλου</a:t>
            </a:r>
            <a:endParaRPr kumimoji="0" lang="en-US"/>
          </a:p>
        </p:txBody>
      </p:sp>
      <p:sp>
        <p:nvSpPr>
          <p:cNvPr id="9" name="8 - Θέση κειμένου"/>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l-GR"/>
              <a:t>Kλικ για επεξεργασία των στυλ του υποδείγματος</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24" name="23 - Θέση ημερομηνίας"/>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3B1949FF-001A-4DA1-8B30-BF1514919F67}" type="datetime1">
              <a:rPr lang="el-GR" smtClean="0"/>
              <a:pPr/>
              <a:t>17/11/2025</a:t>
            </a:fld>
            <a:endParaRPr lang="el-GR"/>
          </a:p>
        </p:txBody>
      </p:sp>
      <p:sp>
        <p:nvSpPr>
          <p:cNvPr id="10" name="9 - Θέση υποσέλιδου"/>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l-GR"/>
          </a:p>
        </p:txBody>
      </p:sp>
      <p:sp>
        <p:nvSpPr>
          <p:cNvPr id="22" name="21 - Θέση αριθμού διαφάνειας"/>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274D573-3CD0-4BC5-8A95-B0756FB543D6}" type="slidenum">
              <a:rPr lang="el-GR" smtClean="0"/>
              <a:pPr/>
              <a:t>‹#›</a:t>
            </a:fld>
            <a:endParaRPr lang="el-GR"/>
          </a:p>
        </p:txBody>
      </p:sp>
      <p:sp>
        <p:nvSpPr>
          <p:cNvPr id="15" name="14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jpeg"/><Relationship Id="rId7" Type="http://schemas.openxmlformats.org/officeDocument/2006/relationships/image" Target="../media/image10.jpeg"/><Relationship Id="rId2" Type="http://schemas.openxmlformats.org/officeDocument/2006/relationships/image" Target="../media/image3.gif"/><Relationship Id="rId1" Type="http://schemas.openxmlformats.org/officeDocument/2006/relationships/slideLayout" Target="../slideLayouts/slideLayout2.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0" y="188640"/>
            <a:ext cx="9144000" cy="6669360"/>
          </a:xfrm>
        </p:spPr>
        <p:txBody>
          <a:bodyPr>
            <a:normAutofit fontScale="92500" lnSpcReduction="20000"/>
          </a:bodyPr>
          <a:lstStyle/>
          <a:p>
            <a:pPr algn="ctr"/>
            <a:r>
              <a:rPr lang="el-GR" sz="2200" b="1" dirty="0"/>
              <a:t>ΠΑΝΕΠΙΣΤΗΜΙΟ ΔΥΤΙΚΗΣ ΜΑΚΕΔΟΝΙΑΣ</a:t>
            </a:r>
          </a:p>
          <a:p>
            <a:pPr algn="ctr"/>
            <a:r>
              <a:rPr lang="el-GR" sz="2200" b="1" dirty="0"/>
              <a:t>ΣΧΟΛΗ  ΚΟΙΝΩΝΙΚΩΝ ΚΑΙ ΑΝΘΡΩΠΙΣΤΙΚΩΝ ΕΠΙΣΤΗΜΩΝ</a:t>
            </a:r>
          </a:p>
          <a:p>
            <a:pPr algn="ctr"/>
            <a:r>
              <a:rPr lang="el-GR" sz="2200" b="1" dirty="0"/>
              <a:t>ΠΑΙΔΑΓΩΓΙΚΟ ΤΜΗΜΑ ΔΗΜΟΤΙΚΗΣ ΕΚΠΑΙΔΕΥΣΗΣ</a:t>
            </a:r>
          </a:p>
          <a:p>
            <a:pPr algn="ctr"/>
            <a:endParaRPr lang="el-GR" b="1" dirty="0"/>
          </a:p>
          <a:p>
            <a:endParaRPr lang="el-GR" dirty="0"/>
          </a:p>
          <a:p>
            <a:r>
              <a:rPr lang="el-GR" b="1" dirty="0"/>
              <a:t>Π.Μ.Σ. Επιστήμες της Αγωγής: Οργάνωση και Διοίκηση της Εκπαίδευσης – Εκπαιδευτική Ηγεσία</a:t>
            </a:r>
          </a:p>
          <a:p>
            <a:pPr>
              <a:lnSpc>
                <a:spcPct val="160000"/>
              </a:lnSpc>
            </a:pPr>
            <a:endParaRPr lang="el-GR" dirty="0"/>
          </a:p>
          <a:p>
            <a:pPr>
              <a:lnSpc>
                <a:spcPct val="160000"/>
              </a:lnSpc>
            </a:pPr>
            <a:r>
              <a:rPr lang="el-GR" b="1" dirty="0"/>
              <a:t>Μάθημα</a:t>
            </a:r>
            <a:r>
              <a:rPr lang="en-US" dirty="0"/>
              <a:t>:</a:t>
            </a:r>
            <a:r>
              <a:rPr lang="el-GR" dirty="0"/>
              <a:t> «Αρχές Οργάνωσης και Διοίκησης Εκπαιδευτικών Μονάδων (ΑΥ1)»</a:t>
            </a:r>
          </a:p>
          <a:p>
            <a:pPr>
              <a:lnSpc>
                <a:spcPct val="160000"/>
              </a:lnSpc>
            </a:pPr>
            <a:endParaRPr lang="el-GR" dirty="0"/>
          </a:p>
          <a:p>
            <a:pPr>
              <a:lnSpc>
                <a:spcPct val="160000"/>
              </a:lnSpc>
            </a:pPr>
            <a:r>
              <a:rPr lang="el-GR" dirty="0"/>
              <a:t>1</a:t>
            </a:r>
            <a:r>
              <a:rPr lang="el-GR" baseline="30000" dirty="0"/>
              <a:t>ο</a:t>
            </a:r>
            <a:r>
              <a:rPr lang="el-GR" dirty="0"/>
              <a:t> εξάμηνο</a:t>
            </a:r>
          </a:p>
          <a:p>
            <a:pPr>
              <a:lnSpc>
                <a:spcPct val="160000"/>
              </a:lnSpc>
            </a:pPr>
            <a:endParaRPr lang="el-GR" dirty="0"/>
          </a:p>
          <a:p>
            <a:pPr>
              <a:lnSpc>
                <a:spcPct val="160000"/>
              </a:lnSpc>
            </a:pPr>
            <a:r>
              <a:rPr lang="el-GR" b="1" dirty="0"/>
              <a:t>Διδάσκων</a:t>
            </a:r>
            <a:r>
              <a:rPr lang="en-US" dirty="0"/>
              <a:t>:</a:t>
            </a:r>
            <a:r>
              <a:rPr lang="el-GR" dirty="0"/>
              <a:t> Ιορδανίδης Γεώργιος</a:t>
            </a:r>
          </a:p>
          <a:p>
            <a:endParaRPr lang="el-GR" dirty="0"/>
          </a:p>
        </p:txBody>
      </p:sp>
      <p:sp>
        <p:nvSpPr>
          <p:cNvPr id="5" name="4 - Θέση αριθμού διαφάνειας"/>
          <p:cNvSpPr>
            <a:spLocks noGrp="1"/>
          </p:cNvSpPr>
          <p:nvPr>
            <p:ph type="sldNum" sz="quarter" idx="12"/>
          </p:nvPr>
        </p:nvSpPr>
        <p:spPr/>
        <p:txBody>
          <a:bodyPr/>
          <a:lstStyle/>
          <a:p>
            <a:fld id="{DD1FDA0D-1390-47F8-957C-61C4168CF609}" type="slidenum">
              <a:rPr lang="el-GR" smtClean="0"/>
              <a:pPr/>
              <a:t>1</a:t>
            </a:fld>
            <a:endParaRPr lang="el-GR"/>
          </a:p>
        </p:txBody>
      </p:sp>
      <p:pic>
        <p:nvPicPr>
          <p:cNvPr id="6" name="5 - Εικόνα"/>
          <p:cNvPicPr>
            <a:picLocks noChangeAspect="1" noChangeArrowheads="1"/>
          </p:cNvPicPr>
          <p:nvPr/>
        </p:nvPicPr>
        <p:blipFill>
          <a:blip r:embed="rId2" cstate="print"/>
          <a:srcRect/>
          <a:stretch>
            <a:fillRect/>
          </a:stretch>
        </p:blipFill>
        <p:spPr bwMode="auto">
          <a:xfrm>
            <a:off x="0" y="0"/>
            <a:ext cx="898525" cy="746125"/>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0"/>
            <a:ext cx="9036496" cy="6858000"/>
          </a:xfrm>
        </p:spPr>
        <p:txBody>
          <a:bodyPr>
            <a:normAutofit fontScale="70000" lnSpcReduction="20000"/>
          </a:bodyPr>
          <a:lstStyle/>
          <a:p>
            <a:pPr>
              <a:lnSpc>
                <a:spcPct val="160000"/>
              </a:lnSpc>
              <a:buNone/>
            </a:pPr>
            <a:r>
              <a:rPr lang="el-GR" sz="2600" b="1" u="sng" dirty="0"/>
              <a:t>Αποτελεσματική εκπαιδευτική διοίκηση</a:t>
            </a:r>
            <a:r>
              <a:rPr lang="en-US" sz="2600" b="1" u="sng" dirty="0"/>
              <a:t> </a:t>
            </a:r>
            <a:r>
              <a:rPr lang="el-GR" sz="2600" b="1" u="sng" dirty="0"/>
              <a:t>(</a:t>
            </a:r>
            <a:r>
              <a:rPr lang="en-US" sz="2600" b="1" u="sng" dirty="0"/>
              <a:t>I)</a:t>
            </a:r>
          </a:p>
          <a:p>
            <a:pPr>
              <a:lnSpc>
                <a:spcPct val="160000"/>
              </a:lnSpc>
              <a:buNone/>
            </a:pPr>
            <a:endParaRPr lang="el-GR" sz="2000" b="1" u="sng" dirty="0"/>
          </a:p>
          <a:p>
            <a:pPr>
              <a:lnSpc>
                <a:spcPct val="160000"/>
              </a:lnSpc>
            </a:pPr>
            <a:r>
              <a:rPr lang="el-GR" sz="2400" b="1" u="sng" dirty="0">
                <a:solidFill>
                  <a:srgbClr val="FF0000"/>
                </a:solidFill>
              </a:rPr>
              <a:t>Κατάλληλη οργάνωση</a:t>
            </a:r>
            <a:r>
              <a:rPr lang="en-US" sz="2400" b="1" u="sng" dirty="0">
                <a:solidFill>
                  <a:srgbClr val="FF0000"/>
                </a:solidFill>
              </a:rPr>
              <a:t>:</a:t>
            </a:r>
            <a:r>
              <a:rPr lang="el-GR" sz="2400" b="1" u="sng" dirty="0">
                <a:solidFill>
                  <a:srgbClr val="FF0000"/>
                </a:solidFill>
              </a:rPr>
              <a:t> </a:t>
            </a:r>
            <a:r>
              <a:rPr lang="el-GR" sz="2400" dirty="0"/>
              <a:t>ορθολογικό </a:t>
            </a:r>
            <a:r>
              <a:rPr lang="el-GR" sz="2400" b="1" u="sng" dirty="0"/>
              <a:t>εύρος εποπτείας</a:t>
            </a:r>
            <a:r>
              <a:rPr lang="el-GR" sz="2400" dirty="0"/>
              <a:t>, εξίσωση </a:t>
            </a:r>
            <a:r>
              <a:rPr lang="el-GR" sz="2400" b="1" u="sng" dirty="0"/>
              <a:t>εξουσίας – ευθύνης</a:t>
            </a:r>
            <a:r>
              <a:rPr lang="el-GR" sz="2400" dirty="0"/>
              <a:t>, διάκριση μεταξύ </a:t>
            </a:r>
            <a:r>
              <a:rPr lang="el-GR" sz="2400" b="1" u="sng" dirty="0"/>
              <a:t>επιτελικών και εκτελεστικών καθηκόντων</a:t>
            </a:r>
            <a:r>
              <a:rPr lang="el-GR" sz="2400" dirty="0"/>
              <a:t>, </a:t>
            </a:r>
            <a:r>
              <a:rPr lang="el-GR" sz="2400" b="1" u="sng" dirty="0"/>
              <a:t>ενότητα διοίκησης</a:t>
            </a:r>
            <a:r>
              <a:rPr lang="el-GR" sz="2400" dirty="0"/>
              <a:t>, </a:t>
            </a:r>
            <a:r>
              <a:rPr lang="el-GR" sz="2400" b="1" u="sng" dirty="0"/>
              <a:t>σταθερότητα προσωπικού</a:t>
            </a:r>
            <a:r>
              <a:rPr lang="el-GR" sz="2400" dirty="0"/>
              <a:t>, κατάλληλη σύνδεση εργασιών-δραστηριοτήτων με τους εργαζομένους, κατάλληλος </a:t>
            </a:r>
            <a:r>
              <a:rPr lang="el-GR" sz="2400" b="1" u="sng" dirty="0"/>
              <a:t>συντονισμός</a:t>
            </a:r>
            <a:r>
              <a:rPr lang="el-GR" sz="2400" dirty="0"/>
              <a:t> των λειτουργιών </a:t>
            </a:r>
            <a:r>
              <a:rPr lang="el-GR" sz="2400" dirty="0">
                <a:sym typeface="Wingdings" pitchFamily="2" charset="2"/>
              </a:rPr>
              <a:t> επίτευξη κοινών σκοπών</a:t>
            </a:r>
          </a:p>
          <a:p>
            <a:pPr>
              <a:lnSpc>
                <a:spcPct val="160000"/>
              </a:lnSpc>
            </a:pPr>
            <a:endParaRPr lang="el-GR" sz="2400" dirty="0"/>
          </a:p>
          <a:p>
            <a:pPr>
              <a:lnSpc>
                <a:spcPct val="160000"/>
              </a:lnSpc>
            </a:pPr>
            <a:r>
              <a:rPr lang="el-GR" sz="2400" b="1" u="sng" dirty="0">
                <a:solidFill>
                  <a:srgbClr val="FF0000"/>
                </a:solidFill>
              </a:rPr>
              <a:t>Ικανή ηγεσία</a:t>
            </a:r>
            <a:r>
              <a:rPr lang="en-US" sz="2400" b="1" u="sng" dirty="0">
                <a:solidFill>
                  <a:srgbClr val="FF0000"/>
                </a:solidFill>
              </a:rPr>
              <a:t>:</a:t>
            </a:r>
            <a:r>
              <a:rPr lang="el-GR" sz="2400" b="1" u="sng" dirty="0">
                <a:solidFill>
                  <a:srgbClr val="FF0000"/>
                </a:solidFill>
              </a:rPr>
              <a:t> </a:t>
            </a:r>
            <a:r>
              <a:rPr lang="el-GR" sz="2400" dirty="0">
                <a:solidFill>
                  <a:srgbClr val="FF0000"/>
                </a:solidFill>
              </a:rPr>
              <a:t> </a:t>
            </a:r>
            <a:r>
              <a:rPr lang="el-GR" sz="2400" b="1" dirty="0"/>
              <a:t>προσδιορισμένη οργανωτική δομή </a:t>
            </a:r>
            <a:r>
              <a:rPr lang="el-GR" sz="2400" dirty="0"/>
              <a:t>+ </a:t>
            </a:r>
            <a:r>
              <a:rPr lang="el-GR" sz="2400" b="1" dirty="0"/>
              <a:t>σύστημα επιλογής και κατάρτισης </a:t>
            </a:r>
            <a:r>
              <a:rPr lang="el-GR" sz="2400" dirty="0"/>
              <a:t>των ηγετικών στελεχών (δραστήρια και αποδοτική ηγεσία). </a:t>
            </a:r>
          </a:p>
          <a:p>
            <a:pPr>
              <a:lnSpc>
                <a:spcPct val="160000"/>
              </a:lnSpc>
            </a:pPr>
            <a:endParaRPr lang="el-GR" sz="2400" dirty="0"/>
          </a:p>
          <a:p>
            <a:pPr>
              <a:lnSpc>
                <a:spcPct val="160000"/>
              </a:lnSpc>
              <a:buNone/>
            </a:pPr>
            <a:r>
              <a:rPr lang="el-GR" sz="2400" b="1" u="sng" dirty="0"/>
              <a:t>Σχολείο </a:t>
            </a:r>
            <a:r>
              <a:rPr lang="el-GR" sz="2400" b="1" u="sng" dirty="0">
                <a:sym typeface="Wingdings" pitchFamily="2" charset="2"/>
              </a:rPr>
              <a:t> ανθρωποκεντρική διοίκηση</a:t>
            </a:r>
            <a:r>
              <a:rPr lang="en-US" sz="2400" b="1" u="sng" dirty="0">
                <a:sym typeface="Wingdings" pitchFamily="2" charset="2"/>
              </a:rPr>
              <a:t>:</a:t>
            </a:r>
            <a:endParaRPr lang="el-GR" sz="2400" b="1" u="sng" dirty="0">
              <a:sym typeface="Wingdings" pitchFamily="2" charset="2"/>
            </a:endParaRPr>
          </a:p>
          <a:p>
            <a:pPr>
              <a:lnSpc>
                <a:spcPct val="160000"/>
              </a:lnSpc>
              <a:buBlip>
                <a:blip r:embed="rId2"/>
              </a:buBlip>
            </a:pPr>
            <a:r>
              <a:rPr lang="el-GR" sz="2400" dirty="0">
                <a:sym typeface="Wingdings" pitchFamily="2" charset="2"/>
              </a:rPr>
              <a:t>Αρχή της </a:t>
            </a:r>
            <a:r>
              <a:rPr lang="el-GR" sz="2400" b="1" dirty="0">
                <a:sym typeface="Wingdings" pitchFamily="2" charset="2"/>
              </a:rPr>
              <a:t>ενσυναίσθησης</a:t>
            </a:r>
          </a:p>
          <a:p>
            <a:pPr>
              <a:lnSpc>
                <a:spcPct val="160000"/>
              </a:lnSpc>
              <a:buBlip>
                <a:blip r:embed="rId2"/>
              </a:buBlip>
            </a:pPr>
            <a:r>
              <a:rPr lang="el-GR" sz="2400" dirty="0">
                <a:sym typeface="Wingdings" pitchFamily="2" charset="2"/>
              </a:rPr>
              <a:t>Αρχή της «</a:t>
            </a:r>
            <a:r>
              <a:rPr lang="el-GR" sz="2400" b="1" dirty="0">
                <a:sym typeface="Wingdings" pitchFamily="2" charset="2"/>
              </a:rPr>
              <a:t>άνευ όρων αποδοχής των άλλων</a:t>
            </a:r>
            <a:r>
              <a:rPr lang="el-GR" sz="2400" dirty="0">
                <a:sym typeface="Wingdings" pitchFamily="2" charset="2"/>
              </a:rPr>
              <a:t>»-σεβασμός</a:t>
            </a:r>
          </a:p>
          <a:p>
            <a:pPr>
              <a:lnSpc>
                <a:spcPct val="160000"/>
              </a:lnSpc>
              <a:buBlip>
                <a:blip r:embed="rId2"/>
              </a:buBlip>
            </a:pPr>
            <a:r>
              <a:rPr lang="el-GR" sz="2400" dirty="0">
                <a:sym typeface="Wingdings" pitchFamily="2" charset="2"/>
              </a:rPr>
              <a:t>Αρχή της «</a:t>
            </a:r>
            <a:r>
              <a:rPr lang="el-GR" sz="2400" b="1" dirty="0">
                <a:sym typeface="Wingdings" pitchFamily="2" charset="2"/>
              </a:rPr>
              <a:t>ειλικρίνειας</a:t>
            </a:r>
            <a:r>
              <a:rPr lang="el-GR" sz="2400" dirty="0">
                <a:sym typeface="Wingdings" pitchFamily="2" charset="2"/>
              </a:rPr>
              <a:t> και </a:t>
            </a:r>
            <a:r>
              <a:rPr lang="el-GR" sz="2400" b="1" dirty="0">
                <a:sym typeface="Wingdings" pitchFamily="2" charset="2"/>
              </a:rPr>
              <a:t>συνέπειας</a:t>
            </a:r>
            <a:r>
              <a:rPr lang="el-GR" sz="2400" dirty="0">
                <a:sym typeface="Wingdings" pitchFamily="2" charset="2"/>
              </a:rPr>
              <a:t>» </a:t>
            </a:r>
            <a:r>
              <a:rPr lang="el-GR" sz="2400" b="1" dirty="0">
                <a:sym typeface="Wingdings" pitchFamily="2" charset="2"/>
              </a:rPr>
              <a:t>λόγων και πράξεων </a:t>
            </a:r>
            <a:r>
              <a:rPr lang="en-US" sz="2400" dirty="0">
                <a:sym typeface="Wingdings" pitchFamily="2" charset="2"/>
              </a:rPr>
              <a:t>VS </a:t>
            </a:r>
            <a:r>
              <a:rPr lang="el-GR" sz="2400" dirty="0">
                <a:sym typeface="Wingdings" pitchFamily="2" charset="2"/>
              </a:rPr>
              <a:t>ψευδείς και εικονικές σχέσεις</a:t>
            </a:r>
          </a:p>
          <a:p>
            <a:pPr>
              <a:lnSpc>
                <a:spcPct val="160000"/>
              </a:lnSpc>
              <a:buBlip>
                <a:blip r:embed="rId2"/>
              </a:buBlip>
            </a:pPr>
            <a:r>
              <a:rPr lang="el-GR" sz="2400" dirty="0">
                <a:sym typeface="Wingdings" pitchFamily="2" charset="2"/>
              </a:rPr>
              <a:t>Αρχή της διαρκούς διάθεσης και επιθυμίας προς «</a:t>
            </a:r>
            <a:r>
              <a:rPr lang="el-GR" sz="2400" b="1" dirty="0">
                <a:sym typeface="Wingdings" pitchFamily="2" charset="2"/>
              </a:rPr>
              <a:t>αμφίδρομη επικοινωνία</a:t>
            </a:r>
            <a:r>
              <a:rPr lang="el-GR" sz="2400" dirty="0">
                <a:sym typeface="Wingdings" pitchFamily="2" charset="2"/>
              </a:rPr>
              <a:t>» (εναλλακτικά κανάλια επικοινωνίας, σεβασμός, προσοχή στα μηνύματα και απόψεις των άλλων κα.)</a:t>
            </a:r>
          </a:p>
          <a:p>
            <a:pPr>
              <a:buNone/>
            </a:pPr>
            <a:endParaRPr lang="el-GR" sz="2400" dirty="0"/>
          </a:p>
        </p:txBody>
      </p:sp>
      <p:sp>
        <p:nvSpPr>
          <p:cNvPr id="4" name="3 - Θέση αριθμού διαφάνειας"/>
          <p:cNvSpPr>
            <a:spLocks noGrp="1"/>
          </p:cNvSpPr>
          <p:nvPr>
            <p:ph type="sldNum" sz="quarter" idx="12"/>
          </p:nvPr>
        </p:nvSpPr>
        <p:spPr/>
        <p:txBody>
          <a:bodyPr/>
          <a:lstStyle/>
          <a:p>
            <a:fld id="{B274D573-3CD0-4BC5-8A95-B0756FB543D6}" type="slidenum">
              <a:rPr lang="el-GR" smtClean="0"/>
              <a:pPr/>
              <a:t>10</a:t>
            </a:fld>
            <a:endParaRPr lang="el-G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0"/>
            <a:ext cx="9144000" cy="6858000"/>
          </a:xfrm>
        </p:spPr>
        <p:txBody>
          <a:bodyPr>
            <a:noAutofit/>
          </a:bodyPr>
          <a:lstStyle/>
          <a:p>
            <a:pPr>
              <a:lnSpc>
                <a:spcPct val="150000"/>
              </a:lnSpc>
              <a:buNone/>
            </a:pPr>
            <a:r>
              <a:rPr lang="el-GR" sz="1800" b="1" u="sng" dirty="0"/>
              <a:t>Αποτελεσματική εκπαιδευτική διοίκηση </a:t>
            </a:r>
            <a:r>
              <a:rPr lang="en-US" sz="1800" b="1" u="sng" dirty="0"/>
              <a:t>(II)</a:t>
            </a:r>
            <a:endParaRPr lang="el-GR" sz="1800" b="1" u="sng" dirty="0"/>
          </a:p>
          <a:p>
            <a:pPr>
              <a:lnSpc>
                <a:spcPct val="150000"/>
              </a:lnSpc>
            </a:pPr>
            <a:r>
              <a:rPr lang="el-GR" sz="1800" b="1" u="sng" dirty="0">
                <a:solidFill>
                  <a:srgbClr val="FF0000"/>
                </a:solidFill>
              </a:rPr>
              <a:t>Σαφείς στόχοι</a:t>
            </a:r>
            <a:r>
              <a:rPr lang="en-US" sz="1800" dirty="0">
                <a:solidFill>
                  <a:srgbClr val="FF0000"/>
                </a:solidFill>
              </a:rPr>
              <a:t>:</a:t>
            </a:r>
            <a:r>
              <a:rPr lang="el-GR" sz="1800" dirty="0">
                <a:solidFill>
                  <a:srgbClr val="FF0000"/>
                </a:solidFill>
              </a:rPr>
              <a:t> </a:t>
            </a:r>
            <a:r>
              <a:rPr lang="el-GR" sz="1800" dirty="0"/>
              <a:t>σαφώς προσδιορισμένοι στόχοι που συνδέουν τα μέλη μεταξύ τους </a:t>
            </a:r>
            <a:r>
              <a:rPr lang="en-US" sz="1800" dirty="0">
                <a:solidFill>
                  <a:srgbClr val="FF0000"/>
                </a:solidFill>
              </a:rPr>
              <a:t>VS</a:t>
            </a:r>
            <a:r>
              <a:rPr lang="en-US" sz="1800" dirty="0"/>
              <a:t> </a:t>
            </a:r>
            <a:r>
              <a:rPr lang="el-GR" sz="1800" dirty="0"/>
              <a:t>έλλειψη κατεύθυνσης, συγκρούσεις, αποδιοργάνωση, έλλειψη προόδου.</a:t>
            </a:r>
          </a:p>
          <a:p>
            <a:pPr>
              <a:lnSpc>
                <a:spcPct val="150000"/>
              </a:lnSpc>
            </a:pPr>
            <a:r>
              <a:rPr lang="el-GR" sz="1800" b="1" u="sng" dirty="0">
                <a:solidFill>
                  <a:srgbClr val="FF0000"/>
                </a:solidFill>
              </a:rPr>
              <a:t>Ύπαρξη στρατηγικού προγραμματισμού</a:t>
            </a:r>
            <a:r>
              <a:rPr lang="en-US" sz="1800" dirty="0"/>
              <a:t>:</a:t>
            </a:r>
            <a:r>
              <a:rPr lang="el-GR" sz="1800" dirty="0"/>
              <a:t> ισορροπία μεταξύ της «σταθερότητας» και της «ευελιξίας» στις τακτικές και τα προγράμματα του οργανισμού.</a:t>
            </a:r>
          </a:p>
          <a:p>
            <a:pPr>
              <a:lnSpc>
                <a:spcPct val="150000"/>
              </a:lnSpc>
            </a:pPr>
            <a:endParaRPr lang="el-GR" sz="1800" dirty="0"/>
          </a:p>
          <a:p>
            <a:pPr>
              <a:lnSpc>
                <a:spcPct val="150000"/>
              </a:lnSpc>
            </a:pPr>
            <a:r>
              <a:rPr lang="el-GR" sz="1800" b="1" u="sng" dirty="0">
                <a:solidFill>
                  <a:srgbClr val="FF0000"/>
                </a:solidFill>
              </a:rPr>
              <a:t>Πνεύμα συνεργασίας</a:t>
            </a:r>
            <a:r>
              <a:rPr lang="en-US" sz="1800" dirty="0"/>
              <a:t>:</a:t>
            </a:r>
            <a:r>
              <a:rPr lang="el-GR" sz="1800" dirty="0"/>
              <a:t> ο οργανισμός ως μία οργανική μονάδα, με όλα τα μέλη και τμήματα να συνεργάζονται, με κάθε μέλος να διακατέχεται από τον δικό του ρόλο </a:t>
            </a:r>
            <a:r>
              <a:rPr lang="en-US" sz="1800" dirty="0"/>
              <a:t>VS</a:t>
            </a:r>
            <a:r>
              <a:rPr lang="el-GR" sz="1800" dirty="0"/>
              <a:t> έλλειψη συνεργασίας (αποπροσανατολισμός, λάθη, απογοήτευση, μη αποδοτικότητα).</a:t>
            </a:r>
          </a:p>
          <a:p>
            <a:pPr>
              <a:lnSpc>
                <a:spcPct val="150000"/>
              </a:lnSpc>
            </a:pPr>
            <a:endParaRPr lang="el-GR" sz="1800" dirty="0"/>
          </a:p>
          <a:p>
            <a:r>
              <a:rPr lang="el-GR" sz="1800" b="1" u="sng" dirty="0">
                <a:solidFill>
                  <a:srgbClr val="FF0000"/>
                </a:solidFill>
              </a:rPr>
              <a:t>Λήψη σωστών αποφάσεων</a:t>
            </a:r>
            <a:r>
              <a:rPr lang="en-US" sz="1800" dirty="0"/>
              <a:t>:</a:t>
            </a:r>
            <a:r>
              <a:rPr lang="el-GR" sz="1800" dirty="0"/>
              <a:t> ο οργανισμός πρέπει να διαθέτει έναν κατάλληλο μηχανισμό για τον </a:t>
            </a:r>
            <a:r>
              <a:rPr lang="el-GR" sz="1800" b="1" dirty="0"/>
              <a:t>σχεδιασμό</a:t>
            </a:r>
            <a:r>
              <a:rPr lang="el-GR" sz="1800" dirty="0"/>
              <a:t> και τη </a:t>
            </a:r>
            <a:r>
              <a:rPr lang="el-GR" sz="1800" b="1" dirty="0"/>
              <a:t>λήψη αποφάσεων </a:t>
            </a:r>
            <a:r>
              <a:rPr lang="el-GR" sz="1800" dirty="0"/>
              <a:t>– βραχυπρόθεσμα και μακροπρόθεσμα σχέδια για την επίτευξη συγκεκριμένων στόχων και γενικών σκοπών του οργανισμού. </a:t>
            </a:r>
          </a:p>
          <a:p>
            <a:endParaRPr lang="el-GR" sz="1800" dirty="0"/>
          </a:p>
          <a:p>
            <a:r>
              <a:rPr lang="el-GR" sz="1800" b="1" u="sng" dirty="0">
                <a:solidFill>
                  <a:srgbClr val="FF0000"/>
                </a:solidFill>
              </a:rPr>
              <a:t>Αντικειμενικό σύστημα αξιολόγησης</a:t>
            </a:r>
            <a:r>
              <a:rPr lang="en-US" sz="1800" dirty="0"/>
              <a:t>:</a:t>
            </a:r>
            <a:r>
              <a:rPr lang="el-GR" sz="1800" dirty="0"/>
              <a:t> έγκυρος, αντικειμενικός, καθολικός μηχανισμός αξιολόγησης – θέσπιση κριτηρίων (για τα έργα που υλοποιεί το σχολείο).</a:t>
            </a:r>
          </a:p>
          <a:p>
            <a:pPr>
              <a:lnSpc>
                <a:spcPct val="150000"/>
              </a:lnSpc>
            </a:pPr>
            <a:endParaRPr lang="el-GR" sz="1800" dirty="0"/>
          </a:p>
        </p:txBody>
      </p:sp>
      <p:sp>
        <p:nvSpPr>
          <p:cNvPr id="4" name="3 - Θέση αριθμού διαφάνειας"/>
          <p:cNvSpPr>
            <a:spLocks noGrp="1"/>
          </p:cNvSpPr>
          <p:nvPr>
            <p:ph type="sldNum" sz="quarter" idx="12"/>
          </p:nvPr>
        </p:nvSpPr>
        <p:spPr/>
        <p:txBody>
          <a:bodyPr/>
          <a:lstStyle/>
          <a:p>
            <a:fld id="{B274D573-3CD0-4BC5-8A95-B0756FB543D6}" type="slidenum">
              <a:rPr lang="el-GR" smtClean="0"/>
              <a:pPr/>
              <a:t>11</a:t>
            </a:fld>
            <a:endParaRPr lang="el-G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115616" y="0"/>
            <a:ext cx="8028384" cy="6858000"/>
          </a:xfrm>
        </p:spPr>
        <p:txBody>
          <a:bodyPr>
            <a:normAutofit fontScale="32500" lnSpcReduction="20000"/>
          </a:bodyPr>
          <a:lstStyle/>
          <a:p>
            <a:pPr>
              <a:lnSpc>
                <a:spcPct val="170000"/>
              </a:lnSpc>
              <a:buNone/>
            </a:pPr>
            <a:r>
              <a:rPr lang="el-GR" sz="5900" b="1" u="sng" dirty="0"/>
              <a:t>Θανάσιμα «νοσήματα» της εκπαιδευτικής διοίκησης</a:t>
            </a:r>
            <a:r>
              <a:rPr lang="en-US" sz="5900" b="1" u="sng" dirty="0"/>
              <a:t> (I)</a:t>
            </a:r>
            <a:endParaRPr lang="el-GR" sz="5900" b="1" u="sng" dirty="0"/>
          </a:p>
          <a:p>
            <a:pPr>
              <a:lnSpc>
                <a:spcPct val="170000"/>
              </a:lnSpc>
              <a:buNone/>
            </a:pPr>
            <a:endParaRPr lang="el-GR" sz="2800" b="1" u="sng" dirty="0"/>
          </a:p>
          <a:p>
            <a:pPr>
              <a:lnSpc>
                <a:spcPct val="170000"/>
              </a:lnSpc>
            </a:pPr>
            <a:endParaRPr lang="el-GR" sz="6400" b="1" u="sng" dirty="0">
              <a:solidFill>
                <a:srgbClr val="FF0000"/>
              </a:solidFill>
            </a:endParaRPr>
          </a:p>
          <a:p>
            <a:pPr>
              <a:lnSpc>
                <a:spcPct val="170000"/>
              </a:lnSpc>
            </a:pPr>
            <a:r>
              <a:rPr lang="el-GR" sz="6400" b="1" u="sng" dirty="0">
                <a:solidFill>
                  <a:srgbClr val="FF0000"/>
                </a:solidFill>
              </a:rPr>
              <a:t>Κινητικότητα του εκπαιδευτικού προσωπικού</a:t>
            </a:r>
            <a:r>
              <a:rPr lang="en-US" sz="6400" b="1" u="sng" dirty="0">
                <a:solidFill>
                  <a:srgbClr val="FF0000"/>
                </a:solidFill>
              </a:rPr>
              <a:t>:</a:t>
            </a:r>
            <a:r>
              <a:rPr lang="el-GR" sz="6400" b="1" u="sng" dirty="0">
                <a:solidFill>
                  <a:srgbClr val="FF0000"/>
                </a:solidFill>
              </a:rPr>
              <a:t> </a:t>
            </a:r>
            <a:r>
              <a:rPr lang="el-GR" sz="6400" dirty="0"/>
              <a:t>επηρεάζεται το ηθικό του προσωπικού, η επίδοση των μαθητών, η αποτελεσματικότητα του σχολείου. </a:t>
            </a:r>
          </a:p>
          <a:p>
            <a:pPr>
              <a:lnSpc>
                <a:spcPct val="170000"/>
              </a:lnSpc>
            </a:pPr>
            <a:endParaRPr lang="el-GR" sz="6400" dirty="0"/>
          </a:p>
          <a:p>
            <a:pPr>
              <a:lnSpc>
                <a:spcPct val="170000"/>
              </a:lnSpc>
            </a:pPr>
            <a:r>
              <a:rPr lang="el-GR" sz="6400" b="1" u="sng" dirty="0">
                <a:solidFill>
                  <a:srgbClr val="FF0000"/>
                </a:solidFill>
              </a:rPr>
              <a:t>Η </a:t>
            </a:r>
            <a:r>
              <a:rPr lang="en-US" sz="6400" b="1" u="sng" dirty="0">
                <a:solidFill>
                  <a:srgbClr val="FF0000"/>
                </a:solidFill>
              </a:rPr>
              <a:t>“</a:t>
            </a:r>
            <a:r>
              <a:rPr lang="el-GR" sz="6400" b="1" u="sng" dirty="0">
                <a:solidFill>
                  <a:srgbClr val="FF0000"/>
                </a:solidFill>
              </a:rPr>
              <a:t>αρχή του </a:t>
            </a:r>
            <a:r>
              <a:rPr lang="en-US" sz="6400" b="1" u="sng" dirty="0">
                <a:solidFill>
                  <a:srgbClr val="FF0000"/>
                </a:solidFill>
              </a:rPr>
              <a:t>Peter”:</a:t>
            </a:r>
            <a:r>
              <a:rPr lang="el-GR" sz="6400" b="1" u="sng" dirty="0">
                <a:solidFill>
                  <a:srgbClr val="FF0000"/>
                </a:solidFill>
              </a:rPr>
              <a:t> </a:t>
            </a:r>
            <a:r>
              <a:rPr lang="el-GR" sz="6400" dirty="0"/>
              <a:t>τα διοικητικά στελέχη τείνουν να </a:t>
            </a:r>
            <a:r>
              <a:rPr lang="el-GR" sz="6400" b="1" dirty="0"/>
              <a:t>προάγονται στο επίπεδο της ανικανότητάς τους </a:t>
            </a:r>
            <a:r>
              <a:rPr lang="el-GR" sz="6400" dirty="0">
                <a:sym typeface="Wingdings" pitchFamily="2" charset="2"/>
              </a:rPr>
              <a:t> αν ένας διευθυντής πετύχει μία θέση, αυτή τον οδηγεί </a:t>
            </a:r>
            <a:r>
              <a:rPr lang="el-GR" sz="6400" b="1" dirty="0">
                <a:sym typeface="Wingdings" pitchFamily="2" charset="2"/>
              </a:rPr>
              <a:t>σε προαγωγή ανώτερης θέσης</a:t>
            </a:r>
            <a:r>
              <a:rPr lang="el-GR" sz="6400" dirty="0">
                <a:sym typeface="Wingdings" pitchFamily="2" charset="2"/>
              </a:rPr>
              <a:t>, μέχρι που τελικά </a:t>
            </a:r>
            <a:r>
              <a:rPr lang="el-GR" sz="6400" b="1" dirty="0">
                <a:sym typeface="Wingdings" pitchFamily="2" charset="2"/>
              </a:rPr>
              <a:t>προάγεται σε θέση ανώτερη των δυνατοτήτων του</a:t>
            </a:r>
            <a:r>
              <a:rPr lang="el-GR" sz="6400" dirty="0">
                <a:sym typeface="Wingdings" pitchFamily="2" charset="2"/>
              </a:rPr>
              <a:t>- αδυνατεί να φέρει την ευθύνη της θέσης του.</a:t>
            </a:r>
          </a:p>
        </p:txBody>
      </p:sp>
      <p:sp>
        <p:nvSpPr>
          <p:cNvPr id="4" name="3 - Θέση αριθμού διαφάνειας"/>
          <p:cNvSpPr>
            <a:spLocks noGrp="1"/>
          </p:cNvSpPr>
          <p:nvPr>
            <p:ph type="sldNum" sz="quarter" idx="12"/>
          </p:nvPr>
        </p:nvSpPr>
        <p:spPr/>
        <p:txBody>
          <a:bodyPr/>
          <a:lstStyle/>
          <a:p>
            <a:fld id="{B274D573-3CD0-4BC5-8A95-B0756FB543D6}" type="slidenum">
              <a:rPr lang="el-GR" smtClean="0"/>
              <a:pPr/>
              <a:t>12</a:t>
            </a:fld>
            <a:endParaRPr lang="el-G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899592" y="0"/>
            <a:ext cx="8244408" cy="6858000"/>
          </a:xfrm>
        </p:spPr>
        <p:txBody>
          <a:bodyPr>
            <a:noAutofit/>
          </a:bodyPr>
          <a:lstStyle/>
          <a:p>
            <a:pPr>
              <a:lnSpc>
                <a:spcPct val="170000"/>
              </a:lnSpc>
              <a:buNone/>
            </a:pPr>
            <a:r>
              <a:rPr lang="el-GR" sz="1800" b="1" u="sng" dirty="0"/>
              <a:t>Θανάσιμα «νοσήματα» της εκπαιδευτικής διοίκησης</a:t>
            </a:r>
            <a:r>
              <a:rPr lang="en-US" sz="1800" b="1" u="sng" dirty="0"/>
              <a:t> (II)</a:t>
            </a:r>
            <a:endParaRPr lang="el-GR" sz="1800" b="1" u="sng" dirty="0"/>
          </a:p>
          <a:p>
            <a:pPr>
              <a:lnSpc>
                <a:spcPct val="170000"/>
              </a:lnSpc>
            </a:pPr>
            <a:r>
              <a:rPr lang="el-GR" sz="1800" b="1" u="sng" dirty="0">
                <a:solidFill>
                  <a:srgbClr val="FF0000"/>
                </a:solidFill>
                <a:sym typeface="Wingdings" pitchFamily="2" charset="2"/>
              </a:rPr>
              <a:t>Ο «νόμος του </a:t>
            </a:r>
            <a:r>
              <a:rPr lang="en-US" sz="1800" b="1" u="sng" dirty="0">
                <a:solidFill>
                  <a:srgbClr val="FF0000"/>
                </a:solidFill>
                <a:sym typeface="Wingdings" pitchFamily="2" charset="2"/>
              </a:rPr>
              <a:t>Parkinson</a:t>
            </a:r>
            <a:r>
              <a:rPr lang="el-GR" sz="1800" b="1" u="sng" dirty="0">
                <a:solidFill>
                  <a:srgbClr val="FF0000"/>
                </a:solidFill>
                <a:sym typeface="Wingdings" pitchFamily="2" charset="2"/>
              </a:rPr>
              <a:t>»</a:t>
            </a:r>
            <a:r>
              <a:rPr lang="en-US" sz="1800" dirty="0">
                <a:sym typeface="Wingdings" pitchFamily="2" charset="2"/>
              </a:rPr>
              <a:t>:</a:t>
            </a:r>
            <a:r>
              <a:rPr lang="el-GR" sz="1800" dirty="0">
                <a:sym typeface="Wingdings" pitchFamily="2" charset="2"/>
              </a:rPr>
              <a:t> η </a:t>
            </a:r>
            <a:r>
              <a:rPr lang="el-GR" sz="1800" b="1" dirty="0">
                <a:sym typeface="Wingdings" pitchFamily="2" charset="2"/>
              </a:rPr>
              <a:t>ποσότητα εργασίας δε σχετίζεται καθόλου με τον αριθμό των αναγκαίων για την εκτέλεση ατόμων</a:t>
            </a:r>
            <a:r>
              <a:rPr lang="el-GR" sz="1800" dirty="0">
                <a:sym typeface="Wingdings" pitchFamily="2" charset="2"/>
              </a:rPr>
              <a:t> – αύξηση των θέσεων εργασίας </a:t>
            </a:r>
          </a:p>
          <a:p>
            <a:pPr>
              <a:lnSpc>
                <a:spcPct val="170000"/>
              </a:lnSpc>
              <a:buBlip>
                <a:blip r:embed="rId2"/>
              </a:buBlip>
            </a:pPr>
            <a:r>
              <a:rPr lang="el-GR" sz="1800" dirty="0">
                <a:sym typeface="Wingdings" pitchFamily="2" charset="2"/>
              </a:rPr>
              <a:t>Ο υπάλληλος θέλει να </a:t>
            </a:r>
            <a:r>
              <a:rPr lang="el-GR" sz="1800" b="1" dirty="0">
                <a:sym typeface="Wingdings" pitchFamily="2" charset="2"/>
              </a:rPr>
              <a:t>πολλαπλασιάζει τους υφισταμένους </a:t>
            </a:r>
            <a:r>
              <a:rPr lang="el-GR" sz="1800" dirty="0">
                <a:sym typeface="Wingdings" pitchFamily="2" charset="2"/>
              </a:rPr>
              <a:t>του και όχι τους ανταγωνιστές του</a:t>
            </a:r>
          </a:p>
          <a:p>
            <a:pPr>
              <a:lnSpc>
                <a:spcPct val="170000"/>
              </a:lnSpc>
              <a:buBlip>
                <a:blip r:embed="rId2"/>
              </a:buBlip>
            </a:pPr>
            <a:r>
              <a:rPr lang="el-GR" sz="1800" dirty="0">
                <a:sym typeface="Wingdings" pitchFamily="2" charset="2"/>
              </a:rPr>
              <a:t>Όποτε ένας υπάλληλος νομίζει ότι έχει πολλή δουλειά, επιδιώκει </a:t>
            </a:r>
            <a:r>
              <a:rPr lang="el-GR" sz="1800" b="1" dirty="0">
                <a:sym typeface="Wingdings" pitchFamily="2" charset="2"/>
              </a:rPr>
              <a:t>όχι την πρόσληψη ενός βοηθού</a:t>
            </a:r>
            <a:r>
              <a:rPr lang="el-GR" sz="1800" dirty="0">
                <a:sym typeface="Wingdings" pitchFamily="2" charset="2"/>
              </a:rPr>
              <a:t>, γιατί μπορεί να εξελιχθεί σε ανταγωνιστή, </a:t>
            </a:r>
            <a:r>
              <a:rPr lang="el-GR" sz="1800" b="1" dirty="0">
                <a:sym typeface="Wingdings" pitchFamily="2" charset="2"/>
              </a:rPr>
              <a:t>αλλά την πρόσληψη δύο βοηθών </a:t>
            </a:r>
            <a:r>
              <a:rPr lang="el-GR" sz="1800" dirty="0">
                <a:sym typeface="Wingdings" pitchFamily="2" charset="2"/>
              </a:rPr>
              <a:t> </a:t>
            </a:r>
            <a:r>
              <a:rPr lang="el-GR" sz="1800" b="1" dirty="0">
                <a:sym typeface="Wingdings" pitchFamily="2" charset="2"/>
              </a:rPr>
              <a:t>έτσι, γίνεται προϊστάμενος </a:t>
            </a:r>
            <a:r>
              <a:rPr lang="el-GR" sz="1800" dirty="0">
                <a:sym typeface="Wingdings" pitchFamily="2" charset="2"/>
              </a:rPr>
              <a:t>– μελλοντικά, η </a:t>
            </a:r>
            <a:r>
              <a:rPr lang="el-GR" sz="1800" b="1" u="sng" dirty="0">
                <a:sym typeface="Wingdings" pitchFamily="2" charset="2"/>
              </a:rPr>
              <a:t>πρόσληψη 2 βοηθών για κάθε υφιστάμενο</a:t>
            </a:r>
            <a:r>
              <a:rPr lang="el-GR" sz="1800" dirty="0">
                <a:sym typeface="Wingdings" pitchFamily="2" charset="2"/>
              </a:rPr>
              <a:t>… </a:t>
            </a:r>
            <a:r>
              <a:rPr lang="el-GR" sz="1800" dirty="0" err="1">
                <a:sym typeface="Wingdings" pitchFamily="2" charset="2"/>
              </a:rPr>
              <a:t>κ.ο.κ</a:t>
            </a:r>
            <a:r>
              <a:rPr lang="el-GR" sz="1800" dirty="0">
                <a:sym typeface="Wingdings" pitchFamily="2" charset="2"/>
              </a:rPr>
              <a:t>   </a:t>
            </a:r>
            <a:r>
              <a:rPr lang="el-GR" sz="1800" b="1" u="sng" dirty="0">
                <a:sym typeface="Wingdings" pitchFamily="2" charset="2"/>
              </a:rPr>
              <a:t>δεν αυξάνεται όμως εξίσου και η παραγωγική εργασία </a:t>
            </a:r>
          </a:p>
          <a:p>
            <a:pPr>
              <a:lnSpc>
                <a:spcPct val="170000"/>
              </a:lnSpc>
              <a:buBlip>
                <a:blip r:embed="rId2"/>
              </a:buBlip>
            </a:pPr>
            <a:endParaRPr lang="el-GR" sz="1800" b="1" u="sng" dirty="0">
              <a:sym typeface="Wingdings" pitchFamily="2" charset="2"/>
            </a:endParaRPr>
          </a:p>
          <a:p>
            <a:pPr>
              <a:lnSpc>
                <a:spcPct val="170000"/>
              </a:lnSpc>
              <a:buNone/>
            </a:pPr>
            <a:r>
              <a:rPr lang="el-GR" sz="1800" dirty="0">
                <a:sym typeface="Wingdings" pitchFamily="2" charset="2"/>
              </a:rPr>
              <a:t> </a:t>
            </a:r>
            <a:r>
              <a:rPr lang="el-GR" sz="1800" b="1" u="sng" dirty="0">
                <a:sym typeface="Wingdings" pitchFamily="2" charset="2"/>
              </a:rPr>
              <a:t>ελληνική εκπαιδευτική διοίκηση</a:t>
            </a:r>
            <a:r>
              <a:rPr lang="en-US" sz="1800" dirty="0">
                <a:sym typeface="Wingdings" pitchFamily="2" charset="2"/>
              </a:rPr>
              <a:t>:</a:t>
            </a:r>
            <a:r>
              <a:rPr lang="el-GR" sz="1800" dirty="0">
                <a:sym typeface="Wingdings" pitchFamily="2" charset="2"/>
              </a:rPr>
              <a:t> πλειάδα ισότιμων στελεχών στον ίδιο οργανισμό (π.χ. γενικοί Διευθυντές στο Υπουργείο Παιδείας)</a:t>
            </a:r>
          </a:p>
        </p:txBody>
      </p:sp>
      <p:sp>
        <p:nvSpPr>
          <p:cNvPr id="4" name="3 - Θέση αριθμού διαφάνειας"/>
          <p:cNvSpPr>
            <a:spLocks noGrp="1"/>
          </p:cNvSpPr>
          <p:nvPr>
            <p:ph type="sldNum" sz="quarter" idx="12"/>
          </p:nvPr>
        </p:nvSpPr>
        <p:spPr/>
        <p:txBody>
          <a:bodyPr/>
          <a:lstStyle/>
          <a:p>
            <a:fld id="{B274D573-3CD0-4BC5-8A95-B0756FB543D6}" type="slidenum">
              <a:rPr lang="el-GR" smtClean="0"/>
              <a:pPr/>
              <a:t>13</a:t>
            </a:fld>
            <a:endParaRPr lang="el-G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0"/>
            <a:ext cx="9144000" cy="6858000"/>
          </a:xfrm>
        </p:spPr>
        <p:txBody>
          <a:bodyPr>
            <a:noAutofit/>
          </a:bodyPr>
          <a:lstStyle/>
          <a:p>
            <a:pPr>
              <a:lnSpc>
                <a:spcPct val="170000"/>
              </a:lnSpc>
              <a:buNone/>
            </a:pPr>
            <a:r>
              <a:rPr lang="el-GR" sz="1800" b="1" u="sng" dirty="0"/>
              <a:t>Θανάσιμα «νοσήματα» της εκπαιδευτικής διοίκησης</a:t>
            </a:r>
            <a:r>
              <a:rPr lang="en-US" sz="1800" b="1" u="sng" dirty="0"/>
              <a:t> (III)</a:t>
            </a:r>
            <a:endParaRPr lang="el-GR" sz="1800" b="1" u="sng" dirty="0"/>
          </a:p>
          <a:p>
            <a:pPr>
              <a:lnSpc>
                <a:spcPct val="170000"/>
              </a:lnSpc>
              <a:buNone/>
            </a:pPr>
            <a:endParaRPr lang="en-US" sz="1800" b="1" u="sng" dirty="0"/>
          </a:p>
          <a:p>
            <a:r>
              <a:rPr lang="el-GR" sz="1800" b="1" u="sng" dirty="0">
                <a:solidFill>
                  <a:srgbClr val="FF0000"/>
                </a:solidFill>
              </a:rPr>
              <a:t>Εκχώρηση ευθύνης χωρίς εξουσία στους διευθυντές των σχολικών μονάδων</a:t>
            </a:r>
            <a:r>
              <a:rPr lang="en-US" sz="1800" b="1" u="sng" dirty="0">
                <a:solidFill>
                  <a:srgbClr val="FF0000"/>
                </a:solidFill>
              </a:rPr>
              <a:t>:</a:t>
            </a:r>
            <a:r>
              <a:rPr lang="el-GR" sz="1800" b="1" u="sng" dirty="0">
                <a:solidFill>
                  <a:srgbClr val="FF0000"/>
                </a:solidFill>
              </a:rPr>
              <a:t> </a:t>
            </a:r>
            <a:r>
              <a:rPr lang="el-GR" sz="1800" dirty="0"/>
              <a:t>τα διευθυντικά στελέχη ενίοτε θεωρούνται υπεύθυνα για αποτελέσματα που δεν έχουν τη δύναμη- εξουσία να επιτύχουν – </a:t>
            </a:r>
            <a:r>
              <a:rPr lang="el-GR" sz="1800" b="1" dirty="0"/>
              <a:t>Συγκεντρωτικό εκπαιδευτικό σύστημα</a:t>
            </a:r>
            <a:r>
              <a:rPr lang="el-GR" sz="1800" dirty="0"/>
              <a:t>, </a:t>
            </a:r>
            <a:r>
              <a:rPr lang="el-GR" sz="1800" b="1" dirty="0"/>
              <a:t>νομοθετικά κενά </a:t>
            </a:r>
            <a:r>
              <a:rPr lang="el-GR" sz="1800" dirty="0"/>
              <a:t>και </a:t>
            </a:r>
            <a:r>
              <a:rPr lang="el-GR" sz="1800" b="1" dirty="0"/>
              <a:t>ασάφειες της σχολικής νομοθεσίας.</a:t>
            </a:r>
          </a:p>
          <a:p>
            <a:endParaRPr lang="el-GR" sz="1800" dirty="0"/>
          </a:p>
          <a:p>
            <a:r>
              <a:rPr lang="el-GR" sz="1800" b="1" u="sng" dirty="0">
                <a:solidFill>
                  <a:srgbClr val="FF0000"/>
                </a:solidFill>
              </a:rPr>
              <a:t>Η «αρχή της πολυνομίας»</a:t>
            </a:r>
            <a:r>
              <a:rPr lang="en-US" sz="1800" dirty="0"/>
              <a:t>:</a:t>
            </a:r>
            <a:r>
              <a:rPr lang="el-GR" sz="1800" dirty="0"/>
              <a:t> οι συνεχείς εκπαιδευτικές μεταρρυθμίσεις + η διαδικασία ψήφισης στη Βουλή των Ελλήνων + εξ ορισμού μη εφαρμόσιμα νομοσχέδια και νομοθετικές ρυθμίσεις των εκάστοτε Υπουργών Παιδείας </a:t>
            </a:r>
            <a:r>
              <a:rPr lang="el-GR" sz="1800" dirty="0">
                <a:sym typeface="Wingdings" pitchFamily="2" charset="2"/>
              </a:rPr>
              <a:t> </a:t>
            </a:r>
            <a:r>
              <a:rPr lang="el-GR" sz="1800" u="sng" dirty="0"/>
              <a:t>ως αποτέλεσμα</a:t>
            </a:r>
            <a:r>
              <a:rPr lang="en-US" sz="1800" u="sng" dirty="0"/>
              <a:t>:</a:t>
            </a:r>
            <a:r>
              <a:rPr lang="el-GR" sz="1800" u="sng" dirty="0"/>
              <a:t> </a:t>
            </a:r>
            <a:r>
              <a:rPr lang="el-GR" sz="1800" b="1" dirty="0"/>
              <a:t>η θέσπιση υπερβολικά πολλών νόμων </a:t>
            </a:r>
            <a:r>
              <a:rPr lang="el-GR" sz="1800" dirty="0"/>
              <a:t>– </a:t>
            </a:r>
            <a:r>
              <a:rPr lang="el-GR" sz="1800" b="1" dirty="0"/>
              <a:t>νομοθετικός πλουραλισμός </a:t>
            </a:r>
            <a:r>
              <a:rPr lang="el-GR" sz="1800" dirty="0"/>
              <a:t>(το </a:t>
            </a:r>
            <a:r>
              <a:rPr lang="el-GR" sz="1800" b="1" dirty="0"/>
              <a:t>ίδιο θέμα σε πολλές διατάξεις, δυσκολία διάκρισης της ισχύουσας νομοθεσίας). </a:t>
            </a:r>
            <a:endParaRPr lang="el-GR" sz="1800" b="1" dirty="0">
              <a:solidFill>
                <a:srgbClr val="7030A0"/>
              </a:solidFill>
            </a:endParaRPr>
          </a:p>
          <a:p>
            <a:endParaRPr lang="el-GR" sz="1800" dirty="0"/>
          </a:p>
          <a:p>
            <a:r>
              <a:rPr lang="el-GR" sz="1800" b="1" u="sng" dirty="0">
                <a:solidFill>
                  <a:srgbClr val="FF0000"/>
                </a:solidFill>
              </a:rPr>
              <a:t>Οι πολύπλοκες γραφειοκρατικές διαδικασίες</a:t>
            </a:r>
            <a:r>
              <a:rPr lang="en-US" sz="1800" b="1" u="sng" dirty="0">
                <a:solidFill>
                  <a:srgbClr val="FF0000"/>
                </a:solidFill>
              </a:rPr>
              <a:t>:</a:t>
            </a:r>
            <a:r>
              <a:rPr lang="el-GR" sz="1800" b="1" u="sng" dirty="0">
                <a:solidFill>
                  <a:srgbClr val="FF0000"/>
                </a:solidFill>
              </a:rPr>
              <a:t>  </a:t>
            </a:r>
            <a:r>
              <a:rPr lang="el-GR" sz="1800" dirty="0"/>
              <a:t>η εκπαιδευτική διοικητική διαδικασία = </a:t>
            </a:r>
            <a:r>
              <a:rPr lang="el-GR" sz="1800" u="sng" dirty="0"/>
              <a:t>περίπλοκη, τυπολατρική, χρονοβόρα</a:t>
            </a:r>
            <a:r>
              <a:rPr lang="el-GR" sz="1800" dirty="0"/>
              <a:t> </a:t>
            </a:r>
            <a:r>
              <a:rPr lang="el-GR" sz="1800" dirty="0">
                <a:sym typeface="Wingdings" pitchFamily="2" charset="2"/>
              </a:rPr>
              <a:t> </a:t>
            </a:r>
            <a:r>
              <a:rPr lang="el-GR" sz="1800" b="1" dirty="0"/>
              <a:t>σπατάλη χρόνου, ανθρώπινης θυσίας και δημοσίου χρήματος. Πολλαπλές ερμηνείες των νόμων </a:t>
            </a:r>
          </a:p>
          <a:p>
            <a:endParaRPr lang="el-GR" sz="1800" dirty="0"/>
          </a:p>
          <a:p>
            <a:pPr>
              <a:buNone/>
            </a:pPr>
            <a:r>
              <a:rPr lang="el-GR" sz="1800" dirty="0"/>
              <a:t>* </a:t>
            </a:r>
            <a:r>
              <a:rPr lang="el-GR" sz="1800" b="1" u="sng" dirty="0">
                <a:solidFill>
                  <a:srgbClr val="7030A0"/>
                </a:solidFill>
              </a:rPr>
              <a:t>Προβληματισμός</a:t>
            </a:r>
            <a:r>
              <a:rPr lang="en-US" sz="1800" dirty="0">
                <a:solidFill>
                  <a:srgbClr val="7030A0"/>
                </a:solidFill>
              </a:rPr>
              <a:t>:</a:t>
            </a:r>
            <a:r>
              <a:rPr lang="el-GR" sz="1800" dirty="0">
                <a:solidFill>
                  <a:srgbClr val="7030A0"/>
                </a:solidFill>
              </a:rPr>
              <a:t> </a:t>
            </a:r>
            <a:r>
              <a:rPr lang="el-GR" sz="1800" i="1" dirty="0">
                <a:solidFill>
                  <a:srgbClr val="7030A0"/>
                </a:solidFill>
              </a:rPr>
              <a:t>Ψηφιακή γραφειοκρατία;</a:t>
            </a:r>
          </a:p>
        </p:txBody>
      </p:sp>
      <p:sp>
        <p:nvSpPr>
          <p:cNvPr id="4" name="3 - Θέση αριθμού διαφάνειας"/>
          <p:cNvSpPr>
            <a:spLocks noGrp="1"/>
          </p:cNvSpPr>
          <p:nvPr>
            <p:ph type="sldNum" sz="quarter" idx="12"/>
          </p:nvPr>
        </p:nvSpPr>
        <p:spPr/>
        <p:txBody>
          <a:bodyPr/>
          <a:lstStyle/>
          <a:p>
            <a:fld id="{B274D573-3CD0-4BC5-8A95-B0756FB543D6}" type="slidenum">
              <a:rPr lang="el-GR" smtClean="0"/>
              <a:pPr/>
              <a:t>14</a:t>
            </a:fld>
            <a:endParaRPr lang="el-G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899592" y="0"/>
            <a:ext cx="8244408" cy="6858000"/>
          </a:xfrm>
        </p:spPr>
        <p:txBody>
          <a:bodyPr>
            <a:normAutofit fontScale="92500" lnSpcReduction="20000"/>
          </a:bodyPr>
          <a:lstStyle/>
          <a:p>
            <a:pPr>
              <a:lnSpc>
                <a:spcPct val="150000"/>
              </a:lnSpc>
              <a:buNone/>
            </a:pPr>
            <a:r>
              <a:rPr lang="el-GR" sz="2000" b="1" u="sng" dirty="0"/>
              <a:t>Ελληνικό εκπαιδευτικό πλαίσιο – δυσλειτουργίες-νοσήματα </a:t>
            </a:r>
          </a:p>
          <a:p>
            <a:pPr>
              <a:lnSpc>
                <a:spcPct val="150000"/>
              </a:lnSpc>
              <a:buBlip>
                <a:blip r:embed="rId2"/>
              </a:buBlip>
            </a:pPr>
            <a:r>
              <a:rPr lang="el-GR" sz="2400" dirty="0"/>
              <a:t>Παραδοσιακές και </a:t>
            </a:r>
            <a:r>
              <a:rPr lang="el-GR" sz="2400" dirty="0">
                <a:solidFill>
                  <a:srgbClr val="FF0000"/>
                </a:solidFill>
              </a:rPr>
              <a:t>ξεπερασμένες απόψεις </a:t>
            </a:r>
            <a:r>
              <a:rPr lang="el-GR" sz="2400" dirty="0"/>
              <a:t>των διοικούντων </a:t>
            </a:r>
            <a:endParaRPr lang="en-US" sz="2400" dirty="0"/>
          </a:p>
          <a:p>
            <a:pPr>
              <a:lnSpc>
                <a:spcPct val="150000"/>
              </a:lnSpc>
              <a:buBlip>
                <a:blip r:embed="rId2"/>
              </a:buBlip>
            </a:pPr>
            <a:endParaRPr lang="el-GR" sz="2400" dirty="0"/>
          </a:p>
          <a:p>
            <a:pPr>
              <a:lnSpc>
                <a:spcPct val="150000"/>
              </a:lnSpc>
              <a:buBlip>
                <a:blip r:embed="rId2"/>
              </a:buBlip>
            </a:pPr>
            <a:r>
              <a:rPr lang="el-GR" sz="2400" dirty="0"/>
              <a:t>Πολιτικές και </a:t>
            </a:r>
            <a:r>
              <a:rPr lang="el-GR" sz="2400" dirty="0">
                <a:solidFill>
                  <a:srgbClr val="FF0000"/>
                </a:solidFill>
              </a:rPr>
              <a:t>συνδικαλιστικές σκοπιμότητες</a:t>
            </a:r>
            <a:endParaRPr lang="en-US" sz="2400" dirty="0">
              <a:solidFill>
                <a:srgbClr val="FF0000"/>
              </a:solidFill>
            </a:endParaRPr>
          </a:p>
          <a:p>
            <a:pPr>
              <a:lnSpc>
                <a:spcPct val="150000"/>
              </a:lnSpc>
              <a:buBlip>
                <a:blip r:embed="rId2"/>
              </a:buBlip>
            </a:pPr>
            <a:endParaRPr lang="el-GR" sz="2400" dirty="0">
              <a:solidFill>
                <a:srgbClr val="FF0000"/>
              </a:solidFill>
            </a:endParaRPr>
          </a:p>
          <a:p>
            <a:pPr>
              <a:lnSpc>
                <a:spcPct val="150000"/>
              </a:lnSpc>
              <a:buBlip>
                <a:blip r:embed="rId2"/>
              </a:buBlip>
            </a:pPr>
            <a:r>
              <a:rPr lang="el-GR" sz="2400" dirty="0">
                <a:solidFill>
                  <a:srgbClr val="FF0000"/>
                </a:solidFill>
              </a:rPr>
              <a:t>Πολλά επίπεδα διοίκησης</a:t>
            </a:r>
            <a:endParaRPr lang="en-US" sz="2400" dirty="0">
              <a:solidFill>
                <a:srgbClr val="FF0000"/>
              </a:solidFill>
            </a:endParaRPr>
          </a:p>
          <a:p>
            <a:pPr>
              <a:lnSpc>
                <a:spcPct val="150000"/>
              </a:lnSpc>
              <a:buBlip>
                <a:blip r:embed="rId2"/>
              </a:buBlip>
            </a:pPr>
            <a:endParaRPr lang="el-GR" sz="2400" dirty="0">
              <a:solidFill>
                <a:srgbClr val="FF0000"/>
              </a:solidFill>
            </a:endParaRPr>
          </a:p>
          <a:p>
            <a:pPr>
              <a:lnSpc>
                <a:spcPct val="150000"/>
              </a:lnSpc>
              <a:buBlip>
                <a:blip r:embed="rId2"/>
              </a:buBlip>
            </a:pPr>
            <a:r>
              <a:rPr lang="el-GR" sz="2400" dirty="0">
                <a:solidFill>
                  <a:srgbClr val="FF0000"/>
                </a:solidFill>
              </a:rPr>
              <a:t>Μη στρατηγικός σχεδιασμός  </a:t>
            </a:r>
            <a:r>
              <a:rPr lang="el-GR" sz="2400" dirty="0"/>
              <a:t>στελέχωσης</a:t>
            </a:r>
            <a:r>
              <a:rPr lang="el-GR" sz="2400" dirty="0">
                <a:solidFill>
                  <a:srgbClr val="FF0000"/>
                </a:solidFill>
              </a:rPr>
              <a:t> </a:t>
            </a:r>
            <a:r>
              <a:rPr lang="el-GR" sz="2400" dirty="0"/>
              <a:t>και λειτουργίας των σχολικών μονάδων</a:t>
            </a:r>
            <a:endParaRPr lang="en-US" sz="2400" dirty="0"/>
          </a:p>
          <a:p>
            <a:pPr>
              <a:lnSpc>
                <a:spcPct val="150000"/>
              </a:lnSpc>
              <a:buBlip>
                <a:blip r:embed="rId2"/>
              </a:buBlip>
            </a:pPr>
            <a:endParaRPr lang="el-GR" sz="2400" dirty="0"/>
          </a:p>
          <a:p>
            <a:pPr>
              <a:lnSpc>
                <a:spcPct val="150000"/>
              </a:lnSpc>
              <a:buBlip>
                <a:blip r:embed="rId2"/>
              </a:buBlip>
            </a:pPr>
            <a:r>
              <a:rPr lang="el-GR" sz="2400" dirty="0">
                <a:solidFill>
                  <a:srgbClr val="FF0000"/>
                </a:solidFill>
              </a:rPr>
              <a:t>Διαδικασία επιλογής των διοικητικών στελεχών</a:t>
            </a:r>
            <a:endParaRPr lang="en-US" sz="2400" dirty="0">
              <a:solidFill>
                <a:srgbClr val="FF0000"/>
              </a:solidFill>
            </a:endParaRPr>
          </a:p>
          <a:p>
            <a:pPr>
              <a:lnSpc>
                <a:spcPct val="150000"/>
              </a:lnSpc>
              <a:buBlip>
                <a:blip r:embed="rId2"/>
              </a:buBlip>
            </a:pPr>
            <a:endParaRPr lang="el-GR" sz="2400" dirty="0">
              <a:solidFill>
                <a:srgbClr val="FF0000"/>
              </a:solidFill>
            </a:endParaRPr>
          </a:p>
          <a:p>
            <a:pPr>
              <a:lnSpc>
                <a:spcPct val="150000"/>
              </a:lnSpc>
              <a:buBlip>
                <a:blip r:embed="rId2"/>
              </a:buBlip>
            </a:pPr>
            <a:r>
              <a:rPr lang="el-GR" sz="2400" dirty="0">
                <a:solidFill>
                  <a:srgbClr val="FF0000"/>
                </a:solidFill>
              </a:rPr>
              <a:t>Συνεχής αλλαγή </a:t>
            </a:r>
            <a:r>
              <a:rPr lang="el-GR" sz="2400" dirty="0"/>
              <a:t>της εκπαιδευτικής </a:t>
            </a:r>
            <a:r>
              <a:rPr lang="el-GR" sz="2400" dirty="0">
                <a:solidFill>
                  <a:srgbClr val="FF0000"/>
                </a:solidFill>
              </a:rPr>
              <a:t>νομοθεσίας</a:t>
            </a:r>
          </a:p>
        </p:txBody>
      </p:sp>
      <p:sp>
        <p:nvSpPr>
          <p:cNvPr id="4" name="3 - Θέση αριθμού διαφάνειας"/>
          <p:cNvSpPr>
            <a:spLocks noGrp="1"/>
          </p:cNvSpPr>
          <p:nvPr>
            <p:ph type="sldNum" sz="quarter" idx="12"/>
          </p:nvPr>
        </p:nvSpPr>
        <p:spPr/>
        <p:txBody>
          <a:bodyPr/>
          <a:lstStyle/>
          <a:p>
            <a:fld id="{B274D573-3CD0-4BC5-8A95-B0756FB543D6}" type="slidenum">
              <a:rPr lang="el-GR" smtClean="0"/>
              <a:pPr/>
              <a:t>15</a:t>
            </a:fld>
            <a:endParaRPr lang="el-G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187624" y="2276872"/>
            <a:ext cx="7406640" cy="1472184"/>
          </a:xfrm>
        </p:spPr>
        <p:txBody>
          <a:bodyPr/>
          <a:lstStyle/>
          <a:p>
            <a:r>
              <a:rPr lang="el-GR" dirty="0"/>
              <a:t>Εκπαιδευτική πολιτική</a:t>
            </a:r>
          </a:p>
        </p:txBody>
      </p:sp>
      <p:sp>
        <p:nvSpPr>
          <p:cNvPr id="3" name="2 - Θέση αριθμού διαφάνειας"/>
          <p:cNvSpPr>
            <a:spLocks noGrp="1"/>
          </p:cNvSpPr>
          <p:nvPr>
            <p:ph type="sldNum" sz="quarter" idx="12"/>
          </p:nvPr>
        </p:nvSpPr>
        <p:spPr/>
        <p:txBody>
          <a:bodyPr/>
          <a:lstStyle/>
          <a:p>
            <a:fld id="{19A780D4-F9B1-4887-9D90-50D485DCC51C}" type="slidenum">
              <a:rPr lang="el-GR" smtClean="0"/>
              <a:pPr/>
              <a:t>16</a:t>
            </a:fld>
            <a:endParaRPr lang="el-G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2 - Θέση περιεχομένου"/>
          <p:cNvSpPr>
            <a:spLocks noGrp="1"/>
          </p:cNvSpPr>
          <p:nvPr>
            <p:ph idx="1"/>
          </p:nvPr>
        </p:nvSpPr>
        <p:spPr>
          <a:xfrm>
            <a:off x="0" y="0"/>
            <a:ext cx="9144000" cy="6857999"/>
          </a:xfrm>
        </p:spPr>
        <p:txBody>
          <a:bodyPr>
            <a:normAutofit fontScale="92500" lnSpcReduction="10000"/>
          </a:bodyPr>
          <a:lstStyle/>
          <a:p>
            <a:pPr>
              <a:lnSpc>
                <a:spcPct val="160000"/>
              </a:lnSpc>
              <a:buFont typeface="Wingdings 2" pitchFamily="18" charset="2"/>
              <a:buNone/>
            </a:pPr>
            <a:r>
              <a:rPr lang="el-GR" b="1" u="sng" dirty="0">
                <a:latin typeface="Times New Roman" pitchFamily="18" charset="0"/>
                <a:cs typeface="Times New Roman" pitchFamily="18" charset="0"/>
              </a:rPr>
              <a:t>Εκπαιδευτική πολιτική</a:t>
            </a:r>
          </a:p>
          <a:p>
            <a:pPr>
              <a:lnSpc>
                <a:spcPct val="160000"/>
              </a:lnSpc>
              <a:buFont typeface="Wingdings 2" pitchFamily="18" charset="2"/>
              <a:buNone/>
            </a:pPr>
            <a:endParaRPr lang="el-GR" b="1" u="sng" dirty="0">
              <a:latin typeface="Times New Roman" pitchFamily="18" charset="0"/>
              <a:cs typeface="Times New Roman" pitchFamily="18" charset="0"/>
            </a:endParaRPr>
          </a:p>
          <a:p>
            <a:pPr>
              <a:lnSpc>
                <a:spcPct val="160000"/>
              </a:lnSpc>
              <a:buFont typeface="Wingdings 2" pitchFamily="18" charset="2"/>
              <a:buNone/>
            </a:pPr>
            <a:r>
              <a:rPr lang="el-GR" sz="2800" dirty="0">
                <a:solidFill>
                  <a:srgbClr val="FF0000"/>
                </a:solidFill>
                <a:latin typeface="Times New Roman" pitchFamily="18" charset="0"/>
                <a:cs typeface="Times New Roman" pitchFamily="18" charset="0"/>
              </a:rPr>
              <a:t>Άρθρο 16 </a:t>
            </a:r>
            <a:r>
              <a:rPr lang="el-GR" sz="2800" dirty="0">
                <a:latin typeface="Times New Roman" pitchFamily="18" charset="0"/>
                <a:cs typeface="Times New Roman" pitchFamily="18" charset="0"/>
              </a:rPr>
              <a:t>του ισχύοντος Συντάγματος </a:t>
            </a:r>
            <a:r>
              <a:rPr lang="en-US" sz="2800" dirty="0">
                <a:latin typeface="Times New Roman" pitchFamily="18" charset="0"/>
                <a:cs typeface="Times New Roman" pitchFamily="18" charset="0"/>
              </a:rPr>
              <a:t>:</a:t>
            </a:r>
            <a:r>
              <a:rPr lang="el-GR" sz="2800" dirty="0">
                <a:latin typeface="Times New Roman" pitchFamily="18" charset="0"/>
                <a:cs typeface="Times New Roman" pitchFamily="18" charset="0"/>
              </a:rPr>
              <a:t> «Η παιδεία αποτελεί βασική αποστολή του Κράτους, έχει δε ως σκοπό την ηθική, πνευματική, επαγγελματική και φυσική αγωγή των Ελλήνων, την ανάπτυξη της ηθικής και θρησκευτικής συνειδήσεως και τη διάπλαση αυτών ως ελεύθερων πολιτών …» </a:t>
            </a:r>
          </a:p>
          <a:p>
            <a:pPr>
              <a:lnSpc>
                <a:spcPct val="160000"/>
              </a:lnSpc>
              <a:buFont typeface="Wingdings 2" pitchFamily="18" charset="2"/>
              <a:buNone/>
            </a:pPr>
            <a:endParaRPr lang="el-GR" sz="2800" dirty="0">
              <a:latin typeface="Times New Roman" pitchFamily="18" charset="0"/>
              <a:cs typeface="Times New Roman" pitchFamily="18" charset="0"/>
            </a:endParaRPr>
          </a:p>
          <a:p>
            <a:pPr>
              <a:lnSpc>
                <a:spcPct val="160000"/>
              </a:lnSpc>
              <a:buFont typeface="Wingdings 2" pitchFamily="18" charset="2"/>
              <a:buNone/>
            </a:pPr>
            <a:r>
              <a:rPr lang="el-GR" sz="2800" b="1" u="sng" dirty="0">
                <a:latin typeface="Times New Roman" pitchFamily="18" charset="0"/>
                <a:cs typeface="Times New Roman" pitchFamily="18" charset="0"/>
                <a:sym typeface="Wingdings" pitchFamily="2" charset="2"/>
              </a:rPr>
              <a:t>Υπουργείο Παιδείας </a:t>
            </a:r>
            <a:r>
              <a:rPr lang="el-GR" sz="2800" dirty="0">
                <a:latin typeface="Times New Roman" pitchFamily="18" charset="0"/>
                <a:cs typeface="Times New Roman" pitchFamily="18" charset="0"/>
                <a:sym typeface="Wingdings" pitchFamily="2" charset="2"/>
              </a:rPr>
              <a:t> </a:t>
            </a:r>
            <a:r>
              <a:rPr lang="el-GR" sz="2800" dirty="0">
                <a:solidFill>
                  <a:srgbClr val="FF0000"/>
                </a:solidFill>
                <a:latin typeface="Times New Roman" pitchFamily="18" charset="0"/>
                <a:cs typeface="Times New Roman" pitchFamily="18" charset="0"/>
                <a:sym typeface="Wingdings" pitchFamily="2" charset="2"/>
              </a:rPr>
              <a:t>χάραξη εκπαιδευτικής πολιτικής εκ μέρους της Πολιτείας</a:t>
            </a:r>
            <a:endParaRPr lang="el-GR" sz="2800" dirty="0">
              <a:solidFill>
                <a:srgbClr val="FF0000"/>
              </a:solidFill>
              <a:latin typeface="Times New Roman" pitchFamily="18" charset="0"/>
              <a:cs typeface="Times New Roman" pitchFamily="18" charset="0"/>
            </a:endParaRPr>
          </a:p>
          <a:p>
            <a:pPr>
              <a:buFont typeface="Wingdings 2" pitchFamily="18" charset="2"/>
              <a:buNone/>
            </a:pPr>
            <a:endParaRPr lang="el-GR" b="1" u="sng" dirty="0"/>
          </a:p>
          <a:p>
            <a:pPr>
              <a:buFont typeface="Wingdings 2" pitchFamily="18" charset="2"/>
              <a:buNone/>
            </a:pPr>
            <a:endParaRPr lang="el-GR" b="1" u="sng" dirty="0"/>
          </a:p>
        </p:txBody>
      </p:sp>
      <p:sp>
        <p:nvSpPr>
          <p:cNvPr id="3" name="2 - Θέση αριθμού διαφάνειας"/>
          <p:cNvSpPr>
            <a:spLocks noGrp="1"/>
          </p:cNvSpPr>
          <p:nvPr>
            <p:ph type="sldNum" sz="quarter" idx="12"/>
          </p:nvPr>
        </p:nvSpPr>
        <p:spPr/>
        <p:txBody>
          <a:bodyPr/>
          <a:lstStyle/>
          <a:p>
            <a:fld id="{19A780D4-F9B1-4887-9D90-50D485DCC51C}" type="slidenum">
              <a:rPr lang="el-GR" smtClean="0"/>
              <a:pPr/>
              <a:t>17</a:t>
            </a:fld>
            <a:endParaRPr lang="el-G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2 - Θέση περιεχομένου"/>
          <p:cNvSpPr>
            <a:spLocks noGrp="1"/>
          </p:cNvSpPr>
          <p:nvPr>
            <p:ph idx="1"/>
          </p:nvPr>
        </p:nvSpPr>
        <p:spPr>
          <a:xfrm>
            <a:off x="1043608" y="0"/>
            <a:ext cx="8100392" cy="6857999"/>
          </a:xfrm>
        </p:spPr>
        <p:txBody>
          <a:bodyPr>
            <a:normAutofit fontScale="92500"/>
          </a:bodyPr>
          <a:lstStyle/>
          <a:p>
            <a:pPr>
              <a:lnSpc>
                <a:spcPct val="150000"/>
              </a:lnSpc>
              <a:buFont typeface="Wingdings 2" pitchFamily="18" charset="2"/>
              <a:buNone/>
            </a:pPr>
            <a:r>
              <a:rPr lang="el-GR" b="1" i="1" u="sng" dirty="0">
                <a:solidFill>
                  <a:srgbClr val="FF0000"/>
                </a:solidFill>
                <a:latin typeface="Times New Roman" pitchFamily="18" charset="0"/>
                <a:cs typeface="Times New Roman" pitchFamily="18" charset="0"/>
              </a:rPr>
              <a:t>Εκπαιδευτική</a:t>
            </a:r>
            <a:r>
              <a:rPr lang="el-GR" b="1" u="sng" dirty="0">
                <a:solidFill>
                  <a:srgbClr val="FF0000"/>
                </a:solidFill>
                <a:latin typeface="Times New Roman" pitchFamily="18" charset="0"/>
                <a:cs typeface="Times New Roman" pitchFamily="18" charset="0"/>
              </a:rPr>
              <a:t> πολιτική</a:t>
            </a:r>
            <a:r>
              <a:rPr lang="en-US" dirty="0">
                <a:latin typeface="Times New Roman" pitchFamily="18" charset="0"/>
                <a:cs typeface="Times New Roman" pitchFamily="18" charset="0"/>
              </a:rPr>
              <a:t>:</a:t>
            </a:r>
            <a:r>
              <a:rPr lang="el-GR" dirty="0">
                <a:latin typeface="Times New Roman" pitchFamily="18" charset="0"/>
                <a:cs typeface="Times New Roman" pitchFamily="18" charset="0"/>
              </a:rPr>
              <a:t> </a:t>
            </a:r>
            <a:r>
              <a:rPr lang="el-GR" sz="2800" b="1" dirty="0">
                <a:solidFill>
                  <a:srgbClr val="7030A0"/>
                </a:solidFill>
                <a:latin typeface="Times New Roman" pitchFamily="18" charset="0"/>
                <a:cs typeface="Times New Roman" pitchFamily="18" charset="0"/>
              </a:rPr>
              <a:t>σύνολο επιλογών, ενεργειών και μέσων</a:t>
            </a:r>
            <a:r>
              <a:rPr lang="el-GR" sz="2800" dirty="0">
                <a:latin typeface="Times New Roman" pitchFamily="18" charset="0"/>
                <a:cs typeface="Times New Roman" pitchFamily="18" charset="0"/>
              </a:rPr>
              <a:t>, που πραγματοποιούνται και </a:t>
            </a:r>
            <a:r>
              <a:rPr lang="el-GR" sz="2800" b="1" u="sng" dirty="0">
                <a:latin typeface="Times New Roman" pitchFamily="18" charset="0"/>
                <a:cs typeface="Times New Roman" pitchFamily="18" charset="0"/>
              </a:rPr>
              <a:t>χρησιμοποιούνται από το κράτος για την επίτευξη συγκεκριμένων εκπαιδευτικών στόχων</a:t>
            </a:r>
            <a:r>
              <a:rPr lang="el-GR" sz="2800" dirty="0">
                <a:latin typeface="Times New Roman" pitchFamily="18" charset="0"/>
                <a:cs typeface="Times New Roman" pitchFamily="18" charset="0"/>
              </a:rPr>
              <a:t> </a:t>
            </a:r>
            <a:r>
              <a:rPr lang="el-GR" sz="2800" dirty="0">
                <a:latin typeface="Times New Roman" pitchFamily="18" charset="0"/>
                <a:cs typeface="Times New Roman" pitchFamily="18" charset="0"/>
                <a:sym typeface="Wingdings" pitchFamily="2" charset="2"/>
              </a:rPr>
              <a:t> </a:t>
            </a:r>
            <a:r>
              <a:rPr lang="el-GR" sz="2800" b="1" u="sng" dirty="0">
                <a:solidFill>
                  <a:srgbClr val="7030A0"/>
                </a:solidFill>
                <a:latin typeface="Times New Roman" pitchFamily="18" charset="0"/>
                <a:cs typeface="Times New Roman" pitchFamily="18" charset="0"/>
                <a:sym typeface="Wingdings" pitchFamily="2" charset="2"/>
              </a:rPr>
              <a:t>γενικό σχέδιο δράσης </a:t>
            </a:r>
            <a:r>
              <a:rPr lang="el-GR" sz="2800" dirty="0">
                <a:latin typeface="Times New Roman" pitchFamily="18" charset="0"/>
                <a:cs typeface="Times New Roman" pitchFamily="18" charset="0"/>
                <a:sym typeface="Wingdings" pitchFamily="2" charset="2"/>
              </a:rPr>
              <a:t> προσδιορίζει τη </a:t>
            </a:r>
            <a:r>
              <a:rPr lang="el-GR" sz="2800" u="sng" dirty="0">
                <a:latin typeface="Times New Roman" pitchFamily="18" charset="0"/>
                <a:cs typeface="Times New Roman" pitchFamily="18" charset="0"/>
                <a:sym typeface="Wingdings" pitchFamily="2" charset="2"/>
              </a:rPr>
              <a:t>γενική κατεύθυνση </a:t>
            </a:r>
            <a:r>
              <a:rPr lang="el-GR" sz="2800" dirty="0">
                <a:latin typeface="Times New Roman" pitchFamily="18" charset="0"/>
                <a:cs typeface="Times New Roman" pitchFamily="18" charset="0"/>
                <a:sym typeface="Wingdings" pitchFamily="2" charset="2"/>
              </a:rPr>
              <a:t> προσανατολίζει τις διάφορες ενέργειες </a:t>
            </a:r>
            <a:r>
              <a:rPr lang="el-GR" sz="2800" dirty="0">
                <a:solidFill>
                  <a:srgbClr val="7030A0"/>
                </a:solidFill>
                <a:latin typeface="Times New Roman" pitchFamily="18" charset="0"/>
                <a:cs typeface="Times New Roman" pitchFamily="18" charset="0"/>
                <a:sym typeface="Wingdings" pitchFamily="2" charset="2"/>
              </a:rPr>
              <a:t>προς επίτευξη των καθορισμένων στόχων</a:t>
            </a:r>
            <a:r>
              <a:rPr lang="el-GR" sz="2800" dirty="0">
                <a:latin typeface="Times New Roman" pitchFamily="18" charset="0"/>
                <a:cs typeface="Times New Roman" pitchFamily="18" charset="0"/>
                <a:sym typeface="Wingdings" pitchFamily="2" charset="2"/>
              </a:rPr>
              <a:t>  εκφράζει τη </a:t>
            </a:r>
            <a:r>
              <a:rPr lang="el-GR" sz="2800" b="1" u="sng" dirty="0">
                <a:latin typeface="Times New Roman" pitchFamily="18" charset="0"/>
                <a:cs typeface="Times New Roman" pitchFamily="18" charset="0"/>
                <a:sym typeface="Wingdings" pitchFamily="2" charset="2"/>
              </a:rPr>
              <a:t>φιλοσοφία της εκπαιδευτικής διοίκησης</a:t>
            </a:r>
            <a:r>
              <a:rPr lang="el-GR" sz="2800" b="1" dirty="0">
                <a:latin typeface="Times New Roman" pitchFamily="18" charset="0"/>
                <a:cs typeface="Times New Roman" pitchFamily="18" charset="0"/>
                <a:sym typeface="Wingdings" pitchFamily="2" charset="2"/>
              </a:rPr>
              <a:t> </a:t>
            </a:r>
            <a:r>
              <a:rPr lang="el-GR" sz="2800" dirty="0">
                <a:latin typeface="Times New Roman" pitchFamily="18" charset="0"/>
                <a:cs typeface="Times New Roman" pitchFamily="18" charset="0"/>
                <a:sym typeface="Wingdings" pitchFamily="2" charset="2"/>
              </a:rPr>
              <a:t>για την αντιμετώπιση των διαφόρων θεμάτων της εκπαίδευσης  </a:t>
            </a:r>
            <a:r>
              <a:rPr lang="el-GR" sz="2800" u="sng" dirty="0">
                <a:latin typeface="Times New Roman" pitchFamily="18" charset="0"/>
                <a:cs typeface="Times New Roman" pitchFamily="18" charset="0"/>
                <a:sym typeface="Wingdings" pitchFamily="2" charset="2"/>
              </a:rPr>
              <a:t>παρέχει τη σταθερή βάση </a:t>
            </a:r>
            <a:r>
              <a:rPr lang="el-GR" sz="2800" dirty="0">
                <a:latin typeface="Times New Roman" pitchFamily="18" charset="0"/>
                <a:cs typeface="Times New Roman" pitchFamily="18" charset="0"/>
                <a:sym typeface="Wingdings" pitchFamily="2" charset="2"/>
              </a:rPr>
              <a:t>όπου στηρίζεται η αποτελεσματική λειτουργία του εκπαιδευτικού συστήματος</a:t>
            </a:r>
            <a:endParaRPr lang="el-GR" sz="2800" dirty="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fld id="{19A780D4-F9B1-4887-9D90-50D485DCC51C}" type="slidenum">
              <a:rPr lang="el-GR" smtClean="0"/>
              <a:pPr/>
              <a:t>18</a:t>
            </a:fld>
            <a:endParaRPr lang="el-G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2 - Θέση περιεχομένου"/>
          <p:cNvSpPr>
            <a:spLocks noGrp="1"/>
          </p:cNvSpPr>
          <p:nvPr>
            <p:ph idx="1"/>
          </p:nvPr>
        </p:nvSpPr>
        <p:spPr>
          <a:xfrm>
            <a:off x="0" y="0"/>
            <a:ext cx="9144000" cy="6858000"/>
          </a:xfrm>
        </p:spPr>
        <p:txBody>
          <a:bodyPr>
            <a:normAutofit fontScale="85000" lnSpcReduction="10000"/>
          </a:bodyPr>
          <a:lstStyle/>
          <a:p>
            <a:pPr>
              <a:lnSpc>
                <a:spcPct val="150000"/>
              </a:lnSpc>
              <a:buFont typeface="Wingdings 2" pitchFamily="18" charset="2"/>
              <a:buNone/>
            </a:pPr>
            <a:r>
              <a:rPr lang="el-GR" sz="3000" b="1" u="sng" dirty="0">
                <a:solidFill>
                  <a:srgbClr val="FF0000"/>
                </a:solidFill>
                <a:latin typeface="Times New Roman" pitchFamily="18" charset="0"/>
                <a:cs typeface="Times New Roman" pitchFamily="18" charset="0"/>
              </a:rPr>
              <a:t>Ποιος πρέπει να διαμορφώνει την εκπαιδευτική πολιτική μιας χώρας ?</a:t>
            </a:r>
            <a:endParaRPr lang="el-GR" b="1" u="sng" dirty="0">
              <a:solidFill>
                <a:srgbClr val="FF0000"/>
              </a:solidFill>
              <a:latin typeface="Times New Roman" pitchFamily="18" charset="0"/>
              <a:cs typeface="Times New Roman" pitchFamily="18" charset="0"/>
            </a:endParaRPr>
          </a:p>
          <a:p>
            <a:pPr>
              <a:lnSpc>
                <a:spcPct val="150000"/>
              </a:lnSpc>
              <a:buNone/>
            </a:pPr>
            <a:r>
              <a:rPr lang="el-GR" sz="2800" b="1" dirty="0">
                <a:latin typeface="Times New Roman" pitchFamily="18" charset="0"/>
                <a:cs typeface="Times New Roman" pitchFamily="18" charset="0"/>
                <a:sym typeface="Wingdings" pitchFamily="2" charset="2"/>
              </a:rPr>
              <a:t>Σύγχρονες δημοκρατικές κοινωνίες </a:t>
            </a:r>
            <a:r>
              <a:rPr lang="el-GR" sz="2800" dirty="0">
                <a:latin typeface="Times New Roman" pitchFamily="18" charset="0"/>
                <a:cs typeface="Times New Roman" pitchFamily="18" charset="0"/>
                <a:sym typeface="Wingdings" pitchFamily="2" charset="2"/>
              </a:rPr>
              <a:t> </a:t>
            </a:r>
            <a:r>
              <a:rPr lang="el-GR" sz="2800" b="1" u="sng" dirty="0">
                <a:latin typeface="Times New Roman" pitchFamily="18" charset="0"/>
                <a:cs typeface="Times New Roman" pitchFamily="18" charset="0"/>
                <a:sym typeface="Wingdings" pitchFamily="2" charset="2"/>
              </a:rPr>
              <a:t>Υπουργός Παιδείας </a:t>
            </a:r>
            <a:r>
              <a:rPr lang="el-GR" sz="2800" dirty="0">
                <a:latin typeface="Times New Roman" pitchFamily="18" charset="0"/>
                <a:cs typeface="Times New Roman" pitchFamily="18" charset="0"/>
                <a:sym typeface="Wingdings" pitchFamily="2" charset="2"/>
              </a:rPr>
              <a:t>= κύριος υπεύθυνος για τη διαμόρφωση της εκπαιδευτικής πολιτικής</a:t>
            </a:r>
          </a:p>
          <a:p>
            <a:pPr>
              <a:lnSpc>
                <a:spcPct val="150000"/>
              </a:lnSpc>
              <a:buNone/>
            </a:pPr>
            <a:endParaRPr lang="el-GR" sz="2800" dirty="0">
              <a:latin typeface="Times New Roman" pitchFamily="18" charset="0"/>
              <a:cs typeface="Times New Roman" pitchFamily="18" charset="0"/>
              <a:sym typeface="Wingdings" pitchFamily="2" charset="2"/>
            </a:endParaRPr>
          </a:p>
          <a:p>
            <a:pPr algn="ctr">
              <a:lnSpc>
                <a:spcPct val="150000"/>
              </a:lnSpc>
              <a:buNone/>
            </a:pPr>
            <a:r>
              <a:rPr lang="el-GR" sz="2800" b="1" u="sng" dirty="0">
                <a:solidFill>
                  <a:srgbClr val="FF0000"/>
                </a:solidFill>
                <a:latin typeface="Times New Roman" pitchFamily="18" charset="0"/>
                <a:cs typeface="Times New Roman" pitchFamily="18" charset="0"/>
                <a:sym typeface="Wingdings" pitchFamily="2" charset="2"/>
              </a:rPr>
              <a:t>Καθώς και</a:t>
            </a:r>
            <a:r>
              <a:rPr lang="en-US" sz="2800" b="1" u="sng" dirty="0">
                <a:solidFill>
                  <a:srgbClr val="FF0000"/>
                </a:solidFill>
                <a:latin typeface="Times New Roman" pitchFamily="18" charset="0"/>
                <a:cs typeface="Times New Roman" pitchFamily="18" charset="0"/>
                <a:sym typeface="Wingdings" pitchFamily="2" charset="2"/>
              </a:rPr>
              <a:t>:</a:t>
            </a:r>
            <a:r>
              <a:rPr lang="el-GR" sz="2800" dirty="0">
                <a:solidFill>
                  <a:srgbClr val="FF0000"/>
                </a:solidFill>
                <a:latin typeface="Times New Roman" pitchFamily="18" charset="0"/>
                <a:cs typeface="Times New Roman" pitchFamily="18" charset="0"/>
                <a:sym typeface="Wingdings" pitchFamily="2" charset="2"/>
              </a:rPr>
              <a:t> </a:t>
            </a:r>
          </a:p>
          <a:p>
            <a:pPr>
              <a:lnSpc>
                <a:spcPct val="150000"/>
              </a:lnSpc>
              <a:buNone/>
            </a:pPr>
            <a:r>
              <a:rPr lang="el-GR" sz="2800" b="1" u="sng" dirty="0">
                <a:latin typeface="Times New Roman" pitchFamily="18" charset="0"/>
                <a:cs typeface="Times New Roman" pitchFamily="18" charset="0"/>
                <a:sym typeface="Wingdings" pitchFamily="2" charset="2"/>
              </a:rPr>
              <a:t>Πολλές άλλες κοινωνικές ομάδες </a:t>
            </a:r>
            <a:r>
              <a:rPr lang="el-GR" sz="2800" dirty="0">
                <a:latin typeface="Times New Roman" pitchFamily="18" charset="0"/>
                <a:cs typeface="Times New Roman" pitchFamily="18" charset="0"/>
                <a:sym typeface="Wingdings" pitchFamily="2" charset="2"/>
              </a:rPr>
              <a:t>(αντιπολίτευση, εκπαιδευτικοί, γονείς, μαθητές, τοπική αυτοδιοίκηση)</a:t>
            </a:r>
          </a:p>
          <a:p>
            <a:pPr>
              <a:lnSpc>
                <a:spcPct val="150000"/>
              </a:lnSpc>
              <a:buNone/>
            </a:pPr>
            <a:endParaRPr lang="el-GR" sz="2800" dirty="0">
              <a:latin typeface="Times New Roman" pitchFamily="18" charset="0"/>
              <a:cs typeface="Times New Roman" pitchFamily="18" charset="0"/>
              <a:sym typeface="Wingdings" pitchFamily="2" charset="2"/>
            </a:endParaRPr>
          </a:p>
          <a:p>
            <a:pPr>
              <a:lnSpc>
                <a:spcPct val="150000"/>
              </a:lnSpc>
              <a:buNone/>
            </a:pPr>
            <a:r>
              <a:rPr lang="el-GR" sz="2800" dirty="0">
                <a:latin typeface="Times New Roman" pitchFamily="18" charset="0"/>
                <a:cs typeface="Times New Roman" pitchFamily="18" charset="0"/>
                <a:sym typeface="Wingdings" pitchFamily="2" charset="2"/>
              </a:rPr>
              <a:t> </a:t>
            </a:r>
            <a:r>
              <a:rPr lang="el-GR" sz="2400" b="1" dirty="0">
                <a:latin typeface="Times New Roman" pitchFamily="18" charset="0"/>
                <a:cs typeface="Times New Roman" pitchFamily="18" charset="0"/>
                <a:sym typeface="Wingdings" pitchFamily="2" charset="2"/>
              </a:rPr>
              <a:t>η τελική εκπαιδευτική πολιτική διαμορφώνεται και νομιμοποιείται αφού ακουστούν οι απόψεις όλων των ενδιαφερόμενων κοινωνικών ομάδων  </a:t>
            </a:r>
            <a:r>
              <a:rPr lang="el-GR" sz="2400" b="1" u="sng" dirty="0">
                <a:latin typeface="Times New Roman" pitchFamily="18" charset="0"/>
                <a:cs typeface="Times New Roman" pitchFamily="18" charset="0"/>
                <a:sym typeface="Wingdings" pitchFamily="2" charset="2"/>
              </a:rPr>
              <a:t>κοινωνική συναίνεση </a:t>
            </a:r>
          </a:p>
        </p:txBody>
      </p:sp>
      <p:sp>
        <p:nvSpPr>
          <p:cNvPr id="3" name="2 - Θέση αριθμού διαφάνειας"/>
          <p:cNvSpPr>
            <a:spLocks noGrp="1"/>
          </p:cNvSpPr>
          <p:nvPr>
            <p:ph type="sldNum" sz="quarter" idx="12"/>
          </p:nvPr>
        </p:nvSpPr>
        <p:spPr/>
        <p:txBody>
          <a:bodyPr/>
          <a:lstStyle/>
          <a:p>
            <a:fld id="{19A780D4-F9B1-4887-9D90-50D485DCC51C}" type="slidenum">
              <a:rPr lang="el-GR" smtClean="0"/>
              <a:pPr/>
              <a:t>19</a:t>
            </a:fld>
            <a:endParaRPr lang="el-G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r>
              <a:rPr lang="el-GR" dirty="0"/>
              <a:t>Εκπαιδευτική διοίκηση </a:t>
            </a:r>
          </a:p>
        </p:txBody>
      </p:sp>
      <p:sp>
        <p:nvSpPr>
          <p:cNvPr id="4" name="3 - Θέση αριθμού διαφάνειας"/>
          <p:cNvSpPr>
            <a:spLocks noGrp="1"/>
          </p:cNvSpPr>
          <p:nvPr>
            <p:ph type="sldNum" sz="quarter" idx="12"/>
          </p:nvPr>
        </p:nvSpPr>
        <p:spPr/>
        <p:txBody>
          <a:bodyPr/>
          <a:lstStyle/>
          <a:p>
            <a:fld id="{DD1FDA0D-1390-47F8-957C-61C4168CF609}" type="slidenum">
              <a:rPr lang="el-GR" smtClean="0"/>
              <a:pPr/>
              <a:t>2</a:t>
            </a:fld>
            <a:endParaRPr lang="el-G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2 - Θέση περιεχομένου"/>
          <p:cNvSpPr>
            <a:spLocks noGrp="1"/>
          </p:cNvSpPr>
          <p:nvPr>
            <p:ph idx="1"/>
          </p:nvPr>
        </p:nvSpPr>
        <p:spPr>
          <a:xfrm>
            <a:off x="0" y="0"/>
            <a:ext cx="9144000" cy="6858000"/>
          </a:xfrm>
        </p:spPr>
        <p:txBody>
          <a:bodyPr>
            <a:normAutofit fontScale="55000" lnSpcReduction="20000"/>
          </a:bodyPr>
          <a:lstStyle/>
          <a:p>
            <a:pPr>
              <a:lnSpc>
                <a:spcPct val="150000"/>
              </a:lnSpc>
              <a:buFont typeface="Wingdings 2" pitchFamily="18" charset="2"/>
              <a:buNone/>
            </a:pPr>
            <a:r>
              <a:rPr lang="el-GR" sz="3300" b="1" u="sng" dirty="0">
                <a:solidFill>
                  <a:srgbClr val="FF0000"/>
                </a:solidFill>
                <a:latin typeface="Times New Roman" pitchFamily="18" charset="0"/>
                <a:cs typeface="Times New Roman" pitchFamily="18" charset="0"/>
              </a:rPr>
              <a:t>Παράγοντες που επηρεάζουν την εκπαιδευτική πολιτική</a:t>
            </a:r>
          </a:p>
          <a:p>
            <a:pPr>
              <a:lnSpc>
                <a:spcPct val="150000"/>
              </a:lnSpc>
              <a:buFont typeface="Wingdings 2" pitchFamily="18" charset="2"/>
              <a:buNone/>
            </a:pPr>
            <a:endParaRPr lang="el-GR" sz="3300" b="1" u="sng" dirty="0">
              <a:solidFill>
                <a:srgbClr val="FF0000"/>
              </a:solidFill>
              <a:latin typeface="Times New Roman" pitchFamily="18" charset="0"/>
              <a:cs typeface="Times New Roman" pitchFamily="18" charset="0"/>
            </a:endParaRPr>
          </a:p>
          <a:p>
            <a:pPr>
              <a:lnSpc>
                <a:spcPct val="150000"/>
              </a:lnSpc>
            </a:pPr>
            <a:r>
              <a:rPr lang="el-GR" sz="3500" b="1" u="sng" dirty="0">
                <a:latin typeface="Times New Roman" pitchFamily="18" charset="0"/>
                <a:cs typeface="Times New Roman" pitchFamily="18" charset="0"/>
              </a:rPr>
              <a:t>Πολιτικός παράγοντας </a:t>
            </a:r>
            <a:r>
              <a:rPr lang="el-GR" sz="3500" dirty="0">
                <a:latin typeface="Times New Roman" pitchFamily="18" charset="0"/>
                <a:cs typeface="Times New Roman" pitchFamily="18" charset="0"/>
                <a:sym typeface="Wingdings" pitchFamily="2" charset="2"/>
              </a:rPr>
              <a:t> κυβερνητική πολιτική (εκπαιδευτικά προγράμματα, σχολική ζωή)</a:t>
            </a:r>
          </a:p>
          <a:p>
            <a:pPr>
              <a:lnSpc>
                <a:spcPct val="150000"/>
              </a:lnSpc>
            </a:pPr>
            <a:endParaRPr lang="el-GR" sz="3500" dirty="0">
              <a:latin typeface="Times New Roman" pitchFamily="18" charset="0"/>
              <a:cs typeface="Times New Roman" pitchFamily="18" charset="0"/>
              <a:sym typeface="Wingdings" pitchFamily="2" charset="2"/>
            </a:endParaRPr>
          </a:p>
          <a:p>
            <a:pPr>
              <a:lnSpc>
                <a:spcPct val="150000"/>
              </a:lnSpc>
            </a:pPr>
            <a:r>
              <a:rPr lang="el-GR" sz="3500" b="1" u="sng" dirty="0">
                <a:latin typeface="Times New Roman" pitchFamily="18" charset="0"/>
                <a:cs typeface="Times New Roman" pitchFamily="18" charset="0"/>
                <a:sym typeface="Wingdings" pitchFamily="2" charset="2"/>
              </a:rPr>
              <a:t>Θρησκευτικός παράγοντας </a:t>
            </a:r>
            <a:r>
              <a:rPr lang="el-GR" sz="3500" dirty="0">
                <a:latin typeface="Times New Roman" pitchFamily="18" charset="0"/>
                <a:cs typeface="Times New Roman" pitchFamily="18" charset="0"/>
                <a:sym typeface="Wingdings" pitchFamily="2" charset="2"/>
              </a:rPr>
              <a:t> η στάση της Εκκλησίας (διαιώνιση θρησκευτικών ιδανικών και δογμάτων)</a:t>
            </a:r>
          </a:p>
          <a:p>
            <a:pPr>
              <a:lnSpc>
                <a:spcPct val="150000"/>
              </a:lnSpc>
            </a:pPr>
            <a:endParaRPr lang="el-GR" sz="3500" dirty="0">
              <a:latin typeface="Times New Roman" pitchFamily="18" charset="0"/>
              <a:cs typeface="Times New Roman" pitchFamily="18" charset="0"/>
              <a:sym typeface="Wingdings" pitchFamily="2" charset="2"/>
            </a:endParaRPr>
          </a:p>
          <a:p>
            <a:pPr>
              <a:lnSpc>
                <a:spcPct val="150000"/>
              </a:lnSpc>
            </a:pPr>
            <a:r>
              <a:rPr lang="el-GR" sz="3500" b="1" u="sng" dirty="0">
                <a:latin typeface="Times New Roman" pitchFamily="18" charset="0"/>
                <a:cs typeface="Times New Roman" pitchFamily="18" charset="0"/>
                <a:sym typeface="Wingdings" pitchFamily="2" charset="2"/>
              </a:rPr>
              <a:t>Οικονομικός παράγοντας </a:t>
            </a:r>
            <a:r>
              <a:rPr lang="el-GR" sz="3500" dirty="0">
                <a:latin typeface="Times New Roman" pitchFamily="18" charset="0"/>
                <a:cs typeface="Times New Roman" pitchFamily="18" charset="0"/>
                <a:sym typeface="Wingdings" pitchFamily="2" charset="2"/>
              </a:rPr>
              <a:t> </a:t>
            </a:r>
            <a:r>
              <a:rPr lang="el-GR" sz="3500" u="sng" dirty="0">
                <a:latin typeface="Times New Roman" pitchFamily="18" charset="0"/>
                <a:cs typeface="Times New Roman" pitchFamily="18" charset="0"/>
                <a:sym typeface="Wingdings" pitchFamily="2" charset="2"/>
              </a:rPr>
              <a:t>συσχέτιση εκπαίδευσης με την κοινωνική και οικονομική ανάπτυξη της χώρας </a:t>
            </a:r>
            <a:r>
              <a:rPr lang="el-GR" sz="3500" dirty="0">
                <a:latin typeface="Times New Roman" pitchFamily="18" charset="0"/>
                <a:cs typeface="Times New Roman" pitchFamily="18" charset="0"/>
                <a:sym typeface="Wingdings" pitchFamily="2" charset="2"/>
              </a:rPr>
              <a:t>(εκπαίδευση ως επένδυση) &amp; τη συσχέτιση της λειτουργίας του εκπαιδευτικού συστήματος με τις </a:t>
            </a:r>
            <a:r>
              <a:rPr lang="el-GR" sz="3500" u="sng" dirty="0">
                <a:latin typeface="Times New Roman" pitchFamily="18" charset="0"/>
                <a:cs typeface="Times New Roman" pitchFamily="18" charset="0"/>
                <a:sym typeface="Wingdings" pitchFamily="2" charset="2"/>
              </a:rPr>
              <a:t>πιστώσεις που διαθέτει η κυβέρνηση </a:t>
            </a:r>
          </a:p>
          <a:p>
            <a:pPr>
              <a:lnSpc>
                <a:spcPct val="150000"/>
              </a:lnSpc>
            </a:pPr>
            <a:endParaRPr lang="el-GR" sz="3500" u="sng" dirty="0">
              <a:latin typeface="Times New Roman" pitchFamily="18" charset="0"/>
              <a:cs typeface="Times New Roman" pitchFamily="18" charset="0"/>
              <a:sym typeface="Wingdings" pitchFamily="2" charset="2"/>
            </a:endParaRPr>
          </a:p>
          <a:p>
            <a:pPr>
              <a:lnSpc>
                <a:spcPct val="150000"/>
              </a:lnSpc>
            </a:pPr>
            <a:r>
              <a:rPr lang="el-GR" sz="3500" b="1" u="sng" dirty="0" err="1">
                <a:latin typeface="Times New Roman" pitchFamily="18" charset="0"/>
                <a:cs typeface="Times New Roman" pitchFamily="18" charset="0"/>
                <a:sym typeface="Wingdings" pitchFamily="2" charset="2"/>
              </a:rPr>
              <a:t>Κοινωνικο</a:t>
            </a:r>
            <a:r>
              <a:rPr lang="el-GR" sz="3500" b="1" u="sng" dirty="0">
                <a:latin typeface="Times New Roman" pitchFamily="18" charset="0"/>
                <a:cs typeface="Times New Roman" pitchFamily="18" charset="0"/>
                <a:sym typeface="Wingdings" pitchFamily="2" charset="2"/>
              </a:rPr>
              <a:t>-πολιτιστικός παράγοντας </a:t>
            </a:r>
            <a:r>
              <a:rPr lang="el-GR" sz="3500" dirty="0">
                <a:latin typeface="Times New Roman" pitchFamily="18" charset="0"/>
                <a:cs typeface="Times New Roman" pitchFamily="18" charset="0"/>
                <a:sym typeface="Wingdings" pitchFamily="2" charset="2"/>
              </a:rPr>
              <a:t> κοινωνικοποίηση των νέων γενιών και η ομαλή ένταξή τους στη σύγχρονη κοινωνία </a:t>
            </a:r>
            <a:r>
              <a:rPr lang="el-GR" sz="3500" u="sng" dirty="0">
                <a:latin typeface="Times New Roman" pitchFamily="18" charset="0"/>
                <a:cs typeface="Times New Roman" pitchFamily="18" charset="0"/>
                <a:sym typeface="Wingdings" pitchFamily="2" charset="2"/>
              </a:rPr>
              <a:t>μέσω διδασκαλίας συγκεκριμένων αντικειμένων</a:t>
            </a:r>
            <a:r>
              <a:rPr lang="el-GR" sz="3500" dirty="0">
                <a:latin typeface="Times New Roman" pitchFamily="18" charset="0"/>
                <a:cs typeface="Times New Roman" pitchFamily="18" charset="0"/>
                <a:sym typeface="Wingdings" pitchFamily="2" charset="2"/>
              </a:rPr>
              <a:t> (δομή, παράδοση, χαρακτηριστικά, πολιτισμός της εκάστοτε κοινωνίας)</a:t>
            </a:r>
            <a:endParaRPr lang="el-GR" sz="3500" dirty="0">
              <a:latin typeface="Times New Roman" pitchFamily="18" charset="0"/>
              <a:cs typeface="Times New Roman" pitchFamily="18" charset="0"/>
            </a:endParaRPr>
          </a:p>
        </p:txBody>
      </p:sp>
      <p:sp>
        <p:nvSpPr>
          <p:cNvPr id="3" name="2 - Θέση αριθμού διαφάνειας"/>
          <p:cNvSpPr>
            <a:spLocks noGrp="1"/>
          </p:cNvSpPr>
          <p:nvPr>
            <p:ph type="sldNum" sz="quarter" idx="12"/>
          </p:nvPr>
        </p:nvSpPr>
        <p:spPr/>
        <p:txBody>
          <a:bodyPr/>
          <a:lstStyle/>
          <a:p>
            <a:fld id="{19A780D4-F9B1-4887-9D90-50D485DCC51C}" type="slidenum">
              <a:rPr lang="el-GR" smtClean="0"/>
              <a:pPr/>
              <a:t>20</a:t>
            </a:fld>
            <a:endParaRPr lang="el-G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071538" y="116632"/>
            <a:ext cx="8072462" cy="6741368"/>
          </a:xfrm>
        </p:spPr>
        <p:txBody>
          <a:bodyPr>
            <a:normAutofit fontScale="85000" lnSpcReduction="10000"/>
          </a:bodyPr>
          <a:lstStyle/>
          <a:p>
            <a:pPr>
              <a:lnSpc>
                <a:spcPct val="150000"/>
              </a:lnSpc>
              <a:buNone/>
            </a:pPr>
            <a:r>
              <a:rPr lang="el-GR" sz="1900" b="1" u="sng" dirty="0">
                <a:solidFill>
                  <a:srgbClr val="0070C0"/>
                </a:solidFill>
              </a:rPr>
              <a:t>Εσωτερική εκπαιδευτική πολιτική (= η εκπαιδευτική πολιτική της σχολικής μονάδας)</a:t>
            </a:r>
          </a:p>
          <a:p>
            <a:pPr>
              <a:lnSpc>
                <a:spcPct val="150000"/>
              </a:lnSpc>
              <a:buNone/>
            </a:pPr>
            <a:endParaRPr lang="el-GR" sz="2800" b="1" u="sng" dirty="0">
              <a:solidFill>
                <a:srgbClr val="0070C0"/>
              </a:solidFill>
            </a:endParaRPr>
          </a:p>
          <a:p>
            <a:pPr algn="just">
              <a:lnSpc>
                <a:spcPct val="150000"/>
              </a:lnSpc>
              <a:buNone/>
            </a:pPr>
            <a:r>
              <a:rPr lang="el-GR" sz="1800" dirty="0">
                <a:sym typeface="Wingdings" pitchFamily="2" charset="2"/>
              </a:rPr>
              <a:t>Εντός (σχετικών) περιθωρίων </a:t>
            </a:r>
            <a:r>
              <a:rPr lang="el-GR" sz="1800" b="1" dirty="0">
                <a:sym typeface="Wingdings" pitchFamily="2" charset="2"/>
              </a:rPr>
              <a:t>αυτονομίας</a:t>
            </a:r>
            <a:r>
              <a:rPr lang="el-GR" sz="1800" dirty="0">
                <a:sym typeface="Wingdings" pitchFamily="2" charset="2"/>
              </a:rPr>
              <a:t>  διαμόρφωση </a:t>
            </a:r>
            <a:r>
              <a:rPr lang="el-GR" sz="1800" b="1" dirty="0">
                <a:sym typeface="Wingdings" pitchFamily="2" charset="2"/>
              </a:rPr>
              <a:t>εσωτερικής εκπαιδευτικής πολιτικής </a:t>
            </a:r>
            <a:r>
              <a:rPr lang="el-GR" sz="1800" dirty="0">
                <a:sym typeface="Wingdings" pitchFamily="2" charset="2"/>
              </a:rPr>
              <a:t>και αντίστοιχης </a:t>
            </a:r>
            <a:r>
              <a:rPr lang="el-GR" sz="1800" b="1" dirty="0" err="1">
                <a:sym typeface="Wingdings" pitchFamily="2" charset="2"/>
              </a:rPr>
              <a:t>οργανωσιακής</a:t>
            </a:r>
            <a:r>
              <a:rPr lang="el-GR" sz="1800" b="1" dirty="0">
                <a:sym typeface="Wingdings" pitchFamily="2" charset="2"/>
              </a:rPr>
              <a:t> κουλτούρας </a:t>
            </a:r>
          </a:p>
          <a:p>
            <a:pPr algn="just">
              <a:lnSpc>
                <a:spcPct val="150000"/>
              </a:lnSpc>
              <a:buNone/>
            </a:pPr>
            <a:endParaRPr lang="el-GR" sz="1800" b="1" dirty="0">
              <a:sym typeface="Wingdings" pitchFamily="2" charset="2"/>
            </a:endParaRPr>
          </a:p>
          <a:p>
            <a:pPr>
              <a:lnSpc>
                <a:spcPct val="150000"/>
              </a:lnSpc>
              <a:buNone/>
            </a:pPr>
            <a:r>
              <a:rPr lang="el-GR" sz="2800" b="1" u="sng" dirty="0">
                <a:solidFill>
                  <a:srgbClr val="0070C0"/>
                </a:solidFill>
              </a:rPr>
              <a:t>Πεδία άσκησης εσωτερικής εκπαιδευτικής πολιτικής</a:t>
            </a:r>
          </a:p>
          <a:p>
            <a:pPr>
              <a:lnSpc>
                <a:spcPct val="150000"/>
              </a:lnSpc>
              <a:buBlip>
                <a:blip r:embed="rId2"/>
              </a:buBlip>
            </a:pPr>
            <a:r>
              <a:rPr lang="el-GR" sz="1800" b="1" dirty="0"/>
              <a:t>Αναλυτικό πρόγραμμα/πρόγραμμα σπουδών</a:t>
            </a:r>
            <a:endParaRPr lang="el-GR" sz="1800" dirty="0"/>
          </a:p>
          <a:p>
            <a:pPr>
              <a:lnSpc>
                <a:spcPct val="150000"/>
              </a:lnSpc>
              <a:buBlip>
                <a:blip r:embed="rId2"/>
              </a:buBlip>
            </a:pPr>
            <a:r>
              <a:rPr lang="el-GR" sz="1800" b="1" dirty="0"/>
              <a:t>Διδασκαλία</a:t>
            </a:r>
            <a:r>
              <a:rPr lang="el-GR" sz="1800" dirty="0"/>
              <a:t> (μέθοδοι και μέσα διδασκαλίας)</a:t>
            </a:r>
          </a:p>
          <a:p>
            <a:pPr>
              <a:lnSpc>
                <a:spcPct val="150000"/>
              </a:lnSpc>
              <a:buBlip>
                <a:blip r:embed="rId2"/>
              </a:buBlip>
            </a:pPr>
            <a:r>
              <a:rPr lang="el-GR" sz="1800" b="1" dirty="0"/>
              <a:t>Εξουσία (συμμετοχική διοίκηση)</a:t>
            </a:r>
            <a:endParaRPr lang="el-GR" sz="1800" dirty="0"/>
          </a:p>
          <a:p>
            <a:pPr>
              <a:lnSpc>
                <a:spcPct val="150000"/>
              </a:lnSpc>
              <a:buBlip>
                <a:blip r:embed="rId2"/>
              </a:buBlip>
            </a:pPr>
            <a:r>
              <a:rPr lang="el-GR" sz="1800" b="1" dirty="0"/>
              <a:t>Υλικά</a:t>
            </a:r>
            <a:r>
              <a:rPr lang="el-GR" sz="1800" dirty="0"/>
              <a:t> (αξιοποίηση χώρων, υλικών, μέσων διδασκαλίας)</a:t>
            </a:r>
          </a:p>
          <a:p>
            <a:pPr>
              <a:lnSpc>
                <a:spcPct val="150000"/>
              </a:lnSpc>
              <a:buBlip>
                <a:blip r:embed="rId2"/>
              </a:buBlip>
            </a:pPr>
            <a:r>
              <a:rPr lang="el-GR" sz="1800" b="1" dirty="0"/>
              <a:t>Ανθρώπινο δυναμικό </a:t>
            </a:r>
            <a:r>
              <a:rPr lang="el-GR" sz="1800" dirty="0"/>
              <a:t>(υποστήριξη, επαγγελματική εξέλιξη και ανάπτυξη)</a:t>
            </a:r>
          </a:p>
          <a:p>
            <a:pPr>
              <a:lnSpc>
                <a:spcPct val="150000"/>
              </a:lnSpc>
              <a:buBlip>
                <a:blip r:embed="rId2"/>
              </a:buBlip>
            </a:pPr>
            <a:r>
              <a:rPr lang="el-GR" sz="1800" b="1" dirty="0"/>
              <a:t>Χρόνος</a:t>
            </a:r>
            <a:r>
              <a:rPr lang="el-GR" sz="1800" dirty="0"/>
              <a:t> (κατάλληλη αξιοποίηση του χρόνου, ιεράρχηση προτεραιοτήτων, κτλ)</a:t>
            </a:r>
          </a:p>
          <a:p>
            <a:pPr>
              <a:lnSpc>
                <a:spcPct val="150000"/>
              </a:lnSpc>
              <a:buBlip>
                <a:blip r:embed="rId2"/>
              </a:buBlip>
            </a:pPr>
            <a:r>
              <a:rPr lang="el-GR" sz="1800" b="1" dirty="0"/>
              <a:t>Οικονομικά</a:t>
            </a:r>
            <a:endParaRPr lang="en-US" sz="1800" dirty="0"/>
          </a:p>
          <a:p>
            <a:pPr>
              <a:lnSpc>
                <a:spcPct val="150000"/>
              </a:lnSpc>
              <a:buBlip>
                <a:blip r:embed="rId2"/>
              </a:buBlip>
            </a:pPr>
            <a:r>
              <a:rPr lang="el-GR" sz="1800" b="1" dirty="0"/>
              <a:t>Στελέχωση </a:t>
            </a:r>
          </a:p>
          <a:p>
            <a:pPr>
              <a:lnSpc>
                <a:spcPct val="150000"/>
              </a:lnSpc>
              <a:buBlip>
                <a:blip r:embed="rId2"/>
              </a:buBlip>
            </a:pPr>
            <a:r>
              <a:rPr lang="el-GR" sz="1800" b="1" dirty="0"/>
              <a:t>Εκπαιδευτικό υλικό</a:t>
            </a:r>
          </a:p>
          <a:p>
            <a:pPr algn="just">
              <a:lnSpc>
                <a:spcPct val="150000"/>
              </a:lnSpc>
              <a:buNone/>
            </a:pPr>
            <a:endParaRPr lang="el-GR" sz="1800" dirty="0"/>
          </a:p>
          <a:p>
            <a:pPr algn="ctr">
              <a:lnSpc>
                <a:spcPct val="150000"/>
              </a:lnSpc>
              <a:buNone/>
            </a:pPr>
            <a:endParaRPr lang="el-GR" sz="1800" b="1" dirty="0"/>
          </a:p>
          <a:p>
            <a:pPr>
              <a:buNone/>
            </a:pPr>
            <a:endParaRPr lang="el-GR" sz="2800" b="1" u="sng" dirty="0">
              <a:solidFill>
                <a:srgbClr val="0070C0"/>
              </a:solidFill>
            </a:endParaRPr>
          </a:p>
        </p:txBody>
      </p:sp>
      <p:pic>
        <p:nvPicPr>
          <p:cNvPr id="4" name="3 - Εικόνα" descr="curriculum-education.jpg"/>
          <p:cNvPicPr>
            <a:picLocks noChangeAspect="1"/>
          </p:cNvPicPr>
          <p:nvPr/>
        </p:nvPicPr>
        <p:blipFill>
          <a:blip r:embed="rId3" cstate="print"/>
          <a:stretch>
            <a:fillRect/>
          </a:stretch>
        </p:blipFill>
        <p:spPr>
          <a:xfrm>
            <a:off x="0" y="188640"/>
            <a:ext cx="1115616" cy="1064977"/>
          </a:xfrm>
          <a:prstGeom prst="rect">
            <a:avLst/>
          </a:prstGeom>
        </p:spPr>
      </p:pic>
      <p:pic>
        <p:nvPicPr>
          <p:cNvPr id="6" name="5 - Εικόνα" descr="human resources.jfif"/>
          <p:cNvPicPr>
            <a:picLocks noChangeAspect="1"/>
          </p:cNvPicPr>
          <p:nvPr/>
        </p:nvPicPr>
        <p:blipFill>
          <a:blip r:embed="rId4" cstate="print"/>
          <a:stretch>
            <a:fillRect/>
          </a:stretch>
        </p:blipFill>
        <p:spPr>
          <a:xfrm>
            <a:off x="0" y="1412776"/>
            <a:ext cx="1115616" cy="1152128"/>
          </a:xfrm>
          <a:prstGeom prst="rect">
            <a:avLst/>
          </a:prstGeom>
        </p:spPr>
      </p:pic>
      <p:pic>
        <p:nvPicPr>
          <p:cNvPr id="7" name="6 - Εικόνα" descr="Innovation.jpeg"/>
          <p:cNvPicPr>
            <a:picLocks noChangeAspect="1"/>
          </p:cNvPicPr>
          <p:nvPr/>
        </p:nvPicPr>
        <p:blipFill>
          <a:blip r:embed="rId5" cstate="print"/>
          <a:stretch>
            <a:fillRect/>
          </a:stretch>
        </p:blipFill>
        <p:spPr>
          <a:xfrm>
            <a:off x="0" y="2708920"/>
            <a:ext cx="1043608" cy="1154782"/>
          </a:xfrm>
          <a:prstGeom prst="rect">
            <a:avLst/>
          </a:prstGeom>
          <a:effectLst>
            <a:outerShdw blurRad="50800" dist="50800" dir="5400000" algn="ctr" rotWithShape="0">
              <a:srgbClr val="000000"/>
            </a:outerShdw>
          </a:effectLst>
        </p:spPr>
      </p:pic>
      <p:pic>
        <p:nvPicPr>
          <p:cNvPr id="8" name="7 - Εικόνα" descr="time.jfif"/>
          <p:cNvPicPr>
            <a:picLocks noChangeAspect="1"/>
          </p:cNvPicPr>
          <p:nvPr/>
        </p:nvPicPr>
        <p:blipFill>
          <a:blip r:embed="rId6" cstate="print"/>
          <a:stretch>
            <a:fillRect/>
          </a:stretch>
        </p:blipFill>
        <p:spPr>
          <a:xfrm>
            <a:off x="0" y="4149080"/>
            <a:ext cx="1043608" cy="936104"/>
          </a:xfrm>
          <a:prstGeom prst="rect">
            <a:avLst/>
          </a:prstGeom>
        </p:spPr>
      </p:pic>
      <p:pic>
        <p:nvPicPr>
          <p:cNvPr id="9" name="8 - Εικόνα" descr="collective management.jfif"/>
          <p:cNvPicPr>
            <a:picLocks noChangeAspect="1"/>
          </p:cNvPicPr>
          <p:nvPr/>
        </p:nvPicPr>
        <p:blipFill>
          <a:blip r:embed="rId7" cstate="print"/>
          <a:stretch>
            <a:fillRect/>
          </a:stretch>
        </p:blipFill>
        <p:spPr>
          <a:xfrm>
            <a:off x="0" y="5373216"/>
            <a:ext cx="1043608" cy="1296144"/>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0"/>
            <a:ext cx="9144000" cy="6858000"/>
          </a:xfrm>
        </p:spPr>
        <p:txBody>
          <a:bodyPr>
            <a:normAutofit fontScale="70000" lnSpcReduction="20000"/>
          </a:bodyPr>
          <a:lstStyle/>
          <a:p>
            <a:pPr>
              <a:lnSpc>
                <a:spcPct val="170000"/>
              </a:lnSpc>
              <a:buNone/>
            </a:pPr>
            <a:r>
              <a:rPr lang="el-GR" b="1" u="sng" dirty="0">
                <a:solidFill>
                  <a:srgbClr val="0070C0"/>
                </a:solidFill>
              </a:rPr>
              <a:t>Εννοιολογική αποσαφήνιση </a:t>
            </a:r>
            <a:endParaRPr lang="el-GR" b="1" u="sng" dirty="0"/>
          </a:p>
          <a:p>
            <a:pPr>
              <a:lnSpc>
                <a:spcPct val="170000"/>
              </a:lnSpc>
              <a:buNone/>
            </a:pPr>
            <a:r>
              <a:rPr lang="el-GR" b="1" u="sng" dirty="0"/>
              <a:t>Διοίκηση της εκπαίδευσης</a:t>
            </a:r>
            <a:r>
              <a:rPr lang="en-US" b="1" u="sng" dirty="0"/>
              <a:t>:</a:t>
            </a:r>
            <a:r>
              <a:rPr lang="el-GR" b="1" u="sng" dirty="0"/>
              <a:t> </a:t>
            </a:r>
            <a:r>
              <a:rPr lang="el-GR" dirty="0"/>
              <a:t>ένα σύστημα δράσης που συνίσταται στην </a:t>
            </a:r>
            <a:r>
              <a:rPr lang="el-GR" i="1" u="sng" dirty="0"/>
              <a:t>ορθολογική χρησιμοποίηση των </a:t>
            </a:r>
            <a:r>
              <a:rPr lang="el-GR" i="1" u="sng" dirty="0">
                <a:solidFill>
                  <a:srgbClr val="FF0000"/>
                </a:solidFill>
              </a:rPr>
              <a:t>διαθέσιμων πόρων </a:t>
            </a:r>
            <a:r>
              <a:rPr lang="el-GR" dirty="0"/>
              <a:t>(ανθρώπινων και υλικών), μέσω </a:t>
            </a:r>
            <a:r>
              <a:rPr lang="el-GR" u="sng" dirty="0">
                <a:solidFill>
                  <a:srgbClr val="FF0000"/>
                </a:solidFill>
              </a:rPr>
              <a:t>συνεργασίας</a:t>
            </a:r>
            <a:r>
              <a:rPr lang="el-GR" dirty="0"/>
              <a:t>, για την </a:t>
            </a:r>
            <a:r>
              <a:rPr lang="el-GR" i="1" u="sng" dirty="0"/>
              <a:t>πραγματοποίηση των </a:t>
            </a:r>
            <a:r>
              <a:rPr lang="el-GR" i="1" u="sng" dirty="0">
                <a:solidFill>
                  <a:srgbClr val="FF0000"/>
                </a:solidFill>
              </a:rPr>
              <a:t>στόχων (διδασκαλία &amp; μάθηση)</a:t>
            </a:r>
            <a:r>
              <a:rPr lang="el-GR" i="1" u="sng" dirty="0"/>
              <a:t> </a:t>
            </a:r>
            <a:r>
              <a:rPr lang="el-GR" dirty="0"/>
              <a:t>που επιδιώκονται από τους διάφορους τύπους εκπαιδευτικών οργανισμών.</a:t>
            </a:r>
          </a:p>
          <a:p>
            <a:pPr>
              <a:lnSpc>
                <a:spcPct val="170000"/>
              </a:lnSpc>
              <a:buNone/>
            </a:pPr>
            <a:endParaRPr lang="el-GR" dirty="0"/>
          </a:p>
          <a:p>
            <a:pPr>
              <a:lnSpc>
                <a:spcPct val="170000"/>
              </a:lnSpc>
              <a:buNone/>
            </a:pPr>
            <a:r>
              <a:rPr lang="el-GR" u="sng" dirty="0"/>
              <a:t>Συνεργασία διευθυντή με</a:t>
            </a:r>
            <a:r>
              <a:rPr lang="en-US" u="sng" dirty="0"/>
              <a:t>:</a:t>
            </a:r>
            <a:r>
              <a:rPr lang="el-GR" u="sng" dirty="0"/>
              <a:t> </a:t>
            </a:r>
          </a:p>
          <a:p>
            <a:pPr>
              <a:lnSpc>
                <a:spcPct val="170000"/>
              </a:lnSpc>
            </a:pPr>
            <a:r>
              <a:rPr lang="el-GR" dirty="0"/>
              <a:t>Εκπαιδευτικούς</a:t>
            </a:r>
          </a:p>
          <a:p>
            <a:pPr>
              <a:lnSpc>
                <a:spcPct val="170000"/>
              </a:lnSpc>
            </a:pPr>
            <a:r>
              <a:rPr lang="el-GR" dirty="0"/>
              <a:t>Διοικητικό προσωπικό</a:t>
            </a:r>
          </a:p>
          <a:p>
            <a:pPr>
              <a:lnSpc>
                <a:spcPct val="170000"/>
              </a:lnSpc>
            </a:pPr>
            <a:r>
              <a:rPr lang="el-GR" dirty="0"/>
              <a:t>Γονείς μαθητών</a:t>
            </a:r>
          </a:p>
          <a:p>
            <a:pPr>
              <a:lnSpc>
                <a:spcPct val="170000"/>
              </a:lnSpc>
            </a:pPr>
            <a:r>
              <a:rPr lang="el-GR" dirty="0"/>
              <a:t>Τοπική κοινωνία και εξωτερικούς φορείς</a:t>
            </a:r>
          </a:p>
          <a:p>
            <a:pPr>
              <a:buNone/>
            </a:pPr>
            <a:endParaRPr lang="el-GR" b="1" u="sng" dirty="0"/>
          </a:p>
        </p:txBody>
      </p:sp>
      <p:sp>
        <p:nvSpPr>
          <p:cNvPr id="4" name="3 - Θέση αριθμού διαφάνειας"/>
          <p:cNvSpPr>
            <a:spLocks noGrp="1"/>
          </p:cNvSpPr>
          <p:nvPr>
            <p:ph type="sldNum" sz="quarter" idx="12"/>
          </p:nvPr>
        </p:nvSpPr>
        <p:spPr/>
        <p:txBody>
          <a:bodyPr/>
          <a:lstStyle/>
          <a:p>
            <a:fld id="{B274D573-3CD0-4BC5-8A95-B0756FB543D6}" type="slidenum">
              <a:rPr lang="el-GR" smtClean="0"/>
              <a:pPr/>
              <a:t>3</a:t>
            </a:fld>
            <a:endParaRPr lang="el-G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0"/>
            <a:ext cx="9144000" cy="6858000"/>
          </a:xfrm>
        </p:spPr>
        <p:txBody>
          <a:bodyPr>
            <a:normAutofit fontScale="47500" lnSpcReduction="20000"/>
          </a:bodyPr>
          <a:lstStyle/>
          <a:p>
            <a:pPr>
              <a:lnSpc>
                <a:spcPct val="170000"/>
              </a:lnSpc>
              <a:buNone/>
            </a:pPr>
            <a:r>
              <a:rPr lang="el-GR" sz="3400" b="1" u="sng" dirty="0">
                <a:solidFill>
                  <a:srgbClr val="002060"/>
                </a:solidFill>
              </a:rPr>
              <a:t>Το έργο της εκπαιδευτικής διοίκησης μέσω της δραστηριότητας των ηγετικών της στελεχών</a:t>
            </a:r>
            <a:r>
              <a:rPr lang="en-US" sz="3400" b="1" u="sng" dirty="0">
                <a:solidFill>
                  <a:srgbClr val="002060"/>
                </a:solidFill>
              </a:rPr>
              <a:t>:</a:t>
            </a:r>
            <a:endParaRPr lang="el-GR" u="sng" dirty="0">
              <a:solidFill>
                <a:srgbClr val="002060"/>
              </a:solidFill>
            </a:endParaRPr>
          </a:p>
          <a:p>
            <a:pPr>
              <a:lnSpc>
                <a:spcPct val="170000"/>
              </a:lnSpc>
              <a:buBlip>
                <a:blip r:embed="rId2"/>
              </a:buBlip>
            </a:pPr>
            <a:r>
              <a:rPr lang="el-GR" sz="3800" b="1" dirty="0">
                <a:solidFill>
                  <a:srgbClr val="FF0000"/>
                </a:solidFill>
              </a:rPr>
              <a:t>Ακριβής προσδιορισμός των εκπαιδευτικών στόχων </a:t>
            </a:r>
            <a:r>
              <a:rPr lang="el-GR" sz="3800" dirty="0"/>
              <a:t>που εκφράζουν τη συνισταμένη των </a:t>
            </a:r>
            <a:r>
              <a:rPr lang="el-GR" sz="3800" b="1" dirty="0"/>
              <a:t>ατομικών στόχων όλων των μελών </a:t>
            </a:r>
            <a:r>
              <a:rPr lang="el-GR" sz="3800" dirty="0"/>
              <a:t>της σχολικής κοινότητας (διδάσκοντες, μαθητές, γονείς, εξωτερικοί φορείς, κα.).</a:t>
            </a:r>
          </a:p>
          <a:p>
            <a:pPr>
              <a:lnSpc>
                <a:spcPct val="170000"/>
              </a:lnSpc>
              <a:buBlip>
                <a:blip r:embed="rId2"/>
              </a:buBlip>
            </a:pPr>
            <a:endParaRPr lang="el-GR" sz="3800" dirty="0"/>
          </a:p>
          <a:p>
            <a:pPr>
              <a:lnSpc>
                <a:spcPct val="170000"/>
              </a:lnSpc>
              <a:buBlip>
                <a:blip r:embed="rId2"/>
              </a:buBlip>
            </a:pPr>
            <a:r>
              <a:rPr lang="el-GR" sz="3800" dirty="0"/>
              <a:t>Εφαρμογή των </a:t>
            </a:r>
            <a:r>
              <a:rPr lang="el-GR" sz="3800" b="1" dirty="0">
                <a:solidFill>
                  <a:srgbClr val="FF0000"/>
                </a:solidFill>
              </a:rPr>
              <a:t>κανόνων δικαίου </a:t>
            </a:r>
            <a:r>
              <a:rPr lang="el-GR" sz="3800" b="1" dirty="0"/>
              <a:t>που ρυθμίζουν τον τρόπο οργάνωσης και λειτουργίας </a:t>
            </a:r>
            <a:r>
              <a:rPr lang="el-GR" sz="3800" dirty="0"/>
              <a:t>των εκπαιδευτικών οργανισμών.</a:t>
            </a:r>
          </a:p>
          <a:p>
            <a:pPr>
              <a:lnSpc>
                <a:spcPct val="170000"/>
              </a:lnSpc>
              <a:buBlip>
                <a:blip r:embed="rId2"/>
              </a:buBlip>
            </a:pPr>
            <a:endParaRPr lang="el-GR" sz="3800" dirty="0"/>
          </a:p>
          <a:p>
            <a:pPr>
              <a:lnSpc>
                <a:spcPct val="170000"/>
              </a:lnSpc>
              <a:buBlip>
                <a:blip r:embed="rId2"/>
              </a:buBlip>
            </a:pPr>
            <a:r>
              <a:rPr lang="el-GR" sz="3800" dirty="0"/>
              <a:t>Δημιουργία και διατήρηση του </a:t>
            </a:r>
            <a:r>
              <a:rPr lang="el-GR" sz="3800" b="1" dirty="0">
                <a:solidFill>
                  <a:srgbClr val="FF0000"/>
                </a:solidFill>
              </a:rPr>
              <a:t>κατάλληλου εργασιακού περιβάλλοντος</a:t>
            </a:r>
            <a:r>
              <a:rPr lang="el-GR" sz="3800" dirty="0"/>
              <a:t>, ώστε να προάγεται η ομαδική προσπάθεια, μέσω του </a:t>
            </a:r>
            <a:r>
              <a:rPr lang="el-GR" sz="3800" b="1" dirty="0"/>
              <a:t>συντονισμού</a:t>
            </a:r>
            <a:r>
              <a:rPr lang="el-GR" sz="3800" dirty="0"/>
              <a:t> και της </a:t>
            </a:r>
            <a:r>
              <a:rPr lang="el-GR" sz="3800" b="1" dirty="0"/>
              <a:t>συνεργασίας</a:t>
            </a:r>
            <a:r>
              <a:rPr lang="el-GR" sz="3800" dirty="0"/>
              <a:t> όλων των ατομικών δραστηριοτήτων, με συστηματικό και αποτελεσματικό τρόπο.</a:t>
            </a:r>
          </a:p>
          <a:p>
            <a:pPr>
              <a:lnSpc>
                <a:spcPct val="170000"/>
              </a:lnSpc>
              <a:buBlip>
                <a:blip r:embed="rId2"/>
              </a:buBlip>
            </a:pPr>
            <a:endParaRPr lang="el-GR" sz="3800" dirty="0"/>
          </a:p>
          <a:p>
            <a:pPr>
              <a:lnSpc>
                <a:spcPct val="170000"/>
              </a:lnSpc>
              <a:buBlip>
                <a:blip r:embed="rId2"/>
              </a:buBlip>
            </a:pPr>
            <a:r>
              <a:rPr lang="el-GR" sz="3800" dirty="0"/>
              <a:t>Καλύτερη δυνατή </a:t>
            </a:r>
            <a:r>
              <a:rPr lang="el-GR" sz="3800" b="1" dirty="0">
                <a:solidFill>
                  <a:srgbClr val="FF0000"/>
                </a:solidFill>
              </a:rPr>
              <a:t>αξιοποίηση των διαθέσιμων πόρων </a:t>
            </a:r>
            <a:r>
              <a:rPr lang="el-GR" sz="3800" dirty="0"/>
              <a:t>(ανθρώπινων και υλικών) για τη βελτίωση της εκπαιδευτικής διαδικασίας.</a:t>
            </a:r>
          </a:p>
          <a:p>
            <a:pPr>
              <a:lnSpc>
                <a:spcPct val="170000"/>
              </a:lnSpc>
              <a:buBlip>
                <a:blip r:embed="rId2"/>
              </a:buBlip>
            </a:pPr>
            <a:endParaRPr lang="el-GR" dirty="0"/>
          </a:p>
          <a:p>
            <a:pPr>
              <a:buNone/>
            </a:pPr>
            <a:endParaRPr lang="el-GR" dirty="0"/>
          </a:p>
        </p:txBody>
      </p:sp>
      <p:sp>
        <p:nvSpPr>
          <p:cNvPr id="4" name="3 - Θέση αριθμού διαφάνειας"/>
          <p:cNvSpPr>
            <a:spLocks noGrp="1"/>
          </p:cNvSpPr>
          <p:nvPr>
            <p:ph type="sldNum" sz="quarter" idx="12"/>
          </p:nvPr>
        </p:nvSpPr>
        <p:spPr/>
        <p:txBody>
          <a:bodyPr/>
          <a:lstStyle/>
          <a:p>
            <a:fld id="{B274D573-3CD0-4BC5-8A95-B0756FB543D6}" type="slidenum">
              <a:rPr lang="el-GR" smtClean="0"/>
              <a:pPr/>
              <a:t>4</a:t>
            </a:fld>
            <a:endParaRPr lang="el-G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16632"/>
            <a:ext cx="9144000" cy="6741368"/>
          </a:xfrm>
        </p:spPr>
        <p:txBody>
          <a:bodyPr>
            <a:normAutofit fontScale="92500"/>
          </a:bodyPr>
          <a:lstStyle/>
          <a:p>
            <a:pPr>
              <a:lnSpc>
                <a:spcPct val="150000"/>
              </a:lnSpc>
              <a:buBlip>
                <a:blip r:embed="rId2"/>
              </a:buBlip>
            </a:pPr>
            <a:r>
              <a:rPr lang="el-GR" sz="2200" b="1" dirty="0">
                <a:solidFill>
                  <a:srgbClr val="FF0000"/>
                </a:solidFill>
              </a:rPr>
              <a:t>Προσδιορισμός του βαθμού αποτελεσματικότητας </a:t>
            </a:r>
            <a:r>
              <a:rPr lang="el-GR" sz="2200" b="1" dirty="0"/>
              <a:t>του εκπαιδευτικού οργανισμού</a:t>
            </a:r>
            <a:r>
              <a:rPr lang="el-GR" sz="2200" dirty="0"/>
              <a:t>, μέσω της </a:t>
            </a:r>
            <a:r>
              <a:rPr lang="el-GR" sz="2200" b="1" i="1" dirty="0"/>
              <a:t>μέτρησης</a:t>
            </a:r>
            <a:r>
              <a:rPr lang="el-GR" sz="2200" i="1" dirty="0"/>
              <a:t> του παραχθέντος «εκπαιδευτικού προϊόντος». </a:t>
            </a:r>
            <a:r>
              <a:rPr lang="el-GR" sz="2200" dirty="0"/>
              <a:t>Καθορισμός αποκλίσεων, μεταξύ προγραμματισθέντων και πραγματοποιηθέντων στόχων.</a:t>
            </a:r>
          </a:p>
          <a:p>
            <a:pPr>
              <a:lnSpc>
                <a:spcPct val="150000"/>
              </a:lnSpc>
              <a:buBlip>
                <a:blip r:embed="rId2"/>
              </a:buBlip>
            </a:pPr>
            <a:endParaRPr lang="el-GR" sz="2200" dirty="0"/>
          </a:p>
          <a:p>
            <a:pPr>
              <a:lnSpc>
                <a:spcPct val="150000"/>
              </a:lnSpc>
              <a:buBlip>
                <a:blip r:embed="rId2"/>
              </a:buBlip>
            </a:pPr>
            <a:r>
              <a:rPr lang="el-GR" sz="2200" b="1" dirty="0">
                <a:solidFill>
                  <a:srgbClr val="FF0000"/>
                </a:solidFill>
              </a:rPr>
              <a:t>Επαναπροσδιορισμός των εκπαιδευτικών στόχων</a:t>
            </a:r>
            <a:r>
              <a:rPr lang="el-GR" sz="2200" dirty="0"/>
              <a:t>, βάσει των νέων δεδομένων του </a:t>
            </a:r>
            <a:r>
              <a:rPr lang="el-GR" sz="2200" i="1" u="sng" dirty="0"/>
              <a:t>εξωτερικού περιβάλλοντος </a:t>
            </a:r>
            <a:r>
              <a:rPr lang="el-GR" sz="2200" i="1" dirty="0"/>
              <a:t>του εκπαιδευτικού οργανισμού</a:t>
            </a:r>
            <a:r>
              <a:rPr lang="el-GR" sz="2200" dirty="0"/>
              <a:t>, ώστε να επιτυγχάνεται η προσαρμογή της συμπεριφοράς του οργανισμού στις εκάστοτε ανάγκες της κοινωνίας της οποίας αποτελεί μέρος.</a:t>
            </a:r>
            <a:endParaRPr lang="el-GR" sz="2200" dirty="0">
              <a:sym typeface="Wingdings" pitchFamily="2" charset="2"/>
            </a:endParaRPr>
          </a:p>
          <a:p>
            <a:pPr>
              <a:lnSpc>
                <a:spcPct val="150000"/>
              </a:lnSpc>
              <a:buBlip>
                <a:blip r:embed="rId2"/>
              </a:buBlip>
            </a:pPr>
            <a:endParaRPr lang="el-GR" sz="2200" dirty="0">
              <a:sym typeface="Wingdings" pitchFamily="2" charset="2"/>
            </a:endParaRPr>
          </a:p>
          <a:p>
            <a:pPr>
              <a:lnSpc>
                <a:spcPct val="150000"/>
              </a:lnSpc>
              <a:buBlip>
                <a:blip r:embed="rId2"/>
              </a:buBlip>
            </a:pPr>
            <a:r>
              <a:rPr lang="el-GR" sz="2200" dirty="0">
                <a:sym typeface="Wingdings" pitchFamily="2" charset="2"/>
              </a:rPr>
              <a:t>Ευθύνη για </a:t>
            </a:r>
            <a:r>
              <a:rPr lang="el-GR" sz="2200" b="1" dirty="0">
                <a:solidFill>
                  <a:srgbClr val="FF0000"/>
                </a:solidFill>
                <a:sym typeface="Wingdings" pitchFamily="2" charset="2"/>
              </a:rPr>
              <a:t>ποιοτική αναβάθμιση της εκπαιδευτικής διαδικασίας </a:t>
            </a:r>
            <a:r>
              <a:rPr lang="el-GR" sz="2200" dirty="0">
                <a:sym typeface="Wingdings" pitchFamily="2" charset="2"/>
              </a:rPr>
              <a:t>που συντελείται στις σχολικές μονάδες, οι οποίες συνθέτουν την εκπαιδευτική ολότητα.</a:t>
            </a:r>
            <a:endParaRPr lang="el-GR" sz="2200" dirty="0"/>
          </a:p>
        </p:txBody>
      </p:sp>
      <p:sp>
        <p:nvSpPr>
          <p:cNvPr id="4" name="3 - Θέση αριθμού διαφάνειας"/>
          <p:cNvSpPr>
            <a:spLocks noGrp="1"/>
          </p:cNvSpPr>
          <p:nvPr>
            <p:ph type="sldNum" sz="quarter" idx="12"/>
          </p:nvPr>
        </p:nvSpPr>
        <p:spPr/>
        <p:txBody>
          <a:bodyPr/>
          <a:lstStyle/>
          <a:p>
            <a:fld id="{B274D573-3CD0-4BC5-8A95-B0756FB543D6}" type="slidenum">
              <a:rPr lang="el-GR" smtClean="0"/>
              <a:pPr/>
              <a:t>5</a:t>
            </a:fld>
            <a:endParaRPr lang="el-G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0"/>
            <a:ext cx="9144000" cy="6858000"/>
          </a:xfrm>
        </p:spPr>
        <p:txBody>
          <a:bodyPr>
            <a:normAutofit fontScale="55000" lnSpcReduction="20000"/>
          </a:bodyPr>
          <a:lstStyle/>
          <a:p>
            <a:pPr>
              <a:lnSpc>
                <a:spcPct val="170000"/>
              </a:lnSpc>
              <a:buNone/>
            </a:pPr>
            <a:r>
              <a:rPr lang="el-GR" sz="4200" b="1" u="sng" dirty="0">
                <a:solidFill>
                  <a:srgbClr val="FF0000"/>
                </a:solidFill>
              </a:rPr>
              <a:t>Σημασία της διοίκησης για την εκπαίδευση</a:t>
            </a:r>
          </a:p>
          <a:p>
            <a:pPr>
              <a:lnSpc>
                <a:spcPct val="170000"/>
              </a:lnSpc>
              <a:buNone/>
            </a:pPr>
            <a:r>
              <a:rPr lang="el-GR" b="1" u="sng" dirty="0">
                <a:solidFill>
                  <a:srgbClr val="FF0000"/>
                </a:solidFill>
              </a:rPr>
              <a:t>1) </a:t>
            </a:r>
            <a:r>
              <a:rPr lang="el-GR" b="1" u="sng" dirty="0"/>
              <a:t>Λειτουργίες</a:t>
            </a:r>
            <a:r>
              <a:rPr lang="en-US" b="1" u="sng" dirty="0"/>
              <a:t>:</a:t>
            </a:r>
            <a:endParaRPr lang="el-GR" b="1" u="sng" dirty="0"/>
          </a:p>
          <a:p>
            <a:pPr>
              <a:lnSpc>
                <a:spcPct val="170000"/>
              </a:lnSpc>
              <a:buNone/>
            </a:pPr>
            <a:r>
              <a:rPr lang="el-GR" sz="3500" b="1" i="1" u="sng" dirty="0">
                <a:solidFill>
                  <a:srgbClr val="7030A0"/>
                </a:solidFill>
              </a:rPr>
              <a:t>Παραγωγικές λειτουργίες</a:t>
            </a:r>
            <a:r>
              <a:rPr lang="en-US" sz="3500" b="1" i="1" dirty="0"/>
              <a:t>: </a:t>
            </a:r>
            <a:r>
              <a:rPr lang="el-GR" sz="3500" dirty="0"/>
              <a:t>συντονισμένες και σχεδιασμένες ενέργειες και προσπάθειες για την </a:t>
            </a:r>
            <a:r>
              <a:rPr lang="el-GR" sz="3500" b="1" dirty="0"/>
              <a:t>παραγωγή αγαθών ή την προσφορά υπηρεσιών</a:t>
            </a:r>
            <a:r>
              <a:rPr lang="el-GR" sz="3500" dirty="0"/>
              <a:t>.</a:t>
            </a:r>
          </a:p>
          <a:p>
            <a:pPr>
              <a:lnSpc>
                <a:spcPct val="170000"/>
              </a:lnSpc>
            </a:pPr>
            <a:r>
              <a:rPr lang="el-GR" sz="3500" i="1" u="sng" dirty="0">
                <a:solidFill>
                  <a:srgbClr val="002060"/>
                </a:solidFill>
              </a:rPr>
              <a:t>Μορφωτική λειτουργία</a:t>
            </a:r>
            <a:r>
              <a:rPr lang="en-US" sz="3500" dirty="0"/>
              <a:t>:</a:t>
            </a:r>
            <a:r>
              <a:rPr lang="el-GR" sz="3500" dirty="0"/>
              <a:t> μετάδοση </a:t>
            </a:r>
            <a:r>
              <a:rPr lang="el-GR" sz="3500" b="1" dirty="0"/>
              <a:t>γνώσεων</a:t>
            </a:r>
            <a:r>
              <a:rPr lang="el-GR" sz="3500" dirty="0"/>
              <a:t> και καλλιέργεια </a:t>
            </a:r>
            <a:r>
              <a:rPr lang="el-GR" sz="3500" b="1" dirty="0"/>
              <a:t>δεξιοτήτων</a:t>
            </a:r>
            <a:r>
              <a:rPr lang="el-GR" sz="3500" dirty="0"/>
              <a:t> στους μαθητές.</a:t>
            </a:r>
          </a:p>
          <a:p>
            <a:pPr>
              <a:lnSpc>
                <a:spcPct val="170000"/>
              </a:lnSpc>
            </a:pPr>
            <a:r>
              <a:rPr lang="el-GR" sz="3500" i="1" u="sng" dirty="0">
                <a:solidFill>
                  <a:srgbClr val="002060"/>
                </a:solidFill>
              </a:rPr>
              <a:t>Παιδαγωγική λειτουργία</a:t>
            </a:r>
            <a:r>
              <a:rPr lang="en-US" sz="3500" dirty="0"/>
              <a:t>:</a:t>
            </a:r>
            <a:r>
              <a:rPr lang="el-GR" sz="3500" dirty="0"/>
              <a:t> διαμόρφωση </a:t>
            </a:r>
            <a:r>
              <a:rPr lang="el-GR" sz="3500" b="1" dirty="0"/>
              <a:t>αξιών, στάσεων </a:t>
            </a:r>
            <a:r>
              <a:rPr lang="el-GR" sz="3500" dirty="0"/>
              <a:t>και μαθητικής </a:t>
            </a:r>
            <a:r>
              <a:rPr lang="el-GR" sz="3500" b="1" dirty="0"/>
              <a:t>συμπεριφοράς</a:t>
            </a:r>
            <a:r>
              <a:rPr lang="el-GR" sz="3500" dirty="0"/>
              <a:t>.</a:t>
            </a:r>
          </a:p>
          <a:p>
            <a:pPr>
              <a:lnSpc>
                <a:spcPct val="170000"/>
              </a:lnSpc>
            </a:pPr>
            <a:endParaRPr lang="el-GR" sz="3500" dirty="0"/>
          </a:p>
          <a:p>
            <a:pPr>
              <a:lnSpc>
                <a:spcPct val="170000"/>
              </a:lnSpc>
              <a:buNone/>
            </a:pPr>
            <a:r>
              <a:rPr lang="el-GR" sz="3500" b="1" i="1" u="sng" dirty="0">
                <a:solidFill>
                  <a:srgbClr val="7030A0"/>
                </a:solidFill>
              </a:rPr>
              <a:t>Βοηθητικές λειτουργίες</a:t>
            </a:r>
            <a:r>
              <a:rPr lang="en-US" sz="3500" dirty="0"/>
              <a:t>:</a:t>
            </a:r>
            <a:r>
              <a:rPr lang="el-GR" sz="3500" dirty="0"/>
              <a:t>  εξασφαλίζουν την ύπαρξη των πρώτων.</a:t>
            </a:r>
          </a:p>
          <a:p>
            <a:pPr>
              <a:lnSpc>
                <a:spcPct val="170000"/>
              </a:lnSpc>
            </a:pPr>
            <a:r>
              <a:rPr lang="el-GR" sz="3500" i="1" u="sng" dirty="0">
                <a:solidFill>
                  <a:srgbClr val="002060"/>
                </a:solidFill>
              </a:rPr>
              <a:t>Διοικητική λειτουργία</a:t>
            </a:r>
            <a:r>
              <a:rPr lang="en-US" sz="3500" dirty="0"/>
              <a:t>:</a:t>
            </a:r>
            <a:r>
              <a:rPr lang="el-GR" sz="3500" dirty="0"/>
              <a:t> </a:t>
            </a:r>
            <a:r>
              <a:rPr lang="el-GR" sz="3500" b="1" u="sng" dirty="0"/>
              <a:t>σχολική διοίκηση</a:t>
            </a:r>
            <a:r>
              <a:rPr lang="en-US" sz="3500" dirty="0"/>
              <a:t>:</a:t>
            </a:r>
            <a:r>
              <a:rPr lang="el-GR" sz="3500" dirty="0"/>
              <a:t> δημιουργία αναλυτικών προγραμμάτων, συντονισμός προσπαθειών του ανθρώπινου δυναμικού, χρήση ανθρώπινων και υλικών μέσων, κριτήρια αποδοτικότητας, συστήματα ελέγχου </a:t>
            </a:r>
          </a:p>
          <a:p>
            <a:endParaRPr lang="el-GR" dirty="0"/>
          </a:p>
          <a:p>
            <a:endParaRPr lang="el-GR" dirty="0"/>
          </a:p>
          <a:p>
            <a:endParaRPr lang="el-GR" dirty="0"/>
          </a:p>
        </p:txBody>
      </p:sp>
      <p:sp>
        <p:nvSpPr>
          <p:cNvPr id="4" name="3 - Θέση αριθμού διαφάνειας"/>
          <p:cNvSpPr>
            <a:spLocks noGrp="1"/>
          </p:cNvSpPr>
          <p:nvPr>
            <p:ph type="sldNum" sz="quarter" idx="12"/>
          </p:nvPr>
        </p:nvSpPr>
        <p:spPr/>
        <p:txBody>
          <a:bodyPr/>
          <a:lstStyle/>
          <a:p>
            <a:fld id="{B274D573-3CD0-4BC5-8A95-B0756FB543D6}" type="slidenum">
              <a:rPr lang="el-GR" smtClean="0"/>
              <a:pPr/>
              <a:t>6</a:t>
            </a:fld>
            <a:endParaRPr lang="el-G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07504" y="0"/>
            <a:ext cx="8928992" cy="6858000"/>
          </a:xfrm>
        </p:spPr>
        <p:txBody>
          <a:bodyPr>
            <a:normAutofit fontScale="77500" lnSpcReduction="20000"/>
          </a:bodyPr>
          <a:lstStyle/>
          <a:p>
            <a:pPr>
              <a:lnSpc>
                <a:spcPct val="150000"/>
              </a:lnSpc>
              <a:buNone/>
            </a:pPr>
            <a:r>
              <a:rPr lang="el-GR" sz="2800" b="1" u="sng" dirty="0">
                <a:solidFill>
                  <a:srgbClr val="FF0000"/>
                </a:solidFill>
              </a:rPr>
              <a:t>2) </a:t>
            </a:r>
            <a:r>
              <a:rPr lang="el-GR" sz="2800" b="1" u="sng" dirty="0"/>
              <a:t>Η εφαρμογή της διοίκησης στην οργάνωση και λειτουργία της </a:t>
            </a:r>
            <a:r>
              <a:rPr lang="el-GR" sz="2800" b="1" u="sng" dirty="0">
                <a:solidFill>
                  <a:srgbClr val="0070C0"/>
                </a:solidFill>
              </a:rPr>
              <a:t>σχολικής τάξης </a:t>
            </a:r>
            <a:r>
              <a:rPr lang="el-GR" sz="2800" b="1" dirty="0">
                <a:sym typeface="Wingdings" pitchFamily="2" charset="2"/>
              </a:rPr>
              <a:t> </a:t>
            </a:r>
            <a:r>
              <a:rPr lang="el-GR" sz="2800" i="1" dirty="0">
                <a:solidFill>
                  <a:srgbClr val="7030A0"/>
                </a:solidFill>
                <a:sym typeface="Wingdings" pitchFamily="2" charset="2"/>
              </a:rPr>
              <a:t>ο κάθε εκπαιδευτικός = ηγετικό στέλεχος στην τάξη </a:t>
            </a:r>
            <a:endParaRPr lang="el-GR" sz="2800" i="1" dirty="0">
              <a:solidFill>
                <a:srgbClr val="7030A0"/>
              </a:solidFill>
            </a:endParaRPr>
          </a:p>
          <a:p>
            <a:pPr>
              <a:lnSpc>
                <a:spcPct val="150000"/>
              </a:lnSpc>
              <a:buNone/>
            </a:pPr>
            <a:endParaRPr lang="el-GR" sz="2800" b="1" u="sng" dirty="0"/>
          </a:p>
          <a:p>
            <a:pPr>
              <a:lnSpc>
                <a:spcPct val="150000"/>
              </a:lnSpc>
            </a:pPr>
            <a:r>
              <a:rPr lang="el-GR" sz="2800" dirty="0"/>
              <a:t>Διαχείριση των </a:t>
            </a:r>
            <a:r>
              <a:rPr lang="el-GR" sz="2800" b="1" dirty="0"/>
              <a:t>μέσων και υλικών</a:t>
            </a:r>
          </a:p>
          <a:p>
            <a:pPr>
              <a:lnSpc>
                <a:spcPct val="150000"/>
              </a:lnSpc>
            </a:pPr>
            <a:r>
              <a:rPr lang="el-GR" sz="2800" dirty="0"/>
              <a:t>Διαχείριση </a:t>
            </a:r>
            <a:r>
              <a:rPr lang="el-GR" sz="2800" b="1" dirty="0"/>
              <a:t>χρόνου και χώρου</a:t>
            </a:r>
          </a:p>
          <a:p>
            <a:pPr>
              <a:lnSpc>
                <a:spcPct val="150000"/>
              </a:lnSpc>
            </a:pPr>
            <a:r>
              <a:rPr lang="el-GR" sz="2800" dirty="0"/>
              <a:t>Επιλογή </a:t>
            </a:r>
            <a:r>
              <a:rPr lang="el-GR" sz="2800" b="1" dirty="0"/>
              <a:t>στρατηγικών διδασκαλίας και μάθησης</a:t>
            </a:r>
          </a:p>
          <a:p>
            <a:pPr>
              <a:lnSpc>
                <a:spcPct val="150000"/>
              </a:lnSpc>
            </a:pPr>
            <a:r>
              <a:rPr lang="el-GR" sz="2800" dirty="0"/>
              <a:t>Έλεγχος </a:t>
            </a:r>
            <a:r>
              <a:rPr lang="el-GR" sz="2800" b="1" dirty="0"/>
              <a:t>συμπεριφοράς των μαθητών</a:t>
            </a:r>
            <a:r>
              <a:rPr lang="el-GR" sz="2800" dirty="0"/>
              <a:t>, της </a:t>
            </a:r>
            <a:r>
              <a:rPr lang="el-GR" sz="2800" b="1" dirty="0"/>
              <a:t>ασφάλειας</a:t>
            </a:r>
            <a:r>
              <a:rPr lang="el-GR" sz="2800" dirty="0"/>
              <a:t> και </a:t>
            </a:r>
            <a:r>
              <a:rPr lang="el-GR" sz="2800" b="1" dirty="0"/>
              <a:t>υγείας</a:t>
            </a:r>
            <a:r>
              <a:rPr lang="el-GR" sz="2800" dirty="0"/>
              <a:t> τους</a:t>
            </a:r>
          </a:p>
          <a:p>
            <a:pPr>
              <a:lnSpc>
                <a:spcPct val="150000"/>
              </a:lnSpc>
            </a:pPr>
            <a:r>
              <a:rPr lang="el-GR" sz="2800" b="1" dirty="0"/>
              <a:t>Επικοινωνία</a:t>
            </a:r>
            <a:r>
              <a:rPr lang="el-GR" sz="2800" dirty="0"/>
              <a:t> με γονείς των μαθητών, συναδέλφους, κα</a:t>
            </a:r>
          </a:p>
          <a:p>
            <a:pPr>
              <a:lnSpc>
                <a:spcPct val="150000"/>
              </a:lnSpc>
              <a:buNone/>
            </a:pPr>
            <a:endParaRPr lang="el-GR" sz="2800" dirty="0"/>
          </a:p>
          <a:p>
            <a:pPr>
              <a:lnSpc>
                <a:spcPct val="150000"/>
              </a:lnSpc>
              <a:buNone/>
            </a:pPr>
            <a:r>
              <a:rPr lang="el-GR" sz="2800" b="1" dirty="0">
                <a:solidFill>
                  <a:srgbClr val="FF0000"/>
                </a:solidFill>
              </a:rPr>
              <a:t>3)</a:t>
            </a:r>
            <a:r>
              <a:rPr lang="el-GR" sz="2800" dirty="0"/>
              <a:t> </a:t>
            </a:r>
            <a:r>
              <a:rPr lang="el-GR" sz="2800" b="1" dirty="0"/>
              <a:t>Πολλοί εκπαιδευτικοί μετά από χρόνια αναλαμβάνουν διευθυντικά καθήκοντα σε σχολικές μονάδες</a:t>
            </a:r>
          </a:p>
          <a:p>
            <a:pPr>
              <a:lnSpc>
                <a:spcPct val="150000"/>
              </a:lnSpc>
              <a:buNone/>
            </a:pPr>
            <a:endParaRPr lang="el-GR" sz="2800" b="1" dirty="0"/>
          </a:p>
          <a:p>
            <a:pPr>
              <a:lnSpc>
                <a:spcPct val="150000"/>
              </a:lnSpc>
              <a:buNone/>
            </a:pPr>
            <a:r>
              <a:rPr lang="el-GR" sz="2800" b="1" dirty="0">
                <a:solidFill>
                  <a:srgbClr val="FF0000"/>
                </a:solidFill>
              </a:rPr>
              <a:t>4) </a:t>
            </a:r>
            <a:r>
              <a:rPr lang="el-GR" sz="2800" b="1" dirty="0"/>
              <a:t>Συμμετοχική διοίκηση </a:t>
            </a:r>
          </a:p>
        </p:txBody>
      </p:sp>
      <p:sp>
        <p:nvSpPr>
          <p:cNvPr id="4" name="3 - Θέση αριθμού διαφάνειας"/>
          <p:cNvSpPr>
            <a:spLocks noGrp="1"/>
          </p:cNvSpPr>
          <p:nvPr>
            <p:ph type="sldNum" sz="quarter" idx="12"/>
          </p:nvPr>
        </p:nvSpPr>
        <p:spPr/>
        <p:txBody>
          <a:bodyPr/>
          <a:lstStyle/>
          <a:p>
            <a:fld id="{B274D573-3CD0-4BC5-8A95-B0756FB543D6}" type="slidenum">
              <a:rPr lang="el-GR" smtClean="0"/>
              <a:pPr/>
              <a:t>7</a:t>
            </a:fld>
            <a:endParaRPr lang="el-G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0"/>
            <a:ext cx="9144000" cy="6858000"/>
          </a:xfrm>
        </p:spPr>
        <p:txBody>
          <a:bodyPr>
            <a:normAutofit fontScale="70000" lnSpcReduction="20000"/>
          </a:bodyPr>
          <a:lstStyle/>
          <a:p>
            <a:pPr>
              <a:lnSpc>
                <a:spcPct val="150000"/>
              </a:lnSpc>
              <a:buNone/>
            </a:pPr>
            <a:r>
              <a:rPr lang="el-GR" b="1" u="sng" dirty="0">
                <a:solidFill>
                  <a:srgbClr val="0070C0"/>
                </a:solidFill>
              </a:rPr>
              <a:t>Επομένως</a:t>
            </a:r>
            <a:r>
              <a:rPr lang="en-US" b="1" u="sng" dirty="0">
                <a:solidFill>
                  <a:srgbClr val="0070C0"/>
                </a:solidFill>
              </a:rPr>
              <a:t>:</a:t>
            </a:r>
            <a:endParaRPr lang="el-GR" b="1" u="sng" dirty="0">
              <a:solidFill>
                <a:srgbClr val="0070C0"/>
              </a:solidFill>
            </a:endParaRPr>
          </a:p>
          <a:p>
            <a:pPr>
              <a:lnSpc>
                <a:spcPct val="150000"/>
              </a:lnSpc>
              <a:buNone/>
            </a:pPr>
            <a:r>
              <a:rPr lang="el-GR" dirty="0"/>
              <a:t> </a:t>
            </a:r>
            <a:r>
              <a:rPr lang="el-GR" dirty="0">
                <a:sym typeface="Wingdings" pitchFamily="2" charset="2"/>
              </a:rPr>
              <a:t> Τα </a:t>
            </a:r>
            <a:r>
              <a:rPr lang="el-GR" b="1" dirty="0">
                <a:solidFill>
                  <a:srgbClr val="FF0000"/>
                </a:solidFill>
                <a:sym typeface="Wingdings" pitchFamily="2" charset="2"/>
              </a:rPr>
              <a:t>διευθυντικά στελέχη </a:t>
            </a:r>
            <a:r>
              <a:rPr lang="el-GR" dirty="0">
                <a:sym typeface="Wingdings" pitchFamily="2" charset="2"/>
              </a:rPr>
              <a:t>πρέπει να </a:t>
            </a:r>
            <a:r>
              <a:rPr lang="el-GR" b="1" dirty="0">
                <a:solidFill>
                  <a:srgbClr val="FF0000"/>
                </a:solidFill>
                <a:sym typeface="Wingdings" pitchFamily="2" charset="2"/>
              </a:rPr>
              <a:t>εκπαιδεύονται</a:t>
            </a:r>
            <a:r>
              <a:rPr lang="el-GR" dirty="0">
                <a:sym typeface="Wingdings" pitchFamily="2" charset="2"/>
              </a:rPr>
              <a:t> και να </a:t>
            </a:r>
            <a:r>
              <a:rPr lang="el-GR" b="1" dirty="0">
                <a:solidFill>
                  <a:srgbClr val="FF0000"/>
                </a:solidFill>
                <a:sym typeface="Wingdings" pitchFamily="2" charset="2"/>
              </a:rPr>
              <a:t>καταρτίζονται</a:t>
            </a:r>
            <a:r>
              <a:rPr lang="el-GR" dirty="0">
                <a:sym typeface="Wingdings" pitchFamily="2" charset="2"/>
              </a:rPr>
              <a:t> σε ζητήματα που αφορούν στη </a:t>
            </a:r>
            <a:r>
              <a:rPr lang="el-GR" u="sng" dirty="0">
                <a:sym typeface="Wingdings" pitchFamily="2" charset="2"/>
              </a:rPr>
              <a:t>λειτουργία της σχολικής μονάδας </a:t>
            </a:r>
            <a:r>
              <a:rPr lang="el-GR" dirty="0">
                <a:sym typeface="Wingdings" pitchFamily="2" charset="2"/>
              </a:rPr>
              <a:t>&amp; </a:t>
            </a:r>
            <a:r>
              <a:rPr lang="el-GR" u="sng" dirty="0">
                <a:sym typeface="Wingdings" pitchFamily="2" charset="2"/>
              </a:rPr>
              <a:t>τη διαχείριση του διδακτικού και μαθητικού δυναμικού, </a:t>
            </a:r>
            <a:r>
              <a:rPr lang="el-GR" dirty="0">
                <a:sym typeface="Wingdings" pitchFamily="2" charset="2"/>
              </a:rPr>
              <a:t>από έμπειρους και εξειδικευμένους επιστήμονες-επιμορφωτές</a:t>
            </a:r>
          </a:p>
          <a:p>
            <a:pPr>
              <a:lnSpc>
                <a:spcPct val="150000"/>
              </a:lnSpc>
              <a:buNone/>
            </a:pPr>
            <a:endParaRPr lang="el-GR" dirty="0">
              <a:sym typeface="Wingdings" pitchFamily="2" charset="2"/>
            </a:endParaRPr>
          </a:p>
          <a:p>
            <a:pPr>
              <a:lnSpc>
                <a:spcPct val="150000"/>
              </a:lnSpc>
              <a:buNone/>
            </a:pPr>
            <a:r>
              <a:rPr lang="el-GR" b="1" dirty="0">
                <a:sym typeface="Wingdings" pitchFamily="2" charset="2"/>
              </a:rPr>
              <a:t> Η διοίκηση της εκπαίδευσης = </a:t>
            </a:r>
            <a:r>
              <a:rPr lang="el-GR" b="1" u="sng" dirty="0">
                <a:solidFill>
                  <a:srgbClr val="FF0000"/>
                </a:solidFill>
                <a:sym typeface="Wingdings" pitchFamily="2" charset="2"/>
              </a:rPr>
              <a:t>αυθύπαρκτος επιστημονικός κλάδος </a:t>
            </a:r>
            <a:r>
              <a:rPr lang="el-GR" dirty="0">
                <a:sym typeface="Wingdings" pitchFamily="2" charset="2"/>
              </a:rPr>
              <a:t>– σχεδιασμός από την Κεντρική Υπηρεσία του Υπουργείου Παιδείας</a:t>
            </a:r>
          </a:p>
          <a:p>
            <a:pPr>
              <a:lnSpc>
                <a:spcPct val="150000"/>
              </a:lnSpc>
              <a:buFont typeface="Wingdings"/>
              <a:buChar char="à"/>
            </a:pPr>
            <a:endParaRPr lang="el-GR" dirty="0">
              <a:sym typeface="Wingdings" pitchFamily="2" charset="2"/>
            </a:endParaRPr>
          </a:p>
          <a:p>
            <a:pPr>
              <a:lnSpc>
                <a:spcPct val="150000"/>
              </a:lnSpc>
              <a:buNone/>
            </a:pPr>
            <a:r>
              <a:rPr lang="el-GR" dirty="0">
                <a:sym typeface="Wingdings" pitchFamily="2" charset="2"/>
              </a:rPr>
              <a:t> Τα </a:t>
            </a:r>
            <a:r>
              <a:rPr lang="el-GR" b="1" dirty="0">
                <a:solidFill>
                  <a:srgbClr val="FF0000"/>
                </a:solidFill>
                <a:sym typeface="Wingdings" pitchFamily="2" charset="2"/>
              </a:rPr>
              <a:t>διευθυντικά στελέχη </a:t>
            </a:r>
            <a:r>
              <a:rPr lang="el-GR" dirty="0">
                <a:sym typeface="Wingdings" pitchFamily="2" charset="2"/>
              </a:rPr>
              <a:t>πρέπει να </a:t>
            </a:r>
            <a:r>
              <a:rPr lang="el-GR" b="1" u="sng" dirty="0">
                <a:sym typeface="Wingdings" pitchFamily="2" charset="2"/>
              </a:rPr>
              <a:t>καθορίζουν στόχους </a:t>
            </a:r>
            <a:r>
              <a:rPr lang="el-GR" dirty="0">
                <a:sym typeface="Wingdings" pitchFamily="2" charset="2"/>
              </a:rPr>
              <a:t>του σχολείου, να γνωρίζουν την </a:t>
            </a:r>
            <a:r>
              <a:rPr lang="el-GR" b="1" u="sng" dirty="0">
                <a:sym typeface="Wingdings" pitchFamily="2" charset="2"/>
              </a:rPr>
              <a:t>εκπαιδευτική πολιτική</a:t>
            </a:r>
            <a:r>
              <a:rPr lang="el-GR" dirty="0">
                <a:sym typeface="Wingdings" pitchFamily="2" charset="2"/>
              </a:rPr>
              <a:t>, τη </a:t>
            </a:r>
            <a:r>
              <a:rPr lang="el-GR" b="1" u="sng" dirty="0">
                <a:sym typeface="Wingdings" pitchFamily="2" charset="2"/>
              </a:rPr>
              <a:t>σχολική νομοθεσία </a:t>
            </a:r>
            <a:r>
              <a:rPr lang="el-GR" dirty="0">
                <a:sym typeface="Wingdings" pitchFamily="2" charset="2"/>
              </a:rPr>
              <a:t>και τους </a:t>
            </a:r>
            <a:r>
              <a:rPr lang="el-GR" b="1" u="sng" dirty="0">
                <a:sym typeface="Wingdings" pitchFamily="2" charset="2"/>
              </a:rPr>
              <a:t>κανονισμούς</a:t>
            </a:r>
            <a:endParaRPr lang="el-GR" b="1" u="sng" dirty="0"/>
          </a:p>
          <a:p>
            <a:pPr>
              <a:buNone/>
            </a:pPr>
            <a:endParaRPr lang="el-GR" dirty="0"/>
          </a:p>
        </p:txBody>
      </p:sp>
      <p:sp>
        <p:nvSpPr>
          <p:cNvPr id="4" name="3 - Θέση αριθμού διαφάνειας"/>
          <p:cNvSpPr>
            <a:spLocks noGrp="1"/>
          </p:cNvSpPr>
          <p:nvPr>
            <p:ph type="sldNum" sz="quarter" idx="12"/>
          </p:nvPr>
        </p:nvSpPr>
        <p:spPr/>
        <p:txBody>
          <a:bodyPr/>
          <a:lstStyle/>
          <a:p>
            <a:fld id="{B274D573-3CD0-4BC5-8A95-B0756FB543D6}" type="slidenum">
              <a:rPr lang="el-GR" smtClean="0"/>
              <a:pPr/>
              <a:t>8</a:t>
            </a:fld>
            <a:endParaRPr lang="el-G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0"/>
            <a:ext cx="9144000" cy="6858000"/>
          </a:xfrm>
        </p:spPr>
        <p:txBody>
          <a:bodyPr>
            <a:normAutofit fontScale="62500" lnSpcReduction="20000"/>
          </a:bodyPr>
          <a:lstStyle/>
          <a:p>
            <a:pPr>
              <a:lnSpc>
                <a:spcPct val="150000"/>
              </a:lnSpc>
              <a:buNone/>
            </a:pPr>
            <a:r>
              <a:rPr lang="el-GR" sz="2900" b="1" u="sng" dirty="0"/>
              <a:t>Γενικές αρχές διοίκησης –σημαντικές και για τους σχολικούς διευθυντές </a:t>
            </a:r>
          </a:p>
          <a:p>
            <a:pPr>
              <a:lnSpc>
                <a:spcPct val="150000"/>
              </a:lnSpc>
              <a:buNone/>
            </a:pPr>
            <a:endParaRPr lang="el-GR" sz="2000" b="1" u="sng" dirty="0"/>
          </a:p>
          <a:p>
            <a:pPr>
              <a:lnSpc>
                <a:spcPct val="150000"/>
              </a:lnSpc>
              <a:buBlip>
                <a:blip r:embed="rId2"/>
              </a:buBlip>
            </a:pPr>
            <a:r>
              <a:rPr lang="el-GR" sz="2000" b="1" dirty="0">
                <a:solidFill>
                  <a:srgbClr val="FF0000"/>
                </a:solidFill>
              </a:rPr>
              <a:t>Η αρχή του καθορισμού σκοπών </a:t>
            </a:r>
            <a:r>
              <a:rPr lang="el-GR" sz="2000" dirty="0"/>
              <a:t>(κάθε δραστηριότητα πρέπει να εναρμονίζεται με τους </a:t>
            </a:r>
            <a:r>
              <a:rPr lang="el-GR" sz="2000" dirty="0" err="1"/>
              <a:t>οργανωσιακούς</a:t>
            </a:r>
            <a:r>
              <a:rPr lang="el-GR" sz="2000" dirty="0"/>
              <a:t> σκοπούς)</a:t>
            </a:r>
          </a:p>
          <a:p>
            <a:pPr>
              <a:lnSpc>
                <a:spcPct val="150000"/>
              </a:lnSpc>
              <a:buBlip>
                <a:blip r:embed="rId2"/>
              </a:buBlip>
            </a:pPr>
            <a:r>
              <a:rPr lang="el-GR" sz="2000" b="1" dirty="0">
                <a:solidFill>
                  <a:srgbClr val="FF0000"/>
                </a:solidFill>
              </a:rPr>
              <a:t>Η αρχή της ιεραρχικής κλίμακας </a:t>
            </a:r>
            <a:r>
              <a:rPr lang="el-GR" sz="2000" dirty="0"/>
              <a:t>(κάθετη από πάνω προς τα κάτω- σαφώς προσδιορισμένη για αποτελεσματική επικοινωνία και λήψη αποφάσεων)</a:t>
            </a:r>
          </a:p>
          <a:p>
            <a:pPr>
              <a:lnSpc>
                <a:spcPct val="150000"/>
              </a:lnSpc>
              <a:buBlip>
                <a:blip r:embed="rId2"/>
              </a:buBlip>
            </a:pPr>
            <a:r>
              <a:rPr lang="el-GR" sz="2000" b="1" dirty="0">
                <a:solidFill>
                  <a:srgbClr val="FF0000"/>
                </a:solidFill>
              </a:rPr>
              <a:t>Η αρχή της συνετής διοίκησης </a:t>
            </a:r>
            <a:r>
              <a:rPr lang="el-GR" sz="2000" dirty="0"/>
              <a:t>(δεξιότητες του διευθυντή να καλλιεργεί πνεύμα συνεργασίας, να εμπνέει, να κατευθύνει, να ελέγχει, κτλ)</a:t>
            </a:r>
          </a:p>
          <a:p>
            <a:pPr>
              <a:lnSpc>
                <a:spcPct val="150000"/>
              </a:lnSpc>
              <a:buBlip>
                <a:blip r:embed="rId2"/>
              </a:buBlip>
            </a:pPr>
            <a:r>
              <a:rPr lang="el-GR" sz="2000" b="1" dirty="0">
                <a:solidFill>
                  <a:srgbClr val="FF0000"/>
                </a:solidFill>
              </a:rPr>
              <a:t>Η αρχή της ισότητας εξουσίας και ευθύνης </a:t>
            </a:r>
          </a:p>
          <a:p>
            <a:pPr>
              <a:lnSpc>
                <a:spcPct val="150000"/>
              </a:lnSpc>
              <a:buBlip>
                <a:blip r:embed="rId2"/>
              </a:buBlip>
            </a:pPr>
            <a:r>
              <a:rPr lang="el-GR" sz="2000" b="1" dirty="0">
                <a:solidFill>
                  <a:srgbClr val="FF0000"/>
                </a:solidFill>
              </a:rPr>
              <a:t>Αρχή της ενότητας της εντολής </a:t>
            </a:r>
            <a:r>
              <a:rPr lang="el-GR" sz="2000" dirty="0"/>
              <a:t>(σχέση αναφοράς του υφισταμένου με έναν προϊστάμενο- αποφυγή συγκρουσιακών εντολών)</a:t>
            </a:r>
          </a:p>
          <a:p>
            <a:pPr>
              <a:lnSpc>
                <a:spcPct val="150000"/>
              </a:lnSpc>
              <a:buBlip>
                <a:blip r:embed="rId2"/>
              </a:buBlip>
            </a:pPr>
            <a:r>
              <a:rPr lang="el-GR" sz="2000" b="1" dirty="0">
                <a:solidFill>
                  <a:srgbClr val="FF0000"/>
                </a:solidFill>
              </a:rPr>
              <a:t>Η αρχή της επιλογής του καλύτερου ατόμου </a:t>
            </a:r>
            <a:r>
              <a:rPr lang="el-GR" sz="2000" dirty="0"/>
              <a:t>για κάθε ειδική θέση εργασίας </a:t>
            </a:r>
          </a:p>
          <a:p>
            <a:pPr>
              <a:lnSpc>
                <a:spcPct val="150000"/>
              </a:lnSpc>
              <a:buBlip>
                <a:blip r:embed="rId2"/>
              </a:buBlip>
            </a:pPr>
            <a:r>
              <a:rPr lang="el-GR" sz="2000" b="1" dirty="0">
                <a:solidFill>
                  <a:srgbClr val="FF0000"/>
                </a:solidFill>
              </a:rPr>
              <a:t>Η αρχή της ενότητας προσωπικού </a:t>
            </a:r>
            <a:r>
              <a:rPr lang="el-GR" sz="2000" dirty="0"/>
              <a:t>(συνεργασία, αλληλεγγύη)</a:t>
            </a:r>
          </a:p>
          <a:p>
            <a:pPr>
              <a:lnSpc>
                <a:spcPct val="150000"/>
              </a:lnSpc>
              <a:buBlip>
                <a:blip r:embed="rId2"/>
              </a:buBlip>
            </a:pPr>
            <a:r>
              <a:rPr lang="el-GR" sz="2000" b="1" dirty="0">
                <a:solidFill>
                  <a:srgbClr val="FF0000"/>
                </a:solidFill>
              </a:rPr>
              <a:t>Η αρχή της νομιμότητας </a:t>
            </a:r>
            <a:r>
              <a:rPr lang="el-GR" sz="2000" dirty="0"/>
              <a:t>(καθορίζεται από το Σύνταγμα, νομικό πλαίσιο)</a:t>
            </a:r>
          </a:p>
          <a:p>
            <a:pPr>
              <a:lnSpc>
                <a:spcPct val="150000"/>
              </a:lnSpc>
              <a:buBlip>
                <a:blip r:embed="rId2"/>
              </a:buBlip>
            </a:pPr>
            <a:r>
              <a:rPr lang="el-GR" sz="2000" b="1" dirty="0">
                <a:solidFill>
                  <a:srgbClr val="FF0000"/>
                </a:solidFill>
              </a:rPr>
              <a:t>Η αρχή της αποδοτικότητας </a:t>
            </a:r>
            <a:r>
              <a:rPr lang="el-GR" sz="2000" dirty="0"/>
              <a:t>(η διοίκηση να συμβάλλει στην παραγωγικότητα, ανταγωνιστικότητα, αποτελεσματικότητα, αποδοτικότητα)</a:t>
            </a:r>
          </a:p>
          <a:p>
            <a:pPr>
              <a:lnSpc>
                <a:spcPct val="150000"/>
              </a:lnSpc>
              <a:buBlip>
                <a:blip r:embed="rId2"/>
              </a:buBlip>
            </a:pPr>
            <a:r>
              <a:rPr lang="el-GR" sz="2000" b="1" dirty="0">
                <a:solidFill>
                  <a:srgbClr val="FF0000"/>
                </a:solidFill>
              </a:rPr>
              <a:t>Η δημοκρατική αρχή της διοίκησης </a:t>
            </a:r>
            <a:r>
              <a:rPr lang="el-GR" sz="2000" dirty="0"/>
              <a:t>(συμμετοχική ηγεσία)</a:t>
            </a:r>
          </a:p>
          <a:p>
            <a:pPr>
              <a:lnSpc>
                <a:spcPct val="150000"/>
              </a:lnSpc>
              <a:buBlip>
                <a:blip r:embed="rId2"/>
              </a:buBlip>
            </a:pPr>
            <a:r>
              <a:rPr lang="el-GR" sz="2000" b="1" dirty="0">
                <a:solidFill>
                  <a:srgbClr val="FF0000"/>
                </a:solidFill>
              </a:rPr>
              <a:t>Η αρχή της άμεσης εποπτείας </a:t>
            </a:r>
            <a:r>
              <a:rPr lang="el-GR" sz="2000" dirty="0"/>
              <a:t>(όσο πιο στενή επαφή με υφισταμένους, τόσο πιο αποτελεσματική η άσκηση διευθυντικών καθηκόντων)</a:t>
            </a:r>
          </a:p>
          <a:p>
            <a:pPr>
              <a:lnSpc>
                <a:spcPct val="150000"/>
              </a:lnSpc>
              <a:buBlip>
                <a:blip r:embed="rId2"/>
              </a:buBlip>
            </a:pPr>
            <a:r>
              <a:rPr lang="el-GR" sz="2000" b="1" dirty="0">
                <a:solidFill>
                  <a:srgbClr val="FF0000"/>
                </a:solidFill>
              </a:rPr>
              <a:t>Η αρχή της δικαιοσύνης </a:t>
            </a:r>
            <a:r>
              <a:rPr lang="el-GR" sz="2000" dirty="0"/>
              <a:t>(οι ενέργειες του διοικούντος να είναι σύννομες και αμερόληπτες)</a:t>
            </a:r>
          </a:p>
          <a:p>
            <a:pPr>
              <a:lnSpc>
                <a:spcPct val="150000"/>
              </a:lnSpc>
              <a:buBlip>
                <a:blip r:embed="rId2"/>
              </a:buBlip>
            </a:pPr>
            <a:r>
              <a:rPr lang="el-GR" sz="2000" b="1" dirty="0">
                <a:solidFill>
                  <a:srgbClr val="FF0000"/>
                </a:solidFill>
              </a:rPr>
              <a:t>Η αρχή της σωστής λήψης αποφάσεων</a:t>
            </a:r>
            <a:r>
              <a:rPr lang="el-GR" sz="2000" dirty="0"/>
              <a:t> (η απόφαση να συμβάλλει στην επίτευξη των στόχων του σχολείου)</a:t>
            </a:r>
          </a:p>
          <a:p>
            <a:pPr>
              <a:lnSpc>
                <a:spcPct val="150000"/>
              </a:lnSpc>
              <a:buBlip>
                <a:blip r:embed="rId2"/>
              </a:buBlip>
            </a:pPr>
            <a:r>
              <a:rPr lang="el-GR" sz="2100" b="1" dirty="0">
                <a:solidFill>
                  <a:srgbClr val="FF0000"/>
                </a:solidFill>
              </a:rPr>
              <a:t>Η αρχή της προσαρμοστικότητας και της ευελιξίας</a:t>
            </a:r>
          </a:p>
          <a:p>
            <a:pPr>
              <a:lnSpc>
                <a:spcPct val="150000"/>
              </a:lnSpc>
              <a:buBlip>
                <a:blip r:embed="rId2"/>
              </a:buBlip>
            </a:pPr>
            <a:endParaRPr lang="el-GR" sz="2000" dirty="0"/>
          </a:p>
        </p:txBody>
      </p:sp>
      <p:sp>
        <p:nvSpPr>
          <p:cNvPr id="4" name="3 - Θέση αριθμού διαφάνειας"/>
          <p:cNvSpPr>
            <a:spLocks noGrp="1"/>
          </p:cNvSpPr>
          <p:nvPr>
            <p:ph type="sldNum" sz="quarter" idx="12"/>
          </p:nvPr>
        </p:nvSpPr>
        <p:spPr/>
        <p:txBody>
          <a:bodyPr/>
          <a:lstStyle/>
          <a:p>
            <a:fld id="{B274D573-3CD0-4BC5-8A95-B0756FB543D6}" type="slidenum">
              <a:rPr lang="el-GR" smtClean="0"/>
              <a:pPr/>
              <a:t>9</a:t>
            </a:fld>
            <a:endParaRPr lang="el-G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Ηλιοστάσιο">
  <a:themeElements>
    <a:clrScheme name="Ηλιοστάσιο">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Ηλιοστάσιο">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Ηλιοστάσιο">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1042</TotalTime>
  <Words>1815</Words>
  <Application>Microsoft Office PowerPoint</Application>
  <PresentationFormat>Προβολή στην οθόνη (4:3)</PresentationFormat>
  <Paragraphs>187</Paragraphs>
  <Slides>21</Slides>
  <Notes>0</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vt:i4>
      </vt:variant>
      <vt:variant>
        <vt:lpstr>Τίτλοι διαφανειών</vt:lpstr>
      </vt:variant>
      <vt:variant>
        <vt:i4>21</vt:i4>
      </vt:variant>
    </vt:vector>
  </HeadingPairs>
  <TitlesOfParts>
    <vt:vector size="29" baseType="lpstr">
      <vt:lpstr>Calibri</vt:lpstr>
      <vt:lpstr>Corbel</vt:lpstr>
      <vt:lpstr>Gill Sans MT</vt:lpstr>
      <vt:lpstr>Times New Roman</vt:lpstr>
      <vt:lpstr>Verdana</vt:lpstr>
      <vt:lpstr>Wingdings</vt:lpstr>
      <vt:lpstr>Wingdings 2</vt:lpstr>
      <vt:lpstr>Ηλιοστάσιο</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Εκπαιδευτική πολιτική</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Μπαλάση Αικατερίνη</dc:creator>
  <cp:lastModifiedBy>ΙΟΡΔΑΝΙΔΗΣ ΓΕΩΡΓΙΟΣ</cp:lastModifiedBy>
  <cp:revision>356</cp:revision>
  <dcterms:created xsi:type="dcterms:W3CDTF">2020-08-19T09:08:05Z</dcterms:created>
  <dcterms:modified xsi:type="dcterms:W3CDTF">2025-11-17T08:11:43Z</dcterms:modified>
</cp:coreProperties>
</file>