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258" r:id="rId3"/>
    <p:sldId id="270" r:id="rId4"/>
    <p:sldId id="271" r:id="rId5"/>
    <p:sldId id="272" r:id="rId6"/>
    <p:sldId id="269" r:id="rId7"/>
    <p:sldId id="280" r:id="rId8"/>
    <p:sldId id="281" r:id="rId9"/>
    <p:sldId id="273" r:id="rId10"/>
    <p:sldId id="282" r:id="rId11"/>
    <p:sldId id="274" r:id="rId12"/>
    <p:sldId id="275" r:id="rId13"/>
    <p:sldId id="276" r:id="rId14"/>
    <p:sldId id="267" r:id="rId15"/>
    <p:sldId id="283" r:id="rId16"/>
    <p:sldId id="284" r:id="rId1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D1752-381F-4950-99A6-A06EC9813A60}" type="datetimeFigureOut">
              <a:rPr lang="el-GR" smtClean="0"/>
              <a:pPr/>
              <a:t>17/11/2025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EE9455-1507-4E39-98DD-A18E2479890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59718-61B5-4907-8686-9F24BE7A154D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F1CB0-8E43-411C-AAE6-68BB2F98ADBB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CB736-7726-4E1F-913C-BECDF3E0F60B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99899-4F83-49A6-9470-DE533D9C3492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E81BA-8430-4FBC-B115-6DC12DD31AF7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408B8-410A-4B9B-9C13-3583F8EA1552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54F41-C427-45DF-AA62-C02D8858E3A1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B2D80-CEC0-4782-ACAE-0A5656146F5F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CAC02-166B-47FD-ACFC-F7AD40953229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D10A8-D484-443E-B271-4199A4F0CFE2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BFE2-3C31-4AAA-97D7-B39CDA98F39A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745D512-08E5-4F4C-A0E1-A6584CCA5DA0}" type="datetime1">
              <a:rPr lang="el-GR" smtClean="0"/>
              <a:pPr/>
              <a:t>17/11/2025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D1FDA0D-1390-47F8-957C-61C4168CF60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8839200" cy="666936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l-GR" sz="2200" b="1" dirty="0"/>
              <a:t>ΠΑΝΕΠΙΣΤΗΜΙΟ ΔΥΤΙΚΗΣ ΜΑΚΕΔΟΝΙΑΣ</a:t>
            </a:r>
          </a:p>
          <a:p>
            <a:pPr algn="ctr"/>
            <a:r>
              <a:rPr lang="el-GR" sz="2200" b="1" dirty="0"/>
              <a:t>ΣΧΟΛΗ  ΚΟΙΝΩΝΙΚΩΝ ΚΑΙ ΑΝΘΡΩΠΙΣΤΙΚΩΝ ΕΠΙΣΤΗΜΩΝ</a:t>
            </a:r>
          </a:p>
          <a:p>
            <a:pPr algn="ctr"/>
            <a:r>
              <a:rPr lang="el-GR" sz="2200" b="1" dirty="0"/>
              <a:t>ΠΑΙΔΑΓΩΓΙΚΟ ΤΜΗΜΑ ΔΗΜΟΤΙΚΗΣ ΕΚΠΑΙΔΕΥΣΗΣ</a:t>
            </a:r>
          </a:p>
          <a:p>
            <a:pPr algn="ctr"/>
            <a:endParaRPr lang="el-GR" b="1" dirty="0"/>
          </a:p>
          <a:p>
            <a:endParaRPr lang="el-GR" dirty="0"/>
          </a:p>
          <a:p>
            <a:r>
              <a:rPr lang="el-GR" b="1" dirty="0"/>
              <a:t>Π.Μ.Σ. Επιστήμες της Αγωγής: Οργάνωση και Διοίκηση της Εκπαίδευσης – Εκπαιδευτική Ηγεσία</a:t>
            </a:r>
          </a:p>
          <a:p>
            <a:pPr>
              <a:lnSpc>
                <a:spcPct val="160000"/>
              </a:lnSpc>
            </a:pPr>
            <a:endParaRPr lang="el-GR" dirty="0"/>
          </a:p>
          <a:p>
            <a:pPr>
              <a:lnSpc>
                <a:spcPct val="160000"/>
              </a:lnSpc>
            </a:pPr>
            <a:r>
              <a:rPr lang="el-GR" b="1" dirty="0"/>
              <a:t>Μάθημα</a:t>
            </a:r>
            <a:r>
              <a:rPr lang="en-US" dirty="0"/>
              <a:t>:</a:t>
            </a:r>
            <a:r>
              <a:rPr lang="el-GR" dirty="0"/>
              <a:t> «Αρχές Οργάνωσης και Διοίκησης Εκπαιδευτικών Μονάδων (ΑΥ1)»</a:t>
            </a:r>
          </a:p>
          <a:p>
            <a:pPr>
              <a:lnSpc>
                <a:spcPct val="160000"/>
              </a:lnSpc>
            </a:pPr>
            <a:endParaRPr lang="el-GR" dirty="0"/>
          </a:p>
          <a:p>
            <a:pPr>
              <a:lnSpc>
                <a:spcPct val="160000"/>
              </a:lnSpc>
            </a:pPr>
            <a:r>
              <a:rPr lang="el-GR" dirty="0"/>
              <a:t>1</a:t>
            </a:r>
            <a:r>
              <a:rPr lang="el-GR" baseline="30000" dirty="0"/>
              <a:t>ο</a:t>
            </a:r>
            <a:r>
              <a:rPr lang="el-GR" dirty="0"/>
              <a:t> εξάμηνο</a:t>
            </a:r>
          </a:p>
          <a:p>
            <a:pPr>
              <a:lnSpc>
                <a:spcPct val="160000"/>
              </a:lnSpc>
            </a:pPr>
            <a:endParaRPr lang="el-GR" dirty="0"/>
          </a:p>
          <a:p>
            <a:pPr>
              <a:lnSpc>
                <a:spcPct val="160000"/>
              </a:lnSpc>
            </a:pPr>
            <a:r>
              <a:rPr lang="el-GR" b="1" dirty="0"/>
              <a:t>Διδάσκων</a:t>
            </a:r>
            <a:r>
              <a:rPr lang="en-US" dirty="0"/>
              <a:t>:</a:t>
            </a:r>
            <a:r>
              <a:rPr lang="el-GR" dirty="0"/>
              <a:t> Ιορδανίδης Γεώργιος</a:t>
            </a:r>
          </a:p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1</a:t>
            </a:fld>
            <a:endParaRPr lang="el-GR"/>
          </a:p>
        </p:txBody>
      </p:sp>
      <p:pic>
        <p:nvPicPr>
          <p:cNvPr id="1026" name="Εικόνα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900113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>
          <a:xfrm>
            <a:off x="179512" y="0"/>
            <a:ext cx="8754176" cy="6858000"/>
          </a:xfrm>
        </p:spPr>
        <p:txBody>
          <a:bodyPr>
            <a:normAutofit fontScale="25000" lnSpcReduction="20000"/>
          </a:bodyPr>
          <a:lstStyle/>
          <a:p>
            <a:pPr marL="82550" indent="0" algn="ctr">
              <a:lnSpc>
                <a:spcPct val="80000"/>
              </a:lnSpc>
              <a:buClr>
                <a:schemeClr val="tx2"/>
              </a:buClr>
              <a:buFont typeface="Wingdings" pitchFamily="2" charset="2"/>
              <a:buNone/>
            </a:pPr>
            <a:r>
              <a:rPr lang="el-GR" sz="6400" b="1" u="sng" dirty="0">
                <a:solidFill>
                  <a:srgbClr val="FF0000"/>
                </a:solidFill>
                <a:latin typeface="Times New Roman" pitchFamily="18" charset="0"/>
              </a:rPr>
              <a:t>Το Κοινοτικό Παράδειγμα Σχολικής Οργάνωσης </a:t>
            </a:r>
          </a:p>
          <a:p>
            <a:pPr marL="82550" indent="0" algn="ctr">
              <a:lnSpc>
                <a:spcPct val="80000"/>
              </a:lnSpc>
              <a:buClr>
                <a:schemeClr val="tx2"/>
              </a:buClr>
              <a:buFont typeface="Wingdings" pitchFamily="2" charset="2"/>
              <a:buNone/>
            </a:pPr>
            <a:endParaRPr lang="el-GR" sz="3500" b="1" u="sng" dirty="0">
              <a:solidFill>
                <a:srgbClr val="FF0000"/>
              </a:solidFill>
              <a:latin typeface="Times New Roman" pitchFamily="18" charset="0"/>
            </a:endParaRPr>
          </a:p>
          <a:p>
            <a:pPr marL="82550" indent="0">
              <a:lnSpc>
                <a:spcPct val="170000"/>
              </a:lnSpc>
              <a:buClr>
                <a:schemeClr val="tx2"/>
              </a:buClr>
              <a:buBlip>
                <a:blip r:embed="rId2"/>
              </a:buBlip>
            </a:pPr>
            <a:r>
              <a:rPr lang="el-GR" sz="5600" dirty="0">
                <a:solidFill>
                  <a:schemeClr val="tx2"/>
                </a:solidFill>
              </a:rPr>
              <a:t>Αποτελεί το πιο </a:t>
            </a:r>
            <a:r>
              <a:rPr lang="el-GR" sz="5600" b="1" dirty="0">
                <a:solidFill>
                  <a:schemeClr val="tx2"/>
                </a:solidFill>
              </a:rPr>
              <a:t>σύγχρονο μοντέλο σχολικής οργάνωσης </a:t>
            </a:r>
            <a:endParaRPr lang="el-GR" sz="5600" dirty="0">
              <a:solidFill>
                <a:schemeClr val="tx2"/>
              </a:solidFill>
            </a:endParaRPr>
          </a:p>
          <a:p>
            <a:pPr marL="82550" indent="0">
              <a:lnSpc>
                <a:spcPct val="170000"/>
              </a:lnSpc>
              <a:buClr>
                <a:schemeClr val="tx2"/>
              </a:buClr>
              <a:buFontTx/>
              <a:buBlip>
                <a:blip r:embed="rId2"/>
              </a:buBlip>
            </a:pPr>
            <a:r>
              <a:rPr lang="el-GR" sz="5600" b="1" dirty="0">
                <a:solidFill>
                  <a:schemeClr val="tx2"/>
                </a:solidFill>
              </a:rPr>
              <a:t>καταργεί την ιεραρχική δομή της οργάνωσης</a:t>
            </a:r>
            <a:r>
              <a:rPr lang="el-GR" sz="5600" dirty="0">
                <a:solidFill>
                  <a:schemeClr val="tx2"/>
                </a:solidFill>
              </a:rPr>
              <a:t>, ενώ στρέφει το ενδιαφέρον στην </a:t>
            </a:r>
            <a:r>
              <a:rPr lang="el-GR" sz="5600" b="1" u="sng" dirty="0">
                <a:solidFill>
                  <a:schemeClr val="tx2"/>
                </a:solidFill>
              </a:rPr>
              <a:t>ισάξια συμμετοχή όλων </a:t>
            </a:r>
            <a:r>
              <a:rPr lang="el-GR" sz="5600" dirty="0">
                <a:solidFill>
                  <a:schemeClr val="tx2"/>
                </a:solidFill>
              </a:rPr>
              <a:t>των εμπλεκόμενων (</a:t>
            </a:r>
            <a:r>
              <a:rPr lang="el-GR" sz="5600" b="1" u="sng" dirty="0">
                <a:solidFill>
                  <a:schemeClr val="tx2"/>
                </a:solidFill>
              </a:rPr>
              <a:t>συμμετοχική διοίκηση</a:t>
            </a:r>
            <a:r>
              <a:rPr lang="el-GR" sz="5600" dirty="0">
                <a:solidFill>
                  <a:schemeClr val="tx2"/>
                </a:solidFill>
              </a:rPr>
              <a:t>)</a:t>
            </a:r>
          </a:p>
          <a:p>
            <a:pPr marL="82550" indent="0">
              <a:lnSpc>
                <a:spcPct val="170000"/>
              </a:lnSpc>
              <a:buClr>
                <a:schemeClr val="tx2"/>
              </a:buClr>
              <a:buFontTx/>
              <a:buBlip>
                <a:blip r:embed="rId2"/>
              </a:buBlip>
            </a:pPr>
            <a:r>
              <a:rPr lang="el-GR" sz="5600" b="1" u="sng" dirty="0">
                <a:solidFill>
                  <a:schemeClr val="tx2"/>
                </a:solidFill>
              </a:rPr>
              <a:t>αξίες και τα συναισθήματα</a:t>
            </a:r>
            <a:r>
              <a:rPr lang="el-GR" sz="5600" b="1" dirty="0">
                <a:solidFill>
                  <a:schemeClr val="tx2"/>
                </a:solidFill>
              </a:rPr>
              <a:t> </a:t>
            </a:r>
            <a:r>
              <a:rPr lang="el-GR" sz="5600" dirty="0">
                <a:solidFill>
                  <a:schemeClr val="tx2"/>
                </a:solidFill>
              </a:rPr>
              <a:t>των μελών</a:t>
            </a:r>
          </a:p>
          <a:p>
            <a:pPr marL="82550" indent="0">
              <a:lnSpc>
                <a:spcPct val="170000"/>
              </a:lnSpc>
              <a:buClr>
                <a:schemeClr val="tx2"/>
              </a:buClr>
              <a:buFontTx/>
              <a:buBlip>
                <a:blip r:embed="rId2"/>
              </a:buBlip>
            </a:pPr>
            <a:r>
              <a:rPr lang="el-GR" sz="5600" b="1" dirty="0">
                <a:solidFill>
                  <a:schemeClr val="tx2"/>
                </a:solidFill>
              </a:rPr>
              <a:t>η </a:t>
            </a:r>
            <a:r>
              <a:rPr lang="el-GR" sz="5600" b="1" u="sng" dirty="0">
                <a:solidFill>
                  <a:schemeClr val="tx2"/>
                </a:solidFill>
              </a:rPr>
              <a:t>συμπεριφορά του οργανισμού καθορίζεται από τις άτυπες δομές</a:t>
            </a:r>
            <a:r>
              <a:rPr lang="el-GR" sz="5600" dirty="0">
                <a:solidFill>
                  <a:schemeClr val="tx2"/>
                </a:solidFill>
              </a:rPr>
              <a:t>, οι οποίες </a:t>
            </a:r>
            <a:r>
              <a:rPr lang="el-GR" sz="5600" dirty="0">
                <a:solidFill>
                  <a:srgbClr val="0070C0"/>
                </a:solidFill>
              </a:rPr>
              <a:t>έχουν τη δύναμη να τροποποιούν το τυπικό σύστημα</a:t>
            </a:r>
          </a:p>
          <a:p>
            <a:pPr marL="82550" indent="0">
              <a:lnSpc>
                <a:spcPct val="170000"/>
              </a:lnSpc>
              <a:buClr>
                <a:schemeClr val="tx2"/>
              </a:buClr>
              <a:buFontTx/>
              <a:buBlip>
                <a:blip r:embed="rId2"/>
              </a:buBlip>
            </a:pPr>
            <a:r>
              <a:rPr lang="el-GR" sz="5600" b="1" u="sng" dirty="0">
                <a:solidFill>
                  <a:schemeClr val="tx2"/>
                </a:solidFill>
              </a:rPr>
              <a:t>Συνεργασία - κοινή ευθύνη – κοινές πρακτικές- οριζόντια επικοινωνία- εμπλοκή όλων των μελών</a:t>
            </a:r>
            <a:endParaRPr lang="el-GR" sz="5600" dirty="0">
              <a:solidFill>
                <a:schemeClr val="tx2"/>
              </a:solidFill>
            </a:endParaRPr>
          </a:p>
          <a:p>
            <a:pPr marL="82550" indent="0">
              <a:lnSpc>
                <a:spcPct val="170000"/>
              </a:lnSpc>
              <a:buClr>
                <a:schemeClr val="tx2"/>
              </a:buClr>
              <a:buFontTx/>
              <a:buBlip>
                <a:blip r:embed="rId2"/>
              </a:buBlip>
            </a:pPr>
            <a:r>
              <a:rPr lang="el-GR" sz="5600" b="1" dirty="0">
                <a:solidFill>
                  <a:schemeClr val="tx2"/>
                </a:solidFill>
              </a:rPr>
              <a:t>Δέσμευση</a:t>
            </a:r>
            <a:r>
              <a:rPr lang="el-GR" sz="5600" dirty="0">
                <a:solidFill>
                  <a:schemeClr val="tx2"/>
                </a:solidFill>
              </a:rPr>
              <a:t>  σε αξίες, νόρμες, πεποιθήσεις – </a:t>
            </a:r>
            <a:r>
              <a:rPr lang="el-GR" sz="5600" b="1" u="sng" dirty="0">
                <a:solidFill>
                  <a:schemeClr val="tx2"/>
                </a:solidFill>
              </a:rPr>
              <a:t>διαμοιρασμός </a:t>
            </a:r>
            <a:r>
              <a:rPr lang="el-GR" sz="5600" b="1" dirty="0">
                <a:solidFill>
                  <a:schemeClr val="tx2"/>
                </a:solidFill>
              </a:rPr>
              <a:t>ιδεών </a:t>
            </a:r>
            <a:r>
              <a:rPr lang="el-GR" sz="5600" dirty="0">
                <a:solidFill>
                  <a:schemeClr val="tx2"/>
                </a:solidFill>
              </a:rPr>
              <a:t>– </a:t>
            </a:r>
            <a:r>
              <a:rPr lang="el-GR" sz="5600" b="1" dirty="0">
                <a:solidFill>
                  <a:schemeClr val="tx2"/>
                </a:solidFill>
              </a:rPr>
              <a:t>κοινή ταυτότητα  </a:t>
            </a:r>
            <a:r>
              <a:rPr lang="el-GR" sz="5600" dirty="0">
                <a:solidFill>
                  <a:schemeClr val="tx2"/>
                </a:solidFill>
              </a:rPr>
              <a:t>και νόημα- </a:t>
            </a:r>
            <a:r>
              <a:rPr lang="el-GR" sz="5600" b="1" dirty="0">
                <a:solidFill>
                  <a:schemeClr val="tx2"/>
                </a:solidFill>
              </a:rPr>
              <a:t>αίσθημα του ανήκειν</a:t>
            </a:r>
            <a:r>
              <a:rPr lang="el-GR" sz="5600" dirty="0">
                <a:solidFill>
                  <a:schemeClr val="tx2"/>
                </a:solidFill>
              </a:rPr>
              <a:t>– κοινωνικά συμβόλαια </a:t>
            </a:r>
            <a:r>
              <a:rPr lang="en-US" sz="5600" dirty="0">
                <a:solidFill>
                  <a:srgbClr val="FF0000"/>
                </a:solidFill>
              </a:rPr>
              <a:t>VS </a:t>
            </a:r>
            <a:r>
              <a:rPr lang="el-GR" sz="5600" dirty="0">
                <a:solidFill>
                  <a:schemeClr val="tx2"/>
                </a:solidFill>
              </a:rPr>
              <a:t>απομονωτισμό και αποξένωση </a:t>
            </a:r>
          </a:p>
          <a:p>
            <a:pPr marL="82550" indent="0">
              <a:lnSpc>
                <a:spcPct val="170000"/>
              </a:lnSpc>
              <a:buClr>
                <a:schemeClr val="tx2"/>
              </a:buClr>
              <a:buFontTx/>
              <a:buBlip>
                <a:blip r:embed="rId2"/>
              </a:buBlip>
            </a:pPr>
            <a:r>
              <a:rPr lang="el-GR" sz="5600" u="sng" dirty="0">
                <a:solidFill>
                  <a:schemeClr val="tx2"/>
                </a:solidFill>
              </a:rPr>
              <a:t>Μέριμνα για τους ανθρώπους </a:t>
            </a:r>
            <a:r>
              <a:rPr lang="el-GR" sz="5600" dirty="0">
                <a:solidFill>
                  <a:schemeClr val="tx2"/>
                </a:solidFill>
              </a:rPr>
              <a:t>και την </a:t>
            </a:r>
            <a:r>
              <a:rPr lang="el-GR" sz="5600" b="1" dirty="0">
                <a:solidFill>
                  <a:schemeClr val="tx2"/>
                </a:solidFill>
              </a:rPr>
              <a:t>ποιότητα των ανθρωπίνων σχέσεων</a:t>
            </a:r>
          </a:p>
          <a:p>
            <a:pPr marL="82550" indent="0">
              <a:lnSpc>
                <a:spcPct val="170000"/>
              </a:lnSpc>
              <a:buClr>
                <a:schemeClr val="tx2"/>
              </a:buClr>
              <a:buFontTx/>
              <a:buBlip>
                <a:blip r:embed="rId2"/>
              </a:buBlip>
            </a:pPr>
            <a:r>
              <a:rPr lang="el-GR" sz="5600" dirty="0">
                <a:solidFill>
                  <a:schemeClr val="tx2"/>
                </a:solidFill>
              </a:rPr>
              <a:t>κοινωνική αλληλεπίδραση, διαπροσωπική επικοινωνία, </a:t>
            </a:r>
            <a:r>
              <a:rPr lang="el-GR" sz="5600" u="sng" dirty="0">
                <a:solidFill>
                  <a:schemeClr val="tx2"/>
                </a:solidFill>
              </a:rPr>
              <a:t>το </a:t>
            </a:r>
            <a:r>
              <a:rPr lang="el-GR" sz="5600" b="1" u="sng" dirty="0">
                <a:solidFill>
                  <a:schemeClr val="tx2"/>
                </a:solidFill>
              </a:rPr>
              <a:t>σχολείο ως «οικογένεια» </a:t>
            </a:r>
          </a:p>
          <a:p>
            <a:pPr marL="82550" indent="0">
              <a:lnSpc>
                <a:spcPct val="170000"/>
              </a:lnSpc>
              <a:buClr>
                <a:schemeClr val="tx2"/>
              </a:buClr>
              <a:buFontTx/>
              <a:buBlip>
                <a:blip r:embed="rId2"/>
              </a:buBlip>
            </a:pPr>
            <a:r>
              <a:rPr lang="el-GR" sz="5600" dirty="0">
                <a:solidFill>
                  <a:schemeClr val="tx2"/>
                </a:solidFill>
              </a:rPr>
              <a:t>Η διαδικασία της μάθησης και διδασκαλίας </a:t>
            </a:r>
            <a:r>
              <a:rPr lang="el-GR" sz="5600" b="1" dirty="0">
                <a:solidFill>
                  <a:schemeClr val="tx2"/>
                </a:solidFill>
              </a:rPr>
              <a:t>λαμβάνει υπόψη τη </a:t>
            </a:r>
            <a:r>
              <a:rPr lang="el-GR" sz="5600" b="1" u="sng" dirty="0">
                <a:solidFill>
                  <a:schemeClr val="tx2"/>
                </a:solidFill>
              </a:rPr>
              <a:t>ζωή και τις εμπειρίες των μαθητών</a:t>
            </a:r>
            <a:r>
              <a:rPr lang="el-GR" sz="5600" dirty="0">
                <a:solidFill>
                  <a:schemeClr val="tx2"/>
                </a:solidFill>
              </a:rPr>
              <a:t>, το </a:t>
            </a:r>
            <a:r>
              <a:rPr lang="el-GR" sz="5600" u="sng" dirty="0">
                <a:solidFill>
                  <a:schemeClr val="tx2"/>
                </a:solidFill>
              </a:rPr>
              <a:t>πολιτισμικό υπόβαθρο αυτών</a:t>
            </a:r>
            <a:r>
              <a:rPr lang="el-GR" sz="5600" dirty="0">
                <a:solidFill>
                  <a:schemeClr val="tx2"/>
                </a:solidFill>
              </a:rPr>
              <a:t>, </a:t>
            </a:r>
            <a:r>
              <a:rPr lang="el-GR" sz="5600" u="sng" dirty="0">
                <a:solidFill>
                  <a:schemeClr val="tx2"/>
                </a:solidFill>
              </a:rPr>
              <a:t>αποδεχόμενοι και </a:t>
            </a:r>
            <a:r>
              <a:rPr lang="el-GR" sz="5600" b="1" u="sng" dirty="0">
                <a:solidFill>
                  <a:schemeClr val="tx2"/>
                </a:solidFill>
              </a:rPr>
              <a:t>σεβόμενοι τη διαφορετικότητα</a:t>
            </a:r>
            <a:r>
              <a:rPr lang="el-GR" sz="5600" dirty="0">
                <a:solidFill>
                  <a:schemeClr val="tx2"/>
                </a:solidFill>
              </a:rPr>
              <a:t>, ώστε να αναπτυχθεί η </a:t>
            </a:r>
            <a:r>
              <a:rPr lang="el-GR" sz="5600" b="1" u="sng" dirty="0">
                <a:solidFill>
                  <a:schemeClr val="tx2"/>
                </a:solidFill>
              </a:rPr>
              <a:t>αίσθηση της κοινότητας</a:t>
            </a:r>
          </a:p>
          <a:p>
            <a:pPr marL="82550" indent="0">
              <a:lnSpc>
                <a:spcPct val="170000"/>
              </a:lnSpc>
              <a:buClr>
                <a:schemeClr val="tx2"/>
              </a:buClr>
              <a:buFontTx/>
              <a:buBlip>
                <a:blip r:embed="rId2"/>
              </a:buBlip>
            </a:pPr>
            <a:r>
              <a:rPr lang="el-GR" sz="5600" b="1" u="sng" dirty="0">
                <a:solidFill>
                  <a:schemeClr val="tx2"/>
                </a:solidFill>
              </a:rPr>
              <a:t>νέα μορφή ιεραρχίας</a:t>
            </a:r>
            <a:r>
              <a:rPr lang="el-GR" sz="5600" dirty="0">
                <a:solidFill>
                  <a:schemeClr val="tx2"/>
                </a:solidFill>
              </a:rPr>
              <a:t>, όπου </a:t>
            </a:r>
            <a:r>
              <a:rPr lang="el-GR" sz="5600" b="1" u="sng" dirty="0">
                <a:solidFill>
                  <a:schemeClr val="tx2"/>
                </a:solidFill>
              </a:rPr>
              <a:t>στην κορυφή βρίσκονται οι ιδέες και οι αρχές</a:t>
            </a:r>
            <a:r>
              <a:rPr lang="el-GR" sz="5600" dirty="0">
                <a:solidFill>
                  <a:schemeClr val="tx2"/>
                </a:solidFill>
              </a:rPr>
              <a:t>, οι </a:t>
            </a:r>
            <a:r>
              <a:rPr lang="el-GR" sz="5600" b="1" dirty="0">
                <a:solidFill>
                  <a:schemeClr val="tx2"/>
                </a:solidFill>
              </a:rPr>
              <a:t>εκπαιδευτικοί, οι γονείς και οι μαθητές, ως μέλη μιας ομάδας </a:t>
            </a:r>
            <a:r>
              <a:rPr lang="el-GR" sz="5600" dirty="0">
                <a:solidFill>
                  <a:schemeClr val="tx2"/>
                </a:solidFill>
              </a:rPr>
              <a:t>που έχουν δεσμευτεί να διαμοιράζονται αυτές τις ιδέες</a:t>
            </a:r>
            <a:endParaRPr lang="el-GR" sz="5600" dirty="0">
              <a:solidFill>
                <a:schemeClr val="tx2"/>
              </a:solidFill>
              <a:latin typeface="Times New Roman" pitchFamily="18" charset="0"/>
            </a:endParaRPr>
          </a:p>
          <a:p>
            <a:pPr marL="82550" indent="0">
              <a:lnSpc>
                <a:spcPct val="80000"/>
              </a:lnSpc>
              <a:buClr>
                <a:schemeClr val="tx2"/>
              </a:buClr>
              <a:buFontTx/>
              <a:buBlip>
                <a:blip r:embed="rId2"/>
              </a:buBlip>
            </a:pPr>
            <a:endParaRPr lang="el-GR" dirty="0">
              <a:solidFill>
                <a:schemeClr val="tx2"/>
              </a:solidFill>
              <a:latin typeface="Times New Roman" pitchFamily="18" charset="0"/>
            </a:endParaRPr>
          </a:p>
          <a:p>
            <a:pPr marL="82550" indent="0">
              <a:lnSpc>
                <a:spcPct val="80000"/>
              </a:lnSpc>
              <a:buClr>
                <a:schemeClr val="tx2"/>
              </a:buClr>
              <a:buFontTx/>
              <a:buBlip>
                <a:blip r:embed="rId2"/>
              </a:buBlip>
            </a:pPr>
            <a:endParaRPr lang="el-GR" dirty="0">
              <a:solidFill>
                <a:schemeClr val="tx2"/>
              </a:solidFill>
              <a:latin typeface="Times New Roman" pitchFamily="18" charset="0"/>
            </a:endParaRPr>
          </a:p>
          <a:p>
            <a:pPr marL="82550" indent="0">
              <a:lnSpc>
                <a:spcPct val="80000"/>
              </a:lnSpc>
              <a:buClr>
                <a:schemeClr val="tx2"/>
              </a:buClr>
              <a:buFontTx/>
              <a:buChar char="o"/>
            </a:pPr>
            <a:endParaRPr lang="el-GR" dirty="0">
              <a:solidFill>
                <a:schemeClr val="tx2"/>
              </a:solidFill>
              <a:latin typeface="Times New Roman" pitchFamily="18" charset="0"/>
            </a:endParaRPr>
          </a:p>
          <a:p>
            <a:pPr marL="82550" indent="0" algn="ctr">
              <a:lnSpc>
                <a:spcPct val="80000"/>
              </a:lnSpc>
              <a:buClr>
                <a:schemeClr val="tx2"/>
              </a:buClr>
              <a:buFontTx/>
              <a:buNone/>
            </a:pPr>
            <a:endParaRPr lang="el-GR" sz="3600" b="1" u="sng" dirty="0">
              <a:solidFill>
                <a:schemeClr val="tx2"/>
              </a:solidFill>
              <a:latin typeface="Times New Roman" pitchFamily="18" charset="0"/>
            </a:endParaRPr>
          </a:p>
          <a:p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10</a:t>
            </a:fld>
            <a:endParaRPr lang="el-G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16632"/>
            <a:ext cx="9144000" cy="662473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el-GR" b="1" u="sng" dirty="0">
                <a:sym typeface="Wingdings" pitchFamily="2" charset="2"/>
              </a:rPr>
              <a:t>Η Νεοκλασική προσέγγιση</a:t>
            </a:r>
          </a:p>
          <a:p>
            <a:pPr>
              <a:lnSpc>
                <a:spcPct val="150000"/>
              </a:lnSpc>
              <a:buNone/>
            </a:pPr>
            <a:r>
              <a:rPr lang="el-GR" b="1" u="sng" dirty="0">
                <a:sym typeface="Wingdings" pitchFamily="2" charset="2"/>
              </a:rPr>
              <a:t>Ωστόσο</a:t>
            </a:r>
            <a:r>
              <a:rPr lang="en-US" dirty="0">
                <a:sym typeface="Wingdings" pitchFamily="2" charset="2"/>
              </a:rPr>
              <a:t>:</a:t>
            </a:r>
            <a:r>
              <a:rPr lang="el-GR" dirty="0">
                <a:sym typeface="Wingdings" pitchFamily="2" charset="2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l-GR" u="sng" dirty="0">
                <a:solidFill>
                  <a:srgbClr val="FF0000"/>
                </a:solidFill>
                <a:sym typeface="Wingdings" pitchFamily="2" charset="2"/>
              </a:rPr>
              <a:t>δεν δίνει τις αρχές της οργάνωσης </a:t>
            </a:r>
            <a:r>
              <a:rPr lang="el-GR" dirty="0">
                <a:sym typeface="Wingdings" pitchFamily="2" charset="2"/>
              </a:rPr>
              <a:t>(π.χ. συντονισμός, έλεγχος, μέτρηση του αποτελέσματος ομαδικής προσπάθειας) </a:t>
            </a:r>
            <a:endParaRPr lang="en-US" dirty="0"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endParaRPr lang="el-GR" dirty="0"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el-GR" u="sng" dirty="0">
                <a:solidFill>
                  <a:srgbClr val="FF0000"/>
                </a:solidFill>
                <a:sym typeface="Wingdings" pitchFamily="2" charset="2"/>
              </a:rPr>
              <a:t>δεν παρουσιάζει τα αναμενόμενα αποτελέσματα στην παραγωγικότητα</a:t>
            </a:r>
            <a:endParaRPr lang="en-US" u="sng" dirty="0">
              <a:solidFill>
                <a:srgbClr val="FF0000"/>
              </a:solidFill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endParaRPr lang="el-GR" u="sng" dirty="0">
              <a:solidFill>
                <a:srgbClr val="FF0000"/>
              </a:solidFill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el-GR" b="1" u="sng" dirty="0">
                <a:solidFill>
                  <a:srgbClr val="FF0000"/>
                </a:solidFill>
                <a:sym typeface="Wingdings" pitchFamily="2" charset="2"/>
              </a:rPr>
              <a:t>δεν λαμβάνει </a:t>
            </a:r>
            <a:r>
              <a:rPr lang="el-GR" u="sng" dirty="0">
                <a:solidFill>
                  <a:srgbClr val="FF0000"/>
                </a:solidFill>
                <a:sym typeface="Wingdings" pitchFamily="2" charset="2"/>
              </a:rPr>
              <a:t>υπόψη</a:t>
            </a:r>
            <a:r>
              <a:rPr lang="en-US" u="sng" dirty="0">
                <a:solidFill>
                  <a:srgbClr val="FF0000"/>
                </a:solidFill>
                <a:sym typeface="Wingdings" pitchFamily="2" charset="2"/>
              </a:rPr>
              <a:t>:</a:t>
            </a:r>
            <a:r>
              <a:rPr lang="el-GR" u="sng" dirty="0">
                <a:solidFill>
                  <a:srgbClr val="FF0000"/>
                </a:solidFill>
                <a:sym typeface="Wingdings" pitchFamily="2" charset="2"/>
              </a:rPr>
              <a:t> </a:t>
            </a:r>
            <a:endParaRPr lang="en-US" u="sng" dirty="0">
              <a:solidFill>
                <a:srgbClr val="FF0000"/>
              </a:solidFill>
              <a:sym typeface="Wingdings" pitchFamily="2" charset="2"/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l-GR" b="1" dirty="0">
                <a:solidFill>
                  <a:srgbClr val="7030A0"/>
                </a:solidFill>
                <a:sym typeface="Wingdings" pitchFamily="2" charset="2"/>
              </a:rPr>
              <a:t>περιβάλλον</a:t>
            </a:r>
            <a:endParaRPr lang="en-US" dirty="0">
              <a:solidFill>
                <a:srgbClr val="FF0000"/>
              </a:solidFill>
              <a:sym typeface="Wingdings" pitchFamily="2" charset="2"/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l-GR" b="1" dirty="0">
                <a:solidFill>
                  <a:srgbClr val="7030A0"/>
                </a:solidFill>
                <a:sym typeface="Wingdings" pitchFamily="2" charset="2"/>
              </a:rPr>
              <a:t>αντιφατικές αξίες </a:t>
            </a:r>
            <a:r>
              <a:rPr lang="el-GR" dirty="0">
                <a:solidFill>
                  <a:srgbClr val="FF0000"/>
                </a:solidFill>
                <a:sym typeface="Wingdings" pitchFamily="2" charset="2"/>
              </a:rPr>
              <a:t>και ενδιαφέροντα των μελών</a:t>
            </a:r>
            <a:endParaRPr lang="en-US" dirty="0">
              <a:solidFill>
                <a:srgbClr val="FF0000"/>
              </a:solidFill>
              <a:sym typeface="Wingdings" pitchFamily="2" charset="2"/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l-GR" dirty="0">
                <a:solidFill>
                  <a:srgbClr val="7030A0"/>
                </a:solidFill>
                <a:sym typeface="Wingdings" pitchFamily="2" charset="2"/>
              </a:rPr>
              <a:t>α</a:t>
            </a:r>
            <a:r>
              <a:rPr lang="el-GR" b="1" dirty="0">
                <a:solidFill>
                  <a:srgbClr val="7030A0"/>
                </a:solidFill>
                <a:sym typeface="Wingdings" pitchFamily="2" charset="2"/>
              </a:rPr>
              <a:t>ρνητικές πτυχές του ανθρώπου</a:t>
            </a:r>
            <a:r>
              <a:rPr lang="el-GR" dirty="0">
                <a:solidFill>
                  <a:srgbClr val="7030A0"/>
                </a:solidFill>
                <a:sym typeface="Wingdings" pitchFamily="2" charset="2"/>
              </a:rPr>
              <a:t> </a:t>
            </a:r>
            <a:r>
              <a:rPr lang="el-GR" dirty="0">
                <a:sym typeface="Wingdings" pitchFamily="2" charset="2"/>
              </a:rPr>
              <a:t>(π.χ. διεκδίκηση συμφερόντων και εξουσίας)</a:t>
            </a:r>
            <a:endParaRPr lang="en-US" dirty="0">
              <a:sym typeface="Wingdings" pitchFamily="2" charset="2"/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l-GR" b="1" dirty="0">
                <a:solidFill>
                  <a:srgbClr val="7030A0"/>
                </a:solidFill>
                <a:sym typeface="Wingdings" pitchFamily="2" charset="2"/>
              </a:rPr>
              <a:t>αναντιστοιχία</a:t>
            </a:r>
            <a:r>
              <a:rPr lang="el-GR" dirty="0">
                <a:solidFill>
                  <a:srgbClr val="FF0000"/>
                </a:solidFill>
                <a:sym typeface="Wingdings" pitchFamily="2" charset="2"/>
              </a:rPr>
              <a:t> προσωπικών και </a:t>
            </a:r>
            <a:r>
              <a:rPr lang="el-GR" dirty="0" err="1">
                <a:solidFill>
                  <a:srgbClr val="FF0000"/>
                </a:solidFill>
                <a:sym typeface="Wingdings" pitchFamily="2" charset="2"/>
              </a:rPr>
              <a:t>οργανωσιακών</a:t>
            </a:r>
            <a:r>
              <a:rPr lang="el-GR" dirty="0">
                <a:solidFill>
                  <a:srgbClr val="FF0000"/>
                </a:solidFill>
                <a:sym typeface="Wingdings" pitchFamily="2" charset="2"/>
              </a:rPr>
              <a:t> στόχων</a:t>
            </a:r>
            <a:endParaRPr lang="en-US" dirty="0">
              <a:sym typeface="Wingdings" pitchFamily="2" charset="2"/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l-GR" b="1" dirty="0">
                <a:solidFill>
                  <a:srgbClr val="7030A0"/>
                </a:solidFill>
                <a:sym typeface="Wingdings" pitchFamily="2" charset="2"/>
              </a:rPr>
              <a:t>ψευδή αίσθηση </a:t>
            </a:r>
            <a:r>
              <a:rPr lang="el-GR" dirty="0">
                <a:solidFill>
                  <a:srgbClr val="7030A0"/>
                </a:solidFill>
                <a:sym typeface="Wingdings" pitchFamily="2" charset="2"/>
              </a:rPr>
              <a:t>συμμετοχής</a:t>
            </a:r>
            <a:r>
              <a:rPr lang="el-GR" b="1" dirty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l-GR" dirty="0">
                <a:solidFill>
                  <a:srgbClr val="FF0000"/>
                </a:solidFill>
                <a:sym typeface="Wingdings" pitchFamily="2" charset="2"/>
              </a:rPr>
              <a:t>και </a:t>
            </a:r>
            <a:r>
              <a:rPr lang="el-GR" dirty="0">
                <a:solidFill>
                  <a:srgbClr val="7030A0"/>
                </a:solidFill>
                <a:sym typeface="Wingdings" pitchFamily="2" charset="2"/>
              </a:rPr>
              <a:t>αυτονομίας</a:t>
            </a:r>
            <a:r>
              <a:rPr lang="el-GR" dirty="0">
                <a:solidFill>
                  <a:srgbClr val="FF0000"/>
                </a:solidFill>
                <a:sym typeface="Wingdings" pitchFamily="2" charset="2"/>
              </a:rPr>
              <a:t> των μελών.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11</a:t>
            </a:fld>
            <a:endParaRPr lang="el-G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8933688" cy="68580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l-GR" sz="7200" b="1" u="sng" dirty="0">
                <a:solidFill>
                  <a:srgbClr val="FF0000"/>
                </a:solidFill>
              </a:rPr>
              <a:t>3. Σύγχρονη Προσέγγιση ή Σχολή των Κοινωνικών Συστημάτων (</a:t>
            </a:r>
            <a:r>
              <a:rPr lang="en-US" sz="7200" b="1" u="sng" dirty="0">
                <a:solidFill>
                  <a:srgbClr val="FF0000"/>
                </a:solidFill>
              </a:rPr>
              <a:t>behavioral science approach</a:t>
            </a:r>
            <a:r>
              <a:rPr lang="el-GR" sz="7200" b="1" u="sng" dirty="0">
                <a:solidFill>
                  <a:srgbClr val="FF0000"/>
                </a:solidFill>
              </a:rPr>
              <a:t>) (1950) (πατέρας των κοινωνικών συστημάτων ο </a:t>
            </a:r>
            <a:r>
              <a:rPr lang="en-US" sz="7200" b="1" u="sng" dirty="0">
                <a:solidFill>
                  <a:srgbClr val="FF0000"/>
                </a:solidFill>
              </a:rPr>
              <a:t>Bernard) </a:t>
            </a:r>
          </a:p>
          <a:p>
            <a:pPr>
              <a:buNone/>
            </a:pPr>
            <a:r>
              <a:rPr lang="el-GR" sz="7200" b="1" u="sng" dirty="0">
                <a:solidFill>
                  <a:srgbClr val="0070C0"/>
                </a:solidFill>
              </a:rPr>
              <a:t>Εστίαση στη συμπεριφορά της οργάνωσης στο σύνολό της </a:t>
            </a:r>
          </a:p>
          <a:p>
            <a:pPr>
              <a:buNone/>
            </a:pPr>
            <a:endParaRPr lang="el-GR" sz="7200" b="1" u="sng" dirty="0">
              <a:solidFill>
                <a:srgbClr val="FF0000"/>
              </a:solidFill>
            </a:endParaRPr>
          </a:p>
          <a:p>
            <a:pPr>
              <a:buBlip>
                <a:blip r:embed="rId2"/>
              </a:buBlip>
            </a:pPr>
            <a:r>
              <a:rPr lang="el-GR" sz="7200" dirty="0">
                <a:solidFill>
                  <a:schemeClr val="tx2"/>
                </a:solidFill>
                <a:latin typeface="Times New Roman" pitchFamily="18" charset="0"/>
              </a:rPr>
              <a:t>αλληλεπίδραση </a:t>
            </a:r>
            <a:r>
              <a:rPr lang="el-GR" sz="7200" b="1" u="sng" dirty="0">
                <a:solidFill>
                  <a:schemeClr val="tx2"/>
                </a:solidFill>
                <a:latin typeface="Times New Roman" pitchFamily="18" charset="0"/>
              </a:rPr>
              <a:t>τυπικής</a:t>
            </a:r>
            <a:r>
              <a:rPr lang="el-GR" sz="7200" dirty="0">
                <a:solidFill>
                  <a:schemeClr val="tx2"/>
                </a:solidFill>
                <a:latin typeface="Times New Roman" pitchFamily="18" charset="0"/>
              </a:rPr>
              <a:t> και </a:t>
            </a:r>
            <a:r>
              <a:rPr lang="el-GR" sz="7200" b="1" u="sng" dirty="0">
                <a:solidFill>
                  <a:schemeClr val="tx2"/>
                </a:solidFill>
                <a:latin typeface="Times New Roman" pitchFamily="18" charset="0"/>
              </a:rPr>
              <a:t>άτυπης δομής  </a:t>
            </a:r>
            <a:r>
              <a:rPr lang="el-GR" sz="7200" i="1" dirty="0">
                <a:solidFill>
                  <a:schemeClr val="tx2"/>
                </a:solidFill>
                <a:latin typeface="Times New Roman" pitchFamily="18" charset="0"/>
              </a:rPr>
              <a:t>(</a:t>
            </a:r>
            <a:r>
              <a:rPr lang="el-GR" sz="7200" i="1" u="sng" dirty="0">
                <a:solidFill>
                  <a:srgbClr val="0070C0"/>
                </a:solidFill>
                <a:latin typeface="Times New Roman" pitchFamily="18" charset="0"/>
              </a:rPr>
              <a:t>κλειστό σύστημα</a:t>
            </a:r>
            <a:r>
              <a:rPr lang="el-GR" sz="7200" i="1" dirty="0">
                <a:solidFill>
                  <a:schemeClr val="tx2"/>
                </a:solidFill>
                <a:latin typeface="Times New Roman" pitchFamily="18" charset="0"/>
              </a:rPr>
              <a:t>) </a:t>
            </a:r>
            <a:r>
              <a:rPr lang="el-GR" sz="7200" dirty="0">
                <a:solidFill>
                  <a:schemeClr val="tx2"/>
                </a:solidFill>
                <a:latin typeface="Times New Roman" pitchFamily="18" charset="0"/>
              </a:rPr>
              <a:t>με το </a:t>
            </a:r>
            <a:r>
              <a:rPr lang="el-GR" sz="7200" b="1" u="sng" dirty="0">
                <a:solidFill>
                  <a:schemeClr val="tx2"/>
                </a:solidFill>
                <a:latin typeface="Times New Roman" pitchFamily="18" charset="0"/>
              </a:rPr>
              <a:t>εξωτερικό περιβάλλον του οργανισμού</a:t>
            </a:r>
            <a:r>
              <a:rPr lang="el-GR" sz="72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l-GR" sz="7200" i="1" dirty="0">
                <a:solidFill>
                  <a:schemeClr val="tx2"/>
                </a:solidFill>
                <a:latin typeface="Times New Roman" pitchFamily="18" charset="0"/>
              </a:rPr>
              <a:t>(</a:t>
            </a:r>
            <a:r>
              <a:rPr lang="el-GR" sz="7200" i="1" u="sng" dirty="0">
                <a:solidFill>
                  <a:srgbClr val="0070C0"/>
                </a:solidFill>
                <a:latin typeface="Times New Roman" pitchFamily="18" charset="0"/>
              </a:rPr>
              <a:t>οργανισμός ως ανοιχτό σύστημα</a:t>
            </a:r>
            <a:r>
              <a:rPr lang="el-GR" sz="7200" i="1" dirty="0">
                <a:solidFill>
                  <a:schemeClr val="tx2"/>
                </a:solidFill>
                <a:latin typeface="Times New Roman" pitchFamily="18" charset="0"/>
              </a:rPr>
              <a:t>) (1960-1970)</a:t>
            </a:r>
          </a:p>
          <a:p>
            <a:pPr>
              <a:buBlip>
                <a:blip r:embed="rId2"/>
              </a:buBlip>
            </a:pPr>
            <a:r>
              <a:rPr lang="el-GR" sz="7200" b="1" i="1" u="sng" dirty="0">
                <a:solidFill>
                  <a:schemeClr val="tx2"/>
                </a:solidFill>
                <a:latin typeface="Times New Roman" pitchFamily="18" charset="0"/>
              </a:rPr>
              <a:t>Εξυπηρέτηση ατομικών αναγκών και </a:t>
            </a:r>
            <a:r>
              <a:rPr lang="el-GR" sz="7200" b="1" i="1" u="sng" dirty="0" err="1">
                <a:solidFill>
                  <a:schemeClr val="tx2"/>
                </a:solidFill>
                <a:latin typeface="Times New Roman" pitchFamily="18" charset="0"/>
              </a:rPr>
              <a:t>οργανωσιακών</a:t>
            </a:r>
            <a:r>
              <a:rPr lang="el-GR" sz="7200" b="1" i="1" u="sng" dirty="0">
                <a:solidFill>
                  <a:schemeClr val="tx2"/>
                </a:solidFill>
                <a:latin typeface="Times New Roman" pitchFamily="18" charset="0"/>
              </a:rPr>
              <a:t> αναγκών</a:t>
            </a:r>
          </a:p>
          <a:p>
            <a:pPr>
              <a:lnSpc>
                <a:spcPct val="120000"/>
              </a:lnSpc>
              <a:buNone/>
            </a:pPr>
            <a:endParaRPr lang="el-GR" sz="8000" b="1" u="sng" dirty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el-GR" sz="6400" b="1" u="sng" dirty="0">
                <a:solidFill>
                  <a:schemeClr val="tx2"/>
                </a:solidFill>
                <a:latin typeface="Times New Roman" pitchFamily="18" charset="0"/>
              </a:rPr>
              <a:t>Εισροές</a:t>
            </a:r>
            <a:r>
              <a:rPr lang="el-GR" sz="6400" u="sng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l-GR" sz="6400" dirty="0">
                <a:solidFill>
                  <a:schemeClr val="tx2"/>
                </a:solidFill>
                <a:latin typeface="Times New Roman" pitchFamily="18" charset="0"/>
              </a:rPr>
              <a:t>(ανθρώπινες εισροές, οικονομικές, φυσικές, πηγές πληροφόρησης)</a:t>
            </a:r>
          </a:p>
          <a:p>
            <a:pPr>
              <a:lnSpc>
                <a:spcPct val="170000"/>
              </a:lnSpc>
            </a:pPr>
            <a:r>
              <a:rPr lang="el-GR" sz="6400" b="1" u="sng" dirty="0">
                <a:solidFill>
                  <a:schemeClr val="tx2"/>
                </a:solidFill>
                <a:latin typeface="Times New Roman" pitchFamily="18" charset="0"/>
              </a:rPr>
              <a:t>Τα εσωτερικά στοιχεία του συστήματος (υποσυστήματα/μετασχηματιστικές διαδικασίες)</a:t>
            </a:r>
            <a:r>
              <a:rPr lang="en-US" sz="6400" dirty="0">
                <a:solidFill>
                  <a:schemeClr val="tx2"/>
                </a:solidFill>
                <a:latin typeface="Times New Roman" pitchFamily="18" charset="0"/>
              </a:rPr>
              <a:t>:</a:t>
            </a:r>
            <a:r>
              <a:rPr lang="el-GR" sz="6400" dirty="0"/>
              <a:t> </a:t>
            </a:r>
            <a:r>
              <a:rPr lang="el-GR" sz="6400" dirty="0">
                <a:solidFill>
                  <a:schemeClr val="tx2"/>
                </a:solidFill>
                <a:latin typeface="Times New Roman" pitchFamily="18" charset="0"/>
              </a:rPr>
              <a:t>(εσωτερική λειτουργία του σχολείου, σύστημα διοίκησης, λήψη αποφάσεων, διατύπωση κανόνων, επικοινωνία μεταξύ των μελών, κοινωνικοποίηση στις θέσεις εργασίας, διδασκαλία)</a:t>
            </a:r>
          </a:p>
          <a:p>
            <a:pPr>
              <a:lnSpc>
                <a:spcPct val="170000"/>
              </a:lnSpc>
            </a:pPr>
            <a:r>
              <a:rPr lang="el-GR" sz="6400" b="1" u="sng" dirty="0">
                <a:solidFill>
                  <a:schemeClr val="tx2"/>
                </a:solidFill>
                <a:latin typeface="Times New Roman" pitchFamily="18" charset="0"/>
              </a:rPr>
              <a:t>Εκροές </a:t>
            </a:r>
            <a:r>
              <a:rPr lang="el-GR" sz="6400" dirty="0">
                <a:solidFill>
                  <a:schemeClr val="tx2"/>
                </a:solidFill>
                <a:latin typeface="Times New Roman" pitchFamily="18" charset="0"/>
              </a:rPr>
              <a:t>(επίδοση μαθητών, αποδοτικότητα εκπαιδευτικών, στάσεις μαθητών απέναντι στο σχολείο, εργασιακή ικανοποίηση προσωπικού, κτλ.)</a:t>
            </a:r>
          </a:p>
          <a:p>
            <a:pPr>
              <a:lnSpc>
                <a:spcPct val="170000"/>
              </a:lnSpc>
            </a:pPr>
            <a:r>
              <a:rPr lang="el-GR" sz="6400" b="1" u="sng" dirty="0">
                <a:solidFill>
                  <a:schemeClr val="tx2"/>
                </a:solidFill>
                <a:latin typeface="Times New Roman" pitchFamily="18" charset="0"/>
              </a:rPr>
              <a:t>Όρια  </a:t>
            </a:r>
            <a:r>
              <a:rPr lang="el-GR" sz="6400" dirty="0">
                <a:solidFill>
                  <a:schemeClr val="tx2"/>
                </a:solidFill>
                <a:latin typeface="Times New Roman" pitchFamily="18" charset="0"/>
              </a:rPr>
              <a:t>του οργανισμού ως προς το περιβάλλον του</a:t>
            </a:r>
          </a:p>
          <a:p>
            <a:pPr>
              <a:lnSpc>
                <a:spcPct val="170000"/>
              </a:lnSpc>
            </a:pPr>
            <a:r>
              <a:rPr lang="el-GR" sz="6400" b="1" u="sng" dirty="0">
                <a:solidFill>
                  <a:schemeClr val="tx2"/>
                </a:solidFill>
                <a:latin typeface="Times New Roman" pitchFamily="18" charset="0"/>
              </a:rPr>
              <a:t>Περιβάλλον</a:t>
            </a:r>
            <a:r>
              <a:rPr lang="el-GR" sz="6400" u="sng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l-GR" sz="6400" dirty="0">
                <a:solidFill>
                  <a:schemeClr val="tx2"/>
                </a:solidFill>
                <a:latin typeface="Times New Roman" pitchFamily="18" charset="0"/>
              </a:rPr>
              <a:t>(κοινωνικές, νομικές, οικονομικές, πολιτικές, δημογραφικές και τεχνολογικές παράμετροι)</a:t>
            </a:r>
          </a:p>
          <a:p>
            <a:pPr>
              <a:lnSpc>
                <a:spcPct val="17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l-GR" sz="6400" b="1" u="sng" dirty="0">
                <a:solidFill>
                  <a:schemeClr val="tx2"/>
                </a:solidFill>
                <a:latin typeface="Times New Roman" pitchFamily="18" charset="0"/>
              </a:rPr>
              <a:t>Λειτουργίες </a:t>
            </a:r>
            <a:r>
              <a:rPr lang="el-GR" sz="6400" dirty="0">
                <a:solidFill>
                  <a:schemeClr val="tx2"/>
                </a:solidFill>
                <a:latin typeface="Times New Roman" pitchFamily="18" charset="0"/>
              </a:rPr>
              <a:t>(ανατροφοδότηση, </a:t>
            </a:r>
            <a:r>
              <a:rPr lang="el-GR" sz="6400" dirty="0">
                <a:solidFill>
                  <a:schemeClr val="tx2"/>
                </a:solidFill>
                <a:latin typeface="Times New Roman" pitchFamily="18" charset="0"/>
                <a:sym typeface="Wingdings" pitchFamily="2" charset="2"/>
              </a:rPr>
              <a:t>προσαρμογή, εντροπία, αρχή της ύπαρξης ισοδύναμων λύσεων)</a:t>
            </a:r>
            <a:endParaRPr lang="el-GR" sz="6400" dirty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lnSpc>
                <a:spcPct val="170000"/>
              </a:lnSpc>
              <a:buNone/>
            </a:pPr>
            <a:endParaRPr lang="el-GR" sz="8000" dirty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tx2"/>
              </a:buClr>
              <a:buFontTx/>
              <a:buChar char="•"/>
            </a:pPr>
            <a:endParaRPr lang="el-GR" sz="8000" dirty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lnSpc>
                <a:spcPct val="120000"/>
              </a:lnSpc>
              <a:buClr>
                <a:schemeClr val="tx2"/>
              </a:buClr>
              <a:buFont typeface="Wingdings" pitchFamily="2" charset="2"/>
              <a:buChar char="ü"/>
            </a:pPr>
            <a:endParaRPr lang="en-US" sz="8000" dirty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endParaRPr lang="el-GR" sz="6400" dirty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tx2"/>
              </a:buClr>
              <a:buFontTx/>
              <a:buChar char="•"/>
            </a:pPr>
            <a:endParaRPr lang="el-GR" sz="6400" dirty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tx2"/>
              </a:buClr>
              <a:buFontTx/>
              <a:buChar char="•"/>
            </a:pPr>
            <a:endParaRPr lang="el-GR" sz="6400" dirty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tx2"/>
              </a:buClr>
              <a:buFontTx/>
              <a:buChar char="•"/>
            </a:pPr>
            <a:endParaRPr lang="el-GR" sz="6400" dirty="0"/>
          </a:p>
          <a:p>
            <a:endParaRPr lang="el-GR" sz="64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12</a:t>
            </a:fld>
            <a:endParaRPr lang="el-G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l-GR" b="1" u="sng" dirty="0">
                <a:solidFill>
                  <a:srgbClr val="FF0000"/>
                </a:solidFill>
              </a:rPr>
              <a:t>4. Σύγχρονες προσεγγίσεις Διοίκησης</a:t>
            </a:r>
            <a:r>
              <a:rPr lang="en-US" b="1" u="sng" dirty="0">
                <a:solidFill>
                  <a:srgbClr val="FF0000"/>
                </a:solidFill>
              </a:rPr>
              <a:t>:</a:t>
            </a:r>
            <a:r>
              <a:rPr lang="el-GR" b="1" u="sng" dirty="0">
                <a:solidFill>
                  <a:srgbClr val="FF0000"/>
                </a:solidFill>
              </a:rPr>
              <a:t> Διοίκηση Ολικής Ποιότητας (</a:t>
            </a:r>
            <a:r>
              <a:rPr lang="el-GR" b="1" u="sng" dirty="0" err="1">
                <a:solidFill>
                  <a:srgbClr val="FF0000"/>
                </a:solidFill>
              </a:rPr>
              <a:t>Δ.Ο.Π</a:t>
            </a:r>
            <a:r>
              <a:rPr lang="el-GR" b="1" u="sng" dirty="0">
                <a:solidFill>
                  <a:srgbClr val="FF0000"/>
                </a:solidFill>
              </a:rPr>
              <a:t>.) (</a:t>
            </a:r>
            <a:r>
              <a:rPr lang="en-US" b="1" u="sng" dirty="0">
                <a:solidFill>
                  <a:srgbClr val="FF0000"/>
                </a:solidFill>
              </a:rPr>
              <a:t>Total Quality Management- </a:t>
            </a:r>
            <a:r>
              <a:rPr lang="en-US" b="1" u="sng" dirty="0" err="1">
                <a:solidFill>
                  <a:srgbClr val="FF0000"/>
                </a:solidFill>
              </a:rPr>
              <a:t>TQM</a:t>
            </a:r>
            <a:r>
              <a:rPr lang="en-US" b="1" u="sng" dirty="0">
                <a:solidFill>
                  <a:srgbClr val="FF0000"/>
                </a:solidFill>
              </a:rPr>
              <a:t>)</a:t>
            </a:r>
            <a:r>
              <a:rPr lang="el-GR" b="1" u="sng" dirty="0">
                <a:solidFill>
                  <a:srgbClr val="FF0000"/>
                </a:solidFill>
              </a:rPr>
              <a:t> (1990) –</a:t>
            </a:r>
            <a:r>
              <a:rPr lang="el-GR" b="1" u="sng" dirty="0" err="1">
                <a:solidFill>
                  <a:srgbClr val="FF0000"/>
                </a:solidFill>
              </a:rPr>
              <a:t>Συστημική</a:t>
            </a:r>
            <a:r>
              <a:rPr lang="el-GR" b="1" u="sng" dirty="0">
                <a:solidFill>
                  <a:srgbClr val="FF0000"/>
                </a:solidFill>
              </a:rPr>
              <a:t> προσέγγιση</a:t>
            </a:r>
          </a:p>
          <a:p>
            <a:pPr>
              <a:buNone/>
            </a:pPr>
            <a:r>
              <a:rPr lang="el-GR" sz="2500" dirty="0"/>
              <a:t>Κύριοι εκπρόσωποι οι </a:t>
            </a:r>
            <a:r>
              <a:rPr lang="en-US" sz="2500" b="1" dirty="0" err="1"/>
              <a:t>Demming</a:t>
            </a:r>
            <a:r>
              <a:rPr lang="en-US" sz="2500" dirty="0"/>
              <a:t> </a:t>
            </a:r>
            <a:r>
              <a:rPr lang="el-GR" sz="2500" dirty="0"/>
              <a:t>και </a:t>
            </a:r>
            <a:r>
              <a:rPr lang="en-US" sz="2500" b="1" dirty="0" err="1"/>
              <a:t>Juran</a:t>
            </a:r>
            <a:r>
              <a:rPr lang="en-US" sz="2500" dirty="0"/>
              <a:t>. </a:t>
            </a:r>
            <a:r>
              <a:rPr lang="el-GR" sz="2500" dirty="0"/>
              <a:t>Οι θεωρίες τους </a:t>
            </a:r>
            <a:r>
              <a:rPr lang="el-GR" sz="2500" dirty="0" err="1"/>
              <a:t>πρωτοεφαρμόσθηκαν</a:t>
            </a:r>
            <a:r>
              <a:rPr lang="el-GR" sz="2500" dirty="0"/>
              <a:t> στην Ιαπωνία μετά τον Β’ Παγκόσμιο Πόλεμο</a:t>
            </a:r>
          </a:p>
          <a:p>
            <a:pPr>
              <a:buNone/>
            </a:pPr>
            <a:endParaRPr lang="el-GR" sz="2500" dirty="0"/>
          </a:p>
          <a:p>
            <a:r>
              <a:rPr lang="el-GR" sz="2500" b="1" u="sng" dirty="0">
                <a:solidFill>
                  <a:srgbClr val="C00000"/>
                </a:solidFill>
              </a:rPr>
              <a:t>Ολική</a:t>
            </a:r>
            <a:r>
              <a:rPr lang="el-GR" sz="2500" dirty="0"/>
              <a:t> =</a:t>
            </a:r>
            <a:r>
              <a:rPr lang="el-GR" sz="2500" b="1" dirty="0"/>
              <a:t>όλο το ανθρώπινο δυναμικό συμμετέχει </a:t>
            </a:r>
            <a:r>
              <a:rPr lang="el-GR" sz="2500" dirty="0"/>
              <a:t>στην προσπάθεια βελτίωσης και αποτελεσματικότητας του οργανισμού</a:t>
            </a:r>
          </a:p>
          <a:p>
            <a:r>
              <a:rPr lang="el-GR" sz="2500" b="1" u="sng" dirty="0">
                <a:solidFill>
                  <a:srgbClr val="C00000"/>
                </a:solidFill>
              </a:rPr>
              <a:t>Ποιότητα</a:t>
            </a:r>
            <a:r>
              <a:rPr lang="el-GR" sz="2500" dirty="0"/>
              <a:t> = ο </a:t>
            </a:r>
            <a:r>
              <a:rPr lang="el-GR" sz="2500" b="1" dirty="0"/>
              <a:t>βαθμός τελειότητας </a:t>
            </a:r>
            <a:r>
              <a:rPr lang="el-GR" sz="2500" dirty="0"/>
              <a:t>που μπορεί να παρέχει ένα προϊόν ή μια υπηρεσία</a:t>
            </a:r>
          </a:p>
          <a:p>
            <a:r>
              <a:rPr lang="el-GR" sz="2500" b="1" u="sng" dirty="0">
                <a:solidFill>
                  <a:srgbClr val="C00000"/>
                </a:solidFill>
              </a:rPr>
              <a:t>Διοίκηση</a:t>
            </a:r>
            <a:r>
              <a:rPr lang="el-GR" sz="2500" dirty="0"/>
              <a:t> = </a:t>
            </a:r>
            <a:r>
              <a:rPr lang="el-GR" sz="2500" b="1" dirty="0"/>
              <a:t>τέχνη ή τρόπος χειρισμού και καθοδήγησης του ανθρώπινου δυναμικού </a:t>
            </a:r>
            <a:r>
              <a:rPr lang="el-GR" sz="2500" dirty="0"/>
              <a:t>για την εκπλήρωση των στόχων μιας οργάνωσης</a:t>
            </a:r>
          </a:p>
          <a:p>
            <a:endParaRPr lang="el-GR" sz="2500" dirty="0"/>
          </a:p>
          <a:p>
            <a:pPr>
              <a:buBlip>
                <a:blip r:embed="rId2"/>
              </a:buBlip>
            </a:pPr>
            <a:r>
              <a:rPr lang="el-GR" sz="2500" b="1" dirty="0"/>
              <a:t>Ικανοποίηση του πελάτη </a:t>
            </a:r>
            <a:r>
              <a:rPr lang="el-GR" sz="2500" dirty="0"/>
              <a:t>(ανάγκες, προσδοκίες, κτλ)</a:t>
            </a:r>
          </a:p>
          <a:p>
            <a:pPr>
              <a:buBlip>
                <a:blip r:embed="rId2"/>
              </a:buBlip>
            </a:pPr>
            <a:r>
              <a:rPr lang="el-GR" sz="2500" b="1" dirty="0"/>
              <a:t>Διοίκηση βάσει επιστημονικών στοιχείων </a:t>
            </a:r>
            <a:r>
              <a:rPr lang="el-GR" sz="2500" dirty="0"/>
              <a:t>και αναλύσεων</a:t>
            </a:r>
          </a:p>
          <a:p>
            <a:pPr>
              <a:buBlip>
                <a:blip r:embed="rId2"/>
              </a:buBlip>
            </a:pPr>
            <a:r>
              <a:rPr lang="el-GR" sz="2500" b="1" dirty="0"/>
              <a:t>Συνεχής βελτίωση της ποιότητας </a:t>
            </a:r>
            <a:r>
              <a:rPr lang="el-GR" sz="2500" dirty="0"/>
              <a:t>– </a:t>
            </a:r>
            <a:r>
              <a:rPr lang="el-GR" sz="2500" b="1" dirty="0"/>
              <a:t>ανταγωνιστικότητα</a:t>
            </a:r>
          </a:p>
          <a:p>
            <a:pPr>
              <a:buBlip>
                <a:blip r:embed="rId2"/>
              </a:buBlip>
            </a:pPr>
            <a:r>
              <a:rPr lang="el-GR" sz="2500" b="1" dirty="0"/>
              <a:t>Συμμετοχή και δέσμευση όλου του ανθρώπινου δυναμικού </a:t>
            </a:r>
            <a:r>
              <a:rPr lang="el-GR" sz="2500" dirty="0"/>
              <a:t>/ δέσμευση και υποστήριξη της διοίκησης</a:t>
            </a:r>
          </a:p>
          <a:p>
            <a:pPr>
              <a:buBlip>
                <a:blip r:embed="rId2"/>
              </a:buBlip>
            </a:pPr>
            <a:r>
              <a:rPr lang="el-GR" sz="2500" b="1" dirty="0"/>
              <a:t>Επιμόρφωση προσωπικού για συμμετοχή στη διοίκηση</a:t>
            </a:r>
          </a:p>
          <a:p>
            <a:pPr>
              <a:buBlip>
                <a:blip r:embed="rId2"/>
              </a:buBlip>
            </a:pPr>
            <a:r>
              <a:rPr lang="el-GR" sz="2500" b="1" dirty="0"/>
              <a:t>Συνεχής αλλαγή  και μετασχηματισμός </a:t>
            </a:r>
            <a:r>
              <a:rPr lang="el-GR" sz="2500" dirty="0"/>
              <a:t>του οργανισμού</a:t>
            </a:r>
          </a:p>
          <a:p>
            <a:pPr>
              <a:buBlip>
                <a:blip r:embed="rId2"/>
              </a:buBlip>
            </a:pPr>
            <a:r>
              <a:rPr lang="el-GR" sz="2500" b="1" dirty="0"/>
              <a:t>Όραμα – αποστολή </a:t>
            </a:r>
            <a:r>
              <a:rPr lang="el-GR" sz="2500" dirty="0"/>
              <a:t>του οργανισμού</a:t>
            </a:r>
          </a:p>
          <a:p>
            <a:pPr>
              <a:buBlip>
                <a:blip r:embed="rId2"/>
              </a:buBlip>
            </a:pPr>
            <a:r>
              <a:rPr lang="el-GR" sz="2500" dirty="0"/>
              <a:t>Έμφαση στην </a:t>
            </a:r>
            <a:r>
              <a:rPr lang="el-GR" sz="2500" b="1" dirty="0"/>
              <a:t>πρόληψη λαθών (έρευνα- εντοπισμός προβλημάτων)</a:t>
            </a:r>
          </a:p>
          <a:p>
            <a:pPr>
              <a:buBlip>
                <a:blip r:embed="rId2"/>
              </a:buBlip>
            </a:pPr>
            <a:endParaRPr lang="el-GR" sz="2500" dirty="0"/>
          </a:p>
          <a:p>
            <a:pPr>
              <a:buBlip>
                <a:blip r:embed="rId3"/>
              </a:buBlip>
            </a:pPr>
            <a:r>
              <a:rPr lang="el-GR" sz="2500" dirty="0"/>
              <a:t>Ενίοτε έχουν </a:t>
            </a:r>
            <a:r>
              <a:rPr lang="el-GR" sz="2500" b="1" dirty="0"/>
              <a:t>εκφραστεί αντιδράσεις </a:t>
            </a:r>
            <a:r>
              <a:rPr lang="el-GR" sz="2500" dirty="0"/>
              <a:t>για την εφαρμογή της </a:t>
            </a:r>
            <a:r>
              <a:rPr lang="el-GR" sz="2500" dirty="0" err="1"/>
              <a:t>ΔΟΠ</a:t>
            </a:r>
            <a:r>
              <a:rPr lang="el-GR" sz="2500" dirty="0"/>
              <a:t> στην εκπαίδευση </a:t>
            </a:r>
            <a:endParaRPr lang="el-GR" sz="2500" dirty="0">
              <a:sym typeface="Wingdings" pitchFamily="2" charset="2"/>
            </a:endParaRPr>
          </a:p>
          <a:p>
            <a:pPr>
              <a:buBlip>
                <a:blip r:embed="rId3"/>
              </a:buBlip>
            </a:pPr>
            <a:r>
              <a:rPr lang="el-GR" sz="2500" dirty="0">
                <a:sym typeface="Wingdings" pitchFamily="2" charset="2"/>
              </a:rPr>
              <a:t>Χρειάζεται </a:t>
            </a:r>
            <a:r>
              <a:rPr lang="el-GR" sz="2500" b="1" i="1" u="sng" dirty="0">
                <a:sym typeface="Wingdings" pitchFamily="2" charset="2"/>
              </a:rPr>
              <a:t>Κριτική αντιμετώπιση</a:t>
            </a:r>
          </a:p>
          <a:p>
            <a:pPr>
              <a:buBlip>
                <a:blip r:embed="rId3"/>
              </a:buBlip>
            </a:pPr>
            <a:r>
              <a:rPr lang="el-GR" sz="2500" dirty="0">
                <a:sym typeface="Wingdings" pitchFamily="2" charset="2"/>
              </a:rPr>
              <a:t>Ανάγκη για </a:t>
            </a:r>
            <a:r>
              <a:rPr lang="el-GR" sz="2500" b="1" u="sng" dirty="0">
                <a:sym typeface="Wingdings" pitchFamily="2" charset="2"/>
              </a:rPr>
              <a:t>αποδεδειγμένη αποτελεσματικότητα και λογοδοσία εκ μέρους των εκπαιδευτικών οργανισμών </a:t>
            </a:r>
            <a:endParaRPr lang="el-GR" sz="2500" b="1" u="sng" dirty="0"/>
          </a:p>
          <a:p>
            <a:pPr>
              <a:buBlip>
                <a:blip r:embed="rId2"/>
              </a:buBlip>
            </a:pPr>
            <a:endParaRPr lang="el-GR" sz="2500" dirty="0"/>
          </a:p>
          <a:p>
            <a:r>
              <a:rPr lang="el-GR" sz="3300" b="1" u="sng" dirty="0"/>
              <a:t>Λέξεις-κλειδιά</a:t>
            </a:r>
            <a:r>
              <a:rPr lang="en-US" sz="3300" b="1" u="sng" dirty="0"/>
              <a:t>:</a:t>
            </a:r>
            <a:r>
              <a:rPr lang="el-GR" sz="3300" dirty="0"/>
              <a:t> ποιότητα, ανταγωνισμός, αποτελεσματικότητα, παραγωγικότητα, επιτυχία, </a:t>
            </a:r>
            <a:r>
              <a:rPr lang="el-GR" sz="3300" dirty="0" err="1"/>
              <a:t>μετρησιμότητα</a:t>
            </a:r>
            <a:r>
              <a:rPr lang="el-GR" sz="3300" dirty="0"/>
              <a:t>, </a:t>
            </a:r>
            <a:r>
              <a:rPr lang="el-GR" sz="3300" dirty="0" err="1"/>
              <a:t>αποδοτικότητα,λογοδοσία</a:t>
            </a:r>
            <a:r>
              <a:rPr lang="en-US" sz="3300" dirty="0"/>
              <a:t>, </a:t>
            </a:r>
            <a:r>
              <a:rPr lang="el-GR" sz="3300" dirty="0"/>
              <a:t>όροι της αγοράς (</a:t>
            </a:r>
            <a:r>
              <a:rPr lang="el-GR" sz="3300" dirty="0" err="1"/>
              <a:t>συστημική</a:t>
            </a:r>
            <a:r>
              <a:rPr lang="el-GR" sz="3300" dirty="0"/>
              <a:t> +οικονομική θεωρία)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13</a:t>
            </a:fld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  <a:buNone/>
            </a:pPr>
            <a:r>
              <a:rPr lang="el-GR" sz="2400" b="1" u="sng" dirty="0">
                <a:solidFill>
                  <a:srgbClr val="002060"/>
                </a:solidFill>
              </a:rPr>
              <a:t>Η διαχρονική εξέλιξη της «γενικής» διοίκησης αναφορικά με την ελληνική εκπαιδευτική διοίκηση</a:t>
            </a:r>
          </a:p>
          <a:p>
            <a:pPr>
              <a:lnSpc>
                <a:spcPct val="160000"/>
              </a:lnSpc>
              <a:buNone/>
            </a:pPr>
            <a:endParaRPr lang="el-GR" sz="2400" b="1" u="sng" dirty="0">
              <a:solidFill>
                <a:srgbClr val="002060"/>
              </a:solidFill>
            </a:endParaRPr>
          </a:p>
          <a:p>
            <a:pPr>
              <a:lnSpc>
                <a:spcPct val="160000"/>
              </a:lnSpc>
              <a:buBlip>
                <a:blip r:embed="rId2"/>
              </a:buBlip>
            </a:pPr>
            <a:r>
              <a:rPr lang="el-GR" sz="2300" b="1" u="sng" dirty="0">
                <a:solidFill>
                  <a:srgbClr val="FF0000"/>
                </a:solidFill>
              </a:rPr>
              <a:t>Επιστημονική διοίκηση</a:t>
            </a:r>
            <a:r>
              <a:rPr lang="en-US" sz="2300" dirty="0">
                <a:solidFill>
                  <a:srgbClr val="FF0000"/>
                </a:solidFill>
              </a:rPr>
              <a:t>: </a:t>
            </a:r>
            <a:r>
              <a:rPr lang="el-GR" sz="2300" dirty="0">
                <a:sym typeface="Wingdings" pitchFamily="2" charset="2"/>
              </a:rPr>
              <a:t>ο </a:t>
            </a:r>
            <a:r>
              <a:rPr lang="el-GR" sz="2300" b="1" dirty="0">
                <a:solidFill>
                  <a:srgbClr val="7030A0"/>
                </a:solidFill>
                <a:sym typeface="Wingdings" pitchFamily="2" charset="2"/>
              </a:rPr>
              <a:t>διευθυντής εκπαίδευσης </a:t>
            </a:r>
            <a:r>
              <a:rPr lang="el-GR" sz="2300" b="1" dirty="0">
                <a:sym typeface="Wingdings" pitchFamily="2" charset="2"/>
              </a:rPr>
              <a:t>ασκεί εποπτεία σε καθορισμένο αριθμό σχολικών μονάδων</a:t>
            </a:r>
            <a:r>
              <a:rPr lang="el-GR" sz="2300" dirty="0">
                <a:sym typeface="Wingdings" pitchFamily="2" charset="2"/>
              </a:rPr>
              <a:t>, και </a:t>
            </a:r>
            <a:r>
              <a:rPr lang="el-GR" sz="2300" b="1" dirty="0">
                <a:sym typeface="Wingdings" pitchFamily="2" charset="2"/>
              </a:rPr>
              <a:t>κάθε </a:t>
            </a:r>
            <a:r>
              <a:rPr lang="el-GR" sz="2300" b="1" dirty="0">
                <a:solidFill>
                  <a:srgbClr val="7030A0"/>
                </a:solidFill>
                <a:sym typeface="Wingdings" pitchFamily="2" charset="2"/>
              </a:rPr>
              <a:t>διευθυντής σχολείου </a:t>
            </a:r>
            <a:r>
              <a:rPr lang="el-GR" sz="2300" b="1" dirty="0">
                <a:sym typeface="Wingdings" pitchFamily="2" charset="2"/>
              </a:rPr>
              <a:t>έχει ευθύνη μόνο για την οργάνωση και λειτουργία του σχολείου </a:t>
            </a:r>
            <a:r>
              <a:rPr lang="el-GR" sz="2300" dirty="0">
                <a:sym typeface="Wingdings" pitchFamily="2" charset="2"/>
              </a:rPr>
              <a:t>του</a:t>
            </a:r>
          </a:p>
          <a:p>
            <a:pPr>
              <a:lnSpc>
                <a:spcPct val="160000"/>
              </a:lnSpc>
            </a:pPr>
            <a:r>
              <a:rPr lang="el-GR" sz="2300" b="1" dirty="0">
                <a:solidFill>
                  <a:srgbClr val="7030A0"/>
                </a:solidFill>
                <a:sym typeface="Wingdings" pitchFamily="2" charset="2"/>
              </a:rPr>
              <a:t>ιεραρχική δομή </a:t>
            </a:r>
            <a:r>
              <a:rPr lang="el-GR" sz="2300" b="1" dirty="0">
                <a:sym typeface="Wingdings" pitchFamily="2" charset="2"/>
              </a:rPr>
              <a:t>πρωτοβάθμιας</a:t>
            </a:r>
            <a:r>
              <a:rPr lang="el-GR" sz="2300" dirty="0">
                <a:sym typeface="Wingdings" pitchFamily="2" charset="2"/>
              </a:rPr>
              <a:t> και δευτεροβάθμιας εκπαίδευσης = </a:t>
            </a:r>
            <a:r>
              <a:rPr lang="el-GR" sz="2300" b="1" dirty="0">
                <a:sym typeface="Wingdings" pitchFamily="2" charset="2"/>
              </a:rPr>
              <a:t>πυραμιδοειδές - γραφειοκρατικό μοντέλο διοίκησης.</a:t>
            </a:r>
          </a:p>
          <a:p>
            <a:pPr>
              <a:lnSpc>
                <a:spcPct val="160000"/>
              </a:lnSpc>
              <a:buBlip>
                <a:blip r:embed="rId2"/>
              </a:buBlip>
            </a:pPr>
            <a:endParaRPr lang="el-GR" sz="2300" dirty="0">
              <a:sym typeface="Wingdings" pitchFamily="2" charset="2"/>
            </a:endParaRPr>
          </a:p>
          <a:p>
            <a:pPr>
              <a:lnSpc>
                <a:spcPct val="160000"/>
              </a:lnSpc>
              <a:buBlip>
                <a:blip r:embed="rId2"/>
              </a:buBlip>
            </a:pPr>
            <a:r>
              <a:rPr lang="el-GR" sz="2300" b="1" u="sng" dirty="0">
                <a:solidFill>
                  <a:srgbClr val="FF0000"/>
                </a:solidFill>
                <a:sym typeface="Wingdings" pitchFamily="2" charset="2"/>
              </a:rPr>
              <a:t>Νεοκλασική προσέγγιση (1940)</a:t>
            </a:r>
            <a:r>
              <a:rPr lang="en-US" sz="2300" dirty="0">
                <a:solidFill>
                  <a:srgbClr val="FF0000"/>
                </a:solidFill>
                <a:sym typeface="Wingdings" pitchFamily="2" charset="2"/>
              </a:rPr>
              <a:t>:</a:t>
            </a:r>
            <a:r>
              <a:rPr lang="el-GR" sz="2300" dirty="0">
                <a:sym typeface="Wingdings" pitchFamily="2" charset="2"/>
              </a:rPr>
              <a:t> </a:t>
            </a:r>
            <a:r>
              <a:rPr lang="el-GR" sz="2300" b="1" dirty="0">
                <a:solidFill>
                  <a:srgbClr val="7030A0"/>
                </a:solidFill>
                <a:sym typeface="Wingdings" pitchFamily="2" charset="2"/>
              </a:rPr>
              <a:t>δημοκρατική προσέγγιση </a:t>
            </a:r>
            <a:r>
              <a:rPr lang="el-GR" sz="2300" dirty="0">
                <a:sym typeface="Wingdings" pitchFamily="2" charset="2"/>
              </a:rPr>
              <a:t>, εστίαση στις </a:t>
            </a:r>
            <a:r>
              <a:rPr lang="el-GR" sz="2300" b="1" dirty="0">
                <a:sym typeface="Wingdings" pitchFamily="2" charset="2"/>
              </a:rPr>
              <a:t>ανθρώπινες σχέσεις</a:t>
            </a:r>
            <a:r>
              <a:rPr lang="el-GR" sz="2300" dirty="0">
                <a:sym typeface="Wingdings" pitchFamily="2" charset="2"/>
              </a:rPr>
              <a:t>, </a:t>
            </a:r>
            <a:r>
              <a:rPr lang="el-GR" sz="2300" b="1" u="sng" dirty="0">
                <a:solidFill>
                  <a:srgbClr val="FF0000"/>
                </a:solidFill>
                <a:sym typeface="Wingdings" pitchFamily="2" charset="2"/>
              </a:rPr>
              <a:t>αλλά και </a:t>
            </a:r>
            <a:r>
              <a:rPr lang="el-GR" sz="2300" dirty="0">
                <a:sym typeface="Wingdings" pitchFamily="2" charset="2"/>
              </a:rPr>
              <a:t>διατήρηση του </a:t>
            </a:r>
            <a:r>
              <a:rPr lang="el-GR" sz="2300" b="1" dirty="0">
                <a:sym typeface="Wingdings" pitchFamily="2" charset="2"/>
              </a:rPr>
              <a:t>γραφειοκρατικού ελέγχου από την κεντρική εξουσία</a:t>
            </a:r>
            <a:r>
              <a:rPr lang="el-GR" sz="2300" dirty="0">
                <a:sym typeface="Wingdings" pitchFamily="2" charset="2"/>
              </a:rPr>
              <a:t>. </a:t>
            </a:r>
          </a:p>
          <a:p>
            <a:pPr>
              <a:lnSpc>
                <a:spcPct val="160000"/>
              </a:lnSpc>
              <a:buBlip>
                <a:blip r:embed="rId3"/>
              </a:buBlip>
            </a:pPr>
            <a:r>
              <a:rPr lang="el-GR" sz="2300" dirty="0">
                <a:sym typeface="Wingdings" pitchFamily="2" charset="2"/>
              </a:rPr>
              <a:t>σ</a:t>
            </a:r>
            <a:r>
              <a:rPr lang="el-GR" sz="2300" b="1" u="sng" dirty="0">
                <a:sym typeface="Wingdings" pitchFamily="2" charset="2"/>
              </a:rPr>
              <a:t>υμμετοχή όλων των διδασκόντων στη λήψη αποφάσεων </a:t>
            </a:r>
            <a:r>
              <a:rPr lang="el-GR" sz="2300" dirty="0">
                <a:sym typeface="Wingdings" pitchFamily="2" charset="2"/>
              </a:rPr>
              <a:t>για την οργάνωση και λειτουργία του σχολείου.</a:t>
            </a:r>
          </a:p>
          <a:p>
            <a:pPr>
              <a:lnSpc>
                <a:spcPct val="160000"/>
              </a:lnSpc>
              <a:buBlip>
                <a:blip r:embed="rId3"/>
              </a:buBlip>
            </a:pPr>
            <a:r>
              <a:rPr lang="el-GR" sz="2300" dirty="0">
                <a:sym typeface="Wingdings" pitchFamily="2" charset="2"/>
              </a:rPr>
              <a:t>έμφαση στο </a:t>
            </a:r>
            <a:r>
              <a:rPr lang="el-GR" sz="2300" b="1" dirty="0">
                <a:sym typeface="Wingdings" pitchFamily="2" charset="2"/>
              </a:rPr>
              <a:t>εσωτερικό περιβάλλον του σχολείου</a:t>
            </a:r>
            <a:r>
              <a:rPr lang="en-US" sz="2300" dirty="0">
                <a:sym typeface="Wingdings" pitchFamily="2" charset="2"/>
              </a:rPr>
              <a:t>:</a:t>
            </a:r>
            <a:r>
              <a:rPr lang="el-GR" sz="2300" dirty="0">
                <a:sym typeface="Wingdings" pitchFamily="2" charset="2"/>
              </a:rPr>
              <a:t> </a:t>
            </a:r>
            <a:r>
              <a:rPr lang="el-GR" sz="2300" b="1" u="sng" dirty="0">
                <a:sym typeface="Wingdings" pitchFamily="2" charset="2"/>
              </a:rPr>
              <a:t>κλειστό σύστημα </a:t>
            </a:r>
          </a:p>
          <a:p>
            <a:pPr>
              <a:lnSpc>
                <a:spcPct val="160000"/>
              </a:lnSpc>
              <a:buBlip>
                <a:blip r:embed="rId3"/>
              </a:buBlip>
            </a:pPr>
            <a:endParaRPr lang="el-GR" sz="2400" b="1" u="sng" dirty="0">
              <a:sym typeface="Wingdings" pitchFamily="2" charset="2"/>
            </a:endParaRPr>
          </a:p>
          <a:p>
            <a:pPr>
              <a:lnSpc>
                <a:spcPct val="160000"/>
              </a:lnSpc>
              <a:buBlip>
                <a:blip r:embed="rId2"/>
              </a:buBlip>
            </a:pPr>
            <a:r>
              <a:rPr lang="el-GR" sz="2300" b="1" u="sng" dirty="0">
                <a:solidFill>
                  <a:srgbClr val="FF0000"/>
                </a:solidFill>
              </a:rPr>
              <a:t>Σύγχρονη εκπαιδευτική διοίκηση (μετά το 1950)</a:t>
            </a:r>
            <a:r>
              <a:rPr lang="en-US" sz="2300" dirty="0">
                <a:solidFill>
                  <a:srgbClr val="FF0000"/>
                </a:solidFill>
              </a:rPr>
              <a:t>:</a:t>
            </a:r>
            <a:r>
              <a:rPr lang="el-GR" sz="2300" dirty="0">
                <a:solidFill>
                  <a:srgbClr val="FF0000"/>
                </a:solidFill>
              </a:rPr>
              <a:t> </a:t>
            </a:r>
            <a:r>
              <a:rPr lang="el-GR" sz="2300" b="1" dirty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l-GR" sz="2300" dirty="0">
                <a:sym typeface="Wingdings" pitchFamily="2" charset="2"/>
              </a:rPr>
              <a:t>το </a:t>
            </a:r>
            <a:r>
              <a:rPr lang="el-GR" sz="2300" b="1" u="sng" dirty="0">
                <a:sym typeface="Wingdings" pitchFamily="2" charset="2"/>
              </a:rPr>
              <a:t>σχολείο = ανοιχτό σύστημα </a:t>
            </a:r>
            <a:r>
              <a:rPr lang="el-GR" sz="2300" dirty="0">
                <a:sym typeface="Wingdings" pitchFamily="2" charset="2"/>
              </a:rPr>
              <a:t>που </a:t>
            </a:r>
            <a:r>
              <a:rPr lang="el-GR" sz="2300" b="1" dirty="0">
                <a:sym typeface="Wingdings" pitchFamily="2" charset="2"/>
              </a:rPr>
              <a:t>επηρεάζει</a:t>
            </a:r>
            <a:r>
              <a:rPr lang="el-GR" sz="2300" dirty="0">
                <a:sym typeface="Wingdings" pitchFamily="2" charset="2"/>
              </a:rPr>
              <a:t> και </a:t>
            </a:r>
            <a:r>
              <a:rPr lang="el-GR" sz="2300" b="1" dirty="0">
                <a:sym typeface="Wingdings" pitchFamily="2" charset="2"/>
              </a:rPr>
              <a:t>επηρεάζεται</a:t>
            </a:r>
            <a:r>
              <a:rPr lang="el-GR" sz="2300" dirty="0">
                <a:sym typeface="Wingdings" pitchFamily="2" charset="2"/>
              </a:rPr>
              <a:t> από το εξωτερικό περιβάλλον </a:t>
            </a:r>
            <a:endParaRPr lang="el-GR" sz="2300" i="1" dirty="0">
              <a:sym typeface="Wingdings" pitchFamily="2" charset="2"/>
            </a:endParaRPr>
          </a:p>
          <a:p>
            <a:pPr>
              <a:lnSpc>
                <a:spcPct val="160000"/>
              </a:lnSpc>
              <a:buBlip>
                <a:blip r:embed="rId3"/>
              </a:buBlip>
            </a:pPr>
            <a:endParaRPr lang="el-GR" sz="2400" b="1" u="sng" dirty="0">
              <a:sym typeface="Wingdings" pitchFamily="2" charset="2"/>
            </a:endParaRPr>
          </a:p>
          <a:p>
            <a:pPr>
              <a:buNone/>
            </a:pPr>
            <a:endParaRPr lang="el-GR" sz="2400" b="1" u="sng" dirty="0">
              <a:solidFill>
                <a:srgbClr val="FF0000"/>
              </a:solidFill>
              <a:sym typeface="Wingdings" pitchFamily="2" charset="2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14</a:t>
            </a:fld>
            <a:endParaRPr lang="el-G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71600" y="0"/>
            <a:ext cx="8172400" cy="6858000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  <a:buNone/>
            </a:pPr>
            <a:r>
              <a:rPr lang="el-GR" sz="1800" b="1" u="sng" dirty="0">
                <a:solidFill>
                  <a:srgbClr val="002060"/>
                </a:solidFill>
              </a:rPr>
              <a:t>Ομοιότητες &amp; Διαφορές της διοίκησης εκπαιδευτικών μονάδων με τη διοίκηση άλλων τύπων οργανισμών</a:t>
            </a:r>
          </a:p>
          <a:p>
            <a:pPr>
              <a:lnSpc>
                <a:spcPct val="170000"/>
              </a:lnSpc>
              <a:buNone/>
            </a:pPr>
            <a:endParaRPr lang="el-GR" sz="1400" b="1" u="sng" dirty="0">
              <a:solidFill>
                <a:srgbClr val="002060"/>
              </a:solidFill>
            </a:endParaRPr>
          </a:p>
          <a:p>
            <a:pPr>
              <a:lnSpc>
                <a:spcPct val="170000"/>
              </a:lnSpc>
              <a:buNone/>
            </a:pPr>
            <a:r>
              <a:rPr lang="el-GR" sz="2000" b="1" u="sng" dirty="0">
                <a:solidFill>
                  <a:srgbClr val="002060"/>
                </a:solidFill>
              </a:rPr>
              <a:t>Ομοιότητες</a:t>
            </a:r>
            <a:r>
              <a:rPr lang="en-US" sz="2000" b="1" u="sng" dirty="0">
                <a:solidFill>
                  <a:srgbClr val="002060"/>
                </a:solidFill>
              </a:rPr>
              <a:t>:</a:t>
            </a:r>
            <a:endParaRPr lang="el-GR" sz="2000" b="1" u="sng" dirty="0">
              <a:solidFill>
                <a:srgbClr val="002060"/>
              </a:solidFill>
            </a:endParaRPr>
          </a:p>
          <a:p>
            <a:pPr>
              <a:lnSpc>
                <a:spcPct val="170000"/>
              </a:lnSpc>
            </a:pPr>
            <a:r>
              <a:rPr lang="el-GR" sz="2000" b="1" dirty="0"/>
              <a:t>Σύστημα επικοινωνίας </a:t>
            </a:r>
            <a:r>
              <a:rPr lang="el-GR" sz="2000" dirty="0"/>
              <a:t>και </a:t>
            </a:r>
            <a:r>
              <a:rPr lang="el-GR" sz="2000" b="1" dirty="0"/>
              <a:t>δομή</a:t>
            </a:r>
            <a:r>
              <a:rPr lang="el-GR" sz="2000" dirty="0"/>
              <a:t> που καθορίζει την </a:t>
            </a:r>
            <a:r>
              <a:rPr lang="el-GR" sz="2000" b="1" dirty="0"/>
              <a:t>κατανομή του έργου </a:t>
            </a:r>
            <a:r>
              <a:rPr lang="el-GR" sz="2000" dirty="0"/>
              <a:t>και τις </a:t>
            </a:r>
            <a:r>
              <a:rPr lang="el-GR" sz="2000" b="1" dirty="0"/>
              <a:t>σχέσεις</a:t>
            </a:r>
            <a:r>
              <a:rPr lang="el-GR" sz="2000" dirty="0"/>
              <a:t> μεταξύ του ανθρώπινου δυναμικού</a:t>
            </a:r>
          </a:p>
          <a:p>
            <a:pPr>
              <a:lnSpc>
                <a:spcPct val="170000"/>
              </a:lnSpc>
            </a:pPr>
            <a:r>
              <a:rPr lang="el-GR" sz="2000" dirty="0"/>
              <a:t>Τα </a:t>
            </a:r>
            <a:r>
              <a:rPr lang="el-GR" sz="2000" b="1" dirty="0"/>
              <a:t>διευθυντικά στελέχη καθορίζουν </a:t>
            </a:r>
            <a:r>
              <a:rPr lang="el-GR" sz="2000" dirty="0"/>
              <a:t>τους </a:t>
            </a:r>
            <a:r>
              <a:rPr lang="el-GR" sz="2000" b="1" dirty="0"/>
              <a:t>ρόλους</a:t>
            </a:r>
            <a:r>
              <a:rPr lang="el-GR" sz="2000" dirty="0"/>
              <a:t> και τις </a:t>
            </a:r>
            <a:r>
              <a:rPr lang="el-GR" sz="2000" b="1" dirty="0"/>
              <a:t>ευθύνες</a:t>
            </a:r>
            <a:r>
              <a:rPr lang="el-GR" sz="2000" dirty="0"/>
              <a:t> των εργαζομένων-συνεργατών</a:t>
            </a:r>
          </a:p>
          <a:p>
            <a:pPr>
              <a:lnSpc>
                <a:spcPct val="170000"/>
              </a:lnSpc>
            </a:pPr>
            <a:r>
              <a:rPr lang="el-GR" sz="2000" dirty="0"/>
              <a:t>Τα </a:t>
            </a:r>
            <a:r>
              <a:rPr lang="el-GR" sz="2000" b="1" dirty="0"/>
              <a:t>διευθυντικά στελέχη </a:t>
            </a:r>
            <a:r>
              <a:rPr lang="el-GR" sz="2000" dirty="0"/>
              <a:t>διακατέχονται από </a:t>
            </a:r>
            <a:r>
              <a:rPr lang="el-GR" sz="2000" b="1" dirty="0"/>
              <a:t>γραφειοκρατικά</a:t>
            </a:r>
            <a:r>
              <a:rPr lang="el-GR" sz="2000" dirty="0"/>
              <a:t>, </a:t>
            </a:r>
            <a:r>
              <a:rPr lang="el-GR" sz="2000" b="1" dirty="0"/>
              <a:t>υπαλληλικά, διοικητικά</a:t>
            </a:r>
            <a:r>
              <a:rPr lang="el-GR" sz="2000" dirty="0"/>
              <a:t> καθήκοντα (παρακίνηση, λήψη αποφάσεων, κα)</a:t>
            </a:r>
          </a:p>
          <a:p>
            <a:pPr>
              <a:lnSpc>
                <a:spcPct val="170000"/>
              </a:lnSpc>
            </a:pPr>
            <a:r>
              <a:rPr lang="el-GR" sz="2000" b="1" dirty="0"/>
              <a:t>Κοινές έννοιες, αρχές και θεωρίες </a:t>
            </a:r>
            <a:r>
              <a:rPr lang="el-GR" sz="2000" dirty="0"/>
              <a:t>της διοίκησης </a:t>
            </a:r>
          </a:p>
          <a:p>
            <a:pPr>
              <a:lnSpc>
                <a:spcPct val="170000"/>
              </a:lnSpc>
            </a:pPr>
            <a:endParaRPr lang="el-GR" sz="1460" dirty="0"/>
          </a:p>
          <a:p>
            <a:pPr>
              <a:lnSpc>
                <a:spcPct val="170000"/>
              </a:lnSpc>
              <a:buNone/>
            </a:pPr>
            <a:endParaRPr lang="el-GR" sz="1460" b="1" dirty="0">
              <a:sym typeface="Wingdings" pitchFamily="2" charset="2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4D573-3CD0-4BC5-8A95-B0756FB543D6}" type="slidenum">
              <a:rPr lang="el-GR" smtClean="0"/>
              <a:pPr/>
              <a:t>15</a:t>
            </a:fld>
            <a:endParaRPr lang="el-G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28662" y="0"/>
            <a:ext cx="8215338" cy="6858000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l-GR" sz="3500" b="1" u="sng" dirty="0">
                <a:solidFill>
                  <a:srgbClr val="002060"/>
                </a:solidFill>
              </a:rPr>
              <a:t>Ομοιότητες &amp; Διαφορές της διοίκησης εκπαιδευτικών μονάδων με τη διοίκηση άλλων τύπων οργανισμών</a:t>
            </a:r>
          </a:p>
          <a:p>
            <a:pPr>
              <a:lnSpc>
                <a:spcPct val="170000"/>
              </a:lnSpc>
            </a:pPr>
            <a:endParaRPr lang="el-GR" sz="1460" dirty="0"/>
          </a:p>
          <a:p>
            <a:pPr algn="ctr">
              <a:lnSpc>
                <a:spcPct val="170000"/>
              </a:lnSpc>
              <a:buNone/>
            </a:pPr>
            <a:r>
              <a:rPr lang="el-GR" sz="3800" b="1" u="sng" dirty="0">
                <a:solidFill>
                  <a:srgbClr val="002060"/>
                </a:solidFill>
              </a:rPr>
              <a:t>Διαφορές</a:t>
            </a:r>
            <a:r>
              <a:rPr lang="en-US" sz="3800" b="1" u="sng" dirty="0">
                <a:solidFill>
                  <a:srgbClr val="002060"/>
                </a:solidFill>
              </a:rPr>
              <a:t>:</a:t>
            </a:r>
          </a:p>
          <a:p>
            <a:pPr>
              <a:lnSpc>
                <a:spcPct val="170000"/>
              </a:lnSpc>
            </a:pPr>
            <a:r>
              <a:rPr lang="el-GR" sz="3800" b="1" dirty="0"/>
              <a:t>Στον σχολικό οργανισμό </a:t>
            </a:r>
            <a:r>
              <a:rPr lang="el-GR" sz="3800" b="1" dirty="0">
                <a:solidFill>
                  <a:srgbClr val="FF0000"/>
                </a:solidFill>
              </a:rPr>
              <a:t>δεν μπορεί να εφαρμοστεί πλήρως η τυποποίηση </a:t>
            </a:r>
            <a:r>
              <a:rPr lang="el-GR" sz="3800" b="1" dirty="0"/>
              <a:t>(</a:t>
            </a:r>
            <a:r>
              <a:rPr lang="el-GR" sz="3800" b="1" dirty="0">
                <a:solidFill>
                  <a:srgbClr val="FF0000"/>
                </a:solidFill>
              </a:rPr>
              <a:t>ομοιομορφία</a:t>
            </a:r>
            <a:r>
              <a:rPr lang="el-GR" sz="3800" b="1" dirty="0"/>
              <a:t>), </a:t>
            </a:r>
            <a:r>
              <a:rPr lang="el-GR" sz="3800" dirty="0"/>
              <a:t>εφόσον τα μαθήματα δεν μπορούν και δεν πρέπει να διδαχτούν με τον ίδιο τρόπο </a:t>
            </a:r>
            <a:r>
              <a:rPr lang="el-GR" sz="3800" dirty="0">
                <a:sym typeface="Wingdings" pitchFamily="2" charset="2"/>
              </a:rPr>
              <a:t> απαιτούνται </a:t>
            </a:r>
            <a:r>
              <a:rPr lang="el-GR" sz="3800" b="1" dirty="0">
                <a:sym typeface="Wingdings" pitchFamily="2" charset="2"/>
              </a:rPr>
              <a:t>ποικίλες μέθοδοι διδασκαλίας </a:t>
            </a:r>
            <a:r>
              <a:rPr lang="el-GR" sz="3800" dirty="0">
                <a:sym typeface="Wingdings" pitchFamily="2" charset="2"/>
              </a:rPr>
              <a:t>και εκπαιδευτικές προσεγγίσεις</a:t>
            </a:r>
          </a:p>
          <a:p>
            <a:pPr>
              <a:lnSpc>
                <a:spcPct val="170000"/>
              </a:lnSpc>
            </a:pPr>
            <a:endParaRPr lang="el-GR" sz="3800" dirty="0">
              <a:sym typeface="Wingdings" pitchFamily="2" charset="2"/>
            </a:endParaRPr>
          </a:p>
          <a:p>
            <a:pPr>
              <a:lnSpc>
                <a:spcPct val="170000"/>
              </a:lnSpc>
            </a:pPr>
            <a:r>
              <a:rPr lang="el-GR" sz="3800" b="1" dirty="0">
                <a:solidFill>
                  <a:srgbClr val="FF0000"/>
                </a:solidFill>
                <a:sym typeface="Wingdings" pitchFamily="2" charset="2"/>
              </a:rPr>
              <a:t>Δεν γίνεται να επιβληθούν οι ίδιες κυρώσεις </a:t>
            </a:r>
            <a:r>
              <a:rPr lang="el-GR" sz="3800" dirty="0">
                <a:sym typeface="Wingdings" pitchFamily="2" charset="2"/>
              </a:rPr>
              <a:t>(π.χ. </a:t>
            </a:r>
            <a:r>
              <a:rPr lang="el-GR" sz="3800" dirty="0" err="1">
                <a:sym typeface="Wingdings" pitchFamily="2" charset="2"/>
              </a:rPr>
              <a:t>παραβατική</a:t>
            </a:r>
            <a:r>
              <a:rPr lang="el-GR" sz="3800" dirty="0">
                <a:sym typeface="Wingdings" pitchFamily="2" charset="2"/>
              </a:rPr>
              <a:t> συμπεριφορά μαθητή)</a:t>
            </a:r>
          </a:p>
          <a:p>
            <a:pPr>
              <a:lnSpc>
                <a:spcPct val="170000"/>
              </a:lnSpc>
            </a:pPr>
            <a:endParaRPr lang="el-GR" sz="3800" dirty="0">
              <a:sym typeface="Wingdings" pitchFamily="2" charset="2"/>
            </a:endParaRPr>
          </a:p>
          <a:p>
            <a:pPr>
              <a:lnSpc>
                <a:spcPct val="170000"/>
              </a:lnSpc>
            </a:pPr>
            <a:r>
              <a:rPr lang="el-GR" sz="3800" dirty="0">
                <a:sym typeface="Wingdings" pitchFamily="2" charset="2"/>
              </a:rPr>
              <a:t>Σχολική διοίκηση  </a:t>
            </a:r>
            <a:r>
              <a:rPr lang="el-GR" sz="3800" b="1" dirty="0">
                <a:sym typeface="Wingdings" pitchFamily="2" charset="2"/>
              </a:rPr>
              <a:t>πρωταρχικός </a:t>
            </a:r>
            <a:r>
              <a:rPr lang="el-GR" sz="3800" b="1" dirty="0">
                <a:solidFill>
                  <a:srgbClr val="FF0000"/>
                </a:solidFill>
                <a:sym typeface="Wingdings" pitchFamily="2" charset="2"/>
              </a:rPr>
              <a:t>στόχος είναι η αναβάθμιση της διδασκαλίας και της μάθησης </a:t>
            </a:r>
          </a:p>
          <a:p>
            <a:pPr>
              <a:lnSpc>
                <a:spcPct val="170000"/>
              </a:lnSpc>
            </a:pPr>
            <a:endParaRPr lang="el-GR" sz="3800" b="1" dirty="0">
              <a:solidFill>
                <a:srgbClr val="FF0000"/>
              </a:solidFill>
              <a:sym typeface="Wingdings" pitchFamily="2" charset="2"/>
            </a:endParaRPr>
          </a:p>
          <a:p>
            <a:pPr>
              <a:lnSpc>
                <a:spcPct val="170000"/>
              </a:lnSpc>
            </a:pPr>
            <a:r>
              <a:rPr lang="el-GR" sz="3800" dirty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l-GR" sz="3800" b="1" dirty="0">
                <a:solidFill>
                  <a:srgbClr val="FF0000"/>
                </a:solidFill>
                <a:sym typeface="Wingdings" pitchFamily="2" charset="2"/>
              </a:rPr>
              <a:t>Ευέλικτο, σύγχρονο, αποτελεσματικό εκπαιδευτικό σύστημα</a:t>
            </a:r>
            <a:r>
              <a:rPr lang="el-GR" sz="3800" dirty="0">
                <a:sym typeface="Wingdings" pitchFamily="2" charset="2"/>
              </a:rPr>
              <a:t>, ικανό να ανταποκριθεί στις </a:t>
            </a:r>
            <a:r>
              <a:rPr lang="el-GR" sz="3800" b="1" dirty="0">
                <a:sym typeface="Wingdings" pitchFamily="2" charset="2"/>
              </a:rPr>
              <a:t>αναπτυξιακές ανάγκες μιας χώρας</a:t>
            </a:r>
          </a:p>
          <a:p>
            <a:pPr>
              <a:lnSpc>
                <a:spcPct val="170000"/>
              </a:lnSpc>
            </a:pPr>
            <a:endParaRPr lang="el-GR" sz="3800" b="1" dirty="0">
              <a:sym typeface="Wingdings" pitchFamily="2" charset="2"/>
            </a:endParaRPr>
          </a:p>
          <a:p>
            <a:pPr>
              <a:lnSpc>
                <a:spcPct val="170000"/>
              </a:lnSpc>
            </a:pPr>
            <a:r>
              <a:rPr lang="el-GR" sz="3800" b="1" dirty="0">
                <a:sym typeface="Wingdings" pitchFamily="2" charset="2"/>
              </a:rPr>
              <a:t>Κάθε τύπος σχολείου έχει τις δικές του </a:t>
            </a:r>
            <a:r>
              <a:rPr lang="el-GR" sz="3800" b="1" dirty="0">
                <a:solidFill>
                  <a:srgbClr val="FF0000"/>
                </a:solidFill>
                <a:sym typeface="Wingdings" pitchFamily="2" charset="2"/>
              </a:rPr>
              <a:t>ιδιαιτερότητες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4D573-3CD0-4BC5-8A95-B0756FB543D6}" type="slidenum">
              <a:rPr lang="el-GR" smtClean="0"/>
              <a:pPr/>
              <a:t>16</a:t>
            </a:fld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27584" y="1447800"/>
            <a:ext cx="8106104" cy="48006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l-GR" b="1" u="sng" dirty="0"/>
              <a:t>Ιστορική εξέλιξη της διοικητικής σκέψης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idx="1"/>
          </p:nvPr>
        </p:nvSpPr>
        <p:spPr>
          <a:xfrm>
            <a:off x="179512" y="188640"/>
            <a:ext cx="8754176" cy="6408712"/>
          </a:xfrm>
        </p:spPr>
        <p:txBody>
          <a:bodyPr>
            <a:normAutofit fontScale="85000" lnSpcReduction="20000"/>
          </a:bodyPr>
          <a:lstStyle/>
          <a:p>
            <a:pPr marL="82550" indent="0" algn="ctr">
              <a:lnSpc>
                <a:spcPct val="150000"/>
              </a:lnSpc>
              <a:buFont typeface="Wingdings 2" pitchFamily="18" charset="2"/>
              <a:buNone/>
            </a:pPr>
            <a:r>
              <a:rPr lang="el-GR" sz="4000" b="1" dirty="0">
                <a:solidFill>
                  <a:schemeClr val="tx2"/>
                </a:solidFill>
                <a:latin typeface="Times New Roman" pitchFamily="18" charset="0"/>
              </a:rPr>
              <a:t>Οργανισμός</a:t>
            </a:r>
          </a:p>
          <a:p>
            <a:pPr marL="82550" indent="0" algn="ctr">
              <a:lnSpc>
                <a:spcPct val="150000"/>
              </a:lnSpc>
              <a:buFont typeface="Wingdings 2" pitchFamily="18" charset="2"/>
              <a:buNone/>
            </a:pPr>
            <a:r>
              <a:rPr lang="el-GR" sz="2000" dirty="0">
                <a:solidFill>
                  <a:schemeClr val="tx2"/>
                </a:solidFill>
                <a:latin typeface="Times New Roman" pitchFamily="18" charset="0"/>
              </a:rPr>
              <a:t>Η οργάνωση ως </a:t>
            </a:r>
            <a:r>
              <a:rPr lang="el-GR" sz="2000" i="1" dirty="0">
                <a:solidFill>
                  <a:schemeClr val="tx2"/>
                </a:solidFill>
                <a:latin typeface="Times New Roman" pitchFamily="18" charset="0"/>
              </a:rPr>
              <a:t>οντότητα (οργανισμός)</a:t>
            </a:r>
            <a:r>
              <a:rPr lang="el-GR" sz="2000" dirty="0">
                <a:solidFill>
                  <a:schemeClr val="tx2"/>
                </a:solidFill>
                <a:latin typeface="Times New Roman" pitchFamily="18" charset="0"/>
              </a:rPr>
              <a:t>, εκλαμβάνεται ως μία διακριτή κοινωνική οντότητα, η οποία υπόκειται σε </a:t>
            </a:r>
            <a:r>
              <a:rPr lang="el-GR" sz="2000" b="1" dirty="0">
                <a:solidFill>
                  <a:schemeClr val="tx2"/>
                </a:solidFill>
                <a:latin typeface="Times New Roman" pitchFamily="18" charset="0"/>
              </a:rPr>
              <a:t>διαίρεση της εργασίας</a:t>
            </a:r>
            <a:r>
              <a:rPr lang="el-GR" sz="2000" dirty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el-GR" sz="2000" b="1" dirty="0">
                <a:solidFill>
                  <a:schemeClr val="tx2"/>
                </a:solidFill>
                <a:latin typeface="Times New Roman" pitchFamily="18" charset="0"/>
              </a:rPr>
              <a:t>των δομών, των συστημάτων και των σχεδίων, επιδιώκοντας την επίτευξη των σκοπών </a:t>
            </a:r>
            <a:r>
              <a:rPr lang="el-GR" sz="2000" dirty="0">
                <a:solidFill>
                  <a:schemeClr val="tx2"/>
                </a:solidFill>
                <a:latin typeface="Times New Roman" pitchFamily="18" charset="0"/>
              </a:rPr>
              <a:t>(Σαΐτης, 2007). </a:t>
            </a:r>
          </a:p>
          <a:p>
            <a:pPr marL="82550" indent="0" algn="ctr">
              <a:lnSpc>
                <a:spcPct val="150000"/>
              </a:lnSpc>
              <a:buFont typeface="Wingdings 2" pitchFamily="18" charset="2"/>
              <a:buNone/>
            </a:pPr>
            <a:endParaRPr lang="el-GR" sz="2000" dirty="0">
              <a:solidFill>
                <a:schemeClr val="tx2"/>
              </a:solidFill>
              <a:latin typeface="Times New Roman" pitchFamily="18" charset="0"/>
            </a:endParaRPr>
          </a:p>
          <a:p>
            <a:pPr marL="82550" indent="0" algn="ctr">
              <a:lnSpc>
                <a:spcPct val="150000"/>
              </a:lnSpc>
              <a:buNone/>
            </a:pPr>
            <a:r>
              <a:rPr lang="el-GR" sz="2000" b="1" u="sng" dirty="0">
                <a:solidFill>
                  <a:schemeClr val="tx2"/>
                </a:solidFill>
                <a:latin typeface="Times New Roman" pitchFamily="18" charset="0"/>
              </a:rPr>
              <a:t>Τα βασικά χαρακτηριστικά που προσδιορίζουν έναν οργανισμό</a:t>
            </a:r>
            <a:r>
              <a:rPr lang="en-US" sz="2000" b="1" u="sng" dirty="0">
                <a:solidFill>
                  <a:schemeClr val="tx2"/>
                </a:solidFill>
                <a:latin typeface="Times New Roman" pitchFamily="18" charset="0"/>
              </a:rPr>
              <a:t>:</a:t>
            </a:r>
            <a:endParaRPr lang="el-GR" sz="2000" b="1" u="sng" dirty="0">
              <a:solidFill>
                <a:schemeClr val="tx2"/>
              </a:solidFill>
              <a:latin typeface="Times New Roman" pitchFamily="18" charset="0"/>
            </a:endParaRPr>
          </a:p>
          <a:p>
            <a:pPr marL="82550" indent="0" algn="ctr">
              <a:lnSpc>
                <a:spcPct val="150000"/>
              </a:lnSpc>
              <a:buNone/>
            </a:pPr>
            <a:endParaRPr lang="en-US" sz="2000" b="1" u="sng" dirty="0">
              <a:solidFill>
                <a:schemeClr val="tx2"/>
              </a:solidFill>
              <a:latin typeface="Times New Roman" pitchFamily="18" charset="0"/>
            </a:endParaRPr>
          </a:p>
          <a:p>
            <a:pPr marL="82550" indent="0">
              <a:lnSpc>
                <a:spcPct val="150000"/>
              </a:lnSpc>
            </a:pPr>
            <a:r>
              <a:rPr lang="el-GR" sz="2000" b="1" u="sng" dirty="0">
                <a:solidFill>
                  <a:srgbClr val="FF0000"/>
                </a:solidFill>
                <a:latin typeface="Times New Roman" pitchFamily="18" charset="0"/>
              </a:rPr>
              <a:t>Άνθρωποι</a:t>
            </a:r>
            <a:r>
              <a:rPr lang="el-GR" sz="2000" b="1" u="sng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l-GR" sz="2000" dirty="0">
                <a:solidFill>
                  <a:schemeClr val="tx2"/>
                </a:solidFill>
                <a:latin typeface="Times New Roman" pitchFamily="18" charset="0"/>
              </a:rPr>
              <a:t>(ανάγκες, κίνητρα, συνήθειες, κα.)</a:t>
            </a:r>
          </a:p>
          <a:p>
            <a:pPr marL="82550" indent="0">
              <a:lnSpc>
                <a:spcPct val="150000"/>
              </a:lnSpc>
            </a:pPr>
            <a:endParaRPr lang="el-GR" sz="2000" dirty="0">
              <a:solidFill>
                <a:schemeClr val="tx2"/>
              </a:solidFill>
              <a:latin typeface="Times New Roman" pitchFamily="18" charset="0"/>
            </a:endParaRPr>
          </a:p>
          <a:p>
            <a:pPr marL="82550" indent="0">
              <a:lnSpc>
                <a:spcPct val="150000"/>
              </a:lnSpc>
            </a:pPr>
            <a:r>
              <a:rPr lang="el-GR" sz="2000" b="1" u="sng" dirty="0">
                <a:solidFill>
                  <a:srgbClr val="FF0000"/>
                </a:solidFill>
                <a:latin typeface="Times New Roman" pitchFamily="18" charset="0"/>
              </a:rPr>
              <a:t>Επιδίωξη αντικειμενικών σκοπών</a:t>
            </a:r>
            <a:endParaRPr lang="el-GR" sz="2000" dirty="0">
              <a:solidFill>
                <a:srgbClr val="FF0000"/>
              </a:solidFill>
              <a:latin typeface="Times New Roman" pitchFamily="18" charset="0"/>
            </a:endParaRPr>
          </a:p>
          <a:p>
            <a:pPr marL="82550" indent="0">
              <a:lnSpc>
                <a:spcPct val="150000"/>
              </a:lnSpc>
            </a:pPr>
            <a:endParaRPr lang="el-GR" sz="2000" dirty="0">
              <a:solidFill>
                <a:schemeClr val="tx2"/>
              </a:solidFill>
              <a:latin typeface="Times New Roman" pitchFamily="18" charset="0"/>
            </a:endParaRPr>
          </a:p>
          <a:p>
            <a:pPr marL="82550" indent="0">
              <a:lnSpc>
                <a:spcPct val="150000"/>
              </a:lnSpc>
            </a:pPr>
            <a:r>
              <a:rPr lang="el-GR" sz="2000" b="1" u="sng" dirty="0">
                <a:solidFill>
                  <a:srgbClr val="FF0000"/>
                </a:solidFill>
                <a:latin typeface="Times New Roman" pitchFamily="18" charset="0"/>
              </a:rPr>
              <a:t>Οργανωτική δομή</a:t>
            </a:r>
            <a:r>
              <a:rPr lang="en-US" sz="20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u="sng" dirty="0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 </a:t>
            </a:r>
            <a:r>
              <a:rPr lang="el-GR" sz="2000" b="1" u="sng" dirty="0"/>
              <a:t>πλαίσιο κανόνων και αρχών</a:t>
            </a:r>
            <a:r>
              <a:rPr lang="el-GR" sz="2000" dirty="0"/>
              <a:t>, βάσει των οποίων προσδιορίζονται οι </a:t>
            </a:r>
            <a:r>
              <a:rPr lang="el-GR" sz="2000" b="1" u="sng" dirty="0"/>
              <a:t>γραμμές εξουσίας και επικοινωνίας των μελών </a:t>
            </a:r>
            <a:r>
              <a:rPr lang="el-GR" sz="2000" dirty="0"/>
              <a:t>(</a:t>
            </a:r>
            <a:r>
              <a:rPr lang="el-GR" sz="2000" i="1" dirty="0"/>
              <a:t>οριζόντιες ή κάθετες</a:t>
            </a:r>
            <a:r>
              <a:rPr lang="el-GR" sz="2000" dirty="0"/>
              <a:t>), επιτυγχάνοντας τον </a:t>
            </a:r>
            <a:r>
              <a:rPr lang="el-GR" sz="2000" b="1" u="sng" dirty="0"/>
              <a:t>συντονισμό όλων των επιμέρους </a:t>
            </a:r>
            <a:r>
              <a:rPr lang="el-GR" sz="2000" dirty="0"/>
              <a:t>δραστηριοτήτων για την </a:t>
            </a:r>
            <a:r>
              <a:rPr lang="el-GR" sz="2000" b="1" u="sng" dirty="0"/>
              <a:t>επίτευξη των αντικειμενικών σκοπών </a:t>
            </a:r>
            <a:r>
              <a:rPr lang="el-GR" sz="2000" dirty="0"/>
              <a:t>της εκάστοτε οργάνωσης.</a:t>
            </a:r>
          </a:p>
          <a:p>
            <a:pPr marL="82550" indent="0">
              <a:lnSpc>
                <a:spcPct val="150000"/>
              </a:lnSpc>
            </a:pPr>
            <a:endParaRPr lang="el-GR" sz="2000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63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63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63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3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el-GR" sz="6000" b="1" u="sng" dirty="0">
                <a:latin typeface="Times New Roman" pitchFamily="18" charset="0"/>
              </a:rPr>
              <a:t>ΤΥΠΙΚΟΣ ΟΡΓΑΝΙΣΜΟΣ</a:t>
            </a:r>
            <a:endParaRPr lang="el-GR" sz="6000" dirty="0"/>
          </a:p>
          <a:p>
            <a:pPr>
              <a:lnSpc>
                <a:spcPct val="170000"/>
              </a:lnSpc>
              <a:buBlip>
                <a:blip r:embed="rId2"/>
              </a:buBlip>
            </a:pPr>
            <a:r>
              <a:rPr lang="el-GR" sz="6000" b="1" u="sng" dirty="0">
                <a:solidFill>
                  <a:srgbClr val="FF0000"/>
                </a:solidFill>
              </a:rPr>
              <a:t>καταμερισμός εργασίας </a:t>
            </a:r>
            <a:r>
              <a:rPr lang="el-GR" sz="6000" dirty="0"/>
              <a:t>(καθήκοντα-θέσεις εργασίας- εξειδίκευση) &amp; </a:t>
            </a:r>
            <a:r>
              <a:rPr lang="el-GR" sz="6000" b="1" u="sng" dirty="0"/>
              <a:t>καταμερισμός τμημάτων του οργανισμού </a:t>
            </a:r>
            <a:r>
              <a:rPr lang="el-GR" sz="6000" dirty="0"/>
              <a:t>(τμηματοποίηση</a:t>
            </a:r>
            <a:r>
              <a:rPr lang="en-US" sz="6000" dirty="0"/>
              <a:t>)</a:t>
            </a:r>
            <a:r>
              <a:rPr lang="el-GR" sz="6000" dirty="0"/>
              <a:t> (φύση και στόχοι της οργάνωσης, λειτουργίες/καθήκοντα των εργαζομένων, προϊόντα/σκοποί των εξυπηρετούμενων «πελατών», γεωγραφική περιοχή) </a:t>
            </a:r>
            <a:r>
              <a:rPr lang="el-GR" sz="6000" dirty="0">
                <a:sym typeface="Wingdings" pitchFamily="2" charset="2"/>
              </a:rPr>
              <a:t> δημοτικά, γυμνάσια, λύκεια- διάκριση διοικητικών και διδακτικών λειτουργιών</a:t>
            </a:r>
            <a:endParaRPr lang="el-GR" sz="6000" b="1" u="sng" dirty="0"/>
          </a:p>
          <a:p>
            <a:pPr>
              <a:lnSpc>
                <a:spcPct val="170000"/>
              </a:lnSpc>
              <a:buBlip>
                <a:blip r:embed="rId2"/>
              </a:buBlip>
            </a:pPr>
            <a:r>
              <a:rPr lang="el-GR" sz="6000" b="1" u="sng" dirty="0">
                <a:solidFill>
                  <a:srgbClr val="FF0000"/>
                </a:solidFill>
              </a:rPr>
              <a:t>επισημοποίηση</a:t>
            </a:r>
            <a:r>
              <a:rPr lang="el-GR" sz="6000" dirty="0"/>
              <a:t> (γραπτά αρχεία, κανόνες, κανονισμοί μιας οργάνωσης </a:t>
            </a:r>
            <a:r>
              <a:rPr lang="el-GR" sz="6000" dirty="0">
                <a:sym typeface="Wingdings" pitchFamily="2" charset="2"/>
              </a:rPr>
              <a:t> αποδεκτές συμπεριφορές, σταθερές προσδοκίες</a:t>
            </a:r>
            <a:r>
              <a:rPr lang="el-GR" sz="6000" dirty="0"/>
              <a:t>)</a:t>
            </a:r>
          </a:p>
          <a:p>
            <a:pPr>
              <a:lnSpc>
                <a:spcPct val="170000"/>
              </a:lnSpc>
              <a:buBlip>
                <a:blip r:embed="rId2"/>
              </a:buBlip>
            </a:pPr>
            <a:r>
              <a:rPr lang="el-GR" sz="6000" b="1" u="sng" dirty="0">
                <a:solidFill>
                  <a:srgbClr val="FF0000"/>
                </a:solidFill>
              </a:rPr>
              <a:t>εξουσία</a:t>
            </a:r>
            <a:r>
              <a:rPr lang="el-GR" sz="6000" dirty="0"/>
              <a:t> (δικαίωμα λήψης αποφάσεων, κατεύθυνση της εργασίας των άλλων, έλεγχος, οργανωσιακή ιεραρχία) </a:t>
            </a:r>
            <a:r>
              <a:rPr lang="el-GR" sz="6000" b="1" u="sng" dirty="0">
                <a:solidFill>
                  <a:srgbClr val="FF0000"/>
                </a:solidFill>
              </a:rPr>
              <a:t>και ευθύνη </a:t>
            </a:r>
            <a:endParaRPr lang="el-GR" sz="6000" dirty="0">
              <a:solidFill>
                <a:srgbClr val="FF0000"/>
              </a:solidFill>
            </a:endParaRPr>
          </a:p>
          <a:p>
            <a:pPr>
              <a:lnSpc>
                <a:spcPct val="170000"/>
              </a:lnSpc>
              <a:buBlip>
                <a:blip r:embed="rId2"/>
              </a:buBlip>
            </a:pPr>
            <a:r>
              <a:rPr lang="el-GR" sz="6000" b="1" u="sng" dirty="0">
                <a:solidFill>
                  <a:srgbClr val="FF0000"/>
                </a:solidFill>
              </a:rPr>
              <a:t>Αλυσίδα της εντολής </a:t>
            </a:r>
            <a:r>
              <a:rPr lang="el-GR" sz="6000" dirty="0"/>
              <a:t>(ροή της εξουσίας και της ευθύνης εντός του οργανισμού)</a:t>
            </a:r>
          </a:p>
          <a:p>
            <a:pPr>
              <a:lnSpc>
                <a:spcPct val="170000"/>
              </a:lnSpc>
              <a:buBlip>
                <a:blip r:embed="rId2"/>
              </a:buBlip>
            </a:pPr>
            <a:r>
              <a:rPr lang="el-GR" sz="6000" b="1" u="sng" dirty="0">
                <a:solidFill>
                  <a:srgbClr val="FF0000"/>
                </a:solidFill>
              </a:rPr>
              <a:t>ενότητα της εντολής </a:t>
            </a:r>
            <a:r>
              <a:rPr lang="el-GR" sz="6000" dirty="0"/>
              <a:t>(ένας υφιστάμενος είναι υπόλογος μόνο σε έναν προϊστάμενο, από τον οποίο λαμβάνει την εξουσία και τις ευθύνες)</a:t>
            </a:r>
          </a:p>
          <a:p>
            <a:pPr>
              <a:lnSpc>
                <a:spcPct val="170000"/>
              </a:lnSpc>
              <a:buBlip>
                <a:blip r:embed="rId2"/>
              </a:buBlip>
            </a:pPr>
            <a:r>
              <a:rPr lang="el-GR" sz="6000" b="1" u="sng" dirty="0">
                <a:solidFill>
                  <a:srgbClr val="FF0000"/>
                </a:solidFill>
              </a:rPr>
              <a:t>αρχή της κλιμάκωσης </a:t>
            </a:r>
            <a:r>
              <a:rPr lang="el-GR" sz="6000" i="1" dirty="0"/>
              <a:t>(</a:t>
            </a:r>
            <a:r>
              <a:rPr lang="el-GR" sz="6000" dirty="0"/>
              <a:t>η εξουσία και οι ευθύνες θα πρέπει να ακολουθούν μία άμεση κάθετη γραμμή από την κορυφή της διοίκησης στα κατώτερα επίπεδα -ιεραρχική μορφή)</a:t>
            </a:r>
          </a:p>
          <a:p>
            <a:pPr>
              <a:lnSpc>
                <a:spcPct val="170000"/>
              </a:lnSpc>
              <a:buBlip>
                <a:blip r:embed="rId2"/>
              </a:buBlip>
            </a:pPr>
            <a:r>
              <a:rPr lang="el-GR" sz="6000" b="1" u="sng" dirty="0">
                <a:solidFill>
                  <a:srgbClr val="FF0000"/>
                </a:solidFill>
              </a:rPr>
              <a:t>συγκεντρωτισμός και αποκέντρωση</a:t>
            </a:r>
          </a:p>
          <a:p>
            <a:pPr>
              <a:lnSpc>
                <a:spcPct val="170000"/>
              </a:lnSpc>
              <a:buBlip>
                <a:blip r:embed="rId2"/>
              </a:buBlip>
            </a:pPr>
            <a:r>
              <a:rPr lang="el-GR" sz="6000" b="1" u="sng" dirty="0">
                <a:solidFill>
                  <a:srgbClr val="FF0000"/>
                </a:solidFill>
              </a:rPr>
              <a:t>εύρος ελέγχου </a:t>
            </a:r>
            <a:r>
              <a:rPr lang="el-GR" sz="6000" dirty="0"/>
              <a:t>= ο αριθμός των υφισταμένων που υποβάλλουν άμεσα την αναφορά τους στον ανώτερό τους</a:t>
            </a:r>
          </a:p>
          <a:p>
            <a:pPr>
              <a:lnSpc>
                <a:spcPct val="170000"/>
              </a:lnSpc>
            </a:pPr>
            <a:endParaRPr lang="el-GR" sz="2800" dirty="0"/>
          </a:p>
          <a:p>
            <a:endParaRPr lang="el-GR" sz="2800" dirty="0"/>
          </a:p>
          <a:p>
            <a:endParaRPr lang="el-GR" sz="2800" dirty="0"/>
          </a:p>
          <a:p>
            <a:endParaRPr lang="el-GR" sz="2800" b="1" u="sng" dirty="0">
              <a:solidFill>
                <a:srgbClr val="FF0000"/>
              </a:solidFill>
              <a:latin typeface="Times New Roman" pitchFamily="18" charset="0"/>
            </a:endParaRPr>
          </a:p>
          <a:p>
            <a:pPr marL="82550" indent="0"/>
            <a:endParaRPr lang="el-GR" sz="28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6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63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63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3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3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3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63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6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0" y="1"/>
            <a:ext cx="8839200" cy="1103379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ct val="50000"/>
              </a:spcBef>
            </a:pPr>
            <a:r>
              <a:rPr lang="el-GR" sz="2400" b="1" u="sng" dirty="0">
                <a:solidFill>
                  <a:srgbClr val="BC5E00"/>
                </a:solidFill>
              </a:rPr>
              <a:t>Το σχολείο ως τυπικός οργανισμός</a:t>
            </a:r>
          </a:p>
          <a:p>
            <a:pPr>
              <a:lnSpc>
                <a:spcPct val="150000"/>
              </a:lnSpc>
            </a:pPr>
            <a:r>
              <a:rPr lang="el-GR" sz="2400" b="1" u="sng" dirty="0">
                <a:solidFill>
                  <a:srgbClr val="BC5E00"/>
                </a:solidFill>
              </a:rPr>
              <a:t>Σχολείο</a:t>
            </a:r>
            <a:r>
              <a:rPr lang="en-US" sz="2400" dirty="0"/>
              <a:t>: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sz="2000" b="1" u="sng" dirty="0"/>
              <a:t>θεσμοθετημένη</a:t>
            </a:r>
            <a:r>
              <a:rPr lang="el-GR" sz="2000" b="1" dirty="0"/>
              <a:t> κοινωνική οντότητα</a:t>
            </a:r>
            <a:r>
              <a:rPr lang="el-GR" sz="2000" dirty="0"/>
              <a:t>, η οποία διακατέχεται από </a:t>
            </a:r>
            <a:r>
              <a:rPr lang="el-GR" sz="2000" b="1" u="sng" dirty="0"/>
              <a:t>συγκεκριμένους στόχους</a:t>
            </a:r>
            <a:r>
              <a:rPr lang="el-GR" sz="2000" dirty="0"/>
              <a:t>, τους οποίους επιδιώκει να επιτύχει μέσω της κατάλληλης </a:t>
            </a:r>
            <a:r>
              <a:rPr lang="el-GR" sz="2000" b="1" u="sng" dirty="0"/>
              <a:t>δομής</a:t>
            </a:r>
            <a:r>
              <a:rPr lang="el-GR" sz="2000" dirty="0"/>
              <a:t> και </a:t>
            </a:r>
            <a:r>
              <a:rPr lang="el-GR" sz="2000" b="1" u="sng" dirty="0"/>
              <a:t>οργάνωσης</a:t>
            </a:r>
            <a:r>
              <a:rPr lang="el-GR" sz="2000" dirty="0"/>
              <a:t>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el-GR" sz="2000" b="1" u="sng" dirty="0">
              <a:solidFill>
                <a:srgbClr val="BC5E00"/>
              </a:solidFill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sz="2000" b="1" u="sng" dirty="0"/>
              <a:t>ευθύνη παροχής παιδείας</a:t>
            </a:r>
            <a:r>
              <a:rPr lang="el-GR" sz="2000" dirty="0"/>
              <a:t>, μέσω ειδικών </a:t>
            </a:r>
            <a:r>
              <a:rPr lang="el-GR" sz="2000" b="1" u="sng" dirty="0"/>
              <a:t>φορέων εκπαίδευσης</a:t>
            </a:r>
            <a:r>
              <a:rPr lang="el-GR" sz="2000" dirty="0"/>
              <a:t>, όπως τα εκπαιδευτικά ιδρύματα.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el-GR" sz="2000" b="1" u="sng" dirty="0">
              <a:solidFill>
                <a:srgbClr val="BC5E00"/>
              </a:solidFill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sz="2000" b="1" u="sng" dirty="0"/>
              <a:t>νομικά δημόσια υπηρεσία</a:t>
            </a:r>
            <a:r>
              <a:rPr lang="el-GR" sz="2000" dirty="0"/>
              <a:t>, η οποία λειτουργεί στο πλαίσιο της διοικητικής οργάνωσης του κράτους </a:t>
            </a:r>
            <a:r>
              <a:rPr lang="el-GR" sz="2000" b="1" u="sng" dirty="0"/>
              <a:t>με διακριτό σύστημα δομών και αρμοδιοτήτων.</a:t>
            </a:r>
            <a:endParaRPr lang="el-GR" sz="2000" b="1" u="sng" dirty="0">
              <a:solidFill>
                <a:srgbClr val="BC5E00"/>
              </a:solidFill>
            </a:endParaRPr>
          </a:p>
          <a:p>
            <a:pPr algn="ctr">
              <a:spcBef>
                <a:spcPct val="50000"/>
              </a:spcBef>
            </a:pPr>
            <a:endParaRPr lang="el-GR" sz="2000" b="1" u="sng" dirty="0">
              <a:solidFill>
                <a:srgbClr val="BC5E00"/>
              </a:solidFill>
            </a:endParaRPr>
          </a:p>
          <a:p>
            <a:pPr algn="ctr">
              <a:spcBef>
                <a:spcPct val="50000"/>
              </a:spcBef>
            </a:pPr>
            <a:endParaRPr lang="el-GR" sz="2000" b="1" u="sng" dirty="0">
              <a:solidFill>
                <a:srgbClr val="BC5E00"/>
              </a:solidFill>
            </a:endParaRPr>
          </a:p>
          <a:p>
            <a:pPr algn="ctr">
              <a:spcBef>
                <a:spcPct val="50000"/>
              </a:spcBef>
            </a:pPr>
            <a:endParaRPr lang="el-GR" sz="2000" b="1" u="sng" dirty="0">
              <a:solidFill>
                <a:srgbClr val="BC5E00"/>
              </a:solidFill>
            </a:endParaRPr>
          </a:p>
          <a:p>
            <a:pPr algn="ctr">
              <a:spcBef>
                <a:spcPct val="50000"/>
              </a:spcBef>
            </a:pPr>
            <a:endParaRPr lang="el-GR" sz="2400" b="1" u="sng" dirty="0">
              <a:solidFill>
                <a:srgbClr val="BC5E00"/>
              </a:solidFill>
            </a:endParaRPr>
          </a:p>
          <a:p>
            <a:pPr algn="ctr">
              <a:spcBef>
                <a:spcPct val="50000"/>
              </a:spcBef>
            </a:pPr>
            <a:endParaRPr lang="el-GR" sz="2400" b="1" u="sng" dirty="0">
              <a:solidFill>
                <a:srgbClr val="BC5E00"/>
              </a:solidFill>
            </a:endParaRPr>
          </a:p>
          <a:p>
            <a:pPr algn="ctr">
              <a:spcBef>
                <a:spcPct val="50000"/>
              </a:spcBef>
            </a:pPr>
            <a:endParaRPr lang="el-GR" sz="2400" b="1" u="sng" dirty="0">
              <a:solidFill>
                <a:srgbClr val="BC5E00"/>
              </a:solidFill>
            </a:endParaRPr>
          </a:p>
          <a:p>
            <a:pPr algn="ctr">
              <a:spcBef>
                <a:spcPct val="50000"/>
              </a:spcBef>
            </a:pPr>
            <a:endParaRPr lang="el-GR" sz="2400" b="1" u="sng" dirty="0">
              <a:solidFill>
                <a:srgbClr val="BC5E00"/>
              </a:solidFill>
            </a:endParaRPr>
          </a:p>
          <a:p>
            <a:pPr algn="ctr">
              <a:spcBef>
                <a:spcPct val="50000"/>
              </a:spcBef>
            </a:pPr>
            <a:endParaRPr lang="el-GR" sz="2400" b="1" u="sng" dirty="0">
              <a:solidFill>
                <a:srgbClr val="BC5E00"/>
              </a:solidFill>
            </a:endParaRPr>
          </a:p>
          <a:p>
            <a:pPr algn="ctr">
              <a:spcBef>
                <a:spcPct val="50000"/>
              </a:spcBef>
            </a:pPr>
            <a:endParaRPr lang="el-GR" sz="2400" b="1" u="sng" dirty="0">
              <a:solidFill>
                <a:srgbClr val="BC5E00"/>
              </a:solidFill>
            </a:endParaRPr>
          </a:p>
          <a:p>
            <a:pPr algn="ctr">
              <a:spcBef>
                <a:spcPct val="50000"/>
              </a:spcBef>
            </a:pPr>
            <a:endParaRPr lang="el-GR" sz="2400" b="1" u="sng" dirty="0">
              <a:solidFill>
                <a:srgbClr val="BC5E00"/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C6690-FC6B-41F4-8707-EE31133A6ECD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el-GR" sz="5000" b="1" u="sng" dirty="0"/>
              <a:t>Εξελίξεις στη διοικητική σκέψη</a:t>
            </a:r>
          </a:p>
          <a:p>
            <a:pPr marL="596646" indent="-514350">
              <a:buAutoNum type="arabicPeriod"/>
            </a:pPr>
            <a:r>
              <a:rPr lang="el-GR" sz="6000" b="1" u="sng" dirty="0">
                <a:solidFill>
                  <a:srgbClr val="FF0000"/>
                </a:solidFill>
              </a:rPr>
              <a:t>Κλασική προσέγγιση</a:t>
            </a:r>
            <a:r>
              <a:rPr lang="en-US" sz="6000" b="1" u="sng" dirty="0">
                <a:solidFill>
                  <a:srgbClr val="FF0000"/>
                </a:solidFill>
              </a:rPr>
              <a:t> (I)</a:t>
            </a:r>
            <a:endParaRPr lang="el-GR" sz="6000" b="1" u="sng" dirty="0">
              <a:solidFill>
                <a:srgbClr val="FF0000"/>
              </a:solidFill>
            </a:endParaRPr>
          </a:p>
          <a:p>
            <a:pPr marL="596646" indent="-514350">
              <a:buAutoNum type="arabicPeriod"/>
            </a:pPr>
            <a:endParaRPr lang="el-GR" sz="4200" b="1" u="sng" dirty="0">
              <a:solidFill>
                <a:srgbClr val="FF0000"/>
              </a:solidFill>
            </a:endParaRPr>
          </a:p>
          <a:p>
            <a:pPr marL="596646" indent="-514350"/>
            <a:r>
              <a:rPr lang="el-GR" sz="3600" b="1" u="sng" dirty="0">
                <a:solidFill>
                  <a:srgbClr val="00B050"/>
                </a:solidFill>
              </a:rPr>
              <a:t>Πρώτη δεκαετία του 20</a:t>
            </a:r>
            <a:r>
              <a:rPr lang="el-GR" sz="3600" b="1" u="sng" baseline="30000" dirty="0">
                <a:solidFill>
                  <a:srgbClr val="00B050"/>
                </a:solidFill>
              </a:rPr>
              <a:t>ου</a:t>
            </a:r>
            <a:r>
              <a:rPr lang="el-GR" sz="3600" b="1" u="sng" dirty="0">
                <a:solidFill>
                  <a:srgbClr val="00B050"/>
                </a:solidFill>
              </a:rPr>
              <a:t> αι</a:t>
            </a:r>
            <a:r>
              <a:rPr lang="el-GR" sz="3600" u="sng" dirty="0">
                <a:solidFill>
                  <a:srgbClr val="00B050"/>
                </a:solidFill>
              </a:rPr>
              <a:t>. </a:t>
            </a:r>
            <a:r>
              <a:rPr lang="el-GR" sz="3600" dirty="0"/>
              <a:t>με κύριο εκπρόσωπο τον </a:t>
            </a:r>
            <a:r>
              <a:rPr lang="en-US" sz="3600" b="1" u="sng" dirty="0">
                <a:solidFill>
                  <a:srgbClr val="0070C0"/>
                </a:solidFill>
              </a:rPr>
              <a:t>Taylor</a:t>
            </a:r>
            <a:r>
              <a:rPr lang="el-GR" sz="3600" dirty="0"/>
              <a:t> και το μοντέλο του «</a:t>
            </a:r>
            <a:r>
              <a:rPr lang="en-US" sz="3600" b="1" dirty="0">
                <a:solidFill>
                  <a:srgbClr val="7030A0"/>
                </a:solidFill>
              </a:rPr>
              <a:t>Scientific Management</a:t>
            </a:r>
            <a:r>
              <a:rPr lang="el-GR" sz="3600" dirty="0"/>
              <a:t>»</a:t>
            </a:r>
            <a:endParaRPr lang="en-US" sz="3600" dirty="0"/>
          </a:p>
          <a:p>
            <a:pPr marL="596646" indent="-514350"/>
            <a:endParaRPr lang="el-GR" sz="3600" dirty="0"/>
          </a:p>
          <a:p>
            <a:pPr marL="596646" indent="-514350"/>
            <a:r>
              <a:rPr lang="el-GR" sz="3600" b="1" dirty="0"/>
              <a:t>Ορθολογική οργάνωση  της εργασίας </a:t>
            </a:r>
            <a:r>
              <a:rPr lang="el-GR" sz="3600" dirty="0">
                <a:sym typeface="Wingdings" pitchFamily="2" charset="2"/>
              </a:rPr>
              <a:t> αρχή του </a:t>
            </a:r>
            <a:r>
              <a:rPr lang="el-GR" sz="3600" b="1" u="sng" dirty="0">
                <a:sym typeface="Wingdings" pitchFamily="2" charset="2"/>
              </a:rPr>
              <a:t>καταμερισμού της εργασίας</a:t>
            </a:r>
            <a:endParaRPr lang="en-US" sz="3600" b="1" u="sng" dirty="0">
              <a:sym typeface="Wingdings" pitchFamily="2" charset="2"/>
            </a:endParaRPr>
          </a:p>
          <a:p>
            <a:pPr marL="596646" indent="-514350"/>
            <a:endParaRPr lang="el-GR" sz="3600" b="1" u="sng" dirty="0">
              <a:sym typeface="Wingdings" pitchFamily="2" charset="2"/>
            </a:endParaRPr>
          </a:p>
          <a:p>
            <a:pPr marL="596646" indent="-514350"/>
            <a:r>
              <a:rPr lang="el-GR" sz="3600" b="1" dirty="0">
                <a:sym typeface="Wingdings" pitchFamily="2" charset="2"/>
              </a:rPr>
              <a:t>Επιστημονική μέτρηση </a:t>
            </a:r>
            <a:r>
              <a:rPr lang="el-GR" sz="3600" dirty="0">
                <a:sym typeface="Wingdings" pitchFamily="2" charset="2"/>
              </a:rPr>
              <a:t>των ενεργειών και του χρόνου  </a:t>
            </a:r>
            <a:r>
              <a:rPr lang="el-GR" sz="3600" b="1" i="1" u="sng" dirty="0">
                <a:sym typeface="Wingdings" pitchFamily="2" charset="2"/>
              </a:rPr>
              <a:t>εξειδίκευση</a:t>
            </a:r>
            <a:r>
              <a:rPr lang="el-GR" sz="3600" dirty="0">
                <a:sym typeface="Wingdings" pitchFamily="2" charset="2"/>
              </a:rPr>
              <a:t> , </a:t>
            </a:r>
            <a:r>
              <a:rPr lang="el-GR" sz="3600" b="1" i="1" u="sng" dirty="0">
                <a:sym typeface="Wingdings" pitchFamily="2" charset="2"/>
              </a:rPr>
              <a:t>οργανόγραμμα, οικονομία δυνάμεων και χρόνου </a:t>
            </a:r>
            <a:endParaRPr lang="en-US" sz="3600" b="1" i="1" u="sng" dirty="0">
              <a:sym typeface="Wingdings" pitchFamily="2" charset="2"/>
            </a:endParaRPr>
          </a:p>
          <a:p>
            <a:pPr marL="596646" indent="-514350"/>
            <a:endParaRPr lang="el-GR" sz="3600" b="1" i="1" u="sng" dirty="0">
              <a:sym typeface="Wingdings" pitchFamily="2" charset="2"/>
            </a:endParaRPr>
          </a:p>
          <a:p>
            <a:pPr marL="596646" indent="-514350"/>
            <a:r>
              <a:rPr lang="el-GR" sz="3600" b="1" u="sng" dirty="0">
                <a:sym typeface="Wingdings" pitchFamily="2" charset="2"/>
              </a:rPr>
              <a:t>Εφαρμογή της επιστήμης </a:t>
            </a:r>
            <a:r>
              <a:rPr lang="el-GR" sz="3600" dirty="0">
                <a:sym typeface="Wingdings" pitchFamily="2" charset="2"/>
              </a:rPr>
              <a:t>για κάθε στάδιο ανθρώπινης εργασίας (αξιοποίηση γνώσεων και αναλύσεων των επιστημόνων-επιστημονικά τεκμηριωμένες αποφάσεις εκ μέρους της διοίκησης)</a:t>
            </a:r>
            <a:endParaRPr lang="en-US" sz="3600" dirty="0">
              <a:sym typeface="Wingdings" pitchFamily="2" charset="2"/>
            </a:endParaRPr>
          </a:p>
          <a:p>
            <a:pPr marL="596646" indent="-514350"/>
            <a:endParaRPr lang="el-GR" sz="3600" dirty="0">
              <a:sym typeface="Wingdings" pitchFamily="2" charset="2"/>
            </a:endParaRPr>
          </a:p>
          <a:p>
            <a:pPr marL="596646" indent="-514350"/>
            <a:r>
              <a:rPr lang="el-GR" sz="3600" b="1" u="sng" dirty="0">
                <a:sym typeface="Wingdings" pitchFamily="2" charset="2"/>
              </a:rPr>
              <a:t>Επιλογή του καλύτερου ατόμου για κάθε ειδική εργασία- </a:t>
            </a:r>
            <a:r>
              <a:rPr lang="el-GR" sz="3600" dirty="0">
                <a:sym typeface="Wingdings" pitchFamily="2" charset="2"/>
              </a:rPr>
              <a:t>εκπαίδευση και εφαρμογή των θεωρητικών γνώσεων για την καλύτερη εκτέλεση του έργου του </a:t>
            </a:r>
            <a:endParaRPr lang="en-US" sz="3600" dirty="0">
              <a:sym typeface="Wingdings" pitchFamily="2" charset="2"/>
            </a:endParaRPr>
          </a:p>
          <a:p>
            <a:pPr marL="596646" indent="-514350"/>
            <a:endParaRPr lang="el-GR" sz="3600" dirty="0">
              <a:sym typeface="Wingdings" pitchFamily="2" charset="2"/>
            </a:endParaRPr>
          </a:p>
          <a:p>
            <a:pPr marL="596646" indent="-514350"/>
            <a:r>
              <a:rPr lang="el-GR" sz="3600" b="1" u="sng" dirty="0">
                <a:sym typeface="Wingdings" pitchFamily="2" charset="2"/>
              </a:rPr>
              <a:t>Διαίρεση της εργασίας</a:t>
            </a:r>
            <a:r>
              <a:rPr lang="el-GR" sz="3600" dirty="0">
                <a:sym typeface="Wingdings" pitchFamily="2" charset="2"/>
              </a:rPr>
              <a:t>, ανάμεσα σε </a:t>
            </a:r>
            <a:r>
              <a:rPr lang="el-GR" sz="3600" b="1" dirty="0">
                <a:sym typeface="Wingdings" pitchFamily="2" charset="2"/>
              </a:rPr>
              <a:t>διοίκηση</a:t>
            </a:r>
            <a:r>
              <a:rPr lang="el-GR" sz="3600" dirty="0">
                <a:sym typeface="Wingdings" pitchFamily="2" charset="2"/>
              </a:rPr>
              <a:t> και τους </a:t>
            </a:r>
            <a:r>
              <a:rPr lang="el-GR" sz="3600" b="1" dirty="0">
                <a:sym typeface="Wingdings" pitchFamily="2" charset="2"/>
              </a:rPr>
              <a:t>εργαζόμενους</a:t>
            </a:r>
            <a:r>
              <a:rPr lang="el-GR" sz="3600" dirty="0">
                <a:sym typeface="Wingdings" pitchFamily="2" charset="2"/>
              </a:rPr>
              <a:t> ενός οργανισμού</a:t>
            </a:r>
          </a:p>
          <a:p>
            <a:pPr marL="596646" indent="-514350"/>
            <a:endParaRPr lang="en-US" sz="3500" dirty="0">
              <a:sym typeface="Wingdings" pitchFamily="2" charset="2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4082"/>
          </a:xfrm>
        </p:spPr>
        <p:txBody>
          <a:bodyPr>
            <a:normAutofit fontScale="90000"/>
          </a:bodyPr>
          <a:lstStyle/>
          <a:p>
            <a:r>
              <a:rPr lang="el-GR" sz="4400" b="1" u="sng" dirty="0">
                <a:solidFill>
                  <a:srgbClr val="FF0000"/>
                </a:solidFill>
              </a:rPr>
              <a:t>Κλασική προσέγγιση</a:t>
            </a:r>
            <a:r>
              <a:rPr lang="en-US" sz="4400" b="1" u="sng" dirty="0">
                <a:solidFill>
                  <a:srgbClr val="FF0000"/>
                </a:solidFill>
              </a:rPr>
              <a:t> (II)</a:t>
            </a:r>
            <a:br>
              <a:rPr lang="el-GR" sz="4400" b="1" u="sng" dirty="0">
                <a:solidFill>
                  <a:srgbClr val="FF0000"/>
                </a:solidFill>
              </a:rPr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764704"/>
            <a:ext cx="8100392" cy="6093296"/>
          </a:xfrm>
        </p:spPr>
        <p:txBody>
          <a:bodyPr>
            <a:normAutofit fontScale="62500" lnSpcReduction="20000"/>
          </a:bodyPr>
          <a:lstStyle/>
          <a:p>
            <a:pPr marL="596646" indent="-514350">
              <a:buNone/>
            </a:pPr>
            <a:r>
              <a:rPr lang="en-US" b="1" u="sng" dirty="0" err="1">
                <a:solidFill>
                  <a:srgbClr val="0070C0"/>
                </a:solidFill>
                <a:sym typeface="Wingdings" pitchFamily="2" charset="2"/>
              </a:rPr>
              <a:t>Fayol</a:t>
            </a:r>
            <a:r>
              <a:rPr lang="en-US" b="1" dirty="0">
                <a:solidFill>
                  <a:srgbClr val="0070C0"/>
                </a:solidFill>
                <a:sym typeface="Wingdings" pitchFamily="2" charset="2"/>
              </a:rPr>
              <a:t> </a:t>
            </a:r>
            <a:r>
              <a:rPr lang="en-US" b="1" u="sng" dirty="0">
                <a:solidFill>
                  <a:srgbClr val="0070C0"/>
                </a:solidFill>
                <a:sym typeface="Wingdings" pitchFamily="2" charset="2"/>
              </a:rPr>
              <a:t>(1949)</a:t>
            </a:r>
            <a:r>
              <a:rPr lang="el-GR" b="1" u="sng" dirty="0">
                <a:solidFill>
                  <a:srgbClr val="0070C0"/>
                </a:solidFill>
                <a:sym typeface="Wingdings" pitchFamily="2" charset="2"/>
              </a:rPr>
              <a:t> </a:t>
            </a:r>
            <a:r>
              <a:rPr lang="el-GR" b="1" dirty="0">
                <a:solidFill>
                  <a:srgbClr val="0070C0"/>
                </a:solidFill>
                <a:sym typeface="Wingdings" pitchFamily="2" charset="2"/>
              </a:rPr>
              <a:t>πώς τα διοικητικά στελέχη εκτελούν αποτελεσματικά τα καθήκοντά τους μέσα στον οργανισμό -(</a:t>
            </a:r>
            <a:r>
              <a:rPr lang="el-GR" b="1" dirty="0">
                <a:solidFill>
                  <a:srgbClr val="7030A0"/>
                </a:solidFill>
                <a:sym typeface="Wingdings" pitchFamily="2" charset="2"/>
              </a:rPr>
              <a:t>διαχειριστική διοίκηση</a:t>
            </a:r>
            <a:r>
              <a:rPr lang="el-GR" b="1" dirty="0">
                <a:solidFill>
                  <a:srgbClr val="0070C0"/>
                </a:solidFill>
                <a:sym typeface="Wingdings" pitchFamily="2" charset="2"/>
              </a:rPr>
              <a:t>)- ολιστική διαχείριση του οργανισμού- 5 λειτουργίες της διοίκησης</a:t>
            </a:r>
            <a:r>
              <a:rPr lang="en-US" b="1" dirty="0">
                <a:solidFill>
                  <a:srgbClr val="0070C0"/>
                </a:solidFill>
                <a:sym typeface="Wingdings" pitchFamily="2" charset="2"/>
              </a:rPr>
              <a:t> </a:t>
            </a:r>
            <a:r>
              <a:rPr lang="el-GR" b="1" dirty="0">
                <a:solidFill>
                  <a:srgbClr val="0070C0"/>
                </a:solidFill>
                <a:sym typeface="Wingdings" pitchFamily="2" charset="2"/>
              </a:rPr>
              <a:t>&amp; </a:t>
            </a:r>
            <a:r>
              <a:rPr lang="en-US" b="1" dirty="0">
                <a:solidFill>
                  <a:srgbClr val="0070C0"/>
                </a:solidFill>
                <a:sym typeface="Wingdings" pitchFamily="2" charset="2"/>
              </a:rPr>
              <a:t>5 </a:t>
            </a:r>
            <a:r>
              <a:rPr lang="el-GR" b="1" dirty="0">
                <a:solidFill>
                  <a:srgbClr val="0070C0"/>
                </a:solidFill>
                <a:sym typeface="Wingdings" pitchFamily="2" charset="2"/>
              </a:rPr>
              <a:t>Αρχές όπως</a:t>
            </a:r>
            <a:r>
              <a:rPr lang="en-US" b="1" dirty="0">
                <a:solidFill>
                  <a:srgbClr val="0070C0"/>
                </a:solidFill>
                <a:sym typeface="Wingdings" pitchFamily="2" charset="2"/>
              </a:rPr>
              <a:t>:</a:t>
            </a:r>
            <a:endParaRPr lang="el-GR" b="1" dirty="0">
              <a:solidFill>
                <a:srgbClr val="0070C0"/>
              </a:solidFill>
              <a:sym typeface="Wingdings" pitchFamily="2" charset="2"/>
            </a:endParaRPr>
          </a:p>
          <a:p>
            <a:pPr marL="596646" indent="-514350"/>
            <a:r>
              <a:rPr lang="el-GR" b="1" u="sng" dirty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Αρχή της ενότητας διευθύνσεως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:</a:t>
            </a:r>
            <a:r>
              <a:rPr lang="el-GR" u="sng" dirty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</a:t>
            </a:r>
            <a:r>
              <a:rPr lang="el-GR" dirty="0">
                <a:sym typeface="Wingdings" pitchFamily="2" charset="2"/>
              </a:rPr>
              <a:t>μοναδικότητα της πηγής εξουσίας</a:t>
            </a:r>
          </a:p>
          <a:p>
            <a:pPr marL="596646" indent="-514350"/>
            <a:r>
              <a:rPr lang="el-GR" b="1" u="sng" dirty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Αρχή της ενότητας κατευθύνσεως</a:t>
            </a:r>
            <a:r>
              <a:rPr lang="en-US" b="1" u="sng" dirty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:</a:t>
            </a:r>
            <a:r>
              <a:rPr lang="el-GR" b="1" u="sng" dirty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</a:t>
            </a:r>
            <a:r>
              <a:rPr lang="el-GR" b="1" dirty="0">
                <a:sym typeface="Wingdings" pitchFamily="2" charset="2"/>
              </a:rPr>
              <a:t>ενιαίο πρόγραμμα για το σύνολο </a:t>
            </a:r>
            <a:r>
              <a:rPr lang="el-GR" dirty="0">
                <a:sym typeface="Wingdings" pitchFamily="2" charset="2"/>
              </a:rPr>
              <a:t>των ενεργειών του οργανισμού</a:t>
            </a:r>
          </a:p>
          <a:p>
            <a:pPr marL="596646" indent="-514350"/>
            <a:r>
              <a:rPr lang="el-GR" b="1" u="sng" dirty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Αρχή της ενότητας προσωπικού</a:t>
            </a:r>
            <a:r>
              <a:rPr lang="en-US" b="1" u="sng" dirty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: </a:t>
            </a:r>
            <a:r>
              <a:rPr lang="el-GR" dirty="0">
                <a:sym typeface="Wingdings" pitchFamily="2" charset="2"/>
              </a:rPr>
              <a:t>ανάγκη συνεργασίας και αλληλεγγύης μεταξύ των εργαζομένων του οργανισμού</a:t>
            </a:r>
          </a:p>
          <a:p>
            <a:pPr marL="596646" indent="-514350"/>
            <a:r>
              <a:rPr lang="el-GR" b="1" u="sng" dirty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Αρχή της εξειδίκευσης των λειτουργιών</a:t>
            </a:r>
            <a:r>
              <a:rPr lang="en-US" b="1" u="sng" dirty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: </a:t>
            </a:r>
            <a:r>
              <a:rPr lang="el-GR" dirty="0">
                <a:sym typeface="Wingdings" pitchFamily="2" charset="2"/>
              </a:rPr>
              <a:t>καταμερισμός και εξειδίκευση της εργασίας, διοικητικής και τεχνικής, για την αύξηση της αποδοτικότητας</a:t>
            </a:r>
          </a:p>
          <a:p>
            <a:pPr marL="596646" indent="-514350"/>
            <a:r>
              <a:rPr lang="el-GR" b="1" u="sng" dirty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Αρχή της απόλυτης σχέσης της εξουσίας με την ευθύνη</a:t>
            </a:r>
            <a:r>
              <a:rPr lang="en-US" b="1" u="sng" dirty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:</a:t>
            </a:r>
            <a:r>
              <a:rPr lang="el-GR" b="1" u="sng" dirty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 </a:t>
            </a:r>
            <a:r>
              <a:rPr lang="el-GR" dirty="0">
                <a:sym typeface="Wingdings" pitchFamily="2" charset="2"/>
              </a:rPr>
              <a:t>προκαθορισμένη εξίσωση της εξουσίας και της ευθύνης</a:t>
            </a:r>
          </a:p>
          <a:p>
            <a:pPr marL="596646" indent="-514350">
              <a:buNone/>
            </a:pPr>
            <a:endParaRPr lang="el-GR" i="1" dirty="0"/>
          </a:p>
          <a:p>
            <a:pPr marL="596646" indent="-514350">
              <a:buNone/>
            </a:pPr>
            <a:r>
              <a:rPr lang="en-US" b="1" u="sng" dirty="0">
                <a:solidFill>
                  <a:srgbClr val="0070C0"/>
                </a:solidFill>
                <a:sym typeface="Wingdings" pitchFamily="2" charset="2"/>
              </a:rPr>
              <a:t>Max Weber</a:t>
            </a:r>
            <a:r>
              <a:rPr lang="en-US" u="sng" dirty="0">
                <a:solidFill>
                  <a:srgbClr val="002060"/>
                </a:solidFill>
                <a:sym typeface="Wingdings" pitchFamily="2" charset="2"/>
              </a:rPr>
              <a:t>:</a:t>
            </a:r>
            <a:r>
              <a:rPr lang="el-GR" u="sng" dirty="0">
                <a:solidFill>
                  <a:srgbClr val="002060"/>
                </a:solidFill>
                <a:sym typeface="Wingdings" pitchFamily="2" charset="2"/>
              </a:rPr>
              <a:t>  </a:t>
            </a:r>
            <a:r>
              <a:rPr lang="el-GR" b="1" u="sng" dirty="0">
                <a:sym typeface="Wingdings" pitchFamily="2" charset="2"/>
              </a:rPr>
              <a:t>γραφειοκρατικό μοντέλο οργάνωσης  </a:t>
            </a:r>
            <a:r>
              <a:rPr lang="el-GR" dirty="0">
                <a:sym typeface="Wingdings" pitchFamily="2" charset="2"/>
              </a:rPr>
              <a:t> </a:t>
            </a:r>
            <a:r>
              <a:rPr lang="el-GR" b="1" dirty="0">
                <a:sym typeface="Wingdings" pitchFamily="2" charset="2"/>
              </a:rPr>
              <a:t>εξειδίκευση</a:t>
            </a:r>
            <a:r>
              <a:rPr lang="el-GR" dirty="0">
                <a:sym typeface="Wingdings" pitchFamily="2" charset="2"/>
              </a:rPr>
              <a:t> της εργασίας, </a:t>
            </a:r>
            <a:r>
              <a:rPr lang="el-GR" b="1" dirty="0">
                <a:sym typeface="Wingdings" pitchFamily="2" charset="2"/>
              </a:rPr>
              <a:t>ιεραρχία εξουσίας</a:t>
            </a:r>
            <a:r>
              <a:rPr lang="el-GR" dirty="0">
                <a:sym typeface="Wingdings" pitchFamily="2" charset="2"/>
              </a:rPr>
              <a:t>, επίσημοι </a:t>
            </a:r>
            <a:r>
              <a:rPr lang="el-GR" b="1" dirty="0">
                <a:sym typeface="Wingdings" pitchFamily="2" charset="2"/>
              </a:rPr>
              <a:t>κανόνες</a:t>
            </a:r>
            <a:r>
              <a:rPr lang="el-GR" dirty="0">
                <a:sym typeface="Wingdings" pitchFamily="2" charset="2"/>
              </a:rPr>
              <a:t> και διαδικασίες, </a:t>
            </a:r>
            <a:r>
              <a:rPr lang="el-GR" b="1" dirty="0">
                <a:sym typeface="Wingdings" pitchFamily="2" charset="2"/>
              </a:rPr>
              <a:t>απρόσωπες αλληλεπιδράσεις</a:t>
            </a:r>
            <a:r>
              <a:rPr lang="el-GR" dirty="0">
                <a:sym typeface="Wingdings" pitchFamily="2" charset="2"/>
              </a:rPr>
              <a:t>, επιλογή και </a:t>
            </a:r>
            <a:r>
              <a:rPr lang="el-GR" b="1" dirty="0">
                <a:sym typeface="Wingdings" pitchFamily="2" charset="2"/>
              </a:rPr>
              <a:t>αξιοκρατική προαγωγή </a:t>
            </a:r>
            <a:r>
              <a:rPr lang="el-GR" dirty="0">
                <a:sym typeface="Wingdings" pitchFamily="2" charset="2"/>
              </a:rPr>
              <a:t>των εργαζομένων   </a:t>
            </a:r>
            <a:r>
              <a:rPr lang="el-GR" u="sng" dirty="0">
                <a:sym typeface="Wingdings" pitchFamily="2" charset="2"/>
              </a:rPr>
              <a:t>ιδεατός τύπος οργάνωσης </a:t>
            </a:r>
            <a:r>
              <a:rPr lang="el-GR" dirty="0">
                <a:sym typeface="Wingdings" pitchFamily="2" charset="2"/>
              </a:rPr>
              <a:t>που εφαρμόζεται </a:t>
            </a:r>
            <a:r>
              <a:rPr lang="el-GR" u="sng" dirty="0">
                <a:sym typeface="Wingdings" pitchFamily="2" charset="2"/>
              </a:rPr>
              <a:t>σε όλους τους οργανισμούς </a:t>
            </a:r>
            <a:r>
              <a:rPr lang="el-GR" dirty="0">
                <a:sym typeface="Wingdings" pitchFamily="2" charset="2"/>
              </a:rPr>
              <a:t>και δραστηριότητες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>
          <a:xfrm>
            <a:off x="1115616" y="0"/>
            <a:ext cx="7818072" cy="6858000"/>
          </a:xfrm>
        </p:spPr>
        <p:txBody>
          <a:bodyPr>
            <a:normAutofit fontScale="25000" lnSpcReduction="20000"/>
          </a:bodyPr>
          <a:lstStyle/>
          <a:p>
            <a:pPr marL="82550" indent="0" algn="ctr">
              <a:lnSpc>
                <a:spcPct val="80000"/>
              </a:lnSpc>
              <a:buClr>
                <a:schemeClr val="tx2"/>
              </a:buClr>
              <a:buFont typeface="Wingdings" pitchFamily="2" charset="2"/>
              <a:buNone/>
            </a:pPr>
            <a:r>
              <a:rPr lang="el-GR" sz="6200" b="1" u="sng" dirty="0">
                <a:solidFill>
                  <a:srgbClr val="FF0000"/>
                </a:solidFill>
                <a:latin typeface="Times New Roman" pitchFamily="18" charset="0"/>
              </a:rPr>
              <a:t>Το Γραφειοκρατικό Παράδειγμα Σχολικής Οργάνωσης</a:t>
            </a:r>
          </a:p>
          <a:p>
            <a:pPr marL="82550" indent="0" algn="ctr">
              <a:lnSpc>
                <a:spcPct val="80000"/>
              </a:lnSpc>
              <a:buClr>
                <a:schemeClr val="tx2"/>
              </a:buClr>
              <a:buFont typeface="Wingdings" pitchFamily="2" charset="2"/>
              <a:buNone/>
            </a:pPr>
            <a:endParaRPr lang="el-GR" sz="4000" u="sng" dirty="0">
              <a:solidFill>
                <a:schemeClr val="tx2"/>
              </a:solidFill>
              <a:latin typeface="Times New Roman" pitchFamily="18" charset="0"/>
            </a:endParaRPr>
          </a:p>
          <a:p>
            <a:pPr marL="82550" indent="0">
              <a:lnSpc>
                <a:spcPct val="170000"/>
              </a:lnSpc>
              <a:buClr>
                <a:schemeClr val="tx2"/>
              </a:buClr>
            </a:pPr>
            <a:r>
              <a:rPr lang="el-GR" sz="6000" dirty="0"/>
              <a:t>Οι οργανισμοί = </a:t>
            </a:r>
            <a:r>
              <a:rPr lang="el-GR" sz="6000" b="1" dirty="0"/>
              <a:t>ορθολογικά συστήματα</a:t>
            </a:r>
          </a:p>
          <a:p>
            <a:pPr marL="82550" indent="0">
              <a:lnSpc>
                <a:spcPct val="170000"/>
              </a:lnSpc>
              <a:buClr>
                <a:schemeClr val="tx2"/>
              </a:buClr>
            </a:pPr>
            <a:r>
              <a:rPr lang="el-GR" sz="6000" b="1" dirty="0"/>
              <a:t>συγκεντρωτισμός</a:t>
            </a:r>
            <a:r>
              <a:rPr lang="el-GR" sz="6000" dirty="0"/>
              <a:t> στη λήψη αποφάσεων</a:t>
            </a:r>
            <a:r>
              <a:rPr lang="en-US" sz="6000" dirty="0"/>
              <a:t> </a:t>
            </a:r>
            <a:r>
              <a:rPr lang="el-GR" sz="6000" dirty="0"/>
              <a:t>(Υπουργείο Παιδείας)</a:t>
            </a:r>
          </a:p>
          <a:p>
            <a:pPr marL="82550" indent="0">
              <a:lnSpc>
                <a:spcPct val="170000"/>
              </a:lnSpc>
              <a:buClr>
                <a:schemeClr val="tx2"/>
              </a:buClr>
            </a:pPr>
            <a:r>
              <a:rPr lang="el-GR" sz="6000" b="1" dirty="0"/>
              <a:t>ιεραρχική δομή εξουσίας</a:t>
            </a:r>
            <a:r>
              <a:rPr lang="el-GR" sz="6000" dirty="0"/>
              <a:t>- δίκτυο διαβίβασης εντολών από </a:t>
            </a:r>
            <a:r>
              <a:rPr lang="el-GR" sz="6000" b="1" dirty="0"/>
              <a:t>πάνω προς τα κάτω</a:t>
            </a:r>
            <a:endParaRPr lang="en-US" sz="6000" b="1" dirty="0"/>
          </a:p>
          <a:p>
            <a:pPr marL="82550" indent="0">
              <a:lnSpc>
                <a:spcPct val="170000"/>
              </a:lnSpc>
              <a:buClr>
                <a:schemeClr val="tx2"/>
              </a:buClr>
            </a:pPr>
            <a:r>
              <a:rPr lang="el-GR" sz="6000" b="1" dirty="0"/>
              <a:t>καταμερισμός της εργασίας </a:t>
            </a:r>
            <a:r>
              <a:rPr lang="el-GR" sz="6000" dirty="0"/>
              <a:t>(καταμερισμός θέσεων εργασίας, ρόλων, χώρου, χρόνου, τμημάτων)</a:t>
            </a:r>
          </a:p>
          <a:p>
            <a:pPr marL="82550" indent="0">
              <a:lnSpc>
                <a:spcPct val="170000"/>
              </a:lnSpc>
              <a:buClr>
                <a:schemeClr val="tx2"/>
              </a:buClr>
            </a:pPr>
            <a:r>
              <a:rPr lang="el-GR" sz="6000" b="1" dirty="0"/>
              <a:t>Εξειδίκευση</a:t>
            </a:r>
            <a:r>
              <a:rPr lang="el-GR" sz="6000" dirty="0"/>
              <a:t> (δάσκαλοι Πρωτοβάθμιας, καθηγητές Χημείας, κτλ.)</a:t>
            </a:r>
            <a:endParaRPr lang="en-US" sz="6000" dirty="0"/>
          </a:p>
          <a:p>
            <a:pPr marL="82550" indent="0">
              <a:lnSpc>
                <a:spcPct val="170000"/>
              </a:lnSpc>
              <a:buClr>
                <a:schemeClr val="tx2"/>
              </a:buClr>
            </a:pPr>
            <a:r>
              <a:rPr lang="el-GR" sz="6000" b="1" dirty="0"/>
              <a:t>κανόνες και κανονισμοί </a:t>
            </a:r>
            <a:r>
              <a:rPr lang="el-GR" sz="6000" dirty="0"/>
              <a:t>που διέπουν τη συμπεριφορά των μελών του οργανισμού  - </a:t>
            </a:r>
            <a:r>
              <a:rPr lang="el-GR" sz="6000" b="1" dirty="0"/>
              <a:t>ομοιομορφία</a:t>
            </a:r>
            <a:endParaRPr lang="en-US" sz="6000" b="1" dirty="0"/>
          </a:p>
          <a:p>
            <a:pPr marL="82550" indent="0">
              <a:lnSpc>
                <a:spcPct val="170000"/>
              </a:lnSpc>
              <a:buClr>
                <a:schemeClr val="tx2"/>
              </a:buClr>
            </a:pPr>
            <a:r>
              <a:rPr lang="el-GR" sz="6000" dirty="0"/>
              <a:t>παρακολούθηση και </a:t>
            </a:r>
            <a:r>
              <a:rPr lang="el-GR" sz="6000" b="1" dirty="0"/>
              <a:t>έλεγχος</a:t>
            </a:r>
            <a:r>
              <a:rPr lang="el-GR" sz="6000" dirty="0"/>
              <a:t> της επίδοσης</a:t>
            </a:r>
            <a:endParaRPr lang="en-US" sz="6000" dirty="0"/>
          </a:p>
          <a:p>
            <a:pPr marL="82550" indent="0">
              <a:lnSpc>
                <a:spcPct val="170000"/>
              </a:lnSpc>
              <a:buClr>
                <a:schemeClr val="tx2"/>
              </a:buClr>
            </a:pPr>
            <a:r>
              <a:rPr lang="el-GR" sz="6000" b="1" dirty="0"/>
              <a:t>απρόσωπη στάση/απροσωποληψία </a:t>
            </a:r>
            <a:r>
              <a:rPr lang="el-GR" sz="6000" dirty="0"/>
              <a:t>(π.χ. όλα τα σχολεία λειτουργούν με τον ίδιο τρόπο)</a:t>
            </a:r>
          </a:p>
          <a:p>
            <a:pPr marL="82550" indent="0">
              <a:lnSpc>
                <a:spcPct val="170000"/>
              </a:lnSpc>
              <a:buClr>
                <a:schemeClr val="tx2"/>
              </a:buClr>
            </a:pPr>
            <a:r>
              <a:rPr lang="el-GR" sz="6000" b="1" dirty="0"/>
              <a:t>επάρκεια</a:t>
            </a:r>
            <a:r>
              <a:rPr lang="el-GR" sz="6000" dirty="0"/>
              <a:t> (πρόσληψη προσωπικού βασίζεται στα </a:t>
            </a:r>
            <a:r>
              <a:rPr lang="el-GR" sz="6000" b="1" dirty="0"/>
              <a:t>επαγγελματικά προσόντα </a:t>
            </a:r>
            <a:r>
              <a:rPr lang="el-GR" sz="6000" dirty="0"/>
              <a:t>και οι προαγωγές βασίζονται στην επίδοση του εργαζομένου επί των έργων ή στην αρχαιότητα) και </a:t>
            </a:r>
            <a:r>
              <a:rPr lang="el-GR" sz="6000" b="1" dirty="0"/>
              <a:t>προσανατολισμός καριέρας  </a:t>
            </a:r>
            <a:r>
              <a:rPr lang="el-GR" sz="6000" dirty="0"/>
              <a:t>(προαγωγή σε υποδιευθυντές, διευθυντές, συντονιστές έργου, κτλ)</a:t>
            </a:r>
            <a:endParaRPr lang="en-US" sz="6000" dirty="0"/>
          </a:p>
          <a:p>
            <a:pPr marL="82550" indent="0">
              <a:lnSpc>
                <a:spcPct val="80000"/>
              </a:lnSpc>
              <a:buClr>
                <a:schemeClr val="tx2"/>
              </a:buClr>
            </a:pPr>
            <a:endParaRPr lang="el-GR" sz="6000" dirty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lnSpc>
                <a:spcPct val="170000"/>
              </a:lnSpc>
              <a:buFont typeface="Arial" charset="0"/>
              <a:buChar char="•"/>
            </a:pPr>
            <a:r>
              <a:rPr lang="el-GR" sz="6000" b="1" u="sng" dirty="0">
                <a:solidFill>
                  <a:srgbClr val="FF0000"/>
                </a:solidFill>
                <a:latin typeface="Times New Roman" pitchFamily="18" charset="0"/>
              </a:rPr>
              <a:t>Ωστόσο</a:t>
            </a:r>
            <a:r>
              <a:rPr lang="en-US" sz="6000" dirty="0">
                <a:solidFill>
                  <a:schemeClr val="tx2"/>
                </a:solidFill>
                <a:latin typeface="Times New Roman" pitchFamily="18" charset="0"/>
              </a:rPr>
              <a:t>:</a:t>
            </a:r>
            <a:r>
              <a:rPr lang="el-GR" sz="60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l-GR" sz="6000" b="1" u="sng" dirty="0"/>
              <a:t>«ιδιόμορφη» εκπαιδευτική γραφειοκρατία</a:t>
            </a:r>
            <a:r>
              <a:rPr lang="el-GR" sz="6000" dirty="0"/>
              <a:t>, </a:t>
            </a:r>
            <a:r>
              <a:rPr lang="el-GR" sz="6000" b="1" dirty="0"/>
              <a:t>αυτονομία</a:t>
            </a:r>
            <a:r>
              <a:rPr lang="el-GR" sz="6000" dirty="0"/>
              <a:t> των εκπαιδευτικών στο επίπεδο του σχολείου και της τάξης,</a:t>
            </a:r>
            <a:r>
              <a:rPr lang="el-GR" sz="6000" b="1" dirty="0"/>
              <a:t> δημιουργικότητα, φαντασία</a:t>
            </a:r>
          </a:p>
          <a:p>
            <a:pPr marL="82550" indent="0">
              <a:lnSpc>
                <a:spcPct val="170000"/>
              </a:lnSpc>
              <a:buClr>
                <a:schemeClr val="tx2"/>
              </a:buClr>
              <a:buFontTx/>
              <a:buChar char="•"/>
            </a:pPr>
            <a:endParaRPr lang="el-GR" dirty="0"/>
          </a:p>
          <a:p>
            <a:pPr marL="82550" indent="0">
              <a:lnSpc>
                <a:spcPct val="170000"/>
              </a:lnSpc>
              <a:buClr>
                <a:schemeClr val="tx2"/>
              </a:buClr>
              <a:buFont typeface="Wingdings" pitchFamily="2" charset="2"/>
              <a:buChar char="Ø"/>
            </a:pPr>
            <a:endParaRPr lang="el-GR" dirty="0"/>
          </a:p>
          <a:p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l-GR" sz="8000" b="1" u="sng" dirty="0">
                <a:solidFill>
                  <a:srgbClr val="FF0000"/>
                </a:solidFill>
              </a:rPr>
              <a:t>2. Νεοκλασική προσέγγιση ή Προσέγγιση ανθρώπινης συμπεριφοράς ή Προσέγγιση ανθρώπινων σχέσεων (1930-1950)</a:t>
            </a:r>
            <a:endParaRPr lang="el-GR" b="1" u="sng" dirty="0">
              <a:solidFill>
                <a:srgbClr val="FF0000"/>
              </a:solidFill>
            </a:endParaRPr>
          </a:p>
          <a:p>
            <a:pPr marL="82550" indent="0">
              <a:lnSpc>
                <a:spcPct val="170000"/>
              </a:lnSpc>
              <a:buClr>
                <a:schemeClr val="tx2"/>
              </a:buClr>
              <a:buFontTx/>
              <a:buBlip>
                <a:blip r:embed="rId2"/>
              </a:buBlip>
            </a:pPr>
            <a:r>
              <a:rPr lang="el-GR" sz="6400" dirty="0">
                <a:solidFill>
                  <a:schemeClr val="tx2"/>
                </a:solidFill>
                <a:latin typeface="Times New Roman" pitchFamily="18" charset="0"/>
              </a:rPr>
              <a:t>Το ενδιαφέρον στρέφεται στις «</a:t>
            </a:r>
            <a:r>
              <a:rPr lang="el-GR" sz="6400" b="1" u="sng" dirty="0">
                <a:solidFill>
                  <a:schemeClr val="tx2"/>
                </a:solidFill>
                <a:latin typeface="Times New Roman" pitchFamily="18" charset="0"/>
              </a:rPr>
              <a:t>ανθρώπινες σχέσεις</a:t>
            </a:r>
            <a:r>
              <a:rPr lang="el-GR" sz="6400" dirty="0">
                <a:solidFill>
                  <a:schemeClr val="tx2"/>
                </a:solidFill>
                <a:latin typeface="Times New Roman" pitchFamily="18" charset="0"/>
              </a:rPr>
              <a:t>», «</a:t>
            </a:r>
            <a:r>
              <a:rPr lang="el-GR" sz="6400" b="1" u="sng" dirty="0">
                <a:solidFill>
                  <a:schemeClr val="tx2"/>
                </a:solidFill>
                <a:latin typeface="Times New Roman" pitchFamily="18" charset="0"/>
              </a:rPr>
              <a:t>άτυπη οργάνωση</a:t>
            </a:r>
            <a:r>
              <a:rPr lang="el-GR" sz="6400" dirty="0">
                <a:solidFill>
                  <a:schemeClr val="tx2"/>
                </a:solidFill>
                <a:latin typeface="Times New Roman" pitchFamily="18" charset="0"/>
              </a:rPr>
              <a:t>», </a:t>
            </a:r>
            <a:r>
              <a:rPr lang="el-GR" sz="6400" b="1" u="sng" dirty="0">
                <a:solidFill>
                  <a:schemeClr val="tx2"/>
                </a:solidFill>
                <a:latin typeface="Times New Roman" pitchFamily="18" charset="0"/>
              </a:rPr>
              <a:t>κοινωνικές επαφές</a:t>
            </a:r>
            <a:r>
              <a:rPr lang="el-GR" sz="6400" dirty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el-GR" sz="6400" b="1" u="sng" dirty="0">
                <a:solidFill>
                  <a:schemeClr val="tx2"/>
                </a:solidFill>
                <a:latin typeface="Times New Roman" pitchFamily="18" charset="0"/>
              </a:rPr>
              <a:t>συμμετοχή εργαζομένων στη λήψη αποφάσεων</a:t>
            </a:r>
            <a:r>
              <a:rPr lang="el-GR" sz="6400" dirty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el-GR" sz="6400" b="1" u="sng" dirty="0">
                <a:solidFill>
                  <a:schemeClr val="tx2"/>
                </a:solidFill>
                <a:latin typeface="Times New Roman" pitchFamily="18" charset="0"/>
              </a:rPr>
              <a:t>ανάγκες</a:t>
            </a:r>
            <a:r>
              <a:rPr lang="el-GR" sz="6400" dirty="0">
                <a:solidFill>
                  <a:schemeClr val="tx2"/>
                </a:solidFill>
                <a:latin typeface="Times New Roman" pitchFamily="18" charset="0"/>
              </a:rPr>
              <a:t> των ατόμων, </a:t>
            </a:r>
            <a:r>
              <a:rPr lang="el-GR" sz="6400" b="1" u="sng" dirty="0">
                <a:solidFill>
                  <a:schemeClr val="tx2"/>
                </a:solidFill>
                <a:latin typeface="Times New Roman" pitchFamily="18" charset="0"/>
              </a:rPr>
              <a:t>ηθικό</a:t>
            </a:r>
            <a:r>
              <a:rPr lang="el-GR" sz="6400" u="sng" dirty="0">
                <a:solidFill>
                  <a:schemeClr val="tx2"/>
                </a:solidFill>
                <a:latin typeface="Times New Roman" pitchFamily="18" charset="0"/>
              </a:rPr>
              <a:t> της ομάδας</a:t>
            </a:r>
          </a:p>
          <a:p>
            <a:pPr marL="82550" indent="0">
              <a:lnSpc>
                <a:spcPct val="170000"/>
              </a:lnSpc>
              <a:buClr>
                <a:schemeClr val="tx2"/>
              </a:buClr>
              <a:buBlip>
                <a:blip r:embed="rId2"/>
              </a:buBlip>
            </a:pPr>
            <a:r>
              <a:rPr lang="el-GR" sz="6400" dirty="0">
                <a:solidFill>
                  <a:schemeClr val="tx2"/>
                </a:solidFill>
                <a:latin typeface="Times New Roman" pitchFamily="18" charset="0"/>
              </a:rPr>
              <a:t>Δρα συνδυαστικά της προηγούμενης Σχολής</a:t>
            </a:r>
            <a:r>
              <a:rPr lang="en-US" sz="6400" dirty="0">
                <a:solidFill>
                  <a:schemeClr val="tx2"/>
                </a:solidFill>
                <a:latin typeface="Times New Roman" pitchFamily="18" charset="0"/>
              </a:rPr>
              <a:t> (</a:t>
            </a:r>
            <a:r>
              <a:rPr lang="el-GR" sz="6400" b="1" dirty="0">
                <a:solidFill>
                  <a:schemeClr val="tx2"/>
                </a:solidFill>
                <a:latin typeface="Times New Roman" pitchFamily="18" charset="0"/>
              </a:rPr>
              <a:t>εξειδικευμένοι στόχοι</a:t>
            </a:r>
            <a:r>
              <a:rPr lang="el-GR" sz="6400" dirty="0">
                <a:solidFill>
                  <a:schemeClr val="tx2"/>
                </a:solidFill>
                <a:latin typeface="Times New Roman" pitchFamily="18" charset="0"/>
              </a:rPr>
              <a:t> και </a:t>
            </a:r>
            <a:r>
              <a:rPr lang="el-GR" sz="6400" b="1" dirty="0">
                <a:solidFill>
                  <a:schemeClr val="tx2"/>
                </a:solidFill>
                <a:latin typeface="Times New Roman" pitchFamily="18" charset="0"/>
              </a:rPr>
              <a:t>τυπική δομή</a:t>
            </a:r>
            <a:r>
              <a:rPr lang="en-US" sz="6400" dirty="0">
                <a:solidFill>
                  <a:schemeClr val="tx2"/>
                </a:solidFill>
                <a:latin typeface="Times New Roman" pitchFamily="18" charset="0"/>
              </a:rPr>
              <a:t>)</a:t>
            </a:r>
            <a:r>
              <a:rPr lang="el-GR" sz="6400" dirty="0">
                <a:solidFill>
                  <a:schemeClr val="tx2"/>
                </a:solidFill>
                <a:latin typeface="Times New Roman" pitchFamily="18" charset="0"/>
              </a:rPr>
              <a:t>, εστιάζοντας περισσότερο στην </a:t>
            </a:r>
            <a:r>
              <a:rPr lang="el-GR" sz="6400" b="1" dirty="0">
                <a:solidFill>
                  <a:schemeClr val="tx2"/>
                </a:solidFill>
                <a:latin typeface="Times New Roman" pitchFamily="18" charset="0"/>
              </a:rPr>
              <a:t>ανθρώπινη πλευρά της διοίκησης </a:t>
            </a:r>
            <a:r>
              <a:rPr lang="el-GR" sz="6400" dirty="0">
                <a:solidFill>
                  <a:schemeClr val="tx2"/>
                </a:solidFill>
                <a:latin typeface="Times New Roman" pitchFamily="18" charset="0"/>
              </a:rPr>
              <a:t>για την επίτευξη των </a:t>
            </a:r>
            <a:r>
              <a:rPr lang="el-GR" sz="6400" dirty="0" err="1">
                <a:solidFill>
                  <a:schemeClr val="tx2"/>
                </a:solidFill>
                <a:latin typeface="Times New Roman" pitchFamily="18" charset="0"/>
              </a:rPr>
              <a:t>οργανωσιακών</a:t>
            </a:r>
            <a:r>
              <a:rPr lang="el-GR" sz="6400" dirty="0">
                <a:solidFill>
                  <a:schemeClr val="tx2"/>
                </a:solidFill>
                <a:latin typeface="Times New Roman" pitchFamily="18" charset="0"/>
              </a:rPr>
              <a:t> στόχων</a:t>
            </a:r>
            <a:endParaRPr lang="el-GR" sz="6400" b="1" dirty="0">
              <a:solidFill>
                <a:schemeClr val="tx2"/>
              </a:solidFill>
              <a:latin typeface="Times New Roman" pitchFamily="18" charset="0"/>
            </a:endParaRPr>
          </a:p>
          <a:p>
            <a:pPr marL="82550" indent="0">
              <a:lnSpc>
                <a:spcPct val="170000"/>
              </a:lnSpc>
              <a:buClr>
                <a:schemeClr val="tx2"/>
              </a:buClr>
              <a:buFontTx/>
              <a:buBlip>
                <a:blip r:embed="rId2"/>
              </a:buBlip>
            </a:pPr>
            <a:r>
              <a:rPr lang="el-GR" sz="6400" b="1" dirty="0">
                <a:solidFill>
                  <a:schemeClr val="tx2"/>
                </a:solidFill>
                <a:latin typeface="Times New Roman" pitchFamily="18" charset="0"/>
              </a:rPr>
              <a:t>Θεωρία Ανθρώπινων Πόρων</a:t>
            </a:r>
          </a:p>
          <a:p>
            <a:pPr>
              <a:buNone/>
            </a:pPr>
            <a:endParaRPr lang="el-GR" sz="6400" b="1" u="sng" dirty="0">
              <a:solidFill>
                <a:srgbClr val="FF0000"/>
              </a:solidFill>
            </a:endParaRPr>
          </a:p>
          <a:p>
            <a:r>
              <a:rPr lang="el-GR" sz="6400" dirty="0"/>
              <a:t>«</a:t>
            </a:r>
            <a:r>
              <a:rPr lang="en-US" sz="6400" dirty="0" err="1"/>
              <a:t>Howthorne</a:t>
            </a:r>
            <a:r>
              <a:rPr lang="en-US" sz="6400" dirty="0"/>
              <a:t> studies</a:t>
            </a:r>
            <a:r>
              <a:rPr lang="el-GR" sz="6400" dirty="0"/>
              <a:t>» του </a:t>
            </a:r>
            <a:r>
              <a:rPr lang="en-US" sz="6400" u="sng" dirty="0">
                <a:solidFill>
                  <a:srgbClr val="0070C0"/>
                </a:solidFill>
              </a:rPr>
              <a:t>Elton Mayo (1924-1932)</a:t>
            </a:r>
            <a:r>
              <a:rPr lang="el-GR" sz="6400" u="sng" dirty="0">
                <a:solidFill>
                  <a:srgbClr val="0070C0"/>
                </a:solidFill>
              </a:rPr>
              <a:t> </a:t>
            </a:r>
            <a:r>
              <a:rPr lang="el-GR" sz="6400" i="1" dirty="0"/>
              <a:t>(φωτισμός, θερμοκρασία, διαστήματα ξεκούρασης εργαζομένων, ανταμοιβή)</a:t>
            </a:r>
            <a:endParaRPr lang="en-US" sz="6400" i="1" dirty="0"/>
          </a:p>
          <a:p>
            <a:pPr>
              <a:buNone/>
            </a:pPr>
            <a:endParaRPr lang="el-GR" sz="6400" dirty="0"/>
          </a:p>
          <a:p>
            <a:r>
              <a:rPr lang="en-US" sz="6400" u="sng" dirty="0">
                <a:solidFill>
                  <a:srgbClr val="0070C0"/>
                </a:solidFill>
              </a:rPr>
              <a:t>McGregor (1906-1964)</a:t>
            </a:r>
            <a:r>
              <a:rPr lang="en-US" sz="6400" dirty="0"/>
              <a:t>:</a:t>
            </a:r>
            <a:r>
              <a:rPr lang="el-GR" sz="6400" dirty="0"/>
              <a:t> Θεωρία περί της ανθρώπινης φύσης και συμπεριφοράς των ατόμων που εργάζονται σε έναν οργανισμό</a:t>
            </a:r>
            <a:r>
              <a:rPr lang="en-US" sz="6400" dirty="0"/>
              <a:t>:</a:t>
            </a:r>
            <a:r>
              <a:rPr lang="el-GR" sz="6400" dirty="0"/>
              <a:t> </a:t>
            </a:r>
            <a:r>
              <a:rPr lang="el-GR" sz="6400" b="1" u="sng" dirty="0"/>
              <a:t>θεωρία Χ</a:t>
            </a:r>
            <a:r>
              <a:rPr lang="el-GR" sz="6400" dirty="0"/>
              <a:t> (εργαζόμενοι = φυγόπονοι, προτιμούν να τους διευθύνουν-δε θέλουν να αναλάβουν την ευθύνη, σε προτεραιότητα οι </a:t>
            </a:r>
            <a:r>
              <a:rPr lang="el-GR" sz="6400" dirty="0" err="1"/>
              <a:t>οργανωσιακές</a:t>
            </a:r>
            <a:r>
              <a:rPr lang="el-GR" sz="6400" dirty="0"/>
              <a:t> ανάγκες) &amp; </a:t>
            </a:r>
            <a:r>
              <a:rPr lang="el-GR" sz="6400" b="1" u="sng" dirty="0"/>
              <a:t>Ψ</a:t>
            </a:r>
            <a:r>
              <a:rPr lang="el-GR" sz="6400" dirty="0"/>
              <a:t> (ο άνθρωπος προσφέρει τα μέγιστα στην εργασία του όταν βρεθεί σε </a:t>
            </a:r>
            <a:r>
              <a:rPr lang="el-GR" sz="6400" u="sng" dirty="0"/>
              <a:t>κατάλληλο περιβάλλον </a:t>
            </a:r>
            <a:r>
              <a:rPr lang="el-GR" sz="6400" dirty="0"/>
              <a:t>εργασίας)</a:t>
            </a:r>
          </a:p>
          <a:p>
            <a:endParaRPr lang="el-GR" sz="6400" dirty="0"/>
          </a:p>
          <a:p>
            <a:r>
              <a:rPr lang="en-US" sz="6400" u="sng" dirty="0">
                <a:solidFill>
                  <a:srgbClr val="0070C0"/>
                </a:solidFill>
              </a:rPr>
              <a:t>Chris </a:t>
            </a:r>
            <a:r>
              <a:rPr lang="en-US" sz="6400" u="sng" dirty="0" err="1">
                <a:solidFill>
                  <a:srgbClr val="0070C0"/>
                </a:solidFill>
              </a:rPr>
              <a:t>Argyris</a:t>
            </a:r>
            <a:r>
              <a:rPr lang="en-US" sz="6400" dirty="0"/>
              <a:t>:</a:t>
            </a:r>
            <a:r>
              <a:rPr lang="el-GR" sz="6400" dirty="0"/>
              <a:t>  </a:t>
            </a:r>
            <a:r>
              <a:rPr lang="el-GR" sz="6400" b="1" u="sng" dirty="0"/>
              <a:t>θεωρία «ωριμότητας και ανωριμότητας»</a:t>
            </a:r>
            <a:r>
              <a:rPr lang="el-GR" sz="6400" dirty="0"/>
              <a:t> </a:t>
            </a:r>
            <a:r>
              <a:rPr lang="el-GR" sz="6400" dirty="0">
                <a:sym typeface="Wingdings" pitchFamily="2" charset="2"/>
              </a:rPr>
              <a:t> </a:t>
            </a:r>
            <a:r>
              <a:rPr lang="el-GR" sz="6400" b="1" dirty="0">
                <a:sym typeface="Wingdings" pitchFamily="2" charset="2"/>
              </a:rPr>
              <a:t>η διοίκηση του οργανισμού οφείλει να δημιουργεί ευνοϊκό κλίμα</a:t>
            </a:r>
            <a:r>
              <a:rPr lang="el-GR" sz="6400" dirty="0">
                <a:sym typeface="Wingdings" pitchFamily="2" charset="2"/>
              </a:rPr>
              <a:t>, όπου </a:t>
            </a:r>
            <a:r>
              <a:rPr lang="el-GR" sz="6400" b="1" dirty="0">
                <a:sym typeface="Wingdings" pitchFamily="2" charset="2"/>
              </a:rPr>
              <a:t>ο κάθε εργαζόμενος θα έχει την ευκαιρία να αναπτυχθεί </a:t>
            </a:r>
            <a:r>
              <a:rPr lang="el-GR" sz="6400" dirty="0">
                <a:sym typeface="Wingdings" pitchFamily="2" charset="2"/>
              </a:rPr>
              <a:t>και να </a:t>
            </a:r>
            <a:r>
              <a:rPr lang="el-GR" sz="6400" b="1" dirty="0">
                <a:sym typeface="Wingdings" pitchFamily="2" charset="2"/>
              </a:rPr>
              <a:t>ωριμάσει</a:t>
            </a:r>
            <a:r>
              <a:rPr lang="el-GR" sz="6400" dirty="0">
                <a:sym typeface="Wingdings" pitchFamily="2" charset="2"/>
              </a:rPr>
              <a:t>, να δραστηριοποιείται και να μην διακατέχεται από παθητική στάση</a:t>
            </a:r>
          </a:p>
          <a:p>
            <a:endParaRPr lang="el-GR" sz="6400" dirty="0"/>
          </a:p>
          <a:p>
            <a:r>
              <a:rPr lang="en-US" sz="6400" u="sng" dirty="0">
                <a:solidFill>
                  <a:srgbClr val="0070C0"/>
                </a:solidFill>
              </a:rPr>
              <a:t>Maslow</a:t>
            </a:r>
            <a:r>
              <a:rPr lang="el-GR" sz="6400" u="sng" dirty="0">
                <a:solidFill>
                  <a:srgbClr val="0070C0"/>
                </a:solidFill>
              </a:rPr>
              <a:t> (1954)</a:t>
            </a:r>
            <a:r>
              <a:rPr lang="en-US" sz="6400" u="sng" dirty="0">
                <a:solidFill>
                  <a:srgbClr val="0070C0"/>
                </a:solidFill>
              </a:rPr>
              <a:t>:</a:t>
            </a:r>
            <a:r>
              <a:rPr lang="el-GR" sz="6400" u="sng" dirty="0">
                <a:solidFill>
                  <a:srgbClr val="0070C0"/>
                </a:solidFill>
              </a:rPr>
              <a:t> </a:t>
            </a:r>
            <a:r>
              <a:rPr lang="el-GR" sz="6400" i="1" dirty="0">
                <a:solidFill>
                  <a:schemeClr val="tx2"/>
                </a:solidFill>
                <a:latin typeface="Times New Roman" pitchFamily="18" charset="0"/>
              </a:rPr>
              <a:t>Ιεράρχηση αναγκών των ατόμων (βιολογικές, ασφάλειας, κοινωνικές, εκτίμησης, αυτοπραγμάτωσης)</a:t>
            </a:r>
            <a:endParaRPr lang="el-GR" sz="6400" dirty="0"/>
          </a:p>
          <a:p>
            <a:endParaRPr lang="el-GR" sz="6400" dirty="0"/>
          </a:p>
          <a:p>
            <a:endParaRPr lang="el-GR" sz="6400" dirty="0">
              <a:sym typeface="Wingdings" pitchFamily="2" charset="2"/>
            </a:endParaRPr>
          </a:p>
          <a:p>
            <a:pPr>
              <a:buFont typeface="Arial" charset="0"/>
              <a:buChar char="•"/>
            </a:pPr>
            <a:endParaRPr lang="el-GR" sz="64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DA0D-1390-47F8-957C-61C4168CF609}" type="slidenum">
              <a:rPr lang="el-GR" smtClean="0"/>
              <a:pPr/>
              <a:t>9</a:t>
            </a:fld>
            <a:endParaRPr lang="el-G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1378</TotalTime>
  <Words>1978</Words>
  <Application>Microsoft Office PowerPoint</Application>
  <PresentationFormat>Προβολή στην οθόνη (4:3)</PresentationFormat>
  <Paragraphs>211</Paragraphs>
  <Slides>16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25" baseType="lpstr">
      <vt:lpstr>Arial</vt:lpstr>
      <vt:lpstr>Calibri</vt:lpstr>
      <vt:lpstr>Corbel</vt:lpstr>
      <vt:lpstr>Gill Sans MT</vt:lpstr>
      <vt:lpstr>Times New Roman</vt:lpstr>
      <vt:lpstr>Verdana</vt:lpstr>
      <vt:lpstr>Wingdings</vt:lpstr>
      <vt:lpstr>Wingdings 2</vt:lpstr>
      <vt:lpstr>Ηλιοστάσιο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Κλασική προσέγγιση (II)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Μπαλάση Αικατερίνη</dc:creator>
  <cp:lastModifiedBy>ΙΟΡΔΑΝΙΔΗΣ ΓΕΩΡΓΙΟΣ</cp:lastModifiedBy>
  <cp:revision>498</cp:revision>
  <dcterms:created xsi:type="dcterms:W3CDTF">2020-08-16T09:36:22Z</dcterms:created>
  <dcterms:modified xsi:type="dcterms:W3CDTF">2025-11-17T08:10:32Z</dcterms:modified>
</cp:coreProperties>
</file>