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5"/>
  </p:notesMasterIdLst>
  <p:sldIdLst>
    <p:sldId id="257" r:id="rId2"/>
    <p:sldId id="258" r:id="rId3"/>
    <p:sldId id="261" r:id="rId4"/>
    <p:sldId id="273" r:id="rId5"/>
    <p:sldId id="272" r:id="rId6"/>
    <p:sldId id="262" r:id="rId7"/>
    <p:sldId id="269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1" d="100"/>
          <a:sy n="121" d="100"/>
        </p:scale>
        <p:origin x="1314" y="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5C9C4A2-B471-4B26-927F-C364B9990E85}" type="doc">
      <dgm:prSet loTypeId="urn:microsoft.com/office/officeart/2005/8/layout/cycle2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l-GR"/>
        </a:p>
      </dgm:t>
    </dgm:pt>
    <dgm:pt modelId="{C8BC3CF4-3D8A-44AD-8DC5-18CC46239FA1}">
      <dgm:prSet phldrT="[Κείμενο]" custT="1"/>
      <dgm:spPr/>
      <dgm:t>
        <a:bodyPr/>
        <a:lstStyle/>
        <a:p>
          <a:r>
            <a:rPr lang="el-GR" sz="1200" b="1" dirty="0"/>
            <a:t>Προγραμματισμός</a:t>
          </a:r>
          <a:endParaRPr lang="el-GR" sz="1200" dirty="0"/>
        </a:p>
      </dgm:t>
    </dgm:pt>
    <dgm:pt modelId="{CE1CEAE0-F7A1-4D2D-A599-CB4D8232574B}" type="parTrans" cxnId="{626732A1-A940-42F2-890A-10E53F29DA6C}">
      <dgm:prSet/>
      <dgm:spPr/>
      <dgm:t>
        <a:bodyPr/>
        <a:lstStyle/>
        <a:p>
          <a:endParaRPr lang="el-GR"/>
        </a:p>
      </dgm:t>
    </dgm:pt>
    <dgm:pt modelId="{7A55AD3A-8339-4272-83E7-D4E6CF563ACA}" type="sibTrans" cxnId="{626732A1-A940-42F2-890A-10E53F29DA6C}">
      <dgm:prSet/>
      <dgm:spPr>
        <a:solidFill>
          <a:srgbClr val="FF0000"/>
        </a:solidFill>
      </dgm:spPr>
      <dgm:t>
        <a:bodyPr/>
        <a:lstStyle/>
        <a:p>
          <a:endParaRPr lang="el-GR"/>
        </a:p>
      </dgm:t>
    </dgm:pt>
    <dgm:pt modelId="{74CAAD85-3D8F-4D29-AAEF-CB36E3C96B7D}">
      <dgm:prSet phldrT="[Κείμενο]" custT="1"/>
      <dgm:spPr/>
      <dgm:t>
        <a:bodyPr/>
        <a:lstStyle/>
        <a:p>
          <a:r>
            <a:rPr lang="el-GR" sz="1200" b="1" dirty="0"/>
            <a:t>Λήψη</a:t>
          </a:r>
          <a:r>
            <a:rPr lang="el-GR" sz="800" b="1" dirty="0"/>
            <a:t> </a:t>
          </a:r>
          <a:r>
            <a:rPr lang="el-GR" sz="1200" b="1" dirty="0"/>
            <a:t>αποφάσεων </a:t>
          </a:r>
        </a:p>
      </dgm:t>
    </dgm:pt>
    <dgm:pt modelId="{FEC5AB82-3154-4A8F-AFE7-C557A0AD5C59}" type="parTrans" cxnId="{BD5E9693-A1AF-46E0-A765-560B4D38C99B}">
      <dgm:prSet/>
      <dgm:spPr/>
      <dgm:t>
        <a:bodyPr/>
        <a:lstStyle/>
        <a:p>
          <a:endParaRPr lang="el-GR"/>
        </a:p>
      </dgm:t>
    </dgm:pt>
    <dgm:pt modelId="{8486AB2A-5D4B-4DFC-B5F6-9F304325BFDD}" type="sibTrans" cxnId="{BD5E9693-A1AF-46E0-A765-560B4D38C99B}">
      <dgm:prSet/>
      <dgm:spPr>
        <a:solidFill>
          <a:srgbClr val="FF0000"/>
        </a:solidFill>
      </dgm:spPr>
      <dgm:t>
        <a:bodyPr/>
        <a:lstStyle/>
        <a:p>
          <a:endParaRPr lang="el-GR"/>
        </a:p>
      </dgm:t>
    </dgm:pt>
    <dgm:pt modelId="{A8FD37EE-AB4B-4A90-BFBA-B3974F529D14}">
      <dgm:prSet phldrT="[Κείμενο]" custT="1"/>
      <dgm:spPr/>
      <dgm:t>
        <a:bodyPr/>
        <a:lstStyle/>
        <a:p>
          <a:r>
            <a:rPr lang="el-GR" sz="1200" b="1" dirty="0"/>
            <a:t>Οργάνωση</a:t>
          </a:r>
        </a:p>
      </dgm:t>
    </dgm:pt>
    <dgm:pt modelId="{40FD4BAB-7EA4-41F7-B6CF-D2A9B96FDA31}" type="parTrans" cxnId="{A146A4B6-0626-413B-B7C9-67E726500513}">
      <dgm:prSet/>
      <dgm:spPr/>
      <dgm:t>
        <a:bodyPr/>
        <a:lstStyle/>
        <a:p>
          <a:endParaRPr lang="el-GR"/>
        </a:p>
      </dgm:t>
    </dgm:pt>
    <dgm:pt modelId="{13015FA8-006A-4C12-8E52-39F1FB045719}" type="sibTrans" cxnId="{A146A4B6-0626-413B-B7C9-67E726500513}">
      <dgm:prSet/>
      <dgm:spPr>
        <a:solidFill>
          <a:srgbClr val="FF0000"/>
        </a:solidFill>
      </dgm:spPr>
      <dgm:t>
        <a:bodyPr/>
        <a:lstStyle/>
        <a:p>
          <a:endParaRPr lang="el-GR"/>
        </a:p>
      </dgm:t>
    </dgm:pt>
    <dgm:pt modelId="{714F1363-5A85-4BA8-8AA7-72A274AD8121}">
      <dgm:prSet custT="1"/>
      <dgm:spPr/>
      <dgm:t>
        <a:bodyPr/>
        <a:lstStyle/>
        <a:p>
          <a:r>
            <a:rPr lang="el-GR" sz="1200" b="1" dirty="0"/>
            <a:t>Διεύθυνση</a:t>
          </a:r>
          <a:r>
            <a:rPr lang="el-GR" sz="900" b="1" dirty="0"/>
            <a:t> </a:t>
          </a:r>
          <a:endParaRPr lang="el-GR" sz="900" dirty="0"/>
        </a:p>
      </dgm:t>
    </dgm:pt>
    <dgm:pt modelId="{B74E617F-6C1C-4ACF-836C-05275B2C557B}" type="parTrans" cxnId="{A850AA3A-FEBA-4F3C-9342-3320E0956208}">
      <dgm:prSet/>
      <dgm:spPr/>
      <dgm:t>
        <a:bodyPr/>
        <a:lstStyle/>
        <a:p>
          <a:endParaRPr lang="el-GR"/>
        </a:p>
      </dgm:t>
    </dgm:pt>
    <dgm:pt modelId="{F8D432D5-5BF1-4F11-8DF2-C0F571C8CE05}" type="sibTrans" cxnId="{A850AA3A-FEBA-4F3C-9342-3320E0956208}">
      <dgm:prSet/>
      <dgm:spPr>
        <a:solidFill>
          <a:srgbClr val="FF0000"/>
        </a:solidFill>
      </dgm:spPr>
      <dgm:t>
        <a:bodyPr/>
        <a:lstStyle/>
        <a:p>
          <a:endParaRPr lang="el-GR"/>
        </a:p>
      </dgm:t>
    </dgm:pt>
    <dgm:pt modelId="{B9EE7DDC-3795-4E1A-ACEA-5DCF1431A500}">
      <dgm:prSet custT="1"/>
      <dgm:spPr/>
      <dgm:t>
        <a:bodyPr/>
        <a:lstStyle/>
        <a:p>
          <a:r>
            <a:rPr lang="el-GR" sz="1200" b="1" dirty="0"/>
            <a:t>Έλεγχος</a:t>
          </a:r>
          <a:endParaRPr lang="en-US" sz="1200" b="1" dirty="0"/>
        </a:p>
      </dgm:t>
    </dgm:pt>
    <dgm:pt modelId="{7D9FCB21-7190-4087-AA85-1FDEDFAE13BD}" type="parTrans" cxnId="{4103296E-5FCD-49E7-A1FD-BA3DD3F730D2}">
      <dgm:prSet/>
      <dgm:spPr/>
      <dgm:t>
        <a:bodyPr/>
        <a:lstStyle/>
        <a:p>
          <a:endParaRPr lang="el-GR"/>
        </a:p>
      </dgm:t>
    </dgm:pt>
    <dgm:pt modelId="{9BC699B8-D5FC-4886-A738-F583DA4687BB}" type="sibTrans" cxnId="{4103296E-5FCD-49E7-A1FD-BA3DD3F730D2}">
      <dgm:prSet/>
      <dgm:spPr>
        <a:solidFill>
          <a:srgbClr val="FF0000"/>
        </a:solidFill>
      </dgm:spPr>
      <dgm:t>
        <a:bodyPr/>
        <a:lstStyle/>
        <a:p>
          <a:endParaRPr lang="el-GR">
            <a:solidFill>
              <a:srgbClr val="FF0000"/>
            </a:solidFill>
          </a:endParaRPr>
        </a:p>
      </dgm:t>
    </dgm:pt>
    <dgm:pt modelId="{F7D757E5-3E6E-452C-B617-4218BA3041F7}" type="pres">
      <dgm:prSet presAssocID="{45C9C4A2-B471-4B26-927F-C364B9990E85}" presName="cycle" presStyleCnt="0">
        <dgm:presLayoutVars>
          <dgm:dir/>
          <dgm:resizeHandles val="exact"/>
        </dgm:presLayoutVars>
      </dgm:prSet>
      <dgm:spPr/>
    </dgm:pt>
    <dgm:pt modelId="{F2D74EB6-1E25-46C1-82B3-5DA51D1A9EA3}" type="pres">
      <dgm:prSet presAssocID="{C8BC3CF4-3D8A-44AD-8DC5-18CC46239FA1}" presName="node" presStyleLbl="node1" presStyleIdx="0" presStyleCnt="5" custScaleX="206796">
        <dgm:presLayoutVars>
          <dgm:bulletEnabled val="1"/>
        </dgm:presLayoutVars>
      </dgm:prSet>
      <dgm:spPr/>
    </dgm:pt>
    <dgm:pt modelId="{36212BAC-D92C-4287-8857-74505E5678BF}" type="pres">
      <dgm:prSet presAssocID="{7A55AD3A-8339-4272-83E7-D4E6CF563ACA}" presName="sibTrans" presStyleLbl="sibTrans2D1" presStyleIdx="0" presStyleCnt="5" custScaleX="111787"/>
      <dgm:spPr/>
    </dgm:pt>
    <dgm:pt modelId="{93142C60-8B2F-448E-823D-E0CC7F3B2AC0}" type="pres">
      <dgm:prSet presAssocID="{7A55AD3A-8339-4272-83E7-D4E6CF563ACA}" presName="connectorText" presStyleLbl="sibTrans2D1" presStyleIdx="0" presStyleCnt="5"/>
      <dgm:spPr/>
    </dgm:pt>
    <dgm:pt modelId="{1421F912-0133-483F-8F7B-F9FE3C7B70C4}" type="pres">
      <dgm:prSet presAssocID="{74CAAD85-3D8F-4D29-AAEF-CB36E3C96B7D}" presName="node" presStyleLbl="node1" presStyleIdx="1" presStyleCnt="5" custScaleX="157796" custScaleY="71943" custRadScaleRad="102278" custRadScaleInc="23820">
        <dgm:presLayoutVars>
          <dgm:bulletEnabled val="1"/>
        </dgm:presLayoutVars>
      </dgm:prSet>
      <dgm:spPr/>
    </dgm:pt>
    <dgm:pt modelId="{D7AA45EA-35F3-4E38-AC4F-79A318847500}" type="pres">
      <dgm:prSet presAssocID="{8486AB2A-5D4B-4DFC-B5F6-9F304325BFDD}" presName="sibTrans" presStyleLbl="sibTrans2D1" presStyleIdx="1" presStyleCnt="5" custLinFactNeighborX="-2871" custLinFactNeighborY="24791"/>
      <dgm:spPr/>
    </dgm:pt>
    <dgm:pt modelId="{0B11329B-3398-4C4A-A6B8-32F97A70A6C4}" type="pres">
      <dgm:prSet presAssocID="{8486AB2A-5D4B-4DFC-B5F6-9F304325BFDD}" presName="connectorText" presStyleLbl="sibTrans2D1" presStyleIdx="1" presStyleCnt="5"/>
      <dgm:spPr/>
    </dgm:pt>
    <dgm:pt modelId="{9A473E22-20D9-43A5-8C58-1D5757621EE4}" type="pres">
      <dgm:prSet presAssocID="{A8FD37EE-AB4B-4A90-BFBA-B3974F529D14}" presName="node" presStyleLbl="node1" presStyleIdx="2" presStyleCnt="5" custScaleX="142295" custRadScaleRad="113359" custRadScaleInc="-21482">
        <dgm:presLayoutVars>
          <dgm:bulletEnabled val="1"/>
        </dgm:presLayoutVars>
      </dgm:prSet>
      <dgm:spPr/>
    </dgm:pt>
    <dgm:pt modelId="{C5F32973-6BC0-4F29-BCEE-9766ABC2465E}" type="pres">
      <dgm:prSet presAssocID="{13015FA8-006A-4C12-8E52-39F1FB045719}" presName="sibTrans" presStyleLbl="sibTrans2D1" presStyleIdx="2" presStyleCnt="5" custScaleX="116174"/>
      <dgm:spPr/>
    </dgm:pt>
    <dgm:pt modelId="{362B07EE-3C0D-4BC2-8212-08BA7421FB99}" type="pres">
      <dgm:prSet presAssocID="{13015FA8-006A-4C12-8E52-39F1FB045719}" presName="connectorText" presStyleLbl="sibTrans2D1" presStyleIdx="2" presStyleCnt="5"/>
      <dgm:spPr/>
    </dgm:pt>
    <dgm:pt modelId="{66F407DF-F13D-478E-92B4-36AACCC2CE85}" type="pres">
      <dgm:prSet presAssocID="{714F1363-5A85-4BA8-8AA7-72A274AD8121}" presName="node" presStyleLbl="node1" presStyleIdx="3" presStyleCnt="5" custScaleX="152969" custRadScaleRad="109659" custRadScaleInc="15761">
        <dgm:presLayoutVars>
          <dgm:bulletEnabled val="1"/>
        </dgm:presLayoutVars>
      </dgm:prSet>
      <dgm:spPr/>
    </dgm:pt>
    <dgm:pt modelId="{BD7971AD-3B66-4CFE-A987-44A4443989E3}" type="pres">
      <dgm:prSet presAssocID="{F8D432D5-5BF1-4F11-8DF2-C0F571C8CE05}" presName="sibTrans" presStyleLbl="sibTrans2D1" presStyleIdx="3" presStyleCnt="5"/>
      <dgm:spPr/>
    </dgm:pt>
    <dgm:pt modelId="{D89CE5E2-3D69-4C53-A0DC-B4EB40967462}" type="pres">
      <dgm:prSet presAssocID="{F8D432D5-5BF1-4F11-8DF2-C0F571C8CE05}" presName="connectorText" presStyleLbl="sibTrans2D1" presStyleIdx="3" presStyleCnt="5"/>
      <dgm:spPr/>
    </dgm:pt>
    <dgm:pt modelId="{C32671B7-931E-4EA4-BEAF-AD18D7925354}" type="pres">
      <dgm:prSet presAssocID="{B9EE7DDC-3795-4E1A-ACEA-5DCF1431A500}" presName="node" presStyleLbl="node1" presStyleIdx="4" presStyleCnt="5" custScaleX="132414" custRadScaleRad="120413" custRadScaleInc="-9582">
        <dgm:presLayoutVars>
          <dgm:bulletEnabled val="1"/>
        </dgm:presLayoutVars>
      </dgm:prSet>
      <dgm:spPr/>
    </dgm:pt>
    <dgm:pt modelId="{621242E3-6C79-4913-B964-F461F09A2222}" type="pres">
      <dgm:prSet presAssocID="{9BC699B8-D5FC-4886-A738-F583DA4687BB}" presName="sibTrans" presStyleLbl="sibTrans2D1" presStyleIdx="4" presStyleCnt="5" custScaleX="161050"/>
      <dgm:spPr/>
    </dgm:pt>
    <dgm:pt modelId="{DFF9A1F6-458D-48B5-B77F-C35EEF9666B9}" type="pres">
      <dgm:prSet presAssocID="{9BC699B8-D5FC-4886-A738-F583DA4687BB}" presName="connectorText" presStyleLbl="sibTrans2D1" presStyleIdx="4" presStyleCnt="5"/>
      <dgm:spPr/>
    </dgm:pt>
  </dgm:ptLst>
  <dgm:cxnLst>
    <dgm:cxn modelId="{D9501501-F92B-4835-ACB7-EB34AF0CBD45}" type="presOf" srcId="{13015FA8-006A-4C12-8E52-39F1FB045719}" destId="{362B07EE-3C0D-4BC2-8212-08BA7421FB99}" srcOrd="1" destOrd="0" presId="urn:microsoft.com/office/officeart/2005/8/layout/cycle2"/>
    <dgm:cxn modelId="{A4014809-0A8F-44F7-A331-8A85381D38FC}" type="presOf" srcId="{8486AB2A-5D4B-4DFC-B5F6-9F304325BFDD}" destId="{0B11329B-3398-4C4A-A6B8-32F97A70A6C4}" srcOrd="1" destOrd="0" presId="urn:microsoft.com/office/officeart/2005/8/layout/cycle2"/>
    <dgm:cxn modelId="{C9AEC424-43DE-4A3F-B65C-29886B222757}" type="presOf" srcId="{13015FA8-006A-4C12-8E52-39F1FB045719}" destId="{C5F32973-6BC0-4F29-BCEE-9766ABC2465E}" srcOrd="0" destOrd="0" presId="urn:microsoft.com/office/officeart/2005/8/layout/cycle2"/>
    <dgm:cxn modelId="{14BF2F27-9535-4B33-823C-11938FE571A8}" type="presOf" srcId="{7A55AD3A-8339-4272-83E7-D4E6CF563ACA}" destId="{36212BAC-D92C-4287-8857-74505E5678BF}" srcOrd="0" destOrd="0" presId="urn:microsoft.com/office/officeart/2005/8/layout/cycle2"/>
    <dgm:cxn modelId="{DEDA6229-99F6-4D4E-B7E2-5534A3C00068}" type="presOf" srcId="{45C9C4A2-B471-4B26-927F-C364B9990E85}" destId="{F7D757E5-3E6E-452C-B617-4218BA3041F7}" srcOrd="0" destOrd="0" presId="urn:microsoft.com/office/officeart/2005/8/layout/cycle2"/>
    <dgm:cxn modelId="{A5A3CB2F-A60C-4414-93F7-6ED8864170D6}" type="presOf" srcId="{9BC699B8-D5FC-4886-A738-F583DA4687BB}" destId="{DFF9A1F6-458D-48B5-B77F-C35EEF9666B9}" srcOrd="1" destOrd="0" presId="urn:microsoft.com/office/officeart/2005/8/layout/cycle2"/>
    <dgm:cxn modelId="{A850AA3A-FEBA-4F3C-9342-3320E0956208}" srcId="{45C9C4A2-B471-4B26-927F-C364B9990E85}" destId="{714F1363-5A85-4BA8-8AA7-72A274AD8121}" srcOrd="3" destOrd="0" parTransId="{B74E617F-6C1C-4ACF-836C-05275B2C557B}" sibTransId="{F8D432D5-5BF1-4F11-8DF2-C0F571C8CE05}"/>
    <dgm:cxn modelId="{2098F55E-5B2C-43F0-B74E-DD5C20E1F770}" type="presOf" srcId="{C8BC3CF4-3D8A-44AD-8DC5-18CC46239FA1}" destId="{F2D74EB6-1E25-46C1-82B3-5DA51D1A9EA3}" srcOrd="0" destOrd="0" presId="urn:microsoft.com/office/officeart/2005/8/layout/cycle2"/>
    <dgm:cxn modelId="{619F8B6A-CD1C-4E59-926B-84E7DD587304}" type="presOf" srcId="{A8FD37EE-AB4B-4A90-BFBA-B3974F529D14}" destId="{9A473E22-20D9-43A5-8C58-1D5757621EE4}" srcOrd="0" destOrd="0" presId="urn:microsoft.com/office/officeart/2005/8/layout/cycle2"/>
    <dgm:cxn modelId="{4103296E-5FCD-49E7-A1FD-BA3DD3F730D2}" srcId="{45C9C4A2-B471-4B26-927F-C364B9990E85}" destId="{B9EE7DDC-3795-4E1A-ACEA-5DCF1431A500}" srcOrd="4" destOrd="0" parTransId="{7D9FCB21-7190-4087-AA85-1FDEDFAE13BD}" sibTransId="{9BC699B8-D5FC-4886-A738-F583DA4687BB}"/>
    <dgm:cxn modelId="{58EF8685-190C-4D76-913F-230CF56F69E3}" type="presOf" srcId="{9BC699B8-D5FC-4886-A738-F583DA4687BB}" destId="{621242E3-6C79-4913-B964-F461F09A2222}" srcOrd="0" destOrd="0" presId="urn:microsoft.com/office/officeart/2005/8/layout/cycle2"/>
    <dgm:cxn modelId="{325A838C-4E53-4AAF-9953-BA63A7829096}" type="presOf" srcId="{F8D432D5-5BF1-4F11-8DF2-C0F571C8CE05}" destId="{D89CE5E2-3D69-4C53-A0DC-B4EB40967462}" srcOrd="1" destOrd="0" presId="urn:microsoft.com/office/officeart/2005/8/layout/cycle2"/>
    <dgm:cxn modelId="{D0026790-83CD-4A57-91FA-5730E20304F9}" type="presOf" srcId="{7A55AD3A-8339-4272-83E7-D4E6CF563ACA}" destId="{93142C60-8B2F-448E-823D-E0CC7F3B2AC0}" srcOrd="1" destOrd="0" presId="urn:microsoft.com/office/officeart/2005/8/layout/cycle2"/>
    <dgm:cxn modelId="{BD5E9693-A1AF-46E0-A765-560B4D38C99B}" srcId="{45C9C4A2-B471-4B26-927F-C364B9990E85}" destId="{74CAAD85-3D8F-4D29-AAEF-CB36E3C96B7D}" srcOrd="1" destOrd="0" parTransId="{FEC5AB82-3154-4A8F-AFE7-C557A0AD5C59}" sibTransId="{8486AB2A-5D4B-4DFC-B5F6-9F304325BFDD}"/>
    <dgm:cxn modelId="{F846BB9A-86B8-4997-90E0-F85D5022C0C6}" type="presOf" srcId="{8486AB2A-5D4B-4DFC-B5F6-9F304325BFDD}" destId="{D7AA45EA-35F3-4E38-AC4F-79A318847500}" srcOrd="0" destOrd="0" presId="urn:microsoft.com/office/officeart/2005/8/layout/cycle2"/>
    <dgm:cxn modelId="{626732A1-A940-42F2-890A-10E53F29DA6C}" srcId="{45C9C4A2-B471-4B26-927F-C364B9990E85}" destId="{C8BC3CF4-3D8A-44AD-8DC5-18CC46239FA1}" srcOrd="0" destOrd="0" parTransId="{CE1CEAE0-F7A1-4D2D-A599-CB4D8232574B}" sibTransId="{7A55AD3A-8339-4272-83E7-D4E6CF563ACA}"/>
    <dgm:cxn modelId="{A146A4B6-0626-413B-B7C9-67E726500513}" srcId="{45C9C4A2-B471-4B26-927F-C364B9990E85}" destId="{A8FD37EE-AB4B-4A90-BFBA-B3974F529D14}" srcOrd="2" destOrd="0" parTransId="{40FD4BAB-7EA4-41F7-B6CF-D2A9B96FDA31}" sibTransId="{13015FA8-006A-4C12-8E52-39F1FB045719}"/>
    <dgm:cxn modelId="{CC6F62DC-D324-4C2F-82A6-E355518AB0CC}" type="presOf" srcId="{B9EE7DDC-3795-4E1A-ACEA-5DCF1431A500}" destId="{C32671B7-931E-4EA4-BEAF-AD18D7925354}" srcOrd="0" destOrd="0" presId="urn:microsoft.com/office/officeart/2005/8/layout/cycle2"/>
    <dgm:cxn modelId="{56A11EE1-297A-4268-9E04-8D43D1917A14}" type="presOf" srcId="{74CAAD85-3D8F-4D29-AAEF-CB36E3C96B7D}" destId="{1421F912-0133-483F-8F7B-F9FE3C7B70C4}" srcOrd="0" destOrd="0" presId="urn:microsoft.com/office/officeart/2005/8/layout/cycle2"/>
    <dgm:cxn modelId="{7DC9E9ED-646A-448D-B388-7312ED01F232}" type="presOf" srcId="{714F1363-5A85-4BA8-8AA7-72A274AD8121}" destId="{66F407DF-F13D-478E-92B4-36AACCC2CE85}" srcOrd="0" destOrd="0" presId="urn:microsoft.com/office/officeart/2005/8/layout/cycle2"/>
    <dgm:cxn modelId="{930BAEFD-6109-4C6A-B9B6-FC181B9E96A5}" type="presOf" srcId="{F8D432D5-5BF1-4F11-8DF2-C0F571C8CE05}" destId="{BD7971AD-3B66-4CFE-A987-44A4443989E3}" srcOrd="0" destOrd="0" presId="urn:microsoft.com/office/officeart/2005/8/layout/cycle2"/>
    <dgm:cxn modelId="{88753710-7795-4FCE-9974-B6F6EE08B4CE}" type="presParOf" srcId="{F7D757E5-3E6E-452C-B617-4218BA3041F7}" destId="{F2D74EB6-1E25-46C1-82B3-5DA51D1A9EA3}" srcOrd="0" destOrd="0" presId="urn:microsoft.com/office/officeart/2005/8/layout/cycle2"/>
    <dgm:cxn modelId="{5756141C-7A69-43D1-BEA2-DDB28B02CFC6}" type="presParOf" srcId="{F7D757E5-3E6E-452C-B617-4218BA3041F7}" destId="{36212BAC-D92C-4287-8857-74505E5678BF}" srcOrd="1" destOrd="0" presId="urn:microsoft.com/office/officeart/2005/8/layout/cycle2"/>
    <dgm:cxn modelId="{B36168C4-A03A-4E7E-A2F9-C9F66B77B6B4}" type="presParOf" srcId="{36212BAC-D92C-4287-8857-74505E5678BF}" destId="{93142C60-8B2F-448E-823D-E0CC7F3B2AC0}" srcOrd="0" destOrd="0" presId="urn:microsoft.com/office/officeart/2005/8/layout/cycle2"/>
    <dgm:cxn modelId="{FDE2828E-630E-46C5-AB57-5AC253F6741E}" type="presParOf" srcId="{F7D757E5-3E6E-452C-B617-4218BA3041F7}" destId="{1421F912-0133-483F-8F7B-F9FE3C7B70C4}" srcOrd="2" destOrd="0" presId="urn:microsoft.com/office/officeart/2005/8/layout/cycle2"/>
    <dgm:cxn modelId="{39B4690C-CA78-4DF9-A7E5-DDA86F82A870}" type="presParOf" srcId="{F7D757E5-3E6E-452C-B617-4218BA3041F7}" destId="{D7AA45EA-35F3-4E38-AC4F-79A318847500}" srcOrd="3" destOrd="0" presId="urn:microsoft.com/office/officeart/2005/8/layout/cycle2"/>
    <dgm:cxn modelId="{A543AE7A-4F35-4C50-A7A0-9479340C7C9B}" type="presParOf" srcId="{D7AA45EA-35F3-4E38-AC4F-79A318847500}" destId="{0B11329B-3398-4C4A-A6B8-32F97A70A6C4}" srcOrd="0" destOrd="0" presId="urn:microsoft.com/office/officeart/2005/8/layout/cycle2"/>
    <dgm:cxn modelId="{111885F6-9B1E-46C6-A385-F179C3D309E6}" type="presParOf" srcId="{F7D757E5-3E6E-452C-B617-4218BA3041F7}" destId="{9A473E22-20D9-43A5-8C58-1D5757621EE4}" srcOrd="4" destOrd="0" presId="urn:microsoft.com/office/officeart/2005/8/layout/cycle2"/>
    <dgm:cxn modelId="{7AD600F4-DEBD-4C4E-B8A5-A77E4430259F}" type="presParOf" srcId="{F7D757E5-3E6E-452C-B617-4218BA3041F7}" destId="{C5F32973-6BC0-4F29-BCEE-9766ABC2465E}" srcOrd="5" destOrd="0" presId="urn:microsoft.com/office/officeart/2005/8/layout/cycle2"/>
    <dgm:cxn modelId="{EBB31CE4-5933-484D-94D3-2272FA123162}" type="presParOf" srcId="{C5F32973-6BC0-4F29-BCEE-9766ABC2465E}" destId="{362B07EE-3C0D-4BC2-8212-08BA7421FB99}" srcOrd="0" destOrd="0" presId="urn:microsoft.com/office/officeart/2005/8/layout/cycle2"/>
    <dgm:cxn modelId="{7FE40EC9-7CD4-432E-B832-808CD909F62F}" type="presParOf" srcId="{F7D757E5-3E6E-452C-B617-4218BA3041F7}" destId="{66F407DF-F13D-478E-92B4-36AACCC2CE85}" srcOrd="6" destOrd="0" presId="urn:microsoft.com/office/officeart/2005/8/layout/cycle2"/>
    <dgm:cxn modelId="{A03446D1-E08A-4BDA-9E8E-9FA0CD751AE5}" type="presParOf" srcId="{F7D757E5-3E6E-452C-B617-4218BA3041F7}" destId="{BD7971AD-3B66-4CFE-A987-44A4443989E3}" srcOrd="7" destOrd="0" presId="urn:microsoft.com/office/officeart/2005/8/layout/cycle2"/>
    <dgm:cxn modelId="{084E204D-6828-425E-B435-3EE00DF3141A}" type="presParOf" srcId="{BD7971AD-3B66-4CFE-A987-44A4443989E3}" destId="{D89CE5E2-3D69-4C53-A0DC-B4EB40967462}" srcOrd="0" destOrd="0" presId="urn:microsoft.com/office/officeart/2005/8/layout/cycle2"/>
    <dgm:cxn modelId="{B68EEF3A-C96C-4297-ACA3-00C2D30691B5}" type="presParOf" srcId="{F7D757E5-3E6E-452C-B617-4218BA3041F7}" destId="{C32671B7-931E-4EA4-BEAF-AD18D7925354}" srcOrd="8" destOrd="0" presId="urn:microsoft.com/office/officeart/2005/8/layout/cycle2"/>
    <dgm:cxn modelId="{52A21A20-6B92-469E-B2E7-E7EE928825B3}" type="presParOf" srcId="{F7D757E5-3E6E-452C-B617-4218BA3041F7}" destId="{621242E3-6C79-4913-B964-F461F09A2222}" srcOrd="9" destOrd="0" presId="urn:microsoft.com/office/officeart/2005/8/layout/cycle2"/>
    <dgm:cxn modelId="{8CC8454A-639A-45A6-9AEC-33396D9CB70E}" type="presParOf" srcId="{621242E3-6C79-4913-B964-F461F09A2222}" destId="{DFF9A1F6-458D-48B5-B77F-C35EEF9666B9}" srcOrd="0" destOrd="0" presId="urn:microsoft.com/office/officeart/2005/8/layout/cycle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2D74EB6-1E25-46C1-82B3-5DA51D1A9EA3}">
      <dsp:nvSpPr>
        <dsp:cNvPr id="0" name=""/>
        <dsp:cNvSpPr/>
      </dsp:nvSpPr>
      <dsp:spPr>
        <a:xfrm>
          <a:off x="1335354" y="1715"/>
          <a:ext cx="2473053" cy="119589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200" b="1" kern="1200" dirty="0"/>
            <a:t>Προγραμματισμός</a:t>
          </a:r>
          <a:endParaRPr lang="el-GR" sz="1200" kern="1200" dirty="0"/>
        </a:p>
      </dsp:txBody>
      <dsp:txXfrm>
        <a:off x="1697524" y="176849"/>
        <a:ext cx="1748713" cy="845622"/>
      </dsp:txXfrm>
    </dsp:sp>
    <dsp:sp modelId="{36212BAC-D92C-4287-8857-74505E5678BF}">
      <dsp:nvSpPr>
        <dsp:cNvPr id="0" name=""/>
        <dsp:cNvSpPr/>
      </dsp:nvSpPr>
      <dsp:spPr>
        <a:xfrm rot="2371588">
          <a:off x="3243380" y="1097196"/>
          <a:ext cx="352146" cy="403613"/>
        </a:xfrm>
        <a:prstGeom prst="rightArrow">
          <a:avLst>
            <a:gd name="adj1" fmla="val 60000"/>
            <a:gd name="adj2" fmla="val 50000"/>
          </a:avLst>
        </a:prstGeom>
        <a:solidFill>
          <a:srgbClr val="FF0000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l-GR" sz="1700" kern="1200"/>
        </a:p>
      </dsp:txBody>
      <dsp:txXfrm>
        <a:off x="3255459" y="1144301"/>
        <a:ext cx="246502" cy="242167"/>
      </dsp:txXfrm>
    </dsp:sp>
    <dsp:sp modelId="{1421F912-0133-483F-8F7B-F9FE3C7B70C4}">
      <dsp:nvSpPr>
        <dsp:cNvPr id="0" name=""/>
        <dsp:cNvSpPr/>
      </dsp:nvSpPr>
      <dsp:spPr>
        <a:xfrm>
          <a:off x="3168353" y="1440158"/>
          <a:ext cx="1887067" cy="86035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200" b="1" kern="1200" dirty="0"/>
            <a:t>Λήψη</a:t>
          </a:r>
          <a:r>
            <a:rPr lang="el-GR" sz="800" b="1" kern="1200" dirty="0"/>
            <a:t> </a:t>
          </a:r>
          <a:r>
            <a:rPr lang="el-GR" sz="1200" b="1" kern="1200" dirty="0"/>
            <a:t>αποφάσεων </a:t>
          </a:r>
        </a:p>
      </dsp:txBody>
      <dsp:txXfrm>
        <a:off x="3444708" y="1566155"/>
        <a:ext cx="1334357" cy="608365"/>
      </dsp:txXfrm>
    </dsp:sp>
    <dsp:sp modelId="{D7AA45EA-35F3-4E38-AC4F-79A318847500}">
      <dsp:nvSpPr>
        <dsp:cNvPr id="0" name=""/>
        <dsp:cNvSpPr/>
      </dsp:nvSpPr>
      <dsp:spPr>
        <a:xfrm rot="6178714">
          <a:off x="3823964" y="2426344"/>
          <a:ext cx="257848" cy="403613"/>
        </a:xfrm>
        <a:prstGeom prst="rightArrow">
          <a:avLst>
            <a:gd name="adj1" fmla="val 60000"/>
            <a:gd name="adj2" fmla="val 50000"/>
          </a:avLst>
        </a:prstGeom>
        <a:solidFill>
          <a:srgbClr val="FF0000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l-GR" sz="1700" kern="1200"/>
        </a:p>
      </dsp:txBody>
      <dsp:txXfrm rot="10800000">
        <a:off x="3871327" y="2469378"/>
        <a:ext cx="180494" cy="242167"/>
      </dsp:txXfrm>
    </dsp:sp>
    <dsp:sp modelId="{9A473E22-20D9-43A5-8C58-1D5757621EE4}">
      <dsp:nvSpPr>
        <dsp:cNvPr id="0" name=""/>
        <dsp:cNvSpPr/>
      </dsp:nvSpPr>
      <dsp:spPr>
        <a:xfrm>
          <a:off x="2917136" y="2764549"/>
          <a:ext cx="1701692" cy="119589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200" b="1" kern="1200" dirty="0"/>
            <a:t>Οργάνωση</a:t>
          </a:r>
        </a:p>
      </dsp:txBody>
      <dsp:txXfrm>
        <a:off x="3166343" y="2939683"/>
        <a:ext cx="1203278" cy="845622"/>
      </dsp:txXfrm>
    </dsp:sp>
    <dsp:sp modelId="{C5F32973-6BC0-4F29-BCEE-9766ABC2465E}">
      <dsp:nvSpPr>
        <dsp:cNvPr id="0" name=""/>
        <dsp:cNvSpPr/>
      </dsp:nvSpPr>
      <dsp:spPr>
        <a:xfrm rot="10800000">
          <a:off x="2486267" y="3160688"/>
          <a:ext cx="334606" cy="403613"/>
        </a:xfrm>
        <a:prstGeom prst="rightArrow">
          <a:avLst>
            <a:gd name="adj1" fmla="val 60000"/>
            <a:gd name="adj2" fmla="val 50000"/>
          </a:avLst>
        </a:prstGeom>
        <a:solidFill>
          <a:srgbClr val="FF0000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l-GR" sz="1700" kern="1200"/>
        </a:p>
      </dsp:txBody>
      <dsp:txXfrm rot="10800000">
        <a:off x="2586649" y="3241411"/>
        <a:ext cx="234224" cy="242167"/>
      </dsp:txXfrm>
    </dsp:sp>
    <dsp:sp modelId="{66F407DF-F13D-478E-92B4-36AACCC2CE85}">
      <dsp:nvSpPr>
        <dsp:cNvPr id="0" name=""/>
        <dsp:cNvSpPr/>
      </dsp:nvSpPr>
      <dsp:spPr>
        <a:xfrm>
          <a:off x="544358" y="2764549"/>
          <a:ext cx="1829341" cy="119589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200" b="1" kern="1200" dirty="0"/>
            <a:t>Διεύθυνση</a:t>
          </a:r>
          <a:r>
            <a:rPr lang="el-GR" sz="900" b="1" kern="1200" dirty="0"/>
            <a:t> </a:t>
          </a:r>
          <a:endParaRPr lang="el-GR" sz="900" kern="1200" dirty="0"/>
        </a:p>
      </dsp:txBody>
      <dsp:txXfrm>
        <a:off x="812259" y="2939683"/>
        <a:ext cx="1293539" cy="845622"/>
      </dsp:txXfrm>
    </dsp:sp>
    <dsp:sp modelId="{BD7971AD-3B66-4CFE-A987-44A4443989E3}">
      <dsp:nvSpPr>
        <dsp:cNvPr id="0" name=""/>
        <dsp:cNvSpPr/>
      </dsp:nvSpPr>
      <dsp:spPr>
        <a:xfrm rot="14915060">
          <a:off x="972704" y="2316801"/>
          <a:ext cx="310686" cy="403613"/>
        </a:xfrm>
        <a:prstGeom prst="rightArrow">
          <a:avLst>
            <a:gd name="adj1" fmla="val 60000"/>
            <a:gd name="adj2" fmla="val 50000"/>
          </a:avLst>
        </a:prstGeom>
        <a:solidFill>
          <a:srgbClr val="FF0000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l-GR" sz="1700" kern="1200"/>
        </a:p>
      </dsp:txBody>
      <dsp:txXfrm rot="10800000">
        <a:off x="1036323" y="2440909"/>
        <a:ext cx="217480" cy="242167"/>
      </dsp:txXfrm>
    </dsp:sp>
    <dsp:sp modelId="{C32671B7-931E-4EA4-BEAF-AD18D7925354}">
      <dsp:nvSpPr>
        <dsp:cNvPr id="0" name=""/>
        <dsp:cNvSpPr/>
      </dsp:nvSpPr>
      <dsp:spPr>
        <a:xfrm>
          <a:off x="1189" y="1066289"/>
          <a:ext cx="1583526" cy="119589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200" b="1" kern="1200" dirty="0"/>
            <a:t>Έλεγχος</a:t>
          </a:r>
          <a:endParaRPr lang="en-US" sz="1200" b="1" kern="1200" dirty="0"/>
        </a:p>
      </dsp:txBody>
      <dsp:txXfrm>
        <a:off x="233091" y="1241423"/>
        <a:ext cx="1119722" cy="845622"/>
      </dsp:txXfrm>
    </dsp:sp>
    <dsp:sp modelId="{621242E3-6C79-4913-B964-F461F09A2222}">
      <dsp:nvSpPr>
        <dsp:cNvPr id="0" name=""/>
        <dsp:cNvSpPr/>
      </dsp:nvSpPr>
      <dsp:spPr>
        <a:xfrm rot="19746131">
          <a:off x="1408791" y="980424"/>
          <a:ext cx="379200" cy="403613"/>
        </a:xfrm>
        <a:prstGeom prst="rightArrow">
          <a:avLst>
            <a:gd name="adj1" fmla="val 60000"/>
            <a:gd name="adj2" fmla="val 50000"/>
          </a:avLst>
        </a:prstGeom>
        <a:solidFill>
          <a:srgbClr val="FF0000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l-GR" sz="1700" kern="1200">
            <a:solidFill>
              <a:srgbClr val="FF0000"/>
            </a:solidFill>
          </a:endParaRPr>
        </a:p>
      </dsp:txBody>
      <dsp:txXfrm>
        <a:off x="1416863" y="1090355"/>
        <a:ext cx="265440" cy="24216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2">
  <dgm:title val=""/>
  <dgm:desc val=""/>
  <dgm:catLst>
    <dgm:cat type="cycle" pri="1000"/>
    <dgm:cat type="convert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op="equ" fact="0.25"/>
      <dgm:constr type="sibSp" refType="w" refFor="ch" refPtType="node" fact="0.5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sibTransForEach" axis="followSib" ptType="sibTrans" hideLastTrans="0" cnt="1">
            <dgm:layoutNode name="sibTrans">
              <dgm:choose name="Name11">
                <dgm:if name="Name12" axis="par ch" ptType="doc node" func="cnt" op="lt" val="3">
                  <dgm:alg type="conn">
                    <dgm:param type="begPts" val="radial"/>
                    <dgm:param type="endPts" val="radial"/>
                  </dgm:alg>
                </dgm:if>
                <dgm:else name="Name13">
                  <dgm:alg type="conn">
                    <dgm:param type="begPts" val="auto"/>
                    <dgm:param type="endPts" val="auto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1.35"/>
                <dgm:constr type="connDist"/>
                <dgm:constr type="w" for="ch" refType="connDist" fact="0.45"/>
                <dgm:constr type="h" for="ch" refType="h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14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φαλίδας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59BFDB-62CD-4423-874A-4F9D037383B0}" type="datetimeFigureOut">
              <a:rPr lang="el-GR" smtClean="0"/>
              <a:pPr/>
              <a:t>17/11/2025</a:t>
            </a:fld>
            <a:endParaRPr lang="el-GR"/>
          </a:p>
        </p:txBody>
      </p:sp>
      <p:sp>
        <p:nvSpPr>
          <p:cNvPr id="4" name="3 - Θέση εικόνας διαφάνειας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4 - Θέση σημειώσεων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8111F8F-82A2-4970-A308-25FB67C75D36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13 - Τίτλος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22" name="21 - Υπότιτλος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l-GR"/>
              <a:t>Κάντε κλικ για να επεξεργαστείτε τον υπότιτλο του υποδείγματος</a:t>
            </a:r>
            <a:endParaRPr kumimoji="0" lang="en-US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9DE00D-2393-4DA2-84DF-39A1E28962F6}" type="datetime1">
              <a:rPr lang="el-GR" smtClean="0"/>
              <a:pPr/>
              <a:t>17/11/2025</a:t>
            </a:fld>
            <a:endParaRPr lang="el-GR"/>
          </a:p>
        </p:txBody>
      </p:sp>
      <p:sp>
        <p:nvSpPr>
          <p:cNvPr id="20" name="19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10" name="9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4D573-3CD0-4BC5-8A95-B0756FB543D6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8" name="7 - Έλλειψη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- Έλλειψη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87502C-0566-4413-856D-0D893CAA998F}" type="datetime1">
              <a:rPr lang="el-GR" smtClean="0"/>
              <a:pPr/>
              <a:t>17/11/2025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4D573-3CD0-4BC5-8A95-B0756FB543D6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/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15F14-8BA8-4F47-9832-582E3AAE033B}" type="datetime1">
              <a:rPr lang="el-GR" smtClean="0"/>
              <a:pPr/>
              <a:t>17/11/2025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4D573-3CD0-4BC5-8A95-B0756FB543D6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4C07DA-B6E7-4A8D-AAE9-BF8FC39024D6}" type="datetime1">
              <a:rPr lang="el-GR" smtClean="0"/>
              <a:pPr/>
              <a:t>17/11/2025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4D573-3CD0-4BC5-8A95-B0756FB543D6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- Ορθογώνιο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l-GR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E13C2E-982F-4F5A-8991-1C9E341A88C8}" type="datetime1">
              <a:rPr lang="el-GR" smtClean="0"/>
              <a:pPr/>
              <a:t>17/11/2025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4D573-3CD0-4BC5-8A95-B0756FB543D6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10" name="9 - Ορθογώνιο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- Έλλειψη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- Έλλειψη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/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D52D41-19F6-4E2A-ABF4-1D500D634D33}" type="datetime1">
              <a:rPr lang="el-GR" smtClean="0"/>
              <a:pPr/>
              <a:t>17/11/2025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4D573-3CD0-4BC5-8A95-B0756FB543D6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l-GR"/>
              <a:t>Kλικ για επεξεργασία των στυλ του υποδείγματος</a:t>
            </a:r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l-GR"/>
              <a:t>Kλικ για επεξεργασία των στυλ του υποδείγματος</a:t>
            </a:r>
          </a:p>
        </p:txBody>
      </p:sp>
      <p:sp>
        <p:nvSpPr>
          <p:cNvPr id="5" name="4 - Θέση περιεχομένου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CB8C87-7FB2-4AC4-98C3-72876F697AE3}" type="datetime1">
              <a:rPr lang="el-GR" smtClean="0"/>
              <a:pPr/>
              <a:t>17/11/2025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4D573-3CD0-4BC5-8A95-B0756FB543D6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/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BD6127-AE0A-4536-BCB8-C107A3FDEB45}" type="datetime1">
              <a:rPr lang="el-GR" smtClean="0"/>
              <a:pPr/>
              <a:t>17/11/2025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4D573-3CD0-4BC5-8A95-B0756FB543D6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- Ορθογώνιο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13CA6C-89A3-42AD-8789-CC752858CF1E}" type="datetime1">
              <a:rPr lang="el-GR" smtClean="0"/>
              <a:pPr/>
              <a:t>17/11/2025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4D573-3CD0-4BC5-8A95-B0756FB543D6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6" name="5 - Ορθογώνιο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l-GR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D2E465-E833-4D39-9785-C670D8782E46}" type="datetime1">
              <a:rPr lang="el-GR" smtClean="0"/>
              <a:pPr/>
              <a:t>17/11/2025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4D573-3CD0-4BC5-8A95-B0756FB543D6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225134-F9DE-4AF8-8EF1-2F7C7A736757}" type="datetime1">
              <a:rPr lang="el-GR" smtClean="0"/>
              <a:pPr/>
              <a:t>17/11/2025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4D573-3CD0-4BC5-8A95-B0756FB543D6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8" name="7 - Ορθογώνιο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/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l-GR"/>
              <a:t>Κάντε κλικ στο εικονίδιο για να προσθέσετε μια εικόνα</a:t>
            </a:r>
            <a:endParaRPr kumimoji="0" lang="en-US" dirty="0"/>
          </a:p>
        </p:txBody>
      </p:sp>
      <p:sp>
        <p:nvSpPr>
          <p:cNvPr id="9" name="8 - Διάγραμμα ροής: Διεργασία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- Διάγραμμα ροής: Διεργασία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l-GR"/>
              <a:t>Kλικ για επεξεργασία των στυλ του υποδείγματος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- Πίτα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- Έλλειψη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- Κουλούρα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- Ορθογώνιο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5" name="4 - Θέση τίτλου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9" name="8 - Θέση κειμένου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kumimoji="0" lang="el-GR"/>
              <a:t>Δεύτερου επιπέδου</a:t>
            </a:r>
          </a:p>
          <a:p>
            <a:pPr lvl="2" eaLnBrk="1" latinLnBrk="0" hangingPunct="1"/>
            <a:r>
              <a:rPr kumimoji="0" lang="el-GR"/>
              <a:t>Τρίτου επιπέδου</a:t>
            </a:r>
          </a:p>
          <a:p>
            <a:pPr lvl="3" eaLnBrk="1" latinLnBrk="0" hangingPunct="1"/>
            <a:r>
              <a:rPr kumimoji="0" lang="el-GR"/>
              <a:t>Τέταρτου επιπέδου</a:t>
            </a:r>
          </a:p>
          <a:p>
            <a:pPr lvl="4" eaLnBrk="1" latinLnBrk="0" hangingPunct="1"/>
            <a:r>
              <a:rPr kumimoji="0" lang="el-GR"/>
              <a:t>Πέμπτου επιπέδου</a:t>
            </a:r>
            <a:endParaRPr kumimoji="0" lang="en-US"/>
          </a:p>
        </p:txBody>
      </p:sp>
      <p:sp>
        <p:nvSpPr>
          <p:cNvPr id="24" name="2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CC35265B-C0ED-455E-96EC-74D2ABB46A04}" type="datetime1">
              <a:rPr lang="el-GR" smtClean="0"/>
              <a:pPr/>
              <a:t>17/11/2025</a:t>
            </a:fld>
            <a:endParaRPr lang="el-GR"/>
          </a:p>
        </p:txBody>
      </p:sp>
      <p:sp>
        <p:nvSpPr>
          <p:cNvPr id="10" name="9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l-GR"/>
          </a:p>
        </p:txBody>
      </p:sp>
      <p:sp>
        <p:nvSpPr>
          <p:cNvPr id="22" name="21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B274D573-3CD0-4BC5-8A95-B0756FB543D6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15" name="14 - Ορθογώνιο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0" y="188640"/>
            <a:ext cx="8839200" cy="6669360"/>
          </a:xfrm>
        </p:spPr>
        <p:txBody>
          <a:bodyPr>
            <a:normAutofit fontScale="92500" lnSpcReduction="20000"/>
          </a:bodyPr>
          <a:lstStyle/>
          <a:p>
            <a:pPr algn="ctr"/>
            <a:r>
              <a:rPr lang="el-GR" sz="2200" b="1" dirty="0"/>
              <a:t>ΠΑΝΕΠΙΣΤΗΜΙΟ ΔΥΤΙΚΗΣ ΜΑΚΕΔΟΝΙΑΣ</a:t>
            </a:r>
          </a:p>
          <a:p>
            <a:pPr algn="ctr"/>
            <a:r>
              <a:rPr lang="el-GR" sz="2200" b="1" dirty="0"/>
              <a:t>ΣΧΟΛΗ  ΚΟΙΝΩΝΙΚΩΝ ΚΑΙ ΑΝΘΡΩΠΙΣΤΙΚΩΝ ΕΠΙΣΤΗΜΩΝ</a:t>
            </a:r>
          </a:p>
          <a:p>
            <a:pPr algn="ctr"/>
            <a:r>
              <a:rPr lang="el-GR" sz="2200" b="1" dirty="0"/>
              <a:t>ΠΑΙΔΑΓΩΓΙΚΟ ΤΜΗΜΑ ΔΗΜΟΤΙΚΗΣ ΕΚΠΑΙΔΕΥΣΗΣ</a:t>
            </a:r>
          </a:p>
          <a:p>
            <a:pPr algn="ctr"/>
            <a:endParaRPr lang="el-GR" b="1" dirty="0"/>
          </a:p>
          <a:p>
            <a:endParaRPr lang="el-GR" dirty="0"/>
          </a:p>
          <a:p>
            <a:r>
              <a:rPr lang="el-GR" b="1" dirty="0"/>
              <a:t>Π.Μ.Σ. Επιστήμες της Αγωγής: Οργάνωση και Διοίκηση της Εκπαίδευσης – Εκπαιδευτική Ηγεσία</a:t>
            </a:r>
          </a:p>
          <a:p>
            <a:pPr>
              <a:lnSpc>
                <a:spcPct val="160000"/>
              </a:lnSpc>
            </a:pPr>
            <a:endParaRPr lang="el-GR" dirty="0"/>
          </a:p>
          <a:p>
            <a:pPr>
              <a:lnSpc>
                <a:spcPct val="160000"/>
              </a:lnSpc>
            </a:pPr>
            <a:r>
              <a:rPr lang="el-GR" b="1" dirty="0"/>
              <a:t>Μάθημα</a:t>
            </a:r>
            <a:r>
              <a:rPr lang="en-US" dirty="0"/>
              <a:t>:</a:t>
            </a:r>
            <a:r>
              <a:rPr lang="el-GR" dirty="0"/>
              <a:t> «Αρχές Οργάνωσης και Διοίκησης Εκπαιδευτικών Μονάδων (ΑΥ1)»</a:t>
            </a:r>
          </a:p>
          <a:p>
            <a:pPr>
              <a:lnSpc>
                <a:spcPct val="160000"/>
              </a:lnSpc>
            </a:pPr>
            <a:endParaRPr lang="el-GR" dirty="0"/>
          </a:p>
          <a:p>
            <a:pPr>
              <a:lnSpc>
                <a:spcPct val="160000"/>
              </a:lnSpc>
            </a:pPr>
            <a:r>
              <a:rPr lang="el-GR" dirty="0"/>
              <a:t>1</a:t>
            </a:r>
            <a:r>
              <a:rPr lang="el-GR" baseline="30000" dirty="0"/>
              <a:t>ο</a:t>
            </a:r>
            <a:r>
              <a:rPr lang="el-GR" dirty="0"/>
              <a:t> εξάμηνο</a:t>
            </a:r>
          </a:p>
          <a:p>
            <a:pPr>
              <a:lnSpc>
                <a:spcPct val="160000"/>
              </a:lnSpc>
            </a:pPr>
            <a:endParaRPr lang="el-GR" dirty="0"/>
          </a:p>
          <a:p>
            <a:pPr>
              <a:lnSpc>
                <a:spcPct val="160000"/>
              </a:lnSpc>
            </a:pPr>
            <a:r>
              <a:rPr lang="el-GR" b="1" dirty="0"/>
              <a:t>Διδάσκων</a:t>
            </a:r>
            <a:r>
              <a:rPr lang="en-US" dirty="0"/>
              <a:t>:</a:t>
            </a:r>
            <a:r>
              <a:rPr lang="el-GR" dirty="0"/>
              <a:t> Ιορδανίδης Γεώργιος</a:t>
            </a:r>
          </a:p>
          <a:p>
            <a:pPr>
              <a:lnSpc>
                <a:spcPct val="160000"/>
              </a:lnSpc>
            </a:pPr>
            <a:endParaRPr lang="el-GR" dirty="0"/>
          </a:p>
          <a:p>
            <a:pPr>
              <a:lnSpc>
                <a:spcPct val="160000"/>
              </a:lnSpc>
            </a:pPr>
            <a:endParaRPr lang="el-GR" dirty="0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1FDA0D-1390-47F8-957C-61C4168CF609}" type="slidenum">
              <a:rPr lang="el-GR" smtClean="0"/>
              <a:pPr/>
              <a:t>1</a:t>
            </a:fld>
            <a:endParaRPr lang="el-GR"/>
          </a:p>
        </p:txBody>
      </p:sp>
      <p:pic>
        <p:nvPicPr>
          <p:cNvPr id="7" name="Εικόνα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7504" y="116632"/>
            <a:ext cx="898525" cy="746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 fontScale="77500" lnSpcReduction="20000"/>
          </a:bodyPr>
          <a:lstStyle/>
          <a:p>
            <a:pPr>
              <a:lnSpc>
                <a:spcPct val="150000"/>
              </a:lnSpc>
              <a:buNone/>
            </a:pPr>
            <a:r>
              <a:rPr lang="el-GR" b="1" u="sng" dirty="0">
                <a:solidFill>
                  <a:srgbClr val="FF0000"/>
                </a:solidFill>
              </a:rPr>
              <a:t>2.Λήψη αποφάσεων </a:t>
            </a:r>
          </a:p>
          <a:p>
            <a:pPr>
              <a:lnSpc>
                <a:spcPct val="150000"/>
              </a:lnSpc>
            </a:pPr>
            <a:r>
              <a:rPr lang="el-GR" dirty="0"/>
              <a:t>Για τον καθορισμό των αντικειμενικών σκοπών, των στρατηγικών, των μέσων, του κόστους, κα. </a:t>
            </a:r>
            <a:r>
              <a:rPr lang="el-GR" dirty="0">
                <a:sym typeface="Wingdings" pitchFamily="2" charset="2"/>
              </a:rPr>
              <a:t> </a:t>
            </a:r>
            <a:r>
              <a:rPr lang="el-GR" b="1" u="sng" dirty="0">
                <a:sym typeface="Wingdings" pitchFamily="2" charset="2"/>
              </a:rPr>
              <a:t>συνδέει όλες τις άλλες διοικητικές λειτουργίες </a:t>
            </a:r>
            <a:r>
              <a:rPr lang="el-GR" sz="2600" dirty="0">
                <a:sym typeface="Wingdings" pitchFamily="2" charset="2"/>
              </a:rPr>
              <a:t>(* κάποιοι δεν την αναφέρουν ως ξεχωριστή λειτουργία διοίκησης)</a:t>
            </a:r>
          </a:p>
          <a:p>
            <a:pPr>
              <a:lnSpc>
                <a:spcPct val="150000"/>
              </a:lnSpc>
            </a:pPr>
            <a:endParaRPr lang="el-GR" b="1" u="sng" dirty="0">
              <a:sym typeface="Wingdings" pitchFamily="2" charset="2"/>
            </a:endParaRPr>
          </a:p>
          <a:p>
            <a:pPr>
              <a:lnSpc>
                <a:spcPct val="150000"/>
              </a:lnSpc>
            </a:pPr>
            <a:r>
              <a:rPr lang="el-GR" b="1" u="sng" dirty="0">
                <a:sym typeface="Wingdings" pitchFamily="2" charset="2"/>
              </a:rPr>
              <a:t>Στάδια</a:t>
            </a:r>
            <a:r>
              <a:rPr lang="en-US" dirty="0">
                <a:sym typeface="Wingdings" pitchFamily="2" charset="2"/>
              </a:rPr>
              <a:t>:</a:t>
            </a:r>
            <a:r>
              <a:rPr lang="el-GR" dirty="0">
                <a:sym typeface="Wingdings" pitchFamily="2" charset="2"/>
              </a:rPr>
              <a:t> </a:t>
            </a:r>
          </a:p>
          <a:p>
            <a:pPr>
              <a:lnSpc>
                <a:spcPct val="150000"/>
              </a:lnSpc>
              <a:buNone/>
            </a:pPr>
            <a:r>
              <a:rPr lang="el-GR" dirty="0">
                <a:sym typeface="Wingdings" pitchFamily="2" charset="2"/>
              </a:rPr>
              <a:t>1.προσδιορισμός του </a:t>
            </a:r>
            <a:r>
              <a:rPr lang="el-GR" b="1" dirty="0">
                <a:sym typeface="Wingdings" pitchFamily="2" charset="2"/>
              </a:rPr>
              <a:t>προβλήματος/κατάστασης</a:t>
            </a:r>
          </a:p>
          <a:p>
            <a:pPr>
              <a:lnSpc>
                <a:spcPct val="150000"/>
              </a:lnSpc>
              <a:buNone/>
            </a:pPr>
            <a:r>
              <a:rPr lang="el-GR" dirty="0">
                <a:sym typeface="Wingdings" pitchFamily="2" charset="2"/>
              </a:rPr>
              <a:t>2.διερεύνηση και ανάπτυξη </a:t>
            </a:r>
            <a:r>
              <a:rPr lang="el-GR" b="1" dirty="0">
                <a:sym typeface="Wingdings" pitchFamily="2" charset="2"/>
              </a:rPr>
              <a:t>εναλλακτικών λύσεων</a:t>
            </a:r>
          </a:p>
          <a:p>
            <a:pPr>
              <a:lnSpc>
                <a:spcPct val="150000"/>
              </a:lnSpc>
              <a:buNone/>
            </a:pPr>
            <a:r>
              <a:rPr lang="el-GR" dirty="0">
                <a:sym typeface="Wingdings" pitchFamily="2" charset="2"/>
              </a:rPr>
              <a:t>3. επιλογή της </a:t>
            </a:r>
            <a:r>
              <a:rPr lang="el-GR" b="1" dirty="0">
                <a:sym typeface="Wingdings" pitchFamily="2" charset="2"/>
              </a:rPr>
              <a:t>προσφορότερης λύσης</a:t>
            </a:r>
          </a:p>
          <a:p>
            <a:pPr>
              <a:lnSpc>
                <a:spcPct val="150000"/>
              </a:lnSpc>
              <a:buNone/>
            </a:pPr>
            <a:r>
              <a:rPr lang="el-GR" dirty="0">
                <a:sym typeface="Wingdings" pitchFamily="2" charset="2"/>
              </a:rPr>
              <a:t>4. </a:t>
            </a:r>
            <a:r>
              <a:rPr lang="el-GR" b="1" dirty="0">
                <a:sym typeface="Wingdings" pitchFamily="2" charset="2"/>
              </a:rPr>
              <a:t>εφαρμογή-εκτέλεση</a:t>
            </a:r>
            <a:r>
              <a:rPr lang="el-GR" dirty="0">
                <a:sym typeface="Wingdings" pitchFamily="2" charset="2"/>
              </a:rPr>
              <a:t> της επιλεγείσας απόφασης</a:t>
            </a:r>
          </a:p>
          <a:p>
            <a:pPr>
              <a:lnSpc>
                <a:spcPct val="150000"/>
              </a:lnSpc>
              <a:buNone/>
            </a:pPr>
            <a:r>
              <a:rPr lang="el-GR" dirty="0">
                <a:sym typeface="Wingdings" pitchFamily="2" charset="2"/>
              </a:rPr>
              <a:t>5. </a:t>
            </a:r>
            <a:r>
              <a:rPr lang="el-GR" b="1" dirty="0">
                <a:sym typeface="Wingdings" pitchFamily="2" charset="2"/>
              </a:rPr>
              <a:t>αξιολόγηση</a:t>
            </a:r>
            <a:r>
              <a:rPr lang="el-GR" dirty="0">
                <a:sym typeface="Wingdings" pitchFamily="2" charset="2"/>
              </a:rPr>
              <a:t> του αποτελέσματος</a:t>
            </a:r>
          </a:p>
          <a:p>
            <a:pPr>
              <a:lnSpc>
                <a:spcPct val="150000"/>
              </a:lnSpc>
              <a:buNone/>
            </a:pPr>
            <a:endParaRPr lang="el-GR" dirty="0">
              <a:sym typeface="Wingdings" pitchFamily="2" charset="2"/>
            </a:endParaRPr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4D573-3CD0-4BC5-8A95-B0756FB543D6}" type="slidenum">
              <a:rPr lang="el-GR" smtClean="0"/>
              <a:pPr/>
              <a:t>10</a:t>
            </a:fld>
            <a:endParaRPr lang="el-GR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0" y="0"/>
            <a:ext cx="9001156" cy="6858000"/>
          </a:xfrm>
        </p:spPr>
        <p:txBody>
          <a:bodyPr>
            <a:normAutofit fontScale="55000" lnSpcReduction="20000"/>
          </a:bodyPr>
          <a:lstStyle/>
          <a:p>
            <a:pPr>
              <a:lnSpc>
                <a:spcPct val="170000"/>
              </a:lnSpc>
              <a:buNone/>
            </a:pPr>
            <a:r>
              <a:rPr lang="el-GR" sz="4500" b="1" u="sng" dirty="0">
                <a:solidFill>
                  <a:srgbClr val="FF0000"/>
                </a:solidFill>
              </a:rPr>
              <a:t>3. Οργάνωση </a:t>
            </a:r>
          </a:p>
          <a:p>
            <a:pPr>
              <a:lnSpc>
                <a:spcPct val="170000"/>
              </a:lnSpc>
            </a:pPr>
            <a:r>
              <a:rPr lang="el-GR" dirty="0"/>
              <a:t>Μέσω της οργάνωσης διαρθρώνεται η </a:t>
            </a:r>
            <a:r>
              <a:rPr lang="el-GR" b="1" u="sng" dirty="0"/>
              <a:t>εσωτερική δομή του οργανισμού</a:t>
            </a:r>
            <a:r>
              <a:rPr lang="el-GR" dirty="0"/>
              <a:t> (δραστηριότητες για την επίτευξη των προγραμματισμένων σκοπών)</a:t>
            </a:r>
          </a:p>
          <a:p>
            <a:pPr>
              <a:lnSpc>
                <a:spcPct val="170000"/>
              </a:lnSpc>
            </a:pPr>
            <a:r>
              <a:rPr lang="el-GR" b="1" dirty="0"/>
              <a:t>Επίσημη δομή ρόλων</a:t>
            </a:r>
            <a:r>
              <a:rPr lang="el-GR" dirty="0"/>
              <a:t> - </a:t>
            </a:r>
            <a:r>
              <a:rPr lang="el-GR" b="1" dirty="0"/>
              <a:t>Καταμερισμός του έργου </a:t>
            </a:r>
            <a:r>
              <a:rPr lang="el-GR" dirty="0"/>
              <a:t>σε επιμέρους δραστηριότητες </a:t>
            </a:r>
          </a:p>
          <a:p>
            <a:pPr>
              <a:lnSpc>
                <a:spcPct val="170000"/>
              </a:lnSpc>
            </a:pPr>
            <a:r>
              <a:rPr lang="el-GR" b="1" dirty="0"/>
              <a:t>Τμηματοποίηση </a:t>
            </a:r>
            <a:r>
              <a:rPr lang="el-GR" dirty="0"/>
              <a:t>(ομαδοποίηση δραστηριοτήτων)</a:t>
            </a:r>
          </a:p>
          <a:p>
            <a:pPr>
              <a:lnSpc>
                <a:spcPct val="170000"/>
              </a:lnSpc>
            </a:pPr>
            <a:r>
              <a:rPr lang="el-GR" b="1" dirty="0"/>
              <a:t>Εκχώρηση της απαραίτητης εξουσίας </a:t>
            </a:r>
            <a:r>
              <a:rPr lang="el-GR" dirty="0"/>
              <a:t>στους επικεφαλής των τμημάτων για να εκτελούν την αποστολή τους με τον πιο αποτελεσματικό τρόπο</a:t>
            </a:r>
          </a:p>
          <a:p>
            <a:pPr>
              <a:lnSpc>
                <a:spcPct val="170000"/>
              </a:lnSpc>
            </a:pPr>
            <a:r>
              <a:rPr lang="el-GR" dirty="0"/>
              <a:t>Δημιουργία </a:t>
            </a:r>
            <a:r>
              <a:rPr lang="el-GR" b="1" dirty="0"/>
              <a:t>κατάλληλου </a:t>
            </a:r>
            <a:r>
              <a:rPr lang="el-GR" b="1" dirty="0" err="1"/>
              <a:t>οργανωσιακού</a:t>
            </a:r>
            <a:r>
              <a:rPr lang="el-GR" b="1" dirty="0"/>
              <a:t> περιβάλλοντος (</a:t>
            </a:r>
            <a:r>
              <a:rPr lang="el-GR" dirty="0"/>
              <a:t>άσκηση ηγεσίας, ορθολογική μεθόδευση της συμπεριφοράς των εργαζομένων, αποτελεσματική αξιοποίηση των πόρων για την επίτευξη των σκοπών)</a:t>
            </a:r>
            <a:endParaRPr lang="en-US" dirty="0"/>
          </a:p>
          <a:p>
            <a:pPr>
              <a:lnSpc>
                <a:spcPct val="170000"/>
              </a:lnSpc>
            </a:pPr>
            <a:endParaRPr lang="el-GR" dirty="0"/>
          </a:p>
          <a:p>
            <a:pPr>
              <a:lnSpc>
                <a:spcPct val="170000"/>
              </a:lnSpc>
              <a:buNone/>
            </a:pPr>
            <a:r>
              <a:rPr lang="en-US" b="1" u="sng" dirty="0">
                <a:sym typeface="Wingdings" pitchFamily="2" charset="2"/>
              </a:rPr>
              <a:t>*</a:t>
            </a:r>
            <a:r>
              <a:rPr lang="el-GR" b="1" u="sng" dirty="0">
                <a:sym typeface="Wingdings" pitchFamily="2" charset="2"/>
              </a:rPr>
              <a:t>Σχολείο</a:t>
            </a:r>
            <a:r>
              <a:rPr lang="en-US" dirty="0">
                <a:sym typeface="Wingdings" pitchFamily="2" charset="2"/>
              </a:rPr>
              <a:t>: </a:t>
            </a:r>
            <a:r>
              <a:rPr lang="el-GR" dirty="0"/>
              <a:t>π.χ. ο διευθυντής σχολικής μονάδας κατανέμει το διδακτικό και </a:t>
            </a:r>
            <a:r>
              <a:rPr lang="el-GR" dirty="0" err="1"/>
              <a:t>εξωδιδακτικό</a:t>
            </a:r>
            <a:r>
              <a:rPr lang="el-GR" dirty="0"/>
              <a:t> έργο </a:t>
            </a:r>
            <a:r>
              <a:rPr lang="el-GR" dirty="0">
                <a:sym typeface="Wingdings" pitchFamily="2" charset="2"/>
              </a:rPr>
              <a:t> επιτυγχάνει καλύτερα αποτελέσματα &amp; περιορίζονται οι συγκρούσεις</a:t>
            </a:r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4D573-3CD0-4BC5-8A95-B0756FB543D6}" type="slidenum">
              <a:rPr lang="el-GR" smtClean="0"/>
              <a:pPr/>
              <a:t>11</a:t>
            </a:fld>
            <a:endParaRPr lang="el-GR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 fontScale="32500" lnSpcReduction="20000"/>
          </a:bodyPr>
          <a:lstStyle/>
          <a:p>
            <a:pPr>
              <a:lnSpc>
                <a:spcPct val="170000"/>
              </a:lnSpc>
              <a:buNone/>
            </a:pPr>
            <a:r>
              <a:rPr lang="el-GR" sz="5100" b="1" u="sng" dirty="0">
                <a:solidFill>
                  <a:srgbClr val="FF0000"/>
                </a:solidFill>
              </a:rPr>
              <a:t>4. Διεύθυνση </a:t>
            </a:r>
          </a:p>
          <a:p>
            <a:pPr>
              <a:lnSpc>
                <a:spcPct val="170000"/>
              </a:lnSpc>
            </a:pPr>
            <a:r>
              <a:rPr lang="el-GR" sz="4600" b="1" dirty="0"/>
              <a:t>Χειρισμός του ανθρώπινου δυναμικού </a:t>
            </a:r>
            <a:r>
              <a:rPr lang="el-GR" sz="4600" dirty="0"/>
              <a:t>μιας τυπικής οργάνωσης</a:t>
            </a:r>
          </a:p>
          <a:p>
            <a:pPr>
              <a:lnSpc>
                <a:spcPct val="170000"/>
              </a:lnSpc>
            </a:pPr>
            <a:r>
              <a:rPr lang="el-GR" sz="4600" b="1" dirty="0"/>
              <a:t>Στελέχωση</a:t>
            </a:r>
            <a:r>
              <a:rPr lang="el-GR" sz="4600" dirty="0"/>
              <a:t> του οργανισμού (κατάλληλα άτομα σε συγκεκριμένες υπηρεσίες)</a:t>
            </a:r>
          </a:p>
          <a:p>
            <a:pPr>
              <a:lnSpc>
                <a:spcPct val="170000"/>
              </a:lnSpc>
            </a:pPr>
            <a:r>
              <a:rPr lang="el-GR" sz="4600" b="1" dirty="0"/>
              <a:t>Συστηματική εκπαίδευση/ επιμόρφωση </a:t>
            </a:r>
            <a:r>
              <a:rPr lang="el-GR" sz="4600" dirty="0"/>
              <a:t>των εργαζομένων –ανάπτυξη ικανοτήτων και γνώσεων</a:t>
            </a:r>
          </a:p>
          <a:p>
            <a:pPr>
              <a:lnSpc>
                <a:spcPct val="170000"/>
              </a:lnSpc>
            </a:pPr>
            <a:r>
              <a:rPr lang="el-GR" sz="4600" b="1" dirty="0"/>
              <a:t>Παρακίνηση – παρώθηση </a:t>
            </a:r>
            <a:r>
              <a:rPr lang="el-GR" sz="4600" dirty="0"/>
              <a:t>των εργαζομένων για την επίτευξη των σκοπών</a:t>
            </a:r>
          </a:p>
          <a:p>
            <a:pPr>
              <a:lnSpc>
                <a:spcPct val="170000"/>
              </a:lnSpc>
            </a:pPr>
            <a:r>
              <a:rPr lang="el-GR" sz="4600" b="1" dirty="0"/>
              <a:t>Εποπτεία-</a:t>
            </a:r>
            <a:r>
              <a:rPr lang="el-GR" sz="4600" dirty="0"/>
              <a:t> παροχή κατευθύνσεων - επίβλεψη του έργου των υφισταμένων</a:t>
            </a:r>
          </a:p>
          <a:p>
            <a:pPr>
              <a:lnSpc>
                <a:spcPct val="170000"/>
              </a:lnSpc>
            </a:pPr>
            <a:r>
              <a:rPr lang="el-GR" sz="4600" b="1" dirty="0"/>
              <a:t>Επικοινωνία</a:t>
            </a:r>
            <a:r>
              <a:rPr lang="el-GR" sz="4600" dirty="0"/>
              <a:t> μεταξύ διοικούντων και διοικούμενων</a:t>
            </a:r>
          </a:p>
          <a:p>
            <a:pPr>
              <a:lnSpc>
                <a:spcPct val="170000"/>
              </a:lnSpc>
            </a:pPr>
            <a:r>
              <a:rPr lang="el-GR" sz="4600" b="1" dirty="0"/>
              <a:t>Συντονισμός</a:t>
            </a:r>
            <a:r>
              <a:rPr lang="el-GR" sz="4600" dirty="0"/>
              <a:t> όλων των εργασιών για την αποφυγή επικαλύψεων ή παραλείψεων </a:t>
            </a:r>
          </a:p>
          <a:p>
            <a:pPr>
              <a:lnSpc>
                <a:spcPct val="170000"/>
              </a:lnSpc>
            </a:pPr>
            <a:endParaRPr lang="el-GR" sz="4600" dirty="0"/>
          </a:p>
          <a:p>
            <a:pPr>
              <a:lnSpc>
                <a:spcPct val="170000"/>
              </a:lnSpc>
              <a:buNone/>
            </a:pPr>
            <a:r>
              <a:rPr lang="el-GR" sz="4600" b="1" dirty="0">
                <a:solidFill>
                  <a:srgbClr val="0070C0"/>
                </a:solidFill>
              </a:rPr>
              <a:t>Δυσκολότερη διοικητική λειτουργία γιατί έχει να διαχειριστεί τον </a:t>
            </a:r>
            <a:r>
              <a:rPr lang="el-GR" sz="4600" b="1" i="1" u="sng" dirty="0">
                <a:solidFill>
                  <a:srgbClr val="0070C0"/>
                </a:solidFill>
              </a:rPr>
              <a:t>ανθρώπινο παράγοντα</a:t>
            </a:r>
            <a:r>
              <a:rPr lang="en-US" sz="4600" b="1" dirty="0">
                <a:solidFill>
                  <a:srgbClr val="0070C0"/>
                </a:solidFill>
              </a:rPr>
              <a:t>:</a:t>
            </a:r>
            <a:endParaRPr lang="el-GR" sz="4600" b="1" dirty="0">
              <a:solidFill>
                <a:srgbClr val="0070C0"/>
              </a:solidFill>
            </a:endParaRPr>
          </a:p>
          <a:p>
            <a:pPr>
              <a:lnSpc>
                <a:spcPct val="170000"/>
              </a:lnSpc>
              <a:buBlip>
                <a:blip r:embed="rId2"/>
              </a:buBlip>
            </a:pPr>
            <a:r>
              <a:rPr lang="el-GR" sz="4600" dirty="0"/>
              <a:t>Προσδιορισμός και ικανοποίηση των </a:t>
            </a:r>
            <a:r>
              <a:rPr lang="el-GR" sz="4600" b="1" dirty="0"/>
              <a:t>ανθρώπινων αναγκών = κίνητρα –&gt; συμπεριφορά εργαζόμενου</a:t>
            </a:r>
          </a:p>
          <a:p>
            <a:pPr>
              <a:lnSpc>
                <a:spcPct val="170000"/>
              </a:lnSpc>
              <a:buBlip>
                <a:blip r:embed="rId2"/>
              </a:buBlip>
            </a:pPr>
            <a:r>
              <a:rPr lang="el-GR" sz="4600" dirty="0"/>
              <a:t>Υιοθέτηση κατάλληλου </a:t>
            </a:r>
            <a:r>
              <a:rPr lang="el-GR" sz="4600" b="1" dirty="0"/>
              <a:t>συστήματος άσκησης εξουσίας </a:t>
            </a:r>
            <a:r>
              <a:rPr lang="el-GR" sz="4600" dirty="0"/>
              <a:t>(π.χ. δημοκρατικό ή αυταρχικό)</a:t>
            </a:r>
          </a:p>
          <a:p>
            <a:pPr>
              <a:lnSpc>
                <a:spcPct val="170000"/>
              </a:lnSpc>
              <a:buBlip>
                <a:blip r:embed="rId2"/>
              </a:buBlip>
            </a:pPr>
            <a:r>
              <a:rPr lang="el-GR" sz="4600" b="1" dirty="0"/>
              <a:t>Εργασιακή ικανοποίηση</a:t>
            </a:r>
          </a:p>
          <a:p>
            <a:pPr>
              <a:lnSpc>
                <a:spcPct val="170000"/>
              </a:lnSpc>
              <a:buBlip>
                <a:blip r:embed="rId2"/>
              </a:buBlip>
            </a:pPr>
            <a:r>
              <a:rPr lang="el-GR" sz="4600" dirty="0"/>
              <a:t>Εναρμόνιση των </a:t>
            </a:r>
            <a:r>
              <a:rPr lang="el-GR" sz="4600" b="1" dirty="0"/>
              <a:t>αναγκών των μελών και των </a:t>
            </a:r>
            <a:r>
              <a:rPr lang="el-GR" sz="4600" b="1" dirty="0" err="1"/>
              <a:t>οργανωσιακών</a:t>
            </a:r>
            <a:r>
              <a:rPr lang="el-GR" sz="4600" b="1" dirty="0"/>
              <a:t> αναγκών</a:t>
            </a:r>
          </a:p>
          <a:p>
            <a:pPr>
              <a:lnSpc>
                <a:spcPct val="170000"/>
              </a:lnSpc>
              <a:buNone/>
            </a:pPr>
            <a:endParaRPr lang="el-GR" b="1" dirty="0"/>
          </a:p>
          <a:p>
            <a:pPr>
              <a:lnSpc>
                <a:spcPct val="170000"/>
              </a:lnSpc>
              <a:buNone/>
            </a:pPr>
            <a:r>
              <a:rPr lang="el-GR" sz="4500" b="1" u="sng" dirty="0"/>
              <a:t>Σχολείο</a:t>
            </a:r>
            <a:r>
              <a:rPr lang="en-US" sz="4500" b="1" dirty="0"/>
              <a:t>:</a:t>
            </a:r>
            <a:r>
              <a:rPr lang="el-GR" sz="4500" b="1" dirty="0"/>
              <a:t> παρακίνηση, διευθέτηση προστριβών και αντιθέσεων, παροχή συμβουλών</a:t>
            </a:r>
          </a:p>
          <a:p>
            <a:pPr>
              <a:lnSpc>
                <a:spcPct val="170000"/>
              </a:lnSpc>
              <a:buBlip>
                <a:blip r:embed="rId2"/>
              </a:buBlip>
            </a:pPr>
            <a:endParaRPr lang="el-GR" dirty="0"/>
          </a:p>
          <a:p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4D573-3CD0-4BC5-8A95-B0756FB543D6}" type="slidenum">
              <a:rPr lang="el-GR" smtClean="0"/>
              <a:pPr/>
              <a:t>12</a:t>
            </a:fld>
            <a:endParaRPr lang="el-GR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179512" y="0"/>
            <a:ext cx="8964488" cy="6858000"/>
          </a:xfrm>
        </p:spPr>
        <p:txBody>
          <a:bodyPr>
            <a:normAutofit fontScale="25000" lnSpcReduction="20000"/>
          </a:bodyPr>
          <a:lstStyle/>
          <a:p>
            <a:pPr>
              <a:lnSpc>
                <a:spcPct val="170000"/>
              </a:lnSpc>
              <a:buNone/>
            </a:pPr>
            <a:r>
              <a:rPr lang="el-GR" sz="6400" b="1" dirty="0">
                <a:solidFill>
                  <a:srgbClr val="FF0000"/>
                </a:solidFill>
              </a:rPr>
              <a:t>      </a:t>
            </a:r>
            <a:r>
              <a:rPr lang="el-GR" sz="6400" b="1" u="sng" dirty="0">
                <a:solidFill>
                  <a:srgbClr val="FF0000"/>
                </a:solidFill>
              </a:rPr>
              <a:t>5. Έλεγχος </a:t>
            </a:r>
          </a:p>
          <a:p>
            <a:pPr>
              <a:lnSpc>
                <a:spcPct val="170000"/>
              </a:lnSpc>
            </a:pPr>
            <a:r>
              <a:rPr lang="el-GR" sz="6400" b="1" dirty="0"/>
              <a:t>Μέτρηση του τελικού αποτελέσματος </a:t>
            </a:r>
            <a:r>
              <a:rPr lang="el-GR" sz="6400" u="sng" dirty="0"/>
              <a:t>συγκριτικά με το αρχικώς προγραμματισμένο </a:t>
            </a:r>
            <a:r>
              <a:rPr lang="el-GR" sz="6400" dirty="0"/>
              <a:t>αποτέλεσμα</a:t>
            </a:r>
          </a:p>
          <a:p>
            <a:pPr>
              <a:lnSpc>
                <a:spcPct val="170000"/>
              </a:lnSpc>
            </a:pPr>
            <a:r>
              <a:rPr lang="el-GR" sz="6400" b="1" dirty="0"/>
              <a:t>Εντοπισμός αδυναμιών   </a:t>
            </a:r>
          </a:p>
          <a:p>
            <a:pPr>
              <a:lnSpc>
                <a:spcPct val="170000"/>
              </a:lnSpc>
            </a:pPr>
            <a:r>
              <a:rPr lang="el-GR" sz="6400" b="1" dirty="0"/>
              <a:t>Επαναπροσδιορισμός</a:t>
            </a:r>
            <a:r>
              <a:rPr lang="el-GR" sz="6400" dirty="0"/>
              <a:t> των στόχων –τροποποίηση του αρχικού προγραμματισμού</a:t>
            </a:r>
          </a:p>
          <a:p>
            <a:pPr>
              <a:lnSpc>
                <a:spcPct val="170000"/>
              </a:lnSpc>
            </a:pPr>
            <a:r>
              <a:rPr lang="el-GR" sz="6400" dirty="0"/>
              <a:t>Εφαρμόζεται σε </a:t>
            </a:r>
            <a:r>
              <a:rPr lang="el-GR" sz="6400" b="1" dirty="0"/>
              <a:t>πρόσωπα</a:t>
            </a:r>
            <a:r>
              <a:rPr lang="el-GR" sz="6400" dirty="0"/>
              <a:t>, </a:t>
            </a:r>
            <a:r>
              <a:rPr lang="el-GR" sz="6400" b="1" dirty="0"/>
              <a:t>πράγματα</a:t>
            </a:r>
            <a:r>
              <a:rPr lang="el-GR" sz="6400" dirty="0"/>
              <a:t> και </a:t>
            </a:r>
            <a:r>
              <a:rPr lang="el-GR" sz="6400" b="1" dirty="0"/>
              <a:t>πράξεις</a:t>
            </a:r>
            <a:r>
              <a:rPr lang="el-GR" sz="6400" dirty="0"/>
              <a:t> όλων των βαθμίδων της ιεραρχικής κλίμακας του οργανισμού</a:t>
            </a:r>
          </a:p>
          <a:p>
            <a:pPr>
              <a:lnSpc>
                <a:spcPct val="170000"/>
              </a:lnSpc>
            </a:pPr>
            <a:r>
              <a:rPr lang="el-GR" sz="6400" dirty="0"/>
              <a:t>Εκτίμηση της </a:t>
            </a:r>
            <a:r>
              <a:rPr lang="el-GR" sz="6400" b="1" dirty="0"/>
              <a:t>υφισταμένης κατάστασης </a:t>
            </a:r>
            <a:r>
              <a:rPr lang="el-GR" sz="6400" dirty="0"/>
              <a:t>του οργανισμού (</a:t>
            </a:r>
            <a:r>
              <a:rPr lang="el-GR" sz="6400" b="1" u="sng" dirty="0">
                <a:solidFill>
                  <a:srgbClr val="7030A0"/>
                </a:solidFill>
              </a:rPr>
              <a:t>κανονικός έλεγχος</a:t>
            </a:r>
            <a:r>
              <a:rPr lang="el-GR" sz="6400" dirty="0"/>
              <a:t>)</a:t>
            </a:r>
          </a:p>
          <a:p>
            <a:pPr>
              <a:lnSpc>
                <a:spcPct val="170000"/>
              </a:lnSpc>
            </a:pPr>
            <a:r>
              <a:rPr lang="el-GR" sz="6400" dirty="0"/>
              <a:t>Επιβολή </a:t>
            </a:r>
            <a:r>
              <a:rPr lang="el-GR" sz="6400" b="1" dirty="0"/>
              <a:t>επιβραβεύσεων ή κυρώσεων </a:t>
            </a:r>
            <a:r>
              <a:rPr lang="el-GR" sz="6400" dirty="0"/>
              <a:t>(</a:t>
            </a:r>
            <a:r>
              <a:rPr lang="el-GR" sz="6400" b="1" u="sng" dirty="0">
                <a:solidFill>
                  <a:srgbClr val="7030A0"/>
                </a:solidFill>
              </a:rPr>
              <a:t>κυρωτικός έλεγχος</a:t>
            </a:r>
            <a:r>
              <a:rPr lang="el-GR" sz="6400" dirty="0"/>
              <a:t>)</a:t>
            </a:r>
          </a:p>
          <a:p>
            <a:pPr>
              <a:lnSpc>
                <a:spcPct val="170000"/>
              </a:lnSpc>
            </a:pPr>
            <a:r>
              <a:rPr lang="el-GR" sz="6400" dirty="0"/>
              <a:t>Λήψη μέτρων που συμβάλλουν στην περαιτέρω </a:t>
            </a:r>
            <a:r>
              <a:rPr lang="el-GR" sz="6400" b="1" dirty="0"/>
              <a:t>βελτίωση</a:t>
            </a:r>
            <a:r>
              <a:rPr lang="el-GR" sz="6400" dirty="0"/>
              <a:t> της παραγωγικότητας (</a:t>
            </a:r>
            <a:r>
              <a:rPr lang="el-GR" sz="6400" b="1" u="sng" dirty="0">
                <a:solidFill>
                  <a:srgbClr val="7030A0"/>
                </a:solidFill>
              </a:rPr>
              <a:t>δημιουργικός έλεγχος</a:t>
            </a:r>
            <a:r>
              <a:rPr lang="el-GR" sz="6400" dirty="0"/>
              <a:t>)</a:t>
            </a:r>
            <a:endParaRPr lang="en-US" sz="6400" dirty="0"/>
          </a:p>
          <a:p>
            <a:pPr>
              <a:lnSpc>
                <a:spcPct val="170000"/>
              </a:lnSpc>
            </a:pPr>
            <a:r>
              <a:rPr lang="el-GR" sz="6400" dirty="0"/>
              <a:t>Η </a:t>
            </a:r>
            <a:r>
              <a:rPr lang="el-GR" sz="6400" b="1" dirty="0"/>
              <a:t>αποτελεσματικότητα του ελέγχου </a:t>
            </a:r>
            <a:r>
              <a:rPr lang="el-GR" sz="6400" dirty="0"/>
              <a:t>εκφράζει την </a:t>
            </a:r>
            <a:r>
              <a:rPr lang="el-GR" sz="6400" b="1" dirty="0"/>
              <a:t>ποιοτική στάθμη της διοίκησης του οργανισμού (δείχνει την ποιότητα των 4 άλλων λειτουργιών διοίκησης)</a:t>
            </a:r>
          </a:p>
          <a:p>
            <a:pPr>
              <a:lnSpc>
                <a:spcPct val="170000"/>
              </a:lnSpc>
              <a:buNone/>
            </a:pPr>
            <a:endParaRPr lang="el-GR" sz="3400" dirty="0"/>
          </a:p>
          <a:p>
            <a:pPr>
              <a:lnSpc>
                <a:spcPct val="170000"/>
              </a:lnSpc>
              <a:buNone/>
            </a:pPr>
            <a:r>
              <a:rPr lang="el-GR" sz="5600" dirty="0"/>
              <a:t>*</a:t>
            </a:r>
            <a:r>
              <a:rPr lang="el-GR" sz="5600" b="1" i="1" u="sng" dirty="0"/>
              <a:t>Σχολείο</a:t>
            </a:r>
            <a:r>
              <a:rPr lang="en-US" sz="5600" dirty="0"/>
              <a:t>:</a:t>
            </a:r>
            <a:r>
              <a:rPr lang="el-GR" sz="5600" dirty="0"/>
              <a:t> </a:t>
            </a:r>
          </a:p>
          <a:p>
            <a:pPr>
              <a:lnSpc>
                <a:spcPct val="170000"/>
              </a:lnSpc>
              <a:buNone/>
            </a:pPr>
            <a:r>
              <a:rPr lang="el-GR" sz="6400" dirty="0"/>
              <a:t>-έλεγχος της προσέλευσης και αποχώρησης του διδακτικού προσωπικού </a:t>
            </a:r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4D573-3CD0-4BC5-8A95-B0756FB543D6}" type="slidenum">
              <a:rPr lang="el-GR" smtClean="0"/>
              <a:pPr/>
              <a:t>13</a:t>
            </a:fld>
            <a:endParaRPr lang="el-G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l-GR" dirty="0"/>
              <a:t>Εισαγωγή στην Οργάνωση και Διοίκηση της εκπαίδευσης</a:t>
            </a:r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1FDA0D-1390-47F8-957C-61C4168CF609}" type="slidenum">
              <a:rPr lang="el-GR" smtClean="0"/>
              <a:pPr/>
              <a:t>2</a:t>
            </a:fld>
            <a:endParaRPr lang="el-GR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 fontScale="32500" lnSpcReduction="20000"/>
          </a:bodyPr>
          <a:lstStyle/>
          <a:p>
            <a:pPr>
              <a:lnSpc>
                <a:spcPct val="170000"/>
              </a:lnSpc>
              <a:buNone/>
            </a:pPr>
            <a:r>
              <a:rPr lang="el-GR" sz="6400" b="1" u="sng" dirty="0"/>
              <a:t>Εννοιολογική οριοθέτηση της «διοίκησης» (</a:t>
            </a:r>
            <a:r>
              <a:rPr lang="en-US" sz="6400" b="1" u="sng" dirty="0"/>
              <a:t>management)</a:t>
            </a:r>
            <a:endParaRPr lang="el-GR" sz="6400" b="1" i="1" u="sng" dirty="0"/>
          </a:p>
          <a:p>
            <a:pPr>
              <a:lnSpc>
                <a:spcPct val="170000"/>
              </a:lnSpc>
              <a:buNone/>
            </a:pPr>
            <a:r>
              <a:rPr lang="el-GR" sz="5600" b="1" dirty="0"/>
              <a:t>α) εναρμόνιση</a:t>
            </a:r>
            <a:r>
              <a:rPr lang="el-GR" sz="5600" dirty="0"/>
              <a:t> όλων των συντελεστών παραγωγής (</a:t>
            </a:r>
            <a:r>
              <a:rPr lang="el-GR" sz="5600" dirty="0">
                <a:solidFill>
                  <a:srgbClr val="FF0000"/>
                </a:solidFill>
              </a:rPr>
              <a:t>ανθρώπινων</a:t>
            </a:r>
            <a:r>
              <a:rPr lang="el-GR" sz="5600" dirty="0"/>
              <a:t> και </a:t>
            </a:r>
            <a:r>
              <a:rPr lang="el-GR" sz="5600" dirty="0">
                <a:solidFill>
                  <a:srgbClr val="FF0000"/>
                </a:solidFill>
              </a:rPr>
              <a:t>υλικών</a:t>
            </a:r>
            <a:r>
              <a:rPr lang="en-US" sz="5600" dirty="0">
                <a:solidFill>
                  <a:srgbClr val="FF0000"/>
                </a:solidFill>
              </a:rPr>
              <a:t> </a:t>
            </a:r>
            <a:r>
              <a:rPr lang="el-GR" sz="5600" dirty="0">
                <a:solidFill>
                  <a:srgbClr val="FF0000"/>
                </a:solidFill>
              </a:rPr>
              <a:t>πόρων</a:t>
            </a:r>
            <a:r>
              <a:rPr lang="el-GR" sz="5600" dirty="0"/>
              <a:t>) για την </a:t>
            </a:r>
            <a:r>
              <a:rPr lang="el-GR" sz="5600" b="1" dirty="0"/>
              <a:t>επίτευξη του καλύτερου αποτελέσματος</a:t>
            </a:r>
            <a:r>
              <a:rPr lang="el-GR" sz="5600" dirty="0"/>
              <a:t>, με το </a:t>
            </a:r>
            <a:r>
              <a:rPr lang="el-GR" sz="5600" b="1" dirty="0"/>
              <a:t>λιγότερο δυνατό κόστος </a:t>
            </a:r>
            <a:r>
              <a:rPr lang="el-GR" sz="5600" dirty="0"/>
              <a:t>(ανθρώπινες δυνάμεις, θυσίες, χρήμα, χρόνος) (</a:t>
            </a:r>
            <a:r>
              <a:rPr lang="en-US" sz="5600" dirty="0"/>
              <a:t>Jones &amp; George, 2016)</a:t>
            </a:r>
            <a:endParaRPr lang="el-GR" sz="5600" dirty="0"/>
          </a:p>
          <a:p>
            <a:pPr marL="539496" indent="-457200">
              <a:lnSpc>
                <a:spcPct val="170000"/>
              </a:lnSpc>
              <a:buNone/>
            </a:pPr>
            <a:endParaRPr lang="el-GR" sz="5600" b="1" dirty="0"/>
          </a:p>
          <a:p>
            <a:pPr marL="539496" indent="-457200">
              <a:lnSpc>
                <a:spcPct val="170000"/>
              </a:lnSpc>
              <a:buNone/>
            </a:pPr>
            <a:r>
              <a:rPr lang="el-GR" sz="5600" b="1" dirty="0"/>
              <a:t>β)</a:t>
            </a:r>
            <a:r>
              <a:rPr lang="el-GR" sz="5600" dirty="0"/>
              <a:t>διαδικασία </a:t>
            </a:r>
            <a:r>
              <a:rPr lang="el-GR" sz="5600" b="1" dirty="0">
                <a:solidFill>
                  <a:srgbClr val="FF0000"/>
                </a:solidFill>
              </a:rPr>
              <a:t>επίτευξης των στόχων </a:t>
            </a:r>
            <a:r>
              <a:rPr lang="el-GR" sz="5600" dirty="0"/>
              <a:t>ενός οργανισμού, μέσα σε ένα </a:t>
            </a:r>
            <a:r>
              <a:rPr lang="el-GR" sz="5600" b="1" dirty="0"/>
              <a:t>μεταβαλλόμενο περιβάλλον</a:t>
            </a:r>
            <a:r>
              <a:rPr lang="el-GR" sz="5600" dirty="0"/>
              <a:t>, σε συνδυασμό με την </a:t>
            </a:r>
            <a:r>
              <a:rPr lang="el-GR" sz="5600" b="1" dirty="0"/>
              <a:t>αποδοτικότητα</a:t>
            </a:r>
            <a:r>
              <a:rPr lang="el-GR" sz="5600" dirty="0"/>
              <a:t>, την </a:t>
            </a:r>
            <a:r>
              <a:rPr lang="el-GR" sz="5600" b="1" dirty="0"/>
              <a:t>αποτελεσματικότητα</a:t>
            </a:r>
            <a:r>
              <a:rPr lang="el-GR" sz="5600" dirty="0"/>
              <a:t> και τη </a:t>
            </a:r>
            <a:r>
              <a:rPr lang="el-GR" sz="5600" b="1" dirty="0"/>
              <a:t>δικαιοσύνη</a:t>
            </a:r>
            <a:r>
              <a:rPr lang="el-GR" sz="5600" dirty="0"/>
              <a:t>, </a:t>
            </a:r>
            <a:r>
              <a:rPr lang="el-GR" sz="5600" dirty="0">
                <a:solidFill>
                  <a:srgbClr val="FF0000"/>
                </a:solidFill>
              </a:rPr>
              <a:t>επιτυγχάνοντας το καλύτερο αποτέλεσμα</a:t>
            </a:r>
            <a:r>
              <a:rPr lang="el-GR" sz="5600" dirty="0"/>
              <a:t> από </a:t>
            </a:r>
            <a:r>
              <a:rPr lang="el-GR" sz="5600" b="1" u="sng" dirty="0"/>
              <a:t>περιορισμένους πόρους</a:t>
            </a:r>
            <a:r>
              <a:rPr lang="el-GR" sz="5600" u="sng" dirty="0"/>
              <a:t> </a:t>
            </a:r>
            <a:r>
              <a:rPr lang="el-GR" sz="5600" dirty="0"/>
              <a:t>και </a:t>
            </a:r>
            <a:r>
              <a:rPr lang="el-GR" sz="5600" b="1" u="sng" dirty="0"/>
              <a:t>δια μέσου άλλων ατόμων </a:t>
            </a:r>
            <a:r>
              <a:rPr lang="el-GR" sz="5600" dirty="0"/>
              <a:t>(</a:t>
            </a:r>
            <a:r>
              <a:rPr lang="en-US" sz="5600" dirty="0"/>
              <a:t>Naylor, 1999, </a:t>
            </a:r>
            <a:r>
              <a:rPr lang="el-GR" sz="5600" dirty="0"/>
              <a:t>σ. 6)</a:t>
            </a:r>
          </a:p>
          <a:p>
            <a:pPr marL="539496" indent="-457200">
              <a:lnSpc>
                <a:spcPct val="170000"/>
              </a:lnSpc>
              <a:buNone/>
            </a:pPr>
            <a:endParaRPr lang="el-GR" sz="5600" dirty="0"/>
          </a:p>
          <a:p>
            <a:pPr marL="539496" indent="-457200">
              <a:lnSpc>
                <a:spcPct val="170000"/>
              </a:lnSpc>
              <a:buNone/>
            </a:pPr>
            <a:r>
              <a:rPr lang="el-GR" sz="5600" b="1" dirty="0"/>
              <a:t>γ) διοίκηση = </a:t>
            </a:r>
            <a:r>
              <a:rPr lang="el-GR" sz="5600" b="1" dirty="0">
                <a:solidFill>
                  <a:srgbClr val="FF0000"/>
                </a:solidFill>
              </a:rPr>
              <a:t>τέχνη ή ικανότητα </a:t>
            </a:r>
            <a:r>
              <a:rPr lang="el-GR" sz="5600" dirty="0"/>
              <a:t>ενός διευθυντικού στελέχους να </a:t>
            </a:r>
            <a:r>
              <a:rPr lang="el-GR" sz="5600" b="1" dirty="0"/>
              <a:t>κατευθύνει ανθρώπους και υλικούς πόρους για</a:t>
            </a:r>
            <a:r>
              <a:rPr lang="el-GR" sz="5600" dirty="0"/>
              <a:t> την πραγματοποίηση συγκεκριμένου </a:t>
            </a:r>
            <a:r>
              <a:rPr lang="el-GR" sz="5600" b="1" dirty="0"/>
              <a:t>στόχου ή στόχων </a:t>
            </a:r>
            <a:r>
              <a:rPr lang="el-GR" sz="5600" dirty="0">
                <a:sym typeface="Wingdings" pitchFamily="2" charset="2"/>
              </a:rPr>
              <a:t>(</a:t>
            </a:r>
            <a:r>
              <a:rPr lang="en-US" sz="5600" dirty="0">
                <a:sym typeface="Wingdings" pitchFamily="2" charset="2"/>
              </a:rPr>
              <a:t>Eyre</a:t>
            </a:r>
            <a:r>
              <a:rPr lang="el-GR" sz="5600" dirty="0">
                <a:sym typeface="Wingdings" pitchFamily="2" charset="2"/>
              </a:rPr>
              <a:t>, 2001)  τέχνη ή ικανότητα να πετυχαίνεις αποτέλεσμα μέσω άλλων ατόμων και όχι να το πραγματοποιείς ο ίδιος</a:t>
            </a:r>
            <a:endParaRPr lang="en-US" sz="5600" b="1" dirty="0"/>
          </a:p>
          <a:p>
            <a:pPr marL="539496" indent="-457200">
              <a:lnSpc>
                <a:spcPct val="170000"/>
              </a:lnSpc>
              <a:buFont typeface="+mj-lt"/>
              <a:buAutoNum type="arabicPeriod"/>
            </a:pPr>
            <a:endParaRPr lang="el-GR" sz="2500" b="1" dirty="0"/>
          </a:p>
          <a:p>
            <a:pPr marL="539496" indent="-457200">
              <a:lnSpc>
                <a:spcPct val="170000"/>
              </a:lnSpc>
              <a:buFont typeface="+mj-lt"/>
              <a:buAutoNum type="arabicPeriod"/>
            </a:pPr>
            <a:endParaRPr lang="el-GR" sz="2500" b="1" u="sng" dirty="0"/>
          </a:p>
          <a:p>
            <a:pPr>
              <a:buNone/>
            </a:pPr>
            <a:endParaRPr lang="el-GR" b="1" u="sng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4D573-3CD0-4BC5-8A95-B0756FB543D6}" type="slidenum">
              <a:rPr lang="el-GR" smtClean="0"/>
              <a:pPr/>
              <a:t>3</a:t>
            </a:fld>
            <a:endParaRPr lang="el-GR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634082"/>
          </a:xfrm>
        </p:spPr>
        <p:txBody>
          <a:bodyPr>
            <a:normAutofit fontScale="90000"/>
          </a:bodyPr>
          <a:lstStyle/>
          <a:p>
            <a:r>
              <a:rPr lang="el-GR" dirty="0"/>
              <a:t>Συνθετικός ορισμός «Διοίκησης»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971600" y="980728"/>
            <a:ext cx="7962088" cy="5688632"/>
          </a:xfrm>
        </p:spPr>
        <p:txBody>
          <a:bodyPr>
            <a:normAutofit fontScale="55000" lnSpcReduction="20000"/>
          </a:bodyPr>
          <a:lstStyle/>
          <a:p>
            <a:pPr>
              <a:lnSpc>
                <a:spcPct val="170000"/>
              </a:lnSpc>
            </a:pPr>
            <a:r>
              <a:rPr lang="el-GR" sz="4000" dirty="0">
                <a:latin typeface="Times New Roman" pitchFamily="18" charset="0"/>
                <a:cs typeface="Times New Roman" pitchFamily="18" charset="0"/>
              </a:rPr>
              <a:t>Η διοίκηση είναι μια </a:t>
            </a:r>
            <a:r>
              <a:rPr lang="el-GR" sz="4000" b="1" dirty="0">
                <a:latin typeface="Times New Roman" pitchFamily="18" charset="0"/>
                <a:cs typeface="Times New Roman" pitchFamily="18" charset="0"/>
              </a:rPr>
              <a:t>συνθετική δύναμη </a:t>
            </a:r>
            <a:r>
              <a:rPr lang="el-GR" sz="4000" dirty="0">
                <a:latin typeface="Times New Roman" pitchFamily="18" charset="0"/>
                <a:cs typeface="Times New Roman" pitchFamily="18" charset="0"/>
              </a:rPr>
              <a:t>που αποβλέπει στην </a:t>
            </a:r>
            <a:r>
              <a:rPr lang="el-GR" sz="4000" b="1" dirty="0">
                <a:latin typeface="Times New Roman" pitchFamily="18" charset="0"/>
                <a:cs typeface="Times New Roman" pitchFamily="18" charset="0"/>
              </a:rPr>
              <a:t>καλύτερη δυνατή χρησιμοποίηση και αξιοποίηση των διαθέσιμων πόρων </a:t>
            </a:r>
            <a:r>
              <a:rPr lang="el-GR" sz="4000" dirty="0">
                <a:latin typeface="Times New Roman" pitchFamily="18" charset="0"/>
                <a:cs typeface="Times New Roman" pitchFamily="18" charset="0"/>
              </a:rPr>
              <a:t>ενός οργανωτικού σχήματος με </a:t>
            </a:r>
            <a:r>
              <a:rPr lang="el-GR" sz="4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βασική επιδίωξη </a:t>
            </a:r>
            <a:r>
              <a:rPr lang="el-GR" sz="40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την επίτευξη των προκαθορισμένων στόχων του.</a:t>
            </a:r>
          </a:p>
          <a:p>
            <a:endParaRPr lang="el-GR" dirty="0">
              <a:latin typeface="Times New Roman" pitchFamily="18" charset="0"/>
              <a:cs typeface="Times New Roman" pitchFamily="18" charset="0"/>
            </a:endParaRPr>
          </a:p>
          <a:p>
            <a:pPr marL="539496" indent="-457200">
              <a:lnSpc>
                <a:spcPct val="170000"/>
              </a:lnSpc>
              <a:buFont typeface="+mj-lt"/>
              <a:buAutoNum type="arabicPeriod"/>
            </a:pPr>
            <a:r>
              <a:rPr lang="el-GR" b="1" dirty="0"/>
              <a:t>Προγραμματισμός</a:t>
            </a:r>
          </a:p>
          <a:p>
            <a:pPr marL="539496" indent="-457200">
              <a:lnSpc>
                <a:spcPct val="170000"/>
              </a:lnSpc>
              <a:buFont typeface="+mj-lt"/>
              <a:buAutoNum type="arabicPeriod"/>
            </a:pPr>
            <a:r>
              <a:rPr lang="el-GR" b="1" dirty="0"/>
              <a:t>Λήψη αποφάσεων </a:t>
            </a:r>
          </a:p>
          <a:p>
            <a:pPr marL="539496" indent="-457200">
              <a:lnSpc>
                <a:spcPct val="170000"/>
              </a:lnSpc>
              <a:buFont typeface="+mj-lt"/>
              <a:buAutoNum type="arabicPeriod"/>
            </a:pPr>
            <a:r>
              <a:rPr lang="el-GR" b="1" dirty="0"/>
              <a:t>Οργάνωση</a:t>
            </a:r>
          </a:p>
          <a:p>
            <a:pPr marL="539496" indent="-457200">
              <a:lnSpc>
                <a:spcPct val="170000"/>
              </a:lnSpc>
              <a:buFont typeface="+mj-lt"/>
              <a:buAutoNum type="arabicPeriod"/>
            </a:pPr>
            <a:r>
              <a:rPr lang="el-GR" b="1" dirty="0"/>
              <a:t>Διεύθυνση </a:t>
            </a:r>
          </a:p>
          <a:p>
            <a:pPr marL="539496" indent="-457200">
              <a:lnSpc>
                <a:spcPct val="170000"/>
              </a:lnSpc>
              <a:buFont typeface="+mj-lt"/>
              <a:buAutoNum type="arabicPeriod"/>
            </a:pPr>
            <a:r>
              <a:rPr lang="el-GR" b="1" dirty="0"/>
              <a:t>Έλεγχος</a:t>
            </a:r>
          </a:p>
          <a:p>
            <a:pPr marL="539496" indent="-457200">
              <a:lnSpc>
                <a:spcPct val="170000"/>
              </a:lnSpc>
              <a:buNone/>
            </a:pPr>
            <a:r>
              <a:rPr lang="el-GR" b="1" i="1" dirty="0">
                <a:solidFill>
                  <a:srgbClr val="7030A0"/>
                </a:solidFill>
              </a:rPr>
              <a:t>Στελέχωση  </a:t>
            </a:r>
            <a:r>
              <a:rPr lang="el-GR" sz="2000" i="1" dirty="0">
                <a:solidFill>
                  <a:srgbClr val="7030A0"/>
                </a:solidFill>
              </a:rPr>
              <a:t>(</a:t>
            </a:r>
            <a:r>
              <a:rPr lang="en-US" sz="2000" i="1" dirty="0">
                <a:solidFill>
                  <a:srgbClr val="7030A0"/>
                </a:solidFill>
              </a:rPr>
              <a:t>Koontz &amp; </a:t>
            </a:r>
            <a:r>
              <a:rPr lang="en-US" sz="2000" i="1" dirty="0" err="1">
                <a:solidFill>
                  <a:srgbClr val="7030A0"/>
                </a:solidFill>
              </a:rPr>
              <a:t>Weihrich</a:t>
            </a:r>
            <a:r>
              <a:rPr lang="en-US" sz="2000" i="1" dirty="0">
                <a:solidFill>
                  <a:srgbClr val="7030A0"/>
                </a:solidFill>
              </a:rPr>
              <a:t>, 2012)</a:t>
            </a:r>
          </a:p>
          <a:p>
            <a:endParaRPr lang="el-GR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4D573-3CD0-4BC5-8A95-B0756FB543D6}" type="slidenum">
              <a:rPr lang="el-GR" smtClean="0"/>
              <a:pPr/>
              <a:t>4</a:t>
            </a:fld>
            <a:endParaRPr lang="el-GR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899592" y="0"/>
            <a:ext cx="8244408" cy="6858000"/>
          </a:xfrm>
        </p:spPr>
        <p:txBody>
          <a:bodyPr>
            <a:normAutofit/>
          </a:bodyPr>
          <a:lstStyle/>
          <a:p>
            <a:pPr>
              <a:lnSpc>
                <a:spcPct val="160000"/>
              </a:lnSpc>
              <a:buNone/>
            </a:pPr>
            <a:endParaRPr lang="el-GR" b="1" u="sng" dirty="0"/>
          </a:p>
          <a:p>
            <a:pPr>
              <a:lnSpc>
                <a:spcPct val="160000"/>
              </a:lnSpc>
              <a:buNone/>
            </a:pPr>
            <a:r>
              <a:rPr lang="el-GR" sz="2400" b="1" u="sng" dirty="0"/>
              <a:t>Τυπική οργάνωση/οργανισμός</a:t>
            </a:r>
            <a:r>
              <a:rPr lang="en-US" sz="2400" dirty="0"/>
              <a:t>:</a:t>
            </a:r>
            <a:r>
              <a:rPr lang="el-GR" sz="2400" dirty="0"/>
              <a:t> </a:t>
            </a:r>
            <a:r>
              <a:rPr lang="el-GR" sz="2400" b="1" dirty="0"/>
              <a:t>δομή</a:t>
            </a:r>
            <a:r>
              <a:rPr lang="el-GR" sz="2400" dirty="0"/>
              <a:t>, </a:t>
            </a:r>
            <a:r>
              <a:rPr lang="el-GR" sz="2400" b="1" dirty="0"/>
              <a:t>γραμμές εξουσίας </a:t>
            </a:r>
            <a:r>
              <a:rPr lang="el-GR" sz="2400" dirty="0"/>
              <a:t>και </a:t>
            </a:r>
            <a:r>
              <a:rPr lang="el-GR" sz="2400" b="1" dirty="0"/>
              <a:t>επικοινωνίας</a:t>
            </a:r>
            <a:r>
              <a:rPr lang="el-GR" sz="2400" dirty="0"/>
              <a:t>, </a:t>
            </a:r>
            <a:r>
              <a:rPr lang="el-GR" sz="2400" b="1" dirty="0"/>
              <a:t>ρόλοι</a:t>
            </a:r>
            <a:r>
              <a:rPr lang="el-GR" sz="2400" dirty="0"/>
              <a:t>, </a:t>
            </a:r>
            <a:r>
              <a:rPr lang="el-GR" sz="2400" b="1" dirty="0"/>
              <a:t>αντικειμενικοί σκοποί</a:t>
            </a:r>
            <a:r>
              <a:rPr lang="el-GR" sz="2400" dirty="0"/>
              <a:t>, </a:t>
            </a:r>
            <a:r>
              <a:rPr lang="el-GR" sz="2400" b="1" dirty="0"/>
              <a:t>οργανωσιακή πολιτική</a:t>
            </a:r>
            <a:r>
              <a:rPr lang="el-GR" sz="2400" dirty="0"/>
              <a:t>, </a:t>
            </a:r>
            <a:r>
              <a:rPr lang="el-GR" sz="2400" b="1" dirty="0"/>
              <a:t>μέσα</a:t>
            </a:r>
            <a:r>
              <a:rPr lang="el-GR" sz="2400" dirty="0"/>
              <a:t> επίτευξης των στόχων (έμψυχο δυναμικό, υλικά μέσα)</a:t>
            </a:r>
          </a:p>
          <a:p>
            <a:pPr>
              <a:lnSpc>
                <a:spcPct val="160000"/>
              </a:lnSpc>
              <a:buNone/>
            </a:pPr>
            <a:endParaRPr lang="el-GR" sz="2400" b="1" u="sng" dirty="0"/>
          </a:p>
          <a:p>
            <a:pPr>
              <a:lnSpc>
                <a:spcPct val="160000"/>
              </a:lnSpc>
              <a:buNone/>
            </a:pPr>
            <a:r>
              <a:rPr lang="el-GR" sz="2400" b="1" dirty="0"/>
              <a:t>Το </a:t>
            </a:r>
            <a:r>
              <a:rPr lang="el-GR" sz="2400" b="1" u="sng" dirty="0"/>
              <a:t>πώς</a:t>
            </a:r>
            <a:r>
              <a:rPr lang="el-GR" sz="2400" b="1" dirty="0"/>
              <a:t> και </a:t>
            </a:r>
            <a:r>
              <a:rPr lang="el-GR" sz="2400" b="1" u="sng" dirty="0"/>
              <a:t>αν</a:t>
            </a:r>
            <a:r>
              <a:rPr lang="el-GR" sz="2400" b="1" dirty="0"/>
              <a:t> θα πετύχει ένας οργανισμός </a:t>
            </a:r>
            <a:r>
              <a:rPr lang="el-GR" sz="2400" dirty="0"/>
              <a:t>(δημόσιος ή ιδιωτικός) τους </a:t>
            </a:r>
            <a:r>
              <a:rPr lang="el-GR" sz="2400" b="1" dirty="0"/>
              <a:t>αντικειμενικούς σκοπούς </a:t>
            </a:r>
            <a:r>
              <a:rPr lang="el-GR" sz="2400" dirty="0"/>
              <a:t>και </a:t>
            </a:r>
            <a:r>
              <a:rPr lang="el-GR" sz="2400" b="1" dirty="0"/>
              <a:t>ο τρόπος αντιμετώπισης </a:t>
            </a:r>
            <a:r>
              <a:rPr lang="el-GR" sz="2400" dirty="0"/>
              <a:t>όλων των δραστηριοτήτων ενός οργανισμού εξαρτάται από το </a:t>
            </a:r>
            <a:r>
              <a:rPr lang="el-GR" sz="2400" b="1" u="sng" dirty="0">
                <a:solidFill>
                  <a:srgbClr val="FF0000"/>
                </a:solidFill>
              </a:rPr>
              <a:t>σύστημα διοίκησης</a:t>
            </a:r>
            <a:endParaRPr lang="en-US" sz="2400" i="1" dirty="0"/>
          </a:p>
          <a:p>
            <a:pPr>
              <a:lnSpc>
                <a:spcPct val="160000"/>
              </a:lnSpc>
              <a:buNone/>
            </a:pPr>
            <a:endParaRPr lang="en-US" b="1" u="sng" dirty="0"/>
          </a:p>
          <a:p>
            <a:pPr>
              <a:lnSpc>
                <a:spcPct val="160000"/>
              </a:lnSpc>
              <a:buNone/>
            </a:pPr>
            <a:endParaRPr lang="el-GR" dirty="0"/>
          </a:p>
          <a:p>
            <a:pPr>
              <a:lnSpc>
                <a:spcPct val="160000"/>
              </a:lnSpc>
              <a:buNone/>
            </a:pPr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4D573-3CD0-4BC5-8A95-B0756FB543D6}" type="slidenum">
              <a:rPr lang="el-GR" smtClean="0"/>
              <a:pPr/>
              <a:t>5</a:t>
            </a:fld>
            <a:endParaRPr lang="el-GR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Autofit/>
          </a:bodyPr>
          <a:lstStyle/>
          <a:p>
            <a:pPr>
              <a:lnSpc>
                <a:spcPct val="160000"/>
              </a:lnSpc>
              <a:buNone/>
            </a:pPr>
            <a:r>
              <a:rPr lang="el-GR" sz="2000" b="1" i="1" u="sng" dirty="0">
                <a:solidFill>
                  <a:srgbClr val="FF0000"/>
                </a:solidFill>
              </a:rPr>
              <a:t>Η διοίκηση είναι επιστήμη ή/και τέχνη;</a:t>
            </a:r>
          </a:p>
          <a:p>
            <a:pPr>
              <a:lnSpc>
                <a:spcPct val="160000"/>
              </a:lnSpc>
              <a:buNone/>
            </a:pPr>
            <a:r>
              <a:rPr lang="el-GR" sz="1800" b="1" dirty="0">
                <a:solidFill>
                  <a:srgbClr val="FF0000"/>
                </a:solidFill>
              </a:rPr>
              <a:t>      ορθολογική και επιστημονική μεθόδευση </a:t>
            </a:r>
            <a:r>
              <a:rPr lang="el-GR" sz="1800" dirty="0"/>
              <a:t>των επιμέρους ενεργειών (</a:t>
            </a:r>
            <a:r>
              <a:rPr lang="el-GR" sz="1800" b="1" i="1" u="sng" dirty="0">
                <a:solidFill>
                  <a:srgbClr val="7030A0"/>
                </a:solidFill>
              </a:rPr>
              <a:t>επιστημονικά κριτήρια</a:t>
            </a:r>
            <a:r>
              <a:rPr lang="en-US" sz="1800" b="1" i="1" u="sng" dirty="0">
                <a:solidFill>
                  <a:srgbClr val="7030A0"/>
                </a:solidFill>
              </a:rPr>
              <a:t>:</a:t>
            </a:r>
            <a:r>
              <a:rPr lang="el-GR" sz="1800" b="1" i="1" u="sng" dirty="0"/>
              <a:t> </a:t>
            </a:r>
            <a:r>
              <a:rPr lang="el-GR" sz="1800" dirty="0"/>
              <a:t>στατιστικά στοιχεία, μεταβλητές οικονομικού και τεχνικού περιεχομένου)</a:t>
            </a:r>
          </a:p>
          <a:p>
            <a:pPr algn="ctr">
              <a:lnSpc>
                <a:spcPct val="160000"/>
              </a:lnSpc>
              <a:buNone/>
            </a:pPr>
            <a:r>
              <a:rPr lang="el-GR" sz="1800" dirty="0"/>
              <a:t> </a:t>
            </a:r>
            <a:r>
              <a:rPr lang="el-GR" sz="2800" b="1" dirty="0">
                <a:solidFill>
                  <a:srgbClr val="7030A0"/>
                </a:solidFill>
              </a:rPr>
              <a:t>+ </a:t>
            </a:r>
          </a:p>
          <a:p>
            <a:pPr>
              <a:lnSpc>
                <a:spcPct val="160000"/>
              </a:lnSpc>
              <a:buNone/>
            </a:pPr>
            <a:r>
              <a:rPr lang="el-GR" sz="1800" dirty="0"/>
              <a:t>       </a:t>
            </a:r>
            <a:r>
              <a:rPr lang="el-GR" sz="1800" dirty="0">
                <a:solidFill>
                  <a:srgbClr val="FF0000"/>
                </a:solidFill>
              </a:rPr>
              <a:t>εξασφάλιση </a:t>
            </a:r>
            <a:r>
              <a:rPr lang="el-GR" sz="1800" b="1" dirty="0">
                <a:solidFill>
                  <a:srgbClr val="FF0000"/>
                </a:solidFill>
              </a:rPr>
              <a:t>θεληματικής συνεργασίας του ανθρώπινου δυναμικού </a:t>
            </a:r>
            <a:r>
              <a:rPr lang="el-GR" sz="1800" dirty="0"/>
              <a:t>της οργάνωσης (</a:t>
            </a:r>
            <a:r>
              <a:rPr lang="el-GR" sz="1800" b="1" i="1" u="sng" dirty="0">
                <a:solidFill>
                  <a:srgbClr val="7030A0"/>
                </a:solidFill>
              </a:rPr>
              <a:t>τεχνικά στοιχεία</a:t>
            </a:r>
            <a:r>
              <a:rPr lang="en-US" sz="1800" b="1" i="1" u="sng" dirty="0">
                <a:solidFill>
                  <a:srgbClr val="7030A0"/>
                </a:solidFill>
              </a:rPr>
              <a:t>:</a:t>
            </a:r>
            <a:r>
              <a:rPr lang="el-GR" sz="1800" b="1" i="1" u="sng" dirty="0">
                <a:solidFill>
                  <a:srgbClr val="7030A0"/>
                </a:solidFill>
              </a:rPr>
              <a:t> </a:t>
            </a:r>
            <a:r>
              <a:rPr lang="el-GR" sz="1800" dirty="0"/>
              <a:t>υποκίνηση-παρακίνηση των εργαζομένων, συνεργασία, ανθρώπινη δεξιότητα των διοικούντων)</a:t>
            </a:r>
            <a:endParaRPr lang="el-GR" sz="2000" dirty="0"/>
          </a:p>
          <a:p>
            <a:pPr algn="ctr">
              <a:lnSpc>
                <a:spcPct val="160000"/>
              </a:lnSpc>
              <a:buNone/>
            </a:pPr>
            <a:r>
              <a:rPr lang="el-GR" sz="1800" b="1" u="sng" dirty="0">
                <a:solidFill>
                  <a:srgbClr val="FF0000"/>
                </a:solidFill>
              </a:rPr>
              <a:t>Διοίκηση</a:t>
            </a:r>
            <a:r>
              <a:rPr lang="el-GR" sz="1800" b="1" dirty="0">
                <a:solidFill>
                  <a:srgbClr val="FF0000"/>
                </a:solidFill>
              </a:rPr>
              <a:t> </a:t>
            </a:r>
          </a:p>
          <a:p>
            <a:pPr algn="ctr">
              <a:lnSpc>
                <a:spcPct val="160000"/>
              </a:lnSpc>
              <a:buNone/>
            </a:pPr>
            <a:r>
              <a:rPr lang="el-GR" sz="1800" b="1" dirty="0">
                <a:solidFill>
                  <a:srgbClr val="FF0000"/>
                </a:solidFill>
              </a:rPr>
              <a:t>= </a:t>
            </a:r>
          </a:p>
          <a:p>
            <a:pPr algn="ctr">
              <a:lnSpc>
                <a:spcPct val="160000"/>
              </a:lnSpc>
              <a:buNone/>
            </a:pPr>
            <a:r>
              <a:rPr lang="el-GR" sz="1800" b="1" u="sng" dirty="0">
                <a:solidFill>
                  <a:srgbClr val="FF0000"/>
                </a:solidFill>
              </a:rPr>
              <a:t>διοικητική επιστήμη </a:t>
            </a:r>
            <a:r>
              <a:rPr lang="el-GR" sz="1800" dirty="0"/>
              <a:t>(διέπεται από ορισμένες </a:t>
            </a:r>
            <a:r>
              <a:rPr lang="el-GR" sz="1800" b="1" dirty="0"/>
              <a:t>αρχές και χρησιμοποιεί επιστημονικές προσεγγίσεις</a:t>
            </a:r>
            <a:r>
              <a:rPr lang="el-GR" sz="1800" dirty="0"/>
              <a:t>) </a:t>
            </a:r>
          </a:p>
          <a:p>
            <a:pPr algn="ctr">
              <a:lnSpc>
                <a:spcPct val="160000"/>
              </a:lnSpc>
              <a:buNone/>
            </a:pPr>
            <a:r>
              <a:rPr lang="el-GR" sz="1800" b="1" dirty="0">
                <a:solidFill>
                  <a:srgbClr val="FF0000"/>
                </a:solidFill>
              </a:rPr>
              <a:t>+ </a:t>
            </a:r>
          </a:p>
          <a:p>
            <a:pPr algn="ctr">
              <a:lnSpc>
                <a:spcPct val="160000"/>
              </a:lnSpc>
              <a:buNone/>
            </a:pPr>
            <a:r>
              <a:rPr lang="el-GR" sz="1800" b="1" u="sng" dirty="0">
                <a:solidFill>
                  <a:srgbClr val="FF0000"/>
                </a:solidFill>
              </a:rPr>
              <a:t>τέχνη</a:t>
            </a:r>
            <a:r>
              <a:rPr lang="el-GR" sz="1800" dirty="0"/>
              <a:t> (γνώση του πώς – γνώση της συμπεριφοράς)</a:t>
            </a:r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4D573-3CD0-4BC5-8A95-B0756FB543D6}" type="slidenum">
              <a:rPr lang="el-GR" smtClean="0"/>
              <a:pPr/>
              <a:t>6</a:t>
            </a:fld>
            <a:endParaRPr lang="el-G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Διοίκηση – εκτέλεση = ίδιες?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1000100" y="1447800"/>
            <a:ext cx="7933588" cy="4800600"/>
          </a:xfrm>
        </p:spPr>
        <p:txBody>
          <a:bodyPr>
            <a:normAutofit fontScale="70000" lnSpcReduction="20000"/>
          </a:bodyPr>
          <a:lstStyle/>
          <a:p>
            <a:pPr>
              <a:lnSpc>
                <a:spcPct val="160000"/>
              </a:lnSpc>
            </a:pPr>
            <a:r>
              <a:rPr lang="el-GR" b="1" u="sng" dirty="0"/>
              <a:t>Διοίκηση</a:t>
            </a:r>
            <a:r>
              <a:rPr lang="en-US" dirty="0"/>
              <a:t>:</a:t>
            </a:r>
            <a:r>
              <a:rPr lang="el-GR" dirty="0"/>
              <a:t> διευθυντές ασκούν διοίκηση – </a:t>
            </a:r>
            <a:r>
              <a:rPr lang="el-GR" b="1" dirty="0">
                <a:solidFill>
                  <a:srgbClr val="FF0000"/>
                </a:solidFill>
              </a:rPr>
              <a:t>επιτελικό έργο </a:t>
            </a:r>
            <a:r>
              <a:rPr lang="el-GR" dirty="0"/>
              <a:t>(χάραξη εκπαιδευτικής πολιτικής του οργανισμού)</a:t>
            </a:r>
          </a:p>
          <a:p>
            <a:pPr>
              <a:lnSpc>
                <a:spcPct val="160000"/>
              </a:lnSpc>
            </a:pPr>
            <a:endParaRPr lang="el-GR" dirty="0"/>
          </a:p>
          <a:p>
            <a:pPr>
              <a:lnSpc>
                <a:spcPct val="160000"/>
              </a:lnSpc>
            </a:pPr>
            <a:r>
              <a:rPr lang="el-GR" b="1" u="sng" dirty="0"/>
              <a:t>Εκτέλεση</a:t>
            </a:r>
            <a:r>
              <a:rPr lang="en-US" dirty="0"/>
              <a:t>:</a:t>
            </a:r>
            <a:r>
              <a:rPr lang="el-GR" dirty="0"/>
              <a:t> οι υφιστάμενοι </a:t>
            </a:r>
            <a:r>
              <a:rPr lang="el-GR" dirty="0">
                <a:sym typeface="Wingdings" pitchFamily="2" charset="2"/>
              </a:rPr>
              <a:t> υποχρεωμένοι να εκτελούν τις εντολές προϊσταμένων τους  </a:t>
            </a:r>
            <a:r>
              <a:rPr lang="el-GR" b="1" dirty="0">
                <a:solidFill>
                  <a:srgbClr val="FF0000"/>
                </a:solidFill>
                <a:sym typeface="Wingdings" pitchFamily="2" charset="2"/>
              </a:rPr>
              <a:t>εκτελεστικό έργο</a:t>
            </a:r>
          </a:p>
          <a:p>
            <a:pPr>
              <a:lnSpc>
                <a:spcPct val="160000"/>
              </a:lnSpc>
            </a:pPr>
            <a:endParaRPr lang="el-GR" b="1" dirty="0">
              <a:solidFill>
                <a:srgbClr val="FF0000"/>
              </a:solidFill>
              <a:sym typeface="Wingdings" pitchFamily="2" charset="2"/>
            </a:endParaRPr>
          </a:p>
          <a:p>
            <a:pPr>
              <a:lnSpc>
                <a:spcPct val="160000"/>
              </a:lnSpc>
              <a:buNone/>
            </a:pPr>
            <a:r>
              <a:rPr lang="el-GR" b="1" dirty="0">
                <a:solidFill>
                  <a:srgbClr val="FF0000"/>
                </a:solidFill>
                <a:sym typeface="Wingdings" pitchFamily="2" charset="2"/>
              </a:rPr>
              <a:t>Απάντηση</a:t>
            </a:r>
            <a:r>
              <a:rPr lang="en-US" b="1" dirty="0">
                <a:solidFill>
                  <a:srgbClr val="FF0000"/>
                </a:solidFill>
                <a:sym typeface="Wingdings" pitchFamily="2" charset="2"/>
              </a:rPr>
              <a:t>:</a:t>
            </a:r>
            <a:r>
              <a:rPr lang="el-GR" b="1" dirty="0">
                <a:solidFill>
                  <a:srgbClr val="FF0000"/>
                </a:solidFill>
                <a:sym typeface="Wingdings" pitchFamily="2" charset="2"/>
              </a:rPr>
              <a:t> </a:t>
            </a:r>
            <a:r>
              <a:rPr lang="el-GR" b="1" dirty="0">
                <a:sym typeface="Wingdings" pitchFamily="2" charset="2"/>
              </a:rPr>
              <a:t>δεν είναι ταυτόσημες έννοιες </a:t>
            </a:r>
            <a:r>
              <a:rPr lang="el-GR" dirty="0">
                <a:sym typeface="Wingdings" pitchFamily="2" charset="2"/>
              </a:rPr>
              <a:t>γιατί είναι </a:t>
            </a:r>
            <a:r>
              <a:rPr lang="el-GR" b="1" dirty="0">
                <a:sym typeface="Wingdings" pitchFamily="2" charset="2"/>
              </a:rPr>
              <a:t>δύο ξεχωριστές δραστηριότητες</a:t>
            </a:r>
            <a:endParaRPr lang="el-GR" b="1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4D573-3CD0-4BC5-8A95-B0756FB543D6}" type="slidenum">
              <a:rPr lang="el-GR" smtClean="0"/>
              <a:pPr/>
              <a:t>7</a:t>
            </a:fld>
            <a:endParaRPr lang="el-GR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 fontScale="70000" lnSpcReduction="20000"/>
          </a:bodyPr>
          <a:lstStyle/>
          <a:p>
            <a:pPr>
              <a:lnSpc>
                <a:spcPct val="160000"/>
              </a:lnSpc>
              <a:buNone/>
            </a:pPr>
            <a:r>
              <a:rPr lang="el-GR" b="1" u="sng" dirty="0"/>
              <a:t>Λειτουργίες της διοίκησης</a:t>
            </a:r>
            <a:r>
              <a:rPr lang="en-US" b="1" u="sng" dirty="0"/>
              <a:t>:</a:t>
            </a:r>
            <a:r>
              <a:rPr lang="el-GR" b="1" u="sng" dirty="0"/>
              <a:t> </a:t>
            </a:r>
            <a:r>
              <a:rPr lang="el-GR" dirty="0"/>
              <a:t>το ηγετικό στέλεχος πρέπει να </a:t>
            </a:r>
            <a:r>
              <a:rPr lang="el-GR" b="1" dirty="0"/>
              <a:t>εναρμονίσει</a:t>
            </a:r>
            <a:r>
              <a:rPr lang="el-GR" dirty="0"/>
              <a:t> </a:t>
            </a:r>
            <a:r>
              <a:rPr lang="el-GR" b="1" dirty="0"/>
              <a:t>τους συντελεστές παραγωγής </a:t>
            </a:r>
            <a:r>
              <a:rPr lang="en-US" b="1" dirty="0"/>
              <a:t>(</a:t>
            </a:r>
            <a:r>
              <a:rPr lang="el-GR" b="1" dirty="0"/>
              <a:t>πόρους) </a:t>
            </a:r>
            <a:r>
              <a:rPr lang="el-GR" dirty="0"/>
              <a:t>(</a:t>
            </a:r>
            <a:r>
              <a:rPr lang="el-GR" i="1" dirty="0">
                <a:solidFill>
                  <a:srgbClr val="0070C0"/>
                </a:solidFill>
              </a:rPr>
              <a:t>πολύπλευρη δραστηριότητα</a:t>
            </a:r>
            <a:r>
              <a:rPr lang="el-GR" dirty="0"/>
              <a:t>) και ταυτόχρονα να </a:t>
            </a:r>
            <a:r>
              <a:rPr lang="el-GR" b="1" dirty="0"/>
              <a:t>προγραμματίζει</a:t>
            </a:r>
            <a:r>
              <a:rPr lang="el-GR" dirty="0"/>
              <a:t>, να </a:t>
            </a:r>
            <a:r>
              <a:rPr lang="el-GR" b="1" dirty="0"/>
              <a:t>οργανώνει</a:t>
            </a:r>
            <a:r>
              <a:rPr lang="el-GR" dirty="0"/>
              <a:t>, να </a:t>
            </a:r>
            <a:r>
              <a:rPr lang="el-GR" b="1" dirty="0"/>
              <a:t>κατευθύνει</a:t>
            </a:r>
            <a:r>
              <a:rPr lang="el-GR" dirty="0"/>
              <a:t>, και να </a:t>
            </a:r>
            <a:r>
              <a:rPr lang="el-GR" b="1" dirty="0"/>
              <a:t>ελέγχει</a:t>
            </a:r>
            <a:r>
              <a:rPr lang="el-GR" dirty="0"/>
              <a:t> τις ενέργειες των υφισταμένων του (</a:t>
            </a:r>
            <a:r>
              <a:rPr lang="el-GR" i="1" dirty="0">
                <a:solidFill>
                  <a:srgbClr val="0070C0"/>
                </a:solidFill>
              </a:rPr>
              <a:t>αδιαίρετη δραστηριότητα</a:t>
            </a:r>
            <a:r>
              <a:rPr lang="el-GR" dirty="0"/>
              <a:t>). </a:t>
            </a:r>
          </a:p>
          <a:p>
            <a:pPr>
              <a:lnSpc>
                <a:spcPct val="160000"/>
              </a:lnSpc>
              <a:buNone/>
            </a:pPr>
            <a:endParaRPr lang="el-GR" b="1" u="sng" dirty="0"/>
          </a:p>
          <a:p>
            <a:pPr>
              <a:lnSpc>
                <a:spcPct val="160000"/>
              </a:lnSpc>
              <a:buNone/>
            </a:pPr>
            <a:r>
              <a:rPr lang="el-GR" b="1" u="sng" dirty="0"/>
              <a:t>5 λειτουργίες</a:t>
            </a:r>
            <a:r>
              <a:rPr lang="en-US" b="1" u="sng" dirty="0"/>
              <a:t>:</a:t>
            </a:r>
            <a:endParaRPr lang="el-GR" b="1" u="sng" dirty="0"/>
          </a:p>
          <a:p>
            <a:pPr marL="596646" indent="-514350">
              <a:lnSpc>
                <a:spcPct val="160000"/>
              </a:lnSpc>
              <a:buFont typeface="+mj-lt"/>
              <a:buAutoNum type="arabicPeriod"/>
            </a:pPr>
            <a:r>
              <a:rPr lang="el-GR" dirty="0"/>
              <a:t>Προγραμματισμός</a:t>
            </a:r>
          </a:p>
          <a:p>
            <a:pPr marL="596646" indent="-514350">
              <a:lnSpc>
                <a:spcPct val="160000"/>
              </a:lnSpc>
              <a:buFont typeface="+mj-lt"/>
              <a:buAutoNum type="arabicPeriod"/>
            </a:pPr>
            <a:r>
              <a:rPr lang="el-GR" dirty="0"/>
              <a:t>Λήψη αποφάσεων</a:t>
            </a:r>
          </a:p>
          <a:p>
            <a:pPr marL="596646" indent="-514350">
              <a:lnSpc>
                <a:spcPct val="160000"/>
              </a:lnSpc>
              <a:buFont typeface="+mj-lt"/>
              <a:buAutoNum type="arabicPeriod"/>
            </a:pPr>
            <a:r>
              <a:rPr lang="el-GR" dirty="0"/>
              <a:t>Οργάνωση</a:t>
            </a:r>
          </a:p>
          <a:p>
            <a:pPr marL="596646" indent="-514350">
              <a:lnSpc>
                <a:spcPct val="160000"/>
              </a:lnSpc>
              <a:buFont typeface="+mj-lt"/>
              <a:buAutoNum type="arabicPeriod"/>
            </a:pPr>
            <a:r>
              <a:rPr lang="el-GR" dirty="0"/>
              <a:t>Διεύθυνση </a:t>
            </a:r>
          </a:p>
          <a:p>
            <a:pPr marL="596646" indent="-514350">
              <a:lnSpc>
                <a:spcPct val="160000"/>
              </a:lnSpc>
              <a:buFont typeface="+mj-lt"/>
              <a:buAutoNum type="arabicPeriod"/>
            </a:pPr>
            <a:r>
              <a:rPr lang="el-GR" dirty="0"/>
              <a:t>Έλεγχος </a:t>
            </a:r>
          </a:p>
          <a:p>
            <a:endParaRPr lang="el-GR" u="sng" dirty="0"/>
          </a:p>
          <a:p>
            <a:pPr marL="596646" indent="-514350">
              <a:buFont typeface="+mj-lt"/>
              <a:buAutoNum type="arabicPeriod"/>
            </a:pPr>
            <a:endParaRPr lang="el-GR" b="1" u="sng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4D573-3CD0-4BC5-8A95-B0756FB543D6}" type="slidenum">
              <a:rPr lang="el-GR" smtClean="0"/>
              <a:pPr/>
              <a:t>8</a:t>
            </a:fld>
            <a:endParaRPr lang="el-GR"/>
          </a:p>
        </p:txBody>
      </p:sp>
      <p:graphicFrame>
        <p:nvGraphicFramePr>
          <p:cNvPr id="5" name="4 - Διάγραμμα"/>
          <p:cNvGraphicFramePr/>
          <p:nvPr/>
        </p:nvGraphicFramePr>
        <p:xfrm>
          <a:off x="3419872" y="2204864"/>
          <a:ext cx="5295532" cy="39604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 fontScale="62500" lnSpcReduction="20000"/>
          </a:bodyPr>
          <a:lstStyle/>
          <a:p>
            <a:pPr marL="596646" indent="-514350">
              <a:lnSpc>
                <a:spcPct val="160000"/>
              </a:lnSpc>
              <a:buAutoNum type="arabicPeriod"/>
            </a:pPr>
            <a:r>
              <a:rPr lang="el-GR" sz="4500" b="1" u="sng" dirty="0">
                <a:solidFill>
                  <a:srgbClr val="FF0000"/>
                </a:solidFill>
              </a:rPr>
              <a:t>Προγραμματισμός </a:t>
            </a:r>
            <a:endParaRPr lang="el-GR" b="1" u="sng" dirty="0">
              <a:solidFill>
                <a:srgbClr val="FF0000"/>
              </a:solidFill>
            </a:endParaRPr>
          </a:p>
          <a:p>
            <a:pPr marL="596646" indent="-514350">
              <a:lnSpc>
                <a:spcPct val="160000"/>
              </a:lnSpc>
            </a:pPr>
            <a:r>
              <a:rPr lang="el-GR" b="1" dirty="0"/>
              <a:t>Βασική</a:t>
            </a:r>
            <a:r>
              <a:rPr lang="el-GR" dirty="0"/>
              <a:t> και </a:t>
            </a:r>
            <a:r>
              <a:rPr lang="el-GR" b="1" dirty="0"/>
              <a:t>αρχική</a:t>
            </a:r>
            <a:r>
              <a:rPr lang="el-GR" dirty="0"/>
              <a:t> λειτουργία του διοικητικού στελέχους</a:t>
            </a:r>
          </a:p>
          <a:p>
            <a:pPr marL="596646" indent="-514350">
              <a:lnSpc>
                <a:spcPct val="160000"/>
              </a:lnSpc>
            </a:pPr>
            <a:r>
              <a:rPr lang="el-GR" dirty="0"/>
              <a:t>Συνδέεται άμεσα με τον </a:t>
            </a:r>
            <a:r>
              <a:rPr lang="el-GR" b="1" dirty="0"/>
              <a:t>σχεδιασμό, πρόβλεψη, λήψη αποφάσεων</a:t>
            </a:r>
            <a:endParaRPr lang="en-US" b="1" dirty="0"/>
          </a:p>
          <a:p>
            <a:pPr marL="596646" indent="-514350">
              <a:lnSpc>
                <a:spcPct val="160000"/>
              </a:lnSpc>
            </a:pPr>
            <a:r>
              <a:rPr lang="el-GR" b="1" dirty="0"/>
              <a:t>Εφαρμόζεται σε κάθε ατομική ή συλλογική προσπάθεια </a:t>
            </a:r>
          </a:p>
          <a:p>
            <a:pPr marL="596646" indent="-514350">
              <a:lnSpc>
                <a:spcPct val="160000"/>
              </a:lnSpc>
            </a:pPr>
            <a:r>
              <a:rPr lang="el-GR" b="1" dirty="0"/>
              <a:t>Προηγείται</a:t>
            </a:r>
            <a:r>
              <a:rPr lang="el-GR" dirty="0"/>
              <a:t> των λοιπών διοικητικών δραστηριοτήτων </a:t>
            </a:r>
          </a:p>
          <a:p>
            <a:pPr marL="596646" indent="-514350">
              <a:lnSpc>
                <a:spcPct val="160000"/>
              </a:lnSpc>
            </a:pPr>
            <a:r>
              <a:rPr lang="el-GR" b="1" dirty="0"/>
              <a:t>καθορισμός των αντικειμενικών σκοπών- </a:t>
            </a:r>
            <a:r>
              <a:rPr lang="el-GR" dirty="0"/>
              <a:t>ορθολογικό </a:t>
            </a:r>
            <a:r>
              <a:rPr lang="el-GR" b="1" dirty="0"/>
              <a:t>πρόγραμμα δράσης </a:t>
            </a:r>
            <a:endParaRPr lang="el-GR" dirty="0"/>
          </a:p>
          <a:p>
            <a:pPr marL="596646" indent="-514350">
              <a:lnSpc>
                <a:spcPct val="160000"/>
              </a:lnSpc>
            </a:pPr>
            <a:r>
              <a:rPr lang="el-GR" dirty="0"/>
              <a:t>Προβλέψεις για τη </a:t>
            </a:r>
            <a:r>
              <a:rPr lang="el-GR" b="1" dirty="0"/>
              <a:t>μελλοντική συμπεριφορά </a:t>
            </a:r>
            <a:r>
              <a:rPr lang="el-GR" dirty="0"/>
              <a:t>του οργανισμού, εναλλακτικές στρατηγικές, ενέργειες που συμβάλλουν στην επίτευξη των σκοπών (ΤΙ, ΠΟΤΕ, ΠΟΥ, ΠΩΣ, ΠΟΙΟΣ)</a:t>
            </a:r>
          </a:p>
          <a:p>
            <a:pPr marL="596646" indent="-514350">
              <a:lnSpc>
                <a:spcPct val="160000"/>
              </a:lnSpc>
            </a:pPr>
            <a:r>
              <a:rPr lang="el-GR" b="1" dirty="0"/>
              <a:t>Γεφυρώνει το χάσμα </a:t>
            </a:r>
            <a:r>
              <a:rPr lang="el-GR" dirty="0"/>
              <a:t>του «εκεί που βρισκόμαστε» με το «εκεί που θέλουμε να φθάσουμε»</a:t>
            </a:r>
          </a:p>
          <a:p>
            <a:pPr marL="596646" indent="-514350">
              <a:lnSpc>
                <a:spcPct val="160000"/>
              </a:lnSpc>
            </a:pPr>
            <a:r>
              <a:rPr lang="el-GR" b="1" dirty="0"/>
              <a:t>Θέτει κριτήρια </a:t>
            </a:r>
          </a:p>
          <a:p>
            <a:pPr marL="596646" indent="-514350">
              <a:lnSpc>
                <a:spcPct val="160000"/>
              </a:lnSpc>
              <a:buNone/>
            </a:pPr>
            <a:r>
              <a:rPr lang="el-GR" u="sng" dirty="0"/>
              <a:t>Σχολείο</a:t>
            </a:r>
            <a:r>
              <a:rPr lang="en-US" dirty="0"/>
              <a:t>:</a:t>
            </a:r>
            <a:r>
              <a:rPr lang="el-GR" dirty="0"/>
              <a:t> π.χ. κατάρτιση προγράμματος σχολικών εκδηλώσεων </a:t>
            </a:r>
          </a:p>
          <a:p>
            <a:pPr marL="596646" indent="-514350"/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4D573-3CD0-4BC5-8A95-B0756FB543D6}" type="slidenum">
              <a:rPr lang="el-GR" smtClean="0"/>
              <a:pPr/>
              <a:t>9</a:t>
            </a:fld>
            <a:endParaRPr lang="el-GR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Ηλιοστάσιο">
  <a:themeElements>
    <a:clrScheme name="Ηλιοστάσιο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Ηλιοστάσιο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Ηλιοστάσιο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984</TotalTime>
  <Words>1008</Words>
  <Application>Microsoft Office PowerPoint</Application>
  <PresentationFormat>Προβολή στην οθόνη (4:3)</PresentationFormat>
  <Paragraphs>130</Paragraphs>
  <Slides>13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7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13</vt:i4>
      </vt:variant>
    </vt:vector>
  </HeadingPairs>
  <TitlesOfParts>
    <vt:vector size="21" baseType="lpstr">
      <vt:lpstr>Calibri</vt:lpstr>
      <vt:lpstr>Corbel</vt:lpstr>
      <vt:lpstr>Gill Sans MT</vt:lpstr>
      <vt:lpstr>Times New Roman</vt:lpstr>
      <vt:lpstr>Verdana</vt:lpstr>
      <vt:lpstr>Wingdings</vt:lpstr>
      <vt:lpstr>Wingdings 2</vt:lpstr>
      <vt:lpstr>Ηλιοστάσιο</vt:lpstr>
      <vt:lpstr>Παρουσίαση του PowerPoint</vt:lpstr>
      <vt:lpstr>Παρουσίαση του PowerPoint</vt:lpstr>
      <vt:lpstr>Παρουσίαση του PowerPoint</vt:lpstr>
      <vt:lpstr>Συνθετικός ορισμός «Διοίκησης»</vt:lpstr>
      <vt:lpstr>Παρουσίαση του PowerPoint</vt:lpstr>
      <vt:lpstr>Παρουσίαση του PowerPoint</vt:lpstr>
      <vt:lpstr>Διοίκηση – εκτέλεση = ίδιες?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Διαφάνεια 1</dc:title>
  <dc:creator>Μπαλάση Αικατερίνη</dc:creator>
  <cp:lastModifiedBy>ΙΟΡΔΑΝΙΔΗΣ ΓΕΩΡΓΙΟΣ</cp:lastModifiedBy>
  <cp:revision>307</cp:revision>
  <dcterms:created xsi:type="dcterms:W3CDTF">2020-08-19T09:08:05Z</dcterms:created>
  <dcterms:modified xsi:type="dcterms:W3CDTF">2025-11-17T08:09:13Z</dcterms:modified>
</cp:coreProperties>
</file>