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94" r:id="rId2"/>
    <p:sldId id="282" r:id="rId3"/>
    <p:sldId id="256" r:id="rId4"/>
    <p:sldId id="257" r:id="rId5"/>
    <p:sldId id="258" r:id="rId6"/>
    <p:sldId id="259" r:id="rId7"/>
    <p:sldId id="260" r:id="rId8"/>
    <p:sldId id="268" r:id="rId9"/>
    <p:sldId id="292" r:id="rId10"/>
    <p:sldId id="261" r:id="rId11"/>
    <p:sldId id="272" r:id="rId12"/>
    <p:sldId id="263" r:id="rId13"/>
    <p:sldId id="269" r:id="rId14"/>
    <p:sldId id="264" r:id="rId15"/>
    <p:sldId id="265" r:id="rId16"/>
    <p:sldId id="270" r:id="rId17"/>
    <p:sldId id="271" r:id="rId18"/>
    <p:sldId id="266" r:id="rId19"/>
    <p:sldId id="293" r:id="rId20"/>
    <p:sldId id="267" r:id="rId21"/>
    <p:sldId id="274" r:id="rId22"/>
    <p:sldId id="275" r:id="rId23"/>
    <p:sldId id="279" r:id="rId24"/>
    <p:sldId id="276" r:id="rId25"/>
    <p:sldId id="280" r:id="rId26"/>
    <p:sldId id="281" r:id="rId27"/>
    <p:sldId id="291" r:id="rId28"/>
    <p:sldId id="285" r:id="rId29"/>
    <p:sldId id="295" r:id="rId30"/>
    <p:sldId id="283" r:id="rId31"/>
    <p:sldId id="284" r:id="rId32"/>
    <p:sldId id="287" r:id="rId33"/>
    <p:sldId id="288" r:id="rId3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70" d="100"/>
          <a:sy n="70" d="100"/>
        </p:scale>
        <p:origin x="-137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9F8E9A51-8C88-42D4-837E-84DB7E2AB0A4}" type="datetimeFigureOut">
              <a:rPr lang="el-GR"/>
              <a:pPr>
                <a:defRPr/>
              </a:pPr>
              <a:t>4/5/2016</a:t>
            </a:fld>
            <a:endParaRPr lang="el-GR"/>
          </a:p>
        </p:txBody>
      </p:sp>
      <p:sp>
        <p:nvSpPr>
          <p:cNvPr id="8" name="Slide Number Placeholder 15"/>
          <p:cNvSpPr>
            <a:spLocks noGrp="1"/>
          </p:cNvSpPr>
          <p:nvPr>
            <p:ph type="sldNum" sz="quarter" idx="11"/>
          </p:nvPr>
        </p:nvSpPr>
        <p:spPr/>
        <p:txBody>
          <a:bodyPr/>
          <a:lstStyle>
            <a:lvl1pPr>
              <a:defRPr/>
            </a:lvl1pPr>
          </a:lstStyle>
          <a:p>
            <a:pPr>
              <a:defRPr/>
            </a:pPr>
            <a:fld id="{195A6B6D-629E-4486-B75E-CF3B2EF7C6E6}" type="slidenum">
              <a:rPr lang="el-GR"/>
              <a:pPr>
                <a:defRPr/>
              </a:pPr>
              <a:t>‹#›</a:t>
            </a:fld>
            <a:endParaRPr lang="el-GR"/>
          </a:p>
        </p:txBody>
      </p:sp>
      <p:sp>
        <p:nvSpPr>
          <p:cNvPr id="10" name="Footer Placeholder 16"/>
          <p:cNvSpPr>
            <a:spLocks noGrp="1"/>
          </p:cNvSpPr>
          <p:nvPr>
            <p:ph type="ftr" sz="quarter" idx="12"/>
          </p:nvPr>
        </p:nvSpPr>
        <p:spPr/>
        <p:txBody>
          <a:bodyPr/>
          <a:lstStyle>
            <a:lvl1pPr>
              <a:defRPr/>
            </a:lvl1pPr>
          </a:lstStyle>
          <a:p>
            <a:pPr>
              <a:defRPr/>
            </a:pP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917A8B5D-5130-4C54-9CDF-907B4F5AB67A}" type="datetimeFigureOut">
              <a:rPr lang="el-GR"/>
              <a:pPr>
                <a:defRPr/>
              </a:pPr>
              <a:t>4/5/2016</a:t>
            </a:fld>
            <a:endParaRPr lang="el-GR"/>
          </a:p>
        </p:txBody>
      </p:sp>
      <p:sp>
        <p:nvSpPr>
          <p:cNvPr id="5" name="Footer Placeholder 9"/>
          <p:cNvSpPr>
            <a:spLocks noGrp="1"/>
          </p:cNvSpPr>
          <p:nvPr>
            <p:ph type="ftr" sz="quarter" idx="11"/>
          </p:nvPr>
        </p:nvSpPr>
        <p:spPr/>
        <p:txBody>
          <a:bodyPr/>
          <a:lstStyle>
            <a:lvl1pPr>
              <a:defRPr/>
            </a:lvl1pPr>
          </a:lstStyle>
          <a:p>
            <a:pPr>
              <a:defRPr/>
            </a:pPr>
            <a:endParaRPr lang="el-GR"/>
          </a:p>
        </p:txBody>
      </p:sp>
      <p:sp>
        <p:nvSpPr>
          <p:cNvPr id="6" name="Slide Number Placeholder 21"/>
          <p:cNvSpPr>
            <a:spLocks noGrp="1"/>
          </p:cNvSpPr>
          <p:nvPr>
            <p:ph type="sldNum" sz="quarter" idx="12"/>
          </p:nvPr>
        </p:nvSpPr>
        <p:spPr/>
        <p:txBody>
          <a:bodyPr/>
          <a:lstStyle>
            <a:lvl1pPr>
              <a:defRPr/>
            </a:lvl1pPr>
          </a:lstStyle>
          <a:p>
            <a:pPr>
              <a:defRPr/>
            </a:pPr>
            <a:fld id="{0B2C66B3-36B5-4F8D-A93A-C0A726EA47E0}"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53DF80CD-F330-4CB6-B222-44D4D48EFBCB}" type="datetimeFigureOut">
              <a:rPr lang="el-GR"/>
              <a:pPr>
                <a:defRPr/>
              </a:pPr>
              <a:t>4/5/2016</a:t>
            </a:fld>
            <a:endParaRPr lang="el-GR"/>
          </a:p>
        </p:txBody>
      </p:sp>
      <p:sp>
        <p:nvSpPr>
          <p:cNvPr id="5" name="Footer Placeholder 9"/>
          <p:cNvSpPr>
            <a:spLocks noGrp="1"/>
          </p:cNvSpPr>
          <p:nvPr>
            <p:ph type="ftr" sz="quarter" idx="11"/>
          </p:nvPr>
        </p:nvSpPr>
        <p:spPr/>
        <p:txBody>
          <a:bodyPr/>
          <a:lstStyle>
            <a:lvl1pPr>
              <a:defRPr/>
            </a:lvl1pPr>
          </a:lstStyle>
          <a:p>
            <a:pPr>
              <a:defRPr/>
            </a:pPr>
            <a:endParaRPr lang="el-GR"/>
          </a:p>
        </p:txBody>
      </p:sp>
      <p:sp>
        <p:nvSpPr>
          <p:cNvPr id="6" name="Slide Number Placeholder 21"/>
          <p:cNvSpPr>
            <a:spLocks noGrp="1"/>
          </p:cNvSpPr>
          <p:nvPr>
            <p:ph type="sldNum" sz="quarter" idx="12"/>
          </p:nvPr>
        </p:nvSpPr>
        <p:spPr/>
        <p:txBody>
          <a:bodyPr/>
          <a:lstStyle>
            <a:lvl1pPr>
              <a:defRPr/>
            </a:lvl1pPr>
          </a:lstStyle>
          <a:p>
            <a:pPr>
              <a:defRPr/>
            </a:pPr>
            <a:fld id="{0ED880F3-F1A0-4F3B-B0A8-4BAF26E2E4CC}"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FEAB3BE1-D807-4798-AA0C-BB4C739ACFE3}" type="datetimeFigureOut">
              <a:rPr lang="el-GR"/>
              <a:pPr>
                <a:defRPr/>
              </a:pPr>
              <a:t>4/5/2016</a:t>
            </a:fld>
            <a:endParaRPr lang="el-GR"/>
          </a:p>
        </p:txBody>
      </p:sp>
      <p:sp>
        <p:nvSpPr>
          <p:cNvPr id="5" name="Footer Placeholder 9"/>
          <p:cNvSpPr>
            <a:spLocks noGrp="1"/>
          </p:cNvSpPr>
          <p:nvPr>
            <p:ph type="ftr" sz="quarter" idx="11"/>
          </p:nvPr>
        </p:nvSpPr>
        <p:spPr/>
        <p:txBody>
          <a:bodyPr/>
          <a:lstStyle>
            <a:lvl1pPr>
              <a:defRPr/>
            </a:lvl1pPr>
          </a:lstStyle>
          <a:p>
            <a:pPr>
              <a:defRPr/>
            </a:pPr>
            <a:endParaRPr lang="el-GR"/>
          </a:p>
        </p:txBody>
      </p:sp>
      <p:sp>
        <p:nvSpPr>
          <p:cNvPr id="6" name="Slide Number Placeholder 21"/>
          <p:cNvSpPr>
            <a:spLocks noGrp="1"/>
          </p:cNvSpPr>
          <p:nvPr>
            <p:ph type="sldNum" sz="quarter" idx="12"/>
          </p:nvPr>
        </p:nvSpPr>
        <p:spPr/>
        <p:txBody>
          <a:bodyPr/>
          <a:lstStyle>
            <a:lvl1pPr>
              <a:defRPr/>
            </a:lvl1pPr>
          </a:lstStyle>
          <a:p>
            <a:pPr>
              <a:defRPr/>
            </a:pPr>
            <a:fld id="{9B6B13E4-A2C4-4E00-A8CB-8917F48AEEE4}"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9D134C-52DC-4216-A8C8-D1C6E198D970}" type="datetimeFigureOut">
              <a:rPr lang="el-GR"/>
              <a:pPr>
                <a:defRPr/>
              </a:pPr>
              <a:t>4/5/2016</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BA23D93A-30BE-466D-91B8-79962E54A31F}"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27EDA894-E2DB-4AF7-A485-29A35E91C527}" type="datetimeFigureOut">
              <a:rPr lang="el-GR"/>
              <a:pPr>
                <a:defRPr/>
              </a:pPr>
              <a:t>4/5/2016</a:t>
            </a:fld>
            <a:endParaRPr lang="el-GR"/>
          </a:p>
        </p:txBody>
      </p:sp>
      <p:sp>
        <p:nvSpPr>
          <p:cNvPr id="6" name="Footer Placeholder 9"/>
          <p:cNvSpPr>
            <a:spLocks noGrp="1"/>
          </p:cNvSpPr>
          <p:nvPr>
            <p:ph type="ftr" sz="quarter" idx="11"/>
          </p:nvPr>
        </p:nvSpPr>
        <p:spPr/>
        <p:txBody>
          <a:bodyPr/>
          <a:lstStyle>
            <a:lvl1pPr>
              <a:defRPr/>
            </a:lvl1pPr>
          </a:lstStyle>
          <a:p>
            <a:pPr>
              <a:defRPr/>
            </a:pPr>
            <a:endParaRPr lang="el-GR"/>
          </a:p>
        </p:txBody>
      </p:sp>
      <p:sp>
        <p:nvSpPr>
          <p:cNvPr id="7" name="Slide Number Placeholder 21"/>
          <p:cNvSpPr>
            <a:spLocks noGrp="1"/>
          </p:cNvSpPr>
          <p:nvPr>
            <p:ph type="sldNum" sz="quarter" idx="12"/>
          </p:nvPr>
        </p:nvSpPr>
        <p:spPr/>
        <p:txBody>
          <a:bodyPr/>
          <a:lstStyle>
            <a:lvl1pPr>
              <a:defRPr/>
            </a:lvl1pPr>
          </a:lstStyle>
          <a:p>
            <a:pPr>
              <a:defRPr/>
            </a:pPr>
            <a:fld id="{DC7FBF23-03D2-4F62-BC22-7D8B7097C141}"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88DC63AF-6EC0-4380-950B-18BE80B16D88}" type="slidenum">
              <a:rPr lang="el-GR"/>
              <a:pPr>
                <a:defRPr/>
              </a:pPr>
              <a:t>‹#›</a:t>
            </a:fld>
            <a:endParaRPr lang="el-GR"/>
          </a:p>
        </p:txBody>
      </p:sp>
      <p:sp>
        <p:nvSpPr>
          <p:cNvPr id="10" name="Footer Placeholder 7"/>
          <p:cNvSpPr>
            <a:spLocks noGrp="1"/>
          </p:cNvSpPr>
          <p:nvPr>
            <p:ph type="ftr" sz="quarter" idx="11"/>
          </p:nvPr>
        </p:nvSpPr>
        <p:spPr/>
        <p:txBody>
          <a:bodyPr/>
          <a:lstStyle>
            <a:lvl1pPr>
              <a:defRPr/>
            </a:lvl1pPr>
          </a:lstStyle>
          <a:p>
            <a:pPr>
              <a:defRPr/>
            </a:pPr>
            <a:endParaRPr lang="el-GR"/>
          </a:p>
        </p:txBody>
      </p:sp>
      <p:sp>
        <p:nvSpPr>
          <p:cNvPr id="11" name="Date Placeholder 6"/>
          <p:cNvSpPr>
            <a:spLocks noGrp="1"/>
          </p:cNvSpPr>
          <p:nvPr>
            <p:ph type="dt" sz="half" idx="12"/>
          </p:nvPr>
        </p:nvSpPr>
        <p:spPr/>
        <p:txBody>
          <a:bodyPr/>
          <a:lstStyle>
            <a:lvl1pPr>
              <a:defRPr/>
            </a:lvl1pPr>
          </a:lstStyle>
          <a:p>
            <a:pPr>
              <a:defRPr/>
            </a:pPr>
            <a:fld id="{BC69F5C0-4F1B-4AC6-ADB4-48B6173BF132}" type="datetimeFigureOut">
              <a:rPr lang="el-GR"/>
              <a:pPr>
                <a:defRPr/>
              </a:pPr>
              <a:t>4/5/2016</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05E2D71B-7609-4C9E-8E1B-ED1E96AA9BA5}" type="datetimeFigureOut">
              <a:rPr lang="el-GR"/>
              <a:pPr>
                <a:defRPr/>
              </a:pPr>
              <a:t>4/5/2016</a:t>
            </a:fld>
            <a:endParaRPr lang="el-GR"/>
          </a:p>
        </p:txBody>
      </p:sp>
      <p:sp>
        <p:nvSpPr>
          <p:cNvPr id="4" name="Footer Placeholder 9"/>
          <p:cNvSpPr>
            <a:spLocks noGrp="1"/>
          </p:cNvSpPr>
          <p:nvPr>
            <p:ph type="ftr" sz="quarter" idx="11"/>
          </p:nvPr>
        </p:nvSpPr>
        <p:spPr/>
        <p:txBody>
          <a:bodyPr/>
          <a:lstStyle>
            <a:lvl1pPr>
              <a:defRPr/>
            </a:lvl1pPr>
          </a:lstStyle>
          <a:p>
            <a:pPr>
              <a:defRPr/>
            </a:pPr>
            <a:endParaRPr lang="el-GR"/>
          </a:p>
        </p:txBody>
      </p:sp>
      <p:sp>
        <p:nvSpPr>
          <p:cNvPr id="5" name="Slide Number Placeholder 21"/>
          <p:cNvSpPr>
            <a:spLocks noGrp="1"/>
          </p:cNvSpPr>
          <p:nvPr>
            <p:ph type="sldNum" sz="quarter" idx="12"/>
          </p:nvPr>
        </p:nvSpPr>
        <p:spPr/>
        <p:txBody>
          <a:bodyPr/>
          <a:lstStyle>
            <a:lvl1pPr>
              <a:defRPr/>
            </a:lvl1pPr>
          </a:lstStyle>
          <a:p>
            <a:pPr>
              <a:defRPr/>
            </a:pPr>
            <a:fld id="{D7C59DC5-2E3D-419F-BA72-BCDF51D3ACCB}"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A88A6BCB-BAD6-498E-A24B-CC5F7FDB48F8}" type="datetimeFigureOut">
              <a:rPr lang="el-GR"/>
              <a:pPr>
                <a:defRPr/>
              </a:pPr>
              <a:t>4/5/2016</a:t>
            </a:fld>
            <a:endParaRPr lang="el-GR"/>
          </a:p>
        </p:txBody>
      </p:sp>
      <p:sp>
        <p:nvSpPr>
          <p:cNvPr id="3" name="Footer Placeholder 9"/>
          <p:cNvSpPr>
            <a:spLocks noGrp="1"/>
          </p:cNvSpPr>
          <p:nvPr>
            <p:ph type="ftr" sz="quarter" idx="11"/>
          </p:nvPr>
        </p:nvSpPr>
        <p:spPr/>
        <p:txBody>
          <a:bodyPr/>
          <a:lstStyle>
            <a:lvl1pPr>
              <a:defRPr/>
            </a:lvl1pPr>
          </a:lstStyle>
          <a:p>
            <a:pPr>
              <a:defRPr/>
            </a:pPr>
            <a:endParaRPr lang="el-GR"/>
          </a:p>
        </p:txBody>
      </p:sp>
      <p:sp>
        <p:nvSpPr>
          <p:cNvPr id="4" name="Slide Number Placeholder 21"/>
          <p:cNvSpPr>
            <a:spLocks noGrp="1"/>
          </p:cNvSpPr>
          <p:nvPr>
            <p:ph type="sldNum" sz="quarter" idx="12"/>
          </p:nvPr>
        </p:nvSpPr>
        <p:spPr/>
        <p:txBody>
          <a:bodyPr/>
          <a:lstStyle>
            <a:lvl1pPr>
              <a:defRPr/>
            </a:lvl1pPr>
          </a:lstStyle>
          <a:p>
            <a:pPr>
              <a:defRPr/>
            </a:pPr>
            <a:fld id="{3FCC69C3-1815-4602-A542-F33D2D9E6376}"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7"/>
          <p:cNvSpPr>
            <a:spLocks noGrp="1"/>
          </p:cNvSpPr>
          <p:nvPr>
            <p:ph type="dt" sz="half" idx="10"/>
          </p:nvPr>
        </p:nvSpPr>
        <p:spPr/>
        <p:txBody>
          <a:bodyPr/>
          <a:lstStyle>
            <a:lvl1pPr>
              <a:defRPr/>
            </a:lvl1pPr>
          </a:lstStyle>
          <a:p>
            <a:pPr>
              <a:defRPr/>
            </a:pPr>
            <a:fld id="{4B0919DF-D678-4E67-90AC-EB2BEBEADFD8}" type="datetimeFigureOut">
              <a:rPr lang="el-GR"/>
              <a:pPr>
                <a:defRPr/>
              </a:pPr>
              <a:t>4/5/2016</a:t>
            </a:fld>
            <a:endParaRPr lang="el-GR"/>
          </a:p>
        </p:txBody>
      </p:sp>
      <p:sp>
        <p:nvSpPr>
          <p:cNvPr id="6" name="Slide Number Placeholder 8"/>
          <p:cNvSpPr>
            <a:spLocks noGrp="1"/>
          </p:cNvSpPr>
          <p:nvPr>
            <p:ph type="sldNum" sz="quarter" idx="11"/>
          </p:nvPr>
        </p:nvSpPr>
        <p:spPr/>
        <p:txBody>
          <a:bodyPr/>
          <a:lstStyle>
            <a:lvl1pPr>
              <a:defRPr/>
            </a:lvl1pPr>
          </a:lstStyle>
          <a:p>
            <a:pPr>
              <a:defRPr/>
            </a:pPr>
            <a:fld id="{B2607C3D-354C-419D-BE1F-29B678F4AEA6}" type="slidenum">
              <a:rPr lang="el-GR"/>
              <a:pPr>
                <a:defRPr/>
              </a:pPr>
              <a:t>‹#›</a:t>
            </a:fld>
            <a:endParaRPr lang="el-GR"/>
          </a:p>
        </p:txBody>
      </p:sp>
      <p:sp>
        <p:nvSpPr>
          <p:cNvPr id="7" name="Footer Placeholder 9"/>
          <p:cNvSpPr>
            <a:spLocks noGrp="1"/>
          </p:cNvSpPr>
          <p:nvPr>
            <p:ph type="ftr" sz="quarter" idx="12"/>
          </p:nvPr>
        </p:nvSpPr>
        <p:spPr/>
        <p:txBody>
          <a:bodyPr/>
          <a:lstStyle>
            <a:lvl1pPr>
              <a:defRPr/>
            </a:lvl1pPr>
          </a:lstStyle>
          <a:p>
            <a:pPr>
              <a:defRPr/>
            </a:pPr>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7"/>
          <p:cNvSpPr>
            <a:spLocks noGrp="1"/>
          </p:cNvSpPr>
          <p:nvPr>
            <p:ph type="dt" sz="half" idx="10"/>
          </p:nvPr>
        </p:nvSpPr>
        <p:spPr/>
        <p:txBody>
          <a:bodyPr/>
          <a:lstStyle>
            <a:lvl1pPr>
              <a:defRPr/>
            </a:lvl1pPr>
          </a:lstStyle>
          <a:p>
            <a:pPr>
              <a:defRPr/>
            </a:pPr>
            <a:fld id="{50324EF8-B261-4A2F-B6F0-9CF918C217BF}" type="datetimeFigureOut">
              <a:rPr lang="el-GR"/>
              <a:pPr>
                <a:defRPr/>
              </a:pPr>
              <a:t>4/5/2016</a:t>
            </a:fld>
            <a:endParaRPr lang="el-GR"/>
          </a:p>
        </p:txBody>
      </p:sp>
      <p:sp>
        <p:nvSpPr>
          <p:cNvPr id="6" name="Slide Number Placeholder 8"/>
          <p:cNvSpPr>
            <a:spLocks noGrp="1"/>
          </p:cNvSpPr>
          <p:nvPr>
            <p:ph type="sldNum" sz="quarter" idx="11"/>
          </p:nvPr>
        </p:nvSpPr>
        <p:spPr/>
        <p:txBody>
          <a:bodyPr/>
          <a:lstStyle>
            <a:lvl1pPr>
              <a:defRPr/>
            </a:lvl1pPr>
          </a:lstStyle>
          <a:p>
            <a:pPr>
              <a:defRPr/>
            </a:pPr>
            <a:fld id="{F936C72D-D607-4E40-B66B-B9AC2EC113E0}" type="slidenum">
              <a:rPr lang="el-GR"/>
              <a:pPr>
                <a:defRPr/>
              </a:pPr>
              <a:t>‹#›</a:t>
            </a:fld>
            <a:endParaRPr lang="el-GR"/>
          </a:p>
        </p:txBody>
      </p:sp>
      <p:sp>
        <p:nvSpPr>
          <p:cNvPr id="7" name="Footer Placeholder 9"/>
          <p:cNvSpPr>
            <a:spLocks noGrp="1"/>
          </p:cNvSpPr>
          <p:nvPr>
            <p:ph type="ftr" sz="quarter" idx="12"/>
          </p:nvPr>
        </p:nvSpPr>
        <p:spPr/>
        <p:txBody>
          <a:bodyPr/>
          <a:lstStyle>
            <a:lvl1pPr>
              <a:defRPr/>
            </a:lvl1pPr>
          </a:lstStyle>
          <a:p>
            <a:pPr>
              <a:defRPr/>
            </a:pP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cs typeface="+mn-cs"/>
              </a:defRPr>
            </a:lvl1pPr>
          </a:lstStyle>
          <a:p>
            <a:pPr>
              <a:defRPr/>
            </a:pPr>
            <a:fld id="{6B4A6931-0678-44E6-B5A1-A03C461A5B1E}" type="datetimeFigureOut">
              <a:rPr lang="el-GR"/>
              <a:pPr>
                <a:defRPr/>
              </a:pPr>
              <a:t>4/5/2016</a:t>
            </a:fld>
            <a:endParaRPr lang="el-G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l-G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cs typeface="+mn-cs"/>
              </a:defRPr>
            </a:lvl1pPr>
          </a:lstStyle>
          <a:p>
            <a:pPr>
              <a:defRPr/>
            </a:pPr>
            <a:fld id="{5251057F-AA14-450B-BE97-48DC9748D714}" type="slidenum">
              <a:rPr lang="el-GR"/>
              <a:pPr>
                <a:defRPr/>
              </a:pPr>
              <a:t>‹#›</a:t>
            </a:fld>
            <a:endParaRPr lang="el-G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959" r:id="rId1"/>
    <p:sldLayoutId id="2147483953" r:id="rId2"/>
    <p:sldLayoutId id="2147483960" r:id="rId3"/>
    <p:sldLayoutId id="2147483954" r:id="rId4"/>
    <p:sldLayoutId id="2147483961" r:id="rId5"/>
    <p:sldLayoutId id="2147483955" r:id="rId6"/>
    <p:sldLayoutId id="2147483956" r:id="rId7"/>
    <p:sldLayoutId id="2147483962" r:id="rId8"/>
    <p:sldLayoutId id="2147483963" r:id="rId9"/>
    <p:sldLayoutId id="2147483957" r:id="rId10"/>
    <p:sldLayoutId id="2147483958"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008ABF"/>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00729F"/>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008ABF"/>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008ABF"/>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95288" y="3716338"/>
            <a:ext cx="8497887" cy="3141662"/>
          </a:xfrm>
        </p:spPr>
        <p:txBody>
          <a:bodyPr>
            <a:normAutofit fontScale="92500" lnSpcReduction="20000"/>
          </a:bodyPr>
          <a:lstStyle/>
          <a:p>
            <a:pPr fontAlgn="auto">
              <a:spcAft>
                <a:spcPts val="0"/>
              </a:spcAft>
              <a:buFont typeface="Wingdings 2"/>
              <a:buNone/>
              <a:defRPr/>
            </a:pPr>
            <a:r>
              <a:rPr lang="el-GR" b="1" u="sng" dirty="0" smtClean="0"/>
              <a:t>Μάθημα: </a:t>
            </a:r>
          </a:p>
          <a:p>
            <a:pPr fontAlgn="auto">
              <a:spcAft>
                <a:spcPts val="0"/>
              </a:spcAft>
              <a:buFont typeface="Wingdings 2"/>
              <a:buNone/>
              <a:defRPr/>
            </a:pPr>
            <a:r>
              <a:rPr lang="el-GR" b="1" dirty="0" smtClean="0"/>
              <a:t>Διδακτική της Λογοτεχνίας</a:t>
            </a:r>
          </a:p>
          <a:p>
            <a:pPr fontAlgn="auto">
              <a:spcAft>
                <a:spcPts val="0"/>
              </a:spcAft>
              <a:buFont typeface="Wingdings 2"/>
              <a:buNone/>
              <a:defRPr/>
            </a:pPr>
            <a:endParaRPr lang="el-GR" b="1" dirty="0" smtClean="0"/>
          </a:p>
          <a:p>
            <a:pPr fontAlgn="auto">
              <a:spcAft>
                <a:spcPts val="0"/>
              </a:spcAft>
              <a:buFont typeface="Wingdings 2"/>
              <a:buNone/>
              <a:defRPr/>
            </a:pPr>
            <a:r>
              <a:rPr lang="el-GR" b="1" u="sng" dirty="0" smtClean="0"/>
              <a:t>Ονόματα: </a:t>
            </a:r>
            <a:r>
              <a:rPr lang="el-GR" b="1" dirty="0" smtClean="0"/>
              <a:t> </a:t>
            </a:r>
          </a:p>
          <a:p>
            <a:pPr fontAlgn="auto">
              <a:spcAft>
                <a:spcPts val="0"/>
              </a:spcAft>
              <a:buFont typeface="Wingdings 2"/>
              <a:buNone/>
              <a:defRPr/>
            </a:pPr>
            <a:r>
              <a:rPr lang="el-GR" b="1" dirty="0" smtClean="0"/>
              <a:t>Ανδρέου Μαρία (2798)</a:t>
            </a:r>
          </a:p>
          <a:p>
            <a:pPr fontAlgn="auto">
              <a:spcAft>
                <a:spcPts val="0"/>
              </a:spcAft>
              <a:buFont typeface="Wingdings 2"/>
              <a:buNone/>
              <a:defRPr/>
            </a:pPr>
            <a:r>
              <a:rPr lang="el-GR" b="1" dirty="0" smtClean="0"/>
              <a:t>Κωνσταντίνου Ολυμπία (2807)</a:t>
            </a:r>
          </a:p>
          <a:p>
            <a:pPr fontAlgn="auto">
              <a:spcAft>
                <a:spcPts val="0"/>
              </a:spcAft>
              <a:buFont typeface="Wingdings 2"/>
              <a:buNone/>
              <a:defRPr/>
            </a:pPr>
            <a:r>
              <a:rPr lang="el-GR" b="1" dirty="0" smtClean="0"/>
              <a:t>Παρασκευά Άντρια (2805)</a:t>
            </a:r>
          </a:p>
          <a:p>
            <a:pPr fontAlgn="auto">
              <a:spcAft>
                <a:spcPts val="0"/>
              </a:spcAft>
              <a:buFont typeface="Wingdings 2"/>
              <a:buNone/>
              <a:defRPr/>
            </a:pPr>
            <a:endParaRPr lang="el-GR" b="1" dirty="0" smtClean="0"/>
          </a:p>
          <a:p>
            <a:pPr fontAlgn="auto">
              <a:spcAft>
                <a:spcPts val="0"/>
              </a:spcAft>
              <a:buFont typeface="Wingdings 2"/>
              <a:buNone/>
              <a:defRPr/>
            </a:pPr>
            <a:r>
              <a:rPr lang="el-GR" b="1" u="sng" dirty="0" smtClean="0"/>
              <a:t>Η’ Εξάμηνο</a:t>
            </a:r>
            <a:endParaRPr lang="el-GR" b="1" dirty="0" smtClean="0"/>
          </a:p>
        </p:txBody>
      </p:sp>
      <p:sp>
        <p:nvSpPr>
          <p:cNvPr id="4" name="Title 3"/>
          <p:cNvSpPr>
            <a:spLocks noGrp="1"/>
          </p:cNvSpPr>
          <p:nvPr>
            <p:ph type="ctrTitle"/>
          </p:nvPr>
        </p:nvSpPr>
        <p:spPr>
          <a:xfrm>
            <a:off x="395536" y="1124744"/>
            <a:ext cx="8458200" cy="1470025"/>
          </a:xfrm>
        </p:spPr>
        <p:txBody>
          <a:bodyPr>
            <a:normAutofit fontScale="90000"/>
          </a:bodyPr>
          <a:lstStyle/>
          <a:p>
            <a:pPr fontAlgn="auto">
              <a:spcAft>
                <a:spcPts val="0"/>
              </a:spcAft>
              <a:defRPr/>
            </a:pPr>
            <a:r>
              <a:rPr lang="el-GR" b="1" smtClean="0"/>
              <a:t>Η λογοτεχνία στα ανθολογία του δημοτικού</a:t>
            </a:r>
            <a:endParaRPr lang="el-G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836613"/>
            <a:ext cx="8424862" cy="5448300"/>
          </a:xfrm>
        </p:spPr>
        <p:txBody>
          <a:bodyPr>
            <a:normAutofit fontScale="77500" lnSpcReduction="20000"/>
          </a:bodyPr>
          <a:lstStyle/>
          <a:p>
            <a:pPr marL="274320" indent="-274320" fontAlgn="auto">
              <a:spcAft>
                <a:spcPts val="0"/>
              </a:spcAft>
              <a:buFont typeface="Wingdings 2"/>
              <a:buNone/>
              <a:defRPr/>
            </a:pPr>
            <a:endParaRPr lang="el-GR" sz="3300" b="1" i="1" u="sng" dirty="0" smtClean="0">
              <a:solidFill>
                <a:srgbClr val="FFFFCC"/>
              </a:solidFill>
            </a:endParaRPr>
          </a:p>
          <a:p>
            <a:pPr marL="274320" indent="-274320" fontAlgn="auto">
              <a:spcAft>
                <a:spcPts val="0"/>
              </a:spcAft>
              <a:buFont typeface="Wingdings 2"/>
              <a:buNone/>
              <a:defRPr/>
            </a:pPr>
            <a:r>
              <a:rPr lang="el-GR" sz="5100" b="1" i="1" u="sng" dirty="0" smtClean="0">
                <a:solidFill>
                  <a:srgbClr val="FFFFCC"/>
                </a:solidFill>
              </a:rPr>
              <a:t>Περιεχόμενο:</a:t>
            </a:r>
          </a:p>
          <a:p>
            <a:pPr marL="274320" indent="-274320" fontAlgn="auto">
              <a:spcAft>
                <a:spcPts val="0"/>
              </a:spcAft>
              <a:buFont typeface="Wingdings 2"/>
              <a:buNone/>
              <a:defRPr/>
            </a:pPr>
            <a:endParaRPr lang="el-GR" sz="5100" b="1" i="1" u="sng" dirty="0" smtClean="0">
              <a:solidFill>
                <a:srgbClr val="FF0000"/>
              </a:solidFill>
            </a:endParaRPr>
          </a:p>
          <a:p>
            <a:pPr marL="274320" indent="-274320" fontAlgn="auto">
              <a:spcAft>
                <a:spcPts val="0"/>
              </a:spcAft>
              <a:buFont typeface="Wingdings" pitchFamily="2" charset="2"/>
              <a:buChar char="ü"/>
              <a:defRPr/>
            </a:pPr>
            <a:r>
              <a:rPr lang="el-GR" sz="2900" dirty="0" smtClean="0">
                <a:latin typeface="Comic Sans MS" pitchFamily="66" charset="0"/>
              </a:rPr>
              <a:t>Η επιλογή των κειμένων έγινε με βάση την δυνατότητα  της </a:t>
            </a:r>
            <a:r>
              <a:rPr lang="el-GR" sz="2900" dirty="0" err="1" smtClean="0">
                <a:latin typeface="Comic Sans MS" pitchFamily="66" charset="0"/>
              </a:rPr>
              <a:t>διαθεματικής</a:t>
            </a:r>
            <a:r>
              <a:rPr lang="el-GR" sz="2900" dirty="0" smtClean="0">
                <a:latin typeface="Comic Sans MS" pitchFamily="66" charset="0"/>
              </a:rPr>
              <a:t> σύνδεσης της λογοτεχνίας με άλλα μαθήματα (Γλώσσα, Ιστορία, Μελέτη περιβάλλοντος </a:t>
            </a:r>
            <a:r>
              <a:rPr lang="el-GR" sz="2900" dirty="0" err="1" smtClean="0">
                <a:latin typeface="Comic Sans MS" pitchFamily="66" charset="0"/>
              </a:rPr>
              <a:t>κ.α</a:t>
            </a:r>
            <a:r>
              <a:rPr lang="el-GR" sz="2900" dirty="0" smtClean="0">
                <a:latin typeface="Comic Sans MS" pitchFamily="66" charset="0"/>
              </a:rPr>
              <a:t>).</a:t>
            </a:r>
          </a:p>
          <a:p>
            <a:pPr marL="274320" indent="-274320" fontAlgn="auto">
              <a:spcAft>
                <a:spcPts val="0"/>
              </a:spcAft>
              <a:buFont typeface="Wingdings" pitchFamily="2" charset="2"/>
              <a:buChar char="ü"/>
              <a:defRPr/>
            </a:pPr>
            <a:r>
              <a:rPr lang="el-GR" sz="2900" dirty="0" smtClean="0">
                <a:latin typeface="Comic Sans MS" pitchFamily="66" charset="0"/>
              </a:rPr>
              <a:t>Θέματα προσιτά στους μαθητές.</a:t>
            </a:r>
          </a:p>
          <a:p>
            <a:pPr marL="274320" indent="-274320" fontAlgn="auto">
              <a:spcAft>
                <a:spcPts val="0"/>
              </a:spcAft>
              <a:buFont typeface="Wingdings" pitchFamily="2" charset="2"/>
              <a:buChar char="ü"/>
              <a:defRPr/>
            </a:pPr>
            <a:r>
              <a:rPr lang="el-GR" sz="2900" dirty="0" smtClean="0">
                <a:latin typeface="Comic Sans MS" pitchFamily="66" charset="0"/>
              </a:rPr>
              <a:t>Ενεργοποίηση της προϋπάρχουσας γνώσης μέσα από τα βιώματα και τις εμπειρίες των μαθητών.</a:t>
            </a:r>
          </a:p>
          <a:p>
            <a:pPr marL="274320" indent="-274320" fontAlgn="auto">
              <a:spcAft>
                <a:spcPts val="0"/>
              </a:spcAft>
              <a:buFont typeface="Wingdings" pitchFamily="2" charset="2"/>
              <a:buChar char="ü"/>
              <a:defRPr/>
            </a:pPr>
            <a:r>
              <a:rPr lang="el-GR" sz="2900" dirty="0" smtClean="0">
                <a:latin typeface="Comic Sans MS" pitchFamily="66" charset="0"/>
              </a:rPr>
              <a:t>Τα κείμενα έχουν ιδιαίτερο ενδιαφέρον  για τα παιδιά, καθώς εκφράζουν σύγχρονους προβληματισμούς και επίκαιρα θέματα.</a:t>
            </a:r>
          </a:p>
          <a:p>
            <a:pPr marL="274320" indent="-274320" fontAlgn="auto">
              <a:spcAft>
                <a:spcPts val="0"/>
              </a:spcAft>
              <a:buFont typeface="Wingdings" pitchFamily="2" charset="2"/>
              <a:buChar char="ü"/>
              <a:defRPr/>
            </a:pPr>
            <a:r>
              <a:rPr lang="el-GR" sz="2900" dirty="0" smtClean="0">
                <a:latin typeface="Comic Sans MS" pitchFamily="66" charset="0"/>
              </a:rPr>
              <a:t>Τα μεταφρασμένα έργα οδηγούν στην γνωριμία των παιδιών με άλλους πολιτισμούς.</a:t>
            </a:r>
          </a:p>
          <a:p>
            <a:pPr marL="274320" indent="-274320" fontAlgn="auto">
              <a:spcAft>
                <a:spcPts val="0"/>
              </a:spcAft>
              <a:buFont typeface="Wingdings" pitchFamily="2" charset="2"/>
              <a:buChar char="ü"/>
              <a:defRPr/>
            </a:pPr>
            <a:r>
              <a:rPr lang="el-GR" sz="2900" dirty="0" smtClean="0">
                <a:latin typeface="Comic Sans MS" pitchFamily="66" charset="0"/>
              </a:rPr>
              <a:t>Γνωριμία της ιστορικής εμπειρίας ενός λαού, συνδέοντας την ταυτόχρονα με τις παραδόσεις άλλων λαών.</a:t>
            </a:r>
          </a:p>
          <a:p>
            <a:pPr marL="274320" indent="-274320" fontAlgn="auto">
              <a:spcAft>
                <a:spcPts val="0"/>
              </a:spcAft>
              <a:buFont typeface="Wingdings 2"/>
              <a:buNone/>
              <a:defRPr/>
            </a:pPr>
            <a:endParaRPr lang="el-GR" sz="900" dirty="0" smtClean="0"/>
          </a:p>
          <a:p>
            <a:pPr marL="274320" indent="-274320" fontAlgn="auto">
              <a:spcAft>
                <a:spcPts val="0"/>
              </a:spcAft>
              <a:buFont typeface="Wingdings" pitchFamily="2" charset="2"/>
              <a:buChar char="v"/>
              <a:defRPr/>
            </a:pPr>
            <a:endParaRPr lang="el-GR" dirty="0" smtClean="0"/>
          </a:p>
          <a:p>
            <a:pPr marL="274320" indent="-274320" fontAlgn="auto">
              <a:spcAft>
                <a:spcPts val="0"/>
              </a:spcAft>
              <a:buFont typeface="Wingdings 2"/>
              <a:buNone/>
              <a:defRPr/>
            </a:pPr>
            <a:endParaRPr lang="el-GR" dirty="0" smtClean="0"/>
          </a:p>
        </p:txBody>
      </p:sp>
      <p:sp>
        <p:nvSpPr>
          <p:cNvPr id="2" name="Title 1"/>
          <p:cNvSpPr>
            <a:spLocks noGrp="1"/>
          </p:cNvSpPr>
          <p:nvPr>
            <p:ph type="title"/>
          </p:nvPr>
        </p:nvSpPr>
        <p:spPr>
          <a:xfrm>
            <a:off x="683568" y="0"/>
            <a:ext cx="7498080" cy="1143000"/>
          </a:xfrm>
        </p:spPr>
        <p:txBody>
          <a:bodyPr/>
          <a:lstStyle/>
          <a:p>
            <a:pPr algn="ctr" fontAlgn="auto">
              <a:spcAft>
                <a:spcPts val="0"/>
              </a:spcAft>
              <a:defRPr/>
            </a:pPr>
            <a:r>
              <a:rPr lang="el-GR" sz="3600" smtClean="0">
                <a:solidFill>
                  <a:srgbClr val="FFFFCC"/>
                </a:solidFill>
                <a:latin typeface="Comic Sans MS" pitchFamily="66" charset="0"/>
              </a:rPr>
              <a:t>ΕΡΜΗΝΕΙΑ </a:t>
            </a:r>
            <a:endParaRPr lang="el-GR" sz="3600">
              <a:solidFill>
                <a:srgbClr val="FFFFCC"/>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55650" y="1052513"/>
            <a:ext cx="7632700" cy="4897437"/>
          </a:xfrm>
        </p:spPr>
        <p:txBody>
          <a:bodyPr>
            <a:normAutofit fontScale="92500"/>
          </a:bodyPr>
          <a:lstStyle/>
          <a:p>
            <a:pPr marL="596646" indent="-514350" fontAlgn="auto">
              <a:spcAft>
                <a:spcPts val="0"/>
              </a:spcAft>
              <a:buFont typeface="Wingdings 2"/>
              <a:buNone/>
              <a:defRPr/>
            </a:pPr>
            <a:r>
              <a:rPr lang="el-GR" sz="3300" b="1" u="sng" dirty="0" smtClean="0">
                <a:solidFill>
                  <a:srgbClr val="FFFFCC"/>
                </a:solidFill>
                <a:latin typeface="Comic Sans MS" pitchFamily="66" charset="0"/>
              </a:rPr>
              <a:t>Ερωτήσεις και δραστηριότητες:                                                          </a:t>
            </a:r>
          </a:p>
          <a:p>
            <a:pPr marL="640080" lvl="1" indent="-274320" fontAlgn="auto">
              <a:spcAft>
                <a:spcPts val="0"/>
              </a:spcAft>
              <a:buClr>
                <a:schemeClr val="accent2">
                  <a:shade val="75000"/>
                </a:schemeClr>
              </a:buClr>
              <a:buFont typeface="Wingdings" pitchFamily="2" charset="2"/>
              <a:buChar char="ü"/>
              <a:defRPr/>
            </a:pPr>
            <a:r>
              <a:rPr lang="el-GR" sz="2800" dirty="0" smtClean="0">
                <a:latin typeface="Comic Sans MS" pitchFamily="66" charset="0"/>
              </a:rPr>
              <a:t>Σύνδεση  με  Εικαστικά , Μουσική και Θέατρο</a:t>
            </a:r>
          </a:p>
          <a:p>
            <a:pPr marL="640080" lvl="1" indent="-274320" fontAlgn="auto">
              <a:spcAft>
                <a:spcPts val="0"/>
              </a:spcAft>
              <a:buClr>
                <a:schemeClr val="accent2">
                  <a:shade val="75000"/>
                </a:schemeClr>
              </a:buClr>
              <a:buFont typeface="Wingdings" pitchFamily="2" charset="2"/>
              <a:buChar char="ü"/>
              <a:defRPr/>
            </a:pPr>
            <a:r>
              <a:rPr lang="el-GR" sz="2600" dirty="0" smtClean="0">
                <a:latin typeface="Comic Sans MS" pitchFamily="66" charset="0"/>
              </a:rPr>
              <a:t>Ενεργοποίηση του μαθητή.</a:t>
            </a:r>
          </a:p>
          <a:p>
            <a:pPr marL="640080" lvl="1" indent="-274320" fontAlgn="auto">
              <a:spcAft>
                <a:spcPts val="0"/>
              </a:spcAft>
              <a:buClr>
                <a:schemeClr val="accent2">
                  <a:shade val="75000"/>
                </a:schemeClr>
              </a:buClr>
              <a:buFont typeface="Wingdings" pitchFamily="2" charset="2"/>
              <a:buChar char="ü"/>
              <a:defRPr/>
            </a:pPr>
            <a:r>
              <a:rPr lang="el-GR" sz="2600" dirty="0" smtClean="0">
                <a:latin typeface="Comic Sans MS" pitchFamily="66" charset="0"/>
              </a:rPr>
              <a:t>Αξιολόγηση κατανόησης του κειμένου.</a:t>
            </a:r>
          </a:p>
          <a:p>
            <a:pPr marL="640080" lvl="1" indent="-274320" fontAlgn="auto">
              <a:spcAft>
                <a:spcPts val="0"/>
              </a:spcAft>
              <a:buClr>
                <a:schemeClr val="accent2">
                  <a:shade val="75000"/>
                </a:schemeClr>
              </a:buClr>
              <a:buFont typeface="Wingdings" pitchFamily="2" charset="2"/>
              <a:buChar char="ü"/>
              <a:defRPr/>
            </a:pPr>
            <a:r>
              <a:rPr lang="el-GR" sz="2600" dirty="0" smtClean="0">
                <a:latin typeface="Comic Sans MS" pitchFamily="66" charset="0"/>
              </a:rPr>
              <a:t>Διατύπωση απόψεων.</a:t>
            </a:r>
          </a:p>
          <a:p>
            <a:pPr marL="640080" lvl="1" indent="-274320" fontAlgn="auto">
              <a:spcAft>
                <a:spcPts val="0"/>
              </a:spcAft>
              <a:buClr>
                <a:schemeClr val="accent2">
                  <a:shade val="75000"/>
                </a:schemeClr>
              </a:buClr>
              <a:buFont typeface="Wingdings" pitchFamily="2" charset="2"/>
              <a:buChar char="ü"/>
              <a:defRPr/>
            </a:pPr>
            <a:r>
              <a:rPr lang="el-GR" sz="2600" dirty="0" smtClean="0">
                <a:latin typeface="Comic Sans MS" pitchFamily="66" charset="0"/>
              </a:rPr>
              <a:t>Άσκηση κριτικής. </a:t>
            </a:r>
          </a:p>
          <a:p>
            <a:pPr marL="640080" lvl="1" indent="-274320" fontAlgn="auto">
              <a:spcAft>
                <a:spcPts val="0"/>
              </a:spcAft>
              <a:buClr>
                <a:schemeClr val="accent2">
                  <a:shade val="75000"/>
                </a:schemeClr>
              </a:buClr>
              <a:buFont typeface="Wingdings" pitchFamily="2" charset="2"/>
              <a:buChar char="ü"/>
              <a:defRPr/>
            </a:pPr>
            <a:endParaRPr lang="el-GR" sz="2600" dirty="0" smtClean="0">
              <a:latin typeface="Comic Sans MS" pitchFamily="66" charset="0"/>
            </a:endParaRPr>
          </a:p>
          <a:p>
            <a:pPr marL="640080" lvl="1" indent="-274320" fontAlgn="auto">
              <a:spcAft>
                <a:spcPts val="0"/>
              </a:spcAft>
              <a:buClr>
                <a:schemeClr val="accent2">
                  <a:shade val="75000"/>
                </a:schemeClr>
              </a:buClr>
              <a:buFont typeface="Wingdings 2"/>
              <a:buNone/>
              <a:defRPr/>
            </a:pPr>
            <a:endParaRPr lang="el-GR" sz="900" dirty="0" smtClean="0">
              <a:latin typeface="Comic Sans MS" pitchFamily="66" charset="0"/>
            </a:endParaRPr>
          </a:p>
          <a:p>
            <a:pPr marL="640080" lvl="1" indent="-274320" fontAlgn="auto">
              <a:spcAft>
                <a:spcPts val="0"/>
              </a:spcAft>
              <a:buClr>
                <a:schemeClr val="accent2">
                  <a:shade val="75000"/>
                </a:schemeClr>
              </a:buClr>
              <a:buFont typeface="Wingdings 2"/>
              <a:buNone/>
              <a:defRPr/>
            </a:pPr>
            <a:endParaRPr lang="el-GR" sz="900" dirty="0" smtClean="0">
              <a:latin typeface="Comic Sans MS" pitchFamily="66" charset="0"/>
            </a:endParaRPr>
          </a:p>
          <a:p>
            <a:pPr marL="274320" indent="-274320" fontAlgn="auto">
              <a:spcAft>
                <a:spcPts val="0"/>
              </a:spcAft>
              <a:buFont typeface="Wingdings 2"/>
              <a:buNone/>
              <a:defRPr/>
            </a:pPr>
            <a:r>
              <a:rPr lang="el-GR" sz="3300" b="1" u="sng" dirty="0" smtClean="0">
                <a:solidFill>
                  <a:srgbClr val="FFFFCC"/>
                </a:solidFill>
                <a:latin typeface="Comic Sans MS" pitchFamily="66" charset="0"/>
              </a:rPr>
              <a:t>Βιβλιογραφία:</a:t>
            </a:r>
          </a:p>
          <a:p>
            <a:pPr marL="640080" lvl="1" indent="-274320" fontAlgn="auto">
              <a:spcAft>
                <a:spcPts val="0"/>
              </a:spcAft>
              <a:buClr>
                <a:schemeClr val="accent2">
                  <a:shade val="75000"/>
                </a:schemeClr>
              </a:buClr>
              <a:buFont typeface="Wingdings" pitchFamily="2" charset="2"/>
              <a:buChar char="ü"/>
              <a:defRPr/>
            </a:pPr>
            <a:r>
              <a:rPr lang="el-GR" dirty="0" smtClean="0">
                <a:latin typeface="Comic Sans MS" pitchFamily="66" charset="0"/>
              </a:rPr>
              <a:t>Δυνατότητα εμβάθυνσης στο συγκεκριμένο θέμα.</a:t>
            </a:r>
          </a:p>
          <a:p>
            <a:pPr marL="640080" lvl="1" indent="-274320" fontAlgn="auto">
              <a:spcAft>
                <a:spcPts val="0"/>
              </a:spcAft>
              <a:buClr>
                <a:schemeClr val="accent2">
                  <a:shade val="75000"/>
                </a:schemeClr>
              </a:buClr>
              <a:buFont typeface="Wingdings" pitchFamily="2" charset="2"/>
              <a:buChar char="ü"/>
              <a:defRPr/>
            </a:pPr>
            <a:r>
              <a:rPr lang="el-GR" dirty="0" smtClean="0">
                <a:latin typeface="Comic Sans MS" pitchFamily="66" charset="0"/>
              </a:rPr>
              <a:t>Διεύρυνση λογοτεχνικού ορίζοντα.</a:t>
            </a:r>
            <a:endParaRPr lang="el-GR"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50825" y="2033588"/>
            <a:ext cx="8713788" cy="4348162"/>
          </a:xfrm>
        </p:spPr>
        <p:txBody>
          <a:bodyPr>
            <a:normAutofit fontScale="85000" lnSpcReduction="20000"/>
          </a:bodyPr>
          <a:lstStyle/>
          <a:p>
            <a:pPr fontAlgn="auto">
              <a:spcAft>
                <a:spcPts val="0"/>
              </a:spcAft>
              <a:buFont typeface="Wingdings 2"/>
              <a:buNone/>
              <a:defRPr/>
            </a:pPr>
            <a:r>
              <a:rPr lang="el-GR" sz="2400" b="1" u="sng" dirty="0" smtClean="0">
                <a:solidFill>
                  <a:srgbClr val="FFFFCC"/>
                </a:solidFill>
                <a:latin typeface="Comic Sans MS" pitchFamily="66" charset="0"/>
              </a:rPr>
              <a:t>Σκοπός: </a:t>
            </a:r>
          </a:p>
          <a:p>
            <a:pPr fontAlgn="auto">
              <a:spcAft>
                <a:spcPts val="0"/>
              </a:spcAft>
              <a:buFont typeface="Wingdings 2"/>
              <a:buNone/>
              <a:defRPr/>
            </a:pPr>
            <a:r>
              <a:rPr lang="el-GR" sz="2400" dirty="0" smtClean="0">
                <a:solidFill>
                  <a:schemeClr val="tx1"/>
                </a:solidFill>
                <a:latin typeface="Comic Sans MS" pitchFamily="66" charset="0"/>
              </a:rPr>
              <a:t>Η σταδιακή εξοικείωση του μαθητή των μεγαλύτερων τάξεων με την εθνική, αλλά και την παγκόσμια λογοτεχνία καθώς και με πιο επεξεργασμένες και διευρυμένες δυνατότητες της γλώσσας.</a:t>
            </a:r>
          </a:p>
          <a:p>
            <a:pPr fontAlgn="auto">
              <a:spcAft>
                <a:spcPts val="0"/>
              </a:spcAft>
              <a:buFont typeface="Wingdings 2"/>
              <a:buNone/>
              <a:defRPr/>
            </a:pPr>
            <a:endParaRPr lang="en-GB" sz="2400" dirty="0" smtClean="0">
              <a:solidFill>
                <a:schemeClr val="tx1"/>
              </a:solidFill>
              <a:latin typeface="Comic Sans MS" pitchFamily="66" charset="0"/>
            </a:endParaRPr>
          </a:p>
          <a:p>
            <a:pPr fontAlgn="auto">
              <a:spcAft>
                <a:spcPts val="0"/>
              </a:spcAft>
              <a:buFont typeface="Wingdings 2"/>
              <a:buNone/>
              <a:defRPr/>
            </a:pPr>
            <a:r>
              <a:rPr lang="el-GR" sz="2400" b="1" u="sng" dirty="0" smtClean="0">
                <a:solidFill>
                  <a:srgbClr val="FFFFCC"/>
                </a:solidFill>
                <a:latin typeface="Comic Sans MS" pitchFamily="66" charset="0"/>
              </a:rPr>
              <a:t>Στόχοι:</a:t>
            </a:r>
          </a:p>
          <a:p>
            <a:pPr fontAlgn="auto">
              <a:spcAft>
                <a:spcPts val="0"/>
              </a:spcAft>
              <a:buFont typeface="Wingdings" pitchFamily="2" charset="2"/>
              <a:buChar char="Ø"/>
              <a:defRPr/>
            </a:pPr>
            <a:r>
              <a:rPr lang="el-GR" sz="2400" dirty="0" smtClean="0">
                <a:solidFill>
                  <a:schemeClr val="tx1"/>
                </a:solidFill>
                <a:latin typeface="Comic Sans MS" pitchFamily="66" charset="0"/>
              </a:rPr>
              <a:t>Διευρύνει </a:t>
            </a:r>
            <a:r>
              <a:rPr lang="el-GR" sz="2400" dirty="0">
                <a:solidFill>
                  <a:schemeClr val="tx1"/>
                </a:solidFill>
                <a:latin typeface="Comic Sans MS" pitchFamily="66" charset="0"/>
              </a:rPr>
              <a:t>την αναγνωστική ικανότητα προσεγγίζοντας και το βιωματικό λόγο. </a:t>
            </a:r>
            <a:endParaRPr lang="en-US" sz="2400" dirty="0" smtClean="0">
              <a:solidFill>
                <a:schemeClr val="tx1"/>
              </a:solidFill>
              <a:latin typeface="Comic Sans MS" pitchFamily="66" charset="0"/>
            </a:endParaRPr>
          </a:p>
          <a:p>
            <a:pPr fontAlgn="auto">
              <a:spcAft>
                <a:spcPts val="0"/>
              </a:spcAft>
              <a:buFont typeface="Wingdings" pitchFamily="2" charset="2"/>
              <a:buChar char="Ø"/>
              <a:defRPr/>
            </a:pPr>
            <a:r>
              <a:rPr lang="el-GR" sz="2400" dirty="0" smtClean="0">
                <a:solidFill>
                  <a:schemeClr val="tx1"/>
                </a:solidFill>
                <a:latin typeface="Comic Sans MS" pitchFamily="66" charset="0"/>
              </a:rPr>
              <a:t>Κατανοεί </a:t>
            </a:r>
            <a:r>
              <a:rPr lang="el-GR" sz="2400" dirty="0">
                <a:solidFill>
                  <a:schemeClr val="tx1"/>
                </a:solidFill>
                <a:latin typeface="Comic Sans MS" pitchFamily="66" charset="0"/>
              </a:rPr>
              <a:t>τον τρόπο με τον οποίο ο συγγραφέας χρησιμοποιεί τα γλωσσικά μέσα, για να προκαλέσει τις εντυπώσεις που θέλει. 	</a:t>
            </a:r>
            <a:endParaRPr lang="en-GB" sz="2400" dirty="0" smtClean="0">
              <a:solidFill>
                <a:schemeClr val="tx1"/>
              </a:solidFill>
              <a:latin typeface="Comic Sans MS" pitchFamily="66" charset="0"/>
            </a:endParaRPr>
          </a:p>
          <a:p>
            <a:pPr fontAlgn="auto">
              <a:spcAft>
                <a:spcPts val="0"/>
              </a:spcAft>
              <a:buFont typeface="Wingdings" pitchFamily="2" charset="2"/>
              <a:buChar char="Ø"/>
              <a:defRPr/>
            </a:pPr>
            <a:r>
              <a:rPr lang="el-GR" sz="2400" dirty="0" smtClean="0">
                <a:solidFill>
                  <a:schemeClr val="tx1"/>
                </a:solidFill>
                <a:latin typeface="Comic Sans MS" pitchFamily="66" charset="0"/>
              </a:rPr>
              <a:t>Εξοικειώνεται </a:t>
            </a:r>
            <a:r>
              <a:rPr lang="el-GR" sz="2400" dirty="0">
                <a:solidFill>
                  <a:schemeClr val="tx1"/>
                </a:solidFill>
                <a:latin typeface="Comic Sans MS" pitchFamily="66" charset="0"/>
              </a:rPr>
              <a:t>με στοιχεία δομής και περιεχομένου </a:t>
            </a:r>
            <a:r>
              <a:rPr lang="el-GR" sz="2400" dirty="0" smtClean="0">
                <a:solidFill>
                  <a:schemeClr val="tx1"/>
                </a:solidFill>
                <a:latin typeface="Comic Sans MS" pitchFamily="66" charset="0"/>
              </a:rPr>
              <a:t>των</a:t>
            </a:r>
            <a:r>
              <a:rPr lang="en-GB" sz="2400" dirty="0">
                <a:solidFill>
                  <a:schemeClr val="tx1"/>
                </a:solidFill>
                <a:latin typeface="Comic Sans MS" pitchFamily="66" charset="0"/>
              </a:rPr>
              <a:t> </a:t>
            </a:r>
            <a:r>
              <a:rPr lang="el-GR" sz="2400" dirty="0" smtClean="0">
                <a:solidFill>
                  <a:schemeClr val="tx1"/>
                </a:solidFill>
                <a:latin typeface="Comic Sans MS" pitchFamily="66" charset="0"/>
              </a:rPr>
              <a:t>λογοτεχνικών κειμένων.   </a:t>
            </a:r>
            <a:endParaRPr lang="en-US" sz="2400" dirty="0" smtClean="0">
              <a:solidFill>
                <a:schemeClr val="tx1"/>
              </a:solidFill>
              <a:latin typeface="Comic Sans MS" pitchFamily="66" charset="0"/>
            </a:endParaRPr>
          </a:p>
          <a:p>
            <a:pPr fontAlgn="auto">
              <a:spcAft>
                <a:spcPts val="0"/>
              </a:spcAft>
              <a:buFont typeface="Wingdings" pitchFamily="2" charset="2"/>
              <a:buChar char="Ø"/>
              <a:defRPr/>
            </a:pPr>
            <a:r>
              <a:rPr lang="el-GR" sz="2400" dirty="0" smtClean="0">
                <a:solidFill>
                  <a:schemeClr val="tx1"/>
                </a:solidFill>
                <a:latin typeface="Comic Sans MS" pitchFamily="66" charset="0"/>
              </a:rPr>
              <a:t>Εξηγεί </a:t>
            </a:r>
            <a:r>
              <a:rPr lang="el-GR" sz="2400" dirty="0">
                <a:solidFill>
                  <a:schemeClr val="tx1"/>
                </a:solidFill>
                <a:latin typeface="Comic Sans MS" pitchFamily="66" charset="0"/>
              </a:rPr>
              <a:t>το νόημα κειμένων με απαιτητική σύνταξη, λεξιλόγιο και νοηματική δομή. </a:t>
            </a:r>
          </a:p>
          <a:p>
            <a:pPr algn="just" fontAlgn="auto">
              <a:spcAft>
                <a:spcPts val="0"/>
              </a:spcAft>
              <a:buFont typeface="Wingdings 2"/>
              <a:buNone/>
              <a:defRPr/>
            </a:pPr>
            <a:endParaRPr lang="el-GR" sz="2000" dirty="0">
              <a:solidFill>
                <a:schemeClr val="tx1"/>
              </a:solidFill>
              <a:latin typeface="Comic Sans MS" pitchFamily="66" charset="0"/>
            </a:endParaRPr>
          </a:p>
          <a:p>
            <a:pPr fontAlgn="auto">
              <a:spcAft>
                <a:spcPts val="0"/>
              </a:spcAft>
              <a:buFont typeface="Wingdings 2"/>
              <a:buNone/>
              <a:defRPr/>
            </a:pPr>
            <a:endParaRPr lang="el-GR" dirty="0"/>
          </a:p>
        </p:txBody>
      </p:sp>
      <p:sp>
        <p:nvSpPr>
          <p:cNvPr id="2" name="Title 1"/>
          <p:cNvSpPr>
            <a:spLocks noGrp="1"/>
          </p:cNvSpPr>
          <p:nvPr>
            <p:ph type="ctrTitle"/>
          </p:nvPr>
        </p:nvSpPr>
        <p:spPr>
          <a:xfrm>
            <a:off x="683568" y="188640"/>
            <a:ext cx="7772400" cy="1470025"/>
          </a:xfrm>
        </p:spPr>
        <p:txBody>
          <a:bodyPr>
            <a:normAutofit/>
          </a:bodyPr>
          <a:lstStyle/>
          <a:p>
            <a:pPr fontAlgn="auto">
              <a:spcAft>
                <a:spcPts val="0"/>
              </a:spcAft>
              <a:defRPr/>
            </a:pPr>
            <a:r>
              <a:rPr lang="el-GR" sz="2800" b="1" smtClean="0">
                <a:solidFill>
                  <a:srgbClr val="FFFFCC"/>
                </a:solidFill>
                <a:latin typeface="Comic Sans MS" pitchFamily="66" charset="0"/>
              </a:rPr>
              <a:t>ΣΤΟΧΟΙ ΛΟΓΟΤΕΧΝΙΑΣ Γ΄ ΚΑΙ Δ΄ ΔΗΜΟΤΙΚΟΥ ΔΕΠΠΣ – ΑΠΣ</a:t>
            </a:r>
            <a:endParaRPr lang="el-GR" sz="2800" b="1">
              <a:solidFill>
                <a:srgbClr val="FFFFCC"/>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0" y="908050"/>
            <a:ext cx="7570788" cy="5018088"/>
          </a:xfrm>
        </p:spPr>
        <p:txBody>
          <a:bodyPr/>
          <a:lstStyle/>
          <a:p>
            <a:pPr algn="just">
              <a:buFont typeface="Wingdings" pitchFamily="2" charset="2"/>
              <a:buChar char="Ø"/>
            </a:pPr>
            <a:r>
              <a:rPr lang="el-GR" smtClean="0">
                <a:latin typeface="Comic Sans MS" pitchFamily="66" charset="0"/>
              </a:rPr>
              <a:t>Εξοικειώνονται διαισθητικά με απλά κείμενα νεωτερικής λογοτεχνίας. </a:t>
            </a:r>
          </a:p>
          <a:p>
            <a:pPr algn="just">
              <a:buFont typeface="Wingdings 2" pitchFamily="18" charset="2"/>
              <a:buNone/>
            </a:pPr>
            <a:endParaRPr lang="el-GR" smtClean="0">
              <a:latin typeface="Comic Sans MS" pitchFamily="66" charset="0"/>
            </a:endParaRPr>
          </a:p>
          <a:p>
            <a:pPr algn="just">
              <a:buFont typeface="Wingdings" pitchFamily="2" charset="2"/>
              <a:buChar char="Ø"/>
            </a:pPr>
            <a:r>
              <a:rPr lang="el-GR" smtClean="0">
                <a:latin typeface="Comic Sans MS" pitchFamily="66" charset="0"/>
              </a:rPr>
              <a:t>Προσεγγίζει βαθμιαία ένα ευρύ φάσμα κατάλληλων κειμένων των κυριότερων εκπροσώπων και ειδών της ελληνικής λογοτεχνίας σε όλη τη χρονική και γεωγραφική της έκταση. 	</a:t>
            </a:r>
          </a:p>
          <a:p>
            <a:pPr algn="just">
              <a:buFont typeface="Wingdings 2" pitchFamily="18" charset="2"/>
              <a:buNone/>
            </a:pPr>
            <a:endParaRPr lang="el-GR" smtClean="0">
              <a:latin typeface="Comic Sans MS" pitchFamily="66" charset="0"/>
            </a:endParaRPr>
          </a:p>
          <a:p>
            <a:pPr algn="just">
              <a:buFont typeface="Wingdings" pitchFamily="2" charset="2"/>
              <a:buChar char="Ø"/>
            </a:pPr>
            <a:r>
              <a:rPr lang="el-GR" smtClean="0">
                <a:latin typeface="Comic Sans MS" pitchFamily="66" charset="0"/>
              </a:rPr>
              <a:t>Γνωρίζει δειγματικά κείμενα βαλκανικής και παγκόσμιας λογοτεχνίας.</a:t>
            </a:r>
            <a:endParaRPr lang="el-G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1285875"/>
            <a:ext cx="5143500" cy="5572125"/>
          </a:xfrm>
        </p:spPr>
        <p:txBody>
          <a:bodyPr>
            <a:normAutofit fontScale="77500" lnSpcReduction="20000"/>
          </a:bodyPr>
          <a:lstStyle/>
          <a:p>
            <a:pPr marL="274320" indent="-274320" algn="just" fontAlgn="auto">
              <a:spcAft>
                <a:spcPts val="0"/>
              </a:spcAft>
              <a:buFont typeface="Wingdings 2"/>
              <a:buNone/>
              <a:defRPr/>
            </a:pPr>
            <a:r>
              <a:rPr lang="el-GR" sz="3000" b="1" u="sng" dirty="0" smtClean="0">
                <a:latin typeface="Comic Sans MS" pitchFamily="66" charset="0"/>
              </a:rPr>
              <a:t>Α) Θεματικές Ενότητες:</a:t>
            </a:r>
          </a:p>
          <a:p>
            <a:pPr marL="274320" indent="-274320" algn="just" fontAlgn="auto">
              <a:spcAft>
                <a:spcPts val="0"/>
              </a:spcAft>
              <a:buFont typeface="Wingdings" pitchFamily="2" charset="2"/>
              <a:buChar char="Ø"/>
              <a:defRPr/>
            </a:pPr>
            <a:r>
              <a:rPr lang="el-GR" sz="3000" dirty="0" smtClean="0">
                <a:latin typeface="Comic Sans MS" pitchFamily="66" charset="0"/>
              </a:rPr>
              <a:t>«</a:t>
            </a:r>
            <a:r>
              <a:rPr lang="el-GR" sz="3000" dirty="0" err="1" smtClean="0">
                <a:latin typeface="Comic Sans MS" pitchFamily="66" charset="0"/>
              </a:rPr>
              <a:t>Πέσαν</a:t>
            </a:r>
            <a:r>
              <a:rPr lang="el-GR" sz="3000" dirty="0" smtClean="0">
                <a:latin typeface="Comic Sans MS" pitchFamily="66" charset="0"/>
              </a:rPr>
              <a:t> τ’ άνθη στην ποδιά σου, άστρα γέμισε ο γιαλός» – Κείμενα για την φύση και την οικολογία.</a:t>
            </a:r>
          </a:p>
          <a:p>
            <a:pPr marL="274320" indent="-274320" algn="just" fontAlgn="auto">
              <a:spcAft>
                <a:spcPts val="0"/>
              </a:spcAft>
              <a:buFont typeface="Wingdings 2"/>
              <a:buNone/>
              <a:defRPr/>
            </a:pPr>
            <a:endParaRPr lang="el-GR" sz="3000" dirty="0" smtClean="0">
              <a:latin typeface="Comic Sans MS" pitchFamily="66" charset="0"/>
            </a:endParaRPr>
          </a:p>
          <a:p>
            <a:pPr marL="274320" indent="-274320" algn="just" fontAlgn="auto">
              <a:spcAft>
                <a:spcPts val="0"/>
              </a:spcAft>
              <a:buFont typeface="Wingdings" pitchFamily="2" charset="2"/>
              <a:buChar char="Ø"/>
              <a:defRPr/>
            </a:pPr>
            <a:r>
              <a:rPr lang="el-GR" sz="3000" dirty="0" smtClean="0">
                <a:latin typeface="Comic Sans MS" pitchFamily="66" charset="0"/>
              </a:rPr>
              <a:t>«Και πάμε. Εμάς προσμένει το σπιτάκι» – Κείμενα για την οικογένεια. </a:t>
            </a:r>
          </a:p>
          <a:p>
            <a:pPr marL="274320" indent="-274320" algn="just" fontAlgn="auto">
              <a:spcAft>
                <a:spcPts val="0"/>
              </a:spcAft>
              <a:buFont typeface="Wingdings 2"/>
              <a:buNone/>
              <a:defRPr/>
            </a:pPr>
            <a:endParaRPr lang="el-GR" sz="3000" dirty="0" smtClean="0">
              <a:latin typeface="Comic Sans MS" pitchFamily="66" charset="0"/>
            </a:endParaRPr>
          </a:p>
          <a:p>
            <a:pPr marL="274320" indent="-274320" algn="just" fontAlgn="auto">
              <a:spcAft>
                <a:spcPts val="0"/>
              </a:spcAft>
              <a:buFont typeface="Wingdings" pitchFamily="2" charset="2"/>
              <a:buChar char="Ø"/>
              <a:defRPr/>
            </a:pPr>
            <a:r>
              <a:rPr lang="el-GR" sz="3000" dirty="0" smtClean="0">
                <a:latin typeface="Comic Sans MS" pitchFamily="66" charset="0"/>
              </a:rPr>
              <a:t>«Κόκκινη κλωστή δεμένη» – Κείμενα από την παράδοση. </a:t>
            </a:r>
          </a:p>
          <a:p>
            <a:pPr marL="274320" indent="-274320" algn="just" fontAlgn="auto">
              <a:spcAft>
                <a:spcPts val="0"/>
              </a:spcAft>
              <a:buFont typeface="Wingdings 2"/>
              <a:buNone/>
              <a:defRPr/>
            </a:pPr>
            <a:endParaRPr lang="el-GR" sz="3000" dirty="0" smtClean="0">
              <a:latin typeface="Comic Sans MS" pitchFamily="66" charset="0"/>
            </a:endParaRPr>
          </a:p>
          <a:p>
            <a:pPr marL="274320" indent="-274320" algn="just" fontAlgn="auto">
              <a:spcAft>
                <a:spcPts val="0"/>
              </a:spcAft>
              <a:buFont typeface="Wingdings" pitchFamily="2" charset="2"/>
              <a:buChar char="Ø"/>
              <a:defRPr/>
            </a:pPr>
            <a:r>
              <a:rPr lang="el-GR" sz="3000" dirty="0" smtClean="0">
                <a:latin typeface="Comic Sans MS" pitchFamily="66" charset="0"/>
              </a:rPr>
              <a:t>«Ψαλμωδίες γλυκές με τα πρώτα- πρώτα Δόξα σοι»  - Κείμενα για τη Θρησκεία. </a:t>
            </a:r>
          </a:p>
          <a:p>
            <a:pPr marL="274320" indent="-274320" algn="just" fontAlgn="auto">
              <a:spcAft>
                <a:spcPts val="0"/>
              </a:spcAft>
              <a:buFont typeface="Wingdings 2"/>
              <a:buNone/>
              <a:defRPr/>
            </a:pPr>
            <a:endParaRPr lang="el-GR" dirty="0" smtClean="0"/>
          </a:p>
        </p:txBody>
      </p:sp>
      <p:sp>
        <p:nvSpPr>
          <p:cNvPr id="2" name="Title 1"/>
          <p:cNvSpPr>
            <a:spLocks noGrp="1"/>
          </p:cNvSpPr>
          <p:nvPr>
            <p:ph type="title"/>
          </p:nvPr>
        </p:nvSpPr>
        <p:spPr>
          <a:xfrm>
            <a:off x="428596" y="0"/>
            <a:ext cx="8229600" cy="1143000"/>
          </a:xfrm>
        </p:spPr>
        <p:txBody>
          <a:bodyPr>
            <a:normAutofit fontScale="90000"/>
          </a:bodyPr>
          <a:lstStyle/>
          <a:p>
            <a:pPr algn="ctr" fontAlgn="auto">
              <a:spcAft>
                <a:spcPts val="0"/>
              </a:spcAft>
              <a:defRPr/>
            </a:pPr>
            <a:r>
              <a:rPr lang="el-GR" b="1" smtClean="0">
                <a:solidFill>
                  <a:srgbClr val="FFFFCC"/>
                </a:solidFill>
                <a:latin typeface="Comic Sans MS" pitchFamily="66" charset="0"/>
              </a:rPr>
              <a:t>Δομή Ανθολογίου Γ’ και Δ’ δημοτικού</a:t>
            </a:r>
            <a:endParaRPr lang="el-GR" b="1">
              <a:solidFill>
                <a:srgbClr val="FFFFCC"/>
              </a:solidFill>
              <a:latin typeface="Comic Sans MS" pitchFamily="66" charset="0"/>
            </a:endParaRPr>
          </a:p>
        </p:txBody>
      </p:sp>
      <p:pic>
        <p:nvPicPr>
          <p:cNvPr id="20484" name="Picture 2"/>
          <p:cNvPicPr>
            <a:picLocks noChangeAspect="1" noChangeArrowheads="1"/>
          </p:cNvPicPr>
          <p:nvPr/>
        </p:nvPicPr>
        <p:blipFill>
          <a:blip r:embed="rId2"/>
          <a:srcRect l="48315" t="11719" r="21486" b="19920"/>
          <a:stretch>
            <a:fillRect/>
          </a:stretch>
        </p:blipFill>
        <p:spPr bwMode="auto">
          <a:xfrm>
            <a:off x="5429250" y="1714500"/>
            <a:ext cx="3198813" cy="4071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260350"/>
            <a:ext cx="8362950" cy="5865813"/>
          </a:xfrm>
        </p:spPr>
        <p:txBody>
          <a:bodyPr/>
          <a:lstStyle/>
          <a:p>
            <a:pPr>
              <a:buFont typeface="Wingdings" pitchFamily="2" charset="2"/>
              <a:buChar char="Ø"/>
            </a:pPr>
            <a:r>
              <a:rPr lang="el-GR" sz="2800" smtClean="0">
                <a:latin typeface="Comic Sans MS" pitchFamily="66" charset="0"/>
              </a:rPr>
              <a:t>«Όμορφη μου, καλή, γλυκιά πατρίδα» - Κείμενα από την Ιστορία, </a:t>
            </a:r>
          </a:p>
          <a:p>
            <a:pPr>
              <a:buFont typeface="Wingdings" pitchFamily="2" charset="2"/>
              <a:buChar char="Ø"/>
            </a:pPr>
            <a:endParaRPr lang="el-GR" sz="2800" smtClean="0">
              <a:latin typeface="Comic Sans MS" pitchFamily="66" charset="0"/>
            </a:endParaRPr>
          </a:p>
          <a:p>
            <a:pPr>
              <a:buFont typeface="Wingdings" pitchFamily="2" charset="2"/>
              <a:buChar char="Ø"/>
            </a:pPr>
            <a:r>
              <a:rPr lang="el-GR" sz="2800" smtClean="0">
                <a:latin typeface="Comic Sans MS" pitchFamily="66" charset="0"/>
              </a:rPr>
              <a:t>«Υγεία μου, πλούτη μου» – Κείμενα για την υγεία και τον αθλητισμό, </a:t>
            </a:r>
          </a:p>
          <a:p>
            <a:pPr>
              <a:buFont typeface="Wingdings" pitchFamily="2" charset="2"/>
              <a:buChar char="Ø"/>
            </a:pPr>
            <a:endParaRPr lang="el-GR" sz="2800" smtClean="0">
              <a:latin typeface="Comic Sans MS" pitchFamily="66" charset="0"/>
            </a:endParaRPr>
          </a:p>
          <a:p>
            <a:pPr>
              <a:buFont typeface="Wingdings" pitchFamily="2" charset="2"/>
              <a:buChar char="Ø"/>
            </a:pPr>
            <a:r>
              <a:rPr lang="el-GR" sz="2800" smtClean="0">
                <a:latin typeface="Comic Sans MS" pitchFamily="66" charset="0"/>
              </a:rPr>
              <a:t>«Να φτιάξω ένα κόσμο που τίποτα δεν θα του λείπει»</a:t>
            </a:r>
            <a:r>
              <a:rPr lang="en-US" sz="2800" smtClean="0">
                <a:latin typeface="Comic Sans MS" pitchFamily="66" charset="0"/>
              </a:rPr>
              <a:t> - </a:t>
            </a:r>
            <a:r>
              <a:rPr lang="el-GR" sz="2800" smtClean="0">
                <a:latin typeface="Comic Sans MS" pitchFamily="66" charset="0"/>
              </a:rPr>
              <a:t>Κείμενα για την κοινωνία, </a:t>
            </a:r>
          </a:p>
          <a:p>
            <a:pPr>
              <a:buFont typeface="Wingdings" pitchFamily="2" charset="2"/>
              <a:buChar char="Ø"/>
            </a:pPr>
            <a:endParaRPr lang="el-GR" sz="2800" smtClean="0">
              <a:latin typeface="Comic Sans MS" pitchFamily="66" charset="0"/>
            </a:endParaRPr>
          </a:p>
          <a:p>
            <a:pPr>
              <a:buFont typeface="Wingdings" pitchFamily="2" charset="2"/>
              <a:buChar char="Ø"/>
            </a:pPr>
            <a:r>
              <a:rPr lang="el-GR" sz="2800" smtClean="0">
                <a:latin typeface="Comic Sans MS" pitchFamily="66" charset="0"/>
              </a:rPr>
              <a:t>«Με προορισμό την επόμενη χιλιετία» – Κείμενα για την τεχνολογία και τον επιστημονική φαντασία. </a:t>
            </a:r>
          </a:p>
          <a:p>
            <a:pPr>
              <a:buFont typeface="Wingdings 2" pitchFamily="18" charset="2"/>
              <a:buNone/>
            </a:pPr>
            <a:endParaRPr lang="el-GR" sz="2800" smtClean="0">
              <a:latin typeface="Comic Sans MS" pitchFamily="66" charset="0"/>
            </a:endParaRPr>
          </a:p>
          <a:p>
            <a:pPr>
              <a:buFont typeface="Wingdings 2" pitchFamily="18" charset="2"/>
              <a:buBlip>
                <a:blip r:embed="rId2"/>
              </a:buBlip>
            </a:pPr>
            <a:endParaRPr lang="el-GR" sz="2800" smtClean="0">
              <a:latin typeface="Comic Sans MS" pitchFamily="66" charset="0"/>
            </a:endParaRPr>
          </a:p>
          <a:p>
            <a:pPr>
              <a:buFont typeface="Wingdings 2" pitchFamily="18" charset="2"/>
              <a:buBlip>
                <a:blip r:embed="rId2"/>
              </a:buBlip>
            </a:pPr>
            <a:endParaRPr lang="el-GR" sz="2800" smtClean="0">
              <a:latin typeface="Comic Sans MS" pitchFamily="66" charset="0"/>
            </a:endParaRPr>
          </a:p>
          <a:p>
            <a:pPr>
              <a:buFont typeface="Wingdings 2" pitchFamily="18" charset="2"/>
              <a:buNone/>
            </a:pPr>
            <a:endParaRPr lang="el-G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484313"/>
            <a:ext cx="8748712" cy="5113337"/>
          </a:xfrm>
        </p:spPr>
        <p:txBody>
          <a:bodyPr/>
          <a:lstStyle/>
          <a:p>
            <a:r>
              <a:rPr lang="el-GR" smtClean="0">
                <a:latin typeface="Comic Sans MS" pitchFamily="66" charset="0"/>
              </a:rPr>
              <a:t>Ερωτήσεις-δραστηριότητες: απλές και συλλογικές </a:t>
            </a:r>
          </a:p>
          <a:p>
            <a:r>
              <a:rPr lang="el-GR" smtClean="0">
                <a:latin typeface="Comic Sans MS" pitchFamily="66" charset="0"/>
              </a:rPr>
              <a:t>Οι δημιουργικές δραστηριότητες (δραματοποιήσεις, ζωγραφικές αποδόσεις, συνέχειες στην εξέλιξη του κειμένου κ.λπ.), ενισχύουν την αυτενέργεια και τη δημιουργικότητα του μαθητή.</a:t>
            </a:r>
          </a:p>
          <a:p>
            <a:r>
              <a:rPr lang="el-GR" smtClean="0">
                <a:latin typeface="Comic Sans MS" pitchFamily="66" charset="0"/>
              </a:rPr>
              <a:t>Λειτουργούν διαθεματικά συνδέοντας τη λογοτεχνία με την τέχνη (ζωγραφική- λογοτεχνία, μουσική-λογοτεχνία κ.ά.)</a:t>
            </a:r>
          </a:p>
          <a:p>
            <a:r>
              <a:rPr lang="el-GR" smtClean="0">
                <a:latin typeface="Comic Sans MS" pitchFamily="66" charset="0"/>
              </a:rPr>
              <a:t>Στόχος: σύνδεση του παιδιού µε τη τεχνολογία (γι’ αυτό και προτείνεται η χρήση τεχνολογικών μέσων).</a:t>
            </a:r>
          </a:p>
        </p:txBody>
      </p:sp>
      <p:sp>
        <p:nvSpPr>
          <p:cNvPr id="2" name="Title 1"/>
          <p:cNvSpPr>
            <a:spLocks noGrp="1"/>
          </p:cNvSpPr>
          <p:nvPr>
            <p:ph type="title"/>
          </p:nvPr>
        </p:nvSpPr>
        <p:spPr>
          <a:xfrm>
            <a:off x="683568" y="476672"/>
            <a:ext cx="7498080" cy="1143000"/>
          </a:xfrm>
        </p:spPr>
        <p:txBody>
          <a:bodyPr>
            <a:normAutofit fontScale="90000"/>
          </a:bodyPr>
          <a:lstStyle/>
          <a:p>
            <a:pPr fontAlgn="auto">
              <a:spcAft>
                <a:spcPts val="0"/>
              </a:spcAft>
              <a:defRPr/>
            </a:pPr>
            <a:r>
              <a:rPr lang="el-GR" smtClean="0">
                <a:solidFill>
                  <a:srgbClr val="FFFFCC"/>
                </a:solidFill>
                <a:latin typeface="Comic Sans MS" pitchFamily="66" charset="0"/>
              </a:rPr>
              <a:t>Β) </a:t>
            </a:r>
            <a:r>
              <a:rPr lang="el-GR" sz="4400" smtClean="0">
                <a:solidFill>
                  <a:srgbClr val="FFFFCC"/>
                </a:solidFill>
                <a:latin typeface="Comic Sans MS" pitchFamily="66" charset="0"/>
              </a:rPr>
              <a:t>Δραστηριότητες και ερωτήσεις</a:t>
            </a:r>
            <a:br>
              <a:rPr lang="el-GR" sz="4400" smtClean="0">
                <a:solidFill>
                  <a:srgbClr val="FFFFCC"/>
                </a:solidFill>
                <a:latin typeface="Comic Sans MS" pitchFamily="66" charset="0"/>
              </a:rPr>
            </a:br>
            <a:endParaRPr lang="el-GR">
              <a:solidFill>
                <a:srgbClr val="FFFF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125538"/>
            <a:ext cx="7777163" cy="1511300"/>
          </a:xfrm>
        </p:spPr>
        <p:txBody>
          <a:bodyPr/>
          <a:lstStyle/>
          <a:p>
            <a:pPr>
              <a:buFont typeface="Wingdings 2" pitchFamily="18" charset="2"/>
              <a:buNone/>
            </a:pPr>
            <a:r>
              <a:rPr lang="el-GR" smtClean="0">
                <a:latin typeface="Comic Sans MS" pitchFamily="66" charset="0"/>
              </a:rPr>
              <a:t>Παρουσιάζονται λίγα λόγια για τον συγγραφέα του κειμένου, γενικά για τη ζωή του αλλά και για το έργο του</a:t>
            </a:r>
            <a:r>
              <a:rPr lang="el-GR" smtClean="0"/>
              <a:t>.</a:t>
            </a:r>
          </a:p>
          <a:p>
            <a:pPr>
              <a:buFont typeface="Wingdings 2" pitchFamily="18" charset="2"/>
              <a:buNone/>
            </a:pPr>
            <a:endParaRPr lang="el-GR" smtClean="0"/>
          </a:p>
          <a:p>
            <a:pPr>
              <a:buFont typeface="Wingdings 2" pitchFamily="18" charset="2"/>
              <a:buNone/>
            </a:pPr>
            <a:endParaRPr lang="el-GR" smtClean="0"/>
          </a:p>
          <a:p>
            <a:pPr>
              <a:buFont typeface="Wingdings 2" pitchFamily="18" charset="2"/>
              <a:buNone/>
            </a:pPr>
            <a:endParaRPr lang="el-GR" smtClean="0"/>
          </a:p>
          <a:p>
            <a:pPr>
              <a:buFont typeface="Wingdings 2" pitchFamily="18" charset="2"/>
              <a:buNone/>
            </a:pPr>
            <a:endParaRPr lang="el-GR" smtClean="0"/>
          </a:p>
          <a:p>
            <a:pPr>
              <a:buFont typeface="Wingdings 2" pitchFamily="18" charset="2"/>
              <a:buNone/>
            </a:pPr>
            <a:endParaRPr lang="el-GR" smtClean="0"/>
          </a:p>
          <a:p>
            <a:pPr>
              <a:buFont typeface="Wingdings 2" pitchFamily="18" charset="2"/>
              <a:buNone/>
            </a:pPr>
            <a:endParaRPr lang="el-GR" smtClean="0"/>
          </a:p>
        </p:txBody>
      </p:sp>
      <p:sp>
        <p:nvSpPr>
          <p:cNvPr id="2" name="Title 1"/>
          <p:cNvSpPr>
            <a:spLocks noGrp="1"/>
          </p:cNvSpPr>
          <p:nvPr>
            <p:ph type="title"/>
          </p:nvPr>
        </p:nvSpPr>
        <p:spPr>
          <a:xfrm>
            <a:off x="1435608" y="274638"/>
            <a:ext cx="6232736" cy="922114"/>
          </a:xfrm>
        </p:spPr>
        <p:txBody>
          <a:bodyPr/>
          <a:lstStyle/>
          <a:p>
            <a:pPr algn="ctr" fontAlgn="auto">
              <a:spcAft>
                <a:spcPts val="0"/>
              </a:spcAft>
              <a:defRPr/>
            </a:pPr>
            <a:r>
              <a:rPr lang="el-GR" sz="4000" b="1" smtClean="0">
                <a:solidFill>
                  <a:srgbClr val="FFFFCC"/>
                </a:solidFill>
                <a:latin typeface="Comic Sans MS" pitchFamily="66" charset="0"/>
              </a:rPr>
              <a:t>Γ) Μικρές Βιογραφίες </a:t>
            </a:r>
            <a:endParaRPr lang="el-GR" sz="4000" b="1">
              <a:solidFill>
                <a:srgbClr val="FFFFCC"/>
              </a:solidFill>
              <a:latin typeface="Comic Sans MS" pitchFamily="66" charset="0"/>
            </a:endParaRPr>
          </a:p>
        </p:txBody>
      </p:sp>
      <p:sp>
        <p:nvSpPr>
          <p:cNvPr id="4" name="Title 1"/>
          <p:cNvSpPr txBox="1">
            <a:spLocks/>
          </p:cNvSpPr>
          <p:nvPr/>
        </p:nvSpPr>
        <p:spPr>
          <a:xfrm>
            <a:off x="684213" y="3141663"/>
            <a:ext cx="7343775" cy="792162"/>
          </a:xfrm>
          <a:prstGeom prst="rect">
            <a:avLst/>
          </a:prstGeom>
        </p:spPr>
        <p:txBody>
          <a:bodyPr anchor="ctr">
            <a:normAutofit/>
          </a:bodyPr>
          <a:lstStyle/>
          <a:p>
            <a:pPr algn="ctr" fontAlgn="auto">
              <a:spcAft>
                <a:spcPts val="0"/>
              </a:spcAft>
              <a:defRPr/>
            </a:pPr>
            <a:r>
              <a:rPr lang="el-GR" sz="4000" b="1" dirty="0">
                <a:solidFill>
                  <a:srgbClr val="FFFFCC"/>
                </a:solidFill>
                <a:effectLst>
                  <a:outerShdw blurRad="50000" dist="30000" dir="5400000" algn="tl" rotWithShape="0">
                    <a:srgbClr val="000000">
                      <a:alpha val="30000"/>
                    </a:srgbClr>
                  </a:outerShdw>
                </a:effectLst>
                <a:latin typeface="Comic Sans MS" pitchFamily="66" charset="0"/>
                <a:ea typeface="+mj-ea"/>
                <a:cs typeface="+mj-cs"/>
              </a:rPr>
              <a:t>Δ) Βιβλιοθήκη </a:t>
            </a:r>
            <a:endParaRPr lang="el-GR" sz="4000" b="1" dirty="0">
              <a:solidFill>
                <a:srgbClr val="FFFFCC"/>
              </a:solidFill>
              <a:effectLst>
                <a:outerShdw blurRad="50000" dist="30000" dir="5400000" algn="tl" rotWithShape="0">
                  <a:srgbClr val="000000">
                    <a:alpha val="30000"/>
                  </a:srgbClr>
                </a:outerShdw>
              </a:effectLst>
              <a:latin typeface="Comic Sans MS" pitchFamily="66" charset="0"/>
              <a:ea typeface="+mj-ea"/>
              <a:cs typeface="+mj-cs"/>
            </a:endParaRPr>
          </a:p>
        </p:txBody>
      </p:sp>
      <p:sp>
        <p:nvSpPr>
          <p:cNvPr id="5" name="Content Placeholder 2"/>
          <p:cNvSpPr txBox="1">
            <a:spLocks/>
          </p:cNvSpPr>
          <p:nvPr/>
        </p:nvSpPr>
        <p:spPr>
          <a:xfrm>
            <a:off x="684213" y="4005263"/>
            <a:ext cx="7456487" cy="2341562"/>
          </a:xfrm>
          <a:prstGeom prst="rect">
            <a:avLst/>
          </a:prstGeom>
        </p:spPr>
        <p:txBody>
          <a:bodyPr>
            <a:normAutofit fontScale="92500" lnSpcReduction="10000"/>
          </a:bodyPr>
          <a:lstStyle/>
          <a:p>
            <a:pPr marL="365760" indent="-283464" fontAlgn="auto">
              <a:spcBef>
                <a:spcPts val="600"/>
              </a:spcBef>
              <a:spcAft>
                <a:spcPts val="0"/>
              </a:spcAft>
              <a:buClr>
                <a:schemeClr val="accent1"/>
              </a:buClr>
              <a:buSzPct val="80000"/>
              <a:defRPr/>
            </a:pPr>
            <a:r>
              <a:rPr lang="el-GR" sz="3200" dirty="0">
                <a:latin typeface="Comic Sans MS" pitchFamily="66" charset="0"/>
                <a:cs typeface="+mn-cs"/>
              </a:rPr>
              <a:t>Περιλαμβάνονται διάφορες προτάσεις βιβλίων, τα οποία σχετίζονται με το κάθε κείμενο και έχουν ως σκοπό την ενίσχυση και καλλιέργεια του πνεύματος της φιλομάθειας. </a:t>
            </a:r>
          </a:p>
          <a:p>
            <a:pPr marL="365760" indent="-283464" fontAlgn="auto">
              <a:spcBef>
                <a:spcPts val="600"/>
              </a:spcBef>
              <a:spcAft>
                <a:spcPts val="0"/>
              </a:spcAft>
              <a:buClr>
                <a:schemeClr val="accent1"/>
              </a:buClr>
              <a:buSzPct val="80000"/>
              <a:buFont typeface="Wingdings 2"/>
              <a:buNone/>
              <a:defRPr/>
            </a:pPr>
            <a:endParaRPr lang="el-GR" sz="3200" dirty="0">
              <a:latin typeface="+mn-lt"/>
              <a:cs typeface="+mn-cs"/>
            </a:endParaRPr>
          </a:p>
          <a:p>
            <a:pPr marL="365760" indent="-283464" fontAlgn="auto">
              <a:spcBef>
                <a:spcPts val="600"/>
              </a:spcBef>
              <a:spcAft>
                <a:spcPts val="0"/>
              </a:spcAft>
              <a:buClr>
                <a:schemeClr val="accent1"/>
              </a:buClr>
              <a:buSzPct val="80000"/>
              <a:buFont typeface="Wingdings 2"/>
              <a:buNone/>
              <a:defRPr/>
            </a:pPr>
            <a:endParaRPr lang="el-GR" sz="3200" dirty="0">
              <a:latin typeface="+mn-lt"/>
              <a:cs typeface="+mn-cs"/>
            </a:endParaRPr>
          </a:p>
          <a:p>
            <a:pPr marL="365760" indent="-283464" fontAlgn="auto">
              <a:spcBef>
                <a:spcPts val="600"/>
              </a:spcBef>
              <a:spcAft>
                <a:spcPts val="0"/>
              </a:spcAft>
              <a:buClr>
                <a:schemeClr val="accent1"/>
              </a:buClr>
              <a:buSzPct val="80000"/>
              <a:buFont typeface="Wingdings 2"/>
              <a:buNone/>
              <a:defRPr/>
            </a:pPr>
            <a:endParaRPr lang="el-GR" sz="32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srcRect l="33176" t="18042" r="34061" b="6358"/>
          <a:stretch>
            <a:fillRect/>
          </a:stretch>
        </p:blipFill>
        <p:spPr>
          <a:xfrm>
            <a:off x="1979613" y="38100"/>
            <a:ext cx="5256212" cy="68199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404813"/>
            <a:ext cx="8323262" cy="5843587"/>
          </a:xfrm>
        </p:spPr>
        <p:txBody>
          <a:bodyPr>
            <a:normAutofit lnSpcReduction="10000"/>
          </a:bodyPr>
          <a:lstStyle/>
          <a:p>
            <a:pPr marL="274320" indent="-274320" algn="just" fontAlgn="auto">
              <a:spcAft>
                <a:spcPts val="0"/>
              </a:spcAft>
              <a:buFont typeface="Wingdings 2"/>
              <a:buNone/>
              <a:defRPr/>
            </a:pPr>
            <a:r>
              <a:rPr lang="el-GR" b="1" u="sng" dirty="0" smtClean="0">
                <a:solidFill>
                  <a:srgbClr val="FFFFCC"/>
                </a:solidFill>
                <a:latin typeface="Comic Sans MS" pitchFamily="66" charset="0"/>
              </a:rPr>
              <a:t>Δ) Βιβλίο Δασκάλου</a:t>
            </a:r>
          </a:p>
          <a:p>
            <a:pPr marL="274320" indent="-274320" algn="just" fontAlgn="auto">
              <a:spcAft>
                <a:spcPts val="0"/>
              </a:spcAft>
              <a:buFont typeface="Wingdings 2"/>
              <a:buChar char=""/>
              <a:defRPr/>
            </a:pPr>
            <a:r>
              <a:rPr lang="el-GR" dirty="0" smtClean="0">
                <a:latin typeface="Comic Sans MS" pitchFamily="66" charset="0"/>
              </a:rPr>
              <a:t>Λειτουργεί ως γενικός οδηγός, στον οποίο εξετάζονται τα κυριότερα ζητήματα που αφορούν τη λογοτεχνική απόλαυση των κειμένων, με ενδεικτικές και όχι υποχρεωτικές δραστηριότητες για την καλύτερη προσέγγισή τους. </a:t>
            </a:r>
          </a:p>
          <a:p>
            <a:pPr marL="274320" indent="-274320" algn="just" fontAlgn="auto">
              <a:spcAft>
                <a:spcPts val="0"/>
              </a:spcAft>
              <a:buFont typeface="Wingdings 2"/>
              <a:buChar char=""/>
              <a:defRPr/>
            </a:pPr>
            <a:r>
              <a:rPr lang="el-GR" dirty="0" smtClean="0">
                <a:latin typeface="Comic Sans MS" pitchFamily="66" charset="0"/>
              </a:rPr>
              <a:t>Γίνεται αναφορά σε όλα τα κείμενα του Ανθολογίου, για κάθε ενότητα καταγράφεται μια διδασκαλία που θα μπορούσε να γίνει, καθώς και εναλλακτικές προσεγγίσεις.</a:t>
            </a:r>
            <a:endParaRPr lang="el-GR" u="sng" dirty="0" smtClean="0">
              <a:latin typeface="Comic Sans MS" pitchFamily="66" charset="0"/>
            </a:endParaRPr>
          </a:p>
          <a:p>
            <a:pPr marL="274320" indent="-274320" algn="just" fontAlgn="auto">
              <a:spcAft>
                <a:spcPts val="0"/>
              </a:spcAft>
              <a:buFont typeface="Wingdings 2"/>
              <a:buChar char=""/>
              <a:defRPr/>
            </a:pPr>
            <a:r>
              <a:rPr lang="el-GR" dirty="0" smtClean="0">
                <a:latin typeface="Comic Sans MS" pitchFamily="66" charset="0"/>
              </a:rPr>
              <a:t>Υπενθύμιση των σκοπών και στόχων της λογοτεχνίας του δημοτικού.</a:t>
            </a:r>
          </a:p>
          <a:p>
            <a:pPr marL="274320" indent="-274320" algn="just" fontAlgn="auto">
              <a:spcAft>
                <a:spcPts val="0"/>
              </a:spcAft>
              <a:buFont typeface="Wingdings 2"/>
              <a:buChar char=""/>
              <a:defRPr/>
            </a:pPr>
            <a:r>
              <a:rPr lang="el-GR" dirty="0" smtClean="0">
                <a:latin typeface="Comic Sans MS" pitchFamily="66" charset="0"/>
              </a:rPr>
              <a:t>Λόγοι επιλογής των κειμένων</a:t>
            </a:r>
          </a:p>
          <a:p>
            <a:pPr marL="274320" indent="-274320" algn="just" fontAlgn="auto">
              <a:spcAft>
                <a:spcPts val="0"/>
              </a:spcAft>
              <a:buFont typeface="Wingdings 2"/>
              <a:buChar char=""/>
              <a:defRPr/>
            </a:pPr>
            <a:r>
              <a:rPr lang="el-GR" dirty="0" err="1" smtClean="0">
                <a:latin typeface="Comic Sans MS" pitchFamily="66" charset="0"/>
              </a:rPr>
              <a:t>Διαθεματικότητα</a:t>
            </a:r>
            <a:r>
              <a:rPr lang="el-GR" dirty="0" smtClean="0">
                <a:latin typeface="Comic Sans MS" pitchFamily="66" charset="0"/>
              </a:rPr>
              <a:t> των λογοτεχνικών κειμένων (θέατρο, εικαστικά, γλώσσα κτλ)</a:t>
            </a:r>
          </a:p>
          <a:p>
            <a:pPr marL="274320" indent="-274320" algn="just" fontAlgn="auto">
              <a:spcAft>
                <a:spcPts val="0"/>
              </a:spcAft>
              <a:buFont typeface="Wingdings 2"/>
              <a:buNone/>
              <a:defRPr/>
            </a:pPr>
            <a:endParaRPr lang="el-GR" b="1" i="1" u="sng" dirty="0" smtClean="0"/>
          </a:p>
          <a:p>
            <a:pPr marL="274320" indent="-274320" algn="just" fontAlgn="auto">
              <a:spcAft>
                <a:spcPts val="0"/>
              </a:spcAft>
              <a:buFont typeface="Wingdings 2"/>
              <a:buNone/>
              <a:defRPr/>
            </a:pPr>
            <a:endParaRPr lang="el-GR" b="1" i="1" u="sn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2420938"/>
            <a:ext cx="8640762" cy="5400675"/>
          </a:xfrm>
        </p:spPr>
        <p:txBody>
          <a:bodyPr/>
          <a:lstStyle/>
          <a:p>
            <a:r>
              <a:rPr lang="el-GR" i="1" smtClean="0">
                <a:latin typeface="Comic Sans MS" pitchFamily="66" charset="0"/>
              </a:rPr>
              <a:t>Το δελφίνι – Α΄ &amp; Β΄ Δημοτικού, ΟΕΔΒ, Αθήνα 2006.</a:t>
            </a:r>
          </a:p>
          <a:p>
            <a:endParaRPr lang="el-GR" i="1" smtClean="0">
              <a:latin typeface="Comic Sans MS" pitchFamily="66" charset="0"/>
            </a:endParaRPr>
          </a:p>
          <a:p>
            <a:pPr>
              <a:lnSpc>
                <a:spcPct val="120000"/>
              </a:lnSpc>
            </a:pPr>
            <a:r>
              <a:rPr lang="el-GR" smtClean="0">
                <a:latin typeface="Comic Sans MS" pitchFamily="66" charset="0"/>
              </a:rPr>
              <a:t> </a:t>
            </a:r>
            <a:r>
              <a:rPr lang="el-GR" i="1" smtClean="0">
                <a:latin typeface="Comic Sans MS" pitchFamily="66" charset="0"/>
              </a:rPr>
              <a:t>Στο σχολειό του κόσμου – Γ΄&amp; Δ΄ Δημοτικού, ΟΕΔΒ,</a:t>
            </a:r>
            <a:r>
              <a:rPr lang="en-US" i="1" smtClean="0">
                <a:latin typeface="Comic Sans MS" pitchFamily="66" charset="0"/>
              </a:rPr>
              <a:t> </a:t>
            </a:r>
            <a:r>
              <a:rPr lang="el-GR" smtClean="0">
                <a:latin typeface="Comic Sans MS" pitchFamily="66" charset="0"/>
              </a:rPr>
              <a:t>Αθήνα 2006.</a:t>
            </a:r>
          </a:p>
          <a:p>
            <a:pPr>
              <a:lnSpc>
                <a:spcPct val="120000"/>
              </a:lnSpc>
            </a:pPr>
            <a:endParaRPr lang="el-GR" smtClean="0">
              <a:latin typeface="Comic Sans MS" pitchFamily="66" charset="0"/>
            </a:endParaRPr>
          </a:p>
          <a:p>
            <a:pPr>
              <a:lnSpc>
                <a:spcPct val="120000"/>
              </a:lnSpc>
            </a:pPr>
            <a:r>
              <a:rPr lang="el-GR" i="1" smtClean="0">
                <a:latin typeface="Comic Sans MS" pitchFamily="66" charset="0"/>
              </a:rPr>
              <a:t>Με λογισμό και μ’ όνειρο – Ε΄ &amp; ΣΤ΄ Δημοτικού,</a:t>
            </a:r>
            <a:r>
              <a:rPr lang="en-US" i="1" smtClean="0">
                <a:latin typeface="Comic Sans MS" pitchFamily="66" charset="0"/>
              </a:rPr>
              <a:t> </a:t>
            </a:r>
            <a:r>
              <a:rPr lang="el-GR" smtClean="0">
                <a:latin typeface="Comic Sans MS" pitchFamily="66" charset="0"/>
              </a:rPr>
              <a:t>ΟΕΔΒ, Αθήνα 2001.</a:t>
            </a:r>
          </a:p>
          <a:p>
            <a:pPr>
              <a:lnSpc>
                <a:spcPct val="120000"/>
              </a:lnSpc>
              <a:buFont typeface="Wingdings 2" pitchFamily="18" charset="2"/>
              <a:buNone/>
            </a:pPr>
            <a:endParaRPr lang="el-GR" smtClean="0">
              <a:latin typeface="Comic Sans MS" pitchFamily="66" charset="0"/>
            </a:endParaRPr>
          </a:p>
          <a:p>
            <a:pPr lvl="1">
              <a:lnSpc>
                <a:spcPct val="120000"/>
              </a:lnSpc>
            </a:pPr>
            <a:endParaRPr lang="el-GR" smtClean="0">
              <a:latin typeface="Comic Sans MS" pitchFamily="66" charset="0"/>
            </a:endParaRPr>
          </a:p>
        </p:txBody>
      </p:sp>
      <p:sp>
        <p:nvSpPr>
          <p:cNvPr id="2" name="Title 1"/>
          <p:cNvSpPr>
            <a:spLocks noGrp="1"/>
          </p:cNvSpPr>
          <p:nvPr>
            <p:ph type="title"/>
          </p:nvPr>
        </p:nvSpPr>
        <p:spPr>
          <a:xfrm>
            <a:off x="1043608" y="1484784"/>
            <a:ext cx="7498080" cy="1143000"/>
          </a:xfrm>
        </p:spPr>
        <p:txBody>
          <a:bodyPr>
            <a:normAutofit fontScale="90000"/>
          </a:bodyPr>
          <a:lstStyle/>
          <a:p>
            <a:pPr algn="ctr" fontAlgn="auto">
              <a:spcAft>
                <a:spcPts val="0"/>
              </a:spcAft>
              <a:defRPr/>
            </a:pPr>
            <a:r>
              <a:rPr lang="el-GR" sz="6000" b="1" u="sng" smtClean="0">
                <a:latin typeface="Comic Sans MS" pitchFamily="66" charset="0"/>
              </a:rPr>
              <a:t>Ανθολόγια λογοτεχνικών κειμένων</a:t>
            </a:r>
            <a:br>
              <a:rPr lang="el-GR" sz="6000" b="1" u="sng" smtClean="0">
                <a:latin typeface="Comic Sans MS" pitchFamily="66" charset="0"/>
              </a:rPr>
            </a:br>
            <a:endParaRPr lang="el-GR" sz="6000" b="1" u="sng">
              <a:solidFill>
                <a:schemeClr val="tx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8688"/>
            <a:ext cx="9144000" cy="6072187"/>
          </a:xfrm>
        </p:spPr>
        <p:txBody>
          <a:bodyPr/>
          <a:lstStyle/>
          <a:p>
            <a:pPr algn="just">
              <a:buFont typeface="Wingdings 2" pitchFamily="18" charset="2"/>
              <a:buNone/>
            </a:pPr>
            <a:r>
              <a:rPr lang="el-GR" sz="2000" b="1" u="sng" smtClean="0">
                <a:solidFill>
                  <a:srgbClr val="FFFFCC"/>
                </a:solidFill>
                <a:latin typeface="Comic Sans MS" pitchFamily="66" charset="0"/>
              </a:rPr>
              <a:t>Λόγοι επιλογής κειμένων</a:t>
            </a:r>
            <a:r>
              <a:rPr lang="el-GR" sz="2000" b="1" smtClean="0">
                <a:solidFill>
                  <a:srgbClr val="FFFFCC"/>
                </a:solidFill>
                <a:latin typeface="Comic Sans MS" pitchFamily="66" charset="0"/>
              </a:rPr>
              <a:t>: </a:t>
            </a:r>
          </a:p>
          <a:p>
            <a:pPr algn="just"/>
            <a:r>
              <a:rPr lang="el-GR" sz="2000" smtClean="0">
                <a:latin typeface="Comic Sans MS" pitchFamily="66" charset="0"/>
              </a:rPr>
              <a:t>Στόχος: να καλύψουν τη σύγχρονη λογοτεχνία, προετοιμάζοντας το παιδί για μια αβίαστη και έμμεσα βιωματική κοινωνικοποίηση, που θα συνεχιστεί με λογοτεχνικό τρόπο, ομαλά και με μεγαλύτερες σταδιακά απαιτήσεις στις δύο τελευταίες τάξεις. </a:t>
            </a:r>
          </a:p>
          <a:p>
            <a:pPr algn="just"/>
            <a:r>
              <a:rPr lang="el-GR" sz="2000" smtClean="0">
                <a:latin typeface="Comic Sans MS" pitchFamily="66" charset="0"/>
              </a:rPr>
              <a:t>Γνώμονας του Ανθολογίου αυτού είναι ασφαλώς η μη υποβάθμιση της λογοτεχνικότητας, που αποτελεί και το μείζονα κίνδυνο εξαιτίας της σύγχυσης ανάμεσα στο παιγνιώδες και στο λογοτεχνικό, στο γενικώς ευχάριστο και σε αυτό που προβληματίζει και διεγείρει την ευαισθησία του μαθητή.</a:t>
            </a:r>
          </a:p>
          <a:p>
            <a:pPr algn="just"/>
            <a:r>
              <a:rPr lang="el-GR" sz="2000" smtClean="0">
                <a:latin typeface="Comic Sans MS" pitchFamily="66" charset="0"/>
              </a:rPr>
              <a:t>Λήφθηκε, ως εκ τούτων, μέριμνα ώστε να υπάρχει κειμενική και ειδολογική ποικιλία, στην οποία το τερπνό και το ευχάριστο, το παιγνιώδες και το φανταστικό κατέλαβαν μεγάλο μέρος. Έτσι, χρησιμοποιήθηκαν κείμενα σχετικά με την οικολογία, την παράδοση, την ιστορία,  την υγεία, την κοινωνία, την τεχνολογία, την οικογένεια και τη θρησκεία με σκοπό μέσα από αυτές τις ενότητες τα παιδιά να γνωρίσουν και να αποκομίσουν γνώσεις.</a:t>
            </a:r>
          </a:p>
          <a:p>
            <a:pPr>
              <a:buFont typeface="Wingdings 2" pitchFamily="18" charset="2"/>
              <a:buNone/>
            </a:pPr>
            <a:endParaRPr lang="el-GR" sz="1800" smtClean="0">
              <a:latin typeface="Comic Sans MS" pitchFamily="66" charset="0"/>
            </a:endParaRPr>
          </a:p>
        </p:txBody>
      </p:sp>
      <p:sp>
        <p:nvSpPr>
          <p:cNvPr id="2" name="Title 1"/>
          <p:cNvSpPr>
            <a:spLocks noGrp="1"/>
          </p:cNvSpPr>
          <p:nvPr>
            <p:ph type="title"/>
          </p:nvPr>
        </p:nvSpPr>
        <p:spPr>
          <a:xfrm>
            <a:off x="642910" y="-214338"/>
            <a:ext cx="7498080" cy="1143000"/>
          </a:xfrm>
        </p:spPr>
        <p:txBody>
          <a:bodyPr/>
          <a:lstStyle/>
          <a:p>
            <a:pPr algn="ctr" fontAlgn="auto">
              <a:spcAft>
                <a:spcPts val="0"/>
              </a:spcAft>
              <a:defRPr/>
            </a:pPr>
            <a:r>
              <a:rPr lang="el-GR" b="1" smtClean="0">
                <a:solidFill>
                  <a:srgbClr val="FFFFCC"/>
                </a:solidFill>
                <a:latin typeface="Comic Sans MS" pitchFamily="66" charset="0"/>
              </a:rPr>
              <a:t>Ερμηνεία Βιβλίου</a:t>
            </a:r>
            <a:endParaRPr lang="el-GR" b="1">
              <a:solidFill>
                <a:srgbClr val="FFFFCC"/>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412875"/>
            <a:ext cx="8610600" cy="5181600"/>
          </a:xfrm>
        </p:spPr>
        <p:txBody>
          <a:bodyPr/>
          <a:lstStyle/>
          <a:p>
            <a:pPr>
              <a:buFont typeface="Wingdings 2" pitchFamily="18" charset="2"/>
              <a:buNone/>
            </a:pPr>
            <a:r>
              <a:rPr lang="el-GR" i="1" u="sng" smtClean="0">
                <a:latin typeface="Comic Sans MS" pitchFamily="66" charset="0"/>
              </a:rPr>
              <a:t>Βασικός σκοπός </a:t>
            </a:r>
            <a:r>
              <a:rPr lang="el-GR" u="sng" smtClean="0">
                <a:latin typeface="Comic Sans MS" pitchFamily="66" charset="0"/>
              </a:rPr>
              <a:t>είναι </a:t>
            </a:r>
            <a:r>
              <a:rPr lang="el-GR" smtClean="0">
                <a:latin typeface="Comic Sans MS" pitchFamily="66" charset="0"/>
              </a:rPr>
              <a:t>η σταδιακή εξοικείωση του μαθητή με την εθνική, αλλά και την παγκόσμια λογοτεχνία</a:t>
            </a:r>
          </a:p>
          <a:p>
            <a:pPr>
              <a:buFont typeface="Wingdings 2" pitchFamily="18" charset="2"/>
              <a:buNone/>
            </a:pPr>
            <a:r>
              <a:rPr lang="el-GR" u="sng" smtClean="0">
                <a:latin typeface="Comic Sans MS" pitchFamily="66" charset="0"/>
              </a:rPr>
              <a:t>Ο μαθητής ασκείται βαθμιαία ώστε</a:t>
            </a:r>
            <a:r>
              <a:rPr lang="el-GR" smtClean="0">
                <a:latin typeface="Comic Sans MS" pitchFamily="66" charset="0"/>
              </a:rPr>
              <a:t>:</a:t>
            </a:r>
          </a:p>
          <a:p>
            <a:r>
              <a:rPr lang="el-GR" smtClean="0">
                <a:latin typeface="Comic Sans MS" pitchFamily="66" charset="0"/>
              </a:rPr>
              <a:t>Να διευρύνει την αναγνωστική ικανότητα προσεγγίζοντας και το βιωματικό λόγο.</a:t>
            </a:r>
          </a:p>
          <a:p>
            <a:r>
              <a:rPr lang="el-GR" smtClean="0">
                <a:latin typeface="Comic Sans MS" pitchFamily="66" charset="0"/>
              </a:rPr>
              <a:t>Να κατανοεί τον τρόπο με τον οποίο ο συγγραφέας χρησιμοποιεί τα γλωσσικά μέσα, για να προκαλέσει τις εντυπώσεις που θέλει.</a:t>
            </a:r>
          </a:p>
          <a:p>
            <a:r>
              <a:rPr lang="el-GR" smtClean="0">
                <a:latin typeface="Comic Sans MS" pitchFamily="66" charset="0"/>
              </a:rPr>
              <a:t>Εξοικειώνεται με στοιχεία δομής και περιεχομένου των λογοτεχνικών κειμένων.	</a:t>
            </a:r>
          </a:p>
          <a:p>
            <a:endParaRPr lang="en-US" smtClean="0"/>
          </a:p>
        </p:txBody>
      </p:sp>
      <p:sp>
        <p:nvSpPr>
          <p:cNvPr id="2" name="Title 1"/>
          <p:cNvSpPr>
            <a:spLocks noGrp="1"/>
          </p:cNvSpPr>
          <p:nvPr>
            <p:ph type="title"/>
          </p:nvPr>
        </p:nvSpPr>
        <p:spPr>
          <a:xfrm>
            <a:off x="457200" y="228600"/>
            <a:ext cx="8229600" cy="1143000"/>
          </a:xfrm>
        </p:spPr>
        <p:txBody>
          <a:bodyPr>
            <a:noAutofit/>
          </a:bodyPr>
          <a:lstStyle/>
          <a:p>
            <a:pPr algn="ctr" fontAlgn="auto">
              <a:spcAft>
                <a:spcPts val="0"/>
              </a:spcAft>
              <a:defRPr/>
            </a:pPr>
            <a:r>
              <a:rPr lang="el-GR" sz="3200" b="1" u="sng" smtClean="0">
                <a:solidFill>
                  <a:schemeClr val="tx1"/>
                </a:solidFill>
                <a:latin typeface="Comic Sans MS" pitchFamily="66" charset="0"/>
              </a:rPr>
              <a:t>ΣΤΟΧΟΙ ΛΟΓΟΤΕΧΝΙΑΣ Ε΄&amp; ΣΤ΄ ΔΗΜΟΤΙΚΟΥ ΔΕΠΠΣ-ΑΠΣ</a:t>
            </a:r>
            <a:endParaRPr sz="3200" u="sng">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613"/>
            <a:ext cx="8435975" cy="5487987"/>
          </a:xfrm>
        </p:spPr>
        <p:txBody>
          <a:bodyPr>
            <a:normAutofit fontScale="62500" lnSpcReduction="20000"/>
          </a:bodyPr>
          <a:lstStyle/>
          <a:p>
            <a:pPr marL="274320" indent="-274320" fontAlgn="auto">
              <a:spcAft>
                <a:spcPts val="0"/>
              </a:spcAft>
              <a:buFont typeface="Wingdings 2"/>
              <a:buChar char=""/>
              <a:defRPr/>
            </a:pPr>
            <a:r>
              <a:rPr lang="el-GR" sz="4100" dirty="0" smtClean="0">
                <a:latin typeface="Comic Sans MS" pitchFamily="66" charset="0"/>
              </a:rPr>
              <a:t>Να μπορεί να εξηγεί </a:t>
            </a:r>
            <a:r>
              <a:rPr lang="el-GR" sz="4100" dirty="0">
                <a:latin typeface="Comic Sans MS" pitchFamily="66" charset="0"/>
              </a:rPr>
              <a:t>το νόημα κειμένων με απαιτητική σύνταξη, λεξιλόγιο και νοηματική δομή. 	</a:t>
            </a:r>
            <a:endParaRPr lang="el-GR" sz="4100" dirty="0" smtClean="0">
              <a:latin typeface="Comic Sans MS" pitchFamily="66" charset="0"/>
            </a:endParaRPr>
          </a:p>
          <a:p>
            <a:pPr marL="274320" indent="-274320" fontAlgn="auto">
              <a:spcAft>
                <a:spcPts val="0"/>
              </a:spcAft>
              <a:buFont typeface="Wingdings 2"/>
              <a:buNone/>
              <a:defRPr/>
            </a:pPr>
            <a:endParaRPr lang="el-GR" sz="4100" dirty="0">
              <a:latin typeface="Comic Sans MS" pitchFamily="66" charset="0"/>
            </a:endParaRPr>
          </a:p>
          <a:p>
            <a:pPr marL="274320" indent="-274320" fontAlgn="auto">
              <a:spcAft>
                <a:spcPts val="0"/>
              </a:spcAft>
              <a:buFont typeface="Wingdings 2"/>
              <a:buChar char=""/>
              <a:defRPr/>
            </a:pPr>
            <a:r>
              <a:rPr lang="el-GR" sz="4100" dirty="0">
                <a:latin typeface="Comic Sans MS" pitchFamily="66" charset="0"/>
              </a:rPr>
              <a:t>Εξοικειώνεται διαισθητικά με απλά κείμενα νεωτερικής λογοτεχνίας. </a:t>
            </a:r>
            <a:endParaRPr lang="el-GR" sz="4100" dirty="0" smtClean="0">
              <a:latin typeface="Comic Sans MS" pitchFamily="66" charset="0"/>
            </a:endParaRPr>
          </a:p>
          <a:p>
            <a:pPr marL="274320" indent="-274320" fontAlgn="auto">
              <a:spcAft>
                <a:spcPts val="0"/>
              </a:spcAft>
              <a:buFont typeface="Wingdings 2"/>
              <a:buNone/>
              <a:defRPr/>
            </a:pPr>
            <a:r>
              <a:rPr lang="el-GR" sz="4100" dirty="0">
                <a:latin typeface="Comic Sans MS" pitchFamily="66" charset="0"/>
              </a:rPr>
              <a:t>	</a:t>
            </a:r>
          </a:p>
          <a:p>
            <a:pPr marL="274320" indent="-274320" fontAlgn="auto">
              <a:spcAft>
                <a:spcPts val="0"/>
              </a:spcAft>
              <a:buFont typeface="Wingdings 2"/>
              <a:buChar char=""/>
              <a:defRPr/>
            </a:pPr>
            <a:r>
              <a:rPr lang="el-GR" sz="4100" dirty="0">
                <a:latin typeface="Comic Sans MS" pitchFamily="66" charset="0"/>
              </a:rPr>
              <a:t>Προσεγγίζει βαθμιαία ευρύ φάσμα κατάλληλων κειμένων των κυριότερων εκπροσώπων και ειδών της ελληνικής λογοτεχνίας σε όλη τη χρονική και γεωγραφική της έκταση. 	</a:t>
            </a:r>
            <a:endParaRPr lang="el-GR" sz="4100" dirty="0" smtClean="0">
              <a:latin typeface="Comic Sans MS" pitchFamily="66" charset="0"/>
            </a:endParaRPr>
          </a:p>
          <a:p>
            <a:pPr marL="274320" indent="-274320" fontAlgn="auto">
              <a:spcAft>
                <a:spcPts val="0"/>
              </a:spcAft>
              <a:buFont typeface="Wingdings 2"/>
              <a:buNone/>
              <a:defRPr/>
            </a:pPr>
            <a:endParaRPr lang="el-GR" sz="4100" dirty="0">
              <a:latin typeface="Comic Sans MS" pitchFamily="66" charset="0"/>
            </a:endParaRPr>
          </a:p>
          <a:p>
            <a:pPr marL="274320" indent="-274320" fontAlgn="auto">
              <a:spcAft>
                <a:spcPts val="0"/>
              </a:spcAft>
              <a:buFont typeface="Wingdings 2"/>
              <a:buChar char=""/>
              <a:defRPr/>
            </a:pPr>
            <a:r>
              <a:rPr lang="el-GR" sz="4100" dirty="0">
                <a:latin typeface="Comic Sans MS" pitchFamily="66" charset="0"/>
              </a:rPr>
              <a:t>Γνωρίζει δειγματικά </a:t>
            </a:r>
            <a:r>
              <a:rPr lang="el-GR" sz="4100" dirty="0" smtClean="0">
                <a:latin typeface="Comic Sans MS" pitchFamily="66" charset="0"/>
              </a:rPr>
              <a:t>κείμενα </a:t>
            </a:r>
            <a:r>
              <a:rPr lang="el-GR" sz="4100" dirty="0">
                <a:latin typeface="Comic Sans MS" pitchFamily="66" charset="0"/>
              </a:rPr>
              <a:t>βαλκανικής </a:t>
            </a:r>
            <a:r>
              <a:rPr lang="el-GR" sz="4100" dirty="0" smtClean="0">
                <a:latin typeface="Comic Sans MS" pitchFamily="66" charset="0"/>
              </a:rPr>
              <a:t>και παγκόσμιας </a:t>
            </a:r>
            <a:r>
              <a:rPr lang="el-GR" sz="4100" dirty="0">
                <a:latin typeface="Comic Sans MS" pitchFamily="66" charset="0"/>
              </a:rPr>
              <a:t>λογοτεχνίας. 	</a:t>
            </a:r>
          </a:p>
          <a:p>
            <a:pPr marL="274320" indent="-274320" fontAlgn="auto">
              <a:spcAft>
                <a:spcPts val="0"/>
              </a:spcAft>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268413"/>
            <a:ext cx="8539162" cy="4979987"/>
          </a:xfrm>
        </p:spPr>
        <p:txBody>
          <a:bodyPr>
            <a:normAutofit fontScale="92500" lnSpcReduction="10000"/>
          </a:bodyPr>
          <a:lstStyle/>
          <a:p>
            <a:pPr marL="274320" indent="-274320" fontAlgn="auto">
              <a:spcAft>
                <a:spcPts val="0"/>
              </a:spcAft>
              <a:buFont typeface="Wingdings 2"/>
              <a:buNone/>
              <a:defRPr/>
            </a:pPr>
            <a:r>
              <a:rPr lang="el-GR" b="1" u="sng" dirty="0" smtClean="0">
                <a:latin typeface="Comic Sans MS" pitchFamily="66" charset="0"/>
              </a:rPr>
              <a:t>Α) </a:t>
            </a:r>
            <a:r>
              <a:rPr lang="el-GR" b="1" u="sng" dirty="0" err="1" smtClean="0">
                <a:latin typeface="Comic Sans MS" pitchFamily="66" charset="0"/>
              </a:rPr>
              <a:t>Θεματικες</a:t>
            </a:r>
            <a:r>
              <a:rPr lang="el-GR" b="1" u="sng" dirty="0" smtClean="0">
                <a:latin typeface="Comic Sans MS" pitchFamily="66" charset="0"/>
              </a:rPr>
              <a:t> Ενότητες:</a:t>
            </a:r>
          </a:p>
          <a:p>
            <a:pPr marL="274320" indent="-274320" fontAlgn="auto">
              <a:spcAft>
                <a:spcPts val="0"/>
              </a:spcAft>
              <a:buFont typeface="Wingdings 2"/>
              <a:buChar char=""/>
              <a:defRPr/>
            </a:pPr>
            <a:r>
              <a:rPr lang="el-GR" dirty="0" smtClean="0">
                <a:latin typeface="Comic Sans MS" pitchFamily="66" charset="0"/>
              </a:rPr>
              <a:t> Εμείς και η Φύση</a:t>
            </a:r>
          </a:p>
          <a:p>
            <a:pPr marL="274320" indent="-274320" fontAlgn="auto">
              <a:spcAft>
                <a:spcPts val="0"/>
              </a:spcAft>
              <a:buFont typeface="Wingdings 2"/>
              <a:buChar char=""/>
              <a:defRPr/>
            </a:pPr>
            <a:r>
              <a:rPr lang="el-GR" dirty="0" smtClean="0">
                <a:latin typeface="Comic Sans MS" pitchFamily="66" charset="0"/>
              </a:rPr>
              <a:t> Κοινωνική Ζωή</a:t>
            </a:r>
          </a:p>
          <a:p>
            <a:pPr marL="274320" indent="-274320" fontAlgn="auto">
              <a:spcAft>
                <a:spcPts val="0"/>
              </a:spcAft>
              <a:buFont typeface="Wingdings 2"/>
              <a:buChar char=""/>
              <a:defRPr/>
            </a:pPr>
            <a:r>
              <a:rPr lang="el-GR" dirty="0" smtClean="0">
                <a:latin typeface="Comic Sans MS" pitchFamily="66" charset="0"/>
              </a:rPr>
              <a:t> Η Οικογένεια μας</a:t>
            </a:r>
          </a:p>
          <a:p>
            <a:pPr marL="274320" indent="-274320" fontAlgn="auto">
              <a:spcAft>
                <a:spcPts val="0"/>
              </a:spcAft>
              <a:buFont typeface="Wingdings 2"/>
              <a:buChar char=""/>
              <a:defRPr/>
            </a:pPr>
            <a:r>
              <a:rPr lang="el-GR" dirty="0" smtClean="0">
                <a:latin typeface="Comic Sans MS" pitchFamily="66" charset="0"/>
              </a:rPr>
              <a:t> Σχολείο και Παιδί</a:t>
            </a:r>
          </a:p>
          <a:p>
            <a:pPr marL="274320" indent="-274320" fontAlgn="auto">
              <a:spcAft>
                <a:spcPts val="0"/>
              </a:spcAft>
              <a:buFont typeface="Wingdings 2"/>
              <a:buChar char=""/>
              <a:defRPr/>
            </a:pPr>
            <a:r>
              <a:rPr lang="el-GR" dirty="0" smtClean="0">
                <a:latin typeface="Comic Sans MS" pitchFamily="66" charset="0"/>
              </a:rPr>
              <a:t> Τα Παιδικά Χρόνια</a:t>
            </a:r>
          </a:p>
          <a:p>
            <a:pPr marL="274320" indent="-274320" fontAlgn="auto">
              <a:spcAft>
                <a:spcPts val="0"/>
              </a:spcAft>
              <a:buFont typeface="Wingdings 2"/>
              <a:buChar char=""/>
              <a:defRPr/>
            </a:pPr>
            <a:r>
              <a:rPr lang="el-GR" dirty="0" smtClean="0">
                <a:latin typeface="Comic Sans MS" pitchFamily="66" charset="0"/>
              </a:rPr>
              <a:t> Ανθρώπινοι Χαρακτήρες</a:t>
            </a:r>
          </a:p>
          <a:p>
            <a:pPr marL="274320" indent="-274320" fontAlgn="auto">
              <a:spcAft>
                <a:spcPts val="0"/>
              </a:spcAft>
              <a:buFont typeface="Wingdings 2"/>
              <a:buChar char=""/>
              <a:defRPr/>
            </a:pPr>
            <a:r>
              <a:rPr lang="el-GR" dirty="0" smtClean="0">
                <a:latin typeface="Comic Sans MS" pitchFamily="66" charset="0"/>
              </a:rPr>
              <a:t> Θρησκευτική Ζωή</a:t>
            </a:r>
          </a:p>
          <a:p>
            <a:pPr marL="274320" indent="-274320" fontAlgn="auto">
              <a:spcAft>
                <a:spcPts val="0"/>
              </a:spcAft>
              <a:buFont typeface="Wingdings 2"/>
              <a:buChar char=""/>
              <a:defRPr/>
            </a:pPr>
            <a:r>
              <a:rPr lang="el-GR" dirty="0" smtClean="0">
                <a:latin typeface="Comic Sans MS" pitchFamily="66" charset="0"/>
              </a:rPr>
              <a:t> Γεγονότα από την Ελληνική Ιστορία </a:t>
            </a:r>
          </a:p>
          <a:p>
            <a:pPr marL="274320" indent="-274320" fontAlgn="auto">
              <a:spcAft>
                <a:spcPts val="0"/>
              </a:spcAft>
              <a:buFont typeface="Wingdings 2"/>
              <a:buChar char=""/>
              <a:defRPr/>
            </a:pPr>
            <a:r>
              <a:rPr lang="el-GR" dirty="0" smtClean="0">
                <a:latin typeface="Comic Sans MS" pitchFamily="66" charset="0"/>
              </a:rPr>
              <a:t> Λαϊκή Παράδοση και Πολιτισμός </a:t>
            </a:r>
          </a:p>
          <a:p>
            <a:pPr marL="274320" indent="-274320" fontAlgn="auto">
              <a:spcAft>
                <a:spcPts val="0"/>
              </a:spcAft>
              <a:buFont typeface="Wingdings 2"/>
              <a:buChar char=""/>
              <a:defRPr/>
            </a:pPr>
            <a:r>
              <a:rPr lang="el-GR" dirty="0" smtClean="0">
                <a:latin typeface="Comic Sans MS" pitchFamily="66" charset="0"/>
              </a:rPr>
              <a:t> Ειρήνη και Φιλία</a:t>
            </a:r>
          </a:p>
          <a:p>
            <a:pPr marL="274320" indent="-274320" fontAlgn="auto">
              <a:spcAft>
                <a:spcPts val="0"/>
              </a:spcAft>
              <a:buFont typeface="Wingdings 2"/>
              <a:buChar char=""/>
              <a:defRPr/>
            </a:pPr>
            <a:r>
              <a:rPr lang="el-GR" dirty="0" smtClean="0">
                <a:latin typeface="Comic Sans MS" pitchFamily="66" charset="0"/>
              </a:rPr>
              <a:t> Φαντασία και Περιπέτεια </a:t>
            </a:r>
          </a:p>
          <a:p>
            <a:pPr marL="274320" indent="-274320" fontAlgn="auto">
              <a:spcAft>
                <a:spcPts val="0"/>
              </a:spcAft>
              <a:buFont typeface="Wingdings 2"/>
              <a:buChar char=""/>
              <a:defRPr/>
            </a:pPr>
            <a:endParaRPr lang="el-GR" dirty="0"/>
          </a:p>
        </p:txBody>
      </p:sp>
      <p:sp>
        <p:nvSpPr>
          <p:cNvPr id="2" name="Title 1"/>
          <p:cNvSpPr>
            <a:spLocks noGrp="1"/>
          </p:cNvSpPr>
          <p:nvPr>
            <p:ph type="title"/>
          </p:nvPr>
        </p:nvSpPr>
        <p:spPr>
          <a:xfrm>
            <a:off x="395536" y="116632"/>
            <a:ext cx="8538152" cy="1143000"/>
          </a:xfrm>
        </p:spPr>
        <p:txBody>
          <a:bodyPr/>
          <a:lstStyle/>
          <a:p>
            <a:pPr fontAlgn="auto">
              <a:spcAft>
                <a:spcPts val="0"/>
              </a:spcAft>
              <a:defRPr/>
            </a:pPr>
            <a:r>
              <a:rPr lang="el-GR" sz="3600" b="1" smtClean="0">
                <a:solidFill>
                  <a:srgbClr val="FFFFCC"/>
                </a:solidFill>
                <a:latin typeface="Comic Sans MS" pitchFamily="66" charset="0"/>
              </a:rPr>
              <a:t>Δομή Ανθολογίου Ε’ και ΣΤ’ δημοτικού</a:t>
            </a:r>
            <a:endParaRPr lang="el-GR" sz="3600">
              <a:solidFill>
                <a:srgbClr val="FFFFCC"/>
              </a:solidFill>
            </a:endParaRPr>
          </a:p>
        </p:txBody>
      </p:sp>
      <p:pic>
        <p:nvPicPr>
          <p:cNvPr id="4" name="Picture 2"/>
          <p:cNvPicPr>
            <a:picLocks noChangeAspect="1" noChangeArrowheads="1"/>
          </p:cNvPicPr>
          <p:nvPr/>
        </p:nvPicPr>
        <p:blipFill>
          <a:blip r:embed="rId2" cstate="print"/>
          <a:srcRect l="5511" t="21887" r="66092" b="9085"/>
          <a:stretch>
            <a:fillRect/>
          </a:stretch>
        </p:blipFill>
        <p:spPr bwMode="auto">
          <a:xfrm>
            <a:off x="6444208" y="1484784"/>
            <a:ext cx="2475572" cy="3383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anim calcmode="lin" valueType="num">
                                      <p:cBhvr additive="base">
                                        <p:cTn id="85" dur="500" fill="hold"/>
                                        <p:tgtEl>
                                          <p:spTgt spid="4"/>
                                        </p:tgtEl>
                                        <p:attrNameLst>
                                          <p:attrName>ppt_x</p:attrName>
                                        </p:attrNameLst>
                                      </p:cBhvr>
                                      <p:tavLst>
                                        <p:tav tm="0">
                                          <p:val>
                                            <p:strVal val="#ppt_x"/>
                                          </p:val>
                                        </p:tav>
                                        <p:tav tm="100000">
                                          <p:val>
                                            <p:strVal val="#ppt_x"/>
                                          </p:val>
                                        </p:tav>
                                      </p:tavLst>
                                    </p:anim>
                                    <p:anim calcmode="lin" valueType="num">
                                      <p:cBhvr additive="base">
                                        <p:cTn id="8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sz="half" idx="1"/>
          </p:nvPr>
        </p:nvSpPr>
        <p:spPr>
          <a:xfrm>
            <a:off x="228600" y="1066800"/>
            <a:ext cx="4038600" cy="5562600"/>
          </a:xfrm>
        </p:spPr>
        <p:txBody>
          <a:bodyPr/>
          <a:lstStyle/>
          <a:p>
            <a:pPr>
              <a:buFont typeface="Wingdings 2" pitchFamily="18" charset="2"/>
              <a:buNone/>
            </a:pPr>
            <a:r>
              <a:rPr lang="el-GR" sz="2400" smtClean="0"/>
              <a:t> </a:t>
            </a:r>
            <a:endParaRPr lang="en-US" sz="2400" smtClean="0"/>
          </a:p>
        </p:txBody>
      </p:sp>
      <p:sp>
        <p:nvSpPr>
          <p:cNvPr id="4" name="Content Placeholder 3"/>
          <p:cNvSpPr>
            <a:spLocks noGrp="1"/>
          </p:cNvSpPr>
          <p:nvPr>
            <p:ph sz="half" idx="2"/>
          </p:nvPr>
        </p:nvSpPr>
        <p:spPr>
          <a:xfrm>
            <a:off x="468313" y="188913"/>
            <a:ext cx="8351837" cy="6408737"/>
          </a:xfrm>
        </p:spPr>
        <p:txBody>
          <a:bodyPr/>
          <a:lstStyle/>
          <a:p>
            <a:pPr>
              <a:buFont typeface="Wingdings 2" pitchFamily="18" charset="2"/>
              <a:buNone/>
            </a:pPr>
            <a:r>
              <a:rPr lang="el-GR" sz="3200" smtClean="0">
                <a:latin typeface="Comic Sans MS" pitchFamily="66" charset="0"/>
              </a:rPr>
              <a:t>Β) </a:t>
            </a:r>
            <a:r>
              <a:rPr lang="el-GR" sz="3200" i="1" u="sng" smtClean="0">
                <a:latin typeface="Comic Sans MS" pitchFamily="66" charset="0"/>
              </a:rPr>
              <a:t>Δραστηριότητες και ερωτήσεις</a:t>
            </a:r>
          </a:p>
          <a:p>
            <a:pPr>
              <a:buFont typeface="Wingdings 2" pitchFamily="18" charset="2"/>
              <a:buNone/>
            </a:pPr>
            <a:r>
              <a:rPr lang="el-GR" smtClean="0">
                <a:latin typeface="Comic Sans MS" pitchFamily="66" charset="0"/>
              </a:rPr>
              <a:t>Μέσα από τις ερωτήσεις και τις δραστηριότητες τα παιδιά θα αναπτύξουν:</a:t>
            </a:r>
            <a:r>
              <a:rPr lang="en-US" smtClean="0">
                <a:latin typeface="Comic Sans MS" pitchFamily="66" charset="0"/>
              </a:rPr>
              <a:t> </a:t>
            </a:r>
            <a:endParaRPr lang="el-GR" smtClean="0">
              <a:latin typeface="Comic Sans MS" pitchFamily="66" charset="0"/>
            </a:endParaRPr>
          </a:p>
          <a:p>
            <a:r>
              <a:rPr lang="el-GR" smtClean="0">
                <a:latin typeface="Comic Sans MS" pitchFamily="66" charset="0"/>
              </a:rPr>
              <a:t>τον </a:t>
            </a:r>
            <a:r>
              <a:rPr lang="el-GR" i="1" smtClean="0">
                <a:latin typeface="Comic Sans MS" pitchFamily="66" charset="0"/>
              </a:rPr>
              <a:t>γραπτό λόγο </a:t>
            </a:r>
            <a:r>
              <a:rPr lang="el-GR" smtClean="0">
                <a:latin typeface="Comic Sans MS" pitchFamily="66" charset="0"/>
              </a:rPr>
              <a:t>(στις ερωτήσεις και στην γραφή κάποιου κειμένου), </a:t>
            </a:r>
          </a:p>
          <a:p>
            <a:r>
              <a:rPr lang="el-GR" i="1" smtClean="0">
                <a:latin typeface="Comic Sans MS" pitchFamily="66" charset="0"/>
              </a:rPr>
              <a:t>τον προφορικό λόγο </a:t>
            </a:r>
            <a:r>
              <a:rPr lang="el-GR" smtClean="0">
                <a:latin typeface="Comic Sans MS" pitchFamily="66" charset="0"/>
              </a:rPr>
              <a:t>(στις συζητήσεις), </a:t>
            </a:r>
          </a:p>
          <a:p>
            <a:r>
              <a:rPr lang="el-GR" smtClean="0">
                <a:latin typeface="Comic Sans MS" pitchFamily="66" charset="0"/>
              </a:rPr>
              <a:t>την </a:t>
            </a:r>
            <a:r>
              <a:rPr lang="el-GR" i="1" smtClean="0">
                <a:latin typeface="Comic Sans MS" pitchFamily="66" charset="0"/>
              </a:rPr>
              <a:t>φαντασία- δημιουργικότητα </a:t>
            </a:r>
            <a:r>
              <a:rPr lang="el-GR" smtClean="0">
                <a:latin typeface="Comic Sans MS" pitchFamily="66" charset="0"/>
              </a:rPr>
              <a:t>(μέσα από τις δραστηριότητες όπως να ζωγραφίσουν, κατασκευή αφίσας), </a:t>
            </a:r>
          </a:p>
          <a:p>
            <a:r>
              <a:rPr lang="el-GR" i="1" smtClean="0">
                <a:latin typeface="Comic Sans MS" pitchFamily="66" charset="0"/>
              </a:rPr>
              <a:t>ανάπτυξη της κρίσης τους </a:t>
            </a:r>
            <a:r>
              <a:rPr lang="el-GR" smtClean="0">
                <a:latin typeface="Comic Sans MS" pitchFamily="66" charset="0"/>
              </a:rPr>
              <a:t>(να χαρακτηρίσουν κάποιον ή να βρουν τα σημαντικά στοιχεία στο κείμενο) </a:t>
            </a:r>
          </a:p>
          <a:p>
            <a:r>
              <a:rPr lang="el-GR" i="1" smtClean="0">
                <a:latin typeface="Comic Sans MS" pitchFamily="66" charset="0"/>
              </a:rPr>
              <a:t>εντοπισμό-παρουσίαση</a:t>
            </a:r>
            <a:r>
              <a:rPr lang="el-GR" smtClean="0">
                <a:latin typeface="Comic Sans MS" pitchFamily="66" charset="0"/>
              </a:rPr>
              <a:t> στους συμμαθητές τους κάποιου βίντεο, φωτογραφίας ή συνέντευξης</a:t>
            </a:r>
            <a:endParaRPr lang="el-GR" u="sng" smtClean="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55650" y="404813"/>
            <a:ext cx="7704138" cy="5761037"/>
          </a:xfrm>
        </p:spPr>
        <p:txBody>
          <a:bodyPr/>
          <a:lstStyle/>
          <a:p>
            <a:pPr>
              <a:buFont typeface="Wingdings 2" pitchFamily="18" charset="2"/>
              <a:buNone/>
            </a:pPr>
            <a:r>
              <a:rPr lang="el-GR" u="sng" smtClean="0">
                <a:latin typeface="Comic Sans MS" pitchFamily="66" charset="0"/>
              </a:rPr>
              <a:t>Γ) Μικρο- βιογραφίες</a:t>
            </a:r>
            <a:endParaRPr lang="en-US" u="sng" smtClean="0">
              <a:latin typeface="Comic Sans MS" pitchFamily="66" charset="0"/>
            </a:endParaRPr>
          </a:p>
          <a:p>
            <a:pPr>
              <a:buFont typeface="Wingdings 2" pitchFamily="18" charset="2"/>
              <a:buNone/>
            </a:pPr>
            <a:endParaRPr lang="en-US" u="sng" smtClean="0">
              <a:latin typeface="Comic Sans MS" pitchFamily="66" charset="0"/>
            </a:endParaRPr>
          </a:p>
          <a:p>
            <a:r>
              <a:rPr lang="el-GR" smtClean="0">
                <a:latin typeface="Comic Sans MS" pitchFamily="66" charset="0"/>
              </a:rPr>
              <a:t>Παρουσιάζονται λίγα λόγια για τον συγγραφέα του κειμένου, γενικά για τη ζωή του αλλά και για το έργο του.</a:t>
            </a:r>
            <a:r>
              <a:rPr lang="el-GR" u="sng" smtClean="0">
                <a:latin typeface="Comic Sans MS" pitchFamily="66" charset="0"/>
              </a:rPr>
              <a:t> </a:t>
            </a:r>
            <a:endParaRPr lang="en-US" u="sng" smtClean="0">
              <a:latin typeface="Comic Sans MS" pitchFamily="66" charset="0"/>
            </a:endParaRPr>
          </a:p>
          <a:p>
            <a:endParaRPr lang="en-US" u="sng" smtClean="0">
              <a:latin typeface="Comic Sans MS" pitchFamily="66" charset="0"/>
            </a:endParaRPr>
          </a:p>
          <a:p>
            <a:endParaRPr lang="en-US" u="sng" smtClean="0">
              <a:latin typeface="Comic Sans MS" pitchFamily="66" charset="0"/>
            </a:endParaRPr>
          </a:p>
          <a:p>
            <a:endParaRPr lang="el-G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2"/>
          <a:srcRect l="35832" t="22768" r="35832" b="9509"/>
          <a:stretch>
            <a:fillRect/>
          </a:stretch>
        </p:blipFill>
        <p:spPr>
          <a:xfrm>
            <a:off x="1476375" y="-47625"/>
            <a:ext cx="5616575" cy="754697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34400" cy="5029200"/>
          </a:xfrm>
        </p:spPr>
        <p:txBody>
          <a:bodyPr>
            <a:normAutofit fontScale="92500" lnSpcReduction="10000"/>
          </a:bodyPr>
          <a:lstStyle/>
          <a:p>
            <a:pPr marL="274320" indent="-274320" fontAlgn="auto">
              <a:spcAft>
                <a:spcPts val="0"/>
              </a:spcAft>
              <a:buFont typeface="Wingdings 2"/>
              <a:buChar char=""/>
              <a:defRPr/>
            </a:pPr>
            <a:r>
              <a:rPr lang="el-GR" dirty="0" smtClean="0">
                <a:latin typeface="Comic Sans MS" pitchFamily="66" charset="0"/>
              </a:rPr>
              <a:t>Να διαπιστώσουν οι μαθητές πως η λογοτεχνία είναι βιωματική και πηγάζει μέσα από την ίδια την ζωή, μεταμορφώνοντας την με τρόπο μαγικό και εξαίσιο σε έργο τέχνης.</a:t>
            </a:r>
          </a:p>
          <a:p>
            <a:pPr marL="274320" indent="-274320" fontAlgn="auto">
              <a:spcAft>
                <a:spcPts val="0"/>
              </a:spcAft>
              <a:buFont typeface="Wingdings 2"/>
              <a:buChar char=""/>
              <a:defRPr/>
            </a:pPr>
            <a:r>
              <a:rPr lang="el-GR" dirty="0" smtClean="0">
                <a:latin typeface="Comic Sans MS" pitchFamily="66" charset="0"/>
              </a:rPr>
              <a:t>Επιλέχθηκαν κείμενα που να συνδυάζουν άμεσα και δημιουργικά το ενδιαφέρον του παιδιού.</a:t>
            </a:r>
          </a:p>
          <a:p>
            <a:pPr marL="274320" indent="-274320" fontAlgn="auto">
              <a:spcAft>
                <a:spcPts val="0"/>
              </a:spcAft>
              <a:buFont typeface="Wingdings 2"/>
              <a:buChar char=""/>
              <a:defRPr/>
            </a:pPr>
            <a:r>
              <a:rPr lang="el-GR" dirty="0" smtClean="0">
                <a:latin typeface="Comic Sans MS" pitchFamily="66" charset="0"/>
              </a:rPr>
              <a:t>Να έρθει σε επαφή το παιδί με την παράδοση, τις διαχρονικές αξίες του χώρου, να βιώσει το σήμερα, να γίνει πιο δημιουργικό και να αναπτύξει την φαντασία του.</a:t>
            </a:r>
          </a:p>
          <a:p>
            <a:pPr marL="274320" indent="-274320" fontAlgn="auto">
              <a:spcAft>
                <a:spcPts val="0"/>
              </a:spcAft>
              <a:buFont typeface="Wingdings 2"/>
              <a:buChar char=""/>
              <a:defRPr/>
            </a:pPr>
            <a:r>
              <a:rPr lang="el-GR" dirty="0" smtClean="0">
                <a:latin typeface="Comic Sans MS" pitchFamily="66" charset="0"/>
              </a:rPr>
              <a:t>Τα συγκεκριμένα λογοτεχνικά κείμενα επιλέχθηκαν για την μεγάλη ποικιλία τους και την πολυμέρεια τους, για την διαβάθμιση τους ως προς την ηλικία που απευθύνονται. </a:t>
            </a:r>
            <a:endParaRPr lang="el-GR" dirty="0">
              <a:latin typeface="Comic Sans MS" pitchFamily="66" charset="0"/>
            </a:endParaRPr>
          </a:p>
          <a:p>
            <a:pPr marL="274320" indent="-274320" fontAlgn="auto">
              <a:spcAft>
                <a:spcPts val="0"/>
              </a:spcAft>
              <a:buFont typeface="Wingdings 2"/>
              <a:buChar char=""/>
              <a:defRPr/>
            </a:pPr>
            <a:r>
              <a:rPr lang="el-GR" dirty="0" smtClean="0">
                <a:latin typeface="Comic Sans MS" pitchFamily="66" charset="0"/>
              </a:rPr>
              <a:t>Ακόμη λήφθηκε υπόψη η ποικιλομορφία των ενδιαφερόντων των παιδιών, τις ευαισθησίες , τις ιδιαιτερότητες τους.</a:t>
            </a:r>
          </a:p>
        </p:txBody>
      </p:sp>
      <p:sp>
        <p:nvSpPr>
          <p:cNvPr id="2" name="Title 1"/>
          <p:cNvSpPr>
            <a:spLocks noGrp="1"/>
          </p:cNvSpPr>
          <p:nvPr>
            <p:ph type="title"/>
          </p:nvPr>
        </p:nvSpPr>
        <p:spPr>
          <a:xfrm>
            <a:off x="457200" y="274638"/>
            <a:ext cx="8153400" cy="639762"/>
          </a:xfrm>
        </p:spPr>
        <p:txBody>
          <a:bodyPr>
            <a:noAutofit/>
          </a:bodyPr>
          <a:lstStyle/>
          <a:p>
            <a:pPr fontAlgn="auto">
              <a:spcAft>
                <a:spcPts val="0"/>
              </a:spcAft>
              <a:defRPr/>
            </a:pPr>
            <a:r>
              <a:rPr lang="el-GR" b="1" smtClean="0">
                <a:solidFill>
                  <a:srgbClr val="FFFFCC"/>
                </a:solidFill>
                <a:latin typeface="Comic Sans MS" pitchFamily="66" charset="0"/>
              </a:rPr>
              <a:t>Ερμηνεία Βιβλίου</a:t>
            </a:r>
            <a:endParaRPr b="1">
              <a:solidFill>
                <a:srgbClr val="FFFFCC"/>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95288" y="1341438"/>
            <a:ext cx="8064500" cy="4943475"/>
          </a:xfrm>
        </p:spPr>
        <p:txBody>
          <a:bodyPr/>
          <a:lstStyle/>
          <a:p>
            <a:r>
              <a:rPr lang="el-GR" smtClean="0">
                <a:latin typeface="Comic Sans MS" pitchFamily="66" charset="0"/>
              </a:rPr>
              <a:t> Παρουσιάζονται τόσο έργα ‘κλασικά’ όσο και έργα σύγχρονα ή λιγότερα γνωστά και προβεβλημένα, που ανταποκρίνονται όμως στις προσλαμβάνουσες και στα ενδιαφέροντα των μαθητών.</a:t>
            </a:r>
          </a:p>
          <a:p>
            <a:r>
              <a:rPr lang="el-GR" smtClean="0">
                <a:latin typeface="Comic Sans MS" pitchFamily="66" charset="0"/>
              </a:rPr>
              <a:t> Ο μαθητής μαθαίνει να εκφράζει την προσωπική του άποψη για το κείμενο.</a:t>
            </a:r>
          </a:p>
          <a:p>
            <a:r>
              <a:rPr lang="el-GR" smtClean="0">
                <a:latin typeface="Comic Sans MS" pitchFamily="66" charset="0"/>
              </a:rPr>
              <a:t>Το νόημα στο κείμενο το δίνει ο μαθητής. </a:t>
            </a:r>
          </a:p>
          <a:p>
            <a:r>
              <a:rPr lang="el-GR" smtClean="0">
                <a:latin typeface="Comic Sans MS" pitchFamily="66" charset="0"/>
              </a:rPr>
              <a:t>Δίνεται η ευκαιρία στον μαθητή με βάση το κείμενο να εκφράσει τον δικό του δημιουργικό ή καλλιτεχνικό λόγο (Ο μαθητής γίνεται συγγραφέας).</a:t>
            </a:r>
          </a:p>
        </p:txBody>
      </p:sp>
      <p:sp>
        <p:nvSpPr>
          <p:cNvPr id="2" name="Title 1"/>
          <p:cNvSpPr>
            <a:spLocks noGrp="1"/>
          </p:cNvSpPr>
          <p:nvPr>
            <p:ph type="title"/>
          </p:nvPr>
        </p:nvSpPr>
        <p:spPr>
          <a:xfrm>
            <a:off x="683568" y="188640"/>
            <a:ext cx="7498080" cy="1143000"/>
          </a:xfrm>
        </p:spPr>
        <p:txBody>
          <a:bodyPr/>
          <a:lstStyle/>
          <a:p>
            <a:pPr algn="ctr" fontAlgn="auto">
              <a:spcAft>
                <a:spcPts val="0"/>
              </a:spcAft>
              <a:defRPr/>
            </a:pPr>
            <a:r>
              <a:rPr lang="el-GR" sz="6600" b="1" smtClean="0">
                <a:solidFill>
                  <a:srgbClr val="FFFFCC"/>
                </a:solidFill>
                <a:latin typeface="Comic Sans MS" pitchFamily="66" charset="0"/>
              </a:rPr>
              <a:t>Κριτική</a:t>
            </a:r>
            <a:endParaRPr lang="el-GR" sz="6600" b="1">
              <a:solidFill>
                <a:srgbClr val="FFFFCC"/>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 calcmode="lin" valueType="num">
                                      <p:cBhvr additive="base">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 calcmode="lin" valueType="num">
                                      <p:cBhvr additive="base">
                                        <p:cTn id="3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25"/>
            <a:ext cx="8229600" cy="5929313"/>
          </a:xfrm>
        </p:spPr>
        <p:txBody>
          <a:bodyPr>
            <a:normAutofit fontScale="92500" lnSpcReduction="10000"/>
          </a:bodyPr>
          <a:lstStyle/>
          <a:p>
            <a:pPr marL="274320" indent="-274320" algn="just" fontAlgn="auto">
              <a:spcAft>
                <a:spcPts val="0"/>
              </a:spcAft>
              <a:buFont typeface="Wingdings 2"/>
              <a:buChar char=""/>
              <a:defRPr/>
            </a:pPr>
            <a:r>
              <a:rPr lang="el-GR" dirty="0" smtClean="0">
                <a:latin typeface="Comic Sans MS" pitchFamily="66" charset="0"/>
              </a:rPr>
              <a:t>Το βιβλίο του δασκάλου θα ήταν καλύτερο, αν βοηθούσε περισσότερο τον εκπαιδευτικό.</a:t>
            </a:r>
            <a:endParaRPr lang="en-US" dirty="0" smtClean="0">
              <a:latin typeface="Comic Sans MS" pitchFamily="66" charset="0"/>
            </a:endParaRPr>
          </a:p>
          <a:p>
            <a:pPr marL="274320" indent="-274320" algn="just" fontAlgn="auto">
              <a:spcAft>
                <a:spcPts val="0"/>
              </a:spcAft>
              <a:buFont typeface="Wingdings 2"/>
              <a:buChar char=""/>
              <a:defRPr/>
            </a:pPr>
            <a:r>
              <a:rPr lang="el-GR" dirty="0" smtClean="0">
                <a:latin typeface="Comic Sans MS" pitchFamily="66" charset="0"/>
              </a:rPr>
              <a:t>Η βιωματική συνάντηση πραγματοποιείται μέσα από δύο κατηγορίες Ερωτήσεις – Δραστηριότητες όπως αυτές εστιάζονται στο λογοτεχνικό κείμενο ως μορφή και περιεχόμενο αλλά και εκείνες που επικεντρώνονται στην ανταπόκριση του μαθητή-αναγνώστη.  </a:t>
            </a:r>
          </a:p>
          <a:p>
            <a:pPr marL="274320" indent="-274320" algn="just" fontAlgn="auto">
              <a:spcAft>
                <a:spcPts val="0"/>
              </a:spcAft>
              <a:buFont typeface="Wingdings 2"/>
              <a:buChar char=""/>
              <a:defRPr/>
            </a:pPr>
            <a:r>
              <a:rPr lang="el-GR" dirty="0" smtClean="0">
                <a:latin typeface="Comic Sans MS" pitchFamily="66" charset="0"/>
              </a:rPr>
              <a:t>Πολλά από τα λογοτεχνικά κείμενα είναι αποσπάσματα, με αποτέλεσμα να μην τα κατανοούν πλήρως οι μαθητές, καθώς και να τους δημιουργεί αναπάντητες  απορίες σχετικά μ’ αυτό.</a:t>
            </a:r>
          </a:p>
          <a:p>
            <a:pPr marL="274320" indent="-274320" algn="just" fontAlgn="auto">
              <a:spcAft>
                <a:spcPts val="0"/>
              </a:spcAft>
              <a:buFont typeface="Wingdings 2"/>
              <a:buChar char=""/>
              <a:defRPr/>
            </a:pPr>
            <a:r>
              <a:rPr lang="el-GR" dirty="0" smtClean="0">
                <a:latin typeface="Comic Sans MS" pitchFamily="66" charset="0"/>
              </a:rPr>
              <a:t>Κάθε λογοτεχνικό κείμενο πλαισιώνεται από εισαγωγικό σημείωμα, γλωσσικά σχόλια και σύντομο εργο - βιογραφικό σημείωμα του λογοτέχνη ή και του ζωγράφου, έργο του οποίου πλαισιώνει θεματικά το κείμενο. Οι πληροφορίες αυτές είναι χρήσιμες τόσο για τους διδάσκοντες όσο και για τους διδασκόμενους.</a:t>
            </a:r>
          </a:p>
          <a:p>
            <a:pPr marL="274320" indent="-274320" algn="just" fontAlgn="auto">
              <a:spcAft>
                <a:spcPts val="0"/>
              </a:spcAft>
              <a:buFont typeface="Wingdings 2"/>
              <a:buChar char=""/>
              <a:defRPr/>
            </a:pPr>
            <a:endParaRPr lang="el-GR" dirty="0" smtClean="0">
              <a:latin typeface="Comic Sans MS" pitchFamily="66" charset="0"/>
            </a:endParaRPr>
          </a:p>
          <a:p>
            <a:pPr marL="274320" indent="-274320" fontAlgn="auto">
              <a:spcAft>
                <a:spcPts val="0"/>
              </a:spcAft>
              <a:buFont typeface="Wingdings 2"/>
              <a:buChar char=""/>
              <a:defRPr/>
            </a:pPr>
            <a:endParaRPr lang="el-GR"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288" y="765175"/>
            <a:ext cx="7893050" cy="4591050"/>
          </a:xfrm>
        </p:spPr>
        <p:txBody>
          <a:bodyPr>
            <a:normAutofit fontScale="25000" lnSpcReduction="20000"/>
          </a:bodyPr>
          <a:lstStyle/>
          <a:p>
            <a:pPr fontAlgn="auto">
              <a:spcAft>
                <a:spcPts val="0"/>
              </a:spcAft>
              <a:buFont typeface="Wingdings 2"/>
              <a:buNone/>
              <a:defRPr/>
            </a:pPr>
            <a:r>
              <a:rPr lang="el-GR" sz="5100" dirty="0" smtClean="0">
                <a:solidFill>
                  <a:schemeClr val="tx1"/>
                </a:solidFill>
                <a:latin typeface="Comic Sans MS" pitchFamily="66" charset="0"/>
              </a:rPr>
              <a:t>  </a:t>
            </a:r>
          </a:p>
          <a:p>
            <a:pPr fontAlgn="auto">
              <a:spcAft>
                <a:spcPts val="0"/>
              </a:spcAft>
              <a:buFont typeface="Wingdings 2"/>
              <a:buNone/>
              <a:defRPr/>
            </a:pPr>
            <a:endParaRPr lang="el-GR" sz="5100" dirty="0" smtClean="0">
              <a:solidFill>
                <a:schemeClr val="tx1"/>
              </a:solidFill>
              <a:latin typeface="Comic Sans MS" pitchFamily="66" charset="0"/>
            </a:endParaRPr>
          </a:p>
          <a:p>
            <a:pPr fontAlgn="auto">
              <a:spcAft>
                <a:spcPts val="0"/>
              </a:spcAft>
              <a:buFont typeface="Wingdings 2"/>
              <a:buNone/>
              <a:defRPr/>
            </a:pPr>
            <a:endParaRPr lang="el-GR" sz="5100" dirty="0" smtClean="0">
              <a:solidFill>
                <a:schemeClr val="tx1"/>
              </a:solidFill>
              <a:latin typeface="Comic Sans MS" pitchFamily="66" charset="0"/>
            </a:endParaRPr>
          </a:p>
          <a:p>
            <a:pPr fontAlgn="auto">
              <a:spcAft>
                <a:spcPts val="0"/>
              </a:spcAft>
              <a:buFont typeface="Wingdings 2"/>
              <a:buNone/>
              <a:defRPr/>
            </a:pPr>
            <a:endParaRPr lang="el-GR" sz="5100" dirty="0" smtClean="0">
              <a:solidFill>
                <a:schemeClr val="tx1"/>
              </a:solidFill>
              <a:latin typeface="Comic Sans MS" pitchFamily="66" charset="0"/>
            </a:endParaRPr>
          </a:p>
          <a:p>
            <a:pPr fontAlgn="auto">
              <a:spcAft>
                <a:spcPts val="0"/>
              </a:spcAft>
              <a:buFont typeface="Wingdings 2"/>
              <a:buNone/>
              <a:defRPr/>
            </a:pPr>
            <a:r>
              <a:rPr lang="el-GR" sz="9600" b="1" u="sng" dirty="0" smtClean="0">
                <a:solidFill>
                  <a:srgbClr val="FFFFCC"/>
                </a:solidFill>
                <a:latin typeface="Comic Sans MS" pitchFamily="66" charset="0"/>
              </a:rPr>
              <a:t>ΣΚΟΠΟΣ:</a:t>
            </a:r>
            <a:r>
              <a:rPr lang="el-GR" sz="9600" b="1" dirty="0" smtClean="0">
                <a:solidFill>
                  <a:srgbClr val="FFFFCC"/>
                </a:solidFill>
                <a:latin typeface="Comic Sans MS" pitchFamily="66" charset="0"/>
              </a:rPr>
              <a:t> </a:t>
            </a:r>
            <a:r>
              <a:rPr lang="el-GR" sz="9600" dirty="0" smtClean="0">
                <a:solidFill>
                  <a:schemeClr val="tx1"/>
                </a:solidFill>
                <a:latin typeface="Comic Sans MS" pitchFamily="66" charset="0"/>
              </a:rPr>
              <a:t>Η επαφή του παιδιού των δύο πρώτων τάξεων του δημοτικού σχολείου με καταξιωμένα από άποψη αισθητική κείμενα, κυρίως της ελληνικής, έντεχνης και λαϊκής λογοτεχνίας, η εξοικείωσή του με το εξωσχολικό βιβλίο και η ενθάρρυνσή του να αναπτύξει τη δημιουργική του φαντασία.</a:t>
            </a:r>
            <a:r>
              <a:rPr lang="el-GR" sz="5400" dirty="0" smtClean="0">
                <a:solidFill>
                  <a:schemeClr val="tx1"/>
                </a:solidFill>
                <a:latin typeface="Comic Sans MS" pitchFamily="66" charset="0"/>
              </a:rPr>
              <a:t>	</a:t>
            </a:r>
          </a:p>
          <a:p>
            <a:pPr fontAlgn="auto">
              <a:spcAft>
                <a:spcPts val="0"/>
              </a:spcAft>
              <a:buFont typeface="Wingdings 2"/>
              <a:buNone/>
              <a:defRPr/>
            </a:pPr>
            <a:endParaRPr lang="el-GR" sz="5100" dirty="0" smtClean="0">
              <a:solidFill>
                <a:schemeClr val="tx1"/>
              </a:solidFill>
              <a:latin typeface="Comic Sans MS" pitchFamily="66" charset="0"/>
            </a:endParaRPr>
          </a:p>
          <a:p>
            <a:pPr fontAlgn="auto">
              <a:spcAft>
                <a:spcPts val="0"/>
              </a:spcAft>
              <a:buFont typeface="Wingdings 2"/>
              <a:buNone/>
              <a:defRPr/>
            </a:pPr>
            <a:r>
              <a:rPr lang="el-GR" sz="5100" dirty="0" smtClean="0">
                <a:solidFill>
                  <a:schemeClr val="tx1"/>
                </a:solidFill>
                <a:latin typeface="Comic Sans MS" pitchFamily="66" charset="0"/>
              </a:rPr>
              <a:t> </a:t>
            </a:r>
            <a:r>
              <a:rPr lang="el-GR" sz="9600" b="1" u="sng" dirty="0" smtClean="0">
                <a:solidFill>
                  <a:srgbClr val="FFFFCC"/>
                </a:solidFill>
                <a:latin typeface="Comic Sans MS" pitchFamily="66" charset="0"/>
              </a:rPr>
              <a:t>Στόχοι :</a:t>
            </a:r>
            <a:endParaRPr lang="el-GR" sz="9600" dirty="0" smtClean="0">
              <a:solidFill>
                <a:srgbClr val="FFFFCC"/>
              </a:solidFill>
              <a:latin typeface="Comic Sans MS" pitchFamily="66" charset="0"/>
            </a:endParaRPr>
          </a:p>
          <a:p>
            <a:pPr fontAlgn="auto">
              <a:spcAft>
                <a:spcPts val="0"/>
              </a:spcAft>
              <a:buFont typeface="Wingdings 2"/>
              <a:buNone/>
              <a:defRPr/>
            </a:pPr>
            <a:r>
              <a:rPr lang="el-GR" sz="9600" dirty="0" smtClean="0">
                <a:solidFill>
                  <a:schemeClr val="tx1"/>
                </a:solidFill>
                <a:latin typeface="Comic Sans MS" pitchFamily="66" charset="0"/>
              </a:rPr>
              <a:t>        Ο μαθητής ασκείται βαθμιαία, ώστε να είναι σε θέση να: </a:t>
            </a:r>
          </a:p>
          <a:p>
            <a:pPr fontAlgn="auto">
              <a:spcAft>
                <a:spcPts val="0"/>
              </a:spcAft>
              <a:buFont typeface="Wingdings 2"/>
              <a:buNone/>
              <a:defRPr/>
            </a:pPr>
            <a:endParaRPr lang="el-GR" sz="9600" dirty="0" smtClean="0">
              <a:solidFill>
                <a:schemeClr val="tx1"/>
              </a:solidFill>
              <a:latin typeface="Comic Sans MS" pitchFamily="66" charset="0"/>
            </a:endParaRPr>
          </a:p>
          <a:p>
            <a:pPr fontAlgn="auto">
              <a:spcAft>
                <a:spcPts val="0"/>
              </a:spcAft>
              <a:buClr>
                <a:srgbClr val="00B0F0"/>
              </a:buClr>
              <a:buSzPct val="150000"/>
              <a:buFont typeface="Wingdings" pitchFamily="2" charset="2"/>
              <a:buChar char="ü"/>
              <a:defRPr/>
            </a:pPr>
            <a:r>
              <a:rPr lang="el-GR" sz="9600" dirty="0" smtClean="0">
                <a:solidFill>
                  <a:schemeClr val="tx1"/>
                </a:solidFill>
                <a:latin typeface="Comic Sans MS" pitchFamily="66" charset="0"/>
              </a:rPr>
              <a:t>Εξοικειώνεται βιωματικά με τη μορφή και το </a:t>
            </a:r>
            <a:endParaRPr lang="en-US" sz="9600" dirty="0" smtClean="0">
              <a:solidFill>
                <a:schemeClr val="tx1"/>
              </a:solidFill>
              <a:latin typeface="Comic Sans MS" pitchFamily="66" charset="0"/>
            </a:endParaRPr>
          </a:p>
          <a:p>
            <a:pPr fontAlgn="auto">
              <a:spcAft>
                <a:spcPts val="0"/>
              </a:spcAft>
              <a:buClr>
                <a:srgbClr val="00B0F0"/>
              </a:buClr>
              <a:buSzPct val="150000"/>
              <a:buFont typeface="Wingdings 2"/>
              <a:buNone/>
              <a:defRPr/>
            </a:pPr>
            <a:r>
              <a:rPr lang="el-GR" sz="9600" dirty="0" smtClean="0">
                <a:solidFill>
                  <a:schemeClr val="tx1"/>
                </a:solidFill>
                <a:latin typeface="Comic Sans MS" pitchFamily="66" charset="0"/>
              </a:rPr>
              <a:t>περιεχόμενο των λογοτεχνικών κειμένων.</a:t>
            </a:r>
            <a:endParaRPr lang="en-US" sz="9600" dirty="0" smtClean="0">
              <a:solidFill>
                <a:schemeClr val="tx1"/>
              </a:solidFill>
              <a:latin typeface="Comic Sans MS" pitchFamily="66" charset="0"/>
            </a:endParaRPr>
          </a:p>
          <a:p>
            <a:pPr fontAlgn="auto">
              <a:spcAft>
                <a:spcPts val="0"/>
              </a:spcAft>
              <a:buClr>
                <a:srgbClr val="00B0F0"/>
              </a:buClr>
              <a:buSzPct val="150000"/>
              <a:buFont typeface="Wingdings" pitchFamily="2" charset="2"/>
              <a:buChar char="ü"/>
              <a:defRPr/>
            </a:pPr>
            <a:r>
              <a:rPr lang="el-GR" sz="9600" dirty="0" smtClean="0">
                <a:solidFill>
                  <a:schemeClr val="tx1"/>
                </a:solidFill>
                <a:latin typeface="Comic Sans MS" pitchFamily="66" charset="0"/>
              </a:rPr>
              <a:t>Ψυχαγωγείται με τα κείμενα και τα απολαμβάνει ως ακροατής. </a:t>
            </a:r>
          </a:p>
          <a:p>
            <a:pPr fontAlgn="auto">
              <a:spcAft>
                <a:spcPts val="0"/>
              </a:spcAft>
              <a:buFont typeface="Wingdings 2"/>
              <a:buNone/>
              <a:defRPr/>
            </a:pPr>
            <a:endParaRPr lang="el-GR" sz="9600" dirty="0" smtClean="0">
              <a:solidFill>
                <a:schemeClr val="tx1"/>
              </a:solidFill>
              <a:latin typeface="Comic Sans MS" pitchFamily="66" charset="0"/>
            </a:endParaRPr>
          </a:p>
          <a:p>
            <a:pPr fontAlgn="auto">
              <a:spcAft>
                <a:spcPts val="0"/>
              </a:spcAft>
              <a:buFont typeface="Wingdings 2"/>
              <a:buNone/>
              <a:defRPr/>
            </a:pPr>
            <a:endParaRPr lang="el-GR" sz="9600" dirty="0" smtClean="0">
              <a:solidFill>
                <a:schemeClr val="tx1"/>
              </a:solidFill>
              <a:latin typeface="Comic Sans MS" pitchFamily="66" charset="0"/>
            </a:endParaRPr>
          </a:p>
          <a:p>
            <a:pPr fontAlgn="auto">
              <a:spcAft>
                <a:spcPts val="0"/>
              </a:spcAft>
              <a:buFont typeface="Wingdings 2"/>
              <a:buNone/>
              <a:defRPr/>
            </a:pPr>
            <a:endParaRPr lang="el-GR" sz="4600" dirty="0" smtClean="0">
              <a:solidFill>
                <a:schemeClr val="tx1"/>
              </a:solidFill>
              <a:latin typeface="Comic Sans MS" pitchFamily="66" charset="0"/>
            </a:endParaRPr>
          </a:p>
          <a:p>
            <a:pPr fontAlgn="auto">
              <a:spcAft>
                <a:spcPts val="0"/>
              </a:spcAft>
              <a:buFont typeface="Wingdings 2"/>
              <a:buNone/>
              <a:defRPr/>
            </a:pPr>
            <a:r>
              <a:rPr lang="el-GR" sz="4600" dirty="0" smtClean="0">
                <a:solidFill>
                  <a:schemeClr val="tx1"/>
                </a:solidFill>
                <a:latin typeface="Comic Sans MS" pitchFamily="66" charset="0"/>
              </a:rPr>
              <a:t> </a:t>
            </a:r>
            <a:endParaRPr lang="el-GR" sz="4600" dirty="0"/>
          </a:p>
        </p:txBody>
      </p:sp>
      <p:sp>
        <p:nvSpPr>
          <p:cNvPr id="2" name="Title 1"/>
          <p:cNvSpPr>
            <a:spLocks noGrp="1"/>
          </p:cNvSpPr>
          <p:nvPr>
            <p:ph type="ctrTitle"/>
          </p:nvPr>
        </p:nvSpPr>
        <p:spPr>
          <a:xfrm>
            <a:off x="1403648" y="0"/>
            <a:ext cx="6984776" cy="1362452"/>
          </a:xfrm>
        </p:spPr>
        <p:txBody>
          <a:bodyPr/>
          <a:lstStyle/>
          <a:p>
            <a:pPr fontAlgn="auto">
              <a:spcAft>
                <a:spcPts val="0"/>
              </a:spcAft>
              <a:defRPr/>
            </a:pPr>
            <a:r>
              <a:rPr lang="el-GR" sz="2800" b="1" smtClean="0">
                <a:solidFill>
                  <a:srgbClr val="FFFFCC"/>
                </a:solidFill>
                <a:latin typeface="Comic Sans MS" pitchFamily="66" charset="0"/>
              </a:rPr>
              <a:t>ΣΤΟΧΟΙ ΛΟΓΟΤΕΧΝΙΑΣ Α΄&amp; Β΄ ΔΗΜΟΤΙΚΟΥ ΔΕΠΠΣ-ΑΠΣ</a:t>
            </a:r>
            <a:endParaRPr lang="el-GR" sz="2800">
              <a:solidFill>
                <a:srgbClr val="FFFF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 calcmode="lin" valueType="num">
                                      <p:cBhvr additive="base">
                                        <p:cTn id="2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196975"/>
            <a:ext cx="8323262" cy="5051425"/>
          </a:xfrm>
        </p:spPr>
        <p:txBody>
          <a:bodyPr/>
          <a:lstStyle/>
          <a:p>
            <a:pPr>
              <a:buFont typeface="Wingdings 2" pitchFamily="18" charset="2"/>
              <a:buNone/>
            </a:pPr>
            <a:r>
              <a:rPr lang="el-GR" b="1" u="sng" smtClean="0">
                <a:solidFill>
                  <a:srgbClr val="FFFFCC"/>
                </a:solidFill>
                <a:latin typeface="Comic Sans MS" pitchFamily="66" charset="0"/>
              </a:rPr>
              <a:t>Καλλιέργεια Φιλαναγνωσίας</a:t>
            </a:r>
          </a:p>
          <a:p>
            <a:pPr>
              <a:buFont typeface="Wingdings 2" pitchFamily="18" charset="2"/>
              <a:buNone/>
            </a:pPr>
            <a:endParaRPr lang="el-GR" b="1" u="sng" smtClean="0">
              <a:latin typeface="Comic Sans MS" pitchFamily="66" charset="0"/>
            </a:endParaRPr>
          </a:p>
          <a:p>
            <a:r>
              <a:rPr lang="el-GR" smtClean="0">
                <a:latin typeface="Comic Sans MS" pitchFamily="66" charset="0"/>
              </a:rPr>
              <a:t>Παρουσιάσεις βιβλίων με παιγνιώδεις τρόπους.</a:t>
            </a:r>
          </a:p>
          <a:p>
            <a:r>
              <a:rPr lang="el-GR" smtClean="0">
                <a:latin typeface="Comic Sans MS" pitchFamily="66" charset="0"/>
              </a:rPr>
              <a:t> Συνεχής σιωπηρή ανάγνωση.</a:t>
            </a:r>
          </a:p>
          <a:p>
            <a:r>
              <a:rPr lang="el-GR" smtClean="0">
                <a:latin typeface="Comic Sans MS" pitchFamily="66" charset="0"/>
              </a:rPr>
              <a:t> Δραστηριότητες σχετικά με το εικονογραφημένο βιβλίο.</a:t>
            </a:r>
          </a:p>
          <a:p>
            <a:r>
              <a:rPr lang="el-GR" smtClean="0">
                <a:latin typeface="Comic Sans MS" pitchFamily="66" charset="0"/>
              </a:rPr>
              <a:t> Αφήγηση και δημιουργικό γράψιμο.</a:t>
            </a:r>
          </a:p>
          <a:p>
            <a:r>
              <a:rPr lang="el-GR" smtClean="0">
                <a:latin typeface="Comic Sans MS" pitchFamily="66" charset="0"/>
              </a:rPr>
              <a:t>Διαγωνισμοί ανάγνωσης λογοτεχνικών κειμένων- παραμυθιών και θέσπιση αναγνωστικών βραβείων. </a:t>
            </a:r>
          </a:p>
        </p:txBody>
      </p:sp>
      <p:sp>
        <p:nvSpPr>
          <p:cNvPr id="2" name="Title 1"/>
          <p:cNvSpPr>
            <a:spLocks noGrp="1"/>
          </p:cNvSpPr>
          <p:nvPr>
            <p:ph type="title"/>
          </p:nvPr>
        </p:nvSpPr>
        <p:spPr>
          <a:xfrm>
            <a:off x="467544" y="0"/>
            <a:ext cx="8229600" cy="1219200"/>
          </a:xfrm>
        </p:spPr>
        <p:txBody>
          <a:bodyPr/>
          <a:lstStyle/>
          <a:p>
            <a:pPr algn="ctr" fontAlgn="auto">
              <a:spcAft>
                <a:spcPts val="0"/>
              </a:spcAft>
              <a:defRPr/>
            </a:pPr>
            <a:r>
              <a:rPr lang="el-GR" sz="4400" b="1" smtClean="0">
                <a:solidFill>
                  <a:srgbClr val="FFFFCC"/>
                </a:solidFill>
                <a:latin typeface="Comic Sans MS" pitchFamily="66" charset="0"/>
              </a:rPr>
              <a:t>Διαπιστώσεις </a:t>
            </a:r>
            <a:endParaRPr lang="el-GR" sz="4400" b="1">
              <a:solidFill>
                <a:srgbClr val="FFFFCC"/>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88913"/>
            <a:ext cx="8642350" cy="6059487"/>
          </a:xfrm>
        </p:spPr>
        <p:txBody>
          <a:bodyPr/>
          <a:lstStyle/>
          <a:p>
            <a:pPr>
              <a:buFont typeface="Wingdings 2" pitchFamily="18" charset="2"/>
              <a:buNone/>
            </a:pPr>
            <a:r>
              <a:rPr lang="el-GR" b="1" u="sng" smtClean="0">
                <a:solidFill>
                  <a:srgbClr val="FFFFCC"/>
                </a:solidFill>
                <a:latin typeface="Comic Sans MS" pitchFamily="66" charset="0"/>
              </a:rPr>
              <a:t>Διαθεματικότητα της Λογοτεχνίας που διαφαίνεται μέσα από τα ανθολόγια: </a:t>
            </a:r>
          </a:p>
          <a:p>
            <a:endParaRPr lang="el-GR" smtClean="0">
              <a:latin typeface="Comic Sans MS" pitchFamily="66" charset="0"/>
            </a:endParaRPr>
          </a:p>
          <a:p>
            <a:r>
              <a:rPr lang="el-GR" smtClean="0">
                <a:latin typeface="Comic Sans MS" pitchFamily="66" charset="0"/>
              </a:rPr>
              <a:t>Με την Ιστορία</a:t>
            </a:r>
          </a:p>
          <a:p>
            <a:pPr>
              <a:buFont typeface="Wingdings 2" pitchFamily="18" charset="2"/>
              <a:buNone/>
            </a:pPr>
            <a:endParaRPr lang="el-GR" smtClean="0">
              <a:latin typeface="Comic Sans MS" pitchFamily="66" charset="0"/>
            </a:endParaRPr>
          </a:p>
          <a:p>
            <a:r>
              <a:rPr lang="el-GR" smtClean="0">
                <a:latin typeface="Comic Sans MS" pitchFamily="66" charset="0"/>
              </a:rPr>
              <a:t>Με τη Μουσική</a:t>
            </a:r>
          </a:p>
          <a:p>
            <a:pPr>
              <a:buFont typeface="Wingdings 2" pitchFamily="18" charset="2"/>
              <a:buNone/>
            </a:pPr>
            <a:endParaRPr lang="el-GR" smtClean="0">
              <a:latin typeface="Comic Sans MS" pitchFamily="66" charset="0"/>
            </a:endParaRPr>
          </a:p>
          <a:p>
            <a:r>
              <a:rPr lang="el-GR" smtClean="0">
                <a:latin typeface="Comic Sans MS" pitchFamily="66" charset="0"/>
              </a:rPr>
              <a:t>Με τη Θεατρική Αγωγή</a:t>
            </a:r>
          </a:p>
          <a:p>
            <a:pPr>
              <a:buFont typeface="Wingdings 2" pitchFamily="18" charset="2"/>
              <a:buNone/>
            </a:pPr>
            <a:endParaRPr lang="el-GR" smtClean="0">
              <a:latin typeface="Comic Sans MS" pitchFamily="66" charset="0"/>
            </a:endParaRPr>
          </a:p>
          <a:p>
            <a:r>
              <a:rPr lang="el-GR" smtClean="0">
                <a:latin typeface="Comic Sans MS" pitchFamily="66" charset="0"/>
              </a:rPr>
              <a:t> Με τα Εικαστικά</a:t>
            </a:r>
          </a:p>
          <a:p>
            <a:pPr>
              <a:buFont typeface="Wingdings 2" pitchFamily="18" charset="2"/>
              <a:buNone/>
            </a:pPr>
            <a:endParaRPr lang="el-GR" smtClean="0">
              <a:latin typeface="Comic Sans MS" pitchFamily="66" charset="0"/>
            </a:endParaRPr>
          </a:p>
          <a:p>
            <a:r>
              <a:rPr lang="el-GR" smtClean="0">
                <a:latin typeface="Comic Sans MS" pitchFamily="66" charset="0"/>
              </a:rPr>
              <a:t>Με τη Διαπολιτισμική Αγωγή</a:t>
            </a:r>
            <a:endParaRPr lang="el-GR" b="1" u="sng" smtClean="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2060848"/>
            <a:ext cx="7632848" cy="1323439"/>
          </a:xfrm>
          <a:prstGeom prst="rect">
            <a:avLst/>
          </a:prstGeom>
          <a:noFill/>
        </p:spPr>
        <p:txBody>
          <a:bodyPr>
            <a:spAutoFit/>
          </a:bodyPr>
          <a:lstStyle/>
          <a:p>
            <a:pPr algn="ctr" fontAlgn="auto">
              <a:spcBef>
                <a:spcPts val="0"/>
              </a:spcBef>
              <a:spcAft>
                <a:spcPts val="0"/>
              </a:spcAft>
              <a:defRPr/>
            </a:pPr>
            <a:r>
              <a:rPr lang="el-GR" sz="4000" b="1" dirty="0">
                <a:ln w="17780" cmpd="sng">
                  <a:solidFill>
                    <a:srgbClr val="FFFFFF"/>
                  </a:solidFill>
                  <a:prstDash val="solid"/>
                  <a:miter lim="800000"/>
                </a:ln>
                <a:solidFill>
                  <a:srgbClr val="FFFFCC"/>
                </a:solidFill>
                <a:effectLst>
                  <a:outerShdw blurRad="50800" algn="tl" rotWithShape="0">
                    <a:srgbClr val="000000"/>
                  </a:outerShdw>
                </a:effectLst>
                <a:latin typeface="+mn-lt"/>
                <a:cs typeface="+mn-cs"/>
              </a:rPr>
              <a:t>Ευχαριστούμε για την </a:t>
            </a:r>
          </a:p>
          <a:p>
            <a:pPr algn="ctr" fontAlgn="auto">
              <a:spcBef>
                <a:spcPts val="0"/>
              </a:spcBef>
              <a:spcAft>
                <a:spcPts val="0"/>
              </a:spcAft>
              <a:defRPr/>
            </a:pPr>
            <a:r>
              <a:rPr lang="el-GR" sz="4000" b="1" dirty="0">
                <a:ln w="17780" cmpd="sng">
                  <a:solidFill>
                    <a:srgbClr val="FFFFFF"/>
                  </a:solidFill>
                  <a:prstDash val="solid"/>
                  <a:miter lim="800000"/>
                </a:ln>
                <a:solidFill>
                  <a:srgbClr val="FFFFCC"/>
                </a:solidFill>
                <a:effectLst>
                  <a:outerShdw blurRad="50800" algn="tl" rotWithShape="0">
                    <a:srgbClr val="000000"/>
                  </a:outerShdw>
                </a:effectLst>
                <a:latin typeface="+mn-lt"/>
                <a:cs typeface="+mn-cs"/>
              </a:rPr>
              <a:t>προσοχή σας…</a:t>
            </a:r>
            <a:endParaRPr lang="el-GR" sz="4000" b="1" dirty="0">
              <a:ln w="17780" cmpd="sng">
                <a:solidFill>
                  <a:srgbClr val="FFFFFF"/>
                </a:solidFill>
                <a:prstDash val="solid"/>
                <a:miter lim="800000"/>
              </a:ln>
              <a:solidFill>
                <a:srgbClr val="FFFFCC"/>
              </a:solidFill>
              <a:effectLst>
                <a:outerShdw blurRad="50800" algn="tl" rotWithShape="0">
                  <a:srgbClr val="000000"/>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557338"/>
            <a:ext cx="7497763" cy="4800600"/>
          </a:xfrm>
        </p:spPr>
        <p:txBody>
          <a:bodyPr/>
          <a:lstStyle/>
          <a:p>
            <a:pPr>
              <a:buFont typeface="Wingdings 2" pitchFamily="18" charset="2"/>
              <a:buNone/>
            </a:pPr>
            <a:r>
              <a:rPr lang="el-GR" sz="2400" u="sng" smtClean="0">
                <a:latin typeface="Comic Sans MS" pitchFamily="66" charset="0"/>
              </a:rPr>
              <a:t>ΙΣΤΟΤΟΠΟΙ:</a:t>
            </a:r>
          </a:p>
          <a:p>
            <a:pPr>
              <a:buClr>
                <a:srgbClr val="00B0F0"/>
              </a:buClr>
              <a:buSzPct val="150000"/>
              <a:buFont typeface="Wingdings 2" pitchFamily="18" charset="2"/>
              <a:buNone/>
            </a:pPr>
            <a:endParaRPr lang="el-GR" sz="2400" u="sng" smtClean="0">
              <a:latin typeface="Comic Sans MS" pitchFamily="66" charset="0"/>
            </a:endParaRPr>
          </a:p>
          <a:p>
            <a:pPr>
              <a:buClr>
                <a:srgbClr val="00B0F0"/>
              </a:buClr>
              <a:buSzPct val="150000"/>
              <a:buFont typeface="Wingdings" pitchFamily="2" charset="2"/>
              <a:buChar char="ü"/>
            </a:pPr>
            <a:r>
              <a:rPr lang="en-GB" sz="2400" smtClean="0">
                <a:latin typeface="Comic Sans MS" pitchFamily="66" charset="0"/>
              </a:rPr>
              <a:t>http://www.pi-schools.gr/</a:t>
            </a:r>
            <a:endParaRPr lang="el-GR" sz="2400" smtClean="0">
              <a:latin typeface="Comic Sans MS" pitchFamily="66" charset="0"/>
            </a:endParaRPr>
          </a:p>
          <a:p>
            <a:pPr>
              <a:buClr>
                <a:srgbClr val="00B0F0"/>
              </a:buClr>
              <a:buSzPct val="150000"/>
              <a:buFont typeface="Wingdings" pitchFamily="2" charset="2"/>
              <a:buChar char="ü"/>
            </a:pPr>
            <a:endParaRPr lang="el-GR" sz="2400" u="sng" smtClean="0">
              <a:latin typeface="Comic Sans MS" pitchFamily="66" charset="0"/>
            </a:endParaRPr>
          </a:p>
          <a:p>
            <a:pPr>
              <a:buClr>
                <a:srgbClr val="00B0F0"/>
              </a:buClr>
              <a:buSzPct val="150000"/>
              <a:buFont typeface="Wingdings" pitchFamily="2" charset="2"/>
              <a:buChar char="ü"/>
            </a:pPr>
            <a:r>
              <a:rPr lang="en-GB" sz="2400" smtClean="0">
                <a:latin typeface="Comic Sans MS" pitchFamily="66" charset="0"/>
              </a:rPr>
              <a:t>http://www.pi-schools.gr/programs/depps/</a:t>
            </a:r>
            <a:endParaRPr lang="el-GR" sz="2400" smtClean="0">
              <a:latin typeface="Comic Sans MS" pitchFamily="66" charset="0"/>
            </a:endParaRPr>
          </a:p>
          <a:p>
            <a:pPr>
              <a:buClr>
                <a:srgbClr val="00B0F0"/>
              </a:buClr>
              <a:buSzPct val="150000"/>
              <a:buFont typeface="Wingdings 2" pitchFamily="18" charset="2"/>
              <a:buNone/>
            </a:pPr>
            <a:r>
              <a:rPr lang="el-GR" sz="2400" smtClean="0">
                <a:latin typeface="Comic Sans MS" pitchFamily="66" charset="0"/>
              </a:rPr>
              <a:t>  </a:t>
            </a:r>
          </a:p>
          <a:p>
            <a:pPr>
              <a:buClr>
                <a:srgbClr val="00B0F0"/>
              </a:buClr>
              <a:buSzPct val="150000"/>
              <a:buFont typeface="Wingdings 2" pitchFamily="18" charset="2"/>
              <a:buNone/>
            </a:pPr>
            <a:r>
              <a:rPr lang="el-GR" sz="2400" u="sng" smtClean="0">
                <a:latin typeface="Comic Sans MS" pitchFamily="66" charset="0"/>
              </a:rPr>
              <a:t>ΒΙΒΛΙΑ:</a:t>
            </a:r>
          </a:p>
          <a:p>
            <a:pPr>
              <a:buClr>
                <a:srgbClr val="00B0F0"/>
              </a:buClr>
              <a:buSzPct val="150000"/>
              <a:buFont typeface="Wingdings 2" pitchFamily="18" charset="2"/>
              <a:buNone/>
            </a:pPr>
            <a:endParaRPr lang="el-GR" sz="2400" u="sng" smtClean="0">
              <a:latin typeface="Comic Sans MS" pitchFamily="66" charset="0"/>
            </a:endParaRPr>
          </a:p>
          <a:p>
            <a:pPr>
              <a:buClr>
                <a:srgbClr val="00B0F0"/>
              </a:buClr>
              <a:buSzPct val="150000"/>
              <a:buFont typeface="Wingdings" pitchFamily="2" charset="2"/>
              <a:buChar char="ü"/>
            </a:pPr>
            <a:r>
              <a:rPr lang="el-GR" sz="2400" smtClean="0">
                <a:latin typeface="Comic Sans MS" pitchFamily="66" charset="0"/>
              </a:rPr>
              <a:t>«ΜΑΚΕΔΝΩΝ» Περιοδική επιστημονική έκδοση της παιδαγωγικής σχολής Φλώρινας, 2002 -  τεύχος 10</a:t>
            </a:r>
          </a:p>
        </p:txBody>
      </p:sp>
      <p:sp>
        <p:nvSpPr>
          <p:cNvPr id="2" name="Title 1"/>
          <p:cNvSpPr>
            <a:spLocks noGrp="1"/>
          </p:cNvSpPr>
          <p:nvPr>
            <p:ph type="title"/>
          </p:nvPr>
        </p:nvSpPr>
        <p:spPr>
          <a:xfrm>
            <a:off x="971600" y="404664"/>
            <a:ext cx="7498080" cy="1143000"/>
          </a:xfrm>
        </p:spPr>
        <p:txBody>
          <a:bodyPr/>
          <a:lstStyle/>
          <a:p>
            <a:pPr algn="ctr" fontAlgn="auto">
              <a:spcAft>
                <a:spcPts val="0"/>
              </a:spcAft>
              <a:defRPr/>
            </a:pPr>
            <a:r>
              <a:rPr lang="el-GR" sz="5400" smtClean="0">
                <a:solidFill>
                  <a:schemeClr val="tx1"/>
                </a:solidFill>
                <a:latin typeface="Comic Sans MS" pitchFamily="66" charset="0"/>
              </a:rPr>
              <a:t>ΒΙΒΛΙΟΓΡΑΦΙΑ</a:t>
            </a:r>
            <a:endParaRPr lang="el-GR" sz="5400">
              <a:solidFill>
                <a:schemeClr val="tx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0"/>
            <a:ext cx="8143875" cy="6858000"/>
          </a:xfrm>
        </p:spPr>
        <p:txBody>
          <a:bodyPr/>
          <a:lstStyle/>
          <a:p>
            <a:pPr>
              <a:buFont typeface="Wingdings 2" pitchFamily="18" charset="2"/>
              <a:buNone/>
            </a:pPr>
            <a:endParaRPr lang="el-GR" sz="1900" smtClean="0">
              <a:latin typeface="Comic Sans MS" pitchFamily="66" charset="0"/>
            </a:endParaRPr>
          </a:p>
          <a:p>
            <a:pPr>
              <a:buClr>
                <a:srgbClr val="00B0F0"/>
              </a:buClr>
              <a:buSzPct val="150000"/>
              <a:buFont typeface="Wingdings" pitchFamily="2" charset="2"/>
              <a:buChar char="ü"/>
            </a:pPr>
            <a:r>
              <a:rPr lang="el-GR" sz="2200" smtClean="0">
                <a:latin typeface="Comic Sans MS" pitchFamily="66" charset="0"/>
              </a:rPr>
              <a:t>Αποκτά αίσθηση του χιούμορ διαμέσου επιλεγμένων λογοτεχνικών κειμένων και να οξύνει τη φαντασία του. </a:t>
            </a:r>
          </a:p>
          <a:p>
            <a:pPr>
              <a:buFont typeface="Wingdings 2" pitchFamily="18" charset="2"/>
              <a:buBlip>
                <a:blip r:embed="rId2"/>
              </a:buBlip>
            </a:pPr>
            <a:endParaRPr lang="el-GR" sz="2200" smtClean="0">
              <a:latin typeface="Comic Sans MS" pitchFamily="66" charset="0"/>
            </a:endParaRPr>
          </a:p>
          <a:p>
            <a:pPr>
              <a:buClr>
                <a:srgbClr val="00B0F0"/>
              </a:buClr>
              <a:buSzPct val="150000"/>
              <a:buFont typeface="Wingdings" pitchFamily="2" charset="2"/>
              <a:buChar char="ü"/>
            </a:pPr>
            <a:r>
              <a:rPr lang="el-GR" sz="2200" smtClean="0">
                <a:latin typeface="Comic Sans MS" pitchFamily="66" charset="0"/>
              </a:rPr>
              <a:t>Ενθαρρύνεται στη δημιουργία και έκφραση δικών του ιστοριών και εξοικειώνεται με τη χώρο-χρονική αντίληψη.</a:t>
            </a:r>
          </a:p>
          <a:p>
            <a:pPr>
              <a:buFont typeface="Wingdings 2" pitchFamily="18" charset="2"/>
              <a:buNone/>
            </a:pPr>
            <a:r>
              <a:rPr lang="el-GR" sz="2200" smtClean="0">
                <a:latin typeface="Comic Sans MS" pitchFamily="66" charset="0"/>
              </a:rPr>
              <a:t> </a:t>
            </a:r>
          </a:p>
          <a:p>
            <a:pPr>
              <a:buClr>
                <a:srgbClr val="00B0F0"/>
              </a:buClr>
              <a:buSzPct val="150000"/>
              <a:buFont typeface="Wingdings" pitchFamily="2" charset="2"/>
              <a:buChar char="ü"/>
            </a:pPr>
            <a:r>
              <a:rPr lang="el-GR" sz="2200" smtClean="0">
                <a:latin typeface="Comic Sans MS" pitchFamily="66" charset="0"/>
              </a:rPr>
              <a:t>Γνωρίζει, περισσότερο ως ακροατής, κατάλληλα για την ηλικία του κείμενα, των κυριότερων εκπροσώπων και ειδών της ελληνικής -κυρίως– λογοτεχνίας και παράδοσης.</a:t>
            </a:r>
          </a:p>
          <a:p>
            <a:pPr>
              <a:buClr>
                <a:srgbClr val="00B0F0"/>
              </a:buClr>
              <a:buSzPct val="150000"/>
              <a:buFont typeface="Wingdings 2" pitchFamily="18" charset="2"/>
              <a:buNone/>
            </a:pPr>
            <a:endParaRPr lang="el-GR" sz="2200" smtClean="0">
              <a:latin typeface="Comic Sans MS" pitchFamily="66" charset="0"/>
            </a:endParaRPr>
          </a:p>
          <a:p>
            <a:pPr>
              <a:buClr>
                <a:srgbClr val="00B0F0"/>
              </a:buClr>
              <a:buSzPct val="150000"/>
              <a:buFont typeface="Wingdings" pitchFamily="2" charset="2"/>
              <a:buChar char="ü"/>
            </a:pPr>
            <a:r>
              <a:rPr lang="el-GR" sz="2200" smtClean="0">
                <a:latin typeface="Comic Sans MS" pitchFamily="66" charset="0"/>
              </a:rPr>
              <a:t> Αντιλαμβάνεται τις εναλλακτικές δυνατότητες της γλώσσας τόσο στο σημασιολογικό όσο και στο φωνητικό- μορφολογικό επίπεδο.</a:t>
            </a:r>
          </a:p>
          <a:p>
            <a:pPr>
              <a:buClr>
                <a:srgbClr val="00B0F0"/>
              </a:buClr>
              <a:buSzPct val="150000"/>
              <a:buFont typeface="Wingdings" pitchFamily="2" charset="2"/>
              <a:buChar char="ü"/>
            </a:pPr>
            <a:endParaRPr lang="el-GR" sz="2200" smtClean="0">
              <a:latin typeface="Comic Sans MS" pitchFamily="66" charset="0"/>
            </a:endParaRPr>
          </a:p>
          <a:p>
            <a:pPr>
              <a:buClr>
                <a:srgbClr val="00B0F0"/>
              </a:buClr>
              <a:buSzPct val="150000"/>
              <a:buFont typeface="Wingdings" pitchFamily="2" charset="2"/>
              <a:buChar char="ü"/>
            </a:pPr>
            <a:r>
              <a:rPr lang="el-GR" sz="2200" smtClean="0">
                <a:latin typeface="Comic Sans MS" pitchFamily="66" charset="0"/>
              </a:rPr>
              <a:t>Εξοικειώνεται διαισθητικά και με απλά κείμενα νεωτερικής λογοτεχνίας. </a:t>
            </a:r>
          </a:p>
          <a:p>
            <a:pPr>
              <a:buClr>
                <a:srgbClr val="00B0F0"/>
              </a:buClr>
              <a:buSzPct val="150000"/>
              <a:buFont typeface="Wingdings 2" pitchFamily="18" charset="2"/>
              <a:buNone/>
            </a:pPr>
            <a:endParaRPr lang="el-GR" sz="2000" smtClean="0">
              <a:latin typeface="Comic Sans MS" pitchFamily="66" charset="0"/>
            </a:endParaRPr>
          </a:p>
          <a:p>
            <a:pPr>
              <a:buFont typeface="Wingdings 2" pitchFamily="18" charset="2"/>
              <a:buNone/>
            </a:pPr>
            <a:endParaRPr lang="el-GR" sz="1900" smtClean="0">
              <a:latin typeface="Comic Sans MS" pitchFamily="66" charset="0"/>
            </a:endParaRPr>
          </a:p>
          <a:p>
            <a:pPr>
              <a:buFont typeface="Wingdings 2" pitchFamily="18" charset="2"/>
              <a:buNone/>
            </a:pPr>
            <a:endParaRPr lang="el-G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688" y="1143000"/>
            <a:ext cx="8215312" cy="5715000"/>
          </a:xfrm>
        </p:spPr>
        <p:txBody>
          <a:bodyPr/>
          <a:lstStyle/>
          <a:p>
            <a:pPr>
              <a:buFont typeface="Wingdings 2" pitchFamily="18" charset="2"/>
              <a:buNone/>
            </a:pPr>
            <a:r>
              <a:rPr lang="el-GR" smtClean="0"/>
              <a:t>Α) </a:t>
            </a:r>
            <a:r>
              <a:rPr lang="el-GR" sz="2800" i="1" u="sng" smtClean="0">
                <a:latin typeface="Comic Sans MS" pitchFamily="66" charset="0"/>
              </a:rPr>
              <a:t>Θεματικές ενότητες:</a:t>
            </a:r>
          </a:p>
          <a:p>
            <a:pPr>
              <a:buFont typeface="Wingdings 2" pitchFamily="18" charset="2"/>
              <a:buBlip>
                <a:blip r:embed="rId2"/>
              </a:buBlip>
            </a:pPr>
            <a:r>
              <a:rPr lang="el-GR" sz="2400" smtClean="0">
                <a:latin typeface="Comic Sans MS" pitchFamily="66" charset="0"/>
              </a:rPr>
              <a:t> Οικογένεια</a:t>
            </a:r>
          </a:p>
          <a:p>
            <a:pPr>
              <a:buFont typeface="Wingdings 2" pitchFamily="18" charset="2"/>
              <a:buBlip>
                <a:blip r:embed="rId2"/>
              </a:buBlip>
            </a:pPr>
            <a:r>
              <a:rPr lang="el-GR" sz="2400" smtClean="0">
                <a:latin typeface="Comic Sans MS" pitchFamily="66" charset="0"/>
              </a:rPr>
              <a:t>Σχολείο και παιδί</a:t>
            </a:r>
          </a:p>
          <a:p>
            <a:pPr>
              <a:buFont typeface="Wingdings 2" pitchFamily="18" charset="2"/>
              <a:buBlip>
                <a:blip r:embed="rId2"/>
              </a:buBlip>
            </a:pPr>
            <a:r>
              <a:rPr lang="el-GR" sz="2400" smtClean="0">
                <a:latin typeface="Comic Sans MS" pitchFamily="66" charset="0"/>
              </a:rPr>
              <a:t>Κοινωνική ζωή </a:t>
            </a:r>
          </a:p>
          <a:p>
            <a:pPr>
              <a:buFont typeface="Wingdings 2" pitchFamily="18" charset="2"/>
              <a:buBlip>
                <a:blip r:embed="rId2"/>
              </a:buBlip>
            </a:pPr>
            <a:r>
              <a:rPr lang="el-GR" sz="2400" smtClean="0">
                <a:latin typeface="Comic Sans MS" pitchFamily="66" charset="0"/>
              </a:rPr>
              <a:t>Φαντασία και περιπέτεια</a:t>
            </a:r>
          </a:p>
          <a:p>
            <a:pPr>
              <a:buFont typeface="Wingdings 2" pitchFamily="18" charset="2"/>
              <a:buBlip>
                <a:blip r:embed="rId2"/>
              </a:buBlip>
            </a:pPr>
            <a:r>
              <a:rPr lang="el-GR" sz="2400" smtClean="0">
                <a:latin typeface="Comic Sans MS" pitchFamily="66" charset="0"/>
              </a:rPr>
              <a:t>Παιδί και φύση</a:t>
            </a:r>
          </a:p>
          <a:p>
            <a:pPr>
              <a:buFont typeface="Wingdings 2" pitchFamily="18" charset="2"/>
              <a:buBlip>
                <a:blip r:embed="rId2"/>
              </a:buBlip>
            </a:pPr>
            <a:r>
              <a:rPr lang="el-GR" sz="2400" smtClean="0">
                <a:latin typeface="Comic Sans MS" pitchFamily="66" charset="0"/>
              </a:rPr>
              <a:t>Ειρήνη και φιλία</a:t>
            </a:r>
          </a:p>
          <a:p>
            <a:pPr>
              <a:buFont typeface="Wingdings 2" pitchFamily="18" charset="2"/>
              <a:buBlip>
                <a:blip r:embed="rId2"/>
              </a:buBlip>
            </a:pPr>
            <a:r>
              <a:rPr lang="el-GR" sz="2400" smtClean="0">
                <a:latin typeface="Comic Sans MS" pitchFamily="66" charset="0"/>
              </a:rPr>
              <a:t>Θρησκευτική ζωή</a:t>
            </a:r>
          </a:p>
          <a:p>
            <a:pPr>
              <a:buFont typeface="Wingdings 2" pitchFamily="18" charset="2"/>
              <a:buBlip>
                <a:blip r:embed="rId2"/>
              </a:buBlip>
            </a:pPr>
            <a:r>
              <a:rPr lang="el-GR" sz="2400" smtClean="0">
                <a:latin typeface="Comic Sans MS" pitchFamily="66" charset="0"/>
              </a:rPr>
              <a:t>Από την Ελληνική ιστορία</a:t>
            </a:r>
          </a:p>
          <a:p>
            <a:pPr>
              <a:buFont typeface="Wingdings 2" pitchFamily="18" charset="2"/>
              <a:buBlip>
                <a:blip r:embed="rId2"/>
              </a:buBlip>
            </a:pPr>
            <a:r>
              <a:rPr lang="el-GR" sz="2400" smtClean="0">
                <a:latin typeface="Comic Sans MS" pitchFamily="66" charset="0"/>
              </a:rPr>
              <a:t>Η πολιτιστική μας κληρονομιά</a:t>
            </a:r>
          </a:p>
          <a:p>
            <a:pPr>
              <a:buFont typeface="Wingdings 2" pitchFamily="18" charset="2"/>
              <a:buBlip>
                <a:blip r:embed="rId2"/>
              </a:buBlip>
            </a:pPr>
            <a:r>
              <a:rPr lang="el-GR" sz="2400" smtClean="0">
                <a:latin typeface="Comic Sans MS" pitchFamily="66" charset="0"/>
              </a:rPr>
              <a:t>Η τεχνολογία στην ζωή μου</a:t>
            </a:r>
          </a:p>
          <a:p>
            <a:pPr>
              <a:buFont typeface="Wingdings 2" pitchFamily="18" charset="2"/>
              <a:buBlip>
                <a:blip r:embed="rId2"/>
              </a:buBlip>
            </a:pPr>
            <a:endParaRPr lang="el-GR" sz="2400" smtClean="0"/>
          </a:p>
        </p:txBody>
      </p:sp>
      <p:sp>
        <p:nvSpPr>
          <p:cNvPr id="2" name="Title 1"/>
          <p:cNvSpPr>
            <a:spLocks noGrp="1"/>
          </p:cNvSpPr>
          <p:nvPr>
            <p:ph type="title"/>
          </p:nvPr>
        </p:nvSpPr>
        <p:spPr>
          <a:xfrm>
            <a:off x="1115616" y="0"/>
            <a:ext cx="7498080" cy="1143000"/>
          </a:xfrm>
        </p:spPr>
        <p:txBody>
          <a:bodyPr/>
          <a:lstStyle/>
          <a:p>
            <a:pPr algn="ctr" fontAlgn="auto">
              <a:spcAft>
                <a:spcPts val="0"/>
              </a:spcAft>
              <a:defRPr/>
            </a:pPr>
            <a:r>
              <a:rPr lang="el-GR" sz="3600" smtClean="0">
                <a:solidFill>
                  <a:srgbClr val="FFFFCC"/>
                </a:solidFill>
                <a:latin typeface="Comic Sans MS" pitchFamily="66" charset="0"/>
              </a:rPr>
              <a:t>Δομή Ανθολογίου Α’ και Β’ Δημοτικού </a:t>
            </a:r>
            <a:endParaRPr lang="el-GR" sz="3600">
              <a:solidFill>
                <a:srgbClr val="FFFFCC"/>
              </a:solidFill>
              <a:latin typeface="Comic Sans MS" pitchFamily="66" charset="0"/>
            </a:endParaRPr>
          </a:p>
        </p:txBody>
      </p:sp>
      <p:pic>
        <p:nvPicPr>
          <p:cNvPr id="3074" name="Picture 2" descr="http://www.nakas.gr/ecomnakas/NakasPaper/assets/PHOTOS%20T%20200/T086064000-200.JPG"/>
          <p:cNvPicPr>
            <a:picLocks noChangeAspect="1" noChangeArrowheads="1"/>
          </p:cNvPicPr>
          <p:nvPr/>
        </p:nvPicPr>
        <p:blipFill>
          <a:blip r:embed="rId3"/>
          <a:srcRect/>
          <a:stretch>
            <a:fillRect/>
          </a:stretch>
        </p:blipFill>
        <p:spPr bwMode="auto">
          <a:xfrm>
            <a:off x="6000750" y="1874838"/>
            <a:ext cx="2693988" cy="3697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074"/>
                                        </p:tgtEl>
                                        <p:attrNameLst>
                                          <p:attrName>style.visibility</p:attrName>
                                        </p:attrNameLst>
                                      </p:cBhvr>
                                      <p:to>
                                        <p:strVal val="visible"/>
                                      </p:to>
                                    </p:set>
                                    <p:anim calcmode="lin" valueType="num">
                                      <p:cBhvr additive="base">
                                        <p:cTn id="73" dur="500" fill="hold"/>
                                        <p:tgtEl>
                                          <p:spTgt spid="3074"/>
                                        </p:tgtEl>
                                        <p:attrNameLst>
                                          <p:attrName>ppt_x</p:attrName>
                                        </p:attrNameLst>
                                      </p:cBhvr>
                                      <p:tavLst>
                                        <p:tav tm="0">
                                          <p:val>
                                            <p:strVal val="#ppt_x"/>
                                          </p:val>
                                        </p:tav>
                                        <p:tav tm="100000">
                                          <p:val>
                                            <p:strVal val="#ppt_x"/>
                                          </p:val>
                                        </p:tav>
                                      </p:tavLst>
                                    </p:anim>
                                    <p:anim calcmode="lin" valueType="num">
                                      <p:cBhvr additive="base">
                                        <p:cTn id="7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25" y="0"/>
            <a:ext cx="8143875" cy="6858000"/>
          </a:xfrm>
        </p:spPr>
        <p:txBody>
          <a:bodyPr/>
          <a:lstStyle/>
          <a:p>
            <a:pPr>
              <a:buFont typeface="Wingdings 2" pitchFamily="18" charset="2"/>
              <a:buNone/>
            </a:pPr>
            <a:endParaRPr lang="el-GR" sz="1100" smtClean="0"/>
          </a:p>
          <a:p>
            <a:pPr>
              <a:buFont typeface="Wingdings 2" pitchFamily="18" charset="2"/>
              <a:buNone/>
            </a:pPr>
            <a:r>
              <a:rPr lang="el-GR" smtClean="0">
                <a:latin typeface="Comic Sans MS" pitchFamily="66" charset="0"/>
              </a:rPr>
              <a:t>Β) </a:t>
            </a:r>
            <a:r>
              <a:rPr lang="el-GR" sz="2800" i="1" u="sng" smtClean="0">
                <a:latin typeface="Comic Sans MS" pitchFamily="66" charset="0"/>
              </a:rPr>
              <a:t>Δραστηριότητες και ερωτήσεις</a:t>
            </a:r>
          </a:p>
          <a:p>
            <a:pPr>
              <a:buFont typeface="Wingdings 2" pitchFamily="18" charset="2"/>
              <a:buNone/>
            </a:pPr>
            <a:endParaRPr lang="el-GR" sz="1600" i="1" u="sng" smtClean="0">
              <a:latin typeface="Comic Sans MS" pitchFamily="66" charset="0"/>
            </a:endParaRPr>
          </a:p>
          <a:p>
            <a:pPr>
              <a:buFont typeface="Wingdings 2" pitchFamily="18" charset="2"/>
              <a:buBlip>
                <a:blip r:embed="rId2"/>
              </a:buBlip>
            </a:pPr>
            <a:r>
              <a:rPr lang="el-GR" sz="2000" smtClean="0">
                <a:latin typeface="Comic Sans MS" pitchFamily="66" charset="0"/>
              </a:rPr>
              <a:t>Συμβάλουν στην ουσιαστική εμπλοκή του μαθητή με το κείμενο.</a:t>
            </a:r>
          </a:p>
          <a:p>
            <a:pPr>
              <a:buFont typeface="Wingdings 2" pitchFamily="18" charset="2"/>
              <a:buNone/>
            </a:pPr>
            <a:endParaRPr lang="el-GR" sz="2000" smtClean="0">
              <a:latin typeface="Comic Sans MS" pitchFamily="66" charset="0"/>
            </a:endParaRPr>
          </a:p>
          <a:p>
            <a:pPr>
              <a:buFont typeface="Wingdings 2" pitchFamily="18" charset="2"/>
              <a:buBlip>
                <a:blip r:embed="rId2"/>
              </a:buBlip>
            </a:pPr>
            <a:r>
              <a:rPr lang="el-GR" sz="2000" smtClean="0">
                <a:latin typeface="Comic Sans MS" pitchFamily="66" charset="0"/>
              </a:rPr>
              <a:t>Δραστηριότητες: βιωματικού χαρακτήρα, αισθητικού τρόπου έκφρασης, κατανόησης του περιεχομένου του κειμένου, έκφραση συναισθημάτων, αξιολόγηση της δράσης των ηρώων, εικαστική σχέση εικόνας και κειμένου, δραματοποίηση, ανάκληση άλλων αναγνωστικών εμπειριών, μυθοπλαστικής ικανότητας, προφορικής έκφρασης.  </a:t>
            </a:r>
          </a:p>
          <a:p>
            <a:pPr>
              <a:buFont typeface="Wingdings 2" pitchFamily="18" charset="2"/>
              <a:buNone/>
            </a:pPr>
            <a:r>
              <a:rPr lang="el-GR" sz="2000" smtClean="0">
                <a:latin typeface="Comic Sans MS" pitchFamily="66" charset="0"/>
              </a:rPr>
              <a:t>   </a:t>
            </a:r>
          </a:p>
          <a:p>
            <a:pPr>
              <a:buFont typeface="Wingdings 2" pitchFamily="18" charset="2"/>
              <a:buBlip>
                <a:blip r:embed="rId2"/>
              </a:buBlip>
            </a:pPr>
            <a:r>
              <a:rPr lang="el-GR" sz="2000" smtClean="0">
                <a:latin typeface="Comic Sans MS" pitchFamily="66" charset="0"/>
              </a:rPr>
              <a:t>Καλλιεργούν τις δημιουργικές και εκφραστικές ικανότητες των μαθητών.</a:t>
            </a:r>
          </a:p>
          <a:p>
            <a:pPr>
              <a:buFont typeface="Wingdings 2" pitchFamily="18" charset="2"/>
              <a:buNone/>
            </a:pPr>
            <a:endParaRPr lang="el-GR" sz="2000" smtClean="0">
              <a:latin typeface="Comic Sans MS" pitchFamily="66" charset="0"/>
            </a:endParaRPr>
          </a:p>
          <a:p>
            <a:pPr>
              <a:buFont typeface="Wingdings 2" pitchFamily="18" charset="2"/>
              <a:buBlip>
                <a:blip r:embed="rId2"/>
              </a:buBlip>
            </a:pPr>
            <a:r>
              <a:rPr lang="el-GR" sz="2000" smtClean="0">
                <a:latin typeface="Comic Sans MS" pitchFamily="66" charset="0"/>
              </a:rPr>
              <a:t>Προώθηση: των εργασιών διερευνητικού χαρακτήρα, της παρακίνησης για έρευνα και ανακάλυψη, της ενδυνάμωσης των αναπαραστατικών ικανοτήτων του παιδιού, της αξιολόγησης του προφορικού λόγου και της ενεργοποίησης της δημιουργικότητας.</a:t>
            </a:r>
          </a:p>
          <a:p>
            <a:pPr>
              <a:buFont typeface="Wingdings 2" pitchFamily="18" charset="2"/>
              <a:buBlip>
                <a:blip r:embed="rId2"/>
              </a:buBlip>
            </a:pPr>
            <a:endParaRPr lang="el-GR" sz="2400" smtClean="0">
              <a:latin typeface="Comic Sans MS" pitchFamily="66" charset="0"/>
            </a:endParaRPr>
          </a:p>
          <a:p>
            <a:pPr>
              <a:buFont typeface="Wingdings 2" pitchFamily="18" charset="2"/>
              <a:buBlip>
                <a:blip r:embed="rId2"/>
              </a:buBlip>
            </a:pPr>
            <a:endParaRPr lang="el-GR" sz="2400" smtClean="0">
              <a:latin typeface="Comic Sans MS" pitchFamily="66" charset="0"/>
            </a:endParaRPr>
          </a:p>
          <a:p>
            <a:pPr>
              <a:buFont typeface="Wingdings 2" pitchFamily="18" charset="2"/>
              <a:buBlip>
                <a:blip r:embed="rId2"/>
              </a:buBlip>
            </a:pPr>
            <a:endParaRPr lang="el-GR" sz="2400" smtClean="0">
              <a:latin typeface="Comic Sans MS" pitchFamily="66" charset="0"/>
            </a:endParaRPr>
          </a:p>
          <a:p>
            <a:pPr>
              <a:buFont typeface="Wingdings 2" pitchFamily="18" charset="2"/>
              <a:buBlip>
                <a:blip r:embed="rId2"/>
              </a:buBlip>
            </a:pPr>
            <a:endParaRPr lang="el-GR" sz="2400" smtClean="0">
              <a:latin typeface="Comic Sans MS" pitchFamily="66" charset="0"/>
            </a:endParaRPr>
          </a:p>
          <a:p>
            <a:pPr>
              <a:buFont typeface="Wingdings 2" pitchFamily="18" charset="2"/>
              <a:buNone/>
            </a:pPr>
            <a:endParaRPr lang="el-G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25" y="0"/>
            <a:ext cx="8143875" cy="6858000"/>
          </a:xfrm>
        </p:spPr>
        <p:txBody>
          <a:bodyPr/>
          <a:lstStyle/>
          <a:p>
            <a:endParaRPr lang="el-GR" smtClean="0"/>
          </a:p>
          <a:p>
            <a:pPr>
              <a:buFont typeface="Wingdings 2" pitchFamily="18" charset="2"/>
              <a:buBlip>
                <a:blip r:embed="rId2"/>
              </a:buBlip>
            </a:pPr>
            <a:r>
              <a:rPr lang="el-GR" sz="2200" smtClean="0">
                <a:latin typeface="Comic Sans MS" pitchFamily="66" charset="0"/>
              </a:rPr>
              <a:t>Υπάρχουν και λογοτεχνικά κείμενα που δεν έχουν δραστηριότητες διότι τα κείμενα αυτά «μιλούν» από μόνα τους στον αναγνώστη.</a:t>
            </a:r>
          </a:p>
          <a:p>
            <a:pPr>
              <a:buFont typeface="Wingdings 2" pitchFamily="18" charset="2"/>
              <a:buNone/>
            </a:pPr>
            <a:r>
              <a:rPr lang="el-GR" sz="2400" smtClean="0">
                <a:latin typeface="Comic Sans MS" pitchFamily="66" charset="0"/>
              </a:rPr>
              <a:t> </a:t>
            </a:r>
          </a:p>
          <a:p>
            <a:pPr>
              <a:buFont typeface="Wingdings 2" pitchFamily="18" charset="2"/>
              <a:buNone/>
            </a:pPr>
            <a:r>
              <a:rPr lang="el-GR" smtClean="0">
                <a:latin typeface="Comic Sans MS" pitchFamily="66" charset="0"/>
              </a:rPr>
              <a:t>Γ)</a:t>
            </a:r>
            <a:r>
              <a:rPr lang="el-GR" u="sng" smtClean="0">
                <a:latin typeface="Comic Sans MS" pitchFamily="66" charset="0"/>
              </a:rPr>
              <a:t>Βιβλιοθήκη</a:t>
            </a:r>
          </a:p>
          <a:p>
            <a:pPr>
              <a:buFont typeface="Wingdings 2" pitchFamily="18" charset="2"/>
              <a:buBlip>
                <a:blip r:embed="rId2"/>
              </a:buBlip>
            </a:pPr>
            <a:r>
              <a:rPr lang="el-GR" sz="2000" smtClean="0">
                <a:latin typeface="Comic Sans MS" pitchFamily="66" charset="0"/>
              </a:rPr>
              <a:t>Πληροφόρηση του αναγνώστη για άλλους τίτλους βιβλίων που κυκλοφορούν και που σχετίζονται με τα κείμενα του Ανθολογίου. </a:t>
            </a:r>
          </a:p>
          <a:p>
            <a:pPr>
              <a:buFont typeface="Wingdings 2" pitchFamily="18" charset="2"/>
              <a:buBlip>
                <a:blip r:embed="rId2"/>
              </a:buBlip>
            </a:pPr>
            <a:r>
              <a:rPr lang="el-GR" sz="2000" smtClean="0">
                <a:latin typeface="Comic Sans MS" pitchFamily="66" charset="0"/>
              </a:rPr>
              <a:t>Ενισχύεται η επαφή του μαθητή με βιβλιοθήκες, αναπτύσσοντας με αυτό τον τρόπο τις συνήθειες για έρευνα.</a:t>
            </a:r>
          </a:p>
          <a:p>
            <a:pPr>
              <a:buFont typeface="Wingdings 2" pitchFamily="18" charset="2"/>
              <a:buBlip>
                <a:blip r:embed="rId2"/>
              </a:buBlip>
            </a:pPr>
            <a:r>
              <a:rPr lang="el-GR" sz="2000" smtClean="0">
                <a:latin typeface="Comic Sans MS" pitchFamily="66" charset="0"/>
              </a:rPr>
              <a:t>Προβάλλεται ο ρόλος και η σημασία του βιβλίου.</a:t>
            </a:r>
          </a:p>
          <a:p>
            <a:pPr>
              <a:buFont typeface="Wingdings 2" pitchFamily="18" charset="2"/>
              <a:buBlip>
                <a:blip r:embed="rId2"/>
              </a:buBlip>
            </a:pPr>
            <a:r>
              <a:rPr lang="el-GR" sz="2000" smtClean="0">
                <a:latin typeface="Comic Sans MS" pitchFamily="66" charset="0"/>
              </a:rPr>
              <a:t>Καλλιεργείται η  σχέση του παιδιού με χώρους όπου υπάρχει το βιβλίο και ενισχύεται η αυτονομία του μαθητή.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srcRect l="33186" t="12735" r="34166" b="6998"/>
          <a:stretch>
            <a:fillRect/>
          </a:stretch>
        </p:blipFill>
        <p:spPr>
          <a:xfrm>
            <a:off x="1908175" y="0"/>
            <a:ext cx="4960938" cy="6858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827088" y="476250"/>
            <a:ext cx="7499350" cy="5772150"/>
          </a:xfrm>
        </p:spPr>
        <p:txBody>
          <a:bodyPr/>
          <a:lstStyle/>
          <a:p>
            <a:pPr>
              <a:buFont typeface="Wingdings 2" pitchFamily="18" charset="2"/>
              <a:buNone/>
            </a:pPr>
            <a:r>
              <a:rPr lang="el-GR" b="1" u="sng" smtClean="0">
                <a:latin typeface="Comic Sans MS" pitchFamily="66" charset="0"/>
              </a:rPr>
              <a:t>Δ) Βιβλίο Δασκάλου </a:t>
            </a:r>
            <a:endParaRPr lang="en-US" b="1" u="sng" smtClean="0">
              <a:latin typeface="Comic Sans MS" pitchFamily="66" charset="0"/>
            </a:endParaRPr>
          </a:p>
          <a:p>
            <a:pPr>
              <a:buFont typeface="Wingdings 2" pitchFamily="18" charset="2"/>
              <a:buNone/>
            </a:pPr>
            <a:endParaRPr lang="el-GR" b="1" u="sng" smtClean="0">
              <a:latin typeface="Comic Sans MS" pitchFamily="66" charset="0"/>
            </a:endParaRPr>
          </a:p>
          <a:p>
            <a:r>
              <a:rPr lang="el-GR" smtClean="0">
                <a:latin typeface="Comic Sans MS" pitchFamily="66" charset="0"/>
              </a:rPr>
              <a:t>Υπενθύμιση των σκοπών και στόχων της λογοτεχνίας του δημοτικού.</a:t>
            </a:r>
          </a:p>
          <a:p>
            <a:r>
              <a:rPr lang="el-GR" smtClean="0">
                <a:latin typeface="Comic Sans MS" pitchFamily="66" charset="0"/>
              </a:rPr>
              <a:t>Αναφέρονται οι λόγοι επιλογής των κειμένων</a:t>
            </a:r>
            <a:r>
              <a:rPr lang="en-US" smtClean="0">
                <a:latin typeface="Comic Sans MS" pitchFamily="66" charset="0"/>
              </a:rPr>
              <a:t>.</a:t>
            </a:r>
            <a:endParaRPr lang="el-GR" smtClean="0">
              <a:latin typeface="Comic Sans MS" pitchFamily="66" charset="0"/>
            </a:endParaRPr>
          </a:p>
          <a:p>
            <a:r>
              <a:rPr lang="el-GR" smtClean="0">
                <a:latin typeface="Comic Sans MS" pitchFamily="66" charset="0"/>
              </a:rPr>
              <a:t>Διαθεματικότητα των λογοτεχνικών κειμένων (θέατρο, εικαστικά, γλώσσα κτλ)</a:t>
            </a:r>
            <a:r>
              <a:rPr lang="en-US" smtClean="0">
                <a:latin typeface="Comic Sans MS" pitchFamily="66" charset="0"/>
              </a:rPr>
              <a:t>.</a:t>
            </a:r>
            <a:endParaRPr lang="el-GR" smtClean="0">
              <a:latin typeface="Comic Sans MS" pitchFamily="66" charset="0"/>
            </a:endParaRPr>
          </a:p>
          <a:p>
            <a:r>
              <a:rPr lang="el-GR" smtClean="0">
                <a:latin typeface="Comic Sans MS" pitchFamily="66" charset="0"/>
              </a:rPr>
              <a:t>Ενδεικτικές (προτάσεις) προσεγγίσεις κειμένων κατά θεματική ενότητα</a:t>
            </a:r>
            <a:r>
              <a:rPr lang="en-US" smtClean="0">
                <a:latin typeface="Comic Sans MS" pitchFamily="66" charset="0"/>
              </a:rPr>
              <a:t>.</a:t>
            </a:r>
            <a:endParaRPr lang="el-GR" smtClean="0">
              <a:latin typeface="Comic Sans MS" pitchFamily="66" charset="0"/>
            </a:endParaRPr>
          </a:p>
          <a:p>
            <a:endParaRPr lang="el-GR" smtClean="0"/>
          </a:p>
          <a:p>
            <a:endParaRPr lang="el-GR"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2">
      <a:dk1>
        <a:sysClr val="windowText" lastClr="000000"/>
      </a:dk1>
      <a:lt1>
        <a:sysClr val="window" lastClr="FFFFFF"/>
      </a:lt1>
      <a:dk2>
        <a:srgbClr val="04617B"/>
      </a:dk2>
      <a:lt2>
        <a:srgbClr val="DBF5F9"/>
      </a:lt2>
      <a:accent1>
        <a:srgbClr val="DBF5F9"/>
      </a:accent1>
      <a:accent2>
        <a:srgbClr val="009DD9"/>
      </a:accent2>
      <a:accent3>
        <a:srgbClr val="0BD0D9"/>
      </a:accent3>
      <a:accent4>
        <a:srgbClr val="90C6F6"/>
      </a:accent4>
      <a:accent5>
        <a:srgbClr val="59A9F2"/>
      </a:accent5>
      <a:accent6>
        <a:srgbClr val="DBF5F9"/>
      </a:accent6>
      <a:hlink>
        <a:srgbClr val="DBF5F9"/>
      </a:hlink>
      <a:folHlink>
        <a:srgbClr val="DBF5F9"/>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938</TotalTime>
  <Words>1710</Words>
  <Application>Microsoft Office PowerPoint</Application>
  <PresentationFormat>Προβολή στην οθόνη (4:3)</PresentationFormat>
  <Paragraphs>247</Paragraphs>
  <Slides>33</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33</vt:i4>
      </vt:variant>
    </vt:vector>
  </HeadingPairs>
  <TitlesOfParts>
    <vt:vector size="40" baseType="lpstr">
      <vt:lpstr>Constantia</vt:lpstr>
      <vt:lpstr>Arial</vt:lpstr>
      <vt:lpstr>Wingdings 2</vt:lpstr>
      <vt:lpstr>Calibri</vt:lpstr>
      <vt:lpstr>Comic Sans MS</vt:lpstr>
      <vt:lpstr>Wingdings</vt:lpstr>
      <vt:lpstr>Paper</vt:lpstr>
      <vt:lpstr>Η λογοτεχνία στα ανθολογία του δημοτικού</vt:lpstr>
      <vt:lpstr>Ανθολόγια λογοτεχνικών κειμένων </vt:lpstr>
      <vt:lpstr>ΣΤΟΧΟΙ ΛΟΓΟΤΕΧΝΙΑΣ Α΄&amp; Β΄ ΔΗΜΟΤΙΚΟΥ ΔΕΠΠΣ-ΑΠΣ</vt:lpstr>
      <vt:lpstr>Διαφάνεια 4</vt:lpstr>
      <vt:lpstr>Δομή Ανθολογίου Α’ και Β’ Δημοτικού </vt:lpstr>
      <vt:lpstr>Διαφάνεια 6</vt:lpstr>
      <vt:lpstr>Διαφάνεια 7</vt:lpstr>
      <vt:lpstr>Διαφάνεια 8</vt:lpstr>
      <vt:lpstr>Διαφάνεια 9</vt:lpstr>
      <vt:lpstr>ΕΡΜΗΝΕΙΑ </vt:lpstr>
      <vt:lpstr>Διαφάνεια 11</vt:lpstr>
      <vt:lpstr>ΣΤΟΧΟΙ ΛΟΓΟΤΕΧΝΙΑΣ Γ΄ ΚΑΙ Δ΄ ΔΗΜΟΤΙΚΟΥ ΔΕΠΠΣ – ΑΠΣ</vt:lpstr>
      <vt:lpstr>Διαφάνεια 13</vt:lpstr>
      <vt:lpstr>Δομή Ανθολογίου Γ’ και Δ’ δημοτικού</vt:lpstr>
      <vt:lpstr>Διαφάνεια 15</vt:lpstr>
      <vt:lpstr>Β) Δραστηριότητες και ερωτήσεις </vt:lpstr>
      <vt:lpstr>Γ) Μικρές Βιογραφίες </vt:lpstr>
      <vt:lpstr>Διαφάνεια 18</vt:lpstr>
      <vt:lpstr>Διαφάνεια 19</vt:lpstr>
      <vt:lpstr>Ερμηνεία Βιβλίου</vt:lpstr>
      <vt:lpstr>ΣΤΟΧΟΙ ΛΟΓΟΤΕΧΝΙΑΣ Ε΄&amp; ΣΤ΄ ΔΗΜΟΤΙΚΟΥ ΔΕΠΠΣ-ΑΠΣ</vt:lpstr>
      <vt:lpstr>Διαφάνεια 22</vt:lpstr>
      <vt:lpstr>Δομή Ανθολογίου Ε’ και ΣΤ’ δημοτικού</vt:lpstr>
      <vt:lpstr>Διαφάνεια 24</vt:lpstr>
      <vt:lpstr>Διαφάνεια 25</vt:lpstr>
      <vt:lpstr>Διαφάνεια 26</vt:lpstr>
      <vt:lpstr>Ερμηνεία Βιβλίου</vt:lpstr>
      <vt:lpstr>Κριτική</vt:lpstr>
      <vt:lpstr>Διαφάνεια 29</vt:lpstr>
      <vt:lpstr>Διαπιστώσεις </vt:lpstr>
      <vt:lpstr>Διαφάνεια 31</vt:lpstr>
      <vt:lpstr>Διαφάνεια 32</vt:lpstr>
      <vt:lpstr>ΒΙΒΛΙΟΓΡΑΦΙΑ</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Λογοτεχνία Α’ και Β’ Δημοτικού</dc:title>
  <dc:creator>User</dc:creator>
  <cp:lastModifiedBy>alex</cp:lastModifiedBy>
  <cp:revision>123</cp:revision>
  <dcterms:created xsi:type="dcterms:W3CDTF">2012-03-15T20:02:27Z</dcterms:created>
  <dcterms:modified xsi:type="dcterms:W3CDTF">2016-05-04T19:02:06Z</dcterms:modified>
</cp:coreProperties>
</file>