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2" r:id="rId8"/>
    <p:sldId id="263" r:id="rId9"/>
    <p:sldId id="269" r:id="rId10"/>
    <p:sldId id="270" r:id="rId11"/>
    <p:sldId id="271" r:id="rId12"/>
    <p:sldId id="272" r:id="rId13"/>
    <p:sldId id="265" r:id="rId14"/>
    <p:sldId id="266" r:id="rId15"/>
    <p:sldId id="267" r:id="rId16"/>
    <p:sldId id="268"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64"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6" y="-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DF491305-F880-4D6A-A59D-DCF07B0D4B05}" type="datetimeFigureOut">
              <a:rPr lang="el-GR" smtClean="0"/>
              <a:t>5/10/2024</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6D060878-E7D4-435B-9074-FDE05FFB2A65}" type="slidenum">
              <a:rPr lang="el-GR" smtClean="0"/>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F491305-F880-4D6A-A59D-DCF07B0D4B05}" type="datetimeFigureOut">
              <a:rPr lang="el-GR" smtClean="0"/>
              <a:t>5/10/2024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D060878-E7D4-435B-9074-FDE05FFB2A6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F491305-F880-4D6A-A59D-DCF07B0D4B05}" type="datetimeFigureOut">
              <a:rPr lang="el-GR" smtClean="0"/>
              <a:t>5/10/2024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D060878-E7D4-435B-9074-FDE05FFB2A65}"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F491305-F880-4D6A-A59D-DCF07B0D4B05}" type="datetimeFigureOut">
              <a:rPr lang="el-GR" smtClean="0"/>
              <a:t>5/10/2024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D060878-E7D4-435B-9074-FDE05FFB2A65}"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F491305-F880-4D6A-A59D-DCF07B0D4B05}" type="datetimeFigureOut">
              <a:rPr lang="el-GR" smtClean="0"/>
              <a:t>5/10/2024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6D060878-E7D4-435B-9074-FDE05FFB2A65}"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F491305-F880-4D6A-A59D-DCF07B0D4B05}" type="datetimeFigureOut">
              <a:rPr lang="el-GR" smtClean="0"/>
              <a:t>5/10/2024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D060878-E7D4-435B-9074-FDE05FFB2A65}"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DF491305-F880-4D6A-A59D-DCF07B0D4B05}" type="datetimeFigureOut">
              <a:rPr lang="el-GR" smtClean="0"/>
              <a:t>5/10/2024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D060878-E7D4-435B-9074-FDE05FFB2A65}"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F491305-F880-4D6A-A59D-DCF07B0D4B05}" type="datetimeFigureOut">
              <a:rPr lang="el-GR" smtClean="0"/>
              <a:t>5/10/2024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D060878-E7D4-435B-9074-FDE05FFB2A65}"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F491305-F880-4D6A-A59D-DCF07B0D4B05}" type="datetimeFigureOut">
              <a:rPr lang="el-GR" smtClean="0"/>
              <a:t>5/10/2024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D060878-E7D4-435B-9074-FDE05FFB2A6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F491305-F880-4D6A-A59D-DCF07B0D4B05}" type="datetimeFigureOut">
              <a:rPr lang="el-GR" smtClean="0"/>
              <a:t>5/10/2024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D060878-E7D4-435B-9074-FDE05FFB2A65}"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F491305-F880-4D6A-A59D-DCF07B0D4B05}" type="datetimeFigureOut">
              <a:rPr lang="el-GR" smtClean="0"/>
              <a:t>5/10/2024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D060878-E7D4-435B-9074-FDE05FFB2A65}"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F491305-F880-4D6A-A59D-DCF07B0D4B05}" type="datetimeFigureOut">
              <a:rPr lang="el-GR" smtClean="0"/>
              <a:t>5/10/2024</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060878-E7D4-435B-9074-FDE05FFB2A65}"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p6ATZYv61I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uk7wQMuLQY" TargetMode="External"/><Relationship Id="rId2" Type="http://schemas.openxmlformats.org/officeDocument/2006/relationships/hyperlink" Target="https://www.thecoolist.com/ar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Concept" TargetMode="External"/><Relationship Id="rId3" Type="http://schemas.openxmlformats.org/officeDocument/2006/relationships/hyperlink" Target="https://en.wikipedia.org/wiki/Human_behavior" TargetMode="External"/><Relationship Id="rId7" Type="http://schemas.openxmlformats.org/officeDocument/2006/relationships/hyperlink" Target="https://en.wikipedia.org/wiki/Beauty" TargetMode="External"/><Relationship Id="rId2" Type="http://schemas.openxmlformats.org/officeDocument/2006/relationships/hyperlink" Target="https://www.britannica.com/dictionary/art" TargetMode="External"/><Relationship Id="rId1" Type="http://schemas.openxmlformats.org/officeDocument/2006/relationships/slideLayout" Target="../slideLayouts/slideLayout2.xml"/><Relationship Id="rId6" Type="http://schemas.openxmlformats.org/officeDocument/2006/relationships/hyperlink" Target="https://en.wikipedia.org/wiki/Imagination" TargetMode="External"/><Relationship Id="rId5" Type="http://schemas.openxmlformats.org/officeDocument/2006/relationships/hyperlink" Target="https://en.wikipedia.org/wiki/Creativity" TargetMode="External"/><Relationship Id="rId10" Type="http://schemas.openxmlformats.org/officeDocument/2006/relationships/hyperlink" Target="https://en.wikipedia.org/wiki/Art" TargetMode="External"/><Relationship Id="rId4" Type="http://schemas.openxmlformats.org/officeDocument/2006/relationships/hyperlink" Target="https://en.wikipedia.org/wiki/Work_of_art" TargetMode="External"/><Relationship Id="rId9" Type="http://schemas.openxmlformats.org/officeDocument/2006/relationships/hyperlink" Target="https://en.wikipedia.org/wiki/Ide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r_FGcnR6EU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yMiK7dj33S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hecoolist.com/art/" TargetMode="External"/><Relationship Id="rId2" Type="http://schemas.openxmlformats.org/officeDocument/2006/relationships/hyperlink" Target="https://www.guarcholga.es/who-determines-what-a-work-of-art-i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n18_XOzndg" TargetMode="External"/><Relationship Id="rId2" Type="http://schemas.openxmlformats.org/officeDocument/2006/relationships/hyperlink" Target="https://www.youtube.com/watch?v=4ha9nY1HLO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285861"/>
            <a:ext cx="7772400" cy="2314590"/>
          </a:xfrm>
        </p:spPr>
        <p:txBody>
          <a:bodyPr>
            <a:normAutofit/>
          </a:bodyPr>
          <a:lstStyle/>
          <a:p>
            <a:r>
              <a:rPr lang="en-US" sz="9600" dirty="0" smtClean="0">
                <a:latin typeface="Bookman Old Style" pitchFamily="18" charset="0"/>
              </a:rPr>
              <a:t>ART</a:t>
            </a:r>
            <a:endParaRPr lang="el-GR" sz="9600" dirty="0">
              <a:latin typeface="Bookman Old Style" pitchFamily="18" charset="0"/>
            </a:endParaRPr>
          </a:p>
        </p:txBody>
      </p:sp>
      <p:sp>
        <p:nvSpPr>
          <p:cNvPr id="3" name="2 - Υπότιτλος"/>
          <p:cNvSpPr>
            <a:spLocks noGrp="1"/>
          </p:cNvSpPr>
          <p:nvPr>
            <p:ph type="subTitle" idx="1"/>
          </p:nvPr>
        </p:nvSpPr>
        <p:spPr/>
        <p:txBody>
          <a:bodyPr/>
          <a:lstStyle/>
          <a:p>
            <a:r>
              <a:rPr lang="en-US" dirty="0" smtClean="0">
                <a:solidFill>
                  <a:schemeClr val="bg2">
                    <a:lumMod val="25000"/>
                  </a:schemeClr>
                </a:solidFill>
              </a:rPr>
              <a:t>INTRODUCTION</a:t>
            </a:r>
            <a:endParaRPr lang="el-GR"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Lessons learned…</a:t>
            </a:r>
            <a:endParaRPr lang="el-GR" dirty="0"/>
          </a:p>
        </p:txBody>
      </p:sp>
      <p:pic>
        <p:nvPicPr>
          <p:cNvPr id="4" name="3 - Θέση περιεχομένου" descr="Στιγμιότυπο οθόνης 2024-10-06 184609.png"/>
          <p:cNvPicPr>
            <a:picLocks noGrp="1" noChangeAspect="1"/>
          </p:cNvPicPr>
          <p:nvPr>
            <p:ph idx="1"/>
          </p:nvPr>
        </p:nvPicPr>
        <p:blipFill>
          <a:blip r:embed="rId2" cstate="print"/>
          <a:stretch>
            <a:fillRect/>
          </a:stretch>
        </p:blipFill>
        <p:spPr>
          <a:xfrm>
            <a:off x="1571604" y="1643050"/>
            <a:ext cx="6337116" cy="3410019"/>
          </a:xfrm>
        </p:spPr>
      </p:pic>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Lessons learned…</a:t>
            </a:r>
            <a:endParaRPr lang="el-GR" dirty="0"/>
          </a:p>
        </p:txBody>
      </p:sp>
      <p:pic>
        <p:nvPicPr>
          <p:cNvPr id="4" name="3 - Θέση περιεχομένου" descr="Στιγμιότυπο οθόνης 2024-10-06 184814.png"/>
          <p:cNvPicPr>
            <a:picLocks noGrp="1" noChangeAspect="1"/>
          </p:cNvPicPr>
          <p:nvPr>
            <p:ph idx="1"/>
          </p:nvPr>
        </p:nvPicPr>
        <p:blipFill>
          <a:blip r:embed="rId2" cstate="print"/>
          <a:stretch>
            <a:fillRect/>
          </a:stretch>
        </p:blipFill>
        <p:spPr>
          <a:xfrm>
            <a:off x="1714480" y="1785926"/>
            <a:ext cx="5779754" cy="3714776"/>
          </a:xfrm>
        </p:spPr>
      </p:pic>
    </p:spTree>
  </p:cSld>
  <p:clrMapOvr>
    <a:masterClrMapping/>
  </p:clrMapOvr>
  <p:transition spd="slow">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Does Art have to be beautiful?</a:t>
            </a:r>
            <a:endParaRPr lang="el-GR" dirty="0"/>
          </a:p>
        </p:txBody>
      </p:sp>
      <p:sp>
        <p:nvSpPr>
          <p:cNvPr id="3" name="2 - Θέση περιεχομένου"/>
          <p:cNvSpPr>
            <a:spLocks noGrp="1"/>
          </p:cNvSpPr>
          <p:nvPr>
            <p:ph idx="1"/>
          </p:nvPr>
        </p:nvSpPr>
        <p:spPr/>
        <p:txBody>
          <a:bodyPr/>
          <a:lstStyle/>
          <a:p>
            <a:r>
              <a:rPr lang="en-US" dirty="0" smtClean="0"/>
              <a:t>Before you answer… we will have a tour of the Museum of Bad Art (Massachusetts)</a:t>
            </a:r>
          </a:p>
          <a:p>
            <a:pPr>
              <a:buNone/>
            </a:pPr>
            <a:r>
              <a:rPr lang="en-US" dirty="0" smtClean="0">
                <a:hlinkClick r:id="rId2"/>
              </a:rPr>
              <a:t>https://</a:t>
            </a:r>
            <a:r>
              <a:rPr lang="en-US" dirty="0" smtClean="0">
                <a:hlinkClick r:id="rId2"/>
              </a:rPr>
              <a:t>www.youtube.com/watch?v=p6ATZYv61IY</a:t>
            </a:r>
            <a:endParaRPr lang="en-US" dirty="0" smtClean="0"/>
          </a:p>
          <a:p>
            <a:pPr>
              <a:buNone/>
            </a:pP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So, who decides what is art?</a:t>
            </a:r>
            <a:endParaRPr lang="el-GR" dirty="0"/>
          </a:p>
        </p:txBody>
      </p:sp>
      <p:sp>
        <p:nvSpPr>
          <p:cNvPr id="3" name="2 - Θέση περιεχομένου"/>
          <p:cNvSpPr>
            <a:spLocks noGrp="1"/>
          </p:cNvSpPr>
          <p:nvPr>
            <p:ph idx="1"/>
          </p:nvPr>
        </p:nvSpPr>
        <p:spPr/>
        <p:txBody>
          <a:bodyPr/>
          <a:lstStyle/>
          <a:p>
            <a:pPr>
              <a:buFont typeface="Wingdings" pitchFamily="2" charset="2"/>
              <a:buChar char="Ø"/>
            </a:pPr>
            <a:r>
              <a:rPr lang="en-US" dirty="0" smtClean="0"/>
              <a:t>Artists themselves</a:t>
            </a:r>
          </a:p>
          <a:p>
            <a:pPr>
              <a:buFont typeface="Wingdings" pitchFamily="2" charset="2"/>
              <a:buChar char="Ø"/>
            </a:pPr>
            <a:r>
              <a:rPr lang="en-US" dirty="0" smtClean="0"/>
              <a:t>Art teachers</a:t>
            </a:r>
          </a:p>
          <a:p>
            <a:pPr>
              <a:buFont typeface="Wingdings" pitchFamily="2" charset="2"/>
              <a:buChar char="Ø"/>
            </a:pPr>
            <a:r>
              <a:rPr lang="en-US" dirty="0" smtClean="0"/>
              <a:t>Art critics</a:t>
            </a:r>
          </a:p>
          <a:p>
            <a:pPr>
              <a:buFont typeface="Wingdings" pitchFamily="2" charset="2"/>
              <a:buChar char="Ø"/>
            </a:pPr>
            <a:r>
              <a:rPr lang="en-US" dirty="0" smtClean="0"/>
              <a:t>Gallery owners</a:t>
            </a:r>
          </a:p>
          <a:p>
            <a:pPr>
              <a:buFont typeface="Wingdings" pitchFamily="2" charset="2"/>
              <a:buChar char="Ø"/>
            </a:pPr>
            <a:r>
              <a:rPr lang="en-US" dirty="0" smtClean="0"/>
              <a:t>Collectors</a:t>
            </a:r>
          </a:p>
          <a:p>
            <a:pPr>
              <a:buFont typeface="Wingdings" pitchFamily="2" charset="2"/>
              <a:buChar char="Ø"/>
            </a:pPr>
            <a:r>
              <a:rPr lang="en-US" dirty="0" smtClean="0"/>
              <a:t>Directors of institutions </a:t>
            </a:r>
          </a:p>
          <a:p>
            <a:pPr>
              <a:buFont typeface="Wingdings" pitchFamily="2" charset="2"/>
              <a:buChar char="Ø"/>
            </a:pPr>
            <a:r>
              <a:rPr lang="en-US" dirty="0" smtClean="0"/>
              <a:t>Art lovers</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What is the purpose of art?</a:t>
            </a:r>
            <a:endParaRPr lang="el-GR" dirty="0"/>
          </a:p>
        </p:txBody>
      </p:sp>
      <p:sp>
        <p:nvSpPr>
          <p:cNvPr id="3" name="2 - Θέση περιεχομένου"/>
          <p:cNvSpPr>
            <a:spLocks noGrp="1"/>
          </p:cNvSpPr>
          <p:nvPr>
            <p:ph idx="1"/>
          </p:nvPr>
        </p:nvSpPr>
        <p:spPr/>
        <p:txBody>
          <a:bodyPr>
            <a:normAutofit lnSpcReduction="10000"/>
          </a:bodyPr>
          <a:lstStyle/>
          <a:p>
            <a:r>
              <a:rPr lang="en-US" b="1" dirty="0" smtClean="0"/>
              <a:t>Art is most often functional in its ability to evoke an emotional or intellectual reaction in its audience</a:t>
            </a:r>
            <a:r>
              <a:rPr lang="en-US" dirty="0" smtClean="0"/>
              <a:t>.</a:t>
            </a:r>
          </a:p>
          <a:p>
            <a:r>
              <a:rPr lang="en-US" dirty="0" smtClean="0"/>
              <a:t>Source: </a:t>
            </a:r>
            <a:r>
              <a:rPr lang="en-US" dirty="0" smtClean="0">
                <a:hlinkClick r:id="rId2"/>
              </a:rPr>
              <a:t>https://www.thecoolist.com/art</a:t>
            </a:r>
            <a:r>
              <a:rPr lang="en-US" dirty="0" smtClean="0">
                <a:hlinkClick r:id="rId2"/>
              </a:rPr>
              <a:t>/</a:t>
            </a:r>
            <a:endParaRPr lang="en-US" dirty="0" smtClean="0"/>
          </a:p>
          <a:p>
            <a:pPr>
              <a:buNone/>
            </a:pPr>
            <a:endParaRPr lang="en-US" dirty="0" smtClean="0"/>
          </a:p>
          <a:p>
            <a:pPr>
              <a:buNone/>
            </a:pPr>
            <a:r>
              <a:rPr lang="en-US" dirty="0" smtClean="0"/>
              <a:t>Does art need to have a purpose?</a:t>
            </a:r>
          </a:p>
          <a:p>
            <a:pPr>
              <a:buNone/>
            </a:pPr>
            <a:r>
              <a:rPr lang="en-US" dirty="0" smtClean="0">
                <a:hlinkClick r:id="rId3"/>
              </a:rPr>
              <a:t>https://</a:t>
            </a:r>
            <a:r>
              <a:rPr lang="en-US" dirty="0" smtClean="0">
                <a:hlinkClick r:id="rId3"/>
              </a:rPr>
              <a:t>www.youtube.com/watch?v=Euk7wQMuLQY</a:t>
            </a:r>
            <a:endParaRPr lang="en-US" dirty="0" smtClean="0"/>
          </a:p>
          <a:p>
            <a:pPr>
              <a:buNone/>
            </a:pPr>
            <a:r>
              <a:rPr lang="en-US" dirty="0" smtClean="0"/>
              <a:t/>
            </a:r>
            <a:br>
              <a:rPr lang="en-US" dirty="0" smtClean="0"/>
            </a:b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100" dirty="0" smtClean="0"/>
              <a:t>What are the motivations behind art?</a:t>
            </a:r>
            <a:r>
              <a:rPr lang="en-US" dirty="0" smtClean="0"/>
              <a:t/>
            </a:r>
            <a:br>
              <a:rPr lang="en-US" dirty="0" smtClean="0"/>
            </a:br>
            <a:endParaRPr lang="el-GR" dirty="0"/>
          </a:p>
        </p:txBody>
      </p:sp>
      <p:sp>
        <p:nvSpPr>
          <p:cNvPr id="3" name="2 - Θέση περιεχομένου"/>
          <p:cNvSpPr>
            <a:spLocks noGrp="1"/>
          </p:cNvSpPr>
          <p:nvPr>
            <p:ph idx="1"/>
          </p:nvPr>
        </p:nvSpPr>
        <p:spPr/>
        <p:txBody>
          <a:bodyPr/>
          <a:lstStyle/>
          <a:p>
            <a:r>
              <a:rPr lang="en-US" b="1" dirty="0" smtClean="0"/>
              <a:t>The motivations behind art are diverse and multifaceted, and often driven by the artist’s desire to express emotions, convey ideas, or respond to social, political, and cultural contexts</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So , what are the motives of an artist? </a:t>
            </a:r>
            <a:endParaRPr lang="el-GR" dirty="0"/>
          </a:p>
        </p:txBody>
      </p:sp>
      <p:sp>
        <p:nvSpPr>
          <p:cNvPr id="3" name="2 - Θέση περιεχομένου"/>
          <p:cNvSpPr>
            <a:spLocks noGrp="1"/>
          </p:cNvSpPr>
          <p:nvPr>
            <p:ph idx="1"/>
          </p:nvPr>
        </p:nvSpPr>
        <p:spPr/>
        <p:txBody>
          <a:bodyPr/>
          <a:lstStyle/>
          <a:p>
            <a:pPr>
              <a:buNone/>
            </a:pPr>
            <a:r>
              <a:rPr lang="en-US" b="1" u="sng" dirty="0" smtClean="0">
                <a:solidFill>
                  <a:schemeClr val="tx2">
                    <a:lumMod val="60000"/>
                    <a:lumOff val="40000"/>
                  </a:schemeClr>
                </a:solidFill>
                <a:latin typeface="Arial Unicode MS" pitchFamily="34" charset="-128"/>
                <a:ea typeface="Arial Unicode MS" pitchFamily="34" charset="-128"/>
                <a:cs typeface="Arial Unicode MS" pitchFamily="34" charset="-128"/>
              </a:rPr>
              <a:t>1. Communication in art</a:t>
            </a:r>
          </a:p>
          <a:p>
            <a:pPr>
              <a:buNone/>
            </a:pPr>
            <a:r>
              <a:rPr lang="en-US" b="1" dirty="0" smtClean="0">
                <a:solidFill>
                  <a:schemeClr val="tx2">
                    <a:lumMod val="60000"/>
                    <a:lumOff val="40000"/>
                  </a:schemeClr>
                </a:solidFill>
                <a:latin typeface="Arial Unicode MS" pitchFamily="34" charset="-128"/>
                <a:ea typeface="Arial Unicode MS" pitchFamily="34" charset="-128"/>
                <a:cs typeface="Arial Unicode MS" pitchFamily="34" charset="-128"/>
              </a:rPr>
              <a:t>The most fundamental motivation for </a:t>
            </a:r>
            <a:r>
              <a:rPr lang="en-US" b="1" dirty="0" smtClean="0">
                <a:solidFill>
                  <a:schemeClr val="tx2">
                    <a:lumMod val="60000"/>
                    <a:lumOff val="40000"/>
                  </a:schemeClr>
                </a:solidFill>
                <a:latin typeface="Arial Unicode MS" pitchFamily="34" charset="-128"/>
                <a:ea typeface="Arial Unicode MS" pitchFamily="34" charset="-128"/>
                <a:cs typeface="Arial Unicode MS" pitchFamily="34" charset="-128"/>
              </a:rPr>
              <a:t>creating art </a:t>
            </a:r>
            <a:r>
              <a:rPr lang="en-US" b="1" dirty="0" smtClean="0">
                <a:solidFill>
                  <a:schemeClr val="tx2">
                    <a:lumMod val="60000"/>
                    <a:lumOff val="40000"/>
                  </a:schemeClr>
                </a:solidFill>
                <a:latin typeface="Arial Unicode MS" pitchFamily="34" charset="-128"/>
                <a:ea typeface="Arial Unicode MS" pitchFamily="34" charset="-128"/>
                <a:cs typeface="Arial Unicode MS" pitchFamily="34" charset="-128"/>
              </a:rPr>
              <a:t>is to communicate ideas</a:t>
            </a:r>
            <a:r>
              <a:rPr lang="en-US" dirty="0" smtClean="0">
                <a:solidFill>
                  <a:schemeClr val="tx2">
                    <a:lumMod val="60000"/>
                    <a:lumOff val="40000"/>
                  </a:schemeClr>
                </a:solidFill>
                <a:latin typeface="Arial Unicode MS" pitchFamily="34" charset="-128"/>
                <a:ea typeface="Arial Unicode MS" pitchFamily="34" charset="-128"/>
                <a:cs typeface="Arial Unicode MS" pitchFamily="34" charset="-128"/>
              </a:rPr>
              <a:t>.</a:t>
            </a:r>
          </a:p>
          <a:p>
            <a:pPr>
              <a:buNone/>
            </a:pPr>
            <a:endParaRPr lang="en-US" dirty="0" smtClean="0"/>
          </a:p>
          <a:p>
            <a:pPr>
              <a:buNone/>
            </a:pPr>
            <a:r>
              <a:rPr lang="en-US" dirty="0" smtClean="0"/>
              <a:t>        Pablo </a:t>
            </a:r>
            <a:r>
              <a:rPr lang="en-US" dirty="0" smtClean="0"/>
              <a:t>Picasso’s “Guernica” is one of the </a:t>
            </a:r>
            <a:r>
              <a:rPr lang="en-US" dirty="0" smtClean="0"/>
              <a:t>most prominent </a:t>
            </a:r>
            <a:r>
              <a:rPr lang="en-US" dirty="0" smtClean="0"/>
              <a:t>examples of transcendent political messaging through visual art. Picasso painted the piece in reaction to the horrors of the Spanish Civil War, specifically the fascist bombing of the Basque village of Guernica.</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So , what are the motives of an artist? </a:t>
            </a:r>
            <a:r>
              <a:rPr lang="en-US" dirty="0" smtClean="0"/>
              <a:t>  </a:t>
            </a:r>
            <a:endParaRPr lang="el-GR" dirty="0"/>
          </a:p>
        </p:txBody>
      </p:sp>
      <p:sp>
        <p:nvSpPr>
          <p:cNvPr id="3" name="2 - Θέση περιεχομένου"/>
          <p:cNvSpPr>
            <a:spLocks noGrp="1"/>
          </p:cNvSpPr>
          <p:nvPr>
            <p:ph idx="1"/>
          </p:nvPr>
        </p:nvSpPr>
        <p:spPr/>
        <p:txBody>
          <a:bodyPr/>
          <a:lstStyle/>
          <a:p>
            <a:pPr>
              <a:buNone/>
            </a:pPr>
            <a:r>
              <a:rPr lang="en-US" b="1" u="sng" dirty="0" smtClean="0">
                <a:solidFill>
                  <a:schemeClr val="tx2">
                    <a:lumMod val="60000"/>
                    <a:lumOff val="40000"/>
                  </a:schemeClr>
                </a:solidFill>
                <a:latin typeface="Arial Unicode MS" pitchFamily="34" charset="-128"/>
                <a:ea typeface="Arial Unicode MS" pitchFamily="34" charset="-128"/>
                <a:cs typeface="Arial Unicode MS" pitchFamily="34" charset="-128"/>
              </a:rPr>
              <a:t>2. Entertainment as </a:t>
            </a:r>
            <a:r>
              <a:rPr lang="en-US" b="1" u="sng" dirty="0" smtClean="0">
                <a:solidFill>
                  <a:schemeClr val="tx2">
                    <a:lumMod val="60000"/>
                    <a:lumOff val="40000"/>
                  </a:schemeClr>
                </a:solidFill>
                <a:latin typeface="Arial Unicode MS" pitchFamily="34" charset="-128"/>
                <a:ea typeface="Arial Unicode MS" pitchFamily="34" charset="-128"/>
                <a:cs typeface="Arial Unicode MS" pitchFamily="34" charset="-128"/>
              </a:rPr>
              <a:t>art</a:t>
            </a:r>
            <a:endParaRPr lang="el-GR" b="1" u="sng" dirty="0" smtClean="0">
              <a:solidFill>
                <a:schemeClr val="tx2">
                  <a:lumMod val="60000"/>
                  <a:lumOff val="40000"/>
                </a:schemeClr>
              </a:solidFill>
              <a:latin typeface="Arial Unicode MS" pitchFamily="34" charset="-128"/>
              <a:ea typeface="Arial Unicode MS" pitchFamily="34" charset="-128"/>
              <a:cs typeface="Arial Unicode MS" pitchFamily="34" charset="-128"/>
            </a:endParaRPr>
          </a:p>
          <a:p>
            <a:pPr>
              <a:buNone/>
            </a:pPr>
            <a:r>
              <a:rPr lang="en-US" b="1" dirty="0" smtClean="0">
                <a:solidFill>
                  <a:schemeClr val="tx2">
                    <a:lumMod val="60000"/>
                    <a:lumOff val="40000"/>
                  </a:schemeClr>
                </a:solidFill>
                <a:latin typeface="Arial Unicode MS" pitchFamily="34" charset="-128"/>
                <a:ea typeface="Arial Unicode MS" pitchFamily="34" charset="-128"/>
                <a:cs typeface="Arial Unicode MS" pitchFamily="34" charset="-128"/>
              </a:rPr>
              <a:t>Entertainment is a nearly ubiquitous motivation of art due to the massive demand for enjoyable diversion from the stresses of everyday life</a:t>
            </a:r>
            <a:r>
              <a:rPr lang="en-US" dirty="0" smtClean="0">
                <a:solidFill>
                  <a:schemeClr val="tx2">
                    <a:lumMod val="60000"/>
                    <a:lumOff val="40000"/>
                  </a:schemeClr>
                </a:solidFill>
                <a:latin typeface="Arial Unicode MS" pitchFamily="34" charset="-128"/>
                <a:ea typeface="Arial Unicode MS" pitchFamily="34" charset="-128"/>
                <a:cs typeface="Arial Unicode MS" pitchFamily="34" charset="-128"/>
              </a:rPr>
              <a:t>.</a:t>
            </a:r>
            <a:endParaRPr lang="en-US" b="1" dirty="0" smtClean="0">
              <a:solidFill>
                <a:schemeClr val="tx2">
                  <a:lumMod val="60000"/>
                  <a:lumOff val="40000"/>
                </a:schemeClr>
              </a:solidFill>
              <a:latin typeface="Arial Unicode MS" pitchFamily="34" charset="-128"/>
              <a:ea typeface="Arial Unicode MS" pitchFamily="34" charset="-128"/>
              <a:cs typeface="Arial Unicode MS" pitchFamily="34" charset="-128"/>
            </a:endParaRPr>
          </a:p>
          <a:p>
            <a:pPr>
              <a:buNone/>
            </a:pPr>
            <a:r>
              <a:rPr lang="en-US" dirty="0" smtClean="0"/>
              <a:t>Entertainers who view their work as art seek not only to achieve commercial success and fame but also to provoke emotional and intellectual responses from their audiences.</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So , what are the motives of an artist? </a:t>
            </a:r>
            <a:endParaRPr lang="el-GR" dirty="0"/>
          </a:p>
        </p:txBody>
      </p:sp>
      <p:sp>
        <p:nvSpPr>
          <p:cNvPr id="3" name="2 - Θέση περιεχομένου"/>
          <p:cNvSpPr>
            <a:spLocks noGrp="1"/>
          </p:cNvSpPr>
          <p:nvPr>
            <p:ph idx="1"/>
          </p:nvPr>
        </p:nvSpPr>
        <p:spPr/>
        <p:txBody>
          <a:bodyPr>
            <a:normAutofit/>
          </a:bodyPr>
          <a:lstStyle/>
          <a:p>
            <a:pPr>
              <a:buNone/>
            </a:pPr>
            <a:r>
              <a:rPr lang="en-US" b="1" u="sng" dirty="0" smtClean="0">
                <a:solidFill>
                  <a:schemeClr val="tx2">
                    <a:lumMod val="60000"/>
                    <a:lumOff val="40000"/>
                  </a:schemeClr>
                </a:solidFill>
              </a:rPr>
              <a:t>3. Need for </a:t>
            </a:r>
            <a:r>
              <a:rPr lang="en-US" b="1" u="sng" dirty="0" smtClean="0">
                <a:solidFill>
                  <a:schemeClr val="tx2">
                    <a:lumMod val="60000"/>
                    <a:lumOff val="40000"/>
                  </a:schemeClr>
                </a:solidFill>
              </a:rPr>
              <a:t>expression</a:t>
            </a:r>
            <a:endParaRPr lang="el-GR" b="1" u="sng" dirty="0" smtClean="0">
              <a:solidFill>
                <a:schemeClr val="tx2">
                  <a:lumMod val="60000"/>
                  <a:lumOff val="40000"/>
                </a:schemeClr>
              </a:solidFill>
            </a:endParaRPr>
          </a:p>
          <a:p>
            <a:pPr>
              <a:buNone/>
            </a:pPr>
            <a:r>
              <a:rPr lang="en-US" b="1" dirty="0" smtClean="0">
                <a:solidFill>
                  <a:schemeClr val="tx2">
                    <a:lumMod val="60000"/>
                    <a:lumOff val="40000"/>
                  </a:schemeClr>
                </a:solidFill>
              </a:rPr>
              <a:t>The human need for expression is primal, and art is a natural byproduct of that urge</a:t>
            </a:r>
            <a:r>
              <a:rPr lang="en-US" dirty="0" smtClean="0">
                <a:solidFill>
                  <a:schemeClr val="tx2">
                    <a:lumMod val="60000"/>
                    <a:lumOff val="40000"/>
                  </a:schemeClr>
                </a:solidFill>
              </a:rPr>
              <a:t>.</a:t>
            </a:r>
            <a:endParaRPr lang="el-GR" dirty="0" smtClean="0">
              <a:solidFill>
                <a:schemeClr val="tx2">
                  <a:lumMod val="60000"/>
                  <a:lumOff val="40000"/>
                </a:schemeClr>
              </a:solidFill>
            </a:endParaRPr>
          </a:p>
          <a:p>
            <a:pPr>
              <a:buNone/>
            </a:pPr>
            <a:r>
              <a:rPr lang="en-US" dirty="0" smtClean="0"/>
              <a:t>Art offers a means to distill one’s own complex thoughts, feelings, and values into a medium that is digestible to a diverse audience</a:t>
            </a:r>
            <a:r>
              <a:rPr lang="en-US" dirty="0" smtClean="0"/>
              <a:t>.</a:t>
            </a:r>
            <a:endParaRPr lang="el-G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So , what are the motives of an artist? </a:t>
            </a:r>
            <a:endParaRPr lang="el-GR" dirty="0"/>
          </a:p>
        </p:txBody>
      </p:sp>
      <p:sp>
        <p:nvSpPr>
          <p:cNvPr id="3" name="2 - Θέση περιεχομένου"/>
          <p:cNvSpPr>
            <a:spLocks noGrp="1"/>
          </p:cNvSpPr>
          <p:nvPr>
            <p:ph idx="1"/>
          </p:nvPr>
        </p:nvSpPr>
        <p:spPr/>
        <p:txBody>
          <a:bodyPr/>
          <a:lstStyle/>
          <a:p>
            <a:pPr>
              <a:buNone/>
            </a:pPr>
            <a:r>
              <a:rPr lang="en-US" b="1" u="sng" dirty="0" smtClean="0">
                <a:solidFill>
                  <a:schemeClr val="tx2">
                    <a:lumMod val="60000"/>
                    <a:lumOff val="40000"/>
                  </a:schemeClr>
                </a:solidFill>
                <a:latin typeface="Arial Unicode MS" pitchFamily="34" charset="-128"/>
                <a:ea typeface="Arial Unicode MS" pitchFamily="34" charset="-128"/>
                <a:cs typeface="Arial Unicode MS" pitchFamily="34" charset="-128"/>
              </a:rPr>
              <a:t>4. Social inquiry</a:t>
            </a:r>
          </a:p>
          <a:p>
            <a:pPr>
              <a:buNone/>
            </a:pPr>
            <a:r>
              <a:rPr lang="en-US" b="1" dirty="0" smtClean="0">
                <a:solidFill>
                  <a:schemeClr val="tx2">
                    <a:lumMod val="60000"/>
                    <a:lumOff val="40000"/>
                  </a:schemeClr>
                </a:solidFill>
                <a:latin typeface="Arial Unicode MS" pitchFamily="34" charset="-128"/>
                <a:ea typeface="Arial Unicode MS" pitchFamily="34" charset="-128"/>
                <a:cs typeface="Arial Unicode MS" pitchFamily="34" charset="-128"/>
              </a:rPr>
              <a:t>Art is a natural medium through which to </a:t>
            </a:r>
            <a:endParaRPr lang="en-US" b="1" dirty="0" smtClean="0">
              <a:solidFill>
                <a:schemeClr val="tx2">
                  <a:lumMod val="60000"/>
                  <a:lumOff val="40000"/>
                </a:schemeClr>
              </a:solidFill>
              <a:latin typeface="Arial Unicode MS" pitchFamily="34" charset="-128"/>
              <a:ea typeface="Arial Unicode MS" pitchFamily="34" charset="-128"/>
              <a:cs typeface="Arial Unicode MS" pitchFamily="34" charset="-128"/>
            </a:endParaRPr>
          </a:p>
          <a:p>
            <a:pPr>
              <a:buNone/>
            </a:pPr>
            <a:r>
              <a:rPr lang="en-US" b="1" dirty="0" smtClean="0">
                <a:solidFill>
                  <a:schemeClr val="tx2">
                    <a:lumMod val="60000"/>
                    <a:lumOff val="40000"/>
                  </a:schemeClr>
                </a:solidFill>
                <a:latin typeface="Arial Unicode MS" pitchFamily="34" charset="-128"/>
                <a:ea typeface="Arial Unicode MS" pitchFamily="34" charset="-128"/>
                <a:cs typeface="Arial Unicode MS" pitchFamily="34" charset="-128"/>
              </a:rPr>
              <a:t>conduct </a:t>
            </a:r>
            <a:r>
              <a:rPr lang="en-US" b="1" dirty="0" smtClean="0">
                <a:solidFill>
                  <a:schemeClr val="tx2">
                    <a:lumMod val="60000"/>
                    <a:lumOff val="40000"/>
                  </a:schemeClr>
                </a:solidFill>
                <a:latin typeface="Arial Unicode MS" pitchFamily="34" charset="-128"/>
                <a:ea typeface="Arial Unicode MS" pitchFamily="34" charset="-128"/>
                <a:cs typeface="Arial Unicode MS" pitchFamily="34" charset="-128"/>
              </a:rPr>
              <a:t>social inquiry, and the evolution of </a:t>
            </a:r>
            <a:r>
              <a:rPr lang="en-US" b="1" dirty="0" smtClean="0">
                <a:solidFill>
                  <a:schemeClr val="tx2">
                    <a:lumMod val="60000"/>
                    <a:lumOff val="40000"/>
                  </a:schemeClr>
                </a:solidFill>
                <a:latin typeface="Arial Unicode MS" pitchFamily="34" charset="-128"/>
                <a:ea typeface="Arial Unicode MS" pitchFamily="34" charset="-128"/>
                <a:cs typeface="Arial Unicode MS" pitchFamily="34" charset="-128"/>
              </a:rPr>
              <a:t>the                         two </a:t>
            </a:r>
            <a:r>
              <a:rPr lang="en-US" b="1" dirty="0" smtClean="0">
                <a:solidFill>
                  <a:schemeClr val="tx2">
                    <a:lumMod val="60000"/>
                    <a:lumOff val="40000"/>
                  </a:schemeClr>
                </a:solidFill>
                <a:latin typeface="Arial Unicode MS" pitchFamily="34" charset="-128"/>
                <a:ea typeface="Arial Unicode MS" pitchFamily="34" charset="-128"/>
                <a:cs typeface="Arial Unicode MS" pitchFamily="34" charset="-128"/>
              </a:rPr>
              <a:t>is deeply </a:t>
            </a:r>
            <a:r>
              <a:rPr lang="en-US" b="1" dirty="0" smtClean="0">
                <a:solidFill>
                  <a:schemeClr val="tx2">
                    <a:lumMod val="60000"/>
                    <a:lumOff val="40000"/>
                  </a:schemeClr>
                </a:solidFill>
                <a:latin typeface="Arial Unicode MS" pitchFamily="34" charset="-128"/>
                <a:ea typeface="Arial Unicode MS" pitchFamily="34" charset="-128"/>
                <a:cs typeface="Arial Unicode MS" pitchFamily="34" charset="-128"/>
              </a:rPr>
              <a:t>intertwined</a:t>
            </a:r>
            <a:r>
              <a:rPr lang="en-US" dirty="0" smtClean="0">
                <a:solidFill>
                  <a:schemeClr val="tx2">
                    <a:lumMod val="60000"/>
                    <a:lumOff val="40000"/>
                  </a:schemeClr>
                </a:solidFill>
                <a:latin typeface="Arial Unicode MS" pitchFamily="34" charset="-128"/>
                <a:ea typeface="Arial Unicode MS" pitchFamily="34" charset="-128"/>
                <a:cs typeface="Arial Unicode MS" pitchFamily="34" charset="-128"/>
              </a:rPr>
              <a:t>.</a:t>
            </a:r>
            <a:endParaRPr lang="el-GR" dirty="0" smtClean="0">
              <a:solidFill>
                <a:schemeClr val="tx2">
                  <a:lumMod val="60000"/>
                  <a:lumOff val="40000"/>
                </a:schemeClr>
              </a:solidFill>
              <a:latin typeface="Arial Unicode MS" pitchFamily="34" charset="-128"/>
              <a:ea typeface="Arial Unicode MS" pitchFamily="34" charset="-128"/>
              <a:cs typeface="Arial Unicode MS" pitchFamily="34" charset="-128"/>
            </a:endParaRPr>
          </a:p>
          <a:p>
            <a:pPr>
              <a:buNone/>
            </a:pPr>
            <a:endParaRPr lang="el-GR" dirty="0">
              <a:solidFill>
                <a:schemeClr val="tx2">
                  <a:lumMod val="60000"/>
                  <a:lumOff val="40000"/>
                </a:schemeClr>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CAN WE DEFINE ART?</a:t>
            </a:r>
            <a:endParaRPr lang="el-GR" dirty="0"/>
          </a:p>
        </p:txBody>
      </p:sp>
      <p:sp>
        <p:nvSpPr>
          <p:cNvPr id="3" name="2 - Θέση περιεχομένου"/>
          <p:cNvSpPr>
            <a:spLocks noGrp="1"/>
          </p:cNvSpPr>
          <p:nvPr>
            <p:ph idx="1"/>
          </p:nvPr>
        </p:nvSpPr>
        <p:spPr/>
        <p:txBody>
          <a:bodyPr/>
          <a:lstStyle/>
          <a:p>
            <a:pPr>
              <a:buFont typeface="Wingdings" pitchFamily="2" charset="2"/>
              <a:buChar char="v"/>
            </a:pPr>
            <a:r>
              <a:rPr lang="en-US" sz="2400" dirty="0" smtClean="0">
                <a:solidFill>
                  <a:schemeClr val="bg1">
                    <a:lumMod val="85000"/>
                    <a:lumOff val="15000"/>
                  </a:schemeClr>
                </a:solidFill>
              </a:rPr>
              <a:t>Something </a:t>
            </a:r>
            <a:r>
              <a:rPr lang="en-US" sz="2400" dirty="0" smtClean="0">
                <a:solidFill>
                  <a:schemeClr val="bg1">
                    <a:lumMod val="85000"/>
                    <a:lumOff val="15000"/>
                  </a:schemeClr>
                </a:solidFill>
              </a:rPr>
              <a:t>that is created with imagination and skill and that is beautiful or that expresses </a:t>
            </a:r>
            <a:r>
              <a:rPr lang="en-US" sz="2400" dirty="0" smtClean="0">
                <a:solidFill>
                  <a:schemeClr val="bg1">
                    <a:lumMod val="85000"/>
                    <a:lumOff val="15000"/>
                  </a:schemeClr>
                </a:solidFill>
              </a:rPr>
              <a:t>important </a:t>
            </a:r>
            <a:r>
              <a:rPr lang="en-US" sz="2400" dirty="0" smtClean="0">
                <a:solidFill>
                  <a:schemeClr val="bg1">
                    <a:lumMod val="85000"/>
                    <a:lumOff val="15000"/>
                  </a:schemeClr>
                </a:solidFill>
              </a:rPr>
              <a:t>ideas or </a:t>
            </a:r>
            <a:r>
              <a:rPr lang="en-US" sz="2400" dirty="0" smtClean="0">
                <a:solidFill>
                  <a:schemeClr val="bg1">
                    <a:lumMod val="85000"/>
                    <a:lumOff val="15000"/>
                  </a:schemeClr>
                </a:solidFill>
              </a:rPr>
              <a:t>feelings</a:t>
            </a:r>
          </a:p>
          <a:p>
            <a:pPr>
              <a:buNone/>
            </a:pPr>
            <a:r>
              <a:rPr lang="en-US" sz="2400" dirty="0" smtClean="0"/>
              <a:t>    </a:t>
            </a:r>
            <a:r>
              <a:rPr lang="en-US" sz="2400" dirty="0" smtClean="0">
                <a:hlinkClick r:id="rId2"/>
              </a:rPr>
              <a:t>https</a:t>
            </a:r>
            <a:r>
              <a:rPr lang="en-US" sz="2400" dirty="0" smtClean="0">
                <a:hlinkClick r:id="rId2"/>
              </a:rPr>
              <a:t>://</a:t>
            </a:r>
            <a:r>
              <a:rPr lang="en-US" sz="2400" dirty="0" smtClean="0">
                <a:hlinkClick r:id="rId2"/>
              </a:rPr>
              <a:t>www.britannica.com/dictionary/art</a:t>
            </a:r>
            <a:endParaRPr lang="en-US" sz="2400" dirty="0" smtClean="0"/>
          </a:p>
          <a:p>
            <a:pPr>
              <a:buNone/>
            </a:pPr>
            <a:endParaRPr lang="en-US" sz="2400" dirty="0" smtClean="0"/>
          </a:p>
          <a:p>
            <a:pPr>
              <a:buFont typeface="Wingdings" pitchFamily="2" charset="2"/>
              <a:buChar char="v"/>
            </a:pPr>
            <a:r>
              <a:rPr lang="en-US" sz="2400" b="1" dirty="0" smtClean="0">
                <a:solidFill>
                  <a:schemeClr val="bg1">
                    <a:lumMod val="85000"/>
                    <a:lumOff val="15000"/>
                  </a:schemeClr>
                </a:solidFill>
              </a:rPr>
              <a:t>Art</a:t>
            </a:r>
            <a:r>
              <a:rPr lang="en-US" sz="2400" dirty="0" smtClean="0">
                <a:solidFill>
                  <a:schemeClr val="bg1">
                    <a:lumMod val="85000"/>
                    <a:lumOff val="15000"/>
                  </a:schemeClr>
                </a:solidFill>
              </a:rPr>
              <a:t> is a diverse range of </a:t>
            </a:r>
            <a:r>
              <a:rPr lang="en-US" sz="2400" dirty="0" smtClean="0">
                <a:solidFill>
                  <a:schemeClr val="bg1">
                    <a:lumMod val="85000"/>
                    <a:lumOff val="15000"/>
                  </a:schemeClr>
                </a:solidFill>
                <a:hlinkClick r:id="rId3" tooltip="Human behavior"/>
              </a:rPr>
              <a:t>human activity</a:t>
            </a:r>
            <a:r>
              <a:rPr lang="en-US" sz="2400" dirty="0" smtClean="0">
                <a:solidFill>
                  <a:schemeClr val="bg1">
                    <a:lumMod val="85000"/>
                    <a:lumOff val="15000"/>
                  </a:schemeClr>
                </a:solidFill>
              </a:rPr>
              <a:t> and its resulting </a:t>
            </a:r>
            <a:r>
              <a:rPr lang="en-US" sz="2400" dirty="0" smtClean="0">
                <a:solidFill>
                  <a:schemeClr val="bg1">
                    <a:lumMod val="85000"/>
                    <a:lumOff val="15000"/>
                  </a:schemeClr>
                </a:solidFill>
                <a:hlinkClick r:id="rId4" tooltip="Work of art"/>
              </a:rPr>
              <a:t>product</a:t>
            </a:r>
            <a:r>
              <a:rPr lang="en-US" sz="2400" dirty="0" smtClean="0">
                <a:solidFill>
                  <a:schemeClr val="bg1">
                    <a:lumMod val="85000"/>
                    <a:lumOff val="15000"/>
                  </a:schemeClr>
                </a:solidFill>
              </a:rPr>
              <a:t> </a:t>
            </a:r>
            <a:r>
              <a:rPr lang="en-US" sz="2400" dirty="0" smtClean="0">
                <a:solidFill>
                  <a:schemeClr val="bg1">
                    <a:lumMod val="85000"/>
                    <a:lumOff val="15000"/>
                  </a:schemeClr>
                </a:solidFill>
              </a:rPr>
              <a:t>that involves</a:t>
            </a:r>
            <a:r>
              <a:rPr lang="en-US" sz="2400" dirty="0" smtClean="0">
                <a:solidFill>
                  <a:schemeClr val="bg1">
                    <a:lumMod val="85000"/>
                    <a:lumOff val="15000"/>
                  </a:schemeClr>
                </a:solidFill>
              </a:rPr>
              <a:t> </a:t>
            </a:r>
            <a:r>
              <a:rPr lang="en-US" sz="2400" dirty="0" smtClean="0">
                <a:solidFill>
                  <a:schemeClr val="bg1">
                    <a:lumMod val="85000"/>
                    <a:lumOff val="15000"/>
                  </a:schemeClr>
                </a:solidFill>
                <a:hlinkClick r:id="rId5" tooltip="Creativity"/>
              </a:rPr>
              <a:t>creative</a:t>
            </a:r>
            <a:r>
              <a:rPr lang="en-US" sz="2400" dirty="0" smtClean="0">
                <a:solidFill>
                  <a:schemeClr val="bg1">
                    <a:lumMod val="85000"/>
                    <a:lumOff val="15000"/>
                  </a:schemeClr>
                </a:solidFill>
              </a:rPr>
              <a:t> </a:t>
            </a:r>
            <a:r>
              <a:rPr lang="en-US" sz="2400" dirty="0" smtClean="0">
                <a:solidFill>
                  <a:schemeClr val="bg1">
                    <a:lumMod val="85000"/>
                    <a:lumOff val="15000"/>
                  </a:schemeClr>
                </a:solidFill>
              </a:rPr>
              <a:t>or</a:t>
            </a:r>
            <a:r>
              <a:rPr lang="en-US" sz="2400" dirty="0" smtClean="0">
                <a:solidFill>
                  <a:schemeClr val="bg1">
                    <a:lumMod val="85000"/>
                    <a:lumOff val="15000"/>
                  </a:schemeClr>
                </a:solidFill>
              </a:rPr>
              <a:t> </a:t>
            </a:r>
            <a:endParaRPr lang="en-US" sz="2400" dirty="0" smtClean="0">
              <a:solidFill>
                <a:schemeClr val="bg1">
                  <a:lumMod val="85000"/>
                  <a:lumOff val="15000"/>
                </a:schemeClr>
              </a:solidFill>
            </a:endParaRPr>
          </a:p>
          <a:p>
            <a:pPr>
              <a:buNone/>
            </a:pPr>
            <a:r>
              <a:rPr lang="en-US" sz="2400" dirty="0" smtClean="0">
                <a:solidFill>
                  <a:schemeClr val="bg1">
                    <a:lumMod val="85000"/>
                    <a:lumOff val="15000"/>
                  </a:schemeClr>
                </a:solidFill>
              </a:rPr>
              <a:t>     </a:t>
            </a:r>
            <a:r>
              <a:rPr lang="en-US" sz="2400" dirty="0" smtClean="0">
                <a:solidFill>
                  <a:schemeClr val="bg1">
                    <a:lumMod val="85000"/>
                    <a:lumOff val="15000"/>
                  </a:schemeClr>
                </a:solidFill>
                <a:hlinkClick r:id="rId6" tooltip="Imagination"/>
              </a:rPr>
              <a:t>imaginative</a:t>
            </a:r>
            <a:r>
              <a:rPr lang="en-US" sz="2400" dirty="0" smtClean="0">
                <a:solidFill>
                  <a:schemeClr val="bg1">
                    <a:lumMod val="85000"/>
                    <a:lumOff val="15000"/>
                  </a:schemeClr>
                </a:solidFill>
              </a:rPr>
              <a:t> talent, generally expressive of technical proficiency, </a:t>
            </a:r>
            <a:r>
              <a:rPr lang="en-US" sz="2400" dirty="0" smtClean="0">
                <a:solidFill>
                  <a:schemeClr val="bg1">
                    <a:lumMod val="85000"/>
                    <a:lumOff val="15000"/>
                  </a:schemeClr>
                </a:solidFill>
                <a:hlinkClick r:id="rId7" tooltip="Beauty"/>
              </a:rPr>
              <a:t>beauty</a:t>
            </a:r>
            <a:r>
              <a:rPr lang="en-US" sz="2400" dirty="0" smtClean="0">
                <a:solidFill>
                  <a:schemeClr val="bg1">
                    <a:lumMod val="85000"/>
                    <a:lumOff val="15000"/>
                  </a:schemeClr>
                </a:solidFill>
              </a:rPr>
              <a:t>, emotional power, or </a:t>
            </a:r>
            <a:r>
              <a:rPr lang="en-US" sz="2400" u="sng" dirty="0" smtClean="0">
                <a:solidFill>
                  <a:schemeClr val="bg1">
                    <a:lumMod val="85000"/>
                    <a:lumOff val="15000"/>
                  </a:schemeClr>
                </a:solidFill>
                <a:hlinkClick r:id="rId8" tooltip="Concept"/>
              </a:rPr>
              <a:t>conceptual</a:t>
            </a:r>
            <a:r>
              <a:rPr lang="en-US" sz="2400" u="sng" dirty="0" smtClean="0">
                <a:solidFill>
                  <a:schemeClr val="bg1">
                    <a:lumMod val="85000"/>
                    <a:lumOff val="15000"/>
                  </a:schemeClr>
                </a:solidFill>
              </a:rPr>
              <a:t> </a:t>
            </a:r>
            <a:r>
              <a:rPr lang="en-US" sz="2400" u="sng" dirty="0" smtClean="0">
                <a:solidFill>
                  <a:schemeClr val="bg1">
                    <a:lumMod val="85000"/>
                    <a:lumOff val="15000"/>
                  </a:schemeClr>
                </a:solidFill>
                <a:hlinkClick r:id="rId9" tooltip="Idea"/>
              </a:rPr>
              <a:t>ideas</a:t>
            </a:r>
            <a:r>
              <a:rPr lang="en-US" sz="2400" dirty="0" smtClean="0">
                <a:solidFill>
                  <a:schemeClr val="bg1">
                    <a:lumMod val="85000"/>
                    <a:lumOff val="15000"/>
                  </a:schemeClr>
                </a:solidFill>
              </a:rPr>
              <a:t>.</a:t>
            </a:r>
          </a:p>
          <a:p>
            <a:pPr>
              <a:buNone/>
            </a:pPr>
            <a:r>
              <a:rPr lang="en-US" sz="2400" dirty="0" smtClean="0"/>
              <a:t>     </a:t>
            </a:r>
            <a:r>
              <a:rPr lang="en-US" sz="2400" dirty="0" smtClean="0">
                <a:hlinkClick r:id="rId10"/>
              </a:rPr>
              <a:t>https</a:t>
            </a:r>
            <a:r>
              <a:rPr lang="en-US" sz="2400" dirty="0" smtClean="0">
                <a:hlinkClick r:id="rId10"/>
              </a:rPr>
              <a:t>://</a:t>
            </a:r>
            <a:r>
              <a:rPr lang="en-US" sz="2400" dirty="0" smtClean="0">
                <a:hlinkClick r:id="rId10"/>
              </a:rPr>
              <a:t>en.wikipedia.org/wiki/Art</a:t>
            </a:r>
            <a:endParaRPr lang="en-US" sz="2400" dirty="0" smtClean="0"/>
          </a:p>
          <a:p>
            <a:pPr>
              <a:buNone/>
            </a:pP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So , what are the motives of an artist? </a:t>
            </a:r>
            <a:endParaRPr lang="el-GR" dirty="0"/>
          </a:p>
        </p:txBody>
      </p:sp>
      <p:sp>
        <p:nvSpPr>
          <p:cNvPr id="3" name="2 - Θέση περιεχομένου"/>
          <p:cNvSpPr>
            <a:spLocks noGrp="1"/>
          </p:cNvSpPr>
          <p:nvPr>
            <p:ph idx="1"/>
          </p:nvPr>
        </p:nvSpPr>
        <p:spPr/>
        <p:txBody>
          <a:bodyPr/>
          <a:lstStyle/>
          <a:p>
            <a:pPr>
              <a:buNone/>
            </a:pPr>
            <a:r>
              <a:rPr lang="en-US" b="1" u="sng" dirty="0" smtClean="0">
                <a:solidFill>
                  <a:schemeClr val="tx2">
                    <a:lumMod val="60000"/>
                    <a:lumOff val="40000"/>
                  </a:schemeClr>
                </a:solidFill>
                <a:latin typeface="Arial Unicode MS" pitchFamily="34" charset="-128"/>
                <a:ea typeface="Arial Unicode MS" pitchFamily="34" charset="-128"/>
                <a:cs typeface="Arial Unicode MS" pitchFamily="34" charset="-128"/>
              </a:rPr>
              <a:t>4. Social inquiry</a:t>
            </a:r>
          </a:p>
          <a:p>
            <a:pPr>
              <a:buNone/>
            </a:pPr>
            <a:r>
              <a:rPr lang="en-US" sz="2400" dirty="0" smtClean="0"/>
              <a:t>A </a:t>
            </a:r>
            <a:r>
              <a:rPr lang="en-US" sz="2400" dirty="0" smtClean="0"/>
              <a:t>prime example is Hieronymus Bosch’s “Garden of </a:t>
            </a:r>
            <a:endParaRPr lang="el-GR" sz="2400" dirty="0" smtClean="0"/>
          </a:p>
          <a:p>
            <a:pPr>
              <a:buNone/>
            </a:pPr>
            <a:r>
              <a:rPr lang="en-US" sz="2400" dirty="0" smtClean="0"/>
              <a:t>Earthly </a:t>
            </a:r>
            <a:r>
              <a:rPr lang="en-US" sz="2400" dirty="0" smtClean="0"/>
              <a:t>Delights”, which invites the viewer to consider </a:t>
            </a:r>
            <a:r>
              <a:rPr lang="en-US" sz="2400" dirty="0" smtClean="0"/>
              <a:t>the</a:t>
            </a:r>
            <a:endParaRPr lang="el-GR" sz="2400" dirty="0" smtClean="0"/>
          </a:p>
          <a:p>
            <a:pPr>
              <a:buNone/>
            </a:pPr>
            <a:r>
              <a:rPr lang="en-US" sz="2400" dirty="0" smtClean="0"/>
              <a:t> </a:t>
            </a:r>
            <a:r>
              <a:rPr lang="en-US" sz="2400" dirty="0" smtClean="0"/>
              <a:t>ethical implications of human behavior through </a:t>
            </a:r>
            <a:endParaRPr lang="el-GR" sz="2400" dirty="0" smtClean="0"/>
          </a:p>
          <a:p>
            <a:pPr>
              <a:buNone/>
            </a:pPr>
            <a:r>
              <a:rPr lang="en-US" sz="2400" dirty="0" smtClean="0"/>
              <a:t>contrasting </a:t>
            </a:r>
            <a:r>
              <a:rPr lang="en-US" sz="2400" dirty="0" smtClean="0"/>
              <a:t>depictions of purity, hedonism, and decay</a:t>
            </a:r>
            <a:r>
              <a:rPr lang="en-US" sz="2400" dirty="0" smtClean="0"/>
              <a:t>.</a:t>
            </a:r>
          </a:p>
          <a:p>
            <a:pPr>
              <a:buNone/>
            </a:pPr>
            <a:endParaRPr lang="en-US" sz="2400" b="1" u="sng" dirty="0" smtClean="0">
              <a:solidFill>
                <a:schemeClr val="tx2">
                  <a:lumMod val="60000"/>
                  <a:lumOff val="40000"/>
                </a:schemeClr>
              </a:solidFill>
            </a:endParaRPr>
          </a:p>
          <a:p>
            <a:pPr>
              <a:buNone/>
            </a:pPr>
            <a:endParaRPr lang="el-GR" b="1" u="sng" dirty="0" smtClean="0">
              <a:solidFill>
                <a:schemeClr val="tx2">
                  <a:lumMod val="60000"/>
                  <a:lumOff val="40000"/>
                </a:schemeClr>
              </a:solidFill>
            </a:endParaRPr>
          </a:p>
          <a:p>
            <a:pPr>
              <a:buNone/>
            </a:pPr>
            <a:endParaRPr lang="el-GR" dirty="0"/>
          </a:p>
        </p:txBody>
      </p:sp>
      <p:pic>
        <p:nvPicPr>
          <p:cNvPr id="4" name="3 - Εικόνα" descr="The_Garden_of_earthly_delights.jpg"/>
          <p:cNvPicPr>
            <a:picLocks noChangeAspect="1"/>
          </p:cNvPicPr>
          <p:nvPr/>
        </p:nvPicPr>
        <p:blipFill>
          <a:blip r:embed="rId2" cstate="print"/>
          <a:stretch>
            <a:fillRect/>
          </a:stretch>
        </p:blipFill>
        <p:spPr>
          <a:xfrm>
            <a:off x="1357290" y="3929067"/>
            <a:ext cx="4500594" cy="256158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So , what are the motives of an artist? </a:t>
            </a:r>
            <a:endParaRPr lang="el-GR" dirty="0"/>
          </a:p>
        </p:txBody>
      </p:sp>
      <p:sp>
        <p:nvSpPr>
          <p:cNvPr id="3" name="2 - Θέση περιεχομένου"/>
          <p:cNvSpPr>
            <a:spLocks noGrp="1"/>
          </p:cNvSpPr>
          <p:nvPr>
            <p:ph idx="1"/>
          </p:nvPr>
        </p:nvSpPr>
        <p:spPr>
          <a:xfrm>
            <a:off x="285720" y="1643050"/>
            <a:ext cx="8229600" cy="4709160"/>
          </a:xfrm>
        </p:spPr>
        <p:txBody>
          <a:bodyPr/>
          <a:lstStyle/>
          <a:p>
            <a:pPr>
              <a:buNone/>
            </a:pPr>
            <a:r>
              <a:rPr lang="en-US" b="1" u="sng" dirty="0" smtClean="0">
                <a:solidFill>
                  <a:schemeClr val="tx2">
                    <a:lumMod val="60000"/>
                    <a:lumOff val="40000"/>
                  </a:schemeClr>
                </a:solidFill>
              </a:rPr>
              <a:t>5. Social causes</a:t>
            </a:r>
          </a:p>
          <a:p>
            <a:pPr>
              <a:buNone/>
            </a:pPr>
            <a:r>
              <a:rPr lang="en-US" b="1" dirty="0" smtClean="0">
                <a:solidFill>
                  <a:schemeClr val="tx2">
                    <a:lumMod val="60000"/>
                    <a:lumOff val="40000"/>
                  </a:schemeClr>
                </a:solidFill>
              </a:rPr>
              <a:t>Social causes provide ample motivation for the </a:t>
            </a:r>
            <a:endParaRPr lang="el-GR" b="1" dirty="0" smtClean="0">
              <a:solidFill>
                <a:schemeClr val="tx2">
                  <a:lumMod val="60000"/>
                  <a:lumOff val="40000"/>
                </a:schemeClr>
              </a:solidFill>
            </a:endParaRPr>
          </a:p>
          <a:p>
            <a:pPr>
              <a:buNone/>
            </a:pPr>
            <a:r>
              <a:rPr lang="en-US" b="1" dirty="0" smtClean="0">
                <a:solidFill>
                  <a:schemeClr val="tx2">
                    <a:lumMod val="60000"/>
                    <a:lumOff val="40000"/>
                  </a:schemeClr>
                </a:solidFill>
              </a:rPr>
              <a:t>creation </a:t>
            </a:r>
            <a:r>
              <a:rPr lang="en-US" b="1" dirty="0" smtClean="0">
                <a:solidFill>
                  <a:schemeClr val="tx2">
                    <a:lumMod val="60000"/>
                    <a:lumOff val="40000"/>
                  </a:schemeClr>
                </a:solidFill>
              </a:rPr>
              <a:t>of art</a:t>
            </a:r>
            <a:r>
              <a:rPr lang="en-US" dirty="0" smtClean="0">
                <a:solidFill>
                  <a:schemeClr val="tx2">
                    <a:lumMod val="60000"/>
                    <a:lumOff val="40000"/>
                  </a:schemeClr>
                </a:solidFill>
              </a:rPr>
              <a:t>. </a:t>
            </a:r>
            <a:endParaRPr lang="el-GR" dirty="0" smtClean="0">
              <a:solidFill>
                <a:schemeClr val="tx2">
                  <a:lumMod val="60000"/>
                  <a:lumOff val="40000"/>
                </a:schemeClr>
              </a:solidFill>
            </a:endParaRPr>
          </a:p>
        </p:txBody>
      </p:sp>
      <p:graphicFrame>
        <p:nvGraphicFramePr>
          <p:cNvPr id="4" name="3 - Πίνακας"/>
          <p:cNvGraphicFramePr>
            <a:graphicFrameLocks noGrp="1"/>
          </p:cNvGraphicFramePr>
          <p:nvPr/>
        </p:nvGraphicFramePr>
        <p:xfrm>
          <a:off x="785786" y="3214686"/>
          <a:ext cx="6096000" cy="2194560"/>
        </p:xfrm>
        <a:graphic>
          <a:graphicData uri="http://schemas.openxmlformats.org/drawingml/2006/table">
            <a:tbl>
              <a:tblPr firstRow="1" bandRow="1">
                <a:tableStyleId>{5C22544A-7EE6-4342-B048-85BDC9FD1C3A}</a:tableStyleId>
              </a:tblPr>
              <a:tblGrid>
                <a:gridCol w="3048000"/>
                <a:gridCol w="3048000"/>
              </a:tblGrid>
              <a:tr h="124790">
                <a:tc>
                  <a:txBody>
                    <a:bodyPr/>
                    <a:lstStyle/>
                    <a:p>
                      <a:pPr>
                        <a:buNone/>
                      </a:pPr>
                      <a:r>
                        <a:rPr lang="en-US" sz="2000" dirty="0" err="1" smtClean="0"/>
                        <a:t>Eugène</a:t>
                      </a:r>
                      <a:r>
                        <a:rPr lang="en-US" sz="2000" dirty="0" smtClean="0"/>
                        <a:t> Delacroix’s 1830 painting “Liberty </a:t>
                      </a:r>
                      <a:endParaRPr lang="el-GR" sz="2000" dirty="0" smtClean="0"/>
                    </a:p>
                    <a:p>
                      <a:pPr>
                        <a:buNone/>
                      </a:pPr>
                      <a:r>
                        <a:rPr lang="en-US" sz="2000" dirty="0" smtClean="0"/>
                        <a:t>Leading the People” is a salient example of how</a:t>
                      </a:r>
                      <a:endParaRPr lang="el-GR" sz="2000" dirty="0" smtClean="0"/>
                    </a:p>
                    <a:p>
                      <a:pPr>
                        <a:buNone/>
                      </a:pPr>
                      <a:r>
                        <a:rPr lang="en-US" sz="2000" dirty="0" smtClean="0"/>
                        <a:t> art can represent revolutionary ideals.</a:t>
                      </a:r>
                      <a:endParaRPr lang="el-GR" sz="2000" dirty="0" smtClean="0">
                        <a:solidFill>
                          <a:schemeClr val="tx2">
                            <a:lumMod val="60000"/>
                            <a:lumOff val="40000"/>
                          </a:schemeClr>
                        </a:solidFill>
                      </a:endParaRPr>
                    </a:p>
                    <a:p>
                      <a:endParaRPr lang="el-GR" dirty="0"/>
                    </a:p>
                  </a:txBody>
                  <a:tcPr/>
                </a:tc>
                <a:tc>
                  <a:txBody>
                    <a:bodyPr/>
                    <a:lstStyle/>
                    <a:p>
                      <a:endParaRPr lang="el-GR" dirty="0"/>
                    </a:p>
                  </a:txBody>
                  <a:tcPr/>
                </a:tc>
              </a:tr>
            </a:tbl>
          </a:graphicData>
        </a:graphic>
      </p:graphicFrame>
      <p:pic>
        <p:nvPicPr>
          <p:cNvPr id="5" name="4 - Εικόνα" descr="αρχείο λήψης.jpg"/>
          <p:cNvPicPr>
            <a:picLocks noChangeAspect="1"/>
          </p:cNvPicPr>
          <p:nvPr/>
        </p:nvPicPr>
        <p:blipFill>
          <a:blip r:embed="rId2" cstate="print"/>
          <a:stretch>
            <a:fillRect/>
          </a:stretch>
        </p:blipFill>
        <p:spPr>
          <a:xfrm>
            <a:off x="4071934" y="3286124"/>
            <a:ext cx="2517745" cy="201620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So , what are the motives of an artist? </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n-US" b="1" u="sng" dirty="0" smtClean="0">
                <a:solidFill>
                  <a:schemeClr val="tx2">
                    <a:lumMod val="60000"/>
                    <a:lumOff val="40000"/>
                  </a:schemeClr>
                </a:solidFill>
              </a:rPr>
              <a:t>6. Commercialism</a:t>
            </a:r>
          </a:p>
          <a:p>
            <a:pPr>
              <a:buNone/>
            </a:pPr>
            <a:r>
              <a:rPr lang="el-GR" dirty="0" smtClean="0">
                <a:solidFill>
                  <a:schemeClr val="tx2">
                    <a:lumMod val="60000"/>
                    <a:lumOff val="40000"/>
                  </a:schemeClr>
                </a:solidFill>
              </a:rPr>
              <a:t>Τ</a:t>
            </a:r>
            <a:r>
              <a:rPr lang="en-US" dirty="0" smtClean="0">
                <a:solidFill>
                  <a:schemeClr val="tx2">
                    <a:lumMod val="60000"/>
                    <a:lumOff val="40000"/>
                  </a:schemeClr>
                </a:solidFill>
              </a:rPr>
              <a:t>here </a:t>
            </a:r>
            <a:r>
              <a:rPr lang="en-US" dirty="0" smtClean="0">
                <a:solidFill>
                  <a:schemeClr val="tx2">
                    <a:lumMod val="60000"/>
                    <a:lumOff val="40000"/>
                  </a:schemeClr>
                </a:solidFill>
              </a:rPr>
              <a:t>is a strong incentive for artists to make </a:t>
            </a:r>
            <a:r>
              <a:rPr lang="en-US" dirty="0" smtClean="0">
                <a:solidFill>
                  <a:schemeClr val="tx2">
                    <a:lumMod val="60000"/>
                    <a:lumOff val="40000"/>
                  </a:schemeClr>
                </a:solidFill>
              </a:rPr>
              <a:t>their</a:t>
            </a:r>
            <a:r>
              <a:rPr lang="el-GR" dirty="0" smtClean="0">
                <a:solidFill>
                  <a:schemeClr val="tx2">
                    <a:lumMod val="60000"/>
                    <a:lumOff val="40000"/>
                  </a:schemeClr>
                </a:solidFill>
              </a:rPr>
              <a:t>  </a:t>
            </a:r>
            <a:r>
              <a:rPr lang="en-US" dirty="0" smtClean="0">
                <a:solidFill>
                  <a:schemeClr val="tx2">
                    <a:lumMod val="60000"/>
                    <a:lumOff val="40000"/>
                  </a:schemeClr>
                </a:solidFill>
              </a:rPr>
              <a:t> </a:t>
            </a:r>
            <a:r>
              <a:rPr lang="en-US" dirty="0" smtClean="0">
                <a:solidFill>
                  <a:schemeClr val="tx2">
                    <a:lumMod val="60000"/>
                    <a:lumOff val="40000"/>
                  </a:schemeClr>
                </a:solidFill>
              </a:rPr>
              <a:t>work commercially sustainable. Similarly, </a:t>
            </a:r>
            <a:r>
              <a:rPr lang="el-GR" dirty="0" smtClean="0">
                <a:solidFill>
                  <a:schemeClr val="tx2">
                    <a:lumMod val="60000"/>
                    <a:lumOff val="40000"/>
                  </a:schemeClr>
                </a:solidFill>
              </a:rPr>
              <a:t> </a:t>
            </a:r>
            <a:r>
              <a:rPr lang="en-US" dirty="0" smtClean="0">
                <a:solidFill>
                  <a:schemeClr val="tx2">
                    <a:lumMod val="60000"/>
                    <a:lumOff val="40000"/>
                  </a:schemeClr>
                </a:solidFill>
              </a:rPr>
              <a:t>commercial </a:t>
            </a:r>
            <a:r>
              <a:rPr lang="en-US" dirty="0" smtClean="0">
                <a:solidFill>
                  <a:schemeClr val="tx2">
                    <a:lumMod val="60000"/>
                    <a:lumOff val="40000"/>
                  </a:schemeClr>
                </a:solidFill>
              </a:rPr>
              <a:t>entities are interested in art for </a:t>
            </a:r>
            <a:r>
              <a:rPr lang="el-GR" dirty="0" smtClean="0">
                <a:solidFill>
                  <a:schemeClr val="tx2">
                    <a:lumMod val="60000"/>
                    <a:lumOff val="40000"/>
                  </a:schemeClr>
                </a:solidFill>
              </a:rPr>
              <a:t> </a:t>
            </a:r>
            <a:r>
              <a:rPr lang="en-US" dirty="0" smtClean="0">
                <a:solidFill>
                  <a:schemeClr val="tx2">
                    <a:lumMod val="60000"/>
                    <a:lumOff val="40000"/>
                  </a:schemeClr>
                </a:solidFill>
              </a:rPr>
              <a:t>branding</a:t>
            </a:r>
            <a:r>
              <a:rPr lang="en-US" dirty="0" smtClean="0">
                <a:solidFill>
                  <a:schemeClr val="tx2">
                    <a:lumMod val="60000"/>
                    <a:lumOff val="40000"/>
                  </a:schemeClr>
                </a:solidFill>
              </a:rPr>
              <a:t>, sales, and marketing purposes. The two forces often converge to create compelling commercial art</a:t>
            </a:r>
            <a:r>
              <a:rPr lang="en-US" dirty="0" smtClean="0">
                <a:solidFill>
                  <a:schemeClr val="tx2">
                    <a:lumMod val="60000"/>
                    <a:lumOff val="40000"/>
                  </a:schemeClr>
                </a:solidFill>
              </a:rPr>
              <a:t>.</a:t>
            </a:r>
            <a:endParaRPr lang="el-GR" dirty="0" smtClean="0">
              <a:solidFill>
                <a:schemeClr val="tx2">
                  <a:lumMod val="60000"/>
                  <a:lumOff val="40000"/>
                </a:schemeClr>
              </a:solidFill>
            </a:endParaRPr>
          </a:p>
          <a:p>
            <a:pPr>
              <a:buNone/>
            </a:pPr>
            <a:r>
              <a:rPr lang="en-US" dirty="0" smtClean="0"/>
              <a:t>Andy Warhol is an iconic artist who blurred the lines between commercialism and art</a:t>
            </a:r>
            <a:r>
              <a:rPr lang="en-US" dirty="0" smtClean="0"/>
              <a:t>.</a:t>
            </a:r>
          </a:p>
          <a:p>
            <a:pPr>
              <a:buNone/>
            </a:pPr>
            <a:r>
              <a:rPr lang="en-US" dirty="0" smtClean="0">
                <a:hlinkClick r:id="rId2"/>
              </a:rPr>
              <a:t>https://</a:t>
            </a:r>
            <a:r>
              <a:rPr lang="en-US" dirty="0" smtClean="0">
                <a:hlinkClick r:id="rId2"/>
              </a:rPr>
              <a:t>www.youtube.com/watch?v=r_FGcnR6EUY</a:t>
            </a:r>
            <a:endParaRPr lang="en-US" dirty="0" smtClean="0"/>
          </a:p>
          <a:p>
            <a:pPr>
              <a:buNone/>
            </a:pP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So , what are the motives of an artist? </a:t>
            </a:r>
            <a:endParaRPr lang="el-GR" dirty="0"/>
          </a:p>
        </p:txBody>
      </p:sp>
      <p:sp>
        <p:nvSpPr>
          <p:cNvPr id="3" name="2 - Θέση περιεχομένου"/>
          <p:cNvSpPr>
            <a:spLocks noGrp="1"/>
          </p:cNvSpPr>
          <p:nvPr>
            <p:ph idx="1"/>
          </p:nvPr>
        </p:nvSpPr>
        <p:spPr/>
        <p:txBody>
          <a:bodyPr/>
          <a:lstStyle/>
          <a:p>
            <a:pPr>
              <a:buNone/>
            </a:pPr>
            <a:r>
              <a:rPr lang="en-US" b="1" u="sng" dirty="0" smtClean="0">
                <a:solidFill>
                  <a:schemeClr val="tx2">
                    <a:lumMod val="60000"/>
                    <a:lumOff val="40000"/>
                  </a:schemeClr>
                </a:solidFill>
              </a:rPr>
              <a:t>7. Psychological health</a:t>
            </a:r>
          </a:p>
          <a:p>
            <a:pPr>
              <a:buNone/>
            </a:pPr>
            <a:r>
              <a:rPr lang="en-US" b="1" dirty="0" smtClean="0">
                <a:solidFill>
                  <a:schemeClr val="tx2">
                    <a:lumMod val="60000"/>
                    <a:lumOff val="40000"/>
                  </a:schemeClr>
                </a:solidFill>
              </a:rPr>
              <a:t>Art is a useful medium for </a:t>
            </a:r>
            <a:r>
              <a:rPr lang="en-US" b="1" dirty="0" smtClean="0">
                <a:solidFill>
                  <a:schemeClr val="tx2">
                    <a:lumMod val="60000"/>
                    <a:lumOff val="40000"/>
                  </a:schemeClr>
                </a:solidFill>
              </a:rPr>
              <a:t>fostering psychological health</a:t>
            </a:r>
            <a:r>
              <a:rPr lang="en-US" dirty="0" smtClean="0">
                <a:solidFill>
                  <a:schemeClr val="tx2">
                    <a:lumMod val="60000"/>
                    <a:lumOff val="40000"/>
                  </a:schemeClr>
                </a:solidFill>
              </a:rPr>
              <a:t>. </a:t>
            </a:r>
            <a:endParaRPr lang="en-US" dirty="0" smtClean="0">
              <a:solidFill>
                <a:schemeClr val="tx2">
                  <a:lumMod val="60000"/>
                  <a:lumOff val="40000"/>
                </a:schemeClr>
              </a:solidFill>
            </a:endParaRPr>
          </a:p>
          <a:p>
            <a:pPr>
              <a:buNone/>
            </a:pPr>
            <a:r>
              <a:rPr lang="en-US" dirty="0" smtClean="0"/>
              <a:t>    Art </a:t>
            </a:r>
            <a:r>
              <a:rPr lang="en-US" dirty="0" smtClean="0"/>
              <a:t>therapy helps patients understand, manage</a:t>
            </a:r>
            <a:r>
              <a:rPr lang="en-US" dirty="0" smtClean="0"/>
              <a:t>,  </a:t>
            </a:r>
            <a:r>
              <a:rPr lang="en-US" dirty="0" smtClean="0"/>
              <a:t>and express their emotions and conflicts </a:t>
            </a:r>
            <a:r>
              <a:rPr lang="en-US" dirty="0" smtClean="0"/>
              <a:t> through </a:t>
            </a:r>
            <a:r>
              <a:rPr lang="en-US" dirty="0" smtClean="0"/>
              <a:t>the process of art-making and </a:t>
            </a:r>
            <a:r>
              <a:rPr lang="en-US" dirty="0" smtClean="0"/>
              <a:t>guided  </a:t>
            </a:r>
            <a:r>
              <a:rPr lang="en-US" dirty="0" smtClean="0"/>
              <a:t>reflection on the resultant work.</a:t>
            </a:r>
            <a:endParaRPr lang="el-GR" dirty="0">
              <a:solidFill>
                <a:schemeClr val="tx2">
                  <a:lumMod val="60000"/>
                  <a:lumOff val="4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So , what are the motives of an artist? </a:t>
            </a:r>
            <a:endParaRPr lang="el-GR" dirty="0"/>
          </a:p>
        </p:txBody>
      </p:sp>
      <p:sp>
        <p:nvSpPr>
          <p:cNvPr id="3" name="2 - Θέση περιεχομένου"/>
          <p:cNvSpPr>
            <a:spLocks noGrp="1"/>
          </p:cNvSpPr>
          <p:nvPr>
            <p:ph idx="1"/>
          </p:nvPr>
        </p:nvSpPr>
        <p:spPr/>
        <p:txBody>
          <a:bodyPr/>
          <a:lstStyle/>
          <a:p>
            <a:pPr>
              <a:buNone/>
            </a:pPr>
            <a:r>
              <a:rPr lang="en-US" b="1" u="sng" dirty="0" smtClean="0">
                <a:solidFill>
                  <a:schemeClr val="tx2">
                    <a:lumMod val="60000"/>
                    <a:lumOff val="40000"/>
                  </a:schemeClr>
                </a:solidFill>
              </a:rPr>
              <a:t>8. Propaganda</a:t>
            </a:r>
          </a:p>
          <a:p>
            <a:pPr>
              <a:buNone/>
            </a:pPr>
            <a:r>
              <a:rPr lang="en-US" b="1" dirty="0" smtClean="0">
                <a:solidFill>
                  <a:schemeClr val="tx2">
                    <a:lumMod val="60000"/>
                    <a:lumOff val="40000"/>
                  </a:schemeClr>
                </a:solidFill>
              </a:rPr>
              <a:t>Propaganda has been a significant motivation for art throughout history, used by governments, organizations, and individuals to promote specific political, social, or cultural agendas</a:t>
            </a:r>
            <a:r>
              <a:rPr lang="en-US" dirty="0" smtClean="0">
                <a:solidFill>
                  <a:schemeClr val="tx2">
                    <a:lumMod val="60000"/>
                    <a:lumOff val="40000"/>
                  </a:schemeClr>
                </a:solidFill>
              </a:rPr>
              <a:t>.</a:t>
            </a:r>
            <a:endParaRPr lang="el-GR" dirty="0">
              <a:solidFill>
                <a:schemeClr val="tx2">
                  <a:lumMod val="60000"/>
                  <a:lumOff val="4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So , what are the motives of an artist? </a:t>
            </a:r>
            <a:endParaRPr lang="el-GR" dirty="0"/>
          </a:p>
        </p:txBody>
      </p:sp>
      <p:pic>
        <p:nvPicPr>
          <p:cNvPr id="7" name="4 - Θέση περιεχομένου" descr="Στιγμιότυπο οθόνης 2024-10-06 223857.png"/>
          <p:cNvPicPr>
            <a:picLocks noGrp="1" noChangeAspect="1"/>
          </p:cNvPicPr>
          <p:nvPr>
            <p:ph idx="1"/>
          </p:nvPr>
        </p:nvPicPr>
        <p:blipFill>
          <a:blip r:embed="rId2" cstate="print"/>
          <a:stretch>
            <a:fillRect/>
          </a:stretch>
        </p:blipFill>
        <p:spPr>
          <a:xfrm>
            <a:off x="642910" y="1643050"/>
            <a:ext cx="2956129" cy="2928958"/>
          </a:xfrm>
        </p:spPr>
      </p:pic>
      <p:graphicFrame>
        <p:nvGraphicFramePr>
          <p:cNvPr id="9" name="8 - Πίνακας"/>
          <p:cNvGraphicFramePr>
            <a:graphicFrameLocks noGrp="1"/>
          </p:cNvGraphicFramePr>
          <p:nvPr/>
        </p:nvGraphicFramePr>
        <p:xfrm>
          <a:off x="4000496" y="1500174"/>
          <a:ext cx="4357718" cy="4318016"/>
        </p:xfrm>
        <a:graphic>
          <a:graphicData uri="http://schemas.openxmlformats.org/drawingml/2006/table">
            <a:tbl>
              <a:tblPr firstRow="1" bandRow="1">
                <a:tableStyleId>{5C22544A-7EE6-4342-B048-85BDC9FD1C3A}</a:tableStyleId>
              </a:tblPr>
              <a:tblGrid>
                <a:gridCol w="4357718"/>
              </a:tblGrid>
              <a:tr h="4318016">
                <a:tc>
                  <a:txBody>
                    <a:bodyPr/>
                    <a:lstStyle/>
                    <a:p>
                      <a:r>
                        <a:rPr kumimoji="0" lang="en-US" sz="2400" b="0" i="0" kern="1200" dirty="0" smtClean="0">
                          <a:solidFill>
                            <a:schemeClr val="lt1"/>
                          </a:solidFill>
                          <a:latin typeface="+mn-lt"/>
                          <a:ea typeface="+mn-ea"/>
                          <a:cs typeface="+mn-cs"/>
                        </a:rPr>
                        <a:t>20th-century wartime propaganda was significantly more explicit in its attempt to persuade the public to action. James Montgomery Flagg’s 1917 “I Want YOU for U.S. Army” poster is one of the most iconic and effective examples of artistic propaganda.</a:t>
                      </a:r>
                      <a:endParaRPr lang="el-GR" sz="2400"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What makes something art?</a:t>
            </a:r>
            <a:br>
              <a:rPr lang="en-US" dirty="0" smtClean="0"/>
            </a:br>
            <a:endParaRPr lang="el-GR" dirty="0"/>
          </a:p>
        </p:txBody>
      </p:sp>
      <p:sp>
        <p:nvSpPr>
          <p:cNvPr id="3" name="2 - Θέση περιεχομένου"/>
          <p:cNvSpPr>
            <a:spLocks noGrp="1"/>
          </p:cNvSpPr>
          <p:nvPr>
            <p:ph idx="1"/>
          </p:nvPr>
        </p:nvSpPr>
        <p:spPr/>
        <p:txBody>
          <a:bodyPr/>
          <a:lstStyle/>
          <a:p>
            <a:pPr>
              <a:buNone/>
            </a:pPr>
            <a:r>
              <a:rPr lang="en-US" b="1" dirty="0" smtClean="0">
                <a:solidFill>
                  <a:schemeClr val="accent3">
                    <a:lumMod val="75000"/>
                  </a:schemeClr>
                </a:solidFill>
              </a:rPr>
              <a:t>“The </a:t>
            </a:r>
            <a:r>
              <a:rPr lang="en-US" b="1" dirty="0" smtClean="0">
                <a:solidFill>
                  <a:schemeClr val="accent3">
                    <a:lumMod val="75000"/>
                  </a:schemeClr>
                </a:solidFill>
              </a:rPr>
              <a:t>intention behind a work’s creation is ultimately what makes something art</a:t>
            </a:r>
            <a:r>
              <a:rPr lang="en-US" dirty="0" smtClean="0">
                <a:solidFill>
                  <a:schemeClr val="accent3">
                    <a:lumMod val="75000"/>
                  </a:schemeClr>
                </a:solidFill>
              </a:rPr>
              <a:t>.”</a:t>
            </a:r>
          </a:p>
          <a:p>
            <a:pPr>
              <a:buNone/>
            </a:pPr>
            <a:r>
              <a:rPr lang="en-US" dirty="0" smtClean="0"/>
              <a:t>There </a:t>
            </a:r>
            <a:r>
              <a:rPr lang="en-US" dirty="0" smtClean="0"/>
              <a:t>are two fundamental qualities that something must have to qualify as art</a:t>
            </a:r>
            <a:r>
              <a:rPr lang="en-US" dirty="0" smtClean="0"/>
              <a:t>.</a:t>
            </a:r>
          </a:p>
          <a:p>
            <a:pPr>
              <a:buFontTx/>
              <a:buChar char="-"/>
            </a:pPr>
            <a:r>
              <a:rPr lang="en-US" dirty="0" smtClean="0">
                <a:solidFill>
                  <a:schemeClr val="accent4">
                    <a:lumMod val="60000"/>
                    <a:lumOff val="40000"/>
                  </a:schemeClr>
                </a:solidFill>
              </a:rPr>
              <a:t>Human expression</a:t>
            </a:r>
            <a:r>
              <a:rPr lang="en-US" dirty="0" smtClean="0"/>
              <a:t>: It </a:t>
            </a:r>
            <a:r>
              <a:rPr lang="en-US" dirty="0" smtClean="0"/>
              <a:t>manifests the artist’s creativity, emotions</a:t>
            </a:r>
            <a:r>
              <a:rPr lang="en-US" dirty="0" smtClean="0"/>
              <a:t>, </a:t>
            </a:r>
            <a:r>
              <a:rPr lang="en-US" dirty="0" smtClean="0"/>
              <a:t>ideas, or worldview</a:t>
            </a:r>
            <a:r>
              <a:rPr lang="en-US" dirty="0" smtClean="0"/>
              <a:t>.</a:t>
            </a:r>
          </a:p>
          <a:p>
            <a:pPr>
              <a:buFontTx/>
              <a:buChar char="-"/>
            </a:pPr>
            <a:r>
              <a:rPr lang="en-US" dirty="0" smtClean="0">
                <a:solidFill>
                  <a:schemeClr val="accent4">
                    <a:lumMod val="60000"/>
                    <a:lumOff val="40000"/>
                  </a:schemeClr>
                </a:solidFill>
              </a:rPr>
              <a:t>Creative process</a:t>
            </a:r>
            <a:r>
              <a:rPr lang="en-US" dirty="0" smtClean="0"/>
              <a:t>: </a:t>
            </a:r>
            <a:r>
              <a:rPr lang="en-US" dirty="0" smtClean="0"/>
              <a:t>An artist manipulates </a:t>
            </a:r>
            <a:r>
              <a:rPr lang="en-US" dirty="0" smtClean="0"/>
              <a:t>the</a:t>
            </a:r>
            <a:r>
              <a:rPr lang="en-US" dirty="0" smtClean="0"/>
              <a:t> its intended audience, medium, and </a:t>
            </a:r>
            <a:r>
              <a:rPr lang="en-US" dirty="0" smtClean="0"/>
              <a:t>technique</a:t>
            </a:r>
            <a:r>
              <a:rPr lang="en-US" dirty="0" smtClean="0"/>
              <a:t> in order to elevate the novelty and message of the artwork.</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What is considered Art</a:t>
            </a:r>
            <a:r>
              <a:rPr lang="en-US" dirty="0" smtClean="0"/>
              <a:t>?</a:t>
            </a:r>
            <a:endParaRPr lang="el-GR" dirty="0"/>
          </a:p>
        </p:txBody>
      </p:sp>
      <p:sp>
        <p:nvSpPr>
          <p:cNvPr id="3" name="2 - Θέση περιεχομένου"/>
          <p:cNvSpPr>
            <a:spLocks noGrp="1"/>
          </p:cNvSpPr>
          <p:nvPr>
            <p:ph idx="1"/>
          </p:nvPr>
        </p:nvSpPr>
        <p:spPr/>
        <p:txBody>
          <a:bodyPr/>
          <a:lstStyle/>
          <a:p>
            <a:pPr>
              <a:buNone/>
            </a:pPr>
            <a:r>
              <a:rPr lang="en-US" dirty="0" smtClean="0"/>
              <a:t>          The </a:t>
            </a:r>
            <a:r>
              <a:rPr lang="en-US" dirty="0" smtClean="0"/>
              <a:t>question “What is considered art?” recognizes that the definition of art is not just a matter of inherent qualities but is also shaped by social, cultural, and historical contexts</a:t>
            </a:r>
            <a:r>
              <a:rPr lang="en-US" dirty="0" smtClean="0"/>
              <a:t>.</a:t>
            </a:r>
          </a:p>
          <a:p>
            <a:pPr>
              <a:buNone/>
            </a:pPr>
            <a:r>
              <a:rPr lang="en-US" dirty="0" smtClean="0"/>
              <a:t>           In </a:t>
            </a:r>
            <a:r>
              <a:rPr lang="en-US" dirty="0" smtClean="0"/>
              <a:t>some societies, art is closely linked to religious or ceremonial functions, while in others, it’s seen primarily as a form of authentic personal expression or social commentary.</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What is considered Art?</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n-US" b="1" dirty="0" smtClean="0"/>
              <a:t>           A </a:t>
            </a:r>
            <a:r>
              <a:rPr lang="en-US" b="1" dirty="0" smtClean="0"/>
              <a:t>piece that might be overlooked or dismissed in one era might be celebrated as groundbreaking or visionary in another, often due to changes in artistic trends, societal values, or critical perspectives</a:t>
            </a:r>
            <a:r>
              <a:rPr lang="en-US" dirty="0" smtClean="0"/>
              <a:t>.</a:t>
            </a:r>
          </a:p>
          <a:p>
            <a:pPr>
              <a:buNone/>
            </a:pPr>
            <a:r>
              <a:rPr lang="en-US" dirty="0" smtClean="0"/>
              <a:t>           </a:t>
            </a:r>
            <a:r>
              <a:rPr lang="en-US" dirty="0" smtClean="0"/>
              <a:t>For example, Vincent van Gogh’s work was largely unappreciated in his time, and the artist lived and died in poverty and relative obscurity. It wasn’t until influential art dealers like </a:t>
            </a:r>
            <a:r>
              <a:rPr lang="en-US" dirty="0" err="1" smtClean="0"/>
              <a:t>Ambroise</a:t>
            </a:r>
            <a:r>
              <a:rPr lang="en-US" dirty="0" smtClean="0"/>
              <a:t> </a:t>
            </a:r>
            <a:r>
              <a:rPr lang="en-US" dirty="0" err="1" smtClean="0"/>
              <a:t>Vollard</a:t>
            </a:r>
            <a:r>
              <a:rPr lang="en-US" dirty="0" smtClean="0"/>
              <a:t> created a market for van Gogh’s avant-garde art that his work became widely accepted as having high artistic merit. </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What is not considered Art</a:t>
            </a:r>
            <a:r>
              <a:rPr lang="en-US" dirty="0" smtClean="0"/>
              <a:t>?</a:t>
            </a:r>
            <a:endParaRPr lang="el-GR" dirty="0"/>
          </a:p>
        </p:txBody>
      </p:sp>
      <p:sp>
        <p:nvSpPr>
          <p:cNvPr id="3" name="2 - Θέση περιεχομένου"/>
          <p:cNvSpPr>
            <a:spLocks noGrp="1"/>
          </p:cNvSpPr>
          <p:nvPr>
            <p:ph idx="1"/>
          </p:nvPr>
        </p:nvSpPr>
        <p:spPr/>
        <p:txBody>
          <a:bodyPr/>
          <a:lstStyle/>
          <a:p>
            <a:pPr>
              <a:buNone/>
            </a:pPr>
            <a:r>
              <a:rPr lang="en-US" b="1" dirty="0" smtClean="0">
                <a:solidFill>
                  <a:schemeClr val="accent5">
                    <a:lumMod val="50000"/>
                  </a:schemeClr>
                </a:solidFill>
              </a:rPr>
              <a:t>     Determining </a:t>
            </a:r>
            <a:r>
              <a:rPr lang="en-US" b="1" dirty="0" smtClean="0">
                <a:solidFill>
                  <a:schemeClr val="accent5">
                    <a:lumMod val="50000"/>
                  </a:schemeClr>
                </a:solidFill>
              </a:rPr>
              <a:t>what is not considered art can be as complex and subjective as defining what is considered art</a:t>
            </a:r>
            <a:r>
              <a:rPr lang="en-US" dirty="0" smtClean="0">
                <a:solidFill>
                  <a:schemeClr val="accent5">
                    <a:lumMod val="50000"/>
                  </a:schemeClr>
                </a:solidFill>
              </a:rPr>
              <a:t>.</a:t>
            </a:r>
          </a:p>
          <a:p>
            <a:pPr>
              <a:buNone/>
            </a:pPr>
            <a:r>
              <a:rPr lang="en-US" b="1" dirty="0" smtClean="0"/>
              <a:t>   - Purely </a:t>
            </a:r>
            <a:r>
              <a:rPr lang="en-US" b="1" dirty="0" smtClean="0"/>
              <a:t>functional items created solely for utilitarian purposes without any expressive or aesthetic intent are usually not considered art</a:t>
            </a:r>
            <a:r>
              <a:rPr lang="en-US" dirty="0" smtClean="0"/>
              <a:t>.</a:t>
            </a:r>
          </a:p>
          <a:p>
            <a:pPr>
              <a:buNone/>
            </a:pPr>
            <a:r>
              <a:rPr lang="en-US" dirty="0" smtClean="0"/>
              <a:t>   - </a:t>
            </a:r>
            <a:r>
              <a:rPr lang="en-US" dirty="0" smtClean="0"/>
              <a:t> </a:t>
            </a:r>
            <a:r>
              <a:rPr lang="en-US" b="1" dirty="0" smtClean="0"/>
              <a:t>Mundane </a:t>
            </a:r>
            <a:r>
              <a:rPr lang="en-US" b="1" dirty="0" smtClean="0"/>
              <a:t>tasks do not usually constitute an artistic performance</a:t>
            </a:r>
            <a:r>
              <a:rPr lang="en-US" dirty="0" smtClean="0"/>
              <a:t>.</a:t>
            </a:r>
          </a:p>
          <a:p>
            <a:pPr>
              <a:buNone/>
            </a:pPr>
            <a:r>
              <a:rPr lang="en-US" dirty="0" smtClean="0"/>
              <a:t>   - </a:t>
            </a:r>
            <a:r>
              <a:rPr lang="en-US" b="1" dirty="0" smtClean="0"/>
              <a:t>Works of plagiarism or forgery are commonly rejected as art</a:t>
            </a:r>
            <a:r>
              <a:rPr lang="en-US" dirty="0" smtClean="0"/>
              <a:t>,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What is art?</a:t>
            </a:r>
            <a:endParaRPr lang="el-GR" dirty="0"/>
          </a:p>
        </p:txBody>
      </p:sp>
      <p:sp>
        <p:nvSpPr>
          <p:cNvPr id="3" name="2 - Θέση περιεχομένου"/>
          <p:cNvSpPr>
            <a:spLocks noGrp="1"/>
          </p:cNvSpPr>
          <p:nvPr>
            <p:ph idx="1"/>
          </p:nvPr>
        </p:nvSpPr>
        <p:spPr/>
        <p:txBody>
          <a:bodyPr/>
          <a:lstStyle/>
          <a:p>
            <a:pPr>
              <a:buNone/>
            </a:pPr>
            <a:r>
              <a:rPr lang="en-US" dirty="0" smtClean="0">
                <a:hlinkClick r:id="rId2"/>
              </a:rPr>
              <a:t>https://</a:t>
            </a:r>
            <a:r>
              <a:rPr lang="en-US" dirty="0" smtClean="0">
                <a:hlinkClick r:id="rId2"/>
              </a:rPr>
              <a:t>www.youtube.com/watch?v=yMiK7dj33S8</a:t>
            </a:r>
            <a:endParaRPr lang="en-US" dirty="0" smtClean="0"/>
          </a:p>
          <a:p>
            <a:pPr>
              <a:buFontTx/>
              <a:buChar char="-"/>
            </a:pPr>
            <a:r>
              <a:rPr lang="en-US" dirty="0" smtClean="0"/>
              <a:t>When does something become art?</a:t>
            </a:r>
          </a:p>
          <a:p>
            <a:pPr>
              <a:buFontTx/>
              <a:buChar char="-"/>
            </a:pPr>
            <a:r>
              <a:rPr lang="en-US" dirty="0" smtClean="0"/>
              <a:t>Is appreciation that determines what is art?</a:t>
            </a:r>
          </a:p>
          <a:p>
            <a:pPr>
              <a:buFontTx/>
              <a:buChar char="-"/>
            </a:pPr>
            <a:r>
              <a:rPr lang="en-US" dirty="0" smtClean="0"/>
              <a:t>Does the material determine whether something is art or not?</a:t>
            </a:r>
          </a:p>
          <a:p>
            <a:pPr>
              <a:buFontTx/>
              <a:buChar char="-"/>
            </a:pPr>
            <a:r>
              <a:rPr lang="en-US" dirty="0" smtClean="0"/>
              <a:t>What is the role of the public?</a:t>
            </a:r>
          </a:p>
          <a:p>
            <a:pPr>
              <a:buNone/>
            </a:pPr>
            <a:endParaRPr lang="en-US" dirty="0" smtClean="0"/>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Questions </a:t>
            </a:r>
            <a:endParaRPr lang="el-GR" dirty="0"/>
          </a:p>
        </p:txBody>
      </p:sp>
      <p:sp>
        <p:nvSpPr>
          <p:cNvPr id="3" name="2 - Θέση περιεχομένου"/>
          <p:cNvSpPr>
            <a:spLocks noGrp="1"/>
          </p:cNvSpPr>
          <p:nvPr>
            <p:ph idx="1"/>
          </p:nvPr>
        </p:nvSpPr>
        <p:spPr/>
        <p:txBody>
          <a:bodyPr/>
          <a:lstStyle/>
          <a:p>
            <a:pPr>
              <a:buNone/>
            </a:pPr>
            <a:r>
              <a:rPr lang="en-US" dirty="0" smtClean="0"/>
              <a:t>-   What are the characteristics an artist has too have?</a:t>
            </a:r>
          </a:p>
          <a:p>
            <a:pPr>
              <a:buFontTx/>
              <a:buChar char="-"/>
            </a:pPr>
            <a:r>
              <a:rPr lang="en-US" dirty="0" smtClean="0"/>
              <a:t>Can somebody be taught how to be an artist?</a:t>
            </a:r>
          </a:p>
          <a:p>
            <a:pPr>
              <a:buFontTx/>
              <a:buChar char="-"/>
            </a:pPr>
            <a:r>
              <a:rPr lang="en-US" dirty="0" smtClean="0"/>
              <a:t>What are the main forms of art?</a:t>
            </a:r>
          </a:p>
          <a:p>
            <a:pPr>
              <a:buFontTx/>
              <a:buChar char="-"/>
            </a:pPr>
            <a:r>
              <a:rPr lang="en-US" dirty="0" smtClean="0"/>
              <a:t>Do you consider folk art an art?</a:t>
            </a:r>
          </a:p>
          <a:p>
            <a:pPr>
              <a:buFontTx/>
              <a:buChar char="-"/>
            </a:pPr>
            <a:endParaRPr lang="en-US" dirty="0" smtClean="0"/>
          </a:p>
          <a:p>
            <a:pPr>
              <a:buFontTx/>
              <a:buChar char="-"/>
            </a:pP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Questions </a:t>
            </a:r>
            <a:r>
              <a:rPr lang="en-US" dirty="0" smtClean="0"/>
              <a:t>about you!</a:t>
            </a:r>
            <a:endParaRPr lang="el-GR" dirty="0"/>
          </a:p>
        </p:txBody>
      </p:sp>
      <p:sp>
        <p:nvSpPr>
          <p:cNvPr id="3" name="2 - Θέση περιεχομένου"/>
          <p:cNvSpPr>
            <a:spLocks noGrp="1"/>
          </p:cNvSpPr>
          <p:nvPr>
            <p:ph idx="1"/>
          </p:nvPr>
        </p:nvSpPr>
        <p:spPr/>
        <p:txBody>
          <a:bodyPr/>
          <a:lstStyle/>
          <a:p>
            <a:pPr>
              <a:buFontTx/>
              <a:buChar char="-"/>
            </a:pPr>
            <a:r>
              <a:rPr lang="en-US" dirty="0" smtClean="0"/>
              <a:t>What are your expectations from this School of art?</a:t>
            </a:r>
          </a:p>
          <a:p>
            <a:pPr>
              <a:buFontTx/>
              <a:buChar char="-"/>
            </a:pPr>
            <a:r>
              <a:rPr lang="en-US" dirty="0" smtClean="0"/>
              <a:t>What are your goals after finishing the school?</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what is </a:t>
            </a:r>
            <a:r>
              <a:rPr lang="en-US" dirty="0" smtClean="0"/>
              <a:t>art? </a:t>
            </a:r>
            <a:endParaRPr lang="el-GR" dirty="0"/>
          </a:p>
        </p:txBody>
      </p:sp>
      <p:sp>
        <p:nvSpPr>
          <p:cNvPr id="3" name="2 - Θέση περιεχομένου"/>
          <p:cNvSpPr>
            <a:spLocks noGrp="1"/>
          </p:cNvSpPr>
          <p:nvPr>
            <p:ph idx="1"/>
          </p:nvPr>
        </p:nvSpPr>
        <p:spPr/>
        <p:txBody>
          <a:bodyPr/>
          <a:lstStyle/>
          <a:p>
            <a:pPr>
              <a:buNone/>
            </a:pPr>
            <a:r>
              <a:rPr lang="en-US" dirty="0" smtClean="0">
                <a:hlinkClick r:id="rId2"/>
              </a:rPr>
              <a:t>Related articles</a:t>
            </a:r>
          </a:p>
          <a:p>
            <a:pPr>
              <a:buNone/>
            </a:pPr>
            <a:endParaRPr lang="en-US" dirty="0" smtClean="0">
              <a:hlinkClick r:id="rId2"/>
            </a:endParaRPr>
          </a:p>
          <a:p>
            <a:pPr>
              <a:buNone/>
            </a:pPr>
            <a:r>
              <a:rPr lang="en-US" dirty="0" smtClean="0">
                <a:hlinkClick r:id="rId2"/>
              </a:rPr>
              <a:t>https</a:t>
            </a:r>
            <a:r>
              <a:rPr lang="en-US" dirty="0" smtClean="0">
                <a:hlinkClick r:id="rId2"/>
              </a:rPr>
              <a:t>://</a:t>
            </a:r>
            <a:r>
              <a:rPr lang="en-US" dirty="0" smtClean="0">
                <a:hlinkClick r:id="rId2"/>
              </a:rPr>
              <a:t>www.guarcholga.es/who-determines-what-a-work-of-art-is/</a:t>
            </a:r>
            <a:endParaRPr lang="en-US" dirty="0" smtClean="0"/>
          </a:p>
          <a:p>
            <a:pPr>
              <a:buNone/>
            </a:pPr>
            <a:r>
              <a:rPr lang="en-US" dirty="0" smtClean="0">
                <a:hlinkClick r:id="rId3"/>
              </a:rPr>
              <a:t>https</a:t>
            </a:r>
            <a:r>
              <a:rPr lang="en-US" dirty="0" smtClean="0">
                <a:hlinkClick r:id="rId3"/>
              </a:rPr>
              <a:t>://www.thecoolist.com/art</a:t>
            </a:r>
            <a:r>
              <a:rPr lang="en-US" dirty="0" smtClean="0">
                <a:hlinkClick r:id="rId3"/>
              </a:rPr>
              <a:t>/</a:t>
            </a:r>
            <a:endParaRPr lang="en-US" dirty="0" smtClean="0"/>
          </a:p>
          <a:p>
            <a:pPr>
              <a:buNone/>
            </a:pPr>
            <a:endParaRPr lang="en-US" dirty="0" smtClean="0"/>
          </a:p>
          <a:p>
            <a:pPr>
              <a:buNone/>
            </a:pPr>
            <a:endParaRPr lang="en-US" dirty="0" smtClean="0"/>
          </a:p>
          <a:p>
            <a:pPr>
              <a:buNone/>
            </a:pP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Quotes by famous artists</a:t>
            </a:r>
            <a:endParaRPr lang="el-GR" dirty="0"/>
          </a:p>
        </p:txBody>
      </p:sp>
      <p:sp>
        <p:nvSpPr>
          <p:cNvPr id="3" name="2 - Θέση περιεχομένου"/>
          <p:cNvSpPr>
            <a:spLocks noGrp="1"/>
          </p:cNvSpPr>
          <p:nvPr>
            <p:ph idx="1"/>
          </p:nvPr>
        </p:nvSpPr>
        <p:spPr/>
        <p:txBody>
          <a:bodyPr>
            <a:normAutofit/>
          </a:bodyPr>
          <a:lstStyle/>
          <a:p>
            <a:pPr>
              <a:buFont typeface="Wingdings" pitchFamily="2" charset="2"/>
              <a:buChar char="v"/>
            </a:pPr>
            <a:r>
              <a:rPr lang="en-US" sz="3600" dirty="0" smtClean="0"/>
              <a:t>The purpose of art is to lay bare the questions that have been concealed by the answers.</a:t>
            </a:r>
          </a:p>
          <a:p>
            <a:pPr>
              <a:buNone/>
            </a:pPr>
            <a:r>
              <a:rPr lang="en-US" sz="3600" dirty="0" smtClean="0"/>
              <a:t> </a:t>
            </a:r>
            <a:r>
              <a:rPr lang="en-US" sz="3600" dirty="0" smtClean="0"/>
              <a:t>                                James Baldwin</a:t>
            </a:r>
          </a:p>
          <a:p>
            <a:pPr>
              <a:buNone/>
            </a:pPr>
            <a:endParaRPr lang="en-US" sz="3600" dirty="0" smtClean="0"/>
          </a:p>
          <a:p>
            <a:pPr>
              <a:buFont typeface="Wingdings" pitchFamily="2" charset="2"/>
              <a:buChar char="v"/>
            </a:pPr>
            <a:r>
              <a:rPr lang="en-US" sz="3600" dirty="0" smtClean="0"/>
              <a:t>All art is but imitation of nature.</a:t>
            </a:r>
          </a:p>
          <a:p>
            <a:pPr>
              <a:buNone/>
            </a:pPr>
            <a:r>
              <a:rPr lang="en-US" sz="3600" dirty="0" smtClean="0"/>
              <a:t> </a:t>
            </a:r>
            <a:r>
              <a:rPr lang="en-US" sz="3600" dirty="0" smtClean="0"/>
              <a:t>                                   Seneca</a:t>
            </a:r>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Quotes by famous artists</a:t>
            </a:r>
            <a:endParaRPr lang="el-GR" dirty="0"/>
          </a:p>
        </p:txBody>
      </p:sp>
      <p:sp>
        <p:nvSpPr>
          <p:cNvPr id="3" name="2 - Θέση περιεχομένου"/>
          <p:cNvSpPr>
            <a:spLocks noGrp="1"/>
          </p:cNvSpPr>
          <p:nvPr>
            <p:ph idx="1"/>
          </p:nvPr>
        </p:nvSpPr>
        <p:spPr/>
        <p:txBody>
          <a:bodyPr>
            <a:noAutofit/>
          </a:bodyPr>
          <a:lstStyle/>
          <a:p>
            <a:pPr>
              <a:buFont typeface="Wingdings" pitchFamily="2" charset="2"/>
              <a:buChar char="v"/>
            </a:pPr>
            <a:r>
              <a:rPr lang="en-US" sz="3600" dirty="0" smtClean="0"/>
              <a:t>Art </a:t>
            </a:r>
            <a:r>
              <a:rPr lang="en-US" sz="3600" dirty="0" smtClean="0"/>
              <a:t>is the unceasing effort to compete with the beauty of flowers and never succeeding.</a:t>
            </a:r>
          </a:p>
          <a:p>
            <a:pPr>
              <a:buNone/>
            </a:pPr>
            <a:r>
              <a:rPr lang="en-US" sz="3600" dirty="0" smtClean="0"/>
              <a:t> </a:t>
            </a:r>
            <a:r>
              <a:rPr lang="en-US" sz="3600" dirty="0" smtClean="0"/>
              <a:t>                                   Marc Chagall</a:t>
            </a:r>
          </a:p>
          <a:p>
            <a:pPr>
              <a:buFont typeface="Wingdings" pitchFamily="2" charset="2"/>
              <a:buChar char="v"/>
            </a:pPr>
            <a:r>
              <a:rPr lang="en-US" sz="3600" dirty="0" smtClean="0"/>
              <a:t>Art does not reproduce the visible; rather, it makes visible.</a:t>
            </a:r>
          </a:p>
          <a:p>
            <a:pPr>
              <a:buNone/>
            </a:pPr>
            <a:r>
              <a:rPr lang="en-US" sz="3600" dirty="0" smtClean="0"/>
              <a:t> </a:t>
            </a:r>
            <a:r>
              <a:rPr lang="en-US" sz="3600" dirty="0" smtClean="0"/>
              <a:t>                                   Paul Klee</a:t>
            </a:r>
            <a:endParaRPr lang="en-US"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Font typeface="Wingdings" pitchFamily="2" charset="2"/>
              <a:buChar char="v"/>
            </a:pPr>
            <a:r>
              <a:rPr lang="en-US" sz="3600" dirty="0" smtClean="0"/>
              <a:t>Art is not a mirror held up to reality, but a hammer with which to shape it.</a:t>
            </a:r>
            <a:endParaRPr lang="el-GR" sz="3600" dirty="0" smtClean="0"/>
          </a:p>
          <a:p>
            <a:pPr>
              <a:buNone/>
            </a:pPr>
            <a:r>
              <a:rPr lang="en-US" sz="3600" dirty="0" smtClean="0"/>
              <a:t>                                    </a:t>
            </a:r>
            <a:r>
              <a:rPr lang="en-US" sz="3600" dirty="0" smtClean="0"/>
              <a:t>  </a:t>
            </a:r>
            <a:r>
              <a:rPr lang="en-US" sz="3600" dirty="0" err="1" smtClean="0"/>
              <a:t>Bertolt</a:t>
            </a:r>
            <a:r>
              <a:rPr lang="en-US" sz="3600" dirty="0" smtClean="0"/>
              <a:t> </a:t>
            </a:r>
            <a:r>
              <a:rPr lang="en-US" sz="3600" dirty="0" smtClean="0"/>
              <a:t>Brecht</a:t>
            </a:r>
            <a:endParaRPr lang="el-GR" sz="3600" dirty="0" smtClean="0"/>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Quotes by famous artists</a:t>
            </a:r>
            <a:endParaRPr lang="el-GR" dirty="0"/>
          </a:p>
        </p:txBody>
      </p:sp>
      <p:pic>
        <p:nvPicPr>
          <p:cNvPr id="4" name="3 - Θέση περιεχομένου" descr="Στιγμιότυπο οθόνης 2024-10-05 221050.jpg"/>
          <p:cNvPicPr>
            <a:picLocks noGrp="1" noChangeAspect="1"/>
          </p:cNvPicPr>
          <p:nvPr>
            <p:ph idx="1"/>
          </p:nvPr>
        </p:nvPicPr>
        <p:blipFill>
          <a:blip r:embed="rId2" cstate="print"/>
          <a:stretch>
            <a:fillRect/>
          </a:stretch>
        </p:blipFill>
        <p:spPr>
          <a:xfrm>
            <a:off x="614362" y="2987675"/>
            <a:ext cx="7915275" cy="19335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What is art?</a:t>
            </a:r>
            <a:endParaRPr lang="el-GR" dirty="0"/>
          </a:p>
        </p:txBody>
      </p:sp>
      <p:sp>
        <p:nvSpPr>
          <p:cNvPr id="3" name="2 - Θέση περιεχομένου"/>
          <p:cNvSpPr>
            <a:spLocks noGrp="1"/>
          </p:cNvSpPr>
          <p:nvPr>
            <p:ph idx="1"/>
          </p:nvPr>
        </p:nvSpPr>
        <p:spPr/>
        <p:txBody>
          <a:bodyPr>
            <a:normAutofit/>
          </a:bodyPr>
          <a:lstStyle/>
          <a:p>
            <a:pPr>
              <a:buNone/>
            </a:pPr>
            <a:r>
              <a:rPr lang="en-US" dirty="0" smtClean="0"/>
              <a:t>Who decides what is art and what is not?</a:t>
            </a:r>
          </a:p>
          <a:p>
            <a:pPr>
              <a:buNone/>
            </a:pPr>
            <a:r>
              <a:rPr lang="en-US" dirty="0" smtClean="0">
                <a:hlinkClick r:id="rId2"/>
              </a:rPr>
              <a:t>https://</a:t>
            </a:r>
            <a:r>
              <a:rPr lang="en-US" dirty="0" smtClean="0">
                <a:hlinkClick r:id="rId2"/>
              </a:rPr>
              <a:t>www.youtube.com/watch?v=4ha9nY1HLOU</a:t>
            </a:r>
            <a:endParaRPr lang="en-US" dirty="0" smtClean="0"/>
          </a:p>
          <a:p>
            <a:pPr>
              <a:buNone/>
            </a:pPr>
            <a:endParaRPr lang="en-US" dirty="0" smtClean="0">
              <a:hlinkClick r:id="rId3"/>
            </a:endParaRPr>
          </a:p>
          <a:p>
            <a:pPr>
              <a:buNone/>
            </a:pPr>
            <a:r>
              <a:rPr lang="en-US" dirty="0" smtClean="0"/>
              <a:t>How does the ordinary becomes art?</a:t>
            </a:r>
            <a:endParaRPr lang="en-US" dirty="0" smtClean="0"/>
          </a:p>
          <a:p>
            <a:endParaRPr lang="en-US" dirty="0" smtClean="0"/>
          </a:p>
          <a:p>
            <a:endParaRPr lang="en-US" dirty="0" smtClean="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Lessons learned…</a:t>
            </a:r>
            <a:endParaRPr lang="el-GR" dirty="0"/>
          </a:p>
        </p:txBody>
      </p:sp>
      <p:pic>
        <p:nvPicPr>
          <p:cNvPr id="4" name="3 - Θέση περιεχομένου" descr="Στιγμιότυπο οθόνης 2024-10-06 184352.png"/>
          <p:cNvPicPr>
            <a:picLocks noGrp="1" noChangeAspect="1"/>
          </p:cNvPicPr>
          <p:nvPr>
            <p:ph idx="1"/>
          </p:nvPr>
        </p:nvPicPr>
        <p:blipFill>
          <a:blip r:embed="rId2" cstate="print"/>
          <a:stretch>
            <a:fillRect/>
          </a:stretch>
        </p:blipFill>
        <p:spPr>
          <a:xfrm>
            <a:off x="1285852" y="1643050"/>
            <a:ext cx="6713240" cy="3448121"/>
          </a:xfrm>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1566</TotalTime>
  <Words>1238</Words>
  <Application>Microsoft Office PowerPoint</Application>
  <PresentationFormat>Προβολή στην οθόνη (4:3)</PresentationFormat>
  <Paragraphs>134</Paragraphs>
  <Slides>32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Αποκορύφωμα</vt:lpstr>
      <vt:lpstr>ART</vt:lpstr>
      <vt:lpstr>CAN WE DEFINE ART?</vt:lpstr>
      <vt:lpstr>What is art?</vt:lpstr>
      <vt:lpstr>Quotes by famous artists</vt:lpstr>
      <vt:lpstr>Quotes by famous artists</vt:lpstr>
      <vt:lpstr>Διαφάνεια 6</vt:lpstr>
      <vt:lpstr>Quotes by famous artists</vt:lpstr>
      <vt:lpstr>What is art?</vt:lpstr>
      <vt:lpstr>Lessons learned…</vt:lpstr>
      <vt:lpstr>Lessons learned…</vt:lpstr>
      <vt:lpstr>Lessons learned…</vt:lpstr>
      <vt:lpstr>Does Art have to be beautiful?</vt:lpstr>
      <vt:lpstr>So, who decides what is art?</vt:lpstr>
      <vt:lpstr>What is the purpose of art?</vt:lpstr>
      <vt:lpstr>What are the motivations behind art? </vt:lpstr>
      <vt:lpstr>So , what are the motives of an artist? </vt:lpstr>
      <vt:lpstr>So , what are the motives of an artist?   </vt:lpstr>
      <vt:lpstr>So , what are the motives of an artist? </vt:lpstr>
      <vt:lpstr>So , what are the motives of an artist? </vt:lpstr>
      <vt:lpstr>So , what are the motives of an artist? </vt:lpstr>
      <vt:lpstr>So , what are the motives of an artist? </vt:lpstr>
      <vt:lpstr>So , what are the motives of an artist? </vt:lpstr>
      <vt:lpstr>So , what are the motives of an artist? </vt:lpstr>
      <vt:lpstr>So , what are the motives of an artist? </vt:lpstr>
      <vt:lpstr>So , what are the motives of an artist? </vt:lpstr>
      <vt:lpstr>What makes something art? </vt:lpstr>
      <vt:lpstr>What is considered Art?</vt:lpstr>
      <vt:lpstr>What is considered Art?</vt:lpstr>
      <vt:lpstr>What is not considered Art?</vt:lpstr>
      <vt:lpstr>Questions </vt:lpstr>
      <vt:lpstr>Questions about you!</vt:lpstr>
      <vt:lpstr>what is art?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dc:title>
  <dc:creator>ellaz</dc:creator>
  <cp:lastModifiedBy>ellaz</cp:lastModifiedBy>
  <cp:revision>57</cp:revision>
  <dcterms:created xsi:type="dcterms:W3CDTF">2024-10-05T18:14:21Z</dcterms:created>
  <dcterms:modified xsi:type="dcterms:W3CDTF">2024-10-06T20:21:17Z</dcterms:modified>
</cp:coreProperties>
</file>