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7"/>
  </p:notesMasterIdLst>
  <p:sldIdLst>
    <p:sldId id="548" r:id="rId2"/>
    <p:sldId id="694" r:id="rId3"/>
    <p:sldId id="696" r:id="rId4"/>
    <p:sldId id="697" r:id="rId5"/>
    <p:sldId id="698" r:id="rId6"/>
    <p:sldId id="699" r:id="rId7"/>
    <p:sldId id="551" r:id="rId8"/>
    <p:sldId id="701" r:id="rId9"/>
    <p:sldId id="702" r:id="rId10"/>
    <p:sldId id="703" r:id="rId11"/>
    <p:sldId id="700" r:id="rId12"/>
    <p:sldId id="552" r:id="rId13"/>
    <p:sldId id="553" r:id="rId14"/>
    <p:sldId id="707" r:id="rId15"/>
    <p:sldId id="704" r:id="rId16"/>
    <p:sldId id="705" r:id="rId17"/>
    <p:sldId id="706" r:id="rId18"/>
    <p:sldId id="708" r:id="rId19"/>
    <p:sldId id="709" r:id="rId20"/>
    <p:sldId id="710" r:id="rId21"/>
    <p:sldId id="711" r:id="rId22"/>
    <p:sldId id="712" r:id="rId23"/>
    <p:sldId id="713" r:id="rId24"/>
    <p:sldId id="560" r:id="rId25"/>
    <p:sldId id="693" r:id="rId26"/>
  </p:sldIdLst>
  <p:sldSz cx="9144000" cy="6858000" type="screen4x3"/>
  <p:notesSz cx="6858000" cy="9144000"/>
  <p:defaultTextStyle>
    <a:defPPr>
      <a:defRPr lang="en-GB"/>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F"/>
    <a:srgbClr val="FFEFFF"/>
    <a:srgbClr val="FFF3F3"/>
    <a:srgbClr val="CCFFFF"/>
    <a:srgbClr val="CCECFF"/>
    <a:srgbClr val="33CC33"/>
    <a:srgbClr val="FFFF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1F011-7AF2-47BD-93BB-ECF4AFD17BBC}" v="62" dt="2023-01-08T12:48:28.53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09" autoAdjust="0"/>
    <p:restoredTop sz="90929"/>
  </p:normalViewPr>
  <p:slideViewPr>
    <p:cSldViewPr>
      <p:cViewPr varScale="1">
        <p:scale>
          <a:sx n="58" d="100"/>
          <a:sy n="58" d="100"/>
        </p:scale>
        <p:origin x="1232" y="76"/>
      </p:cViewPr>
      <p:guideLst>
        <p:guide orient="horz" pos="43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F430C-BF7E-4B06-A27F-F35FA886B063}" type="datetimeFigureOut">
              <a:rPr lang="el-GR" smtClean="0"/>
              <a:pPr/>
              <a:t>28/1/2024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6E97F-7C6C-489F-8E7A-7027F865AE87}" type="slidenum">
              <a:rPr lang="el-GR" smtClean="0"/>
              <a:pPr/>
              <a:t>‹#›</a:t>
            </a:fld>
            <a:endParaRPr lang="el-GR"/>
          </a:p>
        </p:txBody>
      </p:sp>
    </p:spTree>
    <p:extLst>
      <p:ext uri="{BB962C8B-B14F-4D97-AF65-F5344CB8AC3E}">
        <p14:creationId xmlns:p14="http://schemas.microsoft.com/office/powerpoint/2010/main" val="237318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862A5DD-CB4D-4FD2-AAE1-11AD84706E9D}"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4FECF96-697B-4164-AECC-0E60F27739CE}"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0FE86E1-EB09-4F4E-BEF9-952D83982B34}"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06400" y="0"/>
            <a:ext cx="8356600" cy="13716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885950"/>
            <a:ext cx="4013200" cy="417195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ClipArt"/>
          <p:cNvSpPr>
            <a:spLocks noGrp="1"/>
          </p:cNvSpPr>
          <p:nvPr>
            <p:ph type="clipArt" sz="half" idx="2"/>
          </p:nvPr>
        </p:nvSpPr>
        <p:spPr>
          <a:xfrm>
            <a:off x="4622800" y="1885950"/>
            <a:ext cx="4013200" cy="4171950"/>
          </a:xfrm>
        </p:spPr>
        <p:txBody>
          <a:bodyPr/>
          <a:lstStyle/>
          <a:p>
            <a:endParaRPr lang="el-GR"/>
          </a:p>
        </p:txBody>
      </p:sp>
      <p:sp>
        <p:nvSpPr>
          <p:cNvPr id="5" name="4 - Θέση ημερομηνίας"/>
          <p:cNvSpPr>
            <a:spLocks noGrp="1"/>
          </p:cNvSpPr>
          <p:nvPr>
            <p:ph type="dt" sz="half" idx="10"/>
          </p:nvPr>
        </p:nvSpPr>
        <p:spPr>
          <a:xfrm>
            <a:off x="431800" y="6229350"/>
            <a:ext cx="1905000" cy="457200"/>
          </a:xfrm>
        </p:spPr>
        <p:txBody>
          <a:bodyPr/>
          <a:lstStyle>
            <a:lvl1pPr>
              <a:defRPr/>
            </a:lvl1pPr>
          </a:lstStyle>
          <a:p>
            <a:endParaRPr lang="en-US"/>
          </a:p>
        </p:txBody>
      </p:sp>
      <p:sp>
        <p:nvSpPr>
          <p:cNvPr id="6" name="5 - Θέση υποσέλιδου"/>
          <p:cNvSpPr>
            <a:spLocks noGrp="1"/>
          </p:cNvSpPr>
          <p:nvPr>
            <p:ph type="ftr" sz="quarter" idx="11"/>
          </p:nvPr>
        </p:nvSpPr>
        <p:spPr>
          <a:xfrm>
            <a:off x="3124200" y="6229350"/>
            <a:ext cx="2895600" cy="457200"/>
          </a:xfrm>
        </p:spPr>
        <p:txBody>
          <a:bodyPr/>
          <a:lstStyle>
            <a:lvl1pPr>
              <a:defRPr/>
            </a:lvl1pPr>
          </a:lstStyle>
          <a:p>
            <a:endParaRPr lang="en-US"/>
          </a:p>
        </p:txBody>
      </p:sp>
      <p:sp>
        <p:nvSpPr>
          <p:cNvPr id="7" name="6 - Θέση αριθμού διαφάνειας"/>
          <p:cNvSpPr>
            <a:spLocks noGrp="1"/>
          </p:cNvSpPr>
          <p:nvPr>
            <p:ph type="sldNum" sz="quarter" idx="12"/>
          </p:nvPr>
        </p:nvSpPr>
        <p:spPr>
          <a:xfrm>
            <a:off x="6731000" y="6229350"/>
            <a:ext cx="1905000" cy="457200"/>
          </a:xfrm>
        </p:spPr>
        <p:txBody>
          <a:bodyPr/>
          <a:lstStyle>
            <a:lvl1pPr>
              <a:defRPr/>
            </a:lvl1pPr>
          </a:lstStyle>
          <a:p>
            <a:fld id="{6AFAF0EE-47E0-46FA-910E-370CDE800390}" type="slidenum">
              <a:rPr lang="en-US"/>
              <a:pPr/>
              <a:t>‹#›</a:t>
            </a:fld>
            <a:endParaRPr lang="en-US"/>
          </a:p>
        </p:txBody>
      </p:sp>
    </p:spTree>
  </p:cSld>
  <p:clrMapOvr>
    <a:masterClrMapping/>
  </p:clrMapOvr>
  <p:transition spd="med">
    <p:random/>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06400" y="0"/>
            <a:ext cx="8356600" cy="60579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2 - Θέση ημερομηνίας"/>
          <p:cNvSpPr>
            <a:spLocks noGrp="1"/>
          </p:cNvSpPr>
          <p:nvPr>
            <p:ph type="dt" sz="half" idx="10"/>
          </p:nvPr>
        </p:nvSpPr>
        <p:spPr>
          <a:xfrm>
            <a:off x="431800" y="6229350"/>
            <a:ext cx="1905000" cy="457200"/>
          </a:xfrm>
        </p:spPr>
        <p:txBody>
          <a:bodyPr/>
          <a:lstStyle>
            <a:lvl1pPr>
              <a:defRPr/>
            </a:lvl1pPr>
          </a:lstStyle>
          <a:p>
            <a:endParaRPr lang="en-US"/>
          </a:p>
        </p:txBody>
      </p:sp>
      <p:sp>
        <p:nvSpPr>
          <p:cNvPr id="4" name="3 - Θέση υποσέλιδου"/>
          <p:cNvSpPr>
            <a:spLocks noGrp="1"/>
          </p:cNvSpPr>
          <p:nvPr>
            <p:ph type="ftr" sz="quarter" idx="11"/>
          </p:nvPr>
        </p:nvSpPr>
        <p:spPr>
          <a:xfrm>
            <a:off x="3124200" y="6229350"/>
            <a:ext cx="2895600" cy="457200"/>
          </a:xfrm>
        </p:spPr>
        <p:txBody>
          <a:bodyPr/>
          <a:lstStyle>
            <a:lvl1pPr>
              <a:defRPr/>
            </a:lvl1pPr>
          </a:lstStyle>
          <a:p>
            <a:endParaRPr lang="en-US"/>
          </a:p>
        </p:txBody>
      </p:sp>
      <p:sp>
        <p:nvSpPr>
          <p:cNvPr id="5" name="4 - Θέση αριθμού διαφάνειας"/>
          <p:cNvSpPr>
            <a:spLocks noGrp="1"/>
          </p:cNvSpPr>
          <p:nvPr>
            <p:ph type="sldNum" sz="quarter" idx="12"/>
          </p:nvPr>
        </p:nvSpPr>
        <p:spPr>
          <a:xfrm>
            <a:off x="6731000" y="6229350"/>
            <a:ext cx="1905000" cy="457200"/>
          </a:xfrm>
        </p:spPr>
        <p:txBody>
          <a:bodyPr/>
          <a:lstStyle>
            <a:lvl1pPr>
              <a:defRPr/>
            </a:lvl1pPr>
          </a:lstStyle>
          <a:p>
            <a:fld id="{F93F5323-70E4-4AE0-B82B-3F6566C448A4}" type="slidenum">
              <a:rPr lang="en-US"/>
              <a:pPr/>
              <a:t>‹#›</a:t>
            </a:fld>
            <a:endParaRPr lang="en-US"/>
          </a:p>
        </p:txBody>
      </p:sp>
    </p:spTree>
  </p:cSld>
  <p:clrMapOvr>
    <a:masterClrMapping/>
  </p:clrMapOvr>
  <p:transition spd="med">
    <p:rand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C7CDA661-3E7B-4125-98F6-00F4BFFC8ABE}"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4A8A951-C96E-4762-AF41-BF9FDB15DC12}"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9C4A3668-EC6E-49B9-AC0B-020259DCB12C}"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4DD7E38B-4061-4FBC-AFA6-9B4796B15B13}"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A7B2D472-B6E3-440B-B46E-EC85DB0357D3}"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F0ACA081-FE39-409A-B0BC-AE51708EF7D3}"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05D48449-4605-4D12-A567-2CDE6C1C292D}" type="slidenum">
              <a:rPr lang="en-US" smtClean="0"/>
              <a:pPr/>
              <a:t>‹#›</a:t>
            </a:fld>
            <a:endParaRPr lang="en-US"/>
          </a:p>
        </p:txBody>
      </p:sp>
    </p:spTree>
  </p:cSld>
  <p:clrMapOvr>
    <a:masterClrMapping/>
  </p:clrMapOvr>
  <p:transition spd="med">
    <p:rand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907BB410-5C34-4851-AF70-13FEFEA52390}" type="slidenum">
              <a:rPr lang="en-US" smtClean="0"/>
              <a:pPr/>
              <a:t>‹#›</a:t>
            </a:fld>
            <a:endParaRPr lang="en-US"/>
          </a:p>
        </p:txBody>
      </p:sp>
    </p:spTree>
  </p:cSld>
  <p:clrMapOvr>
    <a:masterClrMapping/>
  </p:clrMapOvr>
  <p:transition spd="med">
    <p:rand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FFB64-71B1-4DAC-8799-386A3177AD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spd="med">
    <p:random/>
    <p:sndAc>
      <p:stSnd>
        <p:snd r:embed="rId15" name="camera.wav"/>
      </p:stSnd>
    </p:sndAc>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____________Microsoft_Word.docx"/><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1.e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90.png"/><Relationship Id="rId5" Type="http://schemas.openxmlformats.org/officeDocument/2006/relationships/image" Target="../media/image12.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685800" y="0"/>
            <a:ext cx="7772400" cy="762000"/>
          </a:xfrm>
        </p:spPr>
        <p:txBody>
          <a:bodyPr/>
          <a:lstStyle/>
          <a:p>
            <a:pPr algn="ctr"/>
            <a:r>
              <a:rPr lang="el-GR" b="1" dirty="0" err="1"/>
              <a:t>Συνδιακύμανση</a:t>
            </a:r>
            <a:r>
              <a:rPr lang="el-GR" b="1" dirty="0"/>
              <a:t> - Συσχέτιση</a:t>
            </a:r>
            <a:r>
              <a:rPr lang="el-GR" dirty="0"/>
              <a:t> </a:t>
            </a:r>
          </a:p>
        </p:txBody>
      </p:sp>
      <mc:AlternateContent xmlns:mc="http://schemas.openxmlformats.org/markup-compatibility/2006" xmlns:a14="http://schemas.microsoft.com/office/drawing/2010/main">
        <mc:Choice Requires="a14">
          <p:sp>
            <p:nvSpPr>
              <p:cNvPr id="692227" name="Rectangle 3"/>
              <p:cNvSpPr>
                <a:spLocks noGrp="1" noChangeArrowheads="1"/>
              </p:cNvSpPr>
              <p:nvPr>
                <p:ph idx="1"/>
              </p:nvPr>
            </p:nvSpPr>
            <p:spPr>
              <a:xfrm>
                <a:off x="0" y="836712"/>
                <a:ext cx="9144000" cy="6021288"/>
              </a:xfrm>
              <a:solidFill>
                <a:srgbClr val="FFFFFF"/>
              </a:solidFill>
            </p:spPr>
            <p:txBody>
              <a:bodyPr>
                <a:normAutofit/>
              </a:bodyPr>
              <a:lstStyle/>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διερεύνηση της γραμμικής σχέσης δυο ποσοτικών μεταβλητών μπορεί να επιτευχθεί με τον υπολογισμό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Covariance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της Συσχέτισης (</a:t>
                </a:r>
                <a:r>
                  <a:rPr lang="en-US" sz="1800" dirty="0">
                    <a:effectLst/>
                    <a:latin typeface="Calibri" panose="020F0502020204030204" pitchFamily="34" charset="0"/>
                    <a:ea typeface="Calibri" panose="020F0502020204030204" pitchFamily="34" charset="0"/>
                    <a:cs typeface="Times New Roman" panose="02020603050405020304" pitchFamily="18" charset="0"/>
                  </a:rPr>
                  <a:t>Correlation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Τα δυο αυτά στατιστικά μέτρα είναι χρήσιμα στον ερευνητή προκειμένου να μελετά την τάση (</a:t>
                </a:r>
                <a:r>
                  <a:rPr lang="en-US" sz="1800" dirty="0">
                    <a:effectLst/>
                    <a:latin typeface="Calibri" panose="020F0502020204030204" pitchFamily="34" charset="0"/>
                    <a:ea typeface="Calibri" panose="020F0502020204030204" pitchFamily="34" charset="0"/>
                    <a:cs typeface="Times New Roman" panose="02020603050405020304" pitchFamily="18" charset="0"/>
                  </a:rPr>
                  <a:t>trend</a:t>
                </a:r>
                <a:r>
                  <a:rPr lang="el-GR" sz="1800" dirty="0">
                    <a:effectLst/>
                    <a:latin typeface="Calibri" panose="020F0502020204030204" pitchFamily="34" charset="0"/>
                    <a:ea typeface="Calibri" panose="020F0502020204030204" pitchFamily="34" charset="0"/>
                    <a:cs typeface="Times New Roman" panose="02020603050405020304" pitchFamily="18" charset="0"/>
                  </a:rPr>
                  <a:t>) των δεδομένων δυο μεταβλητών, ή αλλιώς τον τρόπο με τον οποίο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συμμεταβάλλονται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Ειδικότερα, τα εν λόγω μέτρα εκφράζουν τη συσχέτιση του τρόπου κατανομής των δεδομένων γύρω από τον αριθμητικό τους μέσο. </a:t>
                </a: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Συνοπτικά σημειώνονται τα εξής</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μεταβλητές Χ και Υ είναι ποσοτικές και τυχαίες. </a:t>
                </a:r>
              </a:p>
              <a:p>
                <a:pPr lvl="1" indent="-342900" algn="just">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τιμές των δυο μεταβλητών μελετώνται σε ζευγάρια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lvl="1" indent="-342900" algn="just">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Δεν διερευνάται η αιτιότητα. </a:t>
                </a:r>
              </a:p>
              <a:p>
                <a:pPr lvl="1"/>
                <a:r>
                  <a:rPr lang="el-GR" sz="1800" dirty="0">
                    <a:effectLst/>
                    <a:latin typeface="Calibri" panose="020F0502020204030204" pitchFamily="34" charset="0"/>
                    <a:ea typeface="Calibri" panose="020F0502020204030204" pitchFamily="34" charset="0"/>
                    <a:cs typeface="Times New Roman" panose="02020603050405020304" pitchFamily="18" charset="0"/>
                  </a:rPr>
                  <a:t>Είναι δυνατή η διερεύνηση της σχέσης και περισσοτέρων των δυο μεταβλητών</a:t>
                </a:r>
                <a:r>
                  <a:rPr lang="el-GR" sz="1800" dirty="0">
                    <a:latin typeface="Calibri" panose="020F0502020204030204" pitchFamily="34" charset="0"/>
                    <a:ea typeface="Calibri" panose="020F0502020204030204" pitchFamily="34" charset="0"/>
                    <a:cs typeface="Times New Roman" panose="02020603050405020304" pitchFamily="18" charset="0"/>
                  </a:rPr>
                  <a:t>.</a:t>
                </a:r>
              </a:p>
              <a:p>
                <a:pPr lvl="1"/>
                <a:r>
                  <a:rPr lang="el-GR" sz="1800" dirty="0">
                    <a:effectLst/>
                    <a:latin typeface="Calibri" panose="020F0502020204030204" pitchFamily="34" charset="0"/>
                    <a:ea typeface="Calibri" panose="020F0502020204030204" pitchFamily="34" charset="0"/>
                    <a:cs typeface="Times New Roman" panose="02020603050405020304" pitchFamily="18" charset="0"/>
                  </a:rPr>
                  <a:t>Τυχαία μεταβλητή (</a:t>
                </a:r>
                <a:r>
                  <a:rPr lang="en-US" sz="1800" dirty="0">
                    <a:effectLst/>
                    <a:latin typeface="Calibri" panose="020F0502020204030204" pitchFamily="34" charset="0"/>
                    <a:ea typeface="Calibri" panose="020F0502020204030204" pitchFamily="34" charset="0"/>
                    <a:cs typeface="Times New Roman" panose="02020603050405020304" pitchFamily="18" charset="0"/>
                  </a:rPr>
                  <a:t>random variable</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μια μεταβλητή που η τιμή της εξαρτάται από το αποτέλεσμα μιας τυχαίας διαδικασίας (φαινομένου, πειράματος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κλπ</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Παράδειγμα τυχαίας μεταβλητής Χ αποτελεί το ύψος ενός ανθρώπου που επιλέξαμε με τυχαίο τρόπο. Μια τυχαία μεταβλητή μπορεί να πάρει ένα σύνολο δυνατών τιμών, σε κάθε μία από τις οποίες αντιστοιχεί μια πιθανότητα.</a:t>
                </a:r>
              </a:p>
              <a:p>
                <a:pPr algn="just"/>
                <a:endParaRPr lang="el-GR" dirty="0">
                  <a:latin typeface="Bookman Old Style" pitchFamily="18" charset="0"/>
                </a:endParaRPr>
              </a:p>
            </p:txBody>
          </p:sp>
        </mc:Choice>
        <mc:Fallback xmlns="">
          <p:sp>
            <p:nvSpPr>
              <p:cNvPr id="692227" name="Rectangle 3"/>
              <p:cNvSpPr>
                <a:spLocks noGrp="1" noRot="1" noChangeAspect="1" noMove="1" noResize="1" noEditPoints="1" noAdjustHandles="1" noChangeArrowheads="1" noChangeShapeType="1" noTextEdit="1"/>
              </p:cNvSpPr>
              <p:nvPr>
                <p:ph idx="1"/>
              </p:nvPr>
            </p:nvSpPr>
            <p:spPr>
              <a:xfrm>
                <a:off x="0" y="836712"/>
                <a:ext cx="9144000" cy="6021288"/>
              </a:xfrm>
              <a:blipFill>
                <a:blip r:embed="rId3"/>
                <a:stretch>
                  <a:fillRect l="-400" t="-405" r="-1067"/>
                </a:stretch>
              </a:blipFill>
            </p:spPr>
            <p:txBody>
              <a:bodyPr/>
              <a:lstStyle/>
              <a:p>
                <a:r>
                  <a:rPr lang="el-GR">
                    <a:noFill/>
                  </a:rPr>
                  <a:t> </a:t>
                </a:r>
              </a:p>
            </p:txBody>
          </p:sp>
        </mc:Fallback>
      </mc:AlternateContent>
      <p:sp>
        <p:nvSpPr>
          <p:cNvPr id="7" name="6 - Θέση αριθμού διαφάνειας"/>
          <p:cNvSpPr>
            <a:spLocks noGrp="1"/>
          </p:cNvSpPr>
          <p:nvPr>
            <p:ph type="sldNum" sz="quarter" idx="12"/>
          </p:nvPr>
        </p:nvSpPr>
        <p:spPr/>
        <p:txBody>
          <a:bodyPr/>
          <a:lstStyle/>
          <a:p>
            <a:fld id="{C7CDA661-3E7B-4125-98F6-00F4BFFC8ABE}" type="slidenum">
              <a:rPr lang="en-US" smtClean="0"/>
              <a:pPr/>
              <a:t>1</a:t>
            </a:fld>
            <a:endParaRPr lang="en-US"/>
          </a:p>
        </p:txBody>
      </p:sp>
    </p:spTree>
  </p:cSld>
  <p:clrMapOvr>
    <a:masterClrMapping/>
  </p:clrMapOvr>
  <p:transition spd="med">
    <p:random/>
    <p:sndAc>
      <p:stSnd>
        <p:snd r:embed="rId2"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19BD42F7-21E0-F699-1D33-B372312247F8}"/>
                  </a:ext>
                </a:extLst>
              </p:cNvPr>
              <p:cNvSpPr>
                <a:spLocks noGrp="1"/>
              </p:cNvSpPr>
              <p:nvPr>
                <p:ph idx="1"/>
              </p:nvPr>
            </p:nvSpPr>
            <p:spPr>
              <a:xfrm>
                <a:off x="107504" y="5733256"/>
                <a:ext cx="9036496" cy="1036712"/>
              </a:xfrm>
            </p:spPr>
            <p:txBody>
              <a:bodyPr>
                <a:normAutofit/>
              </a:bodyPr>
              <a:lstStyle/>
              <a:p>
                <a:pPr marL="0" indent="0">
                  <a:buNone/>
                </a:pPr>
                <a:r>
                  <a:rPr lang="el-GR" sz="2200" dirty="0"/>
                  <a:t>ρ</a:t>
                </a:r>
                <a14:m>
                  <m:oMath xmlns:m="http://schemas.openxmlformats.org/officeDocument/2006/math">
                    <m:r>
                      <a:rPr lang="el-GR" sz="2200" i="1">
                        <a:latin typeface="Cambria Math" panose="02040503050406030204" pitchFamily="18" charset="0"/>
                      </a:rPr>
                      <m:t>=</m:t>
                    </m:r>
                    <m:f>
                      <m:fPr>
                        <m:ctrlPr>
                          <a:rPr lang="el-GR" sz="2200" i="1">
                            <a:latin typeface="Cambria Math" panose="02040503050406030204" pitchFamily="18" charset="0"/>
                          </a:rPr>
                        </m:ctrlPr>
                      </m:fPr>
                      <m:num>
                        <m:nary>
                          <m:naryPr>
                            <m:chr m:val="∑"/>
                            <m:limLoc m:val="undOvr"/>
                            <m:subHide m:val="on"/>
                            <m:supHide m:val="on"/>
                            <m:ctrlPr>
                              <a:rPr lang="el-GR" sz="2200" i="1">
                                <a:latin typeface="Cambria Math" panose="02040503050406030204" pitchFamily="18" charset="0"/>
                              </a:rPr>
                            </m:ctrlPr>
                          </m:naryPr>
                          <m:sub/>
                          <m:sup/>
                          <m:e>
                            <m:d>
                              <m:dPr>
                                <m:ctrlPr>
                                  <a:rPr lang="el-GR" sz="2200" i="1">
                                    <a:latin typeface="Cambria Math" panose="02040503050406030204" pitchFamily="18" charset="0"/>
                                  </a:rPr>
                                </m:ctrlPr>
                              </m:dPr>
                              <m:e>
                                <m:sSub>
                                  <m:sSubPr>
                                    <m:ctrlPr>
                                      <a:rPr lang="el-GR" sz="2200" i="1">
                                        <a:latin typeface="Cambria Math" panose="02040503050406030204" pitchFamily="18" charset="0"/>
                                      </a:rPr>
                                    </m:ctrlPr>
                                  </m:sSubPr>
                                  <m:e>
                                    <m:r>
                                      <a:rPr lang="el-GR" sz="2200" i="1">
                                        <a:latin typeface="Cambria Math" panose="02040503050406030204" pitchFamily="18" charset="0"/>
                                      </a:rPr>
                                      <m:t>𝑋</m:t>
                                    </m:r>
                                  </m:e>
                                  <m:sub>
                                    <m:r>
                                      <a:rPr lang="el-GR" sz="2200" i="1">
                                        <a:latin typeface="Cambria Math" panose="02040503050406030204" pitchFamily="18" charset="0"/>
                                      </a:rPr>
                                      <m:t>𝑖</m:t>
                                    </m:r>
                                  </m:sub>
                                </m:sSub>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𝜇</m:t>
                                    </m:r>
                                  </m:e>
                                  <m:sub>
                                    <m:r>
                                      <a:rPr lang="el-GR" sz="2200" i="1">
                                        <a:latin typeface="Cambria Math" panose="02040503050406030204" pitchFamily="18" charset="0"/>
                                      </a:rPr>
                                      <m:t>𝑋</m:t>
                                    </m:r>
                                  </m:sub>
                                </m:sSub>
                              </m:e>
                            </m:d>
                            <m:sSub>
                              <m:sSubPr>
                                <m:ctrlPr>
                                  <a:rPr lang="el-GR" sz="2200" i="1">
                                    <a:latin typeface="Cambria Math" panose="02040503050406030204" pitchFamily="18" charset="0"/>
                                  </a:rPr>
                                </m:ctrlPr>
                              </m:sSubPr>
                              <m:e>
                                <m:r>
                                  <a:rPr lang="el-GR" sz="2200" i="1">
                                    <a:latin typeface="Cambria Math" panose="02040503050406030204" pitchFamily="18" charset="0"/>
                                  </a:rPr>
                                  <m:t>(</m:t>
                                </m:r>
                                <m:r>
                                  <a:rPr lang="el-GR" sz="2200" i="1">
                                    <a:latin typeface="Cambria Math" panose="02040503050406030204" pitchFamily="18" charset="0"/>
                                  </a:rPr>
                                  <m:t>𝑌</m:t>
                                </m:r>
                              </m:e>
                              <m:sub>
                                <m:r>
                                  <a:rPr lang="el-GR" sz="2200" i="1">
                                    <a:latin typeface="Cambria Math" panose="02040503050406030204" pitchFamily="18" charset="0"/>
                                  </a:rPr>
                                  <m:t>𝑖</m:t>
                                </m:r>
                              </m:sub>
                            </m:sSub>
                          </m:e>
                        </m:nary>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𝜇</m:t>
                            </m:r>
                          </m:e>
                          <m:sub>
                            <m:r>
                              <a:rPr lang="en-US" sz="2200" i="1">
                                <a:latin typeface="Cambria Math" panose="02040503050406030204" pitchFamily="18" charset="0"/>
                              </a:rPr>
                              <m:t>𝑌</m:t>
                            </m:r>
                          </m:sub>
                        </m:sSub>
                        <m:r>
                          <a:rPr lang="el-GR" sz="2200" i="1">
                            <a:latin typeface="Cambria Math" panose="02040503050406030204" pitchFamily="18" charset="0"/>
                          </a:rPr>
                          <m:t>)</m:t>
                        </m:r>
                      </m:num>
                      <m:den>
                        <m:rad>
                          <m:radPr>
                            <m:degHide m:val="on"/>
                            <m:ctrlPr>
                              <a:rPr lang="el-GR" sz="2200" i="1">
                                <a:latin typeface="Cambria Math" panose="02040503050406030204" pitchFamily="18" charset="0"/>
                              </a:rPr>
                            </m:ctrlPr>
                          </m:radPr>
                          <m:deg/>
                          <m:e>
                            <m:nary>
                              <m:naryPr>
                                <m:chr m:val="∑"/>
                                <m:limLoc m:val="undOvr"/>
                                <m:subHide m:val="on"/>
                                <m:supHide m:val="on"/>
                                <m:ctrlPr>
                                  <a:rPr lang="el-GR" sz="2200" i="1">
                                    <a:latin typeface="Cambria Math" panose="02040503050406030204" pitchFamily="18" charset="0"/>
                                  </a:rPr>
                                </m:ctrlPr>
                              </m:naryPr>
                              <m:sub/>
                              <m:sup/>
                              <m:e>
                                <m:sSup>
                                  <m:sSupPr>
                                    <m:ctrlPr>
                                      <a:rPr lang="el-GR" sz="2200" i="1">
                                        <a:latin typeface="Cambria Math" panose="02040503050406030204" pitchFamily="18" charset="0"/>
                                      </a:rPr>
                                    </m:ctrlPr>
                                  </m:sSupPr>
                                  <m:e>
                                    <m:d>
                                      <m:dPr>
                                        <m:ctrlPr>
                                          <a:rPr lang="el-GR" sz="2200" i="1">
                                            <a:latin typeface="Cambria Math" panose="02040503050406030204" pitchFamily="18" charset="0"/>
                                          </a:rPr>
                                        </m:ctrlPr>
                                      </m:dPr>
                                      <m:e>
                                        <m:sSub>
                                          <m:sSubPr>
                                            <m:ctrlPr>
                                              <a:rPr lang="el-GR" sz="2200" i="1">
                                                <a:latin typeface="Cambria Math" panose="02040503050406030204" pitchFamily="18" charset="0"/>
                                              </a:rPr>
                                            </m:ctrlPr>
                                          </m:sSubPr>
                                          <m:e>
                                            <m:r>
                                              <a:rPr lang="el-GR" sz="2200" i="1">
                                                <a:latin typeface="Cambria Math" panose="02040503050406030204" pitchFamily="18" charset="0"/>
                                              </a:rPr>
                                              <m:t>𝑋</m:t>
                                            </m:r>
                                          </m:e>
                                          <m:sub>
                                            <m:r>
                                              <a:rPr lang="el-GR" sz="2200" i="1">
                                                <a:latin typeface="Cambria Math" panose="02040503050406030204" pitchFamily="18" charset="0"/>
                                              </a:rPr>
                                              <m:t>𝑖</m:t>
                                            </m:r>
                                          </m:sub>
                                        </m:sSub>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𝜇</m:t>
                                            </m:r>
                                          </m:e>
                                          <m:sub>
                                            <m:r>
                                              <a:rPr lang="el-GR" sz="2200" i="1">
                                                <a:latin typeface="Cambria Math" panose="02040503050406030204" pitchFamily="18" charset="0"/>
                                              </a:rPr>
                                              <m:t>𝑋</m:t>
                                            </m:r>
                                          </m:sub>
                                        </m:sSub>
                                      </m:e>
                                    </m:d>
                                  </m:e>
                                  <m:sup>
                                    <m:r>
                                      <a:rPr lang="el-GR" sz="2200" i="1">
                                        <a:latin typeface="Cambria Math" panose="02040503050406030204" pitchFamily="18" charset="0"/>
                                      </a:rPr>
                                      <m:t>2</m:t>
                                    </m:r>
                                  </m:sup>
                                </m:sSup>
                              </m:e>
                            </m:nary>
                          </m:e>
                        </m:rad>
                        <m:r>
                          <a:rPr lang="el-GR" sz="2200" i="1">
                            <a:latin typeface="Cambria Math" panose="02040503050406030204" pitchFamily="18" charset="0"/>
                          </a:rPr>
                          <m:t>∗</m:t>
                        </m:r>
                        <m:rad>
                          <m:radPr>
                            <m:degHide m:val="on"/>
                            <m:ctrlPr>
                              <a:rPr lang="el-GR" sz="2200" i="1">
                                <a:latin typeface="Cambria Math" panose="02040503050406030204" pitchFamily="18" charset="0"/>
                              </a:rPr>
                            </m:ctrlPr>
                          </m:radPr>
                          <m:deg/>
                          <m:e>
                            <m:nary>
                              <m:naryPr>
                                <m:chr m:val="∑"/>
                                <m:limLoc m:val="undOvr"/>
                                <m:subHide m:val="on"/>
                                <m:supHide m:val="on"/>
                                <m:ctrlPr>
                                  <a:rPr lang="el-GR" sz="2200" i="1">
                                    <a:latin typeface="Cambria Math" panose="02040503050406030204" pitchFamily="18" charset="0"/>
                                  </a:rPr>
                                </m:ctrlPr>
                              </m:naryPr>
                              <m:sub/>
                              <m:sup/>
                              <m:e>
                                <m:sSup>
                                  <m:sSupPr>
                                    <m:ctrlPr>
                                      <a:rPr lang="el-GR" sz="2200" i="1">
                                        <a:latin typeface="Cambria Math" panose="02040503050406030204" pitchFamily="18" charset="0"/>
                                      </a:rPr>
                                    </m:ctrlPr>
                                  </m:sSupPr>
                                  <m:e>
                                    <m:d>
                                      <m:dPr>
                                        <m:ctrlPr>
                                          <a:rPr lang="el-GR" sz="2200" i="1">
                                            <a:latin typeface="Cambria Math" panose="02040503050406030204" pitchFamily="18" charset="0"/>
                                          </a:rPr>
                                        </m:ctrlPr>
                                      </m:dPr>
                                      <m:e>
                                        <m:sSub>
                                          <m:sSubPr>
                                            <m:ctrlPr>
                                              <a:rPr lang="el-GR" sz="2200" i="1">
                                                <a:latin typeface="Cambria Math" panose="02040503050406030204" pitchFamily="18" charset="0"/>
                                              </a:rPr>
                                            </m:ctrlPr>
                                          </m:sSubPr>
                                          <m:e>
                                            <m:r>
                                              <a:rPr lang="el-GR" sz="2200" i="1">
                                                <a:latin typeface="Cambria Math" panose="02040503050406030204" pitchFamily="18" charset="0"/>
                                              </a:rPr>
                                              <m:t>𝑌</m:t>
                                            </m:r>
                                          </m:e>
                                          <m:sub>
                                            <m:r>
                                              <a:rPr lang="el-GR" sz="2200" i="1">
                                                <a:latin typeface="Cambria Math" panose="02040503050406030204" pitchFamily="18" charset="0"/>
                                              </a:rPr>
                                              <m:t>𝑖</m:t>
                                            </m:r>
                                          </m:sub>
                                        </m:sSub>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𝜇</m:t>
                                            </m:r>
                                          </m:e>
                                          <m:sub>
                                            <m:r>
                                              <a:rPr lang="el-GR" sz="2200" i="1">
                                                <a:latin typeface="Cambria Math" panose="02040503050406030204" pitchFamily="18" charset="0"/>
                                              </a:rPr>
                                              <m:t>𝑌</m:t>
                                            </m:r>
                                          </m:sub>
                                        </m:sSub>
                                      </m:e>
                                    </m:d>
                                  </m:e>
                                  <m:sup>
                                    <m:r>
                                      <a:rPr lang="el-GR" sz="2200" i="1">
                                        <a:latin typeface="Cambria Math" panose="02040503050406030204" pitchFamily="18" charset="0"/>
                                      </a:rPr>
                                      <m:t>2</m:t>
                                    </m:r>
                                  </m:sup>
                                </m:sSup>
                              </m:e>
                            </m:nary>
                          </m:e>
                        </m:rad>
                      </m:den>
                    </m:f>
                    <m:r>
                      <a:rPr lang="el-GR" sz="2200" i="1">
                        <a:latin typeface="Cambria Math" panose="02040503050406030204" pitchFamily="18" charset="0"/>
                      </a:rPr>
                      <m:t>=</m:t>
                    </m:r>
                    <m:f>
                      <m:fPr>
                        <m:ctrlPr>
                          <a:rPr lang="el-GR" sz="2200" i="1">
                            <a:latin typeface="Cambria Math" panose="02040503050406030204" pitchFamily="18" charset="0"/>
                          </a:rPr>
                        </m:ctrlPr>
                      </m:fPr>
                      <m:num>
                        <m:r>
                          <a:rPr lang="el-GR" sz="2200" i="1">
                            <a:latin typeface="Cambria Math" panose="02040503050406030204" pitchFamily="18" charset="0"/>
                          </a:rPr>
                          <m:t>38151,2</m:t>
                        </m:r>
                      </m:num>
                      <m:den>
                        <m:rad>
                          <m:radPr>
                            <m:degHide m:val="on"/>
                            <m:ctrlPr>
                              <a:rPr lang="el-GR" sz="2200" i="1">
                                <a:latin typeface="Cambria Math" panose="02040503050406030204" pitchFamily="18" charset="0"/>
                              </a:rPr>
                            </m:ctrlPr>
                          </m:radPr>
                          <m:deg/>
                          <m:e>
                            <m:r>
                              <a:rPr lang="el-GR" sz="2200" i="1">
                                <a:latin typeface="Cambria Math" panose="02040503050406030204" pitchFamily="18" charset="0"/>
                              </a:rPr>
                              <m:t>2764,1</m:t>
                            </m:r>
                          </m:e>
                        </m:rad>
                        <m:r>
                          <a:rPr lang="el-GR" sz="2200" i="1">
                            <a:latin typeface="Cambria Math" panose="02040503050406030204" pitchFamily="18" charset="0"/>
                          </a:rPr>
                          <m:t>∗</m:t>
                        </m:r>
                        <m:rad>
                          <m:radPr>
                            <m:degHide m:val="on"/>
                            <m:ctrlPr>
                              <a:rPr lang="el-GR" sz="2200" i="1">
                                <a:latin typeface="Cambria Math" panose="02040503050406030204" pitchFamily="18" charset="0"/>
                              </a:rPr>
                            </m:ctrlPr>
                          </m:radPr>
                          <m:deg/>
                          <m:e>
                            <m:r>
                              <a:rPr lang="el-GR" sz="2200" i="1">
                                <a:latin typeface="Cambria Math" panose="02040503050406030204" pitchFamily="18" charset="0"/>
                              </a:rPr>
                              <m:t>537817</m:t>
                            </m:r>
                          </m:e>
                        </m:rad>
                      </m:den>
                    </m:f>
                    <m:r>
                      <a:rPr lang="el-GR" sz="2200" i="1">
                        <a:latin typeface="Cambria Math" panose="02040503050406030204" pitchFamily="18" charset="0"/>
                      </a:rPr>
                      <m:t>=</m:t>
                    </m:r>
                    <m:f>
                      <m:fPr>
                        <m:ctrlPr>
                          <a:rPr lang="el-GR" sz="2200" i="1">
                            <a:latin typeface="Cambria Math" panose="02040503050406030204" pitchFamily="18" charset="0"/>
                          </a:rPr>
                        </m:ctrlPr>
                      </m:fPr>
                      <m:num>
                        <m:r>
                          <a:rPr lang="el-GR" sz="2200" i="1">
                            <a:latin typeface="Cambria Math" panose="02040503050406030204" pitchFamily="18" charset="0"/>
                          </a:rPr>
                          <m:t>38151,2</m:t>
                        </m:r>
                      </m:num>
                      <m:den>
                        <m:r>
                          <a:rPr lang="el-GR" sz="2200" i="1">
                            <a:latin typeface="Cambria Math" panose="02040503050406030204" pitchFamily="18" charset="0"/>
                          </a:rPr>
                          <m:t>52,6∗733,4</m:t>
                        </m:r>
                      </m:den>
                    </m:f>
                    <m:r>
                      <a:rPr lang="el-GR" sz="2200" i="1">
                        <a:latin typeface="Cambria Math" panose="02040503050406030204" pitchFamily="18" charset="0"/>
                      </a:rPr>
                      <m:t>=</m:t>
                    </m:r>
                    <m:f>
                      <m:fPr>
                        <m:ctrlPr>
                          <a:rPr lang="el-GR" sz="2200" i="1">
                            <a:latin typeface="Cambria Math" panose="02040503050406030204" pitchFamily="18" charset="0"/>
                          </a:rPr>
                        </m:ctrlPr>
                      </m:fPr>
                      <m:num>
                        <m:r>
                          <a:rPr lang="el-GR" sz="2200" i="1">
                            <a:latin typeface="Cambria Math" panose="02040503050406030204" pitchFamily="18" charset="0"/>
                          </a:rPr>
                          <m:t>38151,2</m:t>
                        </m:r>
                      </m:num>
                      <m:den>
                        <m:r>
                          <a:rPr lang="el-GR" sz="2200" i="1">
                            <a:latin typeface="Cambria Math" panose="02040503050406030204" pitchFamily="18" charset="0"/>
                          </a:rPr>
                          <m:t>38.556,19</m:t>
                        </m:r>
                      </m:den>
                    </m:f>
                    <m:r>
                      <a:rPr lang="el-GR" sz="2200" i="1">
                        <a:latin typeface="Cambria Math" panose="02040503050406030204" pitchFamily="18" charset="0"/>
                      </a:rPr>
                      <m:t>=0,99</m:t>
                    </m:r>
                  </m:oMath>
                </a14:m>
                <a:endParaRPr lang="el-GR" sz="2200" dirty="0"/>
              </a:p>
            </p:txBody>
          </p:sp>
        </mc:Choice>
        <mc:Fallback xmlns="">
          <p:sp>
            <p:nvSpPr>
              <p:cNvPr id="3" name="Θέση περιεχομένου 2">
                <a:extLst>
                  <a:ext uri="{FF2B5EF4-FFF2-40B4-BE49-F238E27FC236}">
                    <a16:creationId xmlns:a16="http://schemas.microsoft.com/office/drawing/2014/main" id="{19BD42F7-21E0-F699-1D33-B372312247F8}"/>
                  </a:ext>
                </a:extLst>
              </p:cNvPr>
              <p:cNvSpPr>
                <a:spLocks noGrp="1" noRot="1" noChangeAspect="1" noMove="1" noResize="1" noEditPoints="1" noAdjustHandles="1" noChangeArrowheads="1" noChangeShapeType="1" noTextEdit="1"/>
              </p:cNvSpPr>
              <p:nvPr>
                <p:ph idx="1"/>
              </p:nvPr>
            </p:nvSpPr>
            <p:spPr>
              <a:xfrm>
                <a:off x="107504" y="5733256"/>
                <a:ext cx="9036496" cy="1036712"/>
              </a:xfrm>
              <a:blipFill>
                <a:blip r:embed="rId4"/>
                <a:stretch>
                  <a:fillRect l="-877"/>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33448744-C0F8-8158-6C04-C05DF9B14904}"/>
              </a:ext>
            </a:extLst>
          </p:cNvPr>
          <p:cNvSpPr>
            <a:spLocks noGrp="1"/>
          </p:cNvSpPr>
          <p:nvPr>
            <p:ph type="sldNum" sz="quarter" idx="12"/>
          </p:nvPr>
        </p:nvSpPr>
        <p:spPr/>
        <p:txBody>
          <a:bodyPr/>
          <a:lstStyle/>
          <a:p>
            <a:fld id="{C7CDA661-3E7B-4125-98F6-00F4BFFC8ABE}" type="slidenum">
              <a:rPr lang="en-US" smtClean="0"/>
              <a:pPr/>
              <a:t>10</a:t>
            </a:fld>
            <a:endParaRPr lang="en-US"/>
          </a:p>
        </p:txBody>
      </p:sp>
      <p:graphicFrame>
        <p:nvGraphicFramePr>
          <p:cNvPr id="6" name="Αντικείμενο 5">
            <a:extLst>
              <a:ext uri="{FF2B5EF4-FFF2-40B4-BE49-F238E27FC236}">
                <a16:creationId xmlns:a16="http://schemas.microsoft.com/office/drawing/2014/main" id="{51963B34-850C-607D-D72C-4115952C7D04}"/>
              </a:ext>
            </a:extLst>
          </p:cNvPr>
          <p:cNvGraphicFramePr>
            <a:graphicFrameLocks noChangeAspect="1"/>
          </p:cNvGraphicFramePr>
          <p:nvPr>
            <p:extLst>
              <p:ext uri="{D42A27DB-BD31-4B8C-83A1-F6EECF244321}">
                <p14:modId xmlns:p14="http://schemas.microsoft.com/office/powerpoint/2010/main" val="1900492674"/>
              </p:ext>
            </p:extLst>
          </p:nvPr>
        </p:nvGraphicFramePr>
        <p:xfrm>
          <a:off x="539552" y="980728"/>
          <a:ext cx="8553450" cy="4014788"/>
        </p:xfrm>
        <a:graphic>
          <a:graphicData uri="http://schemas.openxmlformats.org/presentationml/2006/ole">
            <mc:AlternateContent xmlns:mc="http://schemas.openxmlformats.org/markup-compatibility/2006">
              <mc:Choice xmlns:v="urn:schemas-microsoft-com:vml" Requires="v">
                <p:oleObj spid="_x0000_s1026" name="Document" r:id="rId5" imgW="4128428" imgH="2143877" progId="Word.Document.12">
                  <p:embed/>
                </p:oleObj>
              </mc:Choice>
              <mc:Fallback>
                <p:oleObj name="Document" r:id="rId5" imgW="4128428" imgH="2143877" progId="Word.Document.12">
                  <p:embed/>
                  <p:pic>
                    <p:nvPicPr>
                      <p:cNvPr id="6" name="Αντικείμενο 5">
                        <a:extLst>
                          <a:ext uri="{FF2B5EF4-FFF2-40B4-BE49-F238E27FC236}">
                            <a16:creationId xmlns:a16="http://schemas.microsoft.com/office/drawing/2014/main" id="{51963B34-850C-607D-D72C-4115952C7D04}"/>
                          </a:ext>
                        </a:extLst>
                      </p:cNvPr>
                      <p:cNvPicPr/>
                      <p:nvPr/>
                    </p:nvPicPr>
                    <p:blipFill>
                      <a:blip r:embed="rId6"/>
                      <a:stretch>
                        <a:fillRect/>
                      </a:stretch>
                    </p:blipFill>
                    <p:spPr>
                      <a:xfrm>
                        <a:off x="539552" y="980728"/>
                        <a:ext cx="8553450" cy="4014788"/>
                      </a:xfrm>
                      <a:prstGeom prst="rect">
                        <a:avLst/>
                      </a:prstGeom>
                    </p:spPr>
                  </p:pic>
                </p:oleObj>
              </mc:Fallback>
            </mc:AlternateContent>
          </a:graphicData>
        </a:graphic>
      </p:graphicFrame>
    </p:spTree>
    <p:extLst>
      <p:ext uri="{BB962C8B-B14F-4D97-AF65-F5344CB8AC3E}">
        <p14:creationId xmlns:p14="http://schemas.microsoft.com/office/powerpoint/2010/main" val="3895014231"/>
      </p:ext>
    </p:extLst>
  </p:cSld>
  <p:clrMapOvr>
    <a:masterClrMapping/>
  </p:clrMapOvr>
  <p:transition spd="med">
    <p:random/>
    <p:sndAc>
      <p:stSnd>
        <p:snd r:embed="rId3"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685800" y="0"/>
            <a:ext cx="7772400" cy="692696"/>
          </a:xfrm>
        </p:spPr>
        <p:txBody>
          <a:bodyPr>
            <a:normAutofit/>
          </a:bodyPr>
          <a:lstStyle/>
          <a:p>
            <a:pPr>
              <a:lnSpc>
                <a:spcPct val="107000"/>
              </a:lnSpc>
              <a:spcBef>
                <a:spcPts val="1200"/>
              </a:spcBef>
              <a:spcAft>
                <a:spcPts val="0"/>
              </a:spcAft>
            </a:pPr>
            <a:r>
              <a:rPr lang="el-GR" sz="2800" b="1" kern="0" dirty="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rPr>
              <a:t>Συσχέτιση </a:t>
            </a:r>
            <a:endParaRPr lang="el-GR"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95299" name="Rectangle 3"/>
              <p:cNvSpPr>
                <a:spLocks noGrp="1" noChangeArrowheads="1"/>
              </p:cNvSpPr>
              <p:nvPr>
                <p:ph idx="1"/>
              </p:nvPr>
            </p:nvSpPr>
            <p:spPr>
              <a:xfrm>
                <a:off x="0" y="692696"/>
                <a:ext cx="9144000" cy="6165304"/>
              </a:xfrm>
              <a:solidFill>
                <a:srgbClr val="FFFFFF"/>
              </a:solidFill>
            </p:spPr>
            <p:txBody>
              <a:bodyPr>
                <a:normAutofit/>
              </a:bodyPr>
              <a:lstStyle/>
              <a:p>
                <a:pPr algn="just">
                  <a:lnSpc>
                    <a:spcPct val="107000"/>
                  </a:lnSpc>
                  <a:spcAft>
                    <a:spcPts val="800"/>
                  </a:spcAft>
                </a:pPr>
                <a:r>
                  <a:rPr lang="el-GR" sz="2800" dirty="0">
                    <a:effectLst/>
                    <a:latin typeface="Verdana" panose="020B0604030504040204" pitchFamily="34" charset="0"/>
                    <a:ea typeface="Calibri" panose="020F0502020204030204" pitchFamily="34" charset="0"/>
                    <a:cs typeface="Times New Roman" panose="02020603050405020304" pitchFamily="18" charset="0"/>
                  </a:rPr>
                  <a:t>Ο συντελεστής συσχέτισης είναι καθαρός αριθμός, καθώς ισούται με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r>
                      <a:rPr lang="en-GB" sz="2800" i="1">
                        <a:effectLst/>
                        <a:latin typeface="Cambria Math" panose="02040503050406030204" pitchFamily="18" charset="0"/>
                        <a:ea typeface="Calibri" panose="020F0502020204030204" pitchFamily="34" charset="0"/>
                        <a:cs typeface="Times New Roman" panose="02020603050405020304" pitchFamily="18" charset="0"/>
                      </a:rPr>
                      <m:t>𝜌</m:t>
                    </m:r>
                    <m:r>
                      <a:rPr lang="el-GR"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l-GR"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𝑋𝑌</m:t>
                            </m:r>
                          </m:sub>
                        </m:sSub>
                      </m:num>
                      <m:den>
                        <m:sSub>
                          <m:sSubPr>
                            <m:ctrlPr>
                              <a:rPr lang="el-GR"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l-GR"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𝑌</m:t>
                            </m:r>
                          </m:sub>
                        </m:sSub>
                      </m:den>
                    </m:f>
                  </m:oMath>
                </a14:m>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800" dirty="0">
                    <a:effectLst/>
                    <a:latin typeface="Verdana" panose="020B0604030504040204" pitchFamily="34" charset="0"/>
                    <a:ea typeface="Calibri" panose="020F0502020204030204" pitchFamily="34" charset="0"/>
                    <a:cs typeface="Times New Roman" panose="02020603050405020304" pitchFamily="18" charset="0"/>
                  </a:rPr>
                  <a:t>Συγκεκριμένα, η </a:t>
                </a:r>
                <a:r>
                  <a:rPr lang="el-GR" sz="2800" dirty="0" err="1">
                    <a:effectLst/>
                    <a:latin typeface="Verdana" panose="020B0604030504040204" pitchFamily="34" charset="0"/>
                    <a:ea typeface="Calibri" panose="020F0502020204030204" pitchFamily="34" charset="0"/>
                    <a:cs typeface="Times New Roman" panose="02020603050405020304" pitchFamily="18" charset="0"/>
                  </a:rPr>
                  <a:t>συνδιακύμανση</a:t>
                </a:r>
                <a:r>
                  <a:rPr lang="el-GR" sz="2800" dirty="0">
                    <a:effectLst/>
                    <a:latin typeface="Verdan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l-GR"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𝑋𝑌</m:t>
                        </m:r>
                      </m:sub>
                    </m:sSub>
                  </m:oMath>
                </a14:m>
                <a:r>
                  <a:rPr lang="en-GB" sz="2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2800" dirty="0">
                    <a:effectLst/>
                    <a:latin typeface="Verdana" panose="020B0604030504040204" pitchFamily="34" charset="0"/>
                    <a:ea typeface="Calibri" panose="020F0502020204030204" pitchFamily="34" charset="0"/>
                    <a:cs typeface="Times New Roman" panose="02020603050405020304" pitchFamily="18" charset="0"/>
                  </a:rPr>
                  <a:t>εκφράζεται σε (μονάδες Χ)*(μονάδες Υ), η τυπική απόκλιση  </a:t>
                </a:r>
                <a14:m>
                  <m:oMath xmlns:m="http://schemas.openxmlformats.org/officeDocument/2006/math">
                    <m:sSub>
                      <m:sSubPr>
                        <m:ctrlPr>
                          <a:rPr lang="el-GR"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𝑋</m:t>
                        </m:r>
                      </m:sub>
                    </m:sSub>
                  </m:oMath>
                </a14:m>
                <a:r>
                  <a:rPr lang="en-GB" sz="2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εκφράζεται σε μονάδες Χ και η τυπική απόκλιση </a:t>
                </a:r>
                <a14:m>
                  <m:oMath xmlns:m="http://schemas.openxmlformats.org/officeDocument/2006/math">
                    <m:sSub>
                      <m:sSubPr>
                        <m:ctrlPr>
                          <a:rPr lang="el-GR"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𝑌</m:t>
                        </m:r>
                      </m:sub>
                    </m:sSub>
                  </m:oMath>
                </a14:m>
                <a:r>
                  <a:rPr lang="en-GB" sz="2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σε μονάδες Υ, συνεπώς από το πηλίκο του συντελεστή συσχέτισης προκύπτει ένας καθαρός αριθμός.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14:m>
                  <m:oMath xmlns:m="http://schemas.openxmlformats.org/officeDocument/2006/math">
                    <m:r>
                      <a:rPr lang="en-GB" sz="2800" i="1" smtClean="0">
                        <a:effectLst/>
                        <a:latin typeface="Cambria Math" panose="02040503050406030204" pitchFamily="18" charset="0"/>
                        <a:ea typeface="Calibri" panose="020F0502020204030204" pitchFamily="34" charset="0"/>
                        <a:cs typeface="Times New Roman" panose="02020603050405020304" pitchFamily="18" charset="0"/>
                      </a:rPr>
                      <m:t>𝜌</m:t>
                    </m:r>
                    <m:r>
                      <a:rPr lang="el-GR"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800" i="1">
                            <a:effectLst/>
                            <a:latin typeface="Cambria Math" panose="02040503050406030204" pitchFamily="18" charset="0"/>
                          </a:rPr>
                        </m:ctrlPr>
                      </m:fPr>
                      <m:num>
                        <m:sSub>
                          <m:sSubPr>
                            <m:ctrlPr>
                              <a:rPr lang="el-GR" sz="2800"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𝑋𝑌</m:t>
                            </m:r>
                          </m:sub>
                        </m:sSub>
                        <m:r>
                          <a:rPr lang="el-GR" sz="2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μονάδες</m:t>
                        </m:r>
                        <m:r>
                          <a:rPr lang="el-GR" sz="28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Χ</m:t>
                        </m:r>
                        <m:r>
                          <a:rPr lang="el-GR" sz="2800">
                            <a:effectLst/>
                            <a:latin typeface="Cambria Math" panose="02040503050406030204" pitchFamily="18" charset="0"/>
                            <a:ea typeface="Calibri" panose="020F0502020204030204" pitchFamily="34" charset="0"/>
                            <a:cs typeface="Times New Roman" panose="02020603050405020304" pitchFamily="18" charset="0"/>
                          </a:rPr>
                          <m:t>)</m:t>
                        </m:r>
                        <m:r>
                          <a:rPr lang="el-GR" sz="2800" i="1">
                            <a:effectLst/>
                            <a:latin typeface="Cambria Math" panose="02040503050406030204" pitchFamily="18" charset="0"/>
                            <a:ea typeface="Calibri" panose="020F0502020204030204" pitchFamily="34" charset="0"/>
                            <a:cs typeface="Times New Roman" panose="02020603050405020304" pitchFamily="18" charset="0"/>
                          </a:rPr>
                          <m:t>∗</m:t>
                        </m:r>
                        <m:r>
                          <a:rPr lang="el-GR" sz="2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μονάδες</m:t>
                        </m:r>
                        <m:r>
                          <a:rPr lang="el-GR" sz="28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Υ</m:t>
                        </m:r>
                        <m:r>
                          <a:rPr lang="el-GR" sz="2800">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el-GR" sz="2800"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l-GR"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2800"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el-GR" sz="2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μονάδες</m:t>
                        </m:r>
                        <m:r>
                          <a:rPr lang="el-GR" sz="28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Χ</m:t>
                        </m:r>
                        <m:r>
                          <a:rPr lang="el-GR" sz="2800">
                            <a:effectLst/>
                            <a:latin typeface="Cambria Math" panose="02040503050406030204" pitchFamily="18" charset="0"/>
                            <a:ea typeface="Calibri" panose="020F0502020204030204" pitchFamily="34" charset="0"/>
                            <a:cs typeface="Times New Roman" panose="02020603050405020304" pitchFamily="18" charset="0"/>
                          </a:rPr>
                          <m:t>)</m:t>
                        </m:r>
                        <m:r>
                          <a:rPr lang="el-GR" sz="2800" i="1">
                            <a:effectLst/>
                            <a:latin typeface="Cambria Math" panose="02040503050406030204" pitchFamily="18" charset="0"/>
                            <a:ea typeface="Calibri" panose="020F0502020204030204" pitchFamily="34" charset="0"/>
                            <a:cs typeface="Times New Roman" panose="02020603050405020304" pitchFamily="18" charset="0"/>
                          </a:rPr>
                          <m:t>∗</m:t>
                        </m:r>
                        <m:r>
                          <a:rPr lang="el-GR" sz="2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μονάδες</m:t>
                        </m:r>
                        <m:r>
                          <a:rPr lang="el-GR" sz="28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Υ</m:t>
                        </m:r>
                        <m:r>
                          <a:rPr lang="el-GR" sz="2800">
                            <a:effectLst/>
                            <a:latin typeface="Cambria Math" panose="02040503050406030204" pitchFamily="18" charset="0"/>
                            <a:ea typeface="Calibri" panose="020F0502020204030204" pitchFamily="34" charset="0"/>
                            <a:cs typeface="Times New Roman" panose="02020603050405020304" pitchFamily="18" charset="0"/>
                          </a:rPr>
                          <m:t>)</m:t>
                        </m:r>
                      </m:den>
                    </m:f>
                  </m:oMath>
                </a14:m>
                <a:endParaRPr lang="el-GR" sz="2800" dirty="0"/>
              </a:p>
            </p:txBody>
          </p:sp>
        </mc:Choice>
        <mc:Fallback xmlns="">
          <p:sp>
            <p:nvSpPr>
              <p:cNvPr id="695299" name="Rectangle 3"/>
              <p:cNvSpPr>
                <a:spLocks noGrp="1" noRot="1" noChangeAspect="1" noMove="1" noResize="1" noEditPoints="1" noAdjustHandles="1" noChangeArrowheads="1" noChangeShapeType="1" noTextEdit="1"/>
              </p:cNvSpPr>
              <p:nvPr>
                <p:ph idx="1"/>
              </p:nvPr>
            </p:nvSpPr>
            <p:spPr>
              <a:xfrm>
                <a:off x="0" y="692696"/>
                <a:ext cx="9144000" cy="6165304"/>
              </a:xfrm>
              <a:blipFill>
                <a:blip r:embed="rId3"/>
                <a:stretch>
                  <a:fillRect l="-1200" t="-1286" r="-1333"/>
                </a:stretch>
              </a:blipFill>
            </p:spPr>
            <p:txBody>
              <a:bodyPr/>
              <a:lstStyle/>
              <a:p>
                <a:r>
                  <a:rPr lang="el-GR">
                    <a:noFill/>
                  </a:rPr>
                  <a:t> </a:t>
                </a:r>
              </a:p>
            </p:txBody>
          </p:sp>
        </mc:Fallback>
      </mc:AlternateContent>
      <p:sp>
        <p:nvSpPr>
          <p:cNvPr id="8" name="7 - Θέση αριθμού διαφάνειας"/>
          <p:cNvSpPr>
            <a:spLocks noGrp="1"/>
          </p:cNvSpPr>
          <p:nvPr>
            <p:ph type="sldNum" sz="quarter" idx="12"/>
          </p:nvPr>
        </p:nvSpPr>
        <p:spPr/>
        <p:txBody>
          <a:bodyPr/>
          <a:lstStyle/>
          <a:p>
            <a:fld id="{C7CDA661-3E7B-4125-98F6-00F4BFFC8ABE}" type="slidenum">
              <a:rPr lang="en-US" smtClean="0"/>
              <a:pPr/>
              <a:t>11</a:t>
            </a:fld>
            <a:endParaRPr lang="en-US"/>
          </a:p>
        </p:txBody>
      </p:sp>
    </p:spTree>
    <p:extLst>
      <p:ext uri="{BB962C8B-B14F-4D97-AF65-F5344CB8AC3E}">
        <p14:creationId xmlns:p14="http://schemas.microsoft.com/office/powerpoint/2010/main" val="430100861"/>
      </p:ext>
    </p:extLst>
  </p:cSld>
  <p:clrMapOvr>
    <a:masterClrMapping/>
  </p:clrMapOvr>
  <p:transition spd="med">
    <p:random/>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6322" name="Rectangle 2"/>
              <p:cNvSpPr>
                <a:spLocks noGrp="1" noChangeArrowheads="1"/>
              </p:cNvSpPr>
              <p:nvPr>
                <p:ph/>
              </p:nvPr>
            </p:nvSpPr>
            <p:spPr>
              <a:xfrm>
                <a:off x="0" y="0"/>
                <a:ext cx="9180512" cy="3212976"/>
              </a:xfrm>
              <a:solidFill>
                <a:srgbClr val="FFFFFF"/>
              </a:solidFill>
            </p:spPr>
            <p:txBody>
              <a:bodyPr>
                <a:noAutofit/>
              </a:bodyPr>
              <a:lstStyle/>
              <a:p>
                <a:pPr algn="just">
                  <a:lnSpc>
                    <a:spcPct val="107000"/>
                  </a:lnSpc>
                  <a:spcAft>
                    <a:spcPts val="800"/>
                  </a:spcAft>
                </a:pPr>
                <a:r>
                  <a:rPr lang="el-GR" sz="1600" dirty="0">
                    <a:latin typeface="Verdana" panose="020B0604030504040204" pitchFamily="34" charset="0"/>
                    <a:ea typeface="Verdana" panose="020B0604030504040204" pitchFamily="34" charset="0"/>
                  </a:rPr>
                  <a:t>Θυμίζουμε ότι ο συντελεστής συσχέτισης μπορεί να λάβει τιμές από το -1 έως το +1, στη βάση αυτή ορισμένοι ερευνητές θέτουν αυθαίρετα όρια προκειμένου να αξιολογήσουν και να κατηγοριοποιήσουν τη συσχέτιση. Στο πλαίσιο αυτό η συσχέτιση μπορεί να κατηγοριοποιηθεί ως εξής: </a:t>
                </a:r>
              </a:p>
              <a:p>
                <a:pPr algn="just">
                  <a:lnSpc>
                    <a:spcPct val="107000"/>
                  </a:lnSpc>
                  <a:spcAft>
                    <a:spcPts val="800"/>
                  </a:spcAft>
                </a:pPr>
                <a14:m>
                  <m:oMath xmlns:m="http://schemas.openxmlformats.org/officeDocument/2006/math">
                    <m:r>
                      <a:rPr lang="el-GR" sz="1600" i="1" smtClean="0">
                        <a:effectLst/>
                        <a:latin typeface="Cambria Math" panose="02040503050406030204" pitchFamily="18" charset="0"/>
                        <a:ea typeface="Calibri" panose="020F0502020204030204" pitchFamily="34" charset="0"/>
                        <a:cs typeface="Times New Roman" panose="02020603050405020304" pitchFamily="18" charset="0"/>
                      </a:rPr>
                      <m:t>0&lt;</m:t>
                    </m:r>
                    <m:d>
                      <m:dPr>
                        <m:begChr m:val="|"/>
                        <m:endChr m:val="|"/>
                        <m:ctrlPr>
                          <a:rPr lang="el-GR"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l-GR" sz="1600" i="1">
                            <a:effectLst/>
                            <a:latin typeface="Cambria Math" panose="02040503050406030204" pitchFamily="18" charset="0"/>
                            <a:ea typeface="Calibri" panose="020F0502020204030204" pitchFamily="34" charset="0"/>
                            <a:cs typeface="Times New Roman" panose="02020603050405020304" pitchFamily="18" charset="0"/>
                          </a:rPr>
                          <m:t>0,1</m:t>
                        </m:r>
                      </m:e>
                    </m:d>
                  </m:oMath>
                </a14:m>
                <a:r>
                  <a:rPr lang="el-GR" sz="16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1600" dirty="0">
                    <a:effectLst/>
                    <a:latin typeface="Verdana" panose="020B0604030504040204" pitchFamily="34" charset="0"/>
                    <a:ea typeface="Calibri" panose="020F0502020204030204" pitchFamily="34" charset="0"/>
                    <a:cs typeface="Times New Roman" panose="02020603050405020304" pitchFamily="18" charset="0"/>
                  </a:rPr>
                  <a:t>Δεν υπάρχει συσχέτιση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d>
                      <m:dPr>
                        <m:begChr m:val="|"/>
                        <m:endChr m:val="|"/>
                        <m:ctrlPr>
                          <a:rPr lang="el-GR"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l-GR" sz="1600" i="1">
                            <a:effectLst/>
                            <a:latin typeface="Cambria Math" panose="02040503050406030204" pitchFamily="18" charset="0"/>
                            <a:ea typeface="Calibri" panose="020F0502020204030204" pitchFamily="34" charset="0"/>
                            <a:cs typeface="Times New Roman" panose="02020603050405020304" pitchFamily="18" charset="0"/>
                          </a:rPr>
                          <m:t>0,1 – 0,3</m:t>
                        </m:r>
                      </m:e>
                    </m:d>
                  </m:oMath>
                </a14:m>
                <a:r>
                  <a:rPr lang="el-GR" sz="16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1600" dirty="0">
                    <a:effectLst/>
                    <a:latin typeface="Verdana" panose="020B0604030504040204" pitchFamily="34" charset="0"/>
                    <a:ea typeface="Calibri" panose="020F0502020204030204" pitchFamily="34" charset="0"/>
                    <a:cs typeface="Times New Roman" panose="02020603050405020304" pitchFamily="18" charset="0"/>
                  </a:rPr>
                  <a:t>Υπάρχει ασθενής συσχέτιση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d>
                      <m:dPr>
                        <m:begChr m:val="|"/>
                        <m:endChr m:val="|"/>
                        <m:ctrlPr>
                          <a:rPr lang="el-GR"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l-GR" sz="1600" i="1">
                            <a:effectLst/>
                            <a:latin typeface="Cambria Math" panose="02040503050406030204" pitchFamily="18" charset="0"/>
                            <a:ea typeface="Calibri" panose="020F0502020204030204" pitchFamily="34" charset="0"/>
                            <a:cs typeface="Times New Roman" panose="02020603050405020304" pitchFamily="18" charset="0"/>
                          </a:rPr>
                          <m:t>0,3 – 0,5</m:t>
                        </m:r>
                      </m:e>
                    </m:d>
                  </m:oMath>
                </a14:m>
                <a:r>
                  <a:rPr lang="el-GR" sz="16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1600" dirty="0">
                    <a:effectLst/>
                    <a:latin typeface="Verdana" panose="020B0604030504040204" pitchFamily="34" charset="0"/>
                    <a:ea typeface="Calibri" panose="020F0502020204030204" pitchFamily="34" charset="0"/>
                    <a:cs typeface="Times New Roman" panose="02020603050405020304" pitchFamily="18" charset="0"/>
                  </a:rPr>
                  <a:t>Υπάρχει μέτρια συσχέτιση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d>
                      <m:dPr>
                        <m:begChr m:val="|"/>
                        <m:endChr m:val="|"/>
                        <m:ctrlPr>
                          <a:rPr lang="el-GR"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l-GR" sz="1600" i="1">
                            <a:effectLst/>
                            <a:latin typeface="Cambria Math" panose="02040503050406030204" pitchFamily="18" charset="0"/>
                            <a:ea typeface="Calibri" panose="020F0502020204030204" pitchFamily="34" charset="0"/>
                            <a:cs typeface="Times New Roman" panose="02020603050405020304" pitchFamily="18" charset="0"/>
                          </a:rPr>
                          <m:t>0,5 – 0,7</m:t>
                        </m:r>
                      </m:e>
                    </m:d>
                  </m:oMath>
                </a14:m>
                <a:r>
                  <a:rPr lang="el-GR" sz="16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1600" dirty="0">
                    <a:effectLst/>
                    <a:latin typeface="Verdana" panose="020B0604030504040204" pitchFamily="34" charset="0"/>
                    <a:ea typeface="Calibri" panose="020F0502020204030204" pitchFamily="34" charset="0"/>
                    <a:cs typeface="Times New Roman" panose="02020603050405020304" pitchFamily="18" charset="0"/>
                  </a:rPr>
                  <a:t>Υπάρχει ισχυρή συσχέτιση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d>
                      <m:dPr>
                        <m:begChr m:val="|"/>
                        <m:endChr m:val="|"/>
                        <m:ctrlPr>
                          <a:rPr lang="el-GR"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el-GR" sz="1600" i="1">
                            <a:effectLst/>
                            <a:latin typeface="Cambria Math" panose="02040503050406030204" pitchFamily="18" charset="0"/>
                            <a:ea typeface="Calibri" panose="020F0502020204030204" pitchFamily="34" charset="0"/>
                            <a:cs typeface="Times New Roman" panose="02020603050405020304" pitchFamily="18" charset="0"/>
                          </a:rPr>
                          <m:t>0,7 – 1,0</m:t>
                        </m:r>
                      </m:e>
                    </m:d>
                  </m:oMath>
                </a14:m>
                <a:r>
                  <a:rPr lang="el-GR" sz="16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1600" dirty="0">
                    <a:effectLst/>
                    <a:latin typeface="Verdana" panose="020B0604030504040204" pitchFamily="34" charset="0"/>
                    <a:ea typeface="Calibri" panose="020F0502020204030204" pitchFamily="34" charset="0"/>
                    <a:cs typeface="Times New Roman" panose="02020603050405020304" pitchFamily="18" charset="0"/>
                  </a:rPr>
                  <a:t>Υπάρχει πολύ ισχυρή συσχέτιση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96322" name="Rectangle 2"/>
              <p:cNvSpPr>
                <a:spLocks noGrp="1" noRot="1" noChangeAspect="1" noMove="1" noResize="1" noEditPoints="1" noAdjustHandles="1" noChangeArrowheads="1" noChangeShapeType="1" noTextEdit="1"/>
              </p:cNvSpPr>
              <p:nvPr>
                <p:ph/>
              </p:nvPr>
            </p:nvSpPr>
            <p:spPr>
              <a:xfrm>
                <a:off x="0" y="0"/>
                <a:ext cx="9180512" cy="3212976"/>
              </a:xfrm>
              <a:blipFill>
                <a:blip r:embed="rId3"/>
                <a:stretch>
                  <a:fillRect l="-266" t="-759" r="-332" b="-1139"/>
                </a:stretch>
              </a:blipFill>
            </p:spPr>
            <p:txBody>
              <a:bodyPr/>
              <a:lstStyle/>
              <a:p>
                <a:r>
                  <a:rPr lang="el-GR">
                    <a:noFill/>
                  </a:rPr>
                  <a:t> </a:t>
                </a:r>
              </a:p>
            </p:txBody>
          </p:sp>
        </mc:Fallback>
      </mc:AlternateContent>
      <p:sp>
        <p:nvSpPr>
          <p:cNvPr id="5" name="4 - Θέση αριθμού διαφάνειας"/>
          <p:cNvSpPr>
            <a:spLocks noGrp="1"/>
          </p:cNvSpPr>
          <p:nvPr>
            <p:ph type="sldNum" sz="quarter" idx="12"/>
          </p:nvPr>
        </p:nvSpPr>
        <p:spPr/>
        <p:txBody>
          <a:bodyPr/>
          <a:lstStyle/>
          <a:p>
            <a:fld id="{F93F5323-70E4-4AE0-B82B-3F6566C448A4}" type="slidenum">
              <a:rPr lang="en-US" smtClean="0"/>
              <a:pPr/>
              <a:t>12</a:t>
            </a:fld>
            <a:endParaRPr lang="en-US"/>
          </a:p>
        </p:txBody>
      </p:sp>
      <p:pic>
        <p:nvPicPr>
          <p:cNvPr id="2" name="Εικόνα 1">
            <a:extLst>
              <a:ext uri="{FF2B5EF4-FFF2-40B4-BE49-F238E27FC236}">
                <a16:creationId xmlns:a16="http://schemas.microsoft.com/office/drawing/2014/main" id="{6961B2F0-9454-69B8-3C4D-8F208D5E5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84984"/>
            <a:ext cx="9036496" cy="3541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random/>
    <p:sndAc>
      <p:stSnd>
        <p:snd r:embed="rId2"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p:nvPr>
        </p:nvSpPr>
        <p:spPr>
          <a:xfrm>
            <a:off x="0" y="0"/>
            <a:ext cx="9144000" cy="6858000"/>
          </a:xfrm>
          <a:solidFill>
            <a:srgbClr val="FFFFFF"/>
          </a:solidFill>
        </p:spPr>
        <p:txBody>
          <a:bodyPr>
            <a:normAutofit/>
          </a:bodyPr>
          <a:lstStyle/>
          <a:p>
            <a:pPr algn="just"/>
            <a:r>
              <a:rPr lang="el-GR" dirty="0">
                <a:cs typeface="Tahoma" pitchFamily="34" charset="0"/>
              </a:rPr>
              <a:t>Οι ακραίες τιμές όμως χρησιμεύουν για να ερμηνεύσουμε τις διάμεσες. </a:t>
            </a:r>
            <a:endParaRPr lang="el-GR" dirty="0"/>
          </a:p>
          <a:p>
            <a:pPr algn="just"/>
            <a:r>
              <a:rPr lang="el-GR" dirty="0" err="1">
                <a:cs typeface="Tahoma" pitchFamily="34" charset="0"/>
              </a:rPr>
              <a:t>Οσο</a:t>
            </a:r>
            <a:r>
              <a:rPr lang="el-GR" dirty="0">
                <a:cs typeface="Tahoma" pitchFamily="34" charset="0"/>
              </a:rPr>
              <a:t> πιο κοντά σε μια απ' αυτές βρίσκεται ο r</a:t>
            </a:r>
            <a:r>
              <a:rPr lang="en-US" baseline="-30000" dirty="0" err="1">
                <a:cs typeface="Tahoma" pitchFamily="34" charset="0"/>
              </a:rPr>
              <a:t>xy</a:t>
            </a:r>
            <a:r>
              <a:rPr lang="el-GR" dirty="0">
                <a:cs typeface="Tahoma" pitchFamily="34" charset="0"/>
              </a:rPr>
              <a:t>, τόσο πιο έντονη η γραμμική </a:t>
            </a:r>
            <a:r>
              <a:rPr lang="el-GR" dirty="0" err="1">
                <a:cs typeface="Tahoma" pitchFamily="34" charset="0"/>
              </a:rPr>
              <a:t>συμμεταβολή</a:t>
            </a:r>
            <a:r>
              <a:rPr lang="el-GR" dirty="0">
                <a:cs typeface="Tahoma" pitchFamily="34" charset="0"/>
              </a:rPr>
              <a:t> των παρατηρήσεων Χ και Υ. </a:t>
            </a:r>
            <a:endParaRPr lang="el-GR" dirty="0"/>
          </a:p>
          <a:p>
            <a:pPr algn="just"/>
            <a:r>
              <a:rPr lang="el-GR" dirty="0">
                <a:cs typeface="Tahoma" pitchFamily="34" charset="0"/>
              </a:rPr>
              <a:t>Μια τιμή για τον r</a:t>
            </a:r>
            <a:r>
              <a:rPr lang="en-US" baseline="-30000" dirty="0" err="1">
                <a:cs typeface="Tahoma" pitchFamily="34" charset="0"/>
              </a:rPr>
              <a:t>xy</a:t>
            </a:r>
            <a:r>
              <a:rPr lang="el-GR" dirty="0">
                <a:cs typeface="Tahoma" pitchFamily="34" charset="0"/>
              </a:rPr>
              <a:t> ίση ή πολύ κοντά στο μηδέν, δηλώνει απουσία γραμμικής σχέσης αλλά όχι απουσία οποιασδήποτε σχέσης, </a:t>
            </a:r>
            <a:endParaRPr lang="el-GR" dirty="0"/>
          </a:p>
          <a:p>
            <a:pPr algn="just"/>
            <a:r>
              <a:rPr lang="el-GR" dirty="0">
                <a:cs typeface="Tahoma" pitchFamily="34" charset="0"/>
              </a:rPr>
              <a:t>Απρόβλεπτη είναι η επίδραση στην τιμή του </a:t>
            </a:r>
            <a:r>
              <a:rPr lang="en-US" dirty="0" err="1">
                <a:cs typeface="Tahoma" pitchFamily="34" charset="0"/>
              </a:rPr>
              <a:t>r</a:t>
            </a:r>
            <a:r>
              <a:rPr lang="en-US" baseline="-30000" dirty="0" err="1">
                <a:cs typeface="Tahoma" pitchFamily="34" charset="0"/>
              </a:rPr>
              <a:t>xy</a:t>
            </a:r>
            <a:r>
              <a:rPr lang="el-GR" dirty="0">
                <a:cs typeface="Tahoma" pitchFamily="34" charset="0"/>
              </a:rPr>
              <a:t> μιας μη γραμμικής σχέσης όπως και μιας ή περισσότερων ακραίων τιμών. Το διάγραμμα διασποράς των παρατηρήσεων (Χ</a:t>
            </a:r>
            <a:r>
              <a:rPr lang="en-US" baseline="-30000" dirty="0" err="1">
                <a:cs typeface="Tahoma" pitchFamily="34" charset="0"/>
              </a:rPr>
              <a:t>i</a:t>
            </a:r>
            <a:r>
              <a:rPr lang="el-GR" dirty="0">
                <a:cs typeface="Tahoma" pitchFamily="34" charset="0"/>
              </a:rPr>
              <a:t>, Υ</a:t>
            </a:r>
            <a:r>
              <a:rPr lang="en-US" baseline="-30000" dirty="0" err="1">
                <a:cs typeface="Tahoma" pitchFamily="34" charset="0"/>
              </a:rPr>
              <a:t>i</a:t>
            </a:r>
            <a:r>
              <a:rPr lang="el-GR" dirty="0">
                <a:cs typeface="Tahoma" pitchFamily="34" charset="0"/>
              </a:rPr>
              <a:t>) μπορεί να είναι διαφωτιστικό στην περίπτωση αυτή.</a:t>
            </a:r>
          </a:p>
        </p:txBody>
      </p:sp>
      <p:sp>
        <p:nvSpPr>
          <p:cNvPr id="5" name="4 - Θέση αριθμού διαφάνειας"/>
          <p:cNvSpPr>
            <a:spLocks noGrp="1"/>
          </p:cNvSpPr>
          <p:nvPr>
            <p:ph type="sldNum" sz="quarter" idx="12"/>
          </p:nvPr>
        </p:nvSpPr>
        <p:spPr/>
        <p:txBody>
          <a:bodyPr/>
          <a:lstStyle/>
          <a:p>
            <a:fld id="{F93F5323-70E4-4AE0-B82B-3F6566C448A4}" type="slidenum">
              <a:rPr lang="en-US" smtClean="0"/>
              <a:pPr/>
              <a:t>13</a:t>
            </a:fld>
            <a:endParaRPr lang="en-US"/>
          </a:p>
        </p:txBody>
      </p:sp>
    </p:spTree>
  </p:cSld>
  <p:clrMapOvr>
    <a:masterClrMapping/>
  </p:clrMapOvr>
  <p:transition spd="med">
    <p:random/>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p:nvPr>
        </p:nvSpPr>
        <p:spPr>
          <a:xfrm>
            <a:off x="0" y="0"/>
            <a:ext cx="9144000" cy="6858000"/>
          </a:xfrm>
          <a:solidFill>
            <a:srgbClr val="FFFFFF"/>
          </a:solidFill>
        </p:spPr>
        <p:txBody>
          <a:bodyPr>
            <a:noAutofit/>
          </a:bodyPr>
          <a:lstStyle/>
          <a:p>
            <a:pPr algn="just">
              <a:lnSpc>
                <a:spcPct val="107000"/>
              </a:lnSpc>
              <a:spcAft>
                <a:spcPts val="800"/>
              </a:spcAft>
            </a:pPr>
            <a:r>
              <a:rPr lang="en-US" sz="2200" dirty="0">
                <a:effectLst/>
                <a:latin typeface="Verdana" panose="020B0604030504040204" pitchFamily="34" charset="0"/>
                <a:ea typeface="Calibri" panose="020F0502020204030204" pitchFamily="34" charset="0"/>
                <a:cs typeface="Times New Roman" panose="02020603050405020304" pitchFamily="18" charset="0"/>
              </a:rPr>
              <a:t>H </a:t>
            </a:r>
            <a:r>
              <a:rPr lang="el-GR" sz="2200" dirty="0">
                <a:effectLst/>
                <a:latin typeface="Verdana" panose="020B0604030504040204" pitchFamily="34" charset="0"/>
                <a:ea typeface="Calibri" panose="020F0502020204030204" pitchFamily="34" charset="0"/>
                <a:cs typeface="Times New Roman" panose="02020603050405020304" pitchFamily="18" charset="0"/>
              </a:rPr>
              <a:t>επιλογή του Δείκτη Συσχέτιση του </a:t>
            </a:r>
            <a:r>
              <a:rPr lang="en-US" sz="2200" dirty="0">
                <a:effectLst/>
                <a:latin typeface="Verdana" panose="020B0604030504040204" pitchFamily="34" charset="0"/>
                <a:ea typeface="Calibri" panose="020F0502020204030204" pitchFamily="34" charset="0"/>
                <a:cs typeface="Times New Roman" panose="02020603050405020304" pitchFamily="18" charset="0"/>
              </a:rPr>
              <a:t>Pearson</a:t>
            </a:r>
            <a:r>
              <a:rPr lang="el-GR" sz="2200" dirty="0">
                <a:effectLst/>
                <a:latin typeface="Verdana" panose="020B0604030504040204" pitchFamily="34" charset="0"/>
                <a:ea typeface="Calibri" panose="020F0502020204030204" pitchFamily="34" charset="0"/>
                <a:cs typeface="Times New Roman" panose="02020603050405020304" pitchFamily="18" charset="0"/>
              </a:rPr>
              <a:t> αποτελεί μια καλή επιλογή όταν συντρέχουν οι παρακάτω προϋποθέσεις:</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l-GR" sz="2100" b="1" dirty="0">
                <a:effectLst/>
                <a:latin typeface="Verdana" panose="020B0604030504040204" pitchFamily="34" charset="0"/>
                <a:ea typeface="Calibri" panose="020F0502020204030204" pitchFamily="34" charset="0"/>
                <a:cs typeface="Times New Roman" panose="02020603050405020304" pitchFamily="18" charset="0"/>
              </a:rPr>
              <a:t>Οι </a:t>
            </a:r>
            <a:r>
              <a:rPr lang="el-GR" sz="2100" b="1" dirty="0" err="1">
                <a:effectLst/>
                <a:latin typeface="Verdana" panose="020B0604030504040204" pitchFamily="34" charset="0"/>
                <a:ea typeface="Calibri" panose="020F0502020204030204" pitchFamily="34" charset="0"/>
                <a:cs typeface="Times New Roman" panose="02020603050405020304" pitchFamily="18" charset="0"/>
              </a:rPr>
              <a:t>υπο</a:t>
            </a:r>
            <a:r>
              <a:rPr lang="el-GR" sz="2100" b="1" dirty="0">
                <a:effectLst/>
                <a:latin typeface="Verdana" panose="020B0604030504040204" pitchFamily="34" charset="0"/>
                <a:ea typeface="Calibri" panose="020F0502020204030204" pitchFamily="34" charset="0"/>
                <a:cs typeface="Times New Roman" panose="02020603050405020304" pitchFamily="18" charset="0"/>
              </a:rPr>
              <a:t> εξέταση μεταβλητές (και οι δυο) είναι ποσοτικές.</a:t>
            </a:r>
            <a:endParaRPr lang="el-GR" sz="2100" b="1"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l-GR" sz="2100" b="1" dirty="0">
                <a:effectLst/>
                <a:latin typeface="Verdana" panose="020B0604030504040204" pitchFamily="34" charset="0"/>
                <a:ea typeface="Calibri" panose="020F0502020204030204" pitchFamily="34" charset="0"/>
                <a:cs typeface="Times New Roman" panose="02020603050405020304" pitchFamily="18" charset="0"/>
              </a:rPr>
              <a:t>Οι υπό εξέταση μεταβλητές κατανέμονται τουλάχιστον προσεγγιστικά κανονικά. </a:t>
            </a:r>
            <a:endParaRPr lang="el-GR" sz="2100" b="1"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Symbol" panose="05050102010706020507" pitchFamily="18" charset="2"/>
              <a:buChar char=""/>
            </a:pPr>
            <a:r>
              <a:rPr lang="el-GR" sz="2100" b="1" dirty="0">
                <a:effectLst/>
                <a:latin typeface="Verdana" panose="020B0604030504040204" pitchFamily="34" charset="0"/>
                <a:ea typeface="Calibri" panose="020F0502020204030204" pitchFamily="34" charset="0"/>
                <a:cs typeface="Times New Roman" panose="02020603050405020304" pitchFamily="18" charset="0"/>
              </a:rPr>
              <a:t>Δεν υπάρχουν ακραίες τιμές (</a:t>
            </a:r>
            <a:r>
              <a:rPr lang="en-US" sz="2100" b="1" dirty="0">
                <a:effectLst/>
                <a:latin typeface="Verdana" panose="020B0604030504040204" pitchFamily="34" charset="0"/>
                <a:ea typeface="Calibri" panose="020F0502020204030204" pitchFamily="34" charset="0"/>
                <a:cs typeface="Times New Roman" panose="02020603050405020304" pitchFamily="18" charset="0"/>
              </a:rPr>
              <a:t>outliers</a:t>
            </a:r>
            <a:r>
              <a:rPr lang="el-GR" sz="2100" b="1" dirty="0">
                <a:effectLst/>
                <a:latin typeface="Verdana" panose="020B0604030504040204" pitchFamily="34" charset="0"/>
                <a:ea typeface="Calibri" panose="020F0502020204030204" pitchFamily="34" charset="0"/>
                <a:cs typeface="Times New Roman" panose="02020603050405020304" pitchFamily="18" charset="0"/>
              </a:rPr>
              <a:t>). Ακραίες τιμές είναι οι παρατηρήσεις που ακολουθούν άλλο μοτίβο (</a:t>
            </a:r>
            <a:r>
              <a:rPr lang="en-US" sz="2100" b="1" dirty="0">
                <a:effectLst/>
                <a:latin typeface="Verdana" panose="020B0604030504040204" pitchFamily="34" charset="0"/>
                <a:ea typeface="Calibri" panose="020F0502020204030204" pitchFamily="34" charset="0"/>
                <a:cs typeface="Times New Roman" panose="02020603050405020304" pitchFamily="18" charset="0"/>
              </a:rPr>
              <a:t>pattern</a:t>
            </a:r>
            <a:r>
              <a:rPr lang="el-GR" sz="2100" b="1" dirty="0">
                <a:effectLst/>
                <a:latin typeface="Verdana" panose="020B0604030504040204" pitchFamily="34" charset="0"/>
                <a:ea typeface="Calibri" panose="020F0502020204030204" pitchFamily="34" charset="0"/>
                <a:cs typeface="Times New Roman" panose="02020603050405020304" pitchFamily="18" charset="0"/>
              </a:rPr>
              <a:t>) από αυτό των υπολοίπων παρατηρήσεων ή με άλλα λόγια οι παρατηρήσεις που απέχουν από το κύριο σώμα των παρατηρήσεων.   </a:t>
            </a:r>
            <a:endParaRPr lang="el-GR" sz="2100" b="1"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spcAft>
                <a:spcPts val="800"/>
              </a:spcAft>
              <a:buFont typeface="Symbol" panose="05050102010706020507" pitchFamily="18" charset="2"/>
              <a:buChar char=""/>
            </a:pPr>
            <a:r>
              <a:rPr lang="el-GR" sz="2100" b="1" dirty="0">
                <a:effectLst/>
                <a:latin typeface="Verdana" panose="020B0604030504040204" pitchFamily="34" charset="0"/>
                <a:ea typeface="Calibri" panose="020F0502020204030204" pitchFamily="34" charset="0"/>
                <a:cs typeface="Times New Roman" panose="02020603050405020304" pitchFamily="18" charset="0"/>
              </a:rPr>
              <a:t>Η σχέση των υπό εξέταση μεταβλητών είναι γραμμική, δηλαδή  η ευθεία γραμμή είναι ο καλύτερο τρόπος να αναπαρασταθεί το νέφος – σχηματισμός των σημείων στο σύστημα των συντεταγμένων. Το Διάγραμμα Διασποράς είναι σε πολλές περιπτώσεις χρήσιμο για την εξαγωγή συμπερασμάτων στη σχέση των δυο μεταβλητών. </a:t>
            </a:r>
            <a:endParaRPr lang="el-GR" sz="2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4 - Θέση αριθμού διαφάνειας"/>
          <p:cNvSpPr>
            <a:spLocks noGrp="1"/>
          </p:cNvSpPr>
          <p:nvPr>
            <p:ph type="sldNum" sz="quarter" idx="12"/>
          </p:nvPr>
        </p:nvSpPr>
        <p:spPr/>
        <p:txBody>
          <a:bodyPr/>
          <a:lstStyle/>
          <a:p>
            <a:fld id="{F93F5323-70E4-4AE0-B82B-3F6566C448A4}" type="slidenum">
              <a:rPr lang="en-US" smtClean="0"/>
              <a:pPr/>
              <a:t>14</a:t>
            </a:fld>
            <a:endParaRPr lang="en-US"/>
          </a:p>
        </p:txBody>
      </p:sp>
    </p:spTree>
    <p:extLst>
      <p:ext uri="{BB962C8B-B14F-4D97-AF65-F5344CB8AC3E}">
        <p14:creationId xmlns:p14="http://schemas.microsoft.com/office/powerpoint/2010/main" val="3910362690"/>
      </p:ext>
    </p:extLst>
  </p:cSld>
  <p:clrMapOvr>
    <a:masterClrMapping/>
  </p:clrMapOvr>
  <p:transition spd="med">
    <p:random/>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5538" name="Object 2"/>
          <p:cNvGraphicFramePr>
            <a:graphicFrameLocks noChangeAspect="1"/>
          </p:cNvGraphicFramePr>
          <p:nvPr/>
        </p:nvGraphicFramePr>
        <p:xfrm>
          <a:off x="0" y="0"/>
          <a:ext cx="9144000" cy="2438400"/>
        </p:xfrm>
        <a:graphic>
          <a:graphicData uri="http://schemas.openxmlformats.org/presentationml/2006/ole">
            <mc:AlternateContent xmlns:mc="http://schemas.openxmlformats.org/markup-compatibility/2006">
              <mc:Choice xmlns:v="urn:schemas-microsoft-com:vml" Requires="v">
                <p:oleObj spid="_x0000_s2050" name="Φύλλο εργασίας" r:id="rId4" imgW="2505960" imgH="751680" progId="Excel.Sheet.8">
                  <p:embed/>
                </p:oleObj>
              </mc:Choice>
              <mc:Fallback>
                <p:oleObj name="Φύλλο εργασίας" r:id="rId4" imgW="2505960" imgH="751680" progId="Excel.Sheet.8">
                  <p:embed/>
                  <p:pic>
                    <p:nvPicPr>
                      <p:cNvPr id="7055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43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5539" name="Text Box 3"/>
          <p:cNvSpPr txBox="1">
            <a:spLocks noChangeArrowheads="1"/>
          </p:cNvSpPr>
          <p:nvPr/>
        </p:nvSpPr>
        <p:spPr bwMode="auto">
          <a:xfrm>
            <a:off x="304800" y="2362200"/>
            <a:ext cx="1616075" cy="457200"/>
          </a:xfrm>
          <a:prstGeom prst="rect">
            <a:avLst/>
          </a:prstGeom>
          <a:noFill/>
          <a:ln w="9525">
            <a:noFill/>
            <a:miter lim="800000"/>
            <a:headEnd/>
            <a:tailEnd/>
          </a:ln>
          <a:effectLst/>
        </p:spPr>
        <p:txBody>
          <a:bodyPr>
            <a:spAutoFit/>
          </a:bodyPr>
          <a:lstStyle/>
          <a:p>
            <a:r>
              <a:rPr lang="en-US">
                <a:cs typeface="Times New Roman" pitchFamily="18" charset="0"/>
              </a:rPr>
              <a:t> r=1 </a:t>
            </a:r>
            <a:endParaRPr lang="el-GR">
              <a:cs typeface="Times New Roman" pitchFamily="18" charset="0"/>
            </a:endParaRPr>
          </a:p>
        </p:txBody>
      </p:sp>
      <p:graphicFrame>
        <p:nvGraphicFramePr>
          <p:cNvPr id="705545" name="Object 9"/>
          <p:cNvGraphicFramePr>
            <a:graphicFrameLocks noChangeAspect="1"/>
          </p:cNvGraphicFramePr>
          <p:nvPr/>
        </p:nvGraphicFramePr>
        <p:xfrm>
          <a:off x="228600" y="2794000"/>
          <a:ext cx="6315075" cy="4064000"/>
        </p:xfrm>
        <a:graphic>
          <a:graphicData uri="http://schemas.openxmlformats.org/presentationml/2006/ole">
            <mc:AlternateContent xmlns:mc="http://schemas.openxmlformats.org/markup-compatibility/2006">
              <mc:Choice xmlns:v="urn:schemas-microsoft-com:vml" Requires="v">
                <p:oleObj spid="_x0000_s2051" name="Έγγραφο" r:id="rId6" imgW="6315120" imgH="4064040" progId="Word.Document.8">
                  <p:embed/>
                </p:oleObj>
              </mc:Choice>
              <mc:Fallback>
                <p:oleObj name="Έγγραφο" r:id="rId6" imgW="6315120" imgH="4064040" progId="Word.Document.8">
                  <p:embed/>
                  <p:pic>
                    <p:nvPicPr>
                      <p:cNvPr id="70554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794000"/>
                        <a:ext cx="6315075"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 Θέση αριθμού διαφάνειας"/>
          <p:cNvSpPr>
            <a:spLocks noGrp="1"/>
          </p:cNvSpPr>
          <p:nvPr>
            <p:ph type="sldNum" sz="quarter" idx="12"/>
          </p:nvPr>
        </p:nvSpPr>
        <p:spPr/>
        <p:txBody>
          <a:bodyPr/>
          <a:lstStyle/>
          <a:p>
            <a:fld id="{F0ACA081-FE39-409A-B0BC-AE51708EF7D3}" type="slidenum">
              <a:rPr lang="en-US" smtClean="0"/>
              <a:pPr/>
              <a:t>15</a:t>
            </a:fld>
            <a:endParaRPr lang="en-US"/>
          </a:p>
        </p:txBody>
      </p:sp>
    </p:spTree>
    <p:extLst>
      <p:ext uri="{BB962C8B-B14F-4D97-AF65-F5344CB8AC3E}">
        <p14:creationId xmlns:p14="http://schemas.microsoft.com/office/powerpoint/2010/main" val="1370109723"/>
      </p:ext>
    </p:extLst>
  </p:cSld>
  <p:clrMapOvr>
    <a:masterClrMapping/>
  </p:clrMapOvr>
  <p:transition spd="med">
    <p:random/>
    <p:sndAc>
      <p:stSnd>
        <p:snd r:embed="rId3"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7586" name="Object 2"/>
          <p:cNvGraphicFramePr>
            <a:graphicFrameLocks noChangeAspect="1"/>
          </p:cNvGraphicFramePr>
          <p:nvPr/>
        </p:nvGraphicFramePr>
        <p:xfrm>
          <a:off x="0" y="0"/>
          <a:ext cx="9144000" cy="2438400"/>
        </p:xfrm>
        <a:graphic>
          <a:graphicData uri="http://schemas.openxmlformats.org/presentationml/2006/ole">
            <mc:AlternateContent xmlns:mc="http://schemas.openxmlformats.org/markup-compatibility/2006">
              <mc:Choice xmlns:v="urn:schemas-microsoft-com:vml" Requires="v">
                <p:oleObj spid="_x0000_s3074" name="Φύλλο εργασίας" r:id="rId4" imgW="2505960" imgH="751680" progId="Excel.Sheet.8">
                  <p:embed/>
                </p:oleObj>
              </mc:Choice>
              <mc:Fallback>
                <p:oleObj name="Φύλλο εργασίας" r:id="rId4" imgW="2505960" imgH="751680" progId="Excel.Sheet.8">
                  <p:embed/>
                  <p:pic>
                    <p:nvPicPr>
                      <p:cNvPr id="70758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43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7587" name="Text Box 3"/>
          <p:cNvSpPr txBox="1">
            <a:spLocks noChangeArrowheads="1"/>
          </p:cNvSpPr>
          <p:nvPr/>
        </p:nvSpPr>
        <p:spPr bwMode="auto">
          <a:xfrm>
            <a:off x="304800" y="2362200"/>
            <a:ext cx="1616075" cy="457200"/>
          </a:xfrm>
          <a:prstGeom prst="rect">
            <a:avLst/>
          </a:prstGeom>
          <a:noFill/>
          <a:ln w="9525">
            <a:noFill/>
            <a:miter lim="800000"/>
            <a:headEnd/>
            <a:tailEnd/>
          </a:ln>
          <a:effectLst/>
        </p:spPr>
        <p:txBody>
          <a:bodyPr>
            <a:spAutoFit/>
          </a:bodyPr>
          <a:lstStyle/>
          <a:p>
            <a:r>
              <a:rPr lang="en-US" u="none">
                <a:cs typeface="Times New Roman" pitchFamily="18" charset="0"/>
              </a:rPr>
              <a:t> r=</a:t>
            </a:r>
            <a:r>
              <a:rPr lang="el-GR" u="none"/>
              <a:t> -</a:t>
            </a:r>
            <a:r>
              <a:rPr lang="en-US" u="none">
                <a:cs typeface="Times New Roman" pitchFamily="18" charset="0"/>
              </a:rPr>
              <a:t>1 </a:t>
            </a:r>
            <a:endParaRPr lang="el-GR" u="none">
              <a:cs typeface="Times New Roman" pitchFamily="18" charset="0"/>
            </a:endParaRPr>
          </a:p>
        </p:txBody>
      </p:sp>
      <p:graphicFrame>
        <p:nvGraphicFramePr>
          <p:cNvPr id="707588" name="Object 4"/>
          <p:cNvGraphicFramePr>
            <a:graphicFrameLocks noChangeAspect="1"/>
          </p:cNvGraphicFramePr>
          <p:nvPr/>
        </p:nvGraphicFramePr>
        <p:xfrm>
          <a:off x="0" y="2706688"/>
          <a:ext cx="6213475" cy="4151312"/>
        </p:xfrm>
        <a:graphic>
          <a:graphicData uri="http://schemas.openxmlformats.org/presentationml/2006/ole">
            <mc:AlternateContent xmlns:mc="http://schemas.openxmlformats.org/markup-compatibility/2006">
              <mc:Choice xmlns:v="urn:schemas-microsoft-com:vml" Requires="v">
                <p:oleObj spid="_x0000_s3075" name="Έγγραφο" r:id="rId6" imgW="6086520" imgH="4064040" progId="Word.Document.8">
                  <p:embed/>
                </p:oleObj>
              </mc:Choice>
              <mc:Fallback>
                <p:oleObj name="Έγγραφο" r:id="rId6" imgW="6086520" imgH="4064040" progId="Word.Document.8">
                  <p:embed/>
                  <p:pic>
                    <p:nvPicPr>
                      <p:cNvPr id="70758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06688"/>
                        <a:ext cx="6213475" cy="415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 Θέση αριθμού διαφάνειας"/>
          <p:cNvSpPr>
            <a:spLocks noGrp="1"/>
          </p:cNvSpPr>
          <p:nvPr>
            <p:ph type="sldNum" sz="quarter" idx="12"/>
          </p:nvPr>
        </p:nvSpPr>
        <p:spPr/>
        <p:txBody>
          <a:bodyPr/>
          <a:lstStyle/>
          <a:p>
            <a:fld id="{F0ACA081-FE39-409A-B0BC-AE51708EF7D3}" type="slidenum">
              <a:rPr lang="en-US" smtClean="0"/>
              <a:pPr/>
              <a:t>16</a:t>
            </a:fld>
            <a:endParaRPr lang="en-US"/>
          </a:p>
        </p:txBody>
      </p:sp>
    </p:spTree>
    <p:extLst>
      <p:ext uri="{BB962C8B-B14F-4D97-AF65-F5344CB8AC3E}">
        <p14:creationId xmlns:p14="http://schemas.microsoft.com/office/powerpoint/2010/main" val="1634855770"/>
      </p:ext>
    </p:extLst>
  </p:cSld>
  <p:clrMapOvr>
    <a:masterClrMapping/>
  </p:clrMapOvr>
  <p:transition spd="med">
    <p:random/>
    <p:sndAc>
      <p:stSnd>
        <p:snd r:embed="rId3"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8610" name="Object 2"/>
          <p:cNvGraphicFramePr>
            <a:graphicFrameLocks noChangeAspect="1"/>
          </p:cNvGraphicFramePr>
          <p:nvPr/>
        </p:nvGraphicFramePr>
        <p:xfrm>
          <a:off x="0" y="0"/>
          <a:ext cx="9144000" cy="2438400"/>
        </p:xfrm>
        <a:graphic>
          <a:graphicData uri="http://schemas.openxmlformats.org/presentationml/2006/ole">
            <mc:AlternateContent xmlns:mc="http://schemas.openxmlformats.org/markup-compatibility/2006">
              <mc:Choice xmlns:v="urn:schemas-microsoft-com:vml" Requires="v">
                <p:oleObj spid="_x0000_s4098" name="Φύλλο εργασίας" r:id="rId4" imgW="2505960" imgH="751680" progId="Excel.Sheet.8">
                  <p:embed/>
                </p:oleObj>
              </mc:Choice>
              <mc:Fallback>
                <p:oleObj name="Φύλλο εργασίας" r:id="rId4" imgW="2505960" imgH="751680" progId="Excel.Sheet.8">
                  <p:embed/>
                  <p:pic>
                    <p:nvPicPr>
                      <p:cNvPr id="7086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43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8611" name="Text Box 3"/>
          <p:cNvSpPr txBox="1">
            <a:spLocks noChangeArrowheads="1"/>
          </p:cNvSpPr>
          <p:nvPr/>
        </p:nvSpPr>
        <p:spPr bwMode="auto">
          <a:xfrm>
            <a:off x="304800" y="2362200"/>
            <a:ext cx="1616075" cy="457200"/>
          </a:xfrm>
          <a:prstGeom prst="rect">
            <a:avLst/>
          </a:prstGeom>
          <a:noFill/>
          <a:ln w="9525">
            <a:noFill/>
            <a:miter lim="800000"/>
            <a:headEnd/>
            <a:tailEnd/>
          </a:ln>
          <a:effectLst/>
        </p:spPr>
        <p:txBody>
          <a:bodyPr>
            <a:spAutoFit/>
          </a:bodyPr>
          <a:lstStyle/>
          <a:p>
            <a:r>
              <a:rPr lang="en-US" u="none">
                <a:cs typeface="Times New Roman" pitchFamily="18" charset="0"/>
              </a:rPr>
              <a:t> r=</a:t>
            </a:r>
            <a:r>
              <a:rPr lang="el-GR" u="none"/>
              <a:t> 0</a:t>
            </a:r>
            <a:r>
              <a:rPr lang="en-US" u="none">
                <a:cs typeface="Times New Roman" pitchFamily="18" charset="0"/>
              </a:rPr>
              <a:t> </a:t>
            </a:r>
            <a:endParaRPr lang="el-GR" u="none">
              <a:cs typeface="Times New Roman" pitchFamily="18" charset="0"/>
            </a:endParaRPr>
          </a:p>
        </p:txBody>
      </p:sp>
      <p:graphicFrame>
        <p:nvGraphicFramePr>
          <p:cNvPr id="708612" name="Object 4"/>
          <p:cNvGraphicFramePr>
            <a:graphicFrameLocks noChangeAspect="1"/>
          </p:cNvGraphicFramePr>
          <p:nvPr/>
        </p:nvGraphicFramePr>
        <p:xfrm>
          <a:off x="0" y="2819400"/>
          <a:ext cx="6056313" cy="4038600"/>
        </p:xfrm>
        <a:graphic>
          <a:graphicData uri="http://schemas.openxmlformats.org/presentationml/2006/ole">
            <mc:AlternateContent xmlns:mc="http://schemas.openxmlformats.org/markup-compatibility/2006">
              <mc:Choice xmlns:v="urn:schemas-microsoft-com:vml" Requires="v">
                <p:oleObj spid="_x0000_s4099" name="Έγγραφο" r:id="rId6" imgW="5815800" imgH="4048200" progId="Word.Document.8">
                  <p:embed/>
                </p:oleObj>
              </mc:Choice>
              <mc:Fallback>
                <p:oleObj name="Έγγραφο" r:id="rId6" imgW="5815800" imgH="4048200" progId="Word.Document.8">
                  <p:embed/>
                  <p:pic>
                    <p:nvPicPr>
                      <p:cNvPr id="70861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19400"/>
                        <a:ext cx="6056313"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 Θέση αριθμού διαφάνειας"/>
          <p:cNvSpPr>
            <a:spLocks noGrp="1"/>
          </p:cNvSpPr>
          <p:nvPr>
            <p:ph type="sldNum" sz="quarter" idx="12"/>
          </p:nvPr>
        </p:nvSpPr>
        <p:spPr/>
        <p:txBody>
          <a:bodyPr/>
          <a:lstStyle/>
          <a:p>
            <a:fld id="{F0ACA081-FE39-409A-B0BC-AE51708EF7D3}" type="slidenum">
              <a:rPr lang="en-US" smtClean="0"/>
              <a:pPr/>
              <a:t>17</a:t>
            </a:fld>
            <a:endParaRPr lang="en-US"/>
          </a:p>
        </p:txBody>
      </p:sp>
    </p:spTree>
    <p:extLst>
      <p:ext uri="{BB962C8B-B14F-4D97-AF65-F5344CB8AC3E}">
        <p14:creationId xmlns:p14="http://schemas.microsoft.com/office/powerpoint/2010/main" val="734261519"/>
      </p:ext>
    </p:extLst>
  </p:cSld>
  <p:clrMapOvr>
    <a:masterClrMapping/>
  </p:clrMapOvr>
  <p:transition spd="med">
    <p:random/>
    <p:sndAc>
      <p:stSnd>
        <p:snd r:embed="rId3"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75F545-F8C7-9699-3871-AC9CE89032D7}"/>
              </a:ext>
            </a:extLst>
          </p:cNvPr>
          <p:cNvSpPr>
            <a:spLocks noGrp="1"/>
          </p:cNvSpPr>
          <p:nvPr>
            <p:ph type="title"/>
          </p:nvPr>
        </p:nvSpPr>
        <p:spPr/>
        <p:txBody>
          <a:bodyPr>
            <a:normAutofit fontScale="90000"/>
          </a:bodyPr>
          <a:lstStyle/>
          <a:p>
            <a:pPr>
              <a:lnSpc>
                <a:spcPct val="107000"/>
              </a:lnSpc>
              <a:spcBef>
                <a:spcPts val="1200"/>
              </a:spcBef>
              <a:spcAft>
                <a:spcPts val="0"/>
              </a:spcAft>
            </a:pPr>
            <a:r>
              <a:rPr lang="el-GR" sz="3100" b="1" kern="0" dirty="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rPr>
              <a:t>Έλεγχος Υποθέσεων για το Συντελεστή Συσχέτισης του </a:t>
            </a:r>
            <a:r>
              <a:rPr lang="el-GR" sz="3100" b="1" kern="0" dirty="0" err="1">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rPr>
              <a:t>Pearson</a:t>
            </a:r>
            <a:r>
              <a:rPr lang="el-GR" sz="7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l-GR" sz="7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8ACEC79E-1DCD-A9B1-4665-A91EFCEC51F3}"/>
                  </a:ext>
                </a:extLst>
              </p:cNvPr>
              <p:cNvSpPr>
                <a:spLocks noGrp="1"/>
              </p:cNvSpPr>
              <p:nvPr>
                <p:ph idx="1"/>
              </p:nvPr>
            </p:nvSpPr>
            <p:spPr>
              <a:xfrm>
                <a:off x="35496" y="1340768"/>
                <a:ext cx="9108504" cy="5517232"/>
              </a:xfrm>
            </p:spPr>
            <p:txBody>
              <a:bodyPr>
                <a:normAutofit/>
              </a:bodyPr>
              <a:lstStyle/>
              <a:p>
                <a:pPr algn="just">
                  <a:lnSpc>
                    <a:spcPct val="107000"/>
                  </a:lnSpc>
                  <a:spcAft>
                    <a:spcPts val="80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O </a:t>
                </a:r>
                <a:r>
                  <a:rPr lang="el-GR" sz="1800" dirty="0">
                    <a:effectLst/>
                    <a:latin typeface="Verdana" panose="020B0604030504040204" pitchFamily="34" charset="0"/>
                    <a:ea typeface="Calibri" panose="020F0502020204030204" pitchFamily="34" charset="0"/>
                    <a:cs typeface="Times New Roman" panose="02020603050405020304" pitchFamily="18" charset="0"/>
                  </a:rPr>
                  <a:t>στατιστικός έλεγχος του υιοθετείται προκειμένου να αποφανθούμε για τη στατιστική σημαντικότητα του συντελεστή συσχέτισης, δηλαδή της γραμμικής σχέσης μεταξύ δυο μεταβλητών χ και Υ.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Η βασική </a:t>
                </a:r>
                <a14:m>
                  <m:oMath xmlns:m="http://schemas.openxmlformats.org/officeDocument/2006/math">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𝛨</m:t>
                        </m:r>
                      </m:e>
                      <m:sub>
                        <m:r>
                          <a:rPr lang="el-GR" sz="1800">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l-GR" sz="1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1800" dirty="0">
                    <a:effectLst/>
                    <a:latin typeface="Verdana" panose="020B0604030504040204" pitchFamily="34" charset="0"/>
                    <a:ea typeface="Calibri" panose="020F0502020204030204" pitchFamily="34" charset="0"/>
                    <a:cs typeface="Times New Roman" panose="02020603050405020304" pitchFamily="18" charset="0"/>
                  </a:rPr>
                  <a:t>και εναλλακτική υπόθεση </a:t>
                </a:r>
                <a14:m>
                  <m:oMath xmlns:m="http://schemas.openxmlformats.org/officeDocument/2006/math">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𝛨</m:t>
                        </m:r>
                      </m:e>
                      <m:sub>
                        <m:r>
                          <a:rPr lang="el-GR" sz="18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1800" dirty="0">
                    <a:effectLst/>
                    <a:latin typeface="Verdana" panose="020B0604030504040204" pitchFamily="34" charset="0"/>
                    <a:ea typeface="Times New Roman" panose="02020603050405020304" pitchFamily="18" charset="0"/>
                    <a:cs typeface="Times New Roman" panose="02020603050405020304" pitchFamily="18" charset="0"/>
                  </a:rPr>
                  <a:t>, για τον κλασικό έλεγχο της στατιστικής σημαντικότητας της γραμμικής σχέσης μεταξύ δυο μεταβλητών, </a:t>
                </a:r>
                <a:r>
                  <a:rPr lang="el-GR" sz="1800" dirty="0">
                    <a:effectLst/>
                    <a:latin typeface="Verdana" panose="020B0604030504040204" pitchFamily="34" charset="0"/>
                    <a:ea typeface="Calibri" panose="020F0502020204030204" pitchFamily="34" charset="0"/>
                    <a:cs typeface="Times New Roman" panose="02020603050405020304" pitchFamily="18" charset="0"/>
                  </a:rPr>
                  <a:t>διατυπώνονται ως εξής: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𝛨</m:t>
                        </m:r>
                      </m:e>
                      <m:sub>
                        <m:r>
                          <a:rPr lang="el-GR" sz="1800">
                            <a:effectLst/>
                            <a:latin typeface="Cambria Math" panose="02040503050406030204" pitchFamily="18" charset="0"/>
                            <a:ea typeface="Calibri" panose="020F0502020204030204" pitchFamily="34" charset="0"/>
                            <a:cs typeface="Times New Roman" panose="02020603050405020304" pitchFamily="18" charset="0"/>
                          </a:rPr>
                          <m:t>0</m:t>
                        </m:r>
                      </m:sub>
                    </m:sSub>
                    <m:r>
                      <a:rPr lang="el-GR" sz="1800">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𝜌</m:t>
                    </m:r>
                    <m:r>
                      <a:rPr lang="el-GR" sz="180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𝛨</m:t>
                        </m:r>
                      </m:e>
                      <m:sub>
                        <m:r>
                          <a:rPr lang="el-GR" sz="1800">
                            <a:effectLst/>
                            <a:latin typeface="Cambria Math" panose="02040503050406030204" pitchFamily="18" charset="0"/>
                            <a:ea typeface="Calibri" panose="020F0502020204030204" pitchFamily="34" charset="0"/>
                            <a:cs typeface="Times New Roman" panose="02020603050405020304" pitchFamily="18" charset="0"/>
                          </a:rPr>
                          <m:t>1</m:t>
                        </m:r>
                      </m:sub>
                    </m:sSub>
                    <m:r>
                      <a:rPr lang="el-GR" sz="1800">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𝜌</m:t>
                    </m:r>
                    <m:r>
                      <a:rPr lang="el-GR" sz="180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 Η συνάρτηση ελέγχου είναι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𝑛</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a:effectLst/>
                            <a:latin typeface="Cambria Math" panose="02040503050406030204" pitchFamily="18" charset="0"/>
                            <a:ea typeface="Calibri" panose="020F0502020204030204" pitchFamily="34" charset="0"/>
                            <a:cs typeface="Times New Roman" panose="02020603050405020304" pitchFamily="18" charset="0"/>
                          </a:rPr>
                          <m:t>2</m:t>
                        </m:r>
                      </m:sub>
                    </m:sSub>
                    <m:r>
                      <a:rPr lang="el-GR"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𝑟</m:t>
                        </m:r>
                      </m:num>
                      <m:den>
                        <m:rad>
                          <m:radPr>
                            <m:deg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l-GR" sz="1800" i="1">
                                    <a:effectLst/>
                                    <a:latin typeface="Cambria Math" panose="02040503050406030204" pitchFamily="18" charset="0"/>
                                    <a:ea typeface="Calibri" panose="020F0502020204030204" pitchFamily="34" charset="0"/>
                                    <a:cs typeface="Times New Roman" panose="02020603050405020304" pitchFamily="18" charset="0"/>
                                  </a:rPr>
                                  <m:t>𝑛</m:t>
                                </m:r>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den>
                            </m:f>
                          </m:e>
                        </m:rad>
                      </m:den>
                    </m:f>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 Όπου </a:t>
                </a:r>
                <a:r>
                  <a:rPr lang="en-US" sz="1800" dirty="0">
                    <a:effectLst/>
                    <a:latin typeface="Verdana" panose="020B0604030504040204" pitchFamily="34" charset="0"/>
                    <a:ea typeface="Calibri" panose="020F0502020204030204" pitchFamily="34" charset="0"/>
                    <a:cs typeface="Times New Roman" panose="02020603050405020304" pitchFamily="18" charset="0"/>
                  </a:rPr>
                  <a:t>n </a:t>
                </a:r>
                <a:r>
                  <a:rPr lang="el-GR" sz="1800" dirty="0">
                    <a:effectLst/>
                    <a:latin typeface="Verdana" panose="020B0604030504040204" pitchFamily="34" charset="0"/>
                    <a:ea typeface="Calibri" panose="020F0502020204030204" pitchFamily="34" charset="0"/>
                    <a:cs typeface="Times New Roman" panose="02020603050405020304" pitchFamily="18" charset="0"/>
                  </a:rPr>
                  <a:t>το πλήθος των δεδομένων του δείγματος.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Θέση περιεχομένου 2">
                <a:extLst>
                  <a:ext uri="{FF2B5EF4-FFF2-40B4-BE49-F238E27FC236}">
                    <a16:creationId xmlns:a16="http://schemas.microsoft.com/office/drawing/2014/main" id="{8ACEC79E-1DCD-A9B1-4665-A91EFCEC51F3}"/>
                  </a:ext>
                </a:extLst>
              </p:cNvPr>
              <p:cNvSpPr>
                <a:spLocks noGrp="1" noRot="1" noChangeAspect="1" noMove="1" noResize="1" noEditPoints="1" noAdjustHandles="1" noChangeArrowheads="1" noChangeShapeType="1" noTextEdit="1"/>
              </p:cNvSpPr>
              <p:nvPr>
                <p:ph idx="1"/>
              </p:nvPr>
            </p:nvSpPr>
            <p:spPr>
              <a:xfrm>
                <a:off x="35496" y="1340768"/>
                <a:ext cx="9108504" cy="5517232"/>
              </a:xfrm>
              <a:blipFill>
                <a:blip r:embed="rId3"/>
                <a:stretch>
                  <a:fillRect l="-469" t="-773" r="-535"/>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37303871-9087-F8AA-1D8D-BE231E9396BB}"/>
              </a:ext>
            </a:extLst>
          </p:cNvPr>
          <p:cNvSpPr>
            <a:spLocks noGrp="1"/>
          </p:cNvSpPr>
          <p:nvPr>
            <p:ph type="sldNum" sz="quarter" idx="12"/>
          </p:nvPr>
        </p:nvSpPr>
        <p:spPr/>
        <p:txBody>
          <a:bodyPr/>
          <a:lstStyle/>
          <a:p>
            <a:fld id="{C7CDA661-3E7B-4125-98F6-00F4BFFC8ABE}" type="slidenum">
              <a:rPr lang="en-US" smtClean="0"/>
              <a:pPr/>
              <a:t>18</a:t>
            </a:fld>
            <a:endParaRPr lang="en-US"/>
          </a:p>
        </p:txBody>
      </p:sp>
    </p:spTree>
    <p:extLst>
      <p:ext uri="{BB962C8B-B14F-4D97-AF65-F5344CB8AC3E}">
        <p14:creationId xmlns:p14="http://schemas.microsoft.com/office/powerpoint/2010/main" val="336295033"/>
      </p:ext>
    </p:extLst>
  </p:cSld>
  <p:clrMapOvr>
    <a:masterClrMapping/>
  </p:clrMapOvr>
  <p:transition spd="med">
    <p:random/>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5E13481-0924-62B3-8621-1DAA7AA0BA2A}"/>
              </a:ext>
            </a:extLst>
          </p:cNvPr>
          <p:cNvSpPr>
            <a:spLocks noGrp="1"/>
          </p:cNvSpPr>
          <p:nvPr>
            <p:ph sz="half" idx="2"/>
          </p:nvPr>
        </p:nvSpPr>
        <p:spPr>
          <a:xfrm>
            <a:off x="0" y="44625"/>
            <a:ext cx="9108504" cy="1872208"/>
          </a:xfrm>
        </p:spPr>
        <p:txBody>
          <a:bodyPr>
            <a:normAutofit/>
          </a:bodyPr>
          <a:lstStyle/>
          <a:p>
            <a:pPr algn="just">
              <a:lnSpc>
                <a:spcPct val="90000"/>
              </a:lnSpc>
              <a:spcAft>
                <a:spcPts val="800"/>
              </a:spcAft>
            </a:pPr>
            <a:r>
              <a:rPr lang="el-GR" sz="2400" b="1" dirty="0">
                <a:effectLst/>
              </a:rPr>
              <a:t>Άσκηση</a:t>
            </a:r>
            <a:r>
              <a:rPr lang="en-US" sz="2400" b="1" dirty="0">
                <a:effectLst/>
              </a:rPr>
              <a:t>: </a:t>
            </a:r>
            <a:r>
              <a:rPr lang="el-GR" sz="2400" dirty="0">
                <a:effectLst/>
              </a:rPr>
              <a:t>Έστω τα παρακάτω δείγματα των μεταβλητών Χ και Υ, να υπολογιστεί ο συντελεστής συσχέτισης </a:t>
            </a:r>
            <a:r>
              <a:rPr lang="en-US" sz="2400" dirty="0">
                <a:effectLst/>
              </a:rPr>
              <a:t>r </a:t>
            </a:r>
            <a:r>
              <a:rPr lang="el-GR" sz="2400" dirty="0">
                <a:effectLst/>
              </a:rPr>
              <a:t>και να πραγματοποιηθεί ο έλεγχος της σημαντικότητάς του, σε επίπεδο σημαντικότητας 1 %. </a:t>
            </a:r>
          </a:p>
          <a:p>
            <a:pPr>
              <a:lnSpc>
                <a:spcPct val="90000"/>
              </a:lnSpc>
            </a:pPr>
            <a:endParaRPr lang="el-GR" sz="2600" dirty="0"/>
          </a:p>
        </p:txBody>
      </p:sp>
      <p:sp>
        <p:nvSpPr>
          <p:cNvPr id="4" name="Θέση αριθμού διαφάνειας 3">
            <a:extLst>
              <a:ext uri="{FF2B5EF4-FFF2-40B4-BE49-F238E27FC236}">
                <a16:creationId xmlns:a16="http://schemas.microsoft.com/office/drawing/2014/main" id="{6BF04E5F-22DE-3638-69E7-6D66FF8E8CE9}"/>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C7CDA661-3E7B-4125-98F6-00F4BFFC8ABE}" type="slidenum">
              <a:rPr lang="en-US" smtClean="0"/>
              <a:pPr>
                <a:spcAft>
                  <a:spcPts val="600"/>
                </a:spcAft>
              </a:pPr>
              <a:t>19</a:t>
            </a:fld>
            <a:endParaRPr lang="en-US"/>
          </a:p>
        </p:txBody>
      </p:sp>
      <p:graphicFrame>
        <p:nvGraphicFramePr>
          <p:cNvPr id="5" name="Πίνακας 4">
            <a:extLst>
              <a:ext uri="{FF2B5EF4-FFF2-40B4-BE49-F238E27FC236}">
                <a16:creationId xmlns:a16="http://schemas.microsoft.com/office/drawing/2014/main" id="{05802E98-7A73-7A80-9765-32B8B8B4D45E}"/>
              </a:ext>
            </a:extLst>
          </p:cNvPr>
          <p:cNvGraphicFramePr>
            <a:graphicFrameLocks noGrp="1"/>
          </p:cNvGraphicFramePr>
          <p:nvPr>
            <p:extLst>
              <p:ext uri="{D42A27DB-BD31-4B8C-83A1-F6EECF244321}">
                <p14:modId xmlns:p14="http://schemas.microsoft.com/office/powerpoint/2010/main" val="3003086219"/>
              </p:ext>
            </p:extLst>
          </p:nvPr>
        </p:nvGraphicFramePr>
        <p:xfrm>
          <a:off x="1059721" y="1600200"/>
          <a:ext cx="2833558" cy="4525968"/>
        </p:xfrm>
        <a:graphic>
          <a:graphicData uri="http://schemas.openxmlformats.org/drawingml/2006/table">
            <a:tbl>
              <a:tblPr firstRow="1" bandRow="1">
                <a:tableStyleId>{5C22544A-7EE6-4342-B048-85BDC9FD1C3A}</a:tableStyleId>
              </a:tblPr>
              <a:tblGrid>
                <a:gridCol w="1416779">
                  <a:extLst>
                    <a:ext uri="{9D8B030D-6E8A-4147-A177-3AD203B41FA5}">
                      <a16:colId xmlns:a16="http://schemas.microsoft.com/office/drawing/2014/main" val="2848259111"/>
                    </a:ext>
                  </a:extLst>
                </a:gridCol>
                <a:gridCol w="1416779">
                  <a:extLst>
                    <a:ext uri="{9D8B030D-6E8A-4147-A177-3AD203B41FA5}">
                      <a16:colId xmlns:a16="http://schemas.microsoft.com/office/drawing/2014/main" val="1834450726"/>
                    </a:ext>
                  </a:extLst>
                </a:gridCol>
              </a:tblGrid>
              <a:tr h="565746">
                <a:tc>
                  <a:txBody>
                    <a:bodyPr/>
                    <a:lstStyle/>
                    <a:p>
                      <a:pPr algn="ctr" fontAlgn="b"/>
                      <a:r>
                        <a:rPr lang="el-GR" sz="3000" u="none" strike="noStrike">
                          <a:effectLst/>
                        </a:rPr>
                        <a:t> Χ</a:t>
                      </a:r>
                      <a:endParaRPr lang="el-GR" sz="3000" b="0" i="0" u="none" strike="noStrike">
                        <a:solidFill>
                          <a:srgbClr val="000000"/>
                        </a:solidFill>
                        <a:effectLst/>
                        <a:latin typeface="Calibri" panose="020F0502020204030204" pitchFamily="34" charset="0"/>
                      </a:endParaRPr>
                    </a:p>
                  </a:txBody>
                  <a:tcPr marL="7439" marR="7439" marT="7439" marB="0" anchor="b"/>
                </a:tc>
                <a:tc>
                  <a:txBody>
                    <a:bodyPr/>
                    <a:lstStyle/>
                    <a:p>
                      <a:pPr algn="ctr" fontAlgn="b"/>
                      <a:r>
                        <a:rPr lang="el-GR" sz="3000" u="none" strike="noStrike">
                          <a:effectLst/>
                        </a:rPr>
                        <a:t> Υ </a:t>
                      </a:r>
                      <a:endParaRPr lang="el-GR" sz="3000" b="0" i="0" u="none" strike="noStrike">
                        <a:solidFill>
                          <a:srgbClr val="000000"/>
                        </a:solidFill>
                        <a:effectLst/>
                        <a:latin typeface="Calibri" panose="020F0502020204030204" pitchFamily="34" charset="0"/>
                      </a:endParaRPr>
                    </a:p>
                  </a:txBody>
                  <a:tcPr marL="7439" marR="7439" marT="7439" marB="0" anchor="b"/>
                </a:tc>
                <a:extLst>
                  <a:ext uri="{0D108BD9-81ED-4DB2-BD59-A6C34878D82A}">
                    <a16:rowId xmlns:a16="http://schemas.microsoft.com/office/drawing/2014/main" val="4131222909"/>
                  </a:ext>
                </a:extLst>
              </a:tr>
              <a:tr h="565746">
                <a:tc>
                  <a:txBody>
                    <a:bodyPr/>
                    <a:lstStyle/>
                    <a:p>
                      <a:pPr algn="ctr" fontAlgn="b"/>
                      <a:r>
                        <a:rPr lang="el-GR" sz="3000" u="none" strike="noStrike">
                          <a:effectLst/>
                        </a:rPr>
                        <a:t>1</a:t>
                      </a:r>
                      <a:endParaRPr lang="el-GR" sz="3000" b="0" i="0" u="none" strike="noStrike">
                        <a:solidFill>
                          <a:srgbClr val="000000"/>
                        </a:solidFill>
                        <a:effectLst/>
                        <a:latin typeface="Calibri" panose="020F0502020204030204" pitchFamily="34" charset="0"/>
                      </a:endParaRPr>
                    </a:p>
                  </a:txBody>
                  <a:tcPr marL="7439" marR="7439" marT="7439" marB="0" anchor="b"/>
                </a:tc>
                <a:tc>
                  <a:txBody>
                    <a:bodyPr/>
                    <a:lstStyle/>
                    <a:p>
                      <a:pPr algn="ctr" fontAlgn="b"/>
                      <a:r>
                        <a:rPr lang="el-GR" sz="3000" u="none" strike="noStrike">
                          <a:effectLst/>
                        </a:rPr>
                        <a:t>14</a:t>
                      </a:r>
                      <a:endParaRPr lang="el-GR" sz="3000" b="0" i="0" u="none" strike="noStrike">
                        <a:solidFill>
                          <a:srgbClr val="000000"/>
                        </a:solidFill>
                        <a:effectLst/>
                        <a:latin typeface="Calibri" panose="020F0502020204030204" pitchFamily="34" charset="0"/>
                      </a:endParaRPr>
                    </a:p>
                  </a:txBody>
                  <a:tcPr marL="7439" marR="7439" marT="7439" marB="0" anchor="b"/>
                </a:tc>
                <a:extLst>
                  <a:ext uri="{0D108BD9-81ED-4DB2-BD59-A6C34878D82A}">
                    <a16:rowId xmlns:a16="http://schemas.microsoft.com/office/drawing/2014/main" val="2871864234"/>
                  </a:ext>
                </a:extLst>
              </a:tr>
              <a:tr h="565746">
                <a:tc>
                  <a:txBody>
                    <a:bodyPr/>
                    <a:lstStyle/>
                    <a:p>
                      <a:pPr algn="ctr" fontAlgn="b"/>
                      <a:r>
                        <a:rPr lang="el-GR" sz="3000" u="none" strike="noStrike">
                          <a:effectLst/>
                        </a:rPr>
                        <a:t>3</a:t>
                      </a:r>
                      <a:endParaRPr lang="el-GR" sz="3000" b="0" i="0" u="none" strike="noStrike">
                        <a:solidFill>
                          <a:srgbClr val="000000"/>
                        </a:solidFill>
                        <a:effectLst/>
                        <a:latin typeface="Calibri" panose="020F0502020204030204" pitchFamily="34" charset="0"/>
                      </a:endParaRPr>
                    </a:p>
                  </a:txBody>
                  <a:tcPr marL="7439" marR="7439" marT="7439" marB="0" anchor="b"/>
                </a:tc>
                <a:tc>
                  <a:txBody>
                    <a:bodyPr/>
                    <a:lstStyle/>
                    <a:p>
                      <a:pPr algn="ctr" fontAlgn="b"/>
                      <a:r>
                        <a:rPr lang="el-GR" sz="3000" u="none" strike="noStrike">
                          <a:effectLst/>
                        </a:rPr>
                        <a:t>7</a:t>
                      </a:r>
                      <a:endParaRPr lang="el-GR" sz="3000" b="0" i="0" u="none" strike="noStrike">
                        <a:solidFill>
                          <a:srgbClr val="000000"/>
                        </a:solidFill>
                        <a:effectLst/>
                        <a:latin typeface="Calibri" panose="020F0502020204030204" pitchFamily="34" charset="0"/>
                      </a:endParaRPr>
                    </a:p>
                  </a:txBody>
                  <a:tcPr marL="7439" marR="7439" marT="7439" marB="0" anchor="b"/>
                </a:tc>
                <a:extLst>
                  <a:ext uri="{0D108BD9-81ED-4DB2-BD59-A6C34878D82A}">
                    <a16:rowId xmlns:a16="http://schemas.microsoft.com/office/drawing/2014/main" val="1106598807"/>
                  </a:ext>
                </a:extLst>
              </a:tr>
              <a:tr h="565746">
                <a:tc>
                  <a:txBody>
                    <a:bodyPr/>
                    <a:lstStyle/>
                    <a:p>
                      <a:pPr algn="ctr" fontAlgn="b"/>
                      <a:r>
                        <a:rPr lang="el-GR" sz="3000" u="none" strike="noStrike">
                          <a:effectLst/>
                        </a:rPr>
                        <a:t>6</a:t>
                      </a:r>
                      <a:endParaRPr lang="el-GR" sz="3000" b="0" i="0" u="none" strike="noStrike">
                        <a:solidFill>
                          <a:srgbClr val="000000"/>
                        </a:solidFill>
                        <a:effectLst/>
                        <a:latin typeface="Calibri" panose="020F0502020204030204" pitchFamily="34" charset="0"/>
                      </a:endParaRPr>
                    </a:p>
                  </a:txBody>
                  <a:tcPr marL="7439" marR="7439" marT="7439" marB="0" anchor="b"/>
                </a:tc>
                <a:tc>
                  <a:txBody>
                    <a:bodyPr/>
                    <a:lstStyle/>
                    <a:p>
                      <a:pPr algn="ctr" fontAlgn="b"/>
                      <a:r>
                        <a:rPr lang="el-GR" sz="3000" u="none" strike="noStrike">
                          <a:effectLst/>
                        </a:rPr>
                        <a:t>9</a:t>
                      </a:r>
                      <a:endParaRPr lang="el-GR" sz="3000" b="0" i="0" u="none" strike="noStrike">
                        <a:solidFill>
                          <a:srgbClr val="000000"/>
                        </a:solidFill>
                        <a:effectLst/>
                        <a:latin typeface="Calibri" panose="020F0502020204030204" pitchFamily="34" charset="0"/>
                      </a:endParaRPr>
                    </a:p>
                  </a:txBody>
                  <a:tcPr marL="7439" marR="7439" marT="7439" marB="0" anchor="b"/>
                </a:tc>
                <a:extLst>
                  <a:ext uri="{0D108BD9-81ED-4DB2-BD59-A6C34878D82A}">
                    <a16:rowId xmlns:a16="http://schemas.microsoft.com/office/drawing/2014/main" val="937052385"/>
                  </a:ext>
                </a:extLst>
              </a:tr>
              <a:tr h="565746">
                <a:tc>
                  <a:txBody>
                    <a:bodyPr/>
                    <a:lstStyle/>
                    <a:p>
                      <a:pPr algn="ctr" fontAlgn="b"/>
                      <a:r>
                        <a:rPr lang="el-GR" sz="3000" u="none" strike="noStrike">
                          <a:effectLst/>
                        </a:rPr>
                        <a:t>10</a:t>
                      </a:r>
                      <a:endParaRPr lang="el-GR" sz="3000" b="0" i="0" u="none" strike="noStrike">
                        <a:solidFill>
                          <a:srgbClr val="000000"/>
                        </a:solidFill>
                        <a:effectLst/>
                        <a:latin typeface="Calibri" panose="020F0502020204030204" pitchFamily="34" charset="0"/>
                      </a:endParaRPr>
                    </a:p>
                  </a:txBody>
                  <a:tcPr marL="7439" marR="7439" marT="7439" marB="0" anchor="b"/>
                </a:tc>
                <a:tc>
                  <a:txBody>
                    <a:bodyPr/>
                    <a:lstStyle/>
                    <a:p>
                      <a:pPr algn="ctr" fontAlgn="b"/>
                      <a:r>
                        <a:rPr lang="el-GR" sz="3000" u="none" strike="noStrike">
                          <a:effectLst/>
                        </a:rPr>
                        <a:t>4</a:t>
                      </a:r>
                      <a:endParaRPr lang="el-GR" sz="3000" b="0" i="0" u="none" strike="noStrike">
                        <a:solidFill>
                          <a:srgbClr val="000000"/>
                        </a:solidFill>
                        <a:effectLst/>
                        <a:latin typeface="Calibri" panose="020F0502020204030204" pitchFamily="34" charset="0"/>
                      </a:endParaRPr>
                    </a:p>
                  </a:txBody>
                  <a:tcPr marL="7439" marR="7439" marT="7439" marB="0" anchor="b"/>
                </a:tc>
                <a:extLst>
                  <a:ext uri="{0D108BD9-81ED-4DB2-BD59-A6C34878D82A}">
                    <a16:rowId xmlns:a16="http://schemas.microsoft.com/office/drawing/2014/main" val="4059519215"/>
                  </a:ext>
                </a:extLst>
              </a:tr>
              <a:tr h="565746">
                <a:tc>
                  <a:txBody>
                    <a:bodyPr/>
                    <a:lstStyle/>
                    <a:p>
                      <a:pPr algn="ctr" fontAlgn="b"/>
                      <a:r>
                        <a:rPr lang="el-GR" sz="3000" u="none" strike="noStrike">
                          <a:effectLst/>
                        </a:rPr>
                        <a:t>8</a:t>
                      </a:r>
                      <a:endParaRPr lang="el-GR" sz="3000" b="0" i="0" u="none" strike="noStrike">
                        <a:solidFill>
                          <a:srgbClr val="000000"/>
                        </a:solidFill>
                        <a:effectLst/>
                        <a:latin typeface="Calibri" panose="020F0502020204030204" pitchFamily="34" charset="0"/>
                      </a:endParaRPr>
                    </a:p>
                  </a:txBody>
                  <a:tcPr marL="7439" marR="7439" marT="7439" marB="0" anchor="b"/>
                </a:tc>
                <a:tc>
                  <a:txBody>
                    <a:bodyPr/>
                    <a:lstStyle/>
                    <a:p>
                      <a:pPr algn="ctr" fontAlgn="b"/>
                      <a:r>
                        <a:rPr lang="el-GR" sz="3000" u="none" strike="noStrike">
                          <a:effectLst/>
                        </a:rPr>
                        <a:t>1</a:t>
                      </a:r>
                      <a:endParaRPr lang="el-GR" sz="3000" b="0" i="0" u="none" strike="noStrike">
                        <a:solidFill>
                          <a:srgbClr val="000000"/>
                        </a:solidFill>
                        <a:effectLst/>
                        <a:latin typeface="Calibri" panose="020F0502020204030204" pitchFamily="34" charset="0"/>
                      </a:endParaRPr>
                    </a:p>
                  </a:txBody>
                  <a:tcPr marL="7439" marR="7439" marT="7439" marB="0" anchor="b"/>
                </a:tc>
                <a:extLst>
                  <a:ext uri="{0D108BD9-81ED-4DB2-BD59-A6C34878D82A}">
                    <a16:rowId xmlns:a16="http://schemas.microsoft.com/office/drawing/2014/main" val="3385356862"/>
                  </a:ext>
                </a:extLst>
              </a:tr>
              <a:tr h="565746">
                <a:tc>
                  <a:txBody>
                    <a:bodyPr/>
                    <a:lstStyle/>
                    <a:p>
                      <a:pPr algn="ctr" fontAlgn="b"/>
                      <a:r>
                        <a:rPr lang="el-GR" sz="3000" u="none" strike="noStrike">
                          <a:effectLst/>
                        </a:rPr>
                        <a:t>12</a:t>
                      </a:r>
                      <a:endParaRPr lang="el-GR" sz="3000" b="0" i="0" u="none" strike="noStrike">
                        <a:solidFill>
                          <a:srgbClr val="000000"/>
                        </a:solidFill>
                        <a:effectLst/>
                        <a:latin typeface="Calibri" panose="020F0502020204030204" pitchFamily="34" charset="0"/>
                      </a:endParaRPr>
                    </a:p>
                  </a:txBody>
                  <a:tcPr marL="7439" marR="7439" marT="7439" marB="0" anchor="b"/>
                </a:tc>
                <a:tc>
                  <a:txBody>
                    <a:bodyPr/>
                    <a:lstStyle/>
                    <a:p>
                      <a:pPr algn="ctr" fontAlgn="b"/>
                      <a:r>
                        <a:rPr lang="el-GR" sz="3000" u="none" strike="noStrike">
                          <a:effectLst/>
                        </a:rPr>
                        <a:t>2</a:t>
                      </a:r>
                      <a:endParaRPr lang="el-GR" sz="3000" b="0" i="0" u="none" strike="noStrike">
                        <a:solidFill>
                          <a:srgbClr val="000000"/>
                        </a:solidFill>
                        <a:effectLst/>
                        <a:latin typeface="Calibri" panose="020F0502020204030204" pitchFamily="34" charset="0"/>
                      </a:endParaRPr>
                    </a:p>
                  </a:txBody>
                  <a:tcPr marL="7439" marR="7439" marT="7439" marB="0" anchor="b"/>
                </a:tc>
                <a:extLst>
                  <a:ext uri="{0D108BD9-81ED-4DB2-BD59-A6C34878D82A}">
                    <a16:rowId xmlns:a16="http://schemas.microsoft.com/office/drawing/2014/main" val="3232718587"/>
                  </a:ext>
                </a:extLst>
              </a:tr>
              <a:tr h="565746">
                <a:tc>
                  <a:txBody>
                    <a:bodyPr/>
                    <a:lstStyle/>
                    <a:p>
                      <a:pPr algn="ctr" fontAlgn="b"/>
                      <a:r>
                        <a:rPr lang="el-GR" sz="3000" u="none" strike="noStrike">
                          <a:effectLst/>
                        </a:rPr>
                        <a:t>40</a:t>
                      </a:r>
                      <a:endParaRPr lang="el-GR" sz="3000" b="1" i="0" u="none" strike="noStrike">
                        <a:solidFill>
                          <a:srgbClr val="000000"/>
                        </a:solidFill>
                        <a:effectLst/>
                        <a:latin typeface="Calibri" panose="020F0502020204030204" pitchFamily="34" charset="0"/>
                      </a:endParaRPr>
                    </a:p>
                  </a:txBody>
                  <a:tcPr marL="7439" marR="7439" marT="7439" marB="0" anchor="b"/>
                </a:tc>
                <a:tc>
                  <a:txBody>
                    <a:bodyPr/>
                    <a:lstStyle/>
                    <a:p>
                      <a:pPr algn="ctr" fontAlgn="b"/>
                      <a:r>
                        <a:rPr lang="el-GR" sz="3000" u="none" strike="noStrike" dirty="0">
                          <a:effectLst/>
                        </a:rPr>
                        <a:t>37</a:t>
                      </a:r>
                      <a:endParaRPr lang="el-GR" sz="3000" b="1" i="0" u="none" strike="noStrike" dirty="0">
                        <a:solidFill>
                          <a:srgbClr val="000000"/>
                        </a:solidFill>
                        <a:effectLst/>
                        <a:latin typeface="Calibri" panose="020F0502020204030204" pitchFamily="34" charset="0"/>
                      </a:endParaRPr>
                    </a:p>
                  </a:txBody>
                  <a:tcPr marL="7439" marR="7439" marT="7439" marB="0" anchor="b"/>
                </a:tc>
                <a:extLst>
                  <a:ext uri="{0D108BD9-81ED-4DB2-BD59-A6C34878D82A}">
                    <a16:rowId xmlns:a16="http://schemas.microsoft.com/office/drawing/2014/main" val="1377765222"/>
                  </a:ext>
                </a:extLst>
              </a:tr>
            </a:tbl>
          </a:graphicData>
        </a:graphic>
      </p:graphicFrame>
    </p:spTree>
    <p:extLst>
      <p:ext uri="{BB962C8B-B14F-4D97-AF65-F5344CB8AC3E}">
        <p14:creationId xmlns:p14="http://schemas.microsoft.com/office/powerpoint/2010/main" val="1966362564"/>
      </p:ext>
    </p:extLst>
  </p:cSld>
  <p:clrMapOvr>
    <a:masterClrMapping/>
  </p:clrMapOvr>
  <p:transition spd="med">
    <p:random/>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685800" y="0"/>
            <a:ext cx="7772400" cy="762000"/>
          </a:xfrm>
        </p:spPr>
        <p:txBody>
          <a:bodyPr/>
          <a:lstStyle/>
          <a:p>
            <a:pPr algn="ctr"/>
            <a:r>
              <a:rPr lang="el-GR" b="1" dirty="0" err="1"/>
              <a:t>Συνδιακύμανση</a:t>
            </a:r>
            <a:r>
              <a:rPr lang="el-GR" dirty="0"/>
              <a:t> </a:t>
            </a:r>
          </a:p>
        </p:txBody>
      </p:sp>
      <mc:AlternateContent xmlns:mc="http://schemas.openxmlformats.org/markup-compatibility/2006" xmlns:a14="http://schemas.microsoft.com/office/drawing/2010/main">
        <mc:Choice Requires="a14">
          <p:sp>
            <p:nvSpPr>
              <p:cNvPr id="692227" name="Rectangle 3"/>
              <p:cNvSpPr>
                <a:spLocks noGrp="1" noChangeArrowheads="1"/>
              </p:cNvSpPr>
              <p:nvPr>
                <p:ph idx="1"/>
              </p:nvPr>
            </p:nvSpPr>
            <p:spPr>
              <a:xfrm>
                <a:off x="0" y="764704"/>
                <a:ext cx="9144000" cy="6093296"/>
              </a:xfrm>
              <a:solidFill>
                <a:srgbClr val="FFFFFF"/>
              </a:solidFill>
            </p:spPr>
            <p:txBody>
              <a:bodyPr>
                <a:normAutofit/>
              </a:bodyPr>
              <a:lstStyle/>
              <a:p>
                <a:pPr algn="just">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Η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a:t>
                </a: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Covariance</a:t>
                </a:r>
                <a:r>
                  <a:rPr lang="el-GR" sz="2400" dirty="0">
                    <a:effectLst/>
                    <a:latin typeface="Calibri" panose="020F0502020204030204" pitchFamily="34" charset="0"/>
                    <a:ea typeface="Calibri" panose="020F0502020204030204" pitchFamily="34" charset="0"/>
                    <a:cs typeface="Times New Roman" panose="02020603050405020304" pitchFamily="18" charset="0"/>
                  </a:rPr>
                  <a:t>) μετρά το βαθμό στον οποίο η απόκλιση της μιας μεταβλητής από τον αριθμητικό της μέσο σχετίζεται με την απόκλιση της άλλης μεταβλητής από τον δικό της αριθμητικό μέσο. </a:t>
                </a:r>
              </a:p>
              <a:p>
                <a:pPr algn="just">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Η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a:t>
                </a:r>
                <a:r>
                  <a:rPr lang="el-GR" sz="2400" dirty="0">
                    <a:effectLst/>
                    <a:latin typeface="Calibri" panose="020F0502020204030204" pitchFamily="34" charset="0"/>
                    <a:ea typeface="Calibri" panose="020F0502020204030204" pitchFamily="34" charset="0"/>
                    <a:cs typeface="Times New Roman" panose="02020603050405020304" pitchFamily="18" charset="0"/>
                  </a:rPr>
                  <a:t> γενικότερα μετρά την κατεύθυνση της γραμμικής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συμμεταβολής</a:t>
                </a:r>
                <a:r>
                  <a:rPr lang="el-GR" sz="2400" dirty="0">
                    <a:effectLst/>
                    <a:latin typeface="Calibri" panose="020F0502020204030204" pitchFamily="34" charset="0"/>
                    <a:ea typeface="Calibri" panose="020F0502020204030204" pitchFamily="34" charset="0"/>
                    <a:cs typeface="Times New Roman" panose="02020603050405020304" pitchFamily="18" charset="0"/>
                  </a:rPr>
                  <a:t> δυο  υπό εξέταση μεταβλητών.  </a:t>
                </a:r>
              </a:p>
              <a:p>
                <a:pPr algn="just">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Ο μαθηματικός τύπος που εκφράζει τη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a:t>
                </a:r>
                <a:r>
                  <a:rPr lang="el-GR" sz="2400" dirty="0">
                    <a:effectLst/>
                    <a:latin typeface="Calibri" panose="020F0502020204030204" pitchFamily="34" charset="0"/>
                    <a:ea typeface="Calibri" panose="020F0502020204030204" pitchFamily="34" charset="0"/>
                    <a:cs typeface="Times New Roman" panose="02020603050405020304" pitchFamily="18" charset="0"/>
                  </a:rPr>
                  <a:t> είναι: </a:t>
                </a:r>
              </a:p>
              <a:p>
                <a:pPr algn="just">
                  <a:lnSpc>
                    <a:spcPct val="107000"/>
                  </a:lnSpc>
                  <a:spcAft>
                    <a:spcPts val="8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𝑋𝑌</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l-GR" sz="2400" i="1">
                        <a:effectLst/>
                        <a:latin typeface="Cambria Math" panose="02040503050406030204" pitchFamily="18" charset="0"/>
                        <a:ea typeface="Calibri" panose="020F0502020204030204" pitchFamily="34" charset="0"/>
                        <a:cs typeface="Times New Roman" panose="02020603050405020304" pitchFamily="18" charset="0"/>
                      </a:rPr>
                      <m:t>𝐶𝑜𝑣</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l-GR" sz="2400" i="1">
                        <a:effectLst/>
                        <a:latin typeface="Cambria Math" panose="02040503050406030204" pitchFamily="18" charset="0"/>
                        <a:ea typeface="Calibri" panose="020F0502020204030204" pitchFamily="34" charset="0"/>
                        <a:cs typeface="Times New Roman" panose="02020603050405020304" pitchFamily="18" charset="0"/>
                      </a:rPr>
                      <m:t>𝑋</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l-GR" sz="2400" i="1">
                        <a:effectLst/>
                        <a:latin typeface="Cambria Math" panose="02040503050406030204" pitchFamily="18" charset="0"/>
                        <a:ea typeface="Calibri" panose="020F0502020204030204" pitchFamily="34" charset="0"/>
                        <a:cs typeface="Times New Roman" panose="02020603050405020304" pitchFamily="18" charset="0"/>
                      </a:rPr>
                      <m:t>𝑌</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l-GR" sz="2400" i="1">
                            <a:effectLst/>
                            <a:latin typeface="Cambria Math" panose="02040503050406030204" pitchFamily="18" charset="0"/>
                            <a:ea typeface="Calibri" panose="020F0502020204030204" pitchFamily="34" charset="0"/>
                            <a:cs typeface="Times New Roman" panose="02020603050405020304" pitchFamily="18" charset="0"/>
                          </a:rPr>
                          <m:t>𝑁</m:t>
                        </m:r>
                      </m:den>
                    </m:f>
                    <m:nary>
                      <m:naryPr>
                        <m:chr m:val="∑"/>
                        <m:limLoc m:val="undOvr"/>
                        <m:subHide m:val="on"/>
                        <m:supHide m:val="on"/>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l-G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2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l-GR" sz="24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l-GR" sz="24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24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a:t>
                </a:r>
                <a:r>
                  <a:rPr lang="el-GR" sz="2400" dirty="0">
                    <a:effectLst/>
                    <a:latin typeface="Calibri" panose="020F0502020204030204" pitchFamily="34" charset="0"/>
                    <a:ea typeface="Calibri" panose="020F0502020204030204" pitchFamily="34" charset="0"/>
                    <a:cs typeface="Times New Roman" panose="02020603050405020304" pitchFamily="18" charset="0"/>
                  </a:rPr>
                  <a:t>: το πλήθος των παρατηρήσεων του πληθυσμού</a:t>
                </a:r>
              </a:p>
              <a:p>
                <a:pPr algn="just">
                  <a:lnSpc>
                    <a:spcPct val="107000"/>
                  </a:lnSpc>
                  <a:spcAft>
                    <a:spcPts val="800"/>
                  </a:spcAft>
                </a:pPr>
                <a14:m>
                  <m:oMath xmlns:m="http://schemas.openxmlformats.org/officeDocument/2006/math">
                    <m:sSub>
                      <m:sSub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l-GR" sz="2400" i="1">
                            <a:effectLst/>
                            <a:latin typeface="Cambria Math" panose="02040503050406030204" pitchFamily="18" charset="0"/>
                            <a:ea typeface="Calibri" panose="020F0502020204030204" pitchFamily="34" charset="0"/>
                            <a:cs typeface="Times New Roman" panose="02020603050405020304" pitchFamily="18" charset="0"/>
                          </a:rPr>
                          <m:t>𝑋</m:t>
                        </m:r>
                      </m:sub>
                    </m:sSub>
                  </m:oMath>
                </a14:m>
                <a:r>
                  <a:rPr lang="el-GR" sz="2400" dirty="0">
                    <a:effectLst/>
                    <a:latin typeface="Calibri" panose="020F0502020204030204" pitchFamily="34" charset="0"/>
                    <a:ea typeface="Calibri" panose="020F0502020204030204" pitchFamily="34" charset="0"/>
                    <a:cs typeface="Times New Roman" panose="02020603050405020304" pitchFamily="18" charset="0"/>
                  </a:rPr>
                  <a:t>: Μέση τιμή της μεταβλητής Χ</a:t>
                </a:r>
              </a:p>
              <a:p>
                <a:pPr algn="just">
                  <a:lnSpc>
                    <a:spcPct val="107000"/>
                  </a:lnSpc>
                  <a:spcAft>
                    <a:spcPts val="800"/>
                  </a:spcAft>
                </a:pPr>
                <a14:m>
                  <m:oMath xmlns:m="http://schemas.openxmlformats.org/officeDocument/2006/math">
                    <m:sSub>
                      <m:sSub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𝑌</m:t>
                        </m:r>
                      </m:sub>
                    </m:sSub>
                  </m:oMath>
                </a14:m>
                <a:r>
                  <a:rPr lang="el-GR"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2400" dirty="0">
                    <a:effectLst/>
                    <a:latin typeface="Calibri" panose="020F0502020204030204" pitchFamily="34" charset="0"/>
                    <a:ea typeface="Calibri" panose="020F0502020204030204" pitchFamily="34" charset="0"/>
                    <a:cs typeface="Times New Roman" panose="02020603050405020304" pitchFamily="18" charset="0"/>
                  </a:rPr>
                  <a:t> Μέση τιμή της μεταβλητής Υ</a:t>
                </a:r>
              </a:p>
            </p:txBody>
          </p:sp>
        </mc:Choice>
        <mc:Fallback xmlns="">
          <p:sp>
            <p:nvSpPr>
              <p:cNvPr id="692227" name="Rectangle 3"/>
              <p:cNvSpPr>
                <a:spLocks noGrp="1" noRot="1" noChangeAspect="1" noMove="1" noResize="1" noEditPoints="1" noAdjustHandles="1" noChangeArrowheads="1" noChangeShapeType="1" noTextEdit="1"/>
              </p:cNvSpPr>
              <p:nvPr>
                <p:ph idx="1"/>
              </p:nvPr>
            </p:nvSpPr>
            <p:spPr>
              <a:xfrm>
                <a:off x="0" y="764704"/>
                <a:ext cx="9144000" cy="6093296"/>
              </a:xfrm>
              <a:blipFill>
                <a:blip r:embed="rId3"/>
                <a:stretch>
                  <a:fillRect l="-867" t="-700" r="-1000"/>
                </a:stretch>
              </a:blipFill>
            </p:spPr>
            <p:txBody>
              <a:bodyPr/>
              <a:lstStyle/>
              <a:p>
                <a:r>
                  <a:rPr lang="el-GR">
                    <a:noFill/>
                  </a:rPr>
                  <a:t> </a:t>
                </a:r>
              </a:p>
            </p:txBody>
          </p:sp>
        </mc:Fallback>
      </mc:AlternateContent>
      <p:sp>
        <p:nvSpPr>
          <p:cNvPr id="7" name="6 - Θέση αριθμού διαφάνειας"/>
          <p:cNvSpPr>
            <a:spLocks noGrp="1"/>
          </p:cNvSpPr>
          <p:nvPr>
            <p:ph type="sldNum" sz="quarter" idx="12"/>
          </p:nvPr>
        </p:nvSpPr>
        <p:spPr/>
        <p:txBody>
          <a:bodyPr/>
          <a:lstStyle/>
          <a:p>
            <a:fld id="{C7CDA661-3E7B-4125-98F6-00F4BFFC8ABE}" type="slidenum">
              <a:rPr lang="en-US" smtClean="0"/>
              <a:pPr/>
              <a:t>2</a:t>
            </a:fld>
            <a:endParaRPr lang="en-US"/>
          </a:p>
        </p:txBody>
      </p:sp>
    </p:spTree>
    <p:extLst>
      <p:ext uri="{BB962C8B-B14F-4D97-AF65-F5344CB8AC3E}">
        <p14:creationId xmlns:p14="http://schemas.microsoft.com/office/powerpoint/2010/main" val="1456933428"/>
      </p:ext>
    </p:extLst>
  </p:cSld>
  <p:clrMapOvr>
    <a:masterClrMapping/>
  </p:clrMapOvr>
  <p:transition spd="med">
    <p:random/>
    <p:sndAc>
      <p:stSnd>
        <p:snd r:embed="rId2"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C7C88F03-8EA3-7F6B-2B71-9AEBA9EA9AC1}"/>
                  </a:ext>
                </a:extLst>
              </p:cNvPr>
              <p:cNvSpPr>
                <a:spLocks noGrp="1"/>
              </p:cNvSpPr>
              <p:nvPr>
                <p:ph type="title"/>
              </p:nvPr>
            </p:nvSpPr>
            <p:spPr>
              <a:xfrm>
                <a:off x="395536" y="5373216"/>
                <a:ext cx="8229600" cy="1143000"/>
              </a:xfrm>
            </p:spPr>
            <p:txBody>
              <a:bodyPr anchor="ctr">
                <a:normAutofit/>
              </a:bodyPr>
              <a:lstStyle/>
              <a:p>
                <a:pPr/>
                <a14:m>
                  <m:oMathPara xmlns:m="http://schemas.openxmlformats.org/officeDocument/2006/math">
                    <m:oMathParaPr>
                      <m:jc m:val="centerGroup"/>
                    </m:oMathParaPr>
                    <m:oMath xmlns:m="http://schemas.openxmlformats.org/officeDocument/2006/math">
                      <m:d>
                        <m:dPr>
                          <m:ctrlPr>
                            <a:rPr lang="el-GR" sz="2100" i="1" smtClean="0">
                              <a:effectLst/>
                              <a:latin typeface="Cambria Math" panose="02040503050406030204" pitchFamily="18" charset="0"/>
                            </a:rPr>
                          </m:ctrlPr>
                        </m:dPr>
                        <m:e>
                          <m:r>
                            <a:rPr lang="el-GR" sz="2100" i="1">
                              <a:effectLst/>
                              <a:latin typeface="Cambria Math" panose="02040503050406030204" pitchFamily="18" charset="0"/>
                            </a:rPr>
                            <m:t>𝛿𝜀</m:t>
                          </m:r>
                          <m:r>
                            <a:rPr lang="en-US" sz="2100" b="0" i="1" smtClean="0">
                              <a:effectLst/>
                              <a:latin typeface="Cambria Math" panose="02040503050406030204" pitchFamily="18" charset="0"/>
                            </a:rPr>
                            <m:t>𝑖</m:t>
                          </m:r>
                          <m:r>
                            <a:rPr lang="el-GR" sz="2100" i="1">
                              <a:effectLst/>
                              <a:latin typeface="Cambria Math" panose="02040503050406030204" pitchFamily="18" charset="0"/>
                            </a:rPr>
                            <m:t>𝛾𝜇𝛼</m:t>
                          </m:r>
                        </m:e>
                      </m:d>
                      <m:r>
                        <a:rPr lang="en-US" sz="2100" i="1">
                          <a:effectLst/>
                          <a:latin typeface="Cambria Math" panose="02040503050406030204" pitchFamily="18" charset="0"/>
                        </a:rPr>
                        <m:t>  </m:t>
                      </m:r>
                      <m:r>
                        <a:rPr lang="en-US" sz="2100" i="1">
                          <a:effectLst/>
                          <a:latin typeface="Cambria Math" panose="02040503050406030204" pitchFamily="18" charset="0"/>
                        </a:rPr>
                        <m:t>𝑟</m:t>
                      </m:r>
                      <m:r>
                        <a:rPr lang="el-GR" sz="2100" i="1">
                          <a:effectLst/>
                          <a:latin typeface="Cambria Math" panose="02040503050406030204" pitchFamily="18" charset="0"/>
                        </a:rPr>
                        <m:t>=</m:t>
                      </m:r>
                      <m:f>
                        <m:fPr>
                          <m:ctrlPr>
                            <a:rPr lang="el-GR" sz="2100" i="1">
                              <a:effectLst/>
                              <a:latin typeface="Cambria Math" panose="02040503050406030204" pitchFamily="18" charset="0"/>
                            </a:rPr>
                          </m:ctrlPr>
                        </m:fPr>
                        <m:num>
                          <m:nary>
                            <m:naryPr>
                              <m:chr m:val="∑"/>
                              <m:limLoc m:val="undOvr"/>
                              <m:subHide m:val="on"/>
                              <m:supHide m:val="on"/>
                              <m:ctrlPr>
                                <a:rPr lang="el-GR" sz="2100" i="1">
                                  <a:effectLst/>
                                  <a:latin typeface="Cambria Math" panose="02040503050406030204" pitchFamily="18" charset="0"/>
                                </a:rPr>
                              </m:ctrlPr>
                            </m:naryPr>
                            <m:sub/>
                            <m:sup/>
                            <m:e>
                              <m:d>
                                <m:dPr>
                                  <m:ctrlPr>
                                    <a:rPr lang="el-GR" sz="2100" i="1">
                                      <a:effectLst/>
                                      <a:latin typeface="Cambria Math" panose="02040503050406030204" pitchFamily="18" charset="0"/>
                                    </a:rPr>
                                  </m:ctrlPr>
                                </m:dPr>
                                <m:e>
                                  <m:sSub>
                                    <m:sSubPr>
                                      <m:ctrlPr>
                                        <a:rPr lang="el-GR" sz="2100" i="1">
                                          <a:effectLst/>
                                          <a:latin typeface="Cambria Math" panose="02040503050406030204" pitchFamily="18" charset="0"/>
                                        </a:rPr>
                                      </m:ctrlPr>
                                    </m:sSubPr>
                                    <m:e>
                                      <m:r>
                                        <a:rPr lang="el-GR" sz="2100" i="1">
                                          <a:effectLst/>
                                          <a:latin typeface="Cambria Math" panose="02040503050406030204" pitchFamily="18" charset="0"/>
                                        </a:rPr>
                                        <m:t>𝑋</m:t>
                                      </m:r>
                                    </m:e>
                                    <m:sub>
                                      <m:r>
                                        <a:rPr lang="el-GR" sz="2100" i="1">
                                          <a:effectLst/>
                                          <a:latin typeface="Cambria Math" panose="02040503050406030204" pitchFamily="18" charset="0"/>
                                        </a:rPr>
                                        <m:t>𝑖</m:t>
                                      </m:r>
                                    </m:sub>
                                  </m:sSub>
                                  <m:r>
                                    <a:rPr lang="el-GR" sz="2100" i="1">
                                      <a:effectLst/>
                                      <a:latin typeface="Cambria Math" panose="02040503050406030204" pitchFamily="18" charset="0"/>
                                    </a:rPr>
                                    <m:t>−</m:t>
                                  </m:r>
                                  <m:acc>
                                    <m:accPr>
                                      <m:chr m:val="̅"/>
                                      <m:ctrlPr>
                                        <a:rPr lang="el-GR" sz="2100" i="1">
                                          <a:effectLst/>
                                          <a:latin typeface="Cambria Math" panose="02040503050406030204" pitchFamily="18" charset="0"/>
                                        </a:rPr>
                                      </m:ctrlPr>
                                    </m:accPr>
                                    <m:e>
                                      <m:r>
                                        <a:rPr lang="el-GR" sz="2100" i="1">
                                          <a:effectLst/>
                                          <a:latin typeface="Cambria Math" panose="02040503050406030204" pitchFamily="18" charset="0"/>
                                        </a:rPr>
                                        <m:t>𝑋</m:t>
                                      </m:r>
                                    </m:e>
                                  </m:acc>
                                </m:e>
                              </m:d>
                              <m:sSub>
                                <m:sSubPr>
                                  <m:ctrlPr>
                                    <a:rPr lang="el-GR" sz="2100" i="1">
                                      <a:effectLst/>
                                      <a:latin typeface="Cambria Math" panose="02040503050406030204" pitchFamily="18" charset="0"/>
                                    </a:rPr>
                                  </m:ctrlPr>
                                </m:sSubPr>
                                <m:e>
                                  <m:r>
                                    <a:rPr lang="el-GR" sz="2100" i="1">
                                      <a:effectLst/>
                                      <a:latin typeface="Cambria Math" panose="02040503050406030204" pitchFamily="18" charset="0"/>
                                    </a:rPr>
                                    <m:t>(</m:t>
                                  </m:r>
                                  <m:r>
                                    <a:rPr lang="el-GR" sz="2100" i="1">
                                      <a:effectLst/>
                                      <a:latin typeface="Cambria Math" panose="02040503050406030204" pitchFamily="18" charset="0"/>
                                    </a:rPr>
                                    <m:t>𝑌</m:t>
                                  </m:r>
                                </m:e>
                                <m:sub>
                                  <m:r>
                                    <a:rPr lang="el-GR" sz="2100" i="1">
                                      <a:effectLst/>
                                      <a:latin typeface="Cambria Math" panose="02040503050406030204" pitchFamily="18" charset="0"/>
                                    </a:rPr>
                                    <m:t>𝑖</m:t>
                                  </m:r>
                                </m:sub>
                              </m:sSub>
                            </m:e>
                          </m:nary>
                          <m:r>
                            <a:rPr lang="el-GR" sz="2100" i="1">
                              <a:effectLst/>
                              <a:latin typeface="Cambria Math" panose="02040503050406030204" pitchFamily="18" charset="0"/>
                            </a:rPr>
                            <m:t>−</m:t>
                          </m:r>
                          <m:acc>
                            <m:accPr>
                              <m:chr m:val="̅"/>
                              <m:ctrlPr>
                                <a:rPr lang="el-GR" sz="2100" i="1">
                                  <a:effectLst/>
                                  <a:latin typeface="Cambria Math" panose="02040503050406030204" pitchFamily="18" charset="0"/>
                                </a:rPr>
                              </m:ctrlPr>
                            </m:accPr>
                            <m:e>
                              <m:r>
                                <a:rPr lang="el-GR" sz="2100" i="1">
                                  <a:effectLst/>
                                  <a:latin typeface="Cambria Math" panose="02040503050406030204" pitchFamily="18" charset="0"/>
                                </a:rPr>
                                <m:t>𝑌</m:t>
                              </m:r>
                            </m:e>
                          </m:acc>
                          <m:r>
                            <a:rPr lang="el-GR" sz="2100" i="1">
                              <a:effectLst/>
                              <a:latin typeface="Cambria Math" panose="02040503050406030204" pitchFamily="18" charset="0"/>
                            </a:rPr>
                            <m:t>)</m:t>
                          </m:r>
                        </m:num>
                        <m:den>
                          <m:rad>
                            <m:radPr>
                              <m:degHide m:val="on"/>
                              <m:ctrlPr>
                                <a:rPr lang="el-GR" sz="2100" i="1">
                                  <a:effectLst/>
                                  <a:latin typeface="Cambria Math" panose="02040503050406030204" pitchFamily="18" charset="0"/>
                                </a:rPr>
                              </m:ctrlPr>
                            </m:radPr>
                            <m:deg/>
                            <m:e>
                              <m:nary>
                                <m:naryPr>
                                  <m:chr m:val="∑"/>
                                  <m:limLoc m:val="undOvr"/>
                                  <m:subHide m:val="on"/>
                                  <m:supHide m:val="on"/>
                                  <m:ctrlPr>
                                    <a:rPr lang="el-GR" sz="2100" i="1">
                                      <a:effectLst/>
                                      <a:latin typeface="Cambria Math" panose="02040503050406030204" pitchFamily="18" charset="0"/>
                                    </a:rPr>
                                  </m:ctrlPr>
                                </m:naryPr>
                                <m:sub/>
                                <m:sup/>
                                <m:e>
                                  <m:sSup>
                                    <m:sSupPr>
                                      <m:ctrlPr>
                                        <a:rPr lang="el-GR" sz="2100" i="1">
                                          <a:effectLst/>
                                          <a:latin typeface="Cambria Math" panose="02040503050406030204" pitchFamily="18" charset="0"/>
                                        </a:rPr>
                                      </m:ctrlPr>
                                    </m:sSupPr>
                                    <m:e>
                                      <m:d>
                                        <m:dPr>
                                          <m:ctrlPr>
                                            <a:rPr lang="el-GR" sz="2100" i="1">
                                              <a:effectLst/>
                                              <a:latin typeface="Cambria Math" panose="02040503050406030204" pitchFamily="18" charset="0"/>
                                            </a:rPr>
                                          </m:ctrlPr>
                                        </m:dPr>
                                        <m:e>
                                          <m:sSub>
                                            <m:sSubPr>
                                              <m:ctrlPr>
                                                <a:rPr lang="el-GR" sz="2100" i="1">
                                                  <a:effectLst/>
                                                  <a:latin typeface="Cambria Math" panose="02040503050406030204" pitchFamily="18" charset="0"/>
                                                </a:rPr>
                                              </m:ctrlPr>
                                            </m:sSubPr>
                                            <m:e>
                                              <m:r>
                                                <a:rPr lang="el-GR" sz="2100" i="1">
                                                  <a:effectLst/>
                                                  <a:latin typeface="Cambria Math" panose="02040503050406030204" pitchFamily="18" charset="0"/>
                                                </a:rPr>
                                                <m:t>𝑋</m:t>
                                              </m:r>
                                            </m:e>
                                            <m:sub>
                                              <m:r>
                                                <a:rPr lang="el-GR" sz="2100" i="1">
                                                  <a:effectLst/>
                                                  <a:latin typeface="Cambria Math" panose="02040503050406030204" pitchFamily="18" charset="0"/>
                                                </a:rPr>
                                                <m:t>𝑖</m:t>
                                              </m:r>
                                            </m:sub>
                                          </m:sSub>
                                          <m:r>
                                            <a:rPr lang="el-GR" sz="2100" i="1">
                                              <a:effectLst/>
                                              <a:latin typeface="Cambria Math" panose="02040503050406030204" pitchFamily="18" charset="0"/>
                                            </a:rPr>
                                            <m:t>−</m:t>
                                          </m:r>
                                          <m:acc>
                                            <m:accPr>
                                              <m:chr m:val="̅"/>
                                              <m:ctrlPr>
                                                <a:rPr lang="el-GR" sz="2100" i="1">
                                                  <a:effectLst/>
                                                  <a:latin typeface="Cambria Math" panose="02040503050406030204" pitchFamily="18" charset="0"/>
                                                </a:rPr>
                                              </m:ctrlPr>
                                            </m:accPr>
                                            <m:e>
                                              <m:r>
                                                <a:rPr lang="el-GR" sz="2100" i="1">
                                                  <a:effectLst/>
                                                  <a:latin typeface="Cambria Math" panose="02040503050406030204" pitchFamily="18" charset="0"/>
                                                </a:rPr>
                                                <m:t>𝑋</m:t>
                                              </m:r>
                                            </m:e>
                                          </m:acc>
                                        </m:e>
                                      </m:d>
                                    </m:e>
                                    <m:sup>
                                      <m:r>
                                        <a:rPr lang="el-GR" sz="2100" i="1">
                                          <a:effectLst/>
                                          <a:latin typeface="Cambria Math" panose="02040503050406030204" pitchFamily="18" charset="0"/>
                                        </a:rPr>
                                        <m:t>2</m:t>
                                      </m:r>
                                    </m:sup>
                                  </m:sSup>
                                </m:e>
                              </m:nary>
                            </m:e>
                          </m:rad>
                          <m:r>
                            <a:rPr lang="el-GR" sz="2100" i="1">
                              <a:effectLst/>
                              <a:latin typeface="Cambria Math" panose="02040503050406030204" pitchFamily="18" charset="0"/>
                            </a:rPr>
                            <m:t>∗</m:t>
                          </m:r>
                          <m:rad>
                            <m:radPr>
                              <m:degHide m:val="on"/>
                              <m:ctrlPr>
                                <a:rPr lang="el-GR" sz="2100" i="1">
                                  <a:effectLst/>
                                  <a:latin typeface="Cambria Math" panose="02040503050406030204" pitchFamily="18" charset="0"/>
                                </a:rPr>
                              </m:ctrlPr>
                            </m:radPr>
                            <m:deg/>
                            <m:e>
                              <m:nary>
                                <m:naryPr>
                                  <m:chr m:val="∑"/>
                                  <m:limLoc m:val="undOvr"/>
                                  <m:subHide m:val="on"/>
                                  <m:supHide m:val="on"/>
                                  <m:ctrlPr>
                                    <a:rPr lang="el-GR" sz="2100" i="1">
                                      <a:effectLst/>
                                      <a:latin typeface="Cambria Math" panose="02040503050406030204" pitchFamily="18" charset="0"/>
                                    </a:rPr>
                                  </m:ctrlPr>
                                </m:naryPr>
                                <m:sub/>
                                <m:sup/>
                                <m:e>
                                  <m:sSup>
                                    <m:sSupPr>
                                      <m:ctrlPr>
                                        <a:rPr lang="el-GR" sz="2100" i="1">
                                          <a:effectLst/>
                                          <a:latin typeface="Cambria Math" panose="02040503050406030204" pitchFamily="18" charset="0"/>
                                        </a:rPr>
                                      </m:ctrlPr>
                                    </m:sSupPr>
                                    <m:e>
                                      <m:d>
                                        <m:dPr>
                                          <m:ctrlPr>
                                            <a:rPr lang="el-GR" sz="2100" i="1">
                                              <a:effectLst/>
                                              <a:latin typeface="Cambria Math" panose="02040503050406030204" pitchFamily="18" charset="0"/>
                                            </a:rPr>
                                          </m:ctrlPr>
                                        </m:dPr>
                                        <m:e>
                                          <m:sSub>
                                            <m:sSubPr>
                                              <m:ctrlPr>
                                                <a:rPr lang="el-GR" sz="2100" i="1">
                                                  <a:effectLst/>
                                                  <a:latin typeface="Cambria Math" panose="02040503050406030204" pitchFamily="18" charset="0"/>
                                                </a:rPr>
                                              </m:ctrlPr>
                                            </m:sSubPr>
                                            <m:e>
                                              <m:r>
                                                <a:rPr lang="el-GR" sz="2100" i="1">
                                                  <a:effectLst/>
                                                  <a:latin typeface="Cambria Math" panose="02040503050406030204" pitchFamily="18" charset="0"/>
                                                </a:rPr>
                                                <m:t>𝑌</m:t>
                                              </m:r>
                                            </m:e>
                                            <m:sub>
                                              <m:r>
                                                <a:rPr lang="el-GR" sz="2100" i="1">
                                                  <a:effectLst/>
                                                  <a:latin typeface="Cambria Math" panose="02040503050406030204" pitchFamily="18" charset="0"/>
                                                </a:rPr>
                                                <m:t>𝑖</m:t>
                                              </m:r>
                                            </m:sub>
                                          </m:sSub>
                                          <m:r>
                                            <a:rPr lang="el-GR" sz="2100" i="1">
                                              <a:effectLst/>
                                              <a:latin typeface="Cambria Math" panose="02040503050406030204" pitchFamily="18" charset="0"/>
                                            </a:rPr>
                                            <m:t>−</m:t>
                                          </m:r>
                                          <m:acc>
                                            <m:accPr>
                                              <m:chr m:val="̅"/>
                                              <m:ctrlPr>
                                                <a:rPr lang="el-GR" sz="2100" i="1">
                                                  <a:effectLst/>
                                                  <a:latin typeface="Cambria Math" panose="02040503050406030204" pitchFamily="18" charset="0"/>
                                                </a:rPr>
                                              </m:ctrlPr>
                                            </m:accPr>
                                            <m:e>
                                              <m:r>
                                                <a:rPr lang="el-GR" sz="2100" i="1">
                                                  <a:effectLst/>
                                                  <a:latin typeface="Cambria Math" panose="02040503050406030204" pitchFamily="18" charset="0"/>
                                                </a:rPr>
                                                <m:t>𝑌</m:t>
                                              </m:r>
                                            </m:e>
                                          </m:acc>
                                        </m:e>
                                      </m:d>
                                    </m:e>
                                    <m:sup>
                                      <m:r>
                                        <a:rPr lang="el-GR" sz="2100" i="1">
                                          <a:effectLst/>
                                          <a:latin typeface="Cambria Math" panose="02040503050406030204" pitchFamily="18" charset="0"/>
                                        </a:rPr>
                                        <m:t>2</m:t>
                                      </m:r>
                                    </m:sup>
                                  </m:sSup>
                                </m:e>
                              </m:nary>
                            </m:e>
                          </m:rad>
                        </m:den>
                      </m:f>
                      <m:r>
                        <a:rPr lang="el-GR" sz="2100" i="1">
                          <a:effectLst/>
                          <a:latin typeface="Cambria Math" panose="02040503050406030204" pitchFamily="18" charset="0"/>
                        </a:rPr>
                        <m:t>=</m:t>
                      </m:r>
                      <m:f>
                        <m:fPr>
                          <m:ctrlPr>
                            <a:rPr lang="el-GR" sz="2100" i="1">
                              <a:effectLst/>
                              <a:latin typeface="Cambria Math" panose="02040503050406030204" pitchFamily="18" charset="0"/>
                            </a:rPr>
                          </m:ctrlPr>
                        </m:fPr>
                        <m:num>
                          <m:r>
                            <a:rPr lang="el-GR" sz="2100" i="1">
                              <a:effectLst/>
                              <a:latin typeface="Cambria Math" panose="02040503050406030204" pitchFamily="18" charset="0"/>
                            </a:rPr>
                            <m:t>161</m:t>
                          </m:r>
                        </m:num>
                        <m:den>
                          <m:rad>
                            <m:radPr>
                              <m:degHide m:val="on"/>
                              <m:ctrlPr>
                                <a:rPr lang="el-GR" sz="2100" i="1">
                                  <a:effectLst/>
                                  <a:latin typeface="Cambria Math" panose="02040503050406030204" pitchFamily="18" charset="0"/>
                                </a:rPr>
                              </m:ctrlPr>
                            </m:radPr>
                            <m:deg/>
                            <m:e>
                              <m:r>
                                <a:rPr lang="el-GR" sz="2100" i="1">
                                  <a:effectLst/>
                                  <a:latin typeface="Cambria Math" panose="02040503050406030204" pitchFamily="18" charset="0"/>
                                </a:rPr>
                                <m:t>354</m:t>
                              </m:r>
                            </m:e>
                          </m:rad>
                          <m:r>
                            <a:rPr lang="el-GR" sz="2100" i="1">
                              <a:effectLst/>
                              <a:latin typeface="Cambria Math" panose="02040503050406030204" pitchFamily="18" charset="0"/>
                            </a:rPr>
                            <m:t>∗</m:t>
                          </m:r>
                          <m:rad>
                            <m:radPr>
                              <m:degHide m:val="on"/>
                              <m:ctrlPr>
                                <a:rPr lang="el-GR" sz="2100" i="1">
                                  <a:effectLst/>
                                  <a:latin typeface="Cambria Math" panose="02040503050406030204" pitchFamily="18" charset="0"/>
                                </a:rPr>
                              </m:ctrlPr>
                            </m:radPr>
                            <m:deg/>
                            <m:e>
                              <m:r>
                                <a:rPr lang="el-GR" sz="2100" i="1">
                                  <a:effectLst/>
                                  <a:latin typeface="Cambria Math" panose="02040503050406030204" pitchFamily="18" charset="0"/>
                                </a:rPr>
                                <m:t>347</m:t>
                              </m:r>
                            </m:e>
                          </m:rad>
                        </m:den>
                      </m:f>
                      <m:r>
                        <a:rPr lang="el-GR" sz="2100" i="1">
                          <a:effectLst/>
                          <a:latin typeface="Cambria Math" panose="02040503050406030204" pitchFamily="18" charset="0"/>
                        </a:rPr>
                        <m:t>=0,46</m:t>
                      </m:r>
                    </m:oMath>
                  </m:oMathPara>
                </a14:m>
                <a:endParaRPr lang="el-GR" sz="2100" dirty="0">
                  <a:effectLst/>
                </a:endParaRPr>
              </a:p>
            </p:txBody>
          </p:sp>
        </mc:Choice>
        <mc:Fallback xmlns="">
          <p:sp>
            <p:nvSpPr>
              <p:cNvPr id="3" name="Θέση περιεχομένου 2">
                <a:extLst>
                  <a:ext uri="{FF2B5EF4-FFF2-40B4-BE49-F238E27FC236}">
                    <a16:creationId xmlns:a16="http://schemas.microsoft.com/office/drawing/2014/main" xmlns:a14="http://schemas.microsoft.com/office/drawing/2010/main" xmlns="" id="{C7C88F03-8EA3-7F6B-2B71-9AEBA9EA9AC1}"/>
                  </a:ext>
                </a:extLst>
              </p:cNvPr>
              <p:cNvSpPr>
                <a:spLocks noGrp="1" noRot="1" noChangeAspect="1" noMove="1" noResize="1" noEditPoints="1" noAdjustHandles="1" noChangeArrowheads="1" noChangeShapeType="1" noTextEdit="1"/>
              </p:cNvSpPr>
              <p:nvPr>
                <p:ph type="title"/>
              </p:nvPr>
            </p:nvSpPr>
            <p:spPr>
              <a:xfrm>
                <a:off x="395536" y="5373216"/>
                <a:ext cx="8229600" cy="1143000"/>
              </a:xfrm>
              <a:blipFill rotWithShape="0">
                <a:blip r:embed="rId3"/>
                <a:stretch>
                  <a:fillRect/>
                </a:stretch>
              </a:blipFill>
            </p:spPr>
            <p:txBody>
              <a:bodyPr/>
              <a:lstStyle/>
              <a:p>
                <a:r>
                  <a:rPr lang="el-GR">
                    <a:noFill/>
                  </a:rPr>
                  <a:t> </a:t>
                </a:r>
              </a:p>
            </p:txBody>
          </p:sp>
        </mc:Fallback>
      </mc:AlternateContent>
      <p:pic>
        <p:nvPicPr>
          <p:cNvPr id="6" name="Εικόνα 5">
            <a:extLst>
              <a:ext uri="{FF2B5EF4-FFF2-40B4-BE49-F238E27FC236}">
                <a16:creationId xmlns:a16="http://schemas.microsoft.com/office/drawing/2014/main" id="{F3EFA3F3-6F05-BA31-0385-C3998C6DC93B}"/>
              </a:ext>
            </a:extLst>
          </p:cNvPr>
          <p:cNvPicPr>
            <a:picLocks noChangeAspect="1"/>
          </p:cNvPicPr>
          <p:nvPr/>
        </p:nvPicPr>
        <p:blipFill>
          <a:blip r:embed="rId4"/>
          <a:stretch>
            <a:fillRect/>
          </a:stretch>
        </p:blipFill>
        <p:spPr>
          <a:xfrm>
            <a:off x="457200" y="332656"/>
            <a:ext cx="9803432" cy="5085163"/>
          </a:xfrm>
          <a:prstGeom prst="rect">
            <a:avLst/>
          </a:prstGeom>
          <a:noFill/>
        </p:spPr>
      </p:pic>
    </p:spTree>
    <p:extLst>
      <p:ext uri="{BB962C8B-B14F-4D97-AF65-F5344CB8AC3E}">
        <p14:creationId xmlns:p14="http://schemas.microsoft.com/office/powerpoint/2010/main" val="4261750927"/>
      </p:ext>
    </p:extLst>
  </p:cSld>
  <p:clrMapOvr>
    <a:masterClrMapping/>
  </p:clrMapOvr>
  <p:transition spd="med">
    <p:random/>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C411EEFC-3B80-FD16-1740-68BFE638356B}"/>
                  </a:ext>
                </a:extLst>
              </p:cNvPr>
              <p:cNvSpPr>
                <a:spLocks noGrp="1"/>
              </p:cNvSpPr>
              <p:nvPr>
                <p:ph idx="1"/>
              </p:nvPr>
            </p:nvSpPr>
            <p:spPr>
              <a:xfrm>
                <a:off x="35496" y="0"/>
                <a:ext cx="9108504" cy="6957392"/>
              </a:xfrm>
            </p:spPr>
            <p:txBody>
              <a:bodyPr>
                <a:normAutofit/>
              </a:bodyPr>
              <a:lstStyle/>
              <a:p>
                <a:pPr algn="just">
                  <a:lnSpc>
                    <a:spcPct val="107000"/>
                  </a:lnSpc>
                  <a:spcAft>
                    <a:spcPts val="800"/>
                  </a:spcAft>
                </a:pPr>
                <a:r>
                  <a:rPr lang="el-GR" sz="2400" dirty="0">
                    <a:effectLst/>
                    <a:latin typeface="Verdana" panose="020B0604030504040204" pitchFamily="34" charset="0"/>
                    <a:ea typeface="Calibri" panose="020F0502020204030204" pitchFamily="34" charset="0"/>
                    <a:cs typeface="Times New Roman" panose="02020603050405020304" pitchFamily="18" charset="0"/>
                  </a:rPr>
                  <a:t>Ο έλεγχος της στατιστικής σημαντικότητας της γραμμικής σχέσης μεταξύ δυο μεταβλητών πραγματοποιείται με τα εξής βήματα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dirty="0">
                    <a:effectLst/>
                    <a:latin typeface="Verdan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i="1">
                            <a:effectLst/>
                            <a:latin typeface="Cambria Math" panose="02040503050406030204" pitchFamily="18" charset="0"/>
                            <a:ea typeface="Calibri" panose="020F0502020204030204" pitchFamily="34" charset="0"/>
                            <a:cs typeface="Times New Roman" panose="02020603050405020304" pitchFamily="18" charset="0"/>
                          </a:rPr>
                          <m:t>𝛨</m:t>
                        </m:r>
                      </m:e>
                      <m:sub>
                        <m:r>
                          <a:rPr lang="el-GR" sz="2400">
                            <a:effectLst/>
                            <a:latin typeface="Cambria Math" panose="02040503050406030204" pitchFamily="18" charset="0"/>
                            <a:ea typeface="Calibri" panose="020F0502020204030204" pitchFamily="34" charset="0"/>
                            <a:cs typeface="Times New Roman" panose="02020603050405020304" pitchFamily="18" charset="0"/>
                          </a:rPr>
                          <m:t>0</m:t>
                        </m:r>
                      </m:sub>
                    </m:sSub>
                    <m:r>
                      <a:rPr lang="el-GR" sz="2400">
                        <a:effectLst/>
                        <a:latin typeface="Cambria Math" panose="02040503050406030204" pitchFamily="18" charset="0"/>
                        <a:ea typeface="Calibri" panose="020F0502020204030204" pitchFamily="34" charset="0"/>
                        <a:cs typeface="Times New Roman" panose="02020603050405020304" pitchFamily="18" charset="0"/>
                      </a:rPr>
                      <m:t>:</m:t>
                    </m:r>
                    <m:r>
                      <a:rPr lang="el-GR" sz="2400" i="1">
                        <a:effectLst/>
                        <a:latin typeface="Cambria Math" panose="02040503050406030204" pitchFamily="18" charset="0"/>
                        <a:ea typeface="Calibri" panose="020F0502020204030204" pitchFamily="34" charset="0"/>
                        <a:cs typeface="Times New Roman" panose="02020603050405020304" pitchFamily="18" charset="0"/>
                      </a:rPr>
                      <m:t>𝜌</m:t>
                    </m:r>
                    <m:r>
                      <a:rPr lang="el-GR" sz="240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i="1">
                            <a:effectLst/>
                            <a:latin typeface="Cambria Math" panose="02040503050406030204" pitchFamily="18" charset="0"/>
                            <a:ea typeface="Calibri" panose="020F0502020204030204" pitchFamily="34" charset="0"/>
                            <a:cs typeface="Times New Roman" panose="02020603050405020304" pitchFamily="18" charset="0"/>
                          </a:rPr>
                          <m:t>𝛨</m:t>
                        </m:r>
                      </m:e>
                      <m:sub>
                        <m:r>
                          <a:rPr lang="el-GR" sz="2400">
                            <a:effectLst/>
                            <a:latin typeface="Cambria Math" panose="02040503050406030204" pitchFamily="18" charset="0"/>
                            <a:ea typeface="Calibri" panose="020F0502020204030204" pitchFamily="34" charset="0"/>
                            <a:cs typeface="Times New Roman" panose="02020603050405020304" pitchFamily="18" charset="0"/>
                          </a:rPr>
                          <m:t>1</m:t>
                        </m:r>
                      </m:sub>
                    </m:sSub>
                    <m:r>
                      <a:rPr lang="el-GR" sz="2400">
                        <a:effectLst/>
                        <a:latin typeface="Cambria Math" panose="02040503050406030204" pitchFamily="18" charset="0"/>
                        <a:ea typeface="Calibri" panose="020F0502020204030204" pitchFamily="34" charset="0"/>
                        <a:cs typeface="Times New Roman" panose="02020603050405020304" pitchFamily="18" charset="0"/>
                      </a:rPr>
                      <m:t>:</m:t>
                    </m:r>
                    <m:r>
                      <a:rPr lang="el-GR" sz="2400" i="1">
                        <a:effectLst/>
                        <a:latin typeface="Cambria Math" panose="02040503050406030204" pitchFamily="18" charset="0"/>
                        <a:ea typeface="Calibri" panose="020F0502020204030204" pitchFamily="34" charset="0"/>
                        <a:cs typeface="Times New Roman" panose="02020603050405020304" pitchFamily="18" charset="0"/>
                      </a:rPr>
                      <m:t>𝜌</m:t>
                    </m:r>
                    <m:r>
                      <a:rPr lang="el-GR" sz="240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b="1"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400" b="1" dirty="0">
                    <a:effectLst/>
                    <a:latin typeface="Verdana" panose="020B0604030504040204" pitchFamily="34" charset="0"/>
                    <a:ea typeface="Calibri" panose="020F0502020204030204" pitchFamily="34" charset="0"/>
                    <a:cs typeface="Times New Roman" panose="02020603050405020304" pitchFamily="18" charset="0"/>
                  </a:rPr>
                  <a:t>Βήμα 1</a:t>
                </a:r>
                <a:r>
                  <a:rPr lang="el-GR" sz="2400" b="1" baseline="30000" dirty="0">
                    <a:effectLst/>
                    <a:latin typeface="Verdana" panose="020B0604030504040204" pitchFamily="34" charset="0"/>
                    <a:ea typeface="Calibri" panose="020F0502020204030204" pitchFamily="34" charset="0"/>
                    <a:cs typeface="Times New Roman" panose="02020603050405020304" pitchFamily="18" charset="0"/>
                  </a:rPr>
                  <a:t>ο</a:t>
                </a:r>
                <a:r>
                  <a:rPr lang="el-GR" sz="2400" b="1" dirty="0">
                    <a:effectLst/>
                    <a:latin typeface="Verdana" panose="020B0604030504040204" pitchFamily="34" charset="0"/>
                    <a:ea typeface="Calibri" panose="020F0502020204030204" pitchFamily="34" charset="0"/>
                    <a:cs typeface="Times New Roman" panose="02020603050405020304" pitchFamily="18" charset="0"/>
                  </a:rPr>
                  <a:t> .</a:t>
                </a:r>
                <a:r>
                  <a:rPr lang="el-GR" sz="2400" dirty="0">
                    <a:effectLst/>
                    <a:latin typeface="Verdana" panose="020B0604030504040204" pitchFamily="34" charset="0"/>
                    <a:ea typeface="Calibri" panose="020F0502020204030204" pitchFamily="34" charset="0"/>
                    <a:cs typeface="Times New Roman" panose="02020603050405020304" pitchFamily="18" charset="0"/>
                  </a:rPr>
                  <a:t> Διατυπώνεται η συνάρτηση ελέγχου και αντικαθίσταται η τιμή ου δειγματικού συντελεστή συσχέτισης </a:t>
                </a:r>
                <a:r>
                  <a:rPr lang="en-US" sz="2400" dirty="0">
                    <a:effectLst/>
                    <a:latin typeface="Verdana" panose="020B0604030504040204" pitchFamily="34" charset="0"/>
                    <a:ea typeface="Calibri" panose="020F0502020204030204" pitchFamily="34" charset="0"/>
                    <a:cs typeface="Times New Roman" panose="02020603050405020304" pitchFamily="18" charset="0"/>
                  </a:rPr>
                  <a:t>r</a:t>
                </a:r>
                <a:r>
                  <a:rPr lang="el-GR" sz="2400" dirty="0">
                    <a:effectLst/>
                    <a:latin typeface="Verdana" panose="020B0604030504040204" pitchFamily="34" charset="0"/>
                    <a:ea typeface="Calibri" panose="020F0502020204030204" pitchFamily="34" charset="0"/>
                    <a:cs typeface="Times New Roman" panose="02020603050405020304" pitchFamily="18" charset="0"/>
                  </a:rPr>
                  <a: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𝑡</m:t>
                    </m:r>
                    <m:r>
                      <a:rPr lang="el-GR" sz="2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num>
                      <m:den>
                        <m:rad>
                          <m:radPr>
                            <m:degHide m:val="on"/>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4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l-GR" sz="2400" i="1">
                                    <a:effectLst/>
                                    <a:latin typeface="Cambria Math" panose="02040503050406030204" pitchFamily="18" charset="0"/>
                                    <a:ea typeface="Calibri" panose="020F0502020204030204" pitchFamily="34" charset="0"/>
                                    <a:cs typeface="Times New Roman" panose="02020603050405020304" pitchFamily="18" charset="0"/>
                                  </a:rPr>
                                  <m:t>𝑛</m:t>
                                </m:r>
                                <m:r>
                                  <a:rPr lang="el-GR" sz="2400" i="1">
                                    <a:effectLst/>
                                    <a:latin typeface="Cambria Math" panose="02040503050406030204" pitchFamily="18" charset="0"/>
                                    <a:ea typeface="Calibri" panose="020F0502020204030204" pitchFamily="34" charset="0"/>
                                    <a:cs typeface="Times New Roman" panose="02020603050405020304" pitchFamily="18" charset="0"/>
                                  </a:rPr>
                                  <m:t>−2</m:t>
                                </m:r>
                              </m:den>
                            </m:f>
                          </m:e>
                        </m:rad>
                      </m:den>
                    </m:f>
                    <m:r>
                      <a:rPr lang="el-G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0,46</m:t>
                        </m:r>
                      </m:num>
                      <m:den>
                        <m:rad>
                          <m:radPr>
                            <m:degHide m:val="on"/>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4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0,46</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l-GR" sz="2400" i="1">
                                    <a:effectLst/>
                                    <a:latin typeface="Cambria Math" panose="02040503050406030204" pitchFamily="18" charset="0"/>
                                    <a:ea typeface="Calibri" panose="020F0502020204030204" pitchFamily="34" charset="0"/>
                                    <a:cs typeface="Times New Roman" panose="02020603050405020304" pitchFamily="18" charset="0"/>
                                  </a:rPr>
                                  <m:t>6−2</m:t>
                                </m:r>
                              </m:den>
                            </m:f>
                          </m:e>
                        </m:rad>
                      </m:den>
                    </m:f>
                    <m:r>
                      <a:rPr lang="el-GR" sz="2400" i="1">
                        <a:effectLst/>
                        <a:latin typeface="Cambria Math" panose="02040503050406030204" pitchFamily="18" charset="0"/>
                        <a:ea typeface="Calibri" panose="020F0502020204030204" pitchFamily="34" charset="0"/>
                        <a:cs typeface="Times New Roman" panose="02020603050405020304" pitchFamily="18" charset="0"/>
                      </a:rPr>
                      <m:t>=1,036</m:t>
                    </m:r>
                  </m:oMath>
                </a14:m>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mc:Choice>
        <mc:Fallback xmlns="">
          <p:sp>
            <p:nvSpPr>
              <p:cNvPr id="3" name="Θέση περιεχομένου 2">
                <a:extLst>
                  <a:ext uri="{FF2B5EF4-FFF2-40B4-BE49-F238E27FC236}">
                    <a16:creationId xmlns:a16="http://schemas.microsoft.com/office/drawing/2014/main" id="{C411EEFC-3B80-FD16-1740-68BFE638356B}"/>
                  </a:ext>
                </a:extLst>
              </p:cNvPr>
              <p:cNvSpPr>
                <a:spLocks noGrp="1" noRot="1" noChangeAspect="1" noMove="1" noResize="1" noEditPoints="1" noAdjustHandles="1" noChangeArrowheads="1" noChangeShapeType="1" noTextEdit="1"/>
              </p:cNvSpPr>
              <p:nvPr>
                <p:ph idx="1"/>
              </p:nvPr>
            </p:nvSpPr>
            <p:spPr>
              <a:xfrm>
                <a:off x="35496" y="0"/>
                <a:ext cx="9108504" cy="6957392"/>
              </a:xfrm>
              <a:blipFill>
                <a:blip r:embed="rId3"/>
                <a:stretch>
                  <a:fillRect l="-937" t="-876" r="-1004"/>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C6611DED-11A4-DDA6-8FB9-BE30D4EFD850}"/>
              </a:ext>
            </a:extLst>
          </p:cNvPr>
          <p:cNvSpPr>
            <a:spLocks noGrp="1"/>
          </p:cNvSpPr>
          <p:nvPr>
            <p:ph type="sldNum" sz="quarter" idx="12"/>
          </p:nvPr>
        </p:nvSpPr>
        <p:spPr/>
        <p:txBody>
          <a:bodyPr/>
          <a:lstStyle/>
          <a:p>
            <a:fld id="{C7CDA661-3E7B-4125-98F6-00F4BFFC8ABE}" type="slidenum">
              <a:rPr lang="en-US" smtClean="0"/>
              <a:pPr/>
              <a:t>21</a:t>
            </a:fld>
            <a:endParaRPr lang="en-US"/>
          </a:p>
        </p:txBody>
      </p:sp>
    </p:spTree>
    <p:extLst>
      <p:ext uri="{BB962C8B-B14F-4D97-AF65-F5344CB8AC3E}">
        <p14:creationId xmlns:p14="http://schemas.microsoft.com/office/powerpoint/2010/main" val="2907354747"/>
      </p:ext>
    </p:extLst>
  </p:cSld>
  <p:clrMapOvr>
    <a:masterClrMapping/>
  </p:clrMapOvr>
  <p:transition spd="med">
    <p:random/>
    <p:sndAc>
      <p:stSnd>
        <p:snd r:embed="rId2"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C411EEFC-3B80-FD16-1740-68BFE638356B}"/>
                  </a:ext>
                </a:extLst>
              </p:cNvPr>
              <p:cNvSpPr>
                <a:spLocks noGrp="1"/>
              </p:cNvSpPr>
              <p:nvPr>
                <p:ph type="title"/>
              </p:nvPr>
            </p:nvSpPr>
            <p:spPr>
              <a:xfrm>
                <a:off x="0" y="-99392"/>
                <a:ext cx="9144000" cy="3312368"/>
              </a:xfrm>
            </p:spPr>
            <p:txBody>
              <a:bodyPr anchor="ctr">
                <a:noAutofit/>
              </a:bodyPr>
              <a:lstStyle/>
              <a:p>
                <a:pPr algn="just">
                  <a:lnSpc>
                    <a:spcPct val="90000"/>
                  </a:lnSpc>
                  <a:spcAft>
                    <a:spcPts val="800"/>
                  </a:spcAft>
                </a:pPr>
                <a:r>
                  <a:rPr lang="el-GR" sz="2000" b="1" dirty="0">
                    <a:effectLst/>
                  </a:rPr>
                  <a:t>Βήμα 2</a:t>
                </a:r>
                <a:r>
                  <a:rPr lang="el-GR" sz="2000" b="1" baseline="30000" dirty="0">
                    <a:effectLst/>
                  </a:rPr>
                  <a:t>ο</a:t>
                </a:r>
                <a:r>
                  <a:rPr lang="el-GR" sz="2000" b="1" dirty="0">
                    <a:effectLst/>
                  </a:rPr>
                  <a:t> .</a:t>
                </a:r>
                <a:r>
                  <a:rPr lang="el-GR" sz="2000" dirty="0">
                    <a:effectLst/>
                  </a:rPr>
                  <a:t> Εντοπίζουμε την κατάλληλη κριτική τιμή από τον πίνακα της </a:t>
                </a:r>
                <a:r>
                  <a:rPr lang="en-US" sz="2000" dirty="0">
                    <a:effectLst/>
                  </a:rPr>
                  <a:t>t </a:t>
                </a:r>
                <a:r>
                  <a:rPr lang="el-GR" sz="2000" dirty="0">
                    <a:effectLst/>
                  </a:rPr>
                  <a:t>κατανομής</a:t>
                </a:r>
              </a:p>
              <a:p>
                <a:pPr algn="just">
                  <a:lnSpc>
                    <a:spcPct val="90000"/>
                  </a:lnSpc>
                  <a:spcAft>
                    <a:spcPts val="800"/>
                  </a:spcAft>
                </a:pPr>
                <a:r>
                  <a:rPr lang="el-GR" sz="2000" dirty="0">
                    <a:effectLst/>
                  </a:rPr>
                  <a:t>Για να εντοπίσουμε την κατάλληλη κριτική τιμή χρειαζόμαστε τις εξής πληροφορίες:</a:t>
                </a:r>
              </a:p>
              <a:p>
                <a:pPr marL="342900" lvl="0" indent="-342900" algn="just">
                  <a:lnSpc>
                    <a:spcPct val="90000"/>
                  </a:lnSpc>
                  <a:buFont typeface="Symbol" panose="05050102010706020507" pitchFamily="18" charset="2"/>
                  <a:buChar char=""/>
                </a:pPr>
                <a:r>
                  <a:rPr lang="el-GR" sz="2000" dirty="0">
                    <a:effectLst/>
                  </a:rPr>
                  <a:t>τους βαθμούς ελευθερίας </a:t>
                </a:r>
                <a:r>
                  <a:rPr lang="en-US" sz="2000" dirty="0">
                    <a:effectLst/>
                  </a:rPr>
                  <a:t>BE</a:t>
                </a:r>
                <a:r>
                  <a:rPr lang="el-GR" sz="2000" dirty="0">
                    <a:effectLst/>
                  </a:rPr>
                  <a:t>, οι βαθμοί ελευθερίας για τον συντελεστή συσχέτισης του </a:t>
                </a:r>
                <a:r>
                  <a:rPr lang="en-US" sz="2000" dirty="0">
                    <a:effectLst/>
                  </a:rPr>
                  <a:t>Pearson </a:t>
                </a:r>
                <a:r>
                  <a:rPr lang="el-GR" sz="2000" dirty="0">
                    <a:effectLst/>
                  </a:rPr>
                  <a:t>είναι </a:t>
                </a:r>
                <a:r>
                  <a:rPr lang="en-US" sz="2000" dirty="0">
                    <a:effectLst/>
                  </a:rPr>
                  <a:t>BE</a:t>
                </a:r>
                <a:r>
                  <a:rPr lang="el-GR" sz="2000" dirty="0">
                    <a:effectLst/>
                  </a:rPr>
                  <a:t>=</a:t>
                </a:r>
                <a:r>
                  <a:rPr lang="en-US" sz="2000" dirty="0">
                    <a:effectLst/>
                  </a:rPr>
                  <a:t>n</a:t>
                </a:r>
                <a:r>
                  <a:rPr lang="el-GR" sz="2000" dirty="0">
                    <a:effectLst/>
                  </a:rPr>
                  <a:t>-2=6-2=4</a:t>
                </a:r>
              </a:p>
              <a:p>
                <a:pPr marL="342900" lvl="0" indent="-342900" algn="just">
                  <a:lnSpc>
                    <a:spcPct val="90000"/>
                  </a:lnSpc>
                  <a:buFont typeface="Symbol" panose="05050102010706020507" pitchFamily="18" charset="2"/>
                  <a:buChar char=""/>
                </a:pPr>
                <a:r>
                  <a:rPr lang="el-GR" sz="2000" dirty="0">
                    <a:effectLst/>
                  </a:rPr>
                  <a:t>το επίπεδο σημαντικότητας έχει οριστεί 1 %</a:t>
                </a:r>
              </a:p>
              <a:p>
                <a:pPr marL="342900" lvl="0" indent="-342900" algn="just">
                  <a:lnSpc>
                    <a:spcPct val="90000"/>
                  </a:lnSpc>
                  <a:spcAft>
                    <a:spcPts val="800"/>
                  </a:spcAft>
                  <a:buFont typeface="Symbol" panose="05050102010706020507" pitchFamily="18" charset="2"/>
                  <a:buChar char=""/>
                </a:pPr>
                <a:r>
                  <a:rPr lang="el-GR" sz="2000" dirty="0">
                    <a:effectLst/>
                  </a:rPr>
                  <a:t>το είδος του ελέγχου, αν είναι μονόπλευρος ή δίπλευρος , το σύμβολο ≠μαρτυρά δίπλευρο έλεγχο. </a:t>
                </a:r>
              </a:p>
              <a:p>
                <a:pPr algn="just">
                  <a:lnSpc>
                    <a:spcPct val="90000"/>
                  </a:lnSpc>
                  <a:spcAft>
                    <a:spcPts val="800"/>
                  </a:spcAft>
                </a:pPr>
                <a:r>
                  <a:rPr lang="el-GR" sz="2000" dirty="0">
                    <a:effectLst/>
                  </a:rPr>
                  <a:t>Παρατηρούμε ότι σε επίπεδο σημαντικότητας 1 % με 4 βαθμούς ελευθερίας είναι </a:t>
                </a:r>
                <a14:m>
                  <m:oMath xmlns:m="http://schemas.openxmlformats.org/officeDocument/2006/math">
                    <m:sSub>
                      <m:sSubPr>
                        <m:ctrlPr>
                          <a:rPr lang="el-GR" sz="2000" i="1">
                            <a:effectLst/>
                            <a:latin typeface="Cambria Math" panose="02040503050406030204" pitchFamily="18" charset="0"/>
                          </a:rPr>
                        </m:ctrlPr>
                      </m:sSubPr>
                      <m:e>
                        <m:r>
                          <a:rPr lang="el-GR" sz="2000" i="1">
                            <a:effectLst/>
                            <a:latin typeface="Cambria Math" panose="02040503050406030204" pitchFamily="18" charset="0"/>
                          </a:rPr>
                          <m:t>𝑡</m:t>
                        </m:r>
                      </m:e>
                      <m:sub>
                        <m:r>
                          <a:rPr lang="el-GR" sz="2000" i="1">
                            <a:effectLst/>
                            <a:latin typeface="Cambria Math" panose="02040503050406030204" pitchFamily="18" charset="0"/>
                          </a:rPr>
                          <m:t>𝑛</m:t>
                        </m:r>
                        <m:r>
                          <a:rPr lang="el-GR" sz="2000" i="1">
                            <a:effectLst/>
                            <a:latin typeface="Cambria Math" panose="02040503050406030204" pitchFamily="18" charset="0"/>
                          </a:rPr>
                          <m:t>−</m:t>
                        </m:r>
                        <m:r>
                          <a:rPr lang="el-GR" sz="2000">
                            <a:effectLst/>
                            <a:latin typeface="Cambria Math" panose="02040503050406030204" pitchFamily="18" charset="0"/>
                          </a:rPr>
                          <m:t>2</m:t>
                        </m:r>
                      </m:sub>
                    </m:sSub>
                    <m:r>
                      <a:rPr lang="el-GR" sz="2000" i="1">
                        <a:effectLst/>
                        <a:latin typeface="Cambria Math" panose="02040503050406030204" pitchFamily="18" charset="0"/>
                      </a:rPr>
                      <m:t>=4,604</m:t>
                    </m:r>
                  </m:oMath>
                </a14:m>
                <a:r>
                  <a:rPr lang="el-GR" sz="2000" dirty="0">
                    <a:effectLst/>
                  </a:rPr>
                  <a:t>.  </a:t>
                </a:r>
              </a:p>
            </p:txBody>
          </p:sp>
        </mc:Choice>
        <mc:Fallback xmlns="">
          <p:sp>
            <p:nvSpPr>
              <p:cNvPr id="3" name="Θέση περιεχομένου 2">
                <a:extLst>
                  <a:ext uri="{FF2B5EF4-FFF2-40B4-BE49-F238E27FC236}">
                    <a16:creationId xmlns:a16="http://schemas.microsoft.com/office/drawing/2014/main" id="{C411EEFC-3B80-FD16-1740-68BFE638356B}"/>
                  </a:ext>
                </a:extLst>
              </p:cNvPr>
              <p:cNvSpPr>
                <a:spLocks noGrp="1" noRot="1" noChangeAspect="1" noMove="1" noResize="1" noEditPoints="1" noAdjustHandles="1" noChangeArrowheads="1" noChangeShapeType="1" noTextEdit="1"/>
              </p:cNvSpPr>
              <p:nvPr>
                <p:ph type="title"/>
              </p:nvPr>
            </p:nvSpPr>
            <p:spPr>
              <a:xfrm>
                <a:off x="0" y="-99392"/>
                <a:ext cx="9144000" cy="3312368"/>
              </a:xfrm>
              <a:blipFill>
                <a:blip r:embed="rId3"/>
                <a:stretch>
                  <a:fillRect l="-733" r="-667"/>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C6611DED-11A4-DDA6-8FB9-BE30D4EFD85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C7CDA661-3E7B-4125-98F6-00F4BFFC8ABE}" type="slidenum">
              <a:rPr lang="en-US" smtClean="0"/>
              <a:pPr>
                <a:spcAft>
                  <a:spcPts val="600"/>
                </a:spcAft>
              </a:pPr>
              <a:t>22</a:t>
            </a:fld>
            <a:endParaRPr lang="en-US"/>
          </a:p>
        </p:txBody>
      </p:sp>
      <p:graphicFrame>
        <p:nvGraphicFramePr>
          <p:cNvPr id="2" name="Πίνακας 1">
            <a:extLst>
              <a:ext uri="{FF2B5EF4-FFF2-40B4-BE49-F238E27FC236}">
                <a16:creationId xmlns:a16="http://schemas.microsoft.com/office/drawing/2014/main" id="{10B34B9B-C6D7-391F-A986-4D05D47AA7C3}"/>
              </a:ext>
            </a:extLst>
          </p:cNvPr>
          <p:cNvGraphicFramePr>
            <a:graphicFrameLocks noGrp="1"/>
          </p:cNvGraphicFramePr>
          <p:nvPr>
            <p:extLst>
              <p:ext uri="{D42A27DB-BD31-4B8C-83A1-F6EECF244321}">
                <p14:modId xmlns:p14="http://schemas.microsoft.com/office/powerpoint/2010/main" val="1722851422"/>
              </p:ext>
            </p:extLst>
          </p:nvPr>
        </p:nvGraphicFramePr>
        <p:xfrm>
          <a:off x="-9638" y="3195521"/>
          <a:ext cx="9153637" cy="3662479"/>
        </p:xfrm>
        <a:graphic>
          <a:graphicData uri="http://schemas.openxmlformats.org/drawingml/2006/table">
            <a:tbl>
              <a:tblPr/>
              <a:tblGrid>
                <a:gridCol w="1876369">
                  <a:extLst>
                    <a:ext uri="{9D8B030D-6E8A-4147-A177-3AD203B41FA5}">
                      <a16:colId xmlns:a16="http://schemas.microsoft.com/office/drawing/2014/main" val="3823792989"/>
                    </a:ext>
                  </a:extLst>
                </a:gridCol>
                <a:gridCol w="372353">
                  <a:extLst>
                    <a:ext uri="{9D8B030D-6E8A-4147-A177-3AD203B41FA5}">
                      <a16:colId xmlns:a16="http://schemas.microsoft.com/office/drawing/2014/main" val="2515690574"/>
                    </a:ext>
                  </a:extLst>
                </a:gridCol>
                <a:gridCol w="704460">
                  <a:extLst>
                    <a:ext uri="{9D8B030D-6E8A-4147-A177-3AD203B41FA5}">
                      <a16:colId xmlns:a16="http://schemas.microsoft.com/office/drawing/2014/main" val="592790561"/>
                    </a:ext>
                  </a:extLst>
                </a:gridCol>
                <a:gridCol w="707555">
                  <a:extLst>
                    <a:ext uri="{9D8B030D-6E8A-4147-A177-3AD203B41FA5}">
                      <a16:colId xmlns:a16="http://schemas.microsoft.com/office/drawing/2014/main" val="2109781894"/>
                    </a:ext>
                  </a:extLst>
                </a:gridCol>
                <a:gridCol w="846861">
                  <a:extLst>
                    <a:ext uri="{9D8B030D-6E8A-4147-A177-3AD203B41FA5}">
                      <a16:colId xmlns:a16="http://schemas.microsoft.com/office/drawing/2014/main" val="4004452704"/>
                    </a:ext>
                  </a:extLst>
                </a:gridCol>
                <a:gridCol w="843766">
                  <a:extLst>
                    <a:ext uri="{9D8B030D-6E8A-4147-A177-3AD203B41FA5}">
                      <a16:colId xmlns:a16="http://schemas.microsoft.com/office/drawing/2014/main" val="2958931605"/>
                    </a:ext>
                  </a:extLst>
                </a:gridCol>
                <a:gridCol w="846862">
                  <a:extLst>
                    <a:ext uri="{9D8B030D-6E8A-4147-A177-3AD203B41FA5}">
                      <a16:colId xmlns:a16="http://schemas.microsoft.com/office/drawing/2014/main" val="2572553661"/>
                    </a:ext>
                  </a:extLst>
                </a:gridCol>
                <a:gridCol w="986169">
                  <a:extLst>
                    <a:ext uri="{9D8B030D-6E8A-4147-A177-3AD203B41FA5}">
                      <a16:colId xmlns:a16="http://schemas.microsoft.com/office/drawing/2014/main" val="452319967"/>
                    </a:ext>
                  </a:extLst>
                </a:gridCol>
                <a:gridCol w="983073">
                  <a:extLst>
                    <a:ext uri="{9D8B030D-6E8A-4147-A177-3AD203B41FA5}">
                      <a16:colId xmlns:a16="http://schemas.microsoft.com/office/drawing/2014/main" val="2632428522"/>
                    </a:ext>
                  </a:extLst>
                </a:gridCol>
                <a:gridCol w="986169">
                  <a:extLst>
                    <a:ext uri="{9D8B030D-6E8A-4147-A177-3AD203B41FA5}">
                      <a16:colId xmlns:a16="http://schemas.microsoft.com/office/drawing/2014/main" val="2226947198"/>
                    </a:ext>
                  </a:extLst>
                </a:gridCol>
              </a:tblGrid>
              <a:tr h="812251">
                <a:tc gridSpan="2">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Επίπεδο εμπιστοσύνης</a:t>
                      </a:r>
                      <a:endParaRPr lang="el-GR" sz="3200" b="0" i="0" u="none" strike="noStrike">
                        <a:effectLst/>
                        <a:latin typeface="Arial" panose="020B0604020202020204" pitchFamily="34" charset="0"/>
                      </a:endParaRPr>
                    </a:p>
                  </a:txBody>
                  <a:tcPr marL="160313" marR="160313" marT="80156" marB="80156">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l-GR"/>
                    </a:p>
                  </a:txBody>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0,8</a:t>
                      </a:r>
                      <a:endParaRPr lang="en-US"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0,9</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0,95</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0,98</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0,99</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0,995</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0,998</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0,999</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3619312665"/>
                  </a:ext>
                </a:extLst>
              </a:tr>
              <a:tr h="518344">
                <a:tc gridSpan="2">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Μονόπλευρος </a:t>
                      </a:r>
                      <a:endParaRPr lang="el-GR" sz="3200" b="0" i="0" u="none" strike="noStrike">
                        <a:effectLst/>
                        <a:latin typeface="Arial" panose="020B0604020202020204" pitchFamily="34" charset="0"/>
                      </a:endParaRPr>
                    </a:p>
                  </a:txBody>
                  <a:tcPr marL="160313" marR="160313" marT="80156" marB="80156">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hMerge="1">
                  <a:txBody>
                    <a:bodyPr/>
                    <a:lstStyle/>
                    <a:p>
                      <a:endParaRPr lang="el-GR"/>
                    </a:p>
                  </a:txBody>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0,1</a:t>
                      </a:r>
                      <a:endParaRPr lang="en-US"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0,05</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0,025</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0,01</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0,005</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0,0025</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0,001</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fontAlgn="ctr">
                        <a:spcBef>
                          <a:spcPts val="0"/>
                        </a:spcBef>
                        <a:spcAft>
                          <a:spcPts val="0"/>
                        </a:spcAft>
                      </a:pPr>
                      <a:r>
                        <a:rPr lang="en-US" sz="1900" b="1" i="0" u="none" strike="noStrike">
                          <a:solidFill>
                            <a:srgbClr val="000000"/>
                          </a:solidFill>
                          <a:effectLst/>
                          <a:latin typeface="Calibri" panose="020F0502020204030204" pitchFamily="34" charset="0"/>
                        </a:rPr>
                        <a:t>0,0005</a:t>
                      </a:r>
                      <a:endParaRPr lang="en-US"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a16="http://schemas.microsoft.com/office/drawing/2014/main" val="338996523"/>
                  </a:ext>
                </a:extLst>
              </a:tr>
              <a:tr h="518344">
                <a:tc gridSpan="2">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Δίπλευρος </a:t>
                      </a:r>
                      <a:endParaRPr lang="el-GR" sz="3200" b="0" i="0" u="none" strike="noStrike">
                        <a:effectLst/>
                        <a:latin typeface="Arial" panose="020B0604020202020204" pitchFamily="34" charset="0"/>
                      </a:endParaRPr>
                    </a:p>
                  </a:txBody>
                  <a:tcPr marL="160313" marR="160313" marT="80156" marB="80156">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l-GR"/>
                    </a:p>
                  </a:txBody>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0,2</a:t>
                      </a:r>
                      <a:endParaRPr lang="el-GR"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0,1</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0,05</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0,02</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0,01</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0,005</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0,002</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0,001</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238165609"/>
                  </a:ext>
                </a:extLst>
              </a:tr>
              <a:tr h="362708">
                <a:tc rowSpan="5">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Βαθμοί ελευθερίας</a:t>
                      </a:r>
                      <a:endParaRPr lang="el-GR" sz="3200" b="0" i="0" u="none" strike="noStrike">
                        <a:effectLst/>
                        <a:latin typeface="Arial" panose="020B0604020202020204" pitchFamily="34" charset="0"/>
                      </a:endParaRPr>
                    </a:p>
                  </a:txBody>
                  <a:tcPr marL="160313" marR="160313" marT="80156" marB="80156">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1</a:t>
                      </a:r>
                      <a:endParaRPr lang="el-GR" sz="3200" b="0" i="0" u="none" strike="noStrike">
                        <a:effectLst/>
                        <a:latin typeface="Arial" panose="020B0604020202020204" pitchFamily="34" charset="0"/>
                      </a:endParaRPr>
                    </a:p>
                  </a:txBody>
                  <a:tcPr marL="4676" marR="4676" marT="467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3,08</a:t>
                      </a:r>
                      <a:endParaRPr lang="el-GR"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6,31</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12,71</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31,82</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63,66</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127,32</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318,31</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636,62</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8598487"/>
                  </a:ext>
                </a:extLst>
              </a:tr>
              <a:tr h="362708">
                <a:tc vMerge="1">
                  <a:txBody>
                    <a:bodyPr/>
                    <a:lstStyle/>
                    <a:p>
                      <a:endParaRPr lang="el-GR"/>
                    </a:p>
                  </a:txBody>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2</a:t>
                      </a:r>
                      <a:endParaRPr lang="el-GR" sz="3200" b="0" i="0" u="none" strike="noStrike">
                        <a:effectLst/>
                        <a:latin typeface="Arial" panose="020B0604020202020204" pitchFamily="34" charset="0"/>
                      </a:endParaRPr>
                    </a:p>
                  </a:txBody>
                  <a:tcPr marL="4676" marR="4676" marT="4676"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1,89</a:t>
                      </a:r>
                      <a:endParaRPr lang="el-GR"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2,92</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4,303</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6,965</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9,925</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solidFill>
                      <a:srgbClr val="FFFF00"/>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14,089</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22,327</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31,599</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extLst>
                  <a:ext uri="{0D108BD9-81ED-4DB2-BD59-A6C34878D82A}">
                    <a16:rowId xmlns:a16="http://schemas.microsoft.com/office/drawing/2014/main" val="3060688104"/>
                  </a:ext>
                </a:extLst>
              </a:tr>
              <a:tr h="362708">
                <a:tc vMerge="1">
                  <a:txBody>
                    <a:bodyPr/>
                    <a:lstStyle/>
                    <a:p>
                      <a:endParaRPr lang="el-GR"/>
                    </a:p>
                  </a:txBody>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3</a:t>
                      </a:r>
                      <a:endParaRPr lang="el-GR" sz="3200" b="0" i="0" u="none" strike="noStrike">
                        <a:effectLst/>
                        <a:latin typeface="Arial" panose="020B0604020202020204" pitchFamily="34" charset="0"/>
                      </a:endParaRPr>
                    </a:p>
                  </a:txBody>
                  <a:tcPr marL="4676" marR="4676" marT="4676"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1,64</a:t>
                      </a:r>
                      <a:endParaRPr lang="el-GR"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2,35</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3,182</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4,541</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5,841</a:t>
                      </a:r>
                      <a:endParaRPr lang="el-GR" sz="3200" b="0" i="0" u="none" strike="noStrike">
                        <a:effectLst/>
                        <a:latin typeface="Arial" panose="020B0604020202020204" pitchFamily="34" charset="0"/>
                      </a:endParaRPr>
                    </a:p>
                  </a:txBody>
                  <a:tcPr marL="4676" marR="4676" marT="4676"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7,453</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10,215</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12,924</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extLst>
                  <a:ext uri="{0D108BD9-81ED-4DB2-BD59-A6C34878D82A}">
                    <a16:rowId xmlns:a16="http://schemas.microsoft.com/office/drawing/2014/main" val="4197315671"/>
                  </a:ext>
                </a:extLst>
              </a:tr>
              <a:tr h="362708">
                <a:tc vMerge="1">
                  <a:txBody>
                    <a:bodyPr/>
                    <a:lstStyle/>
                    <a:p>
                      <a:endParaRPr lang="el-GR"/>
                    </a:p>
                  </a:txBody>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4</a:t>
                      </a:r>
                      <a:endParaRPr lang="el-GR" sz="3200" b="0" i="0" u="none" strike="noStrike">
                        <a:effectLst/>
                        <a:latin typeface="Arial" panose="020B0604020202020204" pitchFamily="34" charset="0"/>
                      </a:endParaRPr>
                    </a:p>
                  </a:txBody>
                  <a:tcPr marL="4676" marR="4676" marT="4676"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1,53</a:t>
                      </a:r>
                      <a:endParaRPr lang="el-GR"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2,13</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solidFill>
                      <a:srgbClr val="FFFF00"/>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2,776</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solidFill>
                      <a:srgbClr val="FFFF00"/>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3,747</a:t>
                      </a:r>
                      <a:endParaRPr lang="el-GR" sz="3200" b="0" i="0" u="none" strike="noStrike">
                        <a:effectLst/>
                        <a:latin typeface="Arial" panose="020B0604020202020204" pitchFamily="34" charset="0"/>
                      </a:endParaRPr>
                    </a:p>
                  </a:txBody>
                  <a:tcPr marL="4676" marR="4676" marT="4676"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spcBef>
                          <a:spcPts val="0"/>
                        </a:spcBef>
                        <a:spcAft>
                          <a:spcPts val="0"/>
                        </a:spcAft>
                      </a:pPr>
                      <a:r>
                        <a:rPr lang="el-GR" sz="1900" b="1" i="0" u="none" strike="noStrike">
                          <a:solidFill>
                            <a:srgbClr val="FF0000"/>
                          </a:solidFill>
                          <a:effectLst/>
                          <a:latin typeface="Calibri" panose="020F0502020204030204" pitchFamily="34" charset="0"/>
                        </a:rPr>
                        <a:t>4,604</a:t>
                      </a:r>
                      <a:endParaRPr lang="el-GR"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5,598</a:t>
                      </a:r>
                      <a:endParaRPr lang="el-GR"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7,173</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8,61</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extLst>
                  <a:ext uri="{0D108BD9-81ED-4DB2-BD59-A6C34878D82A}">
                    <a16:rowId xmlns:a16="http://schemas.microsoft.com/office/drawing/2014/main" val="3453059024"/>
                  </a:ext>
                </a:extLst>
              </a:tr>
              <a:tr h="362708">
                <a:tc vMerge="1">
                  <a:txBody>
                    <a:bodyPr/>
                    <a:lstStyle/>
                    <a:p>
                      <a:endParaRPr lang="el-GR"/>
                    </a:p>
                  </a:txBody>
                  <a:tcPr/>
                </a:tc>
                <a:tc>
                  <a:txBody>
                    <a:bodyPr/>
                    <a:lstStyle/>
                    <a:p>
                      <a:pPr algn="ctr" fontAlgn="ctr">
                        <a:spcBef>
                          <a:spcPts val="0"/>
                        </a:spcBef>
                        <a:spcAft>
                          <a:spcPts val="0"/>
                        </a:spcAft>
                      </a:pPr>
                      <a:r>
                        <a:rPr lang="el-GR" sz="1900" b="1" i="0" u="none" strike="noStrike">
                          <a:solidFill>
                            <a:srgbClr val="000000"/>
                          </a:solidFill>
                          <a:effectLst/>
                          <a:latin typeface="Calibri" panose="020F0502020204030204" pitchFamily="34" charset="0"/>
                        </a:rPr>
                        <a:t>5</a:t>
                      </a:r>
                      <a:endParaRPr lang="el-GR" sz="3200" b="0" i="0" u="none" strike="noStrike">
                        <a:effectLst/>
                        <a:latin typeface="Arial" panose="020B0604020202020204" pitchFamily="34" charset="0"/>
                      </a:endParaRPr>
                    </a:p>
                  </a:txBody>
                  <a:tcPr marL="4676" marR="4676" marT="4676"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1,48</a:t>
                      </a:r>
                      <a:endParaRPr lang="el-GR" sz="3200" b="0" i="0" u="none" strike="noStrike">
                        <a:effectLst/>
                        <a:latin typeface="Arial" panose="020B0604020202020204" pitchFamily="34" charset="0"/>
                      </a:endParaRPr>
                    </a:p>
                  </a:txBody>
                  <a:tcPr marL="4676" marR="4676" marT="467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2,02</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2,571</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3,365</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4,032</a:t>
                      </a:r>
                      <a:endParaRPr lang="el-GR" sz="3200" b="0" i="0" u="none" strike="noStrike">
                        <a:effectLst/>
                        <a:latin typeface="Arial" panose="020B0604020202020204" pitchFamily="34" charset="0"/>
                      </a:endParaRPr>
                    </a:p>
                  </a:txBody>
                  <a:tcPr marL="4676" marR="4676" marT="4676"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4,773</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a:solidFill>
                            <a:srgbClr val="000000"/>
                          </a:solidFill>
                          <a:effectLst/>
                          <a:latin typeface="Calibri" panose="020F0502020204030204" pitchFamily="34" charset="0"/>
                        </a:rPr>
                        <a:t>5,893</a:t>
                      </a:r>
                      <a:endParaRPr lang="el-GR" sz="3200" b="0" i="0" u="none" strike="noStrike">
                        <a:effectLst/>
                        <a:latin typeface="Arial" panose="020B0604020202020204" pitchFamily="34" charset="0"/>
                      </a:endParaRPr>
                    </a:p>
                  </a:txBody>
                  <a:tcPr marL="4676" marR="4676" marT="4676" marB="0" anchor="ctr">
                    <a:lnL>
                      <a:noFill/>
                    </a:lnL>
                    <a:lnR>
                      <a:noFill/>
                    </a:lnR>
                    <a:lnT>
                      <a:noFill/>
                    </a:lnT>
                    <a:lnB>
                      <a:noFill/>
                    </a:lnB>
                  </a:tcPr>
                </a:tc>
                <a:tc>
                  <a:txBody>
                    <a:bodyPr/>
                    <a:lstStyle/>
                    <a:p>
                      <a:pPr algn="ctr" fontAlgn="ctr">
                        <a:spcBef>
                          <a:spcPts val="0"/>
                        </a:spcBef>
                        <a:spcAft>
                          <a:spcPts val="0"/>
                        </a:spcAft>
                      </a:pPr>
                      <a:r>
                        <a:rPr lang="el-GR" sz="1900" b="0" i="0" u="none" strike="noStrike" dirty="0">
                          <a:solidFill>
                            <a:srgbClr val="000000"/>
                          </a:solidFill>
                          <a:effectLst/>
                          <a:latin typeface="Calibri" panose="020F0502020204030204" pitchFamily="34" charset="0"/>
                        </a:rPr>
                        <a:t>6,869</a:t>
                      </a:r>
                      <a:endParaRPr lang="el-GR" sz="3200" b="0" i="0" u="none" strike="noStrike" dirty="0">
                        <a:effectLst/>
                        <a:latin typeface="Arial" panose="020B0604020202020204" pitchFamily="34" charset="0"/>
                      </a:endParaRPr>
                    </a:p>
                  </a:txBody>
                  <a:tcPr marL="4676" marR="4676" marT="4676" marB="0" anchor="ctr">
                    <a:lnL>
                      <a:noFill/>
                    </a:lnL>
                    <a:lnR>
                      <a:noFill/>
                    </a:lnR>
                    <a:lnT>
                      <a:noFill/>
                    </a:lnT>
                    <a:lnB>
                      <a:noFill/>
                    </a:lnB>
                  </a:tcPr>
                </a:tc>
                <a:extLst>
                  <a:ext uri="{0D108BD9-81ED-4DB2-BD59-A6C34878D82A}">
                    <a16:rowId xmlns:a16="http://schemas.microsoft.com/office/drawing/2014/main" val="4186403883"/>
                  </a:ext>
                </a:extLst>
              </a:tr>
            </a:tbl>
          </a:graphicData>
        </a:graphic>
      </p:graphicFrame>
    </p:spTree>
    <p:extLst>
      <p:ext uri="{BB962C8B-B14F-4D97-AF65-F5344CB8AC3E}">
        <p14:creationId xmlns:p14="http://schemas.microsoft.com/office/powerpoint/2010/main" val="2510953737"/>
      </p:ext>
    </p:extLst>
  </p:cSld>
  <p:clrMapOvr>
    <a:masterClrMapping/>
  </p:clrMapOvr>
  <p:transition spd="med">
    <p:random/>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3453847-B485-5BA8-97B6-82AEF012E798}"/>
                  </a:ext>
                </a:extLst>
              </p:cNvPr>
              <p:cNvSpPr>
                <a:spLocks noGrp="1"/>
              </p:cNvSpPr>
              <p:nvPr>
                <p:ph idx="1"/>
              </p:nvPr>
            </p:nvSpPr>
            <p:spPr>
              <a:xfrm>
                <a:off x="0" y="0"/>
                <a:ext cx="9144000" cy="6858000"/>
              </a:xfrm>
            </p:spPr>
            <p:txBody>
              <a:bodyPr>
                <a:normAutofit/>
              </a:bodyPr>
              <a:lstStyle/>
              <a:p>
                <a:pPr algn="just">
                  <a:lnSpc>
                    <a:spcPct val="107000"/>
                  </a:lnSpc>
                  <a:spcAft>
                    <a:spcPts val="800"/>
                  </a:spcAft>
                </a:pPr>
                <a:r>
                  <a:rPr lang="el-GR" sz="1800" b="1" dirty="0">
                    <a:effectLst/>
                    <a:latin typeface="Verdana" panose="020B0604030504040204" pitchFamily="34" charset="0"/>
                    <a:ea typeface="Calibri" panose="020F0502020204030204" pitchFamily="34" charset="0"/>
                    <a:cs typeface="Times New Roman" panose="02020603050405020304" pitchFamily="18" charset="0"/>
                  </a:rPr>
                  <a:t>Βήμα 3</a:t>
                </a:r>
                <a:r>
                  <a:rPr lang="el-GR" sz="1800" b="1" baseline="30000" dirty="0">
                    <a:effectLst/>
                    <a:latin typeface="Verdana" panose="020B0604030504040204" pitchFamily="34" charset="0"/>
                    <a:ea typeface="Calibri" panose="020F0502020204030204" pitchFamily="34" charset="0"/>
                    <a:cs typeface="Times New Roman" panose="02020603050405020304" pitchFamily="18" charset="0"/>
                  </a:rPr>
                  <a:t>ο</a:t>
                </a:r>
                <a:r>
                  <a:rPr lang="el-GR" sz="1800" b="1" dirty="0">
                    <a:effectLst/>
                    <a:latin typeface="Verdana" panose="020B0604030504040204" pitchFamily="34" charset="0"/>
                    <a:ea typeface="Calibri" panose="020F0502020204030204" pitchFamily="34" charset="0"/>
                    <a:cs typeface="Times New Roman" panose="02020603050405020304" pitchFamily="18" charset="0"/>
                  </a:rPr>
                  <a:t> .</a:t>
                </a:r>
                <a:r>
                  <a:rPr lang="el-GR" sz="1800" dirty="0">
                    <a:effectLst/>
                    <a:latin typeface="Verdana" panose="020B0604030504040204" pitchFamily="34" charset="0"/>
                    <a:ea typeface="Calibri" panose="020F0502020204030204" pitchFamily="34" charset="0"/>
                    <a:cs typeface="Times New Roman" panose="02020603050405020304" pitchFamily="18" charset="0"/>
                  </a:rPr>
                  <a:t> Συγκρίνουμε την κριτική τιμή του πίνακα με την υπολογισθείσα τιμή </a:t>
                </a:r>
                <a:r>
                  <a:rPr lang="en-US" sz="1800" dirty="0">
                    <a:effectLst/>
                    <a:latin typeface="Verdana" panose="020B0604030504040204" pitchFamily="34" charset="0"/>
                    <a:ea typeface="Calibri" panose="020F0502020204030204" pitchFamily="34" charset="0"/>
                    <a:cs typeface="Times New Roman" panose="02020603050405020304" pitchFamily="18" charset="0"/>
                  </a:rPr>
                  <a:t>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 Με βάση την τιμή που εντοπίσαμε στον πίνακα της </a:t>
                </a:r>
                <a:r>
                  <a:rPr lang="en-US" sz="1800" dirty="0">
                    <a:effectLst/>
                    <a:latin typeface="Verdana" panose="020B0604030504040204" pitchFamily="34" charset="0"/>
                    <a:ea typeface="Calibri" panose="020F0502020204030204" pitchFamily="34" charset="0"/>
                    <a:cs typeface="Times New Roman" panose="02020603050405020304" pitchFamily="18" charset="0"/>
                  </a:rPr>
                  <a:t>t</a:t>
                </a:r>
                <a:r>
                  <a:rPr lang="el-GR" sz="1800" dirty="0">
                    <a:effectLst/>
                    <a:latin typeface="Verdana" panose="020B0604030504040204" pitchFamily="34" charset="0"/>
                    <a:ea typeface="Calibri" panose="020F0502020204030204" pitchFamily="34" charset="0"/>
                    <a:cs typeface="Times New Roman" panose="02020603050405020304" pitchFamily="18" charset="0"/>
                  </a:rPr>
                  <a:t> κατανομής ανοίγουμε το διάστημα μη απόρριψης της βασικής υπόθεσης - αποδοχής, δηλαδή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 Διάστημα αποδοχής </a:t>
                </a:r>
                <a:r>
                  <a:rPr lang="el-GR" sz="1800" b="1" dirty="0">
                    <a:effectLst/>
                    <a:latin typeface="Verdana" panose="020B0604030504040204" pitchFamily="34" charset="0"/>
                    <a:ea typeface="Calibri" panose="020F0502020204030204" pitchFamily="34" charset="0"/>
                    <a:cs typeface="Times New Roman" panose="02020603050405020304" pitchFamily="18" charset="0"/>
                  </a:rPr>
                  <a:t>-4,604     4,604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Εάν η υπολογισθείσα τιμή βρεθεί μέσα στο διάστημα δεν απορρίπτουμε τη βασική υπόθεση. Υπολογίσαμε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𝑡</m:t>
                    </m:r>
                    <m:r>
                      <a:rPr lang="el-GR" sz="1800">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1,036</m:t>
                    </m:r>
                  </m:oMath>
                </a14:m>
                <a:r>
                  <a:rPr lang="el-GR" sz="1800" dirty="0">
                    <a:effectLst/>
                    <a:latin typeface="Verdana" panose="020B0604030504040204" pitchFamily="34" charset="0"/>
                    <a:ea typeface="Times New Roman" panose="02020603050405020304" pitchFamily="18" charset="0"/>
                    <a:cs typeface="Times New Roman" panose="02020603050405020304" pitchFamily="18" charset="0"/>
                  </a:rPr>
                  <a:t>, τιμή που βρίσκεται μέσα στο διάστημα, ως εκ τούτου δεν απορρίπτεται η βασική υπόθεση.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H </a:t>
                </a:r>
                <a:r>
                  <a:rPr lang="el-GR" sz="1800" dirty="0">
                    <a:effectLst/>
                    <a:latin typeface="Verdana" panose="020B0604030504040204" pitchFamily="34" charset="0"/>
                    <a:ea typeface="Times New Roman" panose="02020603050405020304" pitchFamily="18" charset="0"/>
                    <a:cs typeface="Times New Roman" panose="02020603050405020304" pitchFamily="18" charset="0"/>
                  </a:rPr>
                  <a:t>Συσχέτιση δεν είναι στατιστικά σημαντική, με άλλα λόγια δεν μπορούμε από το δείγμα των τιμών Χ,Υ ότι υπάρχει σχέση γραμμική.</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Να σημειωθεί ότι είτε το μικρό δείγμα, είτε το μικρό εύρος των τιμών των δύο μεταβλητών μπορεί να έχει ως αποτέλεσμα μια μικρή τιμή του συντελεστή συσχέτισης. Στην περίπτωση αυτή ο μελετητής θα πρέπει να εξετάσει τη δυνατότητα να αυξήσει το μέγεθος του δείγματος και αντίστοιχα το εύρος των τιμών.  Στο παραπάνω παράδειγμα το μέγεθος των δυο δειγμάτων είναι μόνο 6 για καθαρά εκπαιδευτικούς λόγους, σε μελέτες και έρευνες το μέγεθος των δειγμάτων προτείνεται να είναι όσο μεγαλύτερο γίνεται.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mc:Choice>
        <mc:Fallback xmlns="">
          <p:sp>
            <p:nvSpPr>
              <p:cNvPr id="3" name="Θέση περιεχομένου 2">
                <a:extLst>
                  <a:ext uri="{FF2B5EF4-FFF2-40B4-BE49-F238E27FC236}">
                    <a16:creationId xmlns:a16="http://schemas.microsoft.com/office/drawing/2014/main" id="{F3453847-B485-5BA8-97B6-82AEF012E798}"/>
                  </a:ext>
                </a:extLst>
              </p:cNvPr>
              <p:cNvSpPr>
                <a:spLocks noGrp="1" noRot="1" noChangeAspect="1" noMove="1" noResize="1" noEditPoints="1" noAdjustHandles="1" noChangeArrowheads="1" noChangeShapeType="1" noTextEdit="1"/>
              </p:cNvSpPr>
              <p:nvPr>
                <p:ph idx="1"/>
              </p:nvPr>
            </p:nvSpPr>
            <p:spPr>
              <a:xfrm>
                <a:off x="0" y="0"/>
                <a:ext cx="9144000" cy="6858000"/>
              </a:xfrm>
              <a:blipFill>
                <a:blip r:embed="rId3"/>
                <a:stretch>
                  <a:fillRect l="-400" t="-533" r="-533"/>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C97D44B6-0D22-ADC9-24F6-3082A7E04F12}"/>
              </a:ext>
            </a:extLst>
          </p:cNvPr>
          <p:cNvSpPr>
            <a:spLocks noGrp="1"/>
          </p:cNvSpPr>
          <p:nvPr>
            <p:ph type="sldNum" sz="quarter" idx="12"/>
          </p:nvPr>
        </p:nvSpPr>
        <p:spPr/>
        <p:txBody>
          <a:bodyPr/>
          <a:lstStyle/>
          <a:p>
            <a:fld id="{C7CDA661-3E7B-4125-98F6-00F4BFFC8ABE}" type="slidenum">
              <a:rPr lang="en-US" smtClean="0"/>
              <a:pPr/>
              <a:t>23</a:t>
            </a:fld>
            <a:endParaRPr lang="en-US"/>
          </a:p>
        </p:txBody>
      </p:sp>
    </p:spTree>
    <p:extLst>
      <p:ext uri="{BB962C8B-B14F-4D97-AF65-F5344CB8AC3E}">
        <p14:creationId xmlns:p14="http://schemas.microsoft.com/office/powerpoint/2010/main" val="1944605423"/>
      </p:ext>
    </p:extLst>
  </p:cSld>
  <p:clrMapOvr>
    <a:masterClrMapping/>
  </p:clrMapOvr>
  <p:transition spd="med">
    <p:random/>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Rectangle 3"/>
          <p:cNvSpPr>
            <a:spLocks noGrp="1" noChangeArrowheads="1"/>
          </p:cNvSpPr>
          <p:nvPr>
            <p:ph type="body" sz="half" idx="1"/>
          </p:nvPr>
        </p:nvSpPr>
        <p:spPr>
          <a:xfrm>
            <a:off x="0" y="2971800"/>
            <a:ext cx="9144000" cy="3886200"/>
          </a:xfrm>
          <a:solidFill>
            <a:srgbClr val="FFFFFF"/>
          </a:solidFill>
        </p:spPr>
        <p:txBody>
          <a:bodyPr/>
          <a:lstStyle/>
          <a:p>
            <a:pPr algn="just">
              <a:lnSpc>
                <a:spcPct val="90000"/>
              </a:lnSpc>
            </a:pPr>
            <a:endParaRPr lang="el-GR" sz="2700" dirty="0"/>
          </a:p>
        </p:txBody>
      </p:sp>
      <p:graphicFrame>
        <p:nvGraphicFramePr>
          <p:cNvPr id="704516" name="Object 4"/>
          <p:cNvGraphicFramePr>
            <a:graphicFrameLocks noGrp="1" noChangeAspect="1"/>
          </p:cNvGraphicFramePr>
          <p:nvPr>
            <p:ph type="clipArt" sz="half" idx="2"/>
            <p:extLst>
              <p:ext uri="{D42A27DB-BD31-4B8C-83A1-F6EECF244321}">
                <p14:modId xmlns:p14="http://schemas.microsoft.com/office/powerpoint/2010/main" val="98287214"/>
              </p:ext>
            </p:extLst>
          </p:nvPr>
        </p:nvGraphicFramePr>
        <p:xfrm>
          <a:off x="3175" y="41275"/>
          <a:ext cx="9140825" cy="1773238"/>
        </p:xfrm>
        <a:graphic>
          <a:graphicData uri="http://schemas.openxmlformats.org/presentationml/2006/ole">
            <mc:AlternateContent xmlns:mc="http://schemas.openxmlformats.org/markup-compatibility/2006">
              <mc:Choice xmlns:v="urn:schemas-microsoft-com:vml" Requires="v">
                <p:oleObj spid="_x0000_s5122" name="Worksheet" r:id="rId4" imgW="5137200" imgH="996890" progId="Excel.Sheet.8">
                  <p:embed/>
                </p:oleObj>
              </mc:Choice>
              <mc:Fallback>
                <p:oleObj name="Worksheet" r:id="rId4" imgW="5137200" imgH="996890" progId="Excel.Sheet.8">
                  <p:embed/>
                  <p:pic>
                    <p:nvPicPr>
                      <p:cNvPr id="704516" name="Object 4"/>
                      <p:cNvPicPr>
                        <a:picLocks noChangeAspect="1" noChangeArrowheads="1"/>
                      </p:cNvPicPr>
                      <p:nvPr/>
                    </p:nvPicPr>
                    <p:blipFill>
                      <a:blip r:embed="rId5"/>
                      <a:srcRect/>
                      <a:stretch>
                        <a:fillRect/>
                      </a:stretch>
                    </p:blipFill>
                    <p:spPr bwMode="auto">
                      <a:xfrm>
                        <a:off x="3175" y="41275"/>
                        <a:ext cx="9140825" cy="177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 Θέση αριθμού διαφάνειας"/>
          <p:cNvSpPr>
            <a:spLocks noGrp="1"/>
          </p:cNvSpPr>
          <p:nvPr>
            <p:ph type="sldNum" sz="quarter" idx="12"/>
          </p:nvPr>
        </p:nvSpPr>
        <p:spPr/>
        <p:txBody>
          <a:bodyPr/>
          <a:lstStyle/>
          <a:p>
            <a:fld id="{6AFAF0EE-47E0-46FA-910E-370CDE800390}" type="slidenum">
              <a:rPr lang="en-US" smtClean="0"/>
              <a:pPr/>
              <a:t>24</a:t>
            </a:fld>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755576" y="5877272"/>
                <a:ext cx="6794039" cy="468013"/>
              </a:xfrm>
              <a:prstGeom prst="rect">
                <a:avLst/>
              </a:prstGeom>
              <a:noFill/>
            </p:spPr>
            <p:txBody>
              <a:bodyPr wrap="none" rtlCol="0">
                <a:spAutoFit/>
              </a:bodyPr>
              <a:lstStyle/>
              <a:p>
                <a14:m>
                  <m:oMath xmlns:m="http://schemas.openxmlformats.org/officeDocument/2006/math">
                    <m:sSub>
                      <m:sSubPr>
                        <m:ctrlPr>
                          <a:rPr lang="en-US" i="1" u="none" dirty="0" smtClean="0">
                            <a:latin typeface="Cambria Math" panose="02040503050406030204" pitchFamily="18" charset="0"/>
                          </a:rPr>
                        </m:ctrlPr>
                      </m:sSubPr>
                      <m:e>
                        <m:r>
                          <a:rPr lang="en-US" b="0" i="1" u="none" dirty="0" smtClean="0">
                            <a:latin typeface="Cambria Math"/>
                          </a:rPr>
                          <m:t>𝑆</m:t>
                        </m:r>
                      </m:e>
                      <m:sub>
                        <m:r>
                          <a:rPr lang="en-US" b="0" i="1" u="none" dirty="0" smtClean="0">
                            <a:latin typeface="Cambria Math"/>
                          </a:rPr>
                          <m:t>𝐴𝐵</m:t>
                        </m:r>
                      </m:sub>
                    </m:sSub>
                  </m:oMath>
                </a14:m>
                <a:r>
                  <a:rPr lang="en-US" u="none" dirty="0"/>
                  <a:t>=</a:t>
                </a:r>
                <a:r>
                  <a:rPr lang="en-US" u="none" dirty="0" err="1"/>
                  <a:t>Cov</a:t>
                </a:r>
                <a:r>
                  <a:rPr lang="en-US" u="none" dirty="0"/>
                  <a:t>(A, B) = </a:t>
                </a:r>
                <a14:m>
                  <m:oMath xmlns:m="http://schemas.openxmlformats.org/officeDocument/2006/math">
                    <m:nary>
                      <m:naryPr>
                        <m:chr m:val="∑"/>
                        <m:ctrlPr>
                          <a:rPr lang="en-US" i="1" u="none" smtClean="0">
                            <a:latin typeface="Cambria Math" panose="02040503050406030204" pitchFamily="18" charset="0"/>
                          </a:rPr>
                        </m:ctrlPr>
                      </m:naryPr>
                      <m:sub>
                        <m:r>
                          <m:rPr>
                            <m:brk m:alnAt="23"/>
                          </m:rPr>
                          <a:rPr lang="en-US" b="0" i="1" u="none" smtClean="0">
                            <a:latin typeface="Cambria Math"/>
                          </a:rPr>
                          <m:t>𝑡</m:t>
                        </m:r>
                        <m:r>
                          <a:rPr lang="en-US" b="0" i="1" u="none" smtClean="0">
                            <a:latin typeface="Cambria Math"/>
                          </a:rPr>
                          <m:t>=1</m:t>
                        </m:r>
                      </m:sub>
                      <m:sup>
                        <m:r>
                          <a:rPr lang="en-US" b="0" i="1" u="none" smtClean="0">
                            <a:latin typeface="Cambria Math"/>
                          </a:rPr>
                          <m:t>𝑁</m:t>
                        </m:r>
                      </m:sup>
                      <m:e>
                        <m:sSub>
                          <m:sSubPr>
                            <m:ctrlPr>
                              <a:rPr lang="en-US" i="1" u="none" smtClean="0">
                                <a:latin typeface="Cambria Math" panose="02040503050406030204" pitchFamily="18" charset="0"/>
                              </a:rPr>
                            </m:ctrlPr>
                          </m:sSubPr>
                          <m:e>
                            <m:r>
                              <a:rPr lang="en-US" b="0" i="1" u="none" smtClean="0">
                                <a:latin typeface="Cambria Math"/>
                              </a:rPr>
                              <m:t>𝑃</m:t>
                            </m:r>
                          </m:e>
                          <m:sub>
                            <m:r>
                              <a:rPr lang="en-US" b="0" i="1" u="none" smtClean="0">
                                <a:latin typeface="Cambria Math"/>
                              </a:rPr>
                              <m:t>𝑡</m:t>
                            </m:r>
                          </m:sub>
                        </m:sSub>
                        <m:r>
                          <a:rPr lang="en-US" b="0" i="1" u="none" smtClean="0">
                            <a:latin typeface="Cambria Math"/>
                          </a:rPr>
                          <m:t>(</m:t>
                        </m:r>
                        <m:sSub>
                          <m:sSubPr>
                            <m:ctrlPr>
                              <a:rPr lang="en-US" b="0" i="1" u="none" smtClean="0">
                                <a:latin typeface="Cambria Math" panose="02040503050406030204" pitchFamily="18" charset="0"/>
                              </a:rPr>
                            </m:ctrlPr>
                          </m:sSubPr>
                          <m:e>
                            <m:r>
                              <a:rPr lang="en-US" b="0" i="1" u="none" smtClean="0">
                                <a:latin typeface="Cambria Math"/>
                              </a:rPr>
                              <m:t>𝐴</m:t>
                            </m:r>
                          </m:e>
                          <m:sub>
                            <m:r>
                              <a:rPr lang="en-US" b="0" i="1" u="none" smtClean="0">
                                <a:latin typeface="Cambria Math"/>
                              </a:rPr>
                              <m:t>𝑡</m:t>
                            </m:r>
                          </m:sub>
                        </m:sSub>
                        <m:r>
                          <a:rPr lang="en-US" b="0" i="1" u="none" smtClean="0">
                            <a:latin typeface="Cambria Math"/>
                          </a:rPr>
                          <m:t>−</m:t>
                        </m:r>
                        <m:r>
                          <a:rPr lang="en-US" b="0" i="1" u="none" smtClean="0">
                            <a:latin typeface="Cambria Math"/>
                          </a:rPr>
                          <m:t>𝐸</m:t>
                        </m:r>
                        <m:d>
                          <m:dPr>
                            <m:ctrlPr>
                              <a:rPr lang="en-US" b="0" i="1" u="none" smtClean="0">
                                <a:latin typeface="Cambria Math" panose="02040503050406030204" pitchFamily="18" charset="0"/>
                              </a:rPr>
                            </m:ctrlPr>
                          </m:dPr>
                          <m:e>
                            <m:r>
                              <a:rPr lang="en-US" b="0" i="1" u="none" smtClean="0">
                                <a:latin typeface="Cambria Math"/>
                              </a:rPr>
                              <m:t>𝐴</m:t>
                            </m:r>
                          </m:e>
                        </m:d>
                        <m:r>
                          <a:rPr lang="en-US" b="0" i="1" u="none" smtClean="0">
                            <a:latin typeface="Cambria Math"/>
                          </a:rPr>
                          <m:t>)(</m:t>
                        </m:r>
                        <m:sSub>
                          <m:sSubPr>
                            <m:ctrlPr>
                              <a:rPr lang="en-US" b="0" i="1" u="none" smtClean="0">
                                <a:latin typeface="Cambria Math" panose="02040503050406030204" pitchFamily="18" charset="0"/>
                              </a:rPr>
                            </m:ctrlPr>
                          </m:sSubPr>
                          <m:e>
                            <m:r>
                              <a:rPr lang="en-US" b="0" i="1" u="none" smtClean="0">
                                <a:latin typeface="Cambria Math"/>
                              </a:rPr>
                              <m:t>𝐵</m:t>
                            </m:r>
                          </m:e>
                          <m:sub>
                            <m:r>
                              <a:rPr lang="en-US" b="0" i="1" u="none" smtClean="0">
                                <a:latin typeface="Cambria Math"/>
                              </a:rPr>
                              <m:t>𝑡</m:t>
                            </m:r>
                          </m:sub>
                        </m:sSub>
                        <m:r>
                          <a:rPr lang="en-US" b="0" i="1" u="none" smtClean="0">
                            <a:latin typeface="Cambria Math"/>
                          </a:rPr>
                          <m:t>−</m:t>
                        </m:r>
                        <m:r>
                          <a:rPr lang="en-US" b="0" i="1" u="none" smtClean="0">
                            <a:latin typeface="Cambria Math"/>
                          </a:rPr>
                          <m:t>𝐸</m:t>
                        </m:r>
                        <m:d>
                          <m:dPr>
                            <m:ctrlPr>
                              <a:rPr lang="en-US" b="0" i="1" u="none" smtClean="0">
                                <a:latin typeface="Cambria Math" panose="02040503050406030204" pitchFamily="18" charset="0"/>
                              </a:rPr>
                            </m:ctrlPr>
                          </m:dPr>
                          <m:e>
                            <m:r>
                              <a:rPr lang="en-US" b="0" i="1" u="none" smtClean="0">
                                <a:latin typeface="Cambria Math"/>
                              </a:rPr>
                              <m:t>𝐵</m:t>
                            </m:r>
                          </m:e>
                        </m:d>
                        <m:r>
                          <a:rPr lang="en-US" b="0" i="1" u="none" smtClean="0">
                            <a:latin typeface="Cambria Math"/>
                          </a:rPr>
                          <m:t>)</m:t>
                        </m:r>
                      </m:e>
                    </m:nary>
                  </m:oMath>
                </a14:m>
                <a:endParaRPr lang="el-GR" u="none" dirty="0"/>
              </a:p>
            </p:txBody>
          </p:sp>
        </mc:Choice>
        <mc:Fallback xmlns="">
          <p:sp>
            <p:nvSpPr>
              <p:cNvPr id="2" name="TextBox 1"/>
              <p:cNvSpPr txBox="1">
                <a:spLocks noRot="1" noChangeAspect="1" noMove="1" noResize="1" noEditPoints="1" noAdjustHandles="1" noChangeArrowheads="1" noChangeShapeType="1" noTextEdit="1"/>
              </p:cNvSpPr>
              <p:nvPr/>
            </p:nvSpPr>
            <p:spPr>
              <a:xfrm>
                <a:off x="755576" y="5877272"/>
                <a:ext cx="6794039" cy="468013"/>
              </a:xfrm>
              <a:prstGeom prst="rect">
                <a:avLst/>
              </a:prstGeom>
              <a:blipFill rotWithShape="1">
                <a:blip r:embed="rId6"/>
                <a:stretch>
                  <a:fillRect l="-269" t="-125974" b="-19350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3" name="Πίνακας 2"/>
              <p:cNvGraphicFramePr>
                <a:graphicFrameLocks noGrp="1"/>
              </p:cNvGraphicFramePr>
              <p:nvPr>
                <p:extLst>
                  <p:ext uri="{D42A27DB-BD31-4B8C-83A1-F6EECF244321}">
                    <p14:modId xmlns:p14="http://schemas.microsoft.com/office/powerpoint/2010/main" val="130386049"/>
                  </p:ext>
                </p:extLst>
              </p:nvPr>
            </p:nvGraphicFramePr>
            <p:xfrm>
              <a:off x="1" y="2420889"/>
              <a:ext cx="9143998" cy="2232660"/>
            </p:xfrm>
            <a:graphic>
              <a:graphicData uri="http://schemas.openxmlformats.org/drawingml/2006/table">
                <a:tbl>
                  <a:tblPr>
                    <a:tableStyleId>{5C22544A-7EE6-4342-B048-85BDC9FD1C3A}</a:tableStyleId>
                  </a:tblPr>
                  <a:tblGrid>
                    <a:gridCol w="2508068">
                      <a:extLst>
                        <a:ext uri="{9D8B030D-6E8A-4147-A177-3AD203B41FA5}">
                          <a16:colId xmlns:a16="http://schemas.microsoft.com/office/drawing/2014/main" val="20000"/>
                        </a:ext>
                      </a:extLst>
                    </a:gridCol>
                    <a:gridCol w="2423971">
                      <a:extLst>
                        <a:ext uri="{9D8B030D-6E8A-4147-A177-3AD203B41FA5}">
                          <a16:colId xmlns:a16="http://schemas.microsoft.com/office/drawing/2014/main" val="20001"/>
                        </a:ext>
                      </a:extLst>
                    </a:gridCol>
                    <a:gridCol w="4211959">
                      <a:extLst>
                        <a:ext uri="{9D8B030D-6E8A-4147-A177-3AD203B41FA5}">
                          <a16:colId xmlns:a16="http://schemas.microsoft.com/office/drawing/2014/main" val="20002"/>
                        </a:ext>
                      </a:extLst>
                    </a:gridCol>
                  </a:tblGrid>
                  <a:tr h="332457">
                    <a:tc>
                      <a:txBody>
                        <a:bodyPr/>
                        <a:lstStyle/>
                        <a:p>
                          <a:pPr algn="ctr" fontAlgn="b"/>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𝐴</m:t>
                                    </m:r>
                                  </m:e>
                                  <m:sub>
                                    <m:r>
                                      <a:rPr lang="en-US" sz="2400" b="0" i="1" u="none" smtClean="0">
                                        <a:latin typeface="Cambria Math"/>
                                      </a:rPr>
                                      <m:t>𝑡</m:t>
                                    </m:r>
                                  </m:sub>
                                </m:sSub>
                                <m:r>
                                  <a:rPr lang="en-US" sz="2400" b="0" i="1" u="none" smtClean="0">
                                    <a:latin typeface="Cambria Math"/>
                                  </a:rPr>
                                  <m:t>−</m:t>
                                </m:r>
                                <m:r>
                                  <a:rPr lang="en-US" sz="2400" b="0" i="1" u="none" smtClean="0">
                                    <a:latin typeface="Cambria Math"/>
                                  </a:rPr>
                                  <m:t>𝐸</m:t>
                                </m:r>
                                <m:d>
                                  <m:dPr>
                                    <m:ctrlPr>
                                      <a:rPr lang="en-US" sz="2400" b="0" i="1" u="none" smtClean="0">
                                        <a:latin typeface="Cambria Math" panose="02040503050406030204" pitchFamily="18" charset="0"/>
                                      </a:rPr>
                                    </m:ctrlPr>
                                  </m:dPr>
                                  <m:e>
                                    <m:r>
                                      <a:rPr lang="en-US" sz="2400" b="0" i="1" u="none" smtClean="0">
                                        <a:latin typeface="Cambria Math"/>
                                      </a:rPr>
                                      <m:t>𝐴</m:t>
                                    </m:r>
                                  </m:e>
                                </m:d>
                              </m:oMath>
                            </m:oMathPara>
                          </a14:m>
                          <a:endParaRPr lang="en-US" sz="2400" b="0" i="0" u="none" strike="noStrike" dirty="0">
                            <a:solidFill>
                              <a:srgbClr val="000000"/>
                            </a:solidFill>
                            <a:effectLst/>
                            <a:latin typeface="Calibri"/>
                          </a:endParaRPr>
                        </a:p>
                      </a:txBody>
                      <a:tcPr marL="6350" marR="6350" marT="6350" marB="0"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m:rPr>
                                        <m:sty m:val="p"/>
                                      </m:rPr>
                                      <a:rPr lang="el-GR" sz="2400" b="0" i="0" u="none" smtClean="0">
                                        <a:latin typeface="Cambria Math"/>
                                      </a:rPr>
                                      <m:t>Β</m:t>
                                    </m:r>
                                  </m:e>
                                  <m:sub>
                                    <m:r>
                                      <a:rPr lang="en-US" sz="2400" b="0" i="1" u="none" smtClean="0">
                                        <a:latin typeface="Cambria Math"/>
                                      </a:rPr>
                                      <m:t>𝑡</m:t>
                                    </m:r>
                                  </m:sub>
                                </m:sSub>
                                <m:r>
                                  <a:rPr lang="en-US" sz="2400" b="0" i="1" u="none" smtClean="0">
                                    <a:latin typeface="Cambria Math"/>
                                  </a:rPr>
                                  <m:t>−</m:t>
                                </m:r>
                                <m:r>
                                  <a:rPr lang="en-US" sz="2400" b="0" i="1" u="none" smtClean="0">
                                    <a:latin typeface="Cambria Math"/>
                                  </a:rPr>
                                  <m:t>𝐸</m:t>
                                </m:r>
                                <m:d>
                                  <m:dPr>
                                    <m:ctrlPr>
                                      <a:rPr lang="en-US" sz="2400" b="0" i="1" u="none" smtClean="0">
                                        <a:latin typeface="Cambria Math" panose="02040503050406030204" pitchFamily="18" charset="0"/>
                                      </a:rPr>
                                    </m:ctrlPr>
                                  </m:dPr>
                                  <m:e>
                                    <m:r>
                                      <m:rPr>
                                        <m:sty m:val="p"/>
                                      </m:rPr>
                                      <a:rPr lang="el-GR" sz="2400" b="0" i="0" u="none" smtClean="0">
                                        <a:latin typeface="Cambria Math"/>
                                      </a:rPr>
                                      <m:t>Β</m:t>
                                    </m:r>
                                  </m:e>
                                </m:d>
                              </m:oMath>
                            </m:oMathPara>
                          </a14:m>
                          <a:endParaRPr lang="en-US" sz="2400" b="0" i="0" u="none" strike="noStrike" dirty="0">
                            <a:solidFill>
                              <a:srgbClr val="000000"/>
                            </a:solidFill>
                            <a:effectLst/>
                            <a:latin typeface="Calibri"/>
                          </a:endParaRPr>
                        </a:p>
                      </a:txBody>
                      <a:tcPr marL="6350" marR="6350" marT="6350" marB="0" anchor="b"/>
                    </a:tc>
                    <a:tc>
                      <a:txBody>
                        <a:bodyPr/>
                        <a:lstStyle/>
                        <a:p>
                          <a:pPr algn="ctr" fontAlgn="b"/>
                          <a14:m>
                            <m:oMath xmlns:m="http://schemas.openxmlformats.org/officeDocument/2006/math">
                              <m:sSub>
                                <m:sSubPr>
                                  <m:ctrlPr>
                                    <a:rPr lang="en-US" sz="2400" i="1" u="none" smtClean="0">
                                      <a:latin typeface="Cambria Math" panose="02040503050406030204" pitchFamily="18" charset="0"/>
                                    </a:rPr>
                                  </m:ctrlPr>
                                </m:sSubPr>
                                <m:e>
                                  <m:r>
                                    <a:rPr lang="en-US" sz="2400" b="0" i="1" u="none" smtClean="0">
                                      <a:latin typeface="Cambria Math"/>
                                    </a:rPr>
                                    <m:t>𝑃</m:t>
                                  </m:r>
                                </m:e>
                                <m:sub>
                                  <m:r>
                                    <a:rPr lang="en-US" sz="2400" b="0" i="1" u="none" smtClean="0">
                                      <a:latin typeface="Cambria Math"/>
                                    </a:rPr>
                                    <m:t>𝑡</m:t>
                                  </m:r>
                                </m:sub>
                              </m:sSub>
                              <m:r>
                                <a:rPr lang="el-GR" sz="2400" b="0" i="1" u="none" smtClean="0">
                                  <a:latin typeface="Cambria Math"/>
                                </a:rPr>
                                <m:t>[</m:t>
                              </m:r>
                              <m:r>
                                <a:rPr lang="en-US" sz="2400" b="0" i="1" u="none" smtClean="0">
                                  <a:latin typeface="Cambria Math"/>
                                </a:rPr>
                                <m:t>(</m:t>
                              </m:r>
                              <m:sSub>
                                <m:sSubPr>
                                  <m:ctrlPr>
                                    <a:rPr lang="en-US" sz="2400" b="0" i="1" u="none" smtClean="0">
                                      <a:latin typeface="Cambria Math" panose="02040503050406030204" pitchFamily="18" charset="0"/>
                                    </a:rPr>
                                  </m:ctrlPr>
                                </m:sSubPr>
                                <m:e>
                                  <m:r>
                                    <a:rPr lang="en-US" sz="2400" b="0" i="1" u="none" smtClean="0">
                                      <a:latin typeface="Cambria Math"/>
                                    </a:rPr>
                                    <m:t>𝐴</m:t>
                                  </m:r>
                                </m:e>
                                <m:sub>
                                  <m:r>
                                    <a:rPr lang="en-US" sz="2400" b="0" i="1" u="none" smtClean="0">
                                      <a:latin typeface="Cambria Math"/>
                                    </a:rPr>
                                    <m:t>𝑡</m:t>
                                  </m:r>
                                </m:sub>
                              </m:sSub>
                              <m:r>
                                <a:rPr lang="en-US" sz="2400" b="0" i="1" u="none" smtClean="0">
                                  <a:latin typeface="Cambria Math"/>
                                </a:rPr>
                                <m:t>−</m:t>
                              </m:r>
                              <m:r>
                                <a:rPr lang="en-US" sz="2400" b="0" i="1" u="none" smtClean="0">
                                  <a:latin typeface="Cambria Math"/>
                                </a:rPr>
                                <m:t>𝐸</m:t>
                              </m:r>
                              <m:d>
                                <m:dPr>
                                  <m:ctrlPr>
                                    <a:rPr lang="en-US" sz="2400" b="0" i="1" u="none" smtClean="0">
                                      <a:latin typeface="Cambria Math" panose="02040503050406030204" pitchFamily="18" charset="0"/>
                                    </a:rPr>
                                  </m:ctrlPr>
                                </m:dPr>
                                <m:e>
                                  <m:r>
                                    <a:rPr lang="en-US" sz="2400" b="0" i="1" u="none" smtClean="0">
                                      <a:latin typeface="Cambria Math"/>
                                    </a:rPr>
                                    <m:t>𝐴</m:t>
                                  </m:r>
                                </m:e>
                              </m:d>
                              <m:r>
                                <a:rPr lang="en-US" sz="2400" b="0" i="1" u="none" smtClean="0">
                                  <a:latin typeface="Cambria Math"/>
                                </a:rPr>
                                <m:t>)(</m:t>
                              </m:r>
                              <m:sSub>
                                <m:sSubPr>
                                  <m:ctrlPr>
                                    <a:rPr lang="en-US" sz="2400" b="0" i="1" u="none" smtClean="0">
                                      <a:latin typeface="Cambria Math" panose="02040503050406030204" pitchFamily="18" charset="0"/>
                                    </a:rPr>
                                  </m:ctrlPr>
                                </m:sSubPr>
                                <m:e>
                                  <m:r>
                                    <a:rPr lang="en-US" sz="2400" b="0" i="1" u="none" smtClean="0">
                                      <a:latin typeface="Cambria Math"/>
                                    </a:rPr>
                                    <m:t>𝐵</m:t>
                                  </m:r>
                                </m:e>
                                <m:sub>
                                  <m:r>
                                    <a:rPr lang="en-US" sz="2400" b="0" i="1" u="none" smtClean="0">
                                      <a:latin typeface="Cambria Math"/>
                                    </a:rPr>
                                    <m:t>𝑡</m:t>
                                  </m:r>
                                </m:sub>
                              </m:sSub>
                              <m:r>
                                <a:rPr lang="en-US" sz="2400" b="0" i="1" u="none" smtClean="0">
                                  <a:latin typeface="Cambria Math"/>
                                </a:rPr>
                                <m:t>−</m:t>
                              </m:r>
                              <m:r>
                                <a:rPr lang="en-US" sz="2400" b="0" i="1" u="none" smtClean="0">
                                  <a:latin typeface="Cambria Math"/>
                                </a:rPr>
                                <m:t>𝐸</m:t>
                              </m:r>
                              <m:d>
                                <m:dPr>
                                  <m:ctrlPr>
                                    <a:rPr lang="en-US" sz="2400" b="0" i="1" u="none" smtClean="0">
                                      <a:latin typeface="Cambria Math" panose="02040503050406030204" pitchFamily="18" charset="0"/>
                                    </a:rPr>
                                  </m:ctrlPr>
                                </m:dPr>
                                <m:e>
                                  <m:r>
                                    <a:rPr lang="en-US" sz="2400" b="0" i="1" u="none" smtClean="0">
                                      <a:latin typeface="Cambria Math"/>
                                    </a:rPr>
                                    <m:t>𝐵</m:t>
                                  </m:r>
                                </m:e>
                              </m:d>
                            </m:oMath>
                          </a14:m>
                          <a:r>
                            <a:rPr lang="el-GR" sz="2400" b="0" i="0" u="none" strike="noStrike" dirty="0">
                              <a:solidFill>
                                <a:srgbClr val="000000"/>
                              </a:solidFill>
                              <a:effectLst/>
                              <a:latin typeface="Calibri"/>
                            </a:rPr>
                            <a:t>]</a:t>
                          </a:r>
                          <a:endParaRPr lang="en-US" sz="24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0"/>
                      </a:ext>
                    </a:extLst>
                  </a:tr>
                  <a:tr h="332457">
                    <a:tc>
                      <a:txBody>
                        <a:bodyPr/>
                        <a:lstStyle/>
                        <a:p>
                          <a:pPr algn="ctr" fontAlgn="b"/>
                          <a:r>
                            <a:rPr lang="el-GR" sz="2400" u="none" strike="noStrike" dirty="0">
                              <a:effectLst/>
                            </a:rPr>
                            <a:t>-37.5%</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-0.5%</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a:effectLst/>
                            </a:rPr>
                            <a:t>0.046875%</a:t>
                          </a:r>
                          <a:endParaRPr lang="el-GR" sz="2400" b="0" i="0" u="none" strike="noStrike">
                            <a:solidFill>
                              <a:srgbClr val="000000"/>
                            </a:solidFill>
                            <a:effectLst/>
                            <a:latin typeface="Calibri"/>
                          </a:endParaRPr>
                        </a:p>
                      </a:txBody>
                      <a:tcPr marL="6350" marR="6350" marT="6350" marB="0" anchor="b"/>
                    </a:tc>
                    <a:extLst>
                      <a:ext uri="{0D108BD9-81ED-4DB2-BD59-A6C34878D82A}">
                        <a16:rowId xmlns:a16="http://schemas.microsoft.com/office/drawing/2014/main" val="10001"/>
                      </a:ext>
                    </a:extLst>
                  </a:tr>
                  <a:tr h="332457">
                    <a:tc>
                      <a:txBody>
                        <a:bodyPr/>
                        <a:lstStyle/>
                        <a:p>
                          <a:pPr algn="ctr" fontAlgn="b"/>
                          <a:r>
                            <a:rPr lang="el-GR" sz="2400" u="none" strike="noStrike">
                              <a:effectLst/>
                            </a:rPr>
                            <a:t>-7.5%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dirty="0">
                              <a:effectLst/>
                            </a:rPr>
                            <a:t>14.5%</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-0.271875%</a:t>
                          </a:r>
                          <a:endParaRPr lang="el-GR" sz="24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2"/>
                      </a:ext>
                    </a:extLst>
                  </a:tr>
                  <a:tr h="332457">
                    <a:tc>
                      <a:txBody>
                        <a:bodyPr/>
                        <a:lstStyle/>
                        <a:p>
                          <a:pPr algn="ctr" fontAlgn="b"/>
                          <a:r>
                            <a:rPr lang="el-GR" sz="2400" u="none" strike="noStrike">
                              <a:effectLst/>
                            </a:rPr>
                            <a:t>12.5%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a:effectLst/>
                            </a:rPr>
                            <a:t>-17.5%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dirty="0">
                              <a:effectLst/>
                            </a:rPr>
                            <a:t>-0.546875%</a:t>
                          </a:r>
                          <a:endParaRPr lang="el-GR" sz="24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3"/>
                      </a:ext>
                    </a:extLst>
                  </a:tr>
                  <a:tr h="332457">
                    <a:tc>
                      <a:txBody>
                        <a:bodyPr/>
                        <a:lstStyle/>
                        <a:p>
                          <a:pPr algn="ctr" fontAlgn="b"/>
                          <a:r>
                            <a:rPr lang="el-GR" sz="2400" u="none" strike="noStrike">
                              <a:effectLst/>
                            </a:rPr>
                            <a:t>32.5%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a:effectLst/>
                            </a:rPr>
                            <a:t>3.5%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dirty="0">
                              <a:effectLst/>
                            </a:rPr>
                            <a:t>0.284375%</a:t>
                          </a:r>
                          <a:endParaRPr lang="el-GR" sz="24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4"/>
                      </a:ext>
                    </a:extLst>
                  </a:tr>
                  <a:tr h="332457">
                    <a:tc>
                      <a:txBody>
                        <a:bodyPr/>
                        <a:lstStyle/>
                        <a:p>
                          <a:pPr algn="ctr" fontAlgn="b"/>
                          <a:r>
                            <a:rPr lang="el-GR" sz="2400" u="none" strike="noStrike">
                              <a:effectLst/>
                            </a:rPr>
                            <a:t> </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a:effectLst/>
                            </a:rPr>
                            <a:t> </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b="1" u="none" strike="noStrike" dirty="0">
                              <a:solidFill>
                                <a:srgbClr val="FF0000"/>
                              </a:solidFill>
                              <a:effectLst/>
                            </a:rPr>
                            <a:t>-0.4875%</a:t>
                          </a:r>
                          <a:endParaRPr lang="el-GR" sz="2400" b="1" i="0" u="none" strike="noStrike" dirty="0">
                            <a:solidFill>
                              <a:srgbClr val="FF0000"/>
                            </a:solidFill>
                            <a:effectLst/>
                            <a:latin typeface="Calibri"/>
                          </a:endParaRPr>
                        </a:p>
                      </a:txBody>
                      <a:tcPr marL="6350" marR="6350" marT="6350" marB="0" anchor="b"/>
                    </a:tc>
                    <a:extLst>
                      <a:ext uri="{0D108BD9-81ED-4DB2-BD59-A6C34878D82A}">
                        <a16:rowId xmlns:a16="http://schemas.microsoft.com/office/drawing/2014/main" val="10005"/>
                      </a:ext>
                    </a:extLst>
                  </a:tr>
                </a:tbl>
              </a:graphicData>
            </a:graphic>
          </p:graphicFrame>
        </mc:Choice>
        <mc:Fallback xmlns="">
          <p:graphicFrame>
            <p:nvGraphicFramePr>
              <p:cNvPr id="3" name="Πίνακας 2"/>
              <p:cNvGraphicFramePr>
                <a:graphicFrameLocks noGrp="1"/>
              </p:cNvGraphicFramePr>
              <p:nvPr>
                <p:extLst>
                  <p:ext uri="{D42A27DB-BD31-4B8C-83A1-F6EECF244321}">
                    <p14:modId xmlns:p14="http://schemas.microsoft.com/office/powerpoint/2010/main" val="130386049"/>
                  </p:ext>
                </p:extLst>
              </p:nvPr>
            </p:nvGraphicFramePr>
            <p:xfrm>
              <a:off x="1" y="2420889"/>
              <a:ext cx="9143998" cy="2232660"/>
            </p:xfrm>
            <a:graphic>
              <a:graphicData uri="http://schemas.openxmlformats.org/drawingml/2006/table">
                <a:tbl>
                  <a:tblPr>
                    <a:tableStyleId>{5C22544A-7EE6-4342-B048-85BDC9FD1C3A}</a:tableStyleId>
                  </a:tblPr>
                  <a:tblGrid>
                    <a:gridCol w="2508068"/>
                    <a:gridCol w="2423971"/>
                    <a:gridCol w="4211959"/>
                  </a:tblGrid>
                  <a:tr h="372110">
                    <a:tc>
                      <a:txBody>
                        <a:bodyPr/>
                        <a:lstStyle/>
                        <a:p>
                          <a:endParaRPr lang="el-GR"/>
                        </a:p>
                      </a:txBody>
                      <a:tcPr marL="6350" marR="6350" marT="6350" marB="0" anchor="b">
                        <a:blipFill rotWithShape="1">
                          <a:blip r:embed="rId7"/>
                          <a:stretch>
                            <a:fillRect t="-22951" r="-264964" b="-550820"/>
                          </a:stretch>
                        </a:blipFill>
                      </a:tcPr>
                    </a:tc>
                    <a:tc>
                      <a:txBody>
                        <a:bodyPr/>
                        <a:lstStyle/>
                        <a:p>
                          <a:endParaRPr lang="el-GR"/>
                        </a:p>
                      </a:txBody>
                      <a:tcPr marL="6350" marR="6350" marT="6350" marB="0" anchor="b">
                        <a:blipFill rotWithShape="1">
                          <a:blip r:embed="rId7"/>
                          <a:stretch>
                            <a:fillRect l="-103266" t="-22951" r="-173618" b="-550820"/>
                          </a:stretch>
                        </a:blipFill>
                      </a:tcPr>
                    </a:tc>
                    <a:tc>
                      <a:txBody>
                        <a:bodyPr/>
                        <a:lstStyle/>
                        <a:p>
                          <a:endParaRPr lang="el-GR"/>
                        </a:p>
                      </a:txBody>
                      <a:tcPr marL="6350" marR="6350" marT="6350" marB="0" anchor="b">
                        <a:blipFill rotWithShape="1">
                          <a:blip r:embed="rId7"/>
                          <a:stretch>
                            <a:fillRect l="-117077" t="-22951" b="-550820"/>
                          </a:stretch>
                        </a:blipFill>
                      </a:tcPr>
                    </a:tc>
                  </a:tr>
                  <a:tr h="372110">
                    <a:tc>
                      <a:txBody>
                        <a:bodyPr/>
                        <a:lstStyle/>
                        <a:p>
                          <a:pPr algn="ctr" fontAlgn="b"/>
                          <a:r>
                            <a:rPr lang="el-GR" sz="2400" u="none" strike="noStrike" dirty="0">
                              <a:effectLst/>
                            </a:rPr>
                            <a:t>-37.5%</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-0.5%</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a:effectLst/>
                            </a:rPr>
                            <a:t>0.046875%</a:t>
                          </a:r>
                          <a:endParaRPr lang="el-GR" sz="2400" b="0" i="0" u="none" strike="noStrike">
                            <a:solidFill>
                              <a:srgbClr val="000000"/>
                            </a:solidFill>
                            <a:effectLst/>
                            <a:latin typeface="Calibri"/>
                          </a:endParaRPr>
                        </a:p>
                      </a:txBody>
                      <a:tcPr marL="6350" marR="6350" marT="6350" marB="0" anchor="b"/>
                    </a:tc>
                  </a:tr>
                  <a:tr h="372110">
                    <a:tc>
                      <a:txBody>
                        <a:bodyPr/>
                        <a:lstStyle/>
                        <a:p>
                          <a:pPr algn="ctr" fontAlgn="b"/>
                          <a:r>
                            <a:rPr lang="el-GR" sz="2400" u="none" strike="noStrike">
                              <a:effectLst/>
                            </a:rPr>
                            <a:t>-7.5%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dirty="0">
                              <a:effectLst/>
                            </a:rPr>
                            <a:t>14.5%</a:t>
                          </a:r>
                          <a:endParaRPr lang="el-GR" sz="2400" b="0" i="0" u="none" strike="noStrike" dirty="0">
                            <a:solidFill>
                              <a:srgbClr val="000000"/>
                            </a:solidFill>
                            <a:effectLst/>
                            <a:latin typeface="Calibri"/>
                          </a:endParaRPr>
                        </a:p>
                      </a:txBody>
                      <a:tcPr marL="6350" marR="6350" marT="6350" marB="0" anchor="b"/>
                    </a:tc>
                    <a:tc>
                      <a:txBody>
                        <a:bodyPr/>
                        <a:lstStyle/>
                        <a:p>
                          <a:pPr algn="ctr" fontAlgn="b"/>
                          <a:r>
                            <a:rPr lang="el-GR" sz="2400" u="none" strike="noStrike" dirty="0">
                              <a:effectLst/>
                            </a:rPr>
                            <a:t>-0.271875%</a:t>
                          </a:r>
                          <a:endParaRPr lang="el-GR" sz="2400" b="0" i="0" u="none" strike="noStrike" dirty="0">
                            <a:solidFill>
                              <a:srgbClr val="000000"/>
                            </a:solidFill>
                            <a:effectLst/>
                            <a:latin typeface="Calibri"/>
                          </a:endParaRPr>
                        </a:p>
                      </a:txBody>
                      <a:tcPr marL="6350" marR="6350" marT="6350" marB="0" anchor="b"/>
                    </a:tc>
                  </a:tr>
                  <a:tr h="372110">
                    <a:tc>
                      <a:txBody>
                        <a:bodyPr/>
                        <a:lstStyle/>
                        <a:p>
                          <a:pPr algn="ctr" fontAlgn="b"/>
                          <a:r>
                            <a:rPr lang="el-GR" sz="2400" u="none" strike="noStrike">
                              <a:effectLst/>
                            </a:rPr>
                            <a:t>12.5%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a:effectLst/>
                            </a:rPr>
                            <a:t>-17.5%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dirty="0">
                              <a:effectLst/>
                            </a:rPr>
                            <a:t>-0.546875%</a:t>
                          </a:r>
                          <a:endParaRPr lang="el-GR" sz="2400" b="0" i="0" u="none" strike="noStrike" dirty="0">
                            <a:solidFill>
                              <a:srgbClr val="000000"/>
                            </a:solidFill>
                            <a:effectLst/>
                            <a:latin typeface="Calibri"/>
                          </a:endParaRPr>
                        </a:p>
                      </a:txBody>
                      <a:tcPr marL="6350" marR="6350" marT="6350" marB="0" anchor="b"/>
                    </a:tc>
                  </a:tr>
                  <a:tr h="372110">
                    <a:tc>
                      <a:txBody>
                        <a:bodyPr/>
                        <a:lstStyle/>
                        <a:p>
                          <a:pPr algn="ctr" fontAlgn="b"/>
                          <a:r>
                            <a:rPr lang="el-GR" sz="2400" u="none" strike="noStrike">
                              <a:effectLst/>
                            </a:rPr>
                            <a:t>32.5%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a:effectLst/>
                            </a:rPr>
                            <a:t>3.5%</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dirty="0">
                              <a:effectLst/>
                            </a:rPr>
                            <a:t>0.284375%</a:t>
                          </a:r>
                          <a:endParaRPr lang="el-GR" sz="2400" b="0" i="0" u="none" strike="noStrike" dirty="0">
                            <a:solidFill>
                              <a:srgbClr val="000000"/>
                            </a:solidFill>
                            <a:effectLst/>
                            <a:latin typeface="Calibri"/>
                          </a:endParaRPr>
                        </a:p>
                      </a:txBody>
                      <a:tcPr marL="6350" marR="6350" marT="6350" marB="0" anchor="b"/>
                    </a:tc>
                  </a:tr>
                  <a:tr h="372110">
                    <a:tc>
                      <a:txBody>
                        <a:bodyPr/>
                        <a:lstStyle/>
                        <a:p>
                          <a:pPr algn="ctr" fontAlgn="b"/>
                          <a:r>
                            <a:rPr lang="el-GR" sz="2400" u="none" strike="noStrike">
                              <a:effectLst/>
                            </a:rPr>
                            <a:t> </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u="none" strike="noStrike">
                              <a:effectLst/>
                            </a:rPr>
                            <a:t> </a:t>
                          </a:r>
                          <a:endParaRPr lang="el-GR" sz="2400" b="0" i="0" u="none" strike="noStrike">
                            <a:solidFill>
                              <a:srgbClr val="000000"/>
                            </a:solidFill>
                            <a:effectLst/>
                            <a:latin typeface="Calibri"/>
                          </a:endParaRPr>
                        </a:p>
                      </a:txBody>
                      <a:tcPr marL="6350" marR="6350" marT="6350" marB="0" anchor="b"/>
                    </a:tc>
                    <a:tc>
                      <a:txBody>
                        <a:bodyPr/>
                        <a:lstStyle/>
                        <a:p>
                          <a:pPr algn="ctr" fontAlgn="b"/>
                          <a:r>
                            <a:rPr lang="el-GR" sz="2400" b="1" u="none" strike="noStrike" dirty="0">
                              <a:solidFill>
                                <a:srgbClr val="FF0000"/>
                              </a:solidFill>
                              <a:effectLst/>
                            </a:rPr>
                            <a:t>-0.4875%</a:t>
                          </a:r>
                          <a:endParaRPr lang="el-GR" sz="2400" b="1" i="0" u="none" strike="noStrike" dirty="0">
                            <a:solidFill>
                              <a:srgbClr val="FF0000"/>
                            </a:solidFill>
                            <a:effectLst/>
                            <a:latin typeface="Calibri"/>
                          </a:endParaRPr>
                        </a:p>
                      </a:txBody>
                      <a:tcPr marL="6350" marR="6350" marT="6350" marB="0" anchor="b"/>
                    </a:tc>
                  </a:tr>
                </a:tbl>
              </a:graphicData>
            </a:graphic>
          </p:graphicFrame>
        </mc:Fallback>
      </mc:AlternateContent>
      <p:cxnSp>
        <p:nvCxnSpPr>
          <p:cNvPr id="5" name="Ευθύγραμμο βέλος σύνδεσης 4"/>
          <p:cNvCxnSpPr/>
          <p:nvPr/>
        </p:nvCxnSpPr>
        <p:spPr>
          <a:xfrm flipH="1">
            <a:off x="7812360" y="1700808"/>
            <a:ext cx="936104" cy="2736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7704" y="5013176"/>
            <a:ext cx="3744416" cy="584775"/>
          </a:xfrm>
          <a:prstGeom prst="rect">
            <a:avLst/>
          </a:prstGeom>
          <a:noFill/>
        </p:spPr>
        <p:txBody>
          <a:bodyPr wrap="square" rtlCol="0">
            <a:spAutoFit/>
          </a:bodyPr>
          <a:lstStyle/>
          <a:p>
            <a:r>
              <a:rPr lang="el-GR" sz="3200" b="1" u="none" dirty="0" err="1"/>
              <a:t>Συνδιακύμανση</a:t>
            </a:r>
            <a:r>
              <a:rPr lang="el-GR" dirty="0"/>
              <a:t> </a:t>
            </a:r>
          </a:p>
        </p:txBody>
      </p:sp>
    </p:spTree>
  </p:cSld>
  <p:clrMapOvr>
    <a:masterClrMapping/>
  </p:clrMapOvr>
  <p:transition spd="med">
    <p:random/>
    <p:sndAc>
      <p:stSnd>
        <p:snd r:embed="rId3"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Rectangle 3"/>
          <p:cNvSpPr>
            <a:spLocks noGrp="1" noChangeArrowheads="1"/>
          </p:cNvSpPr>
          <p:nvPr>
            <p:ph type="body" sz="half" idx="1"/>
          </p:nvPr>
        </p:nvSpPr>
        <p:spPr>
          <a:xfrm>
            <a:off x="0" y="2971800"/>
            <a:ext cx="9144000" cy="3886200"/>
          </a:xfrm>
          <a:solidFill>
            <a:srgbClr val="FFFFFF"/>
          </a:solidFill>
        </p:spPr>
        <p:txBody>
          <a:bodyPr/>
          <a:lstStyle/>
          <a:p>
            <a:pPr algn="just">
              <a:lnSpc>
                <a:spcPct val="90000"/>
              </a:lnSpc>
            </a:pPr>
            <a:r>
              <a:rPr lang="en-US" sz="2800" dirty="0">
                <a:cs typeface="Times New Roman" pitchFamily="18" charset="0"/>
              </a:rPr>
              <a:t>H</a:t>
            </a:r>
            <a:r>
              <a:rPr lang="el-GR" sz="2800" dirty="0">
                <a:cs typeface="Times New Roman" pitchFamily="18" charset="0"/>
              </a:rPr>
              <a:t> αρνητική </a:t>
            </a:r>
            <a:r>
              <a:rPr lang="el-GR" sz="2800" dirty="0" err="1">
                <a:cs typeface="Times New Roman" pitchFamily="18" charset="0"/>
              </a:rPr>
              <a:t>συνδιακύμανση</a:t>
            </a:r>
            <a:r>
              <a:rPr lang="el-GR" sz="2800" dirty="0">
                <a:cs typeface="Times New Roman" pitchFamily="18" charset="0"/>
              </a:rPr>
              <a:t> υποδεικνύει ότι όταν η απόδοσης της μετοχή Α είναι πάνω από το μέσο όρο της, η απόδοση της μετοχής Β θα είναι κάτω από τον μέσο όρο της και το αντίστροφο. </a:t>
            </a:r>
            <a:endParaRPr lang="el-GR" sz="2800" dirty="0"/>
          </a:p>
          <a:p>
            <a:pPr algn="just">
              <a:lnSpc>
                <a:spcPct val="90000"/>
              </a:lnSpc>
            </a:pPr>
            <a:r>
              <a:rPr lang="el-GR" sz="2800" dirty="0">
                <a:cs typeface="Times New Roman" pitchFamily="18" charset="0"/>
              </a:rPr>
              <a:t>Το γεγονός, όμως, ότι η </a:t>
            </a:r>
            <a:r>
              <a:rPr lang="el-GR" sz="2800" dirty="0" err="1">
                <a:cs typeface="Times New Roman" pitchFamily="18" charset="0"/>
              </a:rPr>
              <a:t>συνδιακύμανση</a:t>
            </a:r>
            <a:r>
              <a:rPr lang="el-GR" sz="2800" dirty="0">
                <a:cs typeface="Times New Roman" pitchFamily="18" charset="0"/>
              </a:rPr>
              <a:t> είναι –0,004875 είναι δύσκολο να εξηγηθεί. </a:t>
            </a:r>
            <a:endParaRPr lang="el-GR" sz="2800" dirty="0"/>
          </a:p>
          <a:p>
            <a:pPr algn="just">
              <a:lnSpc>
                <a:spcPct val="90000"/>
              </a:lnSpc>
            </a:pPr>
            <a:r>
              <a:rPr lang="el-GR" sz="2800" dirty="0">
                <a:cs typeface="Times New Roman" pitchFamily="18" charset="0"/>
              </a:rPr>
              <a:t>Για να αποκτήσει νόημα αυτός ο αριθμός θα πρέπει να υπολογίσουμε την συσχέτιση </a:t>
            </a:r>
            <a:r>
              <a:rPr lang="en-US" sz="2800" dirty="0" err="1">
                <a:cs typeface="Times New Roman" pitchFamily="18" charset="0"/>
              </a:rPr>
              <a:t>r</a:t>
            </a:r>
            <a:r>
              <a:rPr lang="en-US" sz="2800" baseline="-30000" dirty="0" err="1">
                <a:cs typeface="Times New Roman" pitchFamily="18" charset="0"/>
              </a:rPr>
              <a:t>AB</a:t>
            </a:r>
            <a:r>
              <a:rPr lang="el-GR" sz="2800" dirty="0">
                <a:cs typeface="Times New Roman" pitchFamily="18" charset="0"/>
              </a:rPr>
              <a:t>. </a:t>
            </a:r>
          </a:p>
          <a:p>
            <a:pPr algn="just">
              <a:lnSpc>
                <a:spcPct val="90000"/>
              </a:lnSpc>
            </a:pPr>
            <a:r>
              <a:rPr lang="en-US" sz="2700" dirty="0" err="1">
                <a:cs typeface="Times New Roman" pitchFamily="18" charset="0"/>
              </a:rPr>
              <a:t>r</a:t>
            </a:r>
            <a:r>
              <a:rPr lang="en-US" sz="2700" baseline="-30000" dirty="0" err="1">
                <a:cs typeface="Times New Roman" pitchFamily="18" charset="0"/>
              </a:rPr>
              <a:t>AB</a:t>
            </a:r>
            <a:r>
              <a:rPr lang="en-US" sz="2700" dirty="0">
                <a:cs typeface="Times New Roman" pitchFamily="18" charset="0"/>
              </a:rPr>
              <a:t>=</a:t>
            </a:r>
            <a:r>
              <a:rPr lang="en-US" sz="2700" dirty="0" err="1">
                <a:cs typeface="Times New Roman" pitchFamily="18" charset="0"/>
              </a:rPr>
              <a:t>Cov</a:t>
            </a:r>
            <a:r>
              <a:rPr lang="en-US" sz="2700" dirty="0">
                <a:cs typeface="Times New Roman" pitchFamily="18" charset="0"/>
              </a:rPr>
              <a:t>(A,B)/S</a:t>
            </a:r>
            <a:r>
              <a:rPr lang="el-GR" sz="2700" baseline="-30000" dirty="0">
                <a:cs typeface="Times New Roman" pitchFamily="18" charset="0"/>
              </a:rPr>
              <a:t>Α</a:t>
            </a:r>
            <a:r>
              <a:rPr lang="en-US" sz="2700" dirty="0">
                <a:cs typeface="Times New Roman" pitchFamily="18" charset="0"/>
              </a:rPr>
              <a:t>S</a:t>
            </a:r>
            <a:r>
              <a:rPr lang="el-GR" sz="2700" baseline="-30000" dirty="0">
                <a:cs typeface="Times New Roman" pitchFamily="18" charset="0"/>
              </a:rPr>
              <a:t>β</a:t>
            </a:r>
            <a:r>
              <a:rPr lang="en-US" sz="2700" dirty="0">
                <a:cs typeface="Times New Roman" pitchFamily="18" charset="0"/>
              </a:rPr>
              <a:t>=-0,004875/(0,2586*0,115)=</a:t>
            </a:r>
            <a:r>
              <a:rPr lang="el-GR" sz="2700" dirty="0"/>
              <a:t>0</a:t>
            </a:r>
            <a:r>
              <a:rPr lang="en-US" sz="2700" dirty="0">
                <a:cs typeface="Times New Roman" pitchFamily="18" charset="0"/>
              </a:rPr>
              <a:t>,16392</a:t>
            </a:r>
            <a:endParaRPr lang="el-GR" sz="2700" dirty="0"/>
          </a:p>
        </p:txBody>
      </p:sp>
      <p:graphicFrame>
        <p:nvGraphicFramePr>
          <p:cNvPr id="704516" name="Object 4"/>
          <p:cNvGraphicFramePr>
            <a:graphicFrameLocks noGrp="1" noChangeAspect="1"/>
          </p:cNvGraphicFramePr>
          <p:nvPr>
            <p:ph type="clipArt" sz="half" idx="2"/>
            <p:extLst>
              <p:ext uri="{D42A27DB-BD31-4B8C-83A1-F6EECF244321}">
                <p14:modId xmlns:p14="http://schemas.microsoft.com/office/powerpoint/2010/main" val="643610956"/>
              </p:ext>
            </p:extLst>
          </p:nvPr>
        </p:nvGraphicFramePr>
        <p:xfrm>
          <a:off x="3175" y="0"/>
          <a:ext cx="9140825" cy="1855787"/>
        </p:xfrm>
        <a:graphic>
          <a:graphicData uri="http://schemas.openxmlformats.org/presentationml/2006/ole">
            <mc:AlternateContent xmlns:mc="http://schemas.openxmlformats.org/markup-compatibility/2006">
              <mc:Choice xmlns:v="urn:schemas-microsoft-com:vml" Requires="v">
                <p:oleObj spid="_x0000_s6146" name="Φύλλο εργασίας" r:id="rId4" imgW="5002560" imgH="1018080" progId="Excel.Sheet.8">
                  <p:embed/>
                </p:oleObj>
              </mc:Choice>
              <mc:Fallback>
                <p:oleObj name="Φύλλο εργασίας" r:id="rId4" imgW="5002560" imgH="1018080" progId="Excel.Sheet.8">
                  <p:embed/>
                  <p:pic>
                    <p:nvPicPr>
                      <p:cNvPr id="70451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0"/>
                        <a:ext cx="9140825" cy="185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 Θέση αριθμού διαφάνειας"/>
          <p:cNvSpPr>
            <a:spLocks noGrp="1"/>
          </p:cNvSpPr>
          <p:nvPr>
            <p:ph type="sldNum" sz="quarter" idx="12"/>
          </p:nvPr>
        </p:nvSpPr>
        <p:spPr/>
        <p:txBody>
          <a:bodyPr/>
          <a:lstStyle/>
          <a:p>
            <a:fld id="{6AFAF0EE-47E0-46FA-910E-370CDE800390}" type="slidenum">
              <a:rPr lang="en-US" smtClean="0"/>
              <a:pPr/>
              <a:t>25</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24273" y="2338275"/>
                <a:ext cx="5949706" cy="468013"/>
              </a:xfrm>
              <a:prstGeom prst="rect">
                <a:avLst/>
              </a:prstGeom>
              <a:noFill/>
            </p:spPr>
            <p:txBody>
              <a:bodyPr wrap="none" rtlCol="0">
                <a:spAutoFit/>
              </a:bodyPr>
              <a:lstStyle/>
              <a:p>
                <a:r>
                  <a:rPr lang="en-US" u="none" dirty="0"/>
                  <a:t>Cov(A, B) = </a:t>
                </a:r>
                <a14:m>
                  <m:oMath xmlns:m="http://schemas.openxmlformats.org/officeDocument/2006/math">
                    <m:nary>
                      <m:naryPr>
                        <m:chr m:val="∑"/>
                        <m:ctrlPr>
                          <a:rPr lang="en-US" i="1" u="none" smtClean="0">
                            <a:latin typeface="Cambria Math" panose="02040503050406030204" pitchFamily="18" charset="0"/>
                          </a:rPr>
                        </m:ctrlPr>
                      </m:naryPr>
                      <m:sub>
                        <m:r>
                          <m:rPr>
                            <m:brk m:alnAt="23"/>
                          </m:rPr>
                          <a:rPr lang="en-US" b="0" i="1" u="none" smtClean="0">
                            <a:latin typeface="Cambria Math"/>
                          </a:rPr>
                          <m:t>𝑡</m:t>
                        </m:r>
                        <m:r>
                          <a:rPr lang="en-US" b="0" i="1" u="none" smtClean="0">
                            <a:latin typeface="Cambria Math"/>
                          </a:rPr>
                          <m:t>=1</m:t>
                        </m:r>
                      </m:sub>
                      <m:sup>
                        <m:r>
                          <a:rPr lang="en-US" b="0" i="1" u="none" smtClean="0">
                            <a:latin typeface="Cambria Math"/>
                          </a:rPr>
                          <m:t>𝑁</m:t>
                        </m:r>
                      </m:sup>
                      <m:e>
                        <m:sSub>
                          <m:sSubPr>
                            <m:ctrlPr>
                              <a:rPr lang="en-US" i="1" u="none" smtClean="0">
                                <a:latin typeface="Cambria Math" panose="02040503050406030204" pitchFamily="18" charset="0"/>
                              </a:rPr>
                            </m:ctrlPr>
                          </m:sSubPr>
                          <m:e>
                            <m:r>
                              <a:rPr lang="en-US" b="0" i="1" u="none" smtClean="0">
                                <a:latin typeface="Cambria Math"/>
                              </a:rPr>
                              <m:t>𝑃</m:t>
                            </m:r>
                          </m:e>
                          <m:sub>
                            <m:r>
                              <a:rPr lang="en-US" b="0" i="1" u="none" smtClean="0">
                                <a:latin typeface="Cambria Math"/>
                              </a:rPr>
                              <m:t>𝑡</m:t>
                            </m:r>
                          </m:sub>
                        </m:sSub>
                        <m:r>
                          <a:rPr lang="en-US" b="0" i="1" u="none" smtClean="0">
                            <a:latin typeface="Cambria Math"/>
                          </a:rPr>
                          <m:t>(</m:t>
                        </m:r>
                        <m:sSub>
                          <m:sSubPr>
                            <m:ctrlPr>
                              <a:rPr lang="en-US" b="0" i="1" u="none" smtClean="0">
                                <a:latin typeface="Cambria Math" panose="02040503050406030204" pitchFamily="18" charset="0"/>
                              </a:rPr>
                            </m:ctrlPr>
                          </m:sSubPr>
                          <m:e>
                            <m:r>
                              <a:rPr lang="en-US" b="0" i="1" u="none" smtClean="0">
                                <a:latin typeface="Cambria Math"/>
                              </a:rPr>
                              <m:t>𝐴</m:t>
                            </m:r>
                          </m:e>
                          <m:sub>
                            <m:r>
                              <a:rPr lang="en-US" b="0" i="1" u="none" smtClean="0">
                                <a:latin typeface="Cambria Math"/>
                              </a:rPr>
                              <m:t>𝑡</m:t>
                            </m:r>
                          </m:sub>
                        </m:sSub>
                        <m:r>
                          <a:rPr lang="en-US" b="0" i="1" u="none" smtClean="0">
                            <a:latin typeface="Cambria Math"/>
                          </a:rPr>
                          <m:t>−</m:t>
                        </m:r>
                        <m:r>
                          <a:rPr lang="en-US" b="0" i="1" u="none" smtClean="0">
                            <a:latin typeface="Cambria Math"/>
                          </a:rPr>
                          <m:t>𝐸</m:t>
                        </m:r>
                        <m:d>
                          <m:dPr>
                            <m:ctrlPr>
                              <a:rPr lang="en-US" b="0" i="1" u="none" smtClean="0">
                                <a:latin typeface="Cambria Math" panose="02040503050406030204" pitchFamily="18" charset="0"/>
                              </a:rPr>
                            </m:ctrlPr>
                          </m:dPr>
                          <m:e>
                            <m:r>
                              <a:rPr lang="en-US" b="0" i="1" u="none" smtClean="0">
                                <a:latin typeface="Cambria Math"/>
                              </a:rPr>
                              <m:t>𝐴</m:t>
                            </m:r>
                          </m:e>
                        </m:d>
                        <m:r>
                          <a:rPr lang="en-US" b="0" i="1" u="none" smtClean="0">
                            <a:latin typeface="Cambria Math"/>
                          </a:rPr>
                          <m:t>)(</m:t>
                        </m:r>
                        <m:sSub>
                          <m:sSubPr>
                            <m:ctrlPr>
                              <a:rPr lang="en-US" b="0" i="1" u="none" smtClean="0">
                                <a:latin typeface="Cambria Math" panose="02040503050406030204" pitchFamily="18" charset="0"/>
                              </a:rPr>
                            </m:ctrlPr>
                          </m:sSubPr>
                          <m:e>
                            <m:r>
                              <a:rPr lang="en-US" b="0" i="1" u="none" smtClean="0">
                                <a:latin typeface="Cambria Math"/>
                              </a:rPr>
                              <m:t>𝐵</m:t>
                            </m:r>
                          </m:e>
                          <m:sub>
                            <m:r>
                              <a:rPr lang="en-US" b="0" i="1" u="none" smtClean="0">
                                <a:latin typeface="Cambria Math"/>
                              </a:rPr>
                              <m:t>𝑡</m:t>
                            </m:r>
                          </m:sub>
                        </m:sSub>
                        <m:r>
                          <a:rPr lang="en-US" b="0" i="1" u="none" smtClean="0">
                            <a:latin typeface="Cambria Math"/>
                          </a:rPr>
                          <m:t>−</m:t>
                        </m:r>
                        <m:r>
                          <a:rPr lang="en-US" b="0" i="1" u="none" smtClean="0">
                            <a:latin typeface="Cambria Math"/>
                          </a:rPr>
                          <m:t>𝐸</m:t>
                        </m:r>
                        <m:d>
                          <m:dPr>
                            <m:ctrlPr>
                              <a:rPr lang="en-US" b="0" i="1" u="none" smtClean="0">
                                <a:latin typeface="Cambria Math" panose="02040503050406030204" pitchFamily="18" charset="0"/>
                              </a:rPr>
                            </m:ctrlPr>
                          </m:dPr>
                          <m:e>
                            <m:r>
                              <a:rPr lang="en-US" b="0" i="1" u="none" smtClean="0">
                                <a:latin typeface="Cambria Math"/>
                              </a:rPr>
                              <m:t>𝐵</m:t>
                            </m:r>
                          </m:e>
                        </m:d>
                        <m:r>
                          <a:rPr lang="en-US" b="0" i="1" u="none" smtClean="0">
                            <a:latin typeface="Cambria Math"/>
                          </a:rPr>
                          <m:t>)</m:t>
                        </m:r>
                      </m:e>
                    </m:nary>
                  </m:oMath>
                </a14:m>
                <a:endParaRPr lang="el-GR" u="none" dirty="0"/>
              </a:p>
            </p:txBody>
          </p:sp>
        </mc:Choice>
        <mc:Fallback xmlns="">
          <p:sp>
            <p:nvSpPr>
              <p:cNvPr id="2" name="TextBox 1"/>
              <p:cNvSpPr txBox="1">
                <a:spLocks noRot="1" noChangeAspect="1" noMove="1" noResize="1" noEditPoints="1" noAdjustHandles="1" noChangeArrowheads="1" noChangeShapeType="1" noTextEdit="1"/>
              </p:cNvSpPr>
              <p:nvPr/>
            </p:nvSpPr>
            <p:spPr>
              <a:xfrm>
                <a:off x="24273" y="2338275"/>
                <a:ext cx="5949706" cy="468013"/>
              </a:xfrm>
              <a:prstGeom prst="rect">
                <a:avLst/>
              </a:prstGeom>
              <a:blipFill rotWithShape="1">
                <a:blip r:embed="rId6"/>
                <a:stretch>
                  <a:fillRect l="-1639" t="-127632" b="-197368"/>
                </a:stretch>
              </a:blipFill>
            </p:spPr>
            <p:txBody>
              <a:bodyPr/>
              <a:lstStyle/>
              <a:p>
                <a:r>
                  <a:rPr lang="el-GR">
                    <a:noFill/>
                  </a:rPr>
                  <a:t> </a:t>
                </a:r>
              </a:p>
            </p:txBody>
          </p:sp>
        </mc:Fallback>
      </mc:AlternateContent>
    </p:spTree>
    <p:extLst>
      <p:ext uri="{BB962C8B-B14F-4D97-AF65-F5344CB8AC3E}">
        <p14:creationId xmlns:p14="http://schemas.microsoft.com/office/powerpoint/2010/main" val="1254253105"/>
      </p:ext>
    </p:extLst>
  </p:cSld>
  <p:clrMapOvr>
    <a:masterClrMapping/>
  </p:clrMapOvr>
  <p:transition spd="med">
    <p:random/>
    <p:sndAc>
      <p:stSnd>
        <p:snd r:embed="rId3"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685800" y="0"/>
            <a:ext cx="7772400" cy="762000"/>
          </a:xfrm>
        </p:spPr>
        <p:txBody>
          <a:bodyPr/>
          <a:lstStyle/>
          <a:p>
            <a:pPr algn="ctr"/>
            <a:r>
              <a:rPr lang="el-GR" b="1" dirty="0" err="1"/>
              <a:t>Συνδιακύμανση</a:t>
            </a:r>
            <a:r>
              <a:rPr lang="el-GR" dirty="0"/>
              <a:t> </a:t>
            </a:r>
          </a:p>
        </p:txBody>
      </p:sp>
      <mc:AlternateContent xmlns:mc="http://schemas.openxmlformats.org/markup-compatibility/2006" xmlns:a14="http://schemas.microsoft.com/office/drawing/2010/main">
        <mc:Choice Requires="a14">
          <p:sp>
            <p:nvSpPr>
              <p:cNvPr id="692227" name="Rectangle 3"/>
              <p:cNvSpPr>
                <a:spLocks noGrp="1" noChangeArrowheads="1"/>
              </p:cNvSpPr>
              <p:nvPr>
                <p:ph idx="1"/>
              </p:nvPr>
            </p:nvSpPr>
            <p:spPr>
              <a:xfrm>
                <a:off x="0" y="764704"/>
                <a:ext cx="9144000" cy="6093296"/>
              </a:xfrm>
              <a:solidFill>
                <a:srgbClr val="FFFFFF"/>
              </a:solidFill>
            </p:spPr>
            <p:txBody>
              <a:bodyPr>
                <a:normAutofit fontScale="85000" lnSpcReduction="10000"/>
              </a:bodyPr>
              <a:lstStyle/>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Εάν δεν γνωρίζουμε τις κατανομές των δυο πληθυσμών και έχουμε λάβει δείγματα των υπό μελέτη δυο τυχαίων μεταβλητών Χ και Υ, τότε ο μαθηματικός τύπος εκφράζεται ως εξής:  </a:t>
                </a: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𝑋𝑌</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l-GR" sz="1800" i="1">
                            <a:effectLst/>
                            <a:latin typeface="Cambria Math" panose="02040503050406030204" pitchFamily="18" charset="0"/>
                            <a:ea typeface="Calibri" panose="020F0502020204030204" pitchFamily="34" charset="0"/>
                            <a:cs typeface="Times New Roman" panose="02020603050405020304" pitchFamily="18" charset="0"/>
                          </a:rPr>
                          <m:t>𝑛</m:t>
                        </m:r>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den>
                    </m:f>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πλήθος των παρατηρήσεων του δείγματος</a:t>
                </a:r>
              </a:p>
              <a:p>
                <a:pPr algn="just">
                  <a:lnSpc>
                    <a:spcPct val="107000"/>
                  </a:lnSpc>
                  <a:spcAft>
                    <a:spcPts val="800"/>
                  </a:spcAft>
                </a:pPr>
                <a14:m>
                  <m:oMath xmlns:m="http://schemas.openxmlformats.org/officeDocument/2006/math">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oMath>
                </a14:m>
                <a:r>
                  <a:rPr lang="el-GR" sz="1800" dirty="0">
                    <a:effectLst/>
                    <a:latin typeface="Calibri" panose="020F0502020204030204" pitchFamily="34" charset="0"/>
                    <a:ea typeface="Calibri" panose="020F0502020204030204" pitchFamily="34" charset="0"/>
                    <a:cs typeface="Times New Roman" panose="02020603050405020304" pitchFamily="18" charset="0"/>
                  </a:rPr>
                  <a:t>: Μέση τιμή της μεταβλητής Χ στο δείγμα</a:t>
                </a:r>
              </a:p>
              <a:p>
                <a:pPr algn="just">
                  <a:lnSpc>
                    <a:spcPct val="107000"/>
                  </a:lnSpc>
                  <a:spcAft>
                    <a:spcPts val="800"/>
                  </a:spcAft>
                </a:pPr>
                <a14:m>
                  <m:oMath xmlns:m="http://schemas.openxmlformats.org/officeDocument/2006/math">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acc>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Μέση τιμή της μεταβλητής Υ στο δείγμα</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Να σημειωθούν τα εξής</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αποτυπώνει την κατεύθυνση της γραμμικής σχέσης, δηλαδή την τάση των σημείων να βρίσκονται κατά μήκος μιας ευθείας, εάν η σχέση είναι μη γραμμική τότε τα συμπεράσματα είναι αναξιόπιστα. </a:t>
                </a:r>
              </a:p>
              <a:p>
                <a:pPr marL="342900" lvl="0" indent="-342900" algn="just">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βρίσκεται μεταξύ του -∞  και του +∞.</a:t>
                </a:r>
              </a:p>
              <a:p>
                <a:pPr marL="342900" lvl="0" indent="-342900" algn="just">
                  <a:lnSpc>
                    <a:spcPct val="107000"/>
                  </a:lnSpc>
                  <a:buFont typeface="Symbol" panose="05050102010706020507" pitchFamily="18" charset="2"/>
                  <a:buChar char=""/>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πρόσημο εκφράζει τον τρόπο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συμμεταβολής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εάν είναι θετικό τότε οι δυο μεταβλητές συμπεριφέρονται με παρόμοιο τρόπο με βάση τη μέση τους τιμή, ενώ εάν είναι αρνητικό τότε συμπεριφέρονται με αντίστροφο τρόπο (όταν η μία μεταβλητή είναι πάνω από τη μέση της τιμή, τότε η άλλη είναι κάτω από τη μέση της τιμή).  </a:t>
                </a:r>
              </a:p>
              <a:p>
                <a:pPr marL="342900" lvl="0" indent="-342900" algn="just">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επηρεάζεται </a:t>
                </a:r>
                <a:r>
                  <a:rPr lang="el-GR" sz="1800">
                    <a:effectLst/>
                    <a:latin typeface="Calibri" panose="020F0502020204030204" pitchFamily="34" charset="0"/>
                    <a:ea typeface="Calibri" panose="020F0502020204030204" pitchFamily="34" charset="0"/>
                    <a:cs typeface="Times New Roman" panose="02020603050405020304" pitchFamily="18" charset="0"/>
                  </a:rPr>
                  <a:t>από τις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μονάδες μέτρησης των υπό εξέταση μεταβλητών, αλλά και από την κλίμακα μέτρησης τους και ως εκ τούτου δεν μπορεί να αποτυπώσει την ένταση της σχέσης των δυο μεταβλητών.   Γενικώς, οι υψηλότερες κατ’ απόλυτο τιμές των μεταβλητών Χ και Υ οδηγούν σε υψηλότερη τιμή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δίχως αυτό να σημαίνει ότι η σχέση είναι ισχυρότερη.  </a:t>
                </a:r>
              </a:p>
              <a:p>
                <a:pPr algn="just"/>
                <a:r>
                  <a:rPr lang="el-GR" sz="1800" dirty="0">
                    <a:effectLst/>
                    <a:latin typeface="Calibri" panose="020F0502020204030204" pitchFamily="34" charset="0"/>
                    <a:ea typeface="Calibri" panose="020F0502020204030204" pitchFamily="34" charset="0"/>
                    <a:cs typeface="Times New Roman" panose="02020603050405020304" pitchFamily="18" charset="0"/>
                  </a:rPr>
                  <a:t>Το θετικό ή αρνητικό πρόσημο δεν σημαίνει ότι είναι κατ’ ανάγκη απαραίτητο όλες οι τιμές των υπό εξέταση μεταβλητών να συμπεριφέρονται με τον ίδιο ακριβώς τρόπο, το μέτρο είναι στατιστικό. </a:t>
                </a:r>
              </a:p>
            </p:txBody>
          </p:sp>
        </mc:Choice>
        <mc:Fallback xmlns="">
          <p:sp>
            <p:nvSpPr>
              <p:cNvPr id="692227" name="Rectangle 3"/>
              <p:cNvSpPr>
                <a:spLocks noGrp="1" noRot="1" noChangeAspect="1" noMove="1" noResize="1" noEditPoints="1" noAdjustHandles="1" noChangeArrowheads="1" noChangeShapeType="1" noTextEdit="1"/>
              </p:cNvSpPr>
              <p:nvPr>
                <p:ph idx="1"/>
              </p:nvPr>
            </p:nvSpPr>
            <p:spPr>
              <a:xfrm>
                <a:off x="0" y="764704"/>
                <a:ext cx="9144000" cy="6093296"/>
              </a:xfrm>
              <a:blipFill>
                <a:blip r:embed="rId3"/>
                <a:stretch>
                  <a:fillRect l="-267" t="-300" r="-267"/>
                </a:stretch>
              </a:blipFill>
            </p:spPr>
            <p:txBody>
              <a:bodyPr/>
              <a:lstStyle/>
              <a:p>
                <a:r>
                  <a:rPr lang="el-GR">
                    <a:noFill/>
                  </a:rPr>
                  <a:t> </a:t>
                </a:r>
              </a:p>
            </p:txBody>
          </p:sp>
        </mc:Fallback>
      </mc:AlternateContent>
      <p:sp>
        <p:nvSpPr>
          <p:cNvPr id="7" name="6 - Θέση αριθμού διαφάνειας"/>
          <p:cNvSpPr>
            <a:spLocks noGrp="1"/>
          </p:cNvSpPr>
          <p:nvPr>
            <p:ph type="sldNum" sz="quarter" idx="12"/>
          </p:nvPr>
        </p:nvSpPr>
        <p:spPr/>
        <p:txBody>
          <a:bodyPr/>
          <a:lstStyle/>
          <a:p>
            <a:fld id="{C7CDA661-3E7B-4125-98F6-00F4BFFC8ABE}" type="slidenum">
              <a:rPr lang="en-US" smtClean="0"/>
              <a:pPr/>
              <a:t>3</a:t>
            </a:fld>
            <a:endParaRPr lang="en-US"/>
          </a:p>
        </p:txBody>
      </p:sp>
    </p:spTree>
    <p:extLst>
      <p:ext uri="{BB962C8B-B14F-4D97-AF65-F5344CB8AC3E}">
        <p14:creationId xmlns:p14="http://schemas.microsoft.com/office/powerpoint/2010/main" val="1255294670"/>
      </p:ext>
    </p:extLst>
  </p:cSld>
  <p:clrMapOvr>
    <a:masterClrMapping/>
  </p:clrMapOvr>
  <p:transition spd="med">
    <p:random/>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685800" y="0"/>
            <a:ext cx="7772400" cy="762000"/>
          </a:xfrm>
        </p:spPr>
        <p:txBody>
          <a:bodyPr/>
          <a:lstStyle/>
          <a:p>
            <a:pPr algn="ctr"/>
            <a:r>
              <a:rPr lang="el-GR" b="1" dirty="0" err="1"/>
              <a:t>Συνδιακύμανση</a:t>
            </a:r>
            <a:r>
              <a:rPr lang="el-GR" dirty="0"/>
              <a:t> </a:t>
            </a:r>
          </a:p>
        </p:txBody>
      </p:sp>
      <p:sp>
        <p:nvSpPr>
          <p:cNvPr id="692227" name="Rectangle 3"/>
          <p:cNvSpPr>
            <a:spLocks noGrp="1" noChangeArrowheads="1"/>
          </p:cNvSpPr>
          <p:nvPr>
            <p:ph idx="1"/>
          </p:nvPr>
        </p:nvSpPr>
        <p:spPr>
          <a:xfrm>
            <a:off x="0" y="764704"/>
            <a:ext cx="9144000" cy="1440160"/>
          </a:xfrm>
          <a:solidFill>
            <a:srgbClr val="FFFFFF"/>
          </a:solidFill>
        </p:spPr>
        <p:txBody>
          <a:bodyPr>
            <a:normAutofit/>
          </a:bodyPr>
          <a:lstStyle/>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Παραδείγματα </a:t>
            </a:r>
          </a:p>
          <a:p>
            <a:pPr marL="342900" lvl="0" indent="-342900" algn="just">
              <a:lnSpc>
                <a:spcPct val="107000"/>
              </a:lnSpc>
              <a:spcAft>
                <a:spcPts val="800"/>
              </a:spcAft>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Να βρεθεί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μεταξύ της θερμοκρασίας και των πωλήσεων παγωτού της εταιρίας ΑΑΑ.</a:t>
            </a:r>
          </a:p>
        </p:txBody>
      </p:sp>
      <p:graphicFrame>
        <p:nvGraphicFramePr>
          <p:cNvPr id="6" name="Πίνακας 5">
            <a:extLst>
              <a:ext uri="{FF2B5EF4-FFF2-40B4-BE49-F238E27FC236}">
                <a16:creationId xmlns:a16="http://schemas.microsoft.com/office/drawing/2014/main" id="{3A740526-7E26-C635-222C-1C6AB7BAA813}"/>
              </a:ext>
            </a:extLst>
          </p:cNvPr>
          <p:cNvGraphicFramePr>
            <a:graphicFrameLocks noGrp="1"/>
          </p:cNvGraphicFramePr>
          <p:nvPr>
            <p:extLst>
              <p:ext uri="{D42A27DB-BD31-4B8C-83A1-F6EECF244321}">
                <p14:modId xmlns:p14="http://schemas.microsoft.com/office/powerpoint/2010/main" val="2885891011"/>
              </p:ext>
            </p:extLst>
          </p:nvPr>
        </p:nvGraphicFramePr>
        <p:xfrm>
          <a:off x="2051720" y="1916833"/>
          <a:ext cx="4176464" cy="3888430"/>
        </p:xfrm>
        <a:graphic>
          <a:graphicData uri="http://schemas.openxmlformats.org/drawingml/2006/table">
            <a:tbl>
              <a:tblPr firstRow="1" firstCol="1" bandRow="1">
                <a:tableStyleId>{5C22544A-7EE6-4342-B048-85BDC9FD1C3A}</a:tableStyleId>
              </a:tblPr>
              <a:tblGrid>
                <a:gridCol w="2267623">
                  <a:extLst>
                    <a:ext uri="{9D8B030D-6E8A-4147-A177-3AD203B41FA5}">
                      <a16:colId xmlns:a16="http://schemas.microsoft.com/office/drawing/2014/main" val="3252788432"/>
                    </a:ext>
                  </a:extLst>
                </a:gridCol>
                <a:gridCol w="1908841">
                  <a:extLst>
                    <a:ext uri="{9D8B030D-6E8A-4147-A177-3AD203B41FA5}">
                      <a16:colId xmlns:a16="http://schemas.microsoft.com/office/drawing/2014/main" val="1402488341"/>
                    </a:ext>
                  </a:extLst>
                </a:gridCol>
              </a:tblGrid>
              <a:tr h="1666780">
                <a:tc>
                  <a:txBody>
                    <a:bodyPr/>
                    <a:lstStyle/>
                    <a:p>
                      <a:pPr algn="ctr">
                        <a:lnSpc>
                          <a:spcPct val="107000"/>
                        </a:lnSpc>
                        <a:spcAft>
                          <a:spcPts val="800"/>
                        </a:spcAft>
                      </a:pPr>
                      <a:r>
                        <a:rPr lang="el-GR" sz="1800" dirty="0">
                          <a:effectLst/>
                        </a:rPr>
                        <a:t>Θερμοκρασία Κελσίου </a:t>
                      </a:r>
                    </a:p>
                    <a:p>
                      <a:pPr algn="ctr">
                        <a:lnSpc>
                          <a:spcPct val="107000"/>
                        </a:lnSpc>
                        <a:spcAft>
                          <a:spcPts val="800"/>
                        </a:spcAft>
                      </a:pPr>
                      <a:r>
                        <a:rPr lang="el-GR" sz="1800" dirty="0">
                          <a:effectLst/>
                        </a:rPr>
                        <a:t>Χ</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l-GR" sz="1800">
                          <a:effectLst/>
                        </a:rPr>
                        <a:t>Πωλήσεις Παγωτού  χιλιάδες ευρώ </a:t>
                      </a:r>
                    </a:p>
                    <a:p>
                      <a:pPr algn="ctr">
                        <a:lnSpc>
                          <a:spcPct val="107000"/>
                        </a:lnSpc>
                        <a:spcAft>
                          <a:spcPts val="800"/>
                        </a:spcAft>
                      </a:pPr>
                      <a:r>
                        <a:rPr lang="el-GR" sz="1800">
                          <a:effectLst/>
                        </a:rPr>
                        <a:t>Υ</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72963104"/>
                  </a:ext>
                </a:extLst>
              </a:tr>
              <a:tr h="370275">
                <a:tc>
                  <a:txBody>
                    <a:bodyPr/>
                    <a:lstStyle/>
                    <a:p>
                      <a:pPr algn="ctr">
                        <a:lnSpc>
                          <a:spcPct val="107000"/>
                        </a:lnSpc>
                        <a:spcAft>
                          <a:spcPts val="800"/>
                        </a:spcAft>
                      </a:pPr>
                      <a:r>
                        <a:rPr lang="el-GR" sz="1800" dirty="0">
                          <a:effectLst/>
                        </a:rPr>
                        <a:t>7</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l-GR" sz="1800">
                          <a:effectLst/>
                        </a:rPr>
                        <a:t>170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97723439"/>
                  </a:ext>
                </a:extLst>
              </a:tr>
              <a:tr h="370275">
                <a:tc>
                  <a:txBody>
                    <a:bodyPr/>
                    <a:lstStyle/>
                    <a:p>
                      <a:pPr algn="ctr">
                        <a:lnSpc>
                          <a:spcPct val="107000"/>
                        </a:lnSpc>
                        <a:spcAft>
                          <a:spcPts val="800"/>
                        </a:spcAft>
                      </a:pPr>
                      <a:r>
                        <a:rPr lang="el-GR" sz="1800">
                          <a:effectLst/>
                        </a:rPr>
                        <a:t>12,1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l-GR" sz="1800" dirty="0">
                          <a:effectLst/>
                        </a:rPr>
                        <a:t>210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75412864"/>
                  </a:ext>
                </a:extLst>
              </a:tr>
              <a:tr h="370275">
                <a:tc>
                  <a:txBody>
                    <a:bodyPr/>
                    <a:lstStyle/>
                    <a:p>
                      <a:pPr algn="ctr">
                        <a:lnSpc>
                          <a:spcPct val="107000"/>
                        </a:lnSpc>
                        <a:spcAft>
                          <a:spcPts val="800"/>
                        </a:spcAft>
                      </a:pPr>
                      <a:r>
                        <a:rPr lang="el-GR" sz="1800">
                          <a:effectLst/>
                        </a:rPr>
                        <a:t>15,4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l-GR" sz="1800" dirty="0">
                          <a:effectLst/>
                        </a:rPr>
                        <a:t>250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91677478"/>
                  </a:ext>
                </a:extLst>
              </a:tr>
              <a:tr h="370275">
                <a:tc>
                  <a:txBody>
                    <a:bodyPr/>
                    <a:lstStyle/>
                    <a:p>
                      <a:pPr algn="ctr">
                        <a:lnSpc>
                          <a:spcPct val="107000"/>
                        </a:lnSpc>
                        <a:spcAft>
                          <a:spcPts val="800"/>
                        </a:spcAft>
                      </a:pPr>
                      <a:r>
                        <a:rPr lang="el-GR" sz="1800">
                          <a:effectLst/>
                        </a:rPr>
                        <a:t>21,8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l-GR" sz="1800" dirty="0">
                          <a:effectLst/>
                        </a:rPr>
                        <a:t>279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7110981"/>
                  </a:ext>
                </a:extLst>
              </a:tr>
              <a:tr h="370275">
                <a:tc>
                  <a:txBody>
                    <a:bodyPr/>
                    <a:lstStyle/>
                    <a:p>
                      <a:pPr algn="ctr">
                        <a:lnSpc>
                          <a:spcPct val="107000"/>
                        </a:lnSpc>
                        <a:spcAft>
                          <a:spcPts val="800"/>
                        </a:spcAft>
                      </a:pPr>
                      <a:r>
                        <a:rPr lang="el-GR" sz="1800">
                          <a:effectLst/>
                        </a:rPr>
                        <a:t>27,7</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l-GR" sz="1800" dirty="0">
                          <a:effectLst/>
                        </a:rPr>
                        <a:t>304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3396629"/>
                  </a:ext>
                </a:extLst>
              </a:tr>
              <a:tr h="370275">
                <a:tc>
                  <a:txBody>
                    <a:bodyPr/>
                    <a:lstStyle/>
                    <a:p>
                      <a:pPr algn="ctr">
                        <a:lnSpc>
                          <a:spcPct val="107000"/>
                        </a:lnSpc>
                        <a:spcAft>
                          <a:spcPts val="800"/>
                        </a:spcAft>
                      </a:pPr>
                      <a:r>
                        <a:rPr lang="el-GR" sz="1800" dirty="0">
                          <a:effectLst/>
                        </a:rPr>
                        <a:t>33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l-GR" sz="1800" dirty="0">
                          <a:effectLst/>
                        </a:rPr>
                        <a:t>325</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3122734"/>
                  </a:ext>
                </a:extLst>
              </a:tr>
            </a:tbl>
          </a:graphicData>
        </a:graphic>
      </p:graphicFrame>
    </p:spTree>
    <p:extLst>
      <p:ext uri="{BB962C8B-B14F-4D97-AF65-F5344CB8AC3E}">
        <p14:creationId xmlns:p14="http://schemas.microsoft.com/office/powerpoint/2010/main" val="1921872173"/>
      </p:ext>
    </p:extLst>
  </p:cSld>
  <p:clrMapOvr>
    <a:masterClrMapping/>
  </p:clrMapOvr>
  <p:transition spd="med">
    <p:random/>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2227" name="Rectangle 3"/>
              <p:cNvSpPr>
                <a:spLocks noGrp="1" noChangeArrowheads="1"/>
              </p:cNvSpPr>
              <p:nvPr>
                <p:ph idx="1"/>
              </p:nvPr>
            </p:nvSpPr>
            <p:spPr>
              <a:xfrm>
                <a:off x="0" y="44624"/>
                <a:ext cx="9144000" cy="2952328"/>
              </a:xfrm>
              <a:solidFill>
                <a:srgbClr val="FFFFFF"/>
              </a:solidFill>
            </p:spPr>
            <p:txBody>
              <a:bodyPr>
                <a:normAutofit fontScale="92500" lnSpcReduction="20000"/>
              </a:bodyPr>
              <a:lstStyle/>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Βήμα 1</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1800" dirty="0">
                    <a:effectLst/>
                    <a:latin typeface="Calibri" panose="020F0502020204030204" pitchFamily="34" charset="0"/>
                    <a:ea typeface="Calibri" panose="020F0502020204030204" pitchFamily="34" charset="0"/>
                    <a:cs typeface="Times New Roman" panose="02020603050405020304" pitchFamily="18" charset="0"/>
                  </a:rPr>
                  <a:t> . Προσδιορίζουμε τι ακριβώς ζητά η άσκηση. Ζητείται η εύρεση της δειγματικής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συνδιακύμανσης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Βήμα 2</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1800" dirty="0">
                    <a:effectLst/>
                    <a:latin typeface="Calibri" panose="020F0502020204030204" pitchFamily="34" charset="0"/>
                    <a:ea typeface="Calibri" panose="020F0502020204030204" pitchFamily="34" charset="0"/>
                    <a:cs typeface="Times New Roman" panose="02020603050405020304" pitchFamily="18" charset="0"/>
                  </a:rPr>
                  <a:t> . Διατυπώνουμε τον μαθηματικό τύπο. </a:t>
                </a:r>
              </a:p>
              <a:p>
                <a:pPr algn="just">
                  <a:lnSpc>
                    <a:spcPct val="107000"/>
                  </a:lnSpc>
                  <a:spcAft>
                    <a:spcPts val="800"/>
                  </a:spcAft>
                </a:pPr>
                <a14:m>
                  <m:oMath xmlns:m="http://schemas.openxmlformats.org/officeDocument/2006/math">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𝑋𝑌</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l-GR" sz="1800" i="1">
                            <a:effectLst/>
                            <a:latin typeface="Cambria Math" panose="02040503050406030204" pitchFamily="18" charset="0"/>
                            <a:ea typeface="Calibri" panose="020F0502020204030204" pitchFamily="34" charset="0"/>
                            <a:cs typeface="Times New Roman" panose="02020603050405020304" pitchFamily="18" charset="0"/>
                          </a:rPr>
                          <m:t>𝑛</m:t>
                        </m:r>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den>
                    </m:f>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Βήμα 3</a:t>
                </a:r>
                <a:r>
                  <a:rPr lang="el-GR" sz="18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1800" dirty="0">
                    <a:effectLst/>
                    <a:latin typeface="Calibri" panose="020F0502020204030204" pitchFamily="34" charset="0"/>
                    <a:ea typeface="Calibri" panose="020F0502020204030204" pitchFamily="34" charset="0"/>
                    <a:cs typeface="Times New Roman" panose="02020603050405020304" pitchFamily="18" charset="0"/>
                  </a:rPr>
                  <a:t> . Δημιουργούμε σε κατάλληλο πίνακα το άθροισμα </a:t>
                </a:r>
                <a14:m>
                  <m:oMath xmlns:m="http://schemas.openxmlformats.org/officeDocument/2006/math">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Υπολογίζουμε τη μέση τιμή του Χ, δηλαδή </a:t>
                </a:r>
                <a14:m>
                  <m:oMath xmlns:m="http://schemas.openxmlformats.org/officeDocument/2006/math">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den>
                    </m:f>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i="1">
                            <a:effectLst/>
                            <a:latin typeface="Cambria Math" panose="02040503050406030204" pitchFamily="18" charset="0"/>
                            <a:ea typeface="Calibri" panose="020F0502020204030204" pitchFamily="34" charset="0"/>
                            <a:cs typeface="Times New Roman" panose="02020603050405020304" pitchFamily="18" charset="0"/>
                          </a:rPr>
                          <m:t>117</m:t>
                        </m:r>
                      </m:num>
                      <m:den>
                        <m:r>
                          <a:rPr lang="el-GR" sz="1800" i="1">
                            <a:effectLst/>
                            <a:latin typeface="Cambria Math" panose="02040503050406030204" pitchFamily="18" charset="0"/>
                            <a:ea typeface="Calibri" panose="020F0502020204030204" pitchFamily="34" charset="0"/>
                            <a:cs typeface="Times New Roman" panose="02020603050405020304" pitchFamily="18" charset="0"/>
                          </a:rPr>
                          <m:t>6</m:t>
                        </m:r>
                      </m:den>
                    </m:f>
                    <m:r>
                      <a:rPr lang="el-GR" sz="1800" i="1">
                        <a:effectLst/>
                        <a:latin typeface="Cambria Math" panose="02040503050406030204" pitchFamily="18" charset="0"/>
                        <a:ea typeface="Calibri" panose="020F0502020204030204" pitchFamily="34" charset="0"/>
                        <a:cs typeface="Times New Roman" panose="02020603050405020304" pitchFamily="18" charset="0"/>
                      </a:rPr>
                      <m:t>=19,5</m:t>
                    </m:r>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Υπολογίζουμε τη μέση τιμή του Υ, δηλαδή </a:t>
                </a:r>
                <a14:m>
                  <m:oMath xmlns:m="http://schemas.openxmlformats.org/officeDocument/2006/math">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den>
                    </m:f>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i="1">
                            <a:effectLst/>
                            <a:latin typeface="Cambria Math" panose="02040503050406030204" pitchFamily="18" charset="0"/>
                            <a:ea typeface="Calibri" panose="020F0502020204030204" pitchFamily="34" charset="0"/>
                            <a:cs typeface="Times New Roman" panose="02020603050405020304" pitchFamily="18" charset="0"/>
                          </a:rPr>
                          <m:t>1719</m:t>
                        </m:r>
                      </m:num>
                      <m:den>
                        <m:r>
                          <a:rPr lang="el-GR" sz="1800" i="1">
                            <a:effectLst/>
                            <a:latin typeface="Cambria Math" panose="02040503050406030204" pitchFamily="18" charset="0"/>
                            <a:ea typeface="Calibri" panose="020F0502020204030204" pitchFamily="34" charset="0"/>
                            <a:cs typeface="Times New Roman" panose="02020603050405020304" pitchFamily="18" charset="0"/>
                          </a:rPr>
                          <m:t>6</m:t>
                        </m:r>
                      </m:den>
                    </m:f>
                    <m:r>
                      <a:rPr lang="el-GR" sz="1800" i="1">
                        <a:effectLst/>
                        <a:latin typeface="Cambria Math" panose="02040503050406030204" pitchFamily="18" charset="0"/>
                        <a:ea typeface="Calibri" panose="020F0502020204030204" pitchFamily="34" charset="0"/>
                        <a:cs typeface="Times New Roman" panose="02020603050405020304" pitchFamily="18" charset="0"/>
                      </a:rPr>
                      <m:t>=286,50</m:t>
                    </m:r>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92227" name="Rectangle 3"/>
              <p:cNvSpPr>
                <a:spLocks noGrp="1" noRot="1" noChangeAspect="1" noMove="1" noResize="1" noEditPoints="1" noAdjustHandles="1" noChangeArrowheads="1" noChangeShapeType="1" noTextEdit="1"/>
              </p:cNvSpPr>
              <p:nvPr>
                <p:ph idx="1"/>
              </p:nvPr>
            </p:nvSpPr>
            <p:spPr>
              <a:xfrm>
                <a:off x="0" y="44624"/>
                <a:ext cx="9144000" cy="2952328"/>
              </a:xfrm>
              <a:blipFill>
                <a:blip r:embed="rId3"/>
                <a:stretch>
                  <a:fillRect l="-467" t="-1649" r="-400" b="-2887"/>
                </a:stretch>
              </a:blipFill>
            </p:spPr>
            <p:txBody>
              <a:bodyPr/>
              <a:lstStyle/>
              <a:p>
                <a:r>
                  <a:rPr lang="el-GR">
                    <a:noFill/>
                  </a:rPr>
                  <a:t> </a:t>
                </a:r>
              </a:p>
            </p:txBody>
          </p:sp>
        </mc:Fallback>
      </mc:AlternateContent>
      <p:pic>
        <p:nvPicPr>
          <p:cNvPr id="11" name="Εικόνα 10">
            <a:extLst>
              <a:ext uri="{FF2B5EF4-FFF2-40B4-BE49-F238E27FC236}">
                <a16:creationId xmlns:a16="http://schemas.microsoft.com/office/drawing/2014/main" id="{DA74E852-E2EA-2FC5-4282-FDCAA3FB5AD4}"/>
              </a:ext>
            </a:extLst>
          </p:cNvPr>
          <p:cNvPicPr>
            <a:picLocks noChangeAspect="1"/>
          </p:cNvPicPr>
          <p:nvPr/>
        </p:nvPicPr>
        <p:blipFill>
          <a:blip r:embed="rId4"/>
          <a:stretch>
            <a:fillRect/>
          </a:stretch>
        </p:blipFill>
        <p:spPr>
          <a:xfrm>
            <a:off x="35496" y="2780928"/>
            <a:ext cx="9108504" cy="4077072"/>
          </a:xfrm>
          <a:prstGeom prst="rect">
            <a:avLst/>
          </a:prstGeom>
        </p:spPr>
      </p:pic>
    </p:spTree>
    <p:extLst>
      <p:ext uri="{BB962C8B-B14F-4D97-AF65-F5344CB8AC3E}">
        <p14:creationId xmlns:p14="http://schemas.microsoft.com/office/powerpoint/2010/main" val="2342901137"/>
      </p:ext>
    </p:extLst>
  </p:cSld>
  <p:clrMapOvr>
    <a:masterClrMapping/>
  </p:clrMapOvr>
  <p:transition spd="med">
    <p:random/>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2227" name="Rectangle 3"/>
              <p:cNvSpPr>
                <a:spLocks noGrp="1" noChangeArrowheads="1"/>
              </p:cNvSpPr>
              <p:nvPr>
                <p:ph idx="1"/>
              </p:nvPr>
            </p:nvSpPr>
            <p:spPr>
              <a:xfrm>
                <a:off x="0" y="44624"/>
                <a:ext cx="9144000" cy="2520280"/>
              </a:xfrm>
              <a:solidFill>
                <a:srgbClr val="FFFFFF"/>
              </a:solidFill>
            </p:spPr>
            <p:txBody>
              <a:bodyPr>
                <a:normAutofit/>
              </a:bodyPr>
              <a:lstStyle/>
              <a:p>
                <a:pPr marL="342900" lvl="0" indent="-342900" algn="just">
                  <a:lnSpc>
                    <a:spcPct val="107000"/>
                  </a:lnSpc>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Υπολογίζουμε τις διαφορές </a:t>
                </a:r>
                <a14:m>
                  <m:oMath xmlns:m="http://schemas.openxmlformats.org/officeDocument/2006/math">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και </a:t>
                </a:r>
                <a14:m>
                  <m:oMath xmlns:m="http://schemas.openxmlformats.org/officeDocument/2006/math">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acc>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και στη συνέχεια τις πολλαπλασιάζουμε μεταξύ τους σε μια νέα στήλη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Το άθροισμα της νέας στήλης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είναι ο αριθμητής της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συνδιακύμανσης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4630,70 ο οποίος διαιρείται με  το πλήθος των παρατηρήσεων μείον ένα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𝑛</m:t>
                    </m:r>
                    <m:r>
                      <a:rPr lang="el-GR" sz="1800" i="1">
                        <a:effectLst/>
                        <a:latin typeface="Cambria Math" panose="02040503050406030204" pitchFamily="18" charset="0"/>
                        <a:ea typeface="Calibri" panose="020F0502020204030204" pitchFamily="34" charset="0"/>
                        <a:cs typeface="Times New Roman" panose="02020603050405020304" pitchFamily="18" charset="0"/>
                      </a:rPr>
                      <m:t>−1=6−1=5</m:t>
                    </m:r>
                  </m:oMath>
                </a14:m>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𝑋𝑌</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num>
                      <m:den>
                        <m:r>
                          <a:rPr lang="el-GR" sz="1800" i="1">
                            <a:effectLst/>
                            <a:latin typeface="Cambria Math" panose="02040503050406030204" pitchFamily="18" charset="0"/>
                            <a:ea typeface="Calibri" panose="020F0502020204030204" pitchFamily="34" charset="0"/>
                            <a:cs typeface="Times New Roman" panose="02020603050405020304" pitchFamily="18" charset="0"/>
                          </a:rPr>
                          <m:t>𝑛</m:t>
                        </m:r>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4630,70</m:t>
                        </m:r>
                      </m:num>
                      <m:den>
                        <m:r>
                          <a:rPr lang="el-GR" sz="1800" i="1">
                            <a:effectLst/>
                            <a:latin typeface="Cambria Math" panose="02040503050406030204" pitchFamily="18" charset="0"/>
                            <a:ea typeface="Calibri" panose="020F0502020204030204" pitchFamily="34" charset="0"/>
                            <a:cs typeface="Times New Roman" panose="02020603050405020304" pitchFamily="18" charset="0"/>
                          </a:rPr>
                          <m:t>5</m:t>
                        </m:r>
                      </m:den>
                    </m:f>
                    <m:r>
                      <a:rPr lang="el-GR" sz="1800" i="1">
                        <a:effectLst/>
                        <a:latin typeface="Cambria Math" panose="02040503050406030204" pitchFamily="18" charset="0"/>
                        <a:ea typeface="Calibri" panose="020F0502020204030204" pitchFamily="34" charset="0"/>
                        <a:cs typeface="Times New Roman" panose="02020603050405020304" pitchFamily="18" charset="0"/>
                      </a:rPr>
                      <m:t>=926,14</m:t>
                    </m:r>
                  </m:oMath>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92227" name="Rectangle 3"/>
              <p:cNvSpPr>
                <a:spLocks noGrp="1" noRot="1" noChangeAspect="1" noMove="1" noResize="1" noEditPoints="1" noAdjustHandles="1" noChangeArrowheads="1" noChangeShapeType="1" noTextEdit="1"/>
              </p:cNvSpPr>
              <p:nvPr>
                <p:ph idx="1"/>
              </p:nvPr>
            </p:nvSpPr>
            <p:spPr>
              <a:xfrm>
                <a:off x="0" y="44624"/>
                <a:ext cx="9144000" cy="2520280"/>
              </a:xfrm>
              <a:blipFill>
                <a:blip r:embed="rId3"/>
                <a:stretch>
                  <a:fillRect l="-533" t="-1449" r="-533" b="-483"/>
                </a:stretch>
              </a:blipFill>
            </p:spPr>
            <p:txBody>
              <a:bodyPr/>
              <a:lstStyle/>
              <a:p>
                <a:r>
                  <a:rPr lang="el-GR">
                    <a:noFill/>
                  </a:rPr>
                  <a:t> </a:t>
                </a:r>
              </a:p>
            </p:txBody>
          </p:sp>
        </mc:Fallback>
      </mc:AlternateContent>
      <p:pic>
        <p:nvPicPr>
          <p:cNvPr id="11" name="Εικόνα 10">
            <a:extLst>
              <a:ext uri="{FF2B5EF4-FFF2-40B4-BE49-F238E27FC236}">
                <a16:creationId xmlns:a16="http://schemas.microsoft.com/office/drawing/2014/main" id="{DA74E852-E2EA-2FC5-4282-FDCAA3FB5AD4}"/>
              </a:ext>
            </a:extLst>
          </p:cNvPr>
          <p:cNvPicPr>
            <a:picLocks noChangeAspect="1"/>
          </p:cNvPicPr>
          <p:nvPr/>
        </p:nvPicPr>
        <p:blipFill>
          <a:blip r:embed="rId4"/>
          <a:stretch>
            <a:fillRect/>
          </a:stretch>
        </p:blipFill>
        <p:spPr>
          <a:xfrm>
            <a:off x="28448" y="2348880"/>
            <a:ext cx="9108504" cy="4680520"/>
          </a:xfrm>
          <a:prstGeom prst="rect">
            <a:avLst/>
          </a:prstGeom>
        </p:spPr>
      </p:pic>
    </p:spTree>
    <p:extLst>
      <p:ext uri="{BB962C8B-B14F-4D97-AF65-F5344CB8AC3E}">
        <p14:creationId xmlns:p14="http://schemas.microsoft.com/office/powerpoint/2010/main" val="2073984026"/>
      </p:ext>
    </p:extLst>
  </p:cSld>
  <p:clrMapOvr>
    <a:masterClrMapping/>
  </p:clrMapOvr>
  <p:transition spd="med">
    <p:random/>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685800" y="0"/>
            <a:ext cx="7772400" cy="620688"/>
          </a:xfrm>
        </p:spPr>
        <p:txBody>
          <a:bodyPr>
            <a:normAutofit/>
          </a:bodyPr>
          <a:lstStyle/>
          <a:p>
            <a:pPr>
              <a:lnSpc>
                <a:spcPct val="107000"/>
              </a:lnSpc>
              <a:spcBef>
                <a:spcPts val="1200"/>
              </a:spcBef>
              <a:spcAft>
                <a:spcPts val="0"/>
              </a:spcAft>
            </a:pPr>
            <a:r>
              <a:rPr lang="el-GR" sz="2800" b="1" kern="0" dirty="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rPr>
              <a:t>Συσχέτιση </a:t>
            </a:r>
            <a:endParaRPr lang="el-GR"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95299" name="Rectangle 3"/>
              <p:cNvSpPr>
                <a:spLocks noGrp="1" noChangeArrowheads="1"/>
              </p:cNvSpPr>
              <p:nvPr>
                <p:ph idx="1"/>
              </p:nvPr>
            </p:nvSpPr>
            <p:spPr>
              <a:xfrm>
                <a:off x="0" y="764704"/>
                <a:ext cx="9144000" cy="6093296"/>
              </a:xfrm>
              <a:solidFill>
                <a:srgbClr val="FFFFFF"/>
              </a:solidFill>
            </p:spPr>
            <p:txBody>
              <a:bodyPr>
                <a:normAutofit/>
              </a:bodyPr>
              <a:lstStyle/>
              <a:p>
                <a:pPr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Η συσχέτιση (</a:t>
                </a:r>
                <a:r>
                  <a:rPr lang="en-US" sz="1800" dirty="0">
                    <a:effectLst/>
                    <a:latin typeface="Verdana" panose="020B0604030504040204" pitchFamily="34" charset="0"/>
                    <a:ea typeface="Calibri" panose="020F0502020204030204" pitchFamily="34" charset="0"/>
                    <a:cs typeface="Times New Roman" panose="02020603050405020304" pitchFamily="18" charset="0"/>
                  </a:rPr>
                  <a:t>correlation</a:t>
                </a:r>
                <a:r>
                  <a:rPr lang="el-GR" sz="1800" dirty="0">
                    <a:effectLst/>
                    <a:latin typeface="Verdana" panose="020B0604030504040204" pitchFamily="34" charset="0"/>
                    <a:ea typeface="Calibri" panose="020F0502020204030204" pitchFamily="34" charset="0"/>
                    <a:cs typeface="Times New Roman" panose="02020603050405020304" pitchFamily="18" charset="0"/>
                  </a:rPr>
                  <a:t>) είναι ένα στατιστικό μέτρο που μετρά τη γραμμική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συμμεταβολή</a:t>
                </a:r>
                <a:r>
                  <a:rPr lang="el-GR" sz="1800" dirty="0">
                    <a:effectLst/>
                    <a:latin typeface="Verdana" panose="020B0604030504040204" pitchFamily="34" charset="0"/>
                    <a:ea typeface="Calibri" panose="020F0502020204030204" pitchFamily="34" charset="0"/>
                    <a:cs typeface="Times New Roman" panose="02020603050405020304" pitchFamily="18" charset="0"/>
                  </a:rPr>
                  <a:t> δυο μεταβλητών. Υπάρχουν διάφορες στατιστικές συναρτήσεις για τον υπολογισμό της συσχέτισης, η πιο διαδεδομένη και δημοφιλής είναι η στατιστική του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Pearson</a:t>
                </a:r>
                <a:r>
                  <a:rPr lang="el-GR" sz="1800" dirty="0">
                    <a:effectLst/>
                    <a:latin typeface="Verdana" panose="020B060403050404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Η στατιστική του </a:t>
                </a:r>
                <a:r>
                  <a:rPr lang="en-US" sz="1800" dirty="0">
                    <a:effectLst/>
                    <a:latin typeface="Verdana" panose="020B0604030504040204" pitchFamily="34" charset="0"/>
                    <a:ea typeface="Calibri" panose="020F0502020204030204" pitchFamily="34" charset="0"/>
                    <a:cs typeface="Times New Roman" panose="02020603050405020304" pitchFamily="18" charset="0"/>
                  </a:rPr>
                  <a:t>Pearson </a:t>
                </a:r>
                <a:r>
                  <a:rPr lang="el-GR" sz="1800" dirty="0">
                    <a:effectLst/>
                    <a:latin typeface="Verdana" panose="020B0604030504040204" pitchFamily="34" charset="0"/>
                    <a:ea typeface="Calibri" panose="020F0502020204030204" pitchFamily="34" charset="0"/>
                    <a:cs typeface="Times New Roman" panose="02020603050405020304" pitchFamily="18" charset="0"/>
                  </a:rPr>
                  <a:t>συμβολίζεται με ρ για τον πληθυσμό και με </a:t>
                </a:r>
                <a:r>
                  <a:rPr lang="en-US" sz="1800" dirty="0">
                    <a:effectLst/>
                    <a:latin typeface="Verdana" panose="020B0604030504040204" pitchFamily="34" charset="0"/>
                    <a:ea typeface="Calibri" panose="020F0502020204030204" pitchFamily="34" charset="0"/>
                    <a:cs typeface="Times New Roman" panose="02020603050405020304" pitchFamily="18" charset="0"/>
                  </a:rPr>
                  <a:t>r </a:t>
                </a:r>
                <a:r>
                  <a:rPr lang="el-GR" sz="1800" dirty="0">
                    <a:effectLst/>
                    <a:latin typeface="Verdana" panose="020B0604030504040204" pitchFamily="34" charset="0"/>
                    <a:ea typeface="Calibri" panose="020F0502020204030204" pitchFamily="34" charset="0"/>
                    <a:cs typeface="Times New Roman" panose="02020603050405020304" pitchFamily="18" charset="0"/>
                  </a:rPr>
                  <a:t>για το δείγμα.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Το αποτέλεσμα της στατιστικής </a:t>
                </a:r>
                <a:r>
                  <a:rPr lang="en-US" sz="1800" dirty="0">
                    <a:effectLst/>
                    <a:latin typeface="Verdana" panose="020B0604030504040204" pitchFamily="34" charset="0"/>
                    <a:ea typeface="Calibri" panose="020F0502020204030204" pitchFamily="34" charset="0"/>
                    <a:cs typeface="Times New Roman" panose="02020603050405020304" pitchFamily="18" charset="0"/>
                  </a:rPr>
                  <a:t>Pearson </a:t>
                </a:r>
                <a:r>
                  <a:rPr lang="el-GR" sz="1800" dirty="0">
                    <a:effectLst/>
                    <a:latin typeface="Verdana" panose="020B0604030504040204" pitchFamily="34" charset="0"/>
                    <a:ea typeface="Calibri" panose="020F0502020204030204" pitchFamily="34" charset="0"/>
                    <a:cs typeface="Times New Roman" panose="02020603050405020304" pitchFamily="18" charset="0"/>
                  </a:rPr>
                  <a:t>αποτυπώνει σε έναν και μόνο αριθμό την ένταση (τον βαθμό) και την κατεύθυνση της σχέσης (θετική ή αρνητική) μεταξύ των δυο υπό εξέταση μεταβλητών.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H </a:t>
                </a:r>
                <a:r>
                  <a:rPr lang="el-GR" sz="1800" dirty="0">
                    <a:effectLst/>
                    <a:latin typeface="Verdana" panose="020B0604030504040204" pitchFamily="34" charset="0"/>
                    <a:ea typeface="Calibri" panose="020F0502020204030204" pitchFamily="34" charset="0"/>
                    <a:cs typeface="Times New Roman" panose="02020603050405020304" pitchFamily="18" charset="0"/>
                  </a:rPr>
                  <a:t>τιμή του συντελεστή συσχέτισης βρίσκεται πάντοτε μεταξύ του -1 και 1. Όσο η τιμή του συντελεστή οδεύει προς το μηδέν, τόσο πιο ασθενής είναι η γραμμική σχέση μεταξύ των δυο μεταβλητών. Το μηδέν ή μια τιμή κοντά στο μηδέν δείχνει απουσία γραμμικής σχέσης.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800" dirty="0">
                    <a:effectLst/>
                    <a:latin typeface="Verdana" panose="020B0604030504040204" pitchFamily="34" charset="0"/>
                    <a:ea typeface="Verdana" panose="020B0604030504040204" pitchFamily="34" charset="0"/>
                    <a:cs typeface="Times New Roman" panose="02020603050405020304" pitchFamily="18" charset="0"/>
                  </a:rPr>
                  <a:t>Στη διεθνή βιβλιογραφία συναντάται και ο συμβολισμός </a:t>
                </a:r>
                <a:r>
                  <a:rPr lang="en-US" sz="1800" dirty="0">
                    <a:effectLst/>
                    <a:latin typeface="Verdana" panose="020B0604030504040204" pitchFamily="34" charset="0"/>
                    <a:ea typeface="Verdana" panose="020B0604030504040204" pitchFamily="34" charset="0"/>
                    <a:cs typeface="Times New Roman" panose="02020603050405020304" pitchFamily="18" charset="0"/>
                  </a:rPr>
                  <a:t>r </a:t>
                </a:r>
                <a:r>
                  <a:rPr lang="el-GR" sz="1800" dirty="0">
                    <a:effectLst/>
                    <a:latin typeface="Verdana" panose="020B0604030504040204" pitchFamily="34" charset="0"/>
                    <a:ea typeface="Verdana" panose="020B0604030504040204" pitchFamily="34" charset="0"/>
                    <a:cs typeface="Times New Roman" panose="02020603050405020304" pitchFamily="18" charset="0"/>
                  </a:rPr>
                  <a:t>για να εκφραστεί η συσχέτιση του πληθυσμού.  Στην ανάλυση παλινδρόμησης, η ρίζα του συντελεστή προσδιορισμού </a:t>
                </a:r>
                <a14:m>
                  <m:oMath xmlns:m="http://schemas.openxmlformats.org/officeDocument/2006/math">
                    <m:sSup>
                      <m:s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l-GR" sz="1800" dirty="0">
                    <a:effectLst/>
                    <a:latin typeface="Verdana" panose="020B0604030504040204" pitchFamily="34" charset="0"/>
                    <a:ea typeface="Verdana" panose="020B0604030504040204" pitchFamily="34" charset="0"/>
                    <a:cs typeface="Times New Roman" panose="02020603050405020304" pitchFamily="18" charset="0"/>
                  </a:rPr>
                  <a:t> είναι ο συντελεστή συσχέτισης </a:t>
                </a:r>
                <a:r>
                  <a:rPr lang="en-US" sz="1800" dirty="0">
                    <a:effectLst/>
                    <a:latin typeface="Verdana" panose="020B0604030504040204" pitchFamily="34" charset="0"/>
                    <a:ea typeface="Verdana" panose="020B0604030504040204" pitchFamily="34" charset="0"/>
                    <a:cs typeface="Times New Roman" panose="02020603050405020304" pitchFamily="18" charset="0"/>
                  </a:rPr>
                  <a:t>R</a:t>
                </a:r>
                <a:r>
                  <a:rPr lang="el-GR" sz="18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dirty="0">
                    <a:effectLst/>
                    <a:latin typeface="Verdana" panose="020B0604030504040204" pitchFamily="34" charset="0"/>
                    <a:ea typeface="Verdana" panose="020B0604030504040204" pitchFamily="34" charset="0"/>
                    <a:cs typeface="Times New Roman" panose="02020603050405020304" pitchFamily="18" charset="0"/>
                  </a:rPr>
                  <a:t>o </a:t>
                </a:r>
                <a:r>
                  <a:rPr lang="el-GR" sz="1800" dirty="0">
                    <a:effectLst/>
                    <a:latin typeface="Verdana" panose="020B0604030504040204" pitchFamily="34" charset="0"/>
                    <a:ea typeface="Verdana" panose="020B0604030504040204" pitchFamily="34" charset="0"/>
                    <a:cs typeface="Times New Roman" panose="02020603050405020304" pitchFamily="18" charset="0"/>
                  </a:rPr>
                  <a:t>οποίος για εμάς στην περίπτωση του πληθυσμού είναι το ρ, ενώ  στην περίπτωση του δείγματος το </a:t>
                </a:r>
                <a:r>
                  <a:rPr lang="en-US" sz="1800" dirty="0">
                    <a:effectLst/>
                    <a:latin typeface="Verdana" panose="020B0604030504040204" pitchFamily="34" charset="0"/>
                    <a:ea typeface="Verdana" panose="020B0604030504040204" pitchFamily="34" charset="0"/>
                    <a:cs typeface="Times New Roman" panose="02020603050405020304" pitchFamily="18" charset="0"/>
                  </a:rPr>
                  <a:t>r</a:t>
                </a:r>
                <a:r>
                  <a:rPr lang="el-GR" sz="1800" dirty="0">
                    <a:effectLst/>
                    <a:latin typeface="Verdana" panose="020B0604030504040204" pitchFamily="34" charset="0"/>
                    <a:ea typeface="Verdana" panose="020B0604030504040204" pitchFamily="34" charset="0"/>
                    <a:cs typeface="Times New Roman" panose="02020603050405020304" pitchFamily="18" charset="0"/>
                  </a:rPr>
                  <a:t>.  </a:t>
                </a:r>
              </a:p>
            </p:txBody>
          </p:sp>
        </mc:Choice>
        <mc:Fallback xmlns="">
          <p:sp>
            <p:nvSpPr>
              <p:cNvPr id="695299" name="Rectangle 3"/>
              <p:cNvSpPr>
                <a:spLocks noGrp="1" noRot="1" noChangeAspect="1" noMove="1" noResize="1" noEditPoints="1" noAdjustHandles="1" noChangeArrowheads="1" noChangeShapeType="1" noTextEdit="1"/>
              </p:cNvSpPr>
              <p:nvPr>
                <p:ph idx="1"/>
              </p:nvPr>
            </p:nvSpPr>
            <p:spPr>
              <a:xfrm>
                <a:off x="0" y="764704"/>
                <a:ext cx="9144000" cy="6093296"/>
              </a:xfrm>
              <a:blipFill>
                <a:blip r:embed="rId3"/>
                <a:stretch>
                  <a:fillRect l="-533" t="-600" r="-533"/>
                </a:stretch>
              </a:blipFill>
            </p:spPr>
            <p:txBody>
              <a:bodyPr/>
              <a:lstStyle/>
              <a:p>
                <a:r>
                  <a:rPr lang="el-GR">
                    <a:noFill/>
                  </a:rPr>
                  <a:t> </a:t>
                </a:r>
              </a:p>
            </p:txBody>
          </p:sp>
        </mc:Fallback>
      </mc:AlternateContent>
      <p:sp>
        <p:nvSpPr>
          <p:cNvPr id="8" name="7 - Θέση αριθμού διαφάνειας"/>
          <p:cNvSpPr>
            <a:spLocks noGrp="1"/>
          </p:cNvSpPr>
          <p:nvPr>
            <p:ph type="sldNum" sz="quarter" idx="12"/>
          </p:nvPr>
        </p:nvSpPr>
        <p:spPr/>
        <p:txBody>
          <a:bodyPr/>
          <a:lstStyle/>
          <a:p>
            <a:fld id="{C7CDA661-3E7B-4125-98F6-00F4BFFC8ABE}" type="slidenum">
              <a:rPr lang="en-US" smtClean="0"/>
              <a:pPr/>
              <a:t>7</a:t>
            </a:fld>
            <a:endParaRPr lang="en-US"/>
          </a:p>
        </p:txBody>
      </p:sp>
    </p:spTree>
  </p:cSld>
  <p:clrMapOvr>
    <a:masterClrMapping/>
  </p:clrMapOvr>
  <p:transition spd="med">
    <p:random/>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685800" y="0"/>
            <a:ext cx="7772400" cy="620688"/>
          </a:xfrm>
        </p:spPr>
        <p:txBody>
          <a:bodyPr>
            <a:normAutofit/>
          </a:bodyPr>
          <a:lstStyle/>
          <a:p>
            <a:pPr>
              <a:lnSpc>
                <a:spcPct val="107000"/>
              </a:lnSpc>
              <a:spcBef>
                <a:spcPts val="1200"/>
              </a:spcBef>
              <a:spcAft>
                <a:spcPts val="0"/>
              </a:spcAft>
            </a:pPr>
            <a:r>
              <a:rPr lang="el-GR" sz="2800" b="1" kern="0" dirty="0">
                <a:solidFill>
                  <a:srgbClr val="2F5496"/>
                </a:solidFill>
                <a:effectLst/>
                <a:latin typeface="Verdana" panose="020B0604030504040204" pitchFamily="34" charset="0"/>
                <a:ea typeface="Times New Roman" panose="02020603050405020304" pitchFamily="18" charset="0"/>
                <a:cs typeface="Times New Roman" panose="02020603050405020304" pitchFamily="18" charset="0"/>
              </a:rPr>
              <a:t>Συσχέτιση </a:t>
            </a:r>
            <a:endParaRPr lang="el-GR"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95299" name="Rectangle 3"/>
          <p:cNvSpPr>
            <a:spLocks noGrp="1" noChangeArrowheads="1"/>
          </p:cNvSpPr>
          <p:nvPr>
            <p:ph idx="1"/>
          </p:nvPr>
        </p:nvSpPr>
        <p:spPr>
          <a:xfrm>
            <a:off x="0" y="620688"/>
            <a:ext cx="9144000" cy="6237312"/>
          </a:xfrm>
          <a:solidFill>
            <a:srgbClr val="FFFFFF"/>
          </a:solidFill>
        </p:spPr>
        <p:txBody>
          <a:bodyPr>
            <a:normAutofit fontScale="92500" lnSpcReduction="10000"/>
          </a:bodyPr>
          <a:lstStyle/>
          <a:p>
            <a:pPr marL="342900" lvl="0" indent="-342900" algn="just">
              <a:lnSpc>
                <a:spcPct val="107000"/>
              </a:lnSpc>
              <a:spcAft>
                <a:spcPts val="800"/>
              </a:spcAft>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Το θετικό πρόσημο σημαίνει ότι οι δυο μεταβλητές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συμεταβάλλονται</a:t>
            </a:r>
            <a:r>
              <a:rPr lang="el-GR" sz="1800" dirty="0">
                <a:effectLst/>
                <a:latin typeface="Verdana" panose="020B0604030504040204" pitchFamily="34" charset="0"/>
                <a:ea typeface="Calibri" panose="020F0502020204030204" pitchFamily="34" charset="0"/>
                <a:cs typeface="Times New Roman" panose="02020603050405020304" pitchFamily="18" charset="0"/>
              </a:rPr>
              <a:t> προς στην ίδια κατεύθυνση, ενώ το αρνητικό πρόσημο ότι όταν η μία μεταβλητή αυξάνεται η άλλη μειώνεται.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Με άλλα λόγια, το θετικό πρόσημο εξάγεται στις περιπτώσεις που οι αντίστοιχες τιμές και των δυο υπό εξέταση μεταβλητών αυξάνονται ή μειώνονται παράλληλα (δεν σημαίνει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κατ</a:t>
            </a:r>
            <a:r>
              <a:rPr lang="el-GR" sz="1800" dirty="0">
                <a:effectLst/>
                <a:latin typeface="Verdana" panose="020B0604030504040204" pitchFamily="34" charset="0"/>
                <a:ea typeface="Calibri" panose="020F0502020204030204" pitchFamily="34" charset="0"/>
                <a:cs typeface="Times New Roman" panose="02020603050405020304" pitchFamily="18" charset="0"/>
              </a:rPr>
              <a:t>΄ ανάγκη ότι όλες οι αντίστοιχες τιμές – ζεύγη έχουν την ίδια ακριβώς συμπεριφορά, μπορεί σε ένα ζευγάρι τιμών η μία τιμή να είναι ανοδική και η άλλη καθοδική).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Το θετικό πρόσημο, κατ’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ουσίαν</a:t>
            </a:r>
            <a:r>
              <a:rPr lang="el-GR" sz="1800" dirty="0">
                <a:effectLst/>
                <a:latin typeface="Verdana" panose="020B0604030504040204" pitchFamily="34" charset="0"/>
                <a:ea typeface="Calibri" panose="020F0502020204030204" pitchFamily="34" charset="0"/>
                <a:cs typeface="Times New Roman" panose="02020603050405020304" pitchFamily="18" charset="0"/>
              </a:rPr>
              <a:t>, οφείλεται στο γεγονός ότι όταν η τιμή της μιας μεταβλητής είναι πάνω από τον μέσο όρο της, τότε και η αντίστοιχη τιμή της άλλης μεταβλητής είναι πάνω από τον δικό της μέσο όρο και το αντίστροφο.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Το αρνητικό πρόσημο, ανάλογα, οφείλεται στο γεγονός ότι όταν η τιμή της μιας μεταβλητής κινείται πάνω από το μέσο όρο της, η αντίστοιχη τιμή της άλλης μεταβλητής κινείται κάτω από το μέσο όρο με συνέπεια να προκύπτει η αρνητικό πρόσημο.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Παράδειγμα θετικής συσχέτισης αποτελεί το ύψος και το βάρος, στα περισσότερα άτομα το αυξημένο ύψος συνοδεύεται και από αυξημένο βάρος και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τούμπαλιν</a:t>
            </a:r>
            <a:r>
              <a:rPr lang="el-GR"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Παράδειγμα αρνητικής συσχέτισης αποτελεί η ταχύτητα και ο αριθμός των αυτοκινητιστικών ατυχημάτων.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7 - Θέση αριθμού διαφάνειας"/>
          <p:cNvSpPr>
            <a:spLocks noGrp="1"/>
          </p:cNvSpPr>
          <p:nvPr>
            <p:ph type="sldNum" sz="quarter" idx="12"/>
          </p:nvPr>
        </p:nvSpPr>
        <p:spPr/>
        <p:txBody>
          <a:bodyPr/>
          <a:lstStyle/>
          <a:p>
            <a:fld id="{C7CDA661-3E7B-4125-98F6-00F4BFFC8ABE}" type="slidenum">
              <a:rPr lang="en-US" smtClean="0"/>
              <a:pPr/>
              <a:t>8</a:t>
            </a:fld>
            <a:endParaRPr lang="en-US"/>
          </a:p>
        </p:txBody>
      </p:sp>
    </p:spTree>
    <p:extLst>
      <p:ext uri="{BB962C8B-B14F-4D97-AF65-F5344CB8AC3E}">
        <p14:creationId xmlns:p14="http://schemas.microsoft.com/office/powerpoint/2010/main" val="2423413588"/>
      </p:ext>
    </p:extLst>
  </p:cSld>
  <p:clrMapOvr>
    <a:masterClrMapping/>
  </p:clrMapOvr>
  <p:transition spd="med">
    <p:random/>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5299" name="Rectangle 3"/>
              <p:cNvSpPr>
                <a:spLocks noGrp="1" noChangeArrowheads="1"/>
              </p:cNvSpPr>
              <p:nvPr>
                <p:ph idx="1"/>
              </p:nvPr>
            </p:nvSpPr>
            <p:spPr>
              <a:xfrm>
                <a:off x="0" y="0"/>
                <a:ext cx="9144000" cy="6858000"/>
              </a:xfrm>
              <a:solidFill>
                <a:srgbClr val="FFFFFF"/>
              </a:solidFill>
            </p:spPr>
            <p:txBody>
              <a:bodyPr>
                <a:noAutofit/>
              </a:bodyPr>
              <a:lstStyle/>
              <a:p>
                <a:pPr marL="342900" lvl="0" indent="-342900" algn="just">
                  <a:lnSpc>
                    <a:spcPct val="107000"/>
                  </a:lnSpc>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Η ανάλυση της συσχέτισης αποτελεί πολλές φορές το προκαταρκτικό στάδιο της ανάλυσης παλινδρόμησης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regression</a:t>
                </a:r>
                <a:r>
                  <a:rPr lang="el-GR" sz="1800" dirty="0">
                    <a:effectLst/>
                    <a:latin typeface="Verdana" panose="020B0604030504040204" pitchFamily="34" charset="0"/>
                    <a:ea typeface="Calibri" panose="020F0502020204030204" pitchFamily="34" charset="0"/>
                    <a:cs typeface="Times New Roman" panose="02020603050405020304" pitchFamily="18" charset="0"/>
                  </a:rPr>
                  <a:t>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analysis</a:t>
                </a:r>
                <a:r>
                  <a:rPr lang="el-GR" sz="1800" dirty="0">
                    <a:effectLst/>
                    <a:latin typeface="Verdana" panose="020B060403050404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800" dirty="0">
                    <a:effectLst/>
                    <a:latin typeface="Verdana" panose="020B0604030504040204" pitchFamily="34" charset="0"/>
                    <a:ea typeface="Calibri" panose="020F0502020204030204" pitchFamily="34" charset="0"/>
                    <a:cs typeface="Times New Roman" panose="02020603050405020304" pitchFamily="18" charset="0"/>
                  </a:rPr>
                  <a:t>Μεγάλη προσοχή απαιτείται στην ερμηνεία του συντελεστή συσχέτισης, καθώς η παρουσία συσχέτισης δεν σημαίνει ότι</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l-GR" sz="1800" dirty="0">
                    <a:effectLst/>
                    <a:latin typeface="Verdana" panose="020B0604030504040204" pitchFamily="34" charset="0"/>
                    <a:ea typeface="Calibri" panose="020F0502020204030204" pitchFamily="34" charset="0"/>
                    <a:cs typeface="Times New Roman" panose="02020603050405020304" pitchFamily="18" charset="0"/>
                  </a:rPr>
                  <a:t>η μια μεταβλητή είναι η αιτία και η άλλη το αποτέλεσμα (εξάρτηση),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l-GR" sz="1800" dirty="0">
                    <a:effectLst/>
                    <a:latin typeface="Verdana" panose="020B0604030504040204" pitchFamily="34" charset="0"/>
                    <a:ea typeface="Calibri" panose="020F0502020204030204" pitchFamily="34" charset="0"/>
                    <a:cs typeface="Times New Roman" panose="02020603050405020304" pitchFamily="18" charset="0"/>
                  </a:rPr>
                  <a:t>οι μεταβλητές αλληλεξαρτώνται</a:t>
                </a:r>
                <a:r>
                  <a:rPr lang="en-US" sz="1800" dirty="0">
                    <a:effectLst/>
                    <a:latin typeface="Verdana" panose="020B060403050404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l-GR" sz="1800" dirty="0">
                    <a:effectLst/>
                    <a:latin typeface="Verdana" panose="020B0604030504040204" pitchFamily="34" charset="0"/>
                    <a:ea typeface="Calibri" panose="020F0502020204030204" pitchFamily="34" charset="0"/>
                    <a:cs typeface="Times New Roman" panose="02020603050405020304" pitchFamily="18" charset="0"/>
                  </a:rPr>
                  <a:t>δεν υπάρχει σχέση μεταξύ των δυο μεταβλητών. Η συσχέτιση αποφαίνεται για τη γραμμική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συμμεταβολή</a:t>
                </a:r>
                <a:r>
                  <a:rPr lang="el-GR" sz="1800" dirty="0">
                    <a:effectLst/>
                    <a:latin typeface="Verdana" panose="020B0604030504040204" pitchFamily="34" charset="0"/>
                    <a:ea typeface="Calibri" panose="020F0502020204030204" pitchFamily="34" charset="0"/>
                    <a:cs typeface="Times New Roman" panose="02020603050405020304" pitchFamily="18" charset="0"/>
                  </a:rPr>
                  <a:t>, συνεπώς αν οι δυο μεταβλητές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συμμεταβάλλονται</a:t>
                </a:r>
                <a:r>
                  <a:rPr lang="el-GR" sz="1800" dirty="0">
                    <a:effectLst/>
                    <a:latin typeface="Verdana" panose="020B0604030504040204" pitchFamily="34" charset="0"/>
                    <a:ea typeface="Calibri" panose="020F0502020204030204" pitchFamily="34" charset="0"/>
                    <a:cs typeface="Times New Roman" panose="02020603050405020304" pitchFamily="18" charset="0"/>
                  </a:rPr>
                  <a:t> μη γραμμικά αυτό δεν μπορεί να ανιχνευθεί από το συντελεστή συσχέτισης.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el-GR" sz="1800" dirty="0">
                    <a:effectLst/>
                    <a:latin typeface="Verdana" panose="020B0604030504040204" pitchFamily="34" charset="0"/>
                    <a:ea typeface="Calibri" panose="020F0502020204030204" pitchFamily="34" charset="0"/>
                    <a:cs typeface="Times New Roman" panose="02020603050405020304" pitchFamily="18" charset="0"/>
                  </a:rPr>
                  <a:t>υπάρχει πάντα νόημα στη </a:t>
                </a:r>
                <a:r>
                  <a:rPr lang="el-GR" sz="1800" dirty="0" err="1">
                    <a:effectLst/>
                    <a:latin typeface="Verdana" panose="020B0604030504040204" pitchFamily="34" charset="0"/>
                    <a:ea typeface="Calibri" panose="020F0502020204030204" pitchFamily="34" charset="0"/>
                    <a:cs typeface="Times New Roman" panose="02020603050405020304" pitchFamily="18" charset="0"/>
                  </a:rPr>
                  <a:t>συμμεταβολή</a:t>
                </a:r>
                <a:r>
                  <a:rPr lang="el-GR" sz="1800" dirty="0">
                    <a:effectLst/>
                    <a:latin typeface="Verdana" panose="020B0604030504040204" pitchFamily="34" charset="0"/>
                    <a:ea typeface="Calibri" panose="020F0502020204030204" pitchFamily="34" charset="0"/>
                    <a:cs typeface="Times New Roman" panose="02020603050405020304" pitchFamily="18" charset="0"/>
                  </a:rPr>
                  <a:t>. Μπορεί για καθαρά τυχαίους παράγοντες οι αριθμητικές τιμές των δυο υπό εξέταση μεταβλητών να κινούνται στην ίδια κατεύθυνση (νόθα συσχέτιση – </a:t>
                </a:r>
                <a:r>
                  <a:rPr lang="en-US" sz="1800" dirty="0">
                    <a:effectLst/>
                    <a:latin typeface="Verdana" panose="020B0604030504040204" pitchFamily="34" charset="0"/>
                    <a:ea typeface="Calibri" panose="020F0502020204030204" pitchFamily="34" charset="0"/>
                    <a:cs typeface="Times New Roman" panose="02020603050405020304" pitchFamily="18" charset="0"/>
                  </a:rPr>
                  <a:t>spurious correlation</a:t>
                </a:r>
                <a:r>
                  <a:rPr lang="el-GR" sz="1800" dirty="0">
                    <a:effectLst/>
                    <a:latin typeface="Verdana" panose="020B060403050404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1800" dirty="0">
                    <a:effectLst/>
                    <a:latin typeface="Cambria Math" panose="02040503050406030204" pitchFamily="18" charset="0"/>
                    <a:ea typeface="Calibri" panose="020F0502020204030204" pitchFamily="34" charset="0"/>
                    <a:cs typeface="Times New Roman" panose="02020603050405020304" pitchFamily="18" charset="0"/>
                  </a:rPr>
                  <a:t/>
                </a:r>
                <a:br>
                  <a:rPr lang="el-GR" sz="1800" dirty="0">
                    <a:effectLst/>
                    <a:latin typeface="Cambria Math" panose="02040503050406030204" pitchFamily="18"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n-GB" sz="1800" i="1">
                          <a:effectLst/>
                          <a:latin typeface="Cambria Math" panose="02040503050406030204" pitchFamily="18" charset="0"/>
                          <a:ea typeface="Calibri" panose="020F0502020204030204" pitchFamily="34" charset="0"/>
                          <a:cs typeface="Times New Roman" panose="02020603050405020304" pitchFamily="18" charset="0"/>
                        </a:rPr>
                        <m:t>𝜋𝜆𝜂𝜃𝜐𝜎𝜇</m:t>
                      </m:r>
                      <m:r>
                        <m:rPr>
                          <m:sty m:val="p"/>
                        </m:rPr>
                        <a:rPr lang="el-GR" sz="1800" i="1">
                          <a:effectLst/>
                          <a:latin typeface="Cambria Math" panose="02040503050406030204" pitchFamily="18" charset="0"/>
                          <a:ea typeface="Calibri" panose="020F0502020204030204" pitchFamily="34" charset="0"/>
                          <a:cs typeface="Times New Roman" panose="02020603050405020304" pitchFamily="18" charset="0"/>
                        </a:rPr>
                        <m:t>ό</m:t>
                      </m:r>
                      <m:r>
                        <a:rPr lang="en-GB" sz="1800" i="1">
                          <a:effectLst/>
                          <a:latin typeface="Cambria Math" panose="02040503050406030204" pitchFamily="18" charset="0"/>
                          <a:ea typeface="Calibri" panose="020F0502020204030204" pitchFamily="34" charset="0"/>
                          <a:cs typeface="Times New Roman" panose="02020603050405020304" pitchFamily="18" charset="0"/>
                        </a:rPr>
                        <m:t>𝜍</m:t>
                      </m:r>
                      <m:r>
                        <a:rPr lang="el-GR" sz="1800" i="1">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effectLst/>
                          <a:latin typeface="Cambria Math" panose="02040503050406030204" pitchFamily="18" charset="0"/>
                          <a:ea typeface="Calibri" panose="020F0502020204030204" pitchFamily="34" charset="0"/>
                          <a:cs typeface="Times New Roman" panose="02020603050405020304" pitchFamily="18" charset="0"/>
                        </a:rPr>
                        <m:t>𝜌</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num>
                        <m:den>
                          <m:rad>
                            <m:radPr>
                              <m:deg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radPr>
                            <m:deg/>
                            <m:e>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p>
                                </m:e>
                              </m:nary>
                            </m:e>
                          </m:rad>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radPr>
                            <m:deg/>
                            <m:e>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p>
                                </m:e>
                              </m:nary>
                            </m:e>
                          </m:rad>
                        </m:den>
                      </m:f>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i="1">
                              <a:effectLst/>
                              <a:latin typeface="Cambria Math" panose="02040503050406030204" pitchFamily="18" charset="0"/>
                              <a:ea typeface="Calibri" panose="020F0502020204030204" pitchFamily="34" charset="0"/>
                              <a:cs typeface="Times New Roman" panose="02020603050405020304" pitchFamily="18" charset="0"/>
                            </a:rPr>
                            <m:t>𝑁</m:t>
                          </m:r>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num>
                        <m:den>
                          <m:rad>
                            <m:radPr>
                              <m:deg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sz="1800" i="1">
                                  <a:effectLst/>
                                  <a:latin typeface="Cambria Math" panose="02040503050406030204" pitchFamily="18" charset="0"/>
                                  <a:ea typeface="Calibri" panose="020F0502020204030204" pitchFamily="34" charset="0"/>
                                  <a:cs typeface="Times New Roman" panose="02020603050405020304" pitchFamily="18" charset="0"/>
                                </a:rPr>
                                <m:t>𝑁</m:t>
                              </m:r>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Sup>
                                    <m:sSub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bSup>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sz="1800" i="1">
                                  <a:effectLst/>
                                  <a:latin typeface="Cambria Math" panose="02040503050406030204" pitchFamily="18" charset="0"/>
                                  <a:ea typeface="Calibri" panose="020F0502020204030204" pitchFamily="34" charset="0"/>
                                  <a:cs typeface="Times New Roman" panose="02020603050405020304" pitchFamily="18" charset="0"/>
                                </a:rPr>
                                <m:t>𝑁</m:t>
                              </m:r>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Sup>
                                    <m:sSub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bSup>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el-GR"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p>
                            </m:e>
                          </m:rad>
                        </m:den>
                      </m:f>
                    </m:oMath>
                  </m:oMathPara>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a:effectLst/>
                    <a:latin typeface="Verdan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GB" sz="1800" i="1">
                        <a:effectLst/>
                        <a:latin typeface="Cambria Math" panose="02040503050406030204" pitchFamily="18" charset="0"/>
                        <a:ea typeface="Calibri" panose="020F0502020204030204" pitchFamily="34" charset="0"/>
                        <a:cs typeface="Times New Roman" panose="02020603050405020304" pitchFamily="18" charset="0"/>
                      </a:rPr>
                      <m:t>𝛿𝜀</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𝑖</m:t>
                    </m:r>
                    <m:r>
                      <a:rPr lang="en-GB" sz="1800" i="1">
                        <a:effectLst/>
                        <a:latin typeface="Cambria Math" panose="02040503050406030204" pitchFamily="18" charset="0"/>
                        <a:ea typeface="Calibri" panose="020F0502020204030204" pitchFamily="34" charset="0"/>
                        <a:cs typeface="Times New Roman" panose="02020603050405020304" pitchFamily="18" charset="0"/>
                      </a:rPr>
                      <m:t>𝛾𝜇𝛼</m:t>
                    </m:r>
                    <m:r>
                      <a:rPr lang="el-GR" sz="1800" i="1">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effectLst/>
                        <a:latin typeface="Cambria Math" panose="02040503050406030204" pitchFamily="18" charset="0"/>
                        <a:ea typeface="Calibri" panose="020F0502020204030204" pitchFamily="34" charset="0"/>
                        <a:cs typeface="Times New Roman" panose="02020603050405020304" pitchFamily="18" charset="0"/>
                      </a:rPr>
                      <m:t>𝑟</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1800" i="1">
                            <a:effectLst/>
                            <a:latin typeface="Cambria Math" panose="02040503050406030204" pitchFamily="18" charset="0"/>
                          </a:rPr>
                        </m:ctrlPr>
                      </m:fPr>
                      <m:num>
                        <m:nary>
                          <m:naryPr>
                            <m:chr m:val="∑"/>
                            <m:limLoc m:val="undOvr"/>
                            <m:subHide m:val="on"/>
                            <m:supHide m:val="on"/>
                            <m:ctrlPr>
                              <a:rPr lang="el-GR" sz="1800" i="1">
                                <a:effectLst/>
                                <a:latin typeface="Cambria Math" panose="02040503050406030204" pitchFamily="18" charset="0"/>
                              </a:rPr>
                            </m:ctrlPr>
                          </m:naryPr>
                          <m:sub/>
                          <m:sup/>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e>
                        </m:nary>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num>
                      <m:den>
                        <m:rad>
                          <m:radPr>
                            <m:degHide m:val="on"/>
                            <m:ctrlPr>
                              <a:rPr lang="el-GR" sz="1800" i="1">
                                <a:effectLst/>
                                <a:latin typeface="Cambria Math" panose="02040503050406030204" pitchFamily="18" charset="0"/>
                              </a:rPr>
                            </m:ctrlPr>
                          </m:radPr>
                          <m:deg/>
                          <m:e>
                            <m:nary>
                              <m:naryPr>
                                <m:chr m:val="∑"/>
                                <m:limLoc m:val="undOvr"/>
                                <m:subHide m:val="on"/>
                                <m:supHide m:val="on"/>
                                <m:ctrlPr>
                                  <a:rPr lang="el-GR" sz="1800" i="1">
                                    <a:effectLst/>
                                    <a:latin typeface="Cambria Math" panose="02040503050406030204" pitchFamily="18" charset="0"/>
                                  </a:rPr>
                                </m:ctrlPr>
                              </m:naryPr>
                              <m:sub/>
                              <m:sup/>
                              <m:e>
                                <m:sSup>
                                  <m:sSupPr>
                                    <m:ctrlPr>
                                      <a:rPr lang="el-GR" sz="1800" i="1">
                                        <a:effectLst/>
                                        <a:latin typeface="Cambria Math" panose="020405030504060302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p>
                              </m:e>
                            </m:nary>
                          </m:e>
                        </m:rad>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sz="1800" i="1">
                                <a:effectLst/>
                                <a:latin typeface="Cambria Math" panose="02040503050406030204" pitchFamily="18" charset="0"/>
                              </a:rPr>
                            </m:ctrlPr>
                          </m:radPr>
                          <m:deg/>
                          <m:e>
                            <m:nary>
                              <m:naryPr>
                                <m:chr m:val="∑"/>
                                <m:limLoc m:val="undOvr"/>
                                <m:subHide m:val="on"/>
                                <m:supHide m:val="on"/>
                                <m:ctrlPr>
                                  <a:rPr lang="el-GR" sz="1800" i="1">
                                    <a:effectLst/>
                                    <a:latin typeface="Cambria Math" panose="02040503050406030204" pitchFamily="18" charset="0"/>
                                  </a:rPr>
                                </m:ctrlPr>
                              </m:naryPr>
                              <m:sub/>
                              <m:sup/>
                              <m:e>
                                <m:sSup>
                                  <m:sSupPr>
                                    <m:ctrlPr>
                                      <a:rPr lang="el-GR" sz="1800" i="1">
                                        <a:effectLst/>
                                        <a:latin typeface="Cambria Math" panose="020405030504060302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800" i="1">
                                            <a:effectLst/>
                                            <a:latin typeface="Cambria Math" panose="020405030504060302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l-GR" sz="1800" i="1">
                                            <a:effectLst/>
                                            <a:latin typeface="Cambria Math" panose="02040503050406030204" pitchFamily="18" charset="0"/>
                                          </a:rPr>
                                        </m:ctrlPr>
                                      </m:acc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𝑋</m:t>
                                        </m:r>
                                      </m:e>
                                    </m:ac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p>
                              </m:e>
                            </m:nary>
                          </m:e>
                        </m:rad>
                      </m:den>
                    </m:f>
                  </m:oMath>
                </a14:m>
                <a:r>
                  <a:rPr lang="el-GR" sz="1800" dirty="0">
                    <a:effectLst/>
                  </a:rPr>
                  <a:t> </a:t>
                </a:r>
                <a:endParaRPr lang="en-US" sz="1800" dirty="0">
                  <a:effectLst/>
                </a:endParaRPr>
              </a:p>
            </p:txBody>
          </p:sp>
        </mc:Choice>
        <mc:Fallback xmlns="">
          <p:sp>
            <p:nvSpPr>
              <p:cNvPr id="695299" name="Rectangle 3"/>
              <p:cNvSpPr>
                <a:spLocks noGrp="1" noRot="1" noChangeAspect="1" noMove="1" noResize="1" noEditPoints="1" noAdjustHandles="1" noChangeArrowheads="1" noChangeShapeType="1" noTextEdit="1"/>
              </p:cNvSpPr>
              <p:nvPr>
                <p:ph idx="1"/>
              </p:nvPr>
            </p:nvSpPr>
            <p:spPr>
              <a:xfrm>
                <a:off x="0" y="0"/>
                <a:ext cx="9144000" cy="6858000"/>
              </a:xfrm>
              <a:blipFill>
                <a:blip r:embed="rId3"/>
                <a:stretch>
                  <a:fillRect l="-533" t="-533" r="-533" b="-2933"/>
                </a:stretch>
              </a:blipFill>
            </p:spPr>
            <p:txBody>
              <a:bodyPr/>
              <a:lstStyle/>
              <a:p>
                <a:r>
                  <a:rPr lang="el-GR">
                    <a:noFill/>
                  </a:rPr>
                  <a:t> </a:t>
                </a:r>
              </a:p>
            </p:txBody>
          </p:sp>
        </mc:Fallback>
      </mc:AlternateContent>
      <p:sp>
        <p:nvSpPr>
          <p:cNvPr id="8" name="7 - Θέση αριθμού διαφάνειας"/>
          <p:cNvSpPr>
            <a:spLocks noGrp="1"/>
          </p:cNvSpPr>
          <p:nvPr>
            <p:ph type="sldNum" sz="quarter" idx="12"/>
          </p:nvPr>
        </p:nvSpPr>
        <p:spPr/>
        <p:txBody>
          <a:bodyPr/>
          <a:lstStyle/>
          <a:p>
            <a:fld id="{C7CDA661-3E7B-4125-98F6-00F4BFFC8ABE}" type="slidenum">
              <a:rPr lang="en-US" smtClean="0"/>
              <a:pPr/>
              <a:t>9</a:t>
            </a:fld>
            <a:endParaRPr lang="en-US"/>
          </a:p>
        </p:txBody>
      </p:sp>
    </p:spTree>
    <p:extLst>
      <p:ext uri="{BB962C8B-B14F-4D97-AF65-F5344CB8AC3E}">
        <p14:creationId xmlns:p14="http://schemas.microsoft.com/office/powerpoint/2010/main" val="408893681"/>
      </p:ext>
    </p:extLst>
  </p:cSld>
  <p:clrMapOvr>
    <a:masterClrMapping/>
  </p:clrMapOvr>
  <p:transition spd="med">
    <p:random/>
    <p:sndAc>
      <p:stSnd>
        <p:snd r:embed="rId2" name="camera.wav"/>
      </p:stSnd>
    </p:sndAc>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15948</TotalTime>
  <Words>3383</Words>
  <Application>Microsoft Office PowerPoint</Application>
  <PresentationFormat>Προβολή στην οθόνη (4:3)</PresentationFormat>
  <Paragraphs>264</Paragraphs>
  <Slides>25</Slides>
  <Notes>0</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25</vt:i4>
      </vt:variant>
    </vt:vector>
  </HeadingPairs>
  <TitlesOfParts>
    <vt:vector size="40" baseType="lpstr">
      <vt:lpstr>Arial</vt:lpstr>
      <vt:lpstr>Bookman Old Style</vt:lpstr>
      <vt:lpstr>Calibri</vt:lpstr>
      <vt:lpstr>Calibri Light</vt:lpstr>
      <vt:lpstr>Cambria Math</vt:lpstr>
      <vt:lpstr>Courier New</vt:lpstr>
      <vt:lpstr>Symbol</vt:lpstr>
      <vt:lpstr>Tahoma</vt:lpstr>
      <vt:lpstr>Times New Roman</vt:lpstr>
      <vt:lpstr>Verdana</vt:lpstr>
      <vt:lpstr>Θέμα του Office</vt:lpstr>
      <vt:lpstr>Document</vt:lpstr>
      <vt:lpstr>Φύλλο εργασίας</vt:lpstr>
      <vt:lpstr>Έγγραφο</vt:lpstr>
      <vt:lpstr>Worksheet</vt:lpstr>
      <vt:lpstr>Συνδιακύμανση - Συσχέτιση </vt:lpstr>
      <vt:lpstr>Συνδιακύμανση </vt:lpstr>
      <vt:lpstr>Συνδιακύμανση </vt:lpstr>
      <vt:lpstr>Συνδιακύμανση </vt:lpstr>
      <vt:lpstr>Παρουσίαση του PowerPoint</vt:lpstr>
      <vt:lpstr>Παρουσίαση του PowerPoint</vt:lpstr>
      <vt:lpstr>Συσχέτιση </vt:lpstr>
      <vt:lpstr>Συσχέτιση </vt:lpstr>
      <vt:lpstr>Παρουσίαση του PowerPoint</vt:lpstr>
      <vt:lpstr>Παρουσίαση του PowerPoint</vt:lpstr>
      <vt:lpstr>Συσχέτιση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Έλεγχος Υποθέσεων για το Συντελεστή Συσχέτισης του Pearson </vt:lpstr>
      <vt:lpstr>Παρουσίαση του PowerPoint</vt:lpstr>
      <vt:lpstr>(δεiγμα)   r=(∑1▒〖(X_i-X ̅ ) 〖(Y〗_i 〗-Y ̅))/(√(∑1▒(X_i-X ̅ )^2 )∗√(∑1▒(Y_i-Y ̅ )^2 ))=161/(√354∗√347)=0,46</vt:lpstr>
      <vt:lpstr>Παρουσίαση του PowerPoint</vt:lpstr>
      <vt:lpstr>Βήμα 2ο . Εντοπίζουμε την κατάλληλη κριτική τιμή από τον πίνακα της t κατανομής Για να εντοπίσουμε την κατάλληλη κριτική τιμή χρειαζόμαστε τις εξής πληροφορίες: τους βαθμούς ελευθερίας BE, οι βαθμοί ελευθερίας για τον συντελεστή συσχέτισης του Pearson είναι BE=n-2=6-2=4 το επίπεδο σημαντικότητας έχει οριστεί 1 % το είδος του ελέγχου, αν είναι μονόπλευρος ή δίπλευρος , το σύμβολο ≠μαρτυρά δίπλευρο έλεγχο.  Παρατηρούμε ότι σε επίπεδο σημαντικότητας 1 % με 4 βαθμούς ελευθερίας είναι t_(n-2)=4,604.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Χρηματιστήριο Παραγώγων Αθηνών - ΧΠΑ</dc:title>
  <dc:creator>@</dc:creator>
  <cp:lastModifiedBy>userPC</cp:lastModifiedBy>
  <cp:revision>222</cp:revision>
  <dcterms:created xsi:type="dcterms:W3CDTF">2000-05-31T12:27:11Z</dcterms:created>
  <dcterms:modified xsi:type="dcterms:W3CDTF">2024-01-28T14:37:37Z</dcterms:modified>
</cp:coreProperties>
</file>