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70"/>
  </p:notesMasterIdLst>
  <p:handoutMasterIdLst>
    <p:handoutMasterId r:id="rId71"/>
  </p:handoutMasterIdLst>
  <p:sldIdLst>
    <p:sldId id="347" r:id="rId2"/>
    <p:sldId id="259" r:id="rId3"/>
    <p:sldId id="264" r:id="rId4"/>
    <p:sldId id="265" r:id="rId5"/>
    <p:sldId id="266" r:id="rId6"/>
    <p:sldId id="267" r:id="rId7"/>
    <p:sldId id="284" r:id="rId8"/>
    <p:sldId id="285" r:id="rId9"/>
    <p:sldId id="287" r:id="rId10"/>
    <p:sldId id="286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6" r:id="rId19"/>
    <p:sldId id="297" r:id="rId20"/>
    <p:sldId id="299" r:id="rId21"/>
    <p:sldId id="298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44" r:id="rId67"/>
    <p:sldId id="345" r:id="rId68"/>
    <p:sldId id="346" r:id="rId69"/>
  </p:sldIdLst>
  <p:sldSz cx="9144000" cy="6858000" type="screen4x3"/>
  <p:notesSz cx="6781800" cy="992663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99FF33"/>
    <a:srgbClr val="800000"/>
    <a:srgbClr val="00FFFF"/>
    <a:srgbClr val="66FF33"/>
    <a:srgbClr val="FFFF00"/>
    <a:srgbClr val="FFFF66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94660"/>
  </p:normalViewPr>
  <p:slideViewPr>
    <p:cSldViewPr>
      <p:cViewPr varScale="1">
        <p:scale>
          <a:sx n="79" d="100"/>
          <a:sy n="79" d="100"/>
        </p:scale>
        <p:origin x="160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746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6" tIns="45912" rIns="91826" bIns="45912" numCol="1" anchor="t" anchorCtr="0" compatLnSpc="1">
            <a:prstTxWarp prst="textNoShape">
              <a:avLst/>
            </a:prstTxWarp>
          </a:bodyPr>
          <a:lstStyle>
            <a:lvl1pPr defTabSz="91964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2818" y="0"/>
            <a:ext cx="293746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6" tIns="45912" rIns="91826" bIns="45912" numCol="1" anchor="t" anchorCtr="0" compatLnSpc="1">
            <a:prstTxWarp prst="textNoShape">
              <a:avLst/>
            </a:prstTxWarp>
          </a:bodyPr>
          <a:lstStyle>
            <a:lvl1pPr algn="r" defTabSz="91964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3746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6" tIns="45912" rIns="91826" bIns="45912" numCol="1" anchor="b" anchorCtr="0" compatLnSpc="1">
            <a:prstTxWarp prst="textNoShape">
              <a:avLst/>
            </a:prstTxWarp>
          </a:bodyPr>
          <a:lstStyle>
            <a:lvl1pPr defTabSz="91964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2818" y="9429305"/>
            <a:ext cx="293746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6" tIns="45912" rIns="91826" bIns="45912" numCol="1" anchor="b" anchorCtr="0" compatLnSpc="1">
            <a:prstTxWarp prst="textNoShape">
              <a:avLst/>
            </a:prstTxWarp>
          </a:bodyPr>
          <a:lstStyle>
            <a:lvl1pPr algn="r" defTabSz="919645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CECB7E27-F55A-4649-83A7-3E4DC6DBC0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507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746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6" tIns="45912" rIns="91826" bIns="45912" numCol="1" anchor="t" anchorCtr="0" compatLnSpc="1">
            <a:prstTxWarp prst="textNoShape">
              <a:avLst/>
            </a:prstTxWarp>
          </a:bodyPr>
          <a:lstStyle>
            <a:lvl1pPr defTabSz="91964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2818" y="0"/>
            <a:ext cx="293746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6" tIns="45912" rIns="91826" bIns="45912" numCol="1" anchor="t" anchorCtr="0" compatLnSpc="1">
            <a:prstTxWarp prst="textNoShape">
              <a:avLst/>
            </a:prstTxWarp>
          </a:bodyPr>
          <a:lstStyle>
            <a:lvl1pPr algn="r" defTabSz="91964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77" y="4716193"/>
            <a:ext cx="5426047" cy="446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6" tIns="45912" rIns="91826" bIns="45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3746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6" tIns="45912" rIns="91826" bIns="45912" numCol="1" anchor="b" anchorCtr="0" compatLnSpc="1">
            <a:prstTxWarp prst="textNoShape">
              <a:avLst/>
            </a:prstTxWarp>
          </a:bodyPr>
          <a:lstStyle>
            <a:lvl1pPr defTabSz="91964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2818" y="9429305"/>
            <a:ext cx="293746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6" tIns="45912" rIns="91826" bIns="45912" numCol="1" anchor="b" anchorCtr="0" compatLnSpc="1">
            <a:prstTxWarp prst="textNoShape">
              <a:avLst/>
            </a:prstTxWarp>
          </a:bodyPr>
          <a:lstStyle>
            <a:lvl1pPr algn="r" defTabSz="919645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D3D62022-6145-4585-8B2B-FC740B4C01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8799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491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2D371-8AFC-4967-9BBC-283F133642BD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583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ADB00-9F73-4CA0-A289-099B630A9B80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593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4E8C1-56D8-462D-9881-B2904F5A7350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604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1B3105-10AC-4660-8EB9-D3F119E74F0B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10EB7-F2EB-48EA-96E0-62A2E3F201CB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52AA79-04A6-442A-8F67-F8D52077BCBB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D65FA-776C-4ECE-B679-FD5F3D373052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645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24726F-1BFE-4DA7-B37F-4BD5F75755CB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655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5F3B2-BF98-4B41-B61A-FFC0331091AD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665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5F8439-CEA3-44E0-9703-534B997545A5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6E42B4-016A-411F-94DB-6BF0E8BE136F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96BE3-1B65-4E5F-9784-AA56BDEEF37B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l-GR" u="sng"/>
              <a:t>Ονομαστικές</a:t>
            </a:r>
            <a:r>
              <a:rPr lang="el-GR"/>
              <a:t>: αναφέρονται σε κατηγορικές παρατηρήσεις όπου για τη μεταβλητή σημασία έχει μόνο οι διαφορετικές τιμές που μπορεί να πάρει, το πλήθος των κατηγοριών δηλαδή. Π.χ. χρώμα ματιών.</a:t>
            </a:r>
            <a:endParaRPr lang="el-GR" u="sng"/>
          </a:p>
          <a:p>
            <a:r>
              <a:rPr lang="el-GR" u="sng"/>
              <a:t>Διατάξιμες</a:t>
            </a:r>
            <a:r>
              <a:rPr lang="el-GR"/>
              <a:t>: αναφέρονται σε κατηγορικές παρατηρήσεις όπου όμως μπορεί να οριστεί σχέση διάταξης, δηλαδή να μπουν οι παρατηρήσεις σε σειρά. Έχει δηλαδή σημασία η σχέση μικρότερο ή μεγαλύτερο. Π.χ. κατάταξη ενός αθλητή σε ένα αγώνισμα. </a:t>
            </a:r>
            <a:endParaRPr lang="el-GR" u="sng"/>
          </a:p>
          <a:p>
            <a:r>
              <a:rPr lang="el-GR" u="sng"/>
              <a:t>Κλίμακα Λόγου</a:t>
            </a:r>
            <a:r>
              <a:rPr lang="el-GR"/>
              <a:t>: έχει νόημα η διαφορά των τιμών αλλά και η αναλογία, π.χ. εισόδημα Α=2500€ και Β=10000€. Το Β είναι μεγαλύτερο του Α κατά 7500€ αλλά και τετραπλάσιό του.</a:t>
            </a:r>
            <a:endParaRPr lang="el-GR" u="sng"/>
          </a:p>
          <a:p>
            <a:r>
              <a:rPr lang="el-GR" u="sng"/>
              <a:t>Κλίμακα Διαστήματος</a:t>
            </a:r>
            <a:r>
              <a:rPr lang="el-GR"/>
              <a:t>: έχει νόημα η διαφορά των τιμών. Επιτρέπει την ιεράρχιση των υποκειμένων αλλά προσδιορίζει και την ακριβή διαφορά τους. Π.χ. θερμοκρασία σε κλίμακα βαθμών Κελσίου.</a:t>
            </a:r>
            <a:endParaRPr lang="el-GR" u="sng"/>
          </a:p>
          <a:p>
            <a:r>
              <a:rPr lang="el-GR" u="sng"/>
              <a:t>Διακριτές</a:t>
            </a:r>
            <a:r>
              <a:rPr lang="el-GR"/>
              <a:t>: παίρνουν συγκεκριμένες τιμές.</a:t>
            </a:r>
            <a:endParaRPr lang="el-GR" u="sng"/>
          </a:p>
          <a:p>
            <a:r>
              <a:rPr lang="el-GR" u="sng"/>
              <a:t>Συνεχείς</a:t>
            </a:r>
            <a:r>
              <a:rPr lang="el-GR"/>
              <a:t>: μπορούν να πάρουν οποιαδήποτε τιμή.</a:t>
            </a:r>
            <a:endParaRPr lang="el-GR" u="sng"/>
          </a:p>
          <a:p>
            <a:r>
              <a:rPr lang="el-GR" u="sng"/>
              <a:t>Δίτιμες</a:t>
            </a:r>
            <a:r>
              <a:rPr lang="el-GR"/>
              <a:t> : ΝΑΙ (1), ΟΧΙ (0).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686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D55B59-9B85-41E2-98CF-F9F742EBE90A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696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91440-CDB2-4C74-9A91-FD4A185C2AA3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706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E6862-4DA9-4B8A-97DF-72B7A1C44F06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716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07DA4-5F96-4D2E-9103-CD436B350F67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727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6B2435-78E8-461D-A09D-7D5B23BA6692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C7F4A1-2CB3-4E87-BF19-D8B1AB1E2594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747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5E604-59C7-4CFC-8FD2-E49EAA5008E2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757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3BE78-D53A-4EE4-A71C-450FA6603760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768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E32B3-FAF3-4CC2-BDF9-110EFC0548AE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778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F06BF-EC9D-420A-BF66-39ABB7221BCC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97D391-22A9-47E8-A396-6374673DA968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788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950F24-4E9B-4114-93EB-227D7D06A08F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798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C24E8-498C-419F-ACB6-0A77389FB729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809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DF1B1-839C-4638-B35A-70611594BDD5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57348" name="3 - Θέση αριθμού διαφάνειας"/>
          <p:cNvSpPr txBox="1">
            <a:spLocks noGrp="1"/>
          </p:cNvSpPr>
          <p:nvPr/>
        </p:nvSpPr>
        <p:spPr bwMode="auto">
          <a:xfrm>
            <a:off x="3842818" y="9429305"/>
            <a:ext cx="293746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10" tIns="45905" rIns="91810" bIns="45905" anchor="b"/>
          <a:lstStyle/>
          <a:p>
            <a:pPr algn="r" defTabSz="918115"/>
            <a:fld id="{071AE0DB-3F16-4E7F-96FB-DCE6A7DA0DBF}" type="slidenum">
              <a:rPr lang="el-GR" sz="1300">
                <a:latin typeface="Arial" charset="0"/>
              </a:rPr>
              <a:pPr algn="r" defTabSz="918115"/>
              <a:t>34</a:t>
            </a:fld>
            <a:endParaRPr lang="el-GR" sz="13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58372" name="3 - Θέση αριθμού διαφάνειας"/>
          <p:cNvSpPr txBox="1">
            <a:spLocks noGrp="1"/>
          </p:cNvSpPr>
          <p:nvPr/>
        </p:nvSpPr>
        <p:spPr bwMode="auto">
          <a:xfrm>
            <a:off x="3842818" y="9429305"/>
            <a:ext cx="293746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10" tIns="45905" rIns="91810" bIns="45905" anchor="b"/>
          <a:lstStyle/>
          <a:p>
            <a:pPr algn="r" defTabSz="918115"/>
            <a:fld id="{2148C3FF-5AA8-4207-BA23-56818C6A74A7}" type="slidenum">
              <a:rPr lang="el-GR" sz="1300">
                <a:latin typeface="Arial" charset="0"/>
              </a:rPr>
              <a:pPr algn="r" defTabSz="918115"/>
              <a:t>35</a:t>
            </a:fld>
            <a:endParaRPr lang="el-GR" sz="13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59396" name="3 - Θέση αριθμού διαφάνειας"/>
          <p:cNvSpPr txBox="1">
            <a:spLocks noGrp="1"/>
          </p:cNvSpPr>
          <p:nvPr/>
        </p:nvSpPr>
        <p:spPr bwMode="auto">
          <a:xfrm>
            <a:off x="3842818" y="9429305"/>
            <a:ext cx="293746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10" tIns="45905" rIns="91810" bIns="45905" anchor="b"/>
          <a:lstStyle/>
          <a:p>
            <a:pPr algn="r" defTabSz="918115"/>
            <a:fld id="{F3CBA26C-A384-4A6E-A313-1F25723253B9}" type="slidenum">
              <a:rPr lang="el-GR" sz="1300">
                <a:latin typeface="Arial" charset="0"/>
              </a:rPr>
              <a:pPr algn="r" defTabSz="918115"/>
              <a:t>36</a:t>
            </a:fld>
            <a:endParaRPr lang="el-GR" sz="13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60420" name="3 - Θέση αριθμού διαφάνειας"/>
          <p:cNvSpPr txBox="1">
            <a:spLocks noGrp="1"/>
          </p:cNvSpPr>
          <p:nvPr/>
        </p:nvSpPr>
        <p:spPr bwMode="auto">
          <a:xfrm>
            <a:off x="3842818" y="9429305"/>
            <a:ext cx="293746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10" tIns="45905" rIns="91810" bIns="45905" anchor="b"/>
          <a:lstStyle/>
          <a:p>
            <a:pPr algn="r" defTabSz="918115"/>
            <a:fld id="{BA106D9B-5F3F-4C99-B236-5EFB4530917B}" type="slidenum">
              <a:rPr lang="el-GR" sz="1300">
                <a:latin typeface="Arial" charset="0"/>
              </a:rPr>
              <a:pPr algn="r" defTabSz="918115"/>
              <a:t>37</a:t>
            </a:fld>
            <a:endParaRPr lang="el-GR" sz="13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5D6FEDC9-F3A7-4B6F-94E9-F1E5AC9F63D2}" type="slidenum">
              <a:rPr lang="el-GR" smtClean="0"/>
              <a:pPr defTabSz="918115"/>
              <a:t>38</a:t>
            </a:fld>
            <a:endParaRPr lang="el-GR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226E8EC4-F732-4F62-855C-936FE223B345}" type="slidenum">
              <a:rPr lang="el-GR" smtClean="0"/>
              <a:pPr defTabSz="918115"/>
              <a:t>39</a:t>
            </a:fld>
            <a:endParaRPr lang="el-GR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A02916B1-C8E9-41C2-BA9E-7299D2F1AA6D}" type="slidenum">
              <a:rPr lang="el-GR" smtClean="0"/>
              <a:pPr defTabSz="918115"/>
              <a:t>40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FC411-58E2-454A-B34A-D7AA958FE1EE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64516" name="3 - Θέση αριθμού διαφάνειας"/>
          <p:cNvSpPr txBox="1">
            <a:spLocks noGrp="1"/>
          </p:cNvSpPr>
          <p:nvPr/>
        </p:nvSpPr>
        <p:spPr bwMode="auto">
          <a:xfrm>
            <a:off x="3842818" y="9429305"/>
            <a:ext cx="293746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10" tIns="45905" rIns="91810" bIns="45905" anchor="b"/>
          <a:lstStyle/>
          <a:p>
            <a:pPr algn="r" defTabSz="918115"/>
            <a:fld id="{95AB2E08-A904-40D0-A0ED-19A674A859BC}" type="slidenum">
              <a:rPr lang="el-GR" sz="1300">
                <a:latin typeface="Arial" charset="0"/>
              </a:rPr>
              <a:pPr algn="r" defTabSz="918115"/>
              <a:t>41</a:t>
            </a:fld>
            <a:endParaRPr lang="el-GR" sz="13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655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B89B4DEE-5476-4558-84A0-DDCAC30098EA}" type="slidenum">
              <a:rPr lang="el-GR" smtClean="0"/>
              <a:pPr defTabSz="918115"/>
              <a:t>42</a:t>
            </a:fld>
            <a:endParaRPr lang="el-GR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665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83AFE6ED-84D1-427E-8E33-61CDA19E8B91}" type="slidenum">
              <a:rPr lang="el-GR" smtClean="0"/>
              <a:pPr defTabSz="918115"/>
              <a:t>43</a:t>
            </a:fld>
            <a:endParaRPr lang="el-GR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FBDA27F0-7392-4108-A0D3-611EF383F91A}" type="slidenum">
              <a:rPr lang="el-GR" smtClean="0"/>
              <a:pPr defTabSz="918115"/>
              <a:t>44</a:t>
            </a:fld>
            <a:endParaRPr lang="el-GR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686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6367896E-777F-42B2-AC75-F6D638846AAE}" type="slidenum">
              <a:rPr lang="el-GR" smtClean="0"/>
              <a:pPr defTabSz="918115"/>
              <a:t>45</a:t>
            </a:fld>
            <a:endParaRPr lang="el-GR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696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4A12822A-5003-40B5-97A4-C79CEBEC5568}" type="slidenum">
              <a:rPr lang="el-GR" smtClean="0"/>
              <a:pPr defTabSz="918115"/>
              <a:t>46</a:t>
            </a:fld>
            <a:endParaRPr lang="el-GR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706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B8D5021A-9747-411D-8003-611EDC4EAB08}" type="slidenum">
              <a:rPr lang="el-GR" smtClean="0"/>
              <a:pPr defTabSz="918115"/>
              <a:t>47</a:t>
            </a:fld>
            <a:endParaRPr lang="el-GR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716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E673E7E6-1DC5-4D45-88C7-CCD6D1589844}" type="slidenum">
              <a:rPr lang="el-GR" smtClean="0"/>
              <a:pPr defTabSz="918115"/>
              <a:t>48</a:t>
            </a:fld>
            <a:endParaRPr lang="el-GR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727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B5014653-D4F4-4139-A6BE-D4ABC972EF84}" type="slidenum">
              <a:rPr lang="el-GR" smtClean="0"/>
              <a:pPr defTabSz="918115"/>
              <a:t>49</a:t>
            </a:fld>
            <a:endParaRPr lang="el-GR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B5B0BE89-FCF9-4E6E-A1B6-9ADDDAF7AD1A}" type="slidenum">
              <a:rPr lang="el-GR" smtClean="0"/>
              <a:pPr defTabSz="918115"/>
              <a:t>50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9D6178-DB40-415D-B313-B04B79E3A9B9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747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378575EE-3EA4-4AF9-B2A5-6442431CCDD3}" type="slidenum">
              <a:rPr lang="el-GR" smtClean="0"/>
              <a:pPr defTabSz="918115"/>
              <a:t>51</a:t>
            </a:fld>
            <a:endParaRPr lang="el-GR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757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5C0CBD05-2103-40E0-9E6F-0B4660BD38B1}" type="slidenum">
              <a:rPr lang="el-GR" smtClean="0"/>
              <a:pPr defTabSz="918115"/>
              <a:t>52</a:t>
            </a:fld>
            <a:endParaRPr lang="el-GR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768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CA3BB134-85D4-4798-ACFF-8116DECD1024}" type="slidenum">
              <a:rPr lang="el-GR" smtClean="0"/>
              <a:pPr defTabSz="918115"/>
              <a:t>53</a:t>
            </a:fld>
            <a:endParaRPr lang="el-GR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778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7E3E845E-9EB6-42CD-9185-7813F0F98964}" type="slidenum">
              <a:rPr lang="el-GR" smtClean="0"/>
              <a:pPr defTabSz="918115"/>
              <a:t>54</a:t>
            </a:fld>
            <a:endParaRPr lang="el-GR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788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3853DA00-1306-4031-BBA8-8ECA01802CE4}" type="slidenum">
              <a:rPr lang="el-GR" smtClean="0"/>
              <a:pPr defTabSz="918115"/>
              <a:t>55</a:t>
            </a:fld>
            <a:endParaRPr lang="el-GR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798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66BA8E86-AAFD-4D47-82BA-488F86C7205F}" type="slidenum">
              <a:rPr lang="el-GR" smtClean="0"/>
              <a:pPr defTabSz="918115"/>
              <a:t>56</a:t>
            </a:fld>
            <a:endParaRPr lang="el-GR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809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2BA8DD32-25EA-4BDA-8BF2-753A58438963}" type="slidenum">
              <a:rPr lang="el-GR" smtClean="0"/>
              <a:pPr defTabSz="918115"/>
              <a:t>57</a:t>
            </a:fld>
            <a:endParaRPr lang="el-GR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819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C8850D55-527E-42D2-A0B1-20182392B696}" type="slidenum">
              <a:rPr lang="el-GR" smtClean="0"/>
              <a:pPr defTabSz="918115"/>
              <a:t>58</a:t>
            </a:fld>
            <a:endParaRPr lang="el-GR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829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F91CDC48-1BFD-459E-B563-9551788AE217}" type="slidenum">
              <a:rPr lang="el-GR" smtClean="0"/>
              <a:pPr defTabSz="918115"/>
              <a:t>59</a:t>
            </a:fld>
            <a:endParaRPr lang="el-GR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839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56DF6014-67F2-4B48-AE07-7C4AE2655489}" type="slidenum">
              <a:rPr lang="el-GR" smtClean="0"/>
              <a:pPr defTabSz="918115"/>
              <a:t>60</a:t>
            </a:fld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542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8C487F-0C07-4D63-A4B5-CEC353B8E708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849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2B3CE6BA-58DC-4F4A-8D8B-FAE33930E88F}" type="slidenum">
              <a:rPr lang="el-GR" smtClean="0"/>
              <a:pPr defTabSz="918115"/>
              <a:t>61</a:t>
            </a:fld>
            <a:endParaRPr lang="el-GR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860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66E0D9B5-B207-4DDB-A27E-683CA49FF812}" type="slidenum">
              <a:rPr lang="el-GR" smtClean="0"/>
              <a:pPr defTabSz="918115"/>
              <a:t>62</a:t>
            </a:fld>
            <a:endParaRPr lang="el-GR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870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849451B0-6632-4AA7-88E6-E96556CB8829}" type="slidenum">
              <a:rPr lang="el-GR" smtClean="0"/>
              <a:pPr defTabSz="918115"/>
              <a:t>63</a:t>
            </a:fld>
            <a:endParaRPr lang="el-GR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880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9A510B92-A2CE-4E1D-A9EF-C00F75D48717}" type="slidenum">
              <a:rPr lang="el-GR" smtClean="0"/>
              <a:pPr defTabSz="918115"/>
              <a:t>64</a:t>
            </a:fld>
            <a:endParaRPr lang="el-GR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890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A730FAA1-1AB6-4DD6-AB43-A2677A64288B}" type="slidenum">
              <a:rPr lang="el-GR" smtClean="0"/>
              <a:pPr defTabSz="918115"/>
              <a:t>65</a:t>
            </a:fld>
            <a:endParaRPr lang="el-GR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01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8FC1ED5A-0760-4961-8450-212FA4BD3EF4}" type="slidenum">
              <a:rPr lang="el-GR" smtClean="0"/>
              <a:pPr defTabSz="918115"/>
              <a:t>66</a:t>
            </a:fld>
            <a:endParaRPr lang="el-GR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11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60297277-31F1-4E2A-87D0-55071E90966B}" type="slidenum">
              <a:rPr lang="el-GR" smtClean="0"/>
              <a:pPr defTabSz="918115"/>
              <a:t>67</a:t>
            </a:fld>
            <a:endParaRPr lang="el-GR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931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115"/>
            <a:fld id="{5FA5E667-96B6-4FDF-AB93-39774731C3BE}" type="slidenum">
              <a:rPr lang="el-GR" smtClean="0"/>
              <a:pPr defTabSz="918115"/>
              <a:t>68</a:t>
            </a:fld>
            <a:endParaRPr 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553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45C850-2180-4D3A-80BE-593D327D64AD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18A1BE-2E42-4227-87B3-215DF1A022B6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573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7BA9CC-1351-4D9E-B375-A5CD22BF8672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>
              <a:latin typeface="Arial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3600" i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1900"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F2D9C-94D3-4C30-B6E5-6DD450C0B32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E20BA-BADC-41A8-8227-CDEF7B1EDA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27800" y="333375"/>
            <a:ext cx="1924050" cy="575945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755650" y="333375"/>
            <a:ext cx="5619750" cy="575945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3BBF7-7334-4ADE-88D9-0E605A08B6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84098-507A-417D-9CD7-8573A675E0C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26170-528E-4684-8B67-72652E2226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EE26-78CD-44A4-B15C-17F1B4583AB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755650" y="1916113"/>
            <a:ext cx="37719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79950" y="1916113"/>
            <a:ext cx="37719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F7229-D746-4499-9EBC-06EFC55D417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9EB87-4B2E-4356-A4A6-EDBF1E9C4A4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80B00-6A05-43A3-A847-2A1189D7DF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FCE25-596C-4955-A9FB-9F88CDA095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4A7B2-E6FB-41FE-A0C5-3692ACFC51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A9636-111B-430C-B0DA-CABA738576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33375"/>
            <a:ext cx="7696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επεξεργασία του τίτλου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916113"/>
            <a:ext cx="76962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A6A42E8D-191B-4686-9AD9-0AD1A504340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5544" name="AutoShape 8"/>
          <p:cNvSpPr>
            <a:spLocks noChangeArrowheads="1"/>
          </p:cNvSpPr>
          <p:nvPr userDrawn="1"/>
        </p:nvSpPr>
        <p:spPr bwMode="auto">
          <a:xfrm>
            <a:off x="179388" y="188913"/>
            <a:ext cx="8823325" cy="6096000"/>
          </a:xfrm>
          <a:prstGeom prst="roundRect">
            <a:avLst>
              <a:gd name="adj" fmla="val 11046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5545" name="Line 9"/>
          <p:cNvSpPr>
            <a:spLocks noChangeShapeType="1"/>
          </p:cNvSpPr>
          <p:nvPr userDrawn="1"/>
        </p:nvSpPr>
        <p:spPr bwMode="auto">
          <a:xfrm>
            <a:off x="755650" y="1341438"/>
            <a:ext cx="7696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ragazou@uowm.g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6.png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3.png"/><Relationship Id="rId4" Type="http://schemas.openxmlformats.org/officeDocument/2006/relationships/image" Target="../media/image8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8.png"/><Relationship Id="rId4" Type="http://schemas.openxmlformats.org/officeDocument/2006/relationships/image" Target="../media/image10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2B00C6-19AD-16DF-9876-2F2E8BB9D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620688"/>
            <a:ext cx="7543800" cy="74912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400" b="1" dirty="0"/>
              <a:t>ΠΑΝΕΠΙΣΤΗΜΙΟ ΔΥΤΙΚΗΣ ΜΑΚΕΔΟΝΙΑΣ</a:t>
            </a:r>
            <a:br>
              <a:rPr lang="el-GR" sz="2400" b="1" dirty="0"/>
            </a:br>
            <a:r>
              <a:rPr lang="el-GR" sz="2400" b="1" dirty="0"/>
              <a:t>ΤΜΗΜΑ ΔΙΟΙΚΗΤΙΚΗΣ ΕΠΙΣΤΗΜΗΣ ΚΑΙ ΤΕΧΝΟΛΟΓΙΑΣ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B2BB21-71C7-CF6D-A238-1AF7101C6B01}"/>
              </a:ext>
            </a:extLst>
          </p:cNvPr>
          <p:cNvSpPr txBox="1"/>
          <p:nvPr/>
        </p:nvSpPr>
        <p:spPr>
          <a:xfrm>
            <a:off x="1475656" y="1628800"/>
            <a:ext cx="593916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100" dirty="0"/>
          </a:p>
          <a:p>
            <a:pPr algn="ctr"/>
            <a:r>
              <a:rPr lang="el-GR" sz="2100" dirty="0"/>
              <a:t>Έρευνα Αγοράς και Επιστήμη Δεδομένων Ι (Market Research and </a:t>
            </a:r>
            <a:r>
              <a:rPr lang="el-GR" sz="2100" dirty="0" err="1"/>
              <a:t>Data</a:t>
            </a:r>
            <a:r>
              <a:rPr lang="el-GR" sz="2100" dirty="0"/>
              <a:t> </a:t>
            </a:r>
            <a:r>
              <a:rPr lang="el-GR" sz="2100" dirty="0" err="1"/>
              <a:t>Science</a:t>
            </a:r>
            <a:r>
              <a:rPr lang="el-GR" sz="2100" dirty="0"/>
              <a:t> I)</a:t>
            </a:r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r>
              <a:rPr lang="el-GR" dirty="0"/>
              <a:t>Διδάσκουσα</a:t>
            </a:r>
            <a:r>
              <a:rPr lang="en-US" dirty="0"/>
              <a:t>: </a:t>
            </a:r>
            <a:r>
              <a:rPr lang="el-GR" dirty="0"/>
              <a:t>Δρ. Κωνσταντίνα </a:t>
            </a:r>
            <a:r>
              <a:rPr lang="el-GR" dirty="0" err="1"/>
              <a:t>Ραγάζου</a:t>
            </a:r>
            <a:endParaRPr lang="el-GR" dirty="0"/>
          </a:p>
          <a:p>
            <a:r>
              <a:rPr lang="el-GR" dirty="0" err="1"/>
              <a:t>Ακαδ</a:t>
            </a:r>
            <a:r>
              <a:rPr lang="el-GR" dirty="0"/>
              <a:t>. Έτος</a:t>
            </a:r>
            <a:r>
              <a:rPr lang="en-US" dirty="0"/>
              <a:t>: </a:t>
            </a:r>
            <a:r>
              <a:rPr lang="el-GR" dirty="0"/>
              <a:t>202</a:t>
            </a:r>
            <a:r>
              <a:rPr lang="en-US" dirty="0"/>
              <a:t>4</a:t>
            </a:r>
            <a:r>
              <a:rPr lang="el-GR" dirty="0"/>
              <a:t>-202</a:t>
            </a:r>
            <a:r>
              <a:rPr lang="en-US" dirty="0"/>
              <a:t>5</a:t>
            </a:r>
            <a:endParaRPr lang="el-GR" dirty="0"/>
          </a:p>
          <a:p>
            <a:r>
              <a:rPr lang="en-US" dirty="0"/>
              <a:t>Email: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kragazou@uowm.gr</a:t>
            </a:r>
            <a:endParaRPr lang="en-US" dirty="0"/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548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Βασικές Διαδικασίες στο </a:t>
            </a:r>
            <a:r>
              <a:rPr lang="en-US"/>
              <a:t>SPSS</a:t>
            </a:r>
            <a:endParaRPr lang="el-GR"/>
          </a:p>
        </p:txBody>
      </p:sp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84313"/>
            <a:ext cx="42529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4787900" y="2205038"/>
            <a:ext cx="3816350" cy="255587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/>
              <a:t>Υπάρχουν δύο φύλλα εργασίας.</a:t>
            </a:r>
          </a:p>
          <a:p>
            <a:pPr>
              <a:spcBef>
                <a:spcPct val="50000"/>
              </a:spcBef>
            </a:pPr>
            <a:endParaRPr lang="el-GR" sz="1600"/>
          </a:p>
          <a:p>
            <a:pPr>
              <a:spcBef>
                <a:spcPct val="50000"/>
              </a:spcBef>
            </a:pPr>
            <a:r>
              <a:rPr lang="el-GR" sz="1600"/>
              <a:t>Στην επιλογή </a:t>
            </a:r>
            <a:r>
              <a:rPr lang="en-US" sz="1600">
                <a:solidFill>
                  <a:srgbClr val="9900FF"/>
                </a:solidFill>
              </a:rPr>
              <a:t>Data View</a:t>
            </a:r>
            <a:r>
              <a:rPr lang="en-US" sz="1600"/>
              <a:t> </a:t>
            </a:r>
            <a:r>
              <a:rPr lang="el-GR" sz="1600"/>
              <a:t>εμφανίζονται τα δεδομένα.</a:t>
            </a:r>
          </a:p>
          <a:p>
            <a:pPr>
              <a:spcBef>
                <a:spcPct val="50000"/>
              </a:spcBef>
            </a:pPr>
            <a:r>
              <a:rPr lang="el-GR" sz="1600"/>
              <a:t>Στην επιλογή </a:t>
            </a:r>
            <a:r>
              <a:rPr lang="en-US" sz="1600">
                <a:solidFill>
                  <a:srgbClr val="808000"/>
                </a:solidFill>
              </a:rPr>
              <a:t>Variable View</a:t>
            </a:r>
            <a:r>
              <a:rPr lang="en-US" sz="1600"/>
              <a:t> </a:t>
            </a:r>
            <a:r>
              <a:rPr lang="el-GR" sz="1600"/>
              <a:t>εμφανίζονται λεπτομερείς πληροφορίες για τις μεταβλητές</a:t>
            </a:r>
            <a:r>
              <a:rPr lang="en-US" sz="1600"/>
              <a:t>.</a:t>
            </a:r>
            <a:endParaRPr lang="el-GR" sz="1600"/>
          </a:p>
          <a:p>
            <a:pPr>
              <a:spcBef>
                <a:spcPct val="50000"/>
              </a:spcBef>
            </a:pPr>
            <a:endParaRPr lang="el-GR" sz="1600"/>
          </a:p>
        </p:txBody>
      </p:sp>
      <p:sp>
        <p:nvSpPr>
          <p:cNvPr id="13317" name="Oval 10"/>
          <p:cNvSpPr>
            <a:spLocks noChangeArrowheads="1"/>
          </p:cNvSpPr>
          <p:nvPr/>
        </p:nvSpPr>
        <p:spPr bwMode="auto">
          <a:xfrm>
            <a:off x="395288" y="5949950"/>
            <a:ext cx="576262" cy="215900"/>
          </a:xfrm>
          <a:prstGeom prst="ellips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18" name="Oval 11"/>
          <p:cNvSpPr>
            <a:spLocks noChangeArrowheads="1"/>
          </p:cNvSpPr>
          <p:nvPr/>
        </p:nvSpPr>
        <p:spPr bwMode="auto">
          <a:xfrm>
            <a:off x="1042988" y="5949950"/>
            <a:ext cx="649287" cy="215900"/>
          </a:xfrm>
          <a:prstGeom prst="ellipse">
            <a:avLst/>
          </a:prstGeom>
          <a:noFill/>
          <a:ln w="19050">
            <a:solidFill>
              <a:srgbClr val="8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Βασικές Διαδικασίες στο </a:t>
            </a:r>
            <a:r>
              <a:rPr lang="en-US"/>
              <a:t>SPSS</a:t>
            </a:r>
            <a:endParaRPr lang="el-GR"/>
          </a:p>
        </p:txBody>
      </p:sp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7338"/>
            <a:ext cx="79930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Oval 16"/>
          <p:cNvSpPr>
            <a:spLocks noChangeArrowheads="1"/>
          </p:cNvSpPr>
          <p:nvPr/>
        </p:nvSpPr>
        <p:spPr bwMode="auto">
          <a:xfrm>
            <a:off x="1258888" y="1916113"/>
            <a:ext cx="720725" cy="288925"/>
          </a:xfrm>
          <a:prstGeom prst="ellipse">
            <a:avLst/>
          </a:prstGeom>
          <a:noFill/>
          <a:ln w="158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1" name="Line 17"/>
          <p:cNvSpPr>
            <a:spLocks noChangeShapeType="1"/>
          </p:cNvSpPr>
          <p:nvPr/>
        </p:nvSpPr>
        <p:spPr bwMode="auto">
          <a:xfrm flipH="1">
            <a:off x="1116013" y="2205038"/>
            <a:ext cx="503237" cy="2016125"/>
          </a:xfrm>
          <a:prstGeom prst="line">
            <a:avLst/>
          </a:prstGeom>
          <a:noFill/>
          <a:ln w="9525" cap="rnd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42" name="Text Box 18"/>
          <p:cNvSpPr txBox="1">
            <a:spLocks noChangeArrowheads="1"/>
          </p:cNvSpPr>
          <p:nvPr/>
        </p:nvSpPr>
        <p:spPr bwMode="auto">
          <a:xfrm>
            <a:off x="539750" y="429260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14343" name="Text Box 19"/>
          <p:cNvSpPr txBox="1">
            <a:spLocks noChangeArrowheads="1"/>
          </p:cNvSpPr>
          <p:nvPr/>
        </p:nvSpPr>
        <p:spPr bwMode="auto">
          <a:xfrm>
            <a:off x="395288" y="4221163"/>
            <a:ext cx="165576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>
                <a:solidFill>
                  <a:srgbClr val="FF3300"/>
                </a:solidFill>
              </a:rPr>
              <a:t>Όνομα Μεταβλητής (μόνο λατινικοί χαρακτήρες)</a:t>
            </a:r>
          </a:p>
        </p:txBody>
      </p:sp>
      <p:sp>
        <p:nvSpPr>
          <p:cNvPr id="14344" name="Oval 20"/>
          <p:cNvSpPr>
            <a:spLocks noChangeArrowheads="1"/>
          </p:cNvSpPr>
          <p:nvPr/>
        </p:nvSpPr>
        <p:spPr bwMode="auto">
          <a:xfrm>
            <a:off x="2051050" y="1916113"/>
            <a:ext cx="576263" cy="288925"/>
          </a:xfrm>
          <a:prstGeom prst="ellipse">
            <a:avLst/>
          </a:prstGeom>
          <a:noFill/>
          <a:ln w="15875">
            <a:solidFill>
              <a:srgbClr val="8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5" name="Line 21"/>
          <p:cNvSpPr>
            <a:spLocks noChangeShapeType="1"/>
          </p:cNvSpPr>
          <p:nvPr/>
        </p:nvSpPr>
        <p:spPr bwMode="auto">
          <a:xfrm flipH="1">
            <a:off x="2268538" y="2205038"/>
            <a:ext cx="71437" cy="863600"/>
          </a:xfrm>
          <a:prstGeom prst="line">
            <a:avLst/>
          </a:prstGeom>
          <a:noFill/>
          <a:ln w="9525" cap="rnd">
            <a:solidFill>
              <a:srgbClr val="808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46" name="Text Box 22"/>
          <p:cNvSpPr txBox="1">
            <a:spLocks noChangeArrowheads="1"/>
          </p:cNvSpPr>
          <p:nvPr/>
        </p:nvSpPr>
        <p:spPr bwMode="auto">
          <a:xfrm>
            <a:off x="1476375" y="2997200"/>
            <a:ext cx="22320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>
                <a:solidFill>
                  <a:srgbClr val="808000"/>
                </a:solidFill>
              </a:rPr>
              <a:t>Τύπος Μεταβλητής (πχ. αριθμητική, ημερομηνία, χαρακτήρες)</a:t>
            </a:r>
          </a:p>
        </p:txBody>
      </p:sp>
      <p:sp>
        <p:nvSpPr>
          <p:cNvPr id="14347" name="Oval 23"/>
          <p:cNvSpPr>
            <a:spLocks noChangeArrowheads="1"/>
          </p:cNvSpPr>
          <p:nvPr/>
        </p:nvSpPr>
        <p:spPr bwMode="auto">
          <a:xfrm>
            <a:off x="2698750" y="1916113"/>
            <a:ext cx="577850" cy="288925"/>
          </a:xfrm>
          <a:prstGeom prst="ellipse">
            <a:avLst/>
          </a:prstGeom>
          <a:noFill/>
          <a:ln w="15875">
            <a:solidFill>
              <a:srgbClr val="99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8" name="Line 24"/>
          <p:cNvSpPr>
            <a:spLocks noChangeShapeType="1"/>
          </p:cNvSpPr>
          <p:nvPr/>
        </p:nvSpPr>
        <p:spPr bwMode="auto">
          <a:xfrm flipH="1">
            <a:off x="2268538" y="2205038"/>
            <a:ext cx="719137" cy="2663825"/>
          </a:xfrm>
          <a:prstGeom prst="line">
            <a:avLst/>
          </a:prstGeom>
          <a:noFill/>
          <a:ln w="9525" cap="rnd">
            <a:solidFill>
              <a:srgbClr val="9966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49" name="Text Box 25"/>
          <p:cNvSpPr txBox="1">
            <a:spLocks noChangeArrowheads="1"/>
          </p:cNvSpPr>
          <p:nvPr/>
        </p:nvSpPr>
        <p:spPr bwMode="auto">
          <a:xfrm>
            <a:off x="1619250" y="4868863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>
                <a:solidFill>
                  <a:srgbClr val="9966FF"/>
                </a:solidFill>
              </a:rPr>
              <a:t>Πλάτος Μεταβλητής (θέσεις στη μνήμη)</a:t>
            </a:r>
          </a:p>
        </p:txBody>
      </p:sp>
      <p:sp>
        <p:nvSpPr>
          <p:cNvPr id="14350" name="Oval 26"/>
          <p:cNvSpPr>
            <a:spLocks noChangeArrowheads="1"/>
          </p:cNvSpPr>
          <p:nvPr/>
        </p:nvSpPr>
        <p:spPr bwMode="auto">
          <a:xfrm>
            <a:off x="3275013" y="1916113"/>
            <a:ext cx="576262" cy="288925"/>
          </a:xfrm>
          <a:prstGeom prst="ellipse">
            <a:avLst/>
          </a:prstGeom>
          <a:noFill/>
          <a:ln w="15875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51" name="Line 27"/>
          <p:cNvSpPr>
            <a:spLocks noChangeShapeType="1"/>
          </p:cNvSpPr>
          <p:nvPr/>
        </p:nvSpPr>
        <p:spPr bwMode="auto">
          <a:xfrm flipH="1">
            <a:off x="3419475" y="2205038"/>
            <a:ext cx="144463" cy="1871662"/>
          </a:xfrm>
          <a:prstGeom prst="line">
            <a:avLst/>
          </a:prstGeom>
          <a:noFill/>
          <a:ln w="9525" cap="rnd">
            <a:solidFill>
              <a:srgbClr val="33CCCC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52" name="Text Box 28"/>
          <p:cNvSpPr txBox="1">
            <a:spLocks noChangeArrowheads="1"/>
          </p:cNvSpPr>
          <p:nvPr/>
        </p:nvSpPr>
        <p:spPr bwMode="auto">
          <a:xfrm>
            <a:off x="2771775" y="4076700"/>
            <a:ext cx="22320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>
                <a:solidFill>
                  <a:srgbClr val="33CCCC"/>
                </a:solidFill>
              </a:rPr>
              <a:t>Δεκαδικά ψηφία για τις αριθμητικού τύπου Μεταβλητές</a:t>
            </a:r>
          </a:p>
        </p:txBody>
      </p:sp>
      <p:sp>
        <p:nvSpPr>
          <p:cNvPr id="14353" name="Oval 29"/>
          <p:cNvSpPr>
            <a:spLocks noChangeArrowheads="1"/>
          </p:cNvSpPr>
          <p:nvPr/>
        </p:nvSpPr>
        <p:spPr bwMode="auto">
          <a:xfrm>
            <a:off x="3995738" y="1916113"/>
            <a:ext cx="576262" cy="288925"/>
          </a:xfrm>
          <a:prstGeom prst="ellips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54" name="Line 30"/>
          <p:cNvSpPr>
            <a:spLocks noChangeShapeType="1"/>
          </p:cNvSpPr>
          <p:nvPr/>
        </p:nvSpPr>
        <p:spPr bwMode="auto">
          <a:xfrm flipH="1">
            <a:off x="4211638" y="2205038"/>
            <a:ext cx="73025" cy="719137"/>
          </a:xfrm>
          <a:prstGeom prst="line">
            <a:avLst/>
          </a:prstGeom>
          <a:noFill/>
          <a:ln w="9525" cap="rnd">
            <a:solidFill>
              <a:srgbClr val="FF66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55" name="Text Box 31"/>
          <p:cNvSpPr txBox="1">
            <a:spLocks noChangeArrowheads="1"/>
          </p:cNvSpPr>
          <p:nvPr/>
        </p:nvSpPr>
        <p:spPr bwMode="auto">
          <a:xfrm>
            <a:off x="3492500" y="2924175"/>
            <a:ext cx="1584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>
                <a:solidFill>
                  <a:srgbClr val="FF9900"/>
                </a:solidFill>
              </a:rPr>
              <a:t>Ετικέτα Μεταβλητής</a:t>
            </a:r>
          </a:p>
        </p:txBody>
      </p:sp>
      <p:sp>
        <p:nvSpPr>
          <p:cNvPr id="14356" name="Oval 32"/>
          <p:cNvSpPr>
            <a:spLocks noChangeArrowheads="1"/>
          </p:cNvSpPr>
          <p:nvPr/>
        </p:nvSpPr>
        <p:spPr bwMode="auto">
          <a:xfrm>
            <a:off x="4787900" y="1916113"/>
            <a:ext cx="576263" cy="288925"/>
          </a:xfrm>
          <a:prstGeom prst="ellipse">
            <a:avLst/>
          </a:prstGeom>
          <a:noFill/>
          <a:ln w="1587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57" name="Line 33"/>
          <p:cNvSpPr>
            <a:spLocks noChangeShapeType="1"/>
          </p:cNvSpPr>
          <p:nvPr/>
        </p:nvSpPr>
        <p:spPr bwMode="auto">
          <a:xfrm flipH="1">
            <a:off x="4716463" y="2205038"/>
            <a:ext cx="360362" cy="2303462"/>
          </a:xfrm>
          <a:prstGeom prst="line">
            <a:avLst/>
          </a:prstGeom>
          <a:noFill/>
          <a:ln w="9525" cap="rnd">
            <a:solidFill>
              <a:srgbClr val="00008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58" name="Text Box 34"/>
          <p:cNvSpPr txBox="1">
            <a:spLocks noChangeArrowheads="1"/>
          </p:cNvSpPr>
          <p:nvPr/>
        </p:nvSpPr>
        <p:spPr bwMode="auto">
          <a:xfrm>
            <a:off x="3779838" y="4581525"/>
            <a:ext cx="26638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>
                <a:solidFill>
                  <a:srgbClr val="000099"/>
                </a:solidFill>
              </a:rPr>
              <a:t>Ετικέτες στις τιμές των μεταβλητών, π.χ. στη μεταβλητή φύλο αντιστοιχούμε στο 0 την ετικέτα άνδρας και στο 1 την ετικέτα γυναίκα.</a:t>
            </a:r>
          </a:p>
        </p:txBody>
      </p:sp>
      <p:sp>
        <p:nvSpPr>
          <p:cNvPr id="14359" name="Oval 35"/>
          <p:cNvSpPr>
            <a:spLocks noChangeArrowheads="1"/>
          </p:cNvSpPr>
          <p:nvPr/>
        </p:nvSpPr>
        <p:spPr bwMode="auto">
          <a:xfrm>
            <a:off x="5580063" y="1916113"/>
            <a:ext cx="576262" cy="288925"/>
          </a:xfrm>
          <a:prstGeom prst="ellipse">
            <a:avLst/>
          </a:prstGeom>
          <a:noFill/>
          <a:ln w="1587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60" name="Line 36"/>
          <p:cNvSpPr>
            <a:spLocks noChangeShapeType="1"/>
          </p:cNvSpPr>
          <p:nvPr/>
        </p:nvSpPr>
        <p:spPr bwMode="auto">
          <a:xfrm flipH="1">
            <a:off x="5795963" y="2205038"/>
            <a:ext cx="73025" cy="503237"/>
          </a:xfrm>
          <a:prstGeom prst="line">
            <a:avLst/>
          </a:prstGeom>
          <a:noFill/>
          <a:ln w="9525" cap="rnd">
            <a:solidFill>
              <a:srgbClr val="777777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61" name="Text Box 37"/>
          <p:cNvSpPr txBox="1">
            <a:spLocks noChangeArrowheads="1"/>
          </p:cNvSpPr>
          <p:nvPr/>
        </p:nvSpPr>
        <p:spPr bwMode="auto">
          <a:xfrm>
            <a:off x="5076825" y="2636838"/>
            <a:ext cx="18002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>
                <a:solidFill>
                  <a:srgbClr val="777777"/>
                </a:solidFill>
              </a:rPr>
              <a:t>Ελλείπουσες τιμές. Δεν λαμβάνονται υπόψη στην επεξεργασία</a:t>
            </a:r>
          </a:p>
        </p:txBody>
      </p:sp>
      <p:sp>
        <p:nvSpPr>
          <p:cNvPr id="14362" name="Oval 38"/>
          <p:cNvSpPr>
            <a:spLocks noChangeArrowheads="1"/>
          </p:cNvSpPr>
          <p:nvPr/>
        </p:nvSpPr>
        <p:spPr bwMode="auto">
          <a:xfrm>
            <a:off x="6227763" y="1916113"/>
            <a:ext cx="576262" cy="288925"/>
          </a:xfrm>
          <a:prstGeom prst="ellips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63" name="Line 39"/>
          <p:cNvSpPr>
            <a:spLocks noChangeShapeType="1"/>
          </p:cNvSpPr>
          <p:nvPr/>
        </p:nvSpPr>
        <p:spPr bwMode="auto">
          <a:xfrm flipH="1">
            <a:off x="6372225" y="2205038"/>
            <a:ext cx="144463" cy="1728787"/>
          </a:xfrm>
          <a:prstGeom prst="line">
            <a:avLst/>
          </a:prstGeom>
          <a:noFill/>
          <a:ln w="9525" cap="rnd">
            <a:solidFill>
              <a:srgbClr val="80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64" name="Text Box 40"/>
          <p:cNvSpPr txBox="1">
            <a:spLocks noChangeArrowheads="1"/>
          </p:cNvSpPr>
          <p:nvPr/>
        </p:nvSpPr>
        <p:spPr bwMode="auto">
          <a:xfrm>
            <a:off x="5508625" y="3860800"/>
            <a:ext cx="1800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>
                <a:solidFill>
                  <a:srgbClr val="800000"/>
                </a:solidFill>
              </a:rPr>
              <a:t>Πλάτος στήλης</a:t>
            </a:r>
          </a:p>
        </p:txBody>
      </p:sp>
      <p:sp>
        <p:nvSpPr>
          <p:cNvPr id="14365" name="Oval 41"/>
          <p:cNvSpPr>
            <a:spLocks noChangeArrowheads="1"/>
          </p:cNvSpPr>
          <p:nvPr/>
        </p:nvSpPr>
        <p:spPr bwMode="auto">
          <a:xfrm>
            <a:off x="6948488" y="1916113"/>
            <a:ext cx="576262" cy="288925"/>
          </a:xfrm>
          <a:prstGeom prst="ellipse">
            <a:avLst/>
          </a:prstGeom>
          <a:noFill/>
          <a:ln w="1587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66" name="Line 42"/>
          <p:cNvSpPr>
            <a:spLocks noChangeShapeType="1"/>
          </p:cNvSpPr>
          <p:nvPr/>
        </p:nvSpPr>
        <p:spPr bwMode="auto">
          <a:xfrm flipH="1">
            <a:off x="7164388" y="2205038"/>
            <a:ext cx="73025" cy="719137"/>
          </a:xfrm>
          <a:prstGeom prst="line">
            <a:avLst/>
          </a:prstGeom>
          <a:noFill/>
          <a:ln w="9525" cap="rnd">
            <a:solidFill>
              <a:srgbClr val="66FF33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67" name="Text Box 43"/>
          <p:cNvSpPr txBox="1">
            <a:spLocks noChangeArrowheads="1"/>
          </p:cNvSpPr>
          <p:nvPr/>
        </p:nvSpPr>
        <p:spPr bwMode="auto">
          <a:xfrm>
            <a:off x="6588125" y="2924175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>
                <a:solidFill>
                  <a:srgbClr val="99FF33"/>
                </a:solidFill>
              </a:rPr>
              <a:t>Στοίχιση τιμών</a:t>
            </a:r>
          </a:p>
        </p:txBody>
      </p:sp>
      <p:sp>
        <p:nvSpPr>
          <p:cNvPr id="14368" name="Oval 44"/>
          <p:cNvSpPr>
            <a:spLocks noChangeArrowheads="1"/>
          </p:cNvSpPr>
          <p:nvPr/>
        </p:nvSpPr>
        <p:spPr bwMode="auto">
          <a:xfrm>
            <a:off x="7740650" y="1916113"/>
            <a:ext cx="576263" cy="288925"/>
          </a:xfrm>
          <a:prstGeom prst="ellipse">
            <a:avLst/>
          </a:prstGeom>
          <a:noFill/>
          <a:ln w="1587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69" name="Line 45"/>
          <p:cNvSpPr>
            <a:spLocks noChangeShapeType="1"/>
          </p:cNvSpPr>
          <p:nvPr/>
        </p:nvSpPr>
        <p:spPr bwMode="auto">
          <a:xfrm flipH="1">
            <a:off x="7885113" y="2205038"/>
            <a:ext cx="144462" cy="1871662"/>
          </a:xfrm>
          <a:prstGeom prst="line">
            <a:avLst/>
          </a:prstGeom>
          <a:noFill/>
          <a:ln w="9525" cap="rnd">
            <a:solidFill>
              <a:srgbClr val="00FF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70" name="Text Box 46"/>
          <p:cNvSpPr txBox="1">
            <a:spLocks noChangeArrowheads="1"/>
          </p:cNvSpPr>
          <p:nvPr/>
        </p:nvSpPr>
        <p:spPr bwMode="auto">
          <a:xfrm>
            <a:off x="7237413" y="4076700"/>
            <a:ext cx="22320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66FFFF"/>
                </a:solidFill>
              </a:rPr>
              <a:t>Κλίμακα μέτρησης </a:t>
            </a:r>
            <a:r>
              <a:rPr lang="en-US" sz="1200">
                <a:solidFill>
                  <a:srgbClr val="66FFFF"/>
                </a:solidFill>
              </a:rPr>
              <a:t>(</a:t>
            </a:r>
            <a:r>
              <a:rPr lang="el-GR" sz="1200">
                <a:solidFill>
                  <a:srgbClr val="66FFFF"/>
                </a:solidFill>
              </a:rPr>
              <a:t>π.χ. ονομαστικές, διατάξιμες, αριθμητικές) </a:t>
            </a:r>
            <a:endParaRPr lang="el-GR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Βασικές Διαδικασίες στο </a:t>
            </a:r>
            <a:r>
              <a:rPr lang="en-US"/>
              <a:t>SPSS</a:t>
            </a:r>
            <a:endParaRPr lang="el-GR"/>
          </a:p>
        </p:txBody>
      </p:sp>
      <p:pic>
        <p:nvPicPr>
          <p:cNvPr id="15363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628775"/>
            <a:ext cx="3698875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36"/>
          <p:cNvSpPr txBox="1">
            <a:spLocks noChangeArrowheads="1"/>
          </p:cNvSpPr>
          <p:nvPr/>
        </p:nvSpPr>
        <p:spPr bwMode="auto">
          <a:xfrm>
            <a:off x="5076825" y="1844675"/>
            <a:ext cx="26654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Μπορούμε να εισάγουμε </a:t>
            </a:r>
            <a:r>
              <a:rPr lang="el-GR">
                <a:solidFill>
                  <a:srgbClr val="800000"/>
                </a:solidFill>
              </a:rPr>
              <a:t>μια μεταβλητή                   </a:t>
            </a:r>
            <a:r>
              <a:rPr lang="el-GR"/>
              <a:t>ή να εισάγουμε </a:t>
            </a:r>
            <a:r>
              <a:rPr lang="el-GR">
                <a:solidFill>
                  <a:schemeClr val="tx2"/>
                </a:solidFill>
              </a:rPr>
              <a:t>περιπτώσεις.</a:t>
            </a:r>
          </a:p>
        </p:txBody>
      </p:sp>
      <p:sp>
        <p:nvSpPr>
          <p:cNvPr id="15365" name="Line 37"/>
          <p:cNvSpPr>
            <a:spLocks noChangeShapeType="1"/>
          </p:cNvSpPr>
          <p:nvPr/>
        </p:nvSpPr>
        <p:spPr bwMode="auto">
          <a:xfrm flipH="1">
            <a:off x="1476375" y="2349500"/>
            <a:ext cx="3024188" cy="719138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5366" name="Line 38"/>
          <p:cNvSpPr>
            <a:spLocks noChangeShapeType="1"/>
          </p:cNvSpPr>
          <p:nvPr/>
        </p:nvSpPr>
        <p:spPr bwMode="auto">
          <a:xfrm flipH="1">
            <a:off x="1403350" y="2924175"/>
            <a:ext cx="3097213" cy="2889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Βασικές Διαδικασίες στο </a:t>
            </a:r>
            <a:r>
              <a:rPr lang="en-US"/>
              <a:t>SPSS</a:t>
            </a:r>
            <a:endParaRPr lang="el-GR"/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57338"/>
            <a:ext cx="2139950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1773238"/>
            <a:ext cx="36290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Line 9"/>
          <p:cNvSpPr>
            <a:spLocks noChangeShapeType="1"/>
          </p:cNvSpPr>
          <p:nvPr/>
        </p:nvSpPr>
        <p:spPr bwMode="auto">
          <a:xfrm>
            <a:off x="2484438" y="2852738"/>
            <a:ext cx="503237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4643438" y="5013325"/>
            <a:ext cx="2232025" cy="655638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/>
              <a:t>Με την επιλογή </a:t>
            </a:r>
            <a:r>
              <a:rPr lang="en-US" sz="1200"/>
              <a:t>sort cases </a:t>
            </a:r>
            <a:r>
              <a:rPr lang="el-GR" sz="1200"/>
              <a:t>γίνεται ταξινόμηση ως προς μία μεταβλητή.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Βασικές Διαδικασίες στο </a:t>
            </a:r>
            <a:r>
              <a:rPr lang="en-US"/>
              <a:t>SPSS</a:t>
            </a:r>
            <a:endParaRPr lang="el-GR"/>
          </a:p>
        </p:txBody>
      </p: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84313"/>
            <a:ext cx="31877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3995738" y="3068638"/>
            <a:ext cx="4464050" cy="7493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/>
              <a:t>Χρησιμοποιούμε την εντολή </a:t>
            </a:r>
            <a:r>
              <a:rPr lang="en-US" sz="1400"/>
              <a:t>Merge files </a:t>
            </a:r>
            <a:r>
              <a:rPr lang="el-GR" sz="1400"/>
              <a:t>για να προσθέσουμε είτε μεταβλητές είτε περιπτώσεις σε ένα υπάρχον </a:t>
            </a:r>
            <a:r>
              <a:rPr lang="en-US" sz="1400"/>
              <a:t>dataset</a:t>
            </a:r>
            <a:endParaRPr lang="el-GR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Βασικές Διαδικασίες στο </a:t>
            </a:r>
            <a:r>
              <a:rPr lang="en-US"/>
              <a:t>SPSS</a:t>
            </a:r>
            <a:endParaRPr lang="el-GR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557338"/>
            <a:ext cx="41052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412875"/>
            <a:ext cx="35274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7"/>
          <p:cNvSpPr>
            <a:spLocks noChangeShapeType="1"/>
          </p:cNvSpPr>
          <p:nvPr/>
        </p:nvSpPr>
        <p:spPr bwMode="auto">
          <a:xfrm flipV="1">
            <a:off x="3995738" y="2060575"/>
            <a:ext cx="936625" cy="288925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539750" y="4724400"/>
            <a:ext cx="3816350" cy="14827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/>
              <a:t>Με την εντολή </a:t>
            </a:r>
            <a:r>
              <a:rPr lang="en-US" sz="1200"/>
              <a:t>Select Cases</a:t>
            </a:r>
            <a:r>
              <a:rPr lang="el-GR" sz="1200"/>
              <a:t> επιλέγουμε εκείνες τις περιπτώσεις που πληρούν ένα ορισμένο κριτήριο.</a:t>
            </a:r>
          </a:p>
          <a:p>
            <a:pPr>
              <a:spcBef>
                <a:spcPct val="50000"/>
              </a:spcBef>
            </a:pPr>
            <a:r>
              <a:rPr lang="el-GR" sz="1200"/>
              <a:t>Π.χ. </a:t>
            </a:r>
            <a:r>
              <a:rPr lang="en-US" sz="1200"/>
              <a:t>ICT exp</a:t>
            </a:r>
            <a:r>
              <a:rPr lang="el-GR" sz="1200"/>
              <a:t>&gt;3</a:t>
            </a:r>
          </a:p>
          <a:p>
            <a:pPr>
              <a:spcBef>
                <a:spcPct val="50000"/>
              </a:spcBef>
            </a:pPr>
            <a:endParaRPr lang="el-GR" sz="1200"/>
          </a:p>
          <a:p>
            <a:pPr>
              <a:spcBef>
                <a:spcPct val="50000"/>
              </a:spcBef>
            </a:pPr>
            <a:r>
              <a:rPr lang="el-GR" sz="1200"/>
              <a:t>Στο </a:t>
            </a:r>
            <a:r>
              <a:rPr lang="en-US" sz="1200"/>
              <a:t>Data View </a:t>
            </a:r>
            <a:r>
              <a:rPr lang="el-GR" sz="1200"/>
              <a:t>διαγράφονται προσωρινά όλες οι άλλες περιπτώσεις. </a:t>
            </a:r>
          </a:p>
        </p:txBody>
      </p:sp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3573463"/>
            <a:ext cx="337978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Line 10"/>
          <p:cNvSpPr>
            <a:spLocks noChangeShapeType="1"/>
          </p:cNvSpPr>
          <p:nvPr/>
        </p:nvSpPr>
        <p:spPr bwMode="auto">
          <a:xfrm>
            <a:off x="6877050" y="2852738"/>
            <a:ext cx="0" cy="792162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1844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1268413"/>
            <a:ext cx="24479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Line 12"/>
          <p:cNvSpPr>
            <a:spLocks noChangeShapeType="1"/>
          </p:cNvSpPr>
          <p:nvPr/>
        </p:nvSpPr>
        <p:spPr bwMode="auto">
          <a:xfrm flipV="1">
            <a:off x="1908175" y="1916113"/>
            <a:ext cx="863600" cy="187325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Βασικές Διαδικασίες στο </a:t>
            </a:r>
            <a:r>
              <a:rPr lang="en-US"/>
              <a:t>SPSS</a:t>
            </a:r>
            <a:endParaRPr lang="el-GR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73238"/>
            <a:ext cx="2519362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1628775"/>
            <a:ext cx="39147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563938" y="4365625"/>
            <a:ext cx="3816350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/>
              <a:t>Με την εντολή </a:t>
            </a:r>
            <a:r>
              <a:rPr lang="en-US" sz="1200"/>
              <a:t>Weight Cases</a:t>
            </a:r>
            <a:r>
              <a:rPr lang="el-GR" sz="1200"/>
              <a:t> δίνουμε βάρος σε κάποια μεταβλητή.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2700338" y="2420938"/>
            <a:ext cx="1150937" cy="2376487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Βασικές Διαδικασίες στο </a:t>
            </a:r>
            <a:r>
              <a:rPr lang="en-US"/>
              <a:t>SPSS</a:t>
            </a:r>
            <a:endParaRPr lang="el-GR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12875"/>
            <a:ext cx="343852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484313"/>
            <a:ext cx="35274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Line 5"/>
          <p:cNvSpPr>
            <a:spLocks noChangeShapeType="1"/>
          </p:cNvSpPr>
          <p:nvPr/>
        </p:nvSpPr>
        <p:spPr bwMode="auto">
          <a:xfrm flipV="1">
            <a:off x="3348038" y="1916113"/>
            <a:ext cx="719137" cy="2232025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140200" y="4797425"/>
            <a:ext cx="3816350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/>
              <a:t>Με την εντολή </a:t>
            </a:r>
            <a:r>
              <a:rPr lang="en-US" sz="1200"/>
              <a:t>Split File</a:t>
            </a:r>
            <a:r>
              <a:rPr lang="el-GR" sz="1200"/>
              <a:t> μπορούμε να επεξεργαστούμε τα δεδομένα σε σχέση με μία κατηγορική μεταβλητή.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Βασικές Διαδικασίες στο </a:t>
            </a:r>
            <a:r>
              <a:rPr lang="en-US"/>
              <a:t>SPSS</a:t>
            </a:r>
            <a:endParaRPr lang="el-GR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571625"/>
            <a:ext cx="4187825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- Ευθύγραμμο βέλος σύνδεσης"/>
          <p:cNvCxnSpPr/>
          <p:nvPr/>
        </p:nvCxnSpPr>
        <p:spPr bwMode="auto">
          <a:xfrm>
            <a:off x="3714750" y="2357438"/>
            <a:ext cx="720725" cy="158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509" name="8 - TextBox"/>
          <p:cNvSpPr txBox="1">
            <a:spLocks noChangeArrowheads="1"/>
          </p:cNvSpPr>
          <p:nvPr/>
        </p:nvSpPr>
        <p:spPr bwMode="auto">
          <a:xfrm>
            <a:off x="357188" y="1500188"/>
            <a:ext cx="3214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solidFill>
                  <a:schemeClr val="tx2"/>
                </a:solidFill>
              </a:rPr>
              <a:t>Δημιουργούμε μια νέα μεταβλητή</a:t>
            </a: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928813"/>
            <a:ext cx="3306762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9 - Έλλειψη"/>
          <p:cNvSpPr>
            <a:spLocks noChangeArrowheads="1"/>
          </p:cNvSpPr>
          <p:nvPr/>
        </p:nvSpPr>
        <p:spPr bwMode="auto">
          <a:xfrm>
            <a:off x="1357313" y="2214563"/>
            <a:ext cx="1143000" cy="214312"/>
          </a:xfrm>
          <a:prstGeom prst="ellips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1512" name="10 - Έλλειψη"/>
          <p:cNvSpPr>
            <a:spLocks noChangeArrowheads="1"/>
          </p:cNvSpPr>
          <p:nvPr/>
        </p:nvSpPr>
        <p:spPr bwMode="auto">
          <a:xfrm>
            <a:off x="4500563" y="1928813"/>
            <a:ext cx="1143000" cy="214312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1513" name="12 - Ευθύγραμμο βέλος σύνδεσης"/>
          <p:cNvCxnSpPr>
            <a:cxnSpLocks noChangeShapeType="1"/>
            <a:stCxn id="21512" idx="2"/>
          </p:cNvCxnSpPr>
          <p:nvPr/>
        </p:nvCxnSpPr>
        <p:spPr bwMode="auto">
          <a:xfrm rot="10800000">
            <a:off x="4214813" y="1714500"/>
            <a:ext cx="285750" cy="3206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514" name="13 - TextBox"/>
          <p:cNvSpPr txBox="1">
            <a:spLocks noChangeArrowheads="1"/>
          </p:cNvSpPr>
          <p:nvPr/>
        </p:nvSpPr>
        <p:spPr bwMode="auto">
          <a:xfrm>
            <a:off x="3571875" y="1428750"/>
            <a:ext cx="857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solidFill>
                  <a:srgbClr val="FF0000"/>
                </a:solidFill>
              </a:rPr>
              <a:t>Όνομα</a:t>
            </a:r>
          </a:p>
        </p:txBody>
      </p:sp>
      <p:sp>
        <p:nvSpPr>
          <p:cNvPr id="21515" name="14 - Έλλειψη"/>
          <p:cNvSpPr>
            <a:spLocks noChangeArrowheads="1"/>
          </p:cNvSpPr>
          <p:nvPr/>
        </p:nvSpPr>
        <p:spPr bwMode="auto">
          <a:xfrm>
            <a:off x="5715000" y="1785938"/>
            <a:ext cx="1000125" cy="357187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1516" name="16 - Ευθύγραμμο βέλος σύνδεσης"/>
          <p:cNvCxnSpPr>
            <a:cxnSpLocks noChangeShapeType="1"/>
            <a:stCxn id="21515" idx="6"/>
          </p:cNvCxnSpPr>
          <p:nvPr/>
        </p:nvCxnSpPr>
        <p:spPr bwMode="auto">
          <a:xfrm>
            <a:off x="6715125" y="1963738"/>
            <a:ext cx="357188" cy="3651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517" name="17 - TextBox"/>
          <p:cNvSpPr txBox="1">
            <a:spLocks noChangeArrowheads="1"/>
          </p:cNvSpPr>
          <p:nvPr/>
        </p:nvSpPr>
        <p:spPr bwMode="auto">
          <a:xfrm>
            <a:off x="7072313" y="1857375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solidFill>
                  <a:srgbClr val="FF0000"/>
                </a:solidFill>
              </a:rPr>
              <a:t>Έκφραση της μεταβλητής</a:t>
            </a:r>
          </a:p>
        </p:txBody>
      </p:sp>
      <p:sp>
        <p:nvSpPr>
          <p:cNvPr id="21518" name="18 - TextBox"/>
          <p:cNvSpPr txBox="1">
            <a:spLocks noChangeArrowheads="1"/>
          </p:cNvSpPr>
          <p:nvPr/>
        </p:nvSpPr>
        <p:spPr bwMode="auto">
          <a:xfrm>
            <a:off x="6786563" y="5286375"/>
            <a:ext cx="20002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solidFill>
                  <a:srgbClr val="808000"/>
                </a:solidFill>
              </a:rPr>
              <a:t>Είτε χρησιμοποιούμε τις συναρτήσεις που ήδη υπάρχουν</a:t>
            </a:r>
          </a:p>
        </p:txBody>
      </p:sp>
      <p:sp>
        <p:nvSpPr>
          <p:cNvPr id="21519" name="19 - Έλλειψη"/>
          <p:cNvSpPr>
            <a:spLocks noChangeArrowheads="1"/>
          </p:cNvSpPr>
          <p:nvPr/>
        </p:nvSpPr>
        <p:spPr bwMode="auto">
          <a:xfrm>
            <a:off x="7358063" y="2428875"/>
            <a:ext cx="1143000" cy="1285875"/>
          </a:xfrm>
          <a:prstGeom prst="ellipse">
            <a:avLst/>
          </a:prstGeom>
          <a:noFill/>
          <a:ln w="19050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1520" name="21 - Ευθύγραμμο βέλος σύνδεσης"/>
          <p:cNvCxnSpPr>
            <a:cxnSpLocks noChangeShapeType="1"/>
            <a:stCxn id="21518" idx="0"/>
          </p:cNvCxnSpPr>
          <p:nvPr/>
        </p:nvCxnSpPr>
        <p:spPr bwMode="auto">
          <a:xfrm rot="5400000" flipH="1" flipV="1">
            <a:off x="7143750" y="4429126"/>
            <a:ext cx="1500187" cy="214312"/>
          </a:xfrm>
          <a:prstGeom prst="straightConnector1">
            <a:avLst/>
          </a:prstGeom>
          <a:noFill/>
          <a:ln w="9525" algn="ctr">
            <a:solidFill>
              <a:srgbClr val="808000"/>
            </a:solidFill>
            <a:round/>
            <a:headEnd/>
            <a:tailEnd type="arrow" w="med" len="med"/>
          </a:ln>
        </p:spPr>
      </p:cxnSp>
      <p:sp>
        <p:nvSpPr>
          <p:cNvPr id="21521" name="22 - TextBox"/>
          <p:cNvSpPr txBox="1">
            <a:spLocks noChangeArrowheads="1"/>
          </p:cNvSpPr>
          <p:nvPr/>
        </p:nvSpPr>
        <p:spPr bwMode="auto">
          <a:xfrm>
            <a:off x="4143375" y="5357813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solidFill>
                  <a:srgbClr val="800000"/>
                </a:solidFill>
              </a:rPr>
              <a:t>Είτε δημιουργούμε εμείς τη συνάρτηση</a:t>
            </a:r>
          </a:p>
        </p:txBody>
      </p:sp>
      <p:sp>
        <p:nvSpPr>
          <p:cNvPr id="21522" name="23 - Έλλειψη"/>
          <p:cNvSpPr>
            <a:spLocks noChangeArrowheads="1"/>
          </p:cNvSpPr>
          <p:nvPr/>
        </p:nvSpPr>
        <p:spPr bwMode="auto">
          <a:xfrm>
            <a:off x="5715000" y="2500313"/>
            <a:ext cx="1643063" cy="1285875"/>
          </a:xfrm>
          <a:prstGeom prst="ellipse">
            <a:avLst/>
          </a:prstGeom>
          <a:noFill/>
          <a:ln w="19050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l-GR" b="1">
              <a:solidFill>
                <a:srgbClr val="800000"/>
              </a:solidFill>
            </a:endParaRPr>
          </a:p>
        </p:txBody>
      </p:sp>
      <p:cxnSp>
        <p:nvCxnSpPr>
          <p:cNvPr id="21523" name="24 - Ευθύγραμμο βέλος σύνδεσης"/>
          <p:cNvCxnSpPr>
            <a:cxnSpLocks noChangeShapeType="1"/>
            <a:stCxn id="21521" idx="0"/>
          </p:cNvCxnSpPr>
          <p:nvPr/>
        </p:nvCxnSpPr>
        <p:spPr bwMode="auto">
          <a:xfrm rot="5400000" flipH="1" flipV="1">
            <a:off x="4822031" y="4107657"/>
            <a:ext cx="1571625" cy="928688"/>
          </a:xfrm>
          <a:prstGeom prst="straightConnector1">
            <a:avLst/>
          </a:prstGeom>
          <a:noFill/>
          <a:ln w="9525" algn="ctr">
            <a:solidFill>
              <a:srgbClr val="8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Βασικές Διαδικασίες στο </a:t>
            </a:r>
            <a:r>
              <a:rPr lang="en-US"/>
              <a:t>SPSS</a:t>
            </a:r>
            <a:endParaRPr lang="el-GR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000250"/>
            <a:ext cx="38290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2857500"/>
            <a:ext cx="46434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5 - TextBox"/>
          <p:cNvSpPr txBox="1">
            <a:spLocks noChangeArrowheads="1"/>
          </p:cNvSpPr>
          <p:nvPr/>
        </p:nvSpPr>
        <p:spPr bwMode="auto">
          <a:xfrm>
            <a:off x="357188" y="1500188"/>
            <a:ext cx="7072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solidFill>
                  <a:schemeClr val="tx2"/>
                </a:solidFill>
              </a:rPr>
              <a:t>Μπορούμε να μετατρέψουμε μία ποσοτική μεταβλητή σε κατηγορική</a:t>
            </a:r>
          </a:p>
        </p:txBody>
      </p:sp>
      <p:sp>
        <p:nvSpPr>
          <p:cNvPr id="22534" name="6 - Έλλειψη"/>
          <p:cNvSpPr>
            <a:spLocks noChangeArrowheads="1"/>
          </p:cNvSpPr>
          <p:nvPr/>
        </p:nvSpPr>
        <p:spPr bwMode="auto">
          <a:xfrm>
            <a:off x="1785938" y="2857500"/>
            <a:ext cx="2143125" cy="50006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2535" name="7 - TextBox"/>
          <p:cNvSpPr txBox="1">
            <a:spLocks noChangeArrowheads="1"/>
          </p:cNvSpPr>
          <p:nvPr/>
        </p:nvSpPr>
        <p:spPr bwMode="auto">
          <a:xfrm>
            <a:off x="4429125" y="2000250"/>
            <a:ext cx="4500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>
                <a:solidFill>
                  <a:srgbClr val="FF0000"/>
                </a:solidFill>
              </a:rPr>
              <a:t>Είτε στην ίδια μεταβλητή είτε δημιουργώντας μια καινούργια. </a:t>
            </a:r>
          </a:p>
        </p:txBody>
      </p:sp>
      <p:cxnSp>
        <p:nvCxnSpPr>
          <p:cNvPr id="22536" name="9 - Ευθύγραμμο βέλος σύνδεσης"/>
          <p:cNvCxnSpPr>
            <a:cxnSpLocks noChangeShapeType="1"/>
          </p:cNvCxnSpPr>
          <p:nvPr/>
        </p:nvCxnSpPr>
        <p:spPr bwMode="auto">
          <a:xfrm rot="10800000" flipV="1">
            <a:off x="3714750" y="2428875"/>
            <a:ext cx="714375" cy="5715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Περιεχόμενα Διάλεξης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2100" dirty="0" err="1"/>
              <a:t>Εισαγωγικές</a:t>
            </a:r>
            <a:r>
              <a:rPr lang="en-US" sz="2100" dirty="0"/>
              <a:t> </a:t>
            </a:r>
            <a:r>
              <a:rPr lang="en-US" sz="2100" dirty="0" err="1"/>
              <a:t>Έννοιες</a:t>
            </a:r>
            <a:r>
              <a:rPr lang="en-US" sz="2100" dirty="0"/>
              <a:t> </a:t>
            </a:r>
            <a:r>
              <a:rPr lang="en-US" sz="2100" dirty="0" err="1"/>
              <a:t>στη</a:t>
            </a:r>
            <a:r>
              <a:rPr lang="en-US" sz="2100" dirty="0"/>
              <a:t> </a:t>
            </a:r>
            <a:r>
              <a:rPr lang="en-US" sz="2100" dirty="0" err="1"/>
              <a:t>Στατιστική</a:t>
            </a:r>
            <a:r>
              <a:rPr lang="en-US" sz="2100" dirty="0"/>
              <a:t> </a:t>
            </a:r>
            <a:r>
              <a:rPr lang="en-US" sz="2100" dirty="0" err="1"/>
              <a:t>και</a:t>
            </a:r>
            <a:r>
              <a:rPr lang="en-US" sz="2100" dirty="0"/>
              <a:t> </a:t>
            </a:r>
            <a:r>
              <a:rPr lang="en-US" sz="2100" dirty="0" err="1"/>
              <a:t>Ανασκόπηση</a:t>
            </a:r>
            <a:r>
              <a:rPr lang="en-US" sz="2100" dirty="0"/>
              <a:t> </a:t>
            </a:r>
            <a:r>
              <a:rPr lang="en-US" sz="2100" dirty="0" err="1"/>
              <a:t>των</a:t>
            </a:r>
            <a:r>
              <a:rPr lang="en-US" sz="2100" dirty="0"/>
              <a:t> </a:t>
            </a:r>
            <a:r>
              <a:rPr lang="en-US" sz="2100" dirty="0" err="1"/>
              <a:t>Στατιστικών</a:t>
            </a:r>
            <a:r>
              <a:rPr lang="en-US" sz="2100" dirty="0"/>
              <a:t> </a:t>
            </a:r>
            <a:r>
              <a:rPr lang="en-US" sz="2100" dirty="0" err="1"/>
              <a:t>Μεθόδων</a:t>
            </a:r>
            <a:r>
              <a:rPr lang="el-GR" dirty="0"/>
              <a:t> </a:t>
            </a:r>
            <a:endParaRPr lang="en-US" sz="2100" dirty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l-GR" sz="2100" dirty="0"/>
              <a:t>Βασικές Διαδικασίες στο </a:t>
            </a:r>
            <a:r>
              <a:rPr lang="en-US" sz="2100" dirty="0"/>
              <a:t>SPSS</a:t>
            </a:r>
            <a:endParaRPr lang="el-GR" sz="2100" dirty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l-GR" sz="2100" dirty="0"/>
              <a:t>Ανάλυση Δεδομένων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l-GR" sz="2100" dirty="0"/>
              <a:t>Γραφήματα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l-GR" sz="2100" dirty="0"/>
              <a:t>Έλεγχοι Υποθέσεων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endParaRPr lang="el-GR" sz="2100" dirty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l-GR" sz="2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Βασικές Διαδικασίες στο </a:t>
            </a:r>
            <a:r>
              <a:rPr lang="en-US"/>
              <a:t>SPSS</a:t>
            </a:r>
            <a:endParaRPr lang="el-GR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0"/>
            <a:ext cx="44291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2000250"/>
            <a:ext cx="40005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5 - Έλλειψη"/>
          <p:cNvSpPr>
            <a:spLocks noChangeArrowheads="1"/>
          </p:cNvSpPr>
          <p:nvPr/>
        </p:nvSpPr>
        <p:spPr bwMode="auto">
          <a:xfrm>
            <a:off x="1714500" y="1785938"/>
            <a:ext cx="428625" cy="42862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3558" name="7 - Ευθύγραμμο βέλος σύνδεσης"/>
          <p:cNvCxnSpPr>
            <a:cxnSpLocks noChangeShapeType="1"/>
            <a:stCxn id="23557" idx="4"/>
          </p:cNvCxnSpPr>
          <p:nvPr/>
        </p:nvCxnSpPr>
        <p:spPr bwMode="auto">
          <a:xfrm rot="5400000">
            <a:off x="71438" y="3214688"/>
            <a:ext cx="2857500" cy="8572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3559" name="8 - TextBox"/>
          <p:cNvSpPr txBox="1">
            <a:spLocks noChangeArrowheads="1"/>
          </p:cNvSpPr>
          <p:nvPr/>
        </p:nvSpPr>
        <p:spPr bwMode="auto">
          <a:xfrm>
            <a:off x="357188" y="5143500"/>
            <a:ext cx="2643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0000"/>
                </a:solidFill>
              </a:rPr>
              <a:t>Επιλέγουμε τη μεταβλητή από την οποία θα προέλθει η κατηγορική</a:t>
            </a:r>
          </a:p>
        </p:txBody>
      </p:sp>
      <p:sp>
        <p:nvSpPr>
          <p:cNvPr id="23560" name="10 - Έλλειψη"/>
          <p:cNvSpPr>
            <a:spLocks noChangeArrowheads="1"/>
          </p:cNvSpPr>
          <p:nvPr/>
        </p:nvSpPr>
        <p:spPr bwMode="auto">
          <a:xfrm>
            <a:off x="3571875" y="2000250"/>
            <a:ext cx="642938" cy="357188"/>
          </a:xfrm>
          <a:prstGeom prst="ellipse">
            <a:avLst/>
          </a:prstGeom>
          <a:noFill/>
          <a:ln w="19050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3561" name="11 - Έλλειψη"/>
          <p:cNvSpPr>
            <a:spLocks noChangeArrowheads="1"/>
          </p:cNvSpPr>
          <p:nvPr/>
        </p:nvSpPr>
        <p:spPr bwMode="auto">
          <a:xfrm>
            <a:off x="3571875" y="2500313"/>
            <a:ext cx="857250" cy="285750"/>
          </a:xfrm>
          <a:prstGeom prst="ellipse">
            <a:avLst/>
          </a:prstGeom>
          <a:noFill/>
          <a:ln w="19050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3562" name="14 - Ευθύγραμμο βέλος σύνδεσης"/>
          <p:cNvCxnSpPr>
            <a:cxnSpLocks noChangeShapeType="1"/>
            <a:stCxn id="23560" idx="3"/>
          </p:cNvCxnSpPr>
          <p:nvPr/>
        </p:nvCxnSpPr>
        <p:spPr bwMode="auto">
          <a:xfrm rot="16200000" flipH="1">
            <a:off x="2342357" y="3628231"/>
            <a:ext cx="2838450" cy="192087"/>
          </a:xfrm>
          <a:prstGeom prst="straightConnector1">
            <a:avLst/>
          </a:prstGeom>
          <a:noFill/>
          <a:ln w="9525" algn="ctr">
            <a:solidFill>
              <a:srgbClr val="808000"/>
            </a:solidFill>
            <a:round/>
            <a:headEnd/>
            <a:tailEnd type="arrow" w="med" len="med"/>
          </a:ln>
        </p:spPr>
      </p:cxnSp>
      <p:sp>
        <p:nvSpPr>
          <p:cNvPr id="23563" name="15 - TextBox"/>
          <p:cNvSpPr txBox="1">
            <a:spLocks noChangeArrowheads="1"/>
          </p:cNvSpPr>
          <p:nvPr/>
        </p:nvSpPr>
        <p:spPr bwMode="auto">
          <a:xfrm>
            <a:off x="2786063" y="5072063"/>
            <a:ext cx="2643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Δίνουμε ένα όνομα στη νέα μεταβλητή και μια ετικέτα</a:t>
            </a:r>
          </a:p>
        </p:txBody>
      </p:sp>
      <p:cxnSp>
        <p:nvCxnSpPr>
          <p:cNvPr id="23564" name="16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2940051" y="3940175"/>
            <a:ext cx="2571750" cy="263525"/>
          </a:xfrm>
          <a:prstGeom prst="straightConnector1">
            <a:avLst/>
          </a:prstGeom>
          <a:noFill/>
          <a:ln w="9525" algn="ctr">
            <a:solidFill>
              <a:srgbClr val="808000"/>
            </a:solidFill>
            <a:round/>
            <a:headEnd/>
            <a:tailEnd type="arrow" w="med" len="med"/>
          </a:ln>
        </p:spPr>
      </p:cxnSp>
      <p:sp>
        <p:nvSpPr>
          <p:cNvPr id="23565" name="20 - Έλλειψη"/>
          <p:cNvSpPr>
            <a:spLocks noChangeArrowheads="1"/>
          </p:cNvSpPr>
          <p:nvPr/>
        </p:nvSpPr>
        <p:spPr bwMode="auto">
          <a:xfrm>
            <a:off x="1785938" y="3571875"/>
            <a:ext cx="1285875" cy="428625"/>
          </a:xfrm>
          <a:prstGeom prst="ellipse">
            <a:avLst/>
          </a:prstGeom>
          <a:noFill/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3" name="22 - Ευθύγραμμο βέλος σύνδεσης"/>
          <p:cNvCxnSpPr>
            <a:stCxn id="21" idx="6"/>
          </p:cNvCxnSpPr>
          <p:nvPr/>
        </p:nvCxnSpPr>
        <p:spPr bwMode="auto">
          <a:xfrm flipV="1">
            <a:off x="3071802" y="2571744"/>
            <a:ext cx="1857388" cy="1214446"/>
          </a:xfrm>
          <a:prstGeom prst="straightConnector1">
            <a:avLst/>
          </a:prstGeom>
          <a:ln w="38100" cmpd="thickThin">
            <a:solidFill>
              <a:srgbClr val="0070C0"/>
            </a:solidFill>
            <a:headEnd type="none" w="med" len="med"/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 bwMode="auto">
          <a:xfrm rot="5400000">
            <a:off x="5858678" y="1856570"/>
            <a:ext cx="285752" cy="1588"/>
          </a:xfrm>
          <a:prstGeom prst="straightConnector1">
            <a:avLst/>
          </a:prstGeom>
          <a:ln w="38100" cmpd="thickThin">
            <a:solidFill>
              <a:srgbClr val="0070C0"/>
            </a:solidFill>
            <a:headEnd type="none" w="med" len="med"/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68" name="26 - TextBox"/>
          <p:cNvSpPr txBox="1">
            <a:spLocks noChangeArrowheads="1"/>
          </p:cNvSpPr>
          <p:nvPr/>
        </p:nvSpPr>
        <p:spPr bwMode="auto">
          <a:xfrm>
            <a:off x="5000625" y="1500188"/>
            <a:ext cx="2643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00B0F0"/>
                </a:solidFill>
              </a:rPr>
              <a:t>Ορίζουμε τις κατηγορίες</a:t>
            </a:r>
          </a:p>
        </p:txBody>
      </p:sp>
      <p:sp>
        <p:nvSpPr>
          <p:cNvPr id="23569" name="27 - Έλλειψη"/>
          <p:cNvSpPr>
            <a:spLocks noChangeArrowheads="1"/>
          </p:cNvSpPr>
          <p:nvPr/>
        </p:nvSpPr>
        <p:spPr bwMode="auto">
          <a:xfrm>
            <a:off x="4929188" y="2214563"/>
            <a:ext cx="1285875" cy="3143250"/>
          </a:xfrm>
          <a:prstGeom prst="ellipse">
            <a:avLst/>
          </a:prstGeom>
          <a:noFill/>
          <a:ln w="19050" algn="ctr">
            <a:solidFill>
              <a:srgbClr val="FFC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3570" name="30 - TextBox"/>
          <p:cNvSpPr txBox="1">
            <a:spLocks noChangeArrowheads="1"/>
          </p:cNvSpPr>
          <p:nvPr/>
        </p:nvSpPr>
        <p:spPr bwMode="auto">
          <a:xfrm>
            <a:off x="5000625" y="5572125"/>
            <a:ext cx="4143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C000"/>
                </a:solidFill>
              </a:rPr>
              <a:t>Δηλώνουμε τις </a:t>
            </a:r>
            <a:r>
              <a:rPr lang="el-GR" sz="1200" b="1">
                <a:solidFill>
                  <a:srgbClr val="FFC000"/>
                </a:solidFill>
              </a:rPr>
              <a:t>παλαιές</a:t>
            </a:r>
            <a:r>
              <a:rPr lang="el-GR" sz="1200">
                <a:solidFill>
                  <a:srgbClr val="FFC000"/>
                </a:solidFill>
              </a:rPr>
              <a:t> και τις </a:t>
            </a:r>
            <a:r>
              <a:rPr lang="el-GR" sz="1200" b="1">
                <a:solidFill>
                  <a:srgbClr val="FFC000"/>
                </a:solidFill>
              </a:rPr>
              <a:t>νέες</a:t>
            </a:r>
            <a:r>
              <a:rPr lang="el-GR" sz="1200">
                <a:solidFill>
                  <a:srgbClr val="FFC000"/>
                </a:solidFill>
              </a:rPr>
              <a:t> τιμές της μεταβλητής</a:t>
            </a:r>
          </a:p>
        </p:txBody>
      </p:sp>
      <p:sp>
        <p:nvSpPr>
          <p:cNvPr id="23571" name="31 - Έλλειψη"/>
          <p:cNvSpPr>
            <a:spLocks noChangeArrowheads="1"/>
          </p:cNvSpPr>
          <p:nvPr/>
        </p:nvSpPr>
        <p:spPr bwMode="auto">
          <a:xfrm>
            <a:off x="6500813" y="2286000"/>
            <a:ext cx="1928812" cy="2357438"/>
          </a:xfrm>
          <a:prstGeom prst="ellipse">
            <a:avLst/>
          </a:prstGeom>
          <a:noFill/>
          <a:ln w="19050" algn="ctr">
            <a:solidFill>
              <a:srgbClr val="FFC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3572" name="33 - Ευθύγραμμο βέλος σύνδεσης"/>
          <p:cNvCxnSpPr>
            <a:cxnSpLocks noChangeShapeType="1"/>
          </p:cNvCxnSpPr>
          <p:nvPr/>
        </p:nvCxnSpPr>
        <p:spPr bwMode="auto">
          <a:xfrm>
            <a:off x="5715000" y="5357813"/>
            <a:ext cx="571500" cy="357187"/>
          </a:xfrm>
          <a:prstGeom prst="straightConnector1">
            <a:avLst/>
          </a:prstGeom>
          <a:noFill/>
          <a:ln w="9525" algn="ctr">
            <a:solidFill>
              <a:srgbClr val="FFC000"/>
            </a:solidFill>
            <a:round/>
            <a:headEnd/>
            <a:tailEnd type="arrow" w="med" len="med"/>
          </a:ln>
        </p:spPr>
      </p:cxnSp>
      <p:cxnSp>
        <p:nvCxnSpPr>
          <p:cNvPr id="23573" name="34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6965156" y="4964907"/>
            <a:ext cx="1000125" cy="357188"/>
          </a:xfrm>
          <a:prstGeom prst="straightConnector1">
            <a:avLst/>
          </a:prstGeom>
          <a:noFill/>
          <a:ln w="9525" algn="ctr">
            <a:solidFill>
              <a:srgbClr val="FFC000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Βασικές Διαδικασίες στο </a:t>
            </a:r>
            <a:r>
              <a:rPr lang="en-US"/>
              <a:t>SPSS</a:t>
            </a:r>
            <a:endParaRPr lang="el-GR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571625"/>
            <a:ext cx="40100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1714500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4 - TextBox"/>
          <p:cNvSpPr txBox="1">
            <a:spLocks noChangeArrowheads="1"/>
          </p:cNvSpPr>
          <p:nvPr/>
        </p:nvSpPr>
        <p:spPr bwMode="auto">
          <a:xfrm>
            <a:off x="571500" y="5500688"/>
            <a:ext cx="7143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0000"/>
                </a:solidFill>
              </a:rPr>
              <a:t>Μπορούμε να αντικαταστήσουμε τα </a:t>
            </a:r>
            <a:r>
              <a:rPr lang="en-US" sz="1200">
                <a:solidFill>
                  <a:srgbClr val="FF0000"/>
                </a:solidFill>
              </a:rPr>
              <a:t>Missing Values </a:t>
            </a:r>
            <a:r>
              <a:rPr lang="el-GR" sz="1200">
                <a:solidFill>
                  <a:srgbClr val="FF0000"/>
                </a:solidFill>
              </a:rPr>
              <a:t>με τη μέση τιμή της μεταβλητής (μπορούμε να διαλέξουμε και κάποια από τις υπόλοιπες επιλογές του </a:t>
            </a:r>
            <a:r>
              <a:rPr lang="en-US" sz="1200">
                <a:solidFill>
                  <a:srgbClr val="FF0000"/>
                </a:solidFill>
              </a:rPr>
              <a:t>SPSS</a:t>
            </a:r>
            <a:r>
              <a:rPr lang="el-GR" sz="1200">
                <a:solidFill>
                  <a:srgbClr val="FF0000"/>
                </a:solidFill>
              </a:rPr>
              <a:t>.π.χ. τη διάμεσο) </a:t>
            </a:r>
          </a:p>
        </p:txBody>
      </p:sp>
      <p:cxnSp>
        <p:nvCxnSpPr>
          <p:cNvPr id="24582" name="6 - Ευθύγραμμο βέλος σύνδεσης"/>
          <p:cNvCxnSpPr>
            <a:cxnSpLocks noChangeShapeType="1"/>
          </p:cNvCxnSpPr>
          <p:nvPr/>
        </p:nvCxnSpPr>
        <p:spPr bwMode="auto">
          <a:xfrm rot="5400000" flipH="1" flipV="1">
            <a:off x="1714500" y="4929188"/>
            <a:ext cx="1214437" cy="7143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4583" name="7 - Έλλειψη"/>
          <p:cNvSpPr>
            <a:spLocks noChangeArrowheads="1"/>
          </p:cNvSpPr>
          <p:nvPr/>
        </p:nvSpPr>
        <p:spPr bwMode="auto">
          <a:xfrm>
            <a:off x="6429375" y="3500438"/>
            <a:ext cx="1428750" cy="35718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Ανάλυση Δεδομένων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500188"/>
            <a:ext cx="40005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143375"/>
            <a:ext cx="4071938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5 - TextBox"/>
          <p:cNvSpPr txBox="1">
            <a:spLocks noChangeArrowheads="1"/>
          </p:cNvSpPr>
          <p:nvPr/>
        </p:nvSpPr>
        <p:spPr bwMode="auto">
          <a:xfrm>
            <a:off x="4857750" y="5500688"/>
            <a:ext cx="342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Με την εντολή </a:t>
            </a:r>
            <a:r>
              <a:rPr lang="en-US" sz="1200"/>
              <a:t>Descriptives</a:t>
            </a:r>
            <a:r>
              <a:rPr lang="el-GR" sz="1200"/>
              <a:t> εμφανίζονται τα βασικά περιγραφικά μέτρα για την επιλεγόμενη μεταβλητή</a:t>
            </a:r>
          </a:p>
        </p:txBody>
      </p:sp>
      <p:cxnSp>
        <p:nvCxnSpPr>
          <p:cNvPr id="25606" name="7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2499519" y="4144169"/>
            <a:ext cx="285750" cy="1588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</p:spPr>
      </p:cxnSp>
      <p:cxnSp>
        <p:nvCxnSpPr>
          <p:cNvPr id="25607" name="8 - Ευθύγραμμο βέλος σύνδεσης"/>
          <p:cNvCxnSpPr>
            <a:cxnSpLocks noChangeShapeType="1"/>
          </p:cNvCxnSpPr>
          <p:nvPr/>
        </p:nvCxnSpPr>
        <p:spPr bwMode="auto">
          <a:xfrm rot="5400000" flipH="1" flipV="1">
            <a:off x="4215607" y="3501231"/>
            <a:ext cx="928688" cy="784225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</p:spPr>
      </p:cxnSp>
      <p:pic>
        <p:nvPicPr>
          <p:cNvPr id="2560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1500188"/>
            <a:ext cx="25908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Ανάλυση Δεδομένων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786063"/>
            <a:ext cx="8572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Ανάλυση Δεδομένων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0"/>
            <a:ext cx="4786313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1571625"/>
            <a:ext cx="37861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4 - TextBox"/>
          <p:cNvSpPr txBox="1">
            <a:spLocks noChangeArrowheads="1"/>
          </p:cNvSpPr>
          <p:nvPr/>
        </p:nvSpPr>
        <p:spPr bwMode="auto">
          <a:xfrm>
            <a:off x="5572125" y="485775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Με την εντολή </a:t>
            </a:r>
            <a:r>
              <a:rPr lang="en-US" sz="1200"/>
              <a:t>Frequencies </a:t>
            </a:r>
            <a:r>
              <a:rPr lang="el-GR" sz="1200"/>
              <a:t>παράγουμε στατιστικά μέτρα και γραφήματα για ποσοτικές και κατηγορικές μεταβλητές (μία ή περισσότερες)</a:t>
            </a:r>
          </a:p>
        </p:txBody>
      </p:sp>
      <p:cxnSp>
        <p:nvCxnSpPr>
          <p:cNvPr id="27654" name="6 - Ευθύγραμμο βέλος σύνδεσης"/>
          <p:cNvCxnSpPr>
            <a:cxnSpLocks noChangeShapeType="1"/>
          </p:cNvCxnSpPr>
          <p:nvPr/>
        </p:nvCxnSpPr>
        <p:spPr bwMode="auto">
          <a:xfrm>
            <a:off x="4929188" y="2143125"/>
            <a:ext cx="428625" cy="1588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27655" name="7 - Έλλειψη"/>
          <p:cNvSpPr>
            <a:spLocks noChangeArrowheads="1"/>
          </p:cNvSpPr>
          <p:nvPr/>
        </p:nvSpPr>
        <p:spPr bwMode="auto">
          <a:xfrm>
            <a:off x="8143875" y="1928813"/>
            <a:ext cx="785813" cy="28575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7656" name="8 - Έλλειψη"/>
          <p:cNvSpPr>
            <a:spLocks noChangeArrowheads="1"/>
          </p:cNvSpPr>
          <p:nvPr/>
        </p:nvSpPr>
        <p:spPr bwMode="auto">
          <a:xfrm>
            <a:off x="8143875" y="2214563"/>
            <a:ext cx="785813" cy="214312"/>
          </a:xfrm>
          <a:prstGeom prst="ellips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7657" name="9 - Έλλειψη"/>
          <p:cNvSpPr>
            <a:spLocks noChangeArrowheads="1"/>
          </p:cNvSpPr>
          <p:nvPr/>
        </p:nvSpPr>
        <p:spPr bwMode="auto">
          <a:xfrm>
            <a:off x="8143875" y="2428875"/>
            <a:ext cx="785813" cy="285750"/>
          </a:xfrm>
          <a:prstGeom prst="ellipse">
            <a:avLst/>
          </a:prstGeom>
          <a:noFill/>
          <a:ln w="952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Ανάλυση Δεδομένων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0"/>
            <a:ext cx="3943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1571625"/>
            <a:ext cx="26384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4357688"/>
            <a:ext cx="43576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5 - Έλλειψη"/>
          <p:cNvSpPr>
            <a:spLocks noChangeArrowheads="1"/>
          </p:cNvSpPr>
          <p:nvPr/>
        </p:nvSpPr>
        <p:spPr bwMode="auto">
          <a:xfrm>
            <a:off x="1071563" y="1357313"/>
            <a:ext cx="785812" cy="28575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8679" name="8 - TextBox"/>
          <p:cNvSpPr txBox="1">
            <a:spLocks noChangeArrowheads="1"/>
          </p:cNvSpPr>
          <p:nvPr/>
        </p:nvSpPr>
        <p:spPr bwMode="auto">
          <a:xfrm>
            <a:off x="1285875" y="2500313"/>
            <a:ext cx="285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0000"/>
                </a:solidFill>
              </a:rPr>
              <a:t>Επιλέγουμε τα στατιστικά μέτρα που θα υπολογιστούν για τη μεταβλητή μας</a:t>
            </a:r>
          </a:p>
        </p:txBody>
      </p:sp>
      <p:sp>
        <p:nvSpPr>
          <p:cNvPr id="28680" name="9 - Έλλειψη"/>
          <p:cNvSpPr>
            <a:spLocks noChangeArrowheads="1"/>
          </p:cNvSpPr>
          <p:nvPr/>
        </p:nvSpPr>
        <p:spPr bwMode="auto">
          <a:xfrm>
            <a:off x="6143625" y="1571625"/>
            <a:ext cx="785813" cy="285750"/>
          </a:xfrm>
          <a:prstGeom prst="ellipse">
            <a:avLst/>
          </a:prstGeom>
          <a:noFill/>
          <a:ln w="9525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8681" name="10 - TextBox"/>
          <p:cNvSpPr txBox="1">
            <a:spLocks noChangeArrowheads="1"/>
          </p:cNvSpPr>
          <p:nvPr/>
        </p:nvSpPr>
        <p:spPr bwMode="auto">
          <a:xfrm>
            <a:off x="6215063" y="2071688"/>
            <a:ext cx="2143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00B0F0"/>
                </a:solidFill>
              </a:rPr>
              <a:t>Επιλέγουμε το κατάλληλο για τη μεταβλητή γράφημα</a:t>
            </a:r>
          </a:p>
        </p:txBody>
      </p:sp>
      <p:sp>
        <p:nvSpPr>
          <p:cNvPr id="28682" name="11 - TextBox"/>
          <p:cNvSpPr txBox="1">
            <a:spLocks noChangeArrowheads="1"/>
          </p:cNvSpPr>
          <p:nvPr/>
        </p:nvSpPr>
        <p:spPr bwMode="auto">
          <a:xfrm>
            <a:off x="5715000" y="4929188"/>
            <a:ext cx="2143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Επιλέγουμε το </a:t>
            </a:r>
            <a:r>
              <a:rPr lang="en-US" sz="1200">
                <a:solidFill>
                  <a:srgbClr val="808000"/>
                </a:solidFill>
              </a:rPr>
              <a:t>format</a:t>
            </a:r>
            <a:endParaRPr lang="el-GR" sz="1200">
              <a:solidFill>
                <a:srgbClr val="808000"/>
              </a:solidFill>
              <a:latin typeface="Arial" charset="0"/>
            </a:endParaRPr>
          </a:p>
        </p:txBody>
      </p:sp>
      <p:sp>
        <p:nvSpPr>
          <p:cNvPr id="28683" name="12 - Έλλειψη"/>
          <p:cNvSpPr>
            <a:spLocks noChangeArrowheads="1"/>
          </p:cNvSpPr>
          <p:nvPr/>
        </p:nvSpPr>
        <p:spPr bwMode="auto">
          <a:xfrm>
            <a:off x="2000250" y="4286250"/>
            <a:ext cx="785813" cy="285750"/>
          </a:xfrm>
          <a:prstGeom prst="ellipse">
            <a:avLst/>
          </a:prstGeom>
          <a:noFill/>
          <a:ln w="952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Ανάλυση Δεδομένων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357313"/>
            <a:ext cx="40100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1500188"/>
            <a:ext cx="285750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3857625"/>
            <a:ext cx="2986087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Ανάλυση Δεδομένων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500188"/>
            <a:ext cx="4648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1428750"/>
            <a:ext cx="39433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4071938"/>
            <a:ext cx="26479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5 - TextBox"/>
          <p:cNvSpPr txBox="1">
            <a:spLocks noChangeArrowheads="1"/>
          </p:cNvSpPr>
          <p:nvPr/>
        </p:nvSpPr>
        <p:spPr bwMode="auto">
          <a:xfrm>
            <a:off x="928688" y="4643438"/>
            <a:ext cx="3500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Στις κατηγορικές μεταβλητές επιλέγουμε τον </a:t>
            </a:r>
            <a:r>
              <a:rPr lang="el-GR" sz="1200">
                <a:solidFill>
                  <a:srgbClr val="FF0000"/>
                </a:solidFill>
              </a:rPr>
              <a:t>πίνακα συχνοτήτων</a:t>
            </a:r>
            <a:r>
              <a:rPr lang="el-GR" sz="1200"/>
              <a:t>, ορισμένα μόνο </a:t>
            </a:r>
            <a:r>
              <a:rPr lang="el-GR" sz="1200">
                <a:solidFill>
                  <a:srgbClr val="808000"/>
                </a:solidFill>
              </a:rPr>
              <a:t>στατιστικά μέτρα </a:t>
            </a:r>
            <a:r>
              <a:rPr lang="el-GR" sz="1200"/>
              <a:t>και </a:t>
            </a:r>
            <a:r>
              <a:rPr lang="en-US" sz="1200">
                <a:solidFill>
                  <a:srgbClr val="00B0F0"/>
                </a:solidFill>
              </a:rPr>
              <a:t>Bar chart </a:t>
            </a:r>
            <a:r>
              <a:rPr lang="el-GR" sz="1200">
                <a:solidFill>
                  <a:srgbClr val="00B0F0"/>
                </a:solidFill>
              </a:rPr>
              <a:t>ή </a:t>
            </a:r>
            <a:r>
              <a:rPr lang="en-US" sz="1200">
                <a:solidFill>
                  <a:srgbClr val="00B0F0"/>
                </a:solidFill>
              </a:rPr>
              <a:t>Pie chart</a:t>
            </a:r>
            <a:r>
              <a:rPr lang="en-US" sz="1200"/>
              <a:t>.</a:t>
            </a:r>
            <a:endParaRPr lang="el-GR" sz="1200"/>
          </a:p>
        </p:txBody>
      </p:sp>
      <p:sp>
        <p:nvSpPr>
          <p:cNvPr id="30727" name="6 - Έλλειψη"/>
          <p:cNvSpPr>
            <a:spLocks noChangeArrowheads="1"/>
          </p:cNvSpPr>
          <p:nvPr/>
        </p:nvSpPr>
        <p:spPr bwMode="auto">
          <a:xfrm>
            <a:off x="428625" y="3571875"/>
            <a:ext cx="1571625" cy="2857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0728" name="7 - Έλλειψη"/>
          <p:cNvSpPr>
            <a:spLocks noChangeArrowheads="1"/>
          </p:cNvSpPr>
          <p:nvPr/>
        </p:nvSpPr>
        <p:spPr bwMode="auto">
          <a:xfrm>
            <a:off x="5286375" y="1428750"/>
            <a:ext cx="1571625" cy="285750"/>
          </a:xfrm>
          <a:prstGeom prst="ellipse">
            <a:avLst/>
          </a:prstGeom>
          <a:noFill/>
          <a:ln w="19050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0729" name="8 - Έλλειψη"/>
          <p:cNvSpPr>
            <a:spLocks noChangeArrowheads="1"/>
          </p:cNvSpPr>
          <p:nvPr/>
        </p:nvSpPr>
        <p:spPr bwMode="auto">
          <a:xfrm>
            <a:off x="5857875" y="4572000"/>
            <a:ext cx="1071563" cy="428625"/>
          </a:xfrm>
          <a:prstGeom prst="ellipse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l-GR" b="1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Ανάλυση Δεδομένων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500188"/>
            <a:ext cx="22098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1285875"/>
            <a:ext cx="52673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3071813"/>
            <a:ext cx="38576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8" y="3143250"/>
            <a:ext cx="405606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Ανάλυση Δεδομένων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428750"/>
            <a:ext cx="35750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1571625"/>
            <a:ext cx="45815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4 - TextBox"/>
          <p:cNvSpPr txBox="1">
            <a:spLocks noChangeArrowheads="1"/>
          </p:cNvSpPr>
          <p:nvPr/>
        </p:nvSpPr>
        <p:spPr bwMode="auto">
          <a:xfrm>
            <a:off x="714375" y="5286375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Με την εντολή</a:t>
            </a:r>
            <a:r>
              <a:rPr lang="en-US" sz="1200"/>
              <a:t> Explore</a:t>
            </a:r>
            <a:r>
              <a:rPr lang="el-GR" sz="1200"/>
              <a:t> παράγουμε στατιστικά μέτρα και γραφήματα για το σύνολο των δεδομένων ή για ομάδες παρατηρήσεων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7543800" cy="785813"/>
          </a:xfrm>
        </p:spPr>
        <p:txBody>
          <a:bodyPr/>
          <a:lstStyle/>
          <a:p>
            <a:pPr>
              <a:defRPr/>
            </a:pPr>
            <a:r>
              <a:rPr lang="el-GR" sz="2000" dirty="0">
                <a:latin typeface="+mn-lt"/>
              </a:rPr>
              <a:t>Εισαγωγικές Έννοιες στη Στατιστική &amp; Ανασκόπηση Στατιστικών Μεθόδων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8625" y="1357313"/>
            <a:ext cx="8229600" cy="863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/>
              <a:t>Τύποι Δεδομένων </a:t>
            </a:r>
            <a:r>
              <a:rPr lang="el-GR" sz="2000" b="1"/>
              <a:t>και Κλίμακες Μέτρησης</a:t>
            </a:r>
            <a:r>
              <a:rPr lang="el-GR" sz="2000"/>
              <a:t> </a:t>
            </a:r>
          </a:p>
        </p:txBody>
      </p:sp>
      <p:grpSp>
        <p:nvGrpSpPr>
          <p:cNvPr id="7172" name="Group 6"/>
          <p:cNvGrpSpPr>
            <a:grpSpLocks/>
          </p:cNvGrpSpPr>
          <p:nvPr/>
        </p:nvGrpSpPr>
        <p:grpSpPr bwMode="auto">
          <a:xfrm>
            <a:off x="1428750" y="2071688"/>
            <a:ext cx="5976938" cy="3744912"/>
            <a:chOff x="1620" y="2160"/>
            <a:chExt cx="8835" cy="5728"/>
          </a:xfrm>
        </p:grpSpPr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4410" y="2160"/>
              <a:ext cx="2700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>
                  <a:latin typeface="Garamond" pitchFamily="18" charset="0"/>
                </a:rPr>
                <a:t>Δεδομένα (Data)</a:t>
              </a:r>
              <a:endParaRPr lang="el-GR" b="1"/>
            </a:p>
          </p:txBody>
        </p:sp>
        <p:sp>
          <p:nvSpPr>
            <p:cNvPr id="7176" name="Line 8"/>
            <p:cNvSpPr>
              <a:spLocks noChangeShapeType="1"/>
            </p:cNvSpPr>
            <p:nvPr/>
          </p:nvSpPr>
          <p:spPr bwMode="auto">
            <a:xfrm>
              <a:off x="5700" y="2730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 flipV="1">
              <a:off x="3600" y="3090"/>
              <a:ext cx="4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>
              <a:off x="3600" y="3105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7770" y="3105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2160" y="3583"/>
              <a:ext cx="3030" cy="8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>
                  <a:latin typeface="Garamond" pitchFamily="18" charset="0"/>
                </a:rPr>
                <a:t>Κατηγορικά / Ποιοτικά</a:t>
              </a:r>
            </a:p>
            <a:p>
              <a:pPr algn="ctr"/>
              <a:r>
                <a:rPr lang="el-GR" sz="1200" b="1">
                  <a:latin typeface="Garamond" pitchFamily="18" charset="0"/>
                </a:rPr>
                <a:t>(Categorical / Qualitative)</a:t>
              </a:r>
              <a:endParaRPr lang="el-GR" b="1"/>
            </a:p>
          </p:txBody>
        </p:sp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6255" y="3583"/>
              <a:ext cx="3180" cy="9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>
                  <a:latin typeface="Garamond" pitchFamily="18" charset="0"/>
                </a:rPr>
                <a:t>Ποσοτικά</a:t>
              </a:r>
              <a:r>
                <a:rPr lang="fr-FR" sz="1200" b="1">
                  <a:latin typeface="Garamond" pitchFamily="18" charset="0"/>
                </a:rPr>
                <a:t> / </a:t>
              </a:r>
              <a:r>
                <a:rPr lang="el-GR" sz="1200" b="1">
                  <a:latin typeface="Garamond" pitchFamily="18" charset="0"/>
                </a:rPr>
                <a:t>Αριθμητικά</a:t>
              </a:r>
              <a:endParaRPr lang="fr-FR" sz="1200" b="1">
                <a:latin typeface="Garamond" pitchFamily="18" charset="0"/>
              </a:endParaRPr>
            </a:p>
            <a:p>
              <a:pPr algn="ctr"/>
              <a:r>
                <a:rPr lang="fr-FR" sz="1200" b="1">
                  <a:latin typeface="Garamond" pitchFamily="18" charset="0"/>
                </a:rPr>
                <a:t>(Quantitative / Arithmétique)</a:t>
              </a:r>
              <a:endParaRPr lang="el-GR" sz="1200" b="1">
                <a:latin typeface="Garamond" pitchFamily="18" charset="0"/>
              </a:endParaRPr>
            </a:p>
            <a:p>
              <a:pPr algn="ctr"/>
              <a:r>
                <a:rPr lang="el-GR" sz="1200" b="1">
                  <a:latin typeface="Garamond" pitchFamily="18" charset="0"/>
                </a:rPr>
                <a:t>Scale</a:t>
              </a:r>
              <a:endParaRPr lang="el-GR" b="1"/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>
              <a:off x="3615" y="4455"/>
              <a:ext cx="0" cy="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>
              <a:off x="2595" y="4830"/>
              <a:ext cx="21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>
              <a:off x="2580" y="4845"/>
              <a:ext cx="0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>
              <a:off x="4725" y="4830"/>
              <a:ext cx="0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86" name="Text Box 18"/>
            <p:cNvSpPr txBox="1">
              <a:spLocks noChangeArrowheads="1"/>
            </p:cNvSpPr>
            <p:nvPr/>
          </p:nvSpPr>
          <p:spPr bwMode="auto">
            <a:xfrm>
              <a:off x="1620" y="5293"/>
              <a:ext cx="1980" cy="8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>
                  <a:latin typeface="Garamond" pitchFamily="18" charset="0"/>
                </a:rPr>
                <a:t>Ονομαστικές</a:t>
              </a:r>
            </a:p>
            <a:p>
              <a:pPr algn="ctr"/>
              <a:r>
                <a:rPr lang="el-GR" sz="1200" b="1">
                  <a:latin typeface="Garamond" pitchFamily="18" charset="0"/>
                </a:rPr>
                <a:t>(Nominal)</a:t>
              </a:r>
              <a:endParaRPr lang="el-GR" b="1"/>
            </a:p>
          </p:txBody>
        </p:sp>
        <p:sp>
          <p:nvSpPr>
            <p:cNvPr id="7187" name="Text Box 19"/>
            <p:cNvSpPr txBox="1">
              <a:spLocks noChangeArrowheads="1"/>
            </p:cNvSpPr>
            <p:nvPr/>
          </p:nvSpPr>
          <p:spPr bwMode="auto">
            <a:xfrm>
              <a:off x="3750" y="5278"/>
              <a:ext cx="1980" cy="8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>
                  <a:latin typeface="Garamond" pitchFamily="18" charset="0"/>
                </a:rPr>
                <a:t>Διατάξιμες</a:t>
              </a:r>
            </a:p>
            <a:p>
              <a:pPr algn="ctr"/>
              <a:r>
                <a:rPr lang="el-GR" sz="1200" b="1">
                  <a:latin typeface="Garamond" pitchFamily="18" charset="0"/>
                </a:rPr>
                <a:t>(Ordinal)</a:t>
              </a:r>
              <a:endParaRPr lang="el-GR" b="1"/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>
              <a:off x="7845" y="4530"/>
              <a:ext cx="0" cy="3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>
              <a:off x="6825" y="4845"/>
              <a:ext cx="21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>
              <a:off x="6810" y="4860"/>
              <a:ext cx="0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>
              <a:off x="8955" y="4845"/>
              <a:ext cx="0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5850" y="5308"/>
              <a:ext cx="1980" cy="8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>
                  <a:latin typeface="Garamond" pitchFamily="18" charset="0"/>
                </a:rPr>
                <a:t>Κλίμακα Λόγου</a:t>
              </a:r>
            </a:p>
            <a:p>
              <a:pPr algn="ctr"/>
              <a:r>
                <a:rPr lang="el-GR" sz="1200" b="1">
                  <a:latin typeface="Garamond" pitchFamily="18" charset="0"/>
                </a:rPr>
                <a:t>(Ratio Scale)</a:t>
              </a:r>
              <a:endParaRPr lang="el-GR" b="1"/>
            </a:p>
          </p:txBody>
        </p:sp>
        <p:sp>
          <p:nvSpPr>
            <p:cNvPr id="7193" name="Text Box 25"/>
            <p:cNvSpPr txBox="1">
              <a:spLocks noChangeArrowheads="1"/>
            </p:cNvSpPr>
            <p:nvPr/>
          </p:nvSpPr>
          <p:spPr bwMode="auto">
            <a:xfrm>
              <a:off x="7980" y="5293"/>
              <a:ext cx="2475" cy="8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>
                  <a:latin typeface="Garamond" pitchFamily="18" charset="0"/>
                </a:rPr>
                <a:t>Κλίμακα Διαστήματος</a:t>
              </a:r>
            </a:p>
            <a:p>
              <a:pPr algn="ctr"/>
              <a:r>
                <a:rPr lang="el-GR" sz="1200" b="1">
                  <a:latin typeface="Garamond" pitchFamily="18" charset="0"/>
                </a:rPr>
                <a:t>(Interval Scale)</a:t>
              </a:r>
              <a:endParaRPr lang="el-GR" b="1"/>
            </a:p>
          </p:txBody>
        </p: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6840" y="6180"/>
              <a:ext cx="0" cy="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95" name="Line 27"/>
            <p:cNvSpPr>
              <a:spLocks noChangeShapeType="1"/>
            </p:cNvSpPr>
            <p:nvPr/>
          </p:nvSpPr>
          <p:spPr bwMode="auto">
            <a:xfrm>
              <a:off x="5820" y="6555"/>
              <a:ext cx="21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5805" y="6570"/>
              <a:ext cx="0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97" name="Line 29"/>
            <p:cNvSpPr>
              <a:spLocks noChangeShapeType="1"/>
            </p:cNvSpPr>
            <p:nvPr/>
          </p:nvSpPr>
          <p:spPr bwMode="auto">
            <a:xfrm>
              <a:off x="7950" y="6555"/>
              <a:ext cx="0" cy="4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98" name="Text Box 30"/>
            <p:cNvSpPr txBox="1">
              <a:spLocks noChangeArrowheads="1"/>
            </p:cNvSpPr>
            <p:nvPr/>
          </p:nvSpPr>
          <p:spPr bwMode="auto">
            <a:xfrm>
              <a:off x="4845" y="7018"/>
              <a:ext cx="1980" cy="8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>
                  <a:latin typeface="Garamond" pitchFamily="18" charset="0"/>
                </a:rPr>
                <a:t>Διακριτές</a:t>
              </a:r>
            </a:p>
            <a:p>
              <a:pPr algn="ctr"/>
              <a:r>
                <a:rPr lang="el-GR" sz="1200" b="1">
                  <a:latin typeface="Garamond" pitchFamily="18" charset="0"/>
                </a:rPr>
                <a:t>(Discrete)</a:t>
              </a:r>
              <a:endParaRPr lang="el-GR" b="1"/>
            </a:p>
          </p:txBody>
        </p:sp>
        <p:sp>
          <p:nvSpPr>
            <p:cNvPr id="7199" name="Text Box 31"/>
            <p:cNvSpPr txBox="1">
              <a:spLocks noChangeArrowheads="1"/>
            </p:cNvSpPr>
            <p:nvPr/>
          </p:nvSpPr>
          <p:spPr bwMode="auto">
            <a:xfrm>
              <a:off x="6975" y="7003"/>
              <a:ext cx="1980" cy="8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>
                  <a:latin typeface="Garamond" pitchFamily="18" charset="0"/>
                </a:rPr>
                <a:t>Συνεχείς</a:t>
              </a:r>
            </a:p>
            <a:p>
              <a:pPr algn="ctr"/>
              <a:r>
                <a:rPr lang="el-GR" sz="1200" b="1">
                  <a:latin typeface="Garamond" pitchFamily="18" charset="0"/>
                </a:rPr>
                <a:t>(Continuous)</a:t>
              </a:r>
              <a:endParaRPr lang="el-GR" b="1"/>
            </a:p>
          </p:txBody>
        </p:sp>
      </p:grpSp>
      <p:sp>
        <p:nvSpPr>
          <p:cNvPr id="7173" name="Text Box 31"/>
          <p:cNvSpPr txBox="1">
            <a:spLocks noChangeArrowheads="1"/>
          </p:cNvSpPr>
          <p:nvPr/>
        </p:nvSpPr>
        <p:spPr bwMode="auto">
          <a:xfrm>
            <a:off x="1763713" y="5229225"/>
            <a:ext cx="1441450" cy="3238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>
                <a:solidFill>
                  <a:schemeClr val="tx2"/>
                </a:solidFill>
              </a:rPr>
              <a:t>Κλίμακες </a:t>
            </a:r>
            <a:r>
              <a:rPr lang="en-US" sz="1400">
                <a:solidFill>
                  <a:schemeClr val="tx2"/>
                </a:solidFill>
              </a:rPr>
              <a:t>Likert</a:t>
            </a:r>
            <a:endParaRPr lang="el-GR" sz="1400">
              <a:solidFill>
                <a:schemeClr val="tx2"/>
              </a:solidFill>
            </a:endParaRPr>
          </a:p>
        </p:txBody>
      </p:sp>
      <p:sp>
        <p:nvSpPr>
          <p:cNvPr id="7174" name="Line 32"/>
          <p:cNvSpPr>
            <a:spLocks noChangeShapeType="1"/>
          </p:cNvSpPr>
          <p:nvPr/>
        </p:nvSpPr>
        <p:spPr bwMode="auto">
          <a:xfrm flipV="1">
            <a:off x="2916238" y="4652963"/>
            <a:ext cx="360362" cy="5762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Ανάλυση Δεδομένων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785938"/>
            <a:ext cx="2647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571625"/>
            <a:ext cx="25812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5" y="1571625"/>
            <a:ext cx="28098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7 - Έλλειψη"/>
          <p:cNvSpPr>
            <a:spLocks noChangeArrowheads="1"/>
          </p:cNvSpPr>
          <p:nvPr/>
        </p:nvSpPr>
        <p:spPr bwMode="auto">
          <a:xfrm>
            <a:off x="285750" y="1571625"/>
            <a:ext cx="1571625" cy="2857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3799" name="8 - TextBox"/>
          <p:cNvSpPr txBox="1">
            <a:spLocks noChangeArrowheads="1"/>
          </p:cNvSpPr>
          <p:nvPr/>
        </p:nvSpPr>
        <p:spPr bwMode="auto">
          <a:xfrm>
            <a:off x="500063" y="3929063"/>
            <a:ext cx="1571625" cy="830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Εκτός από τα βασικά στατιστικά μέτρα, μπορούμε να δούμε και τις </a:t>
            </a:r>
            <a:r>
              <a:rPr lang="el-GR" sz="1200">
                <a:solidFill>
                  <a:srgbClr val="FFC000"/>
                </a:solidFill>
              </a:rPr>
              <a:t>ακραίες</a:t>
            </a:r>
            <a:r>
              <a:rPr lang="el-GR" sz="1200"/>
              <a:t> τιμές</a:t>
            </a:r>
          </a:p>
        </p:txBody>
      </p:sp>
      <p:sp>
        <p:nvSpPr>
          <p:cNvPr id="33800" name="9 - Έλλειψη"/>
          <p:cNvSpPr>
            <a:spLocks noChangeArrowheads="1"/>
          </p:cNvSpPr>
          <p:nvPr/>
        </p:nvSpPr>
        <p:spPr bwMode="auto">
          <a:xfrm>
            <a:off x="428625" y="2571750"/>
            <a:ext cx="857250" cy="285750"/>
          </a:xfrm>
          <a:prstGeom prst="ellipse">
            <a:avLst/>
          </a:prstGeom>
          <a:noFill/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3801" name="10 - Έλλειψη"/>
          <p:cNvSpPr>
            <a:spLocks noChangeArrowheads="1"/>
          </p:cNvSpPr>
          <p:nvPr/>
        </p:nvSpPr>
        <p:spPr bwMode="auto">
          <a:xfrm>
            <a:off x="3214688" y="1571625"/>
            <a:ext cx="1357312" cy="285750"/>
          </a:xfrm>
          <a:prstGeom prst="ellipse">
            <a:avLst/>
          </a:prstGeom>
          <a:noFill/>
          <a:ln w="19050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3802" name="11 - TextBox"/>
          <p:cNvSpPr txBox="1">
            <a:spLocks noChangeArrowheads="1"/>
          </p:cNvSpPr>
          <p:nvPr/>
        </p:nvSpPr>
        <p:spPr bwMode="auto">
          <a:xfrm>
            <a:off x="3500438" y="5214938"/>
            <a:ext cx="2714625" cy="646112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Εκτός από γραφήματα στην συγκεκριμένη επιλογή υπάρχει και η εντολή για τον </a:t>
            </a:r>
            <a:r>
              <a:rPr lang="el-GR" sz="1200">
                <a:solidFill>
                  <a:srgbClr val="99FF33"/>
                </a:solidFill>
              </a:rPr>
              <a:t>έλεγχο κανονικότητας</a:t>
            </a:r>
          </a:p>
        </p:txBody>
      </p:sp>
      <p:sp>
        <p:nvSpPr>
          <p:cNvPr id="33803" name="12 - Έλλειψη"/>
          <p:cNvSpPr>
            <a:spLocks noChangeArrowheads="1"/>
          </p:cNvSpPr>
          <p:nvPr/>
        </p:nvSpPr>
        <p:spPr bwMode="auto">
          <a:xfrm>
            <a:off x="3500438" y="3000375"/>
            <a:ext cx="1357312" cy="285750"/>
          </a:xfrm>
          <a:prstGeom prst="ellipse">
            <a:avLst/>
          </a:prstGeom>
          <a:noFill/>
          <a:ln w="1905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3804" name="13 - Έλλειψη"/>
          <p:cNvSpPr>
            <a:spLocks noChangeArrowheads="1"/>
          </p:cNvSpPr>
          <p:nvPr/>
        </p:nvSpPr>
        <p:spPr bwMode="auto">
          <a:xfrm>
            <a:off x="6286500" y="1785938"/>
            <a:ext cx="1357313" cy="285750"/>
          </a:xfrm>
          <a:prstGeom prst="ellipse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3805" name="14 - TextBox"/>
          <p:cNvSpPr txBox="1">
            <a:spLocks noChangeArrowheads="1"/>
          </p:cNvSpPr>
          <p:nvPr/>
        </p:nvSpPr>
        <p:spPr bwMode="auto">
          <a:xfrm>
            <a:off x="6500813" y="3929063"/>
            <a:ext cx="2071687" cy="6461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Ορίζουμε τον τρόπο χειρισμού των </a:t>
            </a:r>
            <a:r>
              <a:rPr lang="en-US" sz="1200"/>
              <a:t>Missing Values</a:t>
            </a:r>
            <a:endParaRPr lang="el-GR" sz="1200">
              <a:solidFill>
                <a:srgbClr val="99FF33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Ανάλυση Δεδομένων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500188"/>
            <a:ext cx="37433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2143125"/>
            <a:ext cx="7543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Ανάλυση Δεδομένων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500188"/>
            <a:ext cx="70675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Ανάλυση Δεδομένων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857375"/>
            <a:ext cx="42830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1857375"/>
            <a:ext cx="44291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5 - Έλλειψη"/>
          <p:cNvSpPr>
            <a:spLocks noChangeArrowheads="1"/>
          </p:cNvSpPr>
          <p:nvPr/>
        </p:nvSpPr>
        <p:spPr bwMode="auto">
          <a:xfrm>
            <a:off x="7715250" y="2286000"/>
            <a:ext cx="500063" cy="35718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36870" name="6 - TextBox"/>
          <p:cNvSpPr txBox="1">
            <a:spLocks noChangeArrowheads="1"/>
          </p:cNvSpPr>
          <p:nvPr/>
        </p:nvSpPr>
        <p:spPr bwMode="auto">
          <a:xfrm>
            <a:off x="6786563" y="5500688"/>
            <a:ext cx="1000125" cy="276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Ακραία τιμή</a:t>
            </a:r>
          </a:p>
        </p:txBody>
      </p:sp>
      <p:sp>
        <p:nvSpPr>
          <p:cNvPr id="36871" name="7 - Έλλειψη"/>
          <p:cNvSpPr>
            <a:spLocks noChangeArrowheads="1"/>
          </p:cNvSpPr>
          <p:nvPr/>
        </p:nvSpPr>
        <p:spPr bwMode="auto">
          <a:xfrm>
            <a:off x="5429250" y="2286000"/>
            <a:ext cx="509588" cy="35718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Ανάλυση Δεδομένων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500188"/>
            <a:ext cx="40147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500188"/>
            <a:ext cx="3929062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4 - TextBox"/>
          <p:cNvSpPr txBox="1">
            <a:spLocks noChangeArrowheads="1"/>
          </p:cNvSpPr>
          <p:nvPr/>
        </p:nvSpPr>
        <p:spPr bwMode="auto">
          <a:xfrm>
            <a:off x="4714875" y="4929188"/>
            <a:ext cx="364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Με την επιλογή </a:t>
            </a:r>
            <a:r>
              <a:rPr lang="en-US" sz="1200"/>
              <a:t>Crosstabs </a:t>
            </a:r>
            <a:r>
              <a:rPr lang="el-GR" sz="1200"/>
              <a:t>παράγουμε δισδιάστατους ή πολυδιάστατους πίνακες συχνοτήτων (Πίνακες Συνάφειας)</a:t>
            </a:r>
          </a:p>
        </p:txBody>
      </p:sp>
      <p:sp>
        <p:nvSpPr>
          <p:cNvPr id="8198" name="5 - Έλλειψη"/>
          <p:cNvSpPr>
            <a:spLocks noChangeArrowheads="1"/>
          </p:cNvSpPr>
          <p:nvPr/>
        </p:nvSpPr>
        <p:spPr bwMode="auto">
          <a:xfrm>
            <a:off x="4786313" y="3857625"/>
            <a:ext cx="1571625" cy="285750"/>
          </a:xfrm>
          <a:prstGeom prst="ellipse">
            <a:avLst/>
          </a:prstGeom>
          <a:noFill/>
          <a:ln w="1905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8199" name="6 - TextBox"/>
          <p:cNvSpPr txBox="1">
            <a:spLocks noChangeArrowheads="1"/>
          </p:cNvSpPr>
          <p:nvPr/>
        </p:nvSpPr>
        <p:spPr bwMode="auto">
          <a:xfrm>
            <a:off x="6357938" y="3786188"/>
            <a:ext cx="23574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100">
                <a:solidFill>
                  <a:srgbClr val="FFC000"/>
                </a:solidFill>
              </a:rPr>
              <a:t>Κατασκευάζουμε ραβδόγραμμα συστάδας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Ανάλυση Δεδομένων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1428750"/>
            <a:ext cx="29241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1571625"/>
            <a:ext cx="26289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571625"/>
            <a:ext cx="221456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88" y="4857750"/>
            <a:ext cx="25717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7 - Έλλειψη"/>
          <p:cNvSpPr>
            <a:spLocks noChangeArrowheads="1"/>
          </p:cNvSpPr>
          <p:nvPr/>
        </p:nvSpPr>
        <p:spPr bwMode="auto">
          <a:xfrm>
            <a:off x="285750" y="1571625"/>
            <a:ext cx="1571625" cy="2857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9224" name="8 - TextBox"/>
          <p:cNvSpPr txBox="1">
            <a:spLocks noChangeArrowheads="1"/>
          </p:cNvSpPr>
          <p:nvPr/>
        </p:nvSpPr>
        <p:spPr bwMode="auto">
          <a:xfrm>
            <a:off x="285750" y="4786313"/>
            <a:ext cx="1571625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Με τις επιλογές </a:t>
            </a:r>
            <a:r>
              <a:rPr lang="en-US" sz="1200"/>
              <a:t>Exact </a:t>
            </a:r>
            <a:r>
              <a:rPr lang="el-GR" sz="1200"/>
              <a:t>και </a:t>
            </a:r>
            <a:r>
              <a:rPr lang="en-US" sz="1200"/>
              <a:t>Statistics </a:t>
            </a:r>
            <a:r>
              <a:rPr lang="el-GR" sz="1200"/>
              <a:t>καθορίζουμε τα τεστ που θα εφαρμόσουμε</a:t>
            </a:r>
          </a:p>
        </p:txBody>
      </p:sp>
      <p:sp>
        <p:nvSpPr>
          <p:cNvPr id="9225" name="9 - Έλλειψη"/>
          <p:cNvSpPr>
            <a:spLocks noChangeArrowheads="1"/>
          </p:cNvSpPr>
          <p:nvPr/>
        </p:nvSpPr>
        <p:spPr bwMode="auto">
          <a:xfrm>
            <a:off x="2786063" y="1571625"/>
            <a:ext cx="1571625" cy="2857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9226" name="10 - TextBox"/>
          <p:cNvSpPr txBox="1">
            <a:spLocks noChangeArrowheads="1"/>
          </p:cNvSpPr>
          <p:nvPr/>
        </p:nvSpPr>
        <p:spPr bwMode="auto">
          <a:xfrm>
            <a:off x="3143250" y="5072063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00B0F0"/>
                </a:solidFill>
              </a:rPr>
              <a:t>Καθορίζουμε τη σειρά των κατηγοριών</a:t>
            </a:r>
          </a:p>
        </p:txBody>
      </p:sp>
      <p:sp>
        <p:nvSpPr>
          <p:cNvPr id="9227" name="11 - Έλλειψη"/>
          <p:cNvSpPr>
            <a:spLocks noChangeArrowheads="1"/>
          </p:cNvSpPr>
          <p:nvPr/>
        </p:nvSpPr>
        <p:spPr bwMode="auto">
          <a:xfrm>
            <a:off x="5715000" y="1357313"/>
            <a:ext cx="1571625" cy="285750"/>
          </a:xfrm>
          <a:prstGeom prst="ellipse">
            <a:avLst/>
          </a:prstGeom>
          <a:noFill/>
          <a:ln w="19050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9228" name="12 - TextBox"/>
          <p:cNvSpPr txBox="1">
            <a:spLocks noChangeArrowheads="1"/>
          </p:cNvSpPr>
          <p:nvPr/>
        </p:nvSpPr>
        <p:spPr bwMode="auto">
          <a:xfrm>
            <a:off x="5500688" y="5143500"/>
            <a:ext cx="3214687" cy="6461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1200" dirty="0"/>
              <a:t>Με την επιλογή </a:t>
            </a:r>
            <a:r>
              <a:rPr lang="en-US" sz="1200" dirty="0"/>
              <a:t>Cell Display  </a:t>
            </a:r>
            <a:r>
              <a:rPr lang="el-GR" sz="1200" dirty="0"/>
              <a:t>καθορίζουμε τα περιγραφικά μέτρα που θα εμφανιστούν στον πίνακα συνάφειας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Ανάλυση Δεδομένων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500188"/>
            <a:ext cx="53816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3000375"/>
            <a:ext cx="71247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Ανάλυση Δεδομένων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428750"/>
            <a:ext cx="59721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</a:p>
        </p:txBody>
      </p:sp>
      <p:sp>
        <p:nvSpPr>
          <p:cNvPr id="12291" name="3 - TextBox"/>
          <p:cNvSpPr txBox="1">
            <a:spLocks noChangeArrowheads="1"/>
          </p:cNvSpPr>
          <p:nvPr/>
        </p:nvSpPr>
        <p:spPr bwMode="auto">
          <a:xfrm>
            <a:off x="6286500" y="2714625"/>
            <a:ext cx="2071688" cy="6461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1200" dirty="0"/>
              <a:t>Από την επιλογή </a:t>
            </a:r>
            <a:r>
              <a:rPr lang="en-US" sz="1200" dirty="0"/>
              <a:t>Graphs </a:t>
            </a:r>
            <a:r>
              <a:rPr lang="el-GR" sz="1200" dirty="0"/>
              <a:t>μπορούμε να παράγουμε γραφήματα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428750"/>
            <a:ext cx="5357813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n-US"/>
              <a:t> – Bar Charts</a:t>
            </a:r>
            <a:endParaRPr lang="el-GR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571750"/>
            <a:ext cx="23225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 flipV="1">
            <a:off x="1714500" y="3000375"/>
            <a:ext cx="647700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084888" y="2276475"/>
            <a:ext cx="3059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200" dirty="0" err="1">
                <a:latin typeface="+mn-lt"/>
              </a:rPr>
              <a:t>Ραβδόγραμμα</a:t>
            </a:r>
            <a:r>
              <a:rPr lang="el-GR" sz="1200" dirty="0">
                <a:latin typeface="+mn-lt"/>
              </a:rPr>
              <a:t> για τη κατηγορική μεταβλητή </a:t>
            </a:r>
            <a:r>
              <a:rPr lang="en-US" sz="1200" dirty="0">
                <a:latin typeface="+mn-lt"/>
              </a:rPr>
              <a:t>age</a:t>
            </a:r>
            <a:endParaRPr lang="el-GR" sz="1200" dirty="0">
              <a:latin typeface="+mn-lt"/>
            </a:endParaRPr>
          </a:p>
        </p:txBody>
      </p:sp>
      <p:pic>
        <p:nvPicPr>
          <p:cNvPr id="1331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1928813"/>
            <a:ext cx="31210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63" y="2928938"/>
            <a:ext cx="3302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5072063" y="3429000"/>
            <a:ext cx="647700" cy="6461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7543800" cy="785812"/>
          </a:xfrm>
        </p:spPr>
        <p:txBody>
          <a:bodyPr/>
          <a:lstStyle/>
          <a:p>
            <a:pPr>
              <a:defRPr/>
            </a:pPr>
            <a:r>
              <a:rPr lang="el-GR" sz="2000" dirty="0">
                <a:latin typeface="+mn-lt"/>
              </a:rPr>
              <a:t>Εισαγωγικές Έννοιες στη Στατιστική &amp; Ανασκόπηση Στατιστικών Μεθόδων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43063"/>
            <a:ext cx="8229600" cy="48958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000" b="1">
                <a:ea typeface="Raavi" pitchFamily="2" charset="0"/>
                <a:cs typeface="Raavi" pitchFamily="2" charset="0"/>
              </a:rPr>
              <a:t>Στατιστικές Μέθοδοι / Τεχνικές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sz="2000" b="1">
              <a:ea typeface="Raavi" pitchFamily="2" charset="0"/>
              <a:cs typeface="Raavi" pitchFamily="2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000">
                <a:ea typeface="Raavi" pitchFamily="2" charset="0"/>
                <a:cs typeface="Raavi" pitchFamily="2" charset="0"/>
              </a:rPr>
              <a:t>	Η επιλογή της κατάλληλης τεχνικής για τη στατιστική ανάλυση εξαρτάται από: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sz="2000">
              <a:ea typeface="Raavi" pitchFamily="2" charset="0"/>
              <a:cs typeface="Raavi" pitchFamily="2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l-GR" sz="2000">
                <a:ea typeface="Raavi" pitchFamily="2" charset="0"/>
                <a:cs typeface="Raavi" pitchFamily="2" charset="0"/>
              </a:rPr>
              <a:t>την κλίμακα μέτρησης στην οποία ανήκει η μεταβλητή ή οι μεταβλητές</a:t>
            </a:r>
          </a:p>
          <a:p>
            <a:pPr lvl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endParaRPr lang="el-GR" sz="2000">
              <a:ea typeface="Raavi" pitchFamily="2" charset="0"/>
              <a:cs typeface="Raavi" pitchFamily="2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l-GR" sz="2000">
                <a:ea typeface="Raavi" pitchFamily="2" charset="0"/>
                <a:cs typeface="Raavi" pitchFamily="2" charset="0"/>
              </a:rPr>
              <a:t>το εάν ισχύουν οι προϋποθέσεις της μεθόδου</a:t>
            </a:r>
          </a:p>
          <a:p>
            <a:pPr lvl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endParaRPr lang="el-GR" sz="2000">
              <a:ea typeface="Raavi" pitchFamily="2" charset="0"/>
              <a:cs typeface="Raavi" pitchFamily="2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l-GR" sz="2000">
                <a:ea typeface="Raavi" pitchFamily="2" charset="0"/>
                <a:cs typeface="Raavi" pitchFamily="2" charset="0"/>
              </a:rPr>
              <a:t>το εάν έχουμε ανεξάρτητα ή εξαρτημένα δείγματα</a:t>
            </a:r>
          </a:p>
          <a:p>
            <a:pPr lvl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endParaRPr lang="el-GR" sz="2000">
              <a:ea typeface="Raavi" pitchFamily="2" charset="0"/>
              <a:cs typeface="Raavi" pitchFamily="2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l-GR" sz="2000">
                <a:ea typeface="Raavi" pitchFamily="2" charset="0"/>
                <a:cs typeface="Raavi" pitchFamily="2" charset="0"/>
              </a:rPr>
              <a:t>το ποια είναι η εξαρτημένη και ποια η ανεξάρτητη μεταβλητή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1285875"/>
            <a:ext cx="3270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n-US"/>
              <a:t> – Bar Charts</a:t>
            </a:r>
            <a:endParaRPr lang="el-GR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428750"/>
            <a:ext cx="24669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6804025" y="1484313"/>
            <a:ext cx="15478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/>
              <a:t>Οι μεταβλητές για τις οποίες θα παρασταθεί σε </a:t>
            </a:r>
            <a:r>
              <a:rPr lang="en-US" sz="1400"/>
              <a:t>bar chart </a:t>
            </a:r>
            <a:r>
              <a:rPr lang="el-GR" sz="1400"/>
              <a:t>η μέση τιμή</a:t>
            </a:r>
          </a:p>
        </p:txBody>
      </p:sp>
      <p:sp>
        <p:nvSpPr>
          <p:cNvPr id="14342" name="Oval 8"/>
          <p:cNvSpPr>
            <a:spLocks noChangeArrowheads="1"/>
          </p:cNvSpPr>
          <p:nvPr/>
        </p:nvSpPr>
        <p:spPr bwMode="auto">
          <a:xfrm>
            <a:off x="4000500" y="1500188"/>
            <a:ext cx="1511300" cy="5762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>
            <a:off x="5795963" y="1700213"/>
            <a:ext cx="9366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344" name="Oval 10"/>
          <p:cNvSpPr>
            <a:spLocks noChangeArrowheads="1"/>
          </p:cNvSpPr>
          <p:nvPr/>
        </p:nvSpPr>
        <p:spPr bwMode="auto">
          <a:xfrm>
            <a:off x="4000500" y="2143125"/>
            <a:ext cx="1511300" cy="576263"/>
          </a:xfrm>
          <a:prstGeom prst="ellipse">
            <a:avLst/>
          </a:prstGeom>
          <a:noFill/>
          <a:ln w="19050">
            <a:solidFill>
              <a:srgbClr val="8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539750" y="5084763"/>
            <a:ext cx="30956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/>
              <a:t>Μπορούμε να αλλάξουμε το στατιστικό μέτρο που θα υπολογίζεται</a:t>
            </a:r>
          </a:p>
        </p:txBody>
      </p:sp>
      <p:sp>
        <p:nvSpPr>
          <p:cNvPr id="14346" name="Line 12"/>
          <p:cNvSpPr>
            <a:spLocks noChangeShapeType="1"/>
          </p:cNvSpPr>
          <p:nvPr/>
        </p:nvSpPr>
        <p:spPr bwMode="auto">
          <a:xfrm flipH="1">
            <a:off x="1979613" y="2636838"/>
            <a:ext cx="2232025" cy="2520950"/>
          </a:xfrm>
          <a:prstGeom prst="line">
            <a:avLst/>
          </a:prstGeom>
          <a:noFill/>
          <a:ln w="9525">
            <a:solidFill>
              <a:srgbClr val="8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1434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3071813"/>
            <a:ext cx="3609975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Oval 14"/>
          <p:cNvSpPr>
            <a:spLocks noChangeArrowheads="1"/>
          </p:cNvSpPr>
          <p:nvPr/>
        </p:nvSpPr>
        <p:spPr bwMode="auto">
          <a:xfrm>
            <a:off x="5286375" y="4071938"/>
            <a:ext cx="576263" cy="792162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2214563"/>
            <a:ext cx="459263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n-US"/>
              <a:t> – Bar Charts</a:t>
            </a:r>
            <a:endParaRPr lang="el-GR"/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684213" y="1628775"/>
          <a:ext cx="2619375" cy="408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ικόνα bitmap" r:id="rId4" imgW="2619048" imgH="4086795" progId="PBrush">
                  <p:embed/>
                </p:oleObj>
              </mc:Choice>
              <mc:Fallback>
                <p:oleObj name="Εικόνα bitmap" r:id="rId4" imgW="2619048" imgH="4086795" progId="PBrus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628775"/>
                        <a:ext cx="2619375" cy="408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Oval 12"/>
          <p:cNvSpPr>
            <a:spLocks noChangeArrowheads="1"/>
          </p:cNvSpPr>
          <p:nvPr/>
        </p:nvSpPr>
        <p:spPr bwMode="auto">
          <a:xfrm>
            <a:off x="611188" y="1989138"/>
            <a:ext cx="2663825" cy="1512887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0" name="Line 13"/>
          <p:cNvSpPr>
            <a:spLocks noChangeShapeType="1"/>
          </p:cNvSpPr>
          <p:nvPr/>
        </p:nvSpPr>
        <p:spPr bwMode="auto">
          <a:xfrm flipV="1">
            <a:off x="3348038" y="1773238"/>
            <a:ext cx="1008062" cy="863600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031" name="Text Box 14"/>
          <p:cNvSpPr txBox="1">
            <a:spLocks noChangeArrowheads="1"/>
          </p:cNvSpPr>
          <p:nvPr/>
        </p:nvSpPr>
        <p:spPr bwMode="auto">
          <a:xfrm>
            <a:off x="4356100" y="1412875"/>
            <a:ext cx="42481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/>
              <a:t>Επιλέγουμε μια σειρά από στατιστικά μέτρα για την κατασκευή των ραβδογραμμάτων των δύο ή περισσότερων μεταβλητών.</a:t>
            </a:r>
          </a:p>
        </p:txBody>
      </p:sp>
      <p:sp>
        <p:nvSpPr>
          <p:cNvPr id="1032" name="Oval 16"/>
          <p:cNvSpPr>
            <a:spLocks noChangeArrowheads="1"/>
          </p:cNvSpPr>
          <p:nvPr/>
        </p:nvSpPr>
        <p:spPr bwMode="auto">
          <a:xfrm>
            <a:off x="4143375" y="3500438"/>
            <a:ext cx="576263" cy="792162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l-GR">
                <a:latin typeface="Arial" charset="0"/>
              </a:rPr>
              <a:t> </a:t>
            </a:r>
            <a:r>
              <a:rPr lang="en-US"/>
              <a:t>– Bar Charts</a:t>
            </a:r>
            <a:endParaRPr lang="el-GR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357188" y="1643063"/>
          <a:ext cx="2552700" cy="343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ικόνα bitmap" r:id="rId3" imgW="2553056" imgH="3438095" progId="PBrush">
                  <p:embed/>
                </p:oleObj>
              </mc:Choice>
              <mc:Fallback>
                <p:oleObj name="Εικόνα bitmap" r:id="rId3" imgW="2553056" imgH="3438095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643063"/>
                        <a:ext cx="2552700" cy="343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1500188"/>
            <a:ext cx="34639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53" name="8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286000" y="3357563"/>
            <a:ext cx="2500313" cy="642937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l-GR">
                <a:latin typeface="Arial" charset="0"/>
              </a:rPr>
              <a:t> </a:t>
            </a:r>
            <a:r>
              <a:rPr lang="en-US"/>
              <a:t>– Bar Charts</a:t>
            </a:r>
            <a:endParaRPr lang="el-GR"/>
          </a:p>
        </p:txBody>
      </p:sp>
      <p:sp>
        <p:nvSpPr>
          <p:cNvPr id="15363" name="5 - TextBox"/>
          <p:cNvSpPr txBox="1">
            <a:spLocks noChangeArrowheads="1"/>
          </p:cNvSpPr>
          <p:nvPr/>
        </p:nvSpPr>
        <p:spPr bwMode="auto">
          <a:xfrm>
            <a:off x="6215063" y="3143250"/>
            <a:ext cx="1857375" cy="6461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Ραβδόγραμμα για το επίπεδο εκπαίδευσης και την ηλικία. 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71625"/>
            <a:ext cx="55324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l-GR">
                <a:latin typeface="Arial" charset="0"/>
              </a:rPr>
              <a:t> </a:t>
            </a:r>
            <a:r>
              <a:rPr lang="en-US"/>
              <a:t>– Bar Charts</a:t>
            </a:r>
            <a:endParaRPr lang="el-GR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571625"/>
            <a:ext cx="25622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1571625"/>
            <a:ext cx="40989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389" name="6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857500" y="3143250"/>
            <a:ext cx="1785938" cy="785813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l-GR">
                <a:latin typeface="Arial" charset="0"/>
              </a:rPr>
              <a:t> </a:t>
            </a:r>
            <a:r>
              <a:rPr lang="en-US"/>
              <a:t>– Bar Charts</a:t>
            </a:r>
            <a:endParaRPr lang="el-GR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500188"/>
            <a:ext cx="59721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5 - TextBox"/>
          <p:cNvSpPr txBox="1">
            <a:spLocks noChangeArrowheads="1"/>
          </p:cNvSpPr>
          <p:nvPr/>
        </p:nvSpPr>
        <p:spPr bwMode="auto">
          <a:xfrm>
            <a:off x="6215063" y="3143250"/>
            <a:ext cx="1857375" cy="8302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Η μέση τιμή για δύο ποσοτικές μεταβλητές ως προς το επίπεδο εκπαίδευσης.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l-GR">
                <a:latin typeface="Arial" charset="0"/>
              </a:rPr>
              <a:t> </a:t>
            </a:r>
            <a:r>
              <a:rPr lang="en-US"/>
              <a:t>– Pie Charts</a:t>
            </a:r>
            <a:endParaRPr lang="el-GR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0"/>
            <a:ext cx="41894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88" y="4357688"/>
            <a:ext cx="25622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1428750"/>
            <a:ext cx="4179888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38" name="6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2035969" y="3607594"/>
            <a:ext cx="2071687" cy="4286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8439" name="7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643313" y="3071813"/>
            <a:ext cx="2786062" cy="20716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l-GR">
                <a:latin typeface="Arial" charset="0"/>
              </a:rPr>
              <a:t> </a:t>
            </a:r>
            <a:r>
              <a:rPr lang="en-US"/>
              <a:t>– Pie Charts</a:t>
            </a:r>
            <a:endParaRPr lang="el-GR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1708150"/>
            <a:ext cx="528637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5 - TextBox"/>
          <p:cNvSpPr txBox="1">
            <a:spLocks noChangeArrowheads="1"/>
          </p:cNvSpPr>
          <p:nvPr/>
        </p:nvSpPr>
        <p:spPr bwMode="auto">
          <a:xfrm>
            <a:off x="6215063" y="3143250"/>
            <a:ext cx="1857375" cy="6461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πίτας για την κατηγορική μεταβλητή Ηλικιακή Κατηγορία.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l-GR">
                <a:latin typeface="Arial" charset="0"/>
              </a:rPr>
              <a:t> </a:t>
            </a:r>
            <a:r>
              <a:rPr lang="en-US"/>
              <a:t>– Boxplot</a:t>
            </a:r>
            <a:endParaRPr lang="el-GR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00188"/>
            <a:ext cx="37941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38" y="4286250"/>
            <a:ext cx="1893887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85" name="4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2321719" y="3964781"/>
            <a:ext cx="2071688" cy="4286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1785938"/>
            <a:ext cx="4043363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87" name="5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286125" y="3286125"/>
            <a:ext cx="2786063" cy="20716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0488" name="7 - Έλλειψη"/>
          <p:cNvSpPr>
            <a:spLocks noChangeArrowheads="1"/>
          </p:cNvSpPr>
          <p:nvPr/>
        </p:nvSpPr>
        <p:spPr bwMode="auto">
          <a:xfrm>
            <a:off x="6357938" y="2000250"/>
            <a:ext cx="1714500" cy="428625"/>
          </a:xfrm>
          <a:prstGeom prst="ellipse">
            <a:avLst/>
          </a:prstGeom>
          <a:noFill/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0489" name="8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4464843" y="3107532"/>
            <a:ext cx="3071813" cy="171450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0490" name="10 - TextBox"/>
          <p:cNvSpPr txBox="1">
            <a:spLocks noChangeArrowheads="1"/>
          </p:cNvSpPr>
          <p:nvPr/>
        </p:nvSpPr>
        <p:spPr bwMode="auto">
          <a:xfrm>
            <a:off x="4071938" y="5500688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C00000"/>
                </a:solidFill>
              </a:rPr>
              <a:t>Η ποσοτική μεταβλητή</a:t>
            </a:r>
          </a:p>
        </p:txBody>
      </p:sp>
      <p:sp>
        <p:nvSpPr>
          <p:cNvPr id="20491" name="11 - Έλλειψη"/>
          <p:cNvSpPr>
            <a:spLocks noChangeArrowheads="1"/>
          </p:cNvSpPr>
          <p:nvPr/>
        </p:nvSpPr>
        <p:spPr bwMode="auto">
          <a:xfrm>
            <a:off x="6429375" y="2357438"/>
            <a:ext cx="1714500" cy="428625"/>
          </a:xfrm>
          <a:prstGeom prst="ellipse">
            <a:avLst/>
          </a:prstGeom>
          <a:noFill/>
          <a:ln w="952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0492" name="12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5715000" y="4071938"/>
            <a:ext cx="2928938" cy="500062"/>
          </a:xfrm>
          <a:prstGeom prst="straightConnector1">
            <a:avLst/>
          </a:prstGeom>
          <a:noFill/>
          <a:ln w="19050" algn="ctr">
            <a:solidFill>
              <a:srgbClr val="808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0493" name="13 - TextBox"/>
          <p:cNvSpPr txBox="1">
            <a:spLocks noChangeArrowheads="1"/>
          </p:cNvSpPr>
          <p:nvPr/>
        </p:nvSpPr>
        <p:spPr bwMode="auto">
          <a:xfrm>
            <a:off x="5857875" y="5786438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Η κατηγορική μεταβλητή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l-GR">
                <a:latin typeface="Arial" charset="0"/>
              </a:rPr>
              <a:t> </a:t>
            </a:r>
            <a:r>
              <a:rPr lang="en-US"/>
              <a:t>– Boxplot</a:t>
            </a:r>
            <a:endParaRPr lang="el-GR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28750"/>
            <a:ext cx="69056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3357563"/>
            <a:ext cx="3700462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6 - TextBox"/>
          <p:cNvSpPr txBox="1">
            <a:spLocks noChangeArrowheads="1"/>
          </p:cNvSpPr>
          <p:nvPr/>
        </p:nvSpPr>
        <p:spPr bwMode="auto">
          <a:xfrm>
            <a:off x="6715125" y="3714750"/>
            <a:ext cx="1857375" cy="8302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πλαισίου απολήξεων της ποσοτικής μεταβλητής ως προς μία κατηγορική.</a:t>
            </a:r>
          </a:p>
        </p:txBody>
      </p:sp>
      <p:sp>
        <p:nvSpPr>
          <p:cNvPr id="21510" name="7 - Έλλειψη"/>
          <p:cNvSpPr>
            <a:spLocks noChangeArrowheads="1"/>
          </p:cNvSpPr>
          <p:nvPr/>
        </p:nvSpPr>
        <p:spPr bwMode="auto">
          <a:xfrm>
            <a:off x="3714750" y="3857625"/>
            <a:ext cx="642938" cy="14287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1511" name="8 - Έλλειψη"/>
          <p:cNvSpPr>
            <a:spLocks noChangeArrowheads="1"/>
          </p:cNvSpPr>
          <p:nvPr/>
        </p:nvSpPr>
        <p:spPr bwMode="auto">
          <a:xfrm>
            <a:off x="3714750" y="5429250"/>
            <a:ext cx="642938" cy="14287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1512" name="9 - Ευθύγραμμο βέλος σύνδεσης"/>
          <p:cNvCxnSpPr>
            <a:cxnSpLocks noChangeShapeType="1"/>
            <a:stCxn id="21510" idx="6"/>
          </p:cNvCxnSpPr>
          <p:nvPr/>
        </p:nvCxnSpPr>
        <p:spPr bwMode="auto">
          <a:xfrm flipV="1">
            <a:off x="4357688" y="3643313"/>
            <a:ext cx="642937" cy="2857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21513" name="10 - Ευθύγραμμο βέλος σύνδεσης"/>
          <p:cNvCxnSpPr>
            <a:cxnSpLocks noChangeShapeType="1"/>
          </p:cNvCxnSpPr>
          <p:nvPr/>
        </p:nvCxnSpPr>
        <p:spPr bwMode="auto">
          <a:xfrm>
            <a:off x="4357688" y="5643563"/>
            <a:ext cx="714375" cy="2857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21514" name="11 - TextBox"/>
          <p:cNvSpPr txBox="1">
            <a:spLocks noChangeArrowheads="1"/>
          </p:cNvSpPr>
          <p:nvPr/>
        </p:nvSpPr>
        <p:spPr bwMode="auto">
          <a:xfrm>
            <a:off x="5000625" y="3500438"/>
            <a:ext cx="1357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0000"/>
                </a:solidFill>
              </a:rPr>
              <a:t>Μέγιστη Τιμή</a:t>
            </a:r>
          </a:p>
        </p:txBody>
      </p:sp>
      <p:sp>
        <p:nvSpPr>
          <p:cNvPr id="21515" name="12 - TextBox"/>
          <p:cNvSpPr txBox="1">
            <a:spLocks noChangeArrowheads="1"/>
          </p:cNvSpPr>
          <p:nvPr/>
        </p:nvSpPr>
        <p:spPr bwMode="auto">
          <a:xfrm>
            <a:off x="5072063" y="5786438"/>
            <a:ext cx="12144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0000"/>
                </a:solidFill>
              </a:rPr>
              <a:t>Ελάχιστη Τιμή</a:t>
            </a:r>
          </a:p>
        </p:txBody>
      </p:sp>
      <p:sp>
        <p:nvSpPr>
          <p:cNvPr id="21516" name="13 - Έλλειψη"/>
          <p:cNvSpPr>
            <a:spLocks noChangeArrowheads="1"/>
          </p:cNvSpPr>
          <p:nvPr/>
        </p:nvSpPr>
        <p:spPr bwMode="auto">
          <a:xfrm>
            <a:off x="3786188" y="4857750"/>
            <a:ext cx="642937" cy="214313"/>
          </a:xfrm>
          <a:prstGeom prst="ellipse">
            <a:avLst/>
          </a:prstGeom>
          <a:noFill/>
          <a:ln w="2857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1517" name="14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4357688" y="4857750"/>
            <a:ext cx="1000125" cy="107950"/>
          </a:xfrm>
          <a:prstGeom prst="straightConnector1">
            <a:avLst/>
          </a:prstGeom>
          <a:noFill/>
          <a:ln w="9525" algn="ctr">
            <a:solidFill>
              <a:srgbClr val="808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21518" name="15 - TextBox"/>
          <p:cNvSpPr txBox="1">
            <a:spLocks noChangeArrowheads="1"/>
          </p:cNvSpPr>
          <p:nvPr/>
        </p:nvSpPr>
        <p:spPr bwMode="auto">
          <a:xfrm>
            <a:off x="5357813" y="4714875"/>
            <a:ext cx="10715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Διάμεσος</a:t>
            </a:r>
          </a:p>
        </p:txBody>
      </p:sp>
      <p:sp>
        <p:nvSpPr>
          <p:cNvPr id="19" name="18 - Έλλειψη"/>
          <p:cNvSpPr/>
          <p:nvPr/>
        </p:nvSpPr>
        <p:spPr bwMode="auto">
          <a:xfrm>
            <a:off x="3714750" y="4214813"/>
            <a:ext cx="571500" cy="250825"/>
          </a:xfrm>
          <a:prstGeom prst="ellipse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l-GR" b="1"/>
          </a:p>
        </p:txBody>
      </p:sp>
      <p:cxnSp>
        <p:nvCxnSpPr>
          <p:cNvPr id="20" name="19 - Ευθύγραμμο βέλος σύνδεσης"/>
          <p:cNvCxnSpPr>
            <a:endCxn id="21" idx="1"/>
          </p:cNvCxnSpPr>
          <p:nvPr/>
        </p:nvCxnSpPr>
        <p:spPr bwMode="auto">
          <a:xfrm flipV="1">
            <a:off x="4357688" y="4071938"/>
            <a:ext cx="714375" cy="2682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1" name="20 - TextBox"/>
          <p:cNvSpPr txBox="1"/>
          <p:nvPr/>
        </p:nvSpPr>
        <p:spPr>
          <a:xfrm>
            <a:off x="5072063" y="3929063"/>
            <a:ext cx="1500187" cy="28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200" dirty="0">
                <a:solidFill>
                  <a:schemeClr val="accent1">
                    <a:lumMod val="50000"/>
                  </a:schemeClr>
                </a:solidFill>
              </a:rPr>
              <a:t>Τρίτο Τεταρτημόριο</a:t>
            </a:r>
          </a:p>
        </p:txBody>
      </p:sp>
      <p:sp>
        <p:nvSpPr>
          <p:cNvPr id="22" name="21 - Έλλειψη"/>
          <p:cNvSpPr/>
          <p:nvPr/>
        </p:nvSpPr>
        <p:spPr bwMode="auto">
          <a:xfrm>
            <a:off x="3714750" y="5143500"/>
            <a:ext cx="642938" cy="142875"/>
          </a:xfrm>
          <a:prstGeom prst="ellipse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l-GR" b="1"/>
          </a:p>
        </p:txBody>
      </p:sp>
      <p:cxnSp>
        <p:nvCxnSpPr>
          <p:cNvPr id="23" name="22 - Ευθύγραμμο βέλος σύνδεσης"/>
          <p:cNvCxnSpPr>
            <a:stCxn id="22" idx="6"/>
            <a:endCxn id="24" idx="1"/>
          </p:cNvCxnSpPr>
          <p:nvPr/>
        </p:nvCxnSpPr>
        <p:spPr bwMode="auto">
          <a:xfrm>
            <a:off x="4357688" y="5214938"/>
            <a:ext cx="785812" cy="666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4" name="23 - TextBox"/>
          <p:cNvSpPr txBox="1"/>
          <p:nvPr/>
        </p:nvSpPr>
        <p:spPr>
          <a:xfrm>
            <a:off x="5143500" y="5143500"/>
            <a:ext cx="17859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200" dirty="0">
                <a:solidFill>
                  <a:schemeClr val="accent1">
                    <a:lumMod val="50000"/>
                  </a:schemeClr>
                </a:solidFill>
              </a:rPr>
              <a:t>Πρώτο Τεταρτημόριο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7543800" cy="1295400"/>
          </a:xfrm>
        </p:spPr>
        <p:txBody>
          <a:bodyPr/>
          <a:lstStyle/>
          <a:p>
            <a:pPr>
              <a:defRPr/>
            </a:pPr>
            <a:r>
              <a:rPr lang="el-GR" sz="2000" dirty="0">
                <a:latin typeface="+mn-lt"/>
              </a:rPr>
              <a:t>Εισαγωγικές Έννοιες στη Στατιστική &amp; Ανασκόπηση Στατιστικών Μεθόδων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8218488" cy="4857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000" b="1"/>
              <a:t>Παραδείγματα Στατιστικών Μεθόδων/Τεχνικών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sz="2000" b="1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205038"/>
            <a:ext cx="7993063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l-GR">
                <a:latin typeface="Arial" charset="0"/>
              </a:rPr>
              <a:t> </a:t>
            </a:r>
            <a:r>
              <a:rPr lang="en-US"/>
              <a:t>– Boxplot</a:t>
            </a:r>
            <a:endParaRPr lang="el-GR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4071938"/>
            <a:ext cx="214312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500188"/>
            <a:ext cx="37941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533" name="4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1571626" y="4071937"/>
            <a:ext cx="2857500" cy="7143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8" y="1571625"/>
            <a:ext cx="4279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535" name="5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928938" y="3714750"/>
            <a:ext cx="2786062" cy="20716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2536" name="8 - Έλλειψη"/>
          <p:cNvSpPr>
            <a:spLocks noChangeArrowheads="1"/>
          </p:cNvSpPr>
          <p:nvPr/>
        </p:nvSpPr>
        <p:spPr bwMode="auto">
          <a:xfrm>
            <a:off x="6215063" y="1857375"/>
            <a:ext cx="1714500" cy="428625"/>
          </a:xfrm>
          <a:prstGeom prst="ellipse">
            <a:avLst/>
          </a:prstGeom>
          <a:noFill/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2537" name="9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4286250" y="3143250"/>
            <a:ext cx="3214688" cy="1500188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2538" name="10 - TextBox"/>
          <p:cNvSpPr txBox="1">
            <a:spLocks noChangeArrowheads="1"/>
          </p:cNvSpPr>
          <p:nvPr/>
        </p:nvSpPr>
        <p:spPr bwMode="auto">
          <a:xfrm>
            <a:off x="4071938" y="5500688"/>
            <a:ext cx="2500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C00000"/>
                </a:solidFill>
              </a:rPr>
              <a:t>Ορίζουμε τις ποσοτικές μεταβλητές</a:t>
            </a:r>
          </a:p>
        </p:txBody>
      </p:sp>
      <p:sp>
        <p:nvSpPr>
          <p:cNvPr id="22539" name="11 - Έλλειψη"/>
          <p:cNvSpPr>
            <a:spLocks noChangeArrowheads="1"/>
          </p:cNvSpPr>
          <p:nvPr/>
        </p:nvSpPr>
        <p:spPr bwMode="auto">
          <a:xfrm>
            <a:off x="6143625" y="2857500"/>
            <a:ext cx="1714500" cy="428625"/>
          </a:xfrm>
          <a:prstGeom prst="ellipse">
            <a:avLst/>
          </a:prstGeom>
          <a:noFill/>
          <a:ln w="952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2540" name="12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5893594" y="4321969"/>
            <a:ext cx="2500313" cy="428625"/>
          </a:xfrm>
          <a:prstGeom prst="straightConnector1">
            <a:avLst/>
          </a:prstGeom>
          <a:noFill/>
          <a:ln w="19050" algn="ctr">
            <a:solidFill>
              <a:srgbClr val="808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2541" name="13 - TextBox"/>
          <p:cNvSpPr txBox="1">
            <a:spLocks noChangeArrowheads="1"/>
          </p:cNvSpPr>
          <p:nvPr/>
        </p:nvSpPr>
        <p:spPr bwMode="auto">
          <a:xfrm>
            <a:off x="5857875" y="5786438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Ορίζουμε την κατηγορική μεταβλητή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l-GR">
                <a:latin typeface="Arial" charset="0"/>
              </a:rPr>
              <a:t> </a:t>
            </a:r>
            <a:r>
              <a:rPr lang="en-US"/>
              <a:t>– Boxplot</a:t>
            </a:r>
            <a:endParaRPr lang="el-GR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357313"/>
            <a:ext cx="53816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25" y="2857500"/>
            <a:ext cx="4071938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10 - TextBox"/>
          <p:cNvSpPr txBox="1">
            <a:spLocks noChangeArrowheads="1"/>
          </p:cNvSpPr>
          <p:nvPr/>
        </p:nvSpPr>
        <p:spPr bwMode="auto">
          <a:xfrm>
            <a:off x="6643688" y="3786188"/>
            <a:ext cx="1857375" cy="8302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πλαισίου απολήξεων δύο ποσοτικών μεταβλητών ως προς μία κατηγορική.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l-GR">
                <a:latin typeface="Arial" charset="0"/>
              </a:rPr>
              <a:t> </a:t>
            </a:r>
            <a:r>
              <a:rPr lang="en-US"/>
              <a:t>– Boxplot</a:t>
            </a:r>
            <a:endParaRPr lang="el-GR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500188"/>
            <a:ext cx="37941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4071938"/>
            <a:ext cx="2060575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581" name="6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1678781" y="3464719"/>
            <a:ext cx="2143125" cy="12144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1500188"/>
            <a:ext cx="39116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583" name="7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43188" y="3357563"/>
            <a:ext cx="2786062" cy="20716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4584" name="11 - Έλλειψη"/>
          <p:cNvSpPr>
            <a:spLocks noChangeArrowheads="1"/>
          </p:cNvSpPr>
          <p:nvPr/>
        </p:nvSpPr>
        <p:spPr bwMode="auto">
          <a:xfrm>
            <a:off x="6357938" y="1785938"/>
            <a:ext cx="1714500" cy="285750"/>
          </a:xfrm>
          <a:prstGeom prst="ellipse">
            <a:avLst/>
          </a:prstGeom>
          <a:noFill/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4585" name="12 - Ευθύγραμμο βέλος σύνδεσης"/>
          <p:cNvCxnSpPr>
            <a:cxnSpLocks noChangeShapeType="1"/>
            <a:stCxn id="24584" idx="3"/>
          </p:cNvCxnSpPr>
          <p:nvPr/>
        </p:nvCxnSpPr>
        <p:spPr bwMode="auto">
          <a:xfrm rot="5400000">
            <a:off x="3998119" y="2818607"/>
            <a:ext cx="3398837" cy="182245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4586" name="13 - TextBox"/>
          <p:cNvSpPr txBox="1">
            <a:spLocks noChangeArrowheads="1"/>
          </p:cNvSpPr>
          <p:nvPr/>
        </p:nvSpPr>
        <p:spPr bwMode="auto">
          <a:xfrm>
            <a:off x="3357563" y="5357813"/>
            <a:ext cx="2500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C00000"/>
                </a:solidFill>
              </a:rPr>
              <a:t>Ορίζουμε την ποσοτική μεταβλητή</a:t>
            </a:r>
          </a:p>
        </p:txBody>
      </p:sp>
      <p:sp>
        <p:nvSpPr>
          <p:cNvPr id="24587" name="14 - Έλλειψη"/>
          <p:cNvSpPr>
            <a:spLocks noChangeArrowheads="1"/>
          </p:cNvSpPr>
          <p:nvPr/>
        </p:nvSpPr>
        <p:spPr bwMode="auto">
          <a:xfrm>
            <a:off x="6429375" y="2143125"/>
            <a:ext cx="1714500" cy="214313"/>
          </a:xfrm>
          <a:prstGeom prst="ellipse">
            <a:avLst/>
          </a:prstGeom>
          <a:noFill/>
          <a:ln w="952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4588" name="15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5464969" y="3679032"/>
            <a:ext cx="2928937" cy="285750"/>
          </a:xfrm>
          <a:prstGeom prst="straightConnector1">
            <a:avLst/>
          </a:prstGeom>
          <a:noFill/>
          <a:ln w="19050" algn="ctr">
            <a:solidFill>
              <a:srgbClr val="808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4589" name="16 - TextBox"/>
          <p:cNvSpPr txBox="1">
            <a:spLocks noChangeArrowheads="1"/>
          </p:cNvSpPr>
          <p:nvPr/>
        </p:nvSpPr>
        <p:spPr bwMode="auto">
          <a:xfrm>
            <a:off x="5786438" y="5143500"/>
            <a:ext cx="3357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Ορίζουμε την  πρώτη κατηγορική μεταβλητή</a:t>
            </a:r>
          </a:p>
        </p:txBody>
      </p:sp>
      <p:sp>
        <p:nvSpPr>
          <p:cNvPr id="24590" name="20 - Έλλειψη"/>
          <p:cNvSpPr>
            <a:spLocks noChangeArrowheads="1"/>
          </p:cNvSpPr>
          <p:nvPr/>
        </p:nvSpPr>
        <p:spPr bwMode="auto">
          <a:xfrm>
            <a:off x="6429375" y="2500313"/>
            <a:ext cx="1714500" cy="214312"/>
          </a:xfrm>
          <a:prstGeom prst="ellips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4591" name="21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6072188" y="4000500"/>
            <a:ext cx="3000375" cy="428625"/>
          </a:xfrm>
          <a:prstGeom prst="straightConnector1">
            <a:avLst/>
          </a:prstGeom>
          <a:noFill/>
          <a:ln w="19050" algn="ctr">
            <a:solidFill>
              <a:srgbClr val="FFC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4592" name="22 - TextBox"/>
          <p:cNvSpPr txBox="1">
            <a:spLocks noChangeArrowheads="1"/>
          </p:cNvSpPr>
          <p:nvPr/>
        </p:nvSpPr>
        <p:spPr bwMode="auto">
          <a:xfrm>
            <a:off x="5572125" y="5715000"/>
            <a:ext cx="3357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C000"/>
                </a:solidFill>
              </a:rPr>
              <a:t>Ορίζουμε τη  δεύτερη κατηγορική μεταβλητή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l-GR">
                <a:latin typeface="Arial" charset="0"/>
              </a:rPr>
              <a:t> </a:t>
            </a:r>
            <a:r>
              <a:rPr lang="en-US"/>
              <a:t>– Boxplot</a:t>
            </a:r>
            <a:endParaRPr lang="el-GR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857375"/>
            <a:ext cx="84296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l-GR">
                <a:latin typeface="Arial" charset="0"/>
              </a:rPr>
              <a:t> </a:t>
            </a:r>
            <a:r>
              <a:rPr lang="en-US"/>
              <a:t>– Boxplot</a:t>
            </a:r>
            <a:endParaRPr lang="el-GR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571625"/>
            <a:ext cx="5629275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3 - TextBox"/>
          <p:cNvSpPr txBox="1">
            <a:spLocks noChangeArrowheads="1"/>
          </p:cNvSpPr>
          <p:nvPr/>
        </p:nvSpPr>
        <p:spPr bwMode="auto">
          <a:xfrm>
            <a:off x="6000750" y="3500438"/>
            <a:ext cx="2500313" cy="6461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πλαισίου απολήξεων μίας ποσοτικής μεταβλητής ως προς δύο κατηγορικές.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l-GR">
                <a:latin typeface="Arial" charset="0"/>
              </a:rPr>
              <a:t> </a:t>
            </a:r>
            <a:r>
              <a:rPr lang="en-US"/>
              <a:t>– Error Bar</a:t>
            </a:r>
            <a:endParaRPr lang="el-GR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500188"/>
            <a:ext cx="3648075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13" y="3929063"/>
            <a:ext cx="21018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653" name="4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2107407" y="3321844"/>
            <a:ext cx="1357312" cy="11430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428750"/>
            <a:ext cx="411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655" name="5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43188" y="3143250"/>
            <a:ext cx="2786062" cy="20716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7656" name="9 - Έλλειψη"/>
          <p:cNvSpPr>
            <a:spLocks noChangeArrowheads="1"/>
          </p:cNvSpPr>
          <p:nvPr/>
        </p:nvSpPr>
        <p:spPr bwMode="auto">
          <a:xfrm>
            <a:off x="6286500" y="1643063"/>
            <a:ext cx="1714500" cy="214312"/>
          </a:xfrm>
          <a:prstGeom prst="ellipse">
            <a:avLst/>
          </a:prstGeom>
          <a:noFill/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7657" name="10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3714750" y="2500313"/>
            <a:ext cx="3214687" cy="2071688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7658" name="11 - TextBox"/>
          <p:cNvSpPr txBox="1">
            <a:spLocks noChangeArrowheads="1"/>
          </p:cNvSpPr>
          <p:nvPr/>
        </p:nvSpPr>
        <p:spPr bwMode="auto">
          <a:xfrm>
            <a:off x="3643313" y="5143500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C00000"/>
                </a:solidFill>
              </a:rPr>
              <a:t>Η ποσοτική μεταβλητή</a:t>
            </a:r>
          </a:p>
        </p:txBody>
      </p:sp>
      <p:cxnSp>
        <p:nvCxnSpPr>
          <p:cNvPr id="27659" name="12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5572125" y="3429001"/>
            <a:ext cx="2928937" cy="500062"/>
          </a:xfrm>
          <a:prstGeom prst="straightConnector1">
            <a:avLst/>
          </a:prstGeom>
          <a:noFill/>
          <a:ln w="19050" algn="ctr">
            <a:solidFill>
              <a:srgbClr val="808000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27660" name="13 - TextBox"/>
          <p:cNvSpPr txBox="1">
            <a:spLocks noChangeArrowheads="1"/>
          </p:cNvSpPr>
          <p:nvPr/>
        </p:nvSpPr>
        <p:spPr bwMode="auto">
          <a:xfrm>
            <a:off x="6000750" y="5143500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Η κατηγορική μεταβλητή</a:t>
            </a:r>
          </a:p>
        </p:txBody>
      </p:sp>
      <p:sp>
        <p:nvSpPr>
          <p:cNvPr id="27661" name="15 - Έλλειψη"/>
          <p:cNvSpPr>
            <a:spLocks noChangeArrowheads="1"/>
          </p:cNvSpPr>
          <p:nvPr/>
        </p:nvSpPr>
        <p:spPr bwMode="auto">
          <a:xfrm>
            <a:off x="6357938" y="1928813"/>
            <a:ext cx="1714500" cy="214312"/>
          </a:xfrm>
          <a:prstGeom prst="ellipse">
            <a:avLst/>
          </a:prstGeom>
          <a:noFill/>
          <a:ln w="952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17" name="16 - TextBox"/>
          <p:cNvSpPr txBox="1">
            <a:spLocks noChangeArrowheads="1"/>
          </p:cNvSpPr>
          <p:nvPr/>
        </p:nvSpPr>
        <p:spPr bwMode="auto">
          <a:xfrm>
            <a:off x="4643438" y="5715000"/>
            <a:ext cx="3000375" cy="28575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To Error Bar </a:t>
            </a:r>
            <a:r>
              <a:rPr lang="el-GR" sz="1200" dirty="0"/>
              <a:t>προϋποθέτει Κανονικότητα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l-GR">
                <a:latin typeface="Arial" charset="0"/>
              </a:rPr>
              <a:t> </a:t>
            </a:r>
            <a:r>
              <a:rPr lang="en-US"/>
              <a:t>– Error Bar</a:t>
            </a:r>
            <a:endParaRPr lang="el-GR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785938"/>
            <a:ext cx="539591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4 - Έλλειψη"/>
          <p:cNvSpPr>
            <a:spLocks noChangeArrowheads="1"/>
          </p:cNvSpPr>
          <p:nvPr/>
        </p:nvSpPr>
        <p:spPr bwMode="auto">
          <a:xfrm>
            <a:off x="4714875" y="3071813"/>
            <a:ext cx="642938" cy="35718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sp>
        <p:nvSpPr>
          <p:cNvPr id="28677" name="5 - Έλλειψη"/>
          <p:cNvSpPr>
            <a:spLocks noChangeArrowheads="1"/>
          </p:cNvSpPr>
          <p:nvPr/>
        </p:nvSpPr>
        <p:spPr bwMode="auto">
          <a:xfrm>
            <a:off x="4714875" y="4714875"/>
            <a:ext cx="642938" cy="357188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8678" name="7 - Ευθύγραμμο βέλος σύνδεσης"/>
          <p:cNvCxnSpPr>
            <a:cxnSpLocks noChangeShapeType="1"/>
            <a:stCxn id="28676" idx="6"/>
          </p:cNvCxnSpPr>
          <p:nvPr/>
        </p:nvCxnSpPr>
        <p:spPr bwMode="auto">
          <a:xfrm flipV="1">
            <a:off x="5357813" y="2571750"/>
            <a:ext cx="928687" cy="67786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28679" name="9 - Ευθύγραμμο βέλος σύνδεσης"/>
          <p:cNvCxnSpPr>
            <a:cxnSpLocks noChangeShapeType="1"/>
            <a:endCxn id="28681" idx="1"/>
          </p:cNvCxnSpPr>
          <p:nvPr/>
        </p:nvCxnSpPr>
        <p:spPr bwMode="auto">
          <a:xfrm>
            <a:off x="5357813" y="4965700"/>
            <a:ext cx="928687" cy="3159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28680" name="11 - TextBox"/>
          <p:cNvSpPr txBox="1">
            <a:spLocks noChangeArrowheads="1"/>
          </p:cNvSpPr>
          <p:nvPr/>
        </p:nvSpPr>
        <p:spPr bwMode="auto">
          <a:xfrm>
            <a:off x="6286500" y="2357438"/>
            <a:ext cx="2643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0000"/>
                </a:solidFill>
              </a:rPr>
              <a:t>Άνω όριο Διαστήματος Εμπιστοσύνης</a:t>
            </a:r>
          </a:p>
        </p:txBody>
      </p:sp>
      <p:sp>
        <p:nvSpPr>
          <p:cNvPr id="28681" name="12 - TextBox"/>
          <p:cNvSpPr txBox="1">
            <a:spLocks noChangeArrowheads="1"/>
          </p:cNvSpPr>
          <p:nvPr/>
        </p:nvSpPr>
        <p:spPr bwMode="auto">
          <a:xfrm>
            <a:off x="6286500" y="5143500"/>
            <a:ext cx="2857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FF0000"/>
                </a:solidFill>
              </a:rPr>
              <a:t>Κάτω όριο Διαστήματος Εμπιστοσύνης</a:t>
            </a:r>
          </a:p>
        </p:txBody>
      </p:sp>
      <p:sp>
        <p:nvSpPr>
          <p:cNvPr id="28682" name="15 - Έλλειψη"/>
          <p:cNvSpPr>
            <a:spLocks noChangeArrowheads="1"/>
          </p:cNvSpPr>
          <p:nvPr/>
        </p:nvSpPr>
        <p:spPr bwMode="auto">
          <a:xfrm>
            <a:off x="4714875" y="3857625"/>
            <a:ext cx="642938" cy="357188"/>
          </a:xfrm>
          <a:prstGeom prst="ellipse">
            <a:avLst/>
          </a:prstGeom>
          <a:noFill/>
          <a:ln w="28575" algn="ctr">
            <a:solidFill>
              <a:srgbClr val="808000"/>
            </a:solidFill>
            <a:round/>
            <a:headEnd/>
            <a:tailEnd/>
          </a:ln>
        </p:spPr>
        <p:txBody>
          <a:bodyPr/>
          <a:lstStyle/>
          <a:p>
            <a:endParaRPr lang="el-GR" b="1"/>
          </a:p>
        </p:txBody>
      </p:sp>
      <p:cxnSp>
        <p:nvCxnSpPr>
          <p:cNvPr id="28683" name="16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5357813" y="3929063"/>
            <a:ext cx="1000125" cy="107950"/>
          </a:xfrm>
          <a:prstGeom prst="straightConnector1">
            <a:avLst/>
          </a:prstGeom>
          <a:noFill/>
          <a:ln w="9525" algn="ctr">
            <a:solidFill>
              <a:srgbClr val="808000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28684" name="17 - TextBox"/>
          <p:cNvSpPr txBox="1">
            <a:spLocks noChangeArrowheads="1"/>
          </p:cNvSpPr>
          <p:nvPr/>
        </p:nvSpPr>
        <p:spPr bwMode="auto">
          <a:xfrm>
            <a:off x="6357938" y="3786188"/>
            <a:ext cx="10715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>
                <a:solidFill>
                  <a:srgbClr val="808000"/>
                </a:solidFill>
              </a:rPr>
              <a:t>Μέση Τιμή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l-GR">
                <a:latin typeface="Arial" charset="0"/>
              </a:rPr>
              <a:t> </a:t>
            </a:r>
            <a:r>
              <a:rPr lang="en-US"/>
              <a:t>– Scatter / Dot</a:t>
            </a:r>
            <a:endParaRPr lang="el-GR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428750"/>
            <a:ext cx="40973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4429125"/>
            <a:ext cx="3009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01" name="3 - Ευθύγραμμο βέλος σύνδεσης"/>
          <p:cNvCxnSpPr>
            <a:cxnSpLocks noChangeShapeType="1"/>
          </p:cNvCxnSpPr>
          <p:nvPr/>
        </p:nvCxnSpPr>
        <p:spPr bwMode="auto">
          <a:xfrm rot="10800000" flipV="1">
            <a:off x="1214438" y="3214688"/>
            <a:ext cx="2143125" cy="15716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500188"/>
            <a:ext cx="4125912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03" name="4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43188" y="3643313"/>
            <a:ext cx="2786062" cy="20716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l-GR">
                <a:latin typeface="Arial" charset="0"/>
              </a:rPr>
              <a:t> </a:t>
            </a:r>
            <a:r>
              <a:rPr lang="en-US"/>
              <a:t>– Scatter / Dot</a:t>
            </a:r>
            <a:endParaRPr lang="el-GR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71625"/>
            <a:ext cx="54387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4 - TextBox"/>
          <p:cNvSpPr txBox="1">
            <a:spLocks noChangeArrowheads="1"/>
          </p:cNvSpPr>
          <p:nvPr/>
        </p:nvSpPr>
        <p:spPr bwMode="auto">
          <a:xfrm>
            <a:off x="6000750" y="3500438"/>
            <a:ext cx="2500313" cy="4619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Διασποράς για δύο ποσοτικές μεταβλητές.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l-GR">
                <a:latin typeface="Arial" charset="0"/>
              </a:rPr>
              <a:t> </a:t>
            </a:r>
            <a:r>
              <a:rPr lang="en-US"/>
              <a:t>– Scatter / Dot</a:t>
            </a:r>
            <a:endParaRPr lang="el-GR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428750"/>
            <a:ext cx="40973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4429125"/>
            <a:ext cx="3009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749" name="3 - Ευθύγραμμο βέλος σύνδεσης"/>
          <p:cNvCxnSpPr>
            <a:cxnSpLocks noChangeShapeType="1"/>
          </p:cNvCxnSpPr>
          <p:nvPr/>
        </p:nvCxnSpPr>
        <p:spPr bwMode="auto">
          <a:xfrm rot="10800000" flipV="1">
            <a:off x="1214438" y="3214688"/>
            <a:ext cx="2143125" cy="15716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1750" name="4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43188" y="3643313"/>
            <a:ext cx="2786062" cy="20716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1500188"/>
            <a:ext cx="41513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7543800" cy="1295400"/>
          </a:xfrm>
        </p:spPr>
        <p:txBody>
          <a:bodyPr/>
          <a:lstStyle/>
          <a:p>
            <a:pPr>
              <a:defRPr/>
            </a:pPr>
            <a:r>
              <a:rPr lang="el-GR" sz="2000" dirty="0">
                <a:latin typeface="+mn-lt"/>
              </a:rPr>
              <a:t>Εισαγωγικές Έννοιες στη Στατιστική &amp; Ανασκόπηση Στατιστικών Μεθόδων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755650" y="2565400"/>
          <a:ext cx="7561263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Έγγραφο" r:id="rId3" imgW="5451579" imgH="1606358" progId="Word.Document.8">
                  <p:embed/>
                </p:oleObj>
              </mc:Choice>
              <mc:Fallback>
                <p:oleObj name="Έγγραφο" r:id="rId3" imgW="5451579" imgH="160635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565400"/>
                        <a:ext cx="7561263" cy="277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7427913" cy="341312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000" b="1"/>
              <a:t>Παραδείγματα Στατιστικών Μεθόδων/Τεχνικών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sz="2000" b="1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l-GR">
                <a:latin typeface="Arial" charset="0"/>
              </a:rPr>
              <a:t> </a:t>
            </a:r>
            <a:r>
              <a:rPr lang="en-US"/>
              <a:t>– Scatter / Dot</a:t>
            </a:r>
            <a:endParaRPr lang="el-GR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428750"/>
            <a:ext cx="579437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3 - TextBox"/>
          <p:cNvSpPr txBox="1">
            <a:spLocks noChangeArrowheads="1"/>
          </p:cNvSpPr>
          <p:nvPr/>
        </p:nvSpPr>
        <p:spPr bwMode="auto">
          <a:xfrm>
            <a:off x="6000750" y="3500438"/>
            <a:ext cx="2500313" cy="6461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Διασποράς για δύο ποσοτικές μεταβλητές ως προς μία κατηγορική.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l-GR">
                <a:latin typeface="Arial" charset="0"/>
              </a:rPr>
              <a:t> </a:t>
            </a:r>
            <a:r>
              <a:rPr lang="en-US"/>
              <a:t>– Scatter / Dot</a:t>
            </a:r>
            <a:endParaRPr lang="el-GR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428750"/>
            <a:ext cx="40973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4357688"/>
            <a:ext cx="30003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797" name="3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1928813" y="3357563"/>
            <a:ext cx="1571625" cy="12858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1500188"/>
            <a:ext cx="3856038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799" name="4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2643188" y="3643313"/>
            <a:ext cx="2786062" cy="20716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l-GR">
                <a:latin typeface="Arial" charset="0"/>
              </a:rPr>
              <a:t> </a:t>
            </a:r>
            <a:r>
              <a:rPr lang="en-US"/>
              <a:t>– Scatter / Dot</a:t>
            </a:r>
            <a:endParaRPr lang="el-GR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0"/>
            <a:ext cx="5705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5 - TextBox"/>
          <p:cNvSpPr txBox="1">
            <a:spLocks noChangeArrowheads="1"/>
          </p:cNvSpPr>
          <p:nvPr/>
        </p:nvSpPr>
        <p:spPr bwMode="auto">
          <a:xfrm>
            <a:off x="5715000" y="3357563"/>
            <a:ext cx="2500313" cy="6461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Διάγραμμα Διασποράς των ανά δύο ποσοτικών μεταβλητών ως προς μία κατηγορική.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l-GR">
                <a:latin typeface="Arial" charset="0"/>
              </a:rPr>
              <a:t> </a:t>
            </a:r>
            <a:r>
              <a:rPr lang="en-US"/>
              <a:t>– Histogram</a:t>
            </a:r>
            <a:endParaRPr lang="el-GR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00188"/>
            <a:ext cx="40497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1714500"/>
            <a:ext cx="44497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845" name="3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4000500" y="3143250"/>
            <a:ext cx="1928813" cy="6429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l-GR">
                <a:latin typeface="Arial" charset="0"/>
              </a:rPr>
              <a:t> </a:t>
            </a:r>
            <a:r>
              <a:rPr lang="en-US"/>
              <a:t>– Histogram</a:t>
            </a:r>
            <a:endParaRPr lang="el-GR"/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500188"/>
            <a:ext cx="544353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3 - TextBox"/>
          <p:cNvSpPr txBox="1">
            <a:spLocks noChangeArrowheads="1"/>
          </p:cNvSpPr>
          <p:nvPr/>
        </p:nvSpPr>
        <p:spPr bwMode="auto">
          <a:xfrm>
            <a:off x="5715000" y="3357563"/>
            <a:ext cx="3071813" cy="2762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Ιστόγραμμα μιας ποσοτικής μεταβλητής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l-GR">
                <a:latin typeface="Arial" charset="0"/>
              </a:rPr>
              <a:t> </a:t>
            </a:r>
            <a:r>
              <a:rPr lang="en-US"/>
              <a:t>– Histogram</a:t>
            </a:r>
            <a:endParaRPr lang="el-GR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00188"/>
            <a:ext cx="40497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643063"/>
            <a:ext cx="42227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893" name="3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3929063" y="3143250"/>
            <a:ext cx="1928812" cy="6429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Γραφήματα</a:t>
            </a:r>
            <a:r>
              <a:rPr lang="el-GR">
                <a:latin typeface="Arial" charset="0"/>
              </a:rPr>
              <a:t> </a:t>
            </a:r>
            <a:r>
              <a:rPr lang="en-US"/>
              <a:t>– Histogram</a:t>
            </a:r>
            <a:endParaRPr lang="el-GR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71625"/>
            <a:ext cx="53054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4 - TextBox"/>
          <p:cNvSpPr txBox="1">
            <a:spLocks noChangeArrowheads="1"/>
          </p:cNvSpPr>
          <p:nvPr/>
        </p:nvSpPr>
        <p:spPr bwMode="auto">
          <a:xfrm>
            <a:off x="5715000" y="3357563"/>
            <a:ext cx="3071813" cy="6461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/>
              <a:t>Ιστόγραμμα μιας ποσοτικής μεταβλητής ως προς κάθε κατηγορία της κατηγορικής μεταβλητής.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Έλεγχοι Υποθέσεων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714375" y="1571625"/>
            <a:ext cx="7786688" cy="584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600" dirty="0"/>
              <a:t>Μια  υπόθεση είναι μια αφαιρετική δήλωση της σχέσης μεταξύ δύο ή περισσοτέρων μεταβλητών που μπορούν να μετρηθούν. 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714375" y="2214563"/>
            <a:ext cx="8215313" cy="369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600" dirty="0"/>
              <a:t>Για να ελεγχθούν οι υποθέσεις πρέπει να διαμορφωθούν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l-GR" sz="1600" dirty="0"/>
              <a:t> η Μηδενική Υπόθεση (Η</a:t>
            </a:r>
            <a:r>
              <a:rPr lang="el-GR" sz="1600" baseline="-25000" dirty="0"/>
              <a:t>0</a:t>
            </a:r>
            <a:r>
              <a:rPr lang="el-GR" sz="1600" dirty="0"/>
              <a:t>) και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l-GR" sz="1600" dirty="0"/>
              <a:t> η Εναλλακτική Υπόθεση (Η</a:t>
            </a:r>
            <a:r>
              <a:rPr lang="el-GR" sz="1600" baseline="-25000" dirty="0"/>
              <a:t>1</a:t>
            </a:r>
            <a:r>
              <a:rPr lang="el-GR" sz="1600" dirty="0"/>
              <a:t>)</a:t>
            </a:r>
          </a:p>
          <a:p>
            <a:pPr marL="0" lvl="1">
              <a:defRPr/>
            </a:pPr>
            <a:endParaRPr lang="el-GR" sz="1600" dirty="0"/>
          </a:p>
          <a:p>
            <a:pPr marL="0" lvl="1">
              <a:defRPr/>
            </a:pPr>
            <a:r>
              <a:rPr lang="el-GR" sz="1600" i="1" dirty="0">
                <a:solidFill>
                  <a:schemeClr val="accent1">
                    <a:lumMod val="50000"/>
                  </a:schemeClr>
                </a:solidFill>
              </a:rPr>
              <a:t>Η Μηδενική Υπόθεση ονομάζεται επίσης και «Υπόθεση της μη Διαφοράς»</a:t>
            </a:r>
          </a:p>
          <a:p>
            <a:pPr marL="0" lvl="1">
              <a:defRPr/>
            </a:pPr>
            <a:r>
              <a:rPr lang="el-GR" sz="1600" i="1" dirty="0">
                <a:solidFill>
                  <a:schemeClr val="accent1">
                    <a:lumMod val="50000"/>
                  </a:schemeClr>
                </a:solidFill>
              </a:rPr>
              <a:t>Η Εναλλακτική Υπόθεση είναι η «θετική εκδοχή» της μηδενικής υπόθεσης</a:t>
            </a:r>
          </a:p>
          <a:p>
            <a:pPr marL="0" lvl="1">
              <a:defRPr/>
            </a:pPr>
            <a:endParaRPr lang="el-GR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>
              <a:defRPr/>
            </a:pPr>
            <a:r>
              <a:rPr lang="el-GR" sz="1400" i="1" u="sng" dirty="0"/>
              <a:t>Παράδειγμα</a:t>
            </a:r>
          </a:p>
          <a:p>
            <a:pPr marL="0" lvl="1">
              <a:defRPr/>
            </a:pPr>
            <a:r>
              <a:rPr lang="el-GR" sz="1400" i="1" dirty="0"/>
              <a:t>Η</a:t>
            </a:r>
            <a:r>
              <a:rPr lang="el-GR" sz="1400" i="1" baseline="-25000" dirty="0"/>
              <a:t>0</a:t>
            </a:r>
            <a:r>
              <a:rPr lang="el-GR" sz="1400" i="1" dirty="0"/>
              <a:t>: Δεν υπάρχει διαφορά στη βαθμολογία το μάθημα της Στατιστικής μεταξύ φοιτητών και φοιτητριών  ή </a:t>
            </a:r>
          </a:p>
          <a:p>
            <a:pPr marL="0" lvl="1">
              <a:defRPr/>
            </a:pPr>
            <a:r>
              <a:rPr lang="el-GR" sz="1400" i="1" dirty="0"/>
              <a:t>		Η</a:t>
            </a:r>
            <a:r>
              <a:rPr lang="el-GR" sz="1400" i="1" baseline="-25000" dirty="0"/>
              <a:t>0</a:t>
            </a:r>
            <a:r>
              <a:rPr lang="el-GR" sz="1400" i="1" dirty="0"/>
              <a:t>: </a:t>
            </a:r>
            <a:r>
              <a:rPr lang="el-GR" sz="1400" i="1" dirty="0" err="1"/>
              <a:t>μα=μβ</a:t>
            </a:r>
            <a:endParaRPr lang="el-GR" sz="1400" i="1" dirty="0"/>
          </a:p>
          <a:p>
            <a:pPr marL="0" lvl="1">
              <a:defRPr/>
            </a:pPr>
            <a:r>
              <a:rPr lang="el-GR" sz="1400" i="1" dirty="0"/>
              <a:t>Η</a:t>
            </a:r>
            <a:r>
              <a:rPr lang="el-GR" sz="1400" i="1" baseline="-25000" dirty="0"/>
              <a:t>1</a:t>
            </a:r>
            <a:r>
              <a:rPr lang="el-GR" sz="1400" i="1" dirty="0"/>
              <a:t>: Υπάρχει διαφορά στη βαθμολογία το μάθημα της Στατιστικής μεταξύ φοιτητών και φοιτητριών  ή </a:t>
            </a:r>
          </a:p>
          <a:p>
            <a:pPr marL="0" lvl="1">
              <a:defRPr/>
            </a:pPr>
            <a:r>
              <a:rPr lang="el-GR" sz="1400" i="1" dirty="0"/>
              <a:t>		Η</a:t>
            </a:r>
            <a:r>
              <a:rPr lang="el-GR" sz="1400" i="1" baseline="-25000" dirty="0"/>
              <a:t>0</a:t>
            </a:r>
            <a:r>
              <a:rPr lang="el-GR" sz="1400" i="1" dirty="0"/>
              <a:t>: </a:t>
            </a:r>
            <a:r>
              <a:rPr lang="el-GR" sz="1400" i="1" dirty="0" err="1"/>
              <a:t>μα≠μβ</a:t>
            </a:r>
            <a:endParaRPr lang="el-GR" sz="1400" i="1" dirty="0"/>
          </a:p>
          <a:p>
            <a:pPr marL="0" lvl="1">
              <a:defRPr/>
            </a:pPr>
            <a:endParaRPr lang="el-GR" sz="1400" i="1" dirty="0"/>
          </a:p>
          <a:p>
            <a:pPr marL="0" lvl="1">
              <a:defRPr/>
            </a:pPr>
            <a:endParaRPr lang="el-GR" i="1" dirty="0"/>
          </a:p>
          <a:p>
            <a:pPr marL="0" lvl="1">
              <a:defRPr/>
            </a:pPr>
            <a:endParaRPr lang="el-GR" dirty="0"/>
          </a:p>
        </p:txBody>
      </p:sp>
      <p:sp>
        <p:nvSpPr>
          <p:cNvPr id="39941" name="9 - TextBox"/>
          <p:cNvSpPr txBox="1">
            <a:spLocks noChangeArrowheads="1"/>
          </p:cNvSpPr>
          <p:nvPr/>
        </p:nvSpPr>
        <p:spPr bwMode="auto">
          <a:xfrm>
            <a:off x="714375" y="5286375"/>
            <a:ext cx="7858125" cy="830263"/>
          </a:xfrm>
          <a:prstGeom prst="rect">
            <a:avLst/>
          </a:prstGeom>
          <a:gradFill rotWithShape="1">
            <a:gsLst>
              <a:gs pos="0">
                <a:srgbClr val="747497"/>
              </a:gs>
              <a:gs pos="50000">
                <a:srgbClr val="A8A8DA"/>
              </a:gs>
              <a:gs pos="100000">
                <a:srgbClr val="C8C8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600"/>
              <a:t>Η απόρριψη της Η0 και η αποδοχή της Η1 δε θεωρείται εμπεριστατωμένη απόδειξη ότι η εναλλακτική υπόθεση είναι πράγματι αληθινή, απλώς αποτελεί στοιχείο για την αύξηση της πεποίθησης του ερευνητή ότι η Η1 είναι σωστή.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Έλεγχοι Υποθέσεων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714375" y="1357313"/>
            <a:ext cx="7715250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400" u="sng" dirty="0">
                <a:solidFill>
                  <a:schemeClr val="accent1">
                    <a:lumMod val="50000"/>
                  </a:schemeClr>
                </a:solidFill>
              </a:rPr>
              <a:t>Βήματα Ελέγχων Υποθέσεων</a:t>
            </a:r>
          </a:p>
          <a:p>
            <a:pPr>
              <a:defRPr/>
            </a:pPr>
            <a:endParaRPr lang="el-GR" sz="1400" i="1" dirty="0"/>
          </a:p>
          <a:p>
            <a:pPr>
              <a:defRPr/>
            </a:pPr>
            <a:r>
              <a:rPr lang="el-GR" sz="1400" i="1" dirty="0"/>
              <a:t>Βήμα 1</a:t>
            </a:r>
            <a:r>
              <a:rPr lang="el-GR" sz="1400" i="1" baseline="30000" dirty="0"/>
              <a:t>ο</a:t>
            </a:r>
            <a:r>
              <a:rPr lang="el-GR" sz="1400" i="1" dirty="0"/>
              <a:t> Διατύπωση της Υπόθεσης </a:t>
            </a:r>
          </a:p>
          <a:p>
            <a:pPr>
              <a:defRPr/>
            </a:pPr>
            <a:endParaRPr lang="el-GR" sz="1400" i="1" dirty="0"/>
          </a:p>
          <a:p>
            <a:pPr>
              <a:defRPr/>
            </a:pPr>
            <a:r>
              <a:rPr lang="el-GR" sz="1400" i="1" dirty="0"/>
              <a:t>Βήμα 2</a:t>
            </a:r>
            <a:r>
              <a:rPr lang="el-GR" sz="1400" i="1" baseline="30000" dirty="0"/>
              <a:t>ο</a:t>
            </a:r>
            <a:r>
              <a:rPr lang="el-GR" sz="1400" i="1" dirty="0"/>
              <a:t> Καθορισμός του επιπέδου στατιστικής σημαντικότητας (</a:t>
            </a:r>
            <a:r>
              <a:rPr lang="en-US" sz="1400" i="1" dirty="0"/>
              <a:t>significance level)</a:t>
            </a:r>
            <a:endParaRPr lang="el-GR" sz="1400" i="1" dirty="0"/>
          </a:p>
          <a:p>
            <a:pPr>
              <a:defRPr/>
            </a:pPr>
            <a:endParaRPr lang="el-GR" sz="1400" i="1" dirty="0"/>
          </a:p>
          <a:p>
            <a:pPr>
              <a:defRPr/>
            </a:pPr>
            <a:r>
              <a:rPr lang="el-GR" sz="1400" i="1" dirty="0"/>
              <a:t>Βήμα 3</a:t>
            </a:r>
            <a:r>
              <a:rPr lang="el-GR" sz="1400" i="1" baseline="30000" dirty="0"/>
              <a:t>ο </a:t>
            </a:r>
            <a:r>
              <a:rPr lang="el-GR" sz="1400" i="1" dirty="0"/>
              <a:t>Υπολογισμός του στατιστικού τεστ</a:t>
            </a:r>
            <a:r>
              <a:rPr lang="en-US" sz="1400" i="1" dirty="0"/>
              <a:t> (test statistic)</a:t>
            </a:r>
            <a:endParaRPr lang="el-GR" sz="1400" i="1" dirty="0"/>
          </a:p>
          <a:p>
            <a:pPr>
              <a:defRPr/>
            </a:pPr>
            <a:endParaRPr lang="el-GR" sz="1400" i="1" dirty="0"/>
          </a:p>
          <a:p>
            <a:pPr>
              <a:defRPr/>
            </a:pPr>
            <a:r>
              <a:rPr lang="el-GR" sz="1400" i="1" dirty="0"/>
              <a:t>Βήμα  4</a:t>
            </a:r>
            <a:r>
              <a:rPr lang="el-GR" sz="1400" i="1" baseline="30000" dirty="0"/>
              <a:t>ο </a:t>
            </a:r>
            <a:r>
              <a:rPr lang="el-GR" sz="1400" i="1" dirty="0"/>
              <a:t>Υπολογισμός της κρίσιμης στατιστικής αξίας</a:t>
            </a:r>
            <a:r>
              <a:rPr lang="en-US" sz="1400" i="1" dirty="0"/>
              <a:t> (critical statistical value)</a:t>
            </a:r>
            <a:endParaRPr lang="el-GR" sz="1400" i="1" dirty="0"/>
          </a:p>
          <a:p>
            <a:pPr>
              <a:defRPr/>
            </a:pPr>
            <a:endParaRPr lang="el-GR" sz="1400" i="1" dirty="0"/>
          </a:p>
          <a:p>
            <a:pPr>
              <a:defRPr/>
            </a:pPr>
            <a:r>
              <a:rPr lang="el-GR" sz="1400" i="1" dirty="0"/>
              <a:t>Βήμα 5</a:t>
            </a:r>
            <a:r>
              <a:rPr lang="el-GR" sz="1400" i="1" baseline="30000" dirty="0"/>
              <a:t>ο </a:t>
            </a:r>
            <a:r>
              <a:rPr lang="el-GR" sz="1400" i="1" dirty="0"/>
              <a:t>Σύγκριση του στατιστικού με την κρίσιμη στατιστική αξία</a:t>
            </a:r>
          </a:p>
          <a:p>
            <a:pPr>
              <a:defRPr/>
            </a:pPr>
            <a:endParaRPr lang="el-GR" sz="1400" i="1" dirty="0"/>
          </a:p>
          <a:p>
            <a:pPr>
              <a:defRPr/>
            </a:pPr>
            <a:r>
              <a:rPr lang="el-GR" sz="1400" i="1" dirty="0"/>
              <a:t>Βήμα 6</a:t>
            </a:r>
            <a:r>
              <a:rPr lang="el-GR" sz="1400" i="1" baseline="30000" dirty="0"/>
              <a:t>ο</a:t>
            </a:r>
            <a:r>
              <a:rPr lang="el-GR" sz="1400" i="1" dirty="0"/>
              <a:t> Εξαγωγή συμπεράσματος</a:t>
            </a:r>
            <a:endParaRPr lang="en-US" sz="1400" i="1" dirty="0"/>
          </a:p>
          <a:p>
            <a:pPr>
              <a:buFontTx/>
              <a:buChar char="-"/>
              <a:defRPr/>
            </a:pPr>
            <a:endParaRPr lang="en-US" sz="1400" dirty="0"/>
          </a:p>
          <a:p>
            <a:pPr>
              <a:defRPr/>
            </a:pPr>
            <a:endParaRPr lang="el-GR" sz="1400" dirty="0"/>
          </a:p>
        </p:txBody>
      </p:sp>
      <p:sp>
        <p:nvSpPr>
          <p:cNvPr id="4" name="3 - TextBox"/>
          <p:cNvSpPr txBox="1"/>
          <p:nvPr/>
        </p:nvSpPr>
        <p:spPr>
          <a:xfrm>
            <a:off x="714375" y="4357688"/>
            <a:ext cx="7858125" cy="17843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el-GR" sz="1600" dirty="0"/>
              <a:t>Ο γενικός κανόνας για την απόρριψη ή την αποδοχή της μηδενικής υπόθεσης όταν χρησιμοποιείται η </a:t>
            </a:r>
            <a:r>
              <a:rPr lang="en-US" sz="1600" dirty="0"/>
              <a:t>p-value</a:t>
            </a:r>
            <a:r>
              <a:rPr lang="el-GR" sz="1600" dirty="0"/>
              <a:t> </a:t>
            </a:r>
            <a:r>
              <a:rPr lang="en-US" sz="1600" dirty="0"/>
              <a:t>(</a:t>
            </a:r>
            <a:r>
              <a:rPr lang="el-GR" sz="1600" dirty="0"/>
              <a:t>κρίσιμη στατιστική αξία – </a:t>
            </a:r>
            <a:r>
              <a:rPr lang="en-US" sz="1600" dirty="0"/>
              <a:t>sig.)</a:t>
            </a:r>
            <a:r>
              <a:rPr lang="el-GR" sz="1600" dirty="0"/>
              <a:t> είναι:</a:t>
            </a:r>
          </a:p>
          <a:p>
            <a:pPr algn="just">
              <a:defRPr/>
            </a:pPr>
            <a:endParaRPr lang="el-GR" sz="1600" dirty="0"/>
          </a:p>
          <a:p>
            <a:pPr algn="just">
              <a:defRPr/>
            </a:pPr>
            <a:r>
              <a:rPr lang="el-GR" sz="1600" dirty="0"/>
              <a:t>Εάν </a:t>
            </a:r>
            <a:r>
              <a:rPr lang="en-US" sz="1600" dirty="0"/>
              <a:t>p&gt;0.05 </a:t>
            </a:r>
            <a:r>
              <a:rPr lang="el-GR" sz="1600" dirty="0"/>
              <a:t>η Η</a:t>
            </a:r>
            <a:r>
              <a:rPr lang="el-GR" sz="1600" baseline="-25000" dirty="0"/>
              <a:t>0</a:t>
            </a:r>
            <a:r>
              <a:rPr lang="el-GR" sz="1600" dirty="0"/>
              <a:t> γίνεται αποδεκτή σε επίπεδο σημαντικότητας α=0,05</a:t>
            </a:r>
          </a:p>
          <a:p>
            <a:pPr algn="just">
              <a:defRPr/>
            </a:pPr>
            <a:r>
              <a:rPr lang="el-GR" sz="1600" dirty="0"/>
              <a:t>Εάν </a:t>
            </a:r>
            <a:r>
              <a:rPr lang="en-US" sz="1600" dirty="0"/>
              <a:t>p</a:t>
            </a:r>
            <a:r>
              <a:rPr lang="el-GR" sz="1600" dirty="0"/>
              <a:t>&lt;</a:t>
            </a:r>
            <a:r>
              <a:rPr lang="en-US" sz="1600" dirty="0"/>
              <a:t>0.05 </a:t>
            </a:r>
            <a:r>
              <a:rPr lang="el-GR" sz="1600" dirty="0"/>
              <a:t>η Η</a:t>
            </a:r>
            <a:r>
              <a:rPr lang="el-GR" sz="1600" baseline="-25000" dirty="0"/>
              <a:t>0</a:t>
            </a:r>
            <a:r>
              <a:rPr lang="el-GR" sz="1600" dirty="0"/>
              <a:t> γίνεται απορρίπτεται σε επίπεδο σημαντικότητας α=0,05</a:t>
            </a:r>
          </a:p>
          <a:p>
            <a:pPr algn="just">
              <a:defRPr/>
            </a:pPr>
            <a:endParaRPr lang="el-GR" sz="1600" dirty="0"/>
          </a:p>
          <a:p>
            <a:pPr algn="just">
              <a:defRPr/>
            </a:pPr>
            <a:r>
              <a:rPr lang="el-GR" sz="1400" i="1" dirty="0"/>
              <a:t>Το επίπεδο σημαντικότητας α μπορεί να είναι και διαφορετικό, δηλ. α=0,01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Βασικές Διαδικασίες στο </a:t>
            </a:r>
            <a:r>
              <a:rPr lang="en-US"/>
              <a:t>SPSS</a:t>
            </a:r>
            <a:endParaRPr lang="el-G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SPSS :	Statistical Package for Social Sciences</a:t>
            </a:r>
          </a:p>
          <a:p>
            <a:pPr>
              <a:buFont typeface="Wingdings" pitchFamily="2" charset="2"/>
              <a:buNone/>
            </a:pPr>
            <a:endParaRPr lang="el-GR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755650" y="278130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Έναρξη</a:t>
            </a:r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1619250" y="29972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2339975" y="2781300"/>
            <a:ext cx="251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Όλα τα Προγράμματα</a:t>
            </a:r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4643438" y="29972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5364163" y="27813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SPSS Inc</a:t>
            </a:r>
            <a:endParaRPr lang="el-GR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6372225" y="29972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7092950" y="27813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SPSS 16</a:t>
            </a:r>
            <a:endParaRPr lang="el-GR">
              <a:solidFill>
                <a:srgbClr val="FF3300"/>
              </a:solidFill>
            </a:endParaRPr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755650" y="5445125"/>
            <a:ext cx="6769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i="1"/>
              <a:t>Για τις ανάγκες του μαθήματος θα χρησιμοποιηθεί το </a:t>
            </a:r>
            <a:r>
              <a:rPr lang="en-US" sz="1400" i="1"/>
              <a:t>SPSS 16.</a:t>
            </a:r>
            <a:r>
              <a:rPr lang="el-GR" sz="1400" i="1"/>
              <a:t>  </a:t>
            </a:r>
          </a:p>
        </p:txBody>
      </p:sp>
      <p:pic>
        <p:nvPicPr>
          <p:cNvPr id="1025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355975"/>
            <a:ext cx="16097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3284538"/>
            <a:ext cx="65833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Βασικές Διαδικασίες στο </a:t>
            </a:r>
            <a:r>
              <a:rPr lang="en-US"/>
              <a:t>SPSS</a:t>
            </a:r>
            <a:endParaRPr lang="el-GR"/>
          </a:p>
        </p:txBody>
      </p:sp>
      <p:pic>
        <p:nvPicPr>
          <p:cNvPr id="1126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412875"/>
            <a:ext cx="352901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16"/>
          <p:cNvSpPr txBox="1">
            <a:spLocks noChangeArrowheads="1"/>
          </p:cNvSpPr>
          <p:nvPr/>
        </p:nvSpPr>
        <p:spPr bwMode="auto">
          <a:xfrm>
            <a:off x="755650" y="1773238"/>
            <a:ext cx="295275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/>
              <a:t>Όταν ανοίγουμε το </a:t>
            </a:r>
            <a:r>
              <a:rPr lang="en-US" sz="1600"/>
              <a:t>SPSS</a:t>
            </a:r>
            <a:r>
              <a:rPr lang="el-GR" sz="1600"/>
              <a:t> εμφανίζεται η διπλανή οθόνη. </a:t>
            </a:r>
          </a:p>
          <a:p>
            <a:pPr>
              <a:spcBef>
                <a:spcPct val="50000"/>
              </a:spcBef>
            </a:pPr>
            <a:r>
              <a:rPr lang="el-GR" sz="1600"/>
              <a:t>Μπορούμε να επιλέξουμε να ανοίξουμε ένα </a:t>
            </a:r>
            <a:r>
              <a:rPr lang="el-GR" sz="1600">
                <a:solidFill>
                  <a:srgbClr val="FF3300"/>
                </a:solidFill>
              </a:rPr>
              <a:t>υπάρχον</a:t>
            </a:r>
            <a:r>
              <a:rPr lang="el-GR" sz="1600"/>
              <a:t> </a:t>
            </a:r>
            <a:r>
              <a:rPr lang="el-GR" sz="1600">
                <a:solidFill>
                  <a:srgbClr val="FF3300"/>
                </a:solidFill>
              </a:rPr>
              <a:t>αρχείο.</a:t>
            </a:r>
          </a:p>
          <a:p>
            <a:pPr>
              <a:spcBef>
                <a:spcPct val="50000"/>
              </a:spcBef>
            </a:pPr>
            <a:endParaRPr lang="el-GR" sz="16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1600"/>
              <a:t>Τα αρχεία του </a:t>
            </a:r>
            <a:r>
              <a:rPr lang="en-US" sz="1600"/>
              <a:t>SPSS </a:t>
            </a:r>
            <a:r>
              <a:rPr lang="el-GR" sz="1600"/>
              <a:t>έχουν κατάληξη .</a:t>
            </a:r>
            <a:r>
              <a:rPr lang="en-US" sz="1600"/>
              <a:t>sav. </a:t>
            </a:r>
            <a:endParaRPr lang="el-GR" sz="1600"/>
          </a:p>
          <a:p>
            <a:pPr>
              <a:spcBef>
                <a:spcPct val="50000"/>
              </a:spcBef>
            </a:pPr>
            <a:endParaRPr lang="el-GR" sz="1600"/>
          </a:p>
        </p:txBody>
      </p:sp>
      <p:sp>
        <p:nvSpPr>
          <p:cNvPr id="11269" name="Line 18"/>
          <p:cNvSpPr>
            <a:spLocks noChangeShapeType="1"/>
          </p:cNvSpPr>
          <p:nvPr/>
        </p:nvSpPr>
        <p:spPr bwMode="auto">
          <a:xfrm>
            <a:off x="3563938" y="2781300"/>
            <a:ext cx="20161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/>
              <a:t>Βασικές Διαδικασίες στο </a:t>
            </a:r>
            <a:r>
              <a:rPr lang="en-US"/>
              <a:t>SPSS</a:t>
            </a:r>
            <a:endParaRPr lang="el-GR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755650" y="1773238"/>
            <a:ext cx="712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/>
              <a:t>Εναλλακτικά μπορούμε να εισάγουμε εμείς τα δεδομένα σε ένα </a:t>
            </a:r>
            <a:r>
              <a:rPr lang="el-GR" sz="1600">
                <a:solidFill>
                  <a:srgbClr val="0000CC"/>
                </a:solidFill>
              </a:rPr>
              <a:t>κενό φύλλο</a:t>
            </a:r>
            <a:r>
              <a:rPr lang="el-GR" sz="1600"/>
              <a:t>.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276475"/>
            <a:ext cx="54133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Line 7"/>
          <p:cNvSpPr>
            <a:spLocks noChangeShapeType="1"/>
          </p:cNvSpPr>
          <p:nvPr/>
        </p:nvSpPr>
        <p:spPr bwMode="auto">
          <a:xfrm flipH="1">
            <a:off x="5651500" y="1989138"/>
            <a:ext cx="936625" cy="503237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539750" y="3284538"/>
            <a:ext cx="5256213" cy="144462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6156325" y="3068638"/>
            <a:ext cx="2808288" cy="530225"/>
          </a:xfrm>
          <a:prstGeom prst="rect">
            <a:avLst/>
          </a:prstGeom>
          <a:noFill/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/>
              <a:t>Κάθε γραμμή θα πρέπει να αντιπροσωπεύει μία παρατήρηση</a:t>
            </a:r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 flipH="1">
            <a:off x="5795963" y="3357563"/>
            <a:ext cx="360362" cy="0"/>
          </a:xfrm>
          <a:prstGeom prst="line">
            <a:avLst/>
          </a:prstGeom>
          <a:noFill/>
          <a:ln w="38100" cmpd="dbl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297" name="Rectangle 11"/>
          <p:cNvSpPr>
            <a:spLocks noChangeArrowheads="1"/>
          </p:cNvSpPr>
          <p:nvPr/>
        </p:nvSpPr>
        <p:spPr bwMode="auto">
          <a:xfrm>
            <a:off x="2555875" y="2781300"/>
            <a:ext cx="647700" cy="338455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6011863" y="4437063"/>
            <a:ext cx="2736850" cy="530225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/>
              <a:t>Κάθε στήλη θα πρέπει να αντιπροσωπεύει μία μεταβλητή</a:t>
            </a:r>
          </a:p>
        </p:txBody>
      </p:sp>
      <p:sp>
        <p:nvSpPr>
          <p:cNvPr id="12299" name="Line 13"/>
          <p:cNvSpPr>
            <a:spLocks noChangeShapeType="1"/>
          </p:cNvSpPr>
          <p:nvPr/>
        </p:nvSpPr>
        <p:spPr bwMode="auto">
          <a:xfrm flipH="1" flipV="1">
            <a:off x="3203575" y="4724400"/>
            <a:ext cx="2808288" cy="1588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Στούντιο">
  <a:themeElements>
    <a:clrScheme name="Στούντιο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Στούντιο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lnDef>
  </a:objectDefaults>
  <a:extraClrSchemeLst>
    <a:extraClrScheme>
      <a:clrScheme name="Στούντιο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2016</TotalTime>
  <Words>1719</Words>
  <Application>Microsoft Office PowerPoint</Application>
  <PresentationFormat>Προβολή στην οθόνη (4:3)</PresentationFormat>
  <Paragraphs>323</Paragraphs>
  <Slides>68</Slides>
  <Notes>67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68</vt:i4>
      </vt:variant>
    </vt:vector>
  </HeadingPairs>
  <TitlesOfParts>
    <vt:vector size="77" baseType="lpstr">
      <vt:lpstr>Arial</vt:lpstr>
      <vt:lpstr>Cambria</vt:lpstr>
      <vt:lpstr>Garamond</vt:lpstr>
      <vt:lpstr>Raavi</vt:lpstr>
      <vt:lpstr>Times New Roman</vt:lpstr>
      <vt:lpstr>Wingdings</vt:lpstr>
      <vt:lpstr>Στούντιο</vt:lpstr>
      <vt:lpstr>Έγγραφο</vt:lpstr>
      <vt:lpstr>Εικόνα bitmap</vt:lpstr>
      <vt:lpstr>ΠΑΝΕΠΙΣΤΗΜΙΟ ΔΥΤΙΚΗΣ ΜΑΚΕΔΟΝΙΑΣ ΤΜΗΜΑ ΔΙΟΙΚΗΤΙΚΗΣ ΕΠΙΣΤΗΜΗΣ ΚΑΙ ΤΕΧΝΟΛΟΓΙΑΣ</vt:lpstr>
      <vt:lpstr>Περιεχόμενα Διάλεξης</vt:lpstr>
      <vt:lpstr>Εισαγωγικές Έννοιες στη Στατιστική &amp; Ανασκόπηση Στατιστικών Μεθόδων</vt:lpstr>
      <vt:lpstr>Εισαγωγικές Έννοιες στη Στατιστική &amp; Ανασκόπηση Στατιστικών Μεθόδων</vt:lpstr>
      <vt:lpstr>Εισαγωγικές Έννοιες στη Στατιστική &amp; Ανασκόπηση Στατιστικών Μεθόδων</vt:lpstr>
      <vt:lpstr>Εισαγωγικές Έννοιες στη Στατιστική &amp; Ανασκόπηση Στατιστικών Μεθόδων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Βασικές Διαδικασίες στο SPSS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Ανάλυση Δεδομένων</vt:lpstr>
      <vt:lpstr>Γραφήματα</vt:lpstr>
      <vt:lpstr>Γραφήματα – Bar Charts</vt:lpstr>
      <vt:lpstr>Γραφήματα – Bar Charts</vt:lpstr>
      <vt:lpstr>Γραφήματα – Bar Charts</vt:lpstr>
      <vt:lpstr>Γραφήματα – Bar Charts</vt:lpstr>
      <vt:lpstr>Γραφήματα – Bar Charts</vt:lpstr>
      <vt:lpstr>Γραφήματα – Bar Charts</vt:lpstr>
      <vt:lpstr>Γραφήματα – Bar Charts</vt:lpstr>
      <vt:lpstr>Γραφήματα – Pie Charts</vt:lpstr>
      <vt:lpstr>Γραφήματα – Pie Charts</vt:lpstr>
      <vt:lpstr>Γραφήματα – Boxplot</vt:lpstr>
      <vt:lpstr>Γραφήματα – Boxplot</vt:lpstr>
      <vt:lpstr>Γραφήματα – Boxplot</vt:lpstr>
      <vt:lpstr>Γραφήματα – Boxplot</vt:lpstr>
      <vt:lpstr>Γραφήματα – Boxplot</vt:lpstr>
      <vt:lpstr>Γραφήματα – Boxplot</vt:lpstr>
      <vt:lpstr>Γραφήματα – Boxplot</vt:lpstr>
      <vt:lpstr>Γραφήματα – Error Bar</vt:lpstr>
      <vt:lpstr>Γραφήματα – Error Bar</vt:lpstr>
      <vt:lpstr>Γραφήματα – Scatter / Dot</vt:lpstr>
      <vt:lpstr>Γραφήματα – Scatter / Dot</vt:lpstr>
      <vt:lpstr>Γραφήματα – Scatter / Dot</vt:lpstr>
      <vt:lpstr>Γραφήματα – Scatter / Dot</vt:lpstr>
      <vt:lpstr>Γραφήματα – Scatter / Dot</vt:lpstr>
      <vt:lpstr>Γραφήματα – Scatter / Dot</vt:lpstr>
      <vt:lpstr>Γραφήματα – Histogram</vt:lpstr>
      <vt:lpstr>Γραφήματα – Histogram</vt:lpstr>
      <vt:lpstr>Γραφήματα – Histogram</vt:lpstr>
      <vt:lpstr>Γραφήματα – Histogram</vt:lpstr>
      <vt:lpstr>Έλεγχοι Υποθέσεων</vt:lpstr>
      <vt:lpstr>Έλεγχοι Υποθέσεων</vt:lpstr>
    </vt:vector>
  </TitlesOfParts>
  <Company>University of Aegean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ΑΝΑΛΥΣΗ ΔΕΔΟΜΕΝΩΝ</dc:title>
  <dc:creator>e.gaki</dc:creator>
  <cp:lastModifiedBy>user</cp:lastModifiedBy>
  <cp:revision>140</cp:revision>
  <dcterms:created xsi:type="dcterms:W3CDTF">2009-09-29T10:20:01Z</dcterms:created>
  <dcterms:modified xsi:type="dcterms:W3CDTF">2025-01-08T12:28:43Z</dcterms:modified>
</cp:coreProperties>
</file>