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0"/>
  </p:notesMasterIdLst>
  <p:sldIdLst>
    <p:sldId id="256" r:id="rId2"/>
    <p:sldId id="1316" r:id="rId3"/>
    <p:sldId id="1317" r:id="rId4"/>
    <p:sldId id="1318" r:id="rId5"/>
    <p:sldId id="1383" r:id="rId6"/>
    <p:sldId id="1319" r:id="rId7"/>
    <p:sldId id="1384" r:id="rId8"/>
    <p:sldId id="1385" r:id="rId9"/>
    <p:sldId id="1389" r:id="rId10"/>
    <p:sldId id="1390" r:id="rId11"/>
    <p:sldId id="1386" r:id="rId12"/>
    <p:sldId id="1387" r:id="rId13"/>
    <p:sldId id="1388" r:id="rId14"/>
    <p:sldId id="1320" r:id="rId15"/>
    <p:sldId id="1391" r:id="rId16"/>
    <p:sldId id="1392" r:id="rId17"/>
    <p:sldId id="1393" r:id="rId18"/>
    <p:sldId id="1394" r:id="rId19"/>
    <p:sldId id="1395" r:id="rId20"/>
    <p:sldId id="1396" r:id="rId21"/>
    <p:sldId id="1397" r:id="rId22"/>
    <p:sldId id="1398" r:id="rId23"/>
    <p:sldId id="1399" r:id="rId24"/>
    <p:sldId id="1400" r:id="rId25"/>
    <p:sldId id="1401" r:id="rId26"/>
    <p:sldId id="1402" r:id="rId27"/>
    <p:sldId id="1403" r:id="rId28"/>
    <p:sldId id="1404" r:id="rId29"/>
    <p:sldId id="1405" r:id="rId30"/>
    <p:sldId id="1406" r:id="rId31"/>
    <p:sldId id="1407" r:id="rId32"/>
    <p:sldId id="1408" r:id="rId33"/>
    <p:sldId id="1409" r:id="rId34"/>
    <p:sldId id="1410" r:id="rId35"/>
    <p:sldId id="1411" r:id="rId36"/>
    <p:sldId id="1412" r:id="rId37"/>
    <p:sldId id="1321" r:id="rId38"/>
    <p:sldId id="1413" r:id="rId39"/>
    <p:sldId id="1209" r:id="rId40"/>
    <p:sldId id="1414" r:id="rId41"/>
    <p:sldId id="1415" r:id="rId42"/>
    <p:sldId id="1416" r:id="rId43"/>
    <p:sldId id="1417" r:id="rId44"/>
    <p:sldId id="1264" r:id="rId45"/>
    <p:sldId id="1327" r:id="rId46"/>
    <p:sldId id="1418" r:id="rId47"/>
    <p:sldId id="1419" r:id="rId48"/>
    <p:sldId id="1328" r:id="rId49"/>
    <p:sldId id="1420" r:id="rId50"/>
    <p:sldId id="1421" r:id="rId51"/>
    <p:sldId id="1422" r:id="rId52"/>
    <p:sldId id="1423" r:id="rId53"/>
    <p:sldId id="1424" r:id="rId54"/>
    <p:sldId id="1425" r:id="rId55"/>
    <p:sldId id="1426" r:id="rId56"/>
    <p:sldId id="1427" r:id="rId57"/>
    <p:sldId id="1428" r:id="rId58"/>
    <p:sldId id="1330" r:id="rId59"/>
    <p:sldId id="1331" r:id="rId60"/>
    <p:sldId id="1212" r:id="rId61"/>
    <p:sldId id="1334" r:id="rId62"/>
    <p:sldId id="1335" r:id="rId63"/>
    <p:sldId id="1336" r:id="rId64"/>
    <p:sldId id="1337" r:id="rId65"/>
    <p:sldId id="1265" r:id="rId66"/>
    <p:sldId id="1272" r:id="rId67"/>
    <p:sldId id="1273" r:id="rId68"/>
    <p:sldId id="1274" r:id="rId69"/>
    <p:sldId id="1340" r:id="rId70"/>
    <p:sldId id="1341" r:id="rId71"/>
    <p:sldId id="847" r:id="rId72"/>
    <p:sldId id="1344" r:id="rId73"/>
    <p:sldId id="1278" r:id="rId74"/>
    <p:sldId id="1348" r:id="rId75"/>
    <p:sldId id="1281" r:id="rId76"/>
    <p:sldId id="1349" r:id="rId77"/>
    <p:sldId id="1360" r:id="rId78"/>
    <p:sldId id="1350" r:id="rId79"/>
    <p:sldId id="1351" r:id="rId80"/>
    <p:sldId id="1352" r:id="rId81"/>
    <p:sldId id="1353" r:id="rId82"/>
    <p:sldId id="1356" r:id="rId83"/>
    <p:sldId id="1357" r:id="rId84"/>
    <p:sldId id="1354" r:id="rId85"/>
    <p:sldId id="1358" r:id="rId86"/>
    <p:sldId id="1359" r:id="rId87"/>
    <p:sldId id="1361" r:id="rId88"/>
    <p:sldId id="1362" r:id="rId89"/>
    <p:sldId id="1363" r:id="rId90"/>
    <p:sldId id="1364" r:id="rId91"/>
    <p:sldId id="1365" r:id="rId92"/>
    <p:sldId id="1366" r:id="rId93"/>
    <p:sldId id="1367" r:id="rId94"/>
    <p:sldId id="1368" r:id="rId95"/>
    <p:sldId id="1369" r:id="rId96"/>
    <p:sldId id="1370" r:id="rId97"/>
    <p:sldId id="1371" r:id="rId98"/>
    <p:sldId id="1376" r:id="rId99"/>
    <p:sldId id="1372" r:id="rId100"/>
    <p:sldId id="1373" r:id="rId101"/>
    <p:sldId id="1374" r:id="rId102"/>
    <p:sldId id="1375" r:id="rId103"/>
    <p:sldId id="1377" r:id="rId104"/>
    <p:sldId id="1378" r:id="rId105"/>
    <p:sldId id="1379" r:id="rId106"/>
    <p:sldId id="1380" r:id="rId107"/>
    <p:sldId id="1381" r:id="rId108"/>
    <p:sldId id="1382" r:id="rId10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316"/>
            <p14:sldId id="1317"/>
            <p14:sldId id="1318"/>
            <p14:sldId id="1383"/>
            <p14:sldId id="1319"/>
            <p14:sldId id="1384"/>
            <p14:sldId id="1385"/>
            <p14:sldId id="1389"/>
            <p14:sldId id="1390"/>
            <p14:sldId id="1386"/>
            <p14:sldId id="1387"/>
            <p14:sldId id="1388"/>
            <p14:sldId id="1320"/>
            <p14:sldId id="1391"/>
            <p14:sldId id="1392"/>
            <p14:sldId id="1393"/>
            <p14:sldId id="1394"/>
            <p14:sldId id="1395"/>
            <p14:sldId id="1396"/>
            <p14:sldId id="1397"/>
            <p14:sldId id="1398"/>
            <p14:sldId id="1399"/>
            <p14:sldId id="1400"/>
            <p14:sldId id="1401"/>
            <p14:sldId id="1402"/>
            <p14:sldId id="1403"/>
            <p14:sldId id="1404"/>
            <p14:sldId id="1405"/>
            <p14:sldId id="1406"/>
            <p14:sldId id="1407"/>
            <p14:sldId id="1408"/>
            <p14:sldId id="1409"/>
            <p14:sldId id="1410"/>
            <p14:sldId id="1411"/>
            <p14:sldId id="1412"/>
            <p14:sldId id="1321"/>
            <p14:sldId id="1413"/>
            <p14:sldId id="1209"/>
            <p14:sldId id="1414"/>
            <p14:sldId id="1415"/>
            <p14:sldId id="1416"/>
            <p14:sldId id="1417"/>
            <p14:sldId id="1264"/>
            <p14:sldId id="1327"/>
            <p14:sldId id="1418"/>
            <p14:sldId id="1419"/>
            <p14:sldId id="1328"/>
            <p14:sldId id="1420"/>
            <p14:sldId id="1421"/>
            <p14:sldId id="1422"/>
            <p14:sldId id="1423"/>
            <p14:sldId id="1424"/>
            <p14:sldId id="1425"/>
            <p14:sldId id="1426"/>
            <p14:sldId id="1427"/>
            <p14:sldId id="1428"/>
            <p14:sldId id="1330"/>
            <p14:sldId id="1331"/>
            <p14:sldId id="1212"/>
            <p14:sldId id="1334"/>
            <p14:sldId id="1335"/>
            <p14:sldId id="1336"/>
            <p14:sldId id="1337"/>
            <p14:sldId id="1265"/>
            <p14:sldId id="1272"/>
            <p14:sldId id="1273"/>
            <p14:sldId id="1274"/>
            <p14:sldId id="1340"/>
            <p14:sldId id="1341"/>
            <p14:sldId id="847"/>
            <p14:sldId id="1344"/>
            <p14:sldId id="1278"/>
            <p14:sldId id="1348"/>
            <p14:sldId id="1281"/>
            <p14:sldId id="1349"/>
            <p14:sldId id="1360"/>
            <p14:sldId id="1350"/>
            <p14:sldId id="1351"/>
            <p14:sldId id="1352"/>
            <p14:sldId id="1353"/>
            <p14:sldId id="1356"/>
            <p14:sldId id="1357"/>
            <p14:sldId id="1354"/>
          </p14:sldIdLst>
        </p14:section>
        <p14:section name="Intro" id="{8303F7AB-1526-424E-AC2C-AF8A2B32908F}">
          <p14:sldIdLst>
            <p14:sldId id="1358"/>
            <p14:sldId id="1359"/>
            <p14:sldId id="1361"/>
            <p14:sldId id="1362"/>
            <p14:sldId id="1363"/>
            <p14:sldId id="1364"/>
            <p14:sldId id="1365"/>
            <p14:sldId id="1366"/>
            <p14:sldId id="1367"/>
            <p14:sldId id="1368"/>
            <p14:sldId id="1369"/>
            <p14:sldId id="1370"/>
            <p14:sldId id="1371"/>
            <p14:sldId id="1376"/>
            <p14:sldId id="1372"/>
            <p14:sldId id="1373"/>
            <p14:sldId id="1374"/>
            <p14:sldId id="1375"/>
            <p14:sldId id="1377"/>
            <p14:sldId id="1378"/>
            <p14:sldId id="1379"/>
            <p14:sldId id="1380"/>
            <p14:sldId id="1381"/>
            <p14:sldId id="13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5621" autoAdjust="0"/>
  </p:normalViewPr>
  <p:slideViewPr>
    <p:cSldViewPr snapToGrid="0">
      <p:cViewPr varScale="1">
        <p:scale>
          <a:sx n="70" d="100"/>
          <a:sy n="70" d="100"/>
        </p:scale>
        <p:origin x="11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notesMaster" Target="notesMasters/notesMaster1.xml"/><Relationship Id="rId115" Type="http://schemas.microsoft.com/office/2018/10/relationships/authors" Target="author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11/26/2025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39B60-946C-4636-5E3C-486402124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AEAAD2-1BBB-12CF-3D43-E6911F21C3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F24C49-43DC-809D-B270-2404450529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474FA-FB4A-9430-5A55-C7896B772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68559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C4734-0D64-FF17-EA9C-A8D8CB16D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3A6094-3E8B-AF2E-0F8E-00789C96F0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050789-E376-37DC-3417-D0C46624D9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7DAAD-C959-6A91-4689-45DB33084E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530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09B61-DAB0-7D22-65A6-EB77C1129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244F65-D4CC-DDEB-8045-837EC9C092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F2308D-926F-B726-ED63-C77456DD7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96551-274C-190C-4BD7-A30F1FD2D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0847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42A0C-F863-7E87-5C52-8910DA2DC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BD6E33-F2B3-76E3-2DA1-5E28A8EB01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AE38B1-3916-AF25-213A-B986CB22E6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3B905-6074-86CE-0EC4-0246D158A6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06743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CEE27-6EA7-9253-E57C-DC55BF40A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0D66CA-5CFF-F651-A3A5-CE486CC2F9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9F8C0A-7B4F-E66D-A88C-7A08D8135F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9223C-DDE8-E45E-B876-64938F084E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770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BE8B9-B717-543B-EADC-58CB80100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5F8BE9-E29F-2110-AC63-BFC95F279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D699FF-FD3C-3258-C2B6-A995670BA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F2B8E-1A56-B54D-4B98-0CBF5592D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648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D61FF-CAFC-3589-68CF-7F59DBD86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372D0E-7519-FB63-73C9-1F63DDC49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170EC-FF02-3532-A5A3-44C024EF5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4244B-A377-E2FC-3F12-31BA79B32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7319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C48E0-BB38-28BF-CE09-8C0BAA96E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F60BD5-9295-2F10-4094-B874701A7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A6A347-DEBF-9A7A-9C75-DDFA31105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7C878F-11A0-8BA2-C45A-0D0971B993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503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C30E6-88E7-0AF0-2362-BCC5F1605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E9FF07-1A67-2E72-4BC5-14513D0E8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A6ABEC-A4E9-4258-6F54-282CD861C7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3B17-7D9C-89F3-EB97-67FCC5F74D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3374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A5D4D-1052-C467-24C4-2029C2EC7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2567BB-B2E9-487A-6F67-3EC62267E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EE029D-6F24-419B-D1F1-7F6DCF30D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862A2-3694-43AE-F8CB-F0F1B8AD95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59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D663E-3A74-68C5-1E58-1D026D776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6C5D70-EC6D-B2FB-5D4F-981EA3A0B1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6DBE45-624B-76DF-7387-E5FF97E1B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5EA29-9EAB-F7F1-6A65-C9CC8E0D74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58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4A4A-7797-9313-632B-356FBFCED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85DCCE-B9D2-2DB2-E13F-F6EA142EB7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D1FE0-7966-A109-F2CD-A343DFBEE2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611FB-0726-75FF-42BE-8FC692376E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747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369BF-B2CA-4FB2-3962-A9C279B54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F1E726-287F-1100-0069-EE7F5A16F6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BDB9FC-9555-3F2E-6C67-8F7B9F5DA0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C15C4-0E55-1D6D-47E6-C4079EC82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134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0B0A1-F204-79EA-E7DA-DBC34D309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8EB9F2-B1AA-768E-9136-D175A559E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0E94A6-94C8-C438-969C-A4F0D373D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48D14-1602-BB01-1A9A-9BAF18BFD9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0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747C8-D3DB-9FC4-198D-6ACAA5105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CD40AD-E3DA-20BC-74A3-339D998BF3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7EE3A1-D80E-65F8-3F0C-167E0BE64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71C35A-4E8A-99C4-4911-11AD3473D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3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9C66-0F7A-14E7-505D-C59442D57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C7478A-E844-CA7A-8450-603C4CC81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F2CCD3-A545-ECA4-5070-94315FD60E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EBC80-65A6-47BA-F1DE-F7D771CB8F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061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3478A-3436-08BC-B5A2-B09013B90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B982B9-E546-BD66-D096-10510CE2BF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39DA13-C221-FD8A-3F20-962179E2D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69FD1-10C5-C24B-C69A-A8E5F288C9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957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1604C-988C-B482-9CDF-9A67AF5B2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DA152D-E91A-8F16-D48C-2E70ECD29F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6E8694-AE03-9DB9-D40C-2B0371370F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6155F-017E-854B-0D73-4AFDB01E73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67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C0873-CBD8-BD84-0D77-45186DF0A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0510C6-484F-5040-DE2C-1847F7758C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16FB1F-8D03-2427-DAC2-412CA1691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32BE9-81D4-E09F-7DB1-3167CA10C6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51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0011B-6C5A-5FFA-1ADA-F7E22EAC0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8A8988-FF93-8CF4-4518-FADD6E51E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7A405-03FA-0732-6556-8ED2A62B2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6D340-C545-38B2-0CBF-90DCD02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12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E86CB-D42F-212C-2181-AD0EF1ACE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72619A-29AB-E977-7B78-CBFF06C6B6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BF2ED6-3365-F05E-DFF7-03553C53B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315F7-102D-5355-5889-101EE7C35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176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EA37A-9D56-BAE2-622E-48DE2B7E8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927D57-7587-5B29-5394-3100602F67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41D8A2-C94F-908E-50CA-C32CCADDC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4B431-0CBE-5B7F-EF8E-03C3CF343A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605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574D9-CE0A-E91E-C137-E95BD4B9B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982771-90B1-F538-4BDC-669C37D70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B6B0FA-2F27-8EB8-8CE8-4F185E9113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598C8-7509-8314-FB7A-29CDB75D41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851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E9DC7-CAA0-96C2-6CED-5DB6FEC75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5AFCE9-0A14-71F9-97E9-76B727D98D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BC6E9C-45C2-F487-E830-487738534B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26FA0-8DBB-B728-2DBD-2423EE2452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844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11A69-CCA8-B3F2-995B-0454051B6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F03CC-81F5-7E6A-1FE8-62DD981030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68FA76-8A0F-A505-82FD-BC44E9C15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E0CFA-BC6B-2872-407A-41F4134331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425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B70F6-6EC6-AC52-9B47-34C55C6B1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4C13C-85A0-4D12-AA21-973B01DD6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8C140A-295E-6891-6635-DFAC2641E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AD37A-E613-9644-394E-D49A10F8A7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362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93A75-A80E-379B-D2ED-FD2A29819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FFE6B1-6C42-123C-6151-1B310697D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1DC7FD-2569-B9A1-4D00-9110D2D806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E88B74-1C2B-A975-D085-B4704FFC0E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193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84F00-A9CD-5B0F-404E-77E6AF77F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D70FEA-EFDB-B05F-75DA-02AFADC330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4BDAF1-11C8-8B2D-E0C4-28FC97CDA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1CA05-6806-6DD1-CAE7-D4A44A058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174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9AB64-3122-62D5-6271-E5ACFB5BB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99C716-63BC-7312-D9D5-A474559A50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A57AC3-99B4-40FD-D065-BD79B6B302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6EDB3-D3C6-297C-CCB0-06DA78DA93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905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913D3-865C-0775-5D20-6443F99BA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2B87FD-C6BC-F39A-AA24-396EE4B888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17E5B3-E512-E9C9-1EC9-0595C30EC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AD647-F74C-CA73-C785-175B96DFEC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22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3DE35-433C-A364-E9F5-64A0203E4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E147B-DA3E-E2EF-BB2E-928B28E9B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8317A5-6EFC-CF51-B0FC-BD5DF6A1BB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A2123-214E-6E36-079A-43581473E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256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12677-0718-BC1B-E3ED-97FE2E8F8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D38CCC-275D-E538-1C85-1DB74E62D1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814597-8DB4-AD43-9ABF-ADE2A7563B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EA017-B963-B307-13F4-07A31722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88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F8721-A485-87EE-3173-4F5461298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26DCDF-E7CA-22C6-EA65-036B66727E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6CD740-4EBB-1B19-326E-9E54725D33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E9C71-ED3D-9B94-FA3F-D8FFDDAA31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029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DDEE8-3A64-0BFE-6840-827837632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151E01-C351-EA05-8E6E-0BDE57C756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79F59A-C886-C691-4117-9363A5F08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6AE89-4DF6-787C-3719-5BDEDD23A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933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A1B10-938F-9866-316A-89C8F2A60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20135E-9997-DE7C-7DC9-DC6B691805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F41485-2B56-F407-02CE-F8BC66FED8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BDACC-F0F3-F25E-9FA1-0D76FFDD0D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79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388B8-1C20-622A-863E-B3E1A73A1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2D6CC4-C186-D29A-4770-D90D9147C0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5B952F-3082-C580-1D4C-EC78BD080C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A3CC7-A641-D6DA-E637-FE9F11AEB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819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5C6D6-5A26-C43A-B229-3CF2B45E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75AAC6-89D3-E7FA-7BC9-5317A2AE8B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2FDADE-225A-7E91-C9FC-3C40B2E860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84F72-7B45-8E4F-B139-193ED9403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757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494B8-28C8-176B-7EA6-8ACFE4F37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7DF20D-AB15-65DE-8629-45EB322121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D5C938-E1F0-C469-1ECF-43BF2D8FA9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9118F-E603-1A75-94E4-CA5A6CF0DF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473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6EE78-ADAF-A431-B403-EFAFB1BA7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62E221-9EC5-4D68-86DC-AF33C1A554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2A5D63-50E0-F81E-18D6-08D056CA9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3B7F8-8EF5-B056-EF0F-245F9680CA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685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96AFD-5820-68D6-5864-685178621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54EA0-939C-19FF-E3BF-144A15A3E3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39F375-4B0C-3001-E993-7BA643B366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8B384B-006D-5F80-E408-8BB7149678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190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ACA1F-446B-A25B-A4B1-131BD447A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38C54-746B-6DD7-6311-1586873A1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2CBD44-A190-99BB-DE90-D83AE692C7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D9DB8-8A01-7A47-8E72-D11F559F2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29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20DB9-AF03-1A75-75F0-411CC476A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B3A35A-07A3-A95D-050B-D1D27E1E70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584A2B-526B-4F27-0D22-55609B6598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61807-7C13-F71B-A696-A8966B918C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480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D734C-772E-CD29-B40E-BD682717E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DD6970-8AC6-EFFE-30D9-F6284D3FF6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1018FF-37C0-BA4B-0345-83EBEE2A4D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8C5BD-024B-1EA4-7B71-B2CC3538B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1868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3AE61-92F7-DB54-70AA-DA4B51E78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5DB19C-1DC7-16DF-C969-7105D852F1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32E350-7C8B-3F01-7498-E89B9E5115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36F8F-818A-7A93-32FB-370684195D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5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CE63E-8C99-8BD5-590C-A81407A75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BD123D-A585-D8D5-9CEC-F09DA96F4A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475194-4B81-86E9-F2B8-C1EB31DFE4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ADBB3-873D-8A45-A536-8C28D4C7C7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1625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88918-1713-478D-144A-2C07077D5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18AA9-CB19-D847-ED23-16CEFEDE41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616D58-91E3-56C1-1E89-5344F1642B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CB26F3-97BD-DE19-62CF-D135C1368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9955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0E942-4389-F645-E20E-A8886F70B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6C5590-C2BB-0F9F-CA2C-354928085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09F811-273F-8544-0B9A-45B608A5D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83E1DA-6173-EA72-2601-80D5B4E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4678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A3FC0-AF0E-C758-2816-2CF025EA7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5435E-DF16-5BC0-31BF-FEF009F917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FB912D-8EB5-5D62-6D8A-FC7E618691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35B08-DCA8-3E38-3BDE-911AD11E36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205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23016-4472-3A7A-A3BB-A9D4D92B3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3B9DAB-A0BF-F7E3-A7CB-7FADFA2F21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51E8B8-F0CF-EBA2-25DB-2A874CBE8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B7CCF2-EA65-C55B-5039-CA0360A81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3520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88F99-B410-2D77-60E8-08D555C28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7DED8A-2640-F7CD-7315-E41A108A3A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AC3A99-88C0-67E6-C45F-C485E6568D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5444B-85D1-FD60-E288-8915C18CF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6447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6F04F-50A4-2633-A6CD-05532F753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07147E-63D8-DE2C-759E-BF38F1CD7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787467-989B-D233-465B-24D77EADA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DB2BB-8CAF-4C41-4118-276677C33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8063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7C6AB-1F0E-DDB0-42C0-CE91F6E3B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E64DB8-AD97-0F81-312E-24C6B84EDF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7E6408-1BED-D950-6043-AAC942E2E2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C9C72-71AA-42AD-4B25-E3169F934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71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C9AEE-30A6-4299-E40D-2A5C1239E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A0BC74-09A8-B469-05FB-D6B108892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EBC95B-245E-C919-1871-E305CCC17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83681-41B2-A40B-716D-F104ED0C4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1026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E1EF0-CC5B-25F3-074B-1A12C9B8B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5A0A27-DC41-21F7-EC29-3E31AB7CC2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15082F-48F9-08C7-1C34-8EF438FF4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2A453-DEE2-2394-CC40-D584D3F2F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2724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EE975-212C-F34B-670F-DD1BDC91F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BC447A-4133-6C2C-BC45-7E50A345F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688200-BB70-6C15-961E-3334B69E4F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6C183-7139-0C80-40EF-82D897CAA8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8752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CFC5E-F475-4D5E-A5B5-729C4DC30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8B31FC-859D-8A2F-11C3-55973CD121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DFBFAF-9151-449A-9FBA-448E8C8A07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FE173-7606-5774-3C66-486478DC6D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7370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5EAB4-1BAB-AEA7-CD04-0B19FFFBA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55A38E-347D-8159-F4C7-6F615F3644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6F59D2-F1EC-83D7-1E26-661AA18B54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86832-DDA6-D755-FFF7-42C9918E98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1587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82C50-4CE6-974F-5A05-23342609C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D0C891-1498-3B9C-AB66-3956BF245C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22C709-2556-0A92-F102-546B9D2656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7DB7C8-130E-0622-40FF-70C9C65D1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2231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10C85-298E-929C-3B26-65FFABFC5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39B31E-74C1-FA80-6000-8DAB40CCE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2ECF11-0ABE-DCD1-7CBA-037F5E53C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D566F-8C4D-D1A2-AEC4-F27C21F31F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625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DAE6C-E366-4935-C6EF-B7D101C3A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5429A5-045C-A287-20B9-6492E77CBA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4B6946-7475-9075-4A14-4608B7726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CB061-576B-583D-C4FF-4B32A31B4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782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601B6-962C-0874-A23E-CB295B637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FF1386-730F-6D7E-0C71-A216D56035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A35981-A4B7-5F66-2629-9FDB175CA6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FF9365-8DC6-2CE6-8797-3088F733EB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9214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FA71-C094-BEF4-1DF0-FDB956592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CE6822-094C-9366-AAD0-CA27DF906D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AC25BA-F440-F307-A343-5A85BDDA2E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0BDC6-EC16-8D1E-3B58-DF768B0D6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9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953B9-153D-9EC1-5F92-54153C848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7B970A-E590-772B-BF8C-EB07A2EF0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52E1D-D271-61B3-0E4B-709C5A2820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3A228-AB90-B6D2-7EB8-087A711D02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20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68FCD-53A0-C6C2-E877-CDDCD6C30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4558FD-0136-53A9-90D4-D660903CE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8A80A8-F3B2-9BE1-923B-79A503B6FE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54B01-638E-2AA5-09F5-85784984CF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8294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FDEEF-2357-6486-2FAA-2B5915EBD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C08D8-ED60-4D22-AF3C-7C1C608A14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5357F-1A9B-176A-116A-4C4B03593D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7DBAE-E79A-2169-F4B8-4D3755530A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6085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D3EFF-EAE6-B23E-31BC-D4117FD3B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01C3A0-9A9A-F4FF-5FA1-FBD52A9550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15C6E7-6F2C-1C56-E511-34C3310F0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D421E-1012-70FD-82DC-90C8637220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3583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5A9B3-E375-3C47-508B-30BECE276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B111CF-AAB9-0397-831E-EE0D263524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EC7D84-E356-FA0E-7DE9-A8F17A616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A8F54-FF81-DC4D-DE53-1A2905EF1B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5712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3E033-2066-9A17-F8F1-816578F16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0BC746-CAB1-086A-AB93-9DB9B59DA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6A3C80-BC33-044E-1AEB-D5AA5D4E31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73CA9-B866-94AB-0058-38BC26036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8898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BA51C-9577-DA1F-6CCB-C279D92ED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2DDA9F-3687-50A4-2089-534ECB8B6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D5E741-E3DC-DDE8-592F-0FB4B3130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7873D-476E-CE14-8EBE-6567F4BFC0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1357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0D157-D37A-3F35-9485-CEAD0022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A769A-2E25-25B2-D8A9-637AC1764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CAE7B6-132B-5C67-C2D8-C168466BA3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5A584-09EC-A8B3-18B9-2C340CEAF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16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72C07-30EC-3428-12FF-CEEC044FB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6F3D2F-E084-8394-3B18-9BF3E48361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D5B07-879E-83BC-E631-B1CAA80707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AD2F1-071A-D3CE-D8A6-69B7B5D666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570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2BBA2-462C-721F-3264-2E64E7A7F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25BE11-85C4-CF06-1D56-1F9008C8C7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00CFC6-349F-405E-0A10-41BB19BA9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9E966A-29A5-3C6C-E046-6B6715DEFC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1541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04086-AE0D-9A73-054E-49A1C8C55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F16483-F9D0-6781-4ACA-0C30B037B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6C3F43-AAA9-FAED-60EB-153B60A1C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75F31-2D8D-8FB9-AD41-CBAD730DA8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164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DF6FA-27F1-AAA9-1000-65D4A95B4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60321-C140-0439-F71F-CBBDE8E76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A65C84-918D-4C1F-E161-4960DA4F9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A579F-2A6A-E34B-FC3E-E84DBE9640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28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B7780-B15D-314E-5497-FB05A76B8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93C064-7CCA-EE8E-6626-7242171A4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2660BC-6125-3241-7A48-9B7320F21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BE2496-A5C0-3BC4-034C-1E6F74EF32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9378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D5ABA-B7F0-CE61-F218-D10C4C837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A2B8DD-5A06-EA5E-F953-6E9F475E75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CB6444-6B00-55EE-429F-DB543E9BB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AD089-DB4C-4730-D97A-0951F3333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478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976F-D877-F3DF-536D-10A1E90D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9051A7-9D33-8870-BD5B-19FFDE96D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DCC3D-1007-06AA-10B7-2664B2A4C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0F922-B7D3-76EF-6818-14EBE1E08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273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67B50-219F-72A6-AF4D-4561A384B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EE198A-3EBB-070A-66BE-7D58803B90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64FF08-5169-1E27-0980-F2CECF10A6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01074-6E01-9712-8F53-E336303AD3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2791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5C3E5-0ABD-84C3-EFF5-DEF7B2D8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461C8-31B7-0ACF-F03C-EF5818915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6D0CA1-7BD1-81A6-AF7F-6D72AEA8D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1B6DB-5997-5D08-023D-7ABFFD532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4510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6E11E-C19B-AF4C-A52A-D5DAB4CDF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D56719-F7F9-1250-BC15-71AB78534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F14E0A-5EB5-FDFC-EDED-DC0FBA8B2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E6BCF-72E8-7A13-44BD-E7B339295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4128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63237-D9BE-28EC-E405-923218364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49EC18-35DE-3539-C512-9D2EA64B7D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814CA3-5ECE-1622-0FC5-0A24B85E5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3A23A-7123-692D-2D86-C6182C2B5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6454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6C8F1-33BB-7C57-E43C-DFF85DA10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60682A-3BC1-F426-50B6-E3769289A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F8BBBC-FD6F-CDAE-771D-8D193BF390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7D8ED-EF0B-13E1-20C3-E8FD7F27F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4363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B2437-FE65-9DF4-7E52-FE1602053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DC4859-7EAC-B950-CB7C-702B43325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7208BE-A386-3CDE-5C4D-6C2C18A63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630DE-9BB2-6774-99F2-29CC360007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103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7C19D-68D4-586B-5125-447BF099D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F99CDB-4C0B-C030-C283-F282379DA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A7D4AA-CDE4-45CF-6668-F371A46AED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E931D-3E02-74CD-BB35-4458756431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8461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A7B24-DFB6-7C1A-F135-74FD2FF75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924B01-340B-8AB3-E394-3544BDA004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1F4390-8FCD-4A90-05C5-AE038F53B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1D0DD-E9CD-68BB-D808-AC992431CD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44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C94B6-994B-6533-E193-6B3030FCA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B95CFC-BDB1-91E7-2D97-B9736B97CC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B34229-ABB9-22A2-C6B5-BA2B034EA5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4B2A5-7BC1-6A8A-5839-A619AA3D12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6311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3A6A-A4D3-0299-131D-4D4D23A77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AA15D7-0DF3-A0F2-82D3-ADEBD8467F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3572F4-5C12-994A-0FCC-8C80014D6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6D9E4-99F2-20CC-5162-37EA27B05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3857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FB3C7-4795-C1A8-6BAE-32349CAC8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29E62A-2BAD-8A0C-391D-384C7C7E57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B2C47B-025C-A20A-7A1B-BAC8DD1B8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D7E53-DB06-8E4F-1C59-C048D14D44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8028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133C3-22F6-E3C8-ECF8-EE7CCFBA3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4F9CBE-6AE7-7E15-10A0-2F890E1508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7240B1-BCAF-B442-10FA-6214077F94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8686B-4BC3-A316-A882-156C5C5CA0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6506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9CA13-5F0D-9B08-0575-EBB7F754A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B834B4-4A39-6A41-A46A-ECE3CF181D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A8D9A5-ECFC-1825-F2C5-F81B0603F5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1583B-0BE4-02B6-B151-131998BC6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1227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315C8-FDDF-F0A2-61BA-19DFA9C9A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A98011-D80E-2009-A32A-C0B780A35B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A8E33C-20EF-9E77-50C3-A4473B3F7F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0A1D87-F5C7-2ED8-BC48-69E06979D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0524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3F1B9-14DD-5F09-3122-5B38E8125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DFF023-33A4-3F57-E898-FFE4FD868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0FFF12-591E-EE7A-3B96-5DD42838E2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0F7A10-A7DE-2E12-5872-9CC2A6FC29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4124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DA75A-0272-4BFA-FEEB-5698F4957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315CD1-58F2-0BBC-67A4-900546182D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2EB6EA-3064-C9EF-F125-B2FAD2E68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8269BB-1425-AB2C-5159-BFE2AFB34A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5948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2DB07-6DC8-5306-BE0D-1EC76D422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66600-A193-CE11-AB34-EC607A65A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374B8F-F7D0-6A81-F310-CC78255EB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E1A0C-6E82-3950-06D2-E2884CEEB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4348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61191-585F-6A0F-BAA0-9604E1FAB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46DC6D-755A-D483-AE6D-E2BC1FB2FD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23226D-5B48-C898-7F85-A0AA89562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A4A75-9241-6364-CA1E-940E53B41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3697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73E37-1975-4CC3-3F52-D3C8A6122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4D85AF-A582-8E49-3D22-3005EF87A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A257AD-F9E8-96D8-B260-4877C0A71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8B23D-3454-B820-CDCC-D6591EF175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76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B8638-7F01-AEEF-01CD-39CB19D05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99F706-4B4A-315D-2C36-166D860C00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593477-B333-E8AD-A4C1-0BD74A7A58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DE775-D987-F716-07A6-8A2FB67353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37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81042-0F96-6CAE-9BC8-E310B6B59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6FD4EA-ECD5-ED05-E260-2715E024AF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2848E1-57E0-23EE-0CD0-B16250517D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6618B-2636-31A3-0340-ABCE0C299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8245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A011A-4134-774A-4110-B1738EB34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779B1F-73E8-CA20-0DF4-60FDC0EC6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FB6153-65C2-2637-C1D4-25117EEF1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C7073-5374-DD4F-C7D1-C6A3DEBA3F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5913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FDA59-8BAD-2327-D154-F9F460844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3993EE-C14E-C1B3-F2B3-0E7F2490E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E5ED98-CD53-315E-E89C-F7E697E2E3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5F7A2-C0AD-CF78-8141-470CFDE33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0446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128F6-DBFE-6A14-0BD3-A02435FB6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F930BC-8E92-8AAA-06E9-6137F84A76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DA1101-B408-2414-387A-635965096A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0722A5-E202-EA10-AF4D-343D86953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0981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C882B-94AB-2408-B3B2-300ADC878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4BB56-0CB2-F219-7CA8-5B59A4C6F5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EADBA4-17B9-BA72-EA78-F764C506E9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DBE4B-4D92-CD79-A79A-395EDEAD7E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3965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160C9-405F-F9CA-C6CB-CB1D10B94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22C2AF-F380-5187-E1C1-9A9815C4A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107CEB-DFEE-A259-9D7C-B8CB57B148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87747-CED4-8065-AA75-2F8A8D79F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1397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92058-391D-06BE-307A-94BBF776B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B9895B-0316-2F7E-2D90-4EF0B68FF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FDC85-1B6A-6573-65F1-2FFACE7BAC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8DFFC0-4BAC-3C9C-CB68-CB1D132F2E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46165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C4CF4-AF45-67F6-D10D-7BB0B959C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98E06F-5D36-64AF-D777-4C2ECC3AD5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7102C7-6797-49CE-C7AD-124C044090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87C0F-CA28-F97E-B8B8-BDE548354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8017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55CC-497E-64DB-DA25-2385BD354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EB44B5-A57D-0959-0165-BA14A10268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3C3E70-3E66-0638-7CF5-BDF5C04D1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1AF36-4D32-C631-0BE5-171EA22553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6543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6AFD8-3A6F-CB57-A654-F98004356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9DA422-AE8A-6AB6-889E-7D6E967D6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F5ECB-3D70-FE11-8C0F-998962DB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2DAA3-C404-5609-9C93-6D31EE3CC2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68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11/26/2025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11/26/2025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11/26/2025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11/26/2025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.php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 fontScale="90000"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Προγραμματισμός στην πλευρά του εξυπηρετητή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EFA40-C9E3-DF26-2B9C-EEFA94F43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A1629-AD2B-3B59-2F0A-B2BE06DDB1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E4E55B0-42F4-077C-6124-EB4E08C0D22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BEA2E5-0210-6020-F9E7-BAA29DB29493}"/>
              </a:ext>
            </a:extLst>
          </p:cNvPr>
          <p:cNvSpPr txBox="1"/>
          <p:nvPr/>
        </p:nvSpPr>
        <p:spPr>
          <a:xfrm>
            <a:off x="308056" y="2082498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Ευκολία μάθησης και χρήσης: η σύνταξή της βασίζεται σε άλλες γλώσσες (μοιάζει µε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C)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Υποστηρίζεται από τους περισσότερους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σαν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module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(επιπρόσθετο δομικό στοιχείο)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Μεταφερσιμότητα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portability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): ο ίδιος κώδικας δουλεύει χωρίς αλλαγές και σε άλλο λειτουργικό σύστημα (Windows 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Linux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∆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ιαθεσιμότητα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του κώδικα προέλευσης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open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source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): μπορούν να πραγματοποιηθούν αλλαγές στη γλώσσα</a:t>
            </a:r>
            <a:endParaRPr lang="el-GR" sz="2400" dirty="0"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9466B4-D912-2937-C450-345D89F627D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7708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DB58C-A69F-27C9-C8B1-CA2B65E5D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919A0-7779-FD19-DA90-443D4DD8408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Selectors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179B045-EA63-C0EA-62AC-D191040B80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8CB2B1-9AE0-9451-8AD2-D58EB8FE36C4}"/>
              </a:ext>
            </a:extLst>
          </p:cNvPr>
          <p:cNvSpPr txBox="1"/>
          <p:nvPr/>
        </p:nvSpPr>
        <p:spPr>
          <a:xfrm>
            <a:off x="861592" y="229577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element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το όνομα)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p")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#id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id)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$("#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myId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.class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την κλάση)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myClass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Attribute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attribute)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$("input[name='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']");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Pseudo-Selectors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tr:odd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 //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όλα τα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περριτά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tr&gt; elements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0A55CB-6325-366B-A89F-51CFFE8DCEB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9110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D2304-B20C-BB45-7CF9-C482AD4D3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58A1-7D16-0D5B-7E87-558490AAD7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Events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E75C03B-D33B-76A6-CF75-9DEB1DE9D69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097E6F-6BB4-8B09-CDE2-B2F5122E387F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jQuery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προσφέρει μεθόδους για να αντιστοιχίζουμε συναρτήσεις χειρισμού γεγονότων σε ενέργειες (π.χ.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click(), .focus()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Event setup using a convenience method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 "p" ).click(function()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 "You clicked a paragraph!" 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Equivalent event setup using the `.on()` method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 "p" ).on( "click", function()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 "click" 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3C871D-778F-0F14-2F91-D03EE41008C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2265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709E7-6EDA-8FE9-26EA-27AECE56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BEA16-BD1F-6E1F-3237-145A0E95187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Events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FB057E9-6F1F-DDCE-A1A1-CCAAC52424C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61897A-2836-D7D2-2A3A-F383B8C17357}"/>
              </a:ext>
            </a:extLst>
          </p:cNvPr>
          <p:cNvSpPr txBox="1"/>
          <p:nvPr/>
        </p:nvSpPr>
        <p:spPr>
          <a:xfrm>
            <a:off x="861592" y="229577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στην συνάρτηση χειρισμού γεγονότων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συνάρτηση λαμβάνει ένα αντικείμενο, το οποίο περιέχει πληροφορίες και μεθόδους σχετικά με το γεγονός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preventDefault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pageX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pageY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type, data, target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Αντιστοίχιση περισσότερων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handlers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 "p" ).on({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"click": function() { console.log( "clicked!" ); },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"mouseover": function() { console.log( "hovered!" ); 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638B5E-7BF2-397F-584E-45C839D4F5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6103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CD794-74DD-42DE-913A-3D6373481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CA387-7B2F-CC11-17A8-32A6BE0786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Χειρισμός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539D630-49A6-D5E2-4162-4354883585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5EF562-24C0-D232-5115-9DD00403994D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στοιχείων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δημιουργία αντικειμένου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αντιπροσωπεύει επιθυμητά στοιχεία ιστοσελίδας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Συναρτήσεις διάσχισης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children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sibling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closest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DFB1EE-A93B-3B81-2F91-E7E4205689A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415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AD999-E082-A6BA-4547-4D53E946C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A8424-B67E-4839-FBDB-1AE50F2CD0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1 -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children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38C2B91-167F-BFC6-CCD0-84943739A3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65214D-BF1F-C1FC-9D47-A7A83F3AD11A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 command: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$("p").children().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("color", "blue");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 κάνει:$("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όλες τις παραγράφους.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children()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τα παιδιά κάθε παραγράφου(δηλαδή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("color", "blue")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αλλάζει το χρώμα των παιδιών σε μπλε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ΜΟΝΟ τα στοιχεία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γίνονται μπλε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Όχι το κείμενο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μόνο 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 elements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E6A3E6-5985-077F-604B-6F5E340B006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0850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86D43-549C-BFA4-31A5-376FFB6DF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D6D6-FEB1-A795-6938-E1400D68F50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parent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F8B445-276B-D469-4D2F-517C467203B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6E5316-4A3A-2213-E3AA-B5ADC48F39CB}"/>
              </a:ext>
            </a:extLst>
          </p:cNvPr>
          <p:cNvSpPr txBox="1"/>
          <p:nvPr/>
        </p:nvSpPr>
        <p:spPr>
          <a:xfrm>
            <a:off x="861592" y="229577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 command: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p.large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").parent().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("background-color", "yellow");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p.large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την παράγραφο που έχει κλάση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.parent()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το γονικό στοιχείο (το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("background-color", "yellow")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βάφει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κίτρινο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D1FF8B-3294-3AD1-B5B6-9A6AFC98E15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7540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49340-55B2-1957-0A3D-DEB60E0C0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23823-0CC4-348F-28CB-3B0CA114703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siblings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8980CE5-F71C-AC73-1704-81A1C2BF60C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4B736C-6362-4F9D-7F55-7625751674C5}"/>
              </a:ext>
            </a:extLst>
          </p:cNvPr>
          <p:cNvSpPr txBox="1"/>
          <p:nvPr/>
        </p:nvSpPr>
        <p:spPr>
          <a:xfrm>
            <a:off x="861592" y="229577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third-item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→ επιλέγει το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&gt;Ροδάκινο&lt;/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siblings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→ βρίσκει ΟΛΑ τα αδέρφια του μέσα στο ίδιο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Κρέπ-Φρουτ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Μανταρίνι, Κεράσι, Αχλάδι)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→ τα κάνει πράσινα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ίδιο το "Ροδάκινο" μένει κανονικό, ΜΟΝΟ τα αδέρφια του αλλάζουν χρώμα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ECECD-8DD6-E4E9-E32C-5B9C409225E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4592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5F440-4BCE-29F1-CF8A-DB1ACDD8F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8042-BDCF-1EB8-8F2E-7A605B803E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closest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44C98B-6A75-3E63-DB45-86EB65777DE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BD02C8-9E76-A653-2E2A-C6F0F5AB704C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$("#level2-item1")→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το στοιχείο:&lt;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id="level2-item1"&gt;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Τιραμισού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.closest(".level1-list")→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ανεβαίνει προς τα πάνω στη δομή της σελίδας→ βρίσκει τον πρώτο πρόγονο που ταιριάζει στο 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level1-list→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δηλαδή το εξωτερικό:&lt;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 class="level1-list"&gt; … &lt;/ul&gt;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("border","2px dotted gray")→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αλλάζει ΜΟΝΟ σε αυτό το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περίγραμμα→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id="level2-item1"&gt;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αλλάζει καθόλου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B6E21B-419C-1504-6EEF-573C3BEE072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603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C5B17-EED9-F244-5B95-2A831425C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01FE4-0FEC-26B3-FD8E-C19DC16EC9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5 - find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402D2A2-7F5A-90EF-8EC7-2DF160C00F5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2D9DFA-2E87-E69B-EDFD-66387496E335}"/>
              </a:ext>
            </a:extLst>
          </p:cNvPr>
          <p:cNvSpPr txBox="1"/>
          <p:nvPr/>
        </p:nvSpPr>
        <p:spPr>
          <a:xfrm>
            <a:off x="861592" y="229577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$("#div1")→ επιλέγει το πρώτο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="div1"&gt; … 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")→ ψάχνει ΜΟΝΟ μέσα στο div1→ βρίσκει όλα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που υπάρχουν μέσα στα απογόνους του: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αυτά:&lt;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&gt;πρώτο&lt;/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Δεν επηρεάζει το δεύτερο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γιατί 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ψάχνει μόνο μέσα στο div1.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.css("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")→ κάνει όλα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μέσα στο div1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(έντονα)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3CF8CC-8724-D61B-AF5C-558FF8AB14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10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7E0D-96AE-B740-5632-87470E4F4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B505-38CB-EB1D-5B20-6C4ED19B6E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CCCF55C-E038-868B-EDD1-E7D5756EA5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77DC53-7C1B-B59D-B0AD-E3A74959EE61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τμήμα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ξεκινάει με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κλείνει με ?&gt;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 να λειτουργήσει το πρόγραμμα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 κώδικα ή που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καλέιται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να έχει κατάληξή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όπως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αποθήκευση ως απλό κείμενο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Σχόλια με  //  αν θέλω πολλές γραμμές /* και */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γραμμή κλείνει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όπως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κενά, αλλαγές γραμμής δεν επηρεάζουν αποτέλεσμα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εκτύπωση κειμένου σε οθόνη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τυπική συνάρτηση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()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χρήση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() 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4793E0-4B8F-C14A-FF13-D2619867D29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05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14DE3-107F-FFC8-0B08-EEFB1A1AA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16613-A4F5-5DC0-CAA7-1A670281A1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E2C129-2CFA-1615-E3A1-A92863DC63B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90A71A-A442-BC7C-BB8B-9A783C67E675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δέχεται δεδομένο εισόδου και επιστρέφει τιμή (πάντα ίση με 1)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περισσότερες από μια παραμέτρους εισόδου  δεν επιστρέφει κάποια τιμή  γρηγορότερη  δεν χρησιμοποιείται όμως για πολύπλοκες διαδικασίες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Print_r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δέχεται 2 παραμέτρους εισόδου 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="0" i="0" u="none" strike="noStrike" kern="1200" cap="none" spc="0" baseline="3000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η μεταβλητή για την οποία εκτυπώνει πληροφορίες  αν παράμετρος εισόδου απλή μεταβλητή  εκτυπώνει τιμή  αν είναι μεταβλητή πίνακα 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εκτυπώνε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θέση και τιμή κάθε στοιχείου του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300" b="0" i="0" u="none" strike="noStrike" kern="1200" cap="none" spc="0" baseline="3000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μεταβλητή καθορίζει αν συνάρτηση επιστρέφει τιμή ή απλά κάνει εκτύπωση σε οθόνη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6F45B5-6912-F01C-2206-F94A82A6CDD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0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09EB9-BB3B-454C-A59B-3C69C8350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F2C9-50ED-0D2B-017B-DE44D039D78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34354C6-9E1E-0946-386F-D6519CCD42C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89A59D-271F-72EF-3BB1-95B2DE44C48B}"/>
              </a:ext>
            </a:extLst>
          </p:cNvPr>
          <p:cNvSpPr txBox="1"/>
          <p:nvPr/>
        </p:nvSpPr>
        <p:spPr>
          <a:xfrm>
            <a:off x="381628" y="1549540"/>
            <a:ext cx="11211282" cy="64633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διαφορετικές προσεγγίσεις στην εισα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γωγή / κλήση κώδικα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 αρχείο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τότητα ενσωμάτωσης μικρών τμημάτων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ετικέτες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Ότι δεν βρίσκεται εντός των 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?&gt;  αγνοείται από επεξεργαστή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τμήματα κώδικα που πρέπει να ενσωματωθούν πολλά και πολύπλοκα  δυνατότητα απόδοσης όλης ιστοσελίδας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PHP: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“&lt;html&gt;”;</a:t>
            </a: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  “&lt;head&gt;&lt;/head&gt;”;</a:t>
            </a: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“&lt;body&gt;”;</a:t>
            </a: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“Hello word”;</a:t>
            </a: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“&lt;/body&gt;”;</a:t>
            </a: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1335B-9279-1566-5F3B-AF415C0DFFA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924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CACAF-108C-23EB-987D-890446FA9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C16CC-B81E-432D-7605-67FCB310E1C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0E19E8-C22D-F003-C1F4-737891EB5C8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13BCFE-CBE7-1162-948C-37609CEE5DF8}"/>
              </a:ext>
            </a:extLst>
          </p:cNvPr>
          <p:cNvSpPr txBox="1"/>
          <p:nvPr/>
        </p:nvSpPr>
        <p:spPr>
          <a:xfrm>
            <a:off x="308056" y="2082498"/>
            <a:ext cx="10168128" cy="61093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Ενσωμάτωση με ετικέτες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γρηγορότερος τρόπος  συντήρηση ιστοσελίδας με εμβόλιμα τμήματα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ίσως αντισταθμίζει ταχύτητα εκτέλεσης  επιλογή προγραμματιστή πως θα γράψει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include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require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εισαγωγή ολόκληρου αρχείου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μέσα σε άλλο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αρχείο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test.php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&lt;?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echo date(‘1, d-m-Y’);?&gt;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ενσωμάτωση σε ιστοσελίδα: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&lt;head&gt;&lt;/head&gt;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Σήμερα είναι 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require ‘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test.php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’?&gt;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&lt;/body&gt; &lt;/html&gt;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D52AB3-9458-8108-DE0C-8A5A3688D14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30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02B0D-6EDF-EB82-6B38-0A6D2A51D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7DCE2-A491-9AC9-4BC0-4B4067F8007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8BF5078-F616-4419-B871-D4FA2FA1616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46FF6B-1FE1-4E0C-7BDE-04A85D1D50B5}"/>
              </a:ext>
            </a:extLst>
          </p:cNvPr>
          <p:cNvSpPr txBox="1"/>
          <p:nvPr/>
        </p:nvSpPr>
        <p:spPr>
          <a:xfrm>
            <a:off x="308056" y="2082498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Βασικότερη διαφορά ανάμεσα σε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include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require 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 το αρχείο 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test.php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βρεθεί κατά κλήση ιστοσελίδας τότε: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Include 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εκτυπώνει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warning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αλλά εκτελεί πρόγραμμα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Require 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βγάζει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error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σταματά εκτέλεση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Μηνύματα λάθους 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parse error: parse error in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http://localhost/test.php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on line 12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κάθε γραμμή κώδικα που εντοπίζεται σφάλμα  προβάλλεται τέτοιο μήνυμα λάθους  ενδέχεται το λάθος να είναι στην προηγούμενη ή ίδια γραμμή (11 ή 12)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Συχνότερα λάθη: (α) έλλειψη ετικέτας τέλους, (β) σύμβολο ; (γ) λάθος εισαγωγικά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BB06CF-664C-B950-BEA5-C5DF5679C92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34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B61D3-8951-18FB-B463-9BAC8CE97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3ADF7-399A-17A1-909E-1BB41FF6B4E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51BDDC7-BA04-C501-D899-B4C5DBD1301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A9DB16-F26F-74A8-7F8A-1326C79F98B6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Μεταβλητή PHP με το σύμβολο $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ακoλουθούμενο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το όνομα της μεταβλητής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Υπάρχουν τριών βασικών τύπων μεταβλητές: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Βαθμωτή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scalar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{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integer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float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boolean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indexed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Συσχετιζόμενος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πίνακας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associative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Υπάρχει και o τύπος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Object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(κλάση)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F2535D-8961-75B2-B8CE-A21E6134AF7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07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407C7-4ED5-3F61-7472-FFF7C52EE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D7E0-02AC-7AC4-E003-E5524F6C89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E1EE674-4296-70CA-7627-ED2943037CD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ED4EFF-6C1F-8A67-FB20-F6095EC3F837}"/>
              </a:ext>
            </a:extLst>
          </p:cNvPr>
          <p:cNvSpPr txBox="1"/>
          <p:nvPr/>
        </p:nvSpPr>
        <p:spPr>
          <a:xfrm>
            <a:off x="308056" y="2082498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μεταβλητές είναι ο κύριος μηχανισμός για τη μεταφορά δεδομένων μεταξύ σελίδων ή τμημάτων σελίδων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Υπάρχουν τρεις βασικές λειτουργίες µε µία μεταβλητή: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τη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θέσουµε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την επαναθέσουμε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την προσπελάσουμε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3EF7F4-43FE-B3DC-8ED0-D5CE0E4C414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285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9E4D2-B657-3DDF-0CA8-0C553D5D1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B6AE-00AE-7462-B72F-4476CC8913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687850-D6F3-6A91-4EC9-2C9549BB4AB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769CA7-B72A-AECD-79CC-207424C42EA3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Boolean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integer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floating-point number (float)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array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object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resource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NULL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τύπος μιας μεταβλητής ∆ΕΝ δηλώνεται αλλά προσδιορίζεται από την τιμή που της δίνεται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Loosely Typed Language)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Μετατροπή από ένα τύπο δεδομένων σε άλλο $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mydouble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(double)$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myint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F753BF-B007-1947-A0D7-D3562B93BCD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65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E4DBA-7479-E4A8-2FC6-1AC7C4078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94275-2AEC-1FE6-EE24-368AD6BBC6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ονομασίας μεταβλητών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2909D8C-9E24-3D9F-098B-C9DC2C5167C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06B772-BA31-2F89-C6F4-709B8AD15EE8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αρχίζει µε γράμμα 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underscore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(_)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αποτελείται από γράμματα, αριθμούς 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underscore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(_)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μην είναι δεσμευμένη λέξη (όπως π.χ.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ονόματα των μεταβλητών είναι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sensitive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π.χ.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baby_names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Baby_names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είναι τα ίδια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Εκτός από κείμενο, ως τιμές σε μεταβλητές μπορούμε να δώσουμε και αριθμούς καθώς και άλλα αντικείμενα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objects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booleans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FBACFB-4718-07B7-B8C5-4124E07DC40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10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0332-B425-4881-2DE1-C9C0B6741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1AB3-A65E-47DB-6AEA-AF8B89F526F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3D725E-847D-D84C-7CE5-54A987CADA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F63D91-CDD6-6DE7-BF41-EB9D06FF0C58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Δυναμικές σελίδες που χρησιμοποιούν εφαρμογές που εκτελούνται στην πλευρά του εξυπηρετητή: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Λαμβάνουν δεδομένα που εισάγει ο χρήστης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επεξεργάζονται / ανατρέχουν σε βάση δεδομένων εγκατεστημένη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Δημιουργούν προσαρμοσμένε ιστοσελίδα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Την παρουσιάζουν στο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Περιεχόμενο παραγόμενης ιστοσελίδας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εξαρτάται από ερμηνεία προγραμματιστικού σεναρίου  επιστρέφει προσαρμοσμένες σελίδες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Περιέχουν μόνο ετικέτες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δεν απαιτούν κάποια επιπλέον ρύθμιση από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(πχ. Ενεργοποίηση εκτέλεσης σεναρίων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03059-05D3-6668-ED7A-DDDBC46E92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15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E0000-4FF5-29E9-E8D6-6F304DC95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7F86-3BC5-082F-6F39-F2EFDC855DD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Τιμές μεταβλητών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9E55971-A50F-6670-77AD-6B2DEB3B3CC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D98478-40C7-DFAA-2CA8-818896C0DC8B}"/>
              </a:ext>
            </a:extLst>
          </p:cNvPr>
          <p:cNvSpPr txBox="1"/>
          <p:nvPr/>
        </p:nvSpPr>
        <p:spPr>
          <a:xfrm>
            <a:off x="308056" y="2082498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προβάλλουμε κείμενο χρησιμοποιούμε απλά ή διπλά εισαγωγικά: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 είναι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παράδειγµα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!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θέλουμε να εκτυπώσουμε το κείμενο μαζί µε τα εισαγωγικά, χρησιμοποιούμε το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χαρακτήρα διαφυγής \, που ορίζει στην ΡΗΡ  δεν θεωρεί τον επόμενο χαρακτήρα ως μέρος του κώδικα, αλλά ως απλό κείμενο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“\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 είναι ένα παράδειγμα!\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\”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CF6D5D-60CA-113E-22AF-83DAE3BB6A5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120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9CD6E-3537-D204-AD39-5375CF8CC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EEA0-6E35-B179-D30C-96DFCB9F8EE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FC308CD-0A4C-B499-E5E2-23964660192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629912-709D-D34E-17BE-9DE58CBA4F63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Σύνταξη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define(name, value, case-insensitive)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define("GREETING", "Welcome home!");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GREETING;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define("GREETING", " Welcome home!", true);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greeting;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σταθερές είναι πάντα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Global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εμβέλεια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1EA5B5-EF52-28D6-CFBA-A9CC696E966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391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A35BD-B00D-74D3-5BB5-7C114B073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AF14-2074-4E13-309A-D62EB85E499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Εμβέλεια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0005ED0-FB2B-7500-290F-68FEE6971C4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A0CC77-7338-2C9C-8517-A442100D0EE8}"/>
              </a:ext>
            </a:extLst>
          </p:cNvPr>
          <p:cNvSpPr txBox="1"/>
          <p:nvPr/>
        </p:nvSpPr>
        <p:spPr>
          <a:xfrm>
            <a:off x="308056" y="2082498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Global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$x = 1; // global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εμβέλεια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 demo()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χρήση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μέσα στη συνάρτηση θα δημιουργήσει σφάλμα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"&lt;p&gt;Variable x inside function is: $x&lt;/p&gt;";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demo();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"&lt;p&gt;Variable x outside function is: $x&lt;/p&gt;";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466208-DC19-B862-8EAA-1FD87831460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682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A1278-C04A-74D7-F9FE-AF32A569C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09E6E-3C04-0405-8B0B-314006C6BA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Εμβέλεια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C30CC3D-ABFE-847F-6BD5-5E9CD8A1227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496D4A-A31B-3C97-50A7-19DB11260721}"/>
              </a:ext>
            </a:extLst>
          </p:cNvPr>
          <p:cNvSpPr txBox="1"/>
          <p:nvPr/>
        </p:nvSpPr>
        <p:spPr>
          <a:xfrm>
            <a:off x="308056" y="2082498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Local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 demo()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$x = 1; // local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εμβέλεια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"&lt;p&gt;Variable x inside function is: $x&lt;/p&gt;";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demo();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//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χρήση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έξω από τη συνάρτηση θα δημιουργήσει σφάλμα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"&lt;p&gt;Variable x outside function is: $x&lt;/p&gt;";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154BED-25D6-AFF2-621F-F651B0E89BF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4644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6D841-FC17-96F4-ABDA-7F86551A1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28933-7480-F167-0A2E-BF612D49459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Εμβέλεια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4274BFB-452E-5881-1ACE-46322AFFA2A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4FC103-F8B2-C3FF-FF94-F3CEF08CBA4D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χρήση της λέξης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global: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–	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$x = 5;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$y = 10;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global $x, $y;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$y = $x + $y;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$y; // outputs 15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142495-A941-512E-F3E3-CC13582B111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385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B102B-2A95-68BD-7FCA-0FA2F8B4C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08EA2-0243-5575-E408-DF45E0C54B1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Εμβέλεια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48EAA93-8B1A-60ED-43BB-F0C34A128A3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10A910-9920-3ECB-7FFC-D76176CB22EC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 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αποθηκεύει τις μεταβλητές και σε ένα πίνακα με όνομα 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GLOBALS[index].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Όπου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Index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όνομα της μεταβλητής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$x = 5;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$y = 10;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$GLOBALS['y'] = $GLOBALS['x'] +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$GLOBALS['y'];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$y; // outputs 15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A8ACDC-1181-0EFF-C0FE-2079377476A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133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24B23-0EAB-67A1-2F0C-7210017C0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6A367-8379-FE63-4CCD-9E3F7427163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Εμβέλεια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34CBBCD-9513-097A-409B-5EBCD5ABCBB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A36DB8-4AF2-22DE-67CE-84D0435891F7}"/>
              </a:ext>
            </a:extLst>
          </p:cNvPr>
          <p:cNvSpPr txBox="1"/>
          <p:nvPr/>
        </p:nvSpPr>
        <p:spPr>
          <a:xfrm>
            <a:off x="308056" y="2082498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Static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διατηρεί την τιμή και μετά τη συνάρτηση):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{ static $x = 0; echo $x;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$x++;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myTest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0ED89B-4C0B-B6B0-74D4-17914871723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312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E658A-2337-D802-0C3F-3FDD0BF18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C852-3C49-D6F0-C905-0B8F83EC801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τύπου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5DF3615-68FC-53B5-6100-CC29F85CD56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C247D2-443F-3415-5E44-3CF698AD06DB}"/>
              </a:ext>
            </a:extLst>
          </p:cNvPr>
          <p:cNvSpPr txBox="1"/>
          <p:nvPr/>
        </p:nvSpPr>
        <p:spPr>
          <a:xfrm>
            <a:off x="350098" y="1504429"/>
            <a:ext cx="10168128" cy="61093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strlen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("Hello world!"); // outputs 12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str_word_count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("Hello world!"); // outputs 2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strrev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("Hello world!"); // outputs !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dlrow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olleH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strpos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("Hello world!", "world"); // outputs 6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str_replace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("world", "Dolly", "Hello world!"); // outputs Hello Dolly!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A7E03C-09B7-DB64-B920-13535023318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261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42331-60C6-AE02-3FC5-469449A36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8843-9553-34F0-CD7E-E645C65A640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96D3C0-6041-1619-59C3-1170A607A5F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A81A57-D5DC-62FE-F0E9-3A070E6F89BC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gettype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(mixed var):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επιστρέφει μια συμβολοσειρά που περιέχει τον τύπο μιας μεταβλητής ή “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unknown type”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mixed 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παράμετρος μπορεί να δεχθεί πολλούς τύπους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settype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(mixed var, string type)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αλλάζει τον τύπο μιας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μεταβλητής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is_array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is_double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is_int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is_string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is_object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ελέγχουν τύπους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isset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(mixed var):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ελέγχει αν μια μεταβλητή είναι ορισμένη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void unset(mixed var):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διαγράφει/καταστρέφει μια μεταβλητή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5207E2-B71C-B930-9891-BE4D5D48C0B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822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B183D-EC85-D7C7-6938-3364E7539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F3E8C-FEE9-78AF-FE5C-09E5F3A2B4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39855FA-35BF-74CE-1BC2-226872B86EA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8CDFBD-F6E5-7331-2D29-E4D409FADFEE}"/>
              </a:ext>
            </a:extLst>
          </p:cNvPr>
          <p:cNvSpPr txBox="1"/>
          <p:nvPr/>
        </p:nvSpPr>
        <p:spPr>
          <a:xfrm>
            <a:off x="308056" y="2082498"/>
            <a:ext cx="10168128" cy="22159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void unset(mixed var):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διαγράφει/καταστρέφει μια μεταβλητή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bool empty(mixed var):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ελέγχει αν μια μεταβλητή είναι άδεια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intval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(mixed var), double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doubleval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(mixed var), string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strval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(mixed var):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µ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ετατρέπουν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την τιμή µ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µ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εταβλητής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ονοματιζόμενο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τύπο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4CE85C-D0D2-3329-0AF8-37F8D6B67AC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2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9645C-7E68-7568-CB5F-822C17F44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3CA7-00B1-678D-4D01-BF17BF00F7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D47F092-27D0-2B9A-AF40-5817DD61C45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DF7A2E-1570-E2AB-AB33-86FDBA3E4B81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κατασκευή τέτοιων προγραμμάτων  διάφορες τεχνολογίες &amp; γλώσσε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ς σεναρίων: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NodeJS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HyperText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Preprocessor)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ελεύθερα διαθέσιμη γλώσσα &amp; διερμηνέας σεναρίων  αρχικά σε περιβάλλον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UNIX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και σε άλλα λειτουργικά συστήματα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Σελίδα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σενάρια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επεκτάσεις .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php,.php3, . php4, .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phtml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59EFCF-3FF8-46B4-FC69-FA6FC170A7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882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94E1C-8E09-4C6F-4AC3-8BB0B38F5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4F75F-8098-5B33-FB91-C8FDD50E5ED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τύπου πίνακα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5530B9D-9BE8-9039-DB8F-2A70A210FDC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7A32AC-2017-FF36-8F89-C21BB8E7559B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μεταβλητές τύπου πίνακα ξεκινούν µε $, όπως και οι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βαθμωτές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Η συνάρτηση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εκχωρεί μια σειρά τιμών σε έναν πίνακα µε τον ακόλουθο τρόπο: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Μαρία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Γιάννης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Λευτέρης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παραπάνω εντολή αυτόματα εκχωρεί ένα αριθμητικό κλειδί σε κάθε στοιχείο µε τη σειρά δίνοντας στο πρώτο στοιχείο το κλειδί 0. Μπορούμε τώρα να αναφερόμαστε π.χ. στο στοιχείο “Λευτέρης” ως 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[2].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ακόλουθος κώδικας θα εκτυπώσει το τρίτο στοιχείο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μαθητής Λευτέρης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$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[2];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EA71C9-EFF4-D65C-1DD9-7468B3CA3A7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034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A79A3-456D-3CBB-947D-5423488F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6F953-96BD-D796-A268-846B4217ED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τύπου πίνακα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24C413D-A143-EA50-AD4D-AE768C33478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638EDF-1859-5CD1-3942-E058B5FA4B19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Υπάρχει και άλλος τρόπος να ορίσουμε έναν πίνακα ή να προσθέσουμε στοιχεία σε έναν ήδη υπάρχοντα πίνακα: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[] = “Μαρία”;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[] = “Γιάννης”;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[] = “Λευτέρης”;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προσθέσουμε έναν νέο μαθητή γράφουμε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(ανεξάρτητα από τον τρόπο που χρησιμοποιήσαμε για τη δημιουργία του πίνακα):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students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[] = “Βασίλης”;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ΡΗΡ δίνει αυτόματα στον Βασίλη ένα κλειδί, το αμέσως επόμενο κενό, που στην περίπτωση αυτή είναι το [3].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42EB7E-45AD-E5E1-DA69-28710096C25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198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14F84-4B86-7786-36C7-B8010923D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312E-5B78-8CDA-0557-2897C20714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τύπου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συσχετιζόμενου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πίνακα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E9630C9-0250-F62A-11E9-E268B42AB35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DD177D-58A9-40FA-B349-FD67C6DB7A92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συσχετιζόμενοι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πίνακες διαχωρίζουν τα περιεχόμενα στοιχεία όχι µε αριθμούς, αλλά µε ονόματα που εμείς καθορίζουμε. Μέσα στη συνάρτηση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καθορίζουµε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ζεύγη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key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=&gt;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 “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John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”,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haircolor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black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”, “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”, “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age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”=&gt;17);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να πάμε σε οποιοδήποτε στοιχείο του πίνακα 	µέσω των ονομάτων των κλειδιών που ορίσαμε.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παράδειγμα: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$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[“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”]; θα δώσει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57D9FE-2093-67DE-ABE8-47E25B30EB8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1733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E5A90-C327-E7B6-7E9C-3DF1F108F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3E060-DE32-243F-BCB6-C5C7ACF5A8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τύπου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συσχετιζόμενου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πίνακα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9504F29-8299-2766-0969-BC0C304BBB4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AAA6E1-9950-2643-10D8-78EB06CCB0A1}"/>
              </a:ext>
            </a:extLst>
          </p:cNvPr>
          <p:cNvSpPr txBox="1"/>
          <p:nvPr/>
        </p:nvSpPr>
        <p:spPr>
          <a:xfrm>
            <a:off x="308056" y="2082498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επίσης να θέσουμε κάθε στοιχείο ξεχωριστά: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stud[“name”] = ”John”;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$stud[“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haircolor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”] = ”black”;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$stud[“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”] = ”green”;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$stud[“age”] = 17;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52B4B7-1D3C-7CB2-A562-D07515D9EE1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076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262E5-A9EF-BE46-A5F0-B7F6CAC6E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732D7-57A6-F803-A1E6-AF7A8BBA6A0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Πολυδιάστατος πίνακας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5D106C3-BF76-171B-9B86-F62BC42859C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3642A9-913D-4304-3A91-6D497E2DDC1D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Ένας πολυδιάστατος πίνακας είναι ένας πίνακας που περιέχει άλλους πίνακες.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stud = array(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 (“name”=&gt;”John”,”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haircolor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”=&gt;”black”,”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green”,”age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”=&gt;17), array (“name”=&gt;”Mary”,”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haircolor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”=&gt;”blond”,”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blue”,”age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”=&gt;16), array (“name”=&gt;”Kenny”,”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haircolor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”=&gt;”brown”,”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brown”,”age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”=&gt;17), array (“name”=&gt;”Bill”,”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haircolor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”=&gt;”blond”,”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eyecolor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”=&gt;”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green”,”age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”=&gt;16)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προσπελάσουμε ένα στοιχείο: 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$stud[2][“age”];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B7E1F2-4A99-CA05-2A9F-A635BBF426D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100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A65A9-B276-4CCB-2062-C81899398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AE94E-8DB9-622F-72EC-A93238578F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Πινάκων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961BA1-9DBA-BB6A-E890-430ED528F6A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7EC505-EBFC-B919-C2D0-46C211735B09}"/>
              </a:ext>
            </a:extLst>
          </p:cNvPr>
          <p:cNvSpPr txBox="1"/>
          <p:nvPr/>
        </p:nvSpPr>
        <p:spPr>
          <a:xfrm>
            <a:off x="371118" y="1535960"/>
            <a:ext cx="10168128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Ταξινόμηση απλών πινάκων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products=array(“Tires”, ”Oil”); sort($products);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$products=array(13,3,7); sort($products);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Ταξινόμηση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συσχετιζόμενων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πινάκων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prices = array(“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ires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”=&gt;100,”Oil”=&gt;10, “Spark Plugs”=&gt;4);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asort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($prices) // (“Spark Plugs”=&gt;4,”Oil”=&gt;10, “Tires”=&gt;100)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ksort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($prices) // (”Oil”=&gt;10, “Spark Plugs”=&gt;4 “Tires”=&gt;100)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Αντίστροφες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Ταξινοµήσεις</a:t>
            </a: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myArray_r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array_reverse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myArray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Τυχαία σειρά: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shuffle($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myArray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Πλήθος στοιχείων πίνακα: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num = count($products)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BFD539-3DD2-CBFF-BE8D-6E2412B7A84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888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BB2E9-FAF4-2BFE-8321-921346C6A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64DBC-6C13-E722-CF5A-6F21B2776AB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Πινάκων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D26E032-5BB5-70BC-CF6B-1C140B030AC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19599E-0423-AD53-B273-A553ABF33DB8}"/>
              </a:ext>
            </a:extLst>
          </p:cNvPr>
          <p:cNvSpPr txBox="1"/>
          <p:nvPr/>
        </p:nvSpPr>
        <p:spPr>
          <a:xfrm>
            <a:off x="434180" y="2144033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asort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— Ταξινομεί έναν πίνακα συσχέτισης ως προς την τιμή του στοιχείου διατηρώντας τη συσχέτιση κλειδιού-τιμής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ksort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— Ταξινομεί έναν πίνακα συσχέτισης ως προς το κλειδί του στοιχείου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array_reverse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— επιστρέφει έναν πίνακα με τα στοιχεία σε αντίστροφη σειρά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shuffle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— Ανακάτεμα των στοιχείων ενός πίνακα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count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— Καταμέτρηση όλων των στοιχείων ενός πίνακα, ή όλων των ιδιοτήτων ενός αντικειμένου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9E252F-9FDA-572E-8173-76A023FEDA9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217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DBF2F-8F53-EB33-6F3C-FF34D6A73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61B4-254D-65B5-F9A7-677A493CF5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Τελεστές σύγκρισης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8D7ECDA-0847-41E0-56C9-73C3F0DBB04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D75A8C-73CB-D185-4D85-B8116641D7BF}"/>
              </a:ext>
            </a:extLst>
          </p:cNvPr>
          <p:cNvSpPr txBox="1"/>
          <p:nvPr/>
        </p:nvSpPr>
        <p:spPr>
          <a:xfrm>
            <a:off x="308056" y="2082498"/>
            <a:ext cx="10168128" cy="800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1F8288-60D0-1A7E-88B3-2C6A45B39B3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 dirty="0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2D18D790-3640-CC82-94B1-1D66FCA6D50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32776" y="1975146"/>
            <a:ext cx="6718688" cy="488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626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12ABD-9041-611B-C7BA-8B9B77F56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9784-733A-6E05-AD35-957F729C75F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Λογικοί και Αριθμητικοί τελεστές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0F3F7DB-F326-A096-AC71-22474ECE5E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8ADA89-8E34-91A7-A757-22CD6442C00D}"/>
              </a:ext>
            </a:extLst>
          </p:cNvPr>
          <p:cNvSpPr txBox="1"/>
          <p:nvPr/>
        </p:nvSpPr>
        <p:spPr>
          <a:xfrm>
            <a:off x="434180" y="2144033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Λογικοί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 ή &amp;&amp;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ή||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xor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!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Αριθμητικοί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+, -, *, /, %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Υπάρχουν ακόμα και οι τελεστές αύξησης/μείωσης και οι σύνθετοι τελεστές (π.χ. $a+=5;)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8C26DF-0922-FD77-C20A-25D1606F720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5444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6BB1A-D699-497E-0A96-DC68312EF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1C06-EE82-6BCA-3943-C1BC3B1EFC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if-else-elseif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8CE635-E652-BE72-87F6-B136928A9D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A6C592-3FD0-27AD-D75D-F41B2F2803C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 dirty="0"/>
          </a:p>
        </p:txBody>
      </p:sp>
      <p:pic>
        <p:nvPicPr>
          <p:cNvPr id="5" name="object 3">
            <a:extLst>
              <a:ext uri="{FF2B5EF4-FFF2-40B4-BE49-F238E27FC236}">
                <a16:creationId xmlns:a16="http://schemas.microsoft.com/office/drawing/2014/main" id="{A8F933F5-37B4-1B20-9079-D596C5FE65D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29320" y="2850371"/>
            <a:ext cx="7100424" cy="307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43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4DD9F-D045-773A-9629-330AA46C5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7146-6BA0-02A0-92A6-DAEC67B186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Note.je &amp; CGI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AEF2BA-0FBF-2997-6032-905272210E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DFC729-22C2-5C9D-C876-6AE9CFF86ED7}"/>
              </a:ext>
            </a:extLst>
          </p:cNvPr>
          <p:cNvSpPr txBox="1"/>
          <p:nvPr/>
        </p:nvSpPr>
        <p:spPr>
          <a:xfrm>
            <a:off x="308056" y="2082498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Note.js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περιβάλλον εκτέλεσης που επιτρέπει δημιουργία πολλών και διαφορετικών εργαλείων &amp; εφαρμογών του εξυπηρετητή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αποτελεί γλώσσα αλλά πλατφόρμα/περιβάλλον ανάπτυξης εφαρμογών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Note.js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σχεδιασμένη να λειτουργεί εκτός περιβάλλοντος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αποκλείονται συναρτήσεις και δυνατότητες όταν αυστηρά συνδεδεμένες με το περιβάλλον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Προστίθενται άλλες  βοηθούν συνεργασία με λειτουργικό σύστημα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(πχ. Διαχείριση φακέλων &amp; αρχείων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0BA0A5-0426-A36E-4C0C-9F74DDDE7B5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3940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086CA-9C3F-AC4F-E7A9-C19F1E26A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9793-45F7-AAF1-4CF9-72FC337C8D9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2B902E-E0C3-FC4D-05EF-7EB43FBD69A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72C91E-3F8E-86A9-6258-15FC7D973B4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 dirty="0"/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94BD81FB-A8F5-EB81-6507-483B688930F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5568" y="2182981"/>
            <a:ext cx="2145038" cy="46750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C440DE-9B0E-7C73-4693-04957A38D45A}"/>
              </a:ext>
            </a:extLst>
          </p:cNvPr>
          <p:cNvSpPr txBox="1"/>
          <p:nvPr/>
        </p:nvSpPr>
        <p:spPr>
          <a:xfrm>
            <a:off x="5377543" y="2275114"/>
            <a:ext cx="49203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el-GR" sz="2400" i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έκφραση</a:t>
            </a:r>
            <a:r>
              <a:rPr lang="el-GR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</a:t>
            </a:r>
            <a:r>
              <a:rPr lang="el-GR"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οποιαδήποτε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έκφραση,</a:t>
            </a:r>
            <a:r>
              <a:rPr lang="el-GR"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αρκεί</a:t>
            </a:r>
            <a:r>
              <a:rPr lang="el-GR"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έχει</a:t>
            </a:r>
            <a:r>
              <a:rPr lang="el-GR"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τιμή</a:t>
            </a:r>
            <a:r>
              <a:rPr lang="el-GR"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απλού</a:t>
            </a:r>
            <a:r>
              <a:rPr lang="el-GR" sz="2400" b="1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τύπου</a:t>
            </a:r>
            <a:r>
              <a:rPr lang="el-GR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l-GR" sz="2400" spc="-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nteger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floating-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2119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AC188-3568-8A27-959C-FB66A8ABE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7402B-109A-3B3B-9F1F-E5094BB029E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while/for/do...while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6772D75-78DD-826A-2585-69FC5D2BBD1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C47412-EDC1-FA55-A741-486092B5F74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 dirty="0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F8304DC3-69B5-E236-52AB-EB3082CC841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20623" y="2441920"/>
            <a:ext cx="7217501" cy="16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242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92607-AD7B-2584-10A8-B5158EB39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24377-2B42-D0AD-AD85-3A205B13BC7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4BA1530-8586-95EA-FADE-598717E586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9BDC07-8AFE-EACF-B9C6-ED872B0B0AC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D4CA8-50DF-10CF-AD90-4E67F24EFE68}"/>
              </a:ext>
            </a:extLst>
          </p:cNvPr>
          <p:cNvSpPr txBox="1"/>
          <p:nvPr/>
        </p:nvSpPr>
        <p:spPr>
          <a:xfrm>
            <a:off x="226656" y="2005796"/>
            <a:ext cx="11450337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Δομή ελέγχου για χειρισμό πινάκων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εκδόσεις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array_expression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array_expression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tatement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912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D82B6-78D1-3502-38DC-3A3375669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FB775-B4A2-EF96-2D85-17FE9F9FC80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37F7482-247B-A834-C730-266521EF92F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116EBE-67A9-761E-62B6-95FFA8D3763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482870-C475-89BA-6EFC-6A87245A5AA4}"/>
              </a:ext>
            </a:extLst>
          </p:cNvPr>
          <p:cNvSpPr txBox="1"/>
          <p:nvPr/>
        </p:nvSpPr>
        <p:spPr>
          <a:xfrm>
            <a:off x="226657" y="2005796"/>
            <a:ext cx="479165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πρώτη έκδοση σε κάθε επανάληψη η τιμή του τρέχοντος στοιχείου του πίνακα ανατίθεται στην μεταβλητή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ο εσωτερικός δείκτης του πίνακα αυξάνεται κατά ένα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δεύτερη έκδοση λειτουργεί όπως και η πρώτη, με τη διαφορά ότι το κλειδί του τρέχοντος στοιχείου θα ανατεθεί στην μεταβλητή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κάθε επανάληψη.</a:t>
            </a: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B759F1B9-8D5B-1BCB-BDDF-D952960B4B88}"/>
              </a:ext>
            </a:extLst>
          </p:cNvPr>
          <p:cNvSpPr txBox="1"/>
          <p:nvPr/>
        </p:nvSpPr>
        <p:spPr>
          <a:xfrm>
            <a:off x="6419523" y="2467788"/>
            <a:ext cx="3629025" cy="341566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35"/>
              </a:spcBef>
            </a:pPr>
            <a:r>
              <a:rPr sz="1800" spc="-10" dirty="0">
                <a:latin typeface="Calibri"/>
                <a:cs typeface="Calibri"/>
              </a:rPr>
              <a:t>&lt;?php</a:t>
            </a:r>
            <a:endParaRPr sz="1800" dirty="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$arr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array("one",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"two",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"three");</a:t>
            </a:r>
            <a:endParaRPr sz="1800" dirty="0">
              <a:latin typeface="Calibri"/>
              <a:cs typeface="Calibri"/>
            </a:endParaRPr>
          </a:p>
          <a:p>
            <a:pPr marL="300990" marR="176530" indent="-208915">
              <a:lnSpc>
                <a:spcPct val="100000"/>
              </a:lnSpc>
              <a:spcBef>
                <a:spcPts val="2160"/>
              </a:spcBef>
            </a:pPr>
            <a:r>
              <a:rPr sz="1800" spc="-10" dirty="0">
                <a:latin typeface="Calibri"/>
                <a:cs typeface="Calibri"/>
              </a:rPr>
              <a:t>foreach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($arr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$key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=&gt;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$value)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{ </a:t>
            </a:r>
            <a:r>
              <a:rPr sz="1800" dirty="0">
                <a:latin typeface="Calibri"/>
                <a:cs typeface="Calibri"/>
              </a:rPr>
              <a:t>echo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"Key: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$key;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Value: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$value&lt;br</a:t>
            </a:r>
            <a:endParaRPr sz="1800" dirty="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/&gt;\n";</a:t>
            </a:r>
            <a:endParaRPr sz="1800" dirty="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  <a:spcBef>
                <a:spcPts val="5"/>
              </a:spcBef>
            </a:pPr>
            <a:r>
              <a:rPr sz="1800" spc="-50" dirty="0">
                <a:latin typeface="Calibri"/>
                <a:cs typeface="Calibri"/>
              </a:rPr>
              <a:t>}</a:t>
            </a:r>
            <a:endParaRPr sz="1800" dirty="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</a:pPr>
            <a:r>
              <a:rPr sz="1800" spc="-25" dirty="0">
                <a:latin typeface="Calibri"/>
                <a:cs typeface="Calibri"/>
              </a:rPr>
              <a:t>?&gt;</a:t>
            </a:r>
            <a:endParaRPr sz="1800" dirty="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Θα </a:t>
            </a:r>
            <a:r>
              <a:rPr sz="1800" spc="-10" dirty="0">
                <a:latin typeface="Calibri"/>
                <a:cs typeface="Calibri"/>
              </a:rPr>
              <a:t>τυπώσει:</a:t>
            </a:r>
            <a:endParaRPr sz="1800" dirty="0">
              <a:latin typeface="Calibri"/>
              <a:cs typeface="Calibri"/>
            </a:endParaRPr>
          </a:p>
          <a:p>
            <a:pPr marL="92710" marR="1723389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Key: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0;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Value: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one </a:t>
            </a:r>
            <a:r>
              <a:rPr sz="1800" dirty="0">
                <a:latin typeface="Calibri"/>
                <a:cs typeface="Calibri"/>
              </a:rPr>
              <a:t>Key: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1;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Value: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two </a:t>
            </a:r>
            <a:r>
              <a:rPr sz="1800" dirty="0">
                <a:latin typeface="Calibri"/>
                <a:cs typeface="Calibri"/>
              </a:rPr>
              <a:t>Key: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2;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Value: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three</a:t>
            </a:r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66321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8E548-F076-C601-7B16-D3E2256C2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2613-E4CE-E25F-6E21-97E2E36EBB5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Σπάσιμο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δοµών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ελέγχου, επαναλήψεων και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94DE0ED-51ED-57B1-B7FB-4DAE0C8613C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B6F1F4-EBE9-C199-A5CA-9C6BE2C56074}"/>
              </a:ext>
            </a:extLst>
          </p:cNvPr>
          <p:cNvSpPr txBox="1"/>
          <p:nvPr/>
        </p:nvSpPr>
        <p:spPr>
          <a:xfrm>
            <a:off x="226656" y="2005796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Έξοδος από δομή ελέγχου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for, foreach, while, do-while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switch)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Μεταπήδηση επόμενη επανάληψη βρόγχου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Σταμάτημα εκτέλεσης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Script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7C5307-96D2-1E38-9026-CA3D134C112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822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02C11-202B-226A-C286-EDCBD0E45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6B0B8-EA37-07DE-C478-AF022B0FB20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Επαναχρησιμοποίηση κώδικα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1D5D828-F202-3044-FE98-183BDBB2EAA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DBEED3-BC37-4D44-BCBD-95A819C3A6D4}"/>
              </a:ext>
            </a:extLst>
          </p:cNvPr>
          <p:cNvSpPr txBox="1"/>
          <p:nvPr/>
        </p:nvSpPr>
        <p:spPr>
          <a:xfrm>
            <a:off x="370831" y="2060225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επαναχρησιμοποίησης κώδικα από άλλα αρχεία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οποιοδήποτε άλλο)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Συνήθως αρχεία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αλλά προσοχή! Ο πηγαίος κώδικας 	ενός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μπορεί να φανεί αν φορτωθεί απευθείας από 	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 καλύτερα να χρησιμοποιούμε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κρύψιµο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των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(αποθήκευση σε κατάλογο που δεν είναι ‘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δηµοσιευμένος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&amp;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Διαφέρουν ως προς χειρισμό μη εύρεσης αρχείου που εισάγεται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(E_COMPILE_ERROR) και σταματάει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(E_WARNING) και συνεχίζει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 επαναχρησιμοποίησης κώδικα: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Μικρότερο «κόστος» (όχι περιττή επανεγγραφή κώδικα)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Αυξημένη αξιοπιστία (αν ο κώδικας δουλεύει κάπου, δουλεύει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FA7DA-383A-2E0F-A1C1-58E0DB09CFF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98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F6F2D-1E09-CFA2-8F40-828CE5D55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2B5D2-E61F-4CCA-80D0-FEF55D2F8E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require() &amp; include()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B1993C1-8CE9-8EA2-32E6-8E0E2AB46D8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F7CEE7-4192-B951-75F8-57FEFAB03A0A}"/>
              </a:ext>
            </a:extLst>
          </p:cNvPr>
          <p:cNvSpPr txBox="1"/>
          <p:nvPr/>
        </p:nvSpPr>
        <p:spPr>
          <a:xfrm>
            <a:off x="226656" y="2005796"/>
            <a:ext cx="11450337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Γίνεται συμπερίληψη αρχείων βάσει του μονοπατιού που προσδιορίζεται. Το μονοπάτι μπορεί να είναι, είτε σε απόλυτη, είτε σε σχετική μορφή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δεν δίνεται μονοπάτι εξετάζεται η μεταβλητή συστήματος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include_path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(παρόμοια λογική με την μεταβλητή περιβάλλοντος PATH)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include_path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=".;c:\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δεν βρεθούν ούτε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include_path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εξετάζεται ο κατάλογος που περιέχει το ίδιο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καθώς και το τρέχον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B24C29-27A4-275C-4186-E1B6C37DFAA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6659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48C62-6770-F5CB-6B2F-426946564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41A3C-F113-B263-38D3-8AC1901E12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require() &amp; include()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070A035-40BF-5615-8662-2EFB9765FB7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19EE2E-D946-69CA-1868-520F3A835D2C}"/>
              </a:ext>
            </a:extLst>
          </p:cNvPr>
          <p:cNvSpPr txBox="1"/>
          <p:nvPr/>
        </p:nvSpPr>
        <p:spPr>
          <a:xfrm>
            <a:off x="226656" y="2005796"/>
            <a:ext cx="11450337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γίνεται συμπερίληψη ενός αρχείου, ο κώδικας που περιέχει κληρονομεί την εμβέλεια μεταβλητών της γραμμής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που εμφανίζεται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/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Οποιεσδήποτε μεταβλητές διαθέσιμες σε αυτή την γραμμή στο καλών αρχείο θα είναι διαθέσιμες και στο καλούμενο αρχείο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Όμως, όλες οι συναρτήσεις και κλάσεις που ορίζονται στο συμπεριλαμβανόμενο αρχείο έχουν σφαιρική εμβέλεια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C6A94E-D4A1-FFE0-D4F8-C56B7BFF64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4893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27623-7D5B-1108-12D5-47B162A0D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1C06D-BFD5-C6D7-0556-49341DEDD1A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B57681-DAE3-C8B9-E766-D585D5F45C6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2DCAFB-B552-1315-450B-584991BEDE98}"/>
              </a:ext>
            </a:extLst>
          </p:cNvPr>
          <p:cNvSpPr txBox="1"/>
          <p:nvPr/>
        </p:nvSpPr>
        <p:spPr>
          <a:xfrm>
            <a:off x="741663" y="2397682"/>
            <a:ext cx="11450337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require.php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"Here is a very simple PHP statement.&lt;BR&gt;";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"This is the main file.&lt;BR&gt;";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require( 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reusable.php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"The script will end now.&lt;BR&gt;";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F914C3-4FDD-3EC0-EEEE-ACB2CB9C23D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4954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44BF-DF74-9544-B9CD-9710F4B92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8C13C-B1E9-B282-1E35-0824DE547C0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μέσα σε συνάρτηση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054FAAF-F979-75DB-1B52-28EA11439A2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86A925-48DD-DA11-AE0F-1E3CD9A137D6}"/>
              </a:ext>
            </a:extLst>
          </p:cNvPr>
          <p:cNvSpPr txBox="1"/>
          <p:nvPr/>
        </p:nvSpPr>
        <p:spPr>
          <a:xfrm>
            <a:off x="632806" y="1491379"/>
            <a:ext cx="11450337" cy="5901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vars.php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$color = 'green';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$fruit = 'apple';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include_scoped.php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foo() { global $color; include 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vars.php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"A $color $fruit";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αρχείο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vars.php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βρίσκεται στην εμβέλεια της συνάρτησης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foo()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η μεταβλητή 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fruit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διαθέσιμη έξω από την εμβέλεια. Η 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ΕΙΝΑΙ επειδή δηλώθηκε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global. */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foo();	// A green apple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  <a:tabLst>
                <a:tab pos="2256155" algn="l"/>
              </a:tabLst>
            </a:pPr>
            <a:r>
              <a:rPr lang="en-US" sz="2400" dirty="0">
                <a:cs typeface="Calibri"/>
              </a:rPr>
              <a:t>echo</a:t>
            </a:r>
            <a:r>
              <a:rPr lang="en-US" sz="2400" spc="-3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"A</a:t>
            </a:r>
            <a:r>
              <a:rPr lang="en-US" sz="2400" spc="-3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$color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spc="-10" dirty="0">
                <a:cs typeface="Calibri"/>
              </a:rPr>
              <a:t>$fruit";</a:t>
            </a:r>
            <a:r>
              <a:rPr lang="en-US" sz="2400" dirty="0">
                <a:cs typeface="Calibri"/>
              </a:rPr>
              <a:t>	</a:t>
            </a:r>
            <a:r>
              <a:rPr lang="en-US" sz="2400" dirty="0">
                <a:solidFill>
                  <a:srgbClr val="C00000"/>
                </a:solidFill>
                <a:cs typeface="Calibri"/>
              </a:rPr>
              <a:t>// A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 </a:t>
            </a:r>
            <a:r>
              <a:rPr lang="en-US" sz="2400" spc="-20" dirty="0">
                <a:solidFill>
                  <a:srgbClr val="C00000"/>
                </a:solidFill>
                <a:cs typeface="Calibri"/>
              </a:rPr>
              <a:t>green</a:t>
            </a:r>
            <a:endParaRPr lang="en-US" sz="24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lang="en-US" sz="2400" spc="-25" dirty="0">
                <a:cs typeface="Calibri"/>
              </a:rPr>
              <a:t>?&gt;</a:t>
            </a:r>
            <a:endParaRPr lang="en-US" sz="240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4D5486-E406-FCD8-34EE-408D7104116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27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D7690-E619-CC4A-B07B-B0CA136C9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1D8E5-1823-EE07-6301-51C4926F91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Note.je &amp; CGI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D1365CB-2667-90B7-9569-40819A9CD2A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9C8B05-36AC-4698-1810-A3CB8FC49D94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(Common Gateway Interface)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διαδεδομένη μέθοδος προγραμματισμού από πλευρά εξυπηρετητή  πρωτόκολλο επικοινωνίας ανάμεσα σε εξυπηρετητής και διάφορα εκτελέσιμα αρχεία/προγράμματα εγκατεστημένα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Προϊόν επικοινωνίας  δυναμικά διαμορφωμένες ιστοσελίδες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κατασκευή σεναρίων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δύναται αξιοποίηση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C, C++, Perl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μεγάλος αριθμός έτοιμων βιβλιοθηκών  ευπροσάρμοστο εργαλείο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ενσωματώνεται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κώδικα αλλά σε αυτόνομα αρχεία αποθηκευμένα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καλούνται μέσω ιστοσελίδας  αποτέλεσμα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κώδικας  εμφάνιση ως ιστοσελίδα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1DB7AB-0768-F17B-29DA-4BEE711DD73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071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B8C26-697E-7F28-66DA-DBC4BEB78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4FA69-66F0-FFFC-94B2-7CA384F09A7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455C450-128A-FF59-AC88-D9542607470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3AA06F-6F01-E1AB-3883-2D3323715C0E}"/>
              </a:ext>
            </a:extLst>
          </p:cNvPr>
          <p:cNvSpPr txBox="1"/>
          <p:nvPr/>
        </p:nvSpPr>
        <p:spPr>
          <a:xfrm>
            <a:off x="226656" y="2005796"/>
            <a:ext cx="11450337" cy="78790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[[&amp;]parameter [, …] ] 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ονόματα των συναρτήσεων ακολουθούν τους ίδιους κανόνες με τα ονόματα των μεταβλητών. Περιορισμοί στην ονομασία συναρτήσεων: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Όχι ίδια ονόματα µε υπάρχουσες συναρτήσεις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Ονόματα μονάχα από γράμματα, ψηφία και χαρακτήρες υπογράμμισης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ονόματα δεν μπορούν να ξεκινούν µε ψηφίο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Άκυρα ονόματα: 5name(),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name-six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Παράμετροι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ή περισσότερες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Διαβίβαση παραμέτρων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Επιστροφή τιμής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 δεν υπάρχει)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D7A2A6-468E-A565-917B-3D1F6A08C76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142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20993-D9A1-28DC-2BAD-3228E01F6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9E5A-3A14-0C14-625E-FC6A15573D2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003172A-3E51-B531-5BEC-91C67534F97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392EC6-21F3-FEE2-CDAB-D635F4C1BC4F}"/>
              </a:ext>
            </a:extLst>
          </p:cNvPr>
          <p:cNvSpPr txBox="1"/>
          <p:nvPr/>
        </p:nvSpPr>
        <p:spPr>
          <a:xfrm>
            <a:off x="248428" y="1728216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Έγκυρα ονόματα: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(), name2(),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name_three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Άκυρα ονόματα: 5name(),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name-six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Παράμετροι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ή περισσότερες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Διαβίβαση παραμέτρων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Επιστροφή τιμής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 δεν υπάρχει)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F253EE-331E-5B4A-3C55-4F1B835B3B4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539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73967-7B6E-919E-5CF9-CE6722BB6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4238E-8DC5-E9F0-56BF-C4AD80CFD4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BC15C11-21F4-731D-DD3E-E0EC6AEB83C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02B1B6-A53A-31D9-E4AD-B1156F89B41A}"/>
              </a:ext>
            </a:extLst>
          </p:cNvPr>
          <p:cNvSpPr txBox="1"/>
          <p:nvPr/>
        </p:nvSpPr>
        <p:spPr>
          <a:xfrm>
            <a:off x="370831" y="2239845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Κλήση συνάρτησης ΧΩΡΙΣ πέρασμα παραμέτρων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Κλήση συνάρτησης ΜΕ πέρασμα παραμέτρων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(“parameter”);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(2);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(“string”); 	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($variable);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(&amp;$variable);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2F6E04-E9AB-01AA-B032-1D666DD8CC6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989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A9B85-EB84-CBCC-DA57-F7B40785C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A1B1D-C72B-E708-56BF-AD7F81A1956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Κλήση συναρτήσεων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C39F0B6-095F-5B22-B7F8-7DE6193DC78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FF2BC6-4C12-FD41-BEC9-B9A74DD06D1B}"/>
              </a:ext>
            </a:extLst>
          </p:cNvPr>
          <p:cNvSpPr txBox="1"/>
          <p:nvPr/>
        </p:nvSpPr>
        <p:spPr>
          <a:xfrm>
            <a:off x="370831" y="2239845"/>
            <a:ext cx="11450337" cy="61093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κλήση εξαρτάται από το πρωτότυπο της συνάρτησης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 explode ( string separator, string str [, int limit])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Κλήση της συνάρτησης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explode: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$str =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def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str_array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explode(“ ”, str);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 3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str_array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explode(“ ”, str, 2);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μόνο 2 στοιχεία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κλήσεις σε συναρτήσεις ∆ΕΝ είναι ευαίσθητες σε κεφαλαία-πεζά: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= FUNCTION_NAME()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ΠΡΟΣΟΧΗ! Τα ονόματα των μεταβλητών ΕΙΝΑΙ ευαίσθητα σε πεζά-κεφαλαία: 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≠ $Name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EE57E0-1236-A53C-4882-29A50747A7F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0925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E133B-735D-2BEC-99E9-9B1F98C44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2A773-D568-7734-2025-86E9CA4C00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Κλήση συναρτήσεων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021C258-373D-3CB7-D59C-C89B6EF505C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EE29DE-1B9F-F522-B12A-8C7A8C045BC8}"/>
              </a:ext>
            </a:extLst>
          </p:cNvPr>
          <p:cNvSpPr txBox="1"/>
          <p:nvPr/>
        </p:nvSpPr>
        <p:spPr>
          <a:xfrm>
            <a:off x="370831" y="2239845"/>
            <a:ext cx="11450337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κλήσεις σε συναρτήσεις ∆ΕΝ είναι ευαίσθητες σε κεφαλαία-πεζά: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= FUNCTION_NAME()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ΠΡΟΣΟΧΗ! Τα ονόματα των μεταβλητών ΕΙΝΑΙ ευαίσθητα σε πεζά-κεφαλαία: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≠ $Name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81E453-733E-CF97-FA81-0E8F663869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3093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AE251-C558-07E8-435A-6B95F01FC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0EE46-6661-0048-6A48-84801B4F8A5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ορισμένες από χρήστη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7BDFE64-F27E-9319-9345-81BFCCBEA3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3851FA-5A47-DB1F-48D5-AD7CABAFE962}"/>
              </a:ext>
            </a:extLst>
          </p:cNvPr>
          <p:cNvSpPr txBox="1"/>
          <p:nvPr/>
        </p:nvSpPr>
        <p:spPr>
          <a:xfrm>
            <a:off x="599431" y="1597588"/>
            <a:ext cx="11450337" cy="646330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δεν απαιτείται να έχουν οριστεί πριν χρησιμοποιηθούν, εκτός εάν μια συνάρτηση ορίζεται υπό συνθήκη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makefoo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We can't call foo() from here since it doesn't exist yet,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we can call bar() */ bar();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makefoo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{ function foo()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"I don't exist until program execution reaches me.\n";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Now we can safely call foo() since 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makefoo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evaluated to true */ if 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makefoo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foo();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bar()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"I exist immediately upon program start.\n";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60DA25-995F-DD89-3FF6-1C26F7FE94F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740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F7B53-6FF2-975B-B6E9-AD426AB3A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DE4B4-3087-1B41-276B-70C171CB3D0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 και εμβέλεια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CD0814-A73C-EE10-CB73-B93CDA68868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4894CE-9345-39AD-B1CC-28E504E414D9}"/>
              </a:ext>
            </a:extLst>
          </p:cNvPr>
          <p:cNvSpPr txBox="1"/>
          <p:nvPr/>
        </p:nvSpPr>
        <p:spPr>
          <a:xfrm>
            <a:off x="0" y="1941093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Τοπικές μεταβλητές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μεταβλητές που ορίζονται εντός μιας συνάρτησης είναι 	τοπικές στη συνάρτηση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Σφαιρικές μεταβλητές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μεταβλητές που ορίζονται έξω από μια συνάρτηση θεωρούνται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μεταβλητές δεν μπορούν να χρησιμοποιηθούν μέσα σε μια συνάρτηση, εκτός αν δηλωθούν μέσα στη συνάρτηση ως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Στατικές μεταβλητές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μεταβλητές που ορίζονται ως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διατηρούν τιμή μεταξύ κλήσεων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19559912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8641F-C997-E368-F324-C51BB0FC9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2766-0434-AE3D-3786-082B3C046B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B0A105-B40A-3455-4C51-C589FA9CD04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2564A6-0E3D-C025-36C6-9F613DC8BEB0}"/>
              </a:ext>
            </a:extLst>
          </p:cNvPr>
          <p:cNvSpPr txBox="1"/>
          <p:nvPr/>
        </p:nvSpPr>
        <p:spPr>
          <a:xfrm>
            <a:off x="370831" y="2239845"/>
            <a:ext cx="11450337" cy="44627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1 --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6893BD-3D6E-0A75-F4DD-3EB26E6659E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3133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887F6-4FF0-15D5-39EB-C8CF6C87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439A-BBDA-A100-00B1-1B379E338E2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Τελεστές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9FD00B7-D623-315B-A0A5-8EDCC27E9FC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AE78B8-B504-15A5-0BD6-C46272EA177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1A4BF86-63BB-B886-7C5B-38AE6BF1B1BE}"/>
              </a:ext>
            </a:extLst>
          </p:cNvPr>
          <p:cNvGraphicFramePr>
            <a:graphicFrameLocks noGrp="1"/>
          </p:cNvGraphicFramePr>
          <p:nvPr/>
        </p:nvGraphicFramePr>
        <p:xfrm>
          <a:off x="722186" y="2249496"/>
          <a:ext cx="9868174" cy="4289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968">
                  <a:extLst>
                    <a:ext uri="{9D8B030D-6E8A-4147-A177-3AD203B41FA5}">
                      <a16:colId xmlns:a16="http://schemas.microsoft.com/office/drawing/2014/main" val="1200961201"/>
                    </a:ext>
                  </a:extLst>
                </a:gridCol>
                <a:gridCol w="3908206">
                  <a:extLst>
                    <a:ext uri="{9D8B030D-6E8A-4147-A177-3AD203B41FA5}">
                      <a16:colId xmlns:a16="http://schemas.microsoft.com/office/drawing/2014/main" val="1515697250"/>
                    </a:ext>
                  </a:extLst>
                </a:gridCol>
              </a:tblGrid>
              <a:tr h="106554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l-GR" sz="2400" spc="-10" dirty="0">
                          <a:latin typeface="Calibri"/>
                          <a:cs typeface="Calibri"/>
                        </a:rPr>
                        <a:t>Πράξη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l-GR" sz="2400" spc="-25" dirty="0">
                          <a:latin typeface="Calibri"/>
                          <a:cs typeface="Calibri"/>
                        </a:rPr>
                        <a:t>Σύμβολο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364276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Ισότητα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==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85288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Ανισότητα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!=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3972395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Μεγαλύτερο/Μικρότερο/Μεγαλύτερο-ίσο/Μικρότερο-ίσο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&gt; &lt; &gt;= &lt;=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66108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Λογικό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“and”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&amp;&amp;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3401575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Λογικό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“or”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||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866325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Λογικό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“not”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!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3207699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Ένωση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strings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+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3149863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Μοναδιαία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αύξηση/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μείωση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++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-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3776130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Ανάθεση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=,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+=,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=,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*=,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/=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707207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6175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31FF5-ADAE-7E4F-5677-0F6FADDA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EC3A5-E816-D4DB-F116-078A134F6C4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33D1A9-8AE5-907E-A836-7EEEE4C5754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84242C-5F3D-4F51-0E03-F12C04014E50}"/>
              </a:ext>
            </a:extLst>
          </p:cNvPr>
          <p:cNvSpPr txBox="1"/>
          <p:nvPr/>
        </p:nvSpPr>
        <p:spPr>
          <a:xfrm>
            <a:off x="474463" y="1810464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εντολές / ενέργειες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εκτελούνται όταν συμβεί γεγονός ή κληθεί συνάρτηση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Δικές της συναρτήσεις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alert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ορισμό συναρτήσεων  2 είδη συναρτήσεων: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Εκτελούν ενέργειες χωρίς να επιστρέφουν τιμή</a:t>
            </a: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Εκτελούν ενέργειες και επιστρέφουν  κάποια τιμή</a:t>
            </a: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Ορίζονται με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EEEA9-4641-27FA-0723-419CAFC6109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43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8B846-125B-27E0-F709-F9CA42598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0897-1669-C62F-8ADA-D00662ACE4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5FCDFB4-4C85-F5B9-03CA-0EBBE1449A6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2C56DF-95CE-1297-892E-3F66F46B6400}"/>
              </a:ext>
            </a:extLst>
          </p:cNvPr>
          <p:cNvSpPr txBox="1"/>
          <p:nvPr/>
        </p:nvSpPr>
        <p:spPr>
          <a:xfrm>
            <a:off x="308056" y="2082498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Ισχυρή γλώσσα συγγραφής σεναρίων  καλή συνεργασία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ιδανική για σχεδιασμό δυναμικών ιστοσελίδων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Ανοιχτού κώδικα  διανέμεται δωρεάν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εύκολης χρήσης σε διάφορα λειτουργικά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συστήματαχ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αρχεία μπορούν να περιέχουν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HTML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Εκτός από την μηχανή εκτέλεσης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εγκατεστημένο έναν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(π.χ.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Apache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για να πειραματιστεί με την γλώσσα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42D789-B5DF-8DFE-0300-3E597BB8CDD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1953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09A6-69CA-CAE3-0A34-B48CE9781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55680-CF1D-6722-FB4D-EA7F5B0F09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if…else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F41430-DB45-47B4-8B8E-EE02E5D7B7B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AA72D3-45A1-8607-2313-55C5841B3133}"/>
              </a:ext>
            </a:extLst>
          </p:cNvPr>
          <p:cNvSpPr txBox="1"/>
          <p:nvPr/>
        </p:nvSpPr>
        <p:spPr>
          <a:xfrm>
            <a:off x="635218" y="5384753"/>
            <a:ext cx="11450337" cy="800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6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72E02A-F23B-628A-AC2E-EA9190C5218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21E8F7F-3E73-A6B3-BAF8-A8272F85EF9C}"/>
              </a:ext>
            </a:extLst>
          </p:cNvPr>
          <p:cNvSpPr txBox="1"/>
          <p:nvPr/>
        </p:nvSpPr>
        <p:spPr>
          <a:xfrm>
            <a:off x="1115568" y="2139268"/>
            <a:ext cx="6614795" cy="32454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if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  <a:p>
            <a:pPr marL="12700" marR="4354195">
              <a:lnSpc>
                <a:spcPct val="110000"/>
              </a:lnSpc>
              <a:spcBef>
                <a:spcPts val="5"/>
              </a:spcBef>
              <a:tabLst>
                <a:tab pos="354965" algn="l"/>
                <a:tab pos="2147570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statements1;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 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else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354965" algn="l"/>
                <a:tab pos="2147570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statements2;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3445"/>
              </a:lnSpc>
              <a:spcBef>
                <a:spcPts val="2760"/>
              </a:spcBef>
              <a:tabLst>
                <a:tab pos="354965" algn="l"/>
              </a:tabLst>
            </a:pPr>
            <a:r>
              <a:rPr sz="3100" spc="-50" dirty="0">
                <a:latin typeface="Symbol"/>
                <a:cs typeface="Symbol"/>
              </a:rPr>
              <a:t></a:t>
            </a:r>
            <a:r>
              <a:rPr sz="31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else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if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3445"/>
              </a:lnSpc>
              <a:tabLst>
                <a:tab pos="354965" algn="l"/>
              </a:tabLst>
            </a:pPr>
            <a:r>
              <a:rPr sz="3100" spc="-50" dirty="0">
                <a:solidFill>
                  <a:srgbClr val="1313FD"/>
                </a:solidFill>
                <a:latin typeface="Symbol"/>
                <a:cs typeface="Symbol"/>
              </a:rPr>
              <a:t></a:t>
            </a:r>
            <a:r>
              <a:rPr sz="3100" dirty="0">
                <a:solidFill>
                  <a:srgbClr val="1313FD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varname</a:t>
            </a:r>
            <a:r>
              <a:rPr sz="2400" spc="-7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=</a:t>
            </a:r>
            <a:r>
              <a:rPr sz="2400" spc="-8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(condition)?trueVal:falseVal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2400" dirty="0">
                <a:latin typeface="Calibri"/>
                <a:cs typeface="Calibri"/>
              </a:rPr>
              <a:t>myCar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(ferrari&gt;porche)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?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“RedFerrari”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“ColPorche”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299499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E5314-8ACB-81CD-EFDF-54E5C9D4F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E7CF-16C7-1024-E83D-457FD48087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57827AC-4F7E-7E84-2C9B-D571314B310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10C871-5CEE-2D5F-2709-300847006694}"/>
              </a:ext>
            </a:extLst>
          </p:cNvPr>
          <p:cNvSpPr txBox="1"/>
          <p:nvPr/>
        </p:nvSpPr>
        <p:spPr>
          <a:xfrm>
            <a:off x="4396902" y="2206202"/>
            <a:ext cx="7042827" cy="2934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54965" indent="-342265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354965" algn="l"/>
              </a:tabLst>
            </a:pPr>
            <a:r>
              <a:rPr lang="el-GR" sz="2800" dirty="0" err="1">
                <a:solidFill>
                  <a:srgbClr val="1313FD"/>
                </a:solidFill>
                <a:cs typeface="Calibri"/>
              </a:rPr>
              <a:t>break</a:t>
            </a:r>
            <a:r>
              <a:rPr lang="el-GR" sz="2800" spc="-55" dirty="0">
                <a:solidFill>
                  <a:srgbClr val="1313FD"/>
                </a:solidFill>
                <a:cs typeface="Calibri"/>
              </a:rPr>
              <a:t> </a:t>
            </a:r>
            <a:r>
              <a:rPr lang="el-GR" sz="2800" spc="-50" dirty="0">
                <a:cs typeface="Calibri"/>
              </a:rPr>
              <a:t>:</a:t>
            </a:r>
            <a:endParaRPr lang="el-GR" sz="2800" dirty="0"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4380" algn="l"/>
              </a:tabLst>
            </a:pPr>
            <a:r>
              <a:rPr lang="el-GR" sz="2400" spc="-10" dirty="0">
                <a:cs typeface="Calibri"/>
              </a:rPr>
              <a:t>εγκαταλείπει</a:t>
            </a:r>
            <a:r>
              <a:rPr lang="el-GR" sz="2400" spc="-60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την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εκτέλεση</a:t>
            </a:r>
            <a:r>
              <a:rPr lang="el-GR" sz="2400" spc="-6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του</a:t>
            </a:r>
            <a:r>
              <a:rPr lang="el-GR" sz="2400" spc="-4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βρόχου</a:t>
            </a:r>
            <a:endParaRPr lang="el-GR" sz="2400" dirty="0"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09"/>
              </a:spcBef>
              <a:buFont typeface="Arial"/>
              <a:buChar char="•"/>
              <a:tabLst>
                <a:tab pos="354965" algn="l"/>
              </a:tabLst>
            </a:pPr>
            <a:r>
              <a:rPr lang="el-GR" sz="2800" dirty="0" err="1">
                <a:solidFill>
                  <a:srgbClr val="1313FD"/>
                </a:solidFill>
                <a:cs typeface="Calibri"/>
              </a:rPr>
              <a:t>continue</a:t>
            </a:r>
            <a:r>
              <a:rPr lang="el-GR" sz="2800" spc="-125" dirty="0">
                <a:solidFill>
                  <a:srgbClr val="1313FD"/>
                </a:solidFill>
                <a:cs typeface="Calibri"/>
              </a:rPr>
              <a:t> </a:t>
            </a:r>
            <a:r>
              <a:rPr lang="el-GR" sz="2800" spc="-50" dirty="0">
                <a:cs typeface="Calibri"/>
              </a:rPr>
              <a:t>:</a:t>
            </a:r>
            <a:endParaRPr lang="el-GR" sz="2800" dirty="0"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4380" algn="l"/>
              </a:tabLst>
            </a:pPr>
            <a:r>
              <a:rPr lang="el-GR" sz="2400" spc="-10" dirty="0">
                <a:cs typeface="Calibri"/>
              </a:rPr>
              <a:t>εγκαταλείπει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την</a:t>
            </a:r>
            <a:r>
              <a:rPr lang="el-GR" sz="2400" spc="-6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απλή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επανάληψη</a:t>
            </a:r>
            <a:r>
              <a:rPr lang="el-GR" sz="2400" spc="-60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του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βρόχου</a:t>
            </a:r>
            <a:endParaRPr lang="el-GR" sz="240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E8E23B-6A5C-E4D5-315F-474ED3ADA9E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911E9A6-F2B3-3917-BA6C-E648BFE871EC}"/>
              </a:ext>
            </a:extLst>
          </p:cNvPr>
          <p:cNvSpPr txBox="1"/>
          <p:nvPr/>
        </p:nvSpPr>
        <p:spPr>
          <a:xfrm>
            <a:off x="961454" y="2262591"/>
            <a:ext cx="2863850" cy="364807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switch</a:t>
            </a:r>
            <a:r>
              <a:rPr sz="2400" spc="-5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(expression)</a:t>
            </a:r>
            <a:r>
              <a:rPr sz="2400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case</a:t>
            </a:r>
            <a:r>
              <a:rPr sz="2400" spc="-6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label1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927100" marR="309245">
              <a:lnSpc>
                <a:spcPct val="110000"/>
              </a:lnSpc>
            </a:pPr>
            <a:r>
              <a:rPr sz="2400" spc="-20" dirty="0">
                <a:solidFill>
                  <a:srgbClr val="1313FD"/>
                </a:solidFill>
                <a:latin typeface="Calibri"/>
                <a:cs typeface="Calibri"/>
              </a:rPr>
              <a:t>statements1;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break;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case</a:t>
            </a:r>
            <a:r>
              <a:rPr sz="2400" spc="-7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label2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927100" marR="309245">
              <a:lnSpc>
                <a:spcPct val="110000"/>
              </a:lnSpc>
            </a:pPr>
            <a:r>
              <a:rPr sz="2400" spc="-20" dirty="0">
                <a:solidFill>
                  <a:srgbClr val="1313FD"/>
                </a:solidFill>
                <a:latin typeface="Calibri"/>
                <a:cs typeface="Calibri"/>
              </a:rPr>
              <a:t>statements2;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break;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default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:</a:t>
            </a:r>
            <a:r>
              <a:rPr sz="2400" b="1" spc="-11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statements;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0006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F9652-B413-677C-D023-40C2D151A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FF7C6-D1A1-E5B9-FA9D-8EF774C313C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5684C17-67A4-3238-29C5-D31C8E61471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65CF77-709A-AB5B-7C5A-6182ACF13ADB}"/>
              </a:ext>
            </a:extLst>
          </p:cNvPr>
          <p:cNvSpPr txBox="1"/>
          <p:nvPr/>
        </p:nvSpPr>
        <p:spPr>
          <a:xfrm>
            <a:off x="820043" y="1920895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	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					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While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 8-9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8E6F93-DDCF-9B60-F2B4-DC15CFBC826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3D0891DC-2069-59B7-74FF-ED5A15E892A3}"/>
              </a:ext>
            </a:extLst>
          </p:cNvPr>
          <p:cNvSpPr txBox="1"/>
          <p:nvPr/>
        </p:nvSpPr>
        <p:spPr>
          <a:xfrm>
            <a:off x="737717" y="3030507"/>
            <a:ext cx="3343275" cy="22205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for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(initial;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condition;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incr)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(i=0;i&lt;10;i++)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275590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document.write(i)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9A992AC-3A78-93CE-8349-03F99E0BFDB0}"/>
              </a:ext>
            </a:extLst>
          </p:cNvPr>
          <p:cNvSpPr txBox="1"/>
          <p:nvPr/>
        </p:nvSpPr>
        <p:spPr>
          <a:xfrm>
            <a:off x="7022937" y="2977197"/>
            <a:ext cx="217614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</a:t>
            </a:r>
            <a:r>
              <a:rPr sz="2400" b="1" spc="-3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9B219B74-8538-6481-29A4-7414C22AB96A}"/>
              </a:ext>
            </a:extLst>
          </p:cNvPr>
          <p:cNvSpPr txBox="1"/>
          <p:nvPr/>
        </p:nvSpPr>
        <p:spPr>
          <a:xfrm>
            <a:off x="7022937" y="4270651"/>
            <a:ext cx="2176780" cy="13423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do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8073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CD112-9020-D239-76BD-F68AFEA0E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929E4-9178-986C-B440-AA8C0E58366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συναρτήσεων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4D4A422-B894-CFCA-05D1-0068A7E8284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12C0D5-9053-575F-5D1D-20A29E579C7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63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E503E06-8C50-6875-A2CB-63E7EC99229C}"/>
              </a:ext>
            </a:extLst>
          </p:cNvPr>
          <p:cNvSpPr txBox="1"/>
          <p:nvPr/>
        </p:nvSpPr>
        <p:spPr>
          <a:xfrm>
            <a:off x="611072" y="2069189"/>
            <a:ext cx="3200400" cy="4788811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function</a:t>
            </a:r>
            <a:r>
              <a:rPr sz="2400" b="1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mfun(arg1,arg2)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354965" algn="l"/>
                <a:tab pos="2062480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statements;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function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noarg()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24384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document.write(15)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function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print(msg)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24384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document.write(msg)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function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sum(a,</a:t>
            </a:r>
            <a:r>
              <a:rPr sz="2400" spc="-25" dirty="0">
                <a:latin typeface="Calibri"/>
                <a:cs typeface="Calibri"/>
              </a:rPr>
              <a:t> b)</a:t>
            </a:r>
            <a:endParaRPr sz="2400" dirty="0">
              <a:latin typeface="Calibri"/>
              <a:cs typeface="Calibri"/>
            </a:endParaRPr>
          </a:p>
          <a:p>
            <a:pPr marL="355600" marR="1254760" indent="-343535">
              <a:lnSpc>
                <a:spcPct val="110000"/>
              </a:lnSpc>
              <a:tabLst>
                <a:tab pos="354965" algn="l"/>
                <a:tab pos="184150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c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b </a:t>
            </a:r>
            <a:r>
              <a:rPr sz="2400" dirty="0">
                <a:latin typeface="Calibri"/>
                <a:cs typeface="Calibri"/>
              </a:rPr>
              <a:t>return</a:t>
            </a:r>
            <a:r>
              <a:rPr sz="2400" spc="-13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463A2AB1-ED1C-0928-86C9-1D068630B379}"/>
              </a:ext>
            </a:extLst>
          </p:cNvPr>
          <p:cNvSpPr txBox="1"/>
          <p:nvPr/>
        </p:nvSpPr>
        <p:spPr>
          <a:xfrm>
            <a:off x="5772897" y="2213772"/>
            <a:ext cx="340042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Calibri"/>
                <a:cs typeface="Calibri"/>
              </a:rPr>
              <a:t>noarg()</a:t>
            </a:r>
            <a:endParaRPr sz="3200" dirty="0">
              <a:latin typeface="Calibri"/>
              <a:cs typeface="Calibri"/>
            </a:endParaRPr>
          </a:p>
          <a:p>
            <a:pPr marL="12700" marR="5080">
              <a:lnSpc>
                <a:spcPts val="9220"/>
              </a:lnSpc>
              <a:spcBef>
                <a:spcPts val="1000"/>
              </a:spcBef>
            </a:pPr>
            <a:r>
              <a:rPr sz="3200" spc="-10" dirty="0">
                <a:latin typeface="Calibri"/>
                <a:cs typeface="Calibri"/>
              </a:rPr>
              <a:t>print(“Hello”) </a:t>
            </a:r>
            <a:r>
              <a:rPr sz="3200" dirty="0">
                <a:latin typeface="Calibri"/>
                <a:cs typeface="Calibri"/>
              </a:rPr>
              <a:t>mySum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=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sum(23,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7) </a:t>
            </a:r>
            <a:r>
              <a:rPr sz="3200" dirty="0">
                <a:latin typeface="Calibri"/>
                <a:cs typeface="Calibri"/>
              </a:rPr>
              <a:t>alert(“This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alert”)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26591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FC418-884C-4E4F-5203-BCBDA9CED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E701F-B420-1090-BA62-D3B1F375C8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34AF42E-666D-4ABC-31C3-AF97F81D2B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4927B4-4C25-915A-9239-C4594EA12CF6}"/>
              </a:ext>
            </a:extLst>
          </p:cNvPr>
          <p:cNvSpPr txBox="1"/>
          <p:nvPr/>
        </p:nvSpPr>
        <p:spPr>
          <a:xfrm>
            <a:off x="820043" y="1920895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	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					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While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 8-9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A78452-5E8F-498E-C1A2-A02BCF37C68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64</a:t>
            </a:fld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F763DE27-6E94-BFAF-28D9-03A424951335}"/>
              </a:ext>
            </a:extLst>
          </p:cNvPr>
          <p:cNvSpPr txBox="1"/>
          <p:nvPr/>
        </p:nvSpPr>
        <p:spPr>
          <a:xfrm>
            <a:off x="737717" y="3030507"/>
            <a:ext cx="3343275" cy="22205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for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(initial;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condition;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incr)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(i=0;i&lt;10;i++)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275590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document.write(i)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4F047440-8EEA-8E86-CE2E-05DC7BD0222C}"/>
              </a:ext>
            </a:extLst>
          </p:cNvPr>
          <p:cNvSpPr txBox="1"/>
          <p:nvPr/>
        </p:nvSpPr>
        <p:spPr>
          <a:xfrm>
            <a:off x="7022937" y="2977197"/>
            <a:ext cx="217614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</a:t>
            </a:r>
            <a:r>
              <a:rPr sz="2400" b="1" spc="-3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39CE3764-D9CE-F4C9-F8F1-6D7CBF6311E1}"/>
              </a:ext>
            </a:extLst>
          </p:cNvPr>
          <p:cNvSpPr txBox="1"/>
          <p:nvPr/>
        </p:nvSpPr>
        <p:spPr>
          <a:xfrm>
            <a:off x="7022937" y="4270651"/>
            <a:ext cx="2176780" cy="13423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do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635943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4866B-FD0C-4934-6D76-04900FF9F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D8DA-0C75-E710-2F99-08E585E5B2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Πίνακες ή Διατάξεις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A5BE4A3-A1E8-71AF-0259-DCFC8723D2E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A35AEB-055A-3D5B-9FD7-0D6E88141C80}"/>
              </a:ext>
            </a:extLst>
          </p:cNvPr>
          <p:cNvSpPr txBox="1"/>
          <p:nvPr/>
        </p:nvSpPr>
        <p:spPr>
          <a:xfrm>
            <a:off x="226656" y="2005796"/>
            <a:ext cx="11450337" cy="55117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new Array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στοιχείο1, στοιχείο2, ..., στοιχείο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people = new Array(“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Νίκος”, “Μαρία”, “Κώστας”);	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Αποθηκεύουν σύνολο τιμών στην ίδια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μεταλητή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τιμή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στοιχείο πίνακα  καταλαμβάνει συγκεκριμένη θέση  συμβολίζεται με συγκεκριμένο δείκτη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καλέσω στοιχείο πίνακα  πίνακας [δείκτη]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 err="1">
                <a:solidFill>
                  <a:srgbClr val="000099"/>
                </a:solidFill>
                <a:cs typeface="Calibri"/>
              </a:rPr>
              <a:t>document.write</a:t>
            </a:r>
            <a:r>
              <a:rPr lang="en-US" sz="2400" spc="-10" dirty="0">
                <a:solidFill>
                  <a:srgbClr val="000099"/>
                </a:solidFill>
                <a:cs typeface="Calibri"/>
              </a:rPr>
              <a:t>(people[1]); </a:t>
            </a:r>
            <a:r>
              <a:rPr lang="en-US" sz="2400" dirty="0">
                <a:solidFill>
                  <a:srgbClr val="000099"/>
                </a:solidFill>
                <a:cs typeface="Calibri"/>
              </a:rPr>
              <a:t>people[2]</a:t>
            </a:r>
            <a:r>
              <a:rPr lang="en-US" sz="2400" spc="-20" dirty="0">
                <a:solidFill>
                  <a:srgbClr val="000099"/>
                </a:solidFill>
                <a:cs typeface="Calibri"/>
              </a:rPr>
              <a:t> </a:t>
            </a:r>
            <a:r>
              <a:rPr lang="en-US" sz="2400" dirty="0">
                <a:solidFill>
                  <a:srgbClr val="000099"/>
                </a:solidFill>
                <a:cs typeface="Calibri"/>
              </a:rPr>
              <a:t>=</a:t>
            </a:r>
            <a:r>
              <a:rPr lang="en-US" sz="2400" spc="-15" dirty="0">
                <a:solidFill>
                  <a:srgbClr val="000099"/>
                </a:solidFill>
                <a:cs typeface="Calibri"/>
              </a:rPr>
              <a:t> </a:t>
            </a:r>
            <a:r>
              <a:rPr lang="en-US" sz="2400" spc="-10" dirty="0">
                <a:solidFill>
                  <a:srgbClr val="000099"/>
                </a:solidFill>
                <a:cs typeface="Calibri"/>
              </a:rPr>
              <a:t>people[0];</a:t>
            </a:r>
            <a:endParaRPr lang="en-US" sz="240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cs typeface="Calibri"/>
              </a:rPr>
              <a:t>//Θα</a:t>
            </a:r>
            <a:r>
              <a:rPr lang="el-GR" sz="2400" spc="-3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τυπώσει</a:t>
            </a:r>
            <a:r>
              <a:rPr lang="el-GR" sz="2400" spc="-3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‘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Μαρία</a:t>
            </a:r>
            <a:r>
              <a:rPr lang="el-GR" sz="2400" spc="-10" dirty="0">
                <a:cs typeface="Calibri"/>
              </a:rPr>
              <a:t>’              ; </a:t>
            </a:r>
            <a:r>
              <a:rPr lang="el-GR" sz="2400" dirty="0">
                <a:cs typeface="Calibri"/>
              </a:rPr>
              <a:t>//</a:t>
            </a:r>
            <a:r>
              <a:rPr lang="el-GR" sz="2400" spc="-2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Θα</a:t>
            </a:r>
            <a:r>
              <a:rPr lang="el-GR" sz="2400" spc="-2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καταχωρήσει</a:t>
            </a:r>
            <a:r>
              <a:rPr lang="el-GR" sz="2400" spc="-4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‘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Νίκος</a:t>
            </a:r>
            <a:r>
              <a:rPr lang="el-GR" sz="2400" dirty="0">
                <a:cs typeface="Calibri"/>
              </a:rPr>
              <a:t>’</a:t>
            </a:r>
            <a:r>
              <a:rPr lang="el-GR" sz="2400" spc="-4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στη</a:t>
            </a:r>
            <a:r>
              <a:rPr lang="el-GR" sz="2400" spc="-30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θέση</a:t>
            </a:r>
            <a:r>
              <a:rPr lang="el-GR" sz="2400" spc="-3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του</a:t>
            </a:r>
            <a:r>
              <a:rPr lang="el-GR" sz="2400" spc="-30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‘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Κώστας</a:t>
            </a:r>
            <a:r>
              <a:rPr lang="el-GR" sz="2400" spc="-10" dirty="0">
                <a:cs typeface="Calibri"/>
              </a:rPr>
              <a:t>’</a:t>
            </a:r>
            <a:endParaRPr lang="el-GR" sz="240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108C9A-7235-BC81-E718-198C2ABB1E9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759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510B9-46DF-9B63-C670-4F789EAAB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16D6A-08EA-C107-5AD5-6D37882E3E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D75B2AB-D4CC-4581-F87E-C72B1333B0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2F3F7-F28A-4FE4-4D2D-8D2E668DAA22}"/>
              </a:ext>
            </a:extLst>
          </p:cNvPr>
          <p:cNvSpPr txBox="1"/>
          <p:nvPr/>
        </p:nvSpPr>
        <p:spPr>
          <a:xfrm>
            <a:off x="283282" y="2023994"/>
            <a:ext cx="11450337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διαθέτει ιδιότητες και μεθόδους που χρησιμοποιούνται για μαθηματικούς υπολογισμούς, π.χ. για να υπολογίσουμε την τετραγωνική ρίζα ενός αριθμού ή ένα εκθετικό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ιδιότητες του αντικειμένου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αποτελούν κάποιες προκαθορισμένες μαθηματικές τιμές, π.χ.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Math.E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// Τυπώνει τη σταθερά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Euler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(≈2.7118 )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Math.PI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// Τυπώνει την τιμή του π (≈ 3.14159 )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(2)); // Τυπώνει (≈ 1.414 )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4ABB46-4B84-4EA5-DA45-5416834F4FB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39751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D0D5D-DB68-B2DF-C164-53C7F4EC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BAC8-3BC2-1A4C-9F6F-51CF9C77E72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του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CD4368-6E12-CAE3-32E4-BBC1853B003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24BFB4-D775-B337-799E-5132540CD24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67</a:t>
            </a:fld>
            <a:endParaRPr 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886F7AE-437C-7880-4479-1423FB329688}"/>
              </a:ext>
            </a:extLst>
          </p:cNvPr>
          <p:cNvGraphicFramePr>
            <a:graphicFrameLocks noGrp="1"/>
          </p:cNvGraphicFramePr>
          <p:nvPr/>
        </p:nvGraphicFramePr>
        <p:xfrm>
          <a:off x="1513490" y="2212544"/>
          <a:ext cx="7435850" cy="4508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6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8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53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abs(x)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απόλυτη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τιμή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exp(x)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e^x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552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log(x)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φυσικό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λογάριθμο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30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sqrt(x)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τετραγωνική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ρίζα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round(x)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ακέραιο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πλησιέστερο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στον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floor(x)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αμέσως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μικρότερο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ακέραιο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ceil(x)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αμέσως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μεγαλύτερο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ακέραιο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max(x,</a:t>
                      </a:r>
                      <a:r>
                        <a:rPr sz="2000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μεγαλύτερο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τους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x,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72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min(x,</a:t>
                      </a:r>
                      <a:r>
                        <a:rPr sz="20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μικρότερο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τους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x,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pow(x,</a:t>
                      </a:r>
                      <a:r>
                        <a:rPr sz="2000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x^y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random()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τυχαίο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μεταξύ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και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2346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275B2-6204-B657-093D-75A40CAC9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EF30A-66AD-2F5D-C1DA-5113F8E6023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689FC93-6A5E-9AD8-55CF-B0CF264697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3AC50-739E-B691-AFD1-F73BA739227D}"/>
              </a:ext>
            </a:extLst>
          </p:cNvPr>
          <p:cNvSpPr txBox="1"/>
          <p:nvPr/>
        </p:nvSpPr>
        <p:spPr>
          <a:xfrm>
            <a:off x="370831" y="2403373"/>
            <a:ext cx="11450337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αντικείμενο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δίνει τη δυνατότητα να χειριστούμε τιμές ημερομηνίας/ώρας ή να ανακτήσουμε συγκεκριμένες τιμές που θα χρησιμοποιήσουμε αργότερα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Μπορούμε, για παράδειγμα: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ανακτήσουμε τρέχουσα ημερομηνία του συστήματος όπου εκτελείται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υπολογίσουμε πόσος χρόνος έχει παρέλθει από συγκεκριμένη ώρα ως τρέχουσα ώρα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χρονικές διαφορές μεταξύ δύο ημερομηνιών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μορφοποιήσουμε εμφάνιση ημερομηνίας/ώρας με βάση τις προτιμήσεις μας,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C1A983-3705-106F-57B0-EE7F3209260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3966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4C4D6-D416-EDC6-D591-FF0499D5F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D7260-2164-8085-2803-4F9F6655FB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F9E844E-3105-27B5-A79E-3585743D8F2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503488-CCC3-7DED-4332-05609E21A5A6}"/>
              </a:ext>
            </a:extLst>
          </p:cNvPr>
          <p:cNvSpPr txBox="1"/>
          <p:nvPr/>
        </p:nvSpPr>
        <p:spPr>
          <a:xfrm>
            <a:off x="370831" y="2403373"/>
            <a:ext cx="11450337" cy="150810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τρέχουσα ώρα του συστήματος ανακτάται εύκολα: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=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 // Αποθηκεύουμε την τρέχουσα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ημ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στη μεταβλητή d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(d); // Θα τυπώσει κάτι σαν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14:43:04 UTC+0200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4E5C3C-A78B-020A-DA55-307C7561072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69</a:t>
            </a:fld>
            <a:endParaRPr lang="en-US" dirty="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166B2280-2F02-2DD5-9365-8CDCC72003CD}"/>
              </a:ext>
            </a:extLst>
          </p:cNvPr>
          <p:cNvGraphicFramePr>
            <a:graphicFrameLocks noGrp="1"/>
          </p:cNvGraphicFramePr>
          <p:nvPr/>
        </p:nvGraphicFramePr>
        <p:xfrm>
          <a:off x="702143" y="4265421"/>
          <a:ext cx="8280400" cy="2541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87630" marR="6280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getHours()/ getMinutes()/ getSeconds</a:t>
                      </a:r>
                      <a:r>
                        <a:rPr sz="2000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ώρα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23)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λεπτά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59)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δευτερόλεπτα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59)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 marL="87630" marR="6477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setHours()/ setMinutes()/ </a:t>
                      </a: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setSeconds</a:t>
                      </a:r>
                      <a:r>
                        <a:rPr sz="2000" spc="-1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Ορίζει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ώρα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λεπτά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δευτερόλεπτα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291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5501C-282A-ECD6-F7C1-45211574A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FA5F5-851C-6737-CBF1-E4EEB554208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8A2F444-A979-75D5-54BB-8AF41C6FF1C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B66A32-9A8C-FF67-5B02-3FA20436D90C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Αποτελεί πρόγραμμα που μπορεί να εγκατασταθεί είτε ως ενσωματωμένο επιπλέον λογισμικό (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module)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εξυπηρετητή ιστού, είτε ως αυτόνομος εκτελέσιμος κώδικας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Προτιμότερο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module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γρηγορότερη εκτέλεση και λιγότερη επιβάρυνση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επιπλέον απαιτήσεις μνήμης &amp; χώρου στο δίσκο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Χρήστης επισκέπτεται σελίδα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 browser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εκτελεί κώδικα και επιστρέφει σελίδα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δουλειά γίνεται από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απαιτείται πρόσθετο εργαλείο / πρόγραμμα από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σεναρίων  δεν χρειάζεται μεταγλώττιση κώδικα πριν τη χρήση 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BC6EDE-4F11-F622-30EA-792EE0253A5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50719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0DCCC-B521-09C4-E3D6-F6D79075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4F253-08BA-623A-45B3-E91C1C7F7D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του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	 	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7478F24-EE77-0D96-B275-5D21135D0FE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44ED81-9B27-3CA1-3712-552D83A3B1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70</a:t>
            </a:fld>
            <a:endParaRPr lang="en-US" dirty="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69C581EA-F505-6AF3-F83C-CF657CDFE064}"/>
              </a:ext>
            </a:extLst>
          </p:cNvPr>
          <p:cNvGraphicFramePr>
            <a:graphicFrameLocks noGrp="1"/>
          </p:cNvGraphicFramePr>
          <p:nvPr/>
        </p:nvGraphicFramePr>
        <p:xfrm>
          <a:off x="1232338" y="2285421"/>
          <a:ext cx="8281670" cy="385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8735">
                <a:tc>
                  <a:txBody>
                    <a:bodyPr/>
                    <a:lstStyle/>
                    <a:p>
                      <a:pPr marL="88900" marR="4095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getDay()/ getDate()/ getMonth()/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getFullYear()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3937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ημέρα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της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εβδομάδας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6)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ημέρα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μήνα/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11)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έτος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συγκεκριμένη ημερομηνία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(τετραψήφιος)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88900" marR="429259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setDate()/ setMonth()/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setFullYear()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Ορίζει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ημέρα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μήνα/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έτος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μιας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ημερομηνίας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getTime()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3879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msec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έχουν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περάσει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1/1/1970 (χρησιμοποιείται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 να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υπολογίσουμε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διαφορές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μεταξύ ημερομηνιών)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9962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0F0A-00FB-E1E3-5074-01745827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50A0-EDBC-25EF-7368-1C952ECC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– Document Object Model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14EA68-79E1-C2DE-06F6-3F85C88A17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EEFC3-CBD7-DBF8-01BB-EF60010CA2BB}"/>
              </a:ext>
            </a:extLst>
          </p:cNvPr>
          <p:cNvSpPr txBox="1"/>
          <p:nvPr/>
        </p:nvSpPr>
        <p:spPr>
          <a:xfrm>
            <a:off x="472710" y="1620895"/>
            <a:ext cx="10168128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DOM είναι μια πλατφόρμα και μια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ανεξάρτητη από γλώσσα προγραμματισμού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διεπαφή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στα προγράμματα και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έχουν πρόσβαση δυναμικά και να ενημερώνουν το περιεχόμενο, τη δομή, και το ύφος ενός εγγράφου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HTML DOC αποτελείται από μία δεντρική δομή όπου στοιχεία ενσωματώνονται σε άλλα στοιχεία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στοιχεία αυτά μπορούν να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προσπελαστούν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 δέντρο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251D1-F387-D9C3-2DB7-76EC293F55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668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2F9D9-AE0F-95D3-E305-CB421CB0C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BDD8-8FA1-F108-8A4E-C52CD5886AF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– Document Object Model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966588E-9DC9-6E17-7CA4-340F6949E3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9C44D0-B75B-756B-8601-32553680A2A3}"/>
              </a:ext>
            </a:extLst>
          </p:cNvPr>
          <p:cNvSpPr txBox="1"/>
          <p:nvPr/>
        </p:nvSpPr>
        <p:spPr>
          <a:xfrm>
            <a:off x="504241" y="1274054"/>
            <a:ext cx="10168128" cy="667875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Παρέχει ένα ιεραρχικό μοντέλο για την απεικόνιση αντικειμένων της 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πρόσβαση στα αντικείμενα καθώς και αλλαγή ιδιοτήτων τους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Ξεκινάει από ένα βασικό αντικείμενο “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(το παράθυρο του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που περιέχει το αντικείμενο “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”(η σελίδα HTML)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Κάτω από το αντικείμενο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τοποθετούνται σε ιεραρχική δομή όλα τα αντικείμενα της 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αντικείμενο έχει ιδιότητες (όπως χρώμα, μέγεθος, θέση …)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σελίδας (κλαδιά), καλώντας κάθε αντικείμενο, από την ρίζα έως κλαδί και χωρίζοντας ονόματά με τελείες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1A02BA-595F-E2E9-73E9-E400F923287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6235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5E7F8-A7AC-2BC4-8FD9-B29286C9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0C9C-8DF9-82A8-3A76-98B2716149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εγγράφου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21A6E5-F96C-48D8-82A3-34B642EF05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10853-87E6-A88A-1C6C-6DDD7152BB43}"/>
              </a:ext>
            </a:extLst>
          </p:cNvPr>
          <p:cNvSpPr txBox="1"/>
          <p:nvPr/>
        </p:nvSpPr>
        <p:spPr>
          <a:xfrm>
            <a:off x="677661" y="1139383"/>
            <a:ext cx="10168128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Ορίζει περιεχόμενο σελίδας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εμφανίζεται στο παράθυρο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32C782-FAD5-1A32-06BF-503DF14AC89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73</a:t>
            </a:fld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6A0910D-A606-64DB-CF0C-EFF0E5798AC2}"/>
              </a:ext>
            </a:extLst>
          </p:cNvPr>
          <p:cNvGraphicFramePr>
            <a:graphicFrameLocks noGrp="1"/>
          </p:cNvGraphicFramePr>
          <p:nvPr/>
        </p:nvGraphicFramePr>
        <p:xfrm>
          <a:off x="677661" y="2160500"/>
          <a:ext cx="9741143" cy="4681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6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4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77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Ιδιότητες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URL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Διεύθυνση </a:t>
                      </a:r>
                      <a:r>
                        <a:rPr lang="en-US" sz="2000" spc="-10" dirty="0">
                          <a:latin typeface="Calibri"/>
                          <a:cs typeface="Calibri"/>
                        </a:rPr>
                        <a:t>URL </a:t>
                      </a:r>
                      <a:r>
                        <a:rPr lang="el-GR" sz="2000" spc="-10" dirty="0">
                          <a:latin typeface="Calibri"/>
                          <a:cs typeface="Calibri"/>
                        </a:rPr>
                        <a:t>σελίδας </a:t>
                      </a:r>
                      <a:r>
                        <a:rPr lang="en-US" sz="2000" spc="-10" dirty="0">
                          <a:latin typeface="Calibri"/>
                          <a:cs typeface="Calibri"/>
                        </a:rPr>
                        <a:t>HTML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domain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Επιστρέφει </a:t>
                      </a:r>
                      <a:r>
                        <a:rPr lang="en-US" sz="2000" spc="-10" dirty="0">
                          <a:latin typeface="Calibri"/>
                          <a:cs typeface="Calibri"/>
                        </a:rPr>
                        <a:t>domain name </a:t>
                      </a:r>
                      <a:r>
                        <a:rPr lang="el-GR" sz="2000" spc="-10" dirty="0">
                          <a:latin typeface="Calibri"/>
                          <a:cs typeface="Calibri"/>
                        </a:rPr>
                        <a:t>εξυπηρετητή εγγράφου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56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referrer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+mn-lt"/>
                          <a:cs typeface="Calibri"/>
                        </a:rPr>
                        <a:t>Επιστρέφει </a:t>
                      </a:r>
                      <a:r>
                        <a:rPr lang="en-US" sz="2000" spc="-10" dirty="0">
                          <a:latin typeface="+mn-lt"/>
                          <a:cs typeface="Calibri"/>
                        </a:rPr>
                        <a:t>URI </a:t>
                      </a:r>
                      <a:r>
                        <a:rPr lang="el-GR" sz="2000" spc="-10" dirty="0">
                          <a:latin typeface="+mn-lt"/>
                          <a:cs typeface="Calibri"/>
                        </a:rPr>
                        <a:t>εγγράφου σύνδεσης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30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 err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lastModified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Ημερομηνία τελευταίας τροποποίηση εγγράφου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 err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inputEncoding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ιστρέφει</a:t>
                      </a:r>
                      <a:r>
                        <a:rPr lang="el-GR" sz="2000" spc="-70" dirty="0">
                          <a:latin typeface="Calibri"/>
                          <a:cs typeface="Calibri"/>
                        </a:rPr>
                        <a:t> κωδικοποίηση εγγράφου </a:t>
                      </a:r>
                      <a:r>
                        <a:rPr lang="en-US" sz="2000" spc="-70" dirty="0">
                          <a:latin typeface="Calibri"/>
                          <a:cs typeface="Calibri"/>
                        </a:rPr>
                        <a:t>(encoding – character set)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links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Calibri"/>
                          <a:cs typeface="Calibri"/>
                        </a:rPr>
                        <a:t>Πίνακας αντικειμένων </a:t>
                      </a:r>
                      <a:r>
                        <a:rPr lang="en-US" sz="2000" dirty="0">
                          <a:latin typeface="Calibri"/>
                          <a:cs typeface="Calibri"/>
                        </a:rPr>
                        <a:t>&lt;area&gt; , &lt;a&gt; </a:t>
                      </a:r>
                      <a:r>
                        <a:rPr lang="el-GR" sz="2000" dirty="0">
                          <a:latin typeface="Calibri"/>
                          <a:cs typeface="Calibri"/>
                        </a:rPr>
                        <a:t>με χαρακτηριστικό </a:t>
                      </a:r>
                      <a:r>
                        <a:rPr lang="en-US" sz="2000" dirty="0" err="1">
                          <a:latin typeface="Calibri"/>
                          <a:cs typeface="Calibri"/>
                        </a:rPr>
                        <a:t>href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anchors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 &lt;a&gt; με χαρακτηριστικό 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name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embeds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embed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 </a:t>
                      </a: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72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images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 err="1">
                          <a:latin typeface="+mn-lt"/>
                          <a:cs typeface="Calibri"/>
                        </a:rPr>
                        <a:t>img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όλες τις εικόνες εγγράφου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 </a:t>
                      </a: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forms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form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όλες τις φόρες εγγράφου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 </a:t>
                      </a: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scripts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script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Doctype, </a:t>
                      </a:r>
                      <a:r>
                        <a:rPr lang="en-US" sz="2000" spc="-10" dirty="0" err="1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head,body</a:t>
                      </a: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, title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Γνωστά</a:t>
                      </a:r>
                    </a:p>
                  </a:txBody>
                  <a:tcPr marL="0" marR="0" marT="3048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6342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5691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57EA-8582-8C2F-9120-B29EA4FAD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B6A40-9304-49DD-C45F-F319FD3468B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εγγράφου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B4C07E-DA8E-C63A-0AFE-01E7B894359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D615E1-83E0-046D-1425-C28BE7C85B61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Προσπέλαση</a:t>
            </a:r>
            <a:r>
              <a:rPr lang="el-GR" sz="2400" spc="-9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l-GR" sz="2400" spc="-6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l-GR" sz="2400" spc="-6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l-GR" sz="2400" spc="-6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2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που επιτρέπουν προσπέλαση αντικειμένων σελίδας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αντικειμένων που περιλαμβάνονται στο έγγραφο &amp; αλληλεπίδραση μαζί τους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(id)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επιστρέφει αντικείμενο με βάση την τιμή της ιδιότητας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document.getElementByTagName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(name)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επιστρέφει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τα αντικείμενα  με το συγκεκριμένο όνομα ετικέτας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Προσπέλαση</a:t>
            </a:r>
            <a:r>
              <a:rPr lang="el-GR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l-GR"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l-GR"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el-GR"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Προσπέλαση με συνδυασμό των άνω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7244D9-1C32-F9B1-F8E5-034C239D9F0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2588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48989-5925-809F-AF30-DDBBC58D3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F0967-536B-411A-6902-FFBB5E2E10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φόρμας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F6FC328-28E8-FDEA-85B3-08B94D8E0BB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51DAEB-0DCE-AA77-0557-53A8950BD317}"/>
              </a:ext>
            </a:extLst>
          </p:cNvPr>
          <p:cNvSpPr txBox="1"/>
          <p:nvPr/>
        </p:nvSpPr>
        <p:spPr>
          <a:xfrm>
            <a:off x="472710" y="1620895"/>
            <a:ext cx="10168128" cy="55707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Φόρμες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αντικείμενα  τα στοιχεία τους επίσης αντικείμενα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Πεδία κειμένου, πλήκτρα, λίστες επιλογής, πεδία επιλογής στοιχεία φόρμας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 φόρμας  ιδιότητες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(όνομα φόρμας)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elements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 με στοιχεία φόρμας)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method (GET / POST)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υποβολή στοιχείων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target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παράθυρο που στοχεύει η υποβολή)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Βασικές μέθοδοι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reset , submit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Γεγονότα 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onreset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onfocus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όταν κληθούν μέθοδοι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reset , submit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A4B989-F938-1F0F-BDF2-0494832062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06170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78541-8780-6D3B-7B87-A86DBB1D6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62F98-CAB4-8E28-98F3-D15D9666F4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Διαχείριση κανόνων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4D54130-C641-1C12-14DE-B095E7EF244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B0012D-2D72-AD77-0DB2-DC6CD42EE41C}"/>
              </a:ext>
            </a:extLst>
          </p:cNvPr>
          <p:cNvSpPr txBox="1"/>
          <p:nvPr/>
        </p:nvSpPr>
        <p:spPr>
          <a:xfrm>
            <a:off x="535772" y="2146412"/>
            <a:ext cx="10168128" cy="409342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ιδιότητα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αλλάζω μορφοποίηση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αντικειμένων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  αλλαγή επικεφα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λίδας σε κόκκινο χρώμα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άδειγμα 2  αλλάζω από μπλε σε κόκκινο όταν πάω πάνω ποντίκι  εκ νέου μπλε όταν απομακρύνω 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onmouseover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onclick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μετακίνησης κειμένου πάνω σε ιστοσελίδα 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movetext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μετά από κάποιο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event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Onmousemove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ECCF2E-9AC1-C1D2-237B-7EE5159A7E2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684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A4995-CABC-9400-090C-32EB3303E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38E2E-07E9-435D-D991-525CE4FC57B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Μεταβολή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B53E948-6484-64E1-F1E7-E0EAA6F521C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69915F-0A46-09F9-6B62-8757BA51BA1B}"/>
              </a:ext>
            </a:extLst>
          </p:cNvPr>
          <p:cNvSpPr txBox="1"/>
          <p:nvPr/>
        </p:nvSpPr>
        <p:spPr>
          <a:xfrm>
            <a:off x="609344" y="196435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φόντου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BODY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bgcolor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="red"&gt;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inpCol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prompt( «Select background color", "" 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document.body.style.backg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oundColor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inpCol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μεγέθους κειμένου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pText.className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inputClass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&lt;style&gt;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bigText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{ font-size: 3em; font-weight: bold 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smallText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{ font-size: .5em 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&lt;/style&gt;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2A6643-CB74-1300-3CCB-6D652C49952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7298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E171F-FE68-E95B-6178-E289FC0B8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DD1C2-2723-4006-5B7D-4643D5AF77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880F6AB-ACB2-BDBB-7A36-87D9B68D1E0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6F567F-C2EC-8005-0D54-AC2C09E090E4}"/>
              </a:ext>
            </a:extLst>
          </p:cNvPr>
          <p:cNvSpPr txBox="1"/>
          <p:nvPr/>
        </p:nvSpPr>
        <p:spPr>
          <a:xfrm>
            <a:off x="535772" y="2146412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(παράθυρο) δημιουργείται για κάθε παράθυρο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που εμφανίζεται στην οθόνη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παράθυρο μπορεί να είναι κύριο παράθυρο της εφαρμογής, ένα παράθυρο με μια ομάδα πλαισίων ή ένα μεμονωμένο πλαίσιο ή ένα νέο παράθυρο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επιτρέπει την εμφάνιση μηνυμάτων, 	εισαγωγή πληροφοριών και επιβεβαίωση ενεργειών από το 	χρήστη, άνοιγμα νέων παραθύρων,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409E3F-3D9A-AA36-A715-1EC82442B60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2289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806D6-6550-5775-A96F-06838A40D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13E6-C7AB-276E-C43C-43E3F4582DB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13778E6-30F2-8B49-81CB-A9922444AED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A691F7-2C8E-368B-F691-3478956BE4D2}"/>
              </a:ext>
            </a:extLst>
          </p:cNvPr>
          <p:cNvSpPr txBox="1"/>
          <p:nvPr/>
        </p:nvSpPr>
        <p:spPr>
          <a:xfrm>
            <a:off x="535772" y="2146412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μεθόδοι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του αντικειμένου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επιτρέπουν να εμφανίσουμε ένα μήνυμα ή να ζητήσουμε από το χρήστη να δώσει κάποια είσοδο, π.χ.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World!!!”)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…”, “”);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1EA46E-0A0D-3B88-F58E-0E4F04B0DEE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8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8C9F9-529F-42F6-0804-251678657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EB60-C002-0478-45FC-B86B25B876D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D924777-D50D-6CD2-39EC-3C7BA6BDD4B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B7E864-2D6F-6296-C78E-D24571A0371D}"/>
              </a:ext>
            </a:extLst>
          </p:cNvPr>
          <p:cNvSpPr txBox="1"/>
          <p:nvPr/>
        </p:nvSpPr>
        <p:spPr>
          <a:xfrm>
            <a:off x="308056" y="2082498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Πάρει πληροφορία από φόρμα και να: (α) αποθηκεύσει σε βάση δεδομένων, (β) δημιουργήσει εξαρτημένες ιστοσελίδες από περιεχόμενα φόρμας, (γ) τοποθετήσει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(δ) στείλει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mail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Πιστοποιήσει και να εντοπίσει χρήστες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Προσαρμόσει εμφάνισης σελίδας σε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συσκευή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Δημοσιεύσει ολόκληρη ιστοσελίδα με μία φόρμα σχεδίου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Εξυπηρετήσει σελίδες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7009A5-9AED-E1FB-4C05-754EA878737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08470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9C54-F3A1-874F-8C92-422D45EFA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1470-286F-492F-3C71-99D083BEDA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D6C7429-4E53-DB52-F030-7E96BCB071B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4E9933-8C53-9FDF-4135-4A7A5C4C5E0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80</a:t>
            </a:fld>
            <a:endParaRPr lang="en-US"/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DF317477-33E6-7439-3BBF-627CC9352B5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77059" y="2541611"/>
            <a:ext cx="8491728" cy="355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83968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CB120-AEE7-B6BA-517F-F127A4B4C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94DDC-3E94-2E59-FAE7-9C5B8650C4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EFEBAB8-720B-86E2-ADD3-257E032C83D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35BC3E-6D13-EEBA-6423-15DE4155E0C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81</a:t>
            </a:fld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DA3DF1A-76F2-DCDB-BF55-762B0B6A5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01946"/>
              </p:ext>
            </p:extLst>
          </p:nvPr>
        </p:nvGraphicFramePr>
        <p:xfrm>
          <a:off x="1215207" y="2343470"/>
          <a:ext cx="8505190" cy="4195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1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4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40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alert()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Εμφανίζει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μήνυμα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στο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χρήστη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(συνήθως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κάποια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«προειδοποίηση»)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OK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πλήκτρο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13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prompt()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Εμφανίζει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παράθυρο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μέσω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οποίου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ο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χρήστης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εισάγει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κάποια</a:t>
                      </a:r>
                      <a:r>
                        <a:rPr sz="20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είσοδο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40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confirm()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 marR="4819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Εμφανίζει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μήνυμα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επιβεβαίωσης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(ο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χρήστης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πρέπει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να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πατήσει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ΟΚ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ή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Cancel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προχωρήσει)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open()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Ανοίγει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νέο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παράθυρο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browser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51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close()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Κλείνει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νέο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παράθυρο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browser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59257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03A80-22FA-12B3-4562-F63DA89E5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2813-5516-E10A-6BB9-019FA15A504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2574B38-DC64-79DA-6927-F303A6E50D6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5633F-952D-F0B2-15E5-DFDBD92C700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82</a:t>
            </a:fld>
            <a:endParaRPr lang="en-US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60F39C8-76F2-1CC0-D861-8A399DBF0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74292"/>
              </p:ext>
            </p:extLst>
          </p:nvPr>
        </p:nvGraphicFramePr>
        <p:xfrm>
          <a:off x="1406906" y="2475186"/>
          <a:ext cx="8505190" cy="3437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6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8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79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setInterval()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Καλεί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συνάρτηση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τακτά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χρονικά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διαστήματα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(in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ms)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clearInterval()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Ακυρώνει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κλήση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που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έγινε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μέσω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της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μεθόδου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setInterval()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13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setTimeout()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5149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Καλεί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συνάρτηση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φορά,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αφότου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περάσει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κάποιο συγκεκριμένο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χρονικό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διάστημα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milliseconds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915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clearTimeout()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Ακυρώνει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κλήση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που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έγινε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μέσω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της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μεθόδου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setTimeout()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69404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F110C-6EEE-DC8A-B743-FCCD1A5F8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FAB8-2780-0F47-00DF-198DB5EFA8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C2300DB-EED9-8531-F10E-7B9A9096E5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DA646A-DB34-B2D9-8B8C-8BC06B131FAB}"/>
              </a:ext>
            </a:extLst>
          </p:cNvPr>
          <p:cNvSpPr txBox="1"/>
          <p:nvPr/>
        </p:nvSpPr>
        <p:spPr>
          <a:xfrm>
            <a:off x="535772" y="2146412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μεθόδοι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του αντικειμένου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επιτρέπουν να εμφανίσουμε ένα μήνυμα ή να ζητήσουμε από το χρήστη να δώσει κάποια είσοδο, π.χ.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World!!!”)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…”, “”);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4CDC18-A1A6-7A70-5759-C9D4A6C554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3319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2B738-3284-EA54-4CC7-409D4E4B7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D95E0-365A-1EA9-27AC-A6B0FF6603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6F58BE5-593A-503B-A458-FF884D1FAF7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2AE3E0-F50B-C66E-8D21-810F41E0F1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84</a:t>
            </a:fld>
            <a:endParaRPr lang="en-US"/>
          </a:p>
        </p:txBody>
      </p:sp>
      <p:pic>
        <p:nvPicPr>
          <p:cNvPr id="5" name="object 6">
            <a:extLst>
              <a:ext uri="{FF2B5EF4-FFF2-40B4-BE49-F238E27FC236}">
                <a16:creationId xmlns:a16="http://schemas.microsoft.com/office/drawing/2014/main" id="{BD2A2385-C4FA-6677-7491-CF2029459AF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7372" y="2451326"/>
            <a:ext cx="8193024" cy="35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7712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4560A-91D6-748A-C45F-5C7CD82B3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CC917-0FDE-ACDD-46BA-2CA75018DC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spc="-10" dirty="0"/>
              <a:t>document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EFAE28A-5168-23B2-B9FF-273F4A165D7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189AEF-2A7E-09C5-54F9-B73D6297BDAE}"/>
              </a:ext>
            </a:extLst>
          </p:cNvPr>
          <p:cNvSpPr txBox="1"/>
          <p:nvPr/>
        </p:nvSpPr>
        <p:spPr>
          <a:xfrm>
            <a:off x="535772" y="2146412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&lt;script language="JavaScript"&gt;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newColor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{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document.bgColor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newColor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&lt;/script&gt;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value="Light Blue“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lightblue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value="Orange"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('orange')"&gt;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value="Yellow"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('yellow')"&gt;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value="Green"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('green')"&gt;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3F8505-DC36-3621-C338-1703D08977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1970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7ADF3-CAD7-BF14-3360-310F5754C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C79D2-59A3-6721-4C6D-E6D9F63A5B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</a:t>
            </a:r>
            <a:r>
              <a:rPr lang="el-GR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παιδιά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709B19E-1027-06C6-BF8A-E0F719C53C7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99D81C-1A96-6CB6-9B68-B852B786EDB4}"/>
              </a:ext>
            </a:extLst>
          </p:cNvPr>
          <p:cNvSpPr txBox="1"/>
          <p:nvPr/>
        </p:nvSpPr>
        <p:spPr>
          <a:xfrm>
            <a:off x="535772" y="2146412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φόρμες που υπάρχουν μέσα στο έγγραφο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anchors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συνδέσεις τύπου άγκυρας που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μέσα στο έγγραφο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images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εικόνες που υπάρχουν μέσα στο έγγραφο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συνδέσεις που υπάρχουν μέσα στο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έγγραφο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37CA8D-0CB4-B61B-DD2F-79C7488AEFE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4494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F6A78-F280-E4F7-BE4F-55E5A583C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899E7-D570-DAAF-5C6D-5C00156FEE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Κλήση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A574B4F-0B97-2DE7-9B5B-CC435F46099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7BB70-4575-8920-DC55-77C4E4000A50}"/>
              </a:ext>
            </a:extLst>
          </p:cNvPr>
          <p:cNvSpPr txBox="1"/>
          <p:nvPr/>
        </p:nvSpPr>
        <p:spPr>
          <a:xfrm>
            <a:off x="609344" y="1999267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AJAX=Asynchronous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and XML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συνδυασμός και χρήση της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XML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Σκοπός είναι η αύξηση της δυναμικότητας της αλληλεπίδρασης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interactivity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στην πλευρά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του πελάτη μεταξύ χρήστη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Μέχρι στιγμής ξέραμε ότι και για την ελάχιστη αλλαγή στην πλευρά του χρήστη πρέπει ο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να δημιουργήσει και στείλει μία ολόκληρη νέα σελίδα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μεθοδολογία AJAX αυτό θα γίνεται τώρα επιλεκτικά σε διάφορες περιοχές της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σελίδας με το υπόλοιπο μέρος της να μένει σταθερό και να μην χρειάζεται ανανέωση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48C8F7-337D-9249-3A01-E4F5587818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9812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7989D-C3FB-4043-F559-E35F4FCC7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1EFFD-1921-B8C2-25E6-BA9D1166D14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Κλήση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57E265C-02F7-FACE-FBC1-F642037C5A9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E0A2E5-3755-4BD5-C4EE-8273B9C5C8E9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γίνει αυτό, πρέπει να έχομε πρόσβαση σε κάποιο δομημένο τρόπο που χρησιμοποιεί 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για να ‘ζωγραφίσει’ την σελίδα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Έχουμε ήδη δει πως οι μοντέρνοι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κατασκευάζουν πρώτα το ‘DOM της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 όμως τώρα να επεμβαίνουμε επιλεκτικά σε αυτό το DOM και να επηρεάζομε την τελική εμφάνιση και λειτουργικότητά της σελίδας, όπου και όπως θέλομε, χωρίς να πειράζομε το υπόλοιπό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τηςχ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FFAF44-6ED5-985D-1373-BDE4B77B953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859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7E7DC-BA17-906C-6EDD-7C1E5118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8678-C50C-6CC3-D0AF-56F57A41EB8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C3C2128-8121-629E-7731-11D852462EC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B8A684-F0C0-3DD6-5B1F-AF51B2EEF6CD}"/>
              </a:ext>
            </a:extLst>
          </p:cNvPr>
          <p:cNvSpPr txBox="1"/>
          <p:nvPr/>
        </p:nvSpPr>
        <p:spPr>
          <a:xfrm>
            <a:off x="609344" y="1999267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Όλοι οι νέοι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υποστηρίζουν το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Εξαίρεση αποτελούν οι εκδόσεις του IE πριν την 7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εκδόσεις αυτές παρέχουν υποστήριξη μέσω αντικειμένου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διαθέτει ένα σύνολο ιδιοτήτων, μεθόδων και γεγονότων για την υλοποίηση της ασύγχρονης επικοινωνίας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8A21D7-C5B1-FCC4-D067-4461649DE4C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52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2AD5D-1B7A-81BA-A8F7-6DBB755B4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9B406-4F9A-5A2F-6110-B0CB99EFE44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4A9A7C-5CEB-E776-6A38-C1ED042C031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7B303-7380-E102-BDDB-11353B5FA9AE}"/>
              </a:ext>
            </a:extLst>
          </p:cNvPr>
          <p:cNvSpPr txBox="1"/>
          <p:nvPr/>
        </p:nvSpPr>
        <p:spPr>
          <a:xfrm>
            <a:off x="308056" y="2082498"/>
            <a:ext cx="10168128" cy="47089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Υψηλή απόδοση: µε ένα φτηνό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εξυπηρετηθούν εκατομμύρια επισκέψεων καθημερινά.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Συνεργάζεται εύκολα µε τους περισσότερους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database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Informix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Oracle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Sybase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PostgreSQL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Generic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ODBC, κ.α.)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Σημαντικό για χτίσιμο πληροφοριακών συστημάτων (π.χ. εφαρμογές ηλεκτρονικού εμπορίου)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Ενσωματωμένες βιβλιοθήκες για συνήθεις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διαδικασίες: δυναμική δημιουργία εικόνων, αποστολή email, χειρισμός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cs typeface="Calibri"/>
              </a:rPr>
              <a:t>Χαμηλό</a:t>
            </a:r>
            <a:r>
              <a:rPr lang="el-GR" sz="2400" spc="-114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κόστος:</a:t>
            </a:r>
            <a:r>
              <a:rPr lang="el-GR" sz="2400" spc="-12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δωρεάν</a:t>
            </a:r>
            <a:endParaRPr lang="el-GR" sz="2400" dirty="0"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1A6A11-CA5F-80E0-7725-8BE8F26086E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07822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3E3A5-E17B-D930-0173-1D056F648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9899-10AE-76C3-5C55-324CD7DC180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Αρχικοποίηση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3173D96-3FA3-A58C-0EC3-D061FB3747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B691B-AE11-CC31-99A5-8FAA11432BA7}"/>
              </a:ext>
            </a:extLst>
          </p:cNvPr>
          <p:cNvSpPr txBox="1"/>
          <p:nvPr/>
        </p:nvSpPr>
        <p:spPr>
          <a:xfrm>
            <a:off x="609344" y="1999267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code for IE7+, Firefox, Chrome, Opera, Safari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else 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window.ActiveXObject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code for IE6, IE5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Microsoft.XMLHTTP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else 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alert("Your browser does not support XMLHTTP!");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F35B61-08EB-EC8D-425F-07852DEE91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011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77F36-9C27-F66C-D002-A772B0154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9EEB1-E65A-0768-00DB-147D6E4666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42CD0A0-5967-4CB3-7C7C-D90903F171C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327B70-0A3A-2843-4235-878EF2929B1B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readyState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τρέχουσα κατάσταση της λειτουργίας του αιτήματος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responseText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το σώμα της απόκρισης σαν αλφαριθμητικό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responseXML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το σώμα απόκρισης σαν ένα αντικείμενο XML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status: Επιστρέφει τον HTTP κωδικό κατάστασης του αιτήματος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statusText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φιλική μορφή (κείμενο) HTTP	κατάστασης αιτήματος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54DA39-41FC-FE68-DA31-AE4E1C701F2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032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72189-79D8-97FD-94C2-36997EABE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0187-DA9C-2A1C-C5DF-6E3AEE1E98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και	Γεγονότα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F1DAF45-EE19-8B8A-DB6F-69C776E64E0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A5E3FD-DA65-C8F1-66F5-C801486D7BAB}"/>
              </a:ext>
            </a:extLst>
          </p:cNvPr>
          <p:cNvSpPr txBox="1"/>
          <p:nvPr/>
        </p:nvSpPr>
        <p:spPr>
          <a:xfrm>
            <a:off x="609344" y="1999267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abort():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Απορρίπτει το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αίτημα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getAllResponseHeaders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τις τιμές όλων των επικεφαλίδων σαν αλφαριθμητικό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getResponseHeader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(header):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την τιμή της συγκεκριμένης επικεφαλίδας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open(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Method,URL,Async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Δίνει τιμές σε παραμέτρους τις επικοινωνίας όπου θα χρησιμοποιηθεί το αντικείμενο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Method: GET, POST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τοποθεσία ενός αρχείου στο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 (txt, XML, Servlet)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F30881-3DC6-1B59-4FCA-90A7AC6B812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6156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9318E-EC6F-CE6A-E277-713A9508B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AFEAB-90CD-5247-E10B-AD8B2CCB44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και	Γεγονότα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5329286-7FBC-64A8-7FB6-D4B08E1823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8F726E-CA90-9769-6788-218530B26EA4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Async: True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ασύγχρονη),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False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σύγχρονη)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send(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postData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Στέλνει 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αίτημα στον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setRequestHeader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header,value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Προσθέτει επιπλέον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στο αίτημα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onreadystatechange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καθορίζει τον χειριστή γεγονότων που θα κληθεί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όταν αλλάξει η κατάσταση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ready state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11DA05-55FC-B533-735D-CFFE2652FBF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2997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72209-4E54-0ED9-883A-C7E99F1F6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463D9-1124-03D4-BE36-D258FF0C06D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παραδείγματος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7C3576A-A1D9-ECEA-7B9D-D684EDCD333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4A12B-5BD4-A777-B7F7-778C330138C3}"/>
              </a:ext>
            </a:extLst>
          </p:cNvPr>
          <p:cNvSpPr txBox="1"/>
          <p:nvPr/>
        </p:nvSpPr>
        <p:spPr>
          <a:xfrm>
            <a:off x="609344" y="199926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κουμπί καλεί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στέλνει αίτημα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απάντηση τοποθετείται μέσα σε ένα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AJAX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αντικειμένου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();else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Microsoft.XMLHTTP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Νέοι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browsers →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Παλιός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Internet Explorer →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DA312E-2216-E4D2-6086-DEC15E9EB43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2362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66FFB-7568-34E7-AD5A-EC6B13890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7CE7-80F0-90C1-27F0-144B659AB8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παραδείγματος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4114315-2451-F8DA-8883-097D424DAD2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536CC-072D-BCEF-D4B0-8C9D7FB0ECC5}"/>
              </a:ext>
            </a:extLst>
          </p:cNvPr>
          <p:cNvSpPr txBox="1"/>
          <p:nvPr/>
        </p:nvSpPr>
        <p:spPr>
          <a:xfrm>
            <a:off x="609344" y="1999267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ποστολή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αιτήματος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xmlhttp.open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("GET", "SomeText.txt", true);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xmlhttp.send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Χρήση μεθόδου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Φορτώνει αρχείο κάποιου τύπου (π.χ. .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txt)true →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ασύγχρονη εκτέλεση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218534-B051-17D5-6D58-0CC7F69C55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8831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1F4CE-C3AB-FA3D-53ED-0DCE4A14D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6F4B-FB18-F200-0F81-AA1FC2C48F5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παραδείγματος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0B08A9D-9182-888A-050E-57455A086BF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9528B-EE32-EF26-45AF-B065FEBC798A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απάντησης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xmlhttp.readyState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== 4 &amp;&amp;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xmlhttp.status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== 200)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myDiv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   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xmlhttp.responseText;readyState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== 4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απάντηση ολοκληρώθηκε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status == 200 →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επιτυχής αίτηση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Ενημέρωση μόνο του συγκεκριμένου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29C22F-C02B-D04B-CE27-818ADE6056B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7424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E50FF-4E80-2DFF-9ABE-BE3A12A33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0349F-BDDA-4C71-A8AF-2ACE0BD5DB8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jQuery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0FB802E-2554-2648-C857-147B8F9F5E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CABF30-85BB-6404-014C-CA577A0A8E0F}"/>
              </a:ext>
            </a:extLst>
          </p:cNvPr>
          <p:cNvSpPr txBox="1"/>
          <p:nvPr/>
        </p:nvSpPr>
        <p:spPr>
          <a:xfrm>
            <a:off x="609344" y="199926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Βιβλιοθήκη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Ελαφριά, γρήγορη, με πλούσια χαρακτηριστικά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Σκοπός: απλούστευση της χρήσης της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που προσφέρει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Χειρισμός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HTML/DOM, CSS,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γεγονότων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Effects and animations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JSON parsing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Utilities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compatibility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Επεκτασιμότητα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A5B168-7956-9FC3-3E8A-D4431A6EEB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6190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94728-F735-BC51-0A9E-9FFBE8B4B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7489-D44B-8CD8-C6B0-C630B97CA1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jQuery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7E98339-0956-8535-6355-FA6E072C333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60169A-E690-CED2-6592-1052C67AF116}"/>
              </a:ext>
            </a:extLst>
          </p:cNvPr>
          <p:cNvSpPr txBox="1"/>
          <p:nvPr/>
        </p:nvSpPr>
        <p:spPr>
          <a:xfrm>
            <a:off x="609344" y="199926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Δομικό στοιχείο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αντικείμενο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μέσω αυτού παρέχονται όλες οι υπηρεσίες: (α) χειρισμού στοιχείων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β) υπόλοιπες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(β)  πχ. Κλήση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AJAX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συναρτήσεις προκαθορισμένου αντικειμένου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παίρνει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selector)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συμβολοσειρά  προσδιορίζει στοιχεία ιστοσελίδας  θα αναφέρεται το αντικείμενο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jQuery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φτιάχνω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δημιουργία σελίδας μορφοποίησης κλάσης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red - jQuery (“.red”)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87C792-0356-4091-4B6A-7A142454AEA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013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27945-7723-A134-208D-5C7F345E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575FE-5B3E-3A24-56A5-F89032F4BE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pc="-10" dirty="0"/>
              <a:t>Συντακτικό </a:t>
            </a:r>
            <a:r>
              <a:rPr lang="en-US" spc="-10" dirty="0"/>
              <a:t>jQuery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6543681-F554-B619-BDCC-2259A121614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BF7AF4-64A2-446D-4A57-DF2EA2B15EB5}"/>
              </a:ext>
            </a:extLst>
          </p:cNvPr>
          <p:cNvSpPr txBox="1"/>
          <p:nvPr/>
        </p:nvSpPr>
        <p:spPr>
          <a:xfrm>
            <a:off x="724958" y="2106588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βασικό συντακτικό είναι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selector).action()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το $ αποκτούμε πρόσβαση στο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το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selector)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εντοπίζουμε τα επιθυμητά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elements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action()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ενέργεια που εκτελείται στα στοιχεία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p").hide() –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κρύβει όλα τα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p&gt;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Που τοποθετούμε τον κώδικα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script&gt;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$(document).ready(function(){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jQuery methods go here...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&lt;/script&gt;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C713FE-A33D-8DDA-7BFA-AB528325A7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4961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32642</TotalTime>
  <Words>7538</Words>
  <Application>Microsoft Office PowerPoint</Application>
  <PresentationFormat>Widescreen</PresentationFormat>
  <Paragraphs>1522</Paragraphs>
  <Slides>108</Slides>
  <Notes>108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15" baseType="lpstr">
      <vt:lpstr>Arial</vt:lpstr>
      <vt:lpstr>Avenir Next LT Pro</vt:lpstr>
      <vt:lpstr>Calibri</vt:lpstr>
      <vt:lpstr>Symbol</vt:lpstr>
      <vt:lpstr>Times New Roman</vt:lpstr>
      <vt:lpstr>Wingdings</vt:lpstr>
      <vt:lpstr>AccentBoxVTI</vt:lpstr>
      <vt:lpstr>Μάθημα 9ο: Προγραμματισμός στην πλευρά του εξυπηρετητή</vt:lpstr>
      <vt:lpstr>Δυναμικές σελίδες</vt:lpstr>
      <vt:lpstr>PHP</vt:lpstr>
      <vt:lpstr>Note.je &amp; CGI</vt:lpstr>
      <vt:lpstr>Note.je &amp; CGI</vt:lpstr>
      <vt:lpstr>PHP</vt:lpstr>
      <vt:lpstr>PHP</vt:lpstr>
      <vt:lpstr>PHP</vt:lpstr>
      <vt:lpstr>Πλεονεκτήματα PHP</vt:lpstr>
      <vt:lpstr>Πλεονεκτήματα PHP</vt:lpstr>
      <vt:lpstr>PHP</vt:lpstr>
      <vt:lpstr>PHP</vt:lpstr>
      <vt:lpstr>PHP</vt:lpstr>
      <vt:lpstr>PHP</vt:lpstr>
      <vt:lpstr>PHP</vt:lpstr>
      <vt:lpstr>Μεταβλητές PHP</vt:lpstr>
      <vt:lpstr>Μεταβλητές PHP</vt:lpstr>
      <vt:lpstr>Μεταβλητές PHP</vt:lpstr>
      <vt:lpstr>Κανόνες ονομασίας μεταβλητών  PHP</vt:lpstr>
      <vt:lpstr>Τιμές μεταβλητών μεταβλητών  PHP</vt:lpstr>
      <vt:lpstr>PHP σταθερές</vt:lpstr>
      <vt:lpstr>Εμβέλεια Μεταβλητών</vt:lpstr>
      <vt:lpstr>Εμβέλεια Μεταβλητών</vt:lpstr>
      <vt:lpstr>Εμβέλεια Μεταβλητών</vt:lpstr>
      <vt:lpstr>Εμβέλεια Μεταβλητών</vt:lpstr>
      <vt:lpstr>Εμβέλεια Μεταβλητών</vt:lpstr>
      <vt:lpstr>Μεταβλητές τύπου String-Συναρτήσεις</vt:lpstr>
      <vt:lpstr>Συναρτήσεις μεταβλητών</vt:lpstr>
      <vt:lpstr>Συναρτήσεις μεταβλητών</vt:lpstr>
      <vt:lpstr>Μεταβλητές τύπου πίνακα</vt:lpstr>
      <vt:lpstr>Μεταβλητές τύπου πίνακα</vt:lpstr>
      <vt:lpstr>Μεταβλητές τύπου συσχετιζόμενου πίνακα</vt:lpstr>
      <vt:lpstr>Μεταβλητές τύπου συσχετιζόμενου πίνακα</vt:lpstr>
      <vt:lpstr>Πολυδιάστατος πίνακας</vt:lpstr>
      <vt:lpstr>Συναρτήσεις Πινάκων</vt:lpstr>
      <vt:lpstr>Συναρτήσεις Πινάκων</vt:lpstr>
      <vt:lpstr>Τελεστές σύγκρισης</vt:lpstr>
      <vt:lpstr>Λογικοί και Αριθμητικοί τελεστές</vt:lpstr>
      <vt:lpstr>if-else-elseif</vt:lpstr>
      <vt:lpstr>Switch</vt:lpstr>
      <vt:lpstr>while/for/do...while</vt:lpstr>
      <vt:lpstr>foreach</vt:lpstr>
      <vt:lpstr>foreach</vt:lpstr>
      <vt:lpstr>Σπάσιμο δοµών ελέγχου, επαναλήψεων και Script</vt:lpstr>
      <vt:lpstr>Επαναχρησιμοποίηση κώδικα</vt:lpstr>
      <vt:lpstr>Λειτουργίες require() &amp; include()</vt:lpstr>
      <vt:lpstr>Λειτουργίες require() &amp; include()</vt:lpstr>
      <vt:lpstr>Require</vt:lpstr>
      <vt:lpstr>Χρήση include μέσα σε συνάρτηση</vt:lpstr>
      <vt:lpstr>Συναρτήσεις στην PHP</vt:lpstr>
      <vt:lpstr>Συναρτήσεις στην PHP</vt:lpstr>
      <vt:lpstr>Συναρτήσεις στην PHP</vt:lpstr>
      <vt:lpstr>Κλήση συναρτήσεων στην PHP</vt:lpstr>
      <vt:lpstr>Κλήση συναρτήσεων στην PHP</vt:lpstr>
      <vt:lpstr>Συναρτήσεις ορισμένες από χρήστη</vt:lpstr>
      <vt:lpstr>Συναρτήσεις και εμβέλεια μεταβλητών</vt:lpstr>
      <vt:lpstr>Παραδείγματα</vt:lpstr>
      <vt:lpstr>Τελεστές</vt:lpstr>
      <vt:lpstr>Συναρτήσεις</vt:lpstr>
      <vt:lpstr>Συνάρτηση if…else </vt:lpstr>
      <vt:lpstr>Συνάρτηση switch</vt:lpstr>
      <vt:lpstr>Συνάρτηση for και while</vt:lpstr>
      <vt:lpstr>Ορισμός συναρτήσεων</vt:lpstr>
      <vt:lpstr>Συνάρτηση for και while</vt:lpstr>
      <vt:lpstr>Πίνακες ή Διατάξεις (arrays)</vt:lpstr>
      <vt:lpstr>Αντικείμενο Math </vt:lpstr>
      <vt:lpstr>Μέθοδοι του Math</vt:lpstr>
      <vt:lpstr>Αντικείμενο Date </vt:lpstr>
      <vt:lpstr>Αντικείμενο Date </vt:lpstr>
      <vt:lpstr>Μέθοδοι του date   </vt:lpstr>
      <vt:lpstr>DOM – Document Object Model</vt:lpstr>
      <vt:lpstr>DOM – Document Object Model</vt:lpstr>
      <vt:lpstr>Αντικείμενο εγγράφου</vt:lpstr>
      <vt:lpstr>Αντικείμενο εγγράφου</vt:lpstr>
      <vt:lpstr>Αντικείμενο φόρμας</vt:lpstr>
      <vt:lpstr>Διαχείριση κανόνων CSS με JavaScript</vt:lpstr>
      <vt:lpstr>Μεταβολή style</vt:lpstr>
      <vt:lpstr>Αντικείμενο παράθυρο</vt:lpstr>
      <vt:lpstr>Αντικείμενο παράθυρο</vt:lpstr>
      <vt:lpstr>Αντικείμενο παράθυρο</vt:lpstr>
      <vt:lpstr>Αντικείμενο παράθυρο</vt:lpstr>
      <vt:lpstr>Αντικείμενο παράθυρο</vt:lpstr>
      <vt:lpstr>Αντικείμενο παράθυρο</vt:lpstr>
      <vt:lpstr>αντικείμενο document </vt:lpstr>
      <vt:lpstr>Αντικείμενο document</vt:lpstr>
      <vt:lpstr>Αντικείμενα παιδιά</vt:lpstr>
      <vt:lpstr>Κλήση AJAX</vt:lpstr>
      <vt:lpstr>Κλήση AJAX</vt:lpstr>
      <vt:lpstr>Αντικείμενο XMLHttpRequest </vt:lpstr>
      <vt:lpstr>Αρχικοποίηση</vt:lpstr>
      <vt:lpstr>Ιδιότητες XMLHttpRequest </vt:lpstr>
      <vt:lpstr>Μέθοδοι και Γεγονότα του XMLHttpRequest</vt:lpstr>
      <vt:lpstr>Μέθοδοι και Γεγονότα του XMLHttpRequest</vt:lpstr>
      <vt:lpstr>Επεξήγηση παραδείγματος AJAX</vt:lpstr>
      <vt:lpstr>Επεξήγηση παραδείγματος AJAX</vt:lpstr>
      <vt:lpstr>Επεξήγηση παραδείγματος AJAX</vt:lpstr>
      <vt:lpstr>jQuery</vt:lpstr>
      <vt:lpstr>jQuery</vt:lpstr>
      <vt:lpstr>Συντακτικό jQuery</vt:lpstr>
      <vt:lpstr>Selectors</vt:lpstr>
      <vt:lpstr>Events</vt:lpstr>
      <vt:lpstr>Events</vt:lpstr>
      <vt:lpstr>Χειρισμός DOM</vt:lpstr>
      <vt:lpstr>Παράδειγμα 1 - children</vt:lpstr>
      <vt:lpstr>Παράδειγμα 2 - parent</vt:lpstr>
      <vt:lpstr>Παράδειγμα 3 - siblings</vt:lpstr>
      <vt:lpstr>Παράδειγμα 4 - closest</vt:lpstr>
      <vt:lpstr>Παράδειγμα 5 - find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586</cp:revision>
  <dcterms:created xsi:type="dcterms:W3CDTF">2022-05-30T06:21:55Z</dcterms:created>
  <dcterms:modified xsi:type="dcterms:W3CDTF">2025-11-27T05:06:31Z</dcterms:modified>
</cp:coreProperties>
</file>