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4"/>
  </p:notesMasterIdLst>
  <p:sldIdLst>
    <p:sldId id="256" r:id="rId2"/>
    <p:sldId id="1316" r:id="rId3"/>
    <p:sldId id="1317" r:id="rId4"/>
    <p:sldId id="1318" r:id="rId5"/>
    <p:sldId id="1319" r:id="rId6"/>
    <p:sldId id="1320" r:id="rId7"/>
    <p:sldId id="1321" r:id="rId8"/>
    <p:sldId id="1209" r:id="rId9"/>
    <p:sldId id="1264" r:id="rId10"/>
    <p:sldId id="1327" r:id="rId11"/>
    <p:sldId id="1328" r:id="rId12"/>
    <p:sldId id="1330" r:id="rId13"/>
    <p:sldId id="1331" r:id="rId14"/>
    <p:sldId id="1212" r:id="rId15"/>
    <p:sldId id="1334" r:id="rId16"/>
    <p:sldId id="1335" r:id="rId17"/>
    <p:sldId id="1336" r:id="rId18"/>
    <p:sldId id="1337" r:id="rId19"/>
    <p:sldId id="1265" r:id="rId20"/>
    <p:sldId id="1272" r:id="rId21"/>
    <p:sldId id="1273" r:id="rId22"/>
    <p:sldId id="1274" r:id="rId23"/>
    <p:sldId id="1340" r:id="rId24"/>
    <p:sldId id="1341" r:id="rId25"/>
    <p:sldId id="847" r:id="rId26"/>
    <p:sldId id="1344" r:id="rId27"/>
    <p:sldId id="1278" r:id="rId28"/>
    <p:sldId id="1348" r:id="rId29"/>
    <p:sldId id="1281" r:id="rId30"/>
    <p:sldId id="1349" r:id="rId31"/>
    <p:sldId id="1360" r:id="rId32"/>
    <p:sldId id="1350" r:id="rId33"/>
    <p:sldId id="1351" r:id="rId34"/>
    <p:sldId id="1352" r:id="rId35"/>
    <p:sldId id="1353" r:id="rId36"/>
    <p:sldId id="1356" r:id="rId37"/>
    <p:sldId id="1357" r:id="rId38"/>
    <p:sldId id="1354" r:id="rId39"/>
    <p:sldId id="1358" r:id="rId40"/>
    <p:sldId id="1359" r:id="rId41"/>
    <p:sldId id="1361" r:id="rId42"/>
    <p:sldId id="1362" r:id="rId43"/>
    <p:sldId id="1363" r:id="rId44"/>
    <p:sldId id="1364" r:id="rId45"/>
    <p:sldId id="1365" r:id="rId46"/>
    <p:sldId id="1366" r:id="rId47"/>
    <p:sldId id="1367" r:id="rId48"/>
    <p:sldId id="1368" r:id="rId49"/>
    <p:sldId id="1369" r:id="rId50"/>
    <p:sldId id="1370" r:id="rId51"/>
    <p:sldId id="1371" r:id="rId52"/>
    <p:sldId id="1376" r:id="rId53"/>
    <p:sldId id="1372" r:id="rId54"/>
    <p:sldId id="1373" r:id="rId55"/>
    <p:sldId id="1374" r:id="rId56"/>
    <p:sldId id="1375" r:id="rId57"/>
    <p:sldId id="1377" r:id="rId58"/>
    <p:sldId id="1378" r:id="rId59"/>
    <p:sldId id="1379" r:id="rId60"/>
    <p:sldId id="1380" r:id="rId61"/>
    <p:sldId id="1381" r:id="rId62"/>
    <p:sldId id="1382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0F1A96-5047-4A3B-A39E-9E6675A2914A}">
          <p14:sldIdLst>
            <p14:sldId id="256"/>
            <p14:sldId id="1316"/>
            <p14:sldId id="1317"/>
            <p14:sldId id="1318"/>
            <p14:sldId id="1319"/>
            <p14:sldId id="1320"/>
            <p14:sldId id="1321"/>
            <p14:sldId id="1209"/>
            <p14:sldId id="1264"/>
            <p14:sldId id="1327"/>
            <p14:sldId id="1328"/>
            <p14:sldId id="1330"/>
            <p14:sldId id="1331"/>
            <p14:sldId id="1212"/>
            <p14:sldId id="1334"/>
            <p14:sldId id="1335"/>
            <p14:sldId id="1336"/>
            <p14:sldId id="1337"/>
            <p14:sldId id="1265"/>
            <p14:sldId id="1272"/>
            <p14:sldId id="1273"/>
            <p14:sldId id="1274"/>
            <p14:sldId id="1340"/>
            <p14:sldId id="1341"/>
            <p14:sldId id="847"/>
            <p14:sldId id="1344"/>
            <p14:sldId id="1278"/>
            <p14:sldId id="1348"/>
            <p14:sldId id="1281"/>
            <p14:sldId id="1349"/>
            <p14:sldId id="1360"/>
            <p14:sldId id="1350"/>
            <p14:sldId id="1351"/>
            <p14:sldId id="1352"/>
            <p14:sldId id="1353"/>
            <p14:sldId id="1356"/>
            <p14:sldId id="1357"/>
            <p14:sldId id="1354"/>
          </p14:sldIdLst>
        </p14:section>
        <p14:section name="Intro" id="{8303F7AB-1526-424E-AC2C-AF8A2B32908F}">
          <p14:sldIdLst>
            <p14:sldId id="1358"/>
            <p14:sldId id="1359"/>
            <p14:sldId id="1361"/>
            <p14:sldId id="1362"/>
            <p14:sldId id="1363"/>
            <p14:sldId id="1364"/>
            <p14:sldId id="1365"/>
            <p14:sldId id="1366"/>
            <p14:sldId id="1367"/>
            <p14:sldId id="1368"/>
            <p14:sldId id="1369"/>
            <p14:sldId id="1370"/>
            <p14:sldId id="1371"/>
            <p14:sldId id="1376"/>
            <p14:sldId id="1372"/>
            <p14:sldId id="1373"/>
            <p14:sldId id="1374"/>
            <p14:sldId id="1375"/>
            <p14:sldId id="1377"/>
            <p14:sldId id="1378"/>
            <p14:sldId id="1379"/>
            <p14:sldId id="1380"/>
            <p14:sldId id="1381"/>
            <p14:sldId id="13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531165-10DF-40D1-0F9B-68BEB71B51BE}" name="Vasiliki Gogolou" initials="VG" userId="d6a3272bdf97ba9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5" autoAdjust="0"/>
    <p:restoredTop sz="88499" autoAdjust="0"/>
  </p:normalViewPr>
  <p:slideViewPr>
    <p:cSldViewPr snapToGrid="0">
      <p:cViewPr varScale="1">
        <p:scale>
          <a:sx n="73" d="100"/>
          <a:sy n="73" d="100"/>
        </p:scale>
        <p:origin x="1094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microsoft.com/office/2018/10/relationships/authors" Target="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9D872-01C4-5FDD-8FFE-7683AB6C65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33A1D-7A35-5DC1-2B9D-CCE575C797D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10C6F0-C34D-464E-98B1-5C36EBBC21CF}" type="datetime1">
              <a:rPr lang="en-US"/>
              <a:pPr lvl="0"/>
              <a:t>11/19/2025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3D0808-E863-7483-F442-09B8011CCD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4E9F92-1D8B-CFFD-E869-5D876F518C7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4BCC4-60EC-C46A-99D2-E9A605DE656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2B36D-0015-8580-4D0B-FB3610FE7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97F8BC-BE0B-47A3-A186-8E67B239F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7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70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A3FC0-AF0E-C758-2816-2CF025EA7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35435E-DF16-5BC0-31BF-FEF009F917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FB912D-8EB5-5D62-6D8A-FC7E618691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F35B08-DCA8-3E38-3BDE-911AD11E36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82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6F04F-50A4-2633-A6CD-05532F753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07147E-63D8-DE2C-759E-BF38F1CD7B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787467-989B-D233-465B-24D77EADA2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4DB2BB-8CAF-4C41-4118-276677C332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806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DFA71-C094-BEF4-1DF0-FDB956592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CE6822-094C-9366-AAD0-CA27DF906D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AC25BA-F440-F307-A343-5A85BDDA2E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30BDC6-EC16-8D1E-3B58-DF768B0D6D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953B9-153D-9EC1-5F92-54153C8480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7B970A-E590-772B-BF8C-EB07A2EF04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F52E1D-D271-61B3-0E4B-709C5A2820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53A228-AB90-B6D2-7EB8-087A711D02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20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FDEEF-2357-6486-2FAA-2B5915EBD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9C08D8-ED60-4D22-AF3C-7C1C608A14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5357F-1A9B-176A-116A-4C4B03593D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7DBAE-E79A-2169-F4B8-4D3755530A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8608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D3EFF-EAE6-B23E-31BC-D4117FD3B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01C3A0-9A9A-F4FF-5FA1-FBD52A9550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15C6E7-6F2C-1C56-E511-34C3310F0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D421E-1012-70FD-82DC-90C8637220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358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5A9B3-E375-3C47-508B-30BECE276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B111CF-AAB9-0397-831E-EE0D263524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EC7D84-E356-FA0E-7DE9-A8F17A6165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A8F54-FF81-DC4D-DE53-1A2905EF1B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571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3E033-2066-9A17-F8F1-816578F16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0BC746-CAB1-086A-AB93-9DB9B59DA4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6A3C80-BC33-044E-1AEB-D5AA5D4E31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473CA9-B866-94AB-0058-38BC260369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889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BA51C-9577-DA1F-6CCB-C279D92ED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2DDA9F-3687-50A4-2089-534ECB8B6B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D5E741-E3DC-DDE8-592F-0FB4B3130C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97873D-476E-CE14-8EBE-6567F4BFC0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3135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0D157-D37A-3F35-9485-CEAD0022F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AA769A-2E25-25B2-D8A9-637AC17640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CAE7B6-132B-5C67-C2D8-C168466BA3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B5A584-09EC-A8B3-18B9-2C340CEAF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84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0011B-6C5A-5FFA-1ADA-F7E22EAC0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8A8988-FF93-8CF4-4518-FADD6E51E3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A7A405-03FA-0732-6556-8ED2A62B2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6D340-C545-38B2-0CBF-90DCD0211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12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972C07-30EC-3428-12FF-CEEC044FB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6F3D2F-E084-8394-3B18-9BF3E48361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AD5B07-879E-83BC-E631-B1CAA80707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AD2F1-071A-D3CE-D8A6-69B7B5D666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570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2BBA2-462C-721F-3264-2E64E7A7F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25BE11-85C4-CF06-1D56-1F9008C8C7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A00CFC6-349F-405E-0A10-41BB19BA9F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9E966A-29A5-3C6C-E046-6B6715DEFC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154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04086-AE0D-9A73-054E-49A1C8C55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F16483-F9D0-6781-4ACA-0C30B037B2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6C3F43-AAA9-FAED-60EB-153B60A1C4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75F31-2D8D-8FB9-AD41-CBAD730DA8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164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DF6FA-27F1-AAA9-1000-65D4A95B4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F60321-C140-0439-F71F-CBBDE8E76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A65C84-918D-4C1F-E161-4960DA4F9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2A579F-2A6A-E34B-FC3E-E84DBE9640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285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D5ABA-B7F0-CE61-F218-D10C4C837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A2B8DD-5A06-EA5E-F953-6E9F475E75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CB6444-6B00-55EE-429F-DB543E9BB0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AD089-DB4C-4730-D97A-0951F3333C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47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C976F-D877-F3DF-536D-10A1E90D1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9051A7-9D33-8870-BD5B-19FFDE96D9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3DCC3D-1007-06AA-10B7-2664B2A4CB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80F922-B7D3-76EF-6818-14EBE1E080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4827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67B50-219F-72A6-AF4D-4561A384B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EE198A-3EBB-070A-66BE-7D58803B90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64FF08-5169-1E27-0980-F2CECF10A6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801074-6E01-9712-8F53-E336303AD3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7279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5C3E5-0ABD-84C3-EFF5-DEF7B2D85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2461C8-31B7-0ACF-F03C-EF5818915C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6D0CA1-7BD1-81A6-AF7F-6D72AEA8DE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1B6DB-5997-5D08-023D-7ABFFD5326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4510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6E11E-C19B-AF4C-A52A-D5DAB4CDF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D56719-F7F9-1250-BC15-71AB785341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F14E0A-5EB5-FDFC-EDED-DC0FBA8B25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E6BCF-72E8-7A13-44BD-E7B3392956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4128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63237-D9BE-28EC-E405-923218364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49EC18-35DE-3539-C512-9D2EA64B7D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814CA3-5ECE-1622-0FC5-0A24B85E51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3A23A-7123-692D-2D86-C6182C2B5C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64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3DE35-433C-A364-E9F5-64A0203E4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8E147B-DA3E-E2EF-BB2E-928B28E9B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8317A5-6EFC-CF51-B0FC-BD5DF6A1BB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A2123-214E-6E36-079A-43581473E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2566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46C8F1-33BB-7C57-E43C-DFF85DA10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60682A-3BC1-F426-50B6-E3769289A9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F8BBBC-FD6F-CDAE-771D-8D193BF390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17D8ED-EF0B-13E1-20C3-E8FD7F27F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0436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B2437-FE65-9DF4-7E52-FE1602053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DC4859-7EAC-B950-CB7C-702B433252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7208BE-A386-3CDE-5C4D-6C2C18A637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630DE-9BB2-6774-99F2-29CC360007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5103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7C19D-68D4-586B-5125-447BF099D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F99CDB-4C0B-C030-C283-F282379DA7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A7D4AA-CDE4-45CF-6668-F371A46AED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E931D-3E02-74CD-BB35-4458756431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846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A7B24-DFB6-7C1A-F135-74FD2FF75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924B01-340B-8AB3-E394-3544BDA004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1F4390-8FCD-4A90-05C5-AE038F53B9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1D0DD-E9CD-68BB-D808-AC992431CD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4474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3A6A-A4D3-0299-131D-4D4D23A77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AA15D7-0DF3-A0F2-82D3-ADEBD8467F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3572F4-5C12-994A-0FCC-8C80014D68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6D9E4-99F2-20CC-5162-37EA27B05C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385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FB3C7-4795-C1A8-6BAE-32349CAC8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E29E62A-2BAD-8A0C-391D-384C7C7E57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8B2C47B-025C-A20A-7A1B-BAC8DD1B88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1D7E53-DB06-8E4F-1C59-C048D14D44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8028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133C3-22F6-E3C8-ECF8-EE7CCFBA3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4F9CBE-6AE7-7E15-10A0-2F890E1508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7240B1-BCAF-B442-10FA-6214077F94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8686B-4BC3-A316-A882-156C5C5CA0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6506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C9CA13-5F0D-9B08-0575-EBB7F754A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B834B4-4A39-6A41-A46A-ECE3CF181D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A8D9A5-ECFC-1825-F2C5-F81B0603F5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1583B-0BE4-02B6-B151-131998BC60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61227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315C8-FDDF-F0A2-61BA-19DFA9C9A9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AA98011-D80E-2009-A32A-C0B780A35B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A8E33C-20EF-9E77-50C3-A4473B3F7F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0A1D87-F5C7-2ED8-BC48-69E06979DE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0524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13F1B9-14DD-5F09-3122-5B38E8125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DFF023-33A4-3F57-E898-FFE4FD868D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0FFF12-591E-EE7A-3B96-5DD42838E2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0F7A10-A7DE-2E12-5872-9CC2A6FC29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412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20DB9-AF03-1A75-75F0-411CC476A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B3A35A-07A3-A95D-050B-D1D27E1E70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584A2B-526B-4F27-0D22-55609B6598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61807-7C13-F71B-A696-A8966B918C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4805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DA75A-0272-4BFA-FEEB-5698F4957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315CD1-58F2-0BBC-67A4-900546182D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2EB6EA-3064-C9EF-F125-B2FAD2E68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8269BB-1425-AB2C-5159-BFE2AFB34A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59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12DB07-6DC8-5306-BE0D-1EC76D422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6566600-A193-CE11-AB34-EC607A65AF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374B8F-F7D0-6A81-F310-CC78255EB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DE1A0C-6E82-3950-06D2-E2884CEEB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4348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61191-585F-6A0F-BAA0-9604E1FAB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46DC6D-755A-D483-AE6D-E2BC1FB2FD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23226D-5B48-C898-7F85-A0AA895627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A4A75-9241-6364-CA1E-940E53B418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3697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373E37-1975-4CC3-3F52-D3C8A6122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4D85AF-A582-8E49-3D22-3005EF87AA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A257AD-F9E8-96D8-B260-4877C0A71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58B23D-3454-B820-CDCC-D6591EF175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4762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F81042-0F96-6CAE-9BC8-E310B6B59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6FD4EA-ECD5-ED05-E260-2715E024AF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2848E1-57E0-23EE-0CD0-B16250517D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86618B-2636-31A3-0340-ABCE0C2997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78245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2A011A-4134-774A-4110-B1738EB34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779B1F-73E8-CA20-0DF4-60FDC0EC60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FB6153-65C2-2637-C1D4-25117EEF14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C7073-5374-DD4F-C7D1-C6A3DEBA3F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5913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FDA59-8BAD-2327-D154-F9F460844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3993EE-C14E-C1B3-F2B3-0E7F2490E4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5E5ED98-CD53-315E-E89C-F7E697E2E3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65F7A2-C0AD-CF78-8141-470CFDE33F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0446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D128F6-DBFE-6A14-0BD3-A02435FB6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F930BC-8E92-8AAA-06E9-6137F84A76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DA1101-B408-2414-387A-635965096A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0722A5-E202-EA10-AF4D-343D869539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098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C882B-94AB-2408-B3B2-300ADC878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4BB56-0CB2-F219-7CA8-5B59A4C6F5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EADBA4-17B9-BA72-EA78-F764C506E9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DBE4B-4D92-CD79-A79A-395EDEAD7E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23965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160C9-405F-F9CA-C6CB-CB1D10B94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22C2AF-F380-5187-E1C1-9A9815C4AC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107CEB-DFEE-A259-9D7C-B8CB57B148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87747-CED4-8065-AA75-2F8A8D79FB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13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68FCD-53A0-C6C2-E877-CDDCD6C30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4558FD-0136-53A9-90D4-D660903CED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8A80A8-F3B2-9BE1-923B-79A503B6FE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54B01-638E-2AA5-09F5-85784984CF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88294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92058-391D-06BE-307A-94BBF776B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B9895B-0316-2F7E-2D90-4EF0B68FFD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BFDC85-1B6A-6573-65F1-2FFACE7BAC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8DFFC0-4BAC-3C9C-CB68-CB1D132F2E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4616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9C4CF4-AF45-67F6-D10D-7BB0B959C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98E06F-5D36-64AF-D777-4C2ECC3AD5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7102C7-6797-49CE-C7AD-124C044090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87C0F-CA28-F97E-B8B8-BDE5483547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8017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355CC-497E-64DB-DA25-2385BD354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EB44B5-A57D-0959-0165-BA14A10268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3C3E70-3E66-0638-7CF5-BDF5C04D1C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A1AF36-4D32-C631-0BE5-171EA22553B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6654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6AFD8-3A6F-CB57-A654-F98004356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39DA422-AE8A-6AB6-889E-7D6E967D68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5F5ECB-3D70-FE11-8C0F-998962DB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62DAA3-C404-5609-9C93-6D31EE3CC2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96834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C4734-0D64-FF17-EA9C-A8D8CB16D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3A6094-3E8B-AF2E-0F8E-00789C96F0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050789-E376-37DC-3417-D0C46624D9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7DAAD-C959-6A91-4689-45DB33084E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9530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09B61-DAB0-7D22-65A6-EB77C1129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244F65-D4CC-DDEB-8045-837EC9C092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F2308D-926F-B726-ED63-C77456DD74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96551-274C-190C-4BD7-A30F1FD2D8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0847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42A0C-F863-7E87-5C52-8910DA2DC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9BD6E33-F2B3-76E3-2DA1-5E28A8EB01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5AE38B1-3916-AF25-213A-B986CB22E6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F3B905-6074-86CE-0EC4-0246D158A6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0674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CEE27-6EA7-9253-E57C-DC55BF40A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0D66CA-5CFF-F651-A3A5-CE486CC2F9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9F8C0A-7B4F-E66D-A88C-7A08D8135F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59223C-DDE8-E45E-B876-64938F084E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2770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BE8B9-B717-543B-EADC-58CB80100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5F8BE9-E29F-2110-AC63-BFC95F2797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D699FF-FD3C-3258-C2B6-A995670BA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F2B8E-1A56-B54D-4B98-0CBF5592DE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6487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D61FF-CAFC-3589-68CF-7F59DBD86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3372D0E-7519-FB63-73C9-1F63DDC492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8170EC-FF02-3532-A5A3-44C024EF56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4244B-A377-E2FC-3F12-31BA79B322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73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0B0A1-F204-79EA-E7DA-DBC34D3095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8EB9F2-B1AA-768E-9136-D175A559E0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0E94A6-94C8-C438-969C-A4F0D373DA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48D14-1602-BB01-1A9A-9BAF18BFD9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007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C48E0-BB38-28BF-CE09-8C0BAA96E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F60BD5-9295-2F10-4094-B874701A70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A6A347-DEBF-9A7A-9C75-DDFA311050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7C878F-11A0-8BA2-C45A-0D0971B993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503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C30E6-88E7-0AF0-2362-BCC5F1605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E9FF07-1A67-2E72-4BC5-14513D0E83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A6ABEC-A4E9-4258-6F54-282CD861C7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303B17-7D9C-89F3-EB97-67FCC5F74D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3374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A5D4D-1052-C467-24C4-2029C2EC7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2567BB-B2E9-487A-6F67-3EC62267E7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EE029D-6F24-419B-D1F1-7F6DCF30DE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862A2-3694-43AE-F8CB-F0F1B8AD95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859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6EE78-ADAF-A431-B403-EFAFB1BA7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62E221-9EC5-4D68-86DC-AF33C1A554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2A5D63-50E0-F81E-18D6-08D056CA9E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3B7F8-8EF5-B056-EF0F-245F9680CA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68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ACA1F-446B-A25B-A4B1-131BD447A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3B38C54-746B-6DD7-6311-1586873A10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2CBD44-A190-99BB-DE90-D83AE692C7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D9DB8-8A01-7A47-8E72-D11F559F2D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297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0E942-4389-F645-E20E-A8886F70B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6C5590-C2BB-0F9F-CA2C-354928085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09F811-273F-8544-0B9A-45B608A5DA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83E1DA-6173-EA72-2601-80D5B4E11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46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454-740A-0B4B-E99F-58E5BB37C0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AB616-BF36-AB4C-6A56-5CF3EEE465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91C8-3EC3-E1A5-0BF5-9532D248CC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04A40A1-DD8E-42B0-BDF6-E817ED6B22DF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30F-E7F0-B8AF-B71F-72AD8C3EA4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332F-98A8-6FBD-6647-867B3B9AA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76072" y="633778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19F4AC-C57C-4D48-8A3A-50CDAC2321C1}" type="slidenum">
              <a:t>‹#›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BD9C8E-FE23-68D9-93C7-14CB6A59C229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928EC57-D80F-3561-9763-0D2D2AD69E7B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BBEE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10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B19D3389-E1E4-BF28-DFF3-AD5D42657E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80" y="6337781"/>
            <a:ext cx="501401" cy="5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EAA5-6D3A-3466-7A77-E8EE0D0AC0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AD9A-4995-2F15-95B7-9AD7C003B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3BDC4-EDC4-FD28-82A2-B51E7DB477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CB583-46A0-4D04-8E72-324373347CF1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C161B-EE34-3BFB-2AC7-AA14F0C9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43B51-51D6-EF30-DC80-0FBF86A4C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28E381-62C2-4448-827D-0022E2A700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4F377-8B5C-BEBC-CE39-FD22B0D5D9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D2A5B-1E8E-CCA2-98D4-2A247641A7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276F3-7DC3-5A1F-0A92-920C183874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5B610-B001-45CA-B2D3-F9647285DBD3}" type="datetime1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B3D4-9599-E978-9D92-EC51C1FAF8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7BA-AF36-A931-12B4-855356107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09997D-4FDE-4A9D-8867-CC797657DD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E074DE-99CF-8B18-97A4-B75DB3232B0A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2ACA8B7-C59C-B9D2-3C57-08CFFB9885B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93CE4F5-2EE6-0C4E-C081-E55A83D85273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D1C75B-C348-9F23-17BF-76B354BC05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7E594C-0F28-4045-0730-2DB5298B0D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5310E4E-A8C1-40E0-5857-A77D3E551C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DE4BDB-FA9D-4BA2-9006-686E92CAE7D9}" type="datetime1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31F23-1AE9-C201-BA02-167A099CFF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61796-61AE-B9DA-DE8C-B1E2C3C6C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42599A8-828E-4D05-A7E8-72DAB8A016A8}" type="slidenum">
              <a:t>‹#›</a:t>
            </a:fld>
            <a:endParaRPr lang="en-US"/>
          </a:p>
        </p:txBody>
      </p:sp>
      <p:pic>
        <p:nvPicPr>
          <p:cNvPr id="12" name="Picture 11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7B921128-058D-BC2F-C00D-61521CD05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63" y="6279070"/>
            <a:ext cx="519689" cy="51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9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C35526F-EB05-E5C0-47C3-BF10D34C722D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E053E9-FBF4-CBA3-903F-D2D51DF69935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F1F69F-491F-E359-2873-1FEF1FD442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7521DCA-5782-DAE5-ECFC-002677EB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DFD456-7FED-C770-4AAB-059F7E502B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5633D6-00B0-48CE-B8BB-575F5DFB3E8A}" type="datetime1">
              <a:rPr lang="en-US" smtClean="0"/>
              <a:t>11/19/2025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485792-3CDC-F67F-7FDF-498159B2F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E6331A-BD62-1FF9-B3C2-91FB12196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5F55C-40AA-4DC3-995C-5CAE4082D9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D307800-504C-E6C8-AB97-27A22C8CA0CC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4E1CDAF-5696-1B68-AFF5-14E1AA167A7A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8D0FCC3-046A-20E4-F0AB-35754A2900C0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0ECCEA-3444-4711-2CBC-718C62960B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20E359-9329-CB95-A538-5A99C5C31F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6B2049B-C4D9-8091-1E55-3D74A6C75F2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4062-7614-55D3-7404-CBBB4AFC41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51A7D2-6D19-43FF-A1C1-E3FC0D65A2C5}" type="datetime1">
              <a:rPr lang="en-US" smtClean="0"/>
              <a:t>11/19/2025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D8C23B-9771-1E32-A311-EA8206D13B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D3C0309-27FC-ECCA-3BF4-B11DB20AD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28342B8-6363-4D91-9724-0DF11AC94F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B68712C-73BA-4C99-F797-CF41D7E944A6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C7E453B-0446-657D-5AAF-08B30D23284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918A9DF-0C27-1493-30BB-DF6266360AD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5F128-B5D3-919A-A195-663F420E86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36985F-89E2-8566-A1C5-659FFD720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CED3B08-8E0F-5541-3E11-1201B582524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4B9DA70-3DAE-1C29-9EFF-30DD1A868B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5040413-B57A-4F90-B0E1-C4D40E59FD0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1457B1C-E35E-9140-48B3-9E227A99E1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B5CD9FC-C3E0-4CCC-B85D-EB401008A2F5}" type="datetime1">
              <a:rPr lang="en-US" smtClean="0"/>
              <a:t>11/19/2025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5251EE44-481B-A0F7-C2AD-09DADC5908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FC502956-F5D2-B598-6E3A-702BC6F6B0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E8905B1-24F0-4CB4-9F21-CFEEF5B526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E2D870E-EF4B-86F0-77AB-36D581ED27C3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71A6F5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7379EB3-D910-53C8-4363-BCE437B3C04F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60764-F6D5-0183-CFA8-AD51752F3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04CA21B-A904-2303-E8B7-204368828D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461A30-3A5F-4957-8201-8227A20FF186}" type="datetime1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15895AD-6283-22E7-54AE-BA5E403688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CC32D-2A88-48F5-552A-C35C5FC4E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5C596-286A-49DD-AE62-F7CA39D45B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271E8-88AC-350B-0AEC-E7B0AB0010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4127B7-0316-41F1-B8D3-684E58D4605E}" type="datetime1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FABEA-7F5F-CBFE-9B27-1EE63786E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6C2C9-DDA6-6F34-269D-3EF53EDD50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46E78-0687-4284-9504-B27FA8DD19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9B5E84D-09D1-0D33-8A57-437EFA92365F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312EABD-71B9-C8DC-832E-0C98BB2637A3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52C9A6-7205-7B11-B1F4-38E7DCFFD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9D0BD6-841F-0949-20BE-76702D89214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E9642F-978C-2483-7CA8-C657D6BC392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1268D21-1EAC-A549-16ED-FB028EA884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0452DFD-8287-4665-BA5A-1E8007F84489}" type="datetime1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DEA50C-138B-D1AB-A149-C1EFE87B6C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B52CB39-DC06-1319-C71F-C0FFE8190E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54C15-7023-42EB-A1FA-1EE6BF8BCD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CFDC4AC-FDD3-BDE2-CE9C-56C5902762A9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F93A9A-283E-C60B-922C-39E185F785EE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15FD07-436C-8F50-D85D-FE2F1E3652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8253DCAA-13C7-6D98-3009-2CF4602732B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BAC3BD3-587C-952C-7943-F1DD06E3C5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1E0BC07-4C9D-0EA6-6E92-03303B9BB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0DB4AC0-3697-4839-A4B4-B7909F019F7F}" type="datetime1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D0C5333-6517-F058-26D1-59EE2F7956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027DC1D-6CFB-0076-354E-C97B3F6C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500528-09B1-4C5A-B5F7-A99D550659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8271C-3EA9-1C25-F915-271F10C7A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33019-B20D-39F8-DA5A-57D87D5C0A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2200-9BEA-24D1-1AAA-C6D11D5F2B4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AF0CF75A-DA92-46AA-967B-58FF73C93E7D}" type="datetime1">
              <a:rPr lang="en-US" smtClean="0"/>
              <a:t>11/19/2025</a:t>
            </a:fld>
            <a:r>
              <a:rPr lang="en-US"/>
              <a:t> Bremen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37E5-CFD3-BED4-9620-591917B3DD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458-7E07-3809-F914-4842101A676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502FA967-5724-45FF-9DCE-6D9303B556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3A2-0EB1-4C75-C909-53C9BF300F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8"/>
            <a:ext cx="11143344" cy="1171024"/>
          </a:xfrm>
        </p:spPr>
        <p:txBody>
          <a:bodyPr>
            <a:normAutofit fontScale="90000"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Μάθημα 8</a:t>
            </a:r>
            <a:r>
              <a:rPr lang="el-GR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Προγραμματισμός στην πλευρά του πελάτη</a:t>
            </a: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CDEF0-576C-A6EB-7968-9F1CFB0338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04806" y="2098713"/>
            <a:ext cx="11036808" cy="5071015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Σχολή Θετικών Επιστημών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Δυτικής Μακεδονίας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Καστοριά 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Ρέκκας Βασίλειος-Παναγιώτης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vrekkas@physics.auth.gr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02C11-202B-226A-C286-EDCBD0E45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36B0B8-EA37-07DE-C478-AF022B0FB20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Δήλωση σταθερών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1D5D828-F202-3044-FE98-183BDBB2EAA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DBEED3-BC37-4D44-BCBD-95A819C3A6D4}"/>
              </a:ext>
            </a:extLst>
          </p:cNvPr>
          <p:cNvSpPr txBox="1"/>
          <p:nvPr/>
        </p:nvSpPr>
        <p:spPr>
          <a:xfrm>
            <a:off x="226656" y="2005796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Αποθήκευση δεδομένων για ανάγνωση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 name	(const pi=3.14;)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 pi=3.14;</a:t>
            </a: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pi=22/7;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Κανόνες: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Μοναδικά αναγνωριστικά 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case sensitive)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Μόνο γράμματα, αριθμοί, _, $ επιτρεπτοί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Ξεκινούν μόνο με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γράμματα, _, $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δεσμευμένες λέξεις (πχ.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Var, byte, class, else, for, if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κλπ.)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DFA7DA-383A-2E0F-A1C1-58E0DB09CFF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09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27623-7D5B-1108-12D5-47B162A0D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1C06D-BFD5-C6D7-0556-49341DEDD1A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Τύποι μεταβλητών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CB57681-DAE3-C8B9-E766-D585D5F45C6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2DCAFB-B552-1315-450B-584991BEDE98}"/>
              </a:ext>
            </a:extLst>
          </p:cNvPr>
          <p:cNvSpPr txBox="1"/>
          <p:nvPr/>
        </p:nvSpPr>
        <p:spPr>
          <a:xfrm>
            <a:off x="614022" y="1548596"/>
            <a:ext cx="11450337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Αριθμοί : ακέραιοι ή κινητής υποδιαστολής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Boolean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/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ανάμεσα σε μονά ή διπλά εισαγωγικά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Αντικείμενα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διαφορετικός από τη μηδενική τιμή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ΔΕΝ έχει τιμή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Undefined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Empty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η μεταβλητή δεν υπάρχει ή υπάρχει αλλά δεν έχει κάποια τιμή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ΝaN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Number : όταν το αποτέλεσμα αριθμητικής πράξης δεν ορίζεται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είναι απαραίτητο να δηλώνεται ο τύπος πριν την ανάθεση τιμής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7F914C3-4FDD-3EC0-EEEE-ACB2CB9C23D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495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E887F6-4FF0-15D5-39EB-C8CF6C875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F439A-BBDA-A100-00B1-1B379E338E2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Τελεστές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9FD00B7-D623-315B-A0A5-8EDCC27E9FC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9AE78B8-B504-15A5-0BD6-C46272EA177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1A4BF86-63BB-B886-7C5B-38AE6BF1B1BE}"/>
              </a:ext>
            </a:extLst>
          </p:cNvPr>
          <p:cNvGraphicFramePr>
            <a:graphicFrameLocks noGrp="1"/>
          </p:cNvGraphicFramePr>
          <p:nvPr/>
        </p:nvGraphicFramePr>
        <p:xfrm>
          <a:off x="722186" y="2249496"/>
          <a:ext cx="9868174" cy="42894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59968">
                  <a:extLst>
                    <a:ext uri="{9D8B030D-6E8A-4147-A177-3AD203B41FA5}">
                      <a16:colId xmlns:a16="http://schemas.microsoft.com/office/drawing/2014/main" val="1200961201"/>
                    </a:ext>
                  </a:extLst>
                </a:gridCol>
                <a:gridCol w="3908206">
                  <a:extLst>
                    <a:ext uri="{9D8B030D-6E8A-4147-A177-3AD203B41FA5}">
                      <a16:colId xmlns:a16="http://schemas.microsoft.com/office/drawing/2014/main" val="1515697250"/>
                    </a:ext>
                  </a:extLst>
                </a:gridCol>
              </a:tblGrid>
              <a:tr h="106554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l-GR" sz="2400" spc="-10" dirty="0">
                          <a:latin typeface="Calibri"/>
                          <a:cs typeface="Calibri"/>
                        </a:rPr>
                        <a:t>Πράξη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lang="el-GR" sz="2400" spc="-25" dirty="0">
                          <a:latin typeface="Calibri"/>
                          <a:cs typeface="Calibri"/>
                        </a:rPr>
                        <a:t>Σύμβολο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034" marB="0"/>
                </a:tc>
                <a:extLst>
                  <a:ext uri="{0D108BD9-81ED-4DB2-BD59-A6C34878D82A}">
                    <a16:rowId xmlns:a16="http://schemas.microsoft.com/office/drawing/2014/main" val="364276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Ισότητα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034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==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034" marB="0"/>
                </a:tc>
                <a:extLst>
                  <a:ext uri="{0D108BD9-81ED-4DB2-BD59-A6C34878D82A}">
                    <a16:rowId xmlns:a16="http://schemas.microsoft.com/office/drawing/2014/main" val="85288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Ανισότητα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!=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extLst>
                  <a:ext uri="{0D108BD9-81ED-4DB2-BD59-A6C34878D82A}">
                    <a16:rowId xmlns:a16="http://schemas.microsoft.com/office/drawing/2014/main" val="3972395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Μεγαλύτερο/Μικρότερο/Μεγαλύτερο-ίσο/Μικρότερο-ίσο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lang="el-GR" sz="2400" dirty="0">
                          <a:latin typeface="Calibri"/>
                          <a:cs typeface="Calibri"/>
                        </a:rPr>
                        <a:t>&gt; &lt; &gt;= &lt;=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extLst>
                  <a:ext uri="{0D108BD9-81ED-4DB2-BD59-A6C34878D82A}">
                    <a16:rowId xmlns:a16="http://schemas.microsoft.com/office/drawing/2014/main" val="66108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Λογικό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“and”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&amp;&amp;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extLst>
                  <a:ext uri="{0D108BD9-81ED-4DB2-BD59-A6C34878D82A}">
                    <a16:rowId xmlns:a16="http://schemas.microsoft.com/office/drawing/2014/main" val="3401575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Λογικό</a:t>
                      </a:r>
                      <a:r>
                        <a:rPr sz="24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“or”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sz="2400" spc="-25" dirty="0">
                          <a:latin typeface="Calibri"/>
                          <a:cs typeface="Calibri"/>
                        </a:rPr>
                        <a:t>||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69" marB="0"/>
                </a:tc>
                <a:extLst>
                  <a:ext uri="{0D108BD9-81ED-4DB2-BD59-A6C34878D82A}">
                    <a16:rowId xmlns:a16="http://schemas.microsoft.com/office/drawing/2014/main" val="8663257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Λογικό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“not”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!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extLst>
                  <a:ext uri="{0D108BD9-81ED-4DB2-BD59-A6C34878D82A}">
                    <a16:rowId xmlns:a16="http://schemas.microsoft.com/office/drawing/2014/main" val="32076993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Ένωση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strings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spc="-50" dirty="0">
                          <a:latin typeface="Calibri"/>
                          <a:cs typeface="Calibri"/>
                        </a:rPr>
                        <a:t>+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extLst>
                  <a:ext uri="{0D108BD9-81ED-4DB2-BD59-A6C34878D82A}">
                    <a16:rowId xmlns:a16="http://schemas.microsoft.com/office/drawing/2014/main" val="3149863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Μοναδιαία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αύξηση/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μείωση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++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-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670" marB="0"/>
                </a:tc>
                <a:extLst>
                  <a:ext uri="{0D108BD9-81ED-4DB2-BD59-A6C34878D82A}">
                    <a16:rowId xmlns:a16="http://schemas.microsoft.com/office/drawing/2014/main" val="37761307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Ανάθεση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/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=,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+=,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=,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*=,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/=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7305" marB="0"/>
                </a:tc>
                <a:extLst>
                  <a:ext uri="{0D108BD9-81ED-4DB2-BD59-A6C34878D82A}">
                    <a16:rowId xmlns:a16="http://schemas.microsoft.com/office/drawing/2014/main" val="707207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617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31FF5-ADAE-7E4F-5677-0F6FADDA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EC3A5-E816-D4DB-F116-078A134F6C4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Συναρτήσεις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733D1A9-8AE5-907E-A836-7EEEE4C5754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84242C-5F3D-4F51-0E03-F12C04014E50}"/>
              </a:ext>
            </a:extLst>
          </p:cNvPr>
          <p:cNvSpPr txBox="1"/>
          <p:nvPr/>
        </p:nvSpPr>
        <p:spPr>
          <a:xfrm>
            <a:off x="474463" y="1810464"/>
            <a:ext cx="11450337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Περιλαμβάνει εντολές / ενέργειες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εκτελούνται όταν συμβεί γεγονός ή κληθεί συνάρτηση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Δικές της συναρτήσεις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alert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Επιτρέπει ορισμό συναρτήσεων  2 είδη συναρτήσεων: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lphaU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Εκτελούν ενέργειες χωρίς να επιστρέφουν τιμή</a:t>
            </a:r>
          </a:p>
          <a:p>
            <a:pPr marL="1371600" lvl="2" indent="-457200" algn="just">
              <a:buSzPct val="100000"/>
              <a:buFont typeface="+mj-lt"/>
              <a:buAutoNum type="alphaU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lphaU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Εκτελούν ενέργειες και επιστρέφουν  κάποια τιμή</a:t>
            </a:r>
          </a:p>
          <a:p>
            <a:pPr marL="1371600" lvl="2" indent="-457200" algn="just">
              <a:buSzPct val="100000"/>
              <a:buFont typeface="+mj-lt"/>
              <a:buAutoNum type="alphaU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Ορίζονται με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function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u="sng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ACEEEA9-4641-27FA-0723-419CAFC6109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843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B09A6-69CA-CAE3-0A34-B48CE9781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55680-CF1D-6722-FB4D-EA7F5B0F097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if…else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FF41430-DB45-47B4-8B8E-EE02E5D7B7B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CAA72D3-45A1-8607-2313-55C5841B3133}"/>
              </a:ext>
            </a:extLst>
          </p:cNvPr>
          <p:cNvSpPr txBox="1"/>
          <p:nvPr/>
        </p:nvSpPr>
        <p:spPr>
          <a:xfrm>
            <a:off x="635218" y="5384753"/>
            <a:ext cx="11450337" cy="800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6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72E02A-F23B-628A-AC2E-EA9190C5218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21E8F7F-3E73-A6B3-BAF8-A8272F85EF9C}"/>
              </a:ext>
            </a:extLst>
          </p:cNvPr>
          <p:cNvSpPr txBox="1"/>
          <p:nvPr/>
        </p:nvSpPr>
        <p:spPr>
          <a:xfrm>
            <a:off x="1115568" y="2139268"/>
            <a:ext cx="6614795" cy="324548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if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  <a:p>
            <a:pPr marL="12700" marR="4354195">
              <a:lnSpc>
                <a:spcPct val="110000"/>
              </a:lnSpc>
              <a:spcBef>
                <a:spcPts val="5"/>
              </a:spcBef>
              <a:tabLst>
                <a:tab pos="354965" algn="l"/>
                <a:tab pos="2147570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statements1;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 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else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354965" algn="l"/>
                <a:tab pos="2147570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statements2;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ts val="3445"/>
              </a:lnSpc>
              <a:spcBef>
                <a:spcPts val="2760"/>
              </a:spcBef>
              <a:tabLst>
                <a:tab pos="354965" algn="l"/>
              </a:tabLst>
            </a:pPr>
            <a:r>
              <a:rPr sz="3100" spc="-50" dirty="0">
                <a:latin typeface="Symbol"/>
                <a:cs typeface="Symbol"/>
              </a:rPr>
              <a:t></a:t>
            </a:r>
            <a:r>
              <a:rPr sz="3100" dirty="0">
                <a:latin typeface="Times New Roman"/>
                <a:cs typeface="Times New Roman"/>
              </a:rPr>
              <a:t>	</a:t>
            </a:r>
            <a:r>
              <a:rPr sz="2400" dirty="0">
                <a:latin typeface="Calibri"/>
                <a:cs typeface="Calibri"/>
              </a:rPr>
              <a:t>else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if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ts val="3445"/>
              </a:lnSpc>
              <a:tabLst>
                <a:tab pos="354965" algn="l"/>
              </a:tabLst>
            </a:pPr>
            <a:r>
              <a:rPr sz="3100" spc="-50" dirty="0">
                <a:solidFill>
                  <a:srgbClr val="1313FD"/>
                </a:solidFill>
                <a:latin typeface="Symbol"/>
                <a:cs typeface="Symbol"/>
              </a:rPr>
              <a:t></a:t>
            </a:r>
            <a:r>
              <a:rPr sz="3100" dirty="0">
                <a:solidFill>
                  <a:srgbClr val="1313FD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varname</a:t>
            </a:r>
            <a:r>
              <a:rPr sz="2400" spc="-7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=</a:t>
            </a:r>
            <a:r>
              <a:rPr sz="2400" spc="-8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(condition)?trueVal:falseVal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2400" dirty="0">
                <a:latin typeface="Calibri"/>
                <a:cs typeface="Calibri"/>
              </a:rPr>
              <a:t>myCar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(ferrari&gt;porche)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?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“RedFerrari”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: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“ColPorche”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2994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5E5314-8ACB-81CD-EFDF-54E5C9D4F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1E7CF-16C7-1024-E83D-457FD48087D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switch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57827AC-4F7E-7E84-2C9B-D571314B310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10C871-5CEE-2D5F-2709-300847006694}"/>
              </a:ext>
            </a:extLst>
          </p:cNvPr>
          <p:cNvSpPr txBox="1"/>
          <p:nvPr/>
        </p:nvSpPr>
        <p:spPr>
          <a:xfrm>
            <a:off x="4396902" y="2206202"/>
            <a:ext cx="7042827" cy="293413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54965" indent="-342265">
              <a:lnSpc>
                <a:spcPct val="100000"/>
              </a:lnSpc>
              <a:spcBef>
                <a:spcPts val="465"/>
              </a:spcBef>
              <a:buFont typeface="Arial"/>
              <a:buChar char="•"/>
              <a:tabLst>
                <a:tab pos="354965" algn="l"/>
              </a:tabLst>
            </a:pPr>
            <a:r>
              <a:rPr lang="el-GR" sz="2800" dirty="0" err="1">
                <a:solidFill>
                  <a:srgbClr val="1313FD"/>
                </a:solidFill>
                <a:cs typeface="Calibri"/>
              </a:rPr>
              <a:t>break</a:t>
            </a:r>
            <a:r>
              <a:rPr lang="el-GR" sz="2800" spc="-55" dirty="0">
                <a:solidFill>
                  <a:srgbClr val="1313FD"/>
                </a:solidFill>
                <a:cs typeface="Calibri"/>
              </a:rPr>
              <a:t> </a:t>
            </a:r>
            <a:r>
              <a:rPr lang="el-GR" sz="2800" spc="-50" dirty="0">
                <a:cs typeface="Calibri"/>
              </a:rPr>
              <a:t>:</a:t>
            </a:r>
            <a:endParaRPr lang="el-GR" sz="2800" dirty="0">
              <a:cs typeface="Calibri"/>
            </a:endParaRPr>
          </a:p>
          <a:p>
            <a:pPr marL="754380" lvl="1" indent="-285115">
              <a:lnSpc>
                <a:spcPct val="100000"/>
              </a:lnSpc>
              <a:spcBef>
                <a:spcPts val="315"/>
              </a:spcBef>
              <a:buFont typeface="Arial"/>
              <a:buChar char="–"/>
              <a:tabLst>
                <a:tab pos="754380" algn="l"/>
              </a:tabLst>
            </a:pPr>
            <a:r>
              <a:rPr lang="el-GR" sz="2400" spc="-10" dirty="0">
                <a:cs typeface="Calibri"/>
              </a:rPr>
              <a:t>εγκαταλείπει</a:t>
            </a:r>
            <a:r>
              <a:rPr lang="el-GR" sz="2400" spc="-60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την</a:t>
            </a:r>
            <a:r>
              <a:rPr lang="el-GR" sz="2400" spc="-5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εκτέλεση</a:t>
            </a:r>
            <a:r>
              <a:rPr lang="el-GR" sz="2400" spc="-6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του</a:t>
            </a:r>
            <a:r>
              <a:rPr lang="el-GR" sz="2400" spc="-45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βρόχου</a:t>
            </a:r>
            <a:endParaRPr lang="el-GR" sz="2400" dirty="0">
              <a:cs typeface="Calibri"/>
            </a:endParaRPr>
          </a:p>
          <a:p>
            <a:pPr marL="354965" indent="-342265">
              <a:lnSpc>
                <a:spcPct val="100000"/>
              </a:lnSpc>
              <a:spcBef>
                <a:spcPts val="309"/>
              </a:spcBef>
              <a:buFont typeface="Arial"/>
              <a:buChar char="•"/>
              <a:tabLst>
                <a:tab pos="354965" algn="l"/>
              </a:tabLst>
            </a:pPr>
            <a:r>
              <a:rPr lang="el-GR" sz="2800" dirty="0" err="1">
                <a:solidFill>
                  <a:srgbClr val="1313FD"/>
                </a:solidFill>
                <a:cs typeface="Calibri"/>
              </a:rPr>
              <a:t>continue</a:t>
            </a:r>
            <a:r>
              <a:rPr lang="el-GR" sz="2800" spc="-125" dirty="0">
                <a:solidFill>
                  <a:srgbClr val="1313FD"/>
                </a:solidFill>
                <a:cs typeface="Calibri"/>
              </a:rPr>
              <a:t> </a:t>
            </a:r>
            <a:r>
              <a:rPr lang="el-GR" sz="2800" spc="-50" dirty="0">
                <a:cs typeface="Calibri"/>
              </a:rPr>
              <a:t>:</a:t>
            </a:r>
            <a:endParaRPr lang="el-GR" sz="2800" dirty="0">
              <a:cs typeface="Calibri"/>
            </a:endParaRPr>
          </a:p>
          <a:p>
            <a:pPr marL="754380" lvl="1" indent="-285115">
              <a:lnSpc>
                <a:spcPct val="100000"/>
              </a:lnSpc>
              <a:spcBef>
                <a:spcPts val="315"/>
              </a:spcBef>
              <a:buFont typeface="Arial"/>
              <a:buChar char="–"/>
              <a:tabLst>
                <a:tab pos="754380" algn="l"/>
              </a:tabLst>
            </a:pPr>
            <a:r>
              <a:rPr lang="el-GR" sz="2400" spc="-10" dirty="0">
                <a:cs typeface="Calibri"/>
              </a:rPr>
              <a:t>εγκαταλείπει</a:t>
            </a:r>
            <a:r>
              <a:rPr lang="el-GR" sz="2400" spc="-5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την</a:t>
            </a:r>
            <a:r>
              <a:rPr lang="el-GR" sz="2400" spc="-6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απλή</a:t>
            </a:r>
            <a:r>
              <a:rPr lang="el-GR" sz="2400" spc="-5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επανάληψη</a:t>
            </a:r>
            <a:r>
              <a:rPr lang="el-GR" sz="2400" spc="-60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του</a:t>
            </a:r>
            <a:r>
              <a:rPr lang="el-GR" sz="2400" spc="-55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βρόχου</a:t>
            </a:r>
            <a:endParaRPr lang="el-GR" sz="2400" dirty="0">
              <a:cs typeface="Calibri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7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7E8E23B-6A5C-E4D5-315F-474ED3ADA9E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7911E9A6-F2B3-3917-BA6C-E648BFE871EC}"/>
              </a:ext>
            </a:extLst>
          </p:cNvPr>
          <p:cNvSpPr txBox="1"/>
          <p:nvPr/>
        </p:nvSpPr>
        <p:spPr>
          <a:xfrm>
            <a:off x="961454" y="2262591"/>
            <a:ext cx="2863850" cy="364807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switch</a:t>
            </a:r>
            <a:r>
              <a:rPr sz="2400" spc="-5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(expression)</a:t>
            </a:r>
            <a:r>
              <a:rPr sz="2400" spc="-4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endParaRPr sz="24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case</a:t>
            </a:r>
            <a:r>
              <a:rPr sz="2400" spc="-6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label1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927100" marR="309245">
              <a:lnSpc>
                <a:spcPct val="110000"/>
              </a:lnSpc>
            </a:pPr>
            <a:r>
              <a:rPr sz="2400" spc="-20" dirty="0">
                <a:solidFill>
                  <a:srgbClr val="1313FD"/>
                </a:solidFill>
                <a:latin typeface="Calibri"/>
                <a:cs typeface="Calibri"/>
              </a:rPr>
              <a:t>statements1;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break;</a:t>
            </a:r>
            <a:endParaRPr sz="24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case</a:t>
            </a:r>
            <a:r>
              <a:rPr sz="2400" spc="-7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label2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  <a:p>
            <a:pPr marL="927100" marR="309245">
              <a:lnSpc>
                <a:spcPct val="110000"/>
              </a:lnSpc>
            </a:pPr>
            <a:r>
              <a:rPr sz="2400" spc="-20" dirty="0">
                <a:solidFill>
                  <a:srgbClr val="1313FD"/>
                </a:solidFill>
                <a:latin typeface="Calibri"/>
                <a:cs typeface="Calibri"/>
              </a:rPr>
              <a:t>statements2;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break;</a:t>
            </a:r>
            <a:endParaRPr sz="2400" dirty="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  <a:spcBef>
                <a:spcPts val="290"/>
              </a:spcBef>
            </a:pPr>
            <a:r>
              <a:rPr sz="2400" dirty="0">
                <a:solidFill>
                  <a:srgbClr val="1313FD"/>
                </a:solidFill>
                <a:latin typeface="Calibri"/>
                <a:cs typeface="Calibri"/>
              </a:rPr>
              <a:t>default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:</a:t>
            </a:r>
            <a:r>
              <a:rPr sz="2400" b="1" spc="-11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1313FD"/>
                </a:solidFill>
                <a:latin typeface="Calibri"/>
                <a:cs typeface="Calibri"/>
              </a:rPr>
              <a:t>statements;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2400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82000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F9652-B413-677C-D023-40C2D151A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FF7C6-D1A1-E5B9-FA9D-8EF774C313C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while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5684C17-67A4-3238-29C5-D31C8E61471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65CF77-709A-AB5B-7C5A-6182ACF13ADB}"/>
              </a:ext>
            </a:extLst>
          </p:cNvPr>
          <p:cNvSpPr txBox="1"/>
          <p:nvPr/>
        </p:nvSpPr>
        <p:spPr>
          <a:xfrm>
            <a:off x="820043" y="1920895"/>
            <a:ext cx="11450337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	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					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While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Παραδείγματα 8-9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28E6F93-DDCF-9B60-F2B4-DC15CFBC826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16</a:t>
            </a:fld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3D0891DC-2069-59B7-74FF-ED5A15E892A3}"/>
              </a:ext>
            </a:extLst>
          </p:cNvPr>
          <p:cNvSpPr txBox="1"/>
          <p:nvPr/>
        </p:nvSpPr>
        <p:spPr>
          <a:xfrm>
            <a:off x="737717" y="3030507"/>
            <a:ext cx="3343275" cy="22205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for</a:t>
            </a:r>
            <a:r>
              <a:rPr sz="2400" b="1" spc="-7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(initial;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condition;</a:t>
            </a:r>
            <a:r>
              <a:rPr sz="2400" b="1" spc="-7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incr)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statements;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for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(i=0;i&lt;10;i++)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  <a:tab pos="275590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document.write(i)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59A992AC-3A78-93CE-8349-03F99E0BFDB0}"/>
              </a:ext>
            </a:extLst>
          </p:cNvPr>
          <p:cNvSpPr txBox="1"/>
          <p:nvPr/>
        </p:nvSpPr>
        <p:spPr>
          <a:xfrm>
            <a:off x="7022937" y="2977197"/>
            <a:ext cx="2176145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while</a:t>
            </a:r>
            <a:r>
              <a:rPr sz="2400" b="1" spc="-4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</a:t>
            </a:r>
            <a:r>
              <a:rPr sz="2400" b="1" spc="-3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9B219B74-8538-6481-29A4-7414C22AB96A}"/>
              </a:ext>
            </a:extLst>
          </p:cNvPr>
          <p:cNvSpPr txBox="1"/>
          <p:nvPr/>
        </p:nvSpPr>
        <p:spPr>
          <a:xfrm>
            <a:off x="7022937" y="4270651"/>
            <a:ext cx="2176780" cy="134239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-25" dirty="0">
                <a:solidFill>
                  <a:srgbClr val="1313FD"/>
                </a:solidFill>
                <a:latin typeface="Calibri"/>
                <a:cs typeface="Calibri"/>
              </a:rPr>
              <a:t>do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statements;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while</a:t>
            </a:r>
            <a:r>
              <a:rPr sz="2400" b="1" spc="-2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880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CCD112-9020-D239-76BD-F68AFEA0E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929E4-9178-986C-B440-AA8C0E58366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συναρτήσεων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4D4A422-B894-CFCA-05D1-0068A7E8284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12C0D5-9053-575F-5D1D-20A29E579C7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BE503E06-8C50-6875-A2CB-63E7EC99229C}"/>
              </a:ext>
            </a:extLst>
          </p:cNvPr>
          <p:cNvSpPr txBox="1"/>
          <p:nvPr/>
        </p:nvSpPr>
        <p:spPr>
          <a:xfrm>
            <a:off x="611072" y="2069189"/>
            <a:ext cx="3200400" cy="4788811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function</a:t>
            </a:r>
            <a:r>
              <a:rPr sz="2400" b="1" spc="-4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mfun(arg1,arg2)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354965" algn="l"/>
                <a:tab pos="2062480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statements;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function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noarg()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  <a:tabLst>
                <a:tab pos="24384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document.write(15)</a:t>
            </a:r>
            <a:r>
              <a:rPr sz="2400" spc="-3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function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print(msg)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  <a:tabLst>
                <a:tab pos="24384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document.write(msg)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function</a:t>
            </a:r>
            <a:r>
              <a:rPr sz="2400" spc="-2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sum(a,</a:t>
            </a:r>
            <a:r>
              <a:rPr sz="2400" spc="-25" dirty="0">
                <a:latin typeface="Calibri"/>
                <a:cs typeface="Calibri"/>
              </a:rPr>
              <a:t> b)</a:t>
            </a:r>
            <a:endParaRPr sz="2400" dirty="0">
              <a:latin typeface="Calibri"/>
              <a:cs typeface="Calibri"/>
            </a:endParaRPr>
          </a:p>
          <a:p>
            <a:pPr marL="355600" marR="1254760" indent="-343535">
              <a:lnSpc>
                <a:spcPct val="110000"/>
              </a:lnSpc>
              <a:tabLst>
                <a:tab pos="354965" algn="l"/>
                <a:tab pos="184150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c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=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+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b </a:t>
            </a:r>
            <a:r>
              <a:rPr sz="2400" dirty="0">
                <a:latin typeface="Calibri"/>
                <a:cs typeface="Calibri"/>
              </a:rPr>
              <a:t>return</a:t>
            </a:r>
            <a:r>
              <a:rPr sz="2400" spc="-130" dirty="0">
                <a:latin typeface="Calibri"/>
                <a:cs typeface="Calibri"/>
              </a:rPr>
              <a:t> </a:t>
            </a:r>
            <a:r>
              <a:rPr sz="2400" spc="-50" dirty="0">
                <a:latin typeface="Calibri"/>
                <a:cs typeface="Calibri"/>
              </a:rPr>
              <a:t>c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463A2AB1-ED1C-0928-86C9-1D068630B379}"/>
              </a:ext>
            </a:extLst>
          </p:cNvPr>
          <p:cNvSpPr txBox="1"/>
          <p:nvPr/>
        </p:nvSpPr>
        <p:spPr>
          <a:xfrm>
            <a:off x="5772897" y="2213772"/>
            <a:ext cx="3400425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Calibri"/>
                <a:cs typeface="Calibri"/>
              </a:rPr>
              <a:t>noarg()</a:t>
            </a:r>
            <a:endParaRPr sz="3200" dirty="0">
              <a:latin typeface="Calibri"/>
              <a:cs typeface="Calibri"/>
            </a:endParaRPr>
          </a:p>
          <a:p>
            <a:pPr marL="12700" marR="5080">
              <a:lnSpc>
                <a:spcPts val="9220"/>
              </a:lnSpc>
              <a:spcBef>
                <a:spcPts val="1000"/>
              </a:spcBef>
            </a:pPr>
            <a:r>
              <a:rPr sz="3200" spc="-10" dirty="0">
                <a:latin typeface="Calibri"/>
                <a:cs typeface="Calibri"/>
              </a:rPr>
              <a:t>print(“Hello”) </a:t>
            </a:r>
            <a:r>
              <a:rPr sz="3200" dirty="0">
                <a:latin typeface="Calibri"/>
                <a:cs typeface="Calibri"/>
              </a:rPr>
              <a:t>mySum</a:t>
            </a:r>
            <a:r>
              <a:rPr sz="3200" spc="-8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=</a:t>
            </a:r>
            <a:r>
              <a:rPr sz="3200" spc="-9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sum(23,</a:t>
            </a:r>
            <a:r>
              <a:rPr sz="3200" spc="-80" dirty="0">
                <a:latin typeface="Calibri"/>
                <a:cs typeface="Calibri"/>
              </a:rPr>
              <a:t> </a:t>
            </a:r>
            <a:r>
              <a:rPr sz="3200" spc="-35" dirty="0">
                <a:latin typeface="Calibri"/>
                <a:cs typeface="Calibri"/>
              </a:rPr>
              <a:t>7) </a:t>
            </a:r>
            <a:r>
              <a:rPr sz="3200" dirty="0">
                <a:latin typeface="Calibri"/>
                <a:cs typeface="Calibri"/>
              </a:rPr>
              <a:t>alert(“This</a:t>
            </a:r>
            <a:r>
              <a:rPr sz="3200" spc="15" dirty="0">
                <a:latin typeface="Calibri"/>
                <a:cs typeface="Calibri"/>
              </a:rPr>
              <a:t> </a:t>
            </a:r>
            <a:r>
              <a:rPr sz="3200" dirty="0">
                <a:latin typeface="Calibri"/>
                <a:cs typeface="Calibri"/>
              </a:rPr>
              <a:t>is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alert”)</a:t>
            </a:r>
            <a:endParaRPr sz="3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2659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FC418-884C-4E4F-5203-BCBDA9CED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E701F-B420-1090-BA62-D3B1F375C8E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while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34AF42E-666D-4ABC-31C3-AF97F81D2B9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4927B4-4C25-915A-9239-C4594EA12CF6}"/>
              </a:ext>
            </a:extLst>
          </p:cNvPr>
          <p:cNvSpPr txBox="1"/>
          <p:nvPr/>
        </p:nvSpPr>
        <p:spPr>
          <a:xfrm>
            <a:off x="820043" y="1920895"/>
            <a:ext cx="11450337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	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							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While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Παραδείγματα 8-9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A78452-5E8F-498E-C1A2-A02BCF37C68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F763DE27-6E94-BFAF-28D9-03A424951335}"/>
              </a:ext>
            </a:extLst>
          </p:cNvPr>
          <p:cNvSpPr txBox="1"/>
          <p:nvPr/>
        </p:nvSpPr>
        <p:spPr>
          <a:xfrm>
            <a:off x="737717" y="3030507"/>
            <a:ext cx="3343275" cy="222059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for</a:t>
            </a:r>
            <a:r>
              <a:rPr sz="2400" b="1" spc="-7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(initial;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condition;</a:t>
            </a:r>
            <a:r>
              <a:rPr sz="2400" b="1" spc="-7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incr)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statements;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Calibri"/>
                <a:cs typeface="Calibri"/>
              </a:rPr>
              <a:t>for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(i=0;i&lt;10;i++)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  <a:tab pos="2755900" algn="l"/>
              </a:tabLst>
            </a:pPr>
            <a:r>
              <a:rPr sz="2400" spc="-50" dirty="0">
                <a:latin typeface="Calibri"/>
                <a:cs typeface="Calibri"/>
              </a:rPr>
              <a:t>{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10" dirty="0">
                <a:latin typeface="Calibri"/>
                <a:cs typeface="Calibri"/>
              </a:rPr>
              <a:t>document.write(i)</a:t>
            </a:r>
            <a:r>
              <a:rPr sz="2400" dirty="0">
                <a:latin typeface="Calibri"/>
                <a:cs typeface="Calibri"/>
              </a:rPr>
              <a:t>	</a:t>
            </a:r>
            <a:r>
              <a:rPr sz="2400" spc="-50" dirty="0"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4F047440-8EEA-8E86-CE2E-05DC7BD0222C}"/>
              </a:ext>
            </a:extLst>
          </p:cNvPr>
          <p:cNvSpPr txBox="1"/>
          <p:nvPr/>
        </p:nvSpPr>
        <p:spPr>
          <a:xfrm>
            <a:off x="7022937" y="2977197"/>
            <a:ext cx="2176145" cy="90360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while</a:t>
            </a:r>
            <a:r>
              <a:rPr sz="2400" b="1" spc="-4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</a:t>
            </a:r>
            <a:r>
              <a:rPr sz="2400" b="1" spc="-30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39CE3764-D9CE-F4C9-F8F1-6D7CBF6311E1}"/>
              </a:ext>
            </a:extLst>
          </p:cNvPr>
          <p:cNvSpPr txBox="1"/>
          <p:nvPr/>
        </p:nvSpPr>
        <p:spPr>
          <a:xfrm>
            <a:off x="7022937" y="4270651"/>
            <a:ext cx="2176780" cy="1342390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sz="2400" b="1" spc="-25" dirty="0">
                <a:solidFill>
                  <a:srgbClr val="1313FD"/>
                </a:solidFill>
                <a:latin typeface="Calibri"/>
                <a:cs typeface="Calibri"/>
              </a:rPr>
              <a:t>do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  <a:tabLst>
                <a:tab pos="354965" algn="l"/>
              </a:tabLst>
            </a:pP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{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	</a:t>
            </a:r>
            <a:r>
              <a:rPr sz="2400" b="1" spc="-20" dirty="0">
                <a:solidFill>
                  <a:srgbClr val="1313FD"/>
                </a:solidFill>
                <a:latin typeface="Calibri"/>
                <a:cs typeface="Calibri"/>
              </a:rPr>
              <a:t>statements; </a:t>
            </a:r>
            <a:r>
              <a:rPr sz="2400" b="1" spc="-50" dirty="0">
                <a:solidFill>
                  <a:srgbClr val="1313FD"/>
                </a:solidFill>
                <a:latin typeface="Calibri"/>
                <a:cs typeface="Calibri"/>
              </a:rPr>
              <a:t>} </a:t>
            </a:r>
            <a:r>
              <a:rPr sz="2400" b="1" dirty="0">
                <a:solidFill>
                  <a:srgbClr val="1313FD"/>
                </a:solidFill>
                <a:latin typeface="Calibri"/>
                <a:cs typeface="Calibri"/>
              </a:rPr>
              <a:t>while</a:t>
            </a:r>
            <a:r>
              <a:rPr sz="2400" b="1" spc="-25" dirty="0">
                <a:solidFill>
                  <a:srgbClr val="1313FD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1313FD"/>
                </a:solidFill>
                <a:latin typeface="Calibri"/>
                <a:cs typeface="Calibri"/>
              </a:rPr>
              <a:t>(condition)</a:t>
            </a:r>
            <a:endParaRPr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63594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54866B-FD0C-4934-6D76-04900FF9F9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AD8DA-0C75-E710-2F99-08E585E5B20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Πίνακες ή Διατάξεις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arrays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A5BE4A3-A1E8-71AF-0259-DCFC8723D2E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A35AEB-055A-3D5B-9FD7-0D6E88141C80}"/>
              </a:ext>
            </a:extLst>
          </p:cNvPr>
          <p:cNvSpPr txBox="1"/>
          <p:nvPr/>
        </p:nvSpPr>
        <p:spPr>
          <a:xfrm>
            <a:off x="226656" y="2005796"/>
            <a:ext cx="11450337" cy="55117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new Array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στοιχείο1, στοιχείο2, ..., στοιχείο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people = new Array(“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Νίκος”, “Μαρία”, “Κώστας”);	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Αποθηκεύουν σύνολο τιμών στην ίδια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μεταλητή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τιμή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στοιχείο πίνακα  καταλαμβάνει συγκεκριμένη θέση  συμβολίζεται με συγκεκριμένο δείκτη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καλέσω στοιχείο πίνακα  πίνακας [δείκτη]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spc="-10" dirty="0" err="1">
                <a:solidFill>
                  <a:srgbClr val="000099"/>
                </a:solidFill>
                <a:cs typeface="Calibri"/>
              </a:rPr>
              <a:t>document.write</a:t>
            </a:r>
            <a:r>
              <a:rPr lang="en-US" sz="2400" spc="-10" dirty="0">
                <a:solidFill>
                  <a:srgbClr val="000099"/>
                </a:solidFill>
                <a:cs typeface="Calibri"/>
              </a:rPr>
              <a:t>(people[1]); </a:t>
            </a:r>
            <a:r>
              <a:rPr lang="en-US" sz="2400" dirty="0">
                <a:solidFill>
                  <a:srgbClr val="000099"/>
                </a:solidFill>
                <a:cs typeface="Calibri"/>
              </a:rPr>
              <a:t>people[2]</a:t>
            </a:r>
            <a:r>
              <a:rPr lang="en-US" sz="2400" spc="-20" dirty="0">
                <a:solidFill>
                  <a:srgbClr val="000099"/>
                </a:solidFill>
                <a:cs typeface="Calibri"/>
              </a:rPr>
              <a:t> </a:t>
            </a:r>
            <a:r>
              <a:rPr lang="en-US" sz="2400" dirty="0">
                <a:solidFill>
                  <a:srgbClr val="000099"/>
                </a:solidFill>
                <a:cs typeface="Calibri"/>
              </a:rPr>
              <a:t>=</a:t>
            </a:r>
            <a:r>
              <a:rPr lang="en-US" sz="2400" spc="-15" dirty="0">
                <a:solidFill>
                  <a:srgbClr val="000099"/>
                </a:solidFill>
                <a:cs typeface="Calibri"/>
              </a:rPr>
              <a:t> </a:t>
            </a:r>
            <a:r>
              <a:rPr lang="en-US" sz="2400" spc="-10" dirty="0">
                <a:solidFill>
                  <a:srgbClr val="000099"/>
                </a:solidFill>
                <a:cs typeface="Calibri"/>
              </a:rPr>
              <a:t>people[0];</a:t>
            </a:r>
            <a:endParaRPr lang="en-US" sz="2400" dirty="0"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cs typeface="Calibri"/>
              </a:rPr>
              <a:t>//Θα</a:t>
            </a:r>
            <a:r>
              <a:rPr lang="el-GR" sz="2400" spc="-3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τυπώσει</a:t>
            </a:r>
            <a:r>
              <a:rPr lang="el-GR" sz="2400" spc="-35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‘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Μαρία</a:t>
            </a:r>
            <a:r>
              <a:rPr lang="el-GR" sz="2400" spc="-10" dirty="0">
                <a:cs typeface="Calibri"/>
              </a:rPr>
              <a:t>’              ; </a:t>
            </a:r>
            <a:r>
              <a:rPr lang="el-GR" sz="2400" dirty="0">
                <a:cs typeface="Calibri"/>
              </a:rPr>
              <a:t>//</a:t>
            </a:r>
            <a:r>
              <a:rPr lang="el-GR" sz="2400" spc="-2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Θα</a:t>
            </a:r>
            <a:r>
              <a:rPr lang="el-GR" sz="2400" spc="-25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καταχωρήσει</a:t>
            </a:r>
            <a:r>
              <a:rPr lang="el-GR" sz="2400" spc="-4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‘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Νίκος</a:t>
            </a:r>
            <a:r>
              <a:rPr lang="el-GR" sz="2400" dirty="0">
                <a:cs typeface="Calibri"/>
              </a:rPr>
              <a:t>’</a:t>
            </a:r>
            <a:r>
              <a:rPr lang="el-GR" sz="2400" spc="-4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στη</a:t>
            </a:r>
            <a:r>
              <a:rPr lang="el-GR" sz="2400" spc="-30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θέση</a:t>
            </a:r>
            <a:r>
              <a:rPr lang="el-GR" sz="2400" spc="-35" dirty="0">
                <a:cs typeface="Calibri"/>
              </a:rPr>
              <a:t> </a:t>
            </a:r>
            <a:r>
              <a:rPr lang="el-GR" sz="2400" dirty="0">
                <a:cs typeface="Calibri"/>
              </a:rPr>
              <a:t>του</a:t>
            </a:r>
            <a:r>
              <a:rPr lang="el-GR" sz="2400" spc="-30" dirty="0">
                <a:cs typeface="Calibri"/>
              </a:rPr>
              <a:t> </a:t>
            </a:r>
            <a:r>
              <a:rPr lang="el-GR" sz="2400" spc="-10" dirty="0">
                <a:cs typeface="Calibri"/>
              </a:rPr>
              <a:t>‘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Κώστας</a:t>
            </a:r>
            <a:r>
              <a:rPr lang="el-GR" sz="2400" spc="-10" dirty="0">
                <a:cs typeface="Calibri"/>
              </a:rPr>
              <a:t>’</a:t>
            </a:r>
            <a:endParaRPr lang="el-GR" sz="2400" dirty="0">
              <a:cs typeface="Calibri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cs typeface="Calibri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108C9A-7235-BC81-E718-198C2ABB1E9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775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A0332-B425-4881-2DE1-C9C0B6741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1AB3-A65E-47DB-6AEA-AF8B89F526F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Ιεραρχία αντικειμένων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3D725E-847D-D84C-7CE5-54A987CADA7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F63D91-CDD6-6DE7-BF41-EB9D06FF0C58}"/>
              </a:ext>
            </a:extLst>
          </p:cNvPr>
          <p:cNvSpPr txBox="1"/>
          <p:nvPr/>
        </p:nvSpPr>
        <p:spPr>
          <a:xfrm>
            <a:off x="366422" y="2101954"/>
            <a:ext cx="10168128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Παράθυρο ιστοσελίδας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window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Περιεχόμενο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στοιχείο (πίνακας, φόρμα, πλήκτρο)  αντικείμενο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την τιμή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  window.document.form1.text1.value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Εμβέλεια κώδικα 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επ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ίπεδο παραθύρου  παράλειψη αναφοράς  αναφορά σε αντικείμενα κάτω από αυτό 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C03059-05D3-6668-ED7A-DDDBC46E92D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15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510B9-46DF-9B63-C670-4F789EAAB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16D6A-08EA-C107-5AD5-6D37882E3EA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D75B2AB-D4CC-4581-F87E-C72B1333B01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D2F3F7-F28A-4FE4-4D2D-8D2E668DAA22}"/>
              </a:ext>
            </a:extLst>
          </p:cNvPr>
          <p:cNvSpPr txBox="1"/>
          <p:nvPr/>
        </p:nvSpPr>
        <p:spPr>
          <a:xfrm>
            <a:off x="283282" y="2023994"/>
            <a:ext cx="11450337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διαθέτει ιδιότητες και μεθόδους που χρησιμοποιούνται για μαθηματικούς υπολογισμούς, π.χ. για να υπολογίσουμε την τετραγωνική ρίζα ενός αριθμού ή ένα εκθετικό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ιδιότητες του αντικειμένου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αποτελούν κάποιες προκαθορισμένες μαθηματικές τιμές, π.χ.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document.write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Math.E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// Τυπώνει τη σταθερά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Euler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(≈2.7118 )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document.write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Math.PI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// Τυπώνει την τιμή του π (≈ 3.14159 )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document.write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Math.SQRT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(2)); // Τυπώνει (≈ 1.414 )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94ABB46-4B84-4EA5-DA45-5416834F4FB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397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D0D5D-DB68-B2DF-C164-53C7F4EC4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FBAC8-3BC2-1A4C-9F6F-51CF9C77E72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του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Math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ACD4368-6E12-CAE3-32E4-BBC1853B003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24BFB4-D775-B337-799E-5132540CD24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21</a:t>
            </a:fld>
            <a:endParaRPr lang="en-US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8886F7AE-437C-7880-4479-1423FB329688}"/>
              </a:ext>
            </a:extLst>
          </p:cNvPr>
          <p:cNvGraphicFramePr>
            <a:graphicFrameLocks noGrp="1"/>
          </p:cNvGraphicFramePr>
          <p:nvPr/>
        </p:nvGraphicFramePr>
        <p:xfrm>
          <a:off x="1513490" y="2212544"/>
          <a:ext cx="7435850" cy="45089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6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8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453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79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abs(x)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απόλυτη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τιμή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6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exp(x)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e^x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552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log(x)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φυσικό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λογάριθμο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30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sqrt(x)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τετραγωνική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ρίζα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round(x)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ακέραιο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πλησιέστερο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στον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floor(x)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αμέσως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μικρότερο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ακέραιο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9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ceil(x)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αμέσως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μεγαλύτερο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ακέραιο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x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max(x,</a:t>
                      </a:r>
                      <a:r>
                        <a:rPr sz="2000" spc="-5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y)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μεγαλύτερο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αριθμό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τους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x,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728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min(x,</a:t>
                      </a:r>
                      <a:r>
                        <a:rPr sz="2000" spc="-1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y)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τον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μικρότερο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αριθμό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τους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x,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9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pow(x,</a:t>
                      </a:r>
                      <a:r>
                        <a:rPr sz="2000" spc="-3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y)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Υπολογίζει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x^y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random()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έναν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τυχαίο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αριθμό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μεταξύ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και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1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2346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275B2-6204-B657-093D-75A40CAC9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EF30A-66AD-2F5D-C1DA-5113F8E6023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689FC93-6A5E-9AD8-55CF-B0CF2646979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43AC50-739E-B691-AFD1-F73BA739227D}"/>
              </a:ext>
            </a:extLst>
          </p:cNvPr>
          <p:cNvSpPr txBox="1"/>
          <p:nvPr/>
        </p:nvSpPr>
        <p:spPr>
          <a:xfrm>
            <a:off x="370831" y="2403373"/>
            <a:ext cx="11450337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αντικείμενο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δίνει τη δυνατότητα να χειριστούμε τιμές ημερομηνίας/ώρας ή να ανακτήσουμε συγκεκριμένες τιμές που θα χρησιμοποιήσουμε αργότερα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Μπορούμε, για παράδειγμα: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ανακτήσουμε τρέχουσα ημερομηνία του συστήματος όπου εκτελείται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να υπολογίσουμε πόσος χρόνος έχει παρέλθει από συγκεκριμένη ώρα ως τρέχουσα ώρα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χρονικές διαφορές μεταξύ δύο ημερομηνιών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να μορφοποιήσουμε εμφάνιση ημερομηνίας/ώρας με βάση τις προτιμήσεις μας,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κλπ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C1A983-3705-106F-57B0-EE7F3209260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2396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4C4D6-D416-EDC6-D591-FF0499D5F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D7260-2164-8085-2803-4F9F6655FBC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F9E844E-3105-27B5-A79E-3585743D8F2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503488-CCC3-7DED-4332-05609E21A5A6}"/>
              </a:ext>
            </a:extLst>
          </p:cNvPr>
          <p:cNvSpPr txBox="1"/>
          <p:nvPr/>
        </p:nvSpPr>
        <p:spPr>
          <a:xfrm>
            <a:off x="370831" y="2403373"/>
            <a:ext cx="11450337" cy="150810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τρέχουσα ώρα του συστήματος ανακτάται εύκολα: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=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 // Αποθηκεύουμε την τρέχουσα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ημ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νία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στη μεταβλητή d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document.write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(d); // Θα τυπώσει κάτι σαν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14:43:04 UTC+0200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4E5C3C-A78B-020A-DA55-307C7561072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23</a:t>
            </a:fld>
            <a:endParaRPr lang="en-US" dirty="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166B2280-2F02-2DD5-9365-8CDCC72003CD}"/>
              </a:ext>
            </a:extLst>
          </p:cNvPr>
          <p:cNvGraphicFramePr>
            <a:graphicFrameLocks noGrp="1"/>
          </p:cNvGraphicFramePr>
          <p:nvPr/>
        </p:nvGraphicFramePr>
        <p:xfrm>
          <a:off x="702143" y="4265421"/>
          <a:ext cx="8280400" cy="25419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13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87630" marR="6280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getHours()/ getMinutes()/ getSeconds</a:t>
                      </a:r>
                      <a:r>
                        <a:rPr sz="2000" spc="-6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ώρα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23)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λεπτά</a:t>
                      </a:r>
                      <a:r>
                        <a:rPr sz="2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59)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 δευτερόλεπτα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9017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59)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 marL="87630" marR="6477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setHours()/ setMinutes()/ </a:t>
                      </a:r>
                      <a:r>
                        <a:rPr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setSeconds</a:t>
                      </a:r>
                      <a:r>
                        <a:rPr sz="2000" spc="-1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()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Ορίζει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ώρα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λεπτά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δευτερόλεπτα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5291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0DCCC-B521-09C4-E3D6-F6D790756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4F253-08BA-623A-45B3-E91C1C7F7D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του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	 	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7478F24-EE77-0D96-B275-5D21135D0FE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944ED81-9B27-3CA1-3712-552D83A3B10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24</a:t>
            </a:fld>
            <a:endParaRPr lang="en-US" dirty="0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69C581EA-F505-6AF3-F83C-CF657CDFE064}"/>
              </a:ext>
            </a:extLst>
          </p:cNvPr>
          <p:cNvGraphicFramePr>
            <a:graphicFrameLocks noGrp="1"/>
          </p:cNvGraphicFramePr>
          <p:nvPr/>
        </p:nvGraphicFramePr>
        <p:xfrm>
          <a:off x="1232338" y="2285421"/>
          <a:ext cx="8281670" cy="3850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8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130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8735">
                <a:tc>
                  <a:txBody>
                    <a:bodyPr/>
                    <a:lstStyle/>
                    <a:p>
                      <a:pPr marL="88900" marR="4095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getDay()/ getDate()/ getMonth()/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getFullYear()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 marR="3937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ημέρα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της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εβδομάδας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σε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αριθμό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6)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/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ημέρα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μήνα/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(0-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11)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έτος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για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συγκεκριμένη ημερομηνία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(τετραψήφιος)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88900" marR="429259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setDate()/ setMonth()/ </a:t>
                      </a:r>
                      <a:r>
                        <a:rPr sz="2000" spc="-25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setFullYear()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Ορίζει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ημέρα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μήνα/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έτος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μιας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ημερομηνίας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3935"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getTime()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 marR="3879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Επιστρέφει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msec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που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έχουν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περάσει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από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την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1/1/1970 (χρησιμοποιείται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για να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υπολογίσουμε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διαφορές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μεταξύ ημερομηνιών)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9962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70F0A-00FB-E1E3-5074-01745827F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750A0-EDBC-25EF-7368-1C952ECCF0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 – Document Object Model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C14EA68-79E1-C2DE-06F6-3F85C88A173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9EEFC3-CBD7-DBF8-01BB-EF60010CA2BB}"/>
              </a:ext>
            </a:extLst>
          </p:cNvPr>
          <p:cNvSpPr txBox="1"/>
          <p:nvPr/>
        </p:nvSpPr>
        <p:spPr>
          <a:xfrm>
            <a:off x="472710" y="1620895"/>
            <a:ext cx="10168128" cy="52014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DOM είναι μια πλατφόρμα και μια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ανεξάρτητη από γλώσσα προγραμματισμού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διεπαφή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επιτρέπει στα προγράμματα και 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να έχουν πρόσβαση δυναμικά και να ενημερώνουν το περιεχόμενο, τη δομή, και το ύφος ενός εγγράφου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HTML DOC αποτελείται από μία δεντρική δομή όπου στοιχεία ενσωματώνονται σε άλλα στοιχεία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στοιχεία αυτά μπορούν να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προσπελαστούν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τo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DOM δέντρο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1251D1-F387-D9C3-2DB7-76EC293F555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66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2F9D9-AE0F-95D3-E305-CB421CB0C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6BDD8-8FA1-F108-8A4E-C52CD5886AF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 – Document Object Model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966588E-9DC9-6E17-7CA4-340F6949E38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9C44D0-B75B-756B-8601-32553680A2A3}"/>
              </a:ext>
            </a:extLst>
          </p:cNvPr>
          <p:cNvSpPr txBox="1"/>
          <p:nvPr/>
        </p:nvSpPr>
        <p:spPr>
          <a:xfrm>
            <a:off x="504241" y="1274054"/>
            <a:ext cx="10168128" cy="667875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Παρέχει ένα ιεραρχικό μοντέλο για την απεικόνιση αντικειμένων της σελίδας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Επιτρέπει πρόσβαση στα αντικείμενα καθώς και αλλαγή ιδιοτήτων τους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Ξεκινάει από ένα βασικό αντικείμενο “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(το παράθυρο του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που περιέχει το αντικείμενο “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”(η σελίδα HTML)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Κάτω από το αντικείμενο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τοποθετούνται σε ιεραρχική δομή όλα τα αντικείμενα της σελίδας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αντικείμενο έχει ιδιότητες (όπως χρώμα, μέγεθος, θέση …)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Αντικείμενα σελίδας (κλαδιά), καλώντας κάθε αντικείμενο, από την ρίζα έως κλαδί και χωρίζοντας ονόματά με τελείες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1A02BA-595F-E2E9-73E9-E400F923287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5623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5E7F8-A7AC-2BC4-8FD9-B29286C9D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B0C9C-8DF9-82A8-3A76-98B2716149A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εγγράφου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221A6E5-F96C-48D8-82A3-34B642EF05B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10853-87E6-A88A-1C6C-6DDD7152BB43}"/>
              </a:ext>
            </a:extLst>
          </p:cNvPr>
          <p:cNvSpPr txBox="1"/>
          <p:nvPr/>
        </p:nvSpPr>
        <p:spPr>
          <a:xfrm>
            <a:off x="677661" y="1139383"/>
            <a:ext cx="10168128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Ορίζει περιεχόμενο σελίδας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εμφανίζεται στο παράθυρο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32C782-FAD5-1A32-06BF-503DF14AC89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46A0910D-A606-64DB-CF0C-EFF0E5798AC2}"/>
              </a:ext>
            </a:extLst>
          </p:cNvPr>
          <p:cNvGraphicFramePr>
            <a:graphicFrameLocks noGrp="1"/>
          </p:cNvGraphicFramePr>
          <p:nvPr/>
        </p:nvGraphicFramePr>
        <p:xfrm>
          <a:off x="677661" y="2160500"/>
          <a:ext cx="9741143" cy="4681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065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4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2774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lang="el-GR"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Ιδιότητες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79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URL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l-GR" sz="2000" spc="-10" dirty="0">
                          <a:latin typeface="Calibri"/>
                          <a:cs typeface="Calibri"/>
                        </a:rPr>
                        <a:t>Διεύθυνση </a:t>
                      </a:r>
                      <a:r>
                        <a:rPr lang="en-US" sz="2000" spc="-10" dirty="0">
                          <a:latin typeface="Calibri"/>
                          <a:cs typeface="Calibri"/>
                        </a:rPr>
                        <a:t>URL </a:t>
                      </a:r>
                      <a:r>
                        <a:rPr lang="el-GR" sz="2000" spc="-10" dirty="0">
                          <a:latin typeface="Calibri"/>
                          <a:cs typeface="Calibri"/>
                        </a:rPr>
                        <a:t>σελίδας </a:t>
                      </a:r>
                      <a:r>
                        <a:rPr lang="en-US" sz="2000" spc="-10" dirty="0">
                          <a:latin typeface="Calibri"/>
                          <a:cs typeface="Calibri"/>
                        </a:rPr>
                        <a:t>HTML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6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domain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l-GR" sz="2000" spc="-10" dirty="0">
                          <a:latin typeface="Calibri"/>
                          <a:cs typeface="Calibri"/>
                        </a:rPr>
                        <a:t>Επιστρέφει </a:t>
                      </a:r>
                      <a:r>
                        <a:rPr lang="en-US" sz="2000" spc="-10" dirty="0">
                          <a:latin typeface="Calibri"/>
                          <a:cs typeface="Calibri"/>
                        </a:rPr>
                        <a:t>domain name </a:t>
                      </a:r>
                      <a:r>
                        <a:rPr lang="el-GR" sz="2000" spc="-10" dirty="0">
                          <a:latin typeface="Calibri"/>
                          <a:cs typeface="Calibri"/>
                        </a:rPr>
                        <a:t>εξυπηρετητή εγγράφου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56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referrer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l-GR" sz="2000" spc="-10" dirty="0">
                          <a:latin typeface="+mn-lt"/>
                          <a:cs typeface="Calibri"/>
                        </a:rPr>
                        <a:t>Επιστρέφει </a:t>
                      </a:r>
                      <a:r>
                        <a:rPr lang="en-US" sz="2000" spc="-10" dirty="0">
                          <a:latin typeface="+mn-lt"/>
                          <a:cs typeface="Calibri"/>
                        </a:rPr>
                        <a:t>URI </a:t>
                      </a:r>
                      <a:r>
                        <a:rPr lang="el-GR" sz="2000" spc="-10" dirty="0">
                          <a:latin typeface="+mn-lt"/>
                          <a:cs typeface="Calibri"/>
                        </a:rPr>
                        <a:t>εγγράφου σύνδεσης</a:t>
                      </a:r>
                      <a:endParaRPr lang="el-GR" sz="20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30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spc="-10" dirty="0" err="1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lastModified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l-GR" sz="2000" spc="-10" dirty="0">
                          <a:latin typeface="Calibri"/>
                          <a:cs typeface="Calibri"/>
                        </a:rPr>
                        <a:t>Ημερομηνία τελευταίας τροποποίηση εγγράφου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lang="en-US" sz="2000" spc="-10" dirty="0" err="1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inputEncoding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Επ</a:t>
                      </a:r>
                      <a:r>
                        <a:rPr sz="2000" dirty="0" err="1">
                          <a:latin typeface="Calibri"/>
                          <a:cs typeface="Calibri"/>
                        </a:rPr>
                        <a:t>ιστρέφει</a:t>
                      </a:r>
                      <a:r>
                        <a:rPr lang="el-GR" sz="2000" spc="-70" dirty="0">
                          <a:latin typeface="Calibri"/>
                          <a:cs typeface="Calibri"/>
                        </a:rPr>
                        <a:t> κωδικοποίηση εγγράφου </a:t>
                      </a:r>
                      <a:r>
                        <a:rPr lang="en-US" sz="2000" spc="-70" dirty="0">
                          <a:latin typeface="Calibri"/>
                          <a:cs typeface="Calibri"/>
                        </a:rPr>
                        <a:t>(encoding – character set)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links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Calibri"/>
                          <a:cs typeface="Calibri"/>
                        </a:rPr>
                        <a:t>Πίνακας αντικειμένων </a:t>
                      </a:r>
                      <a:r>
                        <a:rPr lang="en-US" sz="2000" dirty="0">
                          <a:latin typeface="Calibri"/>
                          <a:cs typeface="Calibri"/>
                        </a:rPr>
                        <a:t>&lt;area&gt; , &lt;a&gt; </a:t>
                      </a:r>
                      <a:r>
                        <a:rPr lang="el-GR" sz="2000" dirty="0">
                          <a:latin typeface="Calibri"/>
                          <a:cs typeface="Calibri"/>
                        </a:rPr>
                        <a:t>με χαρακτηριστικό </a:t>
                      </a:r>
                      <a:r>
                        <a:rPr lang="en-US" sz="2000" dirty="0" err="1">
                          <a:latin typeface="Calibri"/>
                          <a:cs typeface="Calibri"/>
                        </a:rPr>
                        <a:t>href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9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anchors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 &lt;a&gt; με χαρακτηριστικό 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name</a:t>
                      </a:r>
                      <a:endParaRPr lang="el-GR" sz="2000" dirty="0">
                        <a:latin typeface="+mn-lt"/>
                        <a:cs typeface="Calibri"/>
                      </a:endParaRPr>
                    </a:p>
                  </a:txBody>
                  <a:tcPr marL="0" marR="0" marT="311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embeds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 &lt;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embed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&gt; </a:t>
                      </a: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4728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images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 &lt;</a:t>
                      </a:r>
                      <a:r>
                        <a:rPr lang="en-US" sz="2000" dirty="0" err="1">
                          <a:latin typeface="+mn-lt"/>
                          <a:cs typeface="Calibri"/>
                        </a:rPr>
                        <a:t>img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&gt;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l-GR" sz="20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όλες τις εικόνες εγγράφου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 </a:t>
                      </a:r>
                    </a:p>
                  </a:txBody>
                  <a:tcPr marL="0" marR="0" marT="3111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903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lang="en-US" sz="200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forms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75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 &lt;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form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&gt;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20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el-GR" sz="2000" dirty="0">
                          <a:latin typeface="+mn-lt"/>
                          <a:cs typeface="Calibri"/>
                          <a:sym typeface="Wingdings" panose="05000000000000000000" pitchFamily="2" charset="2"/>
                        </a:rPr>
                        <a:t>όλες τις φόρες εγγράφου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 </a:t>
                      </a:r>
                    </a:p>
                  </a:txBody>
                  <a:tcPr marL="0" marR="0" marT="3175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scripts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Πίνακας αντικειμένων &lt;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script</a:t>
                      </a:r>
                      <a:r>
                        <a:rPr lang="el-GR" sz="2000" dirty="0">
                          <a:latin typeface="+mn-lt"/>
                          <a:cs typeface="Calibri"/>
                        </a:rPr>
                        <a:t>&gt;</a:t>
                      </a:r>
                      <a:r>
                        <a:rPr lang="en-US" sz="2000" dirty="0">
                          <a:latin typeface="+mn-lt"/>
                          <a:cs typeface="Calibri"/>
                        </a:rPr>
                        <a:t> </a:t>
                      </a:r>
                      <a:endParaRPr lang="el-GR" sz="2000" dirty="0">
                        <a:latin typeface="+mn-lt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424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+mn-lt"/>
                          <a:cs typeface="Calibri"/>
                        </a:rPr>
                        <a:t>Doctype, </a:t>
                      </a:r>
                      <a:r>
                        <a:rPr lang="en-US" sz="2000" spc="-10" dirty="0" err="1">
                          <a:solidFill>
                            <a:srgbClr val="C00000"/>
                          </a:solidFill>
                          <a:latin typeface="+mn-lt"/>
                          <a:cs typeface="Calibri"/>
                        </a:rPr>
                        <a:t>head,body</a:t>
                      </a:r>
                      <a:r>
                        <a:rPr lang="en-US" sz="2000" spc="-10" dirty="0">
                          <a:solidFill>
                            <a:srgbClr val="C00000"/>
                          </a:solidFill>
                          <a:latin typeface="+mn-lt"/>
                          <a:cs typeface="Calibri"/>
                        </a:rPr>
                        <a:t>, title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lang="el-GR" sz="2000" dirty="0">
                          <a:latin typeface="+mn-lt"/>
                          <a:cs typeface="Calibri"/>
                        </a:rPr>
                        <a:t>Γνωστά</a:t>
                      </a:r>
                    </a:p>
                  </a:txBody>
                  <a:tcPr marL="0" marR="0" marT="3048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6342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56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457EA-8582-8C2F-9120-B29EA4FAD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AB6A40-9304-49DD-C45F-F319FD3468B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εγγράφου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7B4C07E-DA8E-C63A-0AFE-01E7B894359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D615E1-83E0-046D-1425-C28BE7C85B61}"/>
              </a:ext>
            </a:extLst>
          </p:cNvPr>
          <p:cNvSpPr txBox="1"/>
          <p:nvPr/>
        </p:nvSpPr>
        <p:spPr>
          <a:xfrm>
            <a:off x="472710" y="1620895"/>
            <a:ext cx="10168128" cy="52629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Προσπέλαση</a:t>
            </a:r>
            <a:r>
              <a:rPr lang="el-GR" sz="2400" spc="-9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</a:t>
            </a:r>
            <a:r>
              <a:rPr lang="el-GR" sz="2400" spc="-6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l-GR" sz="2400" spc="-6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ή</a:t>
            </a:r>
            <a:r>
              <a:rPr lang="el-GR" sz="2400" spc="-65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25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που επιτρέπουν προσπέλαση αντικειμένων σελίδας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αντικειμένων που περιλαμβάνονται στο έγγραφο &amp; αλληλεπίδραση μαζί τους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(id)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επιστρέφει αντικείμενο με βάση την τιμή της ιδιότητας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document.getElementByTagName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(name)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επιστρέφει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όλ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τα αντικείμενα  με το συγκεκριμένο όνομα ετικέτας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Προσπέλαση</a:t>
            </a:r>
            <a:r>
              <a:rPr lang="el-GR" sz="24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</a:t>
            </a:r>
            <a:r>
              <a:rPr lang="el-GR" sz="24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el-GR" sz="24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lang="el-GR" sz="2400" spc="-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πίνακα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spc="-1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Προσπέλαση με συνδυασμό των άνω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17244D9-1C32-F9B1-F8E5-034C239D9F0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258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48989-5925-809F-AF30-DDBBC58D3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F0967-536B-411A-6902-FFBB5E2E10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φόρμας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F6FC328-28E8-FDEA-85B3-08B94D8E0BB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51DAEB-0DCE-AA77-0557-53A8950BD317}"/>
              </a:ext>
            </a:extLst>
          </p:cNvPr>
          <p:cNvSpPr txBox="1"/>
          <p:nvPr/>
        </p:nvSpPr>
        <p:spPr>
          <a:xfrm>
            <a:off x="472710" y="1620895"/>
            <a:ext cx="10168128" cy="557075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Φόρμες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αντικείμενα  τα στοιχεία τους επίσης αντικείμενα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Πεδία κειμένου, πλήκτρα, λίστες επιλογής, πεδία επιλογής στοιχεία φόρμας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Αντικείμενο φόρμας  ιδιότητες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name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(όνομα φόρμας)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elements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πίνακας με στοιχεία φόρμας)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method (GET / POST)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υποβολή στοιχείων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target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παράθυρο που στοχεύει η υποβολή)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Βασικές μέθοδοι 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reset , submit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Γεγονότα 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onreset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onfocus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όταν κληθούν μέθοδοι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reset , submit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9A4B989-F938-1F0F-BDF2-04948320621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061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9645C-7E68-7568-CB5F-822C17F44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93CA7-00B1-678D-4D01-BF17BF00F72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Ιεραρχία αντικειμένων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D47F092-27D0-2B9A-AF40-5817DD61C45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DF7A2E-1570-E2AB-AB33-86FDBA3E4B81}"/>
              </a:ext>
            </a:extLst>
          </p:cNvPr>
          <p:cNvSpPr txBox="1"/>
          <p:nvPr/>
        </p:nvSpPr>
        <p:spPr>
          <a:xfrm>
            <a:off x="366422" y="2101954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αντικείμενο  ιδιότητες  αποθηκεύεται πληροφορία για αντικείμενο (τιμές ιδιοτήτων)   τυπικά χαρακτηριστικά (πχ. Χρώμα, θέση, μέγεθος κλπ.)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Αντικείμενο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ιδιότητες πχ.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Title 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document.title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αλλαγής τίτλου 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document.title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=“changed title”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Προσπέλαση / αλλαγή περιεχομένων πχ.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Password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φόρμα 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document.form.password.title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Συνηθισμένος τρόπος προσπέλασης αντικειμένων  μέσω της ιδιότητας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59EFCF-3FF8-46B4-FC69-FA6FC170A7E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882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078541-8780-6D3B-7B87-A86DBB1D6E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62F98-CAB4-8E28-98F3-D15D9666F4A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Διαχείριση κανόνων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4D54130-C641-1C12-14DE-B095E7EF244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B0012D-2D72-AD77-0DB2-DC6CD42EE41C}"/>
              </a:ext>
            </a:extLst>
          </p:cNvPr>
          <p:cNvSpPr txBox="1"/>
          <p:nvPr/>
        </p:nvSpPr>
        <p:spPr>
          <a:xfrm>
            <a:off x="535772" y="2146412"/>
            <a:ext cx="10168128" cy="409342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ιδιότητα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style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αλλάζω μορφοποίηση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CSS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αντικειμένων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1  αλλαγή επικεφα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λίδας σε κόκκινο χρώμα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άδειγμα 2  αλλάζω από μπλε σε κόκκινο όταν πάω πάνω ποντίκι  εκ νέου μπλε όταν απομακρύνω 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onmouseover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onclick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Δυνατότητα μετακίνησης κειμένου πάνω σε ιστοσελίδα 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movetext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()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μετά από κάποιο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event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πχ.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Onmousemove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0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ECCF2E-9AC1-C1D2-237B-7EE5159A7E2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968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A4995-CABC-9400-090C-32EB3303E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38E2E-07E9-435D-D991-525CE4FC57B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Μεταβολή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B53E948-6484-64E1-F1E7-E0EAA6F521C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69915F-0A46-09F9-6B62-8757BA51BA1B}"/>
              </a:ext>
            </a:extLst>
          </p:cNvPr>
          <p:cNvSpPr txBox="1"/>
          <p:nvPr/>
        </p:nvSpPr>
        <p:spPr>
          <a:xfrm>
            <a:off x="609344" y="1964353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φόντου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BODY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bgcolor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="red"&gt;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inpCol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prompt( «Select background color", "" 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document.body.style.backg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oundColor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inpCol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μεγέθους κειμένου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pText.className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inputClass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&lt;style&gt;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bigText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{ font-size: 3em; font-weight: bold 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smallText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{ font-size: .5em 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&lt;/style&gt;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2A6643-CB74-1300-3CCB-6D652C49952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729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E171F-FE68-E95B-6178-E289FC0B8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DD1C2-2723-4006-5B7D-4643D5AF77E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880F6AB-ACB2-BDBB-7A36-87D9B68D1E0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6F567F-C2EC-8005-0D54-AC2C09E090E4}"/>
              </a:ext>
            </a:extLst>
          </p:cNvPr>
          <p:cNvSpPr txBox="1"/>
          <p:nvPr/>
        </p:nvSpPr>
        <p:spPr>
          <a:xfrm>
            <a:off x="535772" y="2146412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αντικείμενο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(παράθυρο) δημιουργείται για κάθε παράθυρο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που εμφανίζεται στην οθόνη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παράθυρο μπορεί να είναι κύριο παράθυρο της εφαρμογής, ένα παράθυρο με μια ομάδα πλαισίων ή ένα μεμονωμένο πλαίσιο ή ένα νέο παράθυρο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αντικείμενο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επιτρέπει την εμφάνιση μηνυμάτων, 	εισαγωγή πληροφοριών και επιβεβαίωση ενεργειών από το 	χρήστη, άνοιγμα νέων παραθύρων,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κλπ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409E3F-3D9A-AA36-A715-1EC82442B60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228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806D6-6550-5775-A96F-06838A40D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813E6-C7AB-276E-C43C-43E3F4582DB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13778E6-30F2-8B49-81CB-A9922444AED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A691F7-2C8E-368B-F691-3478956BE4D2}"/>
              </a:ext>
            </a:extLst>
          </p:cNvPr>
          <p:cNvSpPr txBox="1"/>
          <p:nvPr/>
        </p:nvSpPr>
        <p:spPr>
          <a:xfrm>
            <a:off x="535772" y="2146412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μεθόδοι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και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prompt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του αντικειμένου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επιτρέπουν να εμφανίσουμε ένα μήνυμα ή να ζητήσουμε από το χρήστη να δώσει κάποια είσοδο, π.χ.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window.alert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Hello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World!!!”)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window.prompt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…”, “”);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1EA46E-0A0D-3B88-F58E-0E4F04B0DEE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812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9C54-F3A1-874F-8C92-422D45EFA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1470-286F-492F-3C71-99D083BEDA7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D6C7429-4E53-DB52-F030-7E96BCB071B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4E9933-8C53-9FDF-4135-4A7A5C4C5E0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34</a:t>
            </a:fld>
            <a:endParaRPr lang="en-US"/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DF317477-33E6-7439-3BBF-627CC9352B59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77059" y="2541611"/>
            <a:ext cx="8491728" cy="3558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8396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0CB120-AEE7-B6BA-517F-F127A4B4C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94DDC-3E94-2E59-FAE7-9C5B8650C44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EFEBAB8-720B-86E2-ADD3-257E032C83D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35BC3E-6D13-EEBA-6423-15DE4155E0C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35</a:t>
            </a:fld>
            <a:endParaRPr lang="en-US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0DA3DF1A-76F2-DCDB-BF55-762B0B6A5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001946"/>
              </p:ext>
            </p:extLst>
          </p:nvPr>
        </p:nvGraphicFramePr>
        <p:xfrm>
          <a:off x="1215207" y="2343470"/>
          <a:ext cx="8505190" cy="4195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110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41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13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40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alert()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Εμφανίζει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μήνυμα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στο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χρήστη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(συνήθως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κάποια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«προειδοποίηση»)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με</a:t>
                      </a:r>
                      <a:r>
                        <a:rPr sz="2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OK</a:t>
                      </a:r>
                      <a:r>
                        <a:rPr sz="2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πλήκτρο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913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prompt()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Εμφανίζει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παράθυρο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μέσω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οποίου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ο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χρήστης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εισάγει</a:t>
                      </a:r>
                      <a:endParaRPr sz="2000">
                        <a:latin typeface="Calibri"/>
                        <a:cs typeface="Calibri"/>
                      </a:endParaRPr>
                    </a:p>
                    <a:p>
                      <a:pPr marL="8953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κάποια</a:t>
                      </a:r>
                      <a:r>
                        <a:rPr sz="20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είσοδο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40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confirm()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 marR="4819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Εμφανίζει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μήνυμα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επιβεβαίωσης</a:t>
                      </a:r>
                      <a:r>
                        <a:rPr sz="20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(ο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χρήστης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πρέπει</a:t>
                      </a:r>
                      <a:r>
                        <a:rPr sz="20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να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πατήσει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ΟΚ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ή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Cancel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για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να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προχωρήσει)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186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open()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Ανοίγει</a:t>
                      </a:r>
                      <a:r>
                        <a:rPr sz="20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νέο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παράθυρο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browser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151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close()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Κλείνει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ένα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νέο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παράθυρο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του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browser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1114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5925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03A80-22FA-12B3-4562-F63DA89E5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B2813-5516-E10A-6BB9-019FA15A504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2574B38-DC64-79DA-6927-F303A6E50D6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E5633F-952D-F0B2-15E5-DFDBD92C700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36</a:t>
            </a:fld>
            <a:endParaRPr lang="en-US"/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060F39C8-76F2-1CC0-D861-8A399DBF0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474292"/>
              </p:ext>
            </p:extLst>
          </p:nvPr>
        </p:nvGraphicFramePr>
        <p:xfrm>
          <a:off x="1406906" y="2475186"/>
          <a:ext cx="8505190" cy="3437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6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8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13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Μέθοδος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000099"/>
                          </a:solidFill>
                          <a:latin typeface="Calibri"/>
                          <a:cs typeface="Calibri"/>
                        </a:rPr>
                        <a:t>Περιγραφή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79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setInterval()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Καλεί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συνάρτηση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σε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τακτά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χρονικά</a:t>
                      </a:r>
                      <a:r>
                        <a:rPr sz="20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διαστήματα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(in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ms)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clearInterval()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Ακυρώνει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κλήση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που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έγινε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μέσω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της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μεθόδου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setInterval()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13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setTimeout()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 marR="51498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dirty="0">
                          <a:latin typeface="Calibri"/>
                          <a:cs typeface="Calibri"/>
                        </a:rPr>
                        <a:t>Καλεί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συνάρτηση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φορά,</a:t>
                      </a:r>
                      <a:r>
                        <a:rPr sz="20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αφότου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περάσει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κάποιο συγκεκριμένο</a:t>
                      </a:r>
                      <a:r>
                        <a:rPr sz="20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χρονικό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διάστημα</a:t>
                      </a:r>
                      <a:r>
                        <a:rPr sz="20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σε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milliseconds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9155"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solidFill>
                            <a:srgbClr val="C00000"/>
                          </a:solidFill>
                          <a:latin typeface="Calibri"/>
                          <a:cs typeface="Calibri"/>
                        </a:rPr>
                        <a:t>clearTimeout()</a:t>
                      </a:r>
                      <a:endParaRPr sz="20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Ακυρώνει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μια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κλήση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που</a:t>
                      </a:r>
                      <a:r>
                        <a:rPr sz="20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έγινε</a:t>
                      </a:r>
                      <a:r>
                        <a:rPr sz="20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μέσω</a:t>
                      </a:r>
                      <a:r>
                        <a:rPr sz="2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dirty="0">
                          <a:latin typeface="Calibri"/>
                          <a:cs typeface="Calibri"/>
                        </a:rPr>
                        <a:t>της</a:t>
                      </a:r>
                      <a:r>
                        <a:rPr sz="20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000" spc="-10" dirty="0">
                          <a:latin typeface="Calibri"/>
                          <a:cs typeface="Calibri"/>
                        </a:rPr>
                        <a:t>μεθόδου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sz="2000" spc="-10" dirty="0">
                          <a:latin typeface="Calibri"/>
                          <a:cs typeface="Calibri"/>
                        </a:rPr>
                        <a:t>setTimeout()</a:t>
                      </a:r>
                      <a:endParaRPr sz="20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6940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F110C-6EEE-DC8A-B743-FCCD1A5F8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AFAB8-2780-0F47-00DF-198DB5EFA8E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παράθυρο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C2300DB-EED9-8531-F10E-7B9A9096E59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DA646A-DB34-B2D9-8B8C-8BC06B131FAB}"/>
              </a:ext>
            </a:extLst>
          </p:cNvPr>
          <p:cNvSpPr txBox="1"/>
          <p:nvPr/>
        </p:nvSpPr>
        <p:spPr>
          <a:xfrm>
            <a:off x="535772" y="2146412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μεθόδοι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και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prompt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του αντικειμένου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επιτρέπουν να εμφανίσουμε ένα μήνυμα ή να ζητήσουμε από το χρήστη να δώσει κάποια είσοδο, π.χ.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window.alert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Hello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World!!!”)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window.prompt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…”, “”);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4CDC18-A1A6-7A70-5759-C9D4A6C554D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1331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2B738-3284-EA54-4CC7-409D4E4B7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D95E0-365A-1EA9-27AC-A6B0FF66032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document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6F58BE5-593A-503B-A458-FF884D1FAF7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2AE3E0-F50B-C66E-8D21-810F41E0F14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38</a:t>
            </a:fld>
            <a:endParaRPr lang="en-US"/>
          </a:p>
        </p:txBody>
      </p:sp>
      <p:pic>
        <p:nvPicPr>
          <p:cNvPr id="5" name="object 6">
            <a:extLst>
              <a:ext uri="{FF2B5EF4-FFF2-40B4-BE49-F238E27FC236}">
                <a16:creationId xmlns:a16="http://schemas.microsoft.com/office/drawing/2014/main" id="{BD2A2385-C4FA-6677-7491-CF2029459AFA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7372" y="2451326"/>
            <a:ext cx="8193024" cy="352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0771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4560A-91D6-748A-C45F-5C7CD82B3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CC917-0FDE-ACDD-46BA-2CA75018DC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spc="-10" dirty="0"/>
              <a:t>document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EFAE28A-5168-23B2-B9FF-273F4A165D7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189AEF-2A7E-09C5-54F9-B73D6297BDAE}"/>
              </a:ext>
            </a:extLst>
          </p:cNvPr>
          <p:cNvSpPr txBox="1"/>
          <p:nvPr/>
        </p:nvSpPr>
        <p:spPr>
          <a:xfrm>
            <a:off x="535772" y="2146412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&lt;script language="JavaScript"&gt;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newColor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{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document.bgColor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newColor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&lt;/script&gt;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&lt;body&gt;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&lt;input type="button" value="Light Blue“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('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lightblue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')"&gt;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&lt;input type="button" value="Orange"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('orange')"&gt;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&lt;input type="button" value="Yellow"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('yellow')"&gt;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&lt;input type="button" value="Green"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onClick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change_color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('green')"&gt;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&lt;/body&gt;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3F8505-DC36-3621-C338-1703D089770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19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4DD9F-D045-773A-9629-330AA46C5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F7146-6BA0-02A0-92A6-DAEC67B1866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Ιεραρχία αντικειμένων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AAEF2BA-0FBF-2997-6032-905272210EE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DFC729-22C2-5C9D-C876-6AE9CFF86ED7}"/>
              </a:ext>
            </a:extLst>
          </p:cNvPr>
          <p:cNvSpPr txBox="1"/>
          <p:nvPr/>
        </p:nvSpPr>
        <p:spPr>
          <a:xfrm>
            <a:off x="308056" y="2082498"/>
            <a:ext cx="1016812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Ιδιότητα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προσδιορίζει ταυτότητα στοιχείου σε έγγραφο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Παραδείγματα: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Επιστροφή φόρμας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id=“form1” 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document.getElementById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(“form1”)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Επιστροφή τιμής πρώτου στοιχείου φόρμας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document.getElementById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(“form1”)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elements[0].value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Επιστροφή τιμής στοιχείου με 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Κώδικας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ενσωματώνεται σε σελίδα  εντολές εκτελούνται όταν φορτωθεί ή συμβούν προκαθορισμένα γεγονότα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0BA0A5-0426-A36E-4C0C-9F74DDDE7B5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3940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7ADF3-CAD7-BF14-3360-310F5754C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C79D2-59A3-6721-4C6D-E6D9F63A5BE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Αντικείμενα </a:t>
            </a:r>
            <a:r>
              <a:rPr lang="el-GR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παιδιά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709B19E-1027-06C6-BF8A-E0F719C53C7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99D81C-1A96-6CB6-9B68-B852B786EDB4}"/>
              </a:ext>
            </a:extLst>
          </p:cNvPr>
          <p:cNvSpPr txBox="1"/>
          <p:nvPr/>
        </p:nvSpPr>
        <p:spPr>
          <a:xfrm>
            <a:off x="535772" y="2146412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[], είναι ένας πίνακας που περιέχει όλες τις φόρμες που υπάρχουν μέσα στο έγγραφο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anchors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[], είναι ένας πίνακας που περιέχει όλες τις συνδέσεις τύπου άγκυρας που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υπάρχουν μέσα στο έγγραφο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images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[], είναι ένας πίνακας που περιέχει όλες τις εικόνες που υπάρχουν μέσα στο έγγραφο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links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[], είναι ένας πίνακας που περιέχει όλες τις συνδέσεις που υπάρχουν μέσα στο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έγγραφο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437CA8D-0CB4-B61B-DD2F-79C7488AEFE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449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F6A78-F280-E4F7-BE4F-55E5A583C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899E7-D570-DAAF-5C6D-5C00156FEE9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Κλήση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A574B4F-0B97-2DE7-9B5B-CC435F46099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37BB70-4575-8920-DC55-77C4E4000A50}"/>
              </a:ext>
            </a:extLst>
          </p:cNvPr>
          <p:cNvSpPr txBox="1"/>
          <p:nvPr/>
        </p:nvSpPr>
        <p:spPr>
          <a:xfrm>
            <a:off x="609344" y="1999267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AJAX=Asynchronous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and XML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συνδυασμός και χρήση της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και της XML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Σκοπός είναι η αύξηση της δυναμικότητας της αλληλεπίδρασης (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interactivity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στην πλευρά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του πελάτη μεταξύ χρήστη και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Μέχρι στιγμής ξέραμε ότι και για την ελάχιστη αλλαγή στην πλευρά του χρήστη πρέπει ο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να δημιουργήσει και στείλει μία ολόκληρη νέα σελίδα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μεθοδολογία AJAX αυτό θα γίνεται τώρα επιλεκτικά σε διάφορες περιοχές της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σελίδας με το υπόλοιπο μέρος της να μένει σταθερό και να μην χρειάζεται ανανέωση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48C8F7-337D-9249-3A01-E4F55878184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981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7989D-C3FB-4043-F559-E35F4FCC74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1EFFD-1921-B8C2-25E6-BA9D1166D14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Κλήση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57E265C-02F7-FACE-FBC1-F642037C5A9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DE0A2E5-3755-4BD5-C4EE-8273B9C5C8E9}"/>
              </a:ext>
            </a:extLst>
          </p:cNvPr>
          <p:cNvSpPr txBox="1"/>
          <p:nvPr/>
        </p:nvSpPr>
        <p:spPr>
          <a:xfrm>
            <a:off x="609344" y="199926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γίνει αυτό, πρέπει να έχομε πρόσβαση σε κάποιο δομημένο τρόπο που χρησιμοποιεί 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για να ‘ζωγραφίσει’ την σελίδα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Έχουμε ήδη δει πως οι μοντέρνοι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κατασκευάζουν πρώτα το ‘DOM της 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Μπορούμε όμως τώρα να επεμβαίνουμε επιλεκτικά σε αυτό το DOM και να επηρεάζομε την τελική εμφάνιση και λειτουργικότητά της σελίδας, όπου και όπως θέλομε, χωρίς να πειράζομε το υπόλοιπό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τηςχ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FFAF44-6ED5-985D-1373-BDE4B77B953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85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E7E7DC-BA17-906C-6EDD-7C1E5118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A8678-C50C-6CC3-D0AF-56F57A41EB8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Αντικείμενο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C3C2128-8121-629E-7731-11D852462EC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B8A684-F0C0-3DD6-5B1F-AF51B2EEF6CD}"/>
              </a:ext>
            </a:extLst>
          </p:cNvPr>
          <p:cNvSpPr txBox="1"/>
          <p:nvPr/>
        </p:nvSpPr>
        <p:spPr>
          <a:xfrm>
            <a:off x="609344" y="1999267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Όλοι οι νέοι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Browsers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υποστηρίζουν το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αντικείμενο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Εξαίρεση αποτελούν οι εκδόσεις του IE πριν την 7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Οι εκδόσεις αυτές παρέχουν υποστήριξη μέσω αντικειμένου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ActiveX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αντικείμενο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διαθέτει ένα σύνολο ιδιοτήτων, μεθόδων και γεγονότων για την υλοποίηση της ασύγχρονης επικοινωνίας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88A21D7-C5B1-FCC4-D067-4461649DE4C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6526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3E3A5-E17B-D930-0173-1D056F6488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B9899-10AE-76C3-5C55-324CD7DC180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Αρχικοποίηση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3173D96-3FA3-A58C-0EC3-D061FB37475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B691B-AE11-CC31-99A5-8FAA11432BA7}"/>
              </a:ext>
            </a:extLst>
          </p:cNvPr>
          <p:cNvSpPr txBox="1"/>
          <p:nvPr/>
        </p:nvSpPr>
        <p:spPr>
          <a:xfrm>
            <a:off x="609344" y="1999267"/>
            <a:ext cx="10168128" cy="452431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var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window.XMLHttpRequest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code for IE7+, Firefox, Chrome, Opera, Safari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=new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else if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window.ActiveXObject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code for IE6, IE5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=new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Microsoft.XMLHTTP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else 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alert("Your browser does not support XMLHTTP!");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F35B61-08EB-EC8D-425F-07852DEE91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011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77F36-9C27-F66C-D002-A772B0154B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9EEB1-E65A-0768-00DB-147D6E4666F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42CD0A0-5967-4CB3-7C7C-D90903F171C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327B70-0A3A-2843-4235-878EF2929B1B}"/>
              </a:ext>
            </a:extLst>
          </p:cNvPr>
          <p:cNvSpPr txBox="1"/>
          <p:nvPr/>
        </p:nvSpPr>
        <p:spPr>
          <a:xfrm>
            <a:off x="609344" y="199926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readyState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Επιστρέφει τρέχουσα κατάσταση της λειτουργίας του αιτήματος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responseText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Επιστρέφει το σώμα της απόκρισης σαν αλφαριθμητικό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responseXML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Επιστρέφει το σώμα απόκρισης σαν ένα αντικείμενο XML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status: Επιστρέφει τον HTTP κωδικό κατάστασης του αιτήματος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statusText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Επιστρέφει φιλική μορφή (κείμενο) HTTP	κατάστασης αιτήματος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54DA39-41FC-FE68-DA31-AE4E1C701F2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4032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E72189-79D8-97FD-94C2-36997EABE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0187-DA9C-2A1C-C5DF-6E3AEE1E985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και	Γεγονότα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F1DAF45-EE19-8B8A-DB6F-69C776E64E0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A5E3FD-DA65-C8F1-66F5-C801486D7BAB}"/>
              </a:ext>
            </a:extLst>
          </p:cNvPr>
          <p:cNvSpPr txBox="1"/>
          <p:nvPr/>
        </p:nvSpPr>
        <p:spPr>
          <a:xfrm>
            <a:off x="609344" y="1999267"/>
            <a:ext cx="10168128" cy="563231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abort():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Απορρίπτει το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αίτημα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getAllResponseHeaders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τις τιμές όλων των επικεφαλίδων σαν αλφαριθμητικό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getResponseHeader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(header):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την τιμή της συγκεκριμένης επικεφαλίδας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open(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Method,URL,Async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Δίνει τιμές σε παραμέτρους τις επικοινωνίας όπου θα χρησιμοποιηθεί το αντικείμενο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Method: GET, POST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URL: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τοποθεσία ενός αρχείου στο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server (txt, XML, Servlet)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8F30881-3DC6-1B59-4FCA-90A7AC6B812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6156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9318E-EC6F-CE6A-E277-713A9508B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AFEAB-90CD-5247-E10B-AD8B2CCB44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και	Γεγονότα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5329286-7FBC-64A8-7FB6-D4B08E18238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8F726E-CA90-9769-6788-218530B26EA4}"/>
              </a:ext>
            </a:extLst>
          </p:cNvPr>
          <p:cNvSpPr txBox="1"/>
          <p:nvPr/>
        </p:nvSpPr>
        <p:spPr>
          <a:xfrm>
            <a:off x="609344" y="199926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Async: True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ασύγχρονη),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False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σύγχρονη)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send(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postData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Στέλνει 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αίτημα στον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setRequestHeader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header,value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Προσθέτει επιπλέον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HTTP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επικεφαλίδες στο αίτημα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onreadystatechange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καθορίζει τον χειριστή γεγονότων που θα κληθεί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όταν αλλάξει η κατάσταση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ready state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11DA05-55FC-B533-735D-CFFE2652FBF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2997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872209-4E54-0ED9-883A-C7E99F1F6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463D9-1124-03D4-BE36-D258FF0C06D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 παραδείγματος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7C3576A-A1D9-ECEA-7B9D-D684EDCD333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4F4A12B-5BD4-A777-B7F7-778C330138C3}"/>
              </a:ext>
            </a:extLst>
          </p:cNvPr>
          <p:cNvSpPr txBox="1"/>
          <p:nvPr/>
        </p:nvSpPr>
        <p:spPr>
          <a:xfrm>
            <a:off x="609344" y="1999267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κουμπί καλεί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συνάρτηση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στέλνει αίτημα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GET)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στον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απάντηση τοποθετείται μέσα σε ένα 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div&gt;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AJAX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αντικειμένου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window.XMLHttpRequest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   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();else   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new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Microsoft.XMLHTTP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Νέοι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browsers →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XMLHttpRequest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Παλιός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Internet Explorer →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ActiveXObject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8DA312E-2216-E4D2-6086-DEC15E9EB43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2362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66FFB-7568-34E7-AD5A-EC6B13890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D7CE7-80F0-90C1-27F0-144B659AB85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 παραδείγματος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4114315-2451-F8DA-8883-097D424DAD2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40536CC-072D-BCEF-D4B0-8C9D7FB0ECC5}"/>
              </a:ext>
            </a:extLst>
          </p:cNvPr>
          <p:cNvSpPr txBox="1"/>
          <p:nvPr/>
        </p:nvSpPr>
        <p:spPr>
          <a:xfrm>
            <a:off x="609344" y="1999267"/>
            <a:ext cx="10168128" cy="304698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ποστολή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αιτήματος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xmlhttp.open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("GET", "SomeText.txt", true);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xmlhttp.send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Χρήση μεθόδου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Φορτώνει αρχείο κάποιου τύπου (π.χ. .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txt)true →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ασύγχρονη εκτέλεση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7218534-B051-17D5-6D58-0CC7F69C55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88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8B846-125B-27E0-F709-F9CA42598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50897-1669-C62F-8ADA-D00662ACE4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Ιεραρχία αντικειμένων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5FCDFB4-4C85-F5B9-03CA-0EBBE1449A6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D2C56DF-95CE-1297-892E-3F66F46B6400}"/>
              </a:ext>
            </a:extLst>
          </p:cNvPr>
          <p:cNvSpPr txBox="1"/>
          <p:nvPr/>
        </p:nvSpPr>
        <p:spPr>
          <a:xfrm>
            <a:off x="308056" y="2082498"/>
            <a:ext cx="1016812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Ιδιότητα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προσδιορίζει ταυτότητα στοιχείου σε έγγραφο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Παραδείγματα: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Επιστροφή φόρμας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id=“form1” 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document.getElementById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(“form1”)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Επιστροφή τιμής πρώτου στοιχείου φόρμας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document.getElementById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(“form1”)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.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elements[0].value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Επιστροφή τιμής στοιχείου 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id=“text1” 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document.getElementById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(“text1”.value)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εντός φόρμας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Κώδικας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ενσωματώνεται σε σελίδα  εντολές εκτελούνται όταν φορτωθεί ή συμβούν προκαθορισμένα γεγονότα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42D789-B5DF-8DFE-0300-3E597BB8CDD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1953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61F4CE-C3AB-FA3D-53ED-0DCE4A14D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46F4B-FB18-F200-0F81-AA1FC2C48F5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Επεξήγηση παραδείγματος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0B08A9D-9182-888A-050E-57455A086BF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F9528B-EE32-EF26-45AF-B065FEBC798A}"/>
              </a:ext>
            </a:extLst>
          </p:cNvPr>
          <p:cNvSpPr txBox="1"/>
          <p:nvPr/>
        </p:nvSpPr>
        <p:spPr>
          <a:xfrm>
            <a:off x="609344" y="1999267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Επεξεργασία απάντησης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xmlhttp.readyState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== 4 &amp;&amp;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xmlhttp.status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== 200)   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document.getElementById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myDiv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innerHTML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       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xmlhttp.responseText;readyState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== 4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απάντηση ολοκληρώθηκε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status == 200 →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επιτυχής αίτηση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Ενημέρωση μόνο του συγκεκριμένου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29C22F-C02B-D04B-CE27-818ADE6056B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742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0E50FF-4E80-2DFF-9ABE-BE3A12A33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0349F-BDDA-4C71-A8AF-2ACE0BD5DB8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jQuery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0FB802E-2554-2648-C857-147B8F9F5EE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CABF30-85BB-6404-014C-CA577A0A8E0F}"/>
              </a:ext>
            </a:extLst>
          </p:cNvPr>
          <p:cNvSpPr txBox="1"/>
          <p:nvPr/>
        </p:nvSpPr>
        <p:spPr>
          <a:xfrm>
            <a:off x="609344" y="1999267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Βιβλιοθήκη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Ελαφριά, γρήγορη, με πλούσια χαρακτηριστικά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Σκοπός: απλούστευση της χρήσης της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Χαρακτηριστικά που προσφέρει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Χειρισμός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HTML/DOM, CSS,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γεγονότων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Effects and animations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Ajax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JSON parsing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Utilities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Browser compatibility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Επεκτασιμότητα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CA5B168-7956-9FC3-3E8A-D4431A6EEB2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619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94728-F735-BC51-0A9E-9FFBE8B4B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17489-D44B-8CD8-C6B0-C630B97CA17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jQuery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7E98339-0956-8535-6355-FA6E072C333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60169A-E690-CED2-6592-1052C67AF116}"/>
              </a:ext>
            </a:extLst>
          </p:cNvPr>
          <p:cNvSpPr txBox="1"/>
          <p:nvPr/>
        </p:nvSpPr>
        <p:spPr>
          <a:xfrm>
            <a:off x="609344" y="1999267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Δομικό στοιχείο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αντικείμενο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jQuery 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μέσω αυτού παρέχονται όλες οι υπηρεσίες: (α) χειρισμού στοιχείων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(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β) υπόλοιπες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(β)  πχ. Κλήση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AJAX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συναρτήσεις προκαθορισμένου αντικειμένου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jQuery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jQuery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παίρνει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επιλογέα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selector) 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συμβολοσειρά  προσδιορίζει στοιχεία ιστοσελίδας  θα αναφέρεται το αντικείμενο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jQuery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που φτιάχνω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 δημιουργία σελίδας μορφοποίησης κλάσης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red - jQuery (“.red”)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87C792-0356-4091-4B6A-7A142454AEA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013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27945-7723-A134-208D-5C7F345E5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575FE-5B3E-3A24-56A5-F89032F4BE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spc="-10" dirty="0"/>
              <a:t>Συντακτικό </a:t>
            </a:r>
            <a:r>
              <a:rPr lang="en-US" spc="-10" dirty="0"/>
              <a:t>jQuery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6543681-F554-B619-BDCC-2259A121614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BF7AF4-64A2-446D-4A57-DF2EA2B15EB5}"/>
              </a:ext>
            </a:extLst>
          </p:cNvPr>
          <p:cNvSpPr txBox="1"/>
          <p:nvPr/>
        </p:nvSpPr>
        <p:spPr>
          <a:xfrm>
            <a:off x="724958" y="2106588"/>
            <a:ext cx="10168128" cy="48936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βασικό συντακτικό είναι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selector).action()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το $ αποκτούμε πρόσβαση στο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jQuery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Με το (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selector)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εντοπίζουμε τα επιθυμητά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HTML elements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action()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ενέργεια που εκτελείται στα στοιχεία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p").hide() –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κρύβει όλα τα 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p&gt;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στοιχεία.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Που τοποθετούμε τον κώδικα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script&gt;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$(document).ready(function(){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jQuery methods go here...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&lt;/script&gt;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C713FE-A33D-8DDA-7BFA-AB528325A73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2496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DB58C-A69F-27C9-C8B1-CA2B65E5D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919A0-7779-FD19-DA90-443D4DD8408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Selectors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179B045-EA63-C0EA-62AC-D191040B80B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8CB2B1-9AE0-9451-8AD2-D58EB8FE36C4}"/>
              </a:ext>
            </a:extLst>
          </p:cNvPr>
          <p:cNvSpPr txBox="1"/>
          <p:nvPr/>
        </p:nvSpPr>
        <p:spPr>
          <a:xfrm>
            <a:off x="861592" y="2295775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element Selector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 βάση το όνομα)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p")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#id Selector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 βάση 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id)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$("#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myId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.class Selector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 βάση την κλάση)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myClass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Attribute Selector (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με βάση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attribute)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$("input[name='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first_name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']");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Pseudo-Selectors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tr:odd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"); //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επιλέγει όλα τα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περριτά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tr&gt; elements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B0A55CB-6325-366B-A89F-51CFFE8DCEBA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49110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D2304-B20C-BB45-7CF9-C482AD4D3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958A1-7D16-0D5B-7E87-558490AAD7C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Events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E75C03B-D33B-76A6-CF75-9DEB1DE9D69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097E6F-6BB4-8B09-CDE2-B2F5122E387F}"/>
              </a:ext>
            </a:extLst>
          </p:cNvPr>
          <p:cNvSpPr txBox="1"/>
          <p:nvPr/>
        </p:nvSpPr>
        <p:spPr>
          <a:xfrm>
            <a:off x="861592" y="229577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jQuery 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προσφέρει μεθόδους για να αντιστοιχίζουμε συναρτήσεις χειρισμού γεγονότων σε ενέργειες (π.χ.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click(), .focus() </a:t>
            </a:r>
            <a:r>
              <a:rPr lang="el-GR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κλπ</a:t>
            </a: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Παραδείγματα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Event setup using a convenience method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 "p" ).click(function()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console.log( "You clicked a paragraph!" 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// Equivalent event setup using the `.on()` method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 "p" ).on( "click", function()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console.log( "click" 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3C871D-778F-0F14-2F91-D03EE41008C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2265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709E7-6EDA-8FE9-26EA-27AECE5620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BEA16-BD1F-6E1F-3237-145A0E95187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spc="-10" dirty="0"/>
              <a:t>Events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FB057E9-6F1F-DDCE-A1A1-CCAAC52424C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61897A-2836-D7D2-2A3A-F383B8C17357}"/>
              </a:ext>
            </a:extLst>
          </p:cNvPr>
          <p:cNvSpPr txBox="1"/>
          <p:nvPr/>
        </p:nvSpPr>
        <p:spPr>
          <a:xfrm>
            <a:off x="861592" y="2295775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Μέσα στην συνάρτηση χειρισμού γεγονότων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Η συνάρτηση λαμβάνει ένα αντικείμενο, το οποίο περιέχει πληροφορίες και μεθόδους σχετικά με το γεγονός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preventDefault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pageX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pageY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type, data, target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Αντιστοίχιση περισσότερων </a:t>
            </a: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handlers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$( "p" ).on({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"click": function() { console.log( "clicked!" ); },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"mouseover": function() { console.log( "hovered!" ); 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});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638B5E-7BF2-397F-584E-45C839D4F5E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8610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CD794-74DD-42DE-913A-3D6373481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CA387-7B2F-CC11-17A8-32A6BE0786E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Χειρισμός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539D630-49A6-D5E2-4162-4354883585B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5EF562-24C0-D232-5115-9DD00403994D}"/>
              </a:ext>
            </a:extLst>
          </p:cNvPr>
          <p:cNvSpPr txBox="1"/>
          <p:nvPr/>
        </p:nvSpPr>
        <p:spPr>
          <a:xfrm>
            <a:off x="861592" y="229577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Επιλογή στοιχείων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δημιουργία αντικειμένου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jQuery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αντιπροσωπεύει επιθυμητά στοιχεία ιστοσελίδας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Συναρτήσεις διάσχισης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DOM: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children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sibling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closest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5DFB1EE-A93B-3B81-2F91-E7E4205689A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415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AD999-E082-A6BA-4547-4D53E946C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A8424-B67E-4839-FBDB-1AE50F2CD0E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1 -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children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38C2B91-167F-BFC6-CCD0-84943739A3E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65214D-BF1F-C1FC-9D47-A7A83F3AD11A}"/>
              </a:ext>
            </a:extLst>
          </p:cNvPr>
          <p:cNvSpPr txBox="1"/>
          <p:nvPr/>
        </p:nvSpPr>
        <p:spPr>
          <a:xfrm>
            <a:off x="861592" y="229577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βασικό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jQuery command: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$("p").children().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("color", "blue");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Αυτό κάνει:$("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p")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βρίσκει όλες τις παραγράφους.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children()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επιλέγει τα παιδιά κάθε παραγράφου(δηλαδή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μέσα στα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p).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("color", "blue")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αλλάζει το χρώμα των παιδιών σε μπλε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ΜΟΝΟ τα στοιχεία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span,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u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γίνονται μπλε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Όχι το κείμενο του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p,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μόνο τα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 elements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DE6A3E6-5985-077F-604B-6F5E340B006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0850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86D43-549C-BFA4-31A5-376FFB6DF9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D6D6-FEB1-A795-6938-E1400D68F50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2 - parent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F8B445-276B-D469-4D2F-517C467203B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6E5316-4A3A-2213-E3AA-B5ADC48F39CB}"/>
              </a:ext>
            </a:extLst>
          </p:cNvPr>
          <p:cNvSpPr txBox="1"/>
          <p:nvPr/>
        </p:nvSpPr>
        <p:spPr>
          <a:xfrm>
            <a:off x="861592" y="2295775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βασικό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jQuery command:</a:t>
            </a: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p.large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").parent().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("background-color", "yellow");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p.large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βρίσκει την παράγραφο που έχει κλάση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.parent()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το γονικό στοιχείο (το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("background-color", "yellow") 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βάφει το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κίτρινο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D1FF8B-3294-3AD1-B5B6-9A6AFC98E15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75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CACAF-108C-23EB-987D-890446FA96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C16CC-B81E-432D-7605-67FCB310E1C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Γεγονότα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B0E19E8-C22D-F003-C1F4-737891EB5C8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13BCFE-CBE7-1162-948C-37609CEE5DF8}"/>
              </a:ext>
            </a:extLst>
          </p:cNvPr>
          <p:cNvSpPr txBox="1"/>
          <p:nvPr/>
        </p:nvSpPr>
        <p:spPr>
          <a:xfrm>
            <a:off x="308056" y="2082498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Γεγονότα  ενέργειες χρήστη σε αντικείμενα σελίδας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Εμφάνιση/εκτέλεση γεγονότων  εκτέλεση συναρτήσεων / ενεργειών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 Όταν πατηθεί πλήκτρο (άρα γεγονός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onclick)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εκτέλεση συνάρτησης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my_function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Στη δήλωση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button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βάλω μαζί εντολή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onclick = “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my_function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()”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Γεγονότα που συμβαίνουν σε μία φόρμα  πιθανή εκτέλεση συναρτήσεων &amp; αλλαγή σε ιδιότητες αντικειμένων 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D52AB3-9458-8108-DE0C-8A5A3688D148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53013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49340-55B2-1957-0A3D-DEB60E0C0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23823-0CC4-348F-28CB-3B0CA114703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3 - siblings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8980CE5-F71C-AC73-1704-81A1C2BF60C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4B736C-6362-4F9D-7F55-7625751674C5}"/>
              </a:ext>
            </a:extLst>
          </p:cNvPr>
          <p:cNvSpPr txBox="1"/>
          <p:nvPr/>
        </p:nvSpPr>
        <p:spPr>
          <a:xfrm>
            <a:off x="861592" y="2295775"/>
            <a:ext cx="10168128" cy="34163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$("#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third-item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 → επιλέγει το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&gt;Ροδάκινο&lt;/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siblings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→ βρίσκει ΟΛΑ τα αδέρφια του μέσα στο ίδιο 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&gt;(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Κρέπ-Φρουτ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Μανταρίνι, Κεράσι, Αχλάδι)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 → τα κάνει πράσινα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ίδιο το "Ροδάκινο" μένει κανονικό, ΜΟΝΟ τα αδέρφια του αλλάζουν χρώμα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5ECECD-8DD6-E4E9-E32C-5B9C409225E7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04592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5F440-4BCE-29F1-CF8A-DB1ACDD8F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28042-BDCF-1EB8-8F2E-7A605B803E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closest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C44C98B-6A75-3E63-DB45-86EB65777DE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BD02C8-9E76-A653-2E2A-C6F0F5AB704C}"/>
              </a:ext>
            </a:extLst>
          </p:cNvPr>
          <p:cNvSpPr txBox="1"/>
          <p:nvPr/>
        </p:nvSpPr>
        <p:spPr>
          <a:xfrm>
            <a:off x="861592" y="2295775"/>
            <a:ext cx="10168128" cy="415498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$("#level2-item1")→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επιλέγει το στοιχείο:&lt;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 id="level2-item1"&gt;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Τιραμισού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.closest(".level1-list")→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ανεβαίνει προς τα πάνω στη δομή της σελίδας→ βρίσκει τον πρώτο πρόγονο που ταιριάζει στο .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level1-list→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δηλαδή το εξωτερικό:&lt;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 class="level1-list"&gt; … &lt;/ul&gt;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("border","2px dotted gray")→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αλλάζει ΜΟΝΟ σε αυτό το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περίγραμμα→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 &lt;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 id="level2-item1"&gt;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αλλάζει καθόλου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B6E21B-419C-1504-6EEF-573C3BEE072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7603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C5B17-EED9-F244-5B95-2A831425C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01FE4-0FEC-26B3-FD8E-C19DC16EC9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5 - find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402D2A2-7F5A-90EF-8EC7-2DF160C00F5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2D9DFA-2E87-E69B-EDFD-66387496E335}"/>
              </a:ext>
            </a:extLst>
          </p:cNvPr>
          <p:cNvSpPr txBox="1"/>
          <p:nvPr/>
        </p:nvSpPr>
        <p:spPr>
          <a:xfrm>
            <a:off x="861592" y="2295775"/>
            <a:ext cx="10168128" cy="37856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$("#div1")→ επιλέγει το πρώτο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="div1"&gt; … &lt;/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")→ ψάχνει ΜΟΝΟ μέσα στο div1→ βρίσκει όλα 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που υπάρχουν μέσα στα απογόνους του: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Βρίσκει αυτά:&lt;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&gt;πρώτο&lt;/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&gt;&lt;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Δεν επηρεάζει το δεύτερο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γιατί το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ψάχνει μόνο μέσα στο div1.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.css("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font-weight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","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")→ κάνει όλα τα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μέσα στο div1 </a:t>
            </a:r>
            <a:r>
              <a:rPr lang="el-G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bold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(έντονα)</a:t>
            </a:r>
            <a:endParaRPr lang="en-US" sz="24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3CF8CC-8724-D61B-AF5C-558FF8AB143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310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DDBF2F-8F53-EB33-6F3C-FF34D6A73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E61B4-254D-65B5-F9A7-677A493CF5A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Γεγονότα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8D7ECDA-0847-41E0-56C9-73C3F0DBB04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D75A8C-73CB-D185-4D85-B8116641D7BF}"/>
              </a:ext>
            </a:extLst>
          </p:cNvPr>
          <p:cNvSpPr txBox="1"/>
          <p:nvPr/>
        </p:nvSpPr>
        <p:spPr>
          <a:xfrm>
            <a:off x="308056" y="2082498"/>
            <a:ext cx="10168128" cy="800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1F8288-60D0-1A7E-88B3-2C6A45B39B3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0BA4C27-7ED7-449E-6805-E5854820B4BE}"/>
              </a:ext>
            </a:extLst>
          </p:cNvPr>
          <p:cNvGraphicFramePr>
            <a:graphicFrameLocks noGrp="1"/>
          </p:cNvGraphicFramePr>
          <p:nvPr/>
        </p:nvGraphicFramePr>
        <p:xfrm>
          <a:off x="908304" y="1671320"/>
          <a:ext cx="9886415" cy="518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9669">
                  <a:extLst>
                    <a:ext uri="{9D8B030D-6E8A-4147-A177-3AD203B41FA5}">
                      <a16:colId xmlns:a16="http://schemas.microsoft.com/office/drawing/2014/main" val="3518717725"/>
                    </a:ext>
                  </a:extLst>
                </a:gridCol>
                <a:gridCol w="5836746">
                  <a:extLst>
                    <a:ext uri="{9D8B030D-6E8A-4147-A177-3AD203B41FA5}">
                      <a16:colId xmlns:a16="http://schemas.microsoft.com/office/drawing/2014/main" val="2154140259"/>
                    </a:ext>
                  </a:extLst>
                </a:gridCol>
              </a:tblGrid>
              <a:tr h="184047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Γεγονός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Περιγραφή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7676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onchange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αλλάζει αντικείμενο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998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onclick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χρήστης επιλέγει αντικείμενο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2863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onmouseover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δείκτης ποντικιού πάνω από αντικείμενο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15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onmouseout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δείκτης ποντικιού φύγει πάνω από αντικείμενο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309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onload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</a:t>
                      </a:r>
                      <a:r>
                        <a:rPr lang="en-US" dirty="0"/>
                        <a:t>browser </a:t>
                      </a:r>
                      <a:r>
                        <a:rPr lang="el-GR" dirty="0"/>
                        <a:t>ολοκληρώσει φόρτωση σελίδας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221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onfocus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εστιάσουμε σε αντικείμενο/ γίνει ενεργό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002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onblur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χαθεί εστίαση από κάποιο αντικείμενο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592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ondblClick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Διπλό κλικ σε ποντίκι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005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onkeyDown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χρήστης πατάει πλήκτρο σε πληκτρολόγιο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0500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onkeyPress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Όταν χρήστης πατάει και αφήνει πλήκτρο σε πληκτρολόγιο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3010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onkeyUp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Όταν χρήστης αφήνει πλήκτρο σε πληκτρολόγιο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374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onmouseDown</a:t>
                      </a:r>
                      <a:r>
                        <a:rPr lang="en-US" dirty="0"/>
                        <a:t>/</a:t>
                      </a:r>
                      <a:r>
                        <a:rPr lang="en-US" dirty="0" err="1"/>
                        <a:t>onmouseUp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πατημένο το ποντίκι</a:t>
                      </a:r>
                      <a:r>
                        <a:rPr lang="en-US" dirty="0"/>
                        <a:t>/</a:t>
                      </a:r>
                      <a:r>
                        <a:rPr lang="el-GR" dirty="0"/>
                        <a:t>Όταν ελευθερώνεται το ποντίκι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458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onresize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Όταν </a:t>
                      </a:r>
                      <a:r>
                        <a:rPr lang="el-GR" dirty="0" err="1"/>
                        <a:t>μεγενθύνει</a:t>
                      </a:r>
                      <a:r>
                        <a:rPr lang="el-GR" dirty="0"/>
                        <a:t> / μικραίνει το παράθυρο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74189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062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6BB1A-D699-497E-0A96-DC68312EF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D1C06-EE82-6BCA-3943-C1BC3B1EFCD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Μορφή – χαρακτηριστικά εφαρμογών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58CE635-E652-BE72-87F6-B136928A9D6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A8B28A-EF02-F5E9-4188-5D87B13ED0AC}"/>
              </a:ext>
            </a:extLst>
          </p:cNvPr>
          <p:cNvSpPr txBox="1"/>
          <p:nvPr/>
        </p:nvSpPr>
        <p:spPr>
          <a:xfrm>
            <a:off x="405333" y="2121410"/>
            <a:ext cx="10168128" cy="510396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Τοποθετείται μέσα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έγγραφο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body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έγγραφο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δυνατότητα ύπαρξης παραπάνω από ένα σενάρια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Ενσωματώνεται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χρήση ετικέτας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&lt;script&gt;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dirty="0">
                <a:cs typeface="Calibri"/>
              </a:rPr>
              <a:t>&lt;script</a:t>
            </a:r>
            <a:r>
              <a:rPr lang="en-US" sz="2000" spc="-9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language=“JavaScript”&gt;</a:t>
            </a:r>
            <a:endParaRPr lang="en-US" sz="2000" dirty="0">
              <a:cs typeface="Calibri"/>
            </a:endParaRPr>
          </a:p>
          <a:p>
            <a:pPr marL="995680">
              <a:lnSpc>
                <a:spcPct val="100000"/>
              </a:lnSpc>
            </a:pPr>
            <a:r>
              <a:rPr lang="en-US" sz="2000" spc="-10" dirty="0" err="1">
                <a:cs typeface="Calibri"/>
              </a:rPr>
              <a:t>document.write</a:t>
            </a:r>
            <a:r>
              <a:rPr lang="en-US" sz="2000" spc="-10" dirty="0">
                <a:cs typeface="Calibri"/>
              </a:rPr>
              <a:t>(“Hello</a:t>
            </a:r>
            <a:r>
              <a:rPr lang="en-US" sz="2000" spc="-8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World</a:t>
            </a:r>
            <a:r>
              <a:rPr lang="en-US" sz="2000" spc="-70" dirty="0">
                <a:cs typeface="Calibri"/>
              </a:rPr>
              <a:t> </a:t>
            </a:r>
            <a:r>
              <a:rPr lang="en-US" sz="2000" dirty="0">
                <a:cs typeface="Calibri"/>
              </a:rPr>
              <a:t>with</a:t>
            </a:r>
            <a:r>
              <a:rPr lang="en-US" sz="2000" spc="-5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JavaScript”)</a:t>
            </a:r>
            <a:r>
              <a:rPr lang="en-US" sz="2000" b="1" spc="-10" dirty="0">
                <a:cs typeface="Calibri"/>
              </a:rPr>
              <a:t>;</a:t>
            </a:r>
            <a:endParaRPr lang="en-US" sz="2000" dirty="0"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n-US" sz="2000" spc="-10" dirty="0">
                <a:cs typeface="Calibri"/>
              </a:rPr>
              <a:t>&lt;/script&gt;</a:t>
            </a:r>
          </a:p>
          <a:p>
            <a:pPr marL="12700">
              <a:lnSpc>
                <a:spcPct val="100000"/>
              </a:lnSpc>
            </a:pPr>
            <a:r>
              <a:rPr lang="el-GR" sz="2000" spc="-10" dirty="0">
                <a:cs typeface="Calibri"/>
              </a:rPr>
              <a:t>ή</a:t>
            </a:r>
            <a:endParaRPr lang="en-US" sz="2000" dirty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dirty="0">
                <a:cs typeface="Calibri"/>
              </a:rPr>
              <a:t>&lt;script</a:t>
            </a:r>
            <a:r>
              <a:rPr lang="en-US" sz="2000" spc="-90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&gt;</a:t>
            </a:r>
            <a:endParaRPr lang="en-US" sz="2000" dirty="0">
              <a:cs typeface="Calibri"/>
            </a:endParaRPr>
          </a:p>
          <a:p>
            <a:pPr marL="995680">
              <a:lnSpc>
                <a:spcPct val="100000"/>
              </a:lnSpc>
            </a:pPr>
            <a:r>
              <a:rPr lang="en-US" sz="2000" spc="-10" dirty="0" err="1">
                <a:cs typeface="Calibri"/>
              </a:rPr>
              <a:t>document.write</a:t>
            </a:r>
            <a:r>
              <a:rPr lang="en-US" sz="2000" spc="-10" dirty="0">
                <a:cs typeface="Calibri"/>
              </a:rPr>
              <a:t>(“Hello</a:t>
            </a:r>
            <a:r>
              <a:rPr lang="en-US" sz="2000" spc="-8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World</a:t>
            </a:r>
            <a:r>
              <a:rPr lang="en-US" sz="2000" spc="-70" dirty="0">
                <a:cs typeface="Calibri"/>
              </a:rPr>
              <a:t> </a:t>
            </a:r>
            <a:r>
              <a:rPr lang="en-US" sz="2000" dirty="0">
                <a:cs typeface="Calibri"/>
              </a:rPr>
              <a:t>with</a:t>
            </a:r>
            <a:r>
              <a:rPr lang="en-US" sz="2000" spc="-55" dirty="0">
                <a:cs typeface="Calibri"/>
              </a:rPr>
              <a:t> </a:t>
            </a:r>
            <a:r>
              <a:rPr lang="en-US" sz="2000" spc="-10" dirty="0">
                <a:cs typeface="Calibri"/>
              </a:rPr>
              <a:t>JavaScript”)</a:t>
            </a:r>
            <a:r>
              <a:rPr lang="en-US" sz="2000" b="1" spc="-10" dirty="0">
                <a:cs typeface="Calibri"/>
              </a:rPr>
              <a:t>;</a:t>
            </a:r>
            <a:endParaRPr lang="en-US" sz="2000" dirty="0"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n-US" sz="2000" spc="-10" dirty="0">
                <a:cs typeface="Calibri"/>
              </a:rPr>
              <a:t>&lt;/script&gt;</a:t>
            </a:r>
            <a:endParaRPr lang="en-US" sz="2000" dirty="0">
              <a:cs typeface="Calibri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A6C592-3FD0-27AD-D75D-F41B2F2803C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43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8E548-F076-C601-7B16-D3E2256C2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A2613-E4CE-E25F-6E21-97E2E36EBB5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Μεταβλητές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94DE0ED-51ED-57B1-B7FB-4DAE0C8613C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B6F1F4-EBE9-C199-A5CA-9C6BE2C56074}"/>
              </a:ext>
            </a:extLst>
          </p:cNvPr>
          <p:cNvSpPr txBox="1"/>
          <p:nvPr/>
        </p:nvSpPr>
        <p:spPr>
          <a:xfrm>
            <a:off x="226656" y="2005796"/>
            <a:ext cx="11450337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Ξεκινούν με γράμμα ή “_”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 sensitive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Όχι κενά και δεσμευμένες λέξεις της γλώσσας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 name	(var optional)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Ανάθεση τιμής 	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name = “Rekkas” 	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mynumber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15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Τοποθέτηση σε κείμενο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name is " + name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Γίνεται να αλλάξει τιμή κατά τη διάρκεια προγράμματος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7C5307-96D2-1E38-9026-CA3D134C112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182268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31791</TotalTime>
  <Words>4311</Words>
  <Application>Microsoft Office PowerPoint</Application>
  <PresentationFormat>Widescreen</PresentationFormat>
  <Paragraphs>922</Paragraphs>
  <Slides>62</Slides>
  <Notes>62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9" baseType="lpstr">
      <vt:lpstr>Arial</vt:lpstr>
      <vt:lpstr>Avenir Next LT Pro</vt:lpstr>
      <vt:lpstr>Calibri</vt:lpstr>
      <vt:lpstr>Symbol</vt:lpstr>
      <vt:lpstr>Times New Roman</vt:lpstr>
      <vt:lpstr>Wingdings</vt:lpstr>
      <vt:lpstr>AccentBoxVTI</vt:lpstr>
      <vt:lpstr>Μάθημα 8ο: Προγραμματισμός στην πλευρά του πελάτη – Javascript</vt:lpstr>
      <vt:lpstr>Ιεραρχία αντικειμένων JavaScript</vt:lpstr>
      <vt:lpstr>Ιεραρχία αντικειμένων JavaScript</vt:lpstr>
      <vt:lpstr>Ιεραρχία αντικειμένων JavaScript</vt:lpstr>
      <vt:lpstr>Ιεραρχία αντικειμένων JavaScript</vt:lpstr>
      <vt:lpstr>Γεγονότα JavaScript</vt:lpstr>
      <vt:lpstr>Γεγονότα JavaScript</vt:lpstr>
      <vt:lpstr>Μορφή – χαρακτηριστικά εφαρμογών Javascript</vt:lpstr>
      <vt:lpstr>Μεταβλητές</vt:lpstr>
      <vt:lpstr>Δήλωση σταθερών</vt:lpstr>
      <vt:lpstr>Τύποι μεταβλητών</vt:lpstr>
      <vt:lpstr>Τελεστές</vt:lpstr>
      <vt:lpstr>Συναρτήσεις</vt:lpstr>
      <vt:lpstr>Συνάρτηση if…else </vt:lpstr>
      <vt:lpstr>Συνάρτηση switch</vt:lpstr>
      <vt:lpstr>Συνάρτηση for και while</vt:lpstr>
      <vt:lpstr>Ορισμός συναρτήσεων</vt:lpstr>
      <vt:lpstr>Συνάρτηση for και while</vt:lpstr>
      <vt:lpstr>Πίνακες ή Διατάξεις (arrays)</vt:lpstr>
      <vt:lpstr>Αντικείμενο Math </vt:lpstr>
      <vt:lpstr>Μέθοδοι του Math</vt:lpstr>
      <vt:lpstr>Αντικείμενο Date </vt:lpstr>
      <vt:lpstr>Αντικείμενο Date </vt:lpstr>
      <vt:lpstr>Μέθοδοι του date   </vt:lpstr>
      <vt:lpstr>DOM – Document Object Model</vt:lpstr>
      <vt:lpstr>DOM – Document Object Model</vt:lpstr>
      <vt:lpstr>Αντικείμενο εγγράφου</vt:lpstr>
      <vt:lpstr>Αντικείμενο εγγράφου</vt:lpstr>
      <vt:lpstr>Αντικείμενο φόρμας</vt:lpstr>
      <vt:lpstr>Διαχείριση κανόνων CSS με JavaScript</vt:lpstr>
      <vt:lpstr>Μεταβολή style</vt:lpstr>
      <vt:lpstr>Αντικείμενο παράθυρο</vt:lpstr>
      <vt:lpstr>Αντικείμενο παράθυρο</vt:lpstr>
      <vt:lpstr>Αντικείμενο παράθυρο</vt:lpstr>
      <vt:lpstr>Αντικείμενο παράθυρο</vt:lpstr>
      <vt:lpstr>Αντικείμενο παράθυρο</vt:lpstr>
      <vt:lpstr>Αντικείμενο παράθυρο</vt:lpstr>
      <vt:lpstr>αντικείμενο document </vt:lpstr>
      <vt:lpstr>Αντικείμενο document</vt:lpstr>
      <vt:lpstr>Αντικείμενα παιδιά</vt:lpstr>
      <vt:lpstr>Κλήση AJAX</vt:lpstr>
      <vt:lpstr>Κλήση AJAX</vt:lpstr>
      <vt:lpstr>Αντικείμενο XMLHttpRequest </vt:lpstr>
      <vt:lpstr>Αρχικοποίηση</vt:lpstr>
      <vt:lpstr>Ιδιότητες XMLHttpRequest </vt:lpstr>
      <vt:lpstr>Μέθοδοι και Γεγονότα του XMLHttpRequest</vt:lpstr>
      <vt:lpstr>Μέθοδοι και Γεγονότα του XMLHttpRequest</vt:lpstr>
      <vt:lpstr>Επεξήγηση παραδείγματος AJAX</vt:lpstr>
      <vt:lpstr>Επεξήγηση παραδείγματος AJAX</vt:lpstr>
      <vt:lpstr>Επεξήγηση παραδείγματος AJAX</vt:lpstr>
      <vt:lpstr>jQuery</vt:lpstr>
      <vt:lpstr>jQuery</vt:lpstr>
      <vt:lpstr>Συντακτικό jQuery</vt:lpstr>
      <vt:lpstr>Selectors</vt:lpstr>
      <vt:lpstr>Events</vt:lpstr>
      <vt:lpstr>Events</vt:lpstr>
      <vt:lpstr>Χειρισμός DOM</vt:lpstr>
      <vt:lpstr>Παράδειγμα 1 - children</vt:lpstr>
      <vt:lpstr>Παράδειγμα 2 - parent</vt:lpstr>
      <vt:lpstr>Παράδειγμα 3 - siblings</vt:lpstr>
      <vt:lpstr>Παράδειγμα 4 - closest</vt:lpstr>
      <vt:lpstr>Παράδειγμα 5 - find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  <dc:creator>Thomas Noulis</dc:creator>
  <cp:lastModifiedBy>Vasileios-Panagiotis Rekkas</cp:lastModifiedBy>
  <cp:revision>584</cp:revision>
  <dcterms:created xsi:type="dcterms:W3CDTF">2022-05-30T06:21:55Z</dcterms:created>
  <dcterms:modified xsi:type="dcterms:W3CDTF">2025-11-19T15:08:36Z</dcterms:modified>
</cp:coreProperties>
</file>