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1202" r:id="rId3"/>
    <p:sldId id="1310" r:id="rId4"/>
    <p:sldId id="1312" r:id="rId5"/>
    <p:sldId id="1311" r:id="rId6"/>
    <p:sldId id="1204" r:id="rId7"/>
    <p:sldId id="1313" r:id="rId8"/>
    <p:sldId id="1205" r:id="rId9"/>
    <p:sldId id="1314" r:id="rId10"/>
    <p:sldId id="1315" r:id="rId11"/>
    <p:sldId id="1207" r:id="rId12"/>
    <p:sldId id="1316" r:id="rId13"/>
    <p:sldId id="1317" r:id="rId14"/>
    <p:sldId id="1318" r:id="rId15"/>
    <p:sldId id="1319" r:id="rId16"/>
    <p:sldId id="1320" r:id="rId17"/>
    <p:sldId id="1321" r:id="rId18"/>
    <p:sldId id="1209" r:id="rId19"/>
    <p:sldId id="1210" r:id="rId20"/>
    <p:sldId id="1323" r:id="rId21"/>
    <p:sldId id="1324" r:id="rId22"/>
    <p:sldId id="1211" r:id="rId23"/>
    <p:sldId id="1325" r:id="rId24"/>
    <p:sldId id="1326" r:id="rId25"/>
    <p:sldId id="1263" r:id="rId26"/>
    <p:sldId id="1264" r:id="rId27"/>
    <p:sldId id="1327" r:id="rId28"/>
    <p:sldId id="1328" r:id="rId29"/>
    <p:sldId id="1329" r:id="rId30"/>
    <p:sldId id="1330" r:id="rId31"/>
    <p:sldId id="1331" r:id="rId32"/>
    <p:sldId id="1332" r:id="rId33"/>
    <p:sldId id="1333" r:id="rId34"/>
    <p:sldId id="1212" r:id="rId35"/>
    <p:sldId id="1334" r:id="rId36"/>
    <p:sldId id="1335" r:id="rId37"/>
    <p:sldId id="1336" r:id="rId38"/>
    <p:sldId id="1337" r:id="rId39"/>
    <p:sldId id="1265" r:id="rId40"/>
    <p:sldId id="1267" r:id="rId41"/>
    <p:sldId id="1342" r:id="rId42"/>
    <p:sldId id="1343" r:id="rId43"/>
    <p:sldId id="1268" r:id="rId44"/>
    <p:sldId id="1338" r:id="rId45"/>
    <p:sldId id="1269" r:id="rId46"/>
    <p:sldId id="1339" r:id="rId47"/>
    <p:sldId id="1213" r:id="rId48"/>
    <p:sldId id="1271" r:id="rId49"/>
    <p:sldId id="1272" r:id="rId50"/>
    <p:sldId id="1273" r:id="rId51"/>
    <p:sldId id="1214" r:id="rId52"/>
    <p:sldId id="1274" r:id="rId53"/>
    <p:sldId id="1340" r:id="rId54"/>
    <p:sldId id="1341" r:id="rId55"/>
    <p:sldId id="1275" r:id="rId56"/>
    <p:sldId id="847" r:id="rId57"/>
    <p:sldId id="1344" r:id="rId58"/>
    <p:sldId id="1345" r:id="rId59"/>
    <p:sldId id="1347" r:id="rId60"/>
    <p:sldId id="1278" r:id="rId61"/>
    <p:sldId id="1280" r:id="rId62"/>
    <p:sldId id="1348" r:id="rId63"/>
    <p:sldId id="1281" r:id="rId64"/>
    <p:sldId id="1349" r:id="rId65"/>
    <p:sldId id="1350" r:id="rId66"/>
    <p:sldId id="1351" r:id="rId67"/>
    <p:sldId id="1352" r:id="rId68"/>
    <p:sldId id="1353" r:id="rId69"/>
    <p:sldId id="135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0F1A96-5047-4A3B-A39E-9E6675A2914A}">
          <p14:sldIdLst>
            <p14:sldId id="256"/>
            <p14:sldId id="1202"/>
            <p14:sldId id="1310"/>
            <p14:sldId id="1312"/>
            <p14:sldId id="1311"/>
            <p14:sldId id="1204"/>
            <p14:sldId id="1313"/>
            <p14:sldId id="1205"/>
            <p14:sldId id="1314"/>
            <p14:sldId id="1315"/>
            <p14:sldId id="1207"/>
            <p14:sldId id="1316"/>
            <p14:sldId id="1317"/>
            <p14:sldId id="1318"/>
            <p14:sldId id="1319"/>
            <p14:sldId id="1320"/>
            <p14:sldId id="1321"/>
            <p14:sldId id="1209"/>
            <p14:sldId id="1210"/>
            <p14:sldId id="1323"/>
            <p14:sldId id="1324"/>
            <p14:sldId id="1211"/>
            <p14:sldId id="1325"/>
            <p14:sldId id="1326"/>
            <p14:sldId id="1263"/>
            <p14:sldId id="1264"/>
            <p14:sldId id="1327"/>
            <p14:sldId id="1328"/>
            <p14:sldId id="1329"/>
            <p14:sldId id="1330"/>
            <p14:sldId id="1331"/>
            <p14:sldId id="1332"/>
            <p14:sldId id="1333"/>
            <p14:sldId id="1212"/>
            <p14:sldId id="1334"/>
            <p14:sldId id="1335"/>
            <p14:sldId id="1336"/>
            <p14:sldId id="1337"/>
            <p14:sldId id="1265"/>
            <p14:sldId id="1267"/>
            <p14:sldId id="1342"/>
            <p14:sldId id="1343"/>
            <p14:sldId id="1268"/>
            <p14:sldId id="1338"/>
            <p14:sldId id="1269"/>
            <p14:sldId id="1339"/>
            <p14:sldId id="1213"/>
            <p14:sldId id="1271"/>
            <p14:sldId id="1272"/>
            <p14:sldId id="1273"/>
            <p14:sldId id="1214"/>
            <p14:sldId id="1274"/>
            <p14:sldId id="1340"/>
            <p14:sldId id="1341"/>
            <p14:sldId id="1275"/>
            <p14:sldId id="847"/>
            <p14:sldId id="1344"/>
            <p14:sldId id="1345"/>
            <p14:sldId id="1347"/>
            <p14:sldId id="1278"/>
            <p14:sldId id="1280"/>
            <p14:sldId id="1348"/>
            <p14:sldId id="1281"/>
            <p14:sldId id="1349"/>
            <p14:sldId id="1350"/>
            <p14:sldId id="1351"/>
            <p14:sldId id="1352"/>
            <p14:sldId id="1353"/>
            <p14:sldId id="1354"/>
          </p14:sldIdLst>
        </p14:section>
        <p14:section name="Intro" id="{8303F7AB-1526-424E-AC2C-AF8A2B3290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531165-10DF-40D1-0F9B-68BEB71B51BE}" name="Vasiliki Gogolou" initials="VG" userId="d6a3272bdf97ba9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88499" autoAdjust="0"/>
  </p:normalViewPr>
  <p:slideViewPr>
    <p:cSldViewPr snapToGrid="0">
      <p:cViewPr varScale="1">
        <p:scale>
          <a:sx n="61" d="100"/>
          <a:sy n="61" d="100"/>
        </p:scale>
        <p:origin x="13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D9D872-01C4-5FDD-8FFE-7683AB6C653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33A1D-7A35-5DC1-2B9D-CCE575C797D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10C6F0-C34D-464E-98B1-5C36EBBC21CF}" type="datetime1">
              <a:rPr lang="en-US"/>
              <a:pPr lvl="0"/>
              <a:t>11/12/2025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3D0808-E863-7483-F442-09B8011CC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4E9F92-1D8B-CFFD-E869-5D876F518C7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CC4-60EC-C46A-99D2-E9A605DE656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B36D-0015-8580-4D0B-FB3610FE7A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B97F8BC-BE0B-47A3-A186-8E67B239FF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C122-8963-85AF-766C-335039B7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530AD-B15F-F8DD-CAB5-836C6DB7B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A015A-630D-A8D3-258B-8B1BC810D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72362-19AC-918F-1D46-5A3F4C0E2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D8F67-4D07-7536-59E6-398259068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9C6B7-213D-B754-CCEF-6E4FBD5A0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37A6F-3CF0-E750-215A-2322E2B8F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46F81-7978-00D6-AA12-08FE859B9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0011B-6C5A-5FFA-1ADA-F7E22EAC0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A8988-FF93-8CF4-4518-FADD6E51E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7A405-03FA-0732-6556-8ED2A62B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6D340-C545-38B2-0CBF-90DCD0211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DE35-433C-A364-E9F5-64A0203E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E147B-DA3E-E2EF-BB2E-928B28E9B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317A5-6EFC-CF51-B0FC-BD5DF6A1B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A2123-214E-6E36-079A-43581473E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5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20DB9-AF03-1A75-75F0-411CC476A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3A35A-07A3-A95D-050B-D1D27E1E7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84A2B-526B-4F27-0D22-55609B659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61807-7C13-F71B-A696-A8966B918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FCD-53A0-C6C2-E877-CDDCD6C3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558FD-0136-53A9-90D4-D660903CE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A80A8-F3B2-9BE1-923B-79A503B6F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54B01-638E-2AA5-09F5-85784984C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8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0B0A1-F204-79EA-E7DA-DBC34D309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EB9F2-B1AA-768E-9136-D175A559E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E94A6-94C8-C438-969C-A4F0D373D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48D14-1602-BB01-1A9A-9BAF18BFD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EE78-ADAF-A431-B403-EFAFB1BA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2E221-9EC5-4D68-86DC-AF33C1A55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5D63-50E0-F81E-18D6-08D056CA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3B7F8-8EF5-B056-EF0F-245F9680C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CA1F-446B-A25B-A4B1-131BD447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38C54-746B-6DD7-6311-1586873A1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CBD44-A190-99BB-DE90-D83AE692C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9DB8-8A01-7A47-8E72-D11F559F2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2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186B3-C9D0-52FC-59B0-EB03B045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638A8-F37A-04BF-5FC7-3FA3FD585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C19BA-C6BE-03CA-BA71-BA54FCC8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3D84F-F319-E90D-7292-0DDC513C7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D7099-2981-D499-2684-37394906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8EDB0-4E44-95F3-9906-70FEBC6E9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A3D33-3BD0-7933-BEF0-4D283B81C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DCBE8-A95B-AB95-D3E2-AFFA263E6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D92A-FA17-970F-4A28-7035DF1EB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FE928-DB1D-6AA7-4CBD-EBFE52C50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0A045-7EFE-64DE-611B-D4662ECDA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67423-CABA-3799-3823-8F6B7D036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14B3-3A71-5D8A-F0CE-1CF7F21D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E9FA5-59EE-981A-5D7E-7F1F3448C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C071D-C3DE-C29B-9305-CBC47EBD0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804E-C0DD-E2A7-2ABD-1AFDAC163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23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375F-B17D-7830-54F7-8E640FF9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2F9D8-1094-3E2B-8AD7-509B5B8EA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89152-F9BE-41AE-247E-638FC262A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EBEB7-3E49-49BF-8AD2-8381F6B49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95C51-9AC0-1A90-E041-965956BAD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66713-E6BB-3C66-2A60-83EB24773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23E2E-D382-72E7-7304-9468F5275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C88EA-71C5-5802-CD5D-F798474C5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4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0E28F-E5AD-E5EA-F146-C88ABE21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EB5A3-2703-2C94-1E9F-F3C540619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B9A3F-E9AF-0AAB-ECFE-EEB65ACF4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26CE-699F-9352-471C-E5FB8F3D8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6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EFBCB-1328-148A-4498-281B80CF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23522-2E39-D200-8DDA-4EBE0ADA7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308F6-3611-DD86-DCBE-3770C5DA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9258-6F03-AE88-BE92-4EB98CE37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6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0E942-4389-F645-E20E-A8886F70B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C5590-C2BB-0F9F-CA2C-354928085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9F811-273F-8544-0B9A-45B608A5D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3E1DA-6173-EA72-2601-80D5B4E11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6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3FC0-AF0E-C758-2816-2CF025EA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5435E-DF16-5BC0-31BF-FEF009F91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B912D-8EB5-5D62-6D8A-FC7E61869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35B08-DCA8-3E38-3BDE-911AD11E3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2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F04F-50A4-2633-A6CD-05532F753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7147E-63D8-DE2C-759E-BF38F1CD7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87467-989B-D233-465B-24D77EADA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B2BB-8CAF-4C41-4118-276677C33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0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DA62C-E27A-21F5-4232-DDB6AA109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A99F1-27DB-58EF-912C-775956C67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E37D4-5803-2D0A-608C-E4C711FD5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AA798-D209-75EE-8B3A-D3691D7DE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78842-4959-A827-BD94-6435B8B6D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DC708-CB51-9631-9BB6-1DB61594D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C0ABC-0C82-3E46-BB9F-C7B948109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9D9D3-81D0-1EC2-7F3F-2AE9F1C9A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1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DFA71-C094-BEF4-1DF0-FDB95659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E6822-094C-9366-AAD0-CA27DF906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C25BA-F440-F307-A343-5A85BDDA2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0BDC6-EC16-8D1E-3B58-DF768B0D6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953B9-153D-9EC1-5F92-54153C848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7B970A-E590-772B-BF8C-EB07A2EF0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52E1D-D271-61B3-0E4B-709C5A282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A228-AB90-B6D2-7EB8-087A711D0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0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7020-AD9D-B222-8F01-AAE33C63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4E1A4-1EBB-4062-E8E4-5BACC0CC2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8C6FC-D58A-26D0-068C-E17657BE1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43FE2-7DF2-BAD7-C655-B27F296CF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2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DAE8C-54DE-4FFF-1021-E76C7784C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E1086-6FC3-9D5B-DFCA-188B4291E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0B940-3DBB-63FB-59AD-F1712A876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21CB-0B43-AE9C-65AC-9408F0514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6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DEEF-2357-6486-2FAA-2B5915EB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C08D8-ED60-4D22-AF3C-7C1C608A1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5357F-1A9B-176A-116A-4C4B03593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DBAE-E79A-2169-F4B8-4D3755530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3EFF-EAE6-B23E-31BC-D4117FD3B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1C3A0-9A9A-F4FF-5FA1-FBD52A955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5C6E7-6F2C-1C56-E511-34C3310F0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D421E-1012-70FD-82DC-90C863722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5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A9B3-E375-3C47-508B-30BECE276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111CF-AAB9-0397-831E-EE0D26352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C7D84-E356-FA0E-7DE9-A8F17A616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A8F54-FF81-DC4D-DE53-1A2905EF1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7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E033-2066-9A17-F8F1-816578F1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BC746-CAB1-086A-AB93-9DB9B59DA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A3C80-BC33-044E-1AEB-D5AA5D4E3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3CA9-B866-94AB-0058-38BC26036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8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A51C-9577-DA1F-6CCB-C279D92E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DDA9F-3687-50A4-2089-534ECB8B6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5E741-E3DC-DDE8-592F-0FB4B3130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7873D-476E-CE14-8EBE-6567F4BFC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13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D157-D37A-3F35-9485-CEAD0022F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A769A-2E25-25B2-D8A9-637AC1764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AE7B6-132B-5C67-C2D8-C168466BA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A584-09EC-A8B3-18B9-2C340CEAF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1D56D-8B1A-D445-0207-1C391409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3F0EF-54A4-A52E-342E-98ED18162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B8B1E-7001-4D5C-94E2-CAE706E4D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7D00-7002-36BF-DB69-42AC520CC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51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F52C-4E8A-70D6-5CC1-7856959E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83E3F-AC79-F715-624F-94E78935D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80972-5131-930A-960E-61DF7E102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B9638-DFDA-D972-6868-71556CF41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1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4E247-EEA4-E20C-0479-6C6363C8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32F10-69AE-2157-B496-BBB87D4FC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96E40-01E3-6F39-51F0-4BCC6630D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F35A3-698F-6D33-106F-E13905F70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8B958-0BAD-B5E6-473D-1CEFB7C6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46FF1-EA7B-1901-04E4-859CBF1F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E8553-7337-3201-9F51-31A26A883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3A1BA-F056-47B0-3155-8BF3AA243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80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2F95-338F-13FC-3164-F9FAEA97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37627-9218-5BE3-1EF2-585103FE6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41E18-1B4C-4F5D-44BF-9D04247FE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090C3-BFA9-BE47-76EF-A5023BB17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9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686C-6C93-71B7-0543-872ACEA5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C5B73-926B-19CF-2F9F-9DD8D5965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A0FE1-D8CE-9694-DD8F-DADAF694A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188AF-C98F-4EA1-1F26-C6F85F905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19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303AA-2B25-55F5-68FD-64C9A2B8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E355D-291D-6219-8255-AE5DFC2C8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3B121-1C5E-37B5-E7B0-18081E2BB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40AAC-7715-2843-0354-E6AA608CF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4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E9911-8A88-46BC-2AEC-6820B26D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F76C2-3DFF-2D06-A7E8-9C8E1A3DC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AB3544-1663-6A1C-10FA-B41E31044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7C6A4-779E-CFA8-76EB-58066B092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0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A76E9-3AED-9970-6F61-08EAA4645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B855D-34B9-FAEB-4292-92D4D72B7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1184D-893C-D140-1000-FB930A8DE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0005C-8D18-2A08-4619-702D842AF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0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59C7-AB62-8B1F-F0D6-C7DE1B7A8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04F1F-5D05-64A3-491A-62C3D09D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9BE59-27F1-15A6-7B65-89AA7EA6D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0922-5247-63B3-65B6-FBE140013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7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72C07-30EC-3428-12FF-CEEC044F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F3D2F-E084-8394-3B18-9BF3E4836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D5B07-879E-83BC-E631-B1CAA8070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D2F1-071A-D3CE-D8A6-69B7B5D66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F3CB-B5D2-8D85-2949-2A1BEB0ED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312D7-9FDE-F8F3-EAE4-F7A3B1226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686EB-E225-1CCE-D16E-8DFF0E6F5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0BD25-C31C-CCC2-4367-5703D6159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2BBA2-462C-721F-3264-2E64E7A7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5BE11-85C4-CF06-1D56-1F9008C8C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0CFC6-349F-405E-0A10-41BB19BA9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E966A-29A5-3C6C-E046-6B6715DEF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54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E255-7FB8-E9A1-F291-2B1086A5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D8E4C-04DF-922F-9F94-69604EE86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E5C70-72EB-A21F-4465-448E9A3E5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69AA-ACDF-5C37-4D99-E15F266BF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5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4086-AE0D-9A73-054E-49A1C8C5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16483-F9D0-6781-4ACA-0C30B037B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C3F43-AAA9-FAED-60EB-153B60A1C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75F31-2D8D-8FB9-AD41-CBAD730DA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64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F6FA-27F1-AAA9-1000-65D4A95B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60321-C140-0439-F71F-CBBDE8E76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65C84-918D-4C1F-E161-4960DA4F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A579F-2A6A-E34B-FC3E-E84DBE964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85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D5ABA-B7F0-CE61-F218-D10C4C837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2B8DD-5A06-EA5E-F953-6E9F475E7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B6444-6B00-55EE-429F-DB543E9BB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D089-DB4C-4730-D97A-0951F3333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7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F2480-E678-1787-9E15-A0F2DEB6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4498A-AA70-AF4B-F2E4-E32E405E2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55999-C0A0-6E50-C6EC-14CC4BA15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BA05-A5F7-72DA-13B9-B439633FC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48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C976F-D877-F3DF-536D-10A1E90D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051A7-9D33-8870-BD5B-19FFDE96D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DCC3D-1007-06AA-10B7-2664B2A4C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0F922-B7D3-76EF-6818-14EBE1E08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27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7B50-219F-72A6-AF4D-4561A384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E198A-3EBB-070A-66BE-7D58803B9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4FF08-5169-1E27-0980-F2CECF10A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01074-6E01-9712-8F53-E336303AD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7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3E3B-F289-EF79-A5F8-3A28339D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AE8AB-E548-D94F-69F8-FDA946758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E0F0B-FE0E-D278-3778-9696271DE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56334-C0D2-8A60-7A4C-59FC7577A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86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AEC53-D2D5-5DB7-D49B-903D2BD5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B3FF37-1242-0962-C41D-8EAB14931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2F5FB-F066-2427-2B65-C82D3B4F8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D3437-EC48-1613-89A2-7E5E2E599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9CDD-E120-9ECE-C068-F983C5F3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DC0A3-B0A1-8397-F5C3-6A3171793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B09DD-79C4-0B0A-160B-065C5B95C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58CE6-14BE-ED2B-930C-57D978C06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905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C3E5-0ABD-84C3-EFF5-DEF7B2D8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461C8-31B7-0ACF-F03C-EF5818915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D0CA1-7BD1-81A6-AF7F-6D72AEA8D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B6DB-5997-5D08-023D-7ABFFD532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1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30D75-3549-6B24-9756-1700D4C2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0A1F4-7E79-5190-64AD-13E0A5528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EC4B5-5306-B967-BB4F-A0BA6B039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7CCE-D349-D403-0C40-8E278DF33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52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6E11E-C19B-AF4C-A52A-D5DAB4CDF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56719-F7F9-1250-BC15-71AB78534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14E0A-5EB5-FDFC-EDED-DC0FBA8B2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6BCF-72E8-7A13-44BD-E7B339295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12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3237-D9BE-28EC-E405-92321836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9EC18-35DE-3539-C512-9D2EA64B7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14CA3-5ECE-1622-0FC5-0A24B85E5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3A23A-7123-692D-2D86-C6182C2B5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45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F778-27C6-8CD3-68AF-3ACE95F6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0FB932-42BA-17BF-C976-04BCE01C7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97960-C68F-E153-A9B7-ED90C39AA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6ABE8-26E0-0E87-8BA1-C375D879C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92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5005E-7E11-8967-1739-1751BDB5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ABDA9-B392-CC8F-AFA4-B8C6AC2CC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AA0F8-0823-D8A7-9791-B1BB214C0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087C-B2BB-A07D-6A2E-822D10EDD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8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6E82-4218-75F1-A07B-956EC4605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275C2-8E17-9316-E810-6106EA1A0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195B4-57DD-CCD4-5450-4542F5AA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5C62-CD47-79A9-B53F-9238ED393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767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0364-9619-7BE4-6E36-456DA53A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8B10F-B87A-7E79-BB36-131C6C4B8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43D5F-6232-8A1B-13BA-1E3777C25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AEC44-EDD1-9C3C-80C0-CA3849B7F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36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661B-431C-793E-D41C-C192F6F4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41D3A-AC73-CF75-3D58-CB8C4CD72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A5309-B5D7-2635-E802-2AF617272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AB63-B068-24B2-41D1-C4214C3CF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99F8D-E1B9-3E60-DA84-B44EA38D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BB6EB-6AA1-1DE7-5173-F11FA11A9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6A8A4-8D59-E50C-12D8-4089AA410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146D7-AD0F-E48D-BE9F-7F24204AD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8A23E-9658-5104-D699-A13B4C43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AAD8E-C0F2-1775-BCAF-72CC5A531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5D62C-0C13-D355-3D67-9909074CB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65788-B6CD-5BE7-8487-061E99212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29DF-026F-5F78-4BE3-97C8A768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A6A3B-E319-A4EE-6F1A-233CB0735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87B6A-6F27-64DF-474E-C12AD1D85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1F4D-EB94-FDA0-BEA7-DEFB3A0E4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9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26995-DDAE-344E-BBFD-3CAF345B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40A2BA-D391-85A9-3736-9F5308463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05E34-F44B-67DB-5850-43F51459D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8CC3-0E79-CB10-63DD-5066FC46C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454-740A-0B4B-E99F-58E5BB37C0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B616-BF36-AB4C-6A56-5CF3EEE465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91C8-3EC3-E1A5-0BF5-9532D248C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76072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04A40A1-DD8E-42B0-BDF6-E817ED6B22DF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630F-E7F0-B8AF-B71F-72AD8C3EA4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5332F-98A8-6FBD-6647-867B3B9AA8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76072" y="633778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19F4AC-C57C-4D48-8A3A-50CDAC2321C1}" type="slidenum"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BD9C8E-FE23-68D9-93C7-14CB6A59C229}"/>
              </a:ext>
            </a:extLst>
          </p:cNvPr>
          <p:cNvSpPr/>
          <p:nvPr/>
        </p:nvSpPr>
        <p:spPr>
          <a:xfrm rot="5400013">
            <a:off x="857542" y="346795"/>
            <a:ext cx="146304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928EC57-D80F-3561-9763-0D2D2AD69E7B}"/>
              </a:ext>
            </a:extLst>
          </p:cNvPr>
          <p:cNvSpPr/>
          <p:nvPr/>
        </p:nvSpPr>
        <p:spPr>
          <a:xfrm flipV="1">
            <a:off x="578650" y="4501198"/>
            <a:ext cx="11034695" cy="18288"/>
          </a:xfrm>
          <a:prstGeom prst="rect">
            <a:avLst/>
          </a:prstGeom>
          <a:solidFill>
            <a:srgbClr val="BBBEE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id="{B19D3389-E1E4-BF28-DFF3-AD5D42657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0" y="6337781"/>
            <a:ext cx="501401" cy="5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EAA5-6D3A-3466-7A77-E8EE0D0A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EAD9A-4995-2F15-95B7-9AD7C003BD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BDC4-EDC4-FD28-82A2-B51E7DB477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CB583-46A0-4D04-8E72-324373347CF1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C161B-EE34-3BFB-2AC7-AA14F0C960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3B51-51D6-EF30-DC80-0FBF86A4CF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8E381-62C2-4448-827D-0022E2A700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4F377-8B5C-BEBC-CE39-FD22B0D5D95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2A5B-1E8E-CCA2-98D4-2A247641A7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76F3-7DC3-5A1F-0A92-920C183874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25B610-B001-45CA-B2D3-F9647285DBD3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B3D4-9599-E978-9D92-EC51C1FAF8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A7BA-AF36-A931-12B4-855356107D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9997D-4FDE-4A9D-8867-CC797657DD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6E074DE-99CF-8B18-97A4-B75DB3232B0A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2ACA8B7-C59C-B9D2-3C57-08CFFB9885B9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93CE4F5-2EE6-0C4E-C081-E55A83D85273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D1C75B-C348-9F23-17BF-76B354BC0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E594C-0F28-4045-0730-2DB5298B0D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310E4E-A8C1-40E0-5857-A77D3E551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DE4BDB-FA9D-4BA2-9006-686E92CAE7D9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B31F23-1AE9-C201-BA02-167A099CFF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961796-61AE-B9DA-DE8C-B1E2C3C6CB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42599A8-828E-4D05-A7E8-72DAB8A016A8}" type="slidenum">
              <a:t>‹#›</a:t>
            </a:fld>
            <a:endParaRPr lang="en-US"/>
          </a:p>
        </p:txBody>
      </p:sp>
      <p:pic>
        <p:nvPicPr>
          <p:cNvPr id="12" name="Picture 11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id="{7B921128-058D-BC2F-C00D-61521CD05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63" y="6279070"/>
            <a:ext cx="519689" cy="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C35526F-EB05-E5C0-47C3-BF10D34C722D}"/>
              </a:ext>
            </a:extLst>
          </p:cNvPr>
          <p:cNvSpPr/>
          <p:nvPr/>
        </p:nvSpPr>
        <p:spPr>
          <a:xfrm>
            <a:off x="558213" y="4981422"/>
            <a:ext cx="11134959" cy="82296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AE053E9-FBF4-CBA3-903F-D2D51DF69935}"/>
              </a:ext>
            </a:extLst>
          </p:cNvPr>
          <p:cNvSpPr/>
          <p:nvPr/>
        </p:nvSpPr>
        <p:spPr>
          <a:xfrm>
            <a:off x="498832" y="5118582"/>
            <a:ext cx="146304" cy="54864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F1F69F-491F-E359-2873-1FEF1FD44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521DCA-5782-DAE5-ECFC-002677EB4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DFD456-7FED-C770-4AAB-059F7E502B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633D6-00B0-48CE-B8BB-575F5DFB3E8A}" type="datetime1">
              <a:rPr lang="en-US" smtClean="0"/>
              <a:t>11/12/2025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485792-3CDC-F67F-7FDF-498159B2F0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E6331A-BD62-1FF9-B3C2-91FB121969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65F55C-40AA-4DC3-995C-5CAE4082D9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D307800-504C-E6C8-AB97-27A22C8CA0CC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4E1CDAF-5696-1B68-AFF5-14E1AA167A7A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D0FCC3-046A-20E4-F0AB-35754A2900C0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0ECCEA-3444-4711-2CBC-718C62960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20E359-9329-CB95-A538-5A99C5C31F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B2049B-C4D9-8091-1E55-3D74A6C75F2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45936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6F14062-7614-55D3-7404-CBBB4AFC41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451A7D2-6D19-43FF-A1C1-E3FC0D65A2C5}" type="datetime1">
              <a:rPr lang="en-US" smtClean="0"/>
              <a:t>11/12/2025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7D8C23B-9771-1E32-A311-EA8206D13B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D3C0309-27FC-ECCA-3BF4-B11DB20AD9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28342B8-6363-4D91-9724-0DF11AC94F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B68712C-73BA-4C99-F797-CF41D7E944A6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C7E453B-0446-657D-5AAF-08B30D23284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918A9DF-0C27-1493-30BB-DF6266360ADF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B5F128-B5D3-919A-A195-663F420E86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6985F-89E2-8566-A1C5-659FFD720C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5568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ED3B08-8E0F-5541-3E11-1201B58252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15568" y="3203691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B9DA70-3DAE-1C29-9EFF-30DD1A868B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45936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040413-B57A-4F90-B0E1-C4D40E59FD0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45936" y="3203682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1457B1C-E35E-9140-48B3-9E227A99E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5CD9FC-C3E0-4CCC-B85D-EB401008A2F5}" type="datetime1">
              <a:rPr lang="en-US" smtClean="0"/>
              <a:t>11/12/2025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5251EE44-481B-A0F7-C2AD-09DADC5908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FC502956-F5D2-B598-6E3A-702BC6F6B0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E8905B1-24F0-4CB4-9F21-CFEEF5B526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E2D870E-EF4B-86F0-77AB-36D581ED27C3}"/>
              </a:ext>
            </a:extLst>
          </p:cNvPr>
          <p:cNvSpPr/>
          <p:nvPr/>
        </p:nvSpPr>
        <p:spPr>
          <a:xfrm>
            <a:off x="665856" y="1533521"/>
            <a:ext cx="10917067" cy="379094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71A6F5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7379EB3-D910-53C8-4363-BCE437B3C04F}"/>
              </a:ext>
            </a:extLst>
          </p:cNvPr>
          <p:cNvSpPr/>
          <p:nvPr/>
        </p:nvSpPr>
        <p:spPr>
          <a:xfrm>
            <a:off x="609081" y="2971800"/>
            <a:ext cx="128016" cy="91440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760764-F6D5-0183-CFA8-AD51752F3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04CA21B-A904-2303-E8B7-204368828D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61A30-3A5F-4957-8201-8227A20FF186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895AD-6283-22E7-54AE-BA5E403688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4BCC32D-2A88-48F5-552A-C35C5FC4E9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D5C596-286A-49DD-AE62-F7CA39D45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71E8-88AC-350B-0AEC-E7B0AB0010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4127B7-0316-41F1-B8D3-684E58D4605E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FABEA-7F5F-CBFE-9B27-1EE63786E4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6C2C9-DDA6-6F34-269D-3EF53EDD50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246E78-0687-4284-9504-B27FA8DD19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9B5E84D-09D1-0D33-8A57-437EFA92365F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312EABD-71B9-C8DC-832E-0C98BB2637A3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52C9A6-7205-7B11-B1F4-38E7DCFFD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9D0BD6-841F-0949-20BE-76702D892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5192" y="1709928"/>
            <a:ext cx="6729983" cy="4096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E9642F-978C-2483-7CA8-C657D6BC39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5" cy="206654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1268D21-1EAC-A549-16ED-FB028EA884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0452DFD-8287-4665-BA5A-1E8007F84489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1DEA50C-138B-D1AB-A149-C1EFE87B6C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B52CB39-DC06-1319-C71F-C0FFE8190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54C15-7023-42EB-A1FA-1EE6BF8BC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CFDC4AC-FDD3-BDE2-CE9C-56C5902762A9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3F93A9A-283E-C60B-922C-39E185F785EE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5FD07-436C-8F50-D85D-FE2F1E365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253DCAA-13C7-6D98-3009-2CF4602732B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965192" y="1161288"/>
            <a:ext cx="6729983" cy="4645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AC3BD3-587C-952C-7943-F1DD06E3C5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38144"/>
            <a:ext cx="3099815" cy="2057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1E0BC07-4C9D-0EA6-6E92-03303B9BB7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0DB4AC0-3697-4839-A4B4-B7909F019F7F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D0C5333-6517-F058-26D1-59EE2F7956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027DC1D-6CFB-0076-354E-C97B3F6CB0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00528-09B1-4C5A-B5F7-A99D550659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8271C-3EA9-1C25-F915-271F10C7A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33019-B20D-39F8-DA5A-57D87D5C0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A2200-9BEA-24D1-1AAA-C6D11D5F2B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AF0CF75A-DA92-46AA-967B-58FF73C93E7D}" type="datetime1">
              <a:rPr lang="en-US" smtClean="0"/>
              <a:t>11/12/2025</a:t>
            </a:fld>
            <a:r>
              <a:rPr lang="en-US"/>
              <a:t> Bremen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E37E5-CFD3-BED4-9620-591917B3DD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C458-7E07-3809-F914-4842101A67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502FA967-5724-45FF-9DCE-6D9303B556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23A2-0EB1-4C75-C909-53C9BF300F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6" y="792858"/>
            <a:ext cx="11143344" cy="1171024"/>
          </a:xfrm>
        </p:spPr>
        <p:txBody>
          <a:bodyPr>
            <a:normAutofit fontScale="90000"/>
          </a:bodyPr>
          <a:lstStyle/>
          <a:p>
            <a:pPr lvl="0"/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Μάθημα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Προγραμματισμός στην πλευρά του πελάτη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CDEF0-576C-A6EB-7968-9F1CFB0338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6" y="2098713"/>
            <a:ext cx="11036808" cy="507101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Πληροφορικής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Σχολή Θετικών Επιστημών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Δυτικής Μακεδονίας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Καστοριά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Ρέκκας Βασίλειος-Παναγιώτης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vrekkas@physics.auth.gr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A045-F2E9-53FF-208A-D9F41B16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92A4-9795-7090-8E0F-09D3B81C21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4DBE70E-6F1E-0C60-EEA2-6DB461A36A5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22C5F-F8C7-DF00-DA45-DFA8ECDEA114}"/>
              </a:ext>
            </a:extLst>
          </p:cNvPr>
          <p:cNvSpPr txBox="1"/>
          <p:nvPr/>
        </p:nvSpPr>
        <p:spPr>
          <a:xfrm>
            <a:off x="473427" y="1917129"/>
            <a:ext cx="10168128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αντιδρά σε συμβάντα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εκτελείται όταν κάτι συμβεί: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Φόρτωση σελίδας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λικ χρήστη σε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πλήκτρο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κάποιου στοιχείου λίστας από χρήστη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διαβάζει &amp; μεταβάλλει περιεχόμενο HTML στοιχείου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Εμφάνιση πληροφοριών / μηνυμάτων σε πλαίσια στη μπάρα κατάστασης ενός παραθύρου (status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κ.ο.κ.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Ελέγχει δεδομένα φόρμας πριν υποβληθεί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9E5BC-EC6F-611A-CAEC-89E41E0BC5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6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1118-39E5-B09B-91B6-BDA71CC4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0EBA-16BF-DC5C-2C14-036BE92BFB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αντικειμένων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33EF592-C507-6AEF-886A-05EDCBDDEC7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CEE40-CFCA-BA46-8801-D7F9C4676717}"/>
              </a:ext>
            </a:extLst>
          </p:cNvPr>
          <p:cNvSpPr txBox="1"/>
          <p:nvPr/>
        </p:nvSpPr>
        <p:spPr>
          <a:xfrm>
            <a:off x="366422" y="2101954"/>
            <a:ext cx="10168128" cy="186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Αντικειμενοστραφής λογική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Στοιχεία σελίδα  αντικείμενα  ιεραρχική δομή αντικειμένων που υποστηρίζει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482E8-97B3-203D-99BF-608BF30BE8F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close-up of a diagram&#10;&#10;AI-generated content may be incorrect.">
            <a:extLst>
              <a:ext uri="{FF2B5EF4-FFF2-40B4-BE49-F238E27FC236}">
                <a16:creationId xmlns:a16="http://schemas.microsoft.com/office/drawing/2014/main" id="{9BCE142A-1CAA-95F9-A9DE-CF505308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3367035"/>
            <a:ext cx="7367081" cy="31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A0332-B425-4881-2DE1-C9C0B674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1AB3-A65E-47DB-6AEA-AF8B89F526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αντικειμένων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83D725E-847D-D84C-7CE5-54A987CADA7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63D91-CDD6-6DE7-BF41-EB9D06FF0C58}"/>
              </a:ext>
            </a:extLst>
          </p:cNvPr>
          <p:cNvSpPr txBox="1"/>
          <p:nvPr/>
        </p:nvSpPr>
        <p:spPr>
          <a:xfrm>
            <a:off x="366422" y="2101954"/>
            <a:ext cx="10168128" cy="3985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Παράθυρο ιστοσελίδας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window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Περιεχόμενο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στοιχείο (πίνακας, φόρμα, πλήκτρο)  αντικείμενο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την τιμή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value  window.document.form1.text1.value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Εμβέλεια κώδικα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επ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ίπεδο παραθύρου  παράλειψη αναφοράς  αναφορά σε αντικείμενα κάτω από αυτό 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03059-05D3-6668-ED7A-DDDBC46E92D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645C-7E68-7568-CB5F-822C17F44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3CA7-00B1-678D-4D01-BF17BF00F7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αντικειμένων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D47F092-27D0-2B9A-AF40-5817DD61C45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F7A2E-1570-E2AB-AB33-86FDBA3E4B81}"/>
              </a:ext>
            </a:extLst>
          </p:cNvPr>
          <p:cNvSpPr txBox="1"/>
          <p:nvPr/>
        </p:nvSpPr>
        <p:spPr>
          <a:xfrm>
            <a:off x="366422" y="2101954"/>
            <a:ext cx="10168128" cy="43396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αντικείμενο  ιδιότητες  αποθηκεύεται πληροφορία για αντικείμενο (τιμές ιδιοτήτων)   τυπικά χαρακτηριστικά (πχ. Χρώμα, θέση, μέγεθος κλπ.)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Αντικείμενο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ιδιότητες πχ.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Title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document.title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Δυνατότητα αλλαγής τίτλου 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document.title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=“changed title”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Προσπέλαση / αλλαγή περιεχομένων πχ.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Password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 φόρμα 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document.form.password.title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Συνηθισμένος τρόπος προσπέλασης αντικειμένων  μέσω της ιδιότητας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9EFCF-3FF8-46B4-FC69-FA6FC170A7E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8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DD9F-D045-773A-9629-330AA46C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7146-6BA0-02A0-92A6-DAEC67B186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αντικειμένων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AEF2BA-0FBF-2997-6032-905272210EE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C729-22C2-5C9D-C876-6AE9CFF86ED7}"/>
              </a:ext>
            </a:extLst>
          </p:cNvPr>
          <p:cNvSpPr txBox="1"/>
          <p:nvPr/>
        </p:nvSpPr>
        <p:spPr>
          <a:xfrm>
            <a:off x="308056" y="2082498"/>
            <a:ext cx="10168128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Ιδιότητα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προσδιορίζει ταυτότητα στοιχείου σε έγγραφο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Παραδείγματα: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φόρμας με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id=“form1”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(“form1”)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τιμής πρώτου στοιχείου φόρμας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(“form1”)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elements[0].value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τιμής στοιχείου με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Κώδικας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ενσωματώνεται σε σελίδα  εντολές εκτελούνται όταν φορτωθεί ή συμβούν προκαθορισμένα γεγονότα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BA0A5-0426-A36E-4C0C-9F74DDDE7B5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8B846-125B-27E0-F709-F9CA4259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0897-1669-C62F-8ADA-D00662ACE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αντικειμένων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5FCDFB4-4C85-F5B9-03CA-0EBBE1449A6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C56DF-95CE-1297-892E-3F66F46B6400}"/>
              </a:ext>
            </a:extLst>
          </p:cNvPr>
          <p:cNvSpPr txBox="1"/>
          <p:nvPr/>
        </p:nvSpPr>
        <p:spPr>
          <a:xfrm>
            <a:off x="308056" y="2082498"/>
            <a:ext cx="10168128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Ιδιότητα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προσδιορίζει ταυτότητα στοιχείου σε έγγραφο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Παραδείγματα: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φόρμας με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id=“form1”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(“form1”)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τιμής πρώτου στοιχείου φόρμας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(“form1”)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elements[0].value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Επιστροφή τιμής στοιχείου με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id=“text1” 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(“text1”.value)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μπορεί εντός φόρμας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Κώδικας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ενσωματώνεται σε σελίδα  εντολές εκτελούνται όταν φορτωθεί ή συμβούν προκαθορισμένα γεγονότα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2D789-B5DF-8DFE-0300-3E597BB8CDD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1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CACAF-108C-23EB-987D-890446FA9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6CC-B81E-432D-7605-67FCB310E1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Γεγονότα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B0E19E8-C22D-F003-C1F4-737891EB5C8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3BCFE-CBE7-1162-948C-37609CEE5DF8}"/>
              </a:ext>
            </a:extLst>
          </p:cNvPr>
          <p:cNvSpPr txBox="1"/>
          <p:nvPr/>
        </p:nvSpPr>
        <p:spPr>
          <a:xfrm>
            <a:off x="308056" y="2082498"/>
            <a:ext cx="10168128" cy="43396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Γεγονότα  ενέργειες χρήστη σε αντικείμενα σελίδας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Εμφάνιση/εκτέλεση γεγονότων  εκτέλεση συναρτήσεων / ενεργειών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Παράδειγμα: Όταν πατηθεί πλήκτρο (άρα γεγονός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onclick)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εκτέλεση συνάρτησης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my_function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Στη δήλωση του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button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να βάλω μαζί εντολή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onclick = “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my_function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()”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Γεγονότα που συμβαίνουν σε μία φόρμα  πιθανή εκτέλεση συναρτήσεων &amp; αλλαγή σε ιδιότητες αντικειμένων 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52AB3-9458-8108-DE0C-8A5A3688D14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3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BF2F-8F53-EB33-6F3C-FF34D6A73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61B4-254D-65B5-F9A7-677A493CF5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Γεγονότα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8D7ECDA-0847-41E0-56C9-73C3F0DBB04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75A8C-73CB-D185-4D85-B8116641D7BF}"/>
              </a:ext>
            </a:extLst>
          </p:cNvPr>
          <p:cNvSpPr txBox="1"/>
          <p:nvPr/>
        </p:nvSpPr>
        <p:spPr>
          <a:xfrm>
            <a:off x="308056" y="2082498"/>
            <a:ext cx="10168128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F8288-60D0-1A7E-88B3-2C6A45B39B3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BA4C27-7ED7-449E-6805-E5854820B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22905"/>
              </p:ext>
            </p:extLst>
          </p:nvPr>
        </p:nvGraphicFramePr>
        <p:xfrm>
          <a:off x="908304" y="1671320"/>
          <a:ext cx="9886415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669">
                  <a:extLst>
                    <a:ext uri="{9D8B030D-6E8A-4147-A177-3AD203B41FA5}">
                      <a16:colId xmlns:a16="http://schemas.microsoft.com/office/drawing/2014/main" val="3518717725"/>
                    </a:ext>
                  </a:extLst>
                </a:gridCol>
                <a:gridCol w="5836746">
                  <a:extLst>
                    <a:ext uri="{9D8B030D-6E8A-4147-A177-3AD203B41FA5}">
                      <a16:colId xmlns:a16="http://schemas.microsoft.com/office/drawing/2014/main" val="2154140259"/>
                    </a:ext>
                  </a:extLst>
                </a:gridCol>
              </a:tblGrid>
              <a:tr h="184047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Γεγονός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Περιγραφή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αλλάζει αντικείμενο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9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onclick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χρήστης επιλέγει αντικείμενο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6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onmouseover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δείκτης ποντικιού πάνω από αντικείμενο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onmouseout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δείκτης ποντικιού φύγει πάνω από αντικείμενο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0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</a:t>
                      </a:r>
                      <a:r>
                        <a:rPr lang="en-US" dirty="0"/>
                        <a:t>browser </a:t>
                      </a:r>
                      <a:r>
                        <a:rPr lang="el-GR" dirty="0"/>
                        <a:t>ολοκληρώσει φόρτωση σελίδας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2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εστιάσουμε σε αντικείμενο/ γίνει ενεργό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0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onblur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χαθεί εστίαση από κάποιο αντικείμενο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59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ondblClick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Διπλό κλικ σε ποντίκι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0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onkeyDown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χρήστης πατάει πλήκτρο σε πληκτρολόγιο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0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onkeyPress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Όταν χρήστης πατάει και αφήνει πλήκτρο σε πληκτρολόγιο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0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onkeyUp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Όταν χρήστης αφήνει πλήκτρο σε πληκτρολόγιο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7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onmouseDown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onmouseUp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πατημένο το ποντίκι</a:t>
                      </a:r>
                      <a:r>
                        <a:rPr lang="en-US" dirty="0"/>
                        <a:t>/</a:t>
                      </a:r>
                      <a:r>
                        <a:rPr lang="el-GR" dirty="0"/>
                        <a:t>Όταν ελευθερώνεται το ποντίκι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5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onresize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Όταν </a:t>
                      </a:r>
                      <a:r>
                        <a:rPr lang="el-GR" dirty="0" err="1"/>
                        <a:t>μεγενθύνει</a:t>
                      </a:r>
                      <a:r>
                        <a:rPr lang="el-GR" dirty="0"/>
                        <a:t> / μικραίνει το παράθυρο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1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6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BB1A-D699-497E-0A96-DC68312E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C06-EE82-6BCA-3943-C1BC3B1EFC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– χαρακτηριστικά εφαρμογών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58CE635-E652-BE72-87F6-B136928A9D6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8B28A-EF02-F5E9-4188-5D87B13ED0AC}"/>
              </a:ext>
            </a:extLst>
          </p:cNvPr>
          <p:cNvSpPr txBox="1"/>
          <p:nvPr/>
        </p:nvSpPr>
        <p:spPr>
          <a:xfrm>
            <a:off x="405333" y="2121410"/>
            <a:ext cx="10168128" cy="51039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Τοποθετείται μέσα στο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έγγραφο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στο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body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έγγραφο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δυνατότητα ύπαρξης παραπάνω από ένα σενάρια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Ενσωματώνεται σε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χρήση ετικέτας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&lt;script&gt;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cs typeface="Calibri"/>
              </a:rPr>
              <a:t>&lt;script</a:t>
            </a:r>
            <a:r>
              <a:rPr lang="en-US" sz="2000" spc="-9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language=“JavaScript”&gt;</a:t>
            </a:r>
            <a:endParaRPr lang="en-US" sz="2000" dirty="0">
              <a:cs typeface="Calibri"/>
            </a:endParaRPr>
          </a:p>
          <a:p>
            <a:pPr marL="995680">
              <a:lnSpc>
                <a:spcPct val="100000"/>
              </a:lnSpc>
            </a:pPr>
            <a:r>
              <a:rPr lang="en-US" sz="2000" spc="-10" dirty="0" err="1">
                <a:cs typeface="Calibri"/>
              </a:rPr>
              <a:t>document.write</a:t>
            </a:r>
            <a:r>
              <a:rPr lang="en-US" sz="2000" spc="-10" dirty="0">
                <a:cs typeface="Calibri"/>
              </a:rPr>
              <a:t>(“Hello</a:t>
            </a:r>
            <a:r>
              <a:rPr lang="en-US" sz="2000" spc="-8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World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with</a:t>
            </a:r>
            <a:r>
              <a:rPr lang="en-US" sz="2000" spc="-5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JavaScript”)</a:t>
            </a:r>
            <a:r>
              <a:rPr lang="en-US" sz="2000" b="1" spc="-10" dirty="0">
                <a:cs typeface="Calibri"/>
              </a:rPr>
              <a:t>;</a:t>
            </a:r>
            <a:endParaRPr lang="en-US" sz="20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000" spc="-10" dirty="0">
                <a:cs typeface="Calibri"/>
              </a:rPr>
              <a:t>&lt;/script&gt;</a:t>
            </a:r>
          </a:p>
          <a:p>
            <a:pPr marL="12700">
              <a:lnSpc>
                <a:spcPct val="100000"/>
              </a:lnSpc>
            </a:pPr>
            <a:r>
              <a:rPr lang="el-GR" sz="2000" spc="-10" dirty="0">
                <a:cs typeface="Calibri"/>
              </a:rPr>
              <a:t>ή</a:t>
            </a:r>
            <a:endParaRPr lang="en-US" sz="20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cs typeface="Calibri"/>
              </a:rPr>
              <a:t>&lt;script</a:t>
            </a:r>
            <a:r>
              <a:rPr lang="en-US" sz="2000" spc="-9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&gt;</a:t>
            </a:r>
            <a:endParaRPr lang="en-US" sz="2000" dirty="0">
              <a:cs typeface="Calibri"/>
            </a:endParaRPr>
          </a:p>
          <a:p>
            <a:pPr marL="995680">
              <a:lnSpc>
                <a:spcPct val="100000"/>
              </a:lnSpc>
            </a:pPr>
            <a:r>
              <a:rPr lang="en-US" sz="2000" spc="-10" dirty="0" err="1">
                <a:cs typeface="Calibri"/>
              </a:rPr>
              <a:t>document.write</a:t>
            </a:r>
            <a:r>
              <a:rPr lang="en-US" sz="2000" spc="-10" dirty="0">
                <a:cs typeface="Calibri"/>
              </a:rPr>
              <a:t>(“Hello</a:t>
            </a:r>
            <a:r>
              <a:rPr lang="en-US" sz="2000" spc="-8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World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with</a:t>
            </a:r>
            <a:r>
              <a:rPr lang="en-US" sz="2000" spc="-5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JavaScript”)</a:t>
            </a:r>
            <a:r>
              <a:rPr lang="en-US" sz="2000" b="1" spc="-10" dirty="0">
                <a:cs typeface="Calibri"/>
              </a:rPr>
              <a:t>;</a:t>
            </a:r>
            <a:endParaRPr lang="en-US" sz="20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000" spc="-10" dirty="0">
                <a:cs typeface="Calibri"/>
              </a:rPr>
              <a:t>&lt;/script&gt;</a:t>
            </a:r>
            <a:endParaRPr lang="en-US" sz="2000" dirty="0">
              <a:cs typeface="Calibri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6C592-3FD0-27AD-D75D-F41B2F2803C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3875F-D748-3120-6E84-BE829C90B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94F5-854D-DC65-FEA0-8D76938C18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– χαρακτηριστικά εφαρμογών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1305B31-524E-0415-6D90-6340F38828D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B11CC-7B9F-B625-30C9-503525082CF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E446E-7045-8CFB-19C0-F072158A4DC3}"/>
              </a:ext>
            </a:extLst>
          </p:cNvPr>
          <p:cNvSpPr txBox="1"/>
          <p:nvPr/>
        </p:nvSpPr>
        <p:spPr>
          <a:xfrm>
            <a:off x="473427" y="1917129"/>
            <a:ext cx="10168128" cy="43396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Θυμίζει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Java, C++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χαρακτηριστικά δομής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Case sensiti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διαφορά πεζών / κεφαλαίων γραμμάτων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Ευελιξία δηλώσεων μεταβλητών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είτε σε διαφορετικές γραμμές είτε σε μια  διαχωρισμός με ;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άγκιστρα {} ομαδοποιούν εντολές (πχ. Εντολές εντός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for/while)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δεν απαιτεί ; στο τέλος εντολών (μόνο στη δήλωση μεταβλητών)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54003-CECC-4177-4239-B14CC5C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C2D6-A544-B2F5-8153-A5279D3D0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Ιστοσελίδες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330AD1A-93B9-8BE8-B6AB-655B1EEEC27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F879E-4C00-BF87-792C-B0211C4C84BD}"/>
              </a:ext>
            </a:extLst>
          </p:cNvPr>
          <p:cNvSpPr txBox="1"/>
          <p:nvPr/>
        </p:nvSpPr>
        <p:spPr>
          <a:xfrm>
            <a:off x="415061" y="1994951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επιτρέπει δημιουργία στατικών σελίδων  περιεχόμενο &amp; μορφή  σταθερά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Ανάγκη δημιουργίας δυναμικών σελίδων  αλληλεπίδραση με χρήστη (πχ. Αλλαγή εμφάνισης μενού επιλογών όταν χρήστη πάνω πάνω ποντίκι)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Δύο τρόποι υλοποίησης δυναμικών σελίδων: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Ανάπτυξη εφαρμογών που μεταφέρονται &amp; εκτελούνται σε πελάτη 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Jquery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&amp; Java Applets</a:t>
            </a: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Ανάπτυξη εφαρμογών που εκτελούνται σε εξυπηρετητή 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σενάρια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CGI, PHP, ASP (Active Server Pages), JSP (Java Server Pages)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κλπ.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02AAC-793B-3167-23D4-8A91B448BB9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7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E8C20-99CE-220A-C235-8DA568E7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C6CA-6D22-A8DB-8FEF-DA0509DE75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BD8C2F0-97D5-7BFD-6371-F4858693BFD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F4396-6C90-670D-F22E-183F2B6129A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8F799754-8F45-30E2-BF6E-EFAF4A3FB3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8" y="2261453"/>
            <a:ext cx="7716011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D039A-54CE-1CCF-7169-BB048EC72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DB1A-1036-38C8-E554-7B8DD160E0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6D39C5A-CDFF-BEA3-5EEE-EA869B6109A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8A6C1-870C-FFB3-77C6-6E5D105FC4E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60BE0338-E80D-82F2-001B-C03CD48D023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863" y="2385695"/>
            <a:ext cx="7696200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D536-34BD-BCBC-4D8A-45755EDF6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40B0-379A-B9A2-170F-C6BD015F76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46936FC-1ED5-E758-A7B4-29E82AF2810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4BE4C-73CD-4A60-8ECD-84A11B0D6263}"/>
              </a:ext>
            </a:extLst>
          </p:cNvPr>
          <p:cNvSpPr txBox="1"/>
          <p:nvPr/>
        </p:nvSpPr>
        <p:spPr>
          <a:xfrm>
            <a:off x="226656" y="2005796"/>
            <a:ext cx="11450337" cy="2215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 δημιουργίας εξωτερικών αρχείων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 Μέθοδος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επιλογή αντικειμένου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main_div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959EC-A679-EEB5-D056-361C41EDE6C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00FA6-947F-E0A9-06D3-FF3F5090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94" y="3429000"/>
            <a:ext cx="8392696" cy="31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4B472-F897-89E8-6C5B-BB27BE56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FD1D-CB12-83F4-49E1-91BB4D76A7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F09F2C0-B62F-B7DD-2858-E5B3849704F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38C41-D630-B86B-7724-33137750EFF9}"/>
              </a:ext>
            </a:extLst>
          </p:cNvPr>
          <p:cNvSpPr txBox="1"/>
          <p:nvPr/>
        </p:nvSpPr>
        <p:spPr>
          <a:xfrm>
            <a:off x="226656" y="2005796"/>
            <a:ext cx="11450337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Χαρακτηριστικό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innerHTML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κώδικα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που έχει αντικείμενο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main_div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innerHTML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"Introduction to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Αλλάζει κώδικα αντικειμένου με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main_div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μετά από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div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εξασφαλίζει πως στοιχείο έχει σίγουρα φορτωθεί πριν καλεστεί  αν πριν  πιθανή τιμή επιστροφής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null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Πιθανώς το στοιχείο να μην έχει φορτωθεί κατά την εκτέλεση εντολής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D21ACC-58CD-66C2-3F4F-5120A3AF3DA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AB1D0-5E6E-F0E7-BBB2-5D60F33C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989A-AEA3-18A2-5442-52855ECEC8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1636A68-238E-48EA-6DC6-7DC8BE70E7D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FC68B-32C5-8617-7704-8BFCE4007D12}"/>
              </a:ext>
            </a:extLst>
          </p:cNvPr>
          <p:cNvSpPr txBox="1"/>
          <p:nvPr/>
        </p:nvSpPr>
        <p:spPr>
          <a:xfrm>
            <a:off x="226657" y="2336536"/>
            <a:ext cx="5457544" cy="32778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γεγονότος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φόρτωση εγγράφου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Καλείται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myFunction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()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Εξασφάλιση πως θα εκτελεστεί αφού φορτωθεί όλο το περιεχόμενο εγγράφου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53B7B-B106-63FC-AABB-0F0DFB53485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C7B97-D853-FCE3-E3B6-AD5A6088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9115"/>
            <a:ext cx="586934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49140-5A7D-14F9-5492-64C0E0B3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D10A-BC42-D850-FCCB-9A6557CFB0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0969AA8-66F9-0E30-7ED9-147A7C11938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33170-C15C-0BDE-9FB1-70211C05EA9D}"/>
              </a:ext>
            </a:extLst>
          </p:cNvPr>
          <p:cNvSpPr txBox="1"/>
          <p:nvPr/>
        </p:nvSpPr>
        <p:spPr>
          <a:xfrm>
            <a:off x="226656" y="2005796"/>
            <a:ext cx="11450337" cy="37087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Δυνατότητα συγκεκριμένης μορφοποίησης (πχ. Επικεφαλίδα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h1)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document.getElementById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("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main_div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").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innerHTML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=“&lt;h1&gt;Introduction to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“&lt;/h1&gt;;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Σχόλια σε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Όταν μια γραμμή τότε //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//σχόλιο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Παραπάνω από μια γραμμή  αρχή με /* τέλος με */  /* σχόλιο πολλών γραμμών */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Σχόλια γίνεται να μπουν παντού  ανάμεσα σε ετικέτες &lt;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script&gt;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&lt;/script&gt;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20AFC-256E-C6B6-CF60-4AA45016F15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8E548-F076-C601-7B16-D3E2256C2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2613-E4CE-E25F-6E21-97E2E36EBB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Μεταβλητές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94DE0ED-51ED-57B1-B7FB-4DAE0C8613C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6F1F4-EBE9-C199-A5CA-9C6BE2C56074}"/>
              </a:ext>
            </a:extLst>
          </p:cNvPr>
          <p:cNvSpPr txBox="1"/>
          <p:nvPr/>
        </p:nvSpPr>
        <p:spPr>
          <a:xfrm>
            <a:off x="226656" y="2005796"/>
            <a:ext cx="11450337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Ξεκινούν με γράμμα ή “_”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sensitive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Όχι κενά και δεσμευμένες λέξεις της γλώσσας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name	(var optional)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Ανάθεση τιμής 	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= “Rekkas” 	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mynumber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σε κείμενο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 is " + name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Γίνεται να αλλάξει τιμή κατά τη διάρκεια προγράμματος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C5307-96D2-1E38-9026-CA3D134C112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8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02C11-202B-226A-C286-EDCBD0E4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B0B8-EA37-07DE-C478-AF022B0FB2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Δήλωση σταθερών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1D5D828-F202-3044-FE98-183BDBB2EAA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BEED3-BC37-4D44-BCBD-95A819C3A6D4}"/>
              </a:ext>
            </a:extLst>
          </p:cNvPr>
          <p:cNvSpPr txBox="1"/>
          <p:nvPr/>
        </p:nvSpPr>
        <p:spPr>
          <a:xfrm>
            <a:off x="226656" y="2005796"/>
            <a:ext cx="11450337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δεδομένων για ανάγνωση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name	(const pi=3.14;)</a:t>
            </a: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pi=3.14;</a:t>
            </a:r>
          </a:p>
          <a:p>
            <a:pPr marL="1200150" lvl="2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pi=22/7;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Μοναδικά αναγνωριστικά (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case sensitive)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Μόνο γράμματα, αριθμοί, _, $ επιτρεπτοί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Ξεκινούν μόνο με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γράμματα, _, $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Όχι δεσμευμένες λέξεις (πχ.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Var, byte, class, else, for, if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κλπ.)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FA7DA-383A-2E0F-A1C1-58E0DB09CFF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7623-7D5B-1108-12D5-47B162A0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C06D-BFD5-C6D7-0556-49341DEDD1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Τύποι μεταβλητών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CB57681-DAE3-C8B9-E766-D585D5F45C6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DCAFB-B552-1315-450B-584991BEDE98}"/>
              </a:ext>
            </a:extLst>
          </p:cNvPr>
          <p:cNvSpPr txBox="1"/>
          <p:nvPr/>
        </p:nvSpPr>
        <p:spPr>
          <a:xfrm>
            <a:off x="614022" y="1548596"/>
            <a:ext cx="11450337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: ακέραιοι ή κινητής υποδιαστολής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ανάμεσα σε μονά ή διπλά εισαγωγικά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Αντικείμενα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διαφορετικός από τη μηδενική τιμή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ΔΕΝ έχει τιμή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Undefined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η μεταβλητή δεν υπάρχει ή υπάρχει αλλά δεν έχει κάποια τιμή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ΝaN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Number : όταν το αποτέλεσμα αριθμητικής πράξης δεν ορίζεται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απαραίτητο να δηλώνεται ο τύπος πριν την ανάθεση τιμής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914C3-4FDD-3EC0-EEEE-ACB2CB9C23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95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18B1-AB60-98DD-BC6D-9E15F457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21CD-618E-DC50-0699-8009DC8288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Εμβέλεια μεταβλητών &amp; σταθερών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EBD1259-AD3B-DFDB-5832-E28E4363ACB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80538-9C71-863D-46E9-DFACC4E8C98E}"/>
              </a:ext>
            </a:extLst>
          </p:cNvPr>
          <p:cNvSpPr txBox="1"/>
          <p:nvPr/>
        </p:nvSpPr>
        <p:spPr>
          <a:xfrm>
            <a:off x="474463" y="1810464"/>
            <a:ext cx="11450337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μεταβλητή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εμβέλεια που υποδηλώνει το τμήμα που χρησιμοποιείται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(α) καθολική , (β) εμβέλεια συνάρτησης (γ) εμβέλεια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Καθολική εμβέλεια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προσβάσιμη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από οποιοδήποτε τμήμα του κώδικα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Εμβέλεια συνάρτησης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προσβάσιμη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μόνο σε κώδικα συνάρτηση που ορίζεται</a:t>
            </a: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Εμβέλεια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προσβάσιμη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μόνο σε κώδικα μπλοκ που ορίζεται 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μποκ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οτιδήποτε ορίζεται εντός {}</a:t>
            </a: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DC4B2-9CD0-694D-CBB1-D345A2C0DD5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1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5486F-A698-2B34-72E7-87A13102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AB9C-4D1D-5FAA-0EBA-4AF59ED2C3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Ιστοσελίδες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A92FF5E-8FBF-E3F4-85B8-83778755E49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56ACD-59FC-4DC5-B05A-B0BF71B2297A}"/>
              </a:ext>
            </a:extLst>
          </p:cNvPr>
          <p:cNvSpPr txBox="1"/>
          <p:nvPr/>
        </p:nvSpPr>
        <p:spPr>
          <a:xfrm>
            <a:off x="415061" y="1994951"/>
            <a:ext cx="1016812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Κώ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δικας γλωσσών σεναρίου απλός  ενσωματώνεται σε κώδικα σελίδας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αναλύεται &amp; εκτελείται από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που φορτώνει κώδικα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ενεργά στοιχεία (κώδικας) «κατεβαίνουν» στον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web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μαζί µε τη στατική πληροφορία (HTML)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εντοπίζει και εκτελεί ενεργά στοιχεία – προγράμματα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κατηγορίες τεχνολογιών: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Κώδικας προ-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μεταγλωτισμένος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εκτελεί π.χ.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Applets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Κώδικας σεναρίου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script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ο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τον επεξεργάζεται και αν είναι συντακτικά σωστός τον εκτελεί, π.χ.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Javascript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Vbscript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FE954-5068-DA51-96D9-A2F8DBE7587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3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87F6-4FF0-15D5-39EB-C8CF6C87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439A-BBDA-A100-00B1-1B379E338E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9FD00B7-D623-315B-A0A5-8EDCC27E9FC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E78B8-B504-15A5-0BD6-C46272EA177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A4BF86-63BB-B886-7C5B-38AE6BF1B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11489"/>
              </p:ext>
            </p:extLst>
          </p:nvPr>
        </p:nvGraphicFramePr>
        <p:xfrm>
          <a:off x="722186" y="2249496"/>
          <a:ext cx="9868174" cy="428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968">
                  <a:extLst>
                    <a:ext uri="{9D8B030D-6E8A-4147-A177-3AD203B41FA5}">
                      <a16:colId xmlns:a16="http://schemas.microsoft.com/office/drawing/2014/main" val="1200961201"/>
                    </a:ext>
                  </a:extLst>
                </a:gridCol>
                <a:gridCol w="3908206">
                  <a:extLst>
                    <a:ext uri="{9D8B030D-6E8A-4147-A177-3AD203B41FA5}">
                      <a16:colId xmlns:a16="http://schemas.microsoft.com/office/drawing/2014/main" val="1515697250"/>
                    </a:ext>
                  </a:extLst>
                </a:gridCol>
              </a:tblGrid>
              <a:tr h="106554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l-GR" sz="2400" spc="-10" dirty="0">
                          <a:latin typeface="Calibri"/>
                          <a:cs typeface="Calibri"/>
                        </a:rPr>
                        <a:t>Πράξη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l-GR" sz="2400" spc="-25" dirty="0">
                          <a:latin typeface="Calibri"/>
                          <a:cs typeface="Calibri"/>
                        </a:rPr>
                        <a:t>Σύμβολο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36427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Ισότητα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==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8528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Ανισότητα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!=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39723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l-GR" sz="2400" dirty="0">
                          <a:latin typeface="Calibri"/>
                          <a:cs typeface="Calibri"/>
                        </a:rPr>
                        <a:t>Μεγαλύτερο/Μικρότερο/Μεγαλύτερο-ίσο/Μικρότερο-ίσο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l-GR" sz="2400" dirty="0">
                          <a:latin typeface="Calibri"/>
                          <a:cs typeface="Calibri"/>
                        </a:rPr>
                        <a:t>&gt; &lt; &gt;= &lt;=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66108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Λογικό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“and”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&amp;&amp;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340157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Λογικό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“or”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||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86632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Λογικό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“not”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!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320769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Ένωση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strings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+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314986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Μοναδιαία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αύξηση/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μείωση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++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377613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Ανάθεση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=,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+=,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=,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*=,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/=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70720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17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1FF5-ADAE-7E4F-5677-0F6FADDA1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C3A5-E816-D4DB-F116-078A134F6C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Συναρτήσεις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733D1A9-8AE5-907E-A836-7EEEE4C5754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4242C-5F3D-4F51-0E03-F12C04014E50}"/>
              </a:ext>
            </a:extLst>
          </p:cNvPr>
          <p:cNvSpPr txBox="1"/>
          <p:nvPr/>
        </p:nvSpPr>
        <p:spPr>
          <a:xfrm>
            <a:off x="474463" y="1810464"/>
            <a:ext cx="11450337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 εντολές / ενέργειες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εκτελούνται όταν συμβεί γεγονός ή κληθεί συνάρτηση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Δικές της συναρτήσεις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alert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Επιτρέπει ορισμό συναρτήσεων  2 είδη συναρτήσεων: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U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Εκτελούν ενέργειες χωρίς να επιστρέφουν τιμή</a:t>
            </a:r>
          </a:p>
          <a:p>
            <a:pPr marL="1371600" lvl="2" indent="-457200" algn="just">
              <a:buSzPct val="100000"/>
              <a:buFont typeface="+mj-lt"/>
              <a:buAutoNum type="alphaU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U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Εκτελούν ενέργειες και επιστρέφουν  κάποια τιμή</a:t>
            </a:r>
          </a:p>
          <a:p>
            <a:pPr marL="1371600" lvl="2" indent="-457200" algn="just">
              <a:buSzPct val="100000"/>
              <a:buFont typeface="+mj-lt"/>
              <a:buAutoNum type="alphaU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Ορίζονται με το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function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EEEA9-4641-27FA-0723-419CAFC6109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43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3909-C778-4A5A-062B-9FA166721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9F25-F51A-9BC2-649A-C6C51BB3A6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Συναρτήσεις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7171E55-4302-0020-A224-CA9AFB10829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5B36B-61AA-220D-FE0F-D8360E6B6D61}"/>
              </a:ext>
            </a:extLst>
          </p:cNvPr>
          <p:cNvSpPr txBox="1"/>
          <p:nvPr/>
        </p:nvSpPr>
        <p:spPr>
          <a:xfrm>
            <a:off x="474463" y="2065231"/>
            <a:ext cx="11450337" cy="25699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Εκτελούν ενέργειες χωρίς να επιστρέφουν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τιμή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Εκτελούν ενέργειες και επιστρέφουν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τιμή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return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CC03C-A1DA-E450-5FDB-CA55896FFE0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7EC52-FEFE-8D8F-777A-CCDB33ED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08" y="2606212"/>
            <a:ext cx="5315692" cy="1143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ECFC9-27A9-0040-7590-4C14AE05D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559" y="4423147"/>
            <a:ext cx="231489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9BC4D-FED5-F765-5EC4-58EB26FB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DE52-F269-676B-062F-6A6D910BE1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Συναρτήσεις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9FA44D9-ADA9-1DEF-CF5D-12335015BE2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BF1AD-E155-C327-5E58-6B5FB0E2AD50}"/>
              </a:ext>
            </a:extLst>
          </p:cNvPr>
          <p:cNvSpPr txBox="1"/>
          <p:nvPr/>
        </p:nvSpPr>
        <p:spPr>
          <a:xfrm>
            <a:off x="474463" y="2065231"/>
            <a:ext cx="11450337" cy="32778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Συναρτήσεις με ορίσματα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Παραδείγματα 1-5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29BCF-32A7-32D3-F54B-891FCE1C97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83084-41DF-60BB-EB58-BA2125D1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32" y="2544679"/>
            <a:ext cx="4544059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3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09A6-69CA-CAE3-0A34-B48CE978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5680-CF1D-6722-FB4D-EA7F5B0F09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if…else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FF41430-DB45-47B4-8B8E-EE02E5D7B7B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A72D3-45A1-8607-2313-55C5841B3133}"/>
              </a:ext>
            </a:extLst>
          </p:cNvPr>
          <p:cNvSpPr txBox="1"/>
          <p:nvPr/>
        </p:nvSpPr>
        <p:spPr>
          <a:xfrm>
            <a:off x="635218" y="5384753"/>
            <a:ext cx="1145033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Παράδειγμα 6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2E02A-F23B-628A-AC2E-EA9190C5218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21E8F7F-3E73-A6B3-BAF8-A8272F85EF9C}"/>
              </a:ext>
            </a:extLst>
          </p:cNvPr>
          <p:cNvSpPr txBox="1"/>
          <p:nvPr/>
        </p:nvSpPr>
        <p:spPr>
          <a:xfrm>
            <a:off x="1115568" y="2139268"/>
            <a:ext cx="6614795" cy="32454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if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(condition)</a:t>
            </a:r>
            <a:endParaRPr sz="2400" dirty="0">
              <a:latin typeface="Calibri"/>
              <a:cs typeface="Calibri"/>
            </a:endParaRPr>
          </a:p>
          <a:p>
            <a:pPr marL="12700" marR="4354195">
              <a:lnSpc>
                <a:spcPct val="110000"/>
              </a:lnSpc>
              <a:spcBef>
                <a:spcPts val="5"/>
              </a:spcBef>
              <a:tabLst>
                <a:tab pos="354965" algn="l"/>
                <a:tab pos="2147570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statements1;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 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else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54965" algn="l"/>
                <a:tab pos="2147570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statements2;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445"/>
              </a:lnSpc>
              <a:spcBef>
                <a:spcPts val="2760"/>
              </a:spcBef>
              <a:tabLst>
                <a:tab pos="354965" algn="l"/>
              </a:tabLst>
            </a:pPr>
            <a:r>
              <a:rPr sz="3100" spc="-50" dirty="0">
                <a:latin typeface="Symbol"/>
                <a:cs typeface="Symbol"/>
              </a:rPr>
              <a:t>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libri"/>
                <a:cs typeface="Calibri"/>
              </a:rPr>
              <a:t>else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if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445"/>
              </a:lnSpc>
              <a:tabLst>
                <a:tab pos="354965" algn="l"/>
              </a:tabLst>
            </a:pPr>
            <a:r>
              <a:rPr sz="3100" spc="-50" dirty="0">
                <a:solidFill>
                  <a:srgbClr val="1313FD"/>
                </a:solidFill>
                <a:latin typeface="Symbol"/>
                <a:cs typeface="Symbol"/>
              </a:rPr>
              <a:t></a:t>
            </a:r>
            <a:r>
              <a:rPr sz="3100" dirty="0">
                <a:solidFill>
                  <a:srgbClr val="1313FD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varname</a:t>
            </a:r>
            <a:r>
              <a:rPr sz="2400" spc="-7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=</a:t>
            </a:r>
            <a:r>
              <a:rPr sz="2400" spc="-8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(condition)?trueVal:falseVal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Calibri"/>
                <a:cs typeface="Calibri"/>
              </a:rPr>
              <a:t>myCar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(ferrari&gt;porche)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“RedFerrari”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“ColPorche”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994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E5314-8ACB-81CD-EFDF-54E5C9D4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E7CF-16C7-1024-E83D-457FD48087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57827AC-4F7E-7E84-2C9B-D571314B310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0C871-5CEE-2D5F-2709-300847006694}"/>
              </a:ext>
            </a:extLst>
          </p:cNvPr>
          <p:cNvSpPr txBox="1"/>
          <p:nvPr/>
        </p:nvSpPr>
        <p:spPr>
          <a:xfrm>
            <a:off x="4396902" y="2206202"/>
            <a:ext cx="7042827" cy="29341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54965" indent="-3422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</a:tabLst>
            </a:pPr>
            <a:r>
              <a:rPr lang="el-GR" sz="2800" dirty="0" err="1">
                <a:solidFill>
                  <a:srgbClr val="1313FD"/>
                </a:solidFill>
                <a:cs typeface="Calibri"/>
              </a:rPr>
              <a:t>break</a:t>
            </a:r>
            <a:r>
              <a:rPr lang="el-GR" sz="2800" spc="-55" dirty="0">
                <a:solidFill>
                  <a:srgbClr val="1313FD"/>
                </a:solidFill>
                <a:cs typeface="Calibri"/>
              </a:rPr>
              <a:t> </a:t>
            </a:r>
            <a:r>
              <a:rPr lang="el-GR" sz="2800" spc="-50" dirty="0">
                <a:cs typeface="Calibri"/>
              </a:rPr>
              <a:t>:</a:t>
            </a:r>
            <a:endParaRPr lang="el-GR" sz="2800" dirty="0"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4380" algn="l"/>
              </a:tabLst>
            </a:pPr>
            <a:r>
              <a:rPr lang="el-GR" sz="2400" spc="-10" dirty="0">
                <a:cs typeface="Calibri"/>
              </a:rPr>
              <a:t>εγκαταλείπει</a:t>
            </a:r>
            <a:r>
              <a:rPr lang="el-GR" sz="2400" spc="-60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την</a:t>
            </a:r>
            <a:r>
              <a:rPr lang="el-GR" sz="2400" spc="-5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εκτέλεση</a:t>
            </a:r>
            <a:r>
              <a:rPr lang="el-GR" sz="2400" spc="-6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του</a:t>
            </a:r>
            <a:r>
              <a:rPr lang="el-GR" sz="2400" spc="-4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βρόχου</a:t>
            </a:r>
            <a:endParaRPr lang="el-GR" sz="2400" dirty="0"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09"/>
              </a:spcBef>
              <a:buFont typeface="Arial"/>
              <a:buChar char="•"/>
              <a:tabLst>
                <a:tab pos="354965" algn="l"/>
              </a:tabLst>
            </a:pPr>
            <a:r>
              <a:rPr lang="el-GR" sz="2800" dirty="0" err="1">
                <a:solidFill>
                  <a:srgbClr val="1313FD"/>
                </a:solidFill>
                <a:cs typeface="Calibri"/>
              </a:rPr>
              <a:t>continue</a:t>
            </a:r>
            <a:r>
              <a:rPr lang="el-GR" sz="2800" spc="-125" dirty="0">
                <a:solidFill>
                  <a:srgbClr val="1313FD"/>
                </a:solidFill>
                <a:cs typeface="Calibri"/>
              </a:rPr>
              <a:t> </a:t>
            </a:r>
            <a:r>
              <a:rPr lang="el-GR" sz="2800" spc="-50" dirty="0">
                <a:cs typeface="Calibri"/>
              </a:rPr>
              <a:t>:</a:t>
            </a:r>
            <a:endParaRPr lang="el-GR" sz="2800" dirty="0"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4380" algn="l"/>
              </a:tabLst>
            </a:pPr>
            <a:r>
              <a:rPr lang="el-GR" sz="2400" spc="-10" dirty="0">
                <a:cs typeface="Calibri"/>
              </a:rPr>
              <a:t>εγκαταλείπει</a:t>
            </a:r>
            <a:r>
              <a:rPr lang="el-GR" sz="2400" spc="-5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την</a:t>
            </a:r>
            <a:r>
              <a:rPr lang="el-GR" sz="2400" spc="-6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απλή</a:t>
            </a:r>
            <a:r>
              <a:rPr lang="el-GR" sz="2400" spc="-5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επανάληψη</a:t>
            </a:r>
            <a:r>
              <a:rPr lang="el-GR" sz="2400" spc="-60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του</a:t>
            </a:r>
            <a:r>
              <a:rPr lang="el-GR" sz="2400" spc="-5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βρόχου</a:t>
            </a:r>
            <a:endParaRPr lang="el-GR" sz="2400" dirty="0">
              <a:cs typeface="Calibri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Παράδειγμα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8E23B-6A5C-E4D5-315F-474ED3ADA9E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911E9A6-F2B3-3917-BA6C-E648BFE871EC}"/>
              </a:ext>
            </a:extLst>
          </p:cNvPr>
          <p:cNvSpPr txBox="1"/>
          <p:nvPr/>
        </p:nvSpPr>
        <p:spPr>
          <a:xfrm>
            <a:off x="961454" y="2262591"/>
            <a:ext cx="2863850" cy="36480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switch</a:t>
            </a:r>
            <a:r>
              <a:rPr sz="2400" spc="-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(expression)</a:t>
            </a:r>
            <a:r>
              <a:rPr sz="2400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case</a:t>
            </a:r>
            <a:r>
              <a:rPr sz="2400" spc="-6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label1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27100" marR="309245">
              <a:lnSpc>
                <a:spcPct val="110000"/>
              </a:lnSpc>
            </a:pP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statements1;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break;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case</a:t>
            </a:r>
            <a:r>
              <a:rPr sz="2400" spc="-7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label2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27100" marR="309245">
              <a:lnSpc>
                <a:spcPct val="110000"/>
              </a:lnSpc>
            </a:pP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statements2;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break;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default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:</a:t>
            </a:r>
            <a:r>
              <a:rPr sz="2400" b="1" spc="-11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statements;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000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F9652-B413-677C-D023-40C2D151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F7C6-D1A1-E5B9-FA9D-8EF774C313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5684C17-67A4-3238-29C5-D31C8E61471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5CF77-709A-AB5B-7C5A-6182ACF13ADB}"/>
              </a:ext>
            </a:extLst>
          </p:cNvPr>
          <p:cNvSpPr txBox="1"/>
          <p:nvPr/>
        </p:nvSpPr>
        <p:spPr>
          <a:xfrm>
            <a:off x="820043" y="1920895"/>
            <a:ext cx="11450337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	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While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Παραδείγματα 8-9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E6F93-DDCF-9B60-F2B4-DC15CFBC826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D0891DC-2069-59B7-74FF-ED5A15E892A3}"/>
              </a:ext>
            </a:extLst>
          </p:cNvPr>
          <p:cNvSpPr txBox="1"/>
          <p:nvPr/>
        </p:nvSpPr>
        <p:spPr>
          <a:xfrm>
            <a:off x="737717" y="3030507"/>
            <a:ext cx="334327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(initial;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condition;</a:t>
            </a:r>
            <a:r>
              <a:rPr sz="2400" b="1" spc="-7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incr)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statements;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(i=0;i&lt;10;i++)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  <a:tab pos="2755900" algn="l"/>
              </a:tabLst>
            </a:pPr>
            <a:r>
              <a:rPr sz="2400" spc="-50" dirty="0">
                <a:latin typeface="Calibri"/>
                <a:cs typeface="Calibri"/>
              </a:rPr>
              <a:t>{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document.write(i)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A992AC-3A78-93CE-8349-03F99E0BFDB0}"/>
              </a:ext>
            </a:extLst>
          </p:cNvPr>
          <p:cNvSpPr txBox="1"/>
          <p:nvPr/>
        </p:nvSpPr>
        <p:spPr>
          <a:xfrm>
            <a:off x="7022937" y="2977197"/>
            <a:ext cx="217614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while</a:t>
            </a:r>
            <a:r>
              <a:rPr sz="2400" b="1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(condition)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</a:t>
            </a:r>
            <a:r>
              <a:rPr sz="2400" b="1" spc="-3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B219B74-8538-6481-29A4-7414C22AB96A}"/>
              </a:ext>
            </a:extLst>
          </p:cNvPr>
          <p:cNvSpPr txBox="1"/>
          <p:nvPr/>
        </p:nvSpPr>
        <p:spPr>
          <a:xfrm>
            <a:off x="7022937" y="4270651"/>
            <a:ext cx="217678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25" dirty="0">
                <a:solidFill>
                  <a:srgbClr val="1313FD"/>
                </a:solidFill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statements;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while</a:t>
            </a:r>
            <a:r>
              <a:rPr sz="2400" b="1" spc="-2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(condition)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8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CD112-9020-D239-76BD-F68AFEA0E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29E4-9178-986C-B440-AA8C0E5836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συναρτήσεων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4D4A422-B894-CFCA-05D1-0068A7E8284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2C0D5-9053-575F-5D1D-20A29E579C7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E503E06-8C50-6875-A2CB-63E7EC99229C}"/>
              </a:ext>
            </a:extLst>
          </p:cNvPr>
          <p:cNvSpPr txBox="1"/>
          <p:nvPr/>
        </p:nvSpPr>
        <p:spPr>
          <a:xfrm>
            <a:off x="611072" y="2069189"/>
            <a:ext cx="3200400" cy="4788811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function</a:t>
            </a:r>
            <a:r>
              <a:rPr sz="2400" b="1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mfun(arg1,arg2)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354965" algn="l"/>
                <a:tab pos="2062480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statements;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noarg()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43840" algn="l"/>
              </a:tabLst>
            </a:pPr>
            <a:r>
              <a:rPr sz="2400" spc="-50" dirty="0">
                <a:latin typeface="Calibri"/>
                <a:cs typeface="Calibri"/>
              </a:rPr>
              <a:t>{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document.write(15)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print(msg)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3840" algn="l"/>
              </a:tabLst>
            </a:pPr>
            <a:r>
              <a:rPr sz="2400" spc="-50" dirty="0">
                <a:latin typeface="Calibri"/>
                <a:cs typeface="Calibri"/>
              </a:rPr>
              <a:t>{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document.write(msg)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sum(a,</a:t>
            </a:r>
            <a:r>
              <a:rPr sz="2400" spc="-25" dirty="0">
                <a:latin typeface="Calibri"/>
                <a:cs typeface="Calibri"/>
              </a:rPr>
              <a:t> b)</a:t>
            </a:r>
            <a:endParaRPr sz="2400" dirty="0">
              <a:latin typeface="Calibri"/>
              <a:cs typeface="Calibri"/>
            </a:endParaRPr>
          </a:p>
          <a:p>
            <a:pPr marL="355600" marR="1254760" indent="-343535">
              <a:lnSpc>
                <a:spcPct val="110000"/>
              </a:lnSpc>
              <a:tabLst>
                <a:tab pos="354965" algn="l"/>
                <a:tab pos="1841500" algn="l"/>
              </a:tabLst>
            </a:pPr>
            <a:r>
              <a:rPr sz="2400" spc="-50" dirty="0">
                <a:latin typeface="Calibri"/>
                <a:cs typeface="Calibri"/>
              </a:rPr>
              <a:t>{</a:t>
            </a:r>
            <a:r>
              <a:rPr sz="2400" dirty="0">
                <a:latin typeface="Calibri"/>
                <a:cs typeface="Calibri"/>
              </a:rPr>
              <a:t>	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b </a:t>
            </a:r>
            <a:r>
              <a:rPr sz="2400" dirty="0">
                <a:latin typeface="Calibri"/>
                <a:cs typeface="Calibri"/>
              </a:rPr>
              <a:t>return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63A2AB1-ED1C-0928-86C9-1D068630B379}"/>
              </a:ext>
            </a:extLst>
          </p:cNvPr>
          <p:cNvSpPr txBox="1"/>
          <p:nvPr/>
        </p:nvSpPr>
        <p:spPr>
          <a:xfrm>
            <a:off x="5772897" y="2213772"/>
            <a:ext cx="3400425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noarg()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9220"/>
              </a:lnSpc>
              <a:spcBef>
                <a:spcPts val="1000"/>
              </a:spcBef>
            </a:pPr>
            <a:r>
              <a:rPr sz="3200" spc="-10" dirty="0">
                <a:latin typeface="Calibri"/>
                <a:cs typeface="Calibri"/>
              </a:rPr>
              <a:t>print(“Hello”) </a:t>
            </a:r>
            <a:r>
              <a:rPr sz="3200" dirty="0">
                <a:latin typeface="Calibri"/>
                <a:cs typeface="Calibri"/>
              </a:rPr>
              <a:t>mySum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sum(23,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7) </a:t>
            </a:r>
            <a:r>
              <a:rPr sz="3200" dirty="0">
                <a:latin typeface="Calibri"/>
                <a:cs typeface="Calibri"/>
              </a:rPr>
              <a:t>alert(“This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alert”)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659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C418-884C-4E4F-5203-BCBDA9CE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701F-B420-1090-BA62-D3B1F375C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34AF42E-666D-4ABC-31C3-AF97F81D2B9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927B4-4C25-915A-9239-C4594EA12CF6}"/>
              </a:ext>
            </a:extLst>
          </p:cNvPr>
          <p:cNvSpPr txBox="1"/>
          <p:nvPr/>
        </p:nvSpPr>
        <p:spPr>
          <a:xfrm>
            <a:off x="820043" y="1920895"/>
            <a:ext cx="11450337" cy="54014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	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			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While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Παραδείγματα 8-9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78452-5E8F-498E-C1A2-A02BCF37C68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763DE27-6E94-BFAF-28D9-03A424951335}"/>
              </a:ext>
            </a:extLst>
          </p:cNvPr>
          <p:cNvSpPr txBox="1"/>
          <p:nvPr/>
        </p:nvSpPr>
        <p:spPr>
          <a:xfrm>
            <a:off x="737717" y="3030507"/>
            <a:ext cx="3343275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(initial;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condition;</a:t>
            </a:r>
            <a:r>
              <a:rPr sz="2400" b="1" spc="-7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incr)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statements;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(i=0;i&lt;10;i++)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  <a:tab pos="2755900" algn="l"/>
              </a:tabLst>
            </a:pPr>
            <a:r>
              <a:rPr sz="2400" spc="-50" dirty="0">
                <a:latin typeface="Calibri"/>
                <a:cs typeface="Calibri"/>
              </a:rPr>
              <a:t>{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document.write(i)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F047440-8EEA-8E86-CE2E-05DC7BD0222C}"/>
              </a:ext>
            </a:extLst>
          </p:cNvPr>
          <p:cNvSpPr txBox="1"/>
          <p:nvPr/>
        </p:nvSpPr>
        <p:spPr>
          <a:xfrm>
            <a:off x="7022937" y="2977197"/>
            <a:ext cx="217614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while</a:t>
            </a:r>
            <a:r>
              <a:rPr sz="2400" b="1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(condition)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</a:t>
            </a:r>
            <a:r>
              <a:rPr sz="2400" b="1" spc="-3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9CE3764-D9CE-F4C9-F8F1-6D7CBF6311E1}"/>
              </a:ext>
            </a:extLst>
          </p:cNvPr>
          <p:cNvSpPr txBox="1"/>
          <p:nvPr/>
        </p:nvSpPr>
        <p:spPr>
          <a:xfrm>
            <a:off x="7022937" y="4270651"/>
            <a:ext cx="2176780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25" dirty="0">
                <a:solidFill>
                  <a:srgbClr val="1313FD"/>
                </a:solidFill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tabLst>
                <a:tab pos="354965" algn="l"/>
              </a:tabLst>
            </a:pP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1313FD"/>
                </a:solidFill>
                <a:latin typeface="Calibri"/>
                <a:cs typeface="Calibri"/>
              </a:rPr>
              <a:t>statements; </a:t>
            </a:r>
            <a:r>
              <a:rPr sz="2400" b="1" spc="-50" dirty="0">
                <a:solidFill>
                  <a:srgbClr val="1313FD"/>
                </a:solidFill>
                <a:latin typeface="Calibri"/>
                <a:cs typeface="Calibri"/>
              </a:rPr>
              <a:t>} </a:t>
            </a:r>
            <a:r>
              <a:rPr sz="2400" b="1" dirty="0">
                <a:solidFill>
                  <a:srgbClr val="1313FD"/>
                </a:solidFill>
                <a:latin typeface="Calibri"/>
                <a:cs typeface="Calibri"/>
              </a:rPr>
              <a:t>while</a:t>
            </a:r>
            <a:r>
              <a:rPr sz="2400" b="1" spc="-2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313FD"/>
                </a:solidFill>
                <a:latin typeface="Calibri"/>
                <a:cs typeface="Calibri"/>
              </a:rPr>
              <a:t>(condition)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359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4866B-FD0C-4934-6D76-04900FF9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D8DA-0C75-E710-2F99-08E585E5B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Πίνακες ή Διατάξεις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A5BE4A3-A1E8-71AF-0259-DCFC8723D2E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5AEB-055A-3D5B-9FD7-0D6E88141C80}"/>
              </a:ext>
            </a:extLst>
          </p:cNvPr>
          <p:cNvSpPr txBox="1"/>
          <p:nvPr/>
        </p:nvSpPr>
        <p:spPr>
          <a:xfrm>
            <a:off x="226656" y="2005796"/>
            <a:ext cx="11450337" cy="5511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arrayname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new Array (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στοιχείο1, στοιχείο2, ..., στοιχείο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people = new Array(“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Νίκος”, “Μαρία”, “Κώστας”);	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Αποθηκεύουν σύνολο τιμών στην ίδια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μεταλητή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τιμή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στοιχείο πίνακα  καταλαμβάνει συγκεκριμένη θέση  συμβολίζεται με συγκεκριμένο δείκτη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να καλέσω στοιχείο πίνακα  πίνακας [δείκτη]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spc="-10" dirty="0" err="1">
                <a:solidFill>
                  <a:srgbClr val="000099"/>
                </a:solidFill>
                <a:cs typeface="Calibri"/>
              </a:rPr>
              <a:t>document.write</a:t>
            </a:r>
            <a:r>
              <a:rPr lang="en-US" sz="2400" spc="-10" dirty="0">
                <a:solidFill>
                  <a:srgbClr val="000099"/>
                </a:solidFill>
                <a:cs typeface="Calibri"/>
              </a:rPr>
              <a:t>(people[1]); </a:t>
            </a:r>
            <a:r>
              <a:rPr lang="en-US" sz="2400" dirty="0">
                <a:solidFill>
                  <a:srgbClr val="000099"/>
                </a:solidFill>
                <a:cs typeface="Calibri"/>
              </a:rPr>
              <a:t>people[2]</a:t>
            </a:r>
            <a:r>
              <a:rPr lang="en-US" sz="2400" spc="-20" dirty="0">
                <a:solidFill>
                  <a:srgbClr val="000099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0099"/>
                </a:solidFill>
                <a:cs typeface="Calibri"/>
              </a:rPr>
              <a:t>=</a:t>
            </a:r>
            <a:r>
              <a:rPr lang="en-US" sz="2400" spc="-15" dirty="0">
                <a:solidFill>
                  <a:srgbClr val="000099"/>
                </a:solidFill>
                <a:cs typeface="Calibri"/>
              </a:rPr>
              <a:t> </a:t>
            </a:r>
            <a:r>
              <a:rPr lang="en-US" sz="2400" spc="-10" dirty="0">
                <a:solidFill>
                  <a:srgbClr val="000099"/>
                </a:solidFill>
                <a:cs typeface="Calibri"/>
              </a:rPr>
              <a:t>people[0];</a:t>
            </a:r>
            <a:endParaRPr lang="en-US" sz="2400" dirty="0">
              <a:cs typeface="Calibri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cs typeface="Calibri"/>
              </a:rPr>
              <a:t>//Θα</a:t>
            </a:r>
            <a:r>
              <a:rPr lang="el-GR" sz="2400" spc="-3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τυπώσει</a:t>
            </a:r>
            <a:r>
              <a:rPr lang="el-GR" sz="2400" spc="-3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‘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Μαρία</a:t>
            </a:r>
            <a:r>
              <a:rPr lang="el-GR" sz="2400" spc="-10" dirty="0">
                <a:cs typeface="Calibri"/>
              </a:rPr>
              <a:t>’              ; </a:t>
            </a:r>
            <a:r>
              <a:rPr lang="el-GR" sz="2400" dirty="0">
                <a:cs typeface="Calibri"/>
              </a:rPr>
              <a:t>//</a:t>
            </a:r>
            <a:r>
              <a:rPr lang="el-GR" sz="2400" spc="-2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Θα</a:t>
            </a:r>
            <a:r>
              <a:rPr lang="el-GR" sz="2400" spc="-25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καταχωρήσει</a:t>
            </a:r>
            <a:r>
              <a:rPr lang="el-GR" sz="2400" spc="-4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‘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Νίκος</a:t>
            </a:r>
            <a:r>
              <a:rPr lang="el-GR" sz="2400" dirty="0">
                <a:cs typeface="Calibri"/>
              </a:rPr>
              <a:t>’</a:t>
            </a:r>
            <a:r>
              <a:rPr lang="el-GR" sz="2400" spc="-4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στη</a:t>
            </a:r>
            <a:r>
              <a:rPr lang="el-GR" sz="2400" spc="-30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θέση</a:t>
            </a:r>
            <a:r>
              <a:rPr lang="el-GR" sz="2400" spc="-35" dirty="0">
                <a:cs typeface="Calibri"/>
              </a:rPr>
              <a:t> </a:t>
            </a:r>
            <a:r>
              <a:rPr lang="el-GR" sz="2400" dirty="0">
                <a:cs typeface="Calibri"/>
              </a:rPr>
              <a:t>του</a:t>
            </a:r>
            <a:r>
              <a:rPr lang="el-GR" sz="2400" spc="-30" dirty="0">
                <a:cs typeface="Calibri"/>
              </a:rPr>
              <a:t> </a:t>
            </a:r>
            <a:r>
              <a:rPr lang="el-GR" sz="2400" spc="-10" dirty="0">
                <a:cs typeface="Calibri"/>
              </a:rPr>
              <a:t>‘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Κώστας</a:t>
            </a:r>
            <a:r>
              <a:rPr lang="el-GR" sz="2400" spc="-10" dirty="0">
                <a:cs typeface="Calibri"/>
              </a:rPr>
              <a:t>’</a:t>
            </a:r>
            <a:endParaRPr lang="el-GR" sz="2400" dirty="0">
              <a:cs typeface="Calibri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cs typeface="Calibri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08C9A-7235-BC81-E718-198C2ABB1E9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85B7-B2C6-0567-D52B-B62B2E7E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FADB-DFD8-7925-46A3-A2A9DF81D4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Ιστοσελίδες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11C26FC-2C36-692D-A350-AF904E044F7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646BF-4E1D-D4BD-24A0-8F68D2A4A687}"/>
              </a:ext>
            </a:extLst>
          </p:cNvPr>
          <p:cNvSpPr txBox="1"/>
          <p:nvPr/>
        </p:nvSpPr>
        <p:spPr>
          <a:xfrm>
            <a:off x="415061" y="1994951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Κατάλληλη τεχνολογία όταν: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Ελέγχεται η είσοδος του χρήστη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Απαιτούνται πολύπλοκες λειτουργίες στον πελάτη (πχ.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διάδραση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Ταχύτερες εφαρμογές λόγω τοπικής εκτέλεσης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 εκτέλεσης χωρίς συνεχή σύνδεση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Δυνατότητες, ευελιξία, ευχρηστία και καλαισθησία ιστοσελίδων</a:t>
            </a: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F9FDD-B821-DC6E-E10D-A36534C8EB0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50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A2F9-D5D8-90DB-ADC2-BC36864E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584-7AC3-8482-9928-66D195A4C2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στοιχείων μετά την εκτέλεση- ορισμό πίνακα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B4B0A02-64E3-D5DC-85C2-A4EF1325A26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6A0F8C-E82F-D8AF-7DB6-148F4B584000}"/>
              </a:ext>
            </a:extLst>
          </p:cNvPr>
          <p:cNvSpPr txBox="1"/>
          <p:nvPr/>
        </p:nvSpPr>
        <p:spPr>
          <a:xfrm>
            <a:off x="226656" y="2005796"/>
            <a:ext cx="11450337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στοιχεία ενός πίνακα δεν δίνονται απαραίτητα κατά τον ορισμό του πίνακα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Ορισμός πίνακα με δέσμευση χώρου 4 στοιχείων: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 students = new Array(4);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Ορισμός πίνακα με απροσδιόριστο μελλοντικό πλήθος στοιχείων: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var students = new Array();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students[0] = “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Δήμητρα”	//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 στοιχεία δίνονται αργότερα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students[1] = “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Πέτρος”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students[2] = “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Δανάη”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document.write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Πλήθος = ” +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students.length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); //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Θα 	τυπώσει ‘3’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BC68E-C290-A75E-FE3D-208B787D0F1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48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F316-1E6E-5EB5-3584-67B90B6D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4156-ACE1-A322-B517-52D8802C7A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34DC9A4-F607-9745-D020-1C02592FE72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799DA-F8D8-A180-913B-6682EB4E29A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C0C231F-B896-AD72-F1D1-C2DC53F34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03998"/>
              </p:ext>
            </p:extLst>
          </p:nvPr>
        </p:nvGraphicFramePr>
        <p:xfrm>
          <a:off x="658368" y="2198494"/>
          <a:ext cx="10282901" cy="4340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1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Μέθοδος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1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concat()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Συνενώνει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στοιχεία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περισσότερων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πινάκων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νέο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17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join()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360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Δημιουργεί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μια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συμβολοσειρά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που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περιέχει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όλα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στοιχεία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πίνακα,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χωρίζοντάς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διαχωριστικό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7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sort()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Ταξινομεί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αλφαβητικά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στοιχεία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39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reverse()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48005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Αντιστρέφει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σειρά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στοιχείων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(το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πρώτο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τελευταίο,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δεύτερο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προ-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τελευταίο,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κοκ)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81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pop()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Αφαιρεί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τελευταίο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στοιχείο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επιστρέφει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διαγραμμένο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στοιχείο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394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push()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17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Προσθέτει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στοιχείο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τέλος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επιστρέφει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νέο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μέγεθος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07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81927-161D-728E-49AE-48F4E2C6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D1C4-519F-5B6F-230D-FF30780EE9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5CD84E2-CBF7-9C75-49A4-00EEA882C93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49CFE-301D-4763-1105-B343319A475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A578909-C482-B728-266B-DF4680C72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54518"/>
              </p:ext>
            </p:extLst>
          </p:nvPr>
        </p:nvGraphicFramePr>
        <p:xfrm>
          <a:off x="512379" y="2571250"/>
          <a:ext cx="8507095" cy="341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39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Μέθοδος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shift()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Αφαιρεί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πρώτο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στοιχείο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το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διαγραμμένο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στοιχείο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unshift()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549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Προσθέτει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στοιχείο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στην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αρχή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επιστρέφει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νέο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μέγεθος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slice()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32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Εξάγει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συγκεκριμένο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τμήμα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ενός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το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τμήμα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αυτό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ως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νέο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splice()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1498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Διαγράφει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στοιχεία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αντικαθιστά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στοιχεία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σε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πίνακα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08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0AC8-9EF2-B908-6D5C-0B36F281C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2B46-4B29-02A1-0D8B-A42E234C85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 Objects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534888C-6768-2132-785B-34F95D3C0F1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86677-6BD1-C49F-BEC4-2CA5509D8CE7}"/>
              </a:ext>
            </a:extLst>
          </p:cNvPr>
          <p:cNvSpPr txBox="1"/>
          <p:nvPr/>
        </p:nvSpPr>
        <p:spPr>
          <a:xfrm>
            <a:off x="226656" y="2005796"/>
            <a:ext cx="11450337" cy="3985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Υπάρχουν διάφοροι τύποι αντικειμένων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Εγγενή της γλώσσας (π.χ.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Math, Date, String, Array)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 objects (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π.χ.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Window, Navigator, History)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 DOM objects (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π.χ.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Document, Elements, 	Attributes, Events)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 objects (form, canvas, image, table, anchors)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16FD7-493A-2263-9FA6-CB6D03C783A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14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52A0-655B-6A56-AF12-BD87383E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9A78-C459-6204-04FA-2221B8463A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 Objects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A83E10C-3ADD-468B-78CE-6E78F0517A5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04C34-2950-91C0-5566-07F2CFEA1E40}"/>
              </a:ext>
            </a:extLst>
          </p:cNvPr>
          <p:cNvSpPr txBox="1"/>
          <p:nvPr/>
        </p:nvSpPr>
        <p:spPr>
          <a:xfrm>
            <a:off x="226656" y="2005796"/>
            <a:ext cx="11450337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User-defined objects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 αντικείμενα έχουν: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Ιδιότητες :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objectName.propertyName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Μεθόδους :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objectName.methodName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F0C5D-BF56-5340-E3F1-292336EC17D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18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0CDC1-AC0E-3B7B-1F4D-FD935BDDB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505-0434-2D37-F6E3-871FEB11A6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User-defined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7A3973F-716B-7D20-AB7E-EA6FF3F2C56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D9704-25D9-F7D5-76B2-2359C4411B1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237816D-3D43-F2F7-D6EA-F17E32563A8B}"/>
              </a:ext>
            </a:extLst>
          </p:cNvPr>
          <p:cNvSpPr txBox="1"/>
          <p:nvPr/>
        </p:nvSpPr>
        <p:spPr>
          <a:xfrm>
            <a:off x="712457" y="2261347"/>
            <a:ext cx="7244715" cy="43620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20000"/>
              </a:lnSpc>
              <a:spcBef>
                <a:spcPts val="95"/>
              </a:spcBef>
            </a:pPr>
            <a:r>
              <a:rPr sz="3000" dirty="0">
                <a:latin typeface="Calibri"/>
                <a:cs typeface="Calibri"/>
              </a:rPr>
              <a:t>Απ’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ευθείας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δημιουργία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ενός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αντικειμένου: </a:t>
            </a:r>
            <a:r>
              <a:rPr sz="3000" spc="-10" dirty="0">
                <a:solidFill>
                  <a:srgbClr val="1313FD"/>
                </a:solidFill>
                <a:latin typeface="Calibri"/>
                <a:cs typeface="Calibri"/>
              </a:rPr>
              <a:t>person=new</a:t>
            </a:r>
            <a:r>
              <a:rPr sz="3000" spc="-10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313FD"/>
                </a:solidFill>
                <a:latin typeface="Calibri"/>
                <a:cs typeface="Calibri"/>
              </a:rPr>
              <a:t>Object(); person.firstname="John"; person.lastname="Doe";</a:t>
            </a:r>
            <a:endParaRPr sz="3000" dirty="0">
              <a:latin typeface="Calibri"/>
              <a:cs typeface="Calibri"/>
            </a:endParaRPr>
          </a:p>
          <a:p>
            <a:pPr marL="12700" marR="3116580" indent="91440">
              <a:lnSpc>
                <a:spcPct val="120000"/>
              </a:lnSpc>
            </a:pPr>
            <a:r>
              <a:rPr sz="3000" spc="-10" dirty="0">
                <a:solidFill>
                  <a:srgbClr val="1313FD"/>
                </a:solidFill>
                <a:latin typeface="Calibri"/>
                <a:cs typeface="Calibri"/>
              </a:rPr>
              <a:t>person.age=50; person.eyecolor="blue"; </a:t>
            </a:r>
            <a:r>
              <a:rPr sz="3000" spc="-50" dirty="0">
                <a:latin typeface="Calibri"/>
                <a:cs typeface="Calibri"/>
              </a:rPr>
              <a:t>ή</a:t>
            </a:r>
            <a:endParaRPr sz="3000" dirty="0">
              <a:latin typeface="Calibri"/>
              <a:cs typeface="Calibri"/>
            </a:endParaRPr>
          </a:p>
          <a:p>
            <a:pPr marL="12700" marR="52069">
              <a:lnSpc>
                <a:spcPct val="100000"/>
              </a:lnSpc>
              <a:spcBef>
                <a:spcPts val="770"/>
              </a:spcBef>
            </a:pPr>
            <a:r>
              <a:rPr sz="3000" spc="-20" dirty="0">
                <a:solidFill>
                  <a:srgbClr val="1313FD"/>
                </a:solidFill>
                <a:latin typeface="Calibri"/>
                <a:cs typeface="Calibri"/>
              </a:rPr>
              <a:t>person={firstname:"John",</a:t>
            </a:r>
            <a:r>
              <a:rPr sz="3000" spc="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313FD"/>
                </a:solidFill>
                <a:latin typeface="Calibri"/>
                <a:cs typeface="Calibri"/>
              </a:rPr>
              <a:t>lastname:"Doe", </a:t>
            </a:r>
            <a:r>
              <a:rPr sz="3000" dirty="0">
                <a:solidFill>
                  <a:srgbClr val="1313FD"/>
                </a:solidFill>
                <a:latin typeface="Calibri"/>
                <a:cs typeface="Calibri"/>
              </a:rPr>
              <a:t>age:50,</a:t>
            </a:r>
            <a:r>
              <a:rPr sz="3000" spc="-7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313FD"/>
                </a:solidFill>
                <a:latin typeface="Calibri"/>
                <a:cs typeface="Calibri"/>
              </a:rPr>
              <a:t>eyecolor:"blue"};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013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4979-A516-FB56-3243-61DD3FAF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962B-3C85-A2EF-9233-C3645D76E2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User-defined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63661D9-E8BC-34E8-AE90-C509C4C045C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8876A-2225-FC27-6A7B-CB8A9A8409F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9D40B33-E6EB-247A-501F-3026D85186AB}"/>
              </a:ext>
            </a:extLst>
          </p:cNvPr>
          <p:cNvSpPr txBox="1"/>
          <p:nvPr/>
        </p:nvSpPr>
        <p:spPr>
          <a:xfrm>
            <a:off x="539496" y="1849760"/>
            <a:ext cx="8001000" cy="48717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dirty="0">
                <a:latin typeface="Calibri"/>
                <a:cs typeface="Calibri"/>
              </a:rPr>
              <a:t>Με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χρήση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ενός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κατασκευαστή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αντικειμένων:</a:t>
            </a:r>
            <a:endParaRPr sz="3200" dirty="0">
              <a:latin typeface="Calibri"/>
              <a:cs typeface="Calibri"/>
            </a:endParaRPr>
          </a:p>
          <a:p>
            <a:pPr marL="927100" marR="572770" indent="-915035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solidFill>
                  <a:srgbClr val="1313FD"/>
                </a:solidFill>
                <a:latin typeface="Calibri"/>
                <a:cs typeface="Calibri"/>
              </a:rPr>
              <a:t>function</a:t>
            </a:r>
            <a:r>
              <a:rPr sz="2800" spc="-1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person(firstname,lastname,age,eyecolor)</a:t>
            </a:r>
            <a:r>
              <a:rPr sz="2800" spc="-11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1313FD"/>
                </a:solidFill>
                <a:latin typeface="Calibri"/>
                <a:cs typeface="Calibri"/>
              </a:rPr>
              <a:t>{ </a:t>
            </a: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this.firstname=firstname; this.lastname=lastname;</a:t>
            </a:r>
            <a:endParaRPr sz="2800" dirty="0">
              <a:latin typeface="Calibri"/>
              <a:cs typeface="Calibri"/>
            </a:endParaRPr>
          </a:p>
          <a:p>
            <a:pPr marL="927100" marR="3707765">
              <a:lnSpc>
                <a:spcPct val="100000"/>
              </a:lnSpc>
            </a:pP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this.age=age; this.eyecolor=eyecolor;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dirty="0">
                <a:latin typeface="Calibri"/>
                <a:cs typeface="Calibri"/>
              </a:rPr>
              <a:t>Δημιουργία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στιγμιότυπων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αντικειμένων:</a:t>
            </a:r>
            <a:endParaRPr sz="3200" dirty="0">
              <a:latin typeface="Calibri"/>
              <a:cs typeface="Calibri"/>
            </a:endParaRPr>
          </a:p>
          <a:p>
            <a:pPr marL="93345" marR="5080">
              <a:lnSpc>
                <a:spcPct val="120000"/>
              </a:lnSpc>
              <a:spcBef>
                <a:spcPts val="20"/>
              </a:spcBef>
            </a:pPr>
            <a:r>
              <a:rPr sz="2800" dirty="0">
                <a:solidFill>
                  <a:srgbClr val="1313FD"/>
                </a:solidFill>
                <a:latin typeface="Calibri"/>
                <a:cs typeface="Calibri"/>
              </a:rPr>
              <a:t>var</a:t>
            </a:r>
            <a:r>
              <a:rPr sz="2800" spc="-6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3FD"/>
                </a:solidFill>
                <a:latin typeface="Calibri"/>
                <a:cs typeface="Calibri"/>
              </a:rPr>
              <a:t>myFather=new</a:t>
            </a:r>
            <a:r>
              <a:rPr sz="2800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person("John","Doe",50,"blue"); </a:t>
            </a:r>
            <a:r>
              <a:rPr sz="2800" dirty="0">
                <a:solidFill>
                  <a:srgbClr val="1313FD"/>
                </a:solidFill>
                <a:latin typeface="Calibri"/>
                <a:cs typeface="Calibri"/>
              </a:rPr>
              <a:t>var</a:t>
            </a:r>
            <a:r>
              <a:rPr sz="2800" spc="-10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myMother=new</a:t>
            </a:r>
            <a:r>
              <a:rPr sz="2800" spc="-6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Calibri"/>
                <a:cs typeface="Calibri"/>
              </a:rPr>
              <a:t>person("Sally","Rally",48,"green");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18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E9C9-455F-6685-DBF6-B4B7EBF52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BD8F-91C9-9126-77A9-25AA8409F7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μεθόδων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774DB10-8874-A786-F2D4-063DF6AE9E3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45BAE-EEC2-698D-DED0-BB800763DEE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52AA0E6-4DD0-5FD7-6795-8B3DE97D01A5}"/>
              </a:ext>
            </a:extLst>
          </p:cNvPr>
          <p:cNvSpPr txBox="1"/>
          <p:nvPr/>
        </p:nvSpPr>
        <p:spPr>
          <a:xfrm>
            <a:off x="392176" y="2120862"/>
            <a:ext cx="8148320" cy="4600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0" marR="682625" indent="-915035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function</a:t>
            </a:r>
            <a:r>
              <a:rPr sz="2400" spc="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person(firstname,lastname,age,eyecolor)</a:t>
            </a:r>
            <a:r>
              <a:rPr sz="2400" spc="1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{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this.firstname=firstname; this.lastname=lastname;</a:t>
            </a:r>
            <a:endParaRPr sz="2400" dirty="0">
              <a:latin typeface="Calibri"/>
              <a:cs typeface="Calibri"/>
            </a:endParaRPr>
          </a:p>
          <a:p>
            <a:pPr marL="965200" marR="3816985">
              <a:lnSpc>
                <a:spcPct val="100000"/>
              </a:lnSpc>
            </a:pP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this.age=age; this.eyecolor=eyecolor;</a:t>
            </a:r>
            <a:endParaRPr sz="2400" dirty="0">
              <a:latin typeface="Calibri"/>
              <a:cs typeface="Calibri"/>
            </a:endParaRPr>
          </a:p>
          <a:p>
            <a:pPr marL="965200" marR="2282825">
              <a:lnSpc>
                <a:spcPct val="100000"/>
              </a:lnSpc>
              <a:spcBef>
                <a:spcPts val="3365"/>
              </a:spcBef>
            </a:pP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this.changeLname=changeLname; </a:t>
            </a: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function</a:t>
            </a:r>
            <a:r>
              <a:rPr sz="2400" spc="-11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changeLname(name)</a:t>
            </a:r>
            <a:endParaRPr sz="2400" dirty="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</a:pP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endParaRPr sz="2400" dirty="0">
              <a:latin typeface="Calibri"/>
              <a:cs typeface="Calibri"/>
            </a:endParaRPr>
          </a:p>
          <a:p>
            <a:pPr marL="1879600">
              <a:lnSpc>
                <a:spcPct val="100000"/>
              </a:lnSpc>
            </a:pP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this.lastname=name;</a:t>
            </a:r>
            <a:endParaRPr sz="2400" dirty="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</a:pP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Παράδειγμα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κλήσης: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myMother.changeLname("Doe");</a:t>
            </a:r>
            <a:r>
              <a:rPr sz="2400" spc="-15" baseline="-16203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2400" baseline="-1620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46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8CFE0-0830-6FAF-71CD-731C56F85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6AB7-C07B-7A35-6AF9-7BC9F616FD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Διάσχιση ιδιοτήτων ενός αντικειμένου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ACB1068-BE3B-2C88-DB7B-C6D3BC4D5A7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1E978-FFC4-7B76-5656-C9097F09B69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11B3FD6-1397-24D9-1391-4F54AECBFB31}"/>
              </a:ext>
            </a:extLst>
          </p:cNvPr>
          <p:cNvSpPr txBox="1"/>
          <p:nvPr/>
        </p:nvSpPr>
        <p:spPr>
          <a:xfrm>
            <a:off x="772423" y="2504694"/>
            <a:ext cx="8052434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Με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χρήση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ενός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for-</a:t>
            </a:r>
            <a:r>
              <a:rPr sz="3200" spc="-20" dirty="0">
                <a:latin typeface="Calibri"/>
                <a:cs typeface="Calibri"/>
              </a:rPr>
              <a:t>loop: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1535"/>
              </a:spcBef>
            </a:pP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var</a:t>
            </a:r>
            <a:r>
              <a:rPr sz="3200" spc="-6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313FD"/>
                </a:solidFill>
                <a:latin typeface="Calibri"/>
                <a:cs typeface="Calibri"/>
              </a:rPr>
              <a:t>person={fname:"John",lname:"Doe",age:25}; </a:t>
            </a: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for</a:t>
            </a:r>
            <a:r>
              <a:rPr sz="3200" spc="-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(x</a:t>
            </a:r>
            <a:r>
              <a:rPr sz="3200" spc="-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in</a:t>
            </a:r>
            <a:r>
              <a:rPr sz="3200" spc="-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person)</a:t>
            </a:r>
            <a:r>
              <a:rPr sz="3200" spc="-5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1313FD"/>
                </a:solidFill>
                <a:latin typeface="Calibri"/>
                <a:cs typeface="Calibri"/>
              </a:rPr>
              <a:t>{</a:t>
            </a:r>
            <a:endParaRPr sz="32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txt=txt</a:t>
            </a:r>
            <a:r>
              <a:rPr sz="3200" spc="-3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313FD"/>
                </a:solidFill>
                <a:latin typeface="Calibri"/>
                <a:cs typeface="Calibri"/>
              </a:rPr>
              <a:t>+</a:t>
            </a:r>
            <a:r>
              <a:rPr sz="3200" spc="-4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313FD"/>
                </a:solidFill>
                <a:latin typeface="Calibri"/>
                <a:cs typeface="Calibri"/>
              </a:rPr>
              <a:t>person[x];</a:t>
            </a:r>
            <a:endParaRPr sz="32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3200" spc="-50" dirty="0">
                <a:solidFill>
                  <a:srgbClr val="1313FD"/>
                </a:solidFill>
                <a:latin typeface="Calibri"/>
                <a:cs typeface="Calibri"/>
              </a:rPr>
              <a:t>}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490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10B9-46DF-9B63-C670-4F789EAA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6D6A-08EA-C107-5AD5-6D37882E3E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D75B2AB-D4CC-4581-F87E-C72B1333B01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2F3F7-F28A-4FE4-4D2D-8D2E668DAA22}"/>
              </a:ext>
            </a:extLst>
          </p:cNvPr>
          <p:cNvSpPr txBox="1"/>
          <p:nvPr/>
        </p:nvSpPr>
        <p:spPr>
          <a:xfrm>
            <a:off x="283282" y="2023994"/>
            <a:ext cx="11450337" cy="3985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διαθέτει ιδιότητες και μεθόδους που χρησιμοποιούνται για μαθηματικούς υπολογισμούς, π.χ. για να υπολογίσουμε την τετραγωνική ρίζα ενός αριθμού ή ένα εκθετικό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ιδιότητες του αντικειμένου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αποτελούν κάποιες προκαθορισμένες μαθηματικές τιμές, π.χ.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document.write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// Τυπώνει τη σταθερά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(≈2.7118 )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document.write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Math.PI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// Τυπώνει την τιμή του π (≈ 3.14159 )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document.write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(2)); // Τυπώνει (≈ 1.414 )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ABB46-4B84-4EA5-DA45-5416834F4FB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9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5F470-E4C6-9130-A4DF-B3A72518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C71D-00D5-D213-D572-A8B0DE9399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Ιστοσελίδες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2695366-F148-D071-5CAF-D19509D3D38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D92BE-3BB1-CDDC-BF0D-A6AE27BA814E}"/>
              </a:ext>
            </a:extLst>
          </p:cNvPr>
          <p:cNvSpPr txBox="1"/>
          <p:nvPr/>
        </p:nvSpPr>
        <p:spPr>
          <a:xfrm>
            <a:off x="415061" y="1994951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 κώδικας είναι ορατός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Έλλειψη πρόσβασης σε τοπικό σύστημα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(πλην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 τρέχουν σε όλους τους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3B670-E652-688D-AB38-B8B089B289D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CD6FC9B5-7B0C-6F05-EFC8-7BD2FBF5A0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2087" y="4745876"/>
            <a:ext cx="4712677" cy="21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2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0D5D-DB68-B2DF-C164-53C7F4EC4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BAC8-3BC2-1A4C-9F6F-51CF9C77E7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ACD4368-6E12-CAE3-32E4-BBC1853B003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4BFB4-D775-B337-799E-5132540CD24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50</a:t>
            </a:fld>
            <a:endParaRPr lang="en-US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8886F7AE-437C-7880-4479-1423FB329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89039"/>
              </p:ext>
            </p:extLst>
          </p:nvPr>
        </p:nvGraphicFramePr>
        <p:xfrm>
          <a:off x="1513490" y="2212544"/>
          <a:ext cx="7435850" cy="4508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53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Μέθοδος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abs(x)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Υπολογίζει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απόλυτη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τιμή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exp(x)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Υπολογίζει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e^x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52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log(x)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Υπολογίζει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φυσικό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λογάριθμο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sqrt(x)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Υπολογίζει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τετραγωνική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ρίζα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round(x)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ακέραιο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πλησιέστερο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στον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floor(x)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αμέσως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μικρότερο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ακέραιο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0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ceil(x)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αμέσως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μεγαλύτερο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ακέραιο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max(x,</a:t>
                      </a:r>
                      <a:r>
                        <a:rPr sz="20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μεγαλύτερο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αριθμό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x,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min(x,</a:t>
                      </a:r>
                      <a:r>
                        <a:rPr sz="20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τον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μικρότερο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αριθμό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τους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x,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0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pow(x,</a:t>
                      </a:r>
                      <a:r>
                        <a:rPr sz="20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y)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Υπολογίζει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x^y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random()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έναν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τυχαίο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αριθμό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μεταξύ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34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E542-E8D8-886F-B51E-892F7A76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48B3-5024-2956-8834-E7C8E81668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Άσκηση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8413185-586A-0F49-1396-E749B951851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1009A-35E6-AA61-14F2-23326803E6A0}"/>
              </a:ext>
            </a:extLst>
          </p:cNvPr>
          <p:cNvSpPr txBox="1"/>
          <p:nvPr/>
        </p:nvSpPr>
        <p:spPr>
          <a:xfrm>
            <a:off x="370831" y="2403373"/>
            <a:ext cx="11450337" cy="2215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Φτιάξτε ένα πρόγραμμα που προσομοιώνει το ρίξιμο ενός ζαριού: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Προτεινόμενη λύση: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Δημιουργούμε ένα τυχαίο αριθμό από 0 έως 1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Τον πολλαπλασιάζουμε με το 6 (από 0…5.99 αλλά ποτέ 6)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Τον στρογγυλοποιούμε στον πλησιέστερο ακέραιο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74112-4F9D-2DCE-097F-D4F850E00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75B2-6204-B657-093D-75A40CAC9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F30A-66AD-2F5D-C1DA-5113F8E602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689FC93-6A5E-9AD8-55CF-B0CF2646979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3AC50-739E-B691-AFD1-F73BA739227D}"/>
              </a:ext>
            </a:extLst>
          </p:cNvPr>
          <p:cNvSpPr txBox="1"/>
          <p:nvPr/>
        </p:nvSpPr>
        <p:spPr>
          <a:xfrm>
            <a:off x="370831" y="2403373"/>
            <a:ext cx="11450337" cy="32778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αντικείμενο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δίνει τη δυνατότητα να χειριστούμε τιμές ημερομηνίας/ώρας ή να ανακτήσουμε συγκεκριμένες τιμές που θα χρησιμοποιήσουμε αργότερα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Μπορούμε, για παράδειγμα: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ανακτήσουμε τρέχουσα ημερομηνία του συστήματος όπου εκτελείται το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να υπολογίσουμε πόσος χρόνος έχει παρέλθει από συγκεκριμένη ώρα ως τρέχουσα ώρα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χρονικές διαφορές μεταξύ δύο ημερομηνιών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να μορφοποιήσουμε εμφάνιση ημερομηνίας/ώρας με βάση τις προτιμήσεις μας,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1A983-3705-106F-57B0-EE7F320926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9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C4D6-D416-EDC6-D591-FF0499D5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7260-2164-8085-2803-4F9F6655FB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F9E844E-3105-27B5-A79E-3585743D8F2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03488-CCC3-7DED-4332-05609E21A5A6}"/>
              </a:ext>
            </a:extLst>
          </p:cNvPr>
          <p:cNvSpPr txBox="1"/>
          <p:nvPr/>
        </p:nvSpPr>
        <p:spPr>
          <a:xfrm>
            <a:off x="370831" y="2403373"/>
            <a:ext cx="11450337" cy="15081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τρέχουσα ώρα του συστήματος ανακτάται εύκολα: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(); // Αποθηκεύουμε την τρέχουσα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ημ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νία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 μεταβλητή d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document.write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(d); // Θα τυπώσει κάτι σαν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14:43:04 UTC+0200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E5C3C-A78B-020A-DA55-307C756107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66B2280-2F02-2DD5-9365-8CDCC7200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71750"/>
              </p:ext>
            </p:extLst>
          </p:nvPr>
        </p:nvGraphicFramePr>
        <p:xfrm>
          <a:off x="702143" y="4265421"/>
          <a:ext cx="8280400" cy="2541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Μέθοδος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87630" marR="6280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getHours()/ getMinutes()/ getSeconds</a:t>
                      </a:r>
                      <a:r>
                        <a:rPr sz="2000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ώρα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(0-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23)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λεπτά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(0-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59)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δευτερόλεπτα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(0-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59)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 marL="87630" marR="6477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setHours()/ setMinutes()/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setSeconds</a:t>
                      </a:r>
                      <a:r>
                        <a:rPr sz="2000" spc="-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Ορίζει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ώρα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λεπτά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δευτερόλεπτα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291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DCCC-B521-09C4-E3D6-F6D79075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F253-08BA-623A-45B3-E91C1C7F7D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του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	 	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7478F24-EE77-0D96-B275-5D21135D0FE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4ED81-9B27-3CA1-3712-552D83A3B10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9C581EA-F505-6AF3-F83C-CF657CDF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81263"/>
              </p:ext>
            </p:extLst>
          </p:nvPr>
        </p:nvGraphicFramePr>
        <p:xfrm>
          <a:off x="1232338" y="2285421"/>
          <a:ext cx="8281670" cy="385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Μέθοδος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735">
                <a:tc>
                  <a:txBody>
                    <a:bodyPr/>
                    <a:lstStyle/>
                    <a:p>
                      <a:pPr marL="88900" marR="4095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getDay()/ getDate()/ getMonth()/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getFullYear()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3937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ημέρα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της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εβδομάδας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αριθμό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(0-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6)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ημέρα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μήνα/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μήνα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(0-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11)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έτος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για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μια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συγκεκριμένη ημερομηνία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(τετραψήφιος)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88900" marR="42925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setDate()/ setMonth()/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setFullYear()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Ορίζει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ημέρα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μήνα/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μήνα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έτος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μιας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ημερομηνίας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93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getTime()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3879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Επιστρέφει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τα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msec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που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έχουν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περάσει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την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1/1/1970 (χρησιμοποιείται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για να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υπολογίσουμε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διαφορές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μεταξύ ημερομηνιών)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96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B41A3-B057-3966-44F9-EC99F7EA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0CF6-756D-B289-4AA3-2C3E44393A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B0D2969-1C35-FF24-32BD-F8DD3EA92E5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1F9B3-BDA9-33AF-2374-8449E09B498F}"/>
              </a:ext>
            </a:extLst>
          </p:cNvPr>
          <p:cNvSpPr txBox="1"/>
          <p:nvPr/>
        </p:nvSpPr>
        <p:spPr>
          <a:xfrm>
            <a:off x="370831" y="2403373"/>
            <a:ext cx="11450337" cy="25699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στοιχειών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&lt;header&gt; , &lt;footer&gt;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&lt;header&gt; , &lt;footer&gt;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διαφορετικές τοποθεσίες (1 μέσα σε &lt;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article&gt; ,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άλλη σε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μορφοποιώ εντός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&lt;article&gt;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Διαφορά σε αριθμό γονικών στοιχείων για περιγραφή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l-GR" sz="23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ος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τρόπος  άμεσα εξωτερικό στοιχείο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&lt;article&gt;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l-GR" sz="23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ος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τρόπος  και το δεύτερο πιο εξωτερικό στοιχείο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&lt;section&gt;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B5593-9103-9CD0-D4F9-361DF7D3A45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24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70F0A-00FB-E1E3-5074-01745827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50A0-EDBC-25EF-7368-1C952ECCF0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– Document Object Model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C14EA68-79E1-C2DE-06F6-3F85C88A173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EEFC3-CBD7-DBF8-01BB-EF60010CA2BB}"/>
              </a:ext>
            </a:extLst>
          </p:cNvPr>
          <p:cNvSpPr txBox="1"/>
          <p:nvPr/>
        </p:nvSpPr>
        <p:spPr>
          <a:xfrm>
            <a:off x="472710" y="1620895"/>
            <a:ext cx="10168128" cy="5201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DOM είναι μια πλατφόρμα και μια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ανεξάρτητη από γλώσσα προγραμματισμού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διεπαφή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επιτρέπει στα προγράμματα και τα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να έχουν πρόσβαση δυναμικά και να ενημερώνουν το περιεχόμενο, τη δομή, και το ύφος ενός εγγράφου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HTML DOC αποτελείται από μία δεντρική δομή όπου στοιχεία ενσωματώνονται σε άλλα στοιχεία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αυτά μπορούν να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προσπελαστούν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τo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 δέντρο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251D1-F387-D9C3-2DB7-76EC293F555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6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2F9D9-AE0F-95D3-E305-CB421CB0C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DD8-8FA1-F108-8A4E-C52CD5886A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– Document Object Model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966588E-9DC9-6E17-7CA4-340F6949E38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C44D0-B75B-756B-8601-32553680A2A3}"/>
              </a:ext>
            </a:extLst>
          </p:cNvPr>
          <p:cNvSpPr txBox="1"/>
          <p:nvPr/>
        </p:nvSpPr>
        <p:spPr>
          <a:xfrm>
            <a:off x="504241" y="1274054"/>
            <a:ext cx="10168128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ένα ιεραρχικό μοντέλο για την απεικόνιση αντικειμένων της σελίδας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Επιτρέπει πρόσβαση στα αντικείμενα καθώς και αλλαγή ιδιοτήτων τους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Ξεκινάει από ένα βασικό αντικείμενο “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(το παράθυρο του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που περιέχει το αντικείμενο “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”(η σελίδα HTML)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Κάτω από το αντικείμενο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τοποθετούνται σε ιεραρχική δομή όλα τα αντικείμενα της σελίδας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αντικείμενο έχει ιδιότητες (όπως χρώμα, μέγεθος, θέση …)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Αντικείμενα σελίδας (κλαδιά), καλώντας κάθε αντικείμενο, από την ρίζα έως κλαδί και χωρίζοντας ονόματά με τελείες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A02BA-595F-E2E9-73E9-E400F923287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62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CD575-0495-F72E-C955-EB6788C5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EFE8-E2FF-38E1-69F4-12D87086C1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– Document Object Model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31A2A21-25CF-6328-D3B1-771F61894DE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DE99E-B054-899C-CB1E-8B08E4D0A41B}"/>
              </a:ext>
            </a:extLst>
          </p:cNvPr>
          <p:cNvSpPr txBox="1"/>
          <p:nvPr/>
        </p:nvSpPr>
        <p:spPr>
          <a:xfrm>
            <a:off x="908304" y="2206892"/>
            <a:ext cx="4221164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διάφορα DOMs: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Legacy DOM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W3C DOM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IE4 DOM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46891-7E4C-A749-078C-B12D16A2D2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1258866-90E0-C183-EC4B-8926022812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648" y="2248575"/>
            <a:ext cx="6118282" cy="41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7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74EA6-0B90-15D8-C4D9-E340B695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D2C9-B7A6-206D-CC79-166B3D7BB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3872" y="959701"/>
            <a:ext cx="10168128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DOM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54F9274-1BAE-F18A-E69D-E50DAD8E21E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A6CCF2D2-46A7-019B-AD26-2946368D18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304" y="2436307"/>
            <a:ext cx="7755635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29C3-8CDE-1DA9-A56F-8B3DA76A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A7FF-5606-F810-E0E8-5352F47863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Υπάρχουσες τεχνολογίες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01BEFCB-7553-BFB2-DF01-A1CCAE88551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CA018-7892-9A72-18A7-BBC53CED799A}"/>
              </a:ext>
            </a:extLst>
          </p:cNvPr>
          <p:cNvSpPr txBox="1"/>
          <p:nvPr/>
        </p:nvSpPr>
        <p:spPr>
          <a:xfrm>
            <a:off x="405333" y="2121410"/>
            <a:ext cx="10168128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-X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προγράμματα που τρέχουν σε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δουλεύουν µόνο µε Microsoft Internet Explorer σε Windows (τεχνολογία Microsoft)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Flash: τεχνολογία για δημιουργία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animation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εφέ σε ιστοσελίδες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 λιγότερο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από ένα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που πρέπει να γίνει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ownloa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πλαίσιο με πλαίσιο (δουλεύει ικανοποιητικά και σε αργές Internet συνδέσεις)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Απαιτείται ειδικό λογισμικό εγκατεστημένο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plug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-in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δωρεάν διαθέσιμα για περισσότερους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browsers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 «βλέπουν» όλοι οι χρήστες τα flash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28FBD-5025-8794-3514-3A7EE54F76E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376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5E7F8-A7AC-2BC4-8FD9-B29286C9D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0C9C-8DF9-82A8-3A76-98B2716149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εγγράφου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221A6E5-F96C-48D8-82A3-34B642EF05B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10853-87E6-A88A-1C6C-6DDD7152BB43}"/>
              </a:ext>
            </a:extLst>
          </p:cNvPr>
          <p:cNvSpPr txBox="1"/>
          <p:nvPr/>
        </p:nvSpPr>
        <p:spPr>
          <a:xfrm>
            <a:off x="677661" y="1139383"/>
            <a:ext cx="1016812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Ορίζει περιεχόμενο σελίδας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στο παράθυρο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2C782-FAD5-1A32-06BF-503DF14AC89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6A0910D-A606-64DB-CF0C-EFF0E579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70029"/>
              </p:ext>
            </p:extLst>
          </p:nvPr>
        </p:nvGraphicFramePr>
        <p:xfrm>
          <a:off x="677661" y="2160500"/>
          <a:ext cx="9741143" cy="468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77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l-GR"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Ιδιότητες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spc="-10" dirty="0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Περιγραφή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URL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l-GR" sz="2000" spc="-10" dirty="0">
                          <a:latin typeface="Calibri"/>
                          <a:cs typeface="Calibri"/>
                        </a:rPr>
                        <a:t>Διεύθυνση </a:t>
                      </a:r>
                      <a:r>
                        <a:rPr lang="en-US" sz="2000" spc="-10" dirty="0">
                          <a:latin typeface="Calibri"/>
                          <a:cs typeface="Calibri"/>
                        </a:rPr>
                        <a:t>URL </a:t>
                      </a:r>
                      <a:r>
                        <a:rPr lang="el-GR" sz="2000" spc="-10" dirty="0">
                          <a:latin typeface="Calibri"/>
                          <a:cs typeface="Calibri"/>
                        </a:rPr>
                        <a:t>σελίδας </a:t>
                      </a:r>
                      <a:r>
                        <a:rPr lang="en-US" sz="2000" spc="-10" dirty="0">
                          <a:latin typeface="Calibri"/>
                          <a:cs typeface="Calibri"/>
                        </a:rPr>
                        <a:t>HTML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domain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l-GR" sz="2000" spc="-10" dirty="0">
                          <a:latin typeface="Calibri"/>
                          <a:cs typeface="Calibri"/>
                        </a:rPr>
                        <a:t>Επιστρέφει </a:t>
                      </a:r>
                      <a:r>
                        <a:rPr lang="en-US" sz="2000" spc="-10" dirty="0">
                          <a:latin typeface="Calibri"/>
                          <a:cs typeface="Calibri"/>
                        </a:rPr>
                        <a:t>domain name </a:t>
                      </a:r>
                      <a:r>
                        <a:rPr lang="el-GR" sz="2000" spc="-10" dirty="0">
                          <a:latin typeface="Calibri"/>
                          <a:cs typeface="Calibri"/>
                        </a:rPr>
                        <a:t>εξυπηρετητή εγγράφου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6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referrer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l-GR" sz="2000" spc="-10" dirty="0">
                          <a:latin typeface="+mn-lt"/>
                          <a:cs typeface="Calibri"/>
                        </a:rPr>
                        <a:t>Επιστρέφει </a:t>
                      </a:r>
                      <a:r>
                        <a:rPr lang="en-US" sz="2000" spc="-10" dirty="0">
                          <a:latin typeface="+mn-lt"/>
                          <a:cs typeface="Calibri"/>
                        </a:rPr>
                        <a:t>URI </a:t>
                      </a:r>
                      <a:r>
                        <a:rPr lang="el-GR" sz="2000" spc="-10" dirty="0">
                          <a:latin typeface="+mn-lt"/>
                          <a:cs typeface="Calibri"/>
                        </a:rPr>
                        <a:t>εγγράφου σύνδεσης</a:t>
                      </a:r>
                      <a:endParaRPr lang="el-GR" sz="20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000" spc="-10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lastModified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l-GR" sz="2000" spc="-10" dirty="0">
                          <a:latin typeface="Calibri"/>
                          <a:cs typeface="Calibri"/>
                        </a:rPr>
                        <a:t>Ημερομηνία τελευταίας τροποποίηση εγγράφου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n-US" sz="2000" spc="-10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inputEncoding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Επ</a:t>
                      </a:r>
                      <a:r>
                        <a:rPr sz="2000" dirty="0" err="1">
                          <a:latin typeface="Calibri"/>
                          <a:cs typeface="Calibri"/>
                        </a:rPr>
                        <a:t>ιστρέφει</a:t>
                      </a:r>
                      <a:r>
                        <a:rPr lang="el-GR" sz="2000" spc="-70" dirty="0">
                          <a:latin typeface="Calibri"/>
                          <a:cs typeface="Calibri"/>
                        </a:rPr>
                        <a:t> κωδικοποίηση εγγράφου </a:t>
                      </a:r>
                      <a:r>
                        <a:rPr lang="en-US" sz="2000" spc="-70" dirty="0">
                          <a:latin typeface="Calibri"/>
                          <a:cs typeface="Calibri"/>
                        </a:rPr>
                        <a:t>(encoding – character set)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Calibri"/>
                          <a:cs typeface="Calibri"/>
                        </a:rPr>
                        <a:t>Πίνακας αντικειμένων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&lt;area&gt; , &lt;a&gt; </a:t>
                      </a:r>
                      <a:r>
                        <a:rPr lang="el-GR" sz="2000" dirty="0">
                          <a:latin typeface="Calibri"/>
                          <a:cs typeface="Calibri"/>
                        </a:rPr>
                        <a:t>με χαρακτηριστικό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href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0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anchors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Πίνακας αντικειμένων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 &lt;a&gt; με χαρακτηριστικό 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name</a:t>
                      </a:r>
                      <a:endParaRPr lang="el-GR" sz="2000" dirty="0">
                        <a:latin typeface="+mn-lt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embeds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Πίνακας αντικειμένων &lt;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embed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&gt; </a:t>
                      </a: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images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Πίνακας αντικειμένων &lt;</a:t>
                      </a:r>
                      <a:r>
                        <a:rPr lang="en-US" sz="2000" dirty="0" err="1">
                          <a:latin typeface="+mn-lt"/>
                          <a:cs typeface="Calibri"/>
                        </a:rPr>
                        <a:t>img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&gt;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sz="200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όλες τις εικόνες εγγράφου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0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forms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Πίνακας αντικειμένων &lt;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form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&gt;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sz="2000" dirty="0">
                          <a:latin typeface="+mn-lt"/>
                          <a:cs typeface="Calibri"/>
                          <a:sym typeface="Wingdings" panose="05000000000000000000" pitchFamily="2" charset="2"/>
                        </a:rPr>
                        <a:t>όλες τις φόρες εγγράφου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scripts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Πίνακας αντικειμένων &lt;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script</a:t>
                      </a:r>
                      <a:r>
                        <a:rPr lang="el-GR" sz="2000" dirty="0">
                          <a:latin typeface="+mn-lt"/>
                          <a:cs typeface="Calibri"/>
                        </a:rPr>
                        <a:t>&gt;</a:t>
                      </a:r>
                      <a:r>
                        <a:rPr lang="en-US" sz="2000" dirty="0">
                          <a:latin typeface="+mn-lt"/>
                          <a:cs typeface="Calibri"/>
                        </a:rPr>
                        <a:t> </a:t>
                      </a:r>
                      <a:endParaRPr lang="el-GR" sz="2000" dirty="0">
                        <a:latin typeface="+mn-lt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Doctype, </a:t>
                      </a:r>
                      <a:r>
                        <a:rPr lang="en-US" sz="2000" spc="-10" dirty="0" err="1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head,body</a:t>
                      </a:r>
                      <a:r>
                        <a:rPr lang="en-US" sz="2000" spc="-10" dirty="0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, title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l-GR" sz="2000" dirty="0">
                          <a:latin typeface="+mn-lt"/>
                          <a:cs typeface="Calibri"/>
                        </a:rPr>
                        <a:t>Γνωστά</a:t>
                      </a:r>
                    </a:p>
                  </a:txBody>
                  <a:tcPr marL="0" marR="0" marT="3048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4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6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B5DFF-C375-0570-FE7E-80ACD87F1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AA6F-12B9-C5D8-C31A-CCCA27764F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εγγράφου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7C3715A-4154-32B6-5775-256803AAAF1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F4F0A-595E-F2C4-3CC9-43B34F516EC2}"/>
              </a:ext>
            </a:extLst>
          </p:cNvPr>
          <p:cNvSpPr txBox="1"/>
          <p:nvPr/>
        </p:nvSpPr>
        <p:spPr>
          <a:xfrm>
            <a:off x="472710" y="1620895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που επιτρέπουν προσπέλαση αντικειμένων σελίδας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αντικειμένων που περιλαμβάνονται στο έγγραφο &amp; αλληλεπίδραση μαζί τους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επιστρέφει αντικείμενο με βάση την τιμή της ιδιότητας του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B50ED-416D-D13F-283F-AB96E30B67F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6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57EA-8582-8C2F-9120-B29EA4FAD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6A40-9304-49DD-C45F-F319FD3468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εγγράφου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7B4C07E-DA8E-C63A-0AFE-01E7B894359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615E1-83E0-046D-1425-C28BE7C85B61}"/>
              </a:ext>
            </a:extLst>
          </p:cNvPr>
          <p:cNvSpPr txBox="1"/>
          <p:nvPr/>
        </p:nvSpPr>
        <p:spPr>
          <a:xfrm>
            <a:off x="472710" y="1620895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Προσπέλαση</a:t>
            </a:r>
            <a:r>
              <a:rPr lang="el-GR" sz="2400" spc="-9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l-GR" sz="2400" spc="-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l-GR" sz="240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40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2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που επιτρέπουν προσπέλαση αντικειμένων σελίδας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αντικειμένων που περιλαμβάνονται στο έγγραφο &amp; αλληλεπίδραση μαζί τους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επιστρέφει αντικείμενο με βάση την τιμή της ιδιότητας του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id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document.getElementByTagName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(name)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επιστρέφει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όλ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τα αντικείμενα  με το συγκεκριμένο όνομα ετικέτας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Προσπέλαση</a:t>
            </a:r>
            <a:r>
              <a:rPr lang="el-G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l-GR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l-G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l-GR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πίνακα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Προσπέλαση με συνδυασμό των άνω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244D9-1C32-F9B1-F8E5-034C239D9F0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5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48989-5925-809F-AF30-DDBBC58D3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967-536B-411A-6902-FFBB5E2E10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φόρμας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F6FC328-28E8-FDEA-85B3-08B94D8E0BB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1DAEB-0DCE-AA77-0557-53A8950BD317}"/>
              </a:ext>
            </a:extLst>
          </p:cNvPr>
          <p:cNvSpPr txBox="1"/>
          <p:nvPr/>
        </p:nvSpPr>
        <p:spPr>
          <a:xfrm>
            <a:off x="472710" y="1620895"/>
            <a:ext cx="10168128" cy="55707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Φόρμες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αντικείμενα  τα στοιχεία τους επίσης αντικείμενα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Πεδία κειμένου, πλήκτρα, λίστες επιλογής, πεδία επιλογής στοιχεία φόρμας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Αντικείμενο φόρμας  ιδιότητες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name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(όνομα φόρμας)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πίνακας με στοιχεία φόρμας)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method (GET / POST)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υποβολή στοιχείων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target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παράθυρο που στοχεύει η υποβολή)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Βασικές μέθοδοι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reset , submit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Γεγονότα 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onreset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onfocus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όταν κληθούν μέθοδοι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reset , submit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4B989-F938-1F0F-BDF2-04948320621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1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1082-9605-777A-61E5-0ACA3619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62B3-287D-811C-4B1E-37F2BB2388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πλοήγηση - Κόμβοι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6FDFE41-3DC3-FEE6-73B3-BA3A0FBEB06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7E23D-F8C9-F851-7926-7AFFBD5112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64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388D47A-B028-F6B1-C74C-F10B8E032866}"/>
              </a:ext>
            </a:extLst>
          </p:cNvPr>
          <p:cNvSpPr txBox="1"/>
          <p:nvPr/>
        </p:nvSpPr>
        <p:spPr>
          <a:xfrm>
            <a:off x="756656" y="2173618"/>
            <a:ext cx="10168127" cy="441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609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αποτελείται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κόμβους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διαφόρων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τύπων</a:t>
            </a:r>
            <a:endParaRPr lang="en-US" sz="2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609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κόμβοι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μπορούν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περιέχουν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άλλους κόμβους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</a:t>
            </a:r>
            <a:r>
              <a:rPr sz="2800" spc="-25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style="special"&gt;This</a:t>
            </a:r>
            <a:r>
              <a:rPr sz="2800" spc="15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-15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text.&lt;/p&gt;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sz="2800" b="1" spc="-6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559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6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sz="2800" b="1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κείμενο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Περιέχεται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7368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sz="2800" b="1" spc="-135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131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node—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περισσότερες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πληροφορίες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71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3E022-6E13-C766-29B1-0AF6AAD5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8B7A-816E-B137-DD8F-F8790EDE68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πλοήγηση - Πλοήγηση μεταξύ κόμβων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196781D-9D18-4C77-0155-EA8552E2CF2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C38BB-FE2A-00C3-5101-A2A7BB4E67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65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A5DF04F-6226-5BD8-4DB1-8BC3EEB919B1}"/>
              </a:ext>
            </a:extLst>
          </p:cNvPr>
          <p:cNvSpPr txBox="1"/>
          <p:nvPr/>
        </p:nvSpPr>
        <p:spPr>
          <a:xfrm>
            <a:off x="756656" y="2173618"/>
            <a:ext cx="10168127" cy="3550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609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ποιούμε τις ιδιότητες ενός κόμβου:</a:t>
            </a:r>
          </a:p>
          <a:p>
            <a:pPr marL="355600" marR="50609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parentNode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childNodes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firstChild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lastChild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nextSibling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3665" marR="506095" lvl="2" indent="-457200"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previousSibling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40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9EA61-0F72-5B5F-6953-ABF2EC3B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169D-E354-EC55-66D7-D5A3378C7E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πλοήγηση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Nodes and Node Values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07047E1-8F63-3350-3066-5C5B8EFC32B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A84F3-54AB-F972-9E05-74661C7E8E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66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941807F-F7CA-4268-A89C-5B4C8449E6AA}"/>
              </a:ext>
            </a:extLst>
          </p:cNvPr>
          <p:cNvSpPr txBox="1"/>
          <p:nvPr/>
        </p:nvSpPr>
        <p:spPr>
          <a:xfrm>
            <a:off x="743204" y="2012035"/>
            <a:ext cx="10540492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&lt;html&gt;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body&gt;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3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id="intro"&gt;Hello</a:t>
            </a:r>
            <a:r>
              <a:rPr sz="2400" spc="-4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World!&lt;/p&gt;</a:t>
            </a:r>
            <a:endParaRPr sz="2400" dirty="0">
              <a:latin typeface="Calibri"/>
              <a:cs typeface="Calibri"/>
            </a:endParaRPr>
          </a:p>
          <a:p>
            <a:pPr marL="12700" marR="7022465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script&gt; </a:t>
            </a:r>
            <a:r>
              <a:rPr sz="2400" spc="-25" dirty="0">
                <a:solidFill>
                  <a:srgbClr val="1313FD"/>
                </a:solidFill>
                <a:latin typeface="Calibri"/>
                <a:cs typeface="Calibri"/>
              </a:rPr>
              <a:t>var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txt=document.getElementById("intro").childNodes[0].nodeValue;</a:t>
            </a:r>
            <a:endParaRPr sz="2400" dirty="0">
              <a:latin typeface="Calibri"/>
              <a:cs typeface="Calibri"/>
            </a:endParaRPr>
          </a:p>
          <a:p>
            <a:pPr marL="12700" marR="110109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//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Αντί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για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το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στοιχείο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childNodes[0]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θα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μπορούσαμε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να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χρησιμοποιήσουμε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την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ιδιότητα</a:t>
            </a:r>
            <a:r>
              <a:rPr sz="24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firstChild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document.write(txt);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/script&gt;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20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/body&gt;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313FD"/>
                </a:solidFill>
                <a:latin typeface="Calibri"/>
                <a:cs typeface="Calibri"/>
              </a:rPr>
              <a:t>&lt;</a:t>
            </a:r>
            <a:r>
              <a:rPr sz="2400" spc="-15" dirty="0">
                <a:solidFill>
                  <a:srgbClr val="1313F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13FD"/>
                </a:solidFill>
                <a:latin typeface="Calibri"/>
                <a:cs typeface="Calibri"/>
              </a:rPr>
              <a:t>/html&gt;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324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3322-137B-8A39-63E9-C2CF5A411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B7F5-7A62-FCDE-9A83-F4628AB2CF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nodeType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1425EFA-DEAC-C5EF-DC90-D3BDCE96C2D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A28B6-C929-FAA4-0EDA-B0F2663B46D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67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244018F-8B31-BF65-CDE0-DEF6CC6177FC}"/>
              </a:ext>
            </a:extLst>
          </p:cNvPr>
          <p:cNvSpPr txBox="1"/>
          <p:nvPr/>
        </p:nvSpPr>
        <p:spPr>
          <a:xfrm>
            <a:off x="743204" y="2012035"/>
            <a:ext cx="10540492" cy="496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προσδιορίζει το όνομα ενός κόμβου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read-only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ίδιο με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 name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name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πάντα #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πάντα #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προσδιορίζει την τιμή ενός κόμβου.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απροσδιόριστο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ίδιο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To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value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nodeType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επιστρέφει τον τύπο του κόμβου (είναι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only).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πιο σημαντικοί τύποι είναι :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(1), Attribute (2), Text (3),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(8), Document (9)</a:t>
            </a:r>
          </a:p>
        </p:txBody>
      </p:sp>
    </p:spTree>
    <p:extLst>
      <p:ext uri="{BB962C8B-B14F-4D97-AF65-F5344CB8AC3E}">
        <p14:creationId xmlns:p14="http://schemas.microsoft.com/office/powerpoint/2010/main" val="2354986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01A24-5460-3BC9-561F-72D42093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0417-C273-86A1-3223-CEB8CA6F13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nodeType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B1DDDF5-6549-52E1-7D88-E6099F19557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F7015-D701-DA5E-1412-D75530EDE32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68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FE5DC28-C286-48DC-48EA-F6C738AECEF3}"/>
              </a:ext>
            </a:extLst>
          </p:cNvPr>
          <p:cNvSpPr txBox="1"/>
          <p:nvPr/>
        </p:nvSpPr>
        <p:spPr>
          <a:xfrm>
            <a:off x="743204" y="2012035"/>
            <a:ext cx="10540492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προσδιορίζει το όνομα ενός κόμβου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l-GR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read-only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ίδιο με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 name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name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πάντα #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node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πάντα #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5599109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6C78F-A075-E094-B8B4-9FFB9EE05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D7B3-8B14-832F-5843-EF4098FF09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Ιδιότητες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nodeType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FEBF463-C2C2-8131-50CB-BB7C6ACFB2B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51FD6-3B59-309A-54C8-1EADA56A4D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69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3EFFF58-BF5C-3DAF-0C7D-7E2A30AE739C}"/>
              </a:ext>
            </a:extLst>
          </p:cNvPr>
          <p:cNvSpPr txBox="1"/>
          <p:nvPr/>
        </p:nvSpPr>
        <p:spPr>
          <a:xfrm>
            <a:off x="743204" y="2012035"/>
            <a:ext cx="10540492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προσδιορίζει την τιμή ενός κόμβου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l-GR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απροσδιόριστο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l-GR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ίδιο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nodeValue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nodes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value</a:t>
            </a:r>
          </a:p>
          <a:p>
            <a:pPr marL="1270000" lvl="2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ιδιότητα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nodeType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επιστρέφει τον τύπο του κόμβου (είναι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only)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l-G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πιο σημαντικοί τύποι είναι :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(1), Attribute (2), Text (3),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(8), Document (9)</a:t>
            </a:r>
          </a:p>
        </p:txBody>
      </p:sp>
    </p:spTree>
    <p:extLst>
      <p:ext uri="{BB962C8B-B14F-4D97-AF65-F5344CB8AC3E}">
        <p14:creationId xmlns:p14="http://schemas.microsoft.com/office/powerpoint/2010/main" val="262423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9F71-7DFA-6EA6-4C32-6F444112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8E7-20F6-EE9E-6FB2-3DC407DBE4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Υπάρχουσες τεχνολογίες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3B52E30-470C-B8CB-0728-E5F558DB2B9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5B408-5CA1-12D4-1887-63EC3394B716}"/>
              </a:ext>
            </a:extLst>
          </p:cNvPr>
          <p:cNvSpPr txBox="1"/>
          <p:nvPr/>
        </p:nvSpPr>
        <p:spPr>
          <a:xfrm>
            <a:off x="405333" y="2121410"/>
            <a:ext cx="10168128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Flash: τεχνολογία για δημιουργία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animation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εφέ σε ιστοσελίδες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σχεδιασμό Flash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απαιτείται ειδικό λογισμικό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Αν και τα Flash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εντυπωσιακά, μπορεί να είναι και ενοχλητικά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VBScript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μια γλώσσα βασισμένη στη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με παρόμοιες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δυνατότητες με τη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δουλεύει μόνο στον Internet Explorer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Applets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endParaRPr lang="el-GR" sz="2300" b="1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42B6B-96EC-9B26-0039-BB5C7E9AFAF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9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3373-DAAC-0F06-85EF-EF1BDBD7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7F97-7467-64CE-5F93-800947DE49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427CCA1-CC39-92F9-5423-8760153EAA8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F7FB4-AF62-39EB-DCC5-8B04DF127523}"/>
              </a:ext>
            </a:extLst>
          </p:cNvPr>
          <p:cNvSpPr txBox="1"/>
          <p:nvPr/>
        </p:nvSpPr>
        <p:spPr>
          <a:xfrm>
            <a:off x="405333" y="2121410"/>
            <a:ext cx="10168128" cy="36317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Γλώσσα σεναρίου (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script language)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Αναπτύχθηκε αρχικά από τη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Netscape (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αρχικό όνομα </a:t>
            </a:r>
            <a:r>
              <a:rPr lang="en-U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Livescript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καμιά ουσιαστική σχέση με την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Τρέχει σε όλους τους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browsers (cross-platform)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Γράφεται απευθείας μέσα σε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έγγραφα µε ή χωρίς χρήση ειδικού λογισμικού (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HTML authoring tools, script editors)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6DD17-4B43-4D28-3B6D-37E59CF8B8C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7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EA22-3BAF-B8FE-0E55-0DCB5A2A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E5B6-6D2E-0DAE-39E9-F87411A3D9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Προγραμματισμός σε πελάτη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BD7F34D-061E-036A-F9DD-FE805ED132B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FDA83-A751-6DFC-001D-4BF53A8FF4CF}"/>
              </a:ext>
            </a:extLst>
          </p:cNvPr>
          <p:cNvSpPr txBox="1"/>
          <p:nvPr/>
        </p:nvSpPr>
        <p:spPr>
          <a:xfrm>
            <a:off x="405333" y="2121410"/>
            <a:ext cx="10168128" cy="3985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Πλεονεκτήματα/Μειονεκτήματα προγραμματισμού σε πελάτη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Αντίδραση/επεξεργασία στις κινήσεις του χρήστη (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user actions)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Επεξεργασία/έλεγχος δεδομένων εισόδου του χρήστη (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user input)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Δυναμική εμφάνιση (συγγραφή)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Βελτίωση ευχρηστίας, ευελιξίας πλοήγησης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Εύκολη στην εκμάθηση και χρήση – όχι όμως πλήρης γλώσσα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5B065-0577-E6DE-00B3-D0400899A2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500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31721</TotalTime>
  <Words>4422</Words>
  <Application>Microsoft Office PowerPoint</Application>
  <PresentationFormat>Widescreen</PresentationFormat>
  <Paragraphs>992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Avenir Next LT Pro</vt:lpstr>
      <vt:lpstr>Calibri</vt:lpstr>
      <vt:lpstr>Symbol</vt:lpstr>
      <vt:lpstr>Times New Roman</vt:lpstr>
      <vt:lpstr>Wingdings</vt:lpstr>
      <vt:lpstr>AccentBoxVTI</vt:lpstr>
      <vt:lpstr>Μάθημα 7ο: Προγραμματισμός στην πλευρά του πελάτη – Javascript</vt:lpstr>
      <vt:lpstr>Δυναμικές Ιστοσελίδες</vt:lpstr>
      <vt:lpstr>Δυναμικές Ιστοσελίδες</vt:lpstr>
      <vt:lpstr>Δυναμικές Ιστοσελίδες</vt:lpstr>
      <vt:lpstr>Δυναμικές Ιστοσελίδες</vt:lpstr>
      <vt:lpstr>Υπάρχουσες τεχνολογίες</vt:lpstr>
      <vt:lpstr>Υπάρχουσες τεχνολογίες</vt:lpstr>
      <vt:lpstr>JavaScript</vt:lpstr>
      <vt:lpstr>Προγραμματισμός σε πελάτη</vt:lpstr>
      <vt:lpstr>JavaScript</vt:lpstr>
      <vt:lpstr>Ιεραρχία αντικειμένων JavaScript</vt:lpstr>
      <vt:lpstr>Ιεραρχία αντικειμένων JavaScript</vt:lpstr>
      <vt:lpstr>Ιεραρχία αντικειμένων JavaScript</vt:lpstr>
      <vt:lpstr>Ιεραρχία αντικειμένων JavaScript</vt:lpstr>
      <vt:lpstr>Ιεραρχία αντικειμένων JavaScript</vt:lpstr>
      <vt:lpstr>Γεγονότα JavaScript</vt:lpstr>
      <vt:lpstr>Γεγονότα JavaScript</vt:lpstr>
      <vt:lpstr>Μορφή – χαρακτηριστικά εφαρμογών Javascript</vt:lpstr>
      <vt:lpstr>Μορφή – χαρακτηριστικά εφαρμογών Javascript</vt:lpstr>
      <vt:lpstr>Τοποθέτηση στο head</vt:lpstr>
      <vt:lpstr>Τοποθέτηση στο body</vt:lpstr>
      <vt:lpstr>Javascript</vt:lpstr>
      <vt:lpstr>Javascript</vt:lpstr>
      <vt:lpstr>Javascript</vt:lpstr>
      <vt:lpstr>Javascript</vt:lpstr>
      <vt:lpstr>Μεταβλητές</vt:lpstr>
      <vt:lpstr>Δήλωση σταθερών</vt:lpstr>
      <vt:lpstr>Τύποι μεταβλητών</vt:lpstr>
      <vt:lpstr>Εμβέλεια μεταβλητών &amp; σταθερών</vt:lpstr>
      <vt:lpstr>Τελεστές</vt:lpstr>
      <vt:lpstr>Συναρτήσεις</vt:lpstr>
      <vt:lpstr>Συναρτήσεις</vt:lpstr>
      <vt:lpstr>Συναρτήσεις</vt:lpstr>
      <vt:lpstr>Συνάρτηση if…else </vt:lpstr>
      <vt:lpstr>Συνάρτηση switch</vt:lpstr>
      <vt:lpstr>Συνάρτηση for και while</vt:lpstr>
      <vt:lpstr>Ορισμός συναρτήσεων</vt:lpstr>
      <vt:lpstr>Συνάρτηση for και while</vt:lpstr>
      <vt:lpstr>Πίνακες ή Διατάξεις (arrays)</vt:lpstr>
      <vt:lpstr>Ορισμός στοιχείων μετά την εκτέλεση- ορισμό πίνακα</vt:lpstr>
      <vt:lpstr>Μέθοδοι του Array</vt:lpstr>
      <vt:lpstr>Μέθοδοι του Array</vt:lpstr>
      <vt:lpstr>JavaScript Objects</vt:lpstr>
      <vt:lpstr>JavaScript Objects</vt:lpstr>
      <vt:lpstr>User-defined αντικείμενα   </vt:lpstr>
      <vt:lpstr>User-defined αντικείμενα   </vt:lpstr>
      <vt:lpstr>Προσθήκη μεθόδων</vt:lpstr>
      <vt:lpstr>Διάσχιση ιδιοτήτων ενός αντικειμένου</vt:lpstr>
      <vt:lpstr>Αντικείμενο Math </vt:lpstr>
      <vt:lpstr>Μέθοδοι του Math</vt:lpstr>
      <vt:lpstr>Άσκηση 1</vt:lpstr>
      <vt:lpstr>Αντικείμενο Date </vt:lpstr>
      <vt:lpstr>Αντικείμενο Date </vt:lpstr>
      <vt:lpstr>Μέθοδοι του date   </vt:lpstr>
      <vt:lpstr>Παραδείγματα</vt:lpstr>
      <vt:lpstr>DOM – Document Object Model</vt:lpstr>
      <vt:lpstr>DOM – Document Object Model</vt:lpstr>
      <vt:lpstr>DOM – Document Object Model</vt:lpstr>
      <vt:lpstr>HTML DOM</vt:lpstr>
      <vt:lpstr>Αντικείμενο εγγράφου</vt:lpstr>
      <vt:lpstr>Αντικείμενο εγγράφου</vt:lpstr>
      <vt:lpstr>Αντικείμενο εγγράφου</vt:lpstr>
      <vt:lpstr>Αντικείμενο φόρμας</vt:lpstr>
      <vt:lpstr>DOM πλοήγηση - Κόμβοι</vt:lpstr>
      <vt:lpstr>DOM πλοήγηση - Πλοήγηση μεταξύ κόμβων</vt:lpstr>
      <vt:lpstr>DOM πλοήγηση - Child Nodes and Node Values</vt:lpstr>
      <vt:lpstr>Ιδιότητες nodeName , nodeValue, nodeType</vt:lpstr>
      <vt:lpstr>Ιδιότητες nodeName , nodeValue, nodeType</vt:lpstr>
      <vt:lpstr>Ιδιότητες nodeName , nodeValue, nodeType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Ground Bounce Sensors for SoC Energy Harvesting Applications  K. Moustakas*, T. Noulis**, S. Siskos**   *   Paul Scherrer Institute, PSI CH, Forschungsstrasse 111, 5232 Villigen, Switzerland konstantinos.moustakas@psi.ch ** Electronics Lab., Physics Dept., Aristotle University of Thessaloniki, 54124, Greece, tnoul@physics.auth.gr siskos@physics.auth.gr</dc:title>
  <dc:creator>Thomas Noulis</dc:creator>
  <cp:lastModifiedBy>Vasileios-Panagiotis Rekkas</cp:lastModifiedBy>
  <cp:revision>580</cp:revision>
  <dcterms:created xsi:type="dcterms:W3CDTF">2022-05-30T06:21:55Z</dcterms:created>
  <dcterms:modified xsi:type="dcterms:W3CDTF">2025-11-12T18:12:25Z</dcterms:modified>
</cp:coreProperties>
</file>