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1"/>
  </p:notesMasterIdLst>
  <p:sldIdLst>
    <p:sldId id="256" r:id="rId2"/>
    <p:sldId id="1202" r:id="rId3"/>
    <p:sldId id="1204" r:id="rId4"/>
    <p:sldId id="1205" r:id="rId5"/>
    <p:sldId id="1207" r:id="rId6"/>
    <p:sldId id="1209" r:id="rId7"/>
    <p:sldId id="1210" r:id="rId8"/>
    <p:sldId id="1211" r:id="rId9"/>
    <p:sldId id="1263" r:id="rId10"/>
    <p:sldId id="1264" r:id="rId11"/>
    <p:sldId id="1212" r:id="rId12"/>
    <p:sldId id="1265" r:id="rId13"/>
    <p:sldId id="1266" r:id="rId14"/>
    <p:sldId id="1267" r:id="rId15"/>
    <p:sldId id="1268" r:id="rId16"/>
    <p:sldId id="1269" r:id="rId17"/>
    <p:sldId id="1213" r:id="rId18"/>
    <p:sldId id="1270" r:id="rId19"/>
    <p:sldId id="1271" r:id="rId20"/>
    <p:sldId id="1272" r:id="rId21"/>
    <p:sldId id="1273" r:id="rId22"/>
    <p:sldId id="1214" r:id="rId23"/>
    <p:sldId id="1274" r:id="rId24"/>
    <p:sldId id="1275" r:id="rId25"/>
    <p:sldId id="1276" r:id="rId26"/>
    <p:sldId id="1277" r:id="rId27"/>
    <p:sldId id="847" r:id="rId28"/>
    <p:sldId id="1278" r:id="rId29"/>
    <p:sldId id="1279" r:id="rId30"/>
    <p:sldId id="1280" r:id="rId31"/>
    <p:sldId id="1281" r:id="rId32"/>
    <p:sldId id="1282" r:id="rId33"/>
    <p:sldId id="1283" r:id="rId34"/>
    <p:sldId id="1284" r:id="rId35"/>
    <p:sldId id="1192" r:id="rId36"/>
    <p:sldId id="1193" r:id="rId37"/>
    <p:sldId id="1285" r:id="rId38"/>
    <p:sldId id="1286" r:id="rId39"/>
    <p:sldId id="1287" r:id="rId40"/>
    <p:sldId id="1288" r:id="rId41"/>
    <p:sldId id="1289" r:id="rId42"/>
    <p:sldId id="1296" r:id="rId43"/>
    <p:sldId id="1290" r:id="rId44"/>
    <p:sldId id="1291" r:id="rId45"/>
    <p:sldId id="1292" r:id="rId46"/>
    <p:sldId id="1293" r:id="rId47"/>
    <p:sldId id="1294" r:id="rId48"/>
    <p:sldId id="1295" r:id="rId49"/>
    <p:sldId id="1297" r:id="rId50"/>
    <p:sldId id="1298" r:id="rId51"/>
    <p:sldId id="1299" r:id="rId52"/>
    <p:sldId id="1300" r:id="rId53"/>
    <p:sldId id="1119" r:id="rId54"/>
    <p:sldId id="1194" r:id="rId55"/>
    <p:sldId id="1301" r:id="rId56"/>
    <p:sldId id="1195" r:id="rId57"/>
    <p:sldId id="1302" r:id="rId58"/>
    <p:sldId id="1196" r:id="rId59"/>
    <p:sldId id="1303" r:id="rId60"/>
    <p:sldId id="1304" r:id="rId61"/>
    <p:sldId id="1305" r:id="rId62"/>
    <p:sldId id="1306" r:id="rId63"/>
    <p:sldId id="1197" r:id="rId64"/>
    <p:sldId id="1198" r:id="rId65"/>
    <p:sldId id="1307" r:id="rId66"/>
    <p:sldId id="1308" r:id="rId67"/>
    <p:sldId id="1199" r:id="rId68"/>
    <p:sldId id="1309" r:id="rId69"/>
    <p:sldId id="1262" r:id="rId7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0F1A96-5047-4A3B-A39E-9E6675A2914A}">
          <p14:sldIdLst>
            <p14:sldId id="256"/>
            <p14:sldId id="1202"/>
            <p14:sldId id="1204"/>
            <p14:sldId id="1205"/>
            <p14:sldId id="1207"/>
            <p14:sldId id="1209"/>
            <p14:sldId id="1210"/>
            <p14:sldId id="1211"/>
            <p14:sldId id="1263"/>
            <p14:sldId id="1264"/>
            <p14:sldId id="1212"/>
            <p14:sldId id="1265"/>
            <p14:sldId id="1266"/>
            <p14:sldId id="1267"/>
            <p14:sldId id="1268"/>
            <p14:sldId id="1269"/>
            <p14:sldId id="1213"/>
            <p14:sldId id="1270"/>
            <p14:sldId id="1271"/>
            <p14:sldId id="1272"/>
            <p14:sldId id="1273"/>
            <p14:sldId id="1214"/>
            <p14:sldId id="1274"/>
            <p14:sldId id="1275"/>
            <p14:sldId id="1276"/>
            <p14:sldId id="1277"/>
            <p14:sldId id="847"/>
            <p14:sldId id="1278"/>
            <p14:sldId id="1279"/>
            <p14:sldId id="1280"/>
            <p14:sldId id="1281"/>
            <p14:sldId id="1282"/>
            <p14:sldId id="1283"/>
            <p14:sldId id="1284"/>
            <p14:sldId id="1192"/>
            <p14:sldId id="1193"/>
            <p14:sldId id="1285"/>
            <p14:sldId id="1286"/>
            <p14:sldId id="1287"/>
            <p14:sldId id="1288"/>
            <p14:sldId id="1289"/>
            <p14:sldId id="1296"/>
            <p14:sldId id="1290"/>
            <p14:sldId id="1291"/>
            <p14:sldId id="1292"/>
            <p14:sldId id="1293"/>
            <p14:sldId id="1294"/>
            <p14:sldId id="1295"/>
            <p14:sldId id="1297"/>
            <p14:sldId id="1298"/>
            <p14:sldId id="1299"/>
            <p14:sldId id="1300"/>
            <p14:sldId id="1119"/>
            <p14:sldId id="1194"/>
            <p14:sldId id="1301"/>
            <p14:sldId id="1195"/>
            <p14:sldId id="1302"/>
            <p14:sldId id="1196"/>
            <p14:sldId id="1303"/>
            <p14:sldId id="1304"/>
            <p14:sldId id="1305"/>
            <p14:sldId id="1306"/>
            <p14:sldId id="1197"/>
            <p14:sldId id="1198"/>
            <p14:sldId id="1307"/>
            <p14:sldId id="1308"/>
            <p14:sldId id="1199"/>
            <p14:sldId id="1309"/>
            <p14:sldId id="1262"/>
          </p14:sldIdLst>
        </p14:section>
        <p14:section name="Intro" id="{8303F7AB-1526-424E-AC2C-AF8A2B32908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531165-10DF-40D1-0F9B-68BEB71B51BE}" name="Vasiliki Gogolou" initials="VG" userId="d6a3272bdf97ba9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75" autoAdjust="0"/>
    <p:restoredTop sz="88499" autoAdjust="0"/>
  </p:normalViewPr>
  <p:slideViewPr>
    <p:cSldViewPr snapToGrid="0">
      <p:cViewPr varScale="1">
        <p:scale>
          <a:sx n="73" d="100"/>
          <a:sy n="73" d="100"/>
        </p:scale>
        <p:origin x="130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microsoft.com/office/2018/10/relationships/authors" Target="author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9D872-01C4-5FDD-8FFE-7683AB6C65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33A1D-7A35-5DC1-2B9D-CCE575C797D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10C6F0-C34D-464E-98B1-5C36EBBC21CF}" type="datetime1">
              <a:rPr lang="en-US"/>
              <a:pPr lvl="0"/>
              <a:t>11/5/2025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3D0808-E863-7483-F442-09B8011CCD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4E9F92-1D8B-CFFD-E869-5D876F518C7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4BCC4-60EC-C46A-99D2-E9A605DE656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2B36D-0015-8580-4D0B-FB3610FE7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97F8BC-BE0B-47A3-A186-8E67B239F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7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70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0E942-4389-F645-E20E-A8886F70B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6C5590-C2BB-0F9F-CA2C-354928085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09F811-273F-8544-0B9A-45B608A5DA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83E1DA-6173-EA72-2601-80D5B4E11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46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FDEEF-2357-6486-2FAA-2B5915EBD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9C08D8-ED60-4D22-AF3C-7C1C608A14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5357F-1A9B-176A-116A-4C4B03593D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7DBAE-E79A-2169-F4B8-4D3755530A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608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0D157-D37A-3F35-9485-CEAD0022F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AA769A-2E25-25B2-D8A9-637AC17640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CAE7B6-132B-5C67-C2D8-C168466BA3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B5A584-09EC-A8B3-18B9-2C340CEAF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1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D547E-8B77-CFE3-3496-5120FE64B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D62376-0B11-F524-FF89-AE4694B629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FAEBD3-3E18-2E2A-76F7-DDCD26679C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0E299-8161-16E4-C7A0-DC7B256F1F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550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BF52C-4E8A-70D6-5CC1-7856959EC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F83E3F-AC79-F715-624F-94E78935DB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680972-5131-930A-960E-61DF7E102D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6B9638-DFDA-D972-6868-71556CF417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511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02F95-338F-13FC-3164-F9FAEA97F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337627-9218-5BE3-1EF2-585103FE60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641E18-1B4C-4F5D-44BF-9D04247FEC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C090C3-BFA9-BE47-76EF-A5023BB175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890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303AA-2B25-55F5-68FD-64C9A2B84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DE355D-291D-6219-8255-AE5DFC2C89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73B121-1C5E-37B5-E7B0-18081E2BB9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040AAC-7715-2843-0354-E6AA608CFC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944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A76E9-3AED-9970-6F61-08EAA4645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FB855D-34B9-FAEB-4292-92D4D72B7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11184D-893C-D140-1000-FB930A8DE0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0005C-8D18-2A08-4619-702D842AF3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901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B09C3-0889-02CA-DA5F-19BBD891D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5CACC-3250-25A6-A88F-559FF5D27E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BB57C9-76C8-9CEB-34ED-793E7E5645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A1567-3E2C-EFE4-4195-539696045F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942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859C7-AB62-8B1F-F0D6-C7DE1B7A8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604F1F-5D05-64A3-491A-62C3D09DDA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D9BE59-27F1-15A6-7B65-89AA7EA6D9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250922-5247-63B3-65B6-FBE1400135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0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D7099-2981-D499-2684-373949060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A8EDB0-4E44-95F3-9906-70FEBC6E9E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FA3D33-3BD0-7933-BEF0-4D283B81CF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DCBE8-A95B-AB95-D3E2-AFFA263E62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005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72C07-30EC-3428-12FF-CEEC044FB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6F3D2F-E084-8394-3B18-9BF3E48361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AD5B07-879E-83BC-E631-B1CAA80707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AD2F1-071A-D3CE-D8A6-69B7B5D666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57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2BBA2-462C-721F-3264-2E64E7A7F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25BE11-85C4-CF06-1D56-1F9008C8C7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00CFC6-349F-405E-0A10-41BB19BA9F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9E966A-29A5-3C6C-E046-6B6715DEFC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154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7E255-7FB8-E9A1-F291-2B1086A5C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BD8E4C-04DF-922F-9F94-69604EE86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5E5C70-72EB-A21F-4465-448E9A3E57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1569AA-ACDF-5C37-4D99-E15F266BF2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950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04086-AE0D-9A73-054E-49A1C8C55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F16483-F9D0-6781-4ACA-0C30B037B2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6C3F43-AAA9-FAED-60EB-153B60A1C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75F31-2D8D-8FB9-AD41-CBAD730DA8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164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F2480-E678-1787-9E15-A0F2DEB63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A4498A-AA70-AF4B-F2E4-E32E405E25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055999-C0A0-6E50-C6EC-14CC4BA15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BDBA05-A5F7-72DA-13B9-B439633FCA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948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16F6D-8FC3-91AC-C0DC-46753FB9D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7411B8-C6A6-8BEE-9B97-0F9F181F6B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DA9491-F0F9-32F0-EC5C-FAED26AB66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6EBF2-DB09-C77E-47B9-6DDA141555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604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AAD56-AEBA-7848-CD5D-6B502E237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D8AB03-4787-55EE-6453-85975BA374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605992-8ADA-A15A-FCA5-97ADD7CD14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FFB42-D2CB-E6D4-22CA-62B30E17A0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241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C976F-D877-F3DF-536D-10A1E90D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9051A7-9D33-8870-BD5B-19FFDE96D9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3DCC3D-1007-06AA-10B7-2664B2A4C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80F922-B7D3-76EF-6818-14EBE1E080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827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5C3E5-0ABD-84C3-EFF5-DEF7B2D85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2461C8-31B7-0ACF-F03C-EF5818915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6D0CA1-7BD1-81A6-AF7F-6D72AEA8DE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1B6DB-5997-5D08-023D-7ABFFD5326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451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962A0-98FD-B03B-CCEE-1E9CF47C9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91A891-9A6E-2612-8DD3-BA4845B9C1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2E84B8-3340-5809-1463-1E397603E4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552C5C-562E-1251-D6EE-2B460CDA4D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84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A9CDD-E120-9ECE-C068-F983C5F39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8DC0A3-B0A1-8397-F5C3-6A31717933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CB09DD-79C4-0B0A-160B-065C5B95CB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258CE6-14BE-ED2B-930C-57D978C060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9056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30D75-3549-6B24-9756-1700D4C2D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30A1F4-7E79-5190-64AD-13E0A5528A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8EC4B5-5306-B967-BB4F-A0BA6B0397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E57CCE-D349-D403-0C40-8E278DF33A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352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63237-D9BE-28EC-E405-923218364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49EC18-35DE-3539-C512-9D2EA64B7D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814CA3-5ECE-1622-0FC5-0A24B85E51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3A23A-7123-692D-2D86-C6182C2B5C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645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77612-74DC-E9D5-A661-F277401A8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C9237F-BF61-454C-4C23-F9A9D049E9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B82CB3-3FBB-9BC1-237F-316459D50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BC99C-DE7D-9C6C-5018-BA77E146A8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023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695A1-4FF3-7D77-A2D6-59B245D73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70567B-2E2B-764E-9F91-2A5A7701D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80839A-52B7-F1B2-D18E-2234A77846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5738F4-250F-4FC4-93D8-FBDD3CF8AB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9744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8DF0A-0F79-EF62-F72C-A392B2A8E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549593-3CB2-DFFA-951E-D6F5EF158B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14AEFB-6344-043A-5674-CB733FD705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35B54A-0EFE-0AD6-BDA6-0E28F21491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742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F318D-CB47-7E51-CBE6-EA36BB55F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FD05F3-6D3E-D62D-BF1A-14488CDAD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BD7234-B83D-7EF6-4F48-36EAB48E55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F186A8-23F0-DC84-8E42-4BFA1826A6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7509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ABABB-3B76-BA5C-9432-B9CE7E53E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C61FDD-6EF3-C12F-3A30-D9B586039F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58F7C2-358B-0185-23D2-A4BD947E6A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8BDF3-70CA-A660-91C0-A043D6AFE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535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2CE29-CDEC-B386-8527-037BDAAE0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50B302-DCDC-97A4-E97E-2387333F76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CB93C5-AC8C-B888-E71D-8172946137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6E1FC5-B19B-0526-AEDA-CD8E730F15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578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FE321-E258-E826-686B-364CE0867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852DCF-73C9-901F-3887-BC1F87DAB2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AF762C-4564-C7D0-116D-491E0E00E5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CA63C1-D6D0-53C9-19D3-1588547ECF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3139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7300A-5FB0-8900-8373-88830F7C0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913A1B-C66B-2336-84E6-4BF73BC69F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769D2C-CEB1-B260-C965-B44A296B9F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3A7A7-7F0E-C34D-0B2F-8DBDB48443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42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629DF-026F-5F78-4BE3-97C8A768E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8A6A3B-E319-A4EE-6F1A-233CB0735A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687B6A-6F27-64DF-474E-C12AD1D85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51F4D-EB94-FDA0-BEA7-DEFB3A0E4B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946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3CEA2-6787-4EC7-5DDB-B35BD924E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C07C46-F667-F36C-E273-2103B6DFCF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ED914B-2D03-39B8-60BE-9A4C8EDA58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830FA6-16D2-3DA9-C92E-F8B125909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632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F7CEA-A097-6D2C-EDCB-C5B342E1E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92EDBD-2E1B-B21A-3998-3C40014BAD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6503FB-A768-0AC6-3C33-8E369461D6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29A551-03EB-FEB5-D2F8-BB50862F48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3737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A7006-E719-2C9C-137C-77DD6FC62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886D01-91DD-804E-D019-5CD5B36E31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27AD59-EA70-27CD-9866-84D4C7EE5B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1D919-F72A-8F73-91FA-75AC84ADC5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462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3DBA2-F86D-E28E-BDC5-ECFB1D1B0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51976D-B1BA-86C2-E4C5-8EC518CCD6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50F7BC-BCD7-E3E3-08AC-10B54545E0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A65FB-6694-7A82-1C4D-C7E1914416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0943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B8080-7490-C8D1-97D8-02FC80E1F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DBFBC0-8632-B431-DE77-78632D43EF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21FA9F-F92F-EE41-38F0-E38D5A143F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FF908B-E484-4A2A-4DF9-BFA801AB2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143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1046D-F308-225F-9DBD-142E501AA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C01A45-93CA-302C-CA97-15D361AB6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D1409E-7EEC-B0B1-D91A-1A1DB80EA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42A87-AD97-1285-868E-B0C07B1639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871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7E0E6-0615-E437-58C5-DC80E991C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16126C-0A3C-54D2-4E1B-9C8DB75F12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CE1380-98BF-2478-ACF0-0B00AD27B1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495196-178C-8F7D-6DB6-F26AF1E40D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15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37731-A84D-3189-FEEA-EA24C6B24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5A4C68-47C7-BDC7-CAB0-9D1FC673C5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E8AB99-D185-0577-B1E7-20185E92F0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858200-12E0-3736-49A6-653DB35DEB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3724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776E4-EF65-C5B5-6FAD-8D5F4271E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206C80-86F9-9701-186C-C652B3597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BCF022-55C7-7A96-18FD-97C0371C7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699F8-3B3C-CF7D-14EC-B429E21060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689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FB4AC-7A05-C2E0-4BD0-DA157AB83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2C5913-140F-B540-2A9A-09F0780DE6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5A2F1F-81D4-BBF1-A92C-6E8A036DE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B431D-83D6-55E5-B848-99F86D2DA2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451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D8F67-4D07-7536-59E6-398259068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E9C6B7-213D-B754-CCEF-6E4FBD5A0C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137A6F-3CF0-E750-215A-2322E2B8F3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546F81-7978-00D6-AA12-08FE859B97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17873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7041E-268E-87BF-EF77-846F3F52C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CE9C54-EF27-0897-7BF5-95B6DF7B5C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96C15A-BC0D-E262-7F31-45BEDF744C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CBC161-7BF6-B6E3-C1E0-541EE12F12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220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31DA0-8743-BABD-189E-D05C01A5C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58E6AD-358A-952A-5B16-F36D6B1F23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10325A-DF59-5270-B387-C867F0DAE9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EE8769-114A-63A4-68A5-F83E4F0BFA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7385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9F228-A616-B522-A269-33E3C3177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41BB10-D6D7-2C71-764D-EFAD56635F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F8B8AA-40BC-8EE1-1A44-5ABC9BF067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5C19B7-CA0E-B4E3-0727-79617AD3BF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500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1998A-5350-8753-70C4-BEE89E82A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B3CFAF-B533-571B-4C08-31AEEA85F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EB4D47-017E-5569-9B99-645DADEBF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CE924-B801-18AB-71BF-4F9DD95C8C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26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D2F8B-4C99-9F7B-6306-33C2ED9C1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FB088D-5911-541F-0909-48B0E1ACC5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16E388-5DC5-4E18-758C-C3700E6F6F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EF598-5DFF-C594-893F-467B4F4865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8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4E3AE-C551-9C23-795F-D12F742BD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788113-DEDB-DEA8-BF18-AA87F92AF1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889C42-E3F0-3F15-217C-E228056AFE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4B722F-68F4-78AB-DFE3-3E13D710A4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0448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2E53F-AD3E-6919-3FB7-8C00650BA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903660-82EA-53DA-F7DD-AF0098BE0D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CA8367-D69E-DFD7-1956-154DD083B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BB53AE-6265-EC1D-52B0-C7DC7E379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056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6693F-209F-6E67-88A3-9707FABD8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5999FA-623E-20B3-400F-397EDD39D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50510B-C5BE-B5A0-0F94-DB9A4E68A6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67FAB-529A-78CA-B173-9FA344EBC5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9229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22E1C-42E5-6C15-A3A3-9EAA3D300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7ABC66-8A39-1B01-E107-AFEF468719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6A3839-3D50-AFCC-1A84-EA64A40342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2D94D-DF0A-445E-0579-D9056BF719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01911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8D7B2-3CE9-659B-DADC-947F5A6CB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96955F-FC8D-A9E4-F6E6-BB5CE2C283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D1EE98-F35B-31C7-8951-2F1F9642F6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FDAD48-DA52-94BA-0E16-C21249DD96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73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ACA1F-446B-A25B-A4B1-131BD447A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B38C54-746B-6DD7-6311-1586873A1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2CBD44-A190-99BB-DE90-D83AE692C7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D9DB8-8A01-7A47-8E72-D11F559F2D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7249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C1DBB-EF54-72E2-B6EA-CB269D643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8C145B-BD4D-CD8E-3C5A-0DD9A8D50E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5460C5-7FAE-2CEB-A6D5-99BCA1EFED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F72C5E-BBF6-E2E4-3B87-79C8016636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1871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19B5E-493D-DDF4-ED7C-61759CC4A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B013F9-F4F8-94D0-E811-FE801D85A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1BD5C9-0A27-8028-1AAE-FEF4D0B046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358EA-4241-F9D0-7FCA-126617A019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5121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D20E3-7A8B-3277-F8B6-0B74D9D1A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1639BA-EA3F-C726-C667-6152ABC8E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84493B-0CE2-D9E2-750C-14C2798E49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3C834-0B20-0FFE-2749-6962755994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4733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BF987-B954-95D8-A3E6-F946F21EE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1C5FE1-C9FF-4636-475A-10F334810A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DD2AA8-FA2C-9761-2900-D912768D9C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FC26E-B5D3-1BBD-C2F6-93D9CCC036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8820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A34BC-3F65-1E5F-CF4D-704FFAD13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0BEA10-3201-37E4-77ED-F83F6C05FB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987A90-AE3F-0109-8B99-F13FD67BD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F8E2B-6D99-2316-3896-86101F1664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0247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67C10-9D66-977F-9C63-BFCB5EF05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FDD9EA-D461-0EB4-3435-F8EFF3ADEE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E6DEC9-40E9-A015-EE7D-409E2E3EF0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7B6E7-1A0F-DD66-D178-13D2D144AD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2929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59D74-4817-FCAE-152F-490360096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56C0C8-8566-E773-A951-A92AD3EF01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F6D1D2-330D-4637-5D1B-AE9693DE9C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10101E-178F-8848-4C3F-F06C33FDC9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7064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8DC5A-B159-B5CB-B53B-C5C362C3D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797458-ADD8-94F2-DBAA-8EC20741AB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2D0B93-F7E3-2AB6-8FDE-4E181536E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4A4C2-5235-7C5C-4613-326A726196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721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DE6D7-4AE2-6377-18A0-01AEC691B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EB9BD-0F35-FE8B-C3C0-BC7130C83E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1693A1-3BA0-35AF-B912-4D6D639A48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1DDEB9-6836-DDB3-54A6-3EC85945D4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2775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3E021-C92D-CE98-CF71-9C49C2AC1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1D531C-A94D-B6A5-814D-60EAF57452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396CD6-AA49-39C7-CE72-F48BB7E64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B80D8-FC29-7F45-0313-7893F00145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186B3-C9D0-52FC-59B0-EB03B045A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F638A8-F37A-04BF-5FC7-3FA3FD585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5C19BA-C6BE-03CA-BA71-BA54FCC843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53D84F-F319-E90D-7292-0DDC513C72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20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C375F-B17D-7830-54F7-8E640FF98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02F9D8-1094-3E2B-8AD7-509B5B8EA6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E89152-F9BE-41AE-247E-638FC262AF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EBEB7-3E49-49BF-8AD2-8381F6B496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92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EFBCB-1328-148A-4498-281B80CF8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C23522-2E39-D200-8DDA-4EBE0ADA7A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A308F6-3611-DD86-DCBE-3770C5DA24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199258-6F03-AE88-BE92-4EB98CE37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2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454-740A-0B4B-E99F-58E5BB37C0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AB616-BF36-AB4C-6A56-5CF3EEE465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91C8-3EC3-E1A5-0BF5-9532D248CC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04A40A1-DD8E-42B0-BDF6-E817ED6B22DF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30F-E7F0-B8AF-B71F-72AD8C3EA4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332F-98A8-6FBD-6647-867B3B9AA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76072" y="633778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19F4AC-C57C-4D48-8A3A-50CDAC2321C1}" type="slidenum">
              <a:t>‹#›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BD9C8E-FE23-68D9-93C7-14CB6A59C229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928EC57-D80F-3561-9763-0D2D2AD69E7B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BBEE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10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B19D3389-E1E4-BF28-DFF3-AD5D42657E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80" y="6337781"/>
            <a:ext cx="501401" cy="5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EAA5-6D3A-3466-7A77-E8EE0D0AC0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AD9A-4995-2F15-95B7-9AD7C003B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3BDC4-EDC4-FD28-82A2-B51E7DB477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CB583-46A0-4D04-8E72-324373347CF1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C161B-EE34-3BFB-2AC7-AA14F0C9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43B51-51D6-EF30-DC80-0FBF86A4C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28E381-62C2-4448-827D-0022E2A700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4F377-8B5C-BEBC-CE39-FD22B0D5D9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D2A5B-1E8E-CCA2-98D4-2A247641A7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276F3-7DC3-5A1F-0A92-920C183874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5B610-B001-45CA-B2D3-F9647285DBD3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B3D4-9599-E978-9D92-EC51C1FAF8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7BA-AF36-A931-12B4-855356107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09997D-4FDE-4A9D-8867-CC797657DD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E074DE-99CF-8B18-97A4-B75DB3232B0A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2ACA8B7-C59C-B9D2-3C57-08CFFB9885B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93CE4F5-2EE6-0C4E-C081-E55A83D85273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D1C75B-C348-9F23-17BF-76B354BC05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7E594C-0F28-4045-0730-2DB5298B0D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5310E4E-A8C1-40E0-5857-A77D3E551C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DE4BDB-FA9D-4BA2-9006-686E92CAE7D9}" type="datetime1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31F23-1AE9-C201-BA02-167A099CFF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61796-61AE-B9DA-DE8C-B1E2C3C6C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42599A8-828E-4D05-A7E8-72DAB8A016A8}" type="slidenum">
              <a:t>‹#›</a:t>
            </a:fld>
            <a:endParaRPr lang="en-US"/>
          </a:p>
        </p:txBody>
      </p:sp>
      <p:pic>
        <p:nvPicPr>
          <p:cNvPr id="12" name="Picture 11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7B921128-058D-BC2F-C00D-61521CD05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63" y="6279070"/>
            <a:ext cx="519689" cy="51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9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C35526F-EB05-E5C0-47C3-BF10D34C722D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E053E9-FBF4-CBA3-903F-D2D51DF69935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F1F69F-491F-E359-2873-1FEF1FD442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7521DCA-5782-DAE5-ECFC-002677EB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DFD456-7FED-C770-4AAB-059F7E502B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5633D6-00B0-48CE-B8BB-575F5DFB3E8A}" type="datetime1">
              <a:rPr lang="en-US" smtClean="0"/>
              <a:t>11/5/2025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485792-3CDC-F67F-7FDF-498159B2F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E6331A-BD62-1FF9-B3C2-91FB12196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5F55C-40AA-4DC3-995C-5CAE4082D9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D307800-504C-E6C8-AB97-27A22C8CA0CC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4E1CDAF-5696-1B68-AFF5-14E1AA167A7A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8D0FCC3-046A-20E4-F0AB-35754A2900C0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0ECCEA-3444-4711-2CBC-718C62960B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20E359-9329-CB95-A538-5A99C5C31F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6B2049B-C4D9-8091-1E55-3D74A6C75F2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4062-7614-55D3-7404-CBBB4AFC41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51A7D2-6D19-43FF-A1C1-E3FC0D65A2C5}" type="datetime1">
              <a:rPr lang="en-US" smtClean="0"/>
              <a:t>11/5/2025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D8C23B-9771-1E32-A311-EA8206D13B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D3C0309-27FC-ECCA-3BF4-B11DB20AD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28342B8-6363-4D91-9724-0DF11AC94F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B68712C-73BA-4C99-F797-CF41D7E944A6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C7E453B-0446-657D-5AAF-08B30D23284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918A9DF-0C27-1493-30BB-DF6266360AD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5F128-B5D3-919A-A195-663F420E86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36985F-89E2-8566-A1C5-659FFD720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CED3B08-8E0F-5541-3E11-1201B582524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4B9DA70-3DAE-1C29-9EFF-30DD1A868B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5040413-B57A-4F90-B0E1-C4D40E59FD0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1457B1C-E35E-9140-48B3-9E227A99E1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B5CD9FC-C3E0-4CCC-B85D-EB401008A2F5}" type="datetime1">
              <a:rPr lang="en-US" smtClean="0"/>
              <a:t>11/5/2025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5251EE44-481B-A0F7-C2AD-09DADC5908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FC502956-F5D2-B598-6E3A-702BC6F6B0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E8905B1-24F0-4CB4-9F21-CFEEF5B526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E2D870E-EF4B-86F0-77AB-36D581ED27C3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71A6F5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7379EB3-D910-53C8-4363-BCE437B3C04F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60764-F6D5-0183-CFA8-AD51752F3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04CA21B-A904-2303-E8B7-204368828D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461A30-3A5F-4957-8201-8227A20FF186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15895AD-6283-22E7-54AE-BA5E403688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CC32D-2A88-48F5-552A-C35C5FC4E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5C596-286A-49DD-AE62-F7CA39D45B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271E8-88AC-350B-0AEC-E7B0AB0010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4127B7-0316-41F1-B8D3-684E58D4605E}" type="datetime1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FABEA-7F5F-CBFE-9B27-1EE63786E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6C2C9-DDA6-6F34-269D-3EF53EDD50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46E78-0687-4284-9504-B27FA8DD19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9B5E84D-09D1-0D33-8A57-437EFA92365F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312EABD-71B9-C8DC-832E-0C98BB2637A3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52C9A6-7205-7B11-B1F4-38E7DCFFD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9D0BD6-841F-0949-20BE-76702D89214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E9642F-978C-2483-7CA8-C657D6BC392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1268D21-1EAC-A549-16ED-FB028EA884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0452DFD-8287-4665-BA5A-1E8007F84489}" type="datetime1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DEA50C-138B-D1AB-A149-C1EFE87B6C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B52CB39-DC06-1319-C71F-C0FFE8190E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54C15-7023-42EB-A1FA-1EE6BF8BCD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CFDC4AC-FDD3-BDE2-CE9C-56C5902762A9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F93A9A-283E-C60B-922C-39E185F785EE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15FD07-436C-8F50-D85D-FE2F1E3652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8253DCAA-13C7-6D98-3009-2CF4602732B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BAC3BD3-587C-952C-7943-F1DD06E3C5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1E0BC07-4C9D-0EA6-6E92-03303B9BB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0DB4AC0-3697-4839-A4B4-B7909F019F7F}" type="datetime1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D0C5333-6517-F058-26D1-59EE2F7956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027DC1D-6CFB-0076-354E-C97B3F6C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500528-09B1-4C5A-B5F7-A99D550659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8271C-3EA9-1C25-F915-271F10C7A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33019-B20D-39F8-DA5A-57D87D5C0A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2200-9BEA-24D1-1AAA-C6D11D5F2B4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AF0CF75A-DA92-46AA-967B-58FF73C93E7D}" type="datetime1">
              <a:rPr lang="en-US" smtClean="0"/>
              <a:t>11/5/2025</a:t>
            </a:fld>
            <a:r>
              <a:rPr lang="en-US"/>
              <a:t> Bremen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37E5-CFD3-BED4-9620-591917B3DD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458-7E07-3809-F914-4842101A676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502FA967-5724-45FF-9DCE-6D9303B556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3A2-0EB1-4C75-C909-53C9BF300F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8"/>
            <a:ext cx="11143344" cy="1171024"/>
          </a:xfrm>
        </p:spPr>
        <p:txBody>
          <a:bodyPr>
            <a:normAutofit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Μάθημα 6</a:t>
            </a:r>
            <a:r>
              <a:rPr lang="el-GR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CDEF0-576C-A6EB-7968-9F1CFB0338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04806" y="2098713"/>
            <a:ext cx="11036808" cy="5071015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Σχολή Θετικών Επιστημών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Δυτικής Μακεδονίας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Καστοριά 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Ρέκκας Βασίλειος-Παναγιώτης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vrekkas@physics.auth.gr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8E548-F076-C601-7B16-D3E2256C2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A2613-E4CE-E25F-6E21-97E2E36EBB5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Πολυμέσα στην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94DE0ED-51ED-57B1-B7FB-4DAE0C8613C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B6F1F4-EBE9-C199-A5CA-9C6BE2C56074}"/>
              </a:ext>
            </a:extLst>
          </p:cNvPr>
          <p:cNvSpPr txBox="1"/>
          <p:nvPr/>
        </p:nvSpPr>
        <p:spPr>
          <a:xfrm>
            <a:off x="226656" y="2005796"/>
            <a:ext cx="11450337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Ενσωμάτωση ήχου και βίντεο χωρίς πρόσθετα προγράμματα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προσθέτει κουμπιά αναπαραγωγής.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Πλεονεκτήματα: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Υποστήριξη σε όλους τους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Ευκολία προσθήκης και ελέγχου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Εμφάνιση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fallback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μηνυμάτων αν δεν υποστηρίζεται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&lt;video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="movie.mp4" controls&gt;&lt;/video&gt;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&lt;audio controls&gt;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&lt;source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="song.mp3" type="audio/mpeg"&gt;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&lt;/audio&gt;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7C5307-96D2-1E38-9026-CA3D134C112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182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B09A6-69CA-CAE3-0A34-B48CE9781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55680-CF1D-6722-FB4D-EA7F5B0F097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Cascading style sheets (CSS)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F41430-DB45-47B4-8B8E-EE02E5D7B7B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AA72D3-45A1-8607-2313-55C5841B3133}"/>
              </a:ext>
            </a:extLst>
          </p:cNvPr>
          <p:cNvSpPr txBox="1"/>
          <p:nvPr/>
        </p:nvSpPr>
        <p:spPr>
          <a:xfrm>
            <a:off x="226656" y="2005796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Αρχικά ετικέτες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όριζαν περιεχόμενο ιστοσελίδας  νέες ετικέτες &amp; στοιχεία άρχισαν να προστίθενται  βελτίωση εμφάνισης ιστοσελίδας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όπως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&lt;font&gt; , &lt;b&gt; , 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μετά προσθήκη ιδιότητας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&lt;color&gt;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Προσδιορισμός εμφάνισης στοιχείων  δήλωση στον κώδικα  αύξηση πολυπλοκότητας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για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4.0  styles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ορίζουν τρόπο εμφάνισης στοιχείων 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περιεχόμενο σελίδας διαχωρίζεται από τρόπο εμφάνισης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Σχεδιαστές  ορίζουν 1 μόνο φορά εμφάνιση στοιχείων  στοιχεία ίδιου τύπου  εμφανίζονται με ίδιο τρόπο στη σελίδα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72E02A-F23B-628A-AC2E-EA9190C5218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994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4866B-FD0C-4934-6D76-04900FF9F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AD8DA-0C75-E710-2F99-08E585E5B2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Cascading style sheets (CSS)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A5BE4A3-A1E8-71AF-0259-DCFC8723D2E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A35AEB-055A-3D5B-9FD7-0D6E88141C80}"/>
              </a:ext>
            </a:extLst>
          </p:cNvPr>
          <p:cNvSpPr txBox="1"/>
          <p:nvPr/>
        </p:nvSpPr>
        <p:spPr>
          <a:xfrm>
            <a:off x="226656" y="2005796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Στυλ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δυνατότητα αποθήκευσης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εξωτερικό αρχείο  καλείται από σελίδα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κανόνες μορφοποίησης εφαρμόζονται σε όλα τα στοιχεία  δυνατότητα να καλέσω πάνω από 1 εξωτερικό αρχείο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Ομοιόμορφη παρουσίαση σελίδων που ανήκουν στον ίδιο διαδικτυακό τόπο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Εξωτερικά αρχεία μορφοποίησης  ομοιόμορφη παρουσίαση στοιχείων όλων των σελίδων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Έλεγχος &amp; ανανέωση εμφάνισης πολλών ιστοσελίδων  αυτόματα με ενημέρωση ενός μόνο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Πάλι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Notepad ++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άλλο επεξεργαστή κειμένου 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gedit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Linux)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108C9A-7235-BC81-E718-198C2ABB1E9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75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0378E-4F3F-7885-49BB-EE873F91D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D79FA-495A-CACA-68BD-9D6367FA89C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Σύνταξη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B414928-C715-EBF4-7A26-F5A691F3DBA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FB2A05-99C3-2FED-F4DC-F341D768569E}"/>
              </a:ext>
            </a:extLst>
          </p:cNvPr>
          <p:cNvSpPr txBox="1"/>
          <p:nvPr/>
        </p:nvSpPr>
        <p:spPr>
          <a:xfrm>
            <a:off x="226656" y="2005796"/>
            <a:ext cx="11450337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Αρχικά ορίζεται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στοιχείο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σε {} προσδιορίζονται ιδιότητες και τιμές τους: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Τύπος στοιχείο {ιδιότητα1: τιμή1[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Ιδιότητα2: τιμή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…]}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Τμήμα μεταξύ []  μπορεί να παραλειφθεί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 αν στοιχεία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h1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μέγεθος 20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κόκκινα: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h1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font-size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=20pt}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h1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3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</a:t>
            </a:r>
            <a:endParaRPr lang="en-US" sz="23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8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 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font-size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=20pt}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C069FB-94EF-D625-1589-809F39046E3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83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5A2F9-D5D8-90DB-ADC2-BC36864EF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F0584-7AC3-8482-9928-66D195A4C23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Κενά διαστήματα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B4B0A02-64E3-D5DC-85C2-A4EF1325A26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6A0F8C-E82F-D8AF-7DB6-148F4B584000}"/>
              </a:ext>
            </a:extLst>
          </p:cNvPr>
          <p:cNvSpPr txBox="1"/>
          <p:nvPr/>
        </p:nvSpPr>
        <p:spPr>
          <a:xfrm>
            <a:off x="226656" y="2005796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Ίδια λογική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συνεχόμενα κενά διαστήματα  δεν λαμβάνονται υπόψιν από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που εφαρμόζει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κανόνες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Όσα κενά διαστήματα χρειάζομαι  ευανάγνωστο κώδικα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l-GR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en-US" sz="23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px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;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font-family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arial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blue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;}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l-GR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5</a:t>
            </a:r>
            <a:r>
              <a:rPr lang="en-US" sz="23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px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;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font-family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arial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                   							 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blue;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Κενά πιθανό πρόβλημα  συνάρτηση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παρενθέσεων , : 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διαχωρισμό διαφορετικών τμημάτων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1BC68E-C290-A75E-FE3D-208B787D0F1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648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A0AC8-9EF2-B908-6D5C-0B36F281C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52B46-4B29-02A1-0D8B-A42E234C859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Σχόλια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534888C-6768-2132-785B-34F95D3C0F1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A86677-6BD1-C49F-BEC4-2CA5509D8CE7}"/>
              </a:ext>
            </a:extLst>
          </p:cNvPr>
          <p:cNvSpPr txBox="1"/>
          <p:nvPr/>
        </p:nvSpPr>
        <p:spPr>
          <a:xfrm>
            <a:off x="226656" y="2005796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Βοηθούν κατανόηση κώδικα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Γίνεται με χρήση /* και */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Οτιδήποτε μεταξύ τους  δεν λαμβάνεται υπόψιν ως κανόνας μορφοποίησης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επέκτασης σε πολλαπλές γραμμές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*/ Βασική σύνταξη κανόνων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CSS*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Τύπος στοιχείο {ιδιότητα1: τιμή1[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Ιδιότητα2: τιμή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…]}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416FD7-493A-2263-9FA6-CB6D03C783A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314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0CDC1-AC0E-3B7B-1F4D-FD935BDDB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0505-0434-2D37-F6E3-871FEB11A60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Ομαδοποίηση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7A3973F-716B-7D20-AB7E-EA6FF3F2C56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4E4559-934A-CCCB-D4D2-1B0119C7FEE6}"/>
              </a:ext>
            </a:extLst>
          </p:cNvPr>
          <p:cNvSpPr txBox="1"/>
          <p:nvPr/>
        </p:nvSpPr>
        <p:spPr>
          <a:xfrm>
            <a:off x="226656" y="2005796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να δοθεί ίδιο στυλ σε διαφορετικά στοιχεία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ορίζοντας όλα τα στοιχεία μαζί &amp; διαχωρίζοντας με κόμμα. Παράδειγμα: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h1,h2,h3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blue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text-align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center;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font-size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l-GR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10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pt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font-style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italic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Άρα και οι 3 επικεφαλίδες  στοίχιση στο κέντρο, μέγεθος 10, πλάγια γράμματα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Διαφορετικός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Καθολικός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επιλογέας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απογόνου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άμεσου απογόνου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σχετικών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χαρακτηριστικών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FD9704-25D9-F7D5-76B2-2359C4411B1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132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9E9C9-455F-6685-DBF6-B4B7EBF52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0BD8F-91C9-9126-77A9-25AA8409F7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774DB10-8874-A786-F2D4-063DF6AE9E3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5B1880-3461-7795-35D5-C2BAF8538852}"/>
              </a:ext>
            </a:extLst>
          </p:cNvPr>
          <p:cNvSpPr txBox="1"/>
          <p:nvPr/>
        </p:nvSpPr>
        <p:spPr>
          <a:xfrm>
            <a:off x="370831" y="2403373"/>
            <a:ext cx="11450337" cy="29238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Καθολικός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(*)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Εναλλακτικά από επιλογή μεμονωμένου στοιχείου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καθολικός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επιλογέας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σύμβολο * αντικαθιστά οποιοδήποτε στοιχείο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θέλω πχ. Εμφάνιση κάθε στοιχείου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μάυρο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*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#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000000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445BAE-EEC2-698D-DED0-BB800763DEE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446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DE250-1C03-27D4-DDBF-33ACA14EA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939A3-6B60-632E-08C0-90051BE59F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51BAB0F-25AE-206D-320B-CE4DA948C77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5C9B85-901C-05EF-4531-85E19C9DF2C7}"/>
              </a:ext>
            </a:extLst>
          </p:cNvPr>
          <p:cNvSpPr txBox="1"/>
          <p:nvPr/>
        </p:nvSpPr>
        <p:spPr>
          <a:xfrm>
            <a:off x="370831" y="2403373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απογόνου 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Εφαρμόζεται όταν θέλουμε μορφοποίηση ενός στοιχείου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εμφανίζεται μέσα σε άλλο στοιχείο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 Κανόνας μορφοποίησης θα εφαρμοστεί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μόνο όταν βρίσκεται εντός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&lt;ul&gt;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&lt;ul&gt;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έχει κι άλλη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ul&gt;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εφαρμογή μορφοποίησης σε όλα 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εντός του στοιχείου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&lt;ul&gt;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Σύνταξη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ul </a:t>
            </a:r>
            <a:r>
              <a:rPr lang="en-US" sz="23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#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000000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8C76BE-09AA-3985-6D42-8CBCB943350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64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8CFE0-0830-6FAF-71CD-731C56F85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E6AB7-C07B-7A35-6AF9-7BC9F616FDC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ACB1068-BE3B-2C88-DB7B-C6D3BC4D5A7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07769D-3E58-269A-821F-50AEFA8C9900}"/>
              </a:ext>
            </a:extLst>
          </p:cNvPr>
          <p:cNvSpPr txBox="1"/>
          <p:nvPr/>
        </p:nvSpPr>
        <p:spPr>
          <a:xfrm>
            <a:off x="370831" y="2403373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3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άμεσου απογόνου (&gt;)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Παρόμοιος αλλά με διαφορετική λειτουργεία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 Κανόνας μορφοποίησης θα εφαρμοστεί σε παράγραφο  άμεση απόγονος στοιχείου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&lt;body&gt;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Άλλες παράγραφοι εντός στοιχείου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αλλά και μέσα σε άλλο στοιχείο (πχ.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&lt;div&gt;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&lt;article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&gt;)  καμία μορφοποίηση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Σύνταξη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body &gt; 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#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000000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11E978-FFC4-7B76-5656-C9097F09B69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9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54003-CECC-4177-4239-B14CC5CD5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EC2D6-A544-B2F5-8153-A5279D3D05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Διαμόρφωση Ιστοσελίδας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330AD1A-93B9-8BE8-B6AB-655B1EEEC27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2F879E-4C00-BF87-792C-B0211C4C84BD}"/>
              </a:ext>
            </a:extLst>
          </p:cNvPr>
          <p:cNvSpPr txBox="1"/>
          <p:nvPr/>
        </p:nvSpPr>
        <p:spPr>
          <a:xfrm>
            <a:off x="405333" y="2121410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ιστοσελίδα αποτελείται από πολλά σημεία: λογότυπο, κείμενο, εικόνες, συνδέσμους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κλπ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Στόχος: δομημένη και λειτουργική παρουσίαση περιεχομένου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Παλαιότερα χρησιμοποιούνταν πίνακες &lt;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 για διάταξη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Σήμερα προτιμάται η χρήση CSS και σημασιολογικών στοιχείων για καθαρότερο κώδικα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302AAC-793B-3167-23D4-8A91B448BB9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675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510B9-46DF-9B63-C670-4F789EAAB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16D6A-08EA-C107-5AD5-6D37882E3EA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D75B2AB-D4CC-4581-F87E-C72B1333B01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D2F3F7-F28A-4FE4-4D2D-8D2E668DAA22}"/>
              </a:ext>
            </a:extLst>
          </p:cNvPr>
          <p:cNvSpPr txBox="1"/>
          <p:nvPr/>
        </p:nvSpPr>
        <p:spPr>
          <a:xfrm>
            <a:off x="283282" y="2023994"/>
            <a:ext cx="11450337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4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σχετικών(+)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Παρόμοιος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άμεσου απογόνου  μορφοποίηση σε στοιχεία κοντά / σχετικά / συγγενικά με άλλα  ίδιο γονικό στοιχείο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Σχέση στοιχείων δηλώνεται με το (+)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Όταν 1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παράγραφος  επικεφαλίδα επιπέδου 2  μικρότερα όρια από τις άλλες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 section &gt;</a:t>
            </a:r>
          </a:p>
          <a:p>
            <a:pPr lvl="3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	&lt;h2</a:t>
            </a:r>
            <a:r>
              <a:rPr lang="el-GR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Επικεφαλίδα επιπέδου 2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&lt;/h2</a:t>
            </a:r>
            <a:r>
              <a:rPr lang="el-GR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&lt;p</a:t>
            </a:r>
            <a:r>
              <a:rPr lang="el-GR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3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παράγραφος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&lt;/p</a:t>
            </a:r>
            <a:r>
              <a:rPr lang="el-GR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&lt;p</a:t>
            </a:r>
            <a:r>
              <a:rPr lang="el-GR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l-GR" sz="23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παράγραφος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&lt;/p</a:t>
            </a:r>
            <a:r>
              <a:rPr lang="el-GR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 section &gt;</a:t>
            </a: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4ABB46-4B84-4EA5-DA45-5416834F4FB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57DCCE-840B-3A29-839C-CDE7DA56039E}"/>
              </a:ext>
            </a:extLst>
          </p:cNvPr>
          <p:cNvSpPr txBox="1"/>
          <p:nvPr/>
        </p:nvSpPr>
        <p:spPr>
          <a:xfrm>
            <a:off x="7130372" y="5403165"/>
            <a:ext cx="4289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&lt;h2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&gt;+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margin-top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.025em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96397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D0D5D-DB68-B2DF-C164-53C7F4EC4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FBAC8-3BC2-1A4C-9F6F-51CF9C77E72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ACD4368-6E12-CAE3-32E4-BBC1853B003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6C5D88-63E1-95D2-3D57-EBAFC9674908}"/>
              </a:ext>
            </a:extLst>
          </p:cNvPr>
          <p:cNvSpPr txBox="1"/>
          <p:nvPr/>
        </p:nvSpPr>
        <p:spPr>
          <a:xfrm>
            <a:off x="283282" y="2023994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5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Επιλογέας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χαρακτηριστικών ([])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στοιχεία που εμφανίζουν συγκεκριμένα χαρακτηριστικά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Καλή εφαρμογή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πολλά νέα χαρακτηριστικά πεδίου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Πρώτος από τους κανόνες θα εφαρμοστεί σε όλα τα πεδία με ορισμένο χαρακτηριστικό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autofocus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[autofocus] {}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[autocomplete] {}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[list] {}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[placeholder] {}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24BFB4-D775-B337-799E-5132540CD24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2346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2E542-E8D8-886F-B51E-892F7A762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48B3-5024-2956-8834-E7C8E81668D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8413185-586A-0F49-1396-E749B951851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C1009A-35E6-AA61-14F2-23326803E6A0}"/>
              </a:ext>
            </a:extLst>
          </p:cNvPr>
          <p:cNvSpPr txBox="1"/>
          <p:nvPr/>
        </p:nvSpPr>
        <p:spPr>
          <a:xfrm>
            <a:off x="370831" y="2403373"/>
            <a:ext cx="11450337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Θα μορφοποιήσουμε με βάση το Παράδειγμα 1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εξωτερικού στοιχείου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εφαρμογή στο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&lt;section&gt;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αμέσως μετά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&lt;nav&gt;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περικλείονται μέσα στο ίδιο γονικό 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&lt;body&gt;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body nav + section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2px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solid black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;}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/*border-width, border-style, </a:t>
            </a:r>
            <a:r>
              <a:rPr lang="en-US" sz="23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borded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-color*/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2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074112-4F9D-2DCE-097F-D4F850E00EF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113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275B2-6204-B657-093D-75A40CAC9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EF30A-66AD-2F5D-C1DA-5113F8E6023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689FC93-6A5E-9AD8-55CF-B0CF2646979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43AC50-739E-B691-AFD1-F73BA739227D}"/>
              </a:ext>
            </a:extLst>
          </p:cNvPr>
          <p:cNvSpPr txBox="1"/>
          <p:nvPr/>
        </p:nvSpPr>
        <p:spPr>
          <a:xfrm>
            <a:off x="370831" y="2403373"/>
            <a:ext cx="11450337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Θα μορφοποιήσουμε με βάση το Παράδειγμα 1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άμεσα επόμενου στοιχείου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εφαρμογή στο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&lt;h1&gt;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εντός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&lt;section&gt;</a:t>
            </a:r>
          </a:p>
          <a:p>
            <a:pPr lvl="1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section &gt; article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2px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solid red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;}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/*border-width, border-style, </a:t>
            </a:r>
            <a:r>
              <a:rPr lang="en-US" sz="23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borded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-color*/</a:t>
            </a:r>
          </a:p>
          <a:p>
            <a:pPr lvl="8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ή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Body section  article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2px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solid red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;}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3</a:t>
            </a:r>
            <a:endParaRPr lang="en-US" sz="23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C1A983-3705-106F-57B0-EE7F3209260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239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B41A3-B057-3966-44F9-EC99F7EAD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00CF6-756D-B289-4AA3-2C3E44393A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B0D2969-1C35-FF24-32BD-F8DD3EA92E5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71F9B3-BDA9-33AF-2374-8449E09B498F}"/>
              </a:ext>
            </a:extLst>
          </p:cNvPr>
          <p:cNvSpPr txBox="1"/>
          <p:nvPr/>
        </p:nvSpPr>
        <p:spPr>
          <a:xfrm>
            <a:off x="370831" y="2403373"/>
            <a:ext cx="11450337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3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στοιχειών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&lt;header&gt; , &lt;footer&gt;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&lt;header&gt; , &lt;footer&gt;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διαφορετικές τοποθεσίες (1 μέσα σε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article&gt; 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άλλη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μορφοποιώ εντός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&lt;article&gt;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Διαφορά σε αριθμό γονικών στοιχείων για περιγραφή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τρόπος  άμεσα εξωτερικό στοιχείο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&lt;article&gt;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l-GR" sz="2300" baseline="30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τρόπος  και το δεύτερο πιο εξωτερικό στοιχείο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&lt;section&gt;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BB5593-9103-9CD0-D4F9-361DF7D3A45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4245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5C0C9-620D-7AF1-88B2-B0A8C9CC8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1EBD7-7A0B-A1CA-D831-D08C2DAC6C4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808B563-29DD-A56B-4856-912D2841A5B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BF9F1D-0664-8663-6304-02A025B91F7F}"/>
              </a:ext>
            </a:extLst>
          </p:cNvPr>
          <p:cNvSpPr txBox="1"/>
          <p:nvPr/>
        </p:nvSpPr>
        <p:spPr>
          <a:xfrm>
            <a:off x="370831" y="2403373"/>
            <a:ext cx="11450337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τρόπος 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article header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2px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solid blue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                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italic bold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12px/30px </a:t>
            </a:r>
            <a:r>
              <a:rPr lang="en-US" sz="23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Georgia,serif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font-size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140%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article footer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2px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solid yellow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  <a:endParaRPr lang="en-US" sz="23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font-size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small;}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4B3E80-E377-6AA2-0752-06657379D73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2796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41B8D-07B9-E043-B54C-670C0FF6C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C4584-7F80-3AE4-906A-E21959E5FD0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DE37202-4046-C044-AC25-FE4B03395BD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F0620E-39D6-4945-3B78-A7DD3C1BF621}"/>
              </a:ext>
            </a:extLst>
          </p:cNvPr>
          <p:cNvSpPr txBox="1"/>
          <p:nvPr/>
        </p:nvSpPr>
        <p:spPr>
          <a:xfrm>
            <a:off x="370831" y="2403373"/>
            <a:ext cx="11450337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l-GR" sz="2300" baseline="30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τρόπος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section article header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2px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solid blue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                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italic bold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12px/30px </a:t>
            </a:r>
            <a:r>
              <a:rPr lang="en-US" sz="23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Georgia,serif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font-size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140%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section article footer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2px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solid yellow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  <a:endParaRPr lang="en-US" sz="23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font-size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small;}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4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7FEB18-84F0-27B5-AC55-DEFAEA7BFB9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84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70F0A-00FB-E1E3-5074-01745827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750A0-EDBC-25EF-7368-1C952ECCF0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Κλάσεις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C14EA68-79E1-C2DE-06F6-3F85C88A173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9EEFC3-CBD7-DBF8-01BB-EF60010CA2BB}"/>
              </a:ext>
            </a:extLst>
          </p:cNvPr>
          <p:cNvSpPr txBox="1"/>
          <p:nvPr/>
        </p:nvSpPr>
        <p:spPr>
          <a:xfrm>
            <a:off x="472710" y="1620895"/>
            <a:ext cx="10168128" cy="483209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Στοιχείο ίδιου τύπου (πχ. Επικεφαλίδα)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δυνατότητα εμφάνισης με δύο ή περισσότερους τρόπους μέσα σε ιστοσελίδα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Προσδιορισμός κλάσεων για αυτό το στοιχείο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5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Προσδιορισμός κλάσεων και στυλ για ίδιο στοιχείο  εμφάνιση του ίδιου στοιχείου με διαφορετικά στυλ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251D1-F387-D9C3-2DB7-76EC293F555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668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5E7F8-A7AC-2BC4-8FD9-B29286C9D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0C9C-8DF9-82A8-3A76-98B2716149A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Κλάσεις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221A6E5-F96C-48D8-82A3-34B642EF05B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10853-87E6-A88A-1C6C-6DDD7152BB43}"/>
              </a:ext>
            </a:extLst>
          </p:cNvPr>
          <p:cNvSpPr txBox="1"/>
          <p:nvPr/>
        </p:nvSpPr>
        <p:spPr>
          <a:xfrm>
            <a:off x="472710" y="162089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προσδιορισμό διαφορετικών στυλ σε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στοιχείο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ορισμός διαφορετικών κλάσεων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Ορίζεται ως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attribute class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στην ετικέτα του στοιχείου: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&lt;h1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center”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…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&lt;/h1&gt;</a:t>
            </a:r>
            <a:endParaRPr lang="en-US" sz="24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δει τέτοια ετικέτα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αναζητά στυλ που έχει οριστεί για το στοιχείο αυτής της κλάσης  στυλ όπως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1.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center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{attribute1;value1;..}</a:t>
            </a: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32C782-FAD5-1A32-06BF-503DF14AC89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69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B79A1-15CC-5963-20AA-05BF7186C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09893-DE46-C6B0-5344-725A52A667C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Κλάσεις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BEEA7CD-A0EB-F948-B95D-2BD9E28857B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EE1F83-6891-2C9E-14DE-9763E1636892}"/>
              </a:ext>
            </a:extLst>
          </p:cNvPr>
          <p:cNvSpPr txBox="1"/>
          <p:nvPr/>
        </p:nvSpPr>
        <p:spPr>
          <a:xfrm>
            <a:off x="472710" y="1620895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&lt;h1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center”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right”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…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&lt;/h1&gt;</a:t>
            </a:r>
            <a:endParaRPr lang="en-US" sz="24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ΛΑΘΟΣ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Για κάθε στοιχείο  1 κλάση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προσδιορισμού κλάσης που αξιοποιείται από οποιοδήποτε στοιχείο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εμφανίζεται με κανόνες μορφοποίησης κλάσης: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Έστω κλάση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.left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text-align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left”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όλα αριστερή στοίχιση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&lt;h1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left”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&lt;/h1&gt;</a:t>
            </a:r>
            <a:endParaRPr lang="en-US" sz="24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&lt;h2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left”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&lt;/h1&gt;</a:t>
            </a:r>
            <a:endParaRPr lang="en-US" sz="24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&lt;p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left”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&lt;/h1&gt;</a:t>
            </a:r>
            <a:endParaRPr lang="en-US" sz="24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2843E4-3482-944C-D6D9-51D149E2D5A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6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229C3-8CDE-1DA9-A56F-8B3DA76AB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BA7FF-5606-F810-E0E8-5352F47863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Διάταξη με Πίνακες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01BEFCB-7553-BFB2-DF01-A1CCAE88551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CCA018-7892-9A72-18A7-BBC53CED799A}"/>
              </a:ext>
            </a:extLst>
          </p:cNvPr>
          <p:cNvSpPr txBox="1"/>
          <p:nvPr/>
        </p:nvSpPr>
        <p:spPr>
          <a:xfrm>
            <a:off x="405333" y="2121410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&lt;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 οργανώνει περιεχόμενο σε γραμμές και στήλες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Δεν σχεδιάστηκε για μορφοποίηση ιστοσελίδων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Δημιουργεί δύσκολη συντήρηση και μη προσαρμοστική σχεδίαση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&lt;table&gt;</a:t>
            </a: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&lt;tr&gt;&lt;td&gt;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Λογότυπο&lt;/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td&gt;&lt;td&gt;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Μενού&lt;/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td&gt;&lt;/tr&gt;</a:t>
            </a: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&lt;/table&gt;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Δημιουργεί δύσκολη συντήρηση και μη προσαρμοστική σχεδίαση.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F28FBD-5025-8794-3514-3A7EE54F76E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376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B5DFF-C375-0570-FE7E-80ACD87F1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FAA6F-12B9-C5D8-C31A-CCCA27764FF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Ψευδο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-κλάση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7C3715A-4154-32B6-5775-256803AAAF1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3F4F0A-595E-F2C4-3CC9-43B34F516EC2}"/>
              </a:ext>
            </a:extLst>
          </p:cNvPr>
          <p:cNvSpPr txBox="1"/>
          <p:nvPr/>
        </p:nvSpPr>
        <p:spPr>
          <a:xfrm>
            <a:off x="472710" y="1620895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Εφαρμογή κανόνων μορφοποίησης υπό διαφορετικές συνθήκες / γεγονότα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Ορίζεται με όνομα ετικέτας και 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με ετικέτα συνδέσμου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&lt;a&gt;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blue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8B50ED-416D-D13F-283F-AB96E30B67F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364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48989-5925-809F-AF30-DDBBC58D3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F0967-536B-411A-6902-FFBB5E2E10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Ψευδο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-κλάση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F6FC328-28E8-FDEA-85B3-08B94D8E0BB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51DAEB-0DCE-AA77-0557-53A8950BD317}"/>
              </a:ext>
            </a:extLst>
          </p:cNvPr>
          <p:cNvSpPr txBox="1"/>
          <p:nvPr/>
        </p:nvSpPr>
        <p:spPr>
          <a:xfrm>
            <a:off x="472710" y="1620895"/>
            <a:ext cx="10168128" cy="483209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Σύνδεσμος μπορεί αν είναι σε διαφορετικές καταστάσεις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τον έχουν ήδη επισκεφτεί</a:t>
            </a: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μην τον έχουν επισκεφτεί</a:t>
            </a: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είναι ενεργός &amp; κέρσορας ποντικιού από πάνω του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εφαρμοστεί διαφορετική διαμόρφωση με άλλο στυλ: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(α)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a:link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blue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/* unvisited link */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(β)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a:visited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/* visited link */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(γ)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a:active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green;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/* active link */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A4B989-F938-1F0F-BDF2-04948320621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0617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FA34C-FA62-DA6C-127D-76666C1EC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B5ADA-8C13-A0DC-2FD8-6581FE1C514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Ψευδο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-κλάση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25996AA-5504-22F9-EE69-202B07C6001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72E7CA-410B-2453-7955-D9F8552EB8BD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– sensitive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πεζά – κεφαλαία)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Πρότυπο κανόνων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CSS3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συλλογή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ψευδο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– κλάσεων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not ()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κανόνες για στοιχεία που δεν πληρούν κάποιες συνθήκες: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Πχ. 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not (p)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background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όσα δεν είναι παράγραφοι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Πχ. 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not (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type=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submit)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background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green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όλα τα πεδία φόρμας που δεν χρησιμοποιούνται για την υποβολή της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EB9ACF-677D-06FE-F433-EE88F14A85E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597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385EE-78B1-6C11-7B20-06D468E1F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4DEBF-2F6D-2DC1-A60D-D894E54BC0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Ψευδο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-κλάση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94251DE-A9C3-24C5-4BC2-1AED6E5B33E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6EA121-A994-D359-6522-FA4CEAD941FF}"/>
              </a:ext>
            </a:extLst>
          </p:cNvPr>
          <p:cNvSpPr txBox="1"/>
          <p:nvPr/>
        </p:nvSpPr>
        <p:spPr>
          <a:xfrm>
            <a:off x="714448" y="2490281"/>
            <a:ext cx="10168128" cy="37240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valid ()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κανόνες για πεδία φόρμας που έχουν επαληθευτεί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Όλα τα πεδία που έχουν συμπληρωθεί σωστά  έχουν ένα στυλ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Όσα δεν έχουν συμπληρωθεί σωστά  διαφορετική μορφοποίηση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Πχ. 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input: invalid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background-color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Πχ. 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input: valid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background-color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green;}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3CBCF3-11AB-8759-3E97-0B40BCAAF86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834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76EF5-B779-D945-420A-A90158B8E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3A0F9-0E7F-C705-8FA1-D8D4B919167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Ψευδο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-κλάση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25486FC-84B7-6D0E-8C8E-0D8011AA44D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61993A-A2F1-F05D-5DCD-744A8AB277C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34</a:t>
            </a:fld>
            <a:endParaRPr lang="en-US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66C6AECC-38A2-ABF3-7DB7-AEDAD6A2A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336092"/>
              </p:ext>
            </p:extLst>
          </p:nvPr>
        </p:nvGraphicFramePr>
        <p:xfrm>
          <a:off x="410639" y="2178229"/>
          <a:ext cx="11181536" cy="38450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4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9738">
                  <a:extLst>
                    <a:ext uri="{9D8B030D-6E8A-4147-A177-3AD203B41FA5}">
                      <a16:colId xmlns:a16="http://schemas.microsoft.com/office/drawing/2014/main" val="3723821462"/>
                    </a:ext>
                  </a:extLst>
                </a:gridCol>
                <a:gridCol w="5727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861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Επιλογέας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Παράδειγμα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l-GR" sz="2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Επεξήγηση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: active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dirty="0">
                          <a:latin typeface="Calibri"/>
                          <a:cs typeface="Calibri"/>
                        </a:rPr>
                        <a:t>a:active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Επιλογή ενεργού συνδέσμου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spc="-20" dirty="0">
                          <a:latin typeface="Calibri"/>
                          <a:cs typeface="Calibri"/>
                        </a:rPr>
                        <a:t>: visited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dirty="0">
                          <a:latin typeface="Calibri"/>
                          <a:cs typeface="Calibri"/>
                        </a:rPr>
                        <a:t>a:visited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Επιλογή συνδέσμου που έχει επισκεφτεί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7209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: 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checked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input: checked</a:t>
                      </a: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Calibri"/>
                          <a:cs typeface="Calibri"/>
                        </a:rPr>
                        <a:t>Επιλέγει πεδία φόρμας </a:t>
                      </a:r>
                      <a:r>
                        <a:rPr lang="en-US" sz="2400" spc="-20" dirty="0">
                          <a:latin typeface="Calibri"/>
                          <a:cs typeface="Calibri"/>
                        </a:rPr>
                        <a:t>&lt;input&gt; </a:t>
                      </a:r>
                      <a:r>
                        <a:rPr lang="en-US" sz="2400" spc="-20" dirty="0">
                          <a:latin typeface="Calibri"/>
                          <a:cs typeface="Calibri"/>
                          <a:sym typeface="Wingdings" panose="05000000000000000000" pitchFamily="2" charset="2"/>
                        </a:rPr>
                        <a:t> checked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: disabled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input: 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disabled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Επιλέγει πεδία φόρμας &lt;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input&gt; </a:t>
                      </a:r>
                      <a:r>
                        <a:rPr lang="en-US" sz="2400" spc="-2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disabled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737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: enabled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input: 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enabled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Επιλέγει πεδία φόρμας &lt;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input&gt; </a:t>
                      </a:r>
                      <a:r>
                        <a:rPr lang="en-US" sz="2400" spc="-2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enabled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20" dirty="0">
                          <a:latin typeface="+mn-lt"/>
                          <a:cs typeface="Calibri"/>
                        </a:rPr>
                        <a:t>: empty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27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p: empty</a:t>
                      </a: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l-GR" sz="2400" spc="-20" dirty="0">
                          <a:latin typeface="+mn-lt"/>
                          <a:cs typeface="Calibri"/>
                        </a:rPr>
                        <a:t>Επιλέγει στοιχεία &lt;</a:t>
                      </a:r>
                      <a:r>
                        <a:rPr lang="en-US" sz="2400" spc="-20" dirty="0">
                          <a:latin typeface="+mn-lt"/>
                          <a:cs typeface="Calibri"/>
                        </a:rPr>
                        <a:t>p&gt; </a:t>
                      </a:r>
                      <a:r>
                        <a:rPr lang="en-US" sz="2400" spc="-2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sz="2400" spc="-20" dirty="0">
                          <a:latin typeface="+mn-lt"/>
                          <a:cs typeface="Calibri"/>
                        </a:rPr>
                        <a:t>χωρίς παιδιά</a:t>
                      </a: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+mn-lt"/>
                          <a:cs typeface="Calibri"/>
                        </a:rPr>
                        <a:t>: visited</a:t>
                      </a: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2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latin typeface="+mn-lt"/>
                        <a:cs typeface="Calibri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3615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56A46-A1F5-2F82-367D-5B2953CB2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A752B-ECD1-3644-B7BF-0A8258129CF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CSS (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εξωτερικό αρχείο)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A09D210-4635-6BF5-BCE0-D9BF7FC5A64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E490CB-BD24-3B10-FF06-47D7AF5D8491}"/>
              </a:ext>
            </a:extLst>
          </p:cNvPr>
          <p:cNvSpPr txBox="1"/>
          <p:nvPr/>
        </p:nvSpPr>
        <p:spPr>
          <a:xfrm>
            <a:off x="504241" y="1589364"/>
            <a:ext cx="10168128" cy="52014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CSS αποθηκεύεται σε ξεχωριστό αρχείο με κατάληξη .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συνδέεται με την HTML μέσω της ετικέτας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&lt;link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="style.css"&gt;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background-color: #f9f9f9;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font-family: Arial, sans-serif;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Ένα αρχείο style.css μπορεί να χρησιμοποιείται από πολλές HTML σελίδες.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EDF2C4-1A6F-1A21-6606-C9AF5A47C29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80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BF9C9-D6B8-C612-CA8A-3D2C06A52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ADC50-8336-AF79-8A0A-78D347613B5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id)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8AD9694-4C5C-FF3F-F011-E2B9426CDA4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3519EC-A2FA-EE39-5BEB-DC14FB9EF8F2}"/>
              </a:ext>
            </a:extLst>
          </p:cNvPr>
          <p:cNvSpPr txBox="1"/>
          <p:nvPr/>
        </p:nvSpPr>
        <p:spPr>
          <a:xfrm>
            <a:off x="472710" y="1620895"/>
            <a:ext cx="10168128" cy="55707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χαρακτηριστικού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στυλ σε συγκεκριμένο τύπο στοιχείου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επηρεάζει τα υπόλοιπα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Μία κλάση μπορεί να χρησιμοποιηθεί από πολλούς τύπους στοιχείων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ΜΟΝΟ ΈΝΑ στοιχείο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#main {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background-color: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lightgray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padding: 20px;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A54EF2-E135-AABC-9AEC-BC32B7A0C70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5A57B9-E0CD-EA1B-A06E-9B9203A4DB7D}"/>
              </a:ext>
            </a:extLst>
          </p:cNvPr>
          <p:cNvSpPr txBox="1"/>
          <p:nvPr/>
        </p:nvSpPr>
        <p:spPr>
          <a:xfrm>
            <a:off x="6096000" y="5018689"/>
            <a:ext cx="44353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&lt;p&gt;Αυτό είναι το κεντρικό περιεχόμενο της σελίδας.&lt;/p&gt;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1447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0C039-0849-50A7-5A7B-79036CED0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2E9EF-11FE-DB94-4D12-89A46B38C94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id)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ECC033E-0002-1993-1C35-B5521BD67B9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219CF4-1753-F885-8989-FF83AE461745}"/>
              </a:ext>
            </a:extLst>
          </p:cNvPr>
          <p:cNvSpPr txBox="1"/>
          <p:nvPr/>
        </p:nvSpPr>
        <p:spPr>
          <a:xfrm>
            <a:off x="602034" y="1328467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#main {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background-color: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lightgray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padding: 20px;}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selector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#main εφαρμόζεται μόνο στο στοιχείο που έχει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Συνήθως χρησιμοποιείται για “δομικά” μέρη της σελίδας: π.χ. #header, #nav, #footer, #content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Στην πράξη, τα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χρησιμεύουν επίσης για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αναφορές ή για “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anchors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(π.χ. να μεταφερόμαστε σε συγκεκριμένο σημείο της σελίδας)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21B5F2-6C1E-A066-85B5-269823C0A80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14CCD3-3D8B-6097-708E-B12A2D71C6F5}"/>
              </a:ext>
            </a:extLst>
          </p:cNvPr>
          <p:cNvSpPr txBox="1"/>
          <p:nvPr/>
        </p:nvSpPr>
        <p:spPr>
          <a:xfrm>
            <a:off x="6591564" y="2036173"/>
            <a:ext cx="44353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&lt;p&gt;Αυτό είναι το κεντρικό περιεχόμενο της σελίδας.&lt;/p&gt;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6469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27929-FFD5-D4B0-5DB4-23AB52BB1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6B42E-CCD1-5D4C-2A52-CD140B14CC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Μεγέθη και ποσοστά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6F076EC-8DD1-1DC2-1692-861AD89A5FA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E54137-829C-E470-C3CE-F2238F16E682}"/>
              </a:ext>
            </a:extLst>
          </p:cNvPr>
          <p:cNvSpPr txBox="1"/>
          <p:nvPr/>
        </p:nvSpPr>
        <p:spPr>
          <a:xfrm>
            <a:off x="504241" y="1589364"/>
            <a:ext cx="10168128" cy="55707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Διάφορες μονάδες μέτρησης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ιδιότητα που αναφέρονται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px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font-size:12px)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μονάδα μέτρησης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pixels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font-size:2em)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μονάδα μέτρησης μεγέθους γραμματοσειράς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2 φορές το μέγεθος γραμματοσειράς συνδέεται άμεσα με τη γραμματοσειρά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pt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font-size:12px)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μονάδα μέτρησης σημείων  εκτυπωτικά μέσα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% (Παράδειγμα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width: 80%) 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τιμή είναι 0  δεν χρειάζεται μονάδες  Πχ.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border: 0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έχω περιθώριο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AA3081-B319-FFFC-06EC-F9E66773BCB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557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1959C-F23F-36DE-B0BF-26350CAF9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919E4-8254-2376-B7B0-4D58DCA3DAE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Χρώματα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150B644-D1E0-0A2F-3E99-6E6A3AFD4DB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E979F2-A571-1DF7-5918-5CE03837664B}"/>
              </a:ext>
            </a:extLst>
          </p:cNvPr>
          <p:cNvSpPr txBox="1"/>
          <p:nvPr/>
        </p:nvSpPr>
        <p:spPr>
          <a:xfrm>
            <a:off x="504241" y="1589364"/>
            <a:ext cx="10168128" cy="52014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Τιμή ιδιοτήτων χρωμάτων  διαφορετικής μορφής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Προκαθορισμένο όνομα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RGB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16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δικός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Δίνει ίδιο αποτέλεσμα: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rgb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(255,0,0)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rgb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(100%, 0%,0%)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#ff0000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#f00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DBBAA0-F773-B616-D15D-D83A182C986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2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43373-DAAC-0F06-85EF-EF1BDBD7F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D7F97-7467-64CE-5F93-800947DE499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Ομαδοποίηση με &lt;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και &lt;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427CCA1-CC39-92F9-5423-8760153EAA8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6F7FB4-AF62-39EB-DCC5-8B04DF127523}"/>
              </a:ext>
            </a:extLst>
          </p:cNvPr>
          <p:cNvSpPr txBox="1"/>
          <p:nvPr/>
        </p:nvSpPr>
        <p:spPr>
          <a:xfrm>
            <a:off x="405333" y="2121410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&gt;: Ομαδοποιεί μπλοκ στοιχείων (παραγράφους, εικόνες, πίνακες)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&gt;: Ομαδοποιεί εντός γραμμής στοιχεία (λέξεις, φράσεις)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Συχνά συνδυάζονται με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ή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για μορφοποίηση με CSS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&lt;div id="header"&gt;...&lt;/div&gt;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&lt;span class="highlight"&gt;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σημ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αντικό&lt;/span&gt;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B6DD17-4B43-4D28-3B6D-37E59CF8B8C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9797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26F46-9E26-CA49-FCCE-7F7A36F1D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1A007-A48A-041A-83B5-A23487C5BFE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Χρώματα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41EFADF-5AE9-50C9-AE03-8D733E7FB1F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07AC46-3806-8414-C322-AB54CB6C1B3A}"/>
              </a:ext>
            </a:extLst>
          </p:cNvPr>
          <p:cNvSpPr txBox="1"/>
          <p:nvPr/>
        </p:nvSpPr>
        <p:spPr>
          <a:xfrm>
            <a:off x="504241" y="1589364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RGB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τιμές σε διάστημα 0 – 255  ποσότητα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R, G, B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0 ελάχιστο και 255 μέγιστο  δυνατότητα να αντιπροσωπεύουν ποσοστό χρώματος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δεκαεξαδική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ξεκινάει πάντα με # και μετά 6 νούμερα 0 –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ανά ζεύγος  καθορίζει ποσότητα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R, G, B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Σύντομη μορφή  3 νούμερα (0-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#ff0000  #f00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κατανοητή  προτιμούμε την 1</a:t>
            </a:r>
            <a:r>
              <a:rPr lang="el-GR" sz="24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μεγαλύτερη ελευθερία σε αποχρώσεις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E46E1A-6F88-92E6-75D5-2429E8E8682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903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86E3F-86B7-C06D-AD66-0AED6B43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27EF1-027C-A0DA-D4F1-60CD79DAAC1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Τρόποι εφαρμογής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8E5EDC7-AF5A-8873-A1C7-6D405C29B2E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23FD67-FEBC-F283-4EC7-3BFEA10CD96B}"/>
              </a:ext>
            </a:extLst>
          </p:cNvPr>
          <p:cNvSpPr txBox="1"/>
          <p:nvPr/>
        </p:nvSpPr>
        <p:spPr>
          <a:xfrm>
            <a:off x="504241" y="1589364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 κύριοι τρόποι να εφαρμόσουμε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CSS: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Ενσωματωμένα στυλ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inline styles)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Μέσα στο ίδιο το στοιχείο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Εμφυτευμένα φύλλα στυλ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embedded style sheets)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Μέσα στην ενότητα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ενός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εγγράφου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Εξωτερικά φύλλα στυλ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external style sheets)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Σε ξεχωριστό αρχείο 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οποίο συνδέεται με πολλές σελίδες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0BF1E5-B417-2214-7579-0B097A23D8A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948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53397-55A7-6436-AE0F-5630FA0A7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F5495-F852-A65D-1DB1-8D3E6C4245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 γραμματοσειράς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FDB499F-EEE0-4FDA-4DA2-FEBE0A32E80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85FA84-B30B-D46E-B521-9FEEDD95E40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4EB75B7-15A7-0D9F-D325-8311E92D3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515637"/>
              </p:ext>
            </p:extLst>
          </p:nvPr>
        </p:nvGraphicFramePr>
        <p:xfrm>
          <a:off x="427980" y="2149480"/>
          <a:ext cx="10523799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579">
                  <a:extLst>
                    <a:ext uri="{9D8B030D-6E8A-4147-A177-3AD203B41FA5}">
                      <a16:colId xmlns:a16="http://schemas.microsoft.com/office/drawing/2014/main" val="920689464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348043582"/>
                    </a:ext>
                  </a:extLst>
                </a:gridCol>
                <a:gridCol w="4288220">
                  <a:extLst>
                    <a:ext uri="{9D8B030D-6E8A-4147-A177-3AD203B41FA5}">
                      <a16:colId xmlns:a16="http://schemas.microsoft.com/office/drawing/2014/main" val="3075529888"/>
                    </a:ext>
                  </a:extLst>
                </a:gridCol>
              </a:tblGrid>
              <a:tr h="368282">
                <a:tc>
                  <a:txBody>
                    <a:bodyPr/>
                    <a:lstStyle/>
                    <a:p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Ιδιότητα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Περιγραφή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Παράδειγμα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384031"/>
                  </a:ext>
                </a:extLst>
              </a:tr>
              <a:tr h="119099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font-family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Καθορίζει την οικογένεια γραμματοσειρών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font-family: Arial, Helvetica, sans-serif;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813981"/>
                  </a:ext>
                </a:extLst>
              </a:tr>
              <a:tr h="5561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font-size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Καθορίζει το μέγεθος των γραμμάτων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font-size: 16px;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306205"/>
                  </a:ext>
                </a:extLst>
              </a:tr>
              <a:tr h="5488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font-style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Καθορίζει το στυλ (πλάγιο, κανονικό)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font-style: italic;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552558"/>
                  </a:ext>
                </a:extLst>
              </a:tr>
              <a:tr h="5624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font-weight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Καθορίζει το πάχος των γραμμάτων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font-weight: bold;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638442"/>
                  </a:ext>
                </a:extLst>
              </a:tr>
              <a:tr h="6629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line-height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line-height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line-height: 1.5;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347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651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DBC72-AF3C-3D30-3BE8-623444D07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DBC43-664A-74AF-3587-DFC4E29DE60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Τρόποι εφαρμογής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Ενσωματωμένα στυλ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8DC26E9-2E62-AD6B-9D4B-73035856C95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F2AC3F-7A78-E31F-63A3-7D36E87EA69A}"/>
              </a:ext>
            </a:extLst>
          </p:cNvPr>
          <p:cNvSpPr txBox="1"/>
          <p:nvPr/>
        </p:nvSpPr>
        <p:spPr>
          <a:xfrm>
            <a:off x="504241" y="1589364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Αναμιγνύει περιεχόμενο με εμφάνιση  όχι τόσο καλή προσέγγιση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Δίνει δυνατότητα προσδιορισμού διαφορετικού τρόπου εμφάνισης για στοιχείο συγκεκριμένου περιεχομένου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h1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color:green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font-style: italic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/* green heading */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Επικεφαλίδα με πράσινο χρώμα &amp; πλάγια γράμματα  ανεξάρτητα αν έχουν οριστεί άλλα στυλ για επικεφαλίδες τύπου 1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Πλέον  προτιμούμε τις άλλες 2 προσεγγίσεις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26838B-8563-2663-9B82-25CDEEC7587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0788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DEAE1-C8D6-64DB-BA4E-8CDF40F28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A0020-1B81-05E0-046A-4719D68031D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Τρόποι εφαρμογής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Εμφυτευμένα φύλλα στυλ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71B6293-569E-7BC7-C33F-A6863D5C47A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69D1A4-0CDE-272F-6CBD-4B3EA8C99249}"/>
              </a:ext>
            </a:extLst>
          </p:cNvPr>
          <p:cNvSpPr txBox="1"/>
          <p:nvPr/>
        </p:nvSpPr>
        <p:spPr>
          <a:xfrm>
            <a:off x="504241" y="1589364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Χρησιμοποιούνται μέσα στο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του εγγράφου με την ετικέτα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στυλ εφαρμόζονται σε όλο το έγγραφο για τα αντίστοιχα στοιχεία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head&gt; 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&lt;style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“text/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h1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blue;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font-style: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italic }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h2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red;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font-style: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italic }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margin-left: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20px;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font-family: </a:t>
            </a:r>
            <a:r>
              <a:rPr lang="en-US" sz="2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verdana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}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&lt;/style&gt;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head&gt;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5772B6-0264-C620-50E6-E4D4CDB8C36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69911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84651-8606-1E64-25D9-FC310111D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ADB2B-55CC-3BC9-3569-DF9A1F0A81D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Τρόποι εφαρμογής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Εξωτερικά φύλλα στυλ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3BBA4F-3386-2743-AA36-AA4A4C7E727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884F87-1AEA-4221-E182-5557C8AB024B}"/>
              </a:ext>
            </a:extLst>
          </p:cNvPr>
          <p:cNvSpPr txBox="1"/>
          <p:nvPr/>
        </p:nvSpPr>
        <p:spPr>
          <a:xfrm>
            <a:off x="504241" y="1589364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Καλούνται μέσα στο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εφαρμογή κανόνων σε στοιχεία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Πλεονέκτημα  πολλές σελίδες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ομοιογενής εμφάνιση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Γρήγορη αλλαγή τρόπου εμφάνισης πολλών σελίδων  απλή αλλαγή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αρχείου που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αξιοποιούμ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6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85DD53-E2ED-52D2-5D02-813B654BB7A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086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1466A-1D4C-780D-4746-BB746F6F4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11205-EAA2-76B2-B5EF-3AD5E48C70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Ιεραρχία εφαρμογής κανόνων μορφοποίησης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28AD1D5-F395-6DA9-CAB3-6AF4ABBF10C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C653EF-0701-F330-CA33-51204189E0FF}"/>
              </a:ext>
            </a:extLst>
          </p:cNvPr>
          <p:cNvSpPr txBox="1"/>
          <p:nvPr/>
        </p:nvSpPr>
        <p:spPr>
          <a:xfrm>
            <a:off x="504241" y="1589364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ευελιξία για προσδιορισμό στυλ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διαοφρετικών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στοιχείων σελίδας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έχουμε περισσότερα από ένα στυλ  σειρά εφαρμογής: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Στυλ που ορίζει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Εξωτερικά φύλλα μορφοποίησης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Στυλ που προσδιορίζονται στο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της σελίδας 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Στυλ που προσδιορίζονται στην ετικέτα στοιχείου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Ισχύουν κατά προτεραιότητα κανόνες  βρίσκονται πιο κοντά στο περιεχόμενο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2B36D7-9061-31E4-F640-C45FB4A176F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242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D1221-E669-6733-420D-59666546D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2FD50-A005-F777-6C42-29F9CE8F44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Ιεραρχία εφαρμογής κανόνων μορφοποίησης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202D1D0-0584-3CAB-B7CE-446C6673544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9A2267-A24F-F0A0-E973-CA0356061E4B}"/>
              </a:ext>
            </a:extLst>
          </p:cNvPr>
          <p:cNvSpPr txBox="1"/>
          <p:nvPr/>
        </p:nvSpPr>
        <p:spPr>
          <a:xfrm>
            <a:off x="504241" y="1589364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Κανόνες για γονικά / γενικά στοιχεία επηρεάζουν εσωτερικά στοιχεία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Ορίζονται λιγότεροι κανόνες σε λιγότερά σημεία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 όλα τα στοιχεία κειμένου εντός του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body&gt;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Ορισμός γραμματοσειράς θα γίνει εδώ  Πχ. Ορισμός γραμματοσειράς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verdana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body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font-family: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Verdana; }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Κανόνας που ορίζεται τελευταίος / στο στοιχείο πιο κοντά στο περιεχόμενο / αξιοποιεί συγκεκριμένο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εφαρμόζεται πρώτος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663958-6DCD-585D-928A-B60A7F98375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3133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04DA6-EA8B-DC8C-7F33-FFB04C59C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B1A55-6739-9B78-8ED6-7F79C67082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Ιεραρχία εφαρμογής κανόνων μορφοποίησης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BF8E138-FE1A-AFB6-636F-34220426C6D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A36F98-15E1-5F38-DDA2-04C3890822D3}"/>
              </a:ext>
            </a:extLst>
          </p:cNvPr>
          <p:cNvSpPr txBox="1"/>
          <p:nvPr/>
        </p:nvSpPr>
        <p:spPr>
          <a:xfrm>
            <a:off x="504241" y="1589364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Μεταγενέστεροι κανόνες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red;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font-weight: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bold }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orange;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font-weight: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bold }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3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Αρχικά χρώμα παραγράφου κόκκινο  τελικά θα είναι πορτοκαλί  ορίζεται τελευταίο  μεταγενέστερος κανόνας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ACF46B-3ED6-72B9-C698-38F72331842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136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FE4AD-F915-8822-23B0-BC6914EE0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BC82B-A54E-02CB-4D35-9ACA5611909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Ιεραρχία εφαρμογής κανόνων μορφοποίησης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528837C-03E9-692D-E9B5-A4004C7EBF2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0F3A73-7676-579B-4877-C334BD8E53D2}"/>
              </a:ext>
            </a:extLst>
          </p:cNvPr>
          <p:cNvSpPr txBox="1"/>
          <p:nvPr/>
        </p:nvSpPr>
        <p:spPr>
          <a:xfrm>
            <a:off x="504241" y="1589364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Κανόνας εσωτερικών στοιχείων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a:link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red;}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orange;}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&lt;p&gt;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Δοκιμαστική παράγραφος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 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“index.html&gt;}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Σύνδεσμος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&lt; 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Μπλα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μπλα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p&gt;</a:t>
            </a:r>
            <a:endParaRPr lang="en-US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3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Χρώμα παραγράφου ορίζεται μεταγενέστερα  χρώμα κειμένου ορίζεται από κανόνα στοιχείου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a&gt;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σύνδεσμος είναι στο στοιχείο παραγράφου  κόκκινο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156603-14F7-227B-9296-C027C9A94FB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4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41118-39E5-B09B-91B6-BDA71CC4C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0EBA-16BF-DC5C-2C14-036BE92BFB9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Σημασιολογικά 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33EF592-C507-6AEF-886A-05EDCBDDEC7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ACEE40-CFCA-BA46-8801-D7F9C4676717}"/>
              </a:ext>
            </a:extLst>
          </p:cNvPr>
          <p:cNvSpPr txBox="1"/>
          <p:nvPr/>
        </p:nvSpPr>
        <p:spPr>
          <a:xfrm>
            <a:off x="405333" y="2121410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Εισήχθησαν για καλύτερη οργάνωση και αναγνωσιμότητα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Δείχνουν το νόημα του περιεχομένου (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Βοηθούν σε: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Ευκολότερη κατανόηση του κώδικα</a:t>
            </a: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Καλύτερο SEO</a:t>
            </a: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Προσβασιμότητα χρηστών &amp; μηχανών αναζήτησης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Κύρια στοιχεία: &lt;</a:t>
            </a: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header&gt;, &lt;nav&gt;, &lt;section&gt;, &lt;article&gt;, &lt;aside&gt;, &lt;footer&gt;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B482E8-97B3-203D-99BF-608BF30BE8F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2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708B8C-966E-2EB8-8EB7-5764D0DF7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5AED5-2FB9-A166-A92C-5407BA420AC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Ιεραρχία εφαρμογής κανόνων μορφοποίησης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4658AF9-D3DF-E7F5-F313-6808957A701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EA2D52-A9DC-167E-4F9E-6314A57D7871}"/>
              </a:ext>
            </a:extLst>
          </p:cNvPr>
          <p:cNvSpPr txBox="1"/>
          <p:nvPr/>
        </p:nvSpPr>
        <p:spPr>
          <a:xfrm>
            <a:off x="504241" y="1589364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Συγκεκριμένος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#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content p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red;}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color: </a:t>
            </a: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black;}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&lt;div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id=“content”&gt;&lt;p&gt;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p&gt; &lt;</a:t>
            </a:r>
            <a:r>
              <a:rPr lang="el-G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div&gt;</a:t>
            </a:r>
            <a:endParaRPr lang="en-US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3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Τελευταίος κανόνας θέτει χρώμα μαύρο 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που περιέχεται στο γονικό στοιχείο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&lt;div&gt;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συγκεκριμένος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κόκκινο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2B3174-C879-5B32-C626-0252630E62A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574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C4C1E-C810-8594-9335-5FE7DB96D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3B811-20F3-C20B-B558-35A30011DDB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CSS2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E606A4-93C5-F244-E9B6-8D9E2AEFA43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F34644-A098-B16D-8BB8-99BFC01BE170}"/>
              </a:ext>
            </a:extLst>
          </p:cNvPr>
          <p:cNvSpPr txBox="1"/>
          <p:nvPr/>
        </p:nvSpPr>
        <p:spPr>
          <a:xfrm>
            <a:off x="504241" y="1589364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CSS2 επεκτείνει το CSS1 με πολλές νέες δυνατότητες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Υποστήριξη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media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(π.χ.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screen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speech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), ώστε να αλλάζει η μορφή ανάλογα με το μέσο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Καλύτερος έλεγχος τοποθέτησης (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positioning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στοιχείων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Νέες ιδιότητες για περιθώρια, πλαίσια, φόντα, λίστες και πίνακες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Υποστήριξη για “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user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sheets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”, δηλαδή φύλλα στυλ που ορίζονται από τον ίδιο τον χρήστη.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71B491-8937-7010-7DB3-AE61FE4CDEA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8855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73361-4943-DA40-463A-6D0CA2E9C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934C-755A-EC72-5D45-FD750C8B36C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&amp; οργάνωση οθόνης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99CF597-4D12-C1BD-7B16-EF488A7D7EF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949B2C-68EF-18FE-4E7E-859351D3D532}"/>
              </a:ext>
            </a:extLst>
          </p:cNvPr>
          <p:cNvSpPr txBox="1"/>
          <p:nvPr/>
        </p:nvSpPr>
        <p:spPr>
          <a:xfrm>
            <a:off x="504241" y="1589364"/>
            <a:ext cx="10168128" cy="60016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καθορίζει πώς προβάλλεται κάθε στοιχείο στην οθόνη (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display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mode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Οι πιο συνηθισμένες τιμές για την ιδιότητα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display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είναι: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span { display: block; }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το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span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γίνει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block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θα ξεκινάει σε νέα γραμμή, όπως μια παράγραφος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0D4E3D-ABE0-AAF7-B53A-1B3B6040297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9ED8DC6-7929-490C-87A6-7A26CC9F65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909751"/>
              </p:ext>
            </p:extLst>
          </p:nvPr>
        </p:nvGraphicFramePr>
        <p:xfrm>
          <a:off x="620504" y="3109086"/>
          <a:ext cx="9935602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1644">
                  <a:extLst>
                    <a:ext uri="{9D8B030D-6E8A-4147-A177-3AD203B41FA5}">
                      <a16:colId xmlns:a16="http://schemas.microsoft.com/office/drawing/2014/main" val="920689464"/>
                    </a:ext>
                  </a:extLst>
                </a:gridCol>
                <a:gridCol w="6053958">
                  <a:extLst>
                    <a:ext uri="{9D8B030D-6E8A-4147-A177-3AD203B41FA5}">
                      <a16:colId xmlns:a16="http://schemas.microsoft.com/office/drawing/2014/main" val="1348043582"/>
                    </a:ext>
                  </a:extLst>
                </a:gridCol>
              </a:tblGrid>
              <a:tr h="380573">
                <a:tc>
                  <a:txBody>
                    <a:bodyPr/>
                    <a:lstStyle/>
                    <a:p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Ιδιότητα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Περιγραφή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384031"/>
                  </a:ext>
                </a:extLst>
              </a:tr>
              <a:tr h="679594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Εμφανίζει το στοιχείο ως “μπλοκ” (πιάνει όλο το πλάτος). Παράδειγμα: &lt;</a:t>
                      </a:r>
                      <a:r>
                        <a:rPr lang="el-GR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</a:t>
                      </a: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&gt;, &lt;p&gt;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813981"/>
                  </a:ext>
                </a:extLst>
              </a:tr>
              <a:tr h="679594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στοιχείο ενσωματώνεται στη ροή του κειμένου (όπως &lt;</a:t>
                      </a:r>
                      <a:r>
                        <a:rPr lang="el-GR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span</a:t>
                      </a: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&gt;, &lt;a&gt;)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306205"/>
                  </a:ext>
                </a:extLst>
              </a:tr>
              <a:tr h="679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none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στοιχείο δεν εμφανίζεται καθόλου στη σελίδα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552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79665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445F2-CE78-D167-4706-D3572B02E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24EDD-AEBD-D265-F766-004AAF9CE35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 ελέγχου θέσης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positioning)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34F38A4-954A-E4F2-321C-955A9A995C8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8F6358-AA26-1F91-9149-CEB4B2153CC5}"/>
              </a:ext>
            </a:extLst>
          </p:cNvPr>
          <p:cNvSpPr txBox="1"/>
          <p:nvPr/>
        </p:nvSpPr>
        <p:spPr>
          <a:xfrm>
            <a:off x="472710" y="1620895"/>
            <a:ext cx="10168128" cy="18774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CSS2 εισήγαγε ιδιότητες που επιτρέπουν να καθορίζουμε ακριβώς πού θα τοποθετηθεί ένα στοιχείο στην οθόνη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9C94C9-A48D-673C-9409-BEAF8783F91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53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B1802A-C10D-7A33-1074-423FCA71B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69941"/>
              </p:ext>
            </p:extLst>
          </p:nvPr>
        </p:nvGraphicFramePr>
        <p:xfrm>
          <a:off x="620504" y="3109086"/>
          <a:ext cx="9935602" cy="2630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1644">
                  <a:extLst>
                    <a:ext uri="{9D8B030D-6E8A-4147-A177-3AD203B41FA5}">
                      <a16:colId xmlns:a16="http://schemas.microsoft.com/office/drawing/2014/main" val="920689464"/>
                    </a:ext>
                  </a:extLst>
                </a:gridCol>
                <a:gridCol w="6053958">
                  <a:extLst>
                    <a:ext uri="{9D8B030D-6E8A-4147-A177-3AD203B41FA5}">
                      <a16:colId xmlns:a16="http://schemas.microsoft.com/office/drawing/2014/main" val="1348043582"/>
                    </a:ext>
                  </a:extLst>
                </a:gridCol>
              </a:tblGrid>
              <a:tr h="380573">
                <a:tc>
                  <a:txBody>
                    <a:bodyPr/>
                    <a:lstStyle/>
                    <a:p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Ιδιότητα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Περιγραφή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384031"/>
                  </a:ext>
                </a:extLst>
              </a:tr>
              <a:tr h="679594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Μπορεί να είναι </a:t>
                      </a: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static, relative, absolute </a:t>
                      </a: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 </a:t>
                      </a: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813981"/>
                  </a:ext>
                </a:extLst>
              </a:tr>
              <a:tr h="679594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top, left, right, bottom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Καθορίζουν την απόσταση από τις άκρες του περιέχοντος στοιχείου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306205"/>
                  </a:ext>
                </a:extLst>
              </a:tr>
              <a:tr h="679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z-index</a:t>
                      </a: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Καθορίζει τη “στρώση” (ποιο στοιχείο εμφανίζεται πάνω από ποιο)</a:t>
                      </a:r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552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19429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2A1D7-D9BC-86A3-CC90-1B86686CB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37943-D5D8-6CD6-7B9A-6A14187FD49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ορισμού θέσης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D8500A1-54AF-BCFF-C718-31014A93B2F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77AD6B-D26C-91EC-FF7D-43DFDCEB08D8}"/>
              </a:ext>
            </a:extLst>
          </p:cNvPr>
          <p:cNvSpPr txBox="1"/>
          <p:nvPr/>
        </p:nvSpPr>
        <p:spPr>
          <a:xfrm>
            <a:off x="472710" y="1620895"/>
            <a:ext cx="10168128" cy="47705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div.box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position: absolute;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top: 50px;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left: 100px;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z-index: 2;}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div.box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θα τοποθετηθεί 50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pixels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κάτω και 100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pixels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δεξιά από την επάνω αριστερή γωνία της 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7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3A40A5-D631-B4C8-B9AA-72866B09CC5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945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995A4-1EB4-8EEE-6719-D8AE66308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39E19-E636-6612-9010-72A1B147A71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ορισμού θέσης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33A62AD-CA98-4EEB-59A5-E15EE4C1E80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89A68C-C552-7784-35D8-83401F5F781E}"/>
              </a:ext>
            </a:extLst>
          </p:cNvPr>
          <p:cNvSpPr txBox="1"/>
          <p:nvPr/>
        </p:nvSpPr>
        <p:spPr>
          <a:xfrm>
            <a:off x="472710" y="1620895"/>
            <a:ext cx="10168128" cy="47705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div.box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position: absolute;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top: 50px;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left: 100px;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z-index: 2;}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div.box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θα τοποθετηθεί 50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pixels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κάτω και 100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pixels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δεξιά από την επάνω αριστερή γωνία της 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7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43228C-FE1E-FD0C-6E39-A901056A698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3813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C9E4A-48F2-C6FA-5805-1A22A94AE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A5AD3-5DA5-FB74-9729-3816B64C4A8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Μοντέλο Κουτιού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4DEB58B-B3E1-26D6-EEEA-7AA4E2A73A4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A9355B-C292-0FE1-6B67-13D3D352670D}"/>
              </a:ext>
            </a:extLst>
          </p:cNvPr>
          <p:cNvSpPr txBox="1"/>
          <p:nvPr/>
        </p:nvSpPr>
        <p:spPr>
          <a:xfrm>
            <a:off x="472710" y="1620895"/>
            <a:ext cx="10168128" cy="55707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Box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Model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είναι ο θεμέλιος λίθος της CSS διάταξη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στοιχείο HTML σε μια ιστοσελίδα θεωρείται ως ένα κουτί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box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που αποτελείται από τέσσερα βασικά στρώματα: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content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το ίδιο το περιεχόμενο (κείμενο, εικόνα κ.λπ.)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padding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εσωτερικό διάστημα ανάμεσα στο περιεχόμενο και το περίγραμμα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το πλαίσιο γύρω από 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padding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το εξωτερικό διάστημα από τα άλλα στοιχεία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8D2BED-AE78-4F4C-D9D6-245165C7AB6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667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B9920-C1F2-8DA9-C867-828528E56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51B98-E15D-1629-9EAF-16851C5CC97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Σχέση μεγεθών </a:t>
            </a:r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box model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0A8D40C-4D13-9292-5D40-71F06B4138B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1C3AB4-B364-24BB-B1CF-F5F1318C086A}"/>
              </a:ext>
            </a:extLst>
          </p:cNvPr>
          <p:cNvSpPr txBox="1"/>
          <p:nvPr/>
        </p:nvSpPr>
        <p:spPr>
          <a:xfrm>
            <a:off x="472710" y="1620895"/>
            <a:ext cx="10168128" cy="440120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συνολικό μέγεθος ενός κουτιού υπολογίζεται ως: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Συνολικό πλάτος =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width + padding-left + padding-right + border-left + border-right + margin-left + margin-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righ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Συνολικό ύψος  =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height + padding-top + padding-bottom + border-top + border-bottom + margin-top + margin-bottom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τελικό πλάτος είναι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200 + 10 + 10 + 5 + 5 + 20 + 20 = 270px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F79485-2E47-BF84-AE6E-6F093EF96D8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B9D3AC-8F75-CB2C-BD04-B6B3AA0B17AF}"/>
              </a:ext>
            </a:extLst>
          </p:cNvPr>
          <p:cNvSpPr txBox="1"/>
          <p:nvPr/>
        </p:nvSpPr>
        <p:spPr>
          <a:xfrm>
            <a:off x="8235696" y="4549676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div.box</a:t>
            </a:r>
            <a:r>
              <a:rPr lang="en-US" sz="2400" dirty="0"/>
              <a:t> {</a:t>
            </a:r>
          </a:p>
          <a:p>
            <a:r>
              <a:rPr lang="en-US" sz="2400" dirty="0"/>
              <a:t>  width: 200px;</a:t>
            </a:r>
          </a:p>
          <a:p>
            <a:r>
              <a:rPr lang="en-US" sz="2400" dirty="0"/>
              <a:t>  padding: 10px;</a:t>
            </a:r>
          </a:p>
          <a:p>
            <a:r>
              <a:rPr lang="en-US" sz="2400" dirty="0"/>
              <a:t>  border: 5px solid black;</a:t>
            </a:r>
          </a:p>
          <a:p>
            <a:r>
              <a:rPr lang="en-US" sz="2400" dirty="0"/>
              <a:t>  margin: 20px;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528309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706DF-7D3A-D1D5-9324-7EB3C68E5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1BD8B-0C3D-F100-31A6-9D3ED7E36EB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Padding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A1129C4-2681-A049-033D-C2E0C89764E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46F779-9F9E-F22F-1927-D270D17811D7}"/>
              </a:ext>
            </a:extLst>
          </p:cNvPr>
          <p:cNvSpPr txBox="1"/>
          <p:nvPr/>
        </p:nvSpPr>
        <p:spPr>
          <a:xfrm>
            <a:off x="472710" y="1620895"/>
            <a:ext cx="10168128" cy="55707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ιδιότητα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padding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καθορίζει τον εσωτερικό χώρο ανάμεσα στο περιεχόμενο και το περίγραμμα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Εφαρμόζει 10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pixels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σε όλες τις πλευρές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 { padding: 10px;}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 {padding-top: 5px;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padding-right: 10px;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padding-bottom: 5px;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padding-left: 10px;}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σύντομα  p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padding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5px 10px; /* πάνω-κάτω, δεξιά-αριστερά */}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28E32A-D028-5723-1B3E-B6EF4E9952D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4172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F6E50-304D-7054-BC2B-54B630455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C5755-210D-D734-DEA1-54F5EE12F0A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Περίγραμμα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016F540-243E-712D-AD9D-A5DFF7798BD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244D46-2B6E-5A02-DF3B-6314812C29BD}"/>
              </a:ext>
            </a:extLst>
          </p:cNvPr>
          <p:cNvSpPr txBox="1"/>
          <p:nvPr/>
        </p:nvSpPr>
        <p:spPr>
          <a:xfrm>
            <a:off x="472710" y="162089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καθορίζει το περίγραμμα γύρω από ένα στοιχείο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div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border: 2px solid blue;}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Μπορούμε να καθορίσουμε κάθε πλευρά ξεχωριστά: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border-top: 3px dashed red;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	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border-bottom: 1px dotted green;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υποστηρίζει διάφορα στυλ γραμμής: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solid, dotted, dashed, double, groove, ridge, inset, outset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2A6570-9E63-D8CE-DAC9-C80B3DB8233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64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6BB1A-D699-497E-0A96-DC68312EF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D1C06-EE82-6BCA-3943-C1BC3B1EFCD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Ιστοσελίδας με Σημασιολογικά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58CE635-E652-BE72-87F6-B136928A9D6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A8B28A-EF02-F5E9-4188-5D87B13ED0AC}"/>
              </a:ext>
            </a:extLst>
          </p:cNvPr>
          <p:cNvSpPr txBox="1"/>
          <p:nvPr/>
        </p:nvSpPr>
        <p:spPr>
          <a:xfrm>
            <a:off x="405333" y="2121410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header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&gt;: Επικεφαλίδα – περιλαμβάνει τίτλο, λογότυπο, μενού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Πλοήγηση – σύνδεσμοι προς άλλες σελίδες ή ενότητες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&lt;section&gt;: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Θεματική ενότητα περιεχομένου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Αυτοτελές, ανεξάρτητο περιεχόμενο (π.χ. άρθρο, ανάρτηση)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Συμπληρωματικό περιεχόμενο (π.χ. διαφημίσεις, πλαϊνά πλαίσια)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footer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Υποσέλιδο – στοιχεία επικοινωνίας, πνευματικά δικαιώματα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A6C592-3FD0-27AD-D75D-F41B2F2803C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556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161A4-A756-90BA-842A-DA64DFA03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7EB54-1D8B-D8D7-B56D-F9BDDF20C25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margin (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εξωτερικό κενό)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26DC19D-F8FA-53DD-28EA-92055C8D2B2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DC1019-8ABB-A7B7-7B45-6F09E3CAB392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καθορίζει τον εξωτερικό χώρο μεταξύ του κουτιού και των γύρω στοιχείων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h1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margin-top: 20px;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margin-bottom: 10px;}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20px πάνω και κάτω, 10px δεξιά και αριστερά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χρησιμοποιούνται για να διαχωρίζουν οπτικά τα στοιχεία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Φαινόμενο “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collapse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— όταν δύο κάθετα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συναντώνται, κρατείται μόνο το μεγαλύτερο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BF53A7-9756-A30E-F046-3447AAC5BB2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C41B4B-D135-0CEE-BD04-54AECE7E6D98}"/>
              </a:ext>
            </a:extLst>
          </p:cNvPr>
          <p:cNvSpPr txBox="1"/>
          <p:nvPr/>
        </p:nvSpPr>
        <p:spPr>
          <a:xfrm>
            <a:off x="6884275" y="2615805"/>
            <a:ext cx="29534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h1 {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margin: 20px 10px;}</a:t>
            </a:r>
          </a:p>
        </p:txBody>
      </p:sp>
    </p:spTree>
    <p:extLst>
      <p:ext uri="{BB962C8B-B14F-4D97-AF65-F5344CB8AC3E}">
        <p14:creationId xmlns:p14="http://schemas.microsoft.com/office/powerpoint/2010/main" val="9441446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68299-9A61-B388-74D3-182059409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94E4F-BC73-15D7-B818-7444B909EAA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Συνδυασμός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padding,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borded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D441DE5-F6F0-CB3D-6192-10349DC11F1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16D5E7-1343-E651-6DED-A42668F45F92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div.container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margin: 30px;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padding: 15px;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border: 3px solid #333;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background-color: #f0f0f0;}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δημιουργεί απόσταση από άλλα στοιχεία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padding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δημιουργεί εσωτερικό χώρο για το περιεχόμενο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οριοθετεί το κουτί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background-color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χρωματίζει μέχρι το όριο του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border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όχι 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margin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Αυτή η τριάδα ιδιοτήτων αποτελεί τη βάση της οπτικής ισορροπίας σε κάθε διάταξη CSS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A1AFA8-BBBC-0322-2D87-6EEF3ECAAD1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7908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D4D96-D10E-DBD3-859E-59D7B29DB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B8702-515B-F6FE-BB6A-F81C8C46CD1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Ιδιότητα φόντου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A64E1AF-1790-3C16-C2F7-13AF7417303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BD0141-BDC2-B8B5-2CEB-21D50E8BC3F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8C661B-44F0-E3F3-11AA-7F7E8C64AC76}"/>
              </a:ext>
            </a:extLst>
          </p:cNvPr>
          <p:cNvSpPr txBox="1"/>
          <p:nvPr/>
        </p:nvSpPr>
        <p:spPr>
          <a:xfrm>
            <a:off x="472710" y="1620895"/>
            <a:ext cx="10168128" cy="15696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background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ελέγχει το φόντο ενός στοιχείου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A20539D-07FC-545F-6BA3-59437CD38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998091"/>
              </p:ext>
            </p:extLst>
          </p:nvPr>
        </p:nvGraphicFramePr>
        <p:xfrm>
          <a:off x="630366" y="2405725"/>
          <a:ext cx="10523799" cy="430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131">
                  <a:extLst>
                    <a:ext uri="{9D8B030D-6E8A-4147-A177-3AD203B41FA5}">
                      <a16:colId xmlns:a16="http://schemas.microsoft.com/office/drawing/2014/main" val="920689464"/>
                    </a:ext>
                  </a:extLst>
                </a:gridCol>
                <a:gridCol w="2585545">
                  <a:extLst>
                    <a:ext uri="{9D8B030D-6E8A-4147-A177-3AD203B41FA5}">
                      <a16:colId xmlns:a16="http://schemas.microsoft.com/office/drawing/2014/main" val="1348043582"/>
                    </a:ext>
                  </a:extLst>
                </a:gridCol>
                <a:gridCol w="5016123">
                  <a:extLst>
                    <a:ext uri="{9D8B030D-6E8A-4147-A177-3AD203B41FA5}">
                      <a16:colId xmlns:a16="http://schemas.microsoft.com/office/drawing/2014/main" val="3075529888"/>
                    </a:ext>
                  </a:extLst>
                </a:gridCol>
              </a:tblGrid>
              <a:tr h="392641"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Ιδιότητα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Περιγραφή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Παράδειγμα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384031"/>
                  </a:ext>
                </a:extLst>
              </a:tr>
              <a:tr h="1009649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background-color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Ορίζει χρώμα φόντου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background-color: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lightblue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813981"/>
                  </a:ext>
                </a:extLst>
              </a:tr>
              <a:tr h="4869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background-image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Ορίζει εικόνα φόντου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background-image: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url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("texture.png");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306205"/>
                  </a:ext>
                </a:extLst>
              </a:tr>
              <a:tr h="3534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background-repeat</a:t>
                      </a:r>
                    </a:p>
                    <a:p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Ορίζει αν θα επαναλαμβάνεται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repeat, repeat-x, repeat-y, no-repeat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552558"/>
                  </a:ext>
                </a:extLst>
              </a:tr>
              <a:tr h="7011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background-position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Θέση εικόνας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center, top left, bottom right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638442"/>
                  </a:ext>
                </a:extLst>
              </a:tr>
              <a:tr h="7011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line-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heightbackground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-attachment</a:t>
                      </a:r>
                    </a:p>
                    <a:p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 η εικόνα κινείται με </a:t>
                      </a:r>
                      <a:r>
                        <a:rPr lang="el-G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scroll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scroll </a:t>
                      </a: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 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347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05874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D0DB5-5354-3E4B-858C-0F9D35AAE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855C1-8E02-33E0-0649-C40191E9E3B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Πλεονεκτήματα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B367651-95AC-E30A-EB12-7DE9F6F2C5E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72C631-6594-B389-A456-78D6093DA68E}"/>
              </a:ext>
            </a:extLst>
          </p:cNvPr>
          <p:cNvSpPr txBox="1"/>
          <p:nvPr/>
        </p:nvSpPr>
        <p:spPr>
          <a:xfrm>
            <a:off x="472710" y="1620895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Επαναχρησιμοποίηση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Μία αλλαγή στο style.css επηρεάζει δεκάδες σελίδες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Συνέπεια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Όλες οι σελίδες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ιστότοπου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έχουν ίδιο στυλ και οπτική ταυτότητα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Καθαρότητα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HTML παραμένει απλό και περιγραφικό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Απόδοση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“κρατούν” το CSS στην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cache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επιταχύνοντας τη φόρτωση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Προσβασιμότητα &amp; συμβατότητα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Οι χρήστες μπορούν να προσαρμόσουν εύκολα το CSS για ανάγνωση ή ειδικές ανάγκες</a:t>
            </a: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D90391-244A-D4DE-76B4-6591B384417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2490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23D1F-DF96-6E9C-BD3A-30DA50A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D37CB-21A2-EE05-C382-F5D9D36830A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style sheets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D9A7CFF-F6C9-A80C-13A9-47E6B358BD5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E4C8DB-119E-C2FB-EE59-215894F87727}"/>
              </a:ext>
            </a:extLst>
          </p:cNvPr>
          <p:cNvSpPr txBox="1"/>
          <p:nvPr/>
        </p:nvSpPr>
        <p:spPr>
          <a:xfrm>
            <a:off x="472710" y="162089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επιτρέπουν στους χρήστες να δημιουργήσουν δικά τους CSS φύλλα στυλ που αντικαθιστούν ή τροποποιούν τα στυλ των ιστοσελίδων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Σκοπός: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διευκολύνουν άτομα με προβλήματα όρασης (μεγαλύτερες γραμματοσειρές, υψηλή αντίθεση)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παρέχουν προσωποποιημένη εμφάνιση (π.χ. διαφορετικά χρώματα, δικές τους γραμματοσειρές)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AA6CAB-CAED-9043-B402-2523ABC2B8E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0810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73325-611F-98DD-8B19-8BB05B696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C62D0-E70C-BD5F-E478-9FD35341B5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style sheets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E2AB9FF-F912-7D89-A41C-077C71D0BC8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62E5C8-87DA-C6EE-20F2-1B2B08C5C044}"/>
              </a:ext>
            </a:extLst>
          </p:cNvPr>
          <p:cNvSpPr txBox="1"/>
          <p:nvPr/>
        </p:nvSpPr>
        <p:spPr>
          <a:xfrm>
            <a:off x="472710" y="162089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επιτρέπουν στους χρήστες να δημιουργήσουν δικά τους CSS φύλλα στυλ που αντικαθιστούν ή τροποποιούν τα στυλ των ιστοσελίδων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Σκοπός: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διευκολύνουν άτομα με προβλήματα όρασης (μεγαλύτερες γραμματοσειρές, υψηλή αντίθεση)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παρέχουν προσωποποιημένη εμφάνιση (π.χ. διαφορετικά χρώματα, δικές τους γραμματοσειρές)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14C83A-CC98-D396-ACE3-029CF4DCA53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8733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79DCD-3B07-75E1-FB83-7780DAF02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0BB52-7B79-657D-FE01-6C5AB1503F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style sheets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ACB9FB6-E49F-2ABD-3B67-CDB75D66BBA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FDA8EC-5B16-56E1-C520-13A1695E5460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φορτώνει πρώτα τα προεπιλεγμένα στυλ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 συνέχεια εφαρμόζει τα στυλ της ιστοσελίδας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Τέλος, αν υπάρχουν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style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sheets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αυτά μπορούν να υπερισχύσουν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body {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background-color: black;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color: yellow;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font-size: 20px;}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Σελίδες εμφανίζονται με μαύρο φόντο και κίτρινο κείμενο για καλύτερη αναγνωσιμότητα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B8EB63-1A51-56BC-D1FD-62DA0EBF6A2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7938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F525E-42FB-5C57-BF24-233A8300A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F500-65CE-B3C7-9C4A-F5A0D9007DD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9672B6F-662C-8581-F00A-BDC221BA633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19176A-6246-2A4B-99A3-4A55937FD375}"/>
              </a:ext>
            </a:extLst>
          </p:cNvPr>
          <p:cNvSpPr txBox="1"/>
          <p:nvPr/>
        </p:nvSpPr>
        <p:spPr>
          <a:xfrm>
            <a:off x="472710" y="162089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CSS3 αποτελεί την εξέλιξη του CSS2 και οργανώνεται σε ενότητες 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modules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), κάθε μία με συγκεκριμένες λειτουργίες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βασική λογική παραμένει η ίδια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νέες δυνατότητες μορφοποίησης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Νέα εφέ (σκιές, στρογγυλεμένες γωνίες)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Μεταβάσεις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transitions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και κινήσεις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animations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Gradient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φόντα (χωρίς εικόνες)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Καλύτερος έλεγχος διάταξης (π.χ.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flex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grid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Εμπλουτισμένα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selectors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pseudo-classes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954A92-0368-4A91-4C5F-ED36999124E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1497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397FE-149C-89C0-E75E-464A93FAE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6DEE8-2A60-002A-6E2E-F32E5517217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C13A87A-7601-7EAF-9EFF-53A4C5016D8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B4EA6C-61F0-09CE-DE84-81BCC819168C}"/>
              </a:ext>
            </a:extLst>
          </p:cNvPr>
          <p:cNvSpPr txBox="1"/>
          <p:nvPr/>
        </p:nvSpPr>
        <p:spPr>
          <a:xfrm>
            <a:off x="472710" y="1620895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CSS3 χρησιμοποιείται πλέον σε όλες τις σύγχρονες ιστοσελίδες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Οι νέες ιδιότητες προσφέρουν: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Καλύτερη αισθητική χωρίς χρήση εικόνων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Απλούστερη συντήρηση του κώδικα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Ταχύτερη φόρτωση σελίδων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Αναβαθμισμένη εμπειρία χρήστη (UI/UX)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FA4FA2-B4EB-F137-8DA9-36B06EDAB81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8058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06E0C-A6AA-E698-7DD6-549A9D2CA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DE4C6-F830-F3A5-37D9-595A11B0D3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1936" y="0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στοιχείο &lt;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source&gt;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47E9A6F-8A65-527E-B6A8-1864F267C92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2FDC86-7573-9F42-FC96-C38CAED59502}"/>
              </a:ext>
            </a:extLst>
          </p:cNvPr>
          <p:cNvSpPr txBox="1"/>
          <p:nvPr/>
        </p:nvSpPr>
        <p:spPr>
          <a:xfrm>
            <a:off x="780709" y="2499544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buNone/>
            </a:pPr>
            <a:r>
              <a:rPr lang="el-GR" sz="2400" dirty="0"/>
              <a:t>Χρησιμοποιείται μέσα στα στοιχεία </a:t>
            </a:r>
            <a:r>
              <a:rPr lang="el-GR" sz="2400" dirty="0">
                <a:latin typeface="Courier New" panose="02070309020205020404" pitchFamily="49" charset="0"/>
              </a:rPr>
              <a:t>&lt;</a:t>
            </a:r>
            <a:r>
              <a:rPr lang="el-GR" sz="2400" dirty="0" err="1">
                <a:latin typeface="Courier New" panose="02070309020205020404" pitchFamily="49" charset="0"/>
              </a:rPr>
              <a:t>audio</a:t>
            </a:r>
            <a:r>
              <a:rPr lang="el-GR" sz="2400" dirty="0">
                <a:latin typeface="Courier New" panose="02070309020205020404" pitchFamily="49" charset="0"/>
              </a:rPr>
              <a:t>&gt;</a:t>
            </a:r>
            <a:r>
              <a:rPr lang="el-GR" sz="2400" dirty="0"/>
              <a:t> και </a:t>
            </a:r>
            <a:r>
              <a:rPr lang="el-GR" sz="2400" dirty="0">
                <a:latin typeface="Courier New" panose="02070309020205020404" pitchFamily="49" charset="0"/>
              </a:rPr>
              <a:t>&lt;</a:t>
            </a:r>
            <a:r>
              <a:rPr lang="el-GR" sz="2400" dirty="0" err="1">
                <a:latin typeface="Courier New" panose="02070309020205020404" pitchFamily="49" charset="0"/>
              </a:rPr>
              <a:t>video</a:t>
            </a:r>
            <a:r>
              <a:rPr lang="el-GR" sz="2400" dirty="0">
                <a:latin typeface="Courier New" panose="02070309020205020404" pitchFamily="49" charset="0"/>
              </a:rPr>
              <a:t>&gt;</a:t>
            </a:r>
            <a:r>
              <a:rPr lang="el-GR" sz="2400" dirty="0"/>
              <a:t> για να δηλώσει πολλαπλές πηγές.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&lt;video controls&gt;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&lt;source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="movie.mp4" type="video/mp4"&gt;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&lt;source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movie.webm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 type="video/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&lt;source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="movie.ogg" type="video/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ogg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&lt;/video&gt;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επιλέγει αυτόματα την πρώτη μορφή που υποστηρίζει.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C86831-41B4-75D8-5083-37B572F8E4B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45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3875F-D748-3120-6E84-BE829C90B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C94F5-854D-DC65-FEA0-8D76938C18A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Πλαίσια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Frames / 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iframe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1305B31-524E-0415-6D90-6340F38828D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B866D9-1D38-DB18-20BD-71AD5622A886}"/>
              </a:ext>
            </a:extLst>
          </p:cNvPr>
          <p:cNvSpPr txBox="1"/>
          <p:nvPr/>
        </p:nvSpPr>
        <p:spPr>
          <a:xfrm>
            <a:off x="405333" y="2121410"/>
            <a:ext cx="10168128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Ενσωματώνουν άλλη σελίδα μέσα στην ιστοσελίδα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Συνήθως χρησιμοποιούνται για βίντεο, χάρτες ή εξωτερικό περιεχόμενο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Παράδειγμα: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iframe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="https://www.uowm.gr" width="600" height="400"&gt;&lt;/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iframe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9B11CC-7B9F-B625-30C9-503525082CF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656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6D536-34BD-BCBC-4D8A-45755EDF6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240B0-379A-B9A2-170F-C6BD015F76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Εισαγωγή στις Φόρμες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46936FC-1ED5-E758-A7B4-29E82AF2810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D4BE4C-73CD-4A60-8ECD-84A11B0D6263}"/>
              </a:ext>
            </a:extLst>
          </p:cNvPr>
          <p:cNvSpPr txBox="1"/>
          <p:nvPr/>
        </p:nvSpPr>
        <p:spPr>
          <a:xfrm>
            <a:off x="226656" y="2005796"/>
            <a:ext cx="11450337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φόρμες συλλέγουν πληροφορίες από τον χρήστη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Δημιουργούνται με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form&gt; ... &lt;/form&gt;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Βασικά χαρακτηριστικά: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action: Πού θα σταλούν τα δεδομένα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Τρόπος αποστολής (GET ή POST)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&lt;form action="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submit.php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method="post"&gt;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...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&lt;/form&gt;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0959EC-A679-EEB5-D056-361C41EDE6C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84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49140-5A7D-14F9-5492-64C0E0B3C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8D10A-BC42-D850-FCCB-9A6557CFB0F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Επιπλέον Ετικέτες στις Φόρμες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0969AA8-66F9-0E30-7ED9-147A7C11938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D33170-C15C-0BDE-9FB1-70211C05EA9D}"/>
              </a:ext>
            </a:extLst>
          </p:cNvPr>
          <p:cNvSpPr txBox="1"/>
          <p:nvPr/>
        </p:nvSpPr>
        <p:spPr>
          <a:xfrm>
            <a:off x="226656" y="2005796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Πεδία και λίστες: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textarea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Πολλαπλές γραμμές κειμένου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+ 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Λίστα επιλογών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Κουμπί με περιεχόμενο (κείμενο/εικόνα)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Ομαδοποίηση και επεξηγήσεις: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fieldset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Ομαδοποιεί σχετικά στοιχεία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legend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Τίτλος ομάδας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Αυτόματη συμπλήρωση / αποτελέσματα: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datalist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Προκαθορισμένες επιλογές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Εμφάνιση αποτελέσματος υπολογισμού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120AFC-256E-C6B6-CF60-4AA45016F15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585666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31336</TotalTime>
  <Words>4623</Words>
  <Application>Microsoft Office PowerPoint</Application>
  <PresentationFormat>Widescreen</PresentationFormat>
  <Paragraphs>1042</Paragraphs>
  <Slides>69</Slides>
  <Notes>69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6" baseType="lpstr">
      <vt:lpstr>Arial</vt:lpstr>
      <vt:lpstr>Avenir Next LT Pro</vt:lpstr>
      <vt:lpstr>Calibri</vt:lpstr>
      <vt:lpstr>Courier New</vt:lpstr>
      <vt:lpstr>Times New Roman</vt:lpstr>
      <vt:lpstr>Wingdings</vt:lpstr>
      <vt:lpstr>AccentBoxVTI</vt:lpstr>
      <vt:lpstr>Μάθημα 6ο: CSS</vt:lpstr>
      <vt:lpstr>Διαμόρφωση Ιστοσελίδας</vt:lpstr>
      <vt:lpstr>Διάταξη με Πίνακες</vt:lpstr>
      <vt:lpstr>Ομαδοποίηση με &lt;div&gt; και &lt;span&gt;</vt:lpstr>
      <vt:lpstr>Σημασιολογικά Στοιχεία HTML5</vt:lpstr>
      <vt:lpstr>Δομή Ιστοσελίδας με Σημασιολογικά Tags</vt:lpstr>
      <vt:lpstr>Πλαίσια (Frames / &lt;iframe&gt;)</vt:lpstr>
      <vt:lpstr>Εισαγωγή στις Φόρμες</vt:lpstr>
      <vt:lpstr>Επιπλέον Ετικέτες στις Φόρμες</vt:lpstr>
      <vt:lpstr>Πολυμέσα στην HTML5</vt:lpstr>
      <vt:lpstr>Cascading style sheets (CSS)</vt:lpstr>
      <vt:lpstr>Cascading style sheets (CSS)</vt:lpstr>
      <vt:lpstr>Σύνταξη</vt:lpstr>
      <vt:lpstr>Κενά διαστήματα</vt:lpstr>
      <vt:lpstr>Σχόλια</vt:lpstr>
      <vt:lpstr>Ομαδοποίηση </vt:lpstr>
      <vt:lpstr>Επιλογέας</vt:lpstr>
      <vt:lpstr>Επιλογέας</vt:lpstr>
      <vt:lpstr>Επιλογέας</vt:lpstr>
      <vt:lpstr>Επιλογέας</vt:lpstr>
      <vt:lpstr>Επιλογέας</vt:lpstr>
      <vt:lpstr>Παραδείγματα</vt:lpstr>
      <vt:lpstr>Παραδείγματα</vt:lpstr>
      <vt:lpstr>Παραδείγματα</vt:lpstr>
      <vt:lpstr>Παραδείγματα</vt:lpstr>
      <vt:lpstr>Παραδείγματα</vt:lpstr>
      <vt:lpstr>Κλάσεις</vt:lpstr>
      <vt:lpstr>Κλάσεις</vt:lpstr>
      <vt:lpstr>Κλάσεις</vt:lpstr>
      <vt:lpstr>Ψευδο-κλάση</vt:lpstr>
      <vt:lpstr>Ψευδο-κλάση</vt:lpstr>
      <vt:lpstr>Ψευδο-κλάση</vt:lpstr>
      <vt:lpstr>Ψευδο-κλάση</vt:lpstr>
      <vt:lpstr>Ψευδο-κλάση</vt:lpstr>
      <vt:lpstr>External CSS (εξωτερικό αρχείο)</vt:lpstr>
      <vt:lpstr>Χαρακτηριστικό (id) στοιχείων</vt:lpstr>
      <vt:lpstr>Χαρακτηριστικό (id) στοιχείων</vt:lpstr>
      <vt:lpstr>Μεγέθη και ποσοστά</vt:lpstr>
      <vt:lpstr>Χρώματα</vt:lpstr>
      <vt:lpstr>Χρώματα</vt:lpstr>
      <vt:lpstr>Τρόποι εφαρμογής CSS</vt:lpstr>
      <vt:lpstr>Ιδιότητες γραμματοσειράς</vt:lpstr>
      <vt:lpstr>Τρόποι εφαρμογής CSS - Ενσωματωμένα στυλ </vt:lpstr>
      <vt:lpstr>Τρόποι εφαρμογής CSS - Εμφυτευμένα φύλλα στυλ</vt:lpstr>
      <vt:lpstr>Τρόποι εφαρμογής CSS - Εξωτερικά φύλλα στυλ </vt:lpstr>
      <vt:lpstr>Ιεραρχία εφαρμογής κανόνων μορφοποίησης </vt:lpstr>
      <vt:lpstr>Ιεραρχία εφαρμογής κανόνων μορφοποίησης </vt:lpstr>
      <vt:lpstr>Ιεραρχία εφαρμογής κανόνων μορφοποίησης </vt:lpstr>
      <vt:lpstr>Ιεραρχία εφαρμογής κανόνων μορφοποίησης </vt:lpstr>
      <vt:lpstr>Ιεραρχία εφαρμογής κανόνων μορφοποίησης </vt:lpstr>
      <vt:lpstr>CSS2</vt:lpstr>
      <vt:lpstr>Παρουσίαση &amp; οργάνωση οθόνης</vt:lpstr>
      <vt:lpstr>Ιδιότητες ελέγχου θέσης (positioning)</vt:lpstr>
      <vt:lpstr>Παράδειγμα ορισμού θέσης</vt:lpstr>
      <vt:lpstr>Παράδειγμα ορισμού θέσης</vt:lpstr>
      <vt:lpstr>Μοντέλο Κουτιού</vt:lpstr>
      <vt:lpstr>Σχέση μεγεθών box model</vt:lpstr>
      <vt:lpstr>Padding</vt:lpstr>
      <vt:lpstr>Περίγραμμα</vt:lpstr>
      <vt:lpstr>Ιδιότητα margin (εξωτερικό κενό)</vt:lpstr>
      <vt:lpstr>Συνδυασμός padding, borded, margin</vt:lpstr>
      <vt:lpstr>Ιδιότητα φόντου (background)</vt:lpstr>
      <vt:lpstr>Πλεονεκτήματα CSS</vt:lpstr>
      <vt:lpstr>User style sheets</vt:lpstr>
      <vt:lpstr>User style sheets</vt:lpstr>
      <vt:lpstr>Λειτουργία - User style sheets</vt:lpstr>
      <vt:lpstr>CSS3</vt:lpstr>
      <vt:lpstr>CSS3</vt:lpstr>
      <vt:lpstr>Το στοιχείο &lt;source&gt;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  <dc:creator>Thomas Noulis</dc:creator>
  <cp:lastModifiedBy>Vasileios-Panagiotis Rekkas</cp:lastModifiedBy>
  <cp:revision>575</cp:revision>
  <dcterms:created xsi:type="dcterms:W3CDTF">2022-05-30T06:21:55Z</dcterms:created>
  <dcterms:modified xsi:type="dcterms:W3CDTF">2025-11-05T17:15:50Z</dcterms:modified>
</cp:coreProperties>
</file>