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4"/>
  </p:notesMasterIdLst>
  <p:sldIdLst>
    <p:sldId id="256" r:id="rId2"/>
    <p:sldId id="1202" r:id="rId3"/>
    <p:sldId id="1203" r:id="rId4"/>
    <p:sldId id="1204" r:id="rId5"/>
    <p:sldId id="1206" r:id="rId6"/>
    <p:sldId id="1205" r:id="rId7"/>
    <p:sldId id="1207" r:id="rId8"/>
    <p:sldId id="1209" r:id="rId9"/>
    <p:sldId id="1210" r:id="rId10"/>
    <p:sldId id="1211" r:id="rId11"/>
    <p:sldId id="1212" r:id="rId12"/>
    <p:sldId id="1213" r:id="rId13"/>
    <p:sldId id="1214" r:id="rId14"/>
    <p:sldId id="847" r:id="rId15"/>
    <p:sldId id="1192" r:id="rId16"/>
    <p:sldId id="1193" r:id="rId17"/>
    <p:sldId id="1119" r:id="rId18"/>
    <p:sldId id="1194" r:id="rId19"/>
    <p:sldId id="1195" r:id="rId20"/>
    <p:sldId id="1196" r:id="rId21"/>
    <p:sldId id="1197" r:id="rId22"/>
    <p:sldId id="1198" r:id="rId23"/>
    <p:sldId id="1199" r:id="rId24"/>
    <p:sldId id="1200" r:id="rId25"/>
    <p:sldId id="1201" r:id="rId26"/>
    <p:sldId id="1215" r:id="rId27"/>
    <p:sldId id="1217" r:id="rId28"/>
    <p:sldId id="1218" r:id="rId29"/>
    <p:sldId id="1220" r:id="rId30"/>
    <p:sldId id="1221" r:id="rId31"/>
    <p:sldId id="1216" r:id="rId32"/>
    <p:sldId id="1222" r:id="rId33"/>
    <p:sldId id="1223" r:id="rId34"/>
    <p:sldId id="1224" r:id="rId35"/>
    <p:sldId id="1225" r:id="rId36"/>
    <p:sldId id="1226" r:id="rId37"/>
    <p:sldId id="1120" r:id="rId38"/>
    <p:sldId id="1227" r:id="rId39"/>
    <p:sldId id="1228" r:id="rId40"/>
    <p:sldId id="1229" r:id="rId41"/>
    <p:sldId id="1230" r:id="rId42"/>
    <p:sldId id="1231" r:id="rId43"/>
    <p:sldId id="1232" r:id="rId44"/>
    <p:sldId id="1233" r:id="rId45"/>
    <p:sldId id="1234" r:id="rId46"/>
    <p:sldId id="1235" r:id="rId47"/>
    <p:sldId id="1236" r:id="rId48"/>
    <p:sldId id="1237" r:id="rId49"/>
    <p:sldId id="1238" r:id="rId50"/>
    <p:sldId id="1239" r:id="rId51"/>
    <p:sldId id="1240" r:id="rId52"/>
    <p:sldId id="1241" r:id="rId53"/>
    <p:sldId id="1242" r:id="rId54"/>
    <p:sldId id="1243" r:id="rId55"/>
    <p:sldId id="1244" r:id="rId56"/>
    <p:sldId id="1245" r:id="rId57"/>
    <p:sldId id="1246" r:id="rId58"/>
    <p:sldId id="1247" r:id="rId59"/>
    <p:sldId id="1248" r:id="rId60"/>
    <p:sldId id="1250" r:id="rId61"/>
    <p:sldId id="1251" r:id="rId62"/>
    <p:sldId id="1252" r:id="rId63"/>
    <p:sldId id="1253" r:id="rId64"/>
    <p:sldId id="1254" r:id="rId65"/>
    <p:sldId id="1255" r:id="rId66"/>
    <p:sldId id="1256" r:id="rId67"/>
    <p:sldId id="1259" r:id="rId68"/>
    <p:sldId id="1257" r:id="rId69"/>
    <p:sldId id="1258" r:id="rId70"/>
    <p:sldId id="1260" r:id="rId71"/>
    <p:sldId id="1261" r:id="rId72"/>
    <p:sldId id="1262" r:id="rId7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0F1A96-5047-4A3B-A39E-9E6675A2914A}">
          <p14:sldIdLst>
            <p14:sldId id="256"/>
            <p14:sldId id="1202"/>
            <p14:sldId id="1203"/>
            <p14:sldId id="1204"/>
            <p14:sldId id="1206"/>
            <p14:sldId id="1205"/>
            <p14:sldId id="1207"/>
            <p14:sldId id="1209"/>
            <p14:sldId id="1210"/>
            <p14:sldId id="1211"/>
            <p14:sldId id="1212"/>
            <p14:sldId id="1213"/>
            <p14:sldId id="1214"/>
            <p14:sldId id="847"/>
            <p14:sldId id="1192"/>
            <p14:sldId id="1193"/>
            <p14:sldId id="1119"/>
            <p14:sldId id="1194"/>
            <p14:sldId id="1195"/>
            <p14:sldId id="1196"/>
            <p14:sldId id="1197"/>
            <p14:sldId id="1198"/>
            <p14:sldId id="1199"/>
            <p14:sldId id="1200"/>
            <p14:sldId id="1201"/>
            <p14:sldId id="1215"/>
            <p14:sldId id="1217"/>
            <p14:sldId id="1218"/>
            <p14:sldId id="1220"/>
            <p14:sldId id="1221"/>
            <p14:sldId id="1216"/>
            <p14:sldId id="1222"/>
            <p14:sldId id="1223"/>
            <p14:sldId id="1224"/>
            <p14:sldId id="1225"/>
            <p14:sldId id="1226"/>
            <p14:sldId id="1120"/>
            <p14:sldId id="1227"/>
            <p14:sldId id="1228"/>
            <p14:sldId id="1229"/>
            <p14:sldId id="1230"/>
            <p14:sldId id="1231"/>
            <p14:sldId id="1232"/>
            <p14:sldId id="1233"/>
            <p14:sldId id="1234"/>
            <p14:sldId id="1235"/>
            <p14:sldId id="1236"/>
            <p14:sldId id="1237"/>
            <p14:sldId id="1238"/>
            <p14:sldId id="1239"/>
            <p14:sldId id="1240"/>
            <p14:sldId id="1241"/>
            <p14:sldId id="1242"/>
            <p14:sldId id="1243"/>
            <p14:sldId id="1244"/>
            <p14:sldId id="1245"/>
            <p14:sldId id="1246"/>
            <p14:sldId id="1247"/>
            <p14:sldId id="1248"/>
            <p14:sldId id="1250"/>
            <p14:sldId id="1251"/>
            <p14:sldId id="1252"/>
            <p14:sldId id="1253"/>
            <p14:sldId id="1254"/>
            <p14:sldId id="1255"/>
            <p14:sldId id="1256"/>
            <p14:sldId id="1259"/>
            <p14:sldId id="1257"/>
            <p14:sldId id="1258"/>
            <p14:sldId id="1260"/>
            <p14:sldId id="1261"/>
            <p14:sldId id="1262"/>
          </p14:sldIdLst>
        </p14:section>
        <p14:section name="Intro" id="{8303F7AB-1526-424E-AC2C-AF8A2B32908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6531165-10DF-40D1-0F9B-68BEB71B51BE}" name="Vasiliki Gogolou" initials="VG" userId="d6a3272bdf97ba99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0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75" autoAdjust="0"/>
    <p:restoredTop sz="88499" autoAdjust="0"/>
  </p:normalViewPr>
  <p:slideViewPr>
    <p:cSldViewPr snapToGrid="0">
      <p:cViewPr varScale="1">
        <p:scale>
          <a:sx n="73" d="100"/>
          <a:sy n="73" d="100"/>
        </p:scale>
        <p:origin x="1306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79" Type="http://schemas.microsoft.com/office/2018/10/relationships/authors" Target="author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AD9D872-01C4-5FDD-8FFE-7683AB6C653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A33A1D-7A35-5DC1-2B9D-CCE575C797D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510C6F0-C34D-464E-98B1-5C36EBBC21CF}" type="datetime1">
              <a:rPr lang="en-US"/>
              <a:pPr lvl="0"/>
              <a:t>10/30/2025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43D0808-E863-7483-F442-09B8011CCD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64E9F92-1D8B-CFFD-E869-5D876F518C73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74BCC4-60EC-C46A-99D2-E9A605DE6566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2B36D-0015-8580-4D0B-FB3610FE7AC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7B97F8BC-BE0B-47A3-A186-8E67B239FF6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577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704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C375F-B17D-7830-54F7-8E640FF98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02F9D8-1094-3E2B-8AD7-509B5B8EA6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E89152-F9BE-41AE-247E-638FC262AF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6EBEB7-3E49-49BF-8AD2-8381F6B496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924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FDEEF-2357-6486-2FAA-2B5915EBD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9C08D8-ED60-4D22-AF3C-7C1C608A14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15357F-1A9B-176A-116A-4C4B03593D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17DBAE-E79A-2169-F4B8-4D3755530A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608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A76E9-3AED-9970-6F61-08EAA4645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FB855D-34B9-FAEB-4292-92D4D72B7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11184D-893C-D140-1000-FB930A8DE0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30005C-8D18-2A08-4619-702D842AF3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3901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37E255-7FB8-E9A1-F291-2B1086A5C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BD8E4C-04DF-922F-9F94-69604EE867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5E5C70-72EB-A21F-4465-448E9A3E57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1569AA-ACDF-5C37-4D99-E15F266BF2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7950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C976F-D877-F3DF-536D-10A1E90D1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9051A7-9D33-8870-BD5B-19FFDE96D9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3DCC3D-1007-06AA-10B7-2664B2A4CB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80F922-B7D3-76EF-6818-14EBE1E080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827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F318D-CB47-7E51-CBE6-EA36BB55F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FD05F3-6D3E-D62D-BF1A-14488CDAD7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BD7234-B83D-7EF6-4F48-36EAB48E55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F186A8-23F0-DC84-8E42-4BFA1826A6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1750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ABABB-3B76-BA5C-9432-B9CE7E53E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C61FDD-6EF3-C12F-3A30-D9B586039F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58F7C2-358B-0185-23D2-A4BD947E6A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18BDF3-70CA-A660-91C0-A043D6AFE8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4535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1998A-5350-8753-70C4-BEE89E82A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B3CFAF-B533-571B-4C08-31AEEA85F4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EB4D47-017E-5569-9B99-645DADEBF5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0CE924-B801-18AB-71BF-4F9DD95C8C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2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D2F8B-4C99-9F7B-6306-33C2ED9C1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FB088D-5911-541F-0909-48B0E1ACC5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16E388-5DC5-4E18-758C-C3700E6F6F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1EF598-5DFF-C594-893F-467B4F4865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2E53F-AD3E-6919-3FB7-8C00650BA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B903660-82EA-53DA-F7DD-AF0098BE0D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CA8367-D69E-DFD7-1956-154DD083B6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BB53AE-6265-EC1D-52B0-C7DC7E379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0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BD7099-2981-D499-2684-373949060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A8EDB0-4E44-95F3-9906-70FEBC6E9E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FA3D33-3BD0-7933-BEF0-4D283B81CF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4DCBE8-A95B-AB95-D3E2-AFFA263E62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5005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22E1C-42E5-6C15-A3A3-9EAA3D3007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7ABC66-8A39-1B01-E107-AFEF468719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6A3839-3D50-AFCC-1A84-EA64A40342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2D94D-DF0A-445E-0579-D9056BF719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0191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BF987-B954-95D8-A3E6-F946F21EEE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1C5FE1-C9FF-4636-475A-10F334810A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DD2AA8-FA2C-9761-2900-D912768D9C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FC26E-B5D3-1BBD-C2F6-93D9CCC036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3882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A34BC-3F65-1E5F-CF4D-704FFAD13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0BEA10-3201-37E4-77ED-F83F6C05FB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987A90-AE3F-0109-8B99-F13FD67BD1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6F8E2B-6D99-2316-3896-86101F1664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1024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8DC5A-B159-B5CB-B53B-C5C362C3D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797458-ADD8-94F2-DBAA-8EC20741AB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2D0B93-F7E3-2AB6-8FDE-4E181536E3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14A4C2-5235-7C5C-4613-326A726196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721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12CDA-903A-4BA0-6138-C5F6060BA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3BCDB8-5D96-C5DC-1DB4-14100FBA69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477431-ACEE-314B-404D-E8BBB1C801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1D0016-8732-EBC6-7636-B11F537F2F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8432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7F0D1E-D97F-9FA4-CD21-139D540A6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CC641D-817D-ABA7-54D0-490D931609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61694E-7CCD-B2E9-1FFA-765AF0F0CC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7E4666-C365-2DC6-1720-23531B9463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4651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7E7C6-1B3E-EC77-2E4D-66C348E5D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ACD469-040A-AF2E-8348-85E4B365AF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383E5F-E90D-F295-5F39-CE24B11359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52DF0-5882-AAF4-C126-AE56EE6EE9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79719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8A494-87AA-93D4-7A9D-62D3E459C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33ACFA-241A-1FEE-B461-B7F1D5A27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5DA8A4-8CC9-30D4-695C-2D753EC356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69A9E4-B05F-6151-FC11-F2A0194138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65389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D29A2C-4C5E-56BD-4EA3-C25DA58659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A36E9F-36ED-2D1E-531A-DEAF770937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8FE12B-D19F-C4B2-862F-6A004FC858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44951D-1755-F02C-118D-618B6F3955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8993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0D581-2261-95EA-7863-396CC490E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655FA6-2ED0-6D86-FD30-649D919BB4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B4A862-C34E-A622-268C-271FA4809B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0583E6-66B0-A3AB-57F9-C7B0F9DF7E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657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BCA06D-FE1E-0F6D-3174-BC76AF855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903E95-24CC-55AB-76C5-A8358219AD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B052F0-7EC6-D217-237A-1F7E23DD56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703234-BEC4-DAC3-16C8-789552007F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64332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6B438-B469-53C4-81BB-7D4B86D40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926351-68DE-4FAF-F8BD-82E992BBBB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2B2049-546C-3E2F-C529-042316DBBA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1FEEAE-3ED6-379E-5D8B-1274A5558E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186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91284-F73F-25AF-CB23-2D3DE5086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2B5AED-5173-E08E-E351-6C8CE947AE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103AFE-503C-A8A0-79CE-794ED62EC3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194285-79CA-FC23-F4BE-4775715E36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42203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7E52F2-1572-47C5-6AAF-0F21381B84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A82C99-A5B5-5880-6976-F894A94BF6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4A0DB0-0003-0D57-1B1E-D0A98B842C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03B2B9-5A67-7B20-F9F9-BFB3239D00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117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9103F-DB40-6E9D-451C-0BC4ABA55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3FF526-9D66-208D-5EE8-C11BF9FFCD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5C73E3-C813-0264-7DE3-5AB6EC8ED1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A9FD4B-DA63-7C0E-6B25-C7E062FD51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4209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8BAA-1C25-5167-CC6B-27D9C47CA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890D07-37A6-5815-8406-118FAA1EFA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1EB829-3B48-528A-CA9B-C62CA4264B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6FFB7-CE96-EE75-29BC-05A98A8D7C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92041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247232-A029-76B8-8B03-DD3BF2124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5245D1-0111-A70F-A941-EC6523C17A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7C69DA-521D-98D3-180B-BF2CFF9BCF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248355-1D4A-C654-5EDF-9BF28DD291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0346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CE75C3-EBD1-395A-0C77-86DC92425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918FDE-98FF-2167-822D-0DB83525E5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4C166D-504E-EA38-C09F-ADE7245D6E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8C2050-CD1B-C1E9-7343-9A5B23F8C7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35561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C0A3-EAA7-23B4-B6CB-3412099A8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EFB087-85C1-B568-B10D-377C9E90DB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C4E982-8141-D812-7A61-177892DE08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CDF89-51F3-208E-2608-9CB4C35B06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9191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9CB85A-7FC8-A783-294F-AC8083B2B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CA7D9D-EF5E-A852-6922-956680EA94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5814C8-15CF-B8A4-A575-E9997B896D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C92372-D095-DECB-9A77-D87DA3BDF0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92079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34B2F-F893-CA2E-1DA4-9536C2830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EDCDAB-0A70-5556-BDEF-DC3CE0CC64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BF54AA-CE54-6923-B8ED-03C382F4D1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0D2390-D9FB-F8EA-86C0-3B27537A68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330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A9CDD-E120-9ECE-C068-F983C5F393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8DC0A3-B0A1-8397-F5C3-6A31717933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CB09DD-79C4-0B0A-160B-065C5B95CB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258CE6-14BE-ED2B-930C-57D978C060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89056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D6F89-D4FB-736C-8D83-3499756B8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DED4CB-487B-F8A4-9020-61D5BA8F98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85D2E5-4B97-767D-4151-0C782B3FD5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A6DE4F-7C68-4B9D-F577-EA3B68F5B4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93823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1CCDC5-F72F-3FCB-F738-15A766EE3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BDAFD1-392A-16F6-B2F2-550C379EF3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E2A3A3-6CBB-7BF0-493E-BBDD524698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4E6D9-ED7F-78F8-8C8A-5E25E9D30C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47271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E0D8BF-E33F-BAEF-5DCD-2BD4BE3F4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A6D4CC-A16A-2AFC-FAF3-B033173A35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23ADEF-62CA-5D2C-CF58-6C9D59ED0C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A70C29-8122-C34F-5FD0-7E9668A1DA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0132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358E1-AE04-0E14-0660-369C2BC83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BFAA93-3B9E-7819-AAB8-1829013644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9CD4E1-C6BA-DFD4-868F-97894823BF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1CD0BF-1CF5-88BB-80D8-B8E5A208BC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29149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81A07-38F0-8878-C0E4-3E8FF3C0B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D29608-6EED-A000-FD32-3B16279FD3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9547A1-0EB6-5439-8A19-26C07090D3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E1ACB7-ABA1-EDED-1021-823DF0B47A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9714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210627-8219-D7E1-7F1F-937DE21A1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CC73AE-874F-0735-D718-19CBBCF2BC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435C4B-0924-2E61-B39D-C9FEE212CA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8831BB-600C-8D8C-E4BB-4BC3001207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1683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BD1D1A-DF91-7EDC-77E5-5BF588134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366B03-7A81-18A2-7EC6-3F71CCC7FF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0C5F52-4AD0-9C76-FD34-7FEEBB3821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9210A1-7B19-58B0-36D2-55B5F0276B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46126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421BC-1F14-1707-D38D-91EC5ADF3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80FADB-8151-D2ED-48DB-40646CFFDC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5C1831-31A0-224C-6C12-5368355B34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584C53-036C-F2EC-FCBA-43039E8F14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64089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DE9A4-EFA7-FFE9-E311-5FED76191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8DB7E2-F6EF-5917-C9C7-02BA8BACF9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C29443-F549-D60B-5934-CC4100D953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867C2-2E11-1F85-C9A5-75647750AF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7127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1DB4A-2FFF-8E0D-68A9-DD2E306BA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F84A64-BD7B-1106-7378-BCF1C95DDC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258644-5CC4-DB53-75E8-4B72D6BCE2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DA05AC-BDE8-4CA2-F158-C10C92624C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774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F8563-2620-8D1D-395E-7280B77D9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77EF1A-0862-0A90-B69E-6D23BAF5D3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EACF14-2237-1BBC-2888-A75578EBD2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6BA17B-E71D-CD2C-71E0-60B55E4387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1158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75081A-3A35-2CCA-2C70-7B9F54C7C9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184B3C-65D4-3E9C-5386-4DA0F9BF29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3D73C-9CD2-A896-1636-E3E0456C39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045917-2168-DCCC-7B5A-C63C912B41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38238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713DC-5500-3930-AAD1-3A4BB48EF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164152-8818-9F18-AC78-BB907F8FF3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FFB025-E323-A981-93DC-E95857FFF7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F3988-BDA3-51D0-742E-EC59F38B7A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17860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3F8B1-9271-38D7-42C2-104814925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61B603-F2EC-210A-6D6E-DB9DF9086E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2E1DBD-68FB-690B-16CE-614E7072A9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F824FC-F74D-B70F-7A5C-13F78D60AB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66120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3717B-42BC-AED2-467F-75C9EB9DD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2657AE-18C6-6E17-BFCB-AFB13518F6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580A36-BCB8-56FE-9775-D936330DF2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011FEE-F69E-2EE3-0DE3-0831D234F4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2579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5A874-AAE1-8DB1-26BC-529AF7CE9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819DB8-AAB9-5AE1-1355-6171A25BEF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455842-14C1-4F63-7C95-ECA76F614A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BDBB9E-E702-392D-28CD-52056D9EB1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87539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04EF9B-561D-EF44-6A69-D8E3F9E22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A5A633-2BAA-7FD4-58A6-74746AC316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20CB9B-7DCE-CF17-92CC-85ED8C28DD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F32F75-31ED-2857-26C6-4577DBDC31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127755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E064C-317B-635B-77C3-1153E89E8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5B1CDD-688A-A4CE-255A-5C9C934594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2BB7E1-3954-8C39-3305-402BCE5545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6FEDB-AF9F-E2AE-B693-CF499E89DA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8327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8C3B9-9A96-64F2-AEB2-5D0CF214B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F990F9-5B8E-E26C-8CA3-AD36482F16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34CC8C-FAD3-C8AF-38C2-1EA719D20E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4B5341-97CD-A905-BB1A-807DBA12A4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05461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117DD-F2EB-6CB8-8E33-C8672DF45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1F7E48-87C7-424C-0FD5-3B1E43D3F3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6C5258-A6C3-AAF9-72F3-1190BD07D5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778183-F87A-438A-5B8B-668CB34338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8371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E1B45-CE25-2595-044F-1DE727B0D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9792CF-4C03-CC5F-1A21-9EEF055E34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94C20D-A7AB-EEB8-033D-386155C816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34F2E0-9431-CC3F-674C-D9F1FB1F7E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99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629DF-026F-5F78-4BE3-97C8A768E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8A6A3B-E319-A4EE-6F1A-233CB0735A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687B6A-6F27-64DF-474E-C12AD1D85E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151F4D-EB94-FDA0-BEA7-DEFB3A0E4B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94682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88945-6CE3-76A0-7841-20C9DD392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A548F3-E885-EA69-3A2C-F83B3F32D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2AABF5-F809-F3A7-8D2E-8B71F661B1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AE15C4-752D-8590-666D-CA99390CFA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19271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8B8AB-5CFF-A86D-E463-B9FB6702F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12729F-60E7-2671-237C-311C3D8DB8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6994D5-E131-57E4-EA46-42BCC92D8C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6C318C-ABB1-0771-E98D-E7C3268D5B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317035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F2A33-FB8A-5304-2FFC-68AC3CEC1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2FDA98-B685-530D-04F6-DBF6D56D14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05D7E8-E034-CBCC-F7C6-0D5AB7D7F2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E4E4B9-763B-DBDC-DFED-AE76445C42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90071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D5374-E816-58F0-0B92-B38C68E2E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DAD572-34B6-772C-3489-549BB7179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A71532-613F-BB95-7A64-2F858F1762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1B913D-24A1-83B3-ADBD-F3D819AAD9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1313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88B3A-0906-C8E7-664F-9D69033A7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F10C99-DB2D-6557-B6BF-7DFA1DD2B7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9E8C4B-8DC5-C8EF-0CD5-6789630C6E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00B415-C030-88EF-B6B2-75B555051E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15815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A67F0D-F0C1-2105-8137-64F07F35A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3F66FD-F246-E80D-8481-333A0A85E2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3B1A4A-E404-4593-CB96-287FBCF46B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20585A-EAD2-B9B8-C61C-25298F6EB6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940405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8850A-5E68-899D-B369-A7F70DE45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B4D0F3-CB09-9D01-E55C-CBE891CFCB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475E41-A1B7-B8A4-23D4-9C5F1375A6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179A2B-9881-BA47-8787-F9564563C2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06360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95B80-3480-94F3-D985-677068F1A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1E1E20-8D7B-105D-6AA0-4B228AC915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5DC47F-4AC7-C570-D709-A3CA70C816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AA5B7-277B-3742-2782-9BBE5C15B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79693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DAAF4-5415-962D-5B05-AAF58C79D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108273-FB4C-8C69-21D1-861DB18647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BFA2B8-4ED5-5155-1226-0E36BCD864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06F4C5-4F0B-255A-2E23-2D055FD266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182547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BF198F-DD09-A05D-DA88-16066C7BD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FC6DD1-E28E-BDFA-1EB5-CE4FD2CAB6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1C272A-EA4D-E25C-D638-547BC76A70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3D3CE1-EF63-BB33-5558-BCB2F59B46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5863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D8F67-4D07-7536-59E6-398259068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E9C6B7-213D-B754-CCEF-6E4FBD5A0C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137A6F-3CF0-E750-215A-2322E2B8F3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546F81-7978-00D6-AA12-08FE859B97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17873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F403D-81E3-8A7F-1F83-736EB4300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185E43-7C01-51E0-9D09-219531E35E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0B9A3C-68BD-80A6-E299-9C26E23C49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38DD94-141C-9449-1BC8-D8396CB3FE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699760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00F8AF-5989-E360-79F8-CA92674DB8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277339-3580-10CA-ABAB-DCBCFB1711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522A8B-B8A1-E214-B31E-80A681B0F6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F55469-B089-9EEA-22AE-24A16946F4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641702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13E021-C92D-CE98-CF71-9C49C2AC1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1D531C-A94D-B6A5-814D-60EAF57452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396CD6-AA49-39C7-CE72-F48BB7E640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FB80D8-FC29-7F45-0313-7893F00145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1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ACA1F-446B-A25B-A4B1-131BD447A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B38C54-746B-6DD7-6311-1586873A10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2CBD44-A190-99BB-DE90-D83AE692C7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DD9DB8-8A01-7A47-8E72-D11F559F2D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772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186B3-C9D0-52FC-59B0-EB03B045A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F638A8-F37A-04BF-5FC7-3FA3FD5854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5C19BA-C6BE-03CA-BA71-BA54FCC843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53D84F-F319-E90D-7292-0DDC513C72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20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95454-740A-0B4B-E99F-58E5BB37C02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/>
          <a:lstStyle>
            <a:lvl1pPr>
              <a:defRPr sz="8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EAB616-BF36-AB4C-6A56-5CF3EEE4653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191C8-3EC3-E1A5-0BF5-9532D248CCA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76072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04A40A1-DD8E-42B0-BDF6-E817ED6B22DF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D630F-E7F0-B8AF-B71F-72AD8C3EA4C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5332F-98A8-6FBD-6647-867B3B9AA8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576072" y="633778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B19F4AC-C57C-4D48-8A3A-50CDAC2321C1}" type="slidenum">
              <a:t>‹#›</a:t>
            </a:fld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EBD9C8E-FE23-68D9-93C7-14CB6A59C229}"/>
              </a:ext>
            </a:extLst>
          </p:cNvPr>
          <p:cNvSpPr/>
          <p:nvPr/>
        </p:nvSpPr>
        <p:spPr>
          <a:xfrm rot="5400013">
            <a:off x="857542" y="346795"/>
            <a:ext cx="146304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F928EC57-D80F-3561-9763-0D2D2AD69E7B}"/>
              </a:ext>
            </a:extLst>
          </p:cNvPr>
          <p:cNvSpPr/>
          <p:nvPr/>
        </p:nvSpPr>
        <p:spPr>
          <a:xfrm flipV="1">
            <a:off x="578650" y="4501198"/>
            <a:ext cx="11034695" cy="18288"/>
          </a:xfrm>
          <a:prstGeom prst="rect">
            <a:avLst/>
          </a:prstGeom>
          <a:solidFill>
            <a:srgbClr val="BBBEE1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11" name="Picture 10" descr="A colorful knot with different colors&#10;&#10;AI-generated content may be incorrect.">
            <a:extLst>
              <a:ext uri="{FF2B5EF4-FFF2-40B4-BE49-F238E27FC236}">
                <a16:creationId xmlns:a16="http://schemas.microsoft.com/office/drawing/2014/main" id="{B19D3389-E1E4-BF28-DFF3-AD5D42657E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2880" y="6337781"/>
            <a:ext cx="501401" cy="50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910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EEAA5-6D3A-3466-7A77-E8EE0D0AC00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EAD9A-4995-2F15-95B7-9AD7C003BD0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3BDC4-EDC4-FD28-82A2-B51E7DB477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BCB583-46A0-4D04-8E72-324373347CF1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DC161B-EE34-3BFB-2AC7-AA14F0C9603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43B51-51D6-EF30-DC80-0FBF86A4CF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28E381-62C2-4448-827D-0022E2A700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744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74F377-8B5C-BEBC-CE39-FD22B0D5D95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8D2A5B-1E8E-CCA2-98D4-2A247641A73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276F3-7DC3-5A1F-0A92-920C1838740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25B610-B001-45CA-B2D3-F9647285DBD3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1B3D4-9599-E978-9D92-EC51C1FAF89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2A7BA-AF36-A931-12B4-855356107D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09997D-4FDE-4A9D-8867-CC797657DD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92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6E074DE-99CF-8B18-97A4-B75DB3232B0A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82ACA8B7-C59C-B9D2-3C57-08CFFB9885B9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93CE4F5-2EE6-0C4E-C081-E55A83D85273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4D1C75B-C348-9F23-17BF-76B354BC05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D7E594C-0F28-4045-0730-2DB5298B0DC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5310E4E-A8C1-40E0-5857-A77D3E551C6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BDE4BDB-FA9D-4BA2-9006-686E92CAE7D9}" type="datetime1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AB31F23-1AE9-C201-BA02-167A099CFF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0961796-61AE-B9DA-DE8C-B1E2C3C6CB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042599A8-828E-4D05-A7E8-72DAB8A016A8}" type="slidenum">
              <a:t>‹#›</a:t>
            </a:fld>
            <a:endParaRPr lang="en-US"/>
          </a:p>
        </p:txBody>
      </p:sp>
      <p:pic>
        <p:nvPicPr>
          <p:cNvPr id="12" name="Picture 11" descr="A colorful knot with different colors&#10;&#10;AI-generated content may be incorrect.">
            <a:extLst>
              <a:ext uri="{FF2B5EF4-FFF2-40B4-BE49-F238E27FC236}">
                <a16:creationId xmlns:a16="http://schemas.microsoft.com/office/drawing/2014/main" id="{7B921128-058D-BC2F-C00D-61521CD059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563" y="6279070"/>
            <a:ext cx="519689" cy="51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91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4C35526F-EB05-E5C0-47C3-BF10D34C722D}"/>
              </a:ext>
            </a:extLst>
          </p:cNvPr>
          <p:cNvSpPr/>
          <p:nvPr/>
        </p:nvSpPr>
        <p:spPr>
          <a:xfrm>
            <a:off x="558213" y="4981422"/>
            <a:ext cx="11134959" cy="822960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BAE053E9-FBF4-CBA3-903F-D2D51DF69935}"/>
              </a:ext>
            </a:extLst>
          </p:cNvPr>
          <p:cNvSpPr/>
          <p:nvPr/>
        </p:nvSpPr>
        <p:spPr>
          <a:xfrm>
            <a:off x="498832" y="5118582"/>
            <a:ext cx="146304" cy="54864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4F1F69F-491F-E359-2873-1FEF1FD442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/>
          <a:lstStyle>
            <a:lvl1pPr>
              <a:defRPr sz="6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7521DCA-5782-DAE5-ECFC-002677EB42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9DFD456-7FED-C770-4AAB-059F7E502B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5633D6-00B0-48CE-B8BB-575F5DFB3E8A}" type="datetime1">
              <a:rPr lang="en-US" smtClean="0"/>
              <a:t>10/30/2025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8485792-3CDC-F67F-7FDF-498159B2F0C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9E6331A-BD62-1FF9-B3C2-91FB121969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65F55C-40AA-4DC3-995C-5CAE4082D93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2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6D307800-504C-E6C8-AB97-27A22C8CA0CC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34E1CDAF-5696-1B68-AFF5-14E1AA167A7A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C8D0FCC3-046A-20E4-F0AB-35754A2900C0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50ECCEA-3444-4711-2CBC-718C62960B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F20E359-9329-CB95-A538-5A99C5C31F7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6B2049B-C4D9-8091-1E55-3D74A6C75F2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45936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26F14062-7614-55D3-7404-CBBB4AFC411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451A7D2-6D19-43FF-A1C1-E3FC0D65A2C5}" type="datetime1">
              <a:rPr lang="en-US" smtClean="0"/>
              <a:t>10/30/2025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17D8C23B-9771-1E32-A311-EA8206D13B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4D3C0309-27FC-ECCA-3BF4-B11DB20AD9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28342B8-6363-4D91-9724-0DF11AC94F0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9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5B68712C-73BA-4C99-F797-CF41D7E944A6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2C7E453B-0446-657D-5AAF-08B30D23284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D918A9DF-0C27-1493-30BB-DF6266360ADF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5B5F128-B5D3-919A-A195-663F420E86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436985F-89E2-8566-A1C5-659FFD720C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115568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5CED3B08-8E0F-5541-3E11-1201B582524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115568" y="3203691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4B9DA70-3DAE-1C29-9EFF-30DD1A868BD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345936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A5040413-B57A-4F90-B0E1-C4D40E59FD0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345936" y="3203682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61457B1C-E35E-9140-48B3-9E227A99E10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B5CD9FC-C3E0-4CCC-B85D-EB401008A2F5}" type="datetime1">
              <a:rPr lang="en-US" smtClean="0"/>
              <a:t>10/30/2025</a:t>
            </a:fld>
            <a:endParaRPr lang="en-US"/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5251EE44-481B-A0F7-C2AD-09DADC5908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FC502956-F5D2-B598-6E3A-702BC6F6B0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E8905B1-24F0-4CB4-9F21-CFEEF5B526C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24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5E2D870E-EF4B-86F0-77AB-36D581ED27C3}"/>
              </a:ext>
            </a:extLst>
          </p:cNvPr>
          <p:cNvSpPr/>
          <p:nvPr/>
        </p:nvSpPr>
        <p:spPr>
          <a:xfrm>
            <a:off x="665856" y="1533521"/>
            <a:ext cx="10917067" cy="3790946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71A6F5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17379EB3-D910-53C8-4363-BCE437B3C04F}"/>
              </a:ext>
            </a:extLst>
          </p:cNvPr>
          <p:cNvSpPr/>
          <p:nvPr/>
        </p:nvSpPr>
        <p:spPr>
          <a:xfrm>
            <a:off x="609081" y="2971800"/>
            <a:ext cx="128016" cy="91440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760764-F6D5-0183-CFA8-AD51752F37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304CA21B-A904-2303-E8B7-204368828D0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461A30-3A5F-4957-8201-8227A20FF186}" type="datetime1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815895AD-6283-22E7-54AE-BA5E4036884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D4BCC32D-2A88-48F5-552A-C35C5FC4E9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D5C596-286A-49DD-AE62-F7CA39D45B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26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A271E8-88AC-350B-0AEC-E7B0AB0010A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44127B7-0316-41F1-B8D3-684E58D4605E}" type="datetime1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FABEA-7F5F-CBFE-9B27-1EE63786E40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6C2C9-DDA6-6F34-269D-3EF53EDD50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246E78-0687-4284-9504-B27FA8DD192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78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E9B5E84D-09D1-0D33-8A57-437EFA92365F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6312EABD-71B9-C8DC-832E-0C98BB2637A3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352C9A6-7205-7B11-B1F4-38E7DCFFD7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9D0BD6-841F-0949-20BE-76702D89214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965192" y="1709928"/>
            <a:ext cx="6729983" cy="40965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7E9642F-978C-2483-7CA8-C657D6BC392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29000"/>
            <a:ext cx="3099815" cy="2066544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C1268D21-1EAC-A549-16ED-FB028EA884D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0452DFD-8287-4665-BA5A-1E8007F84489}" type="datetime1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61DEA50C-138B-D1AB-A149-C1EFE87B6C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9B52CB39-DC06-1319-C71F-C0FFE8190E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B54C15-7023-42EB-A1FA-1EE6BF8BCDB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01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8CFDC4AC-FDD3-BDE2-CE9C-56C5902762A9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83F93A9A-283E-C60B-922C-39E185F785EE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715FD07-436C-8F50-D85D-FE2F1E3652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8253DCAA-13C7-6D98-3009-2CF4602732B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965192" y="1161288"/>
            <a:ext cx="6729983" cy="46451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BAC3BD3-587C-952C-7943-F1DD06E3C5B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38144"/>
            <a:ext cx="3099815" cy="2057400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A1E0BC07-4C9D-0EA6-6E92-03303B9BB79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E0DB4AC0-3697-4839-A4B4-B7909F019F7F}" type="datetime1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9D0C5333-6517-F058-26D1-59EE2F79561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4027DC1D-6CFB-0076-354E-C97B3F6CB0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500528-09B1-4C5A-B5F7-A99D550659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5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28271C-3EA9-1C25-F915-271F10C7A9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533019-B20D-39F8-DA5A-57D87D5C0A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A2200-9BEA-24D1-1AAA-C6D11D5F2B4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AF0CF75A-DA92-46AA-967B-58FF73C93E7D}" type="datetime1">
              <a:rPr lang="en-US" smtClean="0"/>
              <a:t>10/30/2025</a:t>
            </a:fld>
            <a:r>
              <a:rPr lang="en-US"/>
              <a:t> Bremen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E37E5-CFD3-BED4-9620-591917B3DD52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3C458-7E07-3809-F914-4842101A676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502FA967-5724-45FF-9DCE-6D9303B5567E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</p:titleStyle>
    <p:bodyStyle>
      <a:lvl1pPr marL="228600" marR="0" lvl="0" indent="-228600" algn="l" defTabSz="914400" rtl="0" fontAlgn="auto" hangingPunct="1">
        <a:lnSpc>
          <a:spcPct val="11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  <a:lvl2pPr marL="685800" marR="0" lvl="1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2pPr>
      <a:lvl3pPr marL="1143000" marR="0" lvl="2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3pPr>
      <a:lvl4pPr marL="1600200" marR="0" lvl="3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4pPr>
      <a:lvl5pPr marL="2057400" marR="0" lvl="4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D23A2-0EB1-4C75-C909-53C9BF300FA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04806" y="792858"/>
            <a:ext cx="11143344" cy="1171024"/>
          </a:xfrm>
        </p:spPr>
        <p:txBody>
          <a:bodyPr>
            <a:normAutofit/>
          </a:bodyPr>
          <a:lstStyle/>
          <a:p>
            <a:pPr lvl="0"/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Μάθημα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l-GR" sz="4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FCDEF0-576C-A6EB-7968-9F1CFB03383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04806" y="2098713"/>
            <a:ext cx="11036808" cy="5071015"/>
          </a:xfrm>
        </p:spPr>
        <p:txBody>
          <a:bodyPr>
            <a:noAutofit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Τμήμα Πληροφορικής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Σχολή Θετικών Επιστημών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Πανεπιστήμιο Δυτικής Μακεδονίας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Καστοριά 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Ρέκκας Βασίλειος-Παναγιώτης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vrekkas@physics.auth.gr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6D536-34BD-BCBC-4D8A-45755EDF6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240B0-379A-B9A2-170F-C6BD015F767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Σύνδεσμοι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linking)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46936FC-1ED5-E758-A7B4-29E82AF2810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D4BE4C-73CD-4A60-8ECD-84A11B0D6263}"/>
              </a:ext>
            </a:extLst>
          </p:cNvPr>
          <p:cNvSpPr txBox="1"/>
          <p:nvPr/>
        </p:nvSpPr>
        <p:spPr>
          <a:xfrm>
            <a:off x="226656" y="2005796"/>
            <a:ext cx="11450337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Mailto: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ahref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="mailto:vrekkas@physics.auth.gr?subject=Question&amp;body=Question1"&gt;Tutor&lt;/a&gt;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Εικόνες: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img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="logo.png" alt="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Περιγραφή"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width="300" height="54"&gt;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σχετικό ή απόλυτο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URL.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απαραίτητο για προσβασιμότητα/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SEO.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Εικόνα ως σύνδεσμος: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&lt;a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="Larger.png"&gt;&lt;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img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="Small.png" alt=""&gt;&lt;/a&gt;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E0959EC-A679-EEB5-D056-361C41EDE6C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784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B09A6-69CA-CAE3-0A34-B48CE9781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55680-CF1D-6722-FB4D-EA7F5B0F097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Image maps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FF41430-DB45-47B4-8B8E-EE02E5D7B7B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AA72D3-45A1-8607-2313-55C5841B3133}"/>
              </a:ext>
            </a:extLst>
          </p:cNvPr>
          <p:cNvSpPr txBox="1"/>
          <p:nvPr/>
        </p:nvSpPr>
        <p:spPr>
          <a:xfrm>
            <a:off x="226656" y="2005796"/>
            <a:ext cx="11450337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img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="map.png"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usemap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="#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mymap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alt=""&gt;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&lt;map name="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mymap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&lt;area shape="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  coords="224,3,378,78"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="https://www.google.com" target="_blank"&gt;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&lt;area shape="circle" coords="61,119,15"   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="https://www.uowm.gr"    target="_blank"&gt;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&lt;area shape="poly"   coords="110,92,142,95,150,69,125,53,104,69"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="informatics.html"&gt;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&lt;/map&gt;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shape: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circle, poly; coords: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συντεταγμένες σε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px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Υπάρχουν και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server-side image maps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πιο σύνθετα, με .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map &amp; CGI).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72E02A-F23B-628A-AC2E-EA9190C5218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994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79E9C9-455F-6685-DBF6-B4B7EBF52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0BD8F-91C9-9126-77A9-25AA8409F71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Πίνακες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774DB10-8874-A786-F2D4-063DF6AE9E3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5B1880-3461-7795-35D5-C2BAF8538852}"/>
              </a:ext>
            </a:extLst>
          </p:cNvPr>
          <p:cNvSpPr txBox="1"/>
          <p:nvPr/>
        </p:nvSpPr>
        <p:spPr>
          <a:xfrm>
            <a:off x="370831" y="2403373"/>
            <a:ext cx="11450337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&lt;table&gt;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&lt;caption&gt;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Παράδειγμα&lt;/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caption&gt;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&lt;tr&gt;&lt;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Όνομα&lt;/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Τιμή&lt;/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&gt;&lt;/tr&gt;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&lt;tr&gt;&lt;td&gt;A&lt;/td&gt;&lt;td&gt;1&lt;/td&gt;&lt;/tr&gt;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&lt;/table&gt;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Βασικά στοιχεία: 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table&gt;, &lt;tr&gt;, &lt;td&gt;, 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&gt;,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προαιρετικό 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caption&gt;.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HTML5: border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παλαιότερα· σήμερα προτιμάται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CSS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styling.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445BAE-EEC2-698D-DED0-BB800763DEE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446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2E542-E8D8-886F-B51E-892F7A762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948B3-5024-2956-8834-E7C8E81668D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Συχνά λάθη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8413185-586A-0F49-1396-E749B951851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C1009A-35E6-AA61-14F2-23326803E6A0}"/>
              </a:ext>
            </a:extLst>
          </p:cNvPr>
          <p:cNvSpPr txBox="1"/>
          <p:nvPr/>
        </p:nvSpPr>
        <p:spPr>
          <a:xfrm>
            <a:off x="370831" y="2403373"/>
            <a:ext cx="11450337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“Έξυπνα” εισαγωγικά “ ” αντί για κανονικά " " → ΠΑΝΤΑ απλά «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Ξεχασμένο &gt; σε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(π.χ. &lt;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img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...&gt;)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Λάθος κλείσιμο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(&lt;/p&gt; κ.λπ.)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Έλλειψη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σε εικόνες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Μπερδεμένα σχετικά/απόλυτα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έλεγξε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4074112-4F9D-2DCE-097F-D4F850E00EF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113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70F0A-00FB-E1E3-5074-01745827F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750A0-EDBC-25EF-7368-1C952ECCF08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Διαμόρφωση ιστοσελίδας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C14EA68-79E1-C2DE-06F6-3F85C88A173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9EEFC3-CBD7-DBF8-01BB-EF60010CA2BB}"/>
              </a:ext>
            </a:extLst>
          </p:cNvPr>
          <p:cNvSpPr txBox="1"/>
          <p:nvPr/>
        </p:nvSpPr>
        <p:spPr>
          <a:xfrm>
            <a:off x="472710" y="1620895"/>
            <a:ext cx="10168128" cy="59400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Ιστότοπος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σε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φυλλομετρητή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πολλά και διαφορετικά σημεία (λογότυπο, κείμενο, εικόνες, συνδέσμους κλπ.)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Διαμόρφωση ιστοσελίδας  απαραίτητο για λειτουργικό αποτέλεσμα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Δημοφιλέστερος τρόπος δόμησης 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&lt;table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Διευθετημένοι σε γραμμές και στήλες πίνακες  πληροφορία παρουσιάζεται με επιθυμητό δομημένο τρόπο 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(Παράδειγμα 1)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1251D1-F387-D9C3-2DB7-76EC293F555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7668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17B56A46-A1F5-2F82-367D-5B2953CB2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A752B-ECD1-3644-B7BF-0A8258129CF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ιστοσελίδας με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div&gt; , &lt;span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A09D210-4635-6BF5-BCE0-D9BF7FC5A64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E490CB-BD24-3B10-FF06-47D7AF5D8491}"/>
              </a:ext>
            </a:extLst>
          </p:cNvPr>
          <p:cNvSpPr txBox="1"/>
          <p:nvPr/>
        </p:nvSpPr>
        <p:spPr>
          <a:xfrm>
            <a:off x="472710" y="1620895"/>
            <a:ext cx="10168128" cy="63094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&lt;table&gt;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δεν είναι σχεδιασμένη για εργαλείο διαμόρφωσης ιστοσελίδας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Ικανοποιητική δόμηση με χρήση πινάκων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(διπλή) ετικέτα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&lt;div&gt;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ομαδοποιεί στοιχεία εγγράφου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χρήση χαρακτηριστικών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ή/και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class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σημασιολογική αξία  αποτελεί συλλογή άλλων ετικετών που θα έπρεπε να ομαδοποιηθούν για να μορφοποιηθούν στη συνέχεια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 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Ομοίως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&lt;div&gt;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&lt;span&gt;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ομαδοποιεί σε επίπεδο γραμμής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(Παράδειγμα 2)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EDF2C4-1A6F-1A21-6606-C9AF5A47C29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280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2BF9C9-D6B8-C612-CA8A-3D2C06A52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ADC50-8336-AF79-8A0A-78D347613B5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ιστοσελίδας με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div&gt; , &lt;span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ιστοσελίδας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8AD9694-4C5C-FF3F-F011-E2B9426CDA4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D3519EC-A2FA-EE39-5BEB-DC14FB9EF8F2}"/>
              </a:ext>
            </a:extLst>
          </p:cNvPr>
          <p:cNvSpPr txBox="1"/>
          <p:nvPr/>
        </p:nvSpPr>
        <p:spPr>
          <a:xfrm>
            <a:off x="472710" y="1620895"/>
            <a:ext cx="10168128" cy="520142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Εκτεταμένη χρήση της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&lt;div&gt;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εμφωλευμένες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&lt;div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πρόβλημα διαχείρισης κώδικα ιστοσελίδας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Κάθε προγραμματιστής μπορεί να δώσει ότι τιμή θέλει στο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δύσκολη εξακρίβωση δομής ιστοσελίδας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Πχ. Για το χαρακτηριστικό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id,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τιμή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banner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μπορεί να είναι (α) κάτω μπάρα ολίσθησης εικόνων (β) κινούμενες εικόνες δεξιά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CA54EF2-E135-AABC-9AEC-BC32B7A0C70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1447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445F2-CE78-D167-4706-D3572B02E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24EDD-AEBD-D265-F766-004AAF9CE35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Σημασιολογικά σχεδιαστικά στοιχεία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HTML5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34F38A4-954A-E4F2-321C-955A9A995C8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8F6358-AA26-1F91-9149-CEB4B2153CC5}"/>
              </a:ext>
            </a:extLst>
          </p:cNvPr>
          <p:cNvSpPr txBox="1"/>
          <p:nvPr/>
        </p:nvSpPr>
        <p:spPr>
          <a:xfrm>
            <a:off x="472710" y="1620895"/>
            <a:ext cx="10168128" cy="520142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παρέχει στοιχεία που επιτρέπουν δημιουργία καλά δομημένων ιστοσελίδων: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&lt;header&gt;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&lt;footer&gt;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&lt;section&gt;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&lt;article&gt;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&lt;aside&gt;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&lt;nav&gt;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Σημασιολογικά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semantic)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στοιχεία  αποκαλύπτουν ξεκάθαρα έννοια / σημασία και σκοπό τόσο στον προγραμματιστή όσο και στον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9C94C9-A48D-673C-9409-BEAF8783F91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1942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2A1D7-D9BC-86A3-CC90-1B86686CB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37943-D5D8-6CD6-7B9A-6A14187FD49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Σημασιολογικά σχεδιαστικά στοιχεία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HTML5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D8500A1-54AF-BCFF-C718-31014A93B2F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77AD6B-D26C-91EC-FF7D-43DFDCEB08D8}"/>
              </a:ext>
            </a:extLst>
          </p:cNvPr>
          <p:cNvSpPr txBox="1"/>
          <p:nvPr/>
        </p:nvSpPr>
        <p:spPr>
          <a:xfrm>
            <a:off x="472710" y="1620895"/>
            <a:ext cx="10168128" cy="372409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Σημασιολογικά στοιχεία στη σχεδίαση ιστοσελίδας: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Βοηθάει στην καλή ανάγνωση κώδικα 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Αποτελεί κριτήριο για κατηγοριοποίηση περιεχομένου από μηχανές αναζήτησης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Βοηθάει στο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SEO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3A40A5-D631-B4C8-B9AA-72866B09CC5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945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C9E4A-48F2-C6FA-5805-1A22A94AE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A5AD3-5DA5-FB74-9729-3816B64C4A8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Σημασιολογικά σχεδιαστικά στοιχεία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HTML5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4DEB58B-B3E1-26D6-EEEA-7AA4E2A73A4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A9355B-C292-0FE1-6B67-13D3D352670D}"/>
              </a:ext>
            </a:extLst>
          </p:cNvPr>
          <p:cNvSpPr txBox="1"/>
          <p:nvPr/>
        </p:nvSpPr>
        <p:spPr>
          <a:xfrm>
            <a:off x="472710" y="1620895"/>
            <a:ext cx="10168128" cy="59400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Επικεφαλίδα τμήματος 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&lt;header&gt; … &lt;/header&gt;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Περιέχει επικεφαλίδα ιστοσελίδας / τμήματός της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ομαδοποίηση βοηθημάτων πλοήγησης / εισαγωγής περιεχομένου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Μπορεί να παραλειφθεί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Πιθανή αξιοποίηση για πίνακα περιεχομένων / φόρμα αναζήτησης / λογότυπο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Περισσότερες πληροφορίες έχουν κάποιο λογότυπο / εισαγωγικό κείμενο στο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header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A8D2BED-AE78-4F4C-D9D6-245165C7AB6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866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354003-CECC-4177-4239-B14CC5CD5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EC2D6-A544-B2F5-8153-A5279D3D051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330AD1A-93B9-8BE8-B6AB-655B1EEEC27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2F879E-4C00-BF87-792C-B0211C4C84BD}"/>
              </a:ext>
            </a:extLst>
          </p:cNvPr>
          <p:cNvSpPr txBox="1"/>
          <p:nvPr/>
        </p:nvSpPr>
        <p:spPr>
          <a:xfrm>
            <a:off x="405333" y="2121410"/>
            <a:ext cx="10168128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HTML =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HyperText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Markup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γλώσσα σήμανσης για τη δομή ιστοσελίδων (όχι γλώσσα προγραμματισμού)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Χρησιμοποιείται για: επικεφαλίδες, κείμενο, εικόνες, πίνακες, φόρμες, πολυμέσα,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υπερσυνδέσμους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HTML αρχείο = απλό αρχείο κειμένου που μπορεί να γραφτεί με απλό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editor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(π.χ.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Notepad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VS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CSS εφαρμόζεται για μορφοποίηση.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302AAC-793B-3167-23D4-8A91B448BB9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6755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706DF-7D3A-D1D5-9324-7EB3C68E5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1BD8B-0C3D-F100-31A6-9D3ED7E36EB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Σημασιολογικά σχεδιαστικά στοιχεία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HTML5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A1129C4-2681-A049-033D-C2E0C89764E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46F779-9F9E-F22F-1927-D270D17811D7}"/>
              </a:ext>
            </a:extLst>
          </p:cNvPr>
          <p:cNvSpPr txBox="1"/>
          <p:nvPr/>
        </p:nvSpPr>
        <p:spPr>
          <a:xfrm>
            <a:off x="472710" y="1620895"/>
            <a:ext cx="10168128" cy="446276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Πλοήγηση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&lt;nav&gt; … &lt;/nav&gt;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Περιέχει οποιοδήποτε είδος πλοήγησης (μενού, σύνδεσμοι προς άλλες ιστοσελίδες κλπ.)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Συνίσταται στο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&lt;nav&gt;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περιλαμβάνονται τα κυριότερα / σημαντικότερα σημεία πλοήγησης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Σύνολο συνδέσμων δεν συνίσταται να είναι μέρος του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&lt;nav&gt;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καλύτερα να μπαίνουν στο κάτω μέρος του εγγράφου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28E32A-D028-5723-1B3E-B6EF4E9952D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1417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D0DB5-5354-3E4B-858C-0F9D35AAE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855C1-8E02-33E0-0649-C40191E9E3B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Σημασιολογικά σχεδιαστικά στοιχεία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HTML5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B367651-95AC-E30A-EB12-7DE9F6F2C5E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72C631-6594-B389-A456-78D6093DA68E}"/>
              </a:ext>
            </a:extLst>
          </p:cNvPr>
          <p:cNvSpPr txBox="1"/>
          <p:nvPr/>
        </p:nvSpPr>
        <p:spPr>
          <a:xfrm>
            <a:off x="472710" y="1620895"/>
            <a:ext cx="10168128" cy="33547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Θεματική ενότητα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&lt;section&gt; … &lt;/ section 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κύριο τμήμα ιστοσελίδας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Πραγματοποιεί θεματική ομαδοποίηση περιεχομένου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Μπορεί πχ. Στοιχεία επικοινωνίας ιστοσελίδας / τμήμα ανακοινώσεων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D90391-244A-D4DE-76B4-6591B384417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249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623D1F-DF96-6E9C-BD3A-30DA50A1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D37CB-21A2-EE05-C382-F5D9D36830A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Σημασιολογικά σχεδιαστικά στοιχεία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HTML5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D9A7CFF-F6C9-A80C-13A9-47E6B358BD5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E4C8DB-119E-C2FB-EE59-215894F87727}"/>
              </a:ext>
            </a:extLst>
          </p:cNvPr>
          <p:cNvSpPr txBox="1"/>
          <p:nvPr/>
        </p:nvSpPr>
        <p:spPr>
          <a:xfrm>
            <a:off x="472710" y="1620895"/>
            <a:ext cx="10168128" cy="446276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Αυτοτελές τμήμα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&lt;article&gt; … &lt;/ article 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Περιέχει ανεξάρτητα κομμάτια περιεχομένου (πχ. Ανάρτηση σε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forum)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περιεχόμενο του στοιχείου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&lt;article&gt;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μπορεί να επαναχρησιμοποιηθεί / επαναληφθεί ανεξάρτητα από υπόλοιπο περιεχόμενο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Συχνά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&lt;section&gt;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&lt;article&gt; 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μαζί ή/και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εμφωλευμένα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AA6CAB-CAED-9043-B402-2523ABC2B8E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0081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F525E-42FB-5C57-BF24-233A8300A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FF500-65CE-B3C7-9C4A-F5A0D9007DD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Σημασιολογικά σχεδιαστικά στοιχεία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HTML5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9672B6F-662C-8581-F00A-BDC221BA633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19176A-6246-2A4B-99A3-4A55937FD375}"/>
              </a:ext>
            </a:extLst>
          </p:cNvPr>
          <p:cNvSpPr txBox="1"/>
          <p:nvPr/>
        </p:nvSpPr>
        <p:spPr>
          <a:xfrm>
            <a:off x="472710" y="1620895"/>
            <a:ext cx="10168128" cy="483209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Κατά μέρος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&lt;aside&gt; … &lt;/ aside 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Περιεχόμενο που αν αφαιρεθεί δεν αλλάζει νόημα της ιστοσελίδας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Περιέχει δεδομένα σχετικά με κύριο περιεχόμενο σελίδας  ταυτόχρονα ανεξάρτητα και αυτόνομα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 διαφημίσεις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Δεδομένα μπορεί να είναι τα πάντα (κείμενο ως εικόνα)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954A92-0368-4A91-4C5F-ED36999124E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2149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77A63-9EC5-A8EB-E18C-13F794F82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2DDC2-2C21-7A57-1E94-BBBD000251C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Σημασιολογικά σχεδιαστικά στοιχεία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HTML5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738CE3A-A6BA-6BF0-8B69-96426CD21BC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BC73E1-276B-98D1-28E9-D94A1E3A8213}"/>
              </a:ext>
            </a:extLst>
          </p:cNvPr>
          <p:cNvSpPr txBox="1"/>
          <p:nvPr/>
        </p:nvSpPr>
        <p:spPr>
          <a:xfrm>
            <a:off x="472710" y="1620895"/>
            <a:ext cx="10168128" cy="446276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Υποσέλιδο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&lt;footer&gt; … &lt;/ footer 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Περιεχόμενο που μπαίνει στο υποσέλιδο ιστοσελίδας ή σε κάποια ενότητά της 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 Πληροφορίες πνευματικών δικαιωμάτων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3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1984F8-2492-BF07-174D-65371D2EFBE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9954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BEE51F-0026-21C6-BFE1-145A35F01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95FB7-CD3B-35B8-1433-1FD6F3B1839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Πλαίσια (</a:t>
            </a:r>
            <a:r>
              <a:rPr lang="en-US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Frames)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BA18902-6F15-D78D-045E-7028615CCDD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346FB9-B52D-6053-5C74-3F13575761C0}"/>
              </a:ext>
            </a:extLst>
          </p:cNvPr>
          <p:cNvSpPr txBox="1"/>
          <p:nvPr/>
        </p:nvSpPr>
        <p:spPr>
          <a:xfrm>
            <a:off x="472710" y="1620895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Ένθετα (κινούμενα) πλαίσια  δηλώνεται με ετικέτα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iframe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να τοποθετηθούν πλαίσια οπουδήποτε μέσα στη ροή εγγράφου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Πλαίσιο μπορεί να δείχνει σε άλλη ιστοσελίδα μέσα στο κείμενο και να εμφανίζεται όπως μια εικόνα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σελίδα θα περιέχει πλαίσιο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iframe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 το χαρακτηριστικό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“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απόλυτο ή σχετικό μονοπάτι προς ιστοσελίδα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rame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καθορισμός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height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width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πλαίσιο (παράδειγμα 4,5)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5A34E4-B3B5-F9ED-D06A-EBA8EC839E2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322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415D4-EA1B-4A08-5FDA-DEE5BB865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5FA1D-B7BB-4847-7628-B6265CC0721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Φόρμες συμπλήρωσης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AB11E49-52C7-70CB-3C62-6D2C274D74E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2C6A78-0E86-4B81-91A4-4CB04EABEC77}"/>
              </a:ext>
            </a:extLst>
          </p:cNvPr>
          <p:cNvSpPr txBox="1"/>
          <p:nvPr/>
        </p:nvSpPr>
        <p:spPr>
          <a:xfrm>
            <a:off x="472710" y="1620895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Δίνουν δυνατότητα να συγκεντρωθούν πληροφορίες από τους επισκέπτες ιστοσελίδας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Επίσης δυνατότητα μετασχηματισμού σελίδας από απλή παθητική πηγή πληροφορίας  αμφίδρομη επικοινωνία  ενεργός επισκέπτης  πληκτρολογεί στοιχεία / κάνει κλικ σε διάφορες επιλογές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Δημιουργούνται με παροχή διάφορων πεδίων  χρήστης εισάγει πληροφορίες / επιλέγει κάνοντας κλικ 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FD42C07-6722-A275-6571-F353C0D9C43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337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36EA0-9F4B-1279-9CB8-4C566A6AC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86461-585E-ACE3-94E5-2D8A285A2CD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Φόρμες συμπλήρωσης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CDBE57D-E6BB-53A1-2382-15B5E514704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7D34F5-35A5-A721-5BBD-35F634D986A5}"/>
              </a:ext>
            </a:extLst>
          </p:cNvPr>
          <p:cNvSpPr txBox="1"/>
          <p:nvPr/>
        </p:nvSpPr>
        <p:spPr>
          <a:xfrm>
            <a:off x="472710" y="1620895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Όταν χρήστης υποβάλλει φόρμα  πληροφορίες επιστρέφονται σε πρόγραμμα που βρίσκεται σε εξυπηρετητή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ειδικά προγράμματα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JavaScript)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εκτελούνται σε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χρήστης μπορεί να μεταβάλλει περιεχόμενο και μορφή της φόρμας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Σενάριο ή πρόγραμμα γραμμένο σε γλώσσα προγραμματισμού (πχ.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Perl, CGI)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επεξεργάζεται εισερχόμενο πληροφορία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Πρόγραμμα επεξεργασίας φόρμας από πρόγραμμα αποθηκευμένο στον εξυπηρετητή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4072338-6529-B109-9D9E-11A91777273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4199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B1E108-6CEF-A039-0026-3EB5EB05A7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CA9C0-E3A3-5DC3-EC66-62701A4440A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Φόρμες συμπλήρωσης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879AE7E-4B57-6F47-F71B-FE40E328EA9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F0C5E7-266B-BDDC-42BB-73EB6A527DCE}"/>
              </a:ext>
            </a:extLst>
          </p:cNvPr>
          <p:cNvSpPr txBox="1"/>
          <p:nvPr/>
        </p:nvSpPr>
        <p:spPr>
          <a:xfrm>
            <a:off x="472710" y="1620895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Σχεδιασμός  ορισμός φόρμας και στοιχείων που περιέχει 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&lt;form&gt; … &lt;/form&gt;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Περιεχόμενα δημιουργούνται με ετικέτες: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&lt;input&gt;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textarea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&lt;select&gt;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&lt;button&gt;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&lt;option&gt;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optgroup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06CD06-6DEA-78FB-D0B8-3491D6E38AC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1049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7CFF6-5C3C-A78A-DE98-BCF7210DB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D2E77-EB3F-A115-7FFC-BA008B37336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27267" y="13652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Φόρμες συμπλήρωσης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FA54DF8-01A2-C959-CE8F-3142D0AFECE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56A85E7-77B3-6FAF-3304-F8E993ECE76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29</a:t>
            </a:fld>
            <a:endParaRPr lang="en-US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853FED14-8885-2DEF-845D-0ACD93E0E4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07487"/>
              </p:ext>
            </p:extLst>
          </p:nvPr>
        </p:nvGraphicFramePr>
        <p:xfrm>
          <a:off x="316046" y="1629274"/>
          <a:ext cx="11181536" cy="50922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90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0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6861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Στοιχείο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spc="-20" dirty="0">
                          <a:latin typeface="Calibri"/>
                          <a:cs typeface="Calibri"/>
                        </a:rPr>
                        <a:t>&lt;input&gt;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Calibri"/>
                          <a:cs typeface="Calibri"/>
                        </a:rPr>
                        <a:t>Παρέχει τύπους εισαγωγής δεδομένων (ενιαίες γραμμές κειμένου, παράθυρα ελέγχου, κουμπιά) </a:t>
                      </a:r>
                      <a:r>
                        <a:rPr lang="el-GR" sz="240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 υποβολή φόρμας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&lt;</a:t>
                      </a:r>
                      <a:r>
                        <a:rPr lang="en-US" sz="2400" spc="-20" dirty="0" err="1">
                          <a:latin typeface="+mn-lt"/>
                          <a:cs typeface="Calibri"/>
                        </a:rPr>
                        <a:t>textarea</a:t>
                      </a:r>
                      <a:r>
                        <a:rPr lang="en-US" sz="2400" spc="-20" dirty="0">
                          <a:latin typeface="+mn-lt"/>
                          <a:cs typeface="Calibri"/>
                        </a:rPr>
                        <a:t>&gt;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Calibri"/>
                          <a:cs typeface="Calibri"/>
                        </a:rPr>
                        <a:t>Καθορίζει πεδίο δακτυλογράφησης 1/περισσότερων γραμμών κειμένου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&lt;select&gt;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Calibri"/>
                          <a:cs typeface="Calibri"/>
                        </a:rPr>
                        <a:t>Επιλέγει μέσα από </a:t>
                      </a:r>
                      <a:r>
                        <a:rPr lang="en-US" sz="2400" spc="-20" dirty="0">
                          <a:latin typeface="Calibri"/>
                          <a:cs typeface="Calibri"/>
                        </a:rPr>
                        <a:t>pup – up/ scroll </a:t>
                      </a:r>
                      <a:r>
                        <a:rPr lang="el-GR" sz="2400" spc="-20" dirty="0">
                          <a:latin typeface="Calibri"/>
                          <a:cs typeface="Calibri"/>
                        </a:rPr>
                        <a:t>λίστα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0737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&lt;button&gt;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lang="el-GR" sz="2400" spc="-20" dirty="0">
                          <a:latin typeface="Calibri"/>
                          <a:cs typeface="Calibri"/>
                        </a:rPr>
                        <a:t>Ορίζει κουμπί επιλογής με δυνατότητα κλικ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&lt;option&gt;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lang="el-GR" sz="2400" spc="-20" dirty="0">
                          <a:latin typeface="Calibri"/>
                          <a:cs typeface="Calibri"/>
                        </a:rPr>
                        <a:t>Επιλογή μέσα σε φόρμα </a:t>
                      </a:r>
                      <a:r>
                        <a:rPr lang="el-GR" sz="2400" spc="-2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 μόνο μέσα σε </a:t>
                      </a:r>
                      <a:r>
                        <a:rPr lang="en-US" sz="2400" spc="-2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&lt;select&gt;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&lt;</a:t>
                      </a:r>
                      <a:r>
                        <a:rPr lang="en-US" sz="2400" spc="-20" dirty="0" err="1">
                          <a:latin typeface="+mn-lt"/>
                          <a:cs typeface="Calibri"/>
                        </a:rPr>
                        <a:t>optgroup</a:t>
                      </a:r>
                      <a:r>
                        <a:rPr lang="en-US" sz="2400" spc="-20" dirty="0">
                          <a:latin typeface="+mn-lt"/>
                          <a:cs typeface="Calibri"/>
                        </a:rPr>
                        <a:t>&gt;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lang="el-GR" sz="2400" spc="-20" dirty="0">
                          <a:latin typeface="Calibri"/>
                          <a:cs typeface="Calibri"/>
                        </a:rPr>
                        <a:t>Ομαδοποιεί σχετικές επιλογές σε </a:t>
                      </a:r>
                      <a:r>
                        <a:rPr lang="en-US" sz="2400" spc="-20" dirty="0">
                          <a:latin typeface="Calibri"/>
                          <a:cs typeface="Calibri"/>
                        </a:rPr>
                        <a:t>drop-down </a:t>
                      </a:r>
                      <a:r>
                        <a:rPr lang="el-GR" sz="2400" spc="-20" dirty="0">
                          <a:latin typeface="Calibri"/>
                          <a:cs typeface="Calibri"/>
                        </a:rPr>
                        <a:t>λίστα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520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86824-BE9B-93E8-2CDE-7CC0E5CA4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5C2AC-10FD-F715-A124-027330AD372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/>
              <a:t>Βασική δομή εγγράφου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AF8EF8E-5534-1281-93BC-E20C0007B8B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C56776-4110-F924-3EC3-BF89B75E93D7}"/>
              </a:ext>
            </a:extLst>
          </p:cNvPr>
          <p:cNvSpPr txBox="1"/>
          <p:nvPr/>
        </p:nvSpPr>
        <p:spPr>
          <a:xfrm>
            <a:off x="405333" y="2121410"/>
            <a:ext cx="3840846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&lt;!DOCTYPE html&gt;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&lt;html&gt;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&lt;head&gt;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&lt;meta charset="utf-8"&gt;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&lt;title&gt;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Τίτλος&lt;/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title&gt;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&lt;/head&gt;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&lt;body&gt;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Περιεχόμενο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body&gt;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&lt;/html&gt;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64C706C-B174-0FE9-F28E-94007C2C164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FBE39B-CE2B-16A1-B82C-92B622C26EF3}"/>
              </a:ext>
            </a:extLst>
          </p:cNvPr>
          <p:cNvSpPr txBox="1"/>
          <p:nvPr/>
        </p:nvSpPr>
        <p:spPr>
          <a:xfrm>
            <a:off x="5077180" y="2121409"/>
            <a:ext cx="6452667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&lt;!DOCTYPE html&gt;: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δηλώνει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HTML5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ώστε ο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να αποδώσει σωστά τη σελίδα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html&gt;: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ρίζα εγγράφου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head&gt;: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μετα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-πληροφορίες (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title, meta, link, base, style, script)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&lt;body&gt;: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ορατό περιεχόμενο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κειμένα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εικόνες, λίστες κτλ.).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162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303F9-5FD8-477C-06E2-493CF1E8F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965D8-3F60-9A05-77F6-9D69C233D1C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27267" y="13652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Φόρμες συμπλήρωσης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3BC127B-3CC1-F701-1F13-2840E6E0A0D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ED9DABF-0A24-87E3-3294-A4830CE4A7C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30</a:t>
            </a:fld>
            <a:endParaRPr lang="en-US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A06F6F4C-5B8F-5C9E-C570-5908DCB999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669005"/>
              </p:ext>
            </p:extLst>
          </p:nvPr>
        </p:nvGraphicFramePr>
        <p:xfrm>
          <a:off x="567558" y="1629274"/>
          <a:ext cx="10930023" cy="49364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653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64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6861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Στοιχείο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spc="-20" dirty="0">
                          <a:latin typeface="Calibri"/>
                          <a:cs typeface="Calibri"/>
                        </a:rPr>
                        <a:t>&lt;</a:t>
                      </a:r>
                      <a:r>
                        <a:rPr lang="en-US" sz="2400" spc="-20" dirty="0" err="1">
                          <a:latin typeface="Calibri"/>
                          <a:cs typeface="Calibri"/>
                        </a:rPr>
                        <a:t>fieldset</a:t>
                      </a:r>
                      <a:r>
                        <a:rPr lang="en-US" sz="2400" spc="-20" dirty="0">
                          <a:latin typeface="Calibri"/>
                          <a:cs typeface="Calibri"/>
                        </a:rPr>
                        <a:t>&gt;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Calibri"/>
                          <a:cs typeface="Calibri"/>
                        </a:rPr>
                        <a:t>Ομαδοποιεί σχετικά στοιχεία </a:t>
                      </a:r>
                      <a:r>
                        <a:rPr lang="el-GR" sz="240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 τετράγωνο 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&lt;legend&gt;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Calibri"/>
                          <a:cs typeface="Calibri"/>
                        </a:rPr>
                        <a:t>Ορίζει λεζάντα για </a:t>
                      </a:r>
                      <a:r>
                        <a:rPr lang="en-US" sz="2400" spc="-20" dirty="0">
                          <a:latin typeface="Calibri"/>
                          <a:cs typeface="Calibri"/>
                        </a:rPr>
                        <a:t>&lt;</a:t>
                      </a:r>
                      <a:r>
                        <a:rPr lang="en-US" sz="2400" spc="-20" dirty="0" err="1">
                          <a:latin typeface="Calibri"/>
                          <a:cs typeface="Calibri"/>
                        </a:rPr>
                        <a:t>fieldset</a:t>
                      </a:r>
                      <a:r>
                        <a:rPr lang="en-US" sz="2400" spc="-20" dirty="0">
                          <a:latin typeface="Calibri"/>
                          <a:cs typeface="Calibri"/>
                        </a:rPr>
                        <a:t>&gt;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&lt;label&gt;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Calibri"/>
                          <a:cs typeface="Calibri"/>
                        </a:rPr>
                        <a:t>Συνδυαστικά με &lt;</a:t>
                      </a:r>
                      <a:r>
                        <a:rPr lang="en-US" sz="2400" spc="-20" dirty="0">
                          <a:latin typeface="Calibri"/>
                          <a:cs typeface="Calibri"/>
                        </a:rPr>
                        <a:t>input&gt; </a:t>
                      </a:r>
                      <a:r>
                        <a:rPr lang="el-GR" sz="2400" spc="-2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 προσθέτει επιγραφή  κλικ  πας σε </a:t>
                      </a:r>
                      <a:r>
                        <a:rPr lang="en-US" sz="2400" spc="-2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input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0737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&lt;</a:t>
                      </a:r>
                      <a:r>
                        <a:rPr lang="en-US" sz="2400" spc="-20" dirty="0" err="1">
                          <a:latin typeface="+mn-lt"/>
                          <a:cs typeface="Calibri"/>
                        </a:rPr>
                        <a:t>datalist</a:t>
                      </a:r>
                      <a:r>
                        <a:rPr lang="en-US" sz="2400" spc="-20" dirty="0">
                          <a:latin typeface="+mn-lt"/>
                          <a:cs typeface="Calibri"/>
                        </a:rPr>
                        <a:t>&gt;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lang="el-GR" sz="2400" spc="-20" dirty="0">
                          <a:latin typeface="Calibri"/>
                          <a:cs typeface="Calibri"/>
                        </a:rPr>
                        <a:t>Νέα ετικέτα </a:t>
                      </a:r>
                      <a:r>
                        <a:rPr lang="en-US" sz="2400" spc="-20" dirty="0">
                          <a:latin typeface="Calibri"/>
                          <a:cs typeface="Calibri"/>
                        </a:rPr>
                        <a:t>HTML5 </a:t>
                      </a:r>
                      <a:r>
                        <a:rPr lang="en-US" sz="2400" spc="-2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l-GR" sz="2400" spc="-2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Λίστα με προκαθορισμένες επιλογές για </a:t>
                      </a:r>
                      <a:r>
                        <a:rPr lang="en-US" sz="2400" spc="-2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&lt;input&gt;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&lt;keygen&gt;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spc="-20" dirty="0">
                          <a:latin typeface="+mn-lt"/>
                          <a:cs typeface="Calibri"/>
                        </a:rPr>
                        <a:t>Νέα ετικέτα HTML5 </a:t>
                      </a:r>
                      <a:r>
                        <a:rPr lang="el-GR" sz="2400" spc="-2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 Ασφάλεια με ανταλλαγή κλειδιών  γεννήτορας ζεύγους κλειδιών (δημόσιο – ιδιωτικό)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&lt;output&gt;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lang="el-GR" sz="2400" spc="-20" dirty="0">
                          <a:latin typeface="Calibri"/>
                          <a:cs typeface="Calibri"/>
                        </a:rPr>
                        <a:t>Ορίζει που θα εμφανιστούν αποτελέσματα υπολογισμού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29121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54C47-6742-91EC-BE52-BFBBEAF27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BC375-187C-A512-556A-4536E155D1A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Φόρμες συμπλήρωσης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0406C6D-D301-44B5-16E0-74671271596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3E6A0F-893B-DB6C-8D7F-CAE73491E1DC}"/>
              </a:ext>
            </a:extLst>
          </p:cNvPr>
          <p:cNvSpPr txBox="1"/>
          <p:nvPr/>
        </p:nvSpPr>
        <p:spPr>
          <a:xfrm>
            <a:off x="472710" y="1620895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&lt;form&gt; 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αρχή κάθε φόρμας 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Καθορίζεται πως θα σταλούν τα αρχεία στον εξυπηρετητή  με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χαρακτηριστικά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action&gt;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&lt;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method&gt;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ετικέτας  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form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action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comment_script.php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method=“post”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… &lt;/form&gt;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C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&lt;action&gt; 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ορίζεται πως δεδομένα θα σταλούν στο πρόγραμμα εξυπηρετητή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comment_script.php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Μέθοδος 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post</a:t>
            </a:r>
            <a:endParaRPr lang="en-US" sz="2400" b="0" i="0" u="none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00AC57-CA9C-B822-EAE0-0AA4F66E759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3324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F1B82-B59B-4DB0-3EB3-09C981EFC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BB849-81E7-8FFF-57D0-5EA80ECB78D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Φόρμες συμπλήρωσης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F27B802-FB64-1363-6EC4-BE056303F91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5D27AB-828B-720F-1C45-A611E1D364A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32</a:t>
            </a:fld>
            <a:endParaRPr lang="en-US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13B01920-7ABE-615A-BB56-522C67CA9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553463"/>
              </p:ext>
            </p:extLst>
          </p:nvPr>
        </p:nvGraphicFramePr>
        <p:xfrm>
          <a:off x="270325" y="2341631"/>
          <a:ext cx="11181536" cy="37515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90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0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6861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Στοιχείο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spc="-20" dirty="0">
                          <a:latin typeface="Calibri"/>
                          <a:cs typeface="Calibri"/>
                        </a:rPr>
                        <a:t>&lt;action&gt;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Calibri"/>
                          <a:cs typeface="Calibri"/>
                        </a:rPr>
                        <a:t>Με </a:t>
                      </a:r>
                      <a:r>
                        <a:rPr lang="en-US" sz="2400" dirty="0" err="1">
                          <a:latin typeface="Calibri"/>
                          <a:cs typeface="Calibri"/>
                        </a:rPr>
                        <a:t>url</a:t>
                      </a:r>
                      <a:r>
                        <a:rPr lang="en-US" sz="2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240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l-GR" sz="240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δείχνει σε ποιο πρόγραμμα θα δεχτεί πληροφορίες  αν λείπει </a:t>
                      </a:r>
                      <a:r>
                        <a:rPr lang="en-US" sz="240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sz="2400" dirty="0" err="1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url</a:t>
                      </a:r>
                      <a:r>
                        <a:rPr lang="en-US" sz="240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l-GR" sz="240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που προήλθε η ιστοσελίδα  όχι απαραίτητο στο </a:t>
                      </a:r>
                      <a:r>
                        <a:rPr lang="en-US" sz="240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HTML5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&lt;method&gt;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Calibri"/>
                          <a:cs typeface="Calibri"/>
                        </a:rPr>
                        <a:t>Λέει στη φόρμα πως να στείλει πληροφορίες στον εξυπηρετητή </a:t>
                      </a:r>
                      <a:r>
                        <a:rPr lang="el-GR" sz="2400" spc="-2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2400" spc="-2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post (</a:t>
                      </a:r>
                      <a:r>
                        <a:rPr lang="el-GR" sz="2400" spc="-2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δεδομένα χωριστά από </a:t>
                      </a:r>
                      <a:r>
                        <a:rPr lang="en-US" sz="2400" spc="-20" dirty="0" err="1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url</a:t>
                      </a:r>
                      <a:r>
                        <a:rPr lang="en-US" sz="2400" spc="-2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) get (</a:t>
                      </a:r>
                      <a:r>
                        <a:rPr lang="el-GR" sz="2400" spc="-2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στο τέλος </a:t>
                      </a:r>
                      <a:r>
                        <a:rPr lang="en-US" sz="2400" spc="-20" dirty="0" err="1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url</a:t>
                      </a:r>
                      <a:r>
                        <a:rPr lang="en-US" sz="2400" spc="-2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)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&lt;name&gt;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Calibri"/>
                          <a:cs typeface="Calibri"/>
                        </a:rPr>
                        <a:t>Κείμενο που ορίζει όνομα φόρμας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40213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429A9-6BBC-65EE-B56C-834979123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14E75-420F-597D-1E9F-CAE0B61224B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Φόρμες συμπλήρωσης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5B0A8A3-7369-A7A2-64CF-530898D8354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336A4B-A507-F519-17ED-93010879D027}"/>
              </a:ext>
            </a:extLst>
          </p:cNvPr>
          <p:cNvSpPr txBox="1"/>
          <p:nvPr/>
        </p:nvSpPr>
        <p:spPr>
          <a:xfrm>
            <a:off x="472710" y="1620895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Μέθοδος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post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κρύβει δεδομένα στο σώμα του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 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είναι ορατά στον χρήστη της φόρμας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POST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χρησιμοποιείται για αποστολή ευαίσθητων πληροφοριών (πχ. Όνομα χρήστη – συνθηματικό)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Φυλλομετρητής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δεν μπορεί να βάλει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bookmark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απεσταλμένη φόρμα 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POST 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υπάρχει περιορισμός μεγέθους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GET 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στέλνο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νται στο τέλος του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ορατές τιμές πεδίω φόρμας από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περιορισμός μεγέθους  δυνατότητα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bookmark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6B8D57-5558-DD9C-A50D-99F944F7F7D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1901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E4EBF-0807-F9DB-E320-02A39E57E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8CA2F-8D72-49DC-F422-DEEA9B9E53B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Εισαγωγή πεδίου για συμπλήρωση κειμένου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40A10DD-3DAA-BB78-64CE-F42FF13FF3D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B0358C-CE08-5A41-B86D-AADFE387521B}"/>
              </a:ext>
            </a:extLst>
          </p:cNvPr>
          <p:cNvSpPr txBox="1"/>
          <p:nvPr/>
        </p:nvSpPr>
        <p:spPr>
          <a:xfrm>
            <a:off x="472710" y="1620895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textarea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δημιουργία περιοχών που χρήστης μπορεί να εισάγει πολλαπλές γραμμές κειμένου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Προεπιλεγμένο μέγεθος  2 γραμμές ύψος, 20 χαρακτήρες πλάτος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Αλλάζει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&lt;rows&gt;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&lt;cols&gt;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να περιέχει κείμενο προεπιλογής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Πεδίο εισαγωγής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textarea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χρήσιμο αν ζητείται να εισάγει σχόλια ή κείμενο με πολλούς χαρακτήρες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6</a:t>
            </a:r>
            <a:endParaRPr lang="en-US" sz="2400" b="0" i="0" u="none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2FDBF8E-ED5E-FB36-2A4E-E25D23A0570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2354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1A9E1-D926-A082-DC9A-C5226B91D6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41D17-D80C-3889-758F-9B21ED5575A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textarea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055D1A3-AC9C-B095-4595-112675CB115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46AA060-F608-1C97-C626-C64F12C22EF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35</a:t>
            </a:fld>
            <a:endParaRPr lang="en-US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E4620C5E-2612-14F6-E865-7DB7CEB5A5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44475"/>
              </p:ext>
            </p:extLst>
          </p:nvPr>
        </p:nvGraphicFramePr>
        <p:xfrm>
          <a:off x="270325" y="1992684"/>
          <a:ext cx="11181536" cy="45817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90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0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9799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Στοιχείο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spc="-20" dirty="0">
                          <a:latin typeface="Calibri"/>
                          <a:cs typeface="Calibri"/>
                        </a:rPr>
                        <a:t>name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Calibri"/>
                          <a:cs typeface="Calibri"/>
                        </a:rPr>
                        <a:t>Απαραίτητο </a:t>
                      </a:r>
                      <a:r>
                        <a:rPr lang="el-GR" sz="240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 όνομα πεδίου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rows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Calibri"/>
                          <a:cs typeface="Calibri"/>
                        </a:rPr>
                        <a:t>Αριθμός γραμμών (ύψος φόρμας)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cols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+mn-lt"/>
                          <a:cs typeface="Calibri"/>
                        </a:rPr>
                        <a:t>Αριθμός στηλών (πλάτος φόρμας)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Κείμενο προεπιλογής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Κείμενο </a:t>
                      </a:r>
                      <a:r>
                        <a:rPr lang="en-US" sz="2400" dirty="0" err="1">
                          <a:latin typeface="+mn-lt"/>
                          <a:cs typeface="Calibri"/>
                        </a:rPr>
                        <a:t>textarea</a:t>
                      </a:r>
                      <a:r>
                        <a:rPr lang="en-US" sz="24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240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l-GR" sz="240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κείμενο προεπιλογής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47637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autofocus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HTML5</a:t>
                      </a:r>
                      <a:r>
                        <a:rPr lang="en-US" sz="240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l-GR" sz="240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εστίαση μόλις ανοίξει σελίδα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96487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disabled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Αν &lt;</a:t>
                      </a:r>
                      <a:r>
                        <a:rPr lang="en-US" sz="2400" dirty="0" err="1">
                          <a:latin typeface="+mn-lt"/>
                          <a:cs typeface="Calibri"/>
                        </a:rPr>
                        <a:t>textarea</a:t>
                      </a:r>
                      <a:r>
                        <a:rPr lang="el-GR" sz="2400" dirty="0">
                          <a:latin typeface="+mn-lt"/>
                          <a:cs typeface="Calibri"/>
                        </a:rPr>
                        <a:t>&gt;</a:t>
                      </a:r>
                      <a:r>
                        <a:rPr lang="en-US" sz="24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l-GR" sz="2400" dirty="0">
                          <a:latin typeface="+mn-lt"/>
                          <a:cs typeface="Calibri"/>
                        </a:rPr>
                        <a:t>απενεργοποιημένο</a:t>
                      </a: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099188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form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Ορίζει σε ποια φόρμα ανήκει πεδίο </a:t>
                      </a:r>
                      <a:r>
                        <a:rPr lang="el-GR" sz="240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240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id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57337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>
                          <a:latin typeface="+mn-lt"/>
                          <a:cs typeface="Calibri"/>
                        </a:rPr>
                        <a:t>maxlength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Μέγιστο αριθμό χαρακτήρων σε </a:t>
                      </a:r>
                      <a:r>
                        <a:rPr lang="en-US" sz="2400" dirty="0" err="1">
                          <a:latin typeface="+mn-lt"/>
                          <a:cs typeface="Calibri"/>
                        </a:rPr>
                        <a:t>textarea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15939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name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Όνομα πεδίου</a:t>
                      </a: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876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074645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3350A-E277-AD62-76A4-67D4BC9F5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6C360-5C8A-6515-9620-1CC66694E0B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textarea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F6BC9D0-A5E9-8AA7-2643-6185F345C6C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28BCC7-084A-B50F-F6C6-46CDB13AED9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36</a:t>
            </a:fld>
            <a:endParaRPr lang="en-US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9D48D54D-E004-BA28-9A60-6D6CA54D2F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059248"/>
              </p:ext>
            </p:extLst>
          </p:nvPr>
        </p:nvGraphicFramePr>
        <p:xfrm>
          <a:off x="270325" y="2427101"/>
          <a:ext cx="11181536" cy="24625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90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0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Στοιχείο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spc="-20" dirty="0">
                          <a:latin typeface="Calibri"/>
                          <a:cs typeface="Calibri"/>
                        </a:rPr>
                        <a:t>placeholder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Calibri"/>
                          <a:cs typeface="Calibri"/>
                        </a:rPr>
                        <a:t>Υπονοεί αναμενόμενη τιμή </a:t>
                      </a:r>
                      <a:r>
                        <a:rPr lang="en-US" sz="2400" dirty="0" err="1">
                          <a:latin typeface="Calibri"/>
                          <a:cs typeface="Calibri"/>
                        </a:rPr>
                        <a:t>textarea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spc="-20" dirty="0" err="1">
                          <a:latin typeface="+mn-lt"/>
                          <a:cs typeface="Calibri"/>
                        </a:rPr>
                        <a:t>readonly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Calibri"/>
                          <a:cs typeface="Calibri"/>
                        </a:rPr>
                        <a:t>Ορίζει κείμενο </a:t>
                      </a:r>
                      <a:r>
                        <a:rPr lang="en-US" sz="2400" spc="-20" dirty="0" err="1">
                          <a:latin typeface="Calibri"/>
                          <a:cs typeface="Calibri"/>
                        </a:rPr>
                        <a:t>textarea</a:t>
                      </a:r>
                      <a:r>
                        <a:rPr lang="en-US"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l-GR" sz="2400" spc="-20" dirty="0">
                          <a:latin typeface="Calibri"/>
                          <a:cs typeface="Calibri"/>
                        </a:rPr>
                        <a:t>μόνο για ανάγνωση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required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+mn-lt"/>
                          <a:cs typeface="Calibri"/>
                        </a:rPr>
                        <a:t>Ορίζει αν πεδίο υποχρεωτικό πριν υποβολή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wrap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Ορίζει πως θα είναι </a:t>
                      </a:r>
                      <a:r>
                        <a:rPr lang="el-GR" sz="2400" dirty="0" err="1">
                          <a:latin typeface="+mn-lt"/>
                          <a:cs typeface="Calibri"/>
                        </a:rPr>
                        <a:t>αναδιπλώμενο</a:t>
                      </a:r>
                      <a:r>
                        <a:rPr lang="el-GR" sz="2400" dirty="0">
                          <a:latin typeface="+mn-lt"/>
                          <a:cs typeface="Calibri"/>
                        </a:rPr>
                        <a:t> κείμενο κατά την υποβολή φόρμας (</a:t>
                      </a:r>
                      <a:r>
                        <a:rPr lang="en-US" sz="2400" dirty="0" err="1">
                          <a:latin typeface="+mn-lt"/>
                          <a:cs typeface="Calibri"/>
                        </a:rPr>
                        <a:t>soft,hard</a:t>
                      </a:r>
                      <a:r>
                        <a:rPr lang="en-US" sz="2400" dirty="0">
                          <a:latin typeface="+mn-lt"/>
                          <a:cs typeface="Calibri"/>
                        </a:rPr>
                        <a:t>)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476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1944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504B0-E28D-4B50-525F-F133DF32A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C0E83-78AA-38F9-F99B-8D789FCDBD5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select&gt;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B3C0A30-031D-8BD1-8EF0-9266CB3F764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5F265A-A567-CECB-1F61-52BDB7EA44DA}"/>
              </a:ext>
            </a:extLst>
          </p:cNvPr>
          <p:cNvSpPr txBox="1"/>
          <p:nvPr/>
        </p:nvSpPr>
        <p:spPr>
          <a:xfrm>
            <a:off x="405333" y="2152941"/>
            <a:ext cx="10168128" cy="340093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Ετικέτα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select&gt;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δίνει αναπτυσσόμενο κατάλογο επιλογών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drop – down list)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Χρήση ετικέτας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option&gt;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καθορίζει διαθέσιμες επιλογές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Όμοια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textarea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select&gt;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απαιτεί καθορισμό ονόματος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Καθορισμός αριθμού διαθέσιμων επιλογών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size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65663DB-AF2F-5EE0-B8DB-FC183CD1025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7285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D21AB-681C-93FC-0A8D-5151D6D0F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2A287-B5D3-F881-9307-0A56AFC2593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select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9FFECD5-A921-555F-3B3C-FFEA9408E3E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B0021C-4A17-F2CC-C371-8578B493FDB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38</a:t>
            </a:fld>
            <a:endParaRPr lang="en-US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3305C33D-3A7D-6E9F-4B8B-12098FBD5F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286256"/>
              </p:ext>
            </p:extLst>
          </p:nvPr>
        </p:nvGraphicFramePr>
        <p:xfrm>
          <a:off x="396449" y="2122301"/>
          <a:ext cx="11181536" cy="45027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90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0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Στοιχείο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spc="-20" dirty="0">
                          <a:latin typeface="Calibri"/>
                          <a:cs typeface="Calibri"/>
                        </a:rPr>
                        <a:t>name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Calibri"/>
                          <a:cs typeface="Calibri"/>
                        </a:rPr>
                        <a:t>Όνομα αναπτυσσόμενης λίστας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size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Calibri"/>
                          <a:cs typeface="Calibri"/>
                        </a:rPr>
                        <a:t>Ορίζει αριθμό επιλογών </a:t>
                      </a:r>
                      <a:r>
                        <a:rPr lang="el-GR" sz="2400" spc="-2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 αν 1 ή δεν οριστεί  </a:t>
                      </a:r>
                      <a:r>
                        <a:rPr lang="en-US" sz="2400" spc="-2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drop-down list  </a:t>
                      </a:r>
                      <a:r>
                        <a:rPr lang="el-GR" sz="2400" spc="-2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αν 2+ </a:t>
                      </a:r>
                      <a:r>
                        <a:rPr lang="en-US" sz="2400" spc="-2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sz="2400" spc="-20" dirty="0" err="1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scrollbox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multiple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+mn-lt"/>
                          <a:cs typeface="Calibri"/>
                        </a:rPr>
                        <a:t>Ορίζει αν δυνατή ταυτόχρονη πολλαπλή επιλογής τιμών </a:t>
                      </a:r>
                      <a:r>
                        <a:rPr lang="el-GR" sz="2400" spc="-2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 παράθυρο με μπάρα ολίσθησης  ανεξάρτητα από </a:t>
                      </a:r>
                      <a:r>
                        <a:rPr lang="en-US" sz="2400" spc="-2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size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Autofocus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Ορίζει αυτόματη εστίαση </a:t>
                      </a: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47637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disabled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Αν &lt;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select</a:t>
                      </a:r>
                      <a:r>
                        <a:rPr lang="el-GR" sz="2400" dirty="0">
                          <a:latin typeface="+mn-lt"/>
                          <a:cs typeface="Calibri"/>
                        </a:rPr>
                        <a:t>&gt;</a:t>
                      </a:r>
                      <a:r>
                        <a:rPr lang="en-US" sz="24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l-GR" sz="2400" dirty="0">
                          <a:latin typeface="+mn-lt"/>
                          <a:cs typeface="Calibri"/>
                        </a:rPr>
                        <a:t>απενεργοποιημένο</a:t>
                      </a: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72549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form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Ορίζει σε ποια φόρμα ανήκει πεδίο </a:t>
                      </a:r>
                      <a:r>
                        <a:rPr lang="el-GR" sz="240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240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id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77882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required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+mn-lt"/>
                          <a:cs typeface="Calibri"/>
                        </a:rPr>
                        <a:t>Ορίζει αν πεδίο υποχρεωτικό πριν υποβολή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723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44474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E95BE7-9781-3E3A-8D80-E1C413B93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93A57-6B11-F85A-BD13-E387C78899D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option&gt;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76D5240-C57A-8EDE-969E-28D2A361694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6E4D6F-C36C-A1CC-39D6-180E20983B07}"/>
              </a:ext>
            </a:extLst>
          </p:cNvPr>
          <p:cNvSpPr txBox="1"/>
          <p:nvPr/>
        </p:nvSpPr>
        <p:spPr>
          <a:xfrm>
            <a:off x="405333" y="2152941"/>
            <a:ext cx="10168128" cy="155427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επιλογές λίστας  εντός του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select&gt;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selectlist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7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CCB95BF-1E8D-B92C-6FDC-02F86B74BC0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39</a:t>
            </a:fld>
            <a:endParaRPr lang="en-US" dirty="0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0C813ADF-CB14-1202-1EEB-9454B0BB2E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717687"/>
              </p:ext>
            </p:extLst>
          </p:nvPr>
        </p:nvGraphicFramePr>
        <p:xfrm>
          <a:off x="405333" y="3632149"/>
          <a:ext cx="11181536" cy="27242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90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0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2507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Χαρακτηριστικό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spc="-20" dirty="0">
                          <a:latin typeface="Calibri"/>
                          <a:cs typeface="Calibri"/>
                        </a:rPr>
                        <a:t>value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Calibri"/>
                          <a:cs typeface="Calibri"/>
                        </a:rPr>
                        <a:t>Περιέχει τι θα επιστραφεί στο πρόγραμμα </a:t>
                      </a:r>
                      <a:r>
                        <a:rPr lang="en-US" sz="2400" dirty="0">
                          <a:latin typeface="Calibri"/>
                          <a:cs typeface="Calibri"/>
                        </a:rPr>
                        <a:t>CGI </a:t>
                      </a:r>
                      <a:r>
                        <a:rPr lang="en-US" sz="240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l-GR" sz="240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κρυφό πεδίο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selected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Calibri"/>
                          <a:cs typeface="Calibri"/>
                        </a:rPr>
                        <a:t>Επιλογή για πεδίο να είναι προεπιλεγμένο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disabled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+mn-lt"/>
                          <a:cs typeface="Calibri"/>
                        </a:rPr>
                        <a:t>Ορίζει αν επιλογή ανενεργή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label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Ορίζει</a:t>
                      </a:r>
                      <a:r>
                        <a:rPr lang="en-US" sz="24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l-GR" sz="2400" dirty="0">
                          <a:latin typeface="+mn-lt"/>
                          <a:cs typeface="Calibri"/>
                        </a:rPr>
                        <a:t>μικρότερη επιγραφή για επιλογή</a:t>
                      </a: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476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9777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3229C3-8CDE-1DA9-A56F-8B3DA76AB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BA7FF-5606-F810-E0E8-5352F47863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Ετικέτες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tags) &amp;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περιεχόμενο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01BEFCB-7553-BFB2-DF01-A1CCAE88551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CCA018-7892-9A72-18A7-BBC53CED799A}"/>
              </a:ext>
            </a:extLst>
          </p:cNvPr>
          <p:cNvSpPr txBox="1"/>
          <p:nvPr/>
        </p:nvSpPr>
        <p:spPr>
          <a:xfrm>
            <a:off x="405333" y="2121410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Οι οδηγίες δίνονται με ετικέτες: &lt;όνομα&gt;περιεχόμενο&lt;/όνομα&gt; Κλείσιμο με /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Κενά στοιχεία (χωρίς περιεχόμενο): π.χ. &lt;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&gt;, &lt;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hr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&gt;. Δεν έχουν τελική ετικέτα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Δεν είναι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case-sensitive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στο όνομα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tag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αλλά συνίσταται πεζά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Attributes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(χαρακτηριστικά)Μπαίνουν στην αρχική ετικέτα ως ζεύγη όνομα="τιμή". Π.χ.: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img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="logo.png" width="300" height="200" alt="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Λογότυπο"&gt;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Μπορούν να υπάρχουν πολλά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attributes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χωρισμένα με κενά.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F28FBD-5025-8794-3514-3A7EE54F76E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13760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990302-7AA4-081C-1550-1AADFD23A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34646-11D6-D61B-FF0E-A6F4FB9FF13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Ομαδοποίηση διαθέσιμων επιλογών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6ECE49C-F935-D3DA-9647-E2666FCDB1F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CCAA6B-4042-C8C6-6CE4-447CC0032712}"/>
              </a:ext>
            </a:extLst>
          </p:cNvPr>
          <p:cNvSpPr txBox="1"/>
          <p:nvPr/>
        </p:nvSpPr>
        <p:spPr>
          <a:xfrm>
            <a:off x="405333" y="2152941"/>
            <a:ext cx="10168128" cy="230832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optgroup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ομαδοποιεί σχετικές επιλογές σε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drop-down list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Δημιουργία λίστας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&lt;select&gt;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ορισμός διαθέσιμων επιλογών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&lt;option&gt;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ΜΕΤΑ 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optgroup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ομαδοποιεί επιλογές για οπτική βελτίωση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8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E85D45-6B69-968B-8C3C-854F9788034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40</a:t>
            </a:fld>
            <a:endParaRPr lang="en-US" dirty="0"/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926F63CA-8238-10FD-24A0-88157D1344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230951"/>
              </p:ext>
            </p:extLst>
          </p:nvPr>
        </p:nvGraphicFramePr>
        <p:xfrm>
          <a:off x="405333" y="4651713"/>
          <a:ext cx="11181536" cy="1308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90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0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Χαρακτηριστικό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disabled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+mn-lt"/>
                          <a:cs typeface="Calibri"/>
                        </a:rPr>
                        <a:t>Ορίζει αν επιλογή ανενεργή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label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Ορίζει</a:t>
                      </a:r>
                      <a:r>
                        <a:rPr lang="en-US" sz="24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l-GR" sz="2400" dirty="0">
                          <a:latin typeface="+mn-lt"/>
                          <a:cs typeface="Calibri"/>
                        </a:rPr>
                        <a:t>μικρότερη επιγραφή για επιλογή</a:t>
                      </a: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476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07344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A7F090-242A-9E62-78CF-0E206DC6F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2E41D-B5D1-4CE4-9DA2-668882275E6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πεδίων συλλογής δεδομένων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4212137-BD06-5FAB-AC81-ABC1312B8BE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2C06500-B025-C95A-1063-25E8AEF31EF2}"/>
              </a:ext>
            </a:extLst>
          </p:cNvPr>
          <p:cNvSpPr txBox="1"/>
          <p:nvPr/>
        </p:nvSpPr>
        <p:spPr>
          <a:xfrm>
            <a:off x="405333" y="2152941"/>
            <a:ext cx="10168128" cy="524759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input&gt;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εισαγωγή πεδίου στη φόρμα  χρήστης πληκτρολογεί δεδομένα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Ανάλογα την τιμή στο χαρακτηριστικό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διαφοροποιείται μορφή και χαρακτηριστικά πεδίου  πιθανές τιμές: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button				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checkbox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date/datetime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email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file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hidden 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submit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Tel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week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B53ECF4-12FB-15DD-B38C-C18262F9F16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41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850301-E3D6-0604-25A0-0B3540D72D7E}"/>
              </a:ext>
            </a:extLst>
          </p:cNvPr>
          <p:cNvSpPr txBox="1"/>
          <p:nvPr/>
        </p:nvSpPr>
        <p:spPr>
          <a:xfrm>
            <a:off x="5381295" y="2553050"/>
            <a:ext cx="7331020" cy="48474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image				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month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number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password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radio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range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reset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search 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Text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Time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0916597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8F27BC-C9C5-2F93-9F80-5D9FBD929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12C3A-233B-56FE-3ABD-38D7DC733C9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Τιμές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type&gt; - text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41A1DCA-4F1C-4D32-805E-25D0F90F14F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EADFB6-7998-763B-E52A-7CC1C10905A2}"/>
              </a:ext>
            </a:extLst>
          </p:cNvPr>
          <p:cNvSpPr txBox="1"/>
          <p:nvPr/>
        </p:nvSpPr>
        <p:spPr>
          <a:xfrm>
            <a:off x="405333" y="2152941"/>
            <a:ext cx="10168128" cy="450892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Πιο απλός τύπος ετικέτας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&lt;input&gt;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συλλογή δεδομένων σε μια γραμμή κειμένου (μέγιστο 20 χαρακτήρες)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=“text”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=“phone”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size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“15”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maxlength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12”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=“2104142000”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endParaRPr lang="el-GR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που μπορούν να χρησιμοποιηθούν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εμφανίζεται ως προεπιλεγμένο κείμενο αρχική τιμή πεδίου)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06BB11-B232-E0A2-1043-8052CB8A7A1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4800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C5AE4-007C-CDC0-CDF2-0F88B77C7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44827-6EA2-CA8A-7606-04626F9B140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Τιμές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type&gt; - password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209A295-9319-2F30-C7AA-E843642892D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BDAE83-AFB0-72A1-1639-17FB5183550F}"/>
              </a:ext>
            </a:extLst>
          </p:cNvPr>
          <p:cNvSpPr txBox="1"/>
          <p:nvPr/>
        </p:nvSpPr>
        <p:spPr>
          <a:xfrm>
            <a:off x="405333" y="2152941"/>
            <a:ext cx="10168128" cy="450892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εισαγωγή κωδικού πρόσβασης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εμφανίζεται στην οθόνη τι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πληκρολογείται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αστεράκια 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=“password”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=“secret”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size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“30”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maxlength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30”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minlength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=“8”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=“change initial password”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endParaRPr lang="el-GR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που μπορούν να χρησιμοποιηθούν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εμφανίζεται ως προεπιλεγμένο κείμενο αρχική τιμή πεδίου)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5FB145-C1BF-384D-573B-6C6E0DD1346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28997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03A12-A9C2-484D-FE10-1E1BA4ECB8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EEDC2-D3D9-7C3A-6495-76FAFE8919F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Τιμές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type&gt; - checkbox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147CC90-05F2-028A-F299-DB76FAE157A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E1D7C2-E1E9-F84A-4954-8BCEFB89F071}"/>
              </a:ext>
            </a:extLst>
          </p:cNvPr>
          <p:cNvSpPr txBox="1"/>
          <p:nvPr/>
        </p:nvSpPr>
        <p:spPr>
          <a:xfrm>
            <a:off x="405333" y="2152941"/>
            <a:ext cx="10168128" cy="450892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Εμφανίζει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check-box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μπορεί να επιλεγεί ή όχι 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πιθανές απαντήσει ΝΑΙ ΌΧΙ (Επιλεγμένο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check box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όχι) 2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καταστάσει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μ΄πνο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=“checkbox”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=“checkbox2”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checkbox_value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endParaRPr lang="el-GR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που μπορούν να χρησιμοποιηθούν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  ορίζει τιμή που σχετίζεται με πεδίο)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006E12-F1EC-B5A7-980F-A2B1040BA54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20649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87529-4F95-215C-BA15-D18FC77BE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2790F-B756-1664-A3E7-3C63E0C7886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Τιμές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type&gt; - radio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EC787C1-AFD5-80D3-7440-A006E731B08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3C1C16-9F49-23F7-55A5-D5273E5E284B}"/>
              </a:ext>
            </a:extLst>
          </p:cNvPr>
          <p:cNvSpPr txBox="1"/>
          <p:nvPr/>
        </p:nvSpPr>
        <p:spPr>
          <a:xfrm>
            <a:off x="405333" y="2152941"/>
            <a:ext cx="10168128" cy="487825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Πιο πολύπλοκο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check-box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επιτρέπει επιλογή 1 μόνο τιμής από ομάδα τιμών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Όσες επιλογές θέλουμε με ίδιο όμως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ομάδα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=“radio”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=“choice”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=“choice1”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checked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=“radio”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=“choice”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=“choice2”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checked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=“radio”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=“choice”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=“choice3”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checked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=“radio”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=“choice”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=“choice4”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checked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που μπορούν να χρησιμοποιηθούν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  ορίζει τιμή που σχετίζεται με πεδίο)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0ECE19-0C13-EB5D-E6B5-B367A87125B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446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B14C6-069F-EE6F-8AD7-0C884CDC1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66CBF-AAC5-2FD1-3314-6D048FA0C81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Τιμές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type&gt; - reset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AF417D3-4C97-1594-EF27-8507E3C63F9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2CA105-C884-78AF-9A16-755805D9252A}"/>
              </a:ext>
            </a:extLst>
          </p:cNvPr>
          <p:cNvSpPr txBox="1"/>
          <p:nvPr/>
        </p:nvSpPr>
        <p:spPr>
          <a:xfrm>
            <a:off x="405333" y="2152941"/>
            <a:ext cx="10168128" cy="413959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Εμφανίζει στην οθόνη κουμπί  με αυτό γίνεται καθορισμός τιμών πεδίων φόρμας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=“reset”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l-GR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Καθορισμός φόρμας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που μπορούν να χρησιμοποιηθούν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αλλάξει περιγραφή/όνομα κουμπιού που εμφανίζεται  αν δεν οριστεί τιμή 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Reset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CD3EC3-3C74-2BBB-675C-E6FDF8B2C93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1840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BE2037-59DE-F556-85A7-760B3617C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3D304-793A-541F-DEA3-138C7014225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Τιμές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type&gt; - submit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E845238-7FB7-69EE-EDA0-F69E393F5D4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1E406E-D7A9-9526-3B7D-B703E2FC10B8}"/>
              </a:ext>
            </a:extLst>
          </p:cNvPr>
          <p:cNvSpPr txBox="1"/>
          <p:nvPr/>
        </p:nvSpPr>
        <p:spPr>
          <a:xfrm>
            <a:off x="405333" y="2152941"/>
            <a:ext cx="10168128" cy="413959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Εμφανίζει στην οθόνη κουμπί  με αυτό γίνεται αποστολή δεδομένων φόρμας στο πρόγραμμα διαχείρισης πληροφοριών του εξυπηρετητή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=“submit”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l-GR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Αποστολή δεδομένων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που μπορούν να χρησιμοποιηθούν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αλλάξει περιγραφή/όνομα κουμπιού που εμφανίζεται  αν δεν οριστεί τιμή 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Submit Query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4CC576-ED2C-66C5-1FE7-A987888A2A8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50060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414C04-7657-D2CE-6A9C-4E8C8FD33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A5574-F95E-58F6-1B48-9171439DD6C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Τιμές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type&gt; - button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3788A00-7FD9-FF36-FCFE-E183F82B4AA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88F033-4AAE-FFDB-3BA5-54D23C99D121}"/>
              </a:ext>
            </a:extLst>
          </p:cNvPr>
          <p:cNvSpPr txBox="1"/>
          <p:nvPr/>
        </p:nvSpPr>
        <p:spPr>
          <a:xfrm>
            <a:off x="405333" y="2152941"/>
            <a:ext cx="10168128" cy="37702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Εμφανίζει στην οθόνη κουμπί  μπορεί να πατηθεί  συνδέεται με κώδικα (πχ. Σε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javascript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έχει νόημα η χρήση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=“button”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=“Click”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onclick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=“Hello”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που μπορούν να χρησιμοποιηθούν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αλλάξει περιγραφή/όνομα κουμπιού που εμφανίζεται)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03339D-5684-EC5F-9413-9AB32648FF6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97173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900F4-624C-7D60-7E06-6869519C4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35881-6BE3-9BD2-5D75-ED620BE3D87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Τιμές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type&gt; - hidden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7EBBE04-196C-832C-637B-C4B4425C619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67EBB8-5553-34F3-E545-E95D4518D0DF}"/>
              </a:ext>
            </a:extLst>
          </p:cNvPr>
          <p:cNvSpPr txBox="1"/>
          <p:nvPr/>
        </p:nvSpPr>
        <p:spPr>
          <a:xfrm>
            <a:off x="499926" y="1953244"/>
            <a:ext cx="10168128" cy="524759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Πεδία παρόμοια με πεδία κειμένου  δεν είναι ορατά ούτε μπορεί να πληκτρολογήσει μέσα ο χρήστης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Προγραμματιστής  επιτρέπει μετάβαση τιμών φόρμας με εκλεπτυσμένο τρόπο  προσωρινά δεδομένα από μια φόρμα σε άλλη  αποθήκευση δεδομένων που έχουν ήδη εισαχθεί 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=“hidden”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=“variable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=“data”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που μπορούν να χρησιμοποιηθούν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  ορίζει τιμή που σχετίζεται με πεδίο)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762F6D7-2D15-7728-6021-F9B1AD26EB9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211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B40FC5-6DD7-787D-3B78-95EE0FB9D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94E7-D9C9-84F0-9C6A-84F8862749E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Head: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βασικές ετικέτες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858918D-C659-B862-5E5E-49447689DB3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573650-BEC9-2D4E-8752-4859CD5FCECF}"/>
              </a:ext>
            </a:extLst>
          </p:cNvPr>
          <p:cNvSpPr txBox="1"/>
          <p:nvPr/>
        </p:nvSpPr>
        <p:spPr>
          <a:xfrm>
            <a:off x="405333" y="2121410"/>
            <a:ext cx="3840846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&lt;meta charset="UTF-8"&gt;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&lt;meta name="description" content="Equipment for sports"&gt;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&lt;meta name="keywords" content="sports, equipment, training"&gt;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&lt;meta name="author" content="Vassilis Rekkas"&gt;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&lt;meta name="robots" content="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noindex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nofollow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74324E-86C6-A939-9356-0FB596FB6FA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DC601C-9E0A-B740-80C7-CD92EB313697}"/>
              </a:ext>
            </a:extLst>
          </p:cNvPr>
          <p:cNvSpPr txBox="1"/>
          <p:nvPr/>
        </p:nvSpPr>
        <p:spPr>
          <a:xfrm>
            <a:off x="5077180" y="2121409"/>
            <a:ext cx="6452667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&lt;title&gt;: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τίτλος καρτέλας/παραθύρου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meta&gt;: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μετα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-δεδομένα (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description, keywords, author, robots,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HTML5: charset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http-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equiv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metas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(headers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επιπέδου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HTTP): refresh, content-type, content-language, expires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link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&gt;: σχέσεις με άλλα έγγραφα (π.χ.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stylesheet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&lt;base 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="..." target="..."&gt;: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ορίζει βάση για σχετικά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URLs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και προεπιλεγμένο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target (_blank, _self, _parent, _top)</a:t>
            </a:r>
          </a:p>
        </p:txBody>
      </p:sp>
    </p:spTree>
    <p:extLst>
      <p:ext uri="{BB962C8B-B14F-4D97-AF65-F5344CB8AC3E}">
        <p14:creationId xmlns:p14="http://schemas.microsoft.com/office/powerpoint/2010/main" val="175684343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0CFF62-4B9F-7869-97B4-E47682646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D7D59-E061-40B4-553C-715C23EDC7D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Τιμές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type&gt; - file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DC29E8E-749E-22B6-97A5-C8C3B62C8C9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C854A1-D1BB-C792-5B34-25E3F6D32813}"/>
              </a:ext>
            </a:extLst>
          </p:cNvPr>
          <p:cNvSpPr txBox="1"/>
          <p:nvPr/>
        </p:nvSpPr>
        <p:spPr>
          <a:xfrm>
            <a:off x="499926" y="1953244"/>
            <a:ext cx="10168128" cy="340093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Δημιουργεί πεδίο αναζήτησης αρχείου και κουμπί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“browse”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αποστολή αρχείων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=“file”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imagefile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accept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=“image/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png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image/jpeg”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που μπορούν να χρησιμοποιηθούν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απαραίτητο)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1098F8-1999-6BEC-7637-1F78E387394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65399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1ADEC-4D69-CD11-5FA2-A3552A45B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A5D55-A131-34BD-3809-45FE97EA94D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Τιμές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type&gt; - image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AB660AB-A4E8-CF97-000F-5023653BA9C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217FD3-F3F8-06BE-2F59-2E8AEA4AA851}"/>
              </a:ext>
            </a:extLst>
          </p:cNvPr>
          <p:cNvSpPr txBox="1"/>
          <p:nvPr/>
        </p:nvSpPr>
        <p:spPr>
          <a:xfrm>
            <a:off x="499926" y="1953244"/>
            <a:ext cx="10168128" cy="524759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χρήση εικόνας ως κουμπί  αξιοποιεί για υποβολή δεδομένων (παρόμοια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submit)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Αναγκάζει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να στείλει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x,y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που πατήθηκαν στην εικόνα 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image-map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=“image”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src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=“img_submit.gif”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alt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=“Submit”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width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=“48”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height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=“48”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που μπορούν να χρησιμοποιηθούν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αλλάξει περιγραφή/όνομα πεδίου που εμφανίζεται)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069931-C792-5AFA-8BCB-B17FA793355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72953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67E73-9FC0-50BA-9C55-322BED305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6B5A4-7AA3-0B27-588A-0B31339A438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Τιμές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type&gt; - search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AA7475C-1E1F-517B-30CF-C49419CB79D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D0BD7B-95AA-B5AE-F6FE-266F7A194F16}"/>
              </a:ext>
            </a:extLst>
          </p:cNvPr>
          <p:cNvSpPr txBox="1"/>
          <p:nvPr/>
        </p:nvSpPr>
        <p:spPr>
          <a:xfrm>
            <a:off x="499926" y="1953244"/>
            <a:ext cx="10168128" cy="450892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πεδίο αναζήτησης διαφέρει μόνο εμφανισιακά από πεδίο κειμένου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αλλαγής εμφάνισης πεδίου για συνέπεια αναζήτησης σε συσκευή/πλατφόρμα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=“search”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googlesearch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που μπορούν να χρησιμοποιηθούν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προεπιλεγμένο κείμενο  αρχική τιμή για πεδίο)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0FD90A-4D4B-3097-D383-782416FF0D8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98002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72E20-6A01-CD4F-6899-CD13DF5E3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CD077-AA8F-C97C-A534-D7E722423DA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Τιμές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type&gt;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494D7BE-D98C-11EB-63A5-23A0683E3E6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EE6080-C307-3F9F-6440-16593C5BE479}"/>
              </a:ext>
            </a:extLst>
          </p:cNvPr>
          <p:cNvSpPr txBox="1"/>
          <p:nvPr/>
        </p:nvSpPr>
        <p:spPr>
          <a:xfrm>
            <a:off x="499926" y="1953244"/>
            <a:ext cx="10168128" cy="487825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συλλογή τηλεφωνικών αριθμών  αξιοποίηση σεναρίου για επικύρωση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υποστηρίζεται από όλους τους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φυλλομετρητές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εμφάνιση πεδίου κειμένου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tel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telnumber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size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=“10”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name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=“6985788475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που μπορούν να χρησιμοποιηθούν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προεπιλεγμένο κείμενο  αρχική τιμή για πεδίο)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2E7B8C-4F71-A0FE-29B1-C12C5FB9366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36082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14826-C3E3-B91A-EE1B-1E26E2167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384ED-412F-43BF-7580-89D4E44734B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Τιμές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type&gt;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A9C251E-7FDA-E22F-DEBA-A46B1C158D9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17BA00-A804-B22D-47F2-4A378A9C1956}"/>
              </a:ext>
            </a:extLst>
          </p:cNvPr>
          <p:cNvSpPr txBox="1"/>
          <p:nvPr/>
        </p:nvSpPr>
        <p:spPr>
          <a:xfrm>
            <a:off x="499926" y="1953244"/>
            <a:ext cx="10168128" cy="413959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Δίνει τρόπο αναζήτησης διευθύνσεων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στη φόρμα  εύκολη πρόσβαση σε άνω / κάτω τελεία, κάθετο, υπογράμμιση  κουμπί εισαγωγής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.com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urladdress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που μπορούν να χρησιμοποιηθούν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προεπιλεγμένο κείμενο  αρχική τιμή για πεδίο)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47BFC0D-141B-B2C0-62EB-13088F7EF08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30169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46F0C0-5756-278F-9C62-5F9FF8F5F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3B903-13C2-D300-06CB-895E1D15E4F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Τιμές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type&gt; - email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1F9A8DE-FF38-F38E-E81D-FA322C0533F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DE8AB2-55A3-FD5B-DA32-0B577A4AB61A}"/>
              </a:ext>
            </a:extLst>
          </p:cNvPr>
          <p:cNvSpPr txBox="1"/>
          <p:nvPr/>
        </p:nvSpPr>
        <p:spPr>
          <a:xfrm>
            <a:off x="499926" y="1953244"/>
            <a:ext cx="10168128" cy="37702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Δίνει τρόπο αναζήτησης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mail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φόρμα εύκολη πρόσβαση σε άνω / κάτω τελεία,  κουμπί εισαγωγής @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=“email”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emailaddress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που μπορούν να χρησιμοποιηθούν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προεπιλεγμένο κείμενο  αρχική τιμή για πεδίο)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5C6856-51DF-3C4A-1621-692C42E7087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1153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EFFB1-FF7B-BCB6-C4A3-6813BB466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1539-E050-34D3-9D74-8A8AE2D4DF6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Τιμές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type&gt; - color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C188C5D-9505-C102-8520-EB37B82986A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25D095-86A5-81AF-C905-A152D78CDE7D}"/>
              </a:ext>
            </a:extLst>
          </p:cNvPr>
          <p:cNvSpPr txBox="1"/>
          <p:nvPr/>
        </p:nvSpPr>
        <p:spPr>
          <a:xfrm>
            <a:off x="499926" y="1953244"/>
            <a:ext cx="10168128" cy="487825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Δίνει τρόπο αναζήτησης χρώματος στη φόρμα συλλέγει χρώματά στο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sRGB  RGB 8-bit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στοιχεία 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Ιδανικά  εμφάνιση τροχού χρωμάτων  επιλογή χρήστη με ποιο θα υποβάλλει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=“color”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ColorPicker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που μπορούν να χρησιμοποιηθούν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προεπιλεγμένο κείμενο  αρχική τιμή για πεδίο)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178A65-653B-ECB4-07BE-4176A2259F6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90578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E448E2-CFD7-9D89-CC49-F3E30A3AC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8AEA2-2870-A3BA-11AE-E968031A243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Τιμές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type&gt;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date,time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datetime-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local,month,week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BCA01E8-711B-9562-0F70-1F1F0194D16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D81B31-EBDA-9B82-FA10-C6744D20EA61}"/>
              </a:ext>
            </a:extLst>
          </p:cNvPr>
          <p:cNvSpPr txBox="1"/>
          <p:nvPr/>
        </p:nvSpPr>
        <p:spPr>
          <a:xfrm>
            <a:off x="499926" y="1953244"/>
            <a:ext cx="10168128" cy="524759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Δίνει τρόπο συλλογής χρονικών δεδομένων μέσω φόρμας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Μη έγκυρη τιμή  εμφάνιση μηνύματος λάθους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=“date”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bday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=“datetime-local”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bdaytime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=“month”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bdaymonth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=“week”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bdayweek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που μπορούν να χρησιμοποιηθούν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προεπιλεγμένο κείμενο  αρχική τιμή για πεδίο)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86FB69-2EA1-2ACE-2E38-CAB2AF8753B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99204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A864C-24CF-B606-39AE-F442DC003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287F1-BC58-0CAD-0A70-F50CB2AFAF7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Τιμές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type&gt; - range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6B6BF2F-ACE0-921D-7403-EAB3EAC725D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86607F-FEF9-E94C-6746-68B299C3A667}"/>
              </a:ext>
            </a:extLst>
          </p:cNvPr>
          <p:cNvSpPr txBox="1"/>
          <p:nvPr/>
        </p:nvSpPr>
        <p:spPr>
          <a:xfrm>
            <a:off x="499926" y="1953244"/>
            <a:ext cx="10168128" cy="413959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Δίνει τρόπο συλλογής αριθμητικών δεδομένων  δεν πληκτρολογεί χρήστης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Μπάρα ολίσθησης μεταξύ ελάχιστης – μέγιστης τιμής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=“range”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=“points”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min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=“0”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max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=“10”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που μπορούν να χρησιμοποιηθούν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προεπιλεγμένο κείμενο  αρχική τιμή για πεδίο)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0419AE-2BD4-EA0D-05A4-322D2A96D8E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38960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6CE66B-18AC-4BF8-7175-BA62B02A0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09D97-935A-D2E1-A4A5-8AB5ABCD83A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κουμπιού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BE9E4E8-2218-4FC1-7299-4F82931850C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2ED741-FAE1-449E-B6CA-3CB8FCEA05C9}"/>
              </a:ext>
            </a:extLst>
          </p:cNvPr>
          <p:cNvSpPr txBox="1"/>
          <p:nvPr/>
        </p:nvSpPr>
        <p:spPr>
          <a:xfrm>
            <a:off x="499926" y="1953244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&lt;button&gt; 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κουμπί με δυνατότητα κλικ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&lt;button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=“button”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Click me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&lt;/button &gt;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κουμπί να έχει περιεχόμενο (πχ. Εικόνα/κείμενο)  σε αντίθεση με το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Χαρακτηριστικό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απαραίτητο (συνήθως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submit) 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Επειδή διαφορετικοί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μεταφράζουν αλλιώς  κάνε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Παραδείγματα 9,10,11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A9E96DB-1EBC-DF3C-F4D1-DFEEE9A1058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852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D43373-DAAC-0F06-85EF-EF1BDBD7F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D7F97-7467-64CE-5F93-800947DE499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Body: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επικεφαλίδες &amp; βασική μορφοποίηση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427CCA1-CC39-92F9-5423-8760153EAA8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6F7FB4-AF62-39EB-DCC5-8B04DF127523}"/>
              </a:ext>
            </a:extLst>
          </p:cNvPr>
          <p:cNvSpPr txBox="1"/>
          <p:nvPr/>
        </p:nvSpPr>
        <p:spPr>
          <a:xfrm>
            <a:off x="405333" y="2121410"/>
            <a:ext cx="10168128" cy="25699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Επικεφαλίδες&lt;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h1&gt;H1&lt;/h1&gt; ... &lt;h6&gt;H6&lt;/h6&gt;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επίπεδα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Αποφεύγουμε να πηδάμε επίπεδα (π.χ. από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H1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σε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H3)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Γραμμή/διάλειμμα    &lt;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     &lt;!--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αλλαγή γραμμής --&gt;&lt;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hr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     &lt;!--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οριζόντια γραμμή --&gt;&lt;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hr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style="height:4px; width:50%;"&gt;  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B6DD17-4B43-4D28-3B6D-37E59CF8B8C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97970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F77E3-90D3-FDFA-237C-07844D4AE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378A5-00BE-4B24-354A-5AA25645C6D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κουμπιού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11E4FCB-4A0C-B6F1-59A3-0461469A9DF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E2DBB1D-8EF4-5835-176B-60E485F7E86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60</a:t>
            </a:fld>
            <a:endParaRPr lang="en-US" dirty="0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4150FAD9-AD00-ECB5-2D8F-FADC6F2EC4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836703"/>
              </p:ext>
            </p:extLst>
          </p:nvPr>
        </p:nvGraphicFramePr>
        <p:xfrm>
          <a:off x="505232" y="2065021"/>
          <a:ext cx="11181536" cy="47485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90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0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3313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Χαρακτηριστικό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spc="-20" dirty="0">
                          <a:latin typeface="Calibri"/>
                          <a:cs typeface="Calibri"/>
                        </a:rPr>
                        <a:t>Autofocus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Calibri"/>
                          <a:cs typeface="Calibri"/>
                        </a:rPr>
                        <a:t>Εστίαση όταν ανοίξει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disabled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+mn-lt"/>
                          <a:cs typeface="Calibri"/>
                        </a:rPr>
                        <a:t>Ορίζει αν επιλογή ανενεργή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form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Καθορίζει με </a:t>
                      </a:r>
                      <a:r>
                        <a:rPr lang="en-US" sz="2400" dirty="0">
                          <a:latin typeface="+mn-lt"/>
                          <a:cs typeface="Calibri"/>
                        </a:rPr>
                        <a:t>id </a:t>
                      </a:r>
                      <a:r>
                        <a:rPr lang="el-GR" sz="2400" dirty="0">
                          <a:latin typeface="+mn-lt"/>
                          <a:cs typeface="Calibri"/>
                        </a:rPr>
                        <a:t>σε ποια φόρμα το πεδίο</a:t>
                      </a: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47637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>
                          <a:latin typeface="+mn-lt"/>
                          <a:cs typeface="Calibri"/>
                        </a:rPr>
                        <a:t>formaction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Που θα σταλούν δεδομένα με υποβολή</a:t>
                      </a: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94996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>
                          <a:latin typeface="+mn-lt"/>
                          <a:cs typeface="Calibri"/>
                        </a:rPr>
                        <a:t>formmethod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Μέθοδος αποστολής (</a:t>
                      </a:r>
                      <a:r>
                        <a:rPr lang="en-US" sz="2400" dirty="0">
                          <a:latin typeface="+mn-lt"/>
                          <a:cs typeface="Calibri"/>
                        </a:rPr>
                        <a:t>get, post)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67509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>
                          <a:latin typeface="+mn-lt"/>
                          <a:cs typeface="Calibri"/>
                        </a:rPr>
                        <a:t>formtarget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Που θα εμφανιστεί απόκριση μετά από επεξεργασία (</a:t>
                      </a:r>
                      <a:r>
                        <a:rPr lang="en-US" sz="2400" dirty="0">
                          <a:latin typeface="+mn-lt"/>
                          <a:cs typeface="Calibri"/>
                        </a:rPr>
                        <a:t>_blank, _self, _</a:t>
                      </a:r>
                      <a:r>
                        <a:rPr lang="en-US" sz="2400" dirty="0" err="1">
                          <a:latin typeface="+mn-lt"/>
                          <a:cs typeface="Calibri"/>
                        </a:rPr>
                        <a:t>parent,_top</a:t>
                      </a:r>
                      <a:r>
                        <a:rPr lang="en-US" sz="2400" dirty="0">
                          <a:latin typeface="+mn-lt"/>
                          <a:cs typeface="Calibri"/>
                        </a:rPr>
                        <a:t>)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050281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name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Όνομα πεδίου (απαραίτητο)</a:t>
                      </a: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45722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value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Ορίζει τιμή κουμπιού</a:t>
                      </a: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284127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type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Τύπος κουμπιού (</a:t>
                      </a:r>
                      <a:r>
                        <a:rPr lang="en-US" sz="2400" dirty="0">
                          <a:latin typeface="+mn-lt"/>
                          <a:cs typeface="Calibri"/>
                        </a:rPr>
                        <a:t>button, </a:t>
                      </a:r>
                      <a:r>
                        <a:rPr lang="en-US" sz="2400" dirty="0" err="1">
                          <a:latin typeface="+mn-lt"/>
                          <a:cs typeface="Calibri"/>
                        </a:rPr>
                        <a:t>reset,submit</a:t>
                      </a:r>
                      <a:r>
                        <a:rPr lang="en-US" sz="2400" dirty="0">
                          <a:latin typeface="+mn-lt"/>
                          <a:cs typeface="Calibri"/>
                        </a:rPr>
                        <a:t>)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9504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904607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61D59-2304-A6E6-EDA5-45AA3795B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E4C1E-691A-30C3-3B48-06783353BAB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Επιγραφή/ταμπέλα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E1AB54D-AE49-8DD0-17BF-25F64942A7F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685C5D-9351-0839-6F59-8AF249D07D6A}"/>
              </a:ext>
            </a:extLst>
          </p:cNvPr>
          <p:cNvSpPr txBox="1"/>
          <p:nvPr/>
        </p:nvSpPr>
        <p:spPr>
          <a:xfrm>
            <a:off x="499926" y="1953244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&lt;label&gt;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συνδυαστικά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&lt;input&gt; 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προσθέτει περιγραφή  δίνει ίδια τιμή στα χαρακτηριστικά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for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της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label)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input)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Άρα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label for(=a) input with id(=a)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1-1 σχέση  μία επιγραφή  ένα πεδίο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12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574DF1-1B7F-D174-6856-D7397693F38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61</a:t>
            </a:fld>
            <a:endParaRPr lang="en-US" dirty="0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DCF68D37-E402-A93A-27B6-D319E31715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530110"/>
              </p:ext>
            </p:extLst>
          </p:nvPr>
        </p:nvGraphicFramePr>
        <p:xfrm>
          <a:off x="510538" y="3683387"/>
          <a:ext cx="11181536" cy="1308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90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0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Χαρακτηριστικό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for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+mn-lt"/>
                          <a:cs typeface="Calibri"/>
                        </a:rPr>
                        <a:t>Ορίζει πεδίο που προσδιορίζει η περιγραφή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form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Καθορίζει σε ποιες φόρμες ανήκει πεδίο (</a:t>
                      </a:r>
                      <a:r>
                        <a:rPr lang="en-US" sz="2400" dirty="0">
                          <a:latin typeface="+mn-lt"/>
                          <a:cs typeface="Calibri"/>
                        </a:rPr>
                        <a:t>id)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476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102872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6D850-459A-C0DD-0533-BFB26D4EF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04722-6701-3E7D-AFFD-28ED1872105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Ομαδοποίηση στοιχείων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7662156-AE25-5C95-DD56-83E9CE44659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6CDF4E-967D-32EC-3E37-8C2E12DA52D2}"/>
              </a:ext>
            </a:extLst>
          </p:cNvPr>
          <p:cNvSpPr txBox="1"/>
          <p:nvPr/>
        </p:nvSpPr>
        <p:spPr>
          <a:xfrm>
            <a:off x="499926" y="1953244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fieldset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δυνατότητα και εκτός φόρμας συλλογής στοιχείων 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Πχ σε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&lt;body&gt;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λίστα δεδομένων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Ομαδοποιεί στοιχεία  βάζει τετράγωνο γύρω τους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13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A2F5DD-2A79-E2F3-5EE3-F19E699F652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62</a:t>
            </a:fld>
            <a:endParaRPr lang="en-US" dirty="0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DF4FEADE-52E9-B327-1009-E0468850EA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148825"/>
              </p:ext>
            </p:extLst>
          </p:nvPr>
        </p:nvGraphicFramePr>
        <p:xfrm>
          <a:off x="510538" y="4166863"/>
          <a:ext cx="11181536" cy="20681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90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0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Χαρακτηριστικό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disabled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+mn-lt"/>
                          <a:cs typeface="Calibri"/>
                        </a:rPr>
                        <a:t>Καθορίζει αν ομάδα στοιχείων απενεργοποιημένη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form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Καθορίζει σε ποιες φόρμες ανήκει πεδίο (</a:t>
                      </a:r>
                      <a:r>
                        <a:rPr lang="en-US" sz="2400" dirty="0">
                          <a:latin typeface="+mn-lt"/>
                          <a:cs typeface="Calibri"/>
                        </a:rPr>
                        <a:t>id)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47637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name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Ορίζει όνομα πεδίου</a:t>
                      </a: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091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060363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60AAD-53FF-F91F-73F8-62B90F16F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34DED-57F3-8D86-A277-EA41822DF7B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Υπόμνημα – Λίστα προκαθορισμένων επιλογών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6A9327E-91AE-0378-98F0-2BB13E93350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55DDDC-2A6D-B6BE-8679-983AF6631910}"/>
              </a:ext>
            </a:extLst>
          </p:cNvPr>
          <p:cNvSpPr txBox="1"/>
          <p:nvPr/>
        </p:nvSpPr>
        <p:spPr>
          <a:xfrm>
            <a:off x="499926" y="1953244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&lt;legend&gt;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υπόμνημα για ομάδα σχετικών στοιχείων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fieldset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Κάνει φόρμα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προσβάσιμη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14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datalist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λίστα προκαθορισμένων επιλογών για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input&gt;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Παρέχει δυνατότητα αυτόματης συμπλήρωσης  αναπτυσσόμενη λίστα επιλογών βάσει όσων έχουν γράψει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15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860DB58-7856-5959-792B-3F43BE08DC4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3667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2BEED-242A-AB40-421A-CB2299F12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542B9-308A-5512-999F-743E4ED6078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πεδίου ζεύγους κλειδιών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62B4F9A-68C1-3187-B58D-C08FAB2A637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C66B38-66ED-0351-0C08-5175D9AFD45B}"/>
              </a:ext>
            </a:extLst>
          </p:cNvPr>
          <p:cNvSpPr txBox="1"/>
          <p:nvPr/>
        </p:nvSpPr>
        <p:spPr>
          <a:xfrm>
            <a:off x="605030" y="1728216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&lt;keygen&gt;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για ασφάλεια με ανταλλαγή κλειδιών  γεννήτορας ζεύγους κλειδιών (δημόσιο τοπικό)  υποβολή φόρμας  τοπική αποθήκευση ιδιωτικού  αποστολή δημόσιου σε εξυπηρετητή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16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977A469-6A55-F817-A776-FE5FAA4B1D3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64</a:t>
            </a:fld>
            <a:endParaRPr lang="en-US" dirty="0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2581D183-788D-7CB4-3E41-44E3EF183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770733"/>
              </p:ext>
            </p:extLst>
          </p:nvPr>
        </p:nvGraphicFramePr>
        <p:xfrm>
          <a:off x="257135" y="2907792"/>
          <a:ext cx="11677730" cy="33769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38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388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Χαρακτηριστικό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autofocus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Ορίζει αν πεδίο εστιάζει αυτόματα</a:t>
                      </a: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284909"/>
                  </a:ext>
                </a:extLst>
              </a:tr>
              <a:tr h="437643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challenge 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Δυνατότητα αμφισβήτησης πεδίου μετά την υποβολή</a:t>
                      </a: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2930506"/>
                  </a:ext>
                </a:extLst>
              </a:tr>
              <a:tr h="266127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disabled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+mn-lt"/>
                          <a:cs typeface="Calibri"/>
                        </a:rPr>
                        <a:t>Καθορίζει πεδίο απενεργοποιημένο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form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Καθορίζει σε ποιες φόρμες ανήκει πεδίο (</a:t>
                      </a:r>
                      <a:r>
                        <a:rPr lang="en-US" sz="2400" dirty="0">
                          <a:latin typeface="+mn-lt"/>
                          <a:cs typeface="Calibri"/>
                        </a:rPr>
                        <a:t>id)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47637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>
                          <a:latin typeface="+mn-lt"/>
                          <a:cs typeface="Calibri"/>
                        </a:rPr>
                        <a:t>keytype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Ορίζει αλγόριθμο ασφαλείας (</a:t>
                      </a:r>
                      <a:r>
                        <a:rPr lang="en-US" sz="2400" dirty="0" err="1">
                          <a:latin typeface="+mn-lt"/>
                          <a:cs typeface="Calibri"/>
                        </a:rPr>
                        <a:t>rsa,dsa</a:t>
                      </a:r>
                      <a:r>
                        <a:rPr lang="en-US" sz="2400" dirty="0">
                          <a:latin typeface="+mn-lt"/>
                          <a:cs typeface="Calibri"/>
                        </a:rPr>
                        <a:t>)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79951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name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Ορίζει όνομα πεδίου</a:t>
                      </a: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091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582195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5B497-0562-B391-28A0-C0E506DE8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CE3C1-81B6-8521-F000-D550E6E110A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Πεδίο αποτελεσμάτων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49BFD5E-51C3-A753-5655-609BD6B6258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EDF2F07-B35B-C459-83E1-B5DD686735AA}"/>
              </a:ext>
            </a:extLst>
          </p:cNvPr>
          <p:cNvSpPr txBox="1"/>
          <p:nvPr/>
        </p:nvSpPr>
        <p:spPr>
          <a:xfrm>
            <a:off x="499926" y="1953244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&lt;output&gt;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που θα εμφανίζονται αποτελέσματα υπολογισμού  σημασιολογικό στοιχείο για εμφάνιση αποτελεσμάτων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χρειάζεται δυναμική δημιουργία από υπολογισμό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16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A178E84-F8A4-0956-E8C1-D16EF1C506E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65</a:t>
            </a:fld>
            <a:endParaRPr lang="en-US" dirty="0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EF9908E1-C288-3CDD-DC71-A58866DE7E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426040"/>
              </p:ext>
            </p:extLst>
          </p:nvPr>
        </p:nvGraphicFramePr>
        <p:xfrm>
          <a:off x="608864" y="3681893"/>
          <a:ext cx="11181536" cy="20681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90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0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Χαρακτηριστικό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for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+mn-lt"/>
                          <a:cs typeface="Calibri"/>
                        </a:rPr>
                        <a:t>Συσχέτιση μεταξύ αποτελέσματος και πεδίου που αξιοποίησαν υπολογισμοί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form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Καθορίζει σε ποιες φόρμες ανήκει πεδίο (</a:t>
                      </a:r>
                      <a:r>
                        <a:rPr lang="en-US" sz="2400" dirty="0">
                          <a:latin typeface="+mn-lt"/>
                          <a:cs typeface="Calibri"/>
                        </a:rPr>
                        <a:t>id)</a:t>
                      </a:r>
                      <a:endParaRPr lang="el-GR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47637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name</a:t>
                      </a: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+mn-lt"/>
                          <a:cs typeface="Calibri"/>
                        </a:rPr>
                        <a:t>Ορίζει όνομα πεδίου</a:t>
                      </a: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091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34075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2DF8F8-E813-13B7-191F-1FCF78919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73F2B-26D3-861D-7512-6BDED7D9AF2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ΠΟΛΥΜΕΣΑ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7813824-A8CB-E21C-1D27-16EBC95DA1F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A71439-CF60-F1D2-F084-7363D15482DA}"/>
              </a:ext>
            </a:extLst>
          </p:cNvPr>
          <p:cNvSpPr txBox="1"/>
          <p:nvPr/>
        </p:nvSpPr>
        <p:spPr>
          <a:xfrm>
            <a:off x="499926" y="1953244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HTML5 προσφέρει δυνατότητα άμεσης ενσωμάτωσης πολυμέσων (βίντεο και ήχου) χωρίς να απαιτούνται πρόσθετα προγράμματα (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plugins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όπως Flash ή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QuickTime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στοιχεία &lt;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video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και &lt;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audio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επιτρέπουν την προβολή πολυμέσων απευθείας μέσα από τον περιηγητή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πολυμέσα μπορούν να προέρχονται είτε από τοπικά αρχεία (π.χ. στον ίδιο φάκελο της σελίδας) είτε από εξωτερικές πηγές (π.χ.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YouTube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ή άλλους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ιστότοπους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9D4F38-7595-40F9-2E8E-E3A4B9FFB2D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92322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8F5467-B2F8-631E-1109-E39324ABE9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F436C-2A30-1105-260F-CFB0F2E5431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ΠΟΛΥΜΕΣΑ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1D8906A-47C4-598C-8902-EC292AF3CED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F103A3-ACC6-4862-68B7-DC6AA2D70468}"/>
              </a:ext>
            </a:extLst>
          </p:cNvPr>
          <p:cNvSpPr txBox="1"/>
          <p:nvPr/>
        </p:nvSpPr>
        <p:spPr>
          <a:xfrm>
            <a:off x="499926" y="1953244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HTML5 προσφέρει δυνατότητα άμεσης ενσωμάτωσης πολυμέσων (βίντεο και ήχου) χωρίς να απαιτούνται πρόσθετα προγράμματα (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plugins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όπως Flash ή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QuickTime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στοιχεία &lt;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video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και &lt;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audio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επιτρέπουν την προβολή πολυμέσων απευθείας μέσα από τον περιηγητή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πολυμέσα μπορούν να προέρχονται είτε από τοπικά αρχεία (π.χ. στον ίδιο φάκελο της σελίδας) είτε από εξωτερικές πηγές (π.χ.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YouTube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ή άλλους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ιστότοπους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BB9B9B-2AB7-E3DE-76A2-64A4D54096D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12148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200B8-E256-5642-732B-AE3874B44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62860-45E1-E6C2-1777-A520A5DC414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1936" y="0"/>
            <a:ext cx="10168128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στοιχείο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video&gt;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9684D8E-2AC2-4A36-DACC-40D1E4D3B34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732DA8-18A1-A531-578E-4F89264582C0}"/>
              </a:ext>
            </a:extLst>
          </p:cNvPr>
          <p:cNvSpPr txBox="1"/>
          <p:nvPr/>
        </p:nvSpPr>
        <p:spPr>
          <a:xfrm>
            <a:off x="699623" y="1333134"/>
            <a:ext cx="10168128" cy="563231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στοιχείο &lt;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video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χρησιμοποιείται για την ενσωμάτωση και αναπαραγωγή αρχείων βίντεο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αυτό μπορούμε να προσθέσουμε βίντεο μέσα σε μια ιστοσελίδα χωρίς τη χρήση εξωτερικών εργαλείων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&lt;video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src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="movie.mp4" width="480" height="320" controls&gt;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περιηγητής σας δεν υποστηρίζει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HTML5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βίντεο.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video&gt;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χαρακτηριστικό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src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ορίζει τη διαδρομή του αρχείου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βίντε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.Το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controls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εμφανίζει τα κουμπιά αναπαραγωγής, παύσης, έντασης ήχου, πλήρους οθόνης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κ.ά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εσωτερική γραμμή κειμένου (“Ο περιηγητής σας δεν υποστηρίζει...”) εμφανίζεται μόνο αν 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δεν μπορεί να προβάλει το βίντεο.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AB1DD02-CBA6-990F-5B92-695E2EB8996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82309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5F554-BE6C-35E9-EFF4-F7B2B4EB9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ACB0C-49D3-3880-954C-300FE5101A1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1936" y="0"/>
            <a:ext cx="10168128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στοιχείο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video&gt;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78F0990-2DF3-C3D0-5FD4-FD9C1BBDCDE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8593E1-821D-1AE9-C4D0-1D2B8CE46A8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69</a:t>
            </a:fld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18C4414-534C-E3BF-DBBA-D71344A749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707703"/>
              </p:ext>
            </p:extLst>
          </p:nvPr>
        </p:nvGraphicFramePr>
        <p:xfrm>
          <a:off x="1011936" y="1138875"/>
          <a:ext cx="9696634" cy="540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8317">
                  <a:extLst>
                    <a:ext uri="{9D8B030D-6E8A-4147-A177-3AD203B41FA5}">
                      <a16:colId xmlns:a16="http://schemas.microsoft.com/office/drawing/2014/main" val="2851208303"/>
                    </a:ext>
                  </a:extLst>
                </a:gridCol>
                <a:gridCol w="4848317">
                  <a:extLst>
                    <a:ext uri="{9D8B030D-6E8A-4147-A177-3AD203B41FA5}">
                      <a16:colId xmlns:a16="http://schemas.microsoft.com/office/drawing/2014/main" val="7540344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b="1" dirty="0"/>
                        <a:t>Χαρακτηριστικό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/>
                        <a:t>Περιγραφή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338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 New" panose="02070309020205020404" pitchFamily="49" charset="0"/>
                        </a:rPr>
                        <a:t>src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Ορίζει το αρχείο του βίντεο (αν δεν χρησιμοποιούνται </a:t>
                      </a:r>
                      <a:r>
                        <a:rPr lang="el-GR" dirty="0">
                          <a:latin typeface="Courier New" panose="02070309020205020404" pitchFamily="49" charset="0"/>
                        </a:rPr>
                        <a:t>&lt;</a:t>
                      </a:r>
                      <a:r>
                        <a:rPr lang="el-GR" dirty="0" err="1">
                          <a:latin typeface="Courier New" panose="02070309020205020404" pitchFamily="49" charset="0"/>
                        </a:rPr>
                        <a:t>source</a:t>
                      </a:r>
                      <a:r>
                        <a:rPr lang="el-GR" dirty="0">
                          <a:latin typeface="Courier New" panose="02070309020205020404" pitchFamily="49" charset="0"/>
                        </a:rPr>
                        <a:t>&gt;</a:t>
                      </a:r>
                      <a:r>
                        <a:rPr lang="el-GR" dirty="0"/>
                        <a:t>).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335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</a:rPr>
                        <a:t>controls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Εμφανίζει τα κουμπιά ελέγχου (</a:t>
                      </a:r>
                      <a:r>
                        <a:rPr lang="el-GR" dirty="0" err="1"/>
                        <a:t>play</a:t>
                      </a:r>
                      <a:r>
                        <a:rPr lang="el-GR" dirty="0"/>
                        <a:t>, </a:t>
                      </a:r>
                      <a:r>
                        <a:rPr lang="el-GR" dirty="0" err="1"/>
                        <a:t>pause</a:t>
                      </a:r>
                      <a:r>
                        <a:rPr lang="el-GR" dirty="0"/>
                        <a:t>, </a:t>
                      </a:r>
                      <a:r>
                        <a:rPr lang="el-GR" dirty="0" err="1"/>
                        <a:t>volume</a:t>
                      </a:r>
                      <a:r>
                        <a:rPr lang="el-GR" dirty="0"/>
                        <a:t>).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386475"/>
                  </a:ext>
                </a:extLst>
              </a:tr>
              <a:tr h="410426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</a:rPr>
                        <a:t>autoplay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Ξεκινά αυτόματα η αναπαραγωγή.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6871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</a:rPr>
                        <a:t>loop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Το βίντεο αναπαράγεται συνεχώς.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12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</a:rPr>
                        <a:t>muted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Εκκίνηση χωρίς ήχο.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122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</a:rPr>
                        <a:t>poster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Εικόνα προεπισκόπησης πριν ξεκινήσει το βίντεο.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497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urier New" panose="02070309020205020404" pitchFamily="49" charset="0"/>
                        </a:rPr>
                        <a:t>width</a:t>
                      </a:r>
                      <a:r>
                        <a:rPr lang="en-US" dirty="0"/>
                        <a:t>, </a:t>
                      </a:r>
                      <a:r>
                        <a:rPr lang="en-US" dirty="0">
                          <a:latin typeface="Courier New" panose="02070309020205020404" pitchFamily="49" charset="0"/>
                        </a:rPr>
                        <a:t>height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Ορίζουν τις διαστάσεις του πλαισίου.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785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9043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41118-39E5-B09B-91B6-BDA71CC4C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C0EBA-16BF-DC5C-2C14-036BE92BFB9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Body: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επικεφαλίδες &amp; βασική μορφοποίηση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33EF592-C507-6AEF-886A-05EDCBDDEC7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ACEE40-CFCA-BA46-8801-D7F9C4676717}"/>
              </a:ext>
            </a:extLst>
          </p:cNvPr>
          <p:cNvSpPr txBox="1"/>
          <p:nvPr/>
        </p:nvSpPr>
        <p:spPr>
          <a:xfrm>
            <a:off x="405333" y="2121410"/>
            <a:ext cx="10168128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Λογική/φυσική μορφοποίηση κειμένου: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Λογική (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semantic): &lt;strong&gt;, &lt;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&gt;, &lt;mark&gt;, &lt;code&gt;, &lt;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kbd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&gt;, &lt;var&gt;, &lt;samp&gt;, &lt;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dfn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&gt;, &lt;address&gt;, &lt;sub&gt;, &lt;sup&gt;, &lt;del&gt;, &lt;ins&gt;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κ.ά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Φυσική: &lt;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b&gt;, &lt;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&gt;, &lt;u&gt; (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χρήση με φειδώ—προτιμάμε λογικές ετικέτες)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Χαρακτήρες διαφυγής (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entities)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Για εμφάνιση ειδικών χαρακτήρων: &amp;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lt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;, &amp;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gt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;, &amp;amp;, &amp;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quot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;,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κ.ά.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B482E8-97B3-203D-99BF-608BF30BE8F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221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F50BD-C922-A2CE-1188-7FACD5CF7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16E8D-B130-3BB4-FF79-47290F2B7A6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1936" y="0"/>
            <a:ext cx="10168128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στοιχείο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audio&gt;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F8FD438-E1B3-FE2D-922F-49DB304CCD2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72613C-6EAB-D937-5139-F2A022E2ED2B}"/>
              </a:ext>
            </a:extLst>
          </p:cNvPr>
          <p:cNvSpPr txBox="1"/>
          <p:nvPr/>
        </p:nvSpPr>
        <p:spPr>
          <a:xfrm>
            <a:off x="699623" y="1333134"/>
            <a:ext cx="10168128" cy="563231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στοιχείο &lt;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audio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χρησιμοποιείται για την ενσωμάτωση και αναπαραγωγή αρχείων ήχου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&lt;audio controls&gt;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&lt;source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src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="anthem.mp3" type="audio/mpeg"&gt;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&lt;source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src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="anthem.ogg" type="audio/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ogg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"&gt;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περιηγητής σας δεν υποστηρίζει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HTML5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ήχο.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audio&gt;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controls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προσθέτει τα κουμπιά αναπαραγωγής, παύσης και ρύθμισης έντασης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δεν υποστηρίζει MP3, προσπαθεί με OGG ή WAV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κείμενο ανάμεσα στα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tags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εμφανίζεται μόνο αν η αναπαραγωγή αποτύχει.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46C583-3641-98AA-F81B-CCA395CF21C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14844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2F9D41-AF2E-A6B4-F75C-672CB0C2C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56CB9-B0F9-9B00-FFB1-D6D626FAEF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1936" y="0"/>
            <a:ext cx="10168128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στοιχείο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audio&gt;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DAF16A4-1D13-1073-EE43-3E708D0502D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9706C2D-0D51-0044-0250-EB3B0BC47C5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71</a:t>
            </a:fld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746B8B2-D9DE-AE9D-75E2-85C55161FC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96641"/>
              </p:ext>
            </p:extLst>
          </p:nvPr>
        </p:nvGraphicFramePr>
        <p:xfrm>
          <a:off x="1011936" y="1138875"/>
          <a:ext cx="9696634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8317">
                  <a:extLst>
                    <a:ext uri="{9D8B030D-6E8A-4147-A177-3AD203B41FA5}">
                      <a16:colId xmlns:a16="http://schemas.microsoft.com/office/drawing/2014/main" val="2851208303"/>
                    </a:ext>
                  </a:extLst>
                </a:gridCol>
                <a:gridCol w="4848317">
                  <a:extLst>
                    <a:ext uri="{9D8B030D-6E8A-4147-A177-3AD203B41FA5}">
                      <a16:colId xmlns:a16="http://schemas.microsoft.com/office/drawing/2014/main" val="7540344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b="1" dirty="0"/>
                        <a:t>Χαρακτηριστικό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/>
                        <a:t>Περιγραφή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338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 New" panose="02070309020205020404" pitchFamily="49" charset="0"/>
                        </a:rPr>
                        <a:t>src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Ορίζει το αρχείο του βίντεο (αν δεν χρησιμοποιούνται </a:t>
                      </a:r>
                      <a:r>
                        <a:rPr lang="el-GR" dirty="0">
                          <a:latin typeface="Courier New" panose="02070309020205020404" pitchFamily="49" charset="0"/>
                        </a:rPr>
                        <a:t>&lt;</a:t>
                      </a:r>
                      <a:r>
                        <a:rPr lang="el-GR" dirty="0" err="1">
                          <a:latin typeface="Courier New" panose="02070309020205020404" pitchFamily="49" charset="0"/>
                        </a:rPr>
                        <a:t>source</a:t>
                      </a:r>
                      <a:r>
                        <a:rPr lang="el-GR" dirty="0">
                          <a:latin typeface="Courier New" panose="02070309020205020404" pitchFamily="49" charset="0"/>
                        </a:rPr>
                        <a:t>&gt;</a:t>
                      </a:r>
                      <a:r>
                        <a:rPr lang="el-GR" dirty="0"/>
                        <a:t>).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335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</a:rPr>
                        <a:t>controls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Εμφανίζει τα κουμπιά ελέγχου (</a:t>
                      </a:r>
                      <a:r>
                        <a:rPr lang="el-GR" dirty="0" err="1"/>
                        <a:t>play</a:t>
                      </a:r>
                      <a:r>
                        <a:rPr lang="el-GR" dirty="0"/>
                        <a:t>, </a:t>
                      </a:r>
                      <a:r>
                        <a:rPr lang="el-GR" dirty="0" err="1"/>
                        <a:t>pause</a:t>
                      </a:r>
                      <a:r>
                        <a:rPr lang="el-GR" dirty="0"/>
                        <a:t>, </a:t>
                      </a:r>
                      <a:r>
                        <a:rPr lang="el-GR" dirty="0" err="1"/>
                        <a:t>volume</a:t>
                      </a:r>
                      <a:r>
                        <a:rPr lang="el-GR" dirty="0"/>
                        <a:t>).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386475"/>
                  </a:ext>
                </a:extLst>
              </a:tr>
              <a:tr h="410426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</a:rPr>
                        <a:t>autoplay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Ξεκινά αυτόματα η αναπαραγωγή.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6871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</a:rPr>
                        <a:t>loop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Το βίντεο αναπαράγεται συνεχώς.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12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</a:rPr>
                        <a:t>muted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Εκκίνηση χωρίς ήχο.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122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</a:rPr>
                        <a:t>Preload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Καθορίζει αν θα φορτωθεί ο ήχος προκαταβολικά (</a:t>
                      </a:r>
                      <a:r>
                        <a:rPr lang="el-GR" dirty="0" err="1"/>
                        <a:t>none</a:t>
                      </a:r>
                      <a:r>
                        <a:rPr lang="el-GR" dirty="0"/>
                        <a:t>, </a:t>
                      </a:r>
                      <a:r>
                        <a:rPr lang="el-GR" dirty="0" err="1"/>
                        <a:t>metadata</a:t>
                      </a:r>
                      <a:r>
                        <a:rPr lang="el-GR" dirty="0"/>
                        <a:t>, </a:t>
                      </a:r>
                      <a:r>
                        <a:rPr lang="el-GR" dirty="0" err="1"/>
                        <a:t>auto</a:t>
                      </a:r>
                      <a:r>
                        <a:rPr lang="el-GR" dirty="0"/>
                        <a:t>).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497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652841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06E0C-A6AA-E698-7DD6-549A9D2CA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DE4C6-F830-F3A5-37D9-595A11B0D39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1936" y="0"/>
            <a:ext cx="10168128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στοιχείο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source&gt;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47E9A6F-8A65-527E-B6A8-1864F267C92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2FDC86-7573-9F42-FC96-C38CAED59502}"/>
              </a:ext>
            </a:extLst>
          </p:cNvPr>
          <p:cNvSpPr txBox="1"/>
          <p:nvPr/>
        </p:nvSpPr>
        <p:spPr>
          <a:xfrm>
            <a:off x="780709" y="2499544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buNone/>
            </a:pPr>
            <a:r>
              <a:rPr lang="el-GR" sz="2400" dirty="0"/>
              <a:t>Χρησιμοποιείται μέσα στα στοιχεία </a:t>
            </a:r>
            <a:r>
              <a:rPr lang="el-GR" sz="2400" dirty="0">
                <a:latin typeface="Courier New" panose="02070309020205020404" pitchFamily="49" charset="0"/>
              </a:rPr>
              <a:t>&lt;</a:t>
            </a:r>
            <a:r>
              <a:rPr lang="el-GR" sz="2400" dirty="0" err="1">
                <a:latin typeface="Courier New" panose="02070309020205020404" pitchFamily="49" charset="0"/>
              </a:rPr>
              <a:t>audio</a:t>
            </a:r>
            <a:r>
              <a:rPr lang="el-GR" sz="2400" dirty="0">
                <a:latin typeface="Courier New" panose="02070309020205020404" pitchFamily="49" charset="0"/>
              </a:rPr>
              <a:t>&gt;</a:t>
            </a:r>
            <a:r>
              <a:rPr lang="el-GR" sz="2400" dirty="0"/>
              <a:t> και </a:t>
            </a:r>
            <a:r>
              <a:rPr lang="el-GR" sz="2400" dirty="0">
                <a:latin typeface="Courier New" panose="02070309020205020404" pitchFamily="49" charset="0"/>
              </a:rPr>
              <a:t>&lt;</a:t>
            </a:r>
            <a:r>
              <a:rPr lang="el-GR" sz="2400" dirty="0" err="1">
                <a:latin typeface="Courier New" panose="02070309020205020404" pitchFamily="49" charset="0"/>
              </a:rPr>
              <a:t>video</a:t>
            </a:r>
            <a:r>
              <a:rPr lang="el-GR" sz="2400" dirty="0">
                <a:latin typeface="Courier New" panose="02070309020205020404" pitchFamily="49" charset="0"/>
              </a:rPr>
              <a:t>&gt;</a:t>
            </a:r>
            <a:r>
              <a:rPr lang="el-GR" sz="2400" dirty="0"/>
              <a:t> για να δηλώσει πολλαπλές πηγές.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&lt;video controls&gt;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&lt;source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src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="movie.mp4" type="video/mp4"&gt;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&lt;source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src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="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movie.webm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 type="video/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webm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"&gt;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&lt;source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src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="movie.ogg" type="video/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ogg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"&gt;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&lt;/video&gt;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επιλέγει αυτόματα την πρώτη μορφή που υποστηρίζει.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2C86831-41B4-75D8-5083-37B572F8E4B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645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6BB1A-D699-497E-0A96-DC68312EF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D1C06-EE82-6BCA-3943-C1BC3B1EFCD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Body: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επικεφαλίδες &amp; βασική μορφοποίηση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58CE635-E652-BE72-87F6-B136928A9D6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A8B28A-EF02-F5E9-4188-5D87B13ED0AC}"/>
              </a:ext>
            </a:extLst>
          </p:cNvPr>
          <p:cNvSpPr txBox="1"/>
          <p:nvPr/>
        </p:nvSpPr>
        <p:spPr>
          <a:xfrm>
            <a:off x="405333" y="2121410"/>
            <a:ext cx="10168128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Λίστες: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Μη αριθμημένη: &lt;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ul&gt;&lt;li&gt;...&lt;/li&gt;&lt;/ul&gt;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Αριθμημένη: &lt;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&gt;&lt;li&gt;...&lt;/li&gt;&lt;/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type, start, reversed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Λίστα ορισμών: &lt;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dl&gt;&lt;dt&gt;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Όρος&lt;/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dt&gt;&lt;dd&gt;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Ορισμός&lt;/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dd&gt;&lt;/dl&gt;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Επιτρέπεται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εμφώλευση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nested lists)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A6C592-3FD0-27AD-D75D-F41B2F2803C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5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3875F-D748-3120-6E84-BE829C90B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C94F5-854D-DC65-FEA0-8D76938C18A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Σύνδεσμοι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linking)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1305B31-524E-0415-6D90-6340F38828D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B866D9-1D38-DB18-20BD-71AD5622A886}"/>
              </a:ext>
            </a:extLst>
          </p:cNvPr>
          <p:cNvSpPr txBox="1"/>
          <p:nvPr/>
        </p:nvSpPr>
        <p:spPr>
          <a:xfrm>
            <a:off x="405333" y="2121410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&lt;a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="https://www.uowm.gr" target="_blank"&gt;UOWM&lt;/a&gt;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Σχετικά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Απόλυτα μονοπάτια: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departments/info.html vs https://mysite.gr/info.html.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Σελιδοδείκτες/άγκυρες: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Στόχος: 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h2 id="PLH"&gt;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Τμήμα Πληροφορικής&lt;/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h2&gt;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Σύνδεση: 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main.html#PLH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Μετάβαση&lt;/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9B11CC-7B9F-B625-30C9-503525082CF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656919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30786</TotalTime>
  <Words>5046</Words>
  <Application>Microsoft Office PowerPoint</Application>
  <PresentationFormat>Widescreen</PresentationFormat>
  <Paragraphs>1091</Paragraphs>
  <Slides>72</Slides>
  <Notes>72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9" baseType="lpstr">
      <vt:lpstr>Arial</vt:lpstr>
      <vt:lpstr>Avenir Next LT Pro</vt:lpstr>
      <vt:lpstr>Calibri</vt:lpstr>
      <vt:lpstr>Courier New</vt:lpstr>
      <vt:lpstr>Times New Roman</vt:lpstr>
      <vt:lpstr>Wingdings</vt:lpstr>
      <vt:lpstr>AccentBoxVTI</vt:lpstr>
      <vt:lpstr>Μάθημα 5ο: HTML</vt:lpstr>
      <vt:lpstr>HTML</vt:lpstr>
      <vt:lpstr>Βασική δομή εγγράφου</vt:lpstr>
      <vt:lpstr>Ετικέτες (tags) &amp; περιεχόμενο</vt:lpstr>
      <vt:lpstr>Head: βασικές ετικέτες</vt:lpstr>
      <vt:lpstr>Body: επικεφαλίδες &amp; βασική μορφοποίηση</vt:lpstr>
      <vt:lpstr>Body: επικεφαλίδες &amp; βασική μορφοποίηση</vt:lpstr>
      <vt:lpstr>Body: επικεφαλίδες &amp; βασική μορφοποίηση</vt:lpstr>
      <vt:lpstr>Σύνδεσμοι (linking)</vt:lpstr>
      <vt:lpstr>Σύνδεσμοι (linking)</vt:lpstr>
      <vt:lpstr>Image maps</vt:lpstr>
      <vt:lpstr>Πίνακες</vt:lpstr>
      <vt:lpstr>Συχνά λάθη</vt:lpstr>
      <vt:lpstr>Διαμόρφωση ιστοσελίδας</vt:lpstr>
      <vt:lpstr>Οργάνωση ιστοσελίδας με &lt;div&gt; , &lt;span&gt;</vt:lpstr>
      <vt:lpstr>Οργάνωση ιστοσελίδας με &lt;div&gt; , &lt;span&gt; ιστοσελίδας</vt:lpstr>
      <vt:lpstr>Σημασιολογικά σχεδιαστικά στοιχεία HTML5</vt:lpstr>
      <vt:lpstr>Σημασιολογικά σχεδιαστικά στοιχεία HTML5</vt:lpstr>
      <vt:lpstr>Σημασιολογικά σχεδιαστικά στοιχεία HTML5</vt:lpstr>
      <vt:lpstr>Σημασιολογικά σχεδιαστικά στοιχεία HTML5</vt:lpstr>
      <vt:lpstr>Σημασιολογικά σχεδιαστικά στοιχεία HTML5</vt:lpstr>
      <vt:lpstr>Σημασιολογικά σχεδιαστικά στοιχεία HTML5</vt:lpstr>
      <vt:lpstr>Σημασιολογικά σχεδιαστικά στοιχεία HTML5</vt:lpstr>
      <vt:lpstr>Σημασιολογικά σχεδιαστικά στοιχεία HTML5</vt:lpstr>
      <vt:lpstr>Πλαίσια (Frames)</vt:lpstr>
      <vt:lpstr>Φόρμες συμπλήρωσης </vt:lpstr>
      <vt:lpstr>Φόρμες συμπλήρωσης </vt:lpstr>
      <vt:lpstr>Φόρμες συμπλήρωσης </vt:lpstr>
      <vt:lpstr>Φόρμες συμπλήρωσης </vt:lpstr>
      <vt:lpstr>Φόρμες συμπλήρωσης </vt:lpstr>
      <vt:lpstr>Φόρμες συμπλήρωσης</vt:lpstr>
      <vt:lpstr>Φόρμες συμπλήρωσης</vt:lpstr>
      <vt:lpstr>Φόρμες συμπλήρωσης</vt:lpstr>
      <vt:lpstr>Εισαγωγή πεδίου για συμπλήρωση κειμένου</vt:lpstr>
      <vt:lpstr>&lt; textarea&gt;</vt:lpstr>
      <vt:lpstr>&lt; textarea&gt;</vt:lpstr>
      <vt:lpstr>&lt;select&gt;</vt:lpstr>
      <vt:lpstr>&lt; select&gt;</vt:lpstr>
      <vt:lpstr>&lt;option&gt;</vt:lpstr>
      <vt:lpstr>Ομαδοποίηση διαθέσιμων επιλογών</vt:lpstr>
      <vt:lpstr>Δημιουργία πεδίων συλλογής δεδομένων</vt:lpstr>
      <vt:lpstr>Τιμές &lt;type&gt; - text</vt:lpstr>
      <vt:lpstr>Τιμές &lt;type&gt; - password</vt:lpstr>
      <vt:lpstr>Τιμές &lt;type&gt; - checkbox</vt:lpstr>
      <vt:lpstr>Τιμές &lt;type&gt; - radio</vt:lpstr>
      <vt:lpstr>Τιμές &lt;type&gt; - reset</vt:lpstr>
      <vt:lpstr>Τιμές &lt;type&gt; - submit</vt:lpstr>
      <vt:lpstr>Τιμές &lt;type&gt; - button</vt:lpstr>
      <vt:lpstr>Τιμές &lt;type&gt; - hidden</vt:lpstr>
      <vt:lpstr>Τιμές &lt;type&gt; - file</vt:lpstr>
      <vt:lpstr>Τιμές &lt;type&gt; - image</vt:lpstr>
      <vt:lpstr>Τιμές &lt;type&gt; - search</vt:lpstr>
      <vt:lpstr>Τιμές &lt;type&gt; - tel</vt:lpstr>
      <vt:lpstr>Τιμές &lt;type&gt; - url</vt:lpstr>
      <vt:lpstr>Τιμές &lt;type&gt; - email</vt:lpstr>
      <vt:lpstr>Τιμές &lt;type&gt; - color</vt:lpstr>
      <vt:lpstr>Τιμές &lt;type&gt; - date,time, datetime-local,month,week</vt:lpstr>
      <vt:lpstr>Τιμές &lt;type&gt; - range</vt:lpstr>
      <vt:lpstr>Δημιουργία κουμπιού</vt:lpstr>
      <vt:lpstr>Δημιουργία κουμπιού</vt:lpstr>
      <vt:lpstr>Επιγραφή/ταμπέλα</vt:lpstr>
      <vt:lpstr>Ομαδοποίηση στοιχείων</vt:lpstr>
      <vt:lpstr>Υπόμνημα – Λίστα προκαθορισμένων επιλογών</vt:lpstr>
      <vt:lpstr>Δημιουργία πεδίου ζεύγους κλειδιών</vt:lpstr>
      <vt:lpstr>Πεδίο αποτελεσμάτων</vt:lpstr>
      <vt:lpstr>ΠΟΛΥΜΕΣΑ</vt:lpstr>
      <vt:lpstr>ΠΟΛΥΜΕΣΑ</vt:lpstr>
      <vt:lpstr>Το στοιχείο &lt;video&gt;</vt:lpstr>
      <vt:lpstr>Το στοιχείο &lt;video&gt;</vt:lpstr>
      <vt:lpstr>Το στοιχείο &lt;audio&gt;</vt:lpstr>
      <vt:lpstr>Το στοιχείο &lt;audio&gt;</vt:lpstr>
      <vt:lpstr>Το στοιχείο &lt;source&gt;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Compact Ground Bounce Sensors for SoC Energy Harvesting Applications  K. Moustakas*, T. Noulis**, S. Siskos**   *   Paul Scherrer Institute, PSI CH, Forschungsstrasse 111, 5232 Villigen, Switzerland konstantinos.moustakas@psi.ch ** Electronics Lab., Physics Dept., Aristotle University of Thessaloniki, 54124, Greece, tnoul@physics.auth.gr siskos@physics.auth.gr</dc:title>
  <dc:creator>Thomas Noulis</dc:creator>
  <cp:lastModifiedBy>Vassilis Rekkas</cp:lastModifiedBy>
  <cp:revision>571</cp:revision>
  <dcterms:created xsi:type="dcterms:W3CDTF">2022-05-30T06:21:55Z</dcterms:created>
  <dcterms:modified xsi:type="dcterms:W3CDTF">2025-10-30T13:57:26Z</dcterms:modified>
</cp:coreProperties>
</file>