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6"/>
  </p:notesMasterIdLst>
  <p:sldIdLst>
    <p:sldId id="256" r:id="rId2"/>
    <p:sldId id="847" r:id="rId3"/>
    <p:sldId id="1119" r:id="rId4"/>
    <p:sldId id="1120" r:id="rId5"/>
    <p:sldId id="1123" r:id="rId6"/>
    <p:sldId id="957" r:id="rId7"/>
    <p:sldId id="1125" r:id="rId8"/>
    <p:sldId id="1124" r:id="rId9"/>
    <p:sldId id="1047" r:id="rId10"/>
    <p:sldId id="1121" r:id="rId11"/>
    <p:sldId id="1126" r:id="rId12"/>
    <p:sldId id="1122" r:id="rId13"/>
    <p:sldId id="1043" r:id="rId14"/>
    <p:sldId id="1127" r:id="rId15"/>
    <p:sldId id="1048" r:id="rId16"/>
    <p:sldId id="1049" r:id="rId17"/>
    <p:sldId id="1050" r:id="rId18"/>
    <p:sldId id="1051" r:id="rId19"/>
    <p:sldId id="1129" r:id="rId20"/>
    <p:sldId id="1130" r:id="rId21"/>
    <p:sldId id="1131" r:id="rId22"/>
    <p:sldId id="1132" r:id="rId23"/>
    <p:sldId id="1134" r:id="rId24"/>
    <p:sldId id="1133" r:id="rId25"/>
    <p:sldId id="1135" r:id="rId26"/>
    <p:sldId id="1136" r:id="rId27"/>
    <p:sldId id="1128" r:id="rId28"/>
    <p:sldId id="1137" r:id="rId29"/>
    <p:sldId id="1138" r:id="rId30"/>
    <p:sldId id="1139" r:id="rId31"/>
    <p:sldId id="1140" r:id="rId32"/>
    <p:sldId id="1052" r:id="rId33"/>
    <p:sldId id="1142" r:id="rId34"/>
    <p:sldId id="1141" r:id="rId35"/>
    <p:sldId id="1053" r:id="rId36"/>
    <p:sldId id="1054" r:id="rId37"/>
    <p:sldId id="1143" r:id="rId38"/>
    <p:sldId id="1144" r:id="rId39"/>
    <p:sldId id="1146" r:id="rId40"/>
    <p:sldId id="1145" r:id="rId41"/>
    <p:sldId id="1147" r:id="rId42"/>
    <p:sldId id="1148" r:id="rId43"/>
    <p:sldId id="1150" r:id="rId44"/>
    <p:sldId id="1149" r:id="rId45"/>
    <p:sldId id="1151" r:id="rId46"/>
    <p:sldId id="1152" r:id="rId47"/>
    <p:sldId id="1153" r:id="rId48"/>
    <p:sldId id="1154" r:id="rId49"/>
    <p:sldId id="1155" r:id="rId50"/>
    <p:sldId id="1156" r:id="rId51"/>
    <p:sldId id="1157" r:id="rId52"/>
    <p:sldId id="1158" r:id="rId53"/>
    <p:sldId id="1159" r:id="rId54"/>
    <p:sldId id="1160" r:id="rId55"/>
    <p:sldId id="1161" r:id="rId56"/>
    <p:sldId id="1162" r:id="rId57"/>
    <p:sldId id="1163" r:id="rId58"/>
    <p:sldId id="1164" r:id="rId59"/>
    <p:sldId id="1165" r:id="rId60"/>
    <p:sldId id="1167" r:id="rId61"/>
    <p:sldId id="1168" r:id="rId62"/>
    <p:sldId id="1169" r:id="rId63"/>
    <p:sldId id="1170" r:id="rId64"/>
    <p:sldId id="1171" r:id="rId65"/>
    <p:sldId id="1172" r:id="rId66"/>
    <p:sldId id="1173" r:id="rId67"/>
    <p:sldId id="1174" r:id="rId68"/>
    <p:sldId id="1175" r:id="rId69"/>
    <p:sldId id="1176" r:id="rId70"/>
    <p:sldId id="1177" r:id="rId71"/>
    <p:sldId id="1178" r:id="rId72"/>
    <p:sldId id="1179" r:id="rId73"/>
    <p:sldId id="1180" r:id="rId74"/>
    <p:sldId id="1181" r:id="rId75"/>
    <p:sldId id="1182" r:id="rId76"/>
    <p:sldId id="1183" r:id="rId77"/>
    <p:sldId id="1184" r:id="rId78"/>
    <p:sldId id="1185" r:id="rId79"/>
    <p:sldId id="1186" r:id="rId80"/>
    <p:sldId id="1187" r:id="rId81"/>
    <p:sldId id="1188" r:id="rId82"/>
    <p:sldId id="1189" r:id="rId83"/>
    <p:sldId id="1190" r:id="rId84"/>
    <p:sldId id="1191" r:id="rId8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C0F1A96-5047-4A3B-A39E-9E6675A2914A}">
          <p14:sldIdLst>
            <p14:sldId id="256"/>
            <p14:sldId id="847"/>
            <p14:sldId id="1119"/>
            <p14:sldId id="1120"/>
            <p14:sldId id="1123"/>
            <p14:sldId id="957"/>
            <p14:sldId id="1125"/>
            <p14:sldId id="1124"/>
            <p14:sldId id="1047"/>
            <p14:sldId id="1121"/>
            <p14:sldId id="1126"/>
            <p14:sldId id="1122"/>
            <p14:sldId id="1043"/>
            <p14:sldId id="1127"/>
            <p14:sldId id="1048"/>
            <p14:sldId id="1049"/>
            <p14:sldId id="1050"/>
            <p14:sldId id="1051"/>
            <p14:sldId id="1129"/>
            <p14:sldId id="1130"/>
            <p14:sldId id="1131"/>
            <p14:sldId id="1132"/>
            <p14:sldId id="1134"/>
            <p14:sldId id="1133"/>
            <p14:sldId id="1135"/>
            <p14:sldId id="1136"/>
            <p14:sldId id="1128"/>
            <p14:sldId id="1137"/>
            <p14:sldId id="1138"/>
            <p14:sldId id="1139"/>
            <p14:sldId id="1140"/>
            <p14:sldId id="1052"/>
            <p14:sldId id="1142"/>
            <p14:sldId id="1141"/>
            <p14:sldId id="1053"/>
            <p14:sldId id="1054"/>
            <p14:sldId id="1143"/>
            <p14:sldId id="1144"/>
            <p14:sldId id="1146"/>
            <p14:sldId id="1145"/>
            <p14:sldId id="1147"/>
            <p14:sldId id="1148"/>
            <p14:sldId id="1150"/>
            <p14:sldId id="1149"/>
            <p14:sldId id="1151"/>
            <p14:sldId id="1152"/>
            <p14:sldId id="1153"/>
            <p14:sldId id="1154"/>
            <p14:sldId id="1155"/>
            <p14:sldId id="1156"/>
            <p14:sldId id="1157"/>
            <p14:sldId id="1158"/>
            <p14:sldId id="1159"/>
            <p14:sldId id="1160"/>
            <p14:sldId id="1161"/>
            <p14:sldId id="1162"/>
            <p14:sldId id="1163"/>
            <p14:sldId id="1164"/>
            <p14:sldId id="1165"/>
            <p14:sldId id="1167"/>
            <p14:sldId id="1168"/>
            <p14:sldId id="1169"/>
            <p14:sldId id="1170"/>
            <p14:sldId id="1171"/>
            <p14:sldId id="1172"/>
            <p14:sldId id="1173"/>
            <p14:sldId id="1174"/>
            <p14:sldId id="1175"/>
            <p14:sldId id="1176"/>
            <p14:sldId id="1177"/>
            <p14:sldId id="1178"/>
            <p14:sldId id="1179"/>
            <p14:sldId id="1180"/>
            <p14:sldId id="1181"/>
            <p14:sldId id="1182"/>
            <p14:sldId id="1183"/>
            <p14:sldId id="1184"/>
            <p14:sldId id="1185"/>
            <p14:sldId id="1186"/>
            <p14:sldId id="1187"/>
            <p14:sldId id="1188"/>
            <p14:sldId id="1189"/>
            <p14:sldId id="1190"/>
            <p14:sldId id="1191"/>
          </p14:sldIdLst>
        </p14:section>
        <p14:section name="Intro" id="{8303F7AB-1526-424E-AC2C-AF8A2B32908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6531165-10DF-40D1-0F9B-68BEB71B51BE}" name="Vasiliki Gogolou" initials="VG" userId="d6a3272bdf97ba99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0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75" autoAdjust="0"/>
    <p:restoredTop sz="88499" autoAdjust="0"/>
  </p:normalViewPr>
  <p:slideViewPr>
    <p:cSldViewPr snapToGrid="0">
      <p:cViewPr varScale="1">
        <p:scale>
          <a:sx n="73" d="100"/>
          <a:sy n="73" d="100"/>
        </p:scale>
        <p:origin x="1306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theme" Target="theme/theme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tableStyles" Target="tableStyles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viewProps" Target="viewProps.xml"/><Relationship Id="rId91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presProps" Target="pres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AD9D872-01C4-5FDD-8FFE-7683AB6C6538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A33A1D-7A35-5DC1-2B9D-CCE575C797D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510C6F0-C34D-464E-98B1-5C36EBBC21CF}" type="datetime1">
              <a:rPr lang="en-US"/>
              <a:pPr lvl="0"/>
              <a:t>10/22/2025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43D0808-E863-7483-F442-09B8011CCD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64E9F92-1D8B-CFFD-E869-5D876F518C73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74BCC4-60EC-C46A-99D2-E9A605DE6566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82B36D-0015-8580-4D0B-FB3610FE7AC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7B97F8BC-BE0B-47A3-A186-8E67B239FF6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577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704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5D9DAC-03EA-055F-E98F-34F47C8C6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5A07AFE-D417-C69D-25A7-9364E34825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7439C4-16F8-DB86-644B-790766E275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2A656E-935F-483B-6BB6-523924A162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425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09521D-1DDD-D70E-DEFA-80FC38E0CF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19D92B-BC54-F278-D6E9-8415358D48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FF7B32-EADF-02FD-FA2B-B2AE80A909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0A64AE-A36A-6182-1489-03B6E85317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3326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EB164-E609-4DF8-1E5B-7A0AD1CD7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1A95BB-52BE-BC5F-7C4E-21267B824E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4E992E-41FC-FB9B-BA1A-DB1995E403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349620-B861-16C5-26CA-6DA1C30DEB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4115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ADD52-7792-5264-55EF-902DD8041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E86D18-8A97-6DCE-25DB-5E4E6B18E6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25F5F8-D56A-4ED6-D10C-A6EC1C12A2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164C6-2D83-C5EA-CE9E-A4A0741ECB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4813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B19658-CA67-E0BE-1DA4-F9E129262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8395F9A-4BA7-4E7F-D84C-383C50CB36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0A20D1-C82D-53BF-1D0E-0741A346CA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0757B2-5D07-D13F-52F1-863247BBA4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5022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BB6835-66E5-9A5A-BEDC-6D5017A50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ED6347-D443-62D8-0662-76647A9F1D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79DB8CF-2FC6-DF76-F0C8-B1368FFC95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74C0B8-4228-DCCB-A18A-9D7A032ED6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5171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49ABF8-0FB3-F5D8-9728-18B916A561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CBCAD0-C095-F524-B064-EA58CA24E1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4CDE99-D7D8-4E24-BE78-FA310CAB00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3B4D33-B5AE-BB9A-4D45-D21D0194D8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7076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44D840-A8A3-5022-4669-F27615380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3963EB-4A6A-54FB-F353-0A90AF1717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D3F21A-6837-C9FC-02EF-8907421740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5F5F12-9D10-7C5C-275D-182B61F0EC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7372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8F8CCA-6589-896F-7994-3B068DAF1D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7844CB-9A98-0455-8C80-B2A31209A1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174690-93BB-DC01-CBF7-30C1E2387E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846F21-A567-0DAA-14C8-75862DA31B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2207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73B93-443A-8FF5-3090-5DEF5BE076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775C17-BFE6-2EF2-33E2-2756C65B0D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4E05A7-2CC6-A75E-AFCF-3CB3CD6137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7A5E9F-349D-7C42-141D-9A388937F7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662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DC976F-D877-F3DF-536D-10A1E90D1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9051A7-9D33-8870-BD5B-19FFDE96D9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3DCC3D-1007-06AA-10B7-2664B2A4CB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80F922-B7D3-76EF-6818-14EBE1E080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4827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47459-B194-BE7B-703F-D66707A83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201B5B-89D6-35BB-92B5-ED48F75D4B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255503-AEA0-8973-A6AF-83D094F56B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7A6FA7-9EC9-2FA1-AE2A-446C8BFF1D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0648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6423EE-D3CB-7BD6-381F-B489A27A7C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1DCB17-B4DE-0453-A132-8F5EEA5006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F802B2-8571-73CF-39F9-E44F12B7BE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89561D-F1A5-A9AA-050B-B367C536F3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0349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F875EF-2392-F428-84FA-5F2609B62D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3D4E14-534B-9E91-61C6-2442B9FCF1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A22318-21CA-A525-2D4A-A483D7740D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6384C4-6D03-7BFC-45F5-4EB661709C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7415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0B1EB-C0E8-4DD5-41FD-5A3B2C0C8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7D8EDD-5402-634C-E71A-BAA4761863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8A20CF-9A7E-9823-30EC-97A0CDCC53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8EFF6E-AC31-3C51-7CD3-1F84CDCC0C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135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BB44A0-F1E2-EB29-E70C-79E9E65E9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501100-F43F-C4A2-C59A-23B6821779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62135F-63A9-1284-8E1B-FE526C1D9B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6D2678-E0F9-F091-77E8-A236B2EAB6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6323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65D8B6-20A2-13BF-0C97-63DF762BF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D65C4E-0AD7-0190-1053-279C7D942C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B9DECB-4E5F-F520-CBC7-99246121C4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963DE2-C9F7-9FAD-32F0-41BACD2E14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22656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00ABE5-D654-6617-F98E-951CE69CF7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73DD35-A131-8A00-7891-501DC1FB6B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DB75F2-31FF-26DE-E246-8728734303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58BB24-B171-EBBF-768E-305947FD97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48364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23CCA0-73DA-997E-1970-C8123F0128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68E8AF-6AF9-6D4C-14EE-D738DA8E1E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13DC6C-231D-9E54-1970-C7A20E8CE0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3BA3A9-EC54-A415-7DF4-68C385CF43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61256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35BC1-A84E-2C6A-9EAD-7E6916FF83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FED202-02A2-0A1A-B4EF-A40E1EAE6E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0268D9-A572-9A8A-0358-7668038AFE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6CC0B7-1018-7F35-84D4-C2791A3FAE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76885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C7BC4-6B1B-5A38-FDD1-38B44F544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58CEB5-BB45-B243-D932-C3CF51ABD9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8DE87B-4A4B-D3D5-CF49-C5FE5D977B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06609D-03E6-46DE-2A61-6835C73737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921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01998A-5350-8753-70C4-BEE89E82A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B3CFAF-B533-571B-4C08-31AEEA85F4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EB4D47-017E-5569-9B99-645DADEBF5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0CE924-B801-18AB-71BF-4F9DD95C8C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926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F376C0-4C36-025C-56A1-75EBCE29B8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AE37A9-3EA9-4409-89D3-EABD99300B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382EAA-64BA-9418-E319-796A5ED31D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1224D2-FA7B-47B5-FD90-7D47DFE631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16112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D2112A-CAA0-9FCF-FDD1-C60ADD027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55707F-F9C9-9F1C-013A-15F7710DF0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EF2A0E-76F6-9FEE-0A26-F8CAC0A475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F3DC86-2162-0BAC-1028-719399EC47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19559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0F9AD6-D97E-D3E3-67DC-95E6C8364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293F3D-6CA7-A1A2-12FE-D9B9980B2A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DDC973-2BFE-A4C7-0FB0-ADCE2447F0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7E42F2-9352-6DA2-9A9C-D37CB66E8A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9156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4BF89C-BA68-5C8A-3A86-676FD4EDC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EB72F5-3314-596C-5658-013684F35D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1E25FB9-D784-98BE-89CB-C3CB3A6385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276F49-DCD1-973A-B351-4184BEB9A2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45549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E44123-7F56-0A27-3C31-C517A37CF7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40A013-3B95-C189-4F0A-27933E4EB0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151671-FD78-FCC5-CC31-865AF945D8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4F73E2-F0E2-BB35-F303-F463BF232A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13200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38A9E-6A3E-CB0C-26F0-60C2B8054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486B7C-0EFC-2014-90BE-9E87B56476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221D95-C849-F970-A9B1-9295CDBD29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536562-2CF6-CD8E-DD64-1DBB44D08F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01006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12FD3-42B5-8EDC-21DE-1A959F882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DE416C-9C98-455F-111D-3D3F31EAF3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027AB5-399B-9A42-0553-2DD46D0D45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079EB7-A978-EE83-F4E5-C3EB437763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42273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C8C80-FA71-5642-0509-9FEBEEA836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F5FF4E-753B-6A59-A3F4-544D89701F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C9ABA5-F534-C95C-771A-7A00A60340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E08CCC-D4D9-228E-E4F0-D9FCE9976F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74803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89F90-57F9-35DB-B03F-80326FDD01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430C15-B829-C64F-62DE-5EC9893232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BD432E-979E-5F33-B194-AB78FDDA4D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40F02A-69A4-E2CF-2A92-A6B0C86901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8896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B5803-49DD-9B44-6202-EE179057B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7FFD2E-182B-5B55-D2A3-210F9235FB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F755F0-F0E9-6870-C147-27BAB34823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88155-0D5F-4A62-D99D-42BD27F280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295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C0A3-EAA7-23B4-B6CB-3412099A8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EFB087-85C1-B568-B10D-377C9E90DB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C4E982-8141-D812-7A61-177892DE08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7CDF89-51F3-208E-2608-9CB4C35B06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9191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5674B-0238-DBA8-A2BB-FC1266AFF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7E5558-F0E3-2611-F8D4-2337E4CD47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698386-23D4-4D72-1415-483C23C452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E0FAF5-2AF5-2F0A-F974-D0A84C1D8F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04432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8CF73A-1B49-78F4-939D-0F5EDBC61F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416C0C-36DF-7833-78BB-45484DB6D9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B55D55-58F5-F568-5CE4-0A6D189E5F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FD5E8A-D0DE-1631-149D-81305E2AC8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2521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88A730-5DC8-51AD-6135-B05764F975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B75D00-4CFF-2FE3-8007-14E2683DA2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1EC9A7-FDD1-91FC-C87D-86D074442B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15AF10-AAD5-3A0C-E094-5AC191C583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14418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4BF65F-71D7-1DE4-4829-0943EF1223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39B404-F9D7-1AEC-8B43-50E3B88CE5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9177CC-3F5A-3B9E-9FF4-CF9A2A1F4C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A3B121-3314-13A6-5F0E-EC3CA3295B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36003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F17BCC-D25F-DF2E-C29A-CCA709A740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7DA62F-C5A0-46B7-13A7-F38D6907C7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CEA84E-05C5-A538-CC64-F3B2F4F6FB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71D079-64D4-0FB1-4D20-5863AC25D7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38494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F0AAB3-3EF7-EFE5-ED24-277FE79613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0B2A31-3E5D-ADB8-F307-D5C93CDB7B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A97A5F-2E79-DA21-C775-84BE51D8E4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DE514F-EB26-5C8D-8776-219813C749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85716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2C6A30-F7CD-55C4-7160-C446DEF315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0234155-EE2C-7C6B-D309-4F0D6CA5C9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7347E3-B9F2-420A-DDE0-DAF6DDA367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61236D-F35F-5D82-B3BD-15EEF3A7B0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7261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1C0FDD-E614-4EA1-996E-CFDD091B0D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9117AE-23AA-6AFE-6968-2A130A8DA2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D2F7E7-49DE-55A4-8718-DD7A4CB434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49C901-0C6B-C358-2FE4-DF1E3163FA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27512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035495-220A-C70B-0D11-39A047340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75C55A-0856-3A6E-4E42-2ED9B1E93F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286FA5F-2950-413E-4E29-B917742A64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5E1965-83DB-908E-1BC3-59AF78280F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09181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C1155-B4D4-EBF9-4376-57626B6D9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A72DB7-98DC-C40B-2E9F-9ED121247D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911928-8FF0-436D-C39A-1BC30462C0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669215-0EFE-795B-38FE-AD1813359C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510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180085-09ED-5394-8E57-75CF129DC3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697F64-44EF-94F0-79FB-7EF912E7D5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4F38E5-7650-C403-EC14-19C9A922A0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D179C7-51E2-0862-084D-9243381512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026830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755904-F2D2-8DF4-1A12-6E1DEFE930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0BB791-6D14-8125-1923-5B450E2B5A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050FB9-7DDC-5A42-C84B-705C683399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7C1C84-A706-3B7E-F8C1-49EDB6A6B0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63942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D73517-22AB-4EC7-5DA8-34F95B1C7E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58CC89-E2C5-F6E2-4155-9881D79677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364C3E-4BA9-CE55-C30E-E03C2A9952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F29101-E157-2BD8-47CC-0FD9EB95D0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21968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5F3101-418F-C8E1-02BB-E55F9C647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24D96C-B53F-566F-754C-007C948A73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15D71D-AF02-85D8-6421-2A1EE72A3F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15D20B-84D3-1594-5FB2-873CD7A2BE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9002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6B5F6-F898-2835-67AE-BB91A1E8CC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E8634C-FDBB-92B3-D33E-3EFE6995C1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FDF262-A7C9-7F01-2CAE-01808A1B10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65EF05-F64A-CAF4-7662-976A35D279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97723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F4E315-D4EB-7112-19ED-B95431C0C5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1C3DB9-642A-BD1B-E0EB-D74FCBDBB4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EE5198-88BF-39A6-D7B5-F4A5B7277D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C012D8-9D37-D9A9-F69A-609CD688DE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419075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3F3B7-5D6C-5220-1ADB-87ACE300AD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18178D-2CF0-B71C-627D-C9AAE81E9C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324AF9-8220-A67C-C46B-5E0ACBFDB0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22D90D-1AD9-F748-7207-340EB644C3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34347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5E86D4-EFC9-99B2-F279-1AC014322D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BD2EEFF-65D6-871F-B53F-2DA4ADCF55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3B691A-FE46-EB02-D60C-1DF5E8BD7D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1DFA01-ACE3-5A76-A0CD-AB38D4EDFB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575323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1CBE55-2AC4-C0D1-4671-CECEE29284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AC2AF5-6C54-D000-485A-CAF241B7D2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98C4C9-6FE6-14D5-9B4C-F88C3BD9E2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68856E-3104-FA1B-CD1F-6873D81D70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84065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7CC00A-2A34-8AE6-8116-1A6EA8C41A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476FEF-855A-8DD6-8608-EE9A371E61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7E61E2-4015-CC37-8E12-7C6CB13F85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14B0FC-D6BB-D011-0056-3BC0BA72AA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6438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D6D194-419A-C24B-42F9-B52271BD1A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934FAA6-61FC-A8AC-076F-546985B75C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1164DB-12A0-10D9-2844-E49A6C63E4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E5508F-A542-7C82-63A9-3A93EE73C2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4419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7EBFD4-28DB-8050-366E-18E2BE9C4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37EF78-F070-024F-B173-3B0B707D99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CA6A23-8130-C76D-6121-2F938DCE28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518FA0-4AAF-ADE0-C5D3-DE5443EBB5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917330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610F08-406B-7EAF-430C-148B895D9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6880F9-DB0D-599F-FDFF-C116949343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584354-D075-AFB7-EAC3-CB9C117505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FF53AB-0ABA-ED40-2CCB-5A0F69053E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966334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3E2F4F-18AD-3292-4B43-2E9EEEBA7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48610F-2E02-13C1-EB40-F1F3749E75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5161A8-652B-D1E9-A001-96A895F9E1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59D9B2-5CC4-4C87-8D05-E0197F490C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737613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5F9D6E-9C1F-2CCD-249A-94662C5B0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8927D5-BE4F-12AA-4DDA-A1654CACA8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31B77F-A32B-A16A-D29A-66AAA9AB6E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D55142-B94A-4803-A770-D40F9F4440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586732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68DCC5-18EF-64B2-1205-3304BF9AE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214158-827D-4B9B-6BBA-0B0A3FC20F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C966BE-200B-7D55-EAA0-679AEEA86E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FD4A90-2C87-B05B-6C2B-13A6F1D7B4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1072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F0A781-0F57-3616-2F2F-A695CFB274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2823C0-B122-348C-DEDC-0DC7E15C8C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3D0A13-E721-545D-ABCC-EC5DE1016D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EE2EB2-C0D0-6B0A-768A-539DF35159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826375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F34C41-AD08-FDEB-6887-6886E28C14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89DBF4-EE2B-B3A3-B65F-EDA33B24EA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721678-C962-4BD6-3AB7-94A0D928E4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44A893-F17A-E99C-F5D1-A9474F22BC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705575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567A48-6D51-A6AD-2E22-C324E3148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C9CBB6-7CB8-8306-C793-AADA06757D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118F0A-4BAA-E9C9-F715-BDF8DE1B51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32F56B-C8BE-CC49-69B2-1B488C4380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246757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1212E1-0A47-8676-A984-35AAEAF43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1EA0AD-551A-6F56-AE08-339BB7DA12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93A8DA-CA4C-CE56-C0DC-BE4EB8536D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AFECB6-0DAD-052E-37A2-05447686C9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36911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F9C07E-E90E-DE73-E3F7-ADC7D659F3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14264F-5DA5-1958-5E46-9BE2B35896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0E7714-AD38-BCED-4892-BFBBC63AC6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995A17-B53D-5341-752C-AAC943650E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48785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C5D4C6-1335-8147-7AFB-D2B0F751B8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6AE82F-4077-2619-D6D7-527CC5FC38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3B132D-22E3-6428-31C4-29DEFD089B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D2D335-78D7-5913-D6A6-DFA6794649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2876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C3681-6167-0631-005B-0F1273FA7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86C80D-41E9-121E-8D55-722434FEDE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C69C2B-223A-C2A4-88EF-742D637801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A384B5-DC43-7A43-577E-9A6421B26F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433659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1C846-C8C1-EC94-A8E6-1099BC1237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C93BE6-13CE-04A4-1C44-BF0A59A530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E63628-9D22-CBB0-8251-6DC54E8E61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B91EED-0CA1-C969-8141-5046D29445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937931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1765B8-5FFF-27C8-20A7-2A0481AC8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6E8559-2EC8-F3A3-43BF-E3815BB099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42DB37-EB44-0FD5-A3E5-2ABBB928AC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C44AA7-00BB-CD8D-6652-26143B9C66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43860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DEF096-9975-1483-1E6B-2119DB249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50E73B-75B5-86FA-8C2D-91D02EC042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3DAD4C-99FD-D885-8D54-0CB878B826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750FAD-51EF-ED54-FFDC-C92C294193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575141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9EBE7D-21AC-A5C2-F4FF-DE0C2F386D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137089-94DF-C1EE-6A9C-3A190D912C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986EA8-B3D0-A6A4-6B7E-F48E1B3A65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AE02C-7BBA-ED05-B351-20515FD0E8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128879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339695-A315-65D2-C330-E0BEBFA78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A12BB8-8CC8-920E-655A-AC9536DFB9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75EC944-52CF-8F17-CC76-6F936C8C2D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43E219-CBDD-0F46-1972-A8942387E4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593558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366D6A-E6AA-D035-FA72-E5A1C1BA4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3059F2-8475-9AEB-3F28-65392DD895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BA7E27-3572-4FC9-9560-533ACE2307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6719B8-DA0F-9BFB-5366-B3A10B94AF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614304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FD3778-049C-C6E5-8BD1-700A5AF0A3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10676C-2391-5406-DB57-25D93A6BD5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C22AB4-50D3-2BE6-2A50-A66F4005C8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A7AC84-5C60-FBE4-2AD3-59DC3A7F1E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484127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C20539-0E62-4512-2CD8-4665D77449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147A77-1C0B-F475-5272-E0C164BC50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B9DABD-AB12-DD5C-2E66-CBF4158048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AAFD72-0858-76F8-91C7-6BD9A10DEF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23941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DECDD0-5C64-64D3-6F74-93763B888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66FAD6-F63D-75F1-4477-5A2E041F72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D2EB45-DB24-425D-02CC-729EADC7FD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AA953F-147F-6122-F3D4-3E6C1DBFCD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31518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2267DB-ABA4-9ED6-E44C-8ED3DA514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B45DAD-EC27-8726-45C2-E9D816562A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3AA8B6-9DCF-2595-4FB4-386E0C4CEC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DDFB18-19A3-F408-7620-3BD48ACAF9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3465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786F02-CA2C-1519-ED53-34F25236E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B3F7EDE-65DD-520D-7D25-2E3801CC63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9A881A-43ED-AA99-0CA5-4175C24D89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FF88CA-A7B3-2B47-DBA0-AFA2383F0C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965718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8ABF2E-B885-AE14-B301-366B6A163C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F28CD0-FB6F-E178-F389-BAF85954FC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CD1B14-AAB5-344D-A598-88DE2A3293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B23D82-B11A-9A52-B9CC-E5260D0E56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638661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00386D-31FB-FE9B-01EA-EA0651C9F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94A528-1A37-41DC-E492-1822D00D05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4183FB-4EBE-2FEA-5365-334ED4964B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FE39EB-F92C-40C3-6952-BF635934C2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136156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A9D433-1A11-62DA-7401-0894B2EB9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C91024-0CF1-6EAE-4E1F-D14668B2C3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F1146F-0DAE-B2FC-C013-1ED73A8C9F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BDB1CC-5DCD-BFD7-9502-08E9B7CC81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254630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A7F38-855B-78DD-85A4-D53020F6D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77547A-6684-7B13-5B0D-6876D12251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3C1C58-3E3A-0ECF-176D-C2AA08A8BE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B25849-BD41-D122-3984-8BF136FEE1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405258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91C01E-D465-4BCB-B9E2-28B62387FA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CD8184-5D18-5132-6063-23FD3A7A71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81F130-0ACE-E3B2-1D3A-21C1744554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F91BD-3636-B689-916A-BB8805EBD5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0301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3D4C68-760B-8774-DFDA-29DD05806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EE2120-A3BC-4EAF-168D-7341439046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5A8833-300D-0621-E01F-96FC16A5F6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5306B2-2A75-A982-CC64-EF92C618D1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229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95454-740A-0B4B-E99F-58E5BB37C02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/>
          <a:lstStyle>
            <a:lvl1pPr>
              <a:defRPr sz="8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EAB616-BF36-AB4C-6A56-5CF3EEE4653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7191C8-3EC3-E1A5-0BF5-9532D248CCA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576072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F04A40A1-DD8E-42B0-BDF6-E817ED6B22DF}" type="datetime1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6D630F-E7F0-B8AF-B71F-72AD8C3EA4C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5332F-98A8-6FBD-6647-867B3B9AA8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576072" y="633778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8B19F4AC-C57C-4D48-8A3A-50CDAC2321C1}" type="slidenum">
              <a:t>‹#›</a:t>
            </a:fld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EBD9C8E-FE23-68D9-93C7-14CB6A59C229}"/>
              </a:ext>
            </a:extLst>
          </p:cNvPr>
          <p:cNvSpPr/>
          <p:nvPr/>
        </p:nvSpPr>
        <p:spPr>
          <a:xfrm rot="5400013">
            <a:off x="857542" y="346795"/>
            <a:ext cx="146304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F928EC57-D80F-3561-9763-0D2D2AD69E7B}"/>
              </a:ext>
            </a:extLst>
          </p:cNvPr>
          <p:cNvSpPr/>
          <p:nvPr/>
        </p:nvSpPr>
        <p:spPr>
          <a:xfrm flipV="1">
            <a:off x="578650" y="4501198"/>
            <a:ext cx="11034695" cy="18288"/>
          </a:xfrm>
          <a:prstGeom prst="rect">
            <a:avLst/>
          </a:prstGeom>
          <a:solidFill>
            <a:srgbClr val="BBBEE1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11" name="Picture 10" descr="A colorful knot with different colors&#10;&#10;AI-generated content may be incorrect.">
            <a:extLst>
              <a:ext uri="{FF2B5EF4-FFF2-40B4-BE49-F238E27FC236}">
                <a16:creationId xmlns:a16="http://schemas.microsoft.com/office/drawing/2014/main" id="{B19D3389-E1E4-BF28-DFF3-AD5D42657E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12880" y="6337781"/>
            <a:ext cx="501401" cy="501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910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EEAA5-6D3A-3466-7A77-E8EE0D0AC00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7EAD9A-4995-2F15-95B7-9AD7C003BD0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3BDC4-EDC4-FD28-82A2-B51E7DB477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FBCB583-46A0-4D04-8E72-324373347CF1}" type="datetime1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DC161B-EE34-3BFB-2AC7-AA14F0C9603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43B51-51D6-EF30-DC80-0FBF86A4CF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28E381-62C2-4448-827D-0022E2A700C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744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74F377-8B5C-BEBC-CE39-FD22B0D5D95E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8D2A5B-1E8E-CCA2-98D4-2A247641A73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276F3-7DC3-5A1F-0A92-920C1838740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25B610-B001-45CA-B2D3-F9647285DBD3}" type="datetime1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21B3D4-9599-E978-9D92-EC51C1FAF89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2A7BA-AF36-A931-12B4-855356107D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A09997D-4FDE-4A9D-8867-CC797657DD0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92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56E074DE-99CF-8B18-97A4-B75DB3232B0A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82ACA8B7-C59C-B9D2-3C57-08CFFB9885B9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93CE4F5-2EE6-0C4E-C081-E55A83D85273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4D1C75B-C348-9F23-17BF-76B354BC05D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D7E594C-0F28-4045-0730-2DB5298B0DC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5310E4E-A8C1-40E0-5857-A77D3E551C6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8BDE4BDB-FA9D-4BA2-9006-686E92CAE7D9}" type="datetime1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AB31F23-1AE9-C201-BA02-167A099CFF2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0961796-61AE-B9DA-DE8C-B1E2C3C6CB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042599A8-828E-4D05-A7E8-72DAB8A016A8}" type="slidenum">
              <a:t>‹#›</a:t>
            </a:fld>
            <a:endParaRPr lang="en-US"/>
          </a:p>
        </p:txBody>
      </p:sp>
      <p:pic>
        <p:nvPicPr>
          <p:cNvPr id="12" name="Picture 11" descr="A colorful knot with different colors&#10;&#10;AI-generated content may be incorrect.">
            <a:extLst>
              <a:ext uri="{FF2B5EF4-FFF2-40B4-BE49-F238E27FC236}">
                <a16:creationId xmlns:a16="http://schemas.microsoft.com/office/drawing/2014/main" id="{7B921128-058D-BC2F-C00D-61521CD0596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8563" y="6279070"/>
            <a:ext cx="519689" cy="51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091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4C35526F-EB05-E5C0-47C3-BF10D34C722D}"/>
              </a:ext>
            </a:extLst>
          </p:cNvPr>
          <p:cNvSpPr/>
          <p:nvPr/>
        </p:nvSpPr>
        <p:spPr>
          <a:xfrm>
            <a:off x="558213" y="4981422"/>
            <a:ext cx="11134959" cy="822960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BAE053E9-FBF4-CBA3-903F-D2D51DF69935}"/>
              </a:ext>
            </a:extLst>
          </p:cNvPr>
          <p:cNvSpPr/>
          <p:nvPr/>
        </p:nvSpPr>
        <p:spPr>
          <a:xfrm>
            <a:off x="498832" y="5118582"/>
            <a:ext cx="146304" cy="54864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4F1F69F-491F-E359-2873-1FEF1FD4429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/>
          <a:lstStyle>
            <a:lvl1pPr>
              <a:defRPr sz="6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7521DCA-5782-DAE5-ECFC-002677EB42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79DFD456-7FED-C770-4AAB-059F7E502B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75633D6-00B0-48CE-B8BB-575F5DFB3E8A}" type="datetime1">
              <a:rPr lang="en-US" smtClean="0"/>
              <a:t>10/22/2025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8485792-3CDC-F67F-7FDF-498159B2F0C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9E6331A-BD62-1FF9-B3C2-91FB121969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165F55C-40AA-4DC3-995C-5CAE4082D93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2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6D307800-504C-E6C8-AB97-27A22C8CA0CC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34E1CDAF-5696-1B68-AFF5-14E1AA167A7A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C8D0FCC3-046A-20E4-F0AB-35754A2900C0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50ECCEA-3444-4711-2CBC-718C62960BD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F20E359-9329-CB95-A538-5A99C5C31F7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15568" y="2478024"/>
            <a:ext cx="4937760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6B2049B-C4D9-8091-1E55-3D74A6C75F21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45936" y="2478024"/>
            <a:ext cx="4937760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26F14062-7614-55D3-7404-CBBB4AFC411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451A7D2-6D19-43FF-A1C1-E3FC0D65A2C5}" type="datetime1">
              <a:rPr lang="en-US" smtClean="0"/>
              <a:t>10/22/2025</a:t>
            </a:fld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17D8C23B-9771-1E32-A311-EA8206D13B8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4D3C0309-27FC-ECCA-3BF4-B11DB20AD9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28342B8-6363-4D91-9724-0DF11AC94F0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91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5B68712C-73BA-4C99-F797-CF41D7E944A6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2C7E453B-0446-657D-5AAF-08B30D23284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D918A9DF-0C27-1493-30BB-DF6266360ADF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5B5F128-B5D3-919A-A195-663F420E86C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436985F-89E2-8566-A1C5-659FFD720C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115568" y="2372648"/>
            <a:ext cx="4937760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5CED3B08-8E0F-5541-3E11-1201B582524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1115568" y="3203691"/>
            <a:ext cx="4937760" cy="29685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4B9DA70-3DAE-1C29-9EFF-30DD1A868BD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345936" y="2372648"/>
            <a:ext cx="4937760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A5040413-B57A-4F90-B0E1-C4D40E59FD0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345936" y="3203682"/>
            <a:ext cx="4937760" cy="29685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6">
            <a:extLst>
              <a:ext uri="{FF2B5EF4-FFF2-40B4-BE49-F238E27FC236}">
                <a16:creationId xmlns:a16="http://schemas.microsoft.com/office/drawing/2014/main" id="{61457B1C-E35E-9140-48B3-9E227A99E10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DB5CD9FC-C3E0-4CCC-B85D-EB401008A2F5}" type="datetime1">
              <a:rPr lang="en-US" smtClean="0"/>
              <a:t>10/22/2025</a:t>
            </a:fld>
            <a:endParaRPr lang="en-US"/>
          </a:p>
        </p:txBody>
      </p:sp>
      <p:sp>
        <p:nvSpPr>
          <p:cNvPr id="11" name="Footer Placeholder 7">
            <a:extLst>
              <a:ext uri="{FF2B5EF4-FFF2-40B4-BE49-F238E27FC236}">
                <a16:creationId xmlns:a16="http://schemas.microsoft.com/office/drawing/2014/main" id="{5251EE44-481B-A0F7-C2AD-09DADC5908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12" name="Slide Number Placeholder 8">
            <a:extLst>
              <a:ext uri="{FF2B5EF4-FFF2-40B4-BE49-F238E27FC236}">
                <a16:creationId xmlns:a16="http://schemas.microsoft.com/office/drawing/2014/main" id="{FC502956-F5D2-B598-6E3A-702BC6F6B0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5E8905B1-24F0-4CB4-9F21-CFEEF5B526C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24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5E2D870E-EF4B-86F0-77AB-36D581ED27C3}"/>
              </a:ext>
            </a:extLst>
          </p:cNvPr>
          <p:cNvSpPr/>
          <p:nvPr/>
        </p:nvSpPr>
        <p:spPr>
          <a:xfrm>
            <a:off x="665856" y="1533521"/>
            <a:ext cx="10917067" cy="3790946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71A6F5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17379EB3-D910-53C8-4363-BCE437B3C04F}"/>
              </a:ext>
            </a:extLst>
          </p:cNvPr>
          <p:cNvSpPr/>
          <p:nvPr/>
        </p:nvSpPr>
        <p:spPr>
          <a:xfrm>
            <a:off x="609081" y="2971800"/>
            <a:ext cx="128016" cy="91440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760764-F6D5-0183-CFA8-AD51752F37F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304CA21B-A904-2303-E8B7-204368828D0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461A30-3A5F-4957-8201-8227A20FF186}" type="datetime1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815895AD-6283-22E7-54AE-BA5E4036884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D4BCC32D-2A88-48F5-552A-C35C5FC4E9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4D5C596-286A-49DD-AE62-F7CA39D45B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726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A271E8-88AC-350B-0AEC-E7B0AB0010A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44127B7-0316-41F1-B8D3-684E58D4605E}" type="datetime1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FABEA-7F5F-CBFE-9B27-1EE63786E40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6C2C9-DDA6-6F34-269D-3EF53EDD50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246E78-0687-4284-9504-B27FA8DD192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78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E9B5E84D-09D1-0D33-8A57-437EFA92365F}"/>
              </a:ext>
            </a:extLst>
          </p:cNvPr>
          <p:cNvSpPr/>
          <p:nvPr/>
        </p:nvSpPr>
        <p:spPr>
          <a:xfrm>
            <a:off x="558213" y="1162028"/>
            <a:ext cx="3740737" cy="4643341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6312EABD-71B9-C8DC-832E-0C98BB2637A3}"/>
              </a:ext>
            </a:extLst>
          </p:cNvPr>
          <p:cNvSpPr/>
          <p:nvPr/>
        </p:nvSpPr>
        <p:spPr>
          <a:xfrm>
            <a:off x="498832" y="1618378"/>
            <a:ext cx="146304" cy="82296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352C9A6-7205-7B11-B1F4-38E7DCFFD7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68680" y="1709928"/>
            <a:ext cx="3099815" cy="1709928"/>
          </a:xfrm>
        </p:spPr>
        <p:txBody>
          <a:bodyPr anchor="t"/>
          <a:lstStyle>
            <a:lvl1pPr>
              <a:lnSpc>
                <a:spcPct val="100000"/>
              </a:lnSpc>
              <a:defRPr sz="3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59D0BD6-841F-0949-20BE-76702D89214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965192" y="1709928"/>
            <a:ext cx="6729983" cy="409651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7E9642F-978C-2483-7CA8-C657D6BC392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68680" y="3429000"/>
            <a:ext cx="3099815" cy="2066544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C1268D21-1EAC-A549-16ED-FB028EA884D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868680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0452DFD-8287-4665-BA5A-1E8007F84489}" type="datetime1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61DEA50C-138B-D1AB-A149-C1EFE87B6CE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9B52CB39-DC06-1319-C71F-C0FFE8190E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B54C15-7023-42EB-A1FA-1EE6BF8BCDB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01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8CFDC4AC-FDD3-BDE2-CE9C-56C5902762A9}"/>
              </a:ext>
            </a:extLst>
          </p:cNvPr>
          <p:cNvSpPr/>
          <p:nvPr/>
        </p:nvSpPr>
        <p:spPr>
          <a:xfrm>
            <a:off x="558213" y="1162028"/>
            <a:ext cx="3740737" cy="4643341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83F93A9A-283E-C60B-922C-39E185F785EE}"/>
              </a:ext>
            </a:extLst>
          </p:cNvPr>
          <p:cNvSpPr/>
          <p:nvPr/>
        </p:nvSpPr>
        <p:spPr>
          <a:xfrm>
            <a:off x="498832" y="1618378"/>
            <a:ext cx="146304" cy="82296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715FD07-436C-8F50-D85D-FE2F1E3652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68680" y="1709928"/>
            <a:ext cx="3099815" cy="1709928"/>
          </a:xfrm>
        </p:spPr>
        <p:txBody>
          <a:bodyPr anchor="t"/>
          <a:lstStyle>
            <a:lvl1pPr>
              <a:lnSpc>
                <a:spcPct val="100000"/>
              </a:lnSpc>
              <a:defRPr sz="3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8253DCAA-13C7-6D98-3009-2CF4602732B1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4965192" y="1161288"/>
            <a:ext cx="6729983" cy="464515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BAC3BD3-587C-952C-7943-F1DD06E3C5B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68680" y="3438144"/>
            <a:ext cx="3099815" cy="2057400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A1E0BC07-4C9D-0EA6-6E92-03303B9BB79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868680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E0DB4AC0-3697-4839-A4B4-B7909F019F7F}" type="datetime1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9D0C5333-6517-F058-26D1-59EE2F79561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4027DC1D-6CFB-0076-354E-C97B3F6CB0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2500528-09B1-4C5A-B5F7-A99D5506597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51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28271C-3EA9-1C25-F915-271F10C7A95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533019-B20D-39F8-DA5A-57D87D5C0A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A2200-9BEA-24D1-1AAA-C6D11D5F2B41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fld id="{AF0CF75A-DA92-46AA-967B-58FF73C93E7D}" type="datetime1">
              <a:rPr lang="en-US" smtClean="0"/>
              <a:t>10/22/2025</a:t>
            </a:fld>
            <a:r>
              <a:rPr lang="en-US"/>
              <a:t> Bremen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E37E5-CFD3-BED4-9620-591917B3DD52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83C458-7E07-3809-F914-4842101A6767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fld id="{502FA967-5724-45FF-9DCE-6D9303B5567E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1pPr>
    </p:titleStyle>
    <p:bodyStyle>
      <a:lvl1pPr marL="228600" marR="0" lvl="0" indent="-228600" algn="l" defTabSz="914400" rtl="0" fontAlgn="auto" hangingPunct="1">
        <a:lnSpc>
          <a:spcPct val="11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1pPr>
      <a:lvl2pPr marL="685800" marR="0" lvl="1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2pPr>
      <a:lvl3pPr marL="1143000" marR="0" lvl="2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3pPr>
      <a:lvl4pPr marL="1600200" marR="0" lvl="3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4pPr>
      <a:lvl5pPr marL="2057400" marR="0" lvl="4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ysite.gr/" TargetMode="External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hyperlink" Target="http://mysite.com/html/top.html#section2" TargetMode="External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D23A2-0EB1-4C75-C909-53C9BF300FA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04806" y="792858"/>
            <a:ext cx="11143344" cy="1171024"/>
          </a:xfrm>
        </p:spPr>
        <p:txBody>
          <a:bodyPr>
            <a:normAutofit/>
          </a:bodyPr>
          <a:lstStyle/>
          <a:p>
            <a:pPr lvl="0"/>
            <a:r>
              <a:rPr lang="el-G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Μάθημα 4</a:t>
            </a:r>
            <a:r>
              <a:rPr lang="el-GR" sz="4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FCDEF0-576C-A6EB-7968-9F1CFB03383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04806" y="2098713"/>
            <a:ext cx="11036808" cy="5071015"/>
          </a:xfrm>
        </p:spPr>
        <p:txBody>
          <a:bodyPr>
            <a:noAutofit/>
          </a:bodyPr>
          <a:lstStyle/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Τμήμα Πληροφορικής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Σχολή Θετικών Επιστημών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Πανεπιστήμιο Δυτικής Μακεδονίας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Καστοριά 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Ρέκκας Βασίλειος-Παναγιώτης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vrekkas@physics.auth.gr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C5207-B82B-F0B1-4D4A-82F1DFB8A6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B6AD5-E5E6-49C8-74A3-A835902793F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Δομή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8F84E48-DD81-AD8B-A4B0-691FF238BB2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A4A131-4D53-54A3-5661-71187F19130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10</a:t>
            </a:fld>
            <a:endParaRPr lang="en-US"/>
          </a:p>
        </p:txBody>
      </p:sp>
      <p:pic>
        <p:nvPicPr>
          <p:cNvPr id="6" name="object 3">
            <a:extLst>
              <a:ext uri="{FF2B5EF4-FFF2-40B4-BE49-F238E27FC236}">
                <a16:creationId xmlns:a16="http://schemas.microsoft.com/office/drawing/2014/main" id="{E57BA131-F7EA-0158-DA63-F4C324F10AAF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43819" y="2217683"/>
            <a:ext cx="6852114" cy="4503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1049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942518-F127-3574-3E0A-1EC78A928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C77DD-E0C0-FA80-83B3-3C018E6603B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C080E1A-F001-83CE-D581-0406C9A7192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636AB4-A494-E42E-E24E-6F32DE01D8D2}"/>
              </a:ext>
            </a:extLst>
          </p:cNvPr>
          <p:cNvSpPr txBox="1"/>
          <p:nvPr/>
        </p:nvSpPr>
        <p:spPr>
          <a:xfrm>
            <a:off x="405333" y="2121410"/>
            <a:ext cx="10168128" cy="11541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Κάθε έγγραφο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αποτελείται από κείμενο επικεφαλίδα &amp; κειμένου σώματος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Επικεφαλίδα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τίτλο , σώμα  περιεχόμενο με σειρά (παράγραφοι, λίστες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κλπ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3532F4B-37FC-906F-1156-7E15DC09A12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C0B9EA01-787C-673B-EA94-0FBD465CFAEF}"/>
              </a:ext>
            </a:extLst>
          </p:cNvPr>
          <p:cNvSpPr txBox="1"/>
          <p:nvPr/>
        </p:nvSpPr>
        <p:spPr>
          <a:xfrm>
            <a:off x="1732102" y="3668766"/>
            <a:ext cx="7514590" cy="308994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&lt;!DOCTYPE html</a:t>
            </a:r>
            <a:r>
              <a:rPr sz="2000" spc="-8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&gt;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&lt;html</a:t>
            </a:r>
            <a:r>
              <a:rPr sz="2000" spc="-10" dirty="0">
                <a:latin typeface="Calibri"/>
                <a:cs typeface="Calibri"/>
              </a:rPr>
              <a:t>&gt;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10" dirty="0">
                <a:latin typeface="Calibri"/>
                <a:cs typeface="Calibri"/>
              </a:rPr>
              <a:t>&lt;head&gt;</a:t>
            </a:r>
            <a:endParaRPr lang="el-GR" sz="2000" spc="-1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el-GR" sz="2000" spc="-10" dirty="0">
                <a:latin typeface="Calibri"/>
                <a:cs typeface="Calibri"/>
              </a:rPr>
              <a:t>		</a:t>
            </a:r>
            <a:r>
              <a:rPr sz="2000" spc="-10" dirty="0">
                <a:latin typeface="Calibri"/>
                <a:cs typeface="Calibri"/>
              </a:rPr>
              <a:t>&lt;title&gt;&lt;/title&gt;</a:t>
            </a:r>
            <a:endParaRPr lang="el-GR" sz="2000" spc="-1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&lt;/head&gt;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&lt;body&gt;</a:t>
            </a:r>
            <a:endParaRPr lang="el-GR" sz="2000" spc="-10" dirty="0">
              <a:latin typeface="Calibri"/>
              <a:cs typeface="Calibri"/>
            </a:endParaRPr>
          </a:p>
          <a:p>
            <a:pPr marL="12700"/>
            <a:r>
              <a:rPr lang="en-US" sz="2000" spc="-10" dirty="0">
                <a:cs typeface="Calibri"/>
              </a:rPr>
              <a:t>&lt;/body&gt;</a:t>
            </a:r>
            <a:endParaRPr lang="en-US" sz="2000" dirty="0">
              <a:cs typeface="Calibri"/>
            </a:endParaRPr>
          </a:p>
          <a:p>
            <a:pPr marL="12700">
              <a:lnSpc>
                <a:spcPct val="100000"/>
              </a:lnSpc>
            </a:pPr>
            <a:endParaRPr lang="el-GR"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&lt;/html&gt;</a:t>
            </a:r>
            <a:endParaRPr sz="2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833595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F84E3A-D621-EEA6-2E47-84F3AB5E5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6E11F-1026-42B6-C926-A9BB4F3AF5F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Απλό παράδειγμα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120E2EF-D7E5-3441-4E78-2F1865FFA99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A04E6CB-7C26-8324-3A8F-DD1D2311AAC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12</a:t>
            </a:fld>
            <a:endParaRPr lang="en-US"/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165F4E14-B7F0-5AA3-0FA2-55D908064646}"/>
              </a:ext>
            </a:extLst>
          </p:cNvPr>
          <p:cNvSpPr txBox="1"/>
          <p:nvPr/>
        </p:nvSpPr>
        <p:spPr>
          <a:xfrm>
            <a:off x="2026392" y="2039837"/>
            <a:ext cx="7514590" cy="43210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&lt;!DOCTYPE html</a:t>
            </a:r>
            <a:r>
              <a:rPr sz="2000" spc="-8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&gt;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&lt;html</a:t>
            </a:r>
            <a:r>
              <a:rPr sz="2000" spc="-10" dirty="0">
                <a:latin typeface="Calibri"/>
                <a:cs typeface="Calibri"/>
              </a:rPr>
              <a:t>&gt;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10" dirty="0">
                <a:latin typeface="Calibri"/>
                <a:cs typeface="Calibri"/>
              </a:rPr>
              <a:t>&lt;head&gt;</a:t>
            </a:r>
            <a:endParaRPr lang="el-GR" sz="2000" spc="-1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el-GR" sz="2000" spc="-10" dirty="0">
                <a:latin typeface="Calibri"/>
                <a:cs typeface="Calibri"/>
              </a:rPr>
              <a:t>		</a:t>
            </a:r>
            <a:r>
              <a:rPr sz="2000" spc="-10" dirty="0">
                <a:latin typeface="Calibri"/>
                <a:cs typeface="Calibri"/>
              </a:rPr>
              <a:t>&lt;title&gt;</a:t>
            </a:r>
            <a:r>
              <a:rPr lang="el-GR" sz="2000" spc="-10" dirty="0">
                <a:latin typeface="Calibri"/>
                <a:cs typeface="Calibri"/>
              </a:rPr>
              <a:t>Απλό παράδειγμα </a:t>
            </a:r>
            <a:r>
              <a:rPr lang="en-US" sz="2000" spc="-10" dirty="0">
                <a:latin typeface="Calibri"/>
                <a:cs typeface="Calibri"/>
              </a:rPr>
              <a:t>HTML </a:t>
            </a:r>
            <a:r>
              <a:rPr sz="2000" spc="-10" dirty="0">
                <a:latin typeface="Calibri"/>
                <a:cs typeface="Calibri"/>
              </a:rPr>
              <a:t>&lt;/title&gt;</a:t>
            </a:r>
            <a:endParaRPr lang="el-GR" sz="2000" spc="-1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&lt;/head&gt;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&lt;body&gt;</a:t>
            </a:r>
            <a:endParaRPr lang="en-US" sz="2000" spc="-1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el-GR" sz="2000" spc="-10" dirty="0">
                <a:latin typeface="Calibri"/>
                <a:cs typeface="Calibri"/>
              </a:rPr>
              <a:t>		</a:t>
            </a:r>
            <a:r>
              <a:rPr lang="en-US" sz="2000" spc="-10" dirty="0">
                <a:latin typeface="Calibri"/>
                <a:cs typeface="Calibri"/>
              </a:rPr>
              <a:t>&lt;h1&gt; </a:t>
            </a:r>
            <a:r>
              <a:rPr lang="el-GR" sz="2000" spc="-10" dirty="0">
                <a:latin typeface="Calibri"/>
                <a:cs typeface="Calibri"/>
              </a:rPr>
              <a:t>Μια απλή πρόταση</a:t>
            </a:r>
            <a:r>
              <a:rPr lang="en-US" sz="2000" spc="-10" dirty="0">
                <a:latin typeface="Calibri"/>
                <a:cs typeface="Calibri"/>
              </a:rPr>
              <a:t> </a:t>
            </a:r>
            <a:r>
              <a:rPr lang="el-GR" sz="2000" spc="-10" dirty="0">
                <a:latin typeface="Calibri"/>
                <a:cs typeface="Calibri"/>
              </a:rPr>
              <a:t>με επικεφαλίδα </a:t>
            </a:r>
            <a:r>
              <a:rPr lang="en-US" sz="2000" spc="-10" dirty="0">
                <a:latin typeface="Calibri"/>
                <a:cs typeface="Calibri"/>
              </a:rPr>
              <a:t>h1</a:t>
            </a:r>
            <a:r>
              <a:rPr lang="el-GR" sz="2000" spc="-10" dirty="0">
                <a:latin typeface="Calibri"/>
                <a:cs typeface="Calibri"/>
              </a:rPr>
              <a:t> &lt;</a:t>
            </a:r>
            <a:r>
              <a:rPr lang="en-US" sz="2000" spc="-10" dirty="0">
                <a:latin typeface="Calibri"/>
                <a:cs typeface="Calibri"/>
              </a:rPr>
              <a:t>/h1?</a:t>
            </a:r>
            <a:r>
              <a:rPr lang="el-GR" sz="2000" spc="-10" dirty="0">
                <a:latin typeface="Calibri"/>
                <a:cs typeface="Calibri"/>
              </a:rPr>
              <a:t> </a:t>
            </a:r>
            <a:endParaRPr lang="en-US" sz="2000" spc="-1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en-US" sz="2000" spc="-10" dirty="0">
                <a:latin typeface="Calibri"/>
                <a:cs typeface="Calibri"/>
              </a:rPr>
              <a:t>		&lt;p&gt; </a:t>
            </a:r>
            <a:r>
              <a:rPr lang="el-GR" sz="2000" spc="-10" dirty="0">
                <a:latin typeface="Calibri"/>
                <a:cs typeface="Calibri"/>
              </a:rPr>
              <a:t>Κάναμε μια μικρή παράγραφο &lt;</a:t>
            </a:r>
            <a:r>
              <a:rPr lang="en-US" sz="2000" spc="-10" dirty="0">
                <a:latin typeface="Calibri"/>
                <a:cs typeface="Calibri"/>
              </a:rPr>
              <a:t>/p&gt;</a:t>
            </a:r>
          </a:p>
          <a:p>
            <a:pPr marL="12700">
              <a:lnSpc>
                <a:spcPct val="100000"/>
              </a:lnSpc>
            </a:pPr>
            <a:r>
              <a:rPr lang="en-US" sz="2000" spc="-10" dirty="0">
                <a:latin typeface="Calibri"/>
                <a:cs typeface="Calibri"/>
              </a:rPr>
              <a:t>		&lt;p&gt; </a:t>
            </a:r>
            <a:r>
              <a:rPr lang="el-GR" sz="2000" spc="-10" dirty="0">
                <a:latin typeface="Calibri"/>
                <a:cs typeface="Calibri"/>
              </a:rPr>
              <a:t>Δεύτερη παράγραφος &lt;</a:t>
            </a:r>
            <a:r>
              <a:rPr lang="en-US" sz="2000" spc="-10" dirty="0">
                <a:latin typeface="Calibri"/>
                <a:cs typeface="Calibri"/>
              </a:rPr>
              <a:t>/p&gt;</a:t>
            </a:r>
          </a:p>
          <a:p>
            <a:pPr marL="12700">
              <a:lnSpc>
                <a:spcPct val="100000"/>
              </a:lnSpc>
            </a:pPr>
            <a:endParaRPr lang="el-GR" sz="2000" spc="-10" dirty="0">
              <a:latin typeface="Calibri"/>
              <a:cs typeface="Calibri"/>
            </a:endParaRPr>
          </a:p>
          <a:p>
            <a:pPr marL="12700"/>
            <a:r>
              <a:rPr lang="en-US" sz="2000" spc="-10" dirty="0">
                <a:cs typeface="Calibri"/>
              </a:rPr>
              <a:t>&lt;/body&gt;</a:t>
            </a:r>
            <a:endParaRPr lang="en-US" sz="2000" dirty="0">
              <a:cs typeface="Calibri"/>
            </a:endParaRPr>
          </a:p>
          <a:p>
            <a:pPr marL="12700">
              <a:lnSpc>
                <a:spcPct val="100000"/>
              </a:lnSpc>
            </a:pPr>
            <a:endParaRPr lang="el-GR"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&lt;/html&gt;</a:t>
            </a:r>
            <a:endParaRPr sz="2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293609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E28858-FE46-E3E5-E306-CC8ABD728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2D080-9FDF-5FAF-507A-806CAD1AA3B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AE3719E-D24E-F9BC-FFCD-7FC70FE9646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652389-4D8D-E666-3F7F-DF266B1E7500}"/>
              </a:ext>
            </a:extLst>
          </p:cNvPr>
          <p:cNvSpPr txBox="1"/>
          <p:nvPr/>
        </p:nvSpPr>
        <p:spPr>
          <a:xfrm>
            <a:off x="626714" y="2362040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δήλωση &lt;!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DOCTYPE&gt;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βοηθά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browser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να απεικονίσει σωστά μια ιστοσελίδα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Συνηθισμένοι τύποι δηλώσεων: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HTML5 </a:t>
            </a:r>
            <a:r>
              <a:rPr lang="en-US" sz="24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4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&lt;!DOCTYPE html&gt;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HTML 4.01 Strict/Transitional/Frameset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&lt;!DOCTYPE HTML PUBLIC "-//W3C//DTD HTML 4.01//EN"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XHTML 1.0 Strict/Transitional/Frameset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&lt;!DOCTYPE html PUBLIC "-//W3C//DTD XHTML 1.0 Transitional//EN“ "http://www.w3.org/TR/xhtml1/DTD/xhtml1-transitional.dtd"&gt;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F9B30D-C120-9EAB-EF80-B1CD5751C69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2638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9609E8-901B-3699-F352-B03B309CB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3B8D1-20A3-C526-54E0-6D6098F11F4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E9BCFC2-B784-05CE-5A24-F2FA8AF4B10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191FCE-4C6C-CF2F-510D-4FC763FD6A3E}"/>
              </a:ext>
            </a:extLst>
          </p:cNvPr>
          <p:cNvSpPr txBox="1"/>
          <p:nvPr/>
        </p:nvSpPr>
        <p:spPr>
          <a:xfrm>
            <a:off x="626714" y="2362040"/>
            <a:ext cx="10168128" cy="34163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&lt;html&gt; … &lt;/html&gt;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πληροφορούμ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πως έχουμε αρχείο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Μέσα έχουμε: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&lt;head&gt; … &lt;/head&gt;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προσδιορίζει το πρώτο μέρος εγγράφου  περιέχει τίτλο  παρουσιάζεται στην κορυφή του παραθύρου του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&lt;body&gt; … &lt;/body&gt; 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Περιλαμβάνει βασικό περιεχόμενο εγγράφου  φαίνεται μέσα στην περιοχή σελίδας του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F8D006A-41C9-F600-080C-93CF4DBE319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356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0097F-6826-D559-BBF9-7E4F90385E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D6A38-9857-234B-4E84-D042E0BECAF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Tags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στοιχείο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32BE9E9-0749-C332-1A48-609626472B2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E495B1-DB6C-8F3E-8F5F-BB8AEEBC025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15</a:t>
            </a:fld>
            <a:endParaRPr lang="en-US"/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95CD483-2549-6D9D-6639-72EE6B97D481}"/>
              </a:ext>
            </a:extLst>
          </p:cNvPr>
          <p:cNvSpPr txBox="1"/>
          <p:nvPr/>
        </p:nvSpPr>
        <p:spPr>
          <a:xfrm>
            <a:off x="2026392" y="2039837"/>
            <a:ext cx="7514590" cy="370550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10" dirty="0">
                <a:latin typeface="Calibri"/>
                <a:cs typeface="Calibri"/>
              </a:rPr>
              <a:t>&lt;head&gt;</a:t>
            </a:r>
            <a:endParaRPr lang="el-GR" sz="2000" spc="-1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el-GR" sz="2000" spc="-10" dirty="0">
                <a:latin typeface="Calibri"/>
                <a:cs typeface="Calibri"/>
              </a:rPr>
              <a:t>		</a:t>
            </a:r>
            <a:r>
              <a:rPr sz="2000" spc="-10" dirty="0">
                <a:latin typeface="Calibri"/>
                <a:cs typeface="Calibri"/>
              </a:rPr>
              <a:t>&lt;title&gt;</a:t>
            </a:r>
            <a:r>
              <a:rPr lang="el-GR" sz="2000" spc="-10" dirty="0">
                <a:latin typeface="Calibri"/>
                <a:cs typeface="Calibri"/>
              </a:rPr>
              <a:t>Απλό παράδειγμα </a:t>
            </a:r>
            <a:r>
              <a:rPr lang="en-US" sz="2000" spc="-10" dirty="0">
                <a:latin typeface="Calibri"/>
                <a:cs typeface="Calibri"/>
              </a:rPr>
              <a:t>HTML </a:t>
            </a:r>
            <a:r>
              <a:rPr sz="2000" spc="-10" dirty="0">
                <a:latin typeface="Calibri"/>
                <a:cs typeface="Calibri"/>
              </a:rPr>
              <a:t>&lt;/title&gt;</a:t>
            </a:r>
            <a:endParaRPr lang="el-GR" sz="2000" spc="-1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	</a:t>
            </a:r>
          </a:p>
          <a:p>
            <a:pPr marL="12700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	&lt;style …&gt;</a:t>
            </a:r>
          </a:p>
          <a:p>
            <a:pPr marL="12700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	&lt;script … &gt;</a:t>
            </a:r>
            <a:endParaRPr lang="el-GR"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el-GR" sz="2000" dirty="0">
                <a:latin typeface="Calibri"/>
                <a:cs typeface="Calibri"/>
              </a:rPr>
              <a:t>		</a:t>
            </a:r>
            <a:r>
              <a:rPr lang="el-GR" sz="2000" spc="-10" dirty="0">
                <a:cs typeface="Calibri"/>
              </a:rPr>
              <a:t>&lt;</a:t>
            </a:r>
            <a:r>
              <a:rPr lang="en-US" sz="2000" spc="-10" dirty="0">
                <a:cs typeface="Calibri"/>
              </a:rPr>
              <a:t>meta … &gt;</a:t>
            </a:r>
            <a:r>
              <a:rPr lang="el-GR" sz="2000" spc="-10" dirty="0">
                <a:cs typeface="Calibri"/>
              </a:rPr>
              <a:t> </a:t>
            </a:r>
            <a:endParaRPr lang="en-US" sz="2000" spc="-10" dirty="0"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en-US" sz="2000" spc="-10" dirty="0">
                <a:cs typeface="Calibri"/>
              </a:rPr>
              <a:t>		&lt;link … &gt;</a:t>
            </a:r>
          </a:p>
          <a:p>
            <a:pPr marL="12700">
              <a:lnSpc>
                <a:spcPct val="100000"/>
              </a:lnSpc>
            </a:pPr>
            <a:r>
              <a:rPr lang="en-US" sz="2000" spc="-10" dirty="0">
                <a:cs typeface="Calibri"/>
              </a:rPr>
              <a:t>		&lt;base … &gt;</a:t>
            </a:r>
          </a:p>
          <a:p>
            <a:pPr marL="12700">
              <a:lnSpc>
                <a:spcPct val="100000"/>
              </a:lnSpc>
            </a:pPr>
            <a:r>
              <a:rPr lang="el-GR" sz="2000" dirty="0">
                <a:latin typeface="Calibri"/>
                <a:cs typeface="Calibri"/>
              </a:rPr>
              <a:t>	</a:t>
            </a:r>
          </a:p>
          <a:p>
            <a:pPr marL="12700">
              <a:lnSpc>
                <a:spcPct val="100000"/>
              </a:lnSpc>
            </a:pP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&lt;/head&gt;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endParaRPr sz="2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292041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B47324-C802-C4F4-B5FD-4CD82A89F1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DD4DB-A952-2941-DBAD-A58D6EC09AC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Tags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στοιχείο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EFADFB7-918A-871F-72BB-DA60EE13C77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54BEA7-FDEC-D041-7425-AC8AAABAC899}"/>
              </a:ext>
            </a:extLst>
          </p:cNvPr>
          <p:cNvSpPr txBox="1"/>
          <p:nvPr/>
        </p:nvSpPr>
        <p:spPr>
          <a:xfrm>
            <a:off x="626714" y="2362040"/>
            <a:ext cx="10168128" cy="34163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: ορισμός του τίτλου της σελίδας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: καθορισμός της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scripting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γλώσσας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Style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: καθορισμός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style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sheet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Base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: ορισμός μιας διεύθυνσης βάσης για τον καθορισμό των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relative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urls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της σελίδας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Meta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: καθορισμός ζεύγους πληροφοριών (όνομα/τιμή)	- π.χ. εισαγωγή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keywords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Link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: ορισμός σχέσεων με άλλα κείμενα (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documents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D944C10-6CBB-D689-98F0-E53C923284A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7858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BDADE6-7941-D6EC-A212-455BDA3740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EDC8E-0268-9F09-8CDD-D5AC745A0EA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Tags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στοιχείο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1709270-392C-4147-5511-AF2E4935954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7EFE1C-E677-AF77-AD78-6A786DCE464F}"/>
              </a:ext>
            </a:extLst>
          </p:cNvPr>
          <p:cNvSpPr txBox="1"/>
          <p:nvPr/>
        </p:nvSpPr>
        <p:spPr>
          <a:xfrm>
            <a:off x="626714" y="2362040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&lt;meta …&gt;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Εισαγωγή πληροφοριών  προσθήκη πληροφορίας σχετικά με έγγραφο  πχ. Ημερομηνία δημιουργίας, συγγραφέας κλπ.  όχι απαραίτητο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Έγγραφο  οποιοσδήποτε αριθμό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&lt;meta&gt;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2 τύποι ετικετών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meta: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&lt;name&gt;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&lt;http-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equiv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(HTML5  &lt;charset&gt;)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A9A06A-9E97-14BC-F4FB-C42081461F2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0176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BB5FDE-53B4-DB9F-2757-CE28BEF76B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F4699-171B-4D60-C433-5F840AE2F9D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Tags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στοιχείο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8F7C691-43AB-CBA5-20E1-035813272BD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A868F4-8FEC-7455-E076-2DD6BB273CA5}"/>
              </a:ext>
            </a:extLst>
          </p:cNvPr>
          <p:cNvSpPr txBox="1"/>
          <p:nvPr/>
        </p:nvSpPr>
        <p:spPr>
          <a:xfrm>
            <a:off x="854281" y="3263893"/>
            <a:ext cx="10168128" cy="230832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Μονή ετικέτα 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14550" lvl="4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 &lt;/meta&gt;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Name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εισάγει κρυμμένη πληροφορία  </a:t>
            </a:r>
            <a:r>
              <a:rPr lang="el-GR" sz="2400" b="0" i="0" u="sng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</a:t>
            </a:r>
            <a:r>
              <a:rPr lang="el-GR" sz="2400" b="0" i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ανταποκρίνεται</a:t>
            </a:r>
            <a:r>
              <a:rPr lang="el-GR" sz="2400" b="0" i="0" strike="noStrike" kern="1200" cap="none" spc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σε επικεφαλίδες του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HTTP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δεν μπορεί να καταχωρηθεί σε μια τέτοια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1372FCC-ED4C-A197-6467-C3ED5EF6000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18</a:t>
            </a:fld>
            <a:endParaRPr lang="en-US"/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92A97B0-10C9-B6DF-BA86-72544D86EBC7}"/>
              </a:ext>
            </a:extLst>
          </p:cNvPr>
          <p:cNvSpPr txBox="1"/>
          <p:nvPr/>
        </p:nvSpPr>
        <p:spPr>
          <a:xfrm>
            <a:off x="1556556" y="2328380"/>
            <a:ext cx="7514590" cy="93551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z="2000" spc="-10" dirty="0">
                <a:latin typeface="Calibri"/>
                <a:cs typeface="Calibri"/>
              </a:rPr>
              <a:t>&lt;</a:t>
            </a:r>
            <a:r>
              <a:rPr lang="en-US" sz="2000" spc="-10" dirty="0">
                <a:solidFill>
                  <a:srgbClr val="C00000"/>
                </a:solidFill>
                <a:latin typeface="Calibri"/>
                <a:cs typeface="Calibri"/>
              </a:rPr>
              <a:t>meta</a:t>
            </a:r>
            <a:r>
              <a:rPr lang="en-US" sz="2000" spc="-10" dirty="0">
                <a:latin typeface="Calibri"/>
                <a:cs typeface="Calibri"/>
              </a:rPr>
              <a:t> </a:t>
            </a:r>
            <a:r>
              <a:rPr lang="en-US" sz="2000" spc="-10" dirty="0">
                <a:solidFill>
                  <a:srgbClr val="FF0000"/>
                </a:solidFill>
                <a:latin typeface="Calibri"/>
                <a:cs typeface="Calibri"/>
              </a:rPr>
              <a:t>name</a:t>
            </a:r>
            <a:r>
              <a:rPr lang="en-US" sz="2000" spc="-10" dirty="0">
                <a:latin typeface="Calibri"/>
                <a:cs typeface="Calibri"/>
              </a:rPr>
              <a:t>=“rating” </a:t>
            </a:r>
            <a:r>
              <a:rPr lang="en-US" sz="2000" spc="-10" dirty="0">
                <a:solidFill>
                  <a:srgbClr val="FF0000"/>
                </a:solidFill>
                <a:cs typeface="Calibri"/>
              </a:rPr>
              <a:t>content</a:t>
            </a:r>
            <a:r>
              <a:rPr lang="en-US" sz="2000" spc="-10" dirty="0">
                <a:cs typeface="Calibri"/>
              </a:rPr>
              <a:t>=“</a:t>
            </a:r>
            <a:r>
              <a:rPr lang="el-GR" sz="2000" spc="-10" dirty="0">
                <a:cs typeface="Calibri"/>
              </a:rPr>
              <a:t>οποιοδήποτε κείμενο</a:t>
            </a:r>
            <a:r>
              <a:rPr lang="en-US" sz="2000" spc="-10" dirty="0">
                <a:cs typeface="Calibri"/>
              </a:rPr>
              <a:t>”&gt;</a:t>
            </a:r>
            <a:endParaRPr lang="el-GR" sz="2000" spc="-10" dirty="0">
              <a:latin typeface="Calibri"/>
              <a:cs typeface="Calibri"/>
            </a:endParaRPr>
          </a:p>
          <a:p>
            <a:pPr marL="12700"/>
            <a:r>
              <a:rPr lang="en-US" sz="2000" spc="-10" dirty="0">
                <a:cs typeface="Calibri"/>
              </a:rPr>
              <a:t>&lt;</a:t>
            </a:r>
            <a:r>
              <a:rPr lang="en-US" sz="2000" spc="-10" dirty="0">
                <a:solidFill>
                  <a:srgbClr val="C00000"/>
                </a:solidFill>
                <a:cs typeface="Calibri"/>
              </a:rPr>
              <a:t>meta</a:t>
            </a:r>
            <a:r>
              <a:rPr lang="en-US" sz="2000" spc="-10" dirty="0">
                <a:cs typeface="Calibri"/>
              </a:rPr>
              <a:t> </a:t>
            </a:r>
            <a:r>
              <a:rPr lang="en-US" sz="2000" spc="-10" dirty="0">
                <a:solidFill>
                  <a:srgbClr val="FF0000"/>
                </a:solidFill>
                <a:cs typeface="Calibri"/>
              </a:rPr>
              <a:t>http-</a:t>
            </a:r>
            <a:r>
              <a:rPr lang="en-US" sz="2000" spc="-10" dirty="0" err="1">
                <a:solidFill>
                  <a:srgbClr val="FF0000"/>
                </a:solidFill>
                <a:cs typeface="Calibri"/>
              </a:rPr>
              <a:t>equiv</a:t>
            </a:r>
            <a:r>
              <a:rPr lang="en-US" sz="2000" spc="-10" dirty="0">
                <a:cs typeface="Calibri"/>
              </a:rPr>
              <a:t>=“content-type” </a:t>
            </a:r>
            <a:r>
              <a:rPr lang="en-US" sz="2000" spc="-10" dirty="0">
                <a:solidFill>
                  <a:srgbClr val="FF0000"/>
                </a:solidFill>
                <a:cs typeface="Calibri"/>
              </a:rPr>
              <a:t>content</a:t>
            </a:r>
            <a:r>
              <a:rPr lang="en-US" sz="2000" spc="-10" dirty="0">
                <a:cs typeface="Calibri"/>
              </a:rPr>
              <a:t>=“</a:t>
            </a:r>
            <a:r>
              <a:rPr lang="el-GR" sz="2000" spc="-10" dirty="0">
                <a:cs typeface="Calibri"/>
              </a:rPr>
              <a:t>οποιοδήποτε κείμενο</a:t>
            </a:r>
            <a:r>
              <a:rPr lang="en-US" sz="2000" spc="-10" dirty="0">
                <a:cs typeface="Calibri"/>
              </a:rPr>
              <a:t>”&gt;</a:t>
            </a:r>
            <a:endParaRPr lang="el-GR" sz="2000" spc="-10" dirty="0">
              <a:cs typeface="Calibri"/>
            </a:endParaRPr>
          </a:p>
          <a:p>
            <a:pPr marL="12700">
              <a:lnSpc>
                <a:spcPct val="100000"/>
              </a:lnSpc>
            </a:pPr>
            <a:endParaRPr sz="2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6310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0084CF-971E-2A67-FC47-94A35161E6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BB99D-F8D1-8D53-8743-9013BAF17BE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Tags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στοιχείο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D18AA61-E0DD-E094-229E-8921382481A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59A4D91-8631-955C-77F0-540E699E9C52}"/>
              </a:ext>
            </a:extLst>
          </p:cNvPr>
          <p:cNvSpPr txBox="1"/>
          <p:nvPr/>
        </p:nvSpPr>
        <p:spPr>
          <a:xfrm>
            <a:off x="644074" y="2274838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description 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σύντομη περιγραφή περιεχομένου ιστοσελίδας  έγγραφα με λίγο κείμενο  σύνολο πλαισίων / εκτεταμένων σεναρίων  κορυφή 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</a:t>
            </a: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αρχείου 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spc="-10" dirty="0">
                <a:cs typeface="Calibri"/>
              </a:rPr>
              <a:t>&lt;</a:t>
            </a:r>
            <a:r>
              <a:rPr lang="en-US" sz="2400" spc="-10" dirty="0">
                <a:solidFill>
                  <a:srgbClr val="C00000"/>
                </a:solidFill>
                <a:cs typeface="Calibri"/>
              </a:rPr>
              <a:t>meta</a:t>
            </a:r>
            <a:r>
              <a:rPr lang="en-US" sz="2400" spc="-10" dirty="0">
                <a:cs typeface="Calibri"/>
              </a:rPr>
              <a:t> 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name</a:t>
            </a:r>
            <a:r>
              <a:rPr lang="en-US" sz="2400" spc="-10" dirty="0">
                <a:cs typeface="Calibri"/>
              </a:rPr>
              <a:t>=“description” 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content</a:t>
            </a:r>
            <a:r>
              <a:rPr lang="en-US" sz="2400" spc="-10" dirty="0">
                <a:cs typeface="Calibri"/>
              </a:rPr>
              <a:t>=“Equipment for sports”&gt;</a:t>
            </a:r>
            <a:endParaRPr lang="el-GR" sz="2400" spc="-10" dirty="0">
              <a:cs typeface="Calibri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keywords 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συμπληρώνει τίτλο &amp; περιγραφή με λίστα από λέξεις κλειδιά  διαχωρίζονται με κόμμα  κατηγοριοποίηση εγγράφου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spc="-10" dirty="0">
                <a:cs typeface="Calibri"/>
              </a:rPr>
              <a:t>&lt;</a:t>
            </a:r>
            <a:r>
              <a:rPr lang="en-US" sz="2400" spc="-10" dirty="0">
                <a:solidFill>
                  <a:srgbClr val="C00000"/>
                </a:solidFill>
                <a:cs typeface="Calibri"/>
              </a:rPr>
              <a:t>meta</a:t>
            </a:r>
            <a:r>
              <a:rPr lang="en-US" sz="2400" spc="-10" dirty="0">
                <a:cs typeface="Calibri"/>
              </a:rPr>
              <a:t> 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name</a:t>
            </a:r>
            <a:r>
              <a:rPr lang="en-US" sz="2400" spc="-10" dirty="0">
                <a:cs typeface="Calibri"/>
              </a:rPr>
              <a:t>=“keywords” 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content</a:t>
            </a:r>
            <a:r>
              <a:rPr lang="en-US" sz="2400" spc="-10" dirty="0">
                <a:cs typeface="Calibri"/>
              </a:rPr>
              <a:t>=“sports, equipment, training”&gt;</a:t>
            </a:r>
            <a:endParaRPr lang="el-GR" sz="2400" spc="-10" dirty="0">
              <a:cs typeface="Calibri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 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δηλώνει συγγραφέα ιστοσελίδας </a:t>
            </a:r>
            <a:r>
              <a:rPr lang="en-US" sz="2400" spc="-10" dirty="0">
                <a:cs typeface="Calibri"/>
              </a:rPr>
              <a:t> &lt;</a:t>
            </a:r>
            <a:r>
              <a:rPr lang="en-US" sz="2400" spc="-10" dirty="0">
                <a:solidFill>
                  <a:srgbClr val="C00000"/>
                </a:solidFill>
                <a:cs typeface="Calibri"/>
              </a:rPr>
              <a:t>meta</a:t>
            </a:r>
            <a:r>
              <a:rPr lang="en-US" sz="2400" spc="-10" dirty="0">
                <a:cs typeface="Calibri"/>
              </a:rPr>
              <a:t> 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name</a:t>
            </a:r>
            <a:r>
              <a:rPr lang="en-US" sz="2400" spc="-10" dirty="0">
                <a:cs typeface="Calibri"/>
              </a:rPr>
              <a:t>=“author” 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content</a:t>
            </a:r>
            <a:r>
              <a:rPr lang="en-US" sz="2400" spc="-10" dirty="0">
                <a:cs typeface="Calibri"/>
              </a:rPr>
              <a:t>=“Vassilis Rekkas”&gt;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-1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Calibri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</a:rPr>
              <a:t>copyright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</a:t>
            </a:r>
            <a:r>
              <a:rPr lang="el-GR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 δικαιώματα </a:t>
            </a:r>
            <a:r>
              <a:rPr lang="en-US" sz="2400" spc="-10" dirty="0">
                <a:cs typeface="Calibri"/>
              </a:rPr>
              <a:t> &lt;</a:t>
            </a:r>
            <a:r>
              <a:rPr lang="en-US" sz="2400" spc="-10" dirty="0">
                <a:solidFill>
                  <a:srgbClr val="C00000"/>
                </a:solidFill>
                <a:cs typeface="Calibri"/>
              </a:rPr>
              <a:t>meta</a:t>
            </a:r>
            <a:r>
              <a:rPr lang="en-US" sz="2400" spc="-10" dirty="0">
                <a:cs typeface="Calibri"/>
              </a:rPr>
              <a:t> 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name</a:t>
            </a:r>
            <a:r>
              <a:rPr lang="en-US" sz="2400" spc="-10" dirty="0">
                <a:cs typeface="Calibri"/>
              </a:rPr>
              <a:t>=“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</a:rPr>
              <a:t>copyright</a:t>
            </a:r>
            <a:r>
              <a:rPr lang="en-US" sz="2400" spc="-10" dirty="0">
                <a:cs typeface="Calibri"/>
              </a:rPr>
              <a:t>” 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content</a:t>
            </a:r>
            <a:r>
              <a:rPr lang="en-US" sz="2400" spc="-10" dirty="0">
                <a:cs typeface="Calibri"/>
              </a:rPr>
              <a:t>=“2025, Rekkas”&gt;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5243E2E-E30A-8BE2-04DE-7A9DD0C847A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196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70F0A-00FB-E1E3-5074-01745827F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750A0-EDBC-25EF-7368-1C952ECCF08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C14EA68-79E1-C2DE-06F6-3F85C88A173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9EEFC3-CBD7-DBF8-01BB-EF60010CA2BB}"/>
              </a:ext>
            </a:extLst>
          </p:cNvPr>
          <p:cNvSpPr txBox="1"/>
          <p:nvPr/>
        </p:nvSpPr>
        <p:spPr>
          <a:xfrm>
            <a:off x="472710" y="1620895"/>
            <a:ext cx="10168128" cy="667875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HyperText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Markup Language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Γλώσσα Σήμανσης Υπερκειμένου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Χρησιμοποιείται από συγγραφείς ιστοσελίδων για: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Δημοσίευση αρχείων με επικεφαλίδες, κείμενο, πίνακες φωτογραφίες κλπ.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Ανάκτηση πληροφορία με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υπερμεσικούς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συνδέσμους με ένα κουμπί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Σχεδιασμός φόρμας για ανταλλαγή πληροφοριών &amp; επικοινωνία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Προγράμματα λογιστικού φύλλου, βίντεο, ήχο κλπ.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Εφαρμογές (πχ/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flash)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στην ίδια σελίδα ή άλλο παράθυρο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1251D1-F387-D9C3-2DB7-76EC293F555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7668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A54EF-82E7-355B-73BA-E7F9E4F25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70BD6-79F9-C969-3427-12DFD07231A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Tags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στοιχείο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2755216-B94B-1D55-72F4-E2E1190E8FB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2DC549-235C-D433-47D6-6FCBFDFF6962}"/>
              </a:ext>
            </a:extLst>
          </p:cNvPr>
          <p:cNvSpPr txBox="1"/>
          <p:nvPr/>
        </p:nvSpPr>
        <p:spPr>
          <a:xfrm>
            <a:off x="644074" y="2274838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</a:rPr>
              <a:t>robots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</a:t>
            </a:r>
            <a:r>
              <a:rPr lang="el-GR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 παρεμπόδιση κατηγοριοποίησης/ καταγραφής ιστοσελίδας από 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spider webs</a:t>
            </a:r>
            <a:r>
              <a:rPr lang="el-GR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:</a:t>
            </a:r>
            <a:endParaRPr lang="en-US" sz="2400" spc="-10" dirty="0">
              <a:solidFill>
                <a:srgbClr val="000000"/>
              </a:solidFill>
              <a:latin typeface="Times New Roman" panose="02020603050405020304" pitchFamily="18" charset="0"/>
              <a:cs typeface="Calibri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spc="-10" dirty="0">
              <a:solidFill>
                <a:srgbClr val="000000"/>
              </a:solidFill>
              <a:latin typeface="Times New Roman" panose="02020603050405020304" pitchFamily="18" charset="0"/>
              <a:cs typeface="Calibri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index  </a:t>
            </a:r>
            <a:r>
              <a:rPr lang="el-GR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προκαθορισμένο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spc="-10" dirty="0" err="1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noindex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  </a:t>
            </a:r>
            <a:r>
              <a:rPr lang="el-GR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εμποδίζει καταγραφή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spc="-10" dirty="0" err="1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nofollow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  </a:t>
            </a:r>
            <a:r>
              <a:rPr lang="el-GR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εμποδίζει μηχανή αναζήτησης να ακολουθήσει συνδέσμους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None </a:t>
            </a:r>
            <a:r>
              <a:rPr lang="el-GR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 ίδιο με </a:t>
            </a:r>
            <a:r>
              <a:rPr lang="en-US" sz="2400" spc="-10" dirty="0" err="1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noindex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 &amp; </a:t>
            </a:r>
            <a:r>
              <a:rPr lang="en-US" sz="2400" spc="-10" dirty="0" err="1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nofollow</a:t>
            </a:r>
            <a:endParaRPr lang="en-US" sz="2400" spc="-10" dirty="0">
              <a:solidFill>
                <a:srgbClr val="000000"/>
              </a:solidFill>
              <a:latin typeface="Times New Roman" panose="02020603050405020304" pitchFamily="18" charset="0"/>
              <a:cs typeface="Calibri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spc="-10" dirty="0">
              <a:solidFill>
                <a:srgbClr val="000000"/>
              </a:solidFill>
              <a:latin typeface="Times New Roman" panose="02020603050405020304" pitchFamily="18" charset="0"/>
              <a:cs typeface="Calibri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 </a:t>
            </a:r>
            <a:r>
              <a:rPr lang="en-US" sz="2400" spc="-10" dirty="0">
                <a:cs typeface="Calibri"/>
              </a:rPr>
              <a:t> &lt;</a:t>
            </a:r>
            <a:r>
              <a:rPr lang="en-US" sz="2400" spc="-10" dirty="0">
                <a:solidFill>
                  <a:srgbClr val="C00000"/>
                </a:solidFill>
                <a:cs typeface="Calibri"/>
              </a:rPr>
              <a:t>meta</a:t>
            </a:r>
            <a:r>
              <a:rPr lang="en-US" sz="2400" spc="-10" dirty="0">
                <a:cs typeface="Calibri"/>
              </a:rPr>
              <a:t> 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name</a:t>
            </a:r>
            <a:r>
              <a:rPr lang="en-US" sz="2400" spc="-10" dirty="0">
                <a:cs typeface="Calibri"/>
              </a:rPr>
              <a:t>=“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</a:rPr>
              <a:t>robots</a:t>
            </a:r>
            <a:r>
              <a:rPr lang="en-US" sz="2400" spc="-10" dirty="0">
                <a:cs typeface="Calibri"/>
              </a:rPr>
              <a:t>” 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content</a:t>
            </a:r>
            <a:r>
              <a:rPr lang="en-US" sz="2400" spc="-10" dirty="0">
                <a:cs typeface="Calibri"/>
              </a:rPr>
              <a:t>=“</a:t>
            </a:r>
            <a:r>
              <a:rPr lang="en-US" sz="2400" spc="-10" dirty="0" err="1">
                <a:cs typeface="Calibri"/>
              </a:rPr>
              <a:t>noindex</a:t>
            </a:r>
            <a:r>
              <a:rPr lang="en-US" sz="2400" spc="-10" dirty="0">
                <a:cs typeface="Calibri"/>
              </a:rPr>
              <a:t>, </a:t>
            </a:r>
            <a:r>
              <a:rPr lang="en-US" sz="2400" spc="-10" dirty="0" err="1">
                <a:cs typeface="Calibri"/>
              </a:rPr>
              <a:t>nofollow</a:t>
            </a:r>
            <a:r>
              <a:rPr lang="en-US" sz="2400" spc="-10" dirty="0">
                <a:cs typeface="Calibri"/>
              </a:rPr>
              <a:t>”&gt;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B7A584-D72E-F309-2B0B-021CB65AF10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2729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555F93-CCDC-472B-6D9A-68C3E11EA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10CD1-D9D9-F154-DC83-9A656B6EEB9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Tags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στοιχείο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6EB9F27-1236-393F-2F9E-95960968D0E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D70FDF-8720-7E5C-F6C2-84407D0C7FA6}"/>
              </a:ext>
            </a:extLst>
          </p:cNvPr>
          <p:cNvSpPr txBox="1"/>
          <p:nvPr/>
        </p:nvSpPr>
        <p:spPr>
          <a:xfrm>
            <a:off x="644074" y="2274838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</a:rPr>
              <a:t>rating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</a:t>
            </a:r>
            <a:r>
              <a:rPr lang="el-GR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 μέθοδος αξιολόγησης περιεχομένου ιστοσελίδας  εξακρίβωση </a:t>
            </a:r>
            <a:r>
              <a:rPr lang="el-GR" sz="2400" spc="-10" dirty="0" err="1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καταλληλότητας</a:t>
            </a:r>
            <a:r>
              <a:rPr lang="el-GR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 για παιδιά: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spc="-10" dirty="0">
              <a:solidFill>
                <a:srgbClr val="000000"/>
              </a:solidFill>
              <a:latin typeface="Times New Roman" panose="02020603050405020304" pitchFamily="18" charset="0"/>
              <a:cs typeface="Calibri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General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Mature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Restricted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14yeats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spc="-10" dirty="0">
              <a:solidFill>
                <a:srgbClr val="000000"/>
              </a:solidFill>
              <a:latin typeface="Times New Roman" panose="02020603050405020304" pitchFamily="18" charset="0"/>
              <a:cs typeface="Calibri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 </a:t>
            </a:r>
            <a:r>
              <a:rPr lang="en-US" sz="2400" spc="-10" dirty="0">
                <a:cs typeface="Calibri"/>
              </a:rPr>
              <a:t> &lt;</a:t>
            </a:r>
            <a:r>
              <a:rPr lang="en-US" sz="2400" spc="-10" dirty="0">
                <a:solidFill>
                  <a:srgbClr val="C00000"/>
                </a:solidFill>
                <a:cs typeface="Calibri"/>
              </a:rPr>
              <a:t>meta</a:t>
            </a:r>
            <a:r>
              <a:rPr lang="en-US" sz="2400" spc="-10" dirty="0">
                <a:cs typeface="Calibri"/>
              </a:rPr>
              <a:t> 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name</a:t>
            </a:r>
            <a:r>
              <a:rPr lang="en-US" sz="2400" spc="-10" dirty="0">
                <a:cs typeface="Calibri"/>
              </a:rPr>
              <a:t>=“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</a:rPr>
              <a:t>rating</a:t>
            </a:r>
            <a:r>
              <a:rPr lang="en-US" sz="2400" spc="-10" dirty="0">
                <a:cs typeface="Calibri"/>
              </a:rPr>
              <a:t>” 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content</a:t>
            </a:r>
            <a:r>
              <a:rPr lang="en-US" sz="2400" spc="-10" dirty="0">
                <a:cs typeface="Calibri"/>
              </a:rPr>
              <a:t>=“general”&gt;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-1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Calibri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kern="0" spc="-1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generator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</a:t>
            </a:r>
            <a:r>
              <a:rPr lang="el-GR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 έκδοση εργαλείου κατασκευής </a:t>
            </a:r>
            <a:r>
              <a:rPr lang="en-US" sz="2400" spc="-10" dirty="0">
                <a:cs typeface="Calibri"/>
              </a:rPr>
              <a:t> &lt;</a:t>
            </a:r>
            <a:r>
              <a:rPr lang="en-US" sz="2400" spc="-10" dirty="0">
                <a:solidFill>
                  <a:srgbClr val="C00000"/>
                </a:solidFill>
                <a:cs typeface="Calibri"/>
              </a:rPr>
              <a:t>meta</a:t>
            </a:r>
            <a:r>
              <a:rPr lang="en-US" sz="2400" spc="-10" dirty="0">
                <a:cs typeface="Calibri"/>
              </a:rPr>
              <a:t> 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name</a:t>
            </a:r>
            <a:r>
              <a:rPr lang="en-US" sz="2400" spc="-10" dirty="0">
                <a:cs typeface="Calibri"/>
              </a:rPr>
              <a:t>=“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</a:rPr>
              <a:t>generator</a:t>
            </a:r>
            <a:r>
              <a:rPr lang="en-US" sz="2400" spc="-10" dirty="0">
                <a:cs typeface="Calibri"/>
              </a:rPr>
              <a:t>” 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content</a:t>
            </a:r>
            <a:r>
              <a:rPr lang="en-US" sz="2400" spc="-10" dirty="0">
                <a:cs typeface="Calibri"/>
              </a:rPr>
              <a:t>=“</a:t>
            </a:r>
            <a:r>
              <a:rPr lang="en-US" sz="2400" spc="-10" dirty="0" err="1">
                <a:cs typeface="Calibri"/>
              </a:rPr>
              <a:t>EditPlus</a:t>
            </a:r>
            <a:r>
              <a:rPr lang="en-US" sz="2400" spc="-10" dirty="0">
                <a:cs typeface="Calibri"/>
              </a:rPr>
              <a:t>”&gt;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2A91D0-4113-0F35-F67A-04D36CF423E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1039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023D0-7436-276A-161D-56B0E24D0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DF2F6-0CAE-B60A-6027-FED718B0F4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equiv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4D51DD7-EC3E-EAF3-2F9D-58EAFE544BB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FF6E0A-7E6F-EA02-10BE-E4C99BF18B8E}"/>
              </a:ext>
            </a:extLst>
          </p:cNvPr>
          <p:cNvSpPr txBox="1"/>
          <p:nvPr/>
        </p:nvSpPr>
        <p:spPr>
          <a:xfrm>
            <a:off x="644074" y="2274838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</a:rPr>
              <a:t>Προστίθεται στην επικεφαλίδα του 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</a:rPr>
              <a:t>HTTP response 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 </a:t>
            </a:r>
            <a:r>
              <a:rPr lang="el-GR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περιέχει πληροφορία που 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server </a:t>
            </a:r>
            <a:r>
              <a:rPr lang="el-GR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δίνει στον 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browser </a:t>
            </a:r>
            <a:r>
              <a:rPr lang="el-GR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πριν στείλει το 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HTML  </a:t>
            </a:r>
            <a:r>
              <a:rPr lang="el-GR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πληροφορία για τύπους ΜΙΜΕ και άλλες τιμές που επηρεάζουν λειτουργία 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browser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-1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Calibri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spc="-10" dirty="0" err="1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hhtp-equiv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  </a:t>
            </a:r>
            <a:r>
              <a:rPr lang="el-GR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πληροφορία που επηρεάζει τρόπο χειρισμού εγγράφου από </a:t>
            </a:r>
            <a:r>
              <a:rPr lang="el-GR" sz="2400" spc="-10" dirty="0" err="1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φυλλομετρητή</a:t>
            </a:r>
            <a:r>
              <a:rPr lang="el-GR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: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spc="-10" dirty="0">
              <a:solidFill>
                <a:srgbClr val="000000"/>
              </a:solidFill>
              <a:latin typeface="Times New Roman" panose="02020603050405020304" pitchFamily="18" charset="0"/>
              <a:cs typeface="Calibri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expires </a:t>
            </a:r>
            <a:r>
              <a:rPr lang="el-GR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 ημερομηνία &amp; ώρα  μετά το πέρας  έγγραφο εκπρόθεσμο  από 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www robots  </a:t>
            </a:r>
            <a:r>
              <a:rPr lang="el-GR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διαγραφή ληγμένων αρχείων από κατάλογο μηχανής αναζήτησης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  </a:t>
            </a:r>
            <a:r>
              <a:rPr lang="en-US" sz="2400" spc="-10" dirty="0">
                <a:cs typeface="Calibri"/>
              </a:rPr>
              <a:t>&lt;</a:t>
            </a:r>
            <a:r>
              <a:rPr lang="en-US" sz="2400" spc="-10" dirty="0">
                <a:solidFill>
                  <a:srgbClr val="C00000"/>
                </a:solidFill>
                <a:cs typeface="Calibri"/>
              </a:rPr>
              <a:t>meta</a:t>
            </a:r>
            <a:r>
              <a:rPr lang="en-US" sz="2400" spc="-10" dirty="0">
                <a:cs typeface="Calibri"/>
              </a:rPr>
              <a:t> 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http-</a:t>
            </a:r>
            <a:r>
              <a:rPr lang="en-US" sz="2400" spc="-10" dirty="0" err="1">
                <a:solidFill>
                  <a:srgbClr val="FF0000"/>
                </a:solidFill>
                <a:cs typeface="Calibri"/>
              </a:rPr>
              <a:t>equiv</a:t>
            </a:r>
            <a:r>
              <a:rPr lang="en-US" sz="2400" spc="-10" dirty="0">
                <a:cs typeface="Calibri"/>
              </a:rPr>
              <a:t>=“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</a:rPr>
              <a:t>expires</a:t>
            </a:r>
            <a:r>
              <a:rPr lang="en-US" sz="2400" spc="-10" dirty="0">
                <a:cs typeface="Calibri"/>
              </a:rPr>
              <a:t>” 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content</a:t>
            </a:r>
            <a:r>
              <a:rPr lang="en-US" sz="2400" spc="-10" dirty="0">
                <a:cs typeface="Calibri"/>
              </a:rPr>
              <a:t>=“October 24, 2025, 09:15 EST”&gt;</a:t>
            </a:r>
            <a:endParaRPr lang="en-US" sz="2400" b="0" i="0" u="none" strike="noStrike" kern="1200" cap="none" spc="-1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Calibri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9B1208-7139-A395-AE70-AFF7A57C08A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8121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A53832-F61E-CA3B-B8B0-BCFD98D17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07BEA-7CEC-AF6D-25D4-A255250AEA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equiv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059E7AE-C21C-4D06-395D-4859842DFCE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BF9B692-4044-1BF9-D6DE-87511D7DF73D}"/>
              </a:ext>
            </a:extLst>
          </p:cNvPr>
          <p:cNvSpPr txBox="1"/>
          <p:nvPr/>
        </p:nvSpPr>
        <p:spPr>
          <a:xfrm>
            <a:off x="644074" y="2274838"/>
            <a:ext cx="10168128" cy="34163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content-language </a:t>
            </a:r>
            <a:r>
              <a:rPr lang="el-GR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 αναγνώριση γλώσσας εγγράφου 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 browser </a:t>
            </a:r>
            <a:r>
              <a:rPr lang="el-GR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στέλνει σχετική επικεφαλίδα 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“</a:t>
            </a:r>
            <a:r>
              <a:rPr lang="el-GR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Αποδοχής-γλώσσας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”</a:t>
            </a:r>
            <a:r>
              <a:rPr lang="el-GR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 προτρέπει εξυπηρετητή να στείλει έγγραφο με κατάλληλη γλώσσα 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 </a:t>
            </a:r>
            <a:r>
              <a:rPr lang="en-US" sz="2400" spc="-10" dirty="0">
                <a:cs typeface="Calibri"/>
              </a:rPr>
              <a:t>&lt;</a:t>
            </a:r>
            <a:r>
              <a:rPr lang="en-US" sz="2400" spc="-10" dirty="0">
                <a:solidFill>
                  <a:srgbClr val="C00000"/>
                </a:solidFill>
                <a:cs typeface="Calibri"/>
              </a:rPr>
              <a:t>meta</a:t>
            </a:r>
            <a:r>
              <a:rPr lang="en-US" sz="2400" spc="-10" dirty="0">
                <a:cs typeface="Calibri"/>
              </a:rPr>
              <a:t> 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http-</a:t>
            </a:r>
            <a:r>
              <a:rPr lang="en-US" sz="2400" spc="-10" dirty="0" err="1">
                <a:solidFill>
                  <a:srgbClr val="FF0000"/>
                </a:solidFill>
                <a:cs typeface="Calibri"/>
              </a:rPr>
              <a:t>equiv</a:t>
            </a:r>
            <a:r>
              <a:rPr lang="en-US" sz="2400" spc="-10" dirty="0">
                <a:cs typeface="Calibri"/>
              </a:rPr>
              <a:t>=“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</a:rPr>
              <a:t>content-language</a:t>
            </a:r>
            <a:r>
              <a:rPr lang="en-US" sz="2400" spc="-10" dirty="0">
                <a:cs typeface="Calibri"/>
              </a:rPr>
              <a:t>” 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content</a:t>
            </a:r>
            <a:r>
              <a:rPr lang="en-US" sz="2400" spc="-10" dirty="0">
                <a:cs typeface="Calibri"/>
              </a:rPr>
              <a:t>=“gr”&gt;</a:t>
            </a:r>
            <a:endParaRPr lang="en-US" sz="2400" b="0" i="0" u="none" strike="noStrike" kern="1200" cap="none" spc="-1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Calibri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client-pull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ικανότητα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ζητήσει αυτόματα νέο έγγραφο από εξυπηρετητή  σελίδα εμφανίζεται και ανανεώνεται αυτόματα με νέα πληροφορία / αντικαθίσταται από νέα σελίδα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CF43D8D-D4F9-5F1C-6B1C-84ED8C322B4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8623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A28878-4C08-5F7C-354B-4E18EE5B67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AFCD7-708B-21C0-28EA-3C3708CD3DA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equiv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D185F64-A889-18DC-5E9B-F73A7157EC5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FA29F72-E382-45FF-F5E1-AD14C13C071C}"/>
              </a:ext>
            </a:extLst>
          </p:cNvPr>
          <p:cNvSpPr txBox="1"/>
          <p:nvPr/>
        </p:nvSpPr>
        <p:spPr>
          <a:xfrm>
            <a:off x="644074" y="2274838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refresh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λέει σε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να περιμένει δεδομένο αριθμό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ακέραιος)  φορτώνει σελίδα  αν δεν ορίζεται νέα σελίδα 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επαναφορτώνει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τρέχουσα σελίδα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spc="-10" dirty="0">
                <a:cs typeface="Calibri"/>
              </a:rPr>
              <a:t>&lt; </a:t>
            </a:r>
            <a:r>
              <a:rPr lang="en-US" sz="2400" spc="-10" dirty="0">
                <a:solidFill>
                  <a:srgbClr val="C00000"/>
                </a:solidFill>
                <a:cs typeface="Calibri"/>
              </a:rPr>
              <a:t>meta</a:t>
            </a:r>
            <a:r>
              <a:rPr lang="en-US" sz="2400" spc="-10" dirty="0">
                <a:cs typeface="Calibri"/>
              </a:rPr>
              <a:t> 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http-</a:t>
            </a:r>
            <a:r>
              <a:rPr lang="en-US" sz="2400" spc="-10" dirty="0" err="1">
                <a:solidFill>
                  <a:srgbClr val="FF0000"/>
                </a:solidFill>
                <a:cs typeface="Calibri"/>
              </a:rPr>
              <a:t>equiv</a:t>
            </a:r>
            <a:r>
              <a:rPr lang="en-US" sz="2400" spc="-10" dirty="0">
                <a:cs typeface="Calibri"/>
              </a:rPr>
              <a:t>=“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</a:rPr>
              <a:t>refresh</a:t>
            </a:r>
            <a:r>
              <a:rPr lang="en-US" sz="2400" spc="-10" dirty="0">
                <a:cs typeface="Calibri"/>
              </a:rPr>
              <a:t>” 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content</a:t>
            </a:r>
            <a:r>
              <a:rPr lang="en-US" sz="2400" spc="-10" dirty="0">
                <a:cs typeface="Calibri"/>
              </a:rPr>
              <a:t>=“15”&gt;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spc="-10" dirty="0">
                <a:cs typeface="Calibri"/>
              </a:rPr>
              <a:t>&lt; </a:t>
            </a:r>
            <a:r>
              <a:rPr lang="en-US" sz="2400" spc="-10" dirty="0">
                <a:solidFill>
                  <a:srgbClr val="C00000"/>
                </a:solidFill>
                <a:cs typeface="Calibri"/>
              </a:rPr>
              <a:t>meta</a:t>
            </a:r>
            <a:r>
              <a:rPr lang="en-US" sz="2400" spc="-10" dirty="0">
                <a:cs typeface="Calibri"/>
              </a:rPr>
              <a:t> 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http-</a:t>
            </a:r>
            <a:r>
              <a:rPr lang="en-US" sz="2400" spc="-10" dirty="0" err="1">
                <a:solidFill>
                  <a:srgbClr val="FF0000"/>
                </a:solidFill>
                <a:cs typeface="Calibri"/>
              </a:rPr>
              <a:t>equiv</a:t>
            </a:r>
            <a:r>
              <a:rPr lang="en-US" sz="2400" spc="-10" dirty="0">
                <a:cs typeface="Calibri"/>
              </a:rPr>
              <a:t>=“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</a:rPr>
              <a:t>refresh</a:t>
            </a:r>
            <a:r>
              <a:rPr lang="en-US" sz="2400" spc="-10" dirty="0">
                <a:cs typeface="Calibri"/>
              </a:rPr>
              <a:t>” 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content</a:t>
            </a:r>
            <a:r>
              <a:rPr lang="en-US" sz="2400" spc="-10" dirty="0">
                <a:cs typeface="Calibri"/>
              </a:rPr>
              <a:t>=“1;url=http://nextdocument.html”&gt;</a:t>
            </a:r>
          </a:p>
          <a:p>
            <a:pPr lvl="1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default-style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καθορίζει προεπιλεγμένο αρχείο  περιέχει κανόνες μορφοποίησης για έγγραφο </a:t>
            </a:r>
            <a:r>
              <a:rPr lang="en-US" sz="2400" spc="-10" dirty="0">
                <a:cs typeface="Calibri"/>
              </a:rPr>
              <a:t>&lt; </a:t>
            </a:r>
            <a:r>
              <a:rPr lang="en-US" sz="2400" spc="-10" dirty="0">
                <a:solidFill>
                  <a:srgbClr val="C00000"/>
                </a:solidFill>
                <a:cs typeface="Calibri"/>
              </a:rPr>
              <a:t>meta</a:t>
            </a:r>
            <a:r>
              <a:rPr lang="en-US" sz="2400" spc="-10" dirty="0">
                <a:cs typeface="Calibri"/>
              </a:rPr>
              <a:t> 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http-</a:t>
            </a:r>
            <a:r>
              <a:rPr lang="en-US" sz="2400" spc="-10" dirty="0" err="1">
                <a:solidFill>
                  <a:srgbClr val="FF0000"/>
                </a:solidFill>
                <a:cs typeface="Calibri"/>
              </a:rPr>
              <a:t>equiv</a:t>
            </a:r>
            <a:r>
              <a:rPr lang="en-US" sz="2400" spc="-10" dirty="0">
                <a:cs typeface="Calibri"/>
              </a:rPr>
              <a:t>=“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</a:rPr>
              <a:t>default-style</a:t>
            </a:r>
            <a:r>
              <a:rPr lang="en-US" sz="2400" spc="-10" dirty="0">
                <a:cs typeface="Calibri"/>
              </a:rPr>
              <a:t>” 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content</a:t>
            </a:r>
            <a:r>
              <a:rPr lang="en-US" sz="2400" spc="-10" dirty="0">
                <a:cs typeface="Calibri"/>
              </a:rPr>
              <a:t>=“document’s preferred stylesheet” </a:t>
            </a:r>
            <a:r>
              <a:rPr lang="en-US" sz="2400" spc="-10" dirty="0">
                <a:cs typeface="Calibri"/>
                <a:sym typeface="Wingdings" panose="05000000000000000000" pitchFamily="2" charset="2"/>
              </a:rPr>
              <a:t></a:t>
            </a:r>
            <a:r>
              <a:rPr lang="el-GR" sz="2400" spc="-10" dirty="0">
                <a:cs typeface="Calibri"/>
                <a:sym typeface="Wingdings" panose="05000000000000000000" pitchFamily="2" charset="2"/>
              </a:rPr>
              <a:t> (α) &lt;</a:t>
            </a:r>
            <a:r>
              <a:rPr lang="en-US" sz="2400" spc="-10" dirty="0">
                <a:cs typeface="Calibri"/>
                <a:sym typeface="Wingdings" panose="05000000000000000000" pitchFamily="2" charset="2"/>
              </a:rPr>
              <a:t>link&gt; (</a:t>
            </a:r>
            <a:r>
              <a:rPr lang="el-GR" sz="2400" spc="-10" dirty="0">
                <a:cs typeface="Calibri"/>
                <a:sym typeface="Wingdings" panose="05000000000000000000" pitchFamily="2" charset="2"/>
              </a:rPr>
              <a:t>β) &lt;</a:t>
            </a:r>
            <a:r>
              <a:rPr lang="en-US" sz="2400" spc="-10" dirty="0">
                <a:cs typeface="Calibri"/>
                <a:sym typeface="Wingdings" panose="05000000000000000000" pitchFamily="2" charset="2"/>
              </a:rPr>
              <a:t>style&gt;  </a:t>
            </a:r>
            <a:r>
              <a:rPr lang="el-GR" sz="2400" spc="-10" dirty="0">
                <a:cs typeface="Calibri"/>
                <a:sym typeface="Wingdings" panose="05000000000000000000" pitchFamily="2" charset="2"/>
              </a:rPr>
              <a:t>ορίζεται και η ακριβής θέση αρχείου κανόνων μορφοποίησης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CA92D4-9331-7D1C-F69E-313C0F4DED5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8608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660DDB-B2EC-0CA1-8937-14AE28D3C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D8C48-A520-E234-129F-4017FFA1F76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equiv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BA7FD5F-E1A2-4FB5-A754-69505D17474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833D720-484F-D88F-DD1B-9C9A5B5920CD}"/>
              </a:ext>
            </a:extLst>
          </p:cNvPr>
          <p:cNvSpPr txBox="1"/>
          <p:nvPr/>
        </p:nvSpPr>
        <p:spPr>
          <a:xfrm>
            <a:off x="644074" y="2274838"/>
            <a:ext cx="10168128" cy="34163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content-type  text/html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προστίθεται αυτόματα στην επικεφαλίδα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HTTP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έγγραφα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μπορεί να επεκταθεί για ρύθμιση συνόλου χαρακτήρων εγγράφου  επιτρέπει να φορτώσει συγκεκριμένο τύπο χαρακτήρων πριν εμφανίσει σελίδα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spc="-1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spc="-10" dirty="0">
                <a:cs typeface="Calibri"/>
              </a:rPr>
              <a:t>&lt; </a:t>
            </a:r>
            <a:r>
              <a:rPr lang="en-US" sz="2400" spc="-10" dirty="0">
                <a:solidFill>
                  <a:srgbClr val="C00000"/>
                </a:solidFill>
                <a:cs typeface="Calibri"/>
              </a:rPr>
              <a:t>meta</a:t>
            </a:r>
            <a:r>
              <a:rPr lang="en-US" sz="2400" spc="-10" dirty="0">
                <a:cs typeface="Calibri"/>
              </a:rPr>
              <a:t> 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http-</a:t>
            </a:r>
            <a:r>
              <a:rPr lang="en-US" sz="2400" spc="-10" dirty="0" err="1">
                <a:solidFill>
                  <a:srgbClr val="FF0000"/>
                </a:solidFill>
                <a:cs typeface="Calibri"/>
              </a:rPr>
              <a:t>equiv</a:t>
            </a:r>
            <a:r>
              <a:rPr lang="en-US" sz="2400" spc="-10" dirty="0">
                <a:cs typeface="Calibri"/>
              </a:rPr>
              <a:t>=“</a:t>
            </a:r>
            <a:r>
              <a:rPr lang="en-US" sz="240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</a:rPr>
              <a:t>content-type</a:t>
            </a:r>
            <a:r>
              <a:rPr lang="en-US" sz="2400" spc="-10" dirty="0">
                <a:cs typeface="Calibri"/>
              </a:rPr>
              <a:t>” 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content</a:t>
            </a:r>
            <a:r>
              <a:rPr lang="en-US" sz="2400" spc="-10" dirty="0">
                <a:cs typeface="Calibri"/>
              </a:rPr>
              <a:t>=“text/html; charset= UTF-8” </a:t>
            </a:r>
            <a:r>
              <a:rPr lang="en-US" sz="2400" spc="-10" dirty="0">
                <a:cs typeface="Calibri"/>
                <a:sym typeface="Wingdings" panose="05000000000000000000" pitchFamily="2" charset="2"/>
              </a:rPr>
              <a:t>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UTF- 8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κωδικοποίηση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Unicode 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(και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ελληνικό αλφάβητο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ISO-88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59-1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λατινικό αλφάβητο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0A965E6-FE44-99F2-8B7A-6CC204F705D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8868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AED1CF-6730-9EAC-2E9A-3013ECBDDC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32FF0-7084-1833-658A-6482C30CD06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Tags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στοιχείο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link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2476630-3E9D-07A3-4939-2460D8818FD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3AAE49-E1F6-F912-6334-9A2B181B942E}"/>
              </a:ext>
            </a:extLst>
          </p:cNvPr>
          <p:cNvSpPr txBox="1"/>
          <p:nvPr/>
        </p:nvSpPr>
        <p:spPr>
          <a:xfrm>
            <a:off x="644074" y="2274838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Καθορίζει σχέση τρέχουσας ιστοσελίδας &amp; άλλης / άλλου </a:t>
            </a:r>
            <a:r>
              <a:rPr lang="el-GR" sz="24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μ.εσου</a:t>
            </a:r>
            <a:endParaRPr lang="el-GR" sz="24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Αρχείο 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 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όσες χρειάζεται για να οριστούν όλες οι σχέσεις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Πιθανή χρήση  ορισμός θέσης σελίδας σε πλαίσιο σχέσε</a:t>
            </a: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ων στην πλοήγηση  πχ/ 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parent, next, previous </a:t>
            </a: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κλπ.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Χρήση ετικέτας  σύνδεση με αρχεία με κανόνες μορφοποίησης με σελίδα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Μονή ετικέτα  χωρίς ετικέτα τέλους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58A651-1433-D479-F663-48D1E0C17FC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1106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7DFF0D-EBC1-CDB1-F276-31D5444CB2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7CF21-E222-88B1-30A1-F0F97240436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Tags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στοιχείο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link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FC03BFC-2086-551B-A759-D45C945EADF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A6715DA-EB4C-1FB3-2258-E8EC794410B3}"/>
              </a:ext>
            </a:extLst>
          </p:cNvPr>
          <p:cNvSpPr txBox="1"/>
          <p:nvPr/>
        </p:nvSpPr>
        <p:spPr>
          <a:xfrm>
            <a:off x="854281" y="3263893"/>
            <a:ext cx="10168128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0ECF242-E086-5D1A-57C1-10605D67A17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27</a:t>
            </a:fld>
            <a:endParaRPr lang="en-US"/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97FF2C1F-5A45-29AF-EE67-907F75C75A54}"/>
              </a:ext>
            </a:extLst>
          </p:cNvPr>
          <p:cNvSpPr txBox="1"/>
          <p:nvPr/>
        </p:nvSpPr>
        <p:spPr>
          <a:xfrm>
            <a:off x="1556556" y="2328380"/>
            <a:ext cx="7514590" cy="33977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z="2000" spc="-10" dirty="0">
                <a:latin typeface="Calibri"/>
                <a:cs typeface="Calibri"/>
              </a:rPr>
              <a:t>&lt;</a:t>
            </a:r>
            <a:r>
              <a:rPr lang="en-US" sz="2000" spc="-10" dirty="0">
                <a:solidFill>
                  <a:srgbClr val="C00000"/>
                </a:solidFill>
                <a:latin typeface="Calibri"/>
                <a:cs typeface="Calibri"/>
              </a:rPr>
              <a:t>link</a:t>
            </a:r>
            <a:r>
              <a:rPr lang="en-US" sz="2000" spc="-10" dirty="0">
                <a:latin typeface="Calibri"/>
                <a:cs typeface="Calibri"/>
              </a:rPr>
              <a:t> </a:t>
            </a:r>
            <a:r>
              <a:rPr lang="en-US" sz="2000" spc="-10" dirty="0" err="1">
                <a:solidFill>
                  <a:srgbClr val="FF0000"/>
                </a:solidFill>
                <a:latin typeface="Calibri"/>
                <a:cs typeface="Calibri"/>
              </a:rPr>
              <a:t>rel</a:t>
            </a:r>
            <a:r>
              <a:rPr lang="en-US" sz="2000" spc="-10" dirty="0">
                <a:latin typeface="Calibri"/>
                <a:cs typeface="Calibri"/>
              </a:rPr>
              <a:t>=“ stylesheet | alternate | archives | author | bookmark |external | </a:t>
            </a:r>
            <a:r>
              <a:rPr lang="en-US" sz="2000" spc="-10" dirty="0" err="1">
                <a:latin typeface="Calibri"/>
                <a:cs typeface="Calibri"/>
              </a:rPr>
              <a:t>first|help</a:t>
            </a:r>
            <a:r>
              <a:rPr lang="en-US" sz="2000" spc="-10" dirty="0">
                <a:latin typeface="Calibri"/>
                <a:cs typeface="Calibri"/>
              </a:rPr>
              <a:t> |icon |… </a:t>
            </a:r>
            <a:r>
              <a:rPr lang="en-US" sz="2000" spc="-10" dirty="0" err="1">
                <a:solidFill>
                  <a:srgbClr val="FF0000"/>
                </a:solidFill>
                <a:cs typeface="Calibri"/>
              </a:rPr>
              <a:t>href</a:t>
            </a:r>
            <a:r>
              <a:rPr lang="en-US" sz="2000" spc="-10" dirty="0">
                <a:cs typeface="Calibri"/>
              </a:rPr>
              <a:t>=“</a:t>
            </a:r>
            <a:r>
              <a:rPr lang="el-GR" sz="2000" spc="-10" dirty="0">
                <a:cs typeface="Calibri"/>
              </a:rPr>
              <a:t>σχετικό/απόλυτο μονοπάτι αρχείου ή </a:t>
            </a:r>
            <a:r>
              <a:rPr lang="en-US" sz="2000" spc="-10" dirty="0" err="1">
                <a:cs typeface="Calibri"/>
              </a:rPr>
              <a:t>url</a:t>
            </a:r>
            <a:r>
              <a:rPr lang="en-US" sz="2000" spc="-10" dirty="0">
                <a:cs typeface="Calibri"/>
              </a:rPr>
              <a:t>&gt;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endParaRPr lang="en-US" sz="2000" spc="-1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endParaRPr lang="el-GR" sz="2000" spc="-10" dirty="0">
              <a:latin typeface="Calibri"/>
              <a:cs typeface="Calibri"/>
            </a:endParaRPr>
          </a:p>
          <a:p>
            <a:pPr marL="12700"/>
            <a:r>
              <a:rPr lang="en-US" sz="2000" spc="-10" dirty="0">
                <a:cs typeface="Calibri"/>
              </a:rPr>
              <a:t>&lt;</a:t>
            </a:r>
            <a:r>
              <a:rPr lang="en-US" sz="2000" spc="-10" dirty="0">
                <a:solidFill>
                  <a:srgbClr val="C00000"/>
                </a:solidFill>
                <a:cs typeface="Calibri"/>
              </a:rPr>
              <a:t>link</a:t>
            </a:r>
            <a:r>
              <a:rPr lang="en-US" sz="2000" spc="-10" dirty="0">
                <a:cs typeface="Calibri"/>
              </a:rPr>
              <a:t> </a:t>
            </a:r>
            <a:r>
              <a:rPr lang="en-US" sz="2000" spc="-10" dirty="0" err="1">
                <a:solidFill>
                  <a:srgbClr val="FF0000"/>
                </a:solidFill>
                <a:cs typeface="Calibri"/>
              </a:rPr>
              <a:t>rel</a:t>
            </a:r>
            <a:r>
              <a:rPr lang="en-US" sz="2000" spc="-10" dirty="0">
                <a:cs typeface="Calibri"/>
              </a:rPr>
              <a:t>=“ stylesheet” </a:t>
            </a:r>
            <a:r>
              <a:rPr lang="en-US" sz="2000" spc="-10" dirty="0">
                <a:solidFill>
                  <a:srgbClr val="FF0000"/>
                </a:solidFill>
                <a:cs typeface="Calibri"/>
              </a:rPr>
              <a:t>type</a:t>
            </a:r>
            <a:r>
              <a:rPr lang="en-US" sz="2000" spc="-10" dirty="0">
                <a:cs typeface="Calibri"/>
              </a:rPr>
              <a:t>=“text/</a:t>
            </a:r>
            <a:r>
              <a:rPr lang="en-US" sz="2000" spc="-10" dirty="0" err="1">
                <a:cs typeface="Calibri"/>
              </a:rPr>
              <a:t>css</a:t>
            </a:r>
            <a:r>
              <a:rPr lang="en-US" sz="2000" spc="-10" dirty="0">
                <a:cs typeface="Calibri"/>
              </a:rPr>
              <a:t>”</a:t>
            </a:r>
            <a:r>
              <a:rPr lang="en-US" sz="2000" spc="-10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000" spc="-10" dirty="0" err="1">
                <a:solidFill>
                  <a:srgbClr val="FF0000"/>
                </a:solidFill>
                <a:cs typeface="Calibri"/>
              </a:rPr>
              <a:t>href</a:t>
            </a:r>
            <a:r>
              <a:rPr lang="en-US" sz="2000" spc="-10" dirty="0">
                <a:cs typeface="Calibri"/>
              </a:rPr>
              <a:t>=‘theme/</a:t>
            </a:r>
            <a:r>
              <a:rPr lang="en-US" sz="2000" spc="-10" dirty="0" err="1">
                <a:cs typeface="Calibri"/>
              </a:rPr>
              <a:t>css</a:t>
            </a:r>
            <a:r>
              <a:rPr lang="en-US" sz="2000" spc="-10" dirty="0">
                <a:cs typeface="Calibri"/>
              </a:rPr>
              <a:t> “</a:t>
            </a:r>
            <a:r>
              <a:rPr lang="en-US" sz="2000" spc="-10" dirty="0">
                <a:solidFill>
                  <a:srgbClr val="FF0000"/>
                </a:solidFill>
                <a:cs typeface="Calibri"/>
              </a:rPr>
              <a:t> title</a:t>
            </a:r>
            <a:r>
              <a:rPr lang="en-US" sz="2000" spc="-10" dirty="0">
                <a:cs typeface="Calibri"/>
              </a:rPr>
              <a:t>=“</a:t>
            </a:r>
            <a:r>
              <a:rPr lang="el-GR" sz="2000" spc="-10" dirty="0">
                <a:cs typeface="Calibri"/>
              </a:rPr>
              <a:t>τίτλος αρχείου</a:t>
            </a:r>
            <a:r>
              <a:rPr lang="en-US" sz="2000" spc="-10" dirty="0">
                <a:cs typeface="Calibri"/>
              </a:rPr>
              <a:t>”&gt;</a:t>
            </a:r>
            <a:endParaRPr lang="el-GR" sz="2000" spc="-10" dirty="0">
              <a:cs typeface="Calibri"/>
            </a:endParaRPr>
          </a:p>
          <a:p>
            <a:pPr marL="12700">
              <a:lnSpc>
                <a:spcPct val="100000"/>
              </a:lnSpc>
            </a:pPr>
            <a:endParaRPr lang="en-US"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endParaRPr lang="en-US" sz="20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err="1">
                <a:latin typeface="Calibri"/>
                <a:cs typeface="Calibri"/>
              </a:rPr>
              <a:t>rel</a:t>
            </a:r>
            <a:r>
              <a:rPr lang="en-US" sz="2000" dirty="0">
                <a:latin typeface="Calibri"/>
                <a:cs typeface="Calibri"/>
                <a:sym typeface="Wingdings" panose="05000000000000000000" pitchFamily="2" charset="2"/>
              </a:rPr>
              <a:t> </a:t>
            </a:r>
            <a:r>
              <a:rPr lang="el-GR" sz="2000" dirty="0">
                <a:latin typeface="Calibri"/>
                <a:cs typeface="Calibri"/>
                <a:sym typeface="Wingdings" panose="05000000000000000000" pitchFamily="2" charset="2"/>
              </a:rPr>
              <a:t>απαραίτητο  παίρνει διάφορες τιμές  έννοιες συνδεδεμένες με λέξη (πχ. </a:t>
            </a:r>
            <a:r>
              <a:rPr lang="en-US" sz="2000" dirty="0">
                <a:latin typeface="Calibri"/>
                <a:cs typeface="Calibri"/>
                <a:sym typeface="Wingdings" panose="05000000000000000000" pitchFamily="2" charset="2"/>
              </a:rPr>
              <a:t>First, last  </a:t>
            </a:r>
            <a:r>
              <a:rPr lang="el-GR" sz="2000" dirty="0">
                <a:latin typeface="Calibri"/>
                <a:cs typeface="Calibri"/>
                <a:sym typeface="Wingdings" panose="05000000000000000000" pitchFamily="2" charset="2"/>
              </a:rPr>
              <a:t>σειρά αρχείου)</a:t>
            </a:r>
            <a:endParaRPr sz="2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91768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EED1FA-0A07-A395-857D-11675A704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A4CFC-B95C-4C9B-C079-EACB0160A07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Tags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στοιχείο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link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63B00B5-2F07-B133-F6B8-D09C3330F68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4B1547-8E44-B8DC-C79D-F8E59744E671}"/>
              </a:ext>
            </a:extLst>
          </p:cNvPr>
          <p:cNvSpPr txBox="1"/>
          <p:nvPr/>
        </p:nvSpPr>
        <p:spPr>
          <a:xfrm>
            <a:off x="644074" y="2274838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stylesheet &amp; alternate  </a:t>
            </a: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εξωτερικό αρχείο &amp; εναλλακτικό  αρχείο κανόνων μορφοποίησης 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href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περιέχει μονοπάτι /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url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προς αρχείο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δεν υπάρχει το χαρακτηριστικό 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  </a:t>
            </a:r>
            <a:r>
              <a:rPr lang="el-GR" sz="24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φυλλομετρητής</a:t>
            </a: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θεωρεί πως είναι 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text/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stylesheet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βάλουμε 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alternate  </a:t>
            </a: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αναγκαίος ορισμός χαρακτηριστικού 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title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spc="-10" dirty="0">
                <a:cs typeface="Calibri"/>
              </a:rPr>
              <a:t>&lt;</a:t>
            </a:r>
            <a:r>
              <a:rPr lang="en-US" sz="2400" spc="-10" dirty="0">
                <a:solidFill>
                  <a:srgbClr val="C00000"/>
                </a:solidFill>
                <a:cs typeface="Calibri"/>
              </a:rPr>
              <a:t>link</a:t>
            </a:r>
            <a:r>
              <a:rPr lang="en-US" sz="2400" spc="-10" dirty="0">
                <a:cs typeface="Calibri"/>
              </a:rPr>
              <a:t> </a:t>
            </a:r>
            <a:r>
              <a:rPr lang="en-US" sz="2400" spc="-10" dirty="0" err="1">
                <a:solidFill>
                  <a:srgbClr val="FF0000"/>
                </a:solidFill>
                <a:cs typeface="Calibri"/>
              </a:rPr>
              <a:t>href</a:t>
            </a:r>
            <a:r>
              <a:rPr lang="en-US" sz="2400" spc="-10" dirty="0">
                <a:cs typeface="Calibri"/>
              </a:rPr>
              <a:t>=“ default.css” </a:t>
            </a:r>
            <a:r>
              <a:rPr lang="en-US" sz="2400" spc="-10" dirty="0" err="1">
                <a:solidFill>
                  <a:srgbClr val="FF0000"/>
                </a:solidFill>
                <a:cs typeface="Calibri"/>
              </a:rPr>
              <a:t>rel</a:t>
            </a:r>
            <a:r>
              <a:rPr lang="en-US" sz="2400" spc="-10" dirty="0">
                <a:cs typeface="Calibri"/>
              </a:rPr>
              <a:t>=“stylesheet”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 title</a:t>
            </a:r>
            <a:r>
              <a:rPr lang="en-US" sz="2400" spc="-10" dirty="0">
                <a:cs typeface="Calibri"/>
              </a:rPr>
              <a:t>=“default style”&gt;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spc="-10" dirty="0">
                <a:cs typeface="Calibri"/>
              </a:rPr>
              <a:t>&lt;</a:t>
            </a:r>
            <a:r>
              <a:rPr lang="en-US" sz="2400" spc="-10" dirty="0">
                <a:solidFill>
                  <a:srgbClr val="C00000"/>
                </a:solidFill>
                <a:cs typeface="Calibri"/>
              </a:rPr>
              <a:t>link</a:t>
            </a:r>
            <a:r>
              <a:rPr lang="en-US" sz="2400" spc="-10" dirty="0">
                <a:cs typeface="Calibri"/>
              </a:rPr>
              <a:t> </a:t>
            </a:r>
            <a:r>
              <a:rPr lang="en-US" sz="2400" spc="-10" dirty="0" err="1">
                <a:solidFill>
                  <a:srgbClr val="FF0000"/>
                </a:solidFill>
                <a:cs typeface="Calibri"/>
              </a:rPr>
              <a:t>href</a:t>
            </a:r>
            <a:r>
              <a:rPr lang="en-US" sz="2400" spc="-10" dirty="0">
                <a:cs typeface="Calibri"/>
              </a:rPr>
              <a:t>=“ fancy.css” </a:t>
            </a:r>
            <a:r>
              <a:rPr lang="en-US" sz="2400" spc="-10" dirty="0" err="1">
                <a:solidFill>
                  <a:srgbClr val="FF0000"/>
                </a:solidFill>
                <a:cs typeface="Calibri"/>
              </a:rPr>
              <a:t>rel</a:t>
            </a:r>
            <a:r>
              <a:rPr lang="en-US" sz="2400" spc="-10" dirty="0">
                <a:cs typeface="Calibri"/>
              </a:rPr>
              <a:t>=“alternate”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 title</a:t>
            </a:r>
            <a:r>
              <a:rPr lang="en-US" sz="2400" spc="-10" dirty="0">
                <a:cs typeface="Calibri"/>
              </a:rPr>
              <a:t>=“fancy style”&gt;</a:t>
            </a:r>
            <a:endParaRPr lang="el-GR" sz="2400" spc="-10" dirty="0">
              <a:cs typeface="Calibri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spc="-10" dirty="0">
                <a:cs typeface="Calibri"/>
              </a:rPr>
              <a:t>&lt;</a:t>
            </a:r>
            <a:r>
              <a:rPr lang="en-US" sz="2400" spc="-10" dirty="0">
                <a:solidFill>
                  <a:srgbClr val="C00000"/>
                </a:solidFill>
                <a:cs typeface="Calibri"/>
              </a:rPr>
              <a:t>link</a:t>
            </a:r>
            <a:r>
              <a:rPr lang="en-US" sz="2400" spc="-10" dirty="0">
                <a:cs typeface="Calibri"/>
              </a:rPr>
              <a:t> </a:t>
            </a:r>
            <a:r>
              <a:rPr lang="en-US" sz="2400" spc="-10" dirty="0" err="1">
                <a:solidFill>
                  <a:srgbClr val="FF0000"/>
                </a:solidFill>
                <a:cs typeface="Calibri"/>
              </a:rPr>
              <a:t>href</a:t>
            </a:r>
            <a:r>
              <a:rPr lang="en-US" sz="2400" spc="-10" dirty="0">
                <a:cs typeface="Calibri"/>
              </a:rPr>
              <a:t>=“ basic.css” </a:t>
            </a:r>
            <a:r>
              <a:rPr lang="en-US" sz="2400" spc="-10" dirty="0" err="1">
                <a:solidFill>
                  <a:srgbClr val="FF0000"/>
                </a:solidFill>
                <a:cs typeface="Calibri"/>
              </a:rPr>
              <a:t>rel</a:t>
            </a:r>
            <a:r>
              <a:rPr lang="en-US" sz="2400" spc="-10" dirty="0">
                <a:cs typeface="Calibri"/>
              </a:rPr>
              <a:t>=“alternate”</a:t>
            </a:r>
            <a:r>
              <a:rPr lang="en-US" sz="2400" spc="-10" dirty="0">
                <a:solidFill>
                  <a:srgbClr val="FF0000"/>
                </a:solidFill>
                <a:cs typeface="Calibri"/>
              </a:rPr>
              <a:t> title</a:t>
            </a:r>
            <a:r>
              <a:rPr lang="en-US" sz="2400" spc="-10" dirty="0">
                <a:cs typeface="Calibri"/>
              </a:rPr>
              <a:t>=“basic style”&gt;</a:t>
            </a:r>
            <a:endParaRPr lang="el-GR" sz="2400" spc="-10" dirty="0">
              <a:cs typeface="Calibri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spc="-10" dirty="0">
              <a:cs typeface="Calibri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B67274E-40B2-5B0B-42AF-624333E46D6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1710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51843-8995-1447-C9D5-676BB09799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2252D-AD5D-7817-D66D-B1EE2089964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Tags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στοιχείο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link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4CB00C9-FFA5-8C37-95A0-CB27963B6E6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F4024E-3F15-5E93-4B9C-078DEC6393FE}"/>
              </a:ext>
            </a:extLst>
          </p:cNvPr>
          <p:cNvSpPr txBox="1"/>
          <p:nvPr/>
        </p:nvSpPr>
        <p:spPr>
          <a:xfrm>
            <a:off x="644074" y="2274838"/>
            <a:ext cx="10168128" cy="304698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icon  </a:t>
            </a: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ορίζει εικονίδιο που θα εκπροσωπεί τη σελίδα σε διάφορα σημεία  πχ. Θα εμφανίζεται στα 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bookmarks  </a:t>
            </a: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συνδυαστικά με 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sizes  </a:t>
            </a: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μέγεθος</a:t>
            </a:r>
            <a:endParaRPr lang="en-US" sz="24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kern="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archives  </a:t>
            </a:r>
            <a:r>
              <a:rPr lang="el-GR" sz="2400" kern="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ορίζει σύνδεσμο σε έγγραφο  παλαιότερη έκδοση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kern="0" spc="-10" dirty="0">
              <a:solidFill>
                <a:srgbClr val="000000"/>
              </a:solidFill>
              <a:latin typeface="Times New Roman" panose="02020603050405020304" pitchFamily="18" charset="0"/>
              <a:cs typeface="Calibri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kern="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author  </a:t>
            </a:r>
            <a:r>
              <a:rPr lang="el-GR" sz="2400" kern="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σελίδα που περιγράφει συγγραφέα / παρέχει τρόπο επικοινωνίας με τον συγγραφέα</a:t>
            </a:r>
            <a:r>
              <a:rPr lang="en-US" sz="2400" kern="0" spc="-1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  <a:sym typeface="Wingdings" panose="05000000000000000000" pitchFamily="2" charset="2"/>
              </a:rPr>
              <a:t> </a:t>
            </a:r>
            <a:endParaRPr lang="el-GR" sz="2400" spc="-10" dirty="0">
              <a:cs typeface="Calibri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A453A1-C55A-324A-ABF5-FA82E637466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2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445F2-CE78-D167-4706-D3572B02EC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24EDD-AEBD-D265-F766-004AAF9CE35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34F38A4-954A-E4F2-321C-955A9A995C8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8F6358-AA26-1F91-9149-CEB4B2153CC5}"/>
              </a:ext>
            </a:extLst>
          </p:cNvPr>
          <p:cNvSpPr txBox="1"/>
          <p:nvPr/>
        </p:nvSpPr>
        <p:spPr>
          <a:xfrm>
            <a:off x="472710" y="1620895"/>
            <a:ext cx="10168128" cy="667875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αρχεία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ASCII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επεξεργαστή κειμένου (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Notepad++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Aptana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Studio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Simple Text (Macintosh)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Απλό κείμενο  παράγεται με χρήση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Εμπλουτίζεται &amp; μορφοποιείται με εφαρμογή κανόνων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 (Cascading Style Sheets)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Άρα μια ιστοσελίδα: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Δημιουργείται με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Μορφοποιείται με εφαρμογή κανόνων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29C94C9-A48D-673C-9409-BEAF8783F91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1942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64B4E-E077-76C3-67EA-424419FDB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B5174-8489-E59A-D87D-319FA1D0F7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Tags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στοιχείο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068A6F3-5E61-55C4-02B4-146ECDAEF4E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E4967B-4F63-87EF-AA77-8A99F145ABB1}"/>
              </a:ext>
            </a:extLst>
          </p:cNvPr>
          <p:cNvSpPr txBox="1"/>
          <p:nvPr/>
        </p:nvSpPr>
        <p:spPr>
          <a:xfrm>
            <a:off x="644074" y="2274838"/>
            <a:ext cx="1016812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Ορισμός προεπιλεγμένου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url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βάση για όλους τους </a:t>
            </a:r>
            <a:r>
              <a:rPr lang="el-GR" sz="24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υπερσυνδέσμους</a:t>
            </a: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εντός της </a:t>
            </a:r>
            <a:r>
              <a:rPr lang="el-GR" sz="24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ιστοσεκίδας</a:t>
            </a: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(α)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href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	(β) 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target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kern="0" spc="-1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kern="0" spc="-1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href</a:t>
            </a:r>
            <a:r>
              <a:rPr lang="en-US" sz="2400" kern="0" spc="-1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400" kern="0" spc="-1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περιέχει βασικό </a:t>
            </a:r>
            <a:r>
              <a:rPr lang="en-US" sz="2400" kern="0" spc="-1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URL  </a:t>
            </a:r>
            <a:r>
              <a:rPr lang="el-GR" sz="2400" kern="0" spc="-1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συμπληρώνει τιμές σχετικών </a:t>
            </a:r>
            <a:r>
              <a:rPr lang="en-US" sz="2400" kern="0" spc="-1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urls</a:t>
            </a:r>
            <a:r>
              <a:rPr lang="en-US" sz="2400" kern="0" spc="-1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kern="0" spc="-1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που χρησιμοποιούνται μέσα στην ιστοσελίδα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kern="0" spc="-1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kern="0" spc="-1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target  </a:t>
            </a:r>
            <a:r>
              <a:rPr lang="el-GR" sz="2400" kern="0" spc="-1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ορίζει προεπιλεγμένο όνομα στόχου  μπορεί να χρησιμοποιηθεί από όλους </a:t>
            </a:r>
            <a:r>
              <a:rPr lang="el-GR" sz="2400" kern="0" spc="-1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υπερσυνδέσμους</a:t>
            </a:r>
            <a:r>
              <a:rPr lang="el-GR" sz="2400" kern="0" spc="-1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ιστοσελίδας  </a:t>
            </a:r>
            <a:r>
              <a:rPr lang="en-US" sz="2400" kern="0" spc="-1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_blank, _parent , self, top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kern="0" spc="-1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kern="0" spc="-1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Base</a:t>
            </a:r>
            <a:r>
              <a:rPr lang="el-GR" sz="2400" kern="0" spc="-1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μονή ετικέτα</a:t>
            </a:r>
            <a:endParaRPr lang="el-GR" sz="2400" spc="-10" dirty="0">
              <a:cs typeface="Calibri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37A64FF-E0B1-FE34-8865-97F25F4504B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3806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437D5F-857E-58AB-AC8B-865028BEE4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103954B-8FFA-50A4-BF85-1C122964235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3742341-E359-7015-A480-8A7703D9BD5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31</a:t>
            </a:fld>
            <a:endParaRPr lang="en-US" dirty="0"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5DFE447E-3133-9092-DA5E-72F1B2F260AB}"/>
              </a:ext>
            </a:extLst>
          </p:cNvPr>
          <p:cNvSpPr txBox="1"/>
          <p:nvPr/>
        </p:nvSpPr>
        <p:spPr>
          <a:xfrm>
            <a:off x="2890637" y="177325"/>
            <a:ext cx="5137146" cy="66806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&lt;!DOCTYPE html&gt;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&lt;html&gt;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&lt;head&gt;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  &lt;base </a:t>
            </a:r>
            <a:r>
              <a:rPr lang="en-US" sz="2000" dirty="0" err="1">
                <a:solidFill>
                  <a:srgbClr val="C00000"/>
                </a:solidFill>
                <a:cs typeface="Calibri"/>
              </a:rPr>
              <a:t>href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="https://digital.uowm.gr/wp-content/uploads/Downloads/logos/" target="_blank"&gt;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&lt;/head&gt;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&lt;body&gt;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en-US" sz="2000" dirty="0">
              <a:solidFill>
                <a:srgbClr val="C00000"/>
              </a:solidFill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  &lt;p&gt;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    &lt;</a:t>
            </a:r>
            <a:r>
              <a:rPr lang="en-US" sz="2000" dirty="0" err="1">
                <a:solidFill>
                  <a:srgbClr val="C00000"/>
                </a:solidFill>
                <a:cs typeface="Calibri"/>
              </a:rPr>
              <a:t>img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 </a:t>
            </a:r>
            <a:r>
              <a:rPr lang="en-US" sz="2000" dirty="0" err="1">
                <a:solidFill>
                  <a:srgbClr val="C00000"/>
                </a:solidFill>
                <a:cs typeface="Calibri"/>
              </a:rPr>
              <a:t>src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="uowm-logo-gr-1024x185.png" width="300" height="54" alt="</a:t>
            </a:r>
            <a:r>
              <a:rPr lang="el-GR" sz="2000" dirty="0">
                <a:solidFill>
                  <a:srgbClr val="C00000"/>
                </a:solidFill>
                <a:cs typeface="Calibri"/>
              </a:rPr>
              <a:t>Λογότυπο Πανεπιστημίου Δυτικής Μακεδονίας"&gt;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l-GR" sz="2000" dirty="0">
                <a:solidFill>
                  <a:srgbClr val="C00000"/>
                </a:solidFill>
                <a:cs typeface="Calibri"/>
              </a:rPr>
              <a:t>  &lt;/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p&gt;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en-US" sz="2000" dirty="0">
              <a:solidFill>
                <a:srgbClr val="C00000"/>
              </a:solidFill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  &lt;p&gt;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    &lt;a </a:t>
            </a:r>
            <a:r>
              <a:rPr lang="en-US" sz="2000" dirty="0" err="1">
                <a:solidFill>
                  <a:srgbClr val="C00000"/>
                </a:solidFill>
                <a:cs typeface="Calibri"/>
              </a:rPr>
              <a:t>href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="https://www.uowm.gr"&gt;UOWM&lt;/a&gt;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  &lt;/p&gt;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en-US" sz="2000" dirty="0">
              <a:solidFill>
                <a:srgbClr val="C00000"/>
              </a:solidFill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&lt;/body&gt;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22399745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6F0A8-4FA2-68E1-B403-98FDEC1AEE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156DC-63E9-FAAE-06A1-99A29C5F118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C043713-B143-3C02-66C7-9E0ECDEA151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110EFF-EFED-5E35-8951-FC5D29B29E3F}"/>
              </a:ext>
            </a:extLst>
          </p:cNvPr>
          <p:cNvSpPr txBox="1"/>
          <p:nvPr/>
        </p:nvSpPr>
        <p:spPr>
          <a:xfrm>
            <a:off x="703717" y="1964353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&lt;!DOCTYPE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έγγραφο είναι HTML5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ρίζα HTML εγγράφου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Πληροφορίες για τη σελίδα (όχι ορατές στον χρήστη)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&lt;base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="https://digital.uowm.gr/wp-content/uploads/Downloads/logos/" target="_blank"&gt;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Καθορίζει βασική διεύθυνση για εικόνες και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links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Όλα τα σχετικά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URLs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θα ξεκινούν από εδώ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target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="_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blank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" κάνει όλα τα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links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να ανοίγουν σε νέα καρτέλα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body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&gt;Το ορατό περιεχόμενο της ιστοσελίδας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E8499F-4604-F5ED-9983-1EEA8D40978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799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DB0880-60D1-7FBC-C2DD-5B737B758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C4496-9DE3-0D2B-2FEB-E2814BF4038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78F2070-B7AC-DF65-BC7C-0DBD5968D94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977D50-9B3B-C682-F753-220FF00E57FE}"/>
              </a:ext>
            </a:extLst>
          </p:cNvPr>
          <p:cNvSpPr txBox="1"/>
          <p:nvPr/>
        </p:nvSpPr>
        <p:spPr>
          <a:xfrm>
            <a:off x="703717" y="1964353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&lt;p&gt;Δημιουργεί μια παράγραφο (χρησιμοποιείται για να χωρίζει περιεχόμενο)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img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src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="uowm-logo-gr-1024x185.png" width="300" height="54" alt="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Λογότυπο Πανεπιστημίου Δυτικής Μακεδονίας"&gt;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Εμφανίζει μια εικόνα από τη διεύθυνση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https://digital.uowm.gr/wp-content/uploads/Downloads/logos/uowm-logo-gr-1024x185.png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πλάτος (300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pixels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height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ύψος (54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pixels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alt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εναλλακτικό κείμενο ("Λογότυπο Πανεπιστημίου Δυτικής Μακεδονίας") αν δεν φορτωθεί η εικόνα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DABF660-9AED-32EC-15A4-BCE5CA25395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9627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D8BA7E-A7D7-4AE0-1F42-82C99E3940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2ECA2-D937-594C-F1E0-D0542B78B1A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675BCA0-25B1-7396-5E75-7C868037EAB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E61E21B-4731-D9C9-96D9-6ECB9F7D46DA}"/>
              </a:ext>
            </a:extLst>
          </p:cNvPr>
          <p:cNvSpPr txBox="1"/>
          <p:nvPr/>
        </p:nvSpPr>
        <p:spPr>
          <a:xfrm>
            <a:off x="703717" y="1964353"/>
            <a:ext cx="10168128" cy="193899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&lt;a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="https://www.uowm.gr"&gt;UOWM&lt;/a&gt;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Δημιουργεί σύνδεσμο με κείμενο “UOWM”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ανοίγει η σελίδα του Πανεπιστημίου (σε νέα καρτέλα)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body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&gt; και &lt;/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&gt;Κλείνουν τα τμήματα της σελίδας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A70BBCC-1547-31DC-7CEA-4626EB8BDEA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3951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45945F-7F24-6EC8-C79B-48720E8306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6FD38-4DA5-C4C3-2823-EFDF5CC512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Tags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στοιχείο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BODY –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Μορφοποίηση κειμένου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9FAA7C9-ADF7-2B16-CDEC-405EA4C74B2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86FD48E-13F8-9D25-EE37-0ECE1A279EE8}"/>
              </a:ext>
            </a:extLst>
          </p:cNvPr>
          <p:cNvSpPr txBox="1"/>
          <p:nvPr/>
        </p:nvSpPr>
        <p:spPr>
          <a:xfrm>
            <a:off x="682807" y="2334123"/>
            <a:ext cx="10168128" cy="34163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&lt;hi&gt; ... &lt;/hi&gt;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Επικεφαλίδες  6 επίπεδα επικεφαλίδω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 (1-6) 1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max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Επικεφαλίδες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μεγαλύτερη ή/και εντονότερη γραμματοσειρά από κείμενο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ΠΡΟΣΟΧΗ  Αποφυγή παράλειψη επιπέδων επικεφαλίδας (πχ.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&lt;h1&gt;  &lt;h3&gt;)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76BCD90-D072-6BBF-8C4B-DB0F4C9B3ED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3486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90A5F2-012D-8B89-7694-06EDA1A89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5CE2B-DFDB-F416-1AF8-BEE4854F81B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Tags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στοιχείο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BODY –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Επικεφαλίδες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237E1A8-F106-2F5C-A5EF-DAFFBA02160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6C74FBC-8B0C-2FD2-A4D2-9598516F840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36</a:t>
            </a:fld>
            <a:endParaRPr lang="en-US"/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AD7B64B7-4FE7-9D7E-42D5-CC370FCA3FB1}"/>
              </a:ext>
            </a:extLst>
          </p:cNvPr>
          <p:cNvSpPr txBox="1"/>
          <p:nvPr/>
        </p:nvSpPr>
        <p:spPr>
          <a:xfrm>
            <a:off x="7062951" y="2233713"/>
            <a:ext cx="3392721" cy="448776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&lt;!DOCTYPE html&gt;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&lt;html&gt;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&lt;head&gt;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  &lt;title&gt; </a:t>
            </a:r>
            <a:r>
              <a:rPr lang="el-GR" sz="2000" dirty="0">
                <a:solidFill>
                  <a:srgbClr val="C00000"/>
                </a:solidFill>
                <a:cs typeface="Calibri"/>
              </a:rPr>
              <a:t>Επικεφαλίδες 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&lt;/title&gt;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&lt;/head&gt;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&lt;body&gt;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&lt;h1&gt; Level 1 Header &lt;/h1&gt;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&lt;h2&gt; Level 2 Header &lt;/h2&gt;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&lt;h3&gt; Level 3 Header &lt;/h3&gt;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&lt;h4&gt; Level 4 Header &lt;/h4&gt;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&lt;h5&gt; Level 5 Header &lt;/h5&gt;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&lt;h6&gt; Level 6 Header &lt;/h6&gt;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&lt;/body&gt;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&lt;/html&gt;</a:t>
            </a:r>
          </a:p>
        </p:txBody>
      </p:sp>
      <p:pic>
        <p:nvPicPr>
          <p:cNvPr id="6" name="object 3">
            <a:extLst>
              <a:ext uri="{FF2B5EF4-FFF2-40B4-BE49-F238E27FC236}">
                <a16:creationId xmlns:a16="http://schemas.microsoft.com/office/drawing/2014/main" id="{107B4C98-6648-FDA1-A79F-F9EA2BAE22AF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5024" y="2233713"/>
            <a:ext cx="5948416" cy="4198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78787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47566C-67C5-5096-E10E-CCC1FBCE7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A05EA-5191-1F92-A854-2CBC2D7AD1B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Tags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στοιχείο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BODY –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Μορφοποίηση κειμένου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E0069DE-7C11-D26A-F9EB-A309EA4D483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3B945D2-8129-5CC0-9854-A80C17D0595D}"/>
              </a:ext>
            </a:extLst>
          </p:cNvPr>
          <p:cNvSpPr txBox="1"/>
          <p:nvPr/>
        </p:nvSpPr>
        <p:spPr>
          <a:xfrm>
            <a:off x="682807" y="2334123"/>
            <a:ext cx="1016812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Αλλαγή γραμμής χωρίς επιπρόσθετο κενό μεταξύ των γραμμών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&lt;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p&gt;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μικρού μήκους γραμμές κειμένου (πχ. Ταχυδρομικές διευθύνσεις)  άσχημα αποτελέσματα με επιπλέον κενά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εισαγωγή οριζόντιας γραμμής πλάτους ίσο με παράθυρο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για διαχωρισμό μεγάλων τμημάτων του εγγράφου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HTML5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αλλαγή περιεχομένου  κανόνες μορφοποίησης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CSS3 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0E460C7-ADA5-EAB3-A590-6F903D5CEFA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2568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4D19C2-0BA3-69B3-61DB-95D1ED685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7DDC8-0C4D-D13B-C9ED-7D785D56B1A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Tags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στοιχείο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BODY –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Μορφοποίηση κειμένου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06F9D03-572C-1739-3285-A8DF7337E3B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E1A9138-BD9F-EB01-1338-BCB79ACA2A02}"/>
              </a:ext>
            </a:extLst>
          </p:cNvPr>
          <p:cNvSpPr txBox="1"/>
          <p:nvPr/>
        </p:nvSpPr>
        <p:spPr>
          <a:xfrm>
            <a:off x="682807" y="2334123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hr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style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=“height:4px;width:50%”&gt;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style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="..." → εφαρμόζει CSS (μορφοποίηση) απευθείας μέσα στο στοιχείο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height:4px; → καθορίζει το πάχος της γραμμής (4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pixels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width:50%; → καθορίζει το μήκος της γραμμής (50% του πλάτους της σελίδας).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7253385-B48E-7D00-DFE2-29028C94BD9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9652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6E70C2-4C8A-F3D4-22E4-1585B2A6E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D90D2-8D98-E715-4946-8086D69EE16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Tags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στοιχείο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BODY –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Μορφοποίηση κειμένου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EDCBE14-36CB-D3A8-807D-A71B01B275A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D56098-C25A-E592-5BB2-63437B6CA81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39</a:t>
            </a:fld>
            <a:endParaRPr lang="en-US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F7BF1FAF-E8FC-78B8-3FC0-E2AFEBFFDFDC}"/>
              </a:ext>
            </a:extLst>
          </p:cNvPr>
          <p:cNvSpPr txBox="1"/>
          <p:nvPr/>
        </p:nvSpPr>
        <p:spPr>
          <a:xfrm>
            <a:off x="736403" y="2351913"/>
            <a:ext cx="6242466" cy="3968394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1600" spc="-10" dirty="0">
                <a:latin typeface="Calibri"/>
                <a:cs typeface="Calibri"/>
              </a:rPr>
              <a:t>&lt;</a:t>
            </a:r>
            <a:r>
              <a:rPr sz="2000" spc="-10" dirty="0">
                <a:latin typeface="Calibri"/>
                <a:cs typeface="Calibri"/>
              </a:rPr>
              <a:t>body&gt;</a:t>
            </a:r>
            <a:endParaRPr sz="2000" dirty="0">
              <a:latin typeface="Calibri"/>
              <a:cs typeface="Calibri"/>
            </a:endParaRPr>
          </a:p>
          <a:p>
            <a:pPr marL="182880">
              <a:lnSpc>
                <a:spcPct val="100000"/>
              </a:lnSpc>
              <a:spcBef>
                <a:spcPts val="240"/>
              </a:spcBef>
            </a:pPr>
            <a:r>
              <a:rPr sz="2000" dirty="0">
                <a:solidFill>
                  <a:srgbClr val="C00000"/>
                </a:solidFill>
                <a:latin typeface="Calibri"/>
                <a:cs typeface="Calibri"/>
              </a:rPr>
              <a:t>&lt;hr&gt;</a:t>
            </a:r>
            <a:r>
              <a:rPr sz="2000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&lt;!-</a:t>
            </a:r>
            <a:r>
              <a:rPr sz="2000" dirty="0">
                <a:latin typeface="Calibri"/>
                <a:cs typeface="Calibri"/>
              </a:rPr>
              <a:t>-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Inserts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horizontal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rule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--</a:t>
            </a:r>
            <a:r>
              <a:rPr sz="2000" spc="-50" dirty="0">
                <a:latin typeface="Calibri"/>
                <a:cs typeface="Calibri"/>
              </a:rPr>
              <a:t>&gt;</a:t>
            </a:r>
            <a:endParaRPr sz="2000" dirty="0">
              <a:latin typeface="Calibri"/>
              <a:cs typeface="Calibri"/>
            </a:endParaRPr>
          </a:p>
          <a:p>
            <a:pPr marL="182880">
              <a:lnSpc>
                <a:spcPct val="100000"/>
              </a:lnSpc>
              <a:spcBef>
                <a:spcPts val="240"/>
              </a:spcBef>
            </a:pPr>
            <a:r>
              <a:rPr sz="2000" dirty="0">
                <a:latin typeface="Calibri"/>
                <a:cs typeface="Calibri"/>
              </a:rPr>
              <a:t>&lt;p&gt;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&lt;i&gt;information&lt;/i&gt;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&lt;b&gt;presentation&lt;/b&gt;</a:t>
            </a:r>
            <a:endParaRPr sz="2000" dirty="0">
              <a:latin typeface="Calibri"/>
              <a:cs typeface="Calibri"/>
            </a:endParaRPr>
          </a:p>
          <a:p>
            <a:pPr marL="585470">
              <a:lnSpc>
                <a:spcPct val="100000"/>
              </a:lnSpc>
              <a:spcBef>
                <a:spcPts val="244"/>
              </a:spcBef>
            </a:pPr>
            <a:r>
              <a:rPr sz="2000" dirty="0">
                <a:latin typeface="Calibri"/>
                <a:cs typeface="Calibri"/>
              </a:rPr>
              <a:t>is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&lt;strong&gt;&amp;copy;&lt;/strong&gt;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&lt;u&gt;alex&lt;/u&gt;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&amp;amp;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al.&lt;/p&gt;</a:t>
            </a:r>
            <a:endParaRPr sz="2000" dirty="0">
              <a:latin typeface="Calibri"/>
              <a:cs typeface="Calibri"/>
            </a:endParaRPr>
          </a:p>
          <a:p>
            <a:pPr marL="182880">
              <a:lnSpc>
                <a:spcPct val="100000"/>
              </a:lnSpc>
              <a:spcBef>
                <a:spcPts val="240"/>
              </a:spcBef>
            </a:pPr>
            <a:r>
              <a:rPr sz="2000" spc="-20" dirty="0">
                <a:latin typeface="Calibri"/>
                <a:cs typeface="Calibri"/>
              </a:rPr>
              <a:t>&lt;p&gt;&lt;del&gt;You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know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2&lt;sup&gt;10&lt;/sup&gt;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1024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&lt;/del&gt;</a:t>
            </a:r>
            <a:endParaRPr sz="2000" dirty="0">
              <a:latin typeface="Calibri"/>
              <a:cs typeface="Calibri"/>
            </a:endParaRPr>
          </a:p>
          <a:p>
            <a:pPr marL="585470">
              <a:lnSpc>
                <a:spcPct val="100000"/>
              </a:lnSpc>
              <a:spcBef>
                <a:spcPts val="240"/>
              </a:spcBef>
            </a:pPr>
            <a:r>
              <a:rPr sz="2000" spc="-20" dirty="0">
                <a:latin typeface="Calibri"/>
                <a:cs typeface="Calibri"/>
              </a:rPr>
              <a:t>&lt;br&gt;</a:t>
            </a:r>
            <a:endParaRPr sz="2000" dirty="0">
              <a:latin typeface="Calibri"/>
              <a:cs typeface="Calibri"/>
            </a:endParaRPr>
          </a:p>
          <a:p>
            <a:pPr marL="585470">
              <a:lnSpc>
                <a:spcPct val="100000"/>
              </a:lnSpc>
              <a:spcBef>
                <a:spcPts val="240"/>
              </a:spcBef>
            </a:pPr>
            <a:r>
              <a:rPr sz="2000" dirty="0">
                <a:latin typeface="Calibri"/>
                <a:cs typeface="Calibri"/>
              </a:rPr>
              <a:t>But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you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&lt;sub&gt;sometimes&lt;/sub&gt;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mistakes.&lt;/p&gt;</a:t>
            </a:r>
            <a:endParaRPr sz="2000" dirty="0">
              <a:latin typeface="Calibri"/>
              <a:cs typeface="Calibri"/>
            </a:endParaRPr>
          </a:p>
          <a:p>
            <a:pPr marL="182880">
              <a:lnSpc>
                <a:spcPct val="100000"/>
              </a:lnSpc>
              <a:spcBef>
                <a:spcPts val="244"/>
              </a:spcBef>
            </a:pPr>
            <a:r>
              <a:rPr sz="2000" dirty="0">
                <a:latin typeface="Calibri"/>
                <a:cs typeface="Calibri"/>
              </a:rPr>
              <a:t>&lt;p&gt;Did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you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know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write this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&lt;strong&gt;&amp;frac14;&lt;/strong&gt;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???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&lt;/p&gt;</a:t>
            </a:r>
            <a:endParaRPr sz="2000" dirty="0">
              <a:latin typeface="Calibri"/>
              <a:cs typeface="Calibri"/>
            </a:endParaRPr>
          </a:p>
          <a:p>
            <a:pPr marL="182880">
              <a:lnSpc>
                <a:spcPct val="100000"/>
              </a:lnSpc>
              <a:spcBef>
                <a:spcPts val="240"/>
              </a:spcBef>
            </a:pPr>
            <a:r>
              <a:rPr sz="2000" dirty="0">
                <a:latin typeface="Calibri"/>
                <a:cs typeface="Calibri"/>
              </a:rPr>
              <a:t>&lt;hr&gt;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&lt;!-</a:t>
            </a:r>
            <a:r>
              <a:rPr sz="2000" dirty="0">
                <a:latin typeface="Calibri"/>
                <a:cs typeface="Calibri"/>
              </a:rPr>
              <a:t>-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Inserts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horizontal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rule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--</a:t>
            </a:r>
            <a:r>
              <a:rPr sz="2000" spc="-50" dirty="0">
                <a:latin typeface="Calibri"/>
                <a:cs typeface="Calibri"/>
              </a:rPr>
              <a:t>&gt;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sz="2000" spc="-10" dirty="0">
                <a:latin typeface="Calibri"/>
                <a:cs typeface="Calibri"/>
              </a:rPr>
              <a:t>&lt;/body&gt;</a:t>
            </a:r>
            <a:endParaRPr sz="2000" dirty="0">
              <a:latin typeface="Calibri"/>
              <a:cs typeface="Calibri"/>
            </a:endParaRPr>
          </a:p>
        </p:txBody>
      </p:sp>
      <p:pic>
        <p:nvPicPr>
          <p:cNvPr id="6" name="object 4">
            <a:extLst>
              <a:ext uri="{FF2B5EF4-FFF2-40B4-BE49-F238E27FC236}">
                <a16:creationId xmlns:a16="http://schemas.microsoft.com/office/drawing/2014/main" id="{19118E97-2636-0B48-0962-5BD4E93E24BC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88248" y="2831137"/>
            <a:ext cx="4608576" cy="277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158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2504B0-E28D-4B50-525F-F133DF32A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C0E83-78AA-38F9-F99B-8D789FCDBD5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B3C0A30-031D-8BD1-8EF0-9266CB3F764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65F265A-A567-CECB-1F61-52BDB7EA44DA}"/>
              </a:ext>
            </a:extLst>
          </p:cNvPr>
          <p:cNvSpPr txBox="1"/>
          <p:nvPr/>
        </p:nvSpPr>
        <p:spPr>
          <a:xfrm>
            <a:off x="405333" y="2121410"/>
            <a:ext cx="10168128" cy="32778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Ένα HTML αρχείο είναι ένα απλό αρχείο κειμένου (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file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Δεν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χρειάζεται ειδικό επεξεργαστή κειμένου. Αρκεί  απλός επεξεργαστής κειμένου όπως είναι το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NotePad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ή 	το MS Word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Υπάρχουν ωστόσο και ειδικά προγράμματα για τη γρήγορη και εύκολη συγγραφή HTML κώδικα (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web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authoring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tools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όπως: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Micromedia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Dreamweaver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Adobe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GoLive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Microsoft FrontPage (απαιτούν άδεια!) και άλλα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65663DB-AF2F-5EE0-B8DB-FC183CD1025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72852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F4B45-D8AB-2ADC-615D-C1F9BECE5A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B0B52-C870-1496-4A53-7FECDB253CA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Tags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στοιχείο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BODY –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Ομαδοποίηση κειμένου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5E8895F-D197-D4A9-413B-8C841A7E367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9F990A-74F6-10BD-64C1-8F95FEAA71FE}"/>
              </a:ext>
            </a:extLst>
          </p:cNvPr>
          <p:cNvSpPr txBox="1"/>
          <p:nvPr/>
        </p:nvSpPr>
        <p:spPr>
          <a:xfrm>
            <a:off x="682807" y="2334123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p…&gt;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αλλαγή γραμμής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Στοίχιση στο κέντρο  </a:t>
            </a:r>
            <a:r>
              <a:rPr lang="en-US" sz="2400" dirty="0">
                <a:solidFill>
                  <a:srgbClr val="C00000"/>
                </a:solidFill>
                <a:cs typeface="Calibri"/>
              </a:rPr>
              <a:t>&lt;p style</a:t>
            </a:r>
            <a:r>
              <a:rPr lang="en-US" sz="2400" dirty="0">
                <a:cs typeface="Calibri"/>
              </a:rPr>
              <a:t>=“text=align: center</a:t>
            </a:r>
            <a:r>
              <a:rPr lang="en-US" sz="2400" dirty="0">
                <a:solidFill>
                  <a:srgbClr val="C00000"/>
                </a:solidFill>
                <a:cs typeface="Calibri"/>
              </a:rPr>
              <a:t>&gt;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&lt;pre&gt; … &lt;/pre&gt;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δημιουργία κειμένου με σταθερού πλάτους γραμματοσειρά αν υπάρχουν πολλαπλά κενά  εμφανίζονται στον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αγνοούνται τα κενά, οι αλλαγές γραμμών και τα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tabs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BDC868D-8E21-99FF-6BF9-44F5D2C1BD7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11141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752505-3C07-E8AB-B1AF-5913EEED4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76D23-8ACF-08DA-7AE9-50C141B41C1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Διαμόρφωση χαρακτήρων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89267AD-88C5-AF1C-CA9D-EEEAD63EC6F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E548CE-7826-64D5-4457-AD2C57A9B631}"/>
              </a:ext>
            </a:extLst>
          </p:cNvPr>
          <p:cNvSpPr txBox="1"/>
          <p:nvPr/>
        </p:nvSpPr>
        <p:spPr>
          <a:xfrm>
            <a:off x="682807" y="2334123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 τρόποι για κατάλληλη μορφοποίηση λέξεων / προτάσεων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Λογικός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Φυσικός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Αντίστοιχες ετικέτες: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Λογικής μορφοποίησης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Φυσικής μορφοποίησης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488C8D8-4EEC-022B-BEA2-56B863A5236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72855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CE50C8-D031-666C-43E1-A7C985B65B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524D0-D531-21FC-727D-CF27CBF0591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Διαμόρφωση χαρακτήρων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5B7010E-3052-F9D7-6A51-A326C63801D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3E98962-335E-A21F-1119-1E9941AE0131}"/>
              </a:ext>
            </a:extLst>
          </p:cNvPr>
          <p:cNvSpPr txBox="1"/>
          <p:nvPr/>
        </p:nvSpPr>
        <p:spPr>
          <a:xfrm>
            <a:off x="682807" y="2334123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Λογικές ετικέτες  μετατροπή κειμένου ανάλογα με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πχ. &lt;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ετικέτα έμφασης 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Explorer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υπογραμμισμένο 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Firefox  bold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Λογικές ετικέτες  καλύτερος έλεγχος  πχ.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&lt;address&gt;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με ιδιαίτερα χαρακτηριστικά (πχ. Χρώμα, μέγεθος, κλπ.)  χωρίς καθορισμό τιμών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HTML5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ετικέτες λογικής – σημασιολογικής μορφοποίησης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Ετικέτες φυσικής μορφοποίησης  όταν δεν υπάρχουν αντίστοιχες λογικές για τις ανάγκες σχεδίασης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F005839-9AAA-754A-75EB-55AA25C484C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7755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1924E0-230C-C884-4BD7-551DF051D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B2C4F-647F-7644-AEBB-F36A9B789F4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Λογική μορφοποίηση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198C09F-7A1C-BBD5-B30F-4D000460650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8465554-0E69-B24A-3F0E-1BB635625358}"/>
              </a:ext>
            </a:extLst>
          </p:cNvPr>
          <p:cNvSpPr txBox="1"/>
          <p:nvPr/>
        </p:nvSpPr>
        <p:spPr>
          <a:xfrm>
            <a:off x="682807" y="2334123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kbd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..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&lt;/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kbd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&gt;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ορισμούς λέξεων  πλάγια γράμματα (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World Wide web)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..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&lt;/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έμφαση πλάγια γράμματα (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Important note)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&lt;cite&gt;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..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&lt;/ cite &gt;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Τίτλοι βιβλίων/ταινιών πλάγια γράμματα (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 Tale of Two Cities)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&lt;code&gt;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..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&lt;/ code &gt;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παρουσίαση κώδικα σταθερή γραμματοσειρά (</a:t>
            </a:r>
            <a:r>
              <a:rPr lang="en-US" sz="24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Part of code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7EE8BE7-7621-3C0A-60F3-8AC9715A98D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5402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9EFDFF-64FE-503D-F420-F0A2C095C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F8578-5E42-1856-6174-CC4487B016A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Λογική μορφοποίηση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6DD57E6-2D6E-CE92-A7A4-DF6BCCCD067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B4DAD9-F5FA-7047-AF8B-199484516EEC}"/>
              </a:ext>
            </a:extLst>
          </p:cNvPr>
          <p:cNvSpPr txBox="1"/>
          <p:nvPr/>
        </p:nvSpPr>
        <p:spPr>
          <a:xfrm>
            <a:off x="682807" y="2334123"/>
            <a:ext cx="1016812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dfn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..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dfn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μορφοποίηση χαρακτήρων σταθερή γραμματοσειρά (</a:t>
            </a: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Κείμενο που εμφανίζεται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&lt;samp&gt;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..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&lt;/ samp&gt;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Σειρά κυριολεκτικών χαρακτήρων σταθερή γραμματοσειρά (</a:t>
            </a: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Κείμενο που εμφανίζεται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&lt;strong&gt;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..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&lt;/strong&gt;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Έντονη έμφαση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bold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Bold </a:t>
            </a:r>
            <a:r>
              <a:rPr lang="el-GR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κείμενο 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&lt;var&gt;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..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&lt;/ var &gt;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μεταβλητές πλάγια γράμματα (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HTML: </a:t>
            </a:r>
            <a:r>
              <a:rPr lang="en-US" sz="24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filename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503D1B-19FA-07BC-EF09-557DA7A6E4C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64516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EA0C6A-C60D-79FA-09D3-F398542F2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DE15A-2000-0773-AB8D-4B15B1EC5EF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Λογική μορφοποίηση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05144CA-00DC-3974-AAB8-173ADAC274B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90F2CEC-6DD1-AE6C-5BDE-4E564E773951}"/>
              </a:ext>
            </a:extLst>
          </p:cNvPr>
          <p:cNvSpPr txBox="1"/>
          <p:nvPr/>
        </p:nvSpPr>
        <p:spPr>
          <a:xfrm>
            <a:off x="682807" y="2334123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&lt;address&gt;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..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&lt;/address&gt;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επικοινωνία με σχεδιαστή πλάγια γράμματα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&lt;sub/sup&gt;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..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&lt;/sub/sup&gt;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Subsrcipt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/Superscript (a</a:t>
            </a:r>
            <a:r>
              <a:rPr lang="en-US" sz="2400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 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 c</a:t>
            </a:r>
            <a:r>
              <a:rPr lang="en-US" sz="24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n-US" sz="24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&lt;mark&gt;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..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&lt;/ mark &gt;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τονίζει κείμενο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HTML5 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highlighted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&lt;del/ins&gt;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..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&lt;/ del/ins &gt;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μέρος κειμένου έχει διαγραφεί και αντικατασταθεί από νέο αναθεωρήσεις κειμένου (</a:t>
            </a: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κείμενο </a:t>
            </a:r>
            <a:r>
              <a:rPr lang="el-GR" sz="2400" strike="sngStrike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διαγράφηκε</a:t>
            </a: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και </a:t>
            </a:r>
            <a:r>
              <a:rPr lang="el-GR" sz="2400" u="sng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αντικαταστάθηκε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925D609-4C8F-B6A6-2B7C-951DFE97D77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29692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C78E5-CFBB-B620-FDAD-74AE3FCC4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7D190-5398-C901-A0BE-771C5B0136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Φυσική μορφοποίηση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16914DE-0AC4-FBCF-E108-8A1CA592C8C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8C6771-BF87-9A98-9629-7B938F77EDCA}"/>
              </a:ext>
            </a:extLst>
          </p:cNvPr>
          <p:cNvSpPr txBox="1"/>
          <p:nvPr/>
        </p:nvSpPr>
        <p:spPr>
          <a:xfrm>
            <a:off x="595258" y="2274838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&lt;b&gt;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..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&lt;/b&gt;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εμφάνιση </a:t>
            </a:r>
            <a:r>
              <a:rPr lang="el-GR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έντονου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κειμένου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..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&lt;/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εμφάνιση κειμένου </a:t>
            </a:r>
            <a:r>
              <a:rPr lang="el-GR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πλάγια</a:t>
            </a:r>
            <a:endParaRPr lang="en-US" sz="24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&lt;u&gt;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..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&lt;/ u&gt;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εμφάνιση κειμένου </a:t>
            </a:r>
            <a:r>
              <a:rPr lang="el-GR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υπογραμμισμένο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u="sng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HTML5  &lt;b&gt;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όταν έχουν εξαντληθεί όλες  επικεφαλίδες με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&lt;h1&gt;..&lt;h6&gt;,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έντονο κείμενο με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σημαντικό κείμενο με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&lt;strong&gt; ,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τονισμένο &lt;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mark&gt;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Αποφυγή (όσο γίνεται) της </a:t>
            </a:r>
            <a:r>
              <a:rPr lang="en-US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&lt;u?&gt;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υπογράμμιση  παραπέμπει σε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υπερσύνδεσμο</a:t>
            </a: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53C0CFE-9C45-4879-34A4-BE354C7CBA9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76038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27C821-3316-DD70-6013-4DF7E89E2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DB384-48CF-A732-F2A6-D9E730DAC3D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Χαρακτήρες διαφυγής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117FDD2-BE0D-C8E8-E8FE-60852677D69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466B13-5D1C-1367-D59E-F23203784A0B}"/>
              </a:ext>
            </a:extLst>
          </p:cNvPr>
          <p:cNvSpPr txBox="1"/>
          <p:nvPr/>
        </p:nvSpPr>
        <p:spPr>
          <a:xfrm>
            <a:off x="682807" y="2334123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Χαρακτήρες διαφυγής για ειδικούς χαρακτήρες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u="sng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Εμφάνιση άλλων χαρακτήρων που δεν είναι διαθέσιμοι στο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σύνολο των απλών χαρακτηριστικών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ASCII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κυρίως χαρακτήρες με διακριτικό χαρακτηριστικό)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 χαρακτήρες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ASCII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ειδική σημασία  όχι αυτούσιοι σε κείμενο:</a:t>
            </a:r>
          </a:p>
          <a:p>
            <a:pPr marL="285750" lvl="0" indent="-285750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Αριστερό άγκιστρο/ μικρότερο &lt;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αρχή ετικέτας</a:t>
            </a:r>
          </a:p>
          <a:p>
            <a:pPr marL="800100" lvl="1" indent="-342900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Δεξί άγκιστρο/ μεγαλύτερο &gt;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τέλος ετικέτας</a:t>
            </a:r>
          </a:p>
          <a:p>
            <a:pPr marL="800100" lvl="1" indent="-342900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Σύμβολο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ampersand &amp;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αρχή ακολουθίας διαφυγής</a:t>
            </a:r>
            <a:b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</a:b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BF79A4-0E73-F12D-315A-9A3D826F3BA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75829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880446-A44A-3F95-75B4-0D6924E492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4093A-F02D-DE25-891F-766659FB2B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Χαρακτήρες διαφυγής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EC75B39-C24A-74D0-1723-8EF1E1CEC0D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0D09074-8FA2-C177-F92E-04202C2D58F1}"/>
              </a:ext>
            </a:extLst>
          </p:cNvPr>
          <p:cNvSpPr txBox="1"/>
          <p:nvPr/>
        </p:nvSpPr>
        <p:spPr>
          <a:xfrm>
            <a:off x="682807" y="2334123"/>
            <a:ext cx="10168128" cy="553997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χρειάζεται να τυπώσουμε τους παραπάνω  χρήση ακολουθιών διαφυγής τους:</a:t>
            </a:r>
          </a:p>
          <a:p>
            <a:pPr marL="285750" lvl="0" indent="-285750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&amp;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ακολουθία διαφυγής για &lt;</a:t>
            </a:r>
          </a:p>
          <a:p>
            <a:pPr marL="1257300" lvl="2" indent="-342900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&amp;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ακολουθία διαφυγής για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&amp; amp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ακολουθία διαφυγής για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&amp;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&amp;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quot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ακολουθία διαφυγής για </a:t>
            </a:r>
            <a:r>
              <a:rPr lang="en-US" dirty="0"/>
              <a:t>“</a:t>
            </a:r>
          </a:p>
          <a:p>
            <a:pPr marL="1257300" lvl="2" indent="-342900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ouml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ακολουθία διαφυγής για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umlaut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ntilde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ακολουθία διαφυγής για περισπωμένη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 Engrave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ακολουθία διαφυγής για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È</a:t>
            </a:r>
          </a:p>
          <a:p>
            <a:pPr marL="1257300" lvl="2" indent="-342900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dirty="0"/>
          </a:p>
          <a:p>
            <a:pPr lvl="2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6443746-43C7-1C6B-8A97-3E4B44D17C9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59981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8E8BE5-6DF7-64CA-B638-7C76A474C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04F64A5-8CC5-7219-CB1C-EFCC305DE7E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23F4CB5-C858-5CC9-7EA1-AD8B0C10107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49</a:t>
            </a:fld>
            <a:endParaRPr lang="en-US"/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980E76B5-A336-4372-9F11-78A1511C51A5}"/>
              </a:ext>
            </a:extLst>
          </p:cNvPr>
          <p:cNvSpPr txBox="1"/>
          <p:nvPr/>
        </p:nvSpPr>
        <p:spPr>
          <a:xfrm>
            <a:off x="1284053" y="155643"/>
            <a:ext cx="4348264" cy="700127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&lt;!DOCTYPE html&gt;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&lt;html lang="</a:t>
            </a:r>
            <a:r>
              <a:rPr lang="en-US" sz="2000" dirty="0" err="1">
                <a:solidFill>
                  <a:srgbClr val="C00000"/>
                </a:solidFill>
                <a:cs typeface="Calibri"/>
              </a:rPr>
              <a:t>el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"&gt;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&lt;head&gt;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  &lt;meta charset="UTF-8"&gt;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  &lt;title&gt;</a:t>
            </a:r>
            <a:r>
              <a:rPr lang="el-GR" sz="2000" dirty="0">
                <a:solidFill>
                  <a:srgbClr val="C00000"/>
                </a:solidFill>
                <a:cs typeface="Calibri"/>
              </a:rPr>
              <a:t>Μορφοποίηση χαρακτήρων&lt;/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title&gt;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&lt;/head&gt;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en-US" sz="2000" dirty="0">
              <a:solidFill>
                <a:srgbClr val="C00000"/>
              </a:solidFill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&lt;body&gt;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  &lt;h1&gt;</a:t>
            </a:r>
            <a:r>
              <a:rPr lang="el-GR" sz="2000" dirty="0">
                <a:solidFill>
                  <a:srgbClr val="C00000"/>
                </a:solidFill>
                <a:cs typeface="Calibri"/>
              </a:rPr>
              <a:t>Χαρακτήρες Διαφυγής&lt;/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h1&gt;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en-US" sz="2000" dirty="0">
              <a:solidFill>
                <a:srgbClr val="C00000"/>
              </a:solidFill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  &lt;b&gt;&amp;</a:t>
            </a:r>
            <a:r>
              <a:rPr lang="en-US" sz="2000" dirty="0" err="1">
                <a:solidFill>
                  <a:srgbClr val="C00000"/>
                </a:solidFill>
                <a:cs typeface="Calibri"/>
              </a:rPr>
              <a:t>lt;kbd&amp;gt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;&lt;/b&gt; </a:t>
            </a:r>
            <a:r>
              <a:rPr lang="el-GR" sz="2000" dirty="0">
                <a:solidFill>
                  <a:srgbClr val="C00000"/>
                </a:solidFill>
                <a:cs typeface="Calibri"/>
              </a:rPr>
              <a:t>Εμφανίζει κείμενο που περικλείεται με 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l-GR" sz="2000" dirty="0">
                <a:solidFill>
                  <a:srgbClr val="C00000"/>
                </a:solidFill>
                <a:cs typeface="Calibri"/>
              </a:rPr>
              <a:t>  &lt;</a:t>
            </a:r>
            <a:r>
              <a:rPr lang="en-US" sz="2000" dirty="0" err="1">
                <a:solidFill>
                  <a:srgbClr val="C00000"/>
                </a:solidFill>
                <a:cs typeface="Calibri"/>
              </a:rPr>
              <a:t>kbd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&gt;</a:t>
            </a:r>
            <a:r>
              <a:rPr lang="el-GR" sz="2000" dirty="0">
                <a:solidFill>
                  <a:srgbClr val="C00000"/>
                </a:solidFill>
                <a:cs typeface="Calibri"/>
              </a:rPr>
              <a:t>γραμματοσειρά γραφομηχανής&lt;/</a:t>
            </a:r>
            <a:r>
              <a:rPr lang="en-US" sz="2000" dirty="0" err="1">
                <a:solidFill>
                  <a:srgbClr val="C00000"/>
                </a:solidFill>
                <a:cs typeface="Calibri"/>
              </a:rPr>
              <a:t>kbd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&gt;.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  &lt;</a:t>
            </a:r>
            <a:r>
              <a:rPr lang="en-US" sz="2000" dirty="0" err="1">
                <a:solidFill>
                  <a:srgbClr val="C00000"/>
                </a:solidFill>
                <a:cs typeface="Calibri"/>
              </a:rPr>
              <a:t>br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&gt;&lt;</a:t>
            </a:r>
            <a:r>
              <a:rPr lang="en-US" sz="2000" dirty="0" err="1">
                <a:solidFill>
                  <a:srgbClr val="C00000"/>
                </a:solidFill>
                <a:cs typeface="Calibri"/>
              </a:rPr>
              <a:t>br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en-US" sz="2000" dirty="0">
              <a:solidFill>
                <a:srgbClr val="C00000"/>
              </a:solidFill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  &lt;b&gt;&amp;</a:t>
            </a:r>
            <a:r>
              <a:rPr lang="en-US" sz="2000" dirty="0" err="1">
                <a:solidFill>
                  <a:srgbClr val="C00000"/>
                </a:solidFill>
                <a:cs typeface="Calibri"/>
              </a:rPr>
              <a:t>lt;code&amp;gt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;&lt;/b&gt; </a:t>
            </a:r>
            <a:r>
              <a:rPr lang="el-GR" sz="2000" dirty="0">
                <a:solidFill>
                  <a:srgbClr val="C00000"/>
                </a:solidFill>
                <a:cs typeface="Calibri"/>
              </a:rPr>
              <a:t>Αποδίδει κείμενο που περικλείεται ως 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l-GR" sz="2000" dirty="0">
                <a:solidFill>
                  <a:srgbClr val="C00000"/>
                </a:solidFill>
                <a:cs typeface="Calibri"/>
              </a:rPr>
              <a:t>  &lt;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code&gt;</a:t>
            </a:r>
            <a:r>
              <a:rPr lang="el-GR" sz="2000" dirty="0">
                <a:solidFill>
                  <a:srgbClr val="C00000"/>
                </a:solidFill>
                <a:cs typeface="Calibri"/>
              </a:rPr>
              <a:t>κώδικα&lt;/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code&gt; </a:t>
            </a:r>
            <a:r>
              <a:rPr lang="el-GR" sz="2000" dirty="0">
                <a:solidFill>
                  <a:srgbClr val="C00000"/>
                </a:solidFill>
                <a:cs typeface="Calibri"/>
              </a:rPr>
              <a:t>προγράμματος.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l-GR" sz="2000" dirty="0">
                <a:solidFill>
                  <a:srgbClr val="C00000"/>
                </a:solidFill>
                <a:cs typeface="Calibri"/>
              </a:rPr>
              <a:t>  &lt;</a:t>
            </a:r>
            <a:r>
              <a:rPr lang="en-US" sz="2000" dirty="0" err="1">
                <a:solidFill>
                  <a:srgbClr val="C00000"/>
                </a:solidFill>
                <a:cs typeface="Calibri"/>
              </a:rPr>
              <a:t>br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&gt;&lt;</a:t>
            </a:r>
            <a:r>
              <a:rPr lang="en-US" sz="2000" dirty="0" err="1">
                <a:solidFill>
                  <a:srgbClr val="C00000"/>
                </a:solidFill>
                <a:cs typeface="Calibri"/>
              </a:rPr>
              <a:t>br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en-US" sz="2000" dirty="0">
              <a:solidFill>
                <a:srgbClr val="C00000"/>
              </a:solidFill>
              <a:cs typeface="Calibri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07D55532-219B-C9BA-FD39-CF17AD35FB68}"/>
              </a:ext>
            </a:extLst>
          </p:cNvPr>
          <p:cNvSpPr txBox="1"/>
          <p:nvPr/>
        </p:nvSpPr>
        <p:spPr>
          <a:xfrm>
            <a:off x="6559684" y="729863"/>
            <a:ext cx="5632316" cy="603947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en-US" sz="2000" dirty="0">
              <a:solidFill>
                <a:srgbClr val="C00000"/>
              </a:solidFill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  &lt;b&gt;&amp;</a:t>
            </a:r>
            <a:r>
              <a:rPr lang="en-US" sz="2000" dirty="0" err="1">
                <a:solidFill>
                  <a:srgbClr val="C00000"/>
                </a:solidFill>
                <a:cs typeface="Calibri"/>
              </a:rPr>
              <a:t>lt;var&amp;gt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;&lt;/b&gt; </a:t>
            </a:r>
            <a:r>
              <a:rPr lang="el-GR" sz="2000" dirty="0">
                <a:solidFill>
                  <a:srgbClr val="C00000"/>
                </a:solidFill>
                <a:cs typeface="Calibri"/>
              </a:rPr>
              <a:t>Η &lt;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var&gt;</a:t>
            </a:r>
            <a:r>
              <a:rPr lang="el-GR" sz="2000" dirty="0">
                <a:solidFill>
                  <a:srgbClr val="C00000"/>
                </a:solidFill>
                <a:cs typeface="Calibri"/>
              </a:rPr>
              <a:t>μεταβλητή&lt;/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var&gt; </a:t>
            </a:r>
            <a:r>
              <a:rPr lang="el-GR" sz="2000" dirty="0">
                <a:solidFill>
                  <a:srgbClr val="C00000"/>
                </a:solidFill>
                <a:cs typeface="Calibri"/>
              </a:rPr>
              <a:t>είναι ποσότητα ή μέγεθος που υπόκειται σε μεταβολές. 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l-GR" sz="2000" dirty="0">
                <a:solidFill>
                  <a:srgbClr val="C00000"/>
                </a:solidFill>
                <a:cs typeface="Calibri"/>
              </a:rPr>
              <a:t>  Χρησιμοποιείται για μεμονωμένες λέξεις.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l-GR" sz="2000" dirty="0">
                <a:solidFill>
                  <a:srgbClr val="C00000"/>
                </a:solidFill>
                <a:cs typeface="Calibri"/>
              </a:rPr>
              <a:t>  &lt;</a:t>
            </a:r>
            <a:r>
              <a:rPr lang="en-US" sz="2000" dirty="0" err="1">
                <a:solidFill>
                  <a:srgbClr val="C00000"/>
                </a:solidFill>
                <a:cs typeface="Calibri"/>
              </a:rPr>
              <a:t>br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&gt;&lt;</a:t>
            </a:r>
            <a:r>
              <a:rPr lang="en-US" sz="2000" dirty="0" err="1">
                <a:solidFill>
                  <a:srgbClr val="C00000"/>
                </a:solidFill>
                <a:cs typeface="Calibri"/>
              </a:rPr>
              <a:t>br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en-US" sz="2000" dirty="0">
              <a:solidFill>
                <a:srgbClr val="C00000"/>
              </a:solidFill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  &lt;b&gt;&amp;</a:t>
            </a:r>
            <a:r>
              <a:rPr lang="en-US" sz="2000" dirty="0" err="1">
                <a:solidFill>
                  <a:srgbClr val="C00000"/>
                </a:solidFill>
                <a:cs typeface="Calibri"/>
              </a:rPr>
              <a:t>lt;samp&amp;gt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;&lt;/b&gt; </a:t>
            </a:r>
            <a:r>
              <a:rPr lang="el-GR" sz="2000" dirty="0">
                <a:solidFill>
                  <a:srgbClr val="C00000"/>
                </a:solidFill>
                <a:cs typeface="Calibri"/>
              </a:rPr>
              <a:t>Το &lt;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samp&gt;</a:t>
            </a:r>
            <a:r>
              <a:rPr lang="el-GR" sz="2000" dirty="0">
                <a:solidFill>
                  <a:srgbClr val="C00000"/>
                </a:solidFill>
                <a:cs typeface="Calibri"/>
              </a:rPr>
              <a:t>δείγμα&lt;/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samp&gt; </a:t>
            </a:r>
            <a:r>
              <a:rPr lang="el-GR" sz="2000" dirty="0">
                <a:solidFill>
                  <a:srgbClr val="C00000"/>
                </a:solidFill>
                <a:cs typeface="Calibri"/>
              </a:rPr>
              <a:t>είναι ποσότητα ή μέρος συνόλου 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l-GR" sz="2000" dirty="0">
                <a:solidFill>
                  <a:srgbClr val="C00000"/>
                </a:solidFill>
                <a:cs typeface="Calibri"/>
              </a:rPr>
              <a:t>  από το οποίο σχηματίζουμε γνώμη για το σύνολο.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l-GR" sz="2000" dirty="0">
                <a:solidFill>
                  <a:srgbClr val="C00000"/>
                </a:solidFill>
                <a:cs typeface="Calibri"/>
              </a:rPr>
              <a:t>  &lt;</a:t>
            </a:r>
            <a:r>
              <a:rPr lang="en-US" sz="2000" dirty="0" err="1">
                <a:solidFill>
                  <a:srgbClr val="C00000"/>
                </a:solidFill>
                <a:cs typeface="Calibri"/>
              </a:rPr>
              <a:t>br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&gt;&lt;</a:t>
            </a:r>
            <a:r>
              <a:rPr lang="en-US" sz="2000" dirty="0" err="1">
                <a:solidFill>
                  <a:srgbClr val="C00000"/>
                </a:solidFill>
                <a:cs typeface="Calibri"/>
              </a:rPr>
              <a:t>br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en-US" sz="2000" dirty="0">
              <a:solidFill>
                <a:srgbClr val="C00000"/>
              </a:solidFill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  &lt;b&gt;&amp;</a:t>
            </a:r>
            <a:r>
              <a:rPr lang="en-US" sz="2000" dirty="0" err="1">
                <a:solidFill>
                  <a:srgbClr val="C00000"/>
                </a:solidFill>
                <a:cs typeface="Calibri"/>
              </a:rPr>
              <a:t>lt;dfn&amp;gt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;&lt;/b&gt; </a:t>
            </a:r>
            <a:r>
              <a:rPr lang="el-GR" sz="2000" dirty="0">
                <a:solidFill>
                  <a:srgbClr val="C00000"/>
                </a:solidFill>
                <a:cs typeface="Calibri"/>
              </a:rPr>
              <a:t>Ο &lt;</a:t>
            </a:r>
            <a:r>
              <a:rPr lang="en-US" sz="2000" dirty="0" err="1">
                <a:solidFill>
                  <a:srgbClr val="C00000"/>
                </a:solidFill>
                <a:cs typeface="Calibri"/>
              </a:rPr>
              <a:t>dfn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&gt;</a:t>
            </a:r>
            <a:r>
              <a:rPr lang="el-GR" sz="2000" dirty="0">
                <a:solidFill>
                  <a:srgbClr val="C00000"/>
                </a:solidFill>
                <a:cs typeface="Calibri"/>
              </a:rPr>
              <a:t>ορισμός&lt;/</a:t>
            </a:r>
            <a:r>
              <a:rPr lang="en-US" sz="2000" dirty="0" err="1">
                <a:solidFill>
                  <a:srgbClr val="C00000"/>
                </a:solidFill>
                <a:cs typeface="Calibri"/>
              </a:rPr>
              <a:t>dfn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&gt; </a:t>
            </a:r>
            <a:r>
              <a:rPr lang="el-GR" sz="2000" dirty="0">
                <a:solidFill>
                  <a:srgbClr val="C00000"/>
                </a:solidFill>
                <a:cs typeface="Calibri"/>
              </a:rPr>
              <a:t>είναι πρόταση ή περίοδος που 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l-GR" sz="2000" dirty="0">
                <a:solidFill>
                  <a:srgbClr val="C00000"/>
                </a:solidFill>
                <a:cs typeface="Calibri"/>
              </a:rPr>
              <a:t>  περιγράφει τα κυριότερα χαρακτηριστικά μιας λέξης ή έννοιας.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l-GR" sz="2000" dirty="0">
                <a:solidFill>
                  <a:srgbClr val="C00000"/>
                </a:solidFill>
                <a:cs typeface="Calibri"/>
              </a:rPr>
              <a:t>&lt;/</a:t>
            </a:r>
            <a:r>
              <a:rPr lang="en-US" sz="2000" dirty="0">
                <a:solidFill>
                  <a:srgbClr val="C00000"/>
                </a:solidFill>
                <a:cs typeface="Calibri"/>
              </a:rPr>
              <a:t>body&gt;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000" dirty="0">
                <a:solidFill>
                  <a:srgbClr val="C00000"/>
                </a:solidFill>
                <a:cs typeface="Calibri"/>
              </a:rPr>
              <a:t>&lt;/html&gt;</a:t>
            </a:r>
            <a:endParaRPr lang="el-GR" sz="2000" dirty="0">
              <a:solidFill>
                <a:srgbClr val="C00000"/>
              </a:solidFill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el-GR" sz="2000" dirty="0">
              <a:solidFill>
                <a:srgbClr val="C00000"/>
              </a:solidFill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l-GR" sz="2000" dirty="0">
                <a:cs typeface="Calibri"/>
              </a:rPr>
              <a:t>Παράδειγμα 1</a:t>
            </a:r>
            <a:endParaRPr lang="en-U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7883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7143B-790B-3A39-5375-F58A588AE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A8760-502B-E78B-F65C-7682C36878B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EE64A27-FB4C-FEF1-50B5-B75A2364DAA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D589E1-1E12-7F09-9204-33330F1D4353}"/>
              </a:ext>
            </a:extLst>
          </p:cNvPr>
          <p:cNvSpPr txBox="1"/>
          <p:nvPr/>
        </p:nvSpPr>
        <p:spPr>
          <a:xfrm>
            <a:off x="405333" y="2121410"/>
            <a:ext cx="10168128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Στοιχείο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Βασικό συστατικό δομής εγγράφου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Επικεφαλίδες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Πί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νακες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Παράγραφοι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Λίστες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Ετικέτες σήμανσης / μορφοποίησης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HTML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τονίζου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 στοιχεία αρχείου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Κάθε δήλωση 3 μέρη: (α)  αρχική ετικέτα (β) περιεχόμενο (γ) τελική ετικέτα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760A6A3-4106-C8F9-A685-E02AB4290E3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82486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7DF50E-D521-4AC5-4836-1CC1CF893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57598-3044-8BAA-373B-47F863CD1DE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Λίστες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EB32C1E-6FA3-7267-644C-0340B4EB3E2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07310E7-36F1-F18F-3269-9ADA03AF3A03}"/>
              </a:ext>
            </a:extLst>
          </p:cNvPr>
          <p:cNvSpPr txBox="1"/>
          <p:nvPr/>
        </p:nvSpPr>
        <p:spPr>
          <a:xfrm>
            <a:off x="721718" y="2100659"/>
            <a:ext cx="1016812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υποστηρίζει 3 ειδών λίστες: (α)μη αριθμημένες (β) αριθμημένες (γ) λίστες ορισμών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Δυνατή ενθυλάκωση λιστών  δύσκολη παρακολούθηση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Μη αριθμημένη λίστα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&lt;ul&gt; .. &lt;/ul&gt; 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για εισαγωγή πρώτου στοιχείου λίστα  &lt;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li&gt;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μονή)  λίστα κλείνει με τελικό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&lt;/ul&gt;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(Παράδειγμα 2)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Μπορεί να έχουμε πολλαπλές παραγράφους με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&lt;p&gt;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2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543986E-F696-EBA7-8FA3-A56801834E1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29640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8D15A-A9F0-4977-5685-5D46B6CDAA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B0E2F-D08E-9FA3-7CF7-17229B1F63D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Λίστες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6EF7331-3217-C8B4-ACF6-42D087A594A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F370D9-E558-7C2A-EC27-F68DD290A240}"/>
              </a:ext>
            </a:extLst>
          </p:cNvPr>
          <p:cNvSpPr txBox="1"/>
          <p:nvPr/>
        </p:nvSpPr>
        <p:spPr>
          <a:xfrm>
            <a:off x="721718" y="2100659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lvl="0" indent="-457200" algn="just">
              <a:buSzPct val="100000"/>
              <a:buFont typeface="+mj-lt"/>
              <a:buAutoNum type="arabicPeriod" startAt="2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Αριθμημένη λίστα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ol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.. &lt;/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ol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για εισαγωγή πρώτου στοιχείου λίστα  &lt;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li&gt;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μονή)  λίστα κλείνει με τελικό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ol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(Παράδειγμα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Χαρακτηριστικό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τιμές 1,Α,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a,I,i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καθορισμό τύπου αριθμημένης λίστας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το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start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ορίζεται σημείο εκκίνησης αρίθμησης λίστας (Παράδειγμα 4)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Reversed  HTML5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αντίστροφη αρίθμηση λίστας (Παράδειγμα 5)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ορίζει τιμή στοιχείου  επόμενα ακολουθούν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(Παράδειγμα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6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2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72623F-6D4C-9CC0-F60D-2D21AEE7268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05122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7C4CF4-CE80-0227-8F9F-F1DE1341C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F53D0-5AB4-F21B-8FB9-38B36D6EA95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Λίστες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FCBE09B-EE92-E5AD-D4E4-261B71BCD5F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75A995-1D87-96A6-0A18-532A0E056240}"/>
              </a:ext>
            </a:extLst>
          </p:cNvPr>
          <p:cNvSpPr txBox="1"/>
          <p:nvPr/>
        </p:nvSpPr>
        <p:spPr>
          <a:xfrm>
            <a:off x="721718" y="2100659"/>
            <a:ext cx="10168128" cy="304698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lvl="0" indent="-457200" algn="just">
              <a:buSzPct val="100000"/>
              <a:buFont typeface="+mj-lt"/>
              <a:buAutoNum type="arabicPeriod" startAt="3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Λίστα ορισμών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&lt;dl&gt; .. &lt;/dl&gt; 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εναλλαγές όρου ορισμού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(description term) &lt;dt&gt;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περιγραφή ορισμού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(description definition)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&lt;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DD&gt;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Ορισμοί συνήθως σε νέα γραμμή και κάνουν νέα παράγραφο (Παράδειγμα 7)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Περιεχόμενα των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&lt;dt&gt;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&lt;DD&gt;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πολλές παραγράφους με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&lt;p&gt;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λίστες ή άλλες πληροφορίες</a:t>
            </a:r>
          </a:p>
          <a:p>
            <a:pPr lvl="2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7B07BA-CB3C-4CAD-41E4-069DA922BFF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17777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4C726E-9949-9F3A-FCF0-48958356F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2D506-767F-4D0C-31C9-B7566F66443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Εμφωλευμένες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λίστες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D40D720-BA10-BEB2-78C8-E01D127C212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884936-02A9-6B68-B2D3-5AA975A99D36}"/>
              </a:ext>
            </a:extLst>
          </p:cNvPr>
          <p:cNvSpPr txBox="1"/>
          <p:nvPr/>
        </p:nvSpPr>
        <p:spPr>
          <a:xfrm>
            <a:off x="721718" y="2100659"/>
            <a:ext cx="10168128" cy="304698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Λίστες μπορούν να περιέχουν κι άλλες λίστες 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Σειρά από παραγράφους  κάθε μια 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εμφωλευμένη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λίστα σε ένα στοιχείο της λίστας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Βλέπε παραδείγματα 8,9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2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C751EE-A2D4-5C8C-FACE-15CD62FAB31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18692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5D8CFC-4F8F-8CDB-A1E7-1DA7E9B14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8B6BC-8F6E-78BF-929E-E42EFB658ED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Σύνδεση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Linking)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5D09A25-FDD4-3EC9-2514-49F4C68CD4C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371DED-D1FE-FB79-8E30-C1DD8A597DA2}"/>
              </a:ext>
            </a:extLst>
          </p:cNvPr>
          <p:cNvSpPr txBox="1"/>
          <p:nvPr/>
        </p:nvSpPr>
        <p:spPr>
          <a:xfrm>
            <a:off x="721718" y="2100659"/>
            <a:ext cx="10168128" cy="34163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Κύρια ιδιότητα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συνδέει σημείο ιστοσελίδας με άλλο  είτε στην ίδια είτε σε άλλη σελίδα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σύνδεσμος  σε άλλη ιστοσελίδα  αρχείο μπορεί στον ίδιο υπολογιστή (σε ίδιο ή άλλο φάκελο) ή σε άλλον υπολογιστή στο διαδίκτυο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Φυλλομετρητής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τονίζει κείμενο / εικόνα ως </a:t>
            </a:r>
            <a:r>
              <a:rPr lang="el-GR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ενεργό σημείο 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2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02A08B-2A09-5D44-CB26-5594ADE4A83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39652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8CD1D2-9409-5742-70E3-8E70E32841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0E890-C74E-E378-E92F-DB8AC4F0FDE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Εμφωλευμένες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λίστες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E6462C7-3DC2-0704-511B-C90D6B68C92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104954-7B1B-C000-7864-6AD56D824A60}"/>
              </a:ext>
            </a:extLst>
          </p:cNvPr>
          <p:cNvSpPr txBox="1"/>
          <p:nvPr/>
        </p:nvSpPr>
        <p:spPr>
          <a:xfrm>
            <a:off x="721718" y="2100659"/>
            <a:ext cx="10168128" cy="304698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Λίστες μπορούν να περιέχουν κι άλλες λίστες 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Σειρά από παραγράφους  κάθε μια 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εμφωλευμένη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λίστα σε ένα στοιχείο της λίστας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Βλέπε παραδείγματα 8,9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2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66F42E2-C99F-9B65-2BAC-45751EF3210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57952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E26807-8A6C-4FDC-7D8A-5888372EA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E1503-48E8-B3EC-DC12-7D170B22C6A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Εμφωλευμένες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λίστες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61DF3A6-1323-ED2B-DA68-B4444746EC8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ED7B0B8-6A37-EDF6-3916-B9BCC500B070}"/>
              </a:ext>
            </a:extLst>
          </p:cNvPr>
          <p:cNvSpPr txBox="1"/>
          <p:nvPr/>
        </p:nvSpPr>
        <p:spPr>
          <a:xfrm>
            <a:off x="721718" y="2100659"/>
            <a:ext cx="10168128" cy="304698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Λίστες μπορούν να περιέχουν κι άλλες λίστες 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Σειρά από παραγράφους  κάθε μια 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εμφωλευμένη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λίστα σε ένα στοιχείο της λίστας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Βλέπε παραδείγματα 8,9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2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BFE23D3-D9A0-6AA6-F174-46FB04718C7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33121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4CEDC8-307B-F258-0934-7A3D1DDF1D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B0EA2-1E43-1B67-5DEC-62B4BC3054B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Εμφωλευμένες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λίστες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DE31FD0-2740-D828-F352-4DDC24BE950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26BC90-8A68-BD03-0182-D33068B7A04B}"/>
              </a:ext>
            </a:extLst>
          </p:cNvPr>
          <p:cNvSpPr txBox="1"/>
          <p:nvPr/>
        </p:nvSpPr>
        <p:spPr>
          <a:xfrm>
            <a:off x="721718" y="2100659"/>
            <a:ext cx="10168128" cy="304698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Λίστες μπορούν να περιέχουν κι άλλες λίστες 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Σειρά από παραγράφους  κάθε μια 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εμφωλευμένη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λίστα σε ένα στοιχείο της λίστας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Βλέπε παραδείγματα 8,9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2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B126E2-1179-BA5B-CF5D-ED69BB74101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14605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15DDA2-4ADA-3B20-D83F-FE777976E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597F6-4591-3C43-89C4-59E13CEE030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Σύνδεση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linking)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F6A2D90-3B93-58BA-9CBD-7681F4253C4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B10C87-20BB-1487-3E5D-D14464F7D4DB}"/>
              </a:ext>
            </a:extLst>
          </p:cNvPr>
          <p:cNvSpPr txBox="1"/>
          <p:nvPr/>
        </p:nvSpPr>
        <p:spPr>
          <a:xfrm>
            <a:off x="721718" y="2100659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Κύρια ιδι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ότητα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σύνδεση ενός σημείου ιστοσελίδας με άλλο είτε στην ίδια είτε σε άλλη  σε άλλη  αρχείο μπορεί να είναι σε ίδιο υπολογιστή (σε ίδιο ή και όχι φάκελο) ή σε άλλο υπολογιστή συνδεμένο στο δίκτυο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Φυλλομετρητής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τονίζει κείμενο / εικόνα που θα είναι </a:t>
            </a:r>
            <a:r>
              <a:rPr lang="el-GR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ενεργό σημείο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με χρώμα ή/και υπογράμμιση  δηλώσει σύνδεσμο υπερκειμένου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Σύνδεσμοι π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ου δεν έχουν επιλεγεί  μπλε χρώμα 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Σύνδεσμοι που έχουν επιλεγεί  μωβ χρώμα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Ενεργο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ί σύνδεσμοι  κόκκινο χρώμα</a:t>
            </a: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B26E53-0734-F4A6-0A36-E446D4148D1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61124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7FC9EB-DAB4-5D06-B0BF-8313428E6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361DF-1993-04F8-B673-9C91408701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Σύνδεση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linking)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2693B6F-C79B-6BCE-D44B-5D07478647D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C75A7A0-1EFE-FDFD-CD52-D7D0E6A8E1ED}"/>
              </a:ext>
            </a:extLst>
          </p:cNvPr>
          <p:cNvSpPr txBox="1"/>
          <p:nvPr/>
        </p:nvSpPr>
        <p:spPr>
          <a:xfrm>
            <a:off x="721718" y="1964472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Ετικέτα &lt;</a:t>
            </a:r>
            <a:r>
              <a:rPr lang="en-US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a&gt; </a:t>
            </a: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κυριότερο χαρακτηριστικό </a:t>
            </a:r>
            <a:r>
              <a:rPr lang="en-US" sz="2400" b="0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href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(space)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href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l-GR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μονοπάτι αρχείου σύνδεσης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κείμενο/λέξη/εικόνα που πάει χρήστη στο αρχείο που δηλώθηκε στο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href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strike="noStrike" kern="1200" cap="none" spc="0" baseline="0" dirty="0">
              <a:solidFill>
                <a:srgbClr val="C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αρχείο με όνομα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main.html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href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UOWM.html”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UOWM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&lt;/a&gt;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strike="noStrike" kern="1200" cap="none" spc="0" baseline="0" dirty="0">
              <a:solidFill>
                <a:srgbClr val="C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strike="noStrike" kern="1200" cap="none" spc="0" baseline="0" dirty="0"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Λέξη </a:t>
            </a:r>
            <a:r>
              <a:rPr lang="en-US" sz="2400" b="0" strike="noStrike" kern="1200" cap="none" spc="0" baseline="0" dirty="0"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UOWM  </a:t>
            </a:r>
            <a:r>
              <a:rPr lang="el-GR" sz="2400" b="0" strike="noStrike" kern="1200" cap="none" spc="0" baseline="0" dirty="0"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σύνδεσμος  δείχνει στο έγγραφο </a:t>
            </a:r>
            <a:r>
              <a:rPr lang="en-US" sz="2400" b="0" strike="noStrike" kern="1200" cap="none" spc="0" baseline="0" dirty="0"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UOWM.htm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 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 ίδιο κατάλογο-φάκελο με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main.html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Δυνατότητα για σύνδεση με έγγραφα σε άλλους φακέλους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κατάλογος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departments 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αρχείο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informatics.html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href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departments/informatics.html”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informatics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&lt;/a&gt;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F4A06AE-C454-EAEE-760B-E5793606046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756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2BDECA-15E7-05C6-45BB-2ECEDD814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56AC4-C7D8-CEF3-7C58-F617F3C5801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BC4CCF3-99DF-DF4C-1496-30D2282CEDD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85FB9D-4EBD-FA34-104B-C6103EA1F163}"/>
              </a:ext>
            </a:extLst>
          </p:cNvPr>
          <p:cNvSpPr txBox="1"/>
          <p:nvPr/>
        </p:nvSpPr>
        <p:spPr>
          <a:xfrm>
            <a:off x="405333" y="2121410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Οι οδηγίες της HTML δίνονται µε χρήση των ετικετών (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tags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τικέτες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τμήμα εκείνο του κειμένου που περικλείεται από τα σύμβολα μικρότερο (&lt;) και μεγαλύτερο (&gt;)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όνομα του στοιχείου εμφανίζεται στην αρχική ετικέτα (&lt;όνομα στοιχείου&gt;) και στην τελική ετικέτα (&lt;/όνομα στοιχείου&gt;)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Στοιχεία μπορεί να περιέχουν απλό κείμενο, άλλα στοιχεία ή και τα δύο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Ετικέτες είναι ζευγάρια (&lt;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h1&gt; , &lt;/h1&gt;)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αρχή και τέλος εντολής ετικέτας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Τελική ετικέτα ίδι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 με αρχική  προσθήκη του χαρακτήρα /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5371A72-ADD0-663D-658B-87DA3EC9743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737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7CA811-4F1B-255F-E742-F7949F3F28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826EB-785D-81A9-A722-C289DC4DBFA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Σύνδεση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linking)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8AD25F0-D896-42AE-8919-19C27326DD3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F4BDED-84C9-8E7A-7824-06DAC2629603}"/>
              </a:ext>
            </a:extLst>
          </p:cNvPr>
          <p:cNvSpPr txBox="1"/>
          <p:nvPr/>
        </p:nvSpPr>
        <p:spPr>
          <a:xfrm>
            <a:off x="721718" y="2100659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Σχετικοί σύνδεσμοι μονοπάτι για διασυνδεδεμένο αρχείο δίνεται σχετικά με το τρέχον αρχείο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Δυνατότητα χρήσης </a:t>
            </a:r>
            <a:r>
              <a:rPr lang="el-GR" sz="2400" b="1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απόλυτου μονοπατιού</a:t>
            </a:r>
            <a:r>
              <a:rPr lang="el-GR" sz="240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ξεκινά από τον δίσκο (</a:t>
            </a:r>
            <a:r>
              <a:rPr lang="en-US" sz="240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c:/images/examples/html_course/image) </a:t>
            </a:r>
            <a:r>
              <a:rPr lang="el-GR" sz="240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ή ακόμα και </a:t>
            </a:r>
            <a:r>
              <a:rPr lang="en-US" sz="2400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url</a:t>
            </a:r>
            <a:endParaRPr lang="en-US" sz="240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Πιο αποδοτική για πρόσβαση σε </a:t>
            </a:r>
            <a:r>
              <a:rPr lang="en-US" sz="240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  </a:t>
            </a:r>
            <a:r>
              <a:rPr lang="el-GR" sz="240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κάνουν μεταφέρσιμα τα έγγραφα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Σχετικά μονοπάτια  </a:t>
            </a:r>
            <a:r>
              <a:rPr lang="en-US" sz="240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index.html, /graphics/image.png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Απόλυτα μονοπάτια  </a:t>
            </a:r>
            <a:r>
              <a:rPr lang="en-US" sz="240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  <a:hlinkClick r:id="rId3"/>
              </a:rPr>
              <a:t>http://www.mysite.gr</a:t>
            </a:r>
            <a:r>
              <a:rPr lang="en-US" sz="240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, C://wwww/html/uown/image.png</a:t>
            </a:r>
            <a:r>
              <a:rPr lang="el-GR" sz="240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7F59CA4-82B8-ABBF-90C5-7A3D91C90EE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68447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7BC0C4-FB9A-15AD-CF19-FD44B87134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F7000-948E-59CB-9F15-CD18A3431DE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Χαρακτηριστικά ετικέτας 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a&gt;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010B0B2-9F07-4674-1600-02F30071C5F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9116D2-0352-7577-9C57-8D25F79088A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61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4996776-AECB-E509-85E3-A031B5642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099533"/>
              </p:ext>
            </p:extLst>
          </p:nvPr>
        </p:nvGraphicFramePr>
        <p:xfrm>
          <a:off x="477638" y="2225995"/>
          <a:ext cx="10397885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7720">
                  <a:extLst>
                    <a:ext uri="{9D8B030D-6E8A-4147-A177-3AD203B41FA5}">
                      <a16:colId xmlns:a16="http://schemas.microsoft.com/office/drawing/2014/main" val="956842597"/>
                    </a:ext>
                  </a:extLst>
                </a:gridCol>
                <a:gridCol w="3429780">
                  <a:extLst>
                    <a:ext uri="{9D8B030D-6E8A-4147-A177-3AD203B41FA5}">
                      <a16:colId xmlns:a16="http://schemas.microsoft.com/office/drawing/2014/main" val="3045689808"/>
                    </a:ext>
                  </a:extLst>
                </a:gridCol>
                <a:gridCol w="4410385">
                  <a:extLst>
                    <a:ext uri="{9D8B030D-6E8A-4147-A177-3AD203B41FA5}">
                      <a16:colId xmlns:a16="http://schemas.microsoft.com/office/drawing/2014/main" val="902750110"/>
                    </a:ext>
                  </a:extLst>
                </a:gridCol>
              </a:tblGrid>
              <a:tr h="338373"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Χαρακτηριστικό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Τιμή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Περιγραφή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064017"/>
                  </a:ext>
                </a:extLst>
              </a:tr>
              <a:tr h="592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Download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Όνομα αρχείου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Ορίζει διασυνδεδεμένο έγγραφο </a:t>
                      </a:r>
                      <a:r>
                        <a:rPr lang="el-GR" dirty="0">
                          <a:sym typeface="Wingdings" panose="05000000000000000000" pitchFamily="2" charset="2"/>
                        </a:rPr>
                        <a:t>επιλογή συνδέσμου από χρήστη  αποθήκευση τοπικά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2522670"/>
                  </a:ext>
                </a:extLst>
              </a:tr>
              <a:tr h="343072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href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URL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Διεύθυνση </a:t>
                      </a:r>
                      <a:r>
                        <a:rPr lang="en-US" dirty="0" err="1"/>
                        <a:t>url</a:t>
                      </a:r>
                      <a:r>
                        <a:rPr lang="en-US" dirty="0"/>
                        <a:t> </a:t>
                      </a:r>
                      <a:r>
                        <a:rPr lang="el-GR" dirty="0"/>
                        <a:t>σελίδες που οδηγεί ο στόχος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6857336"/>
                  </a:ext>
                </a:extLst>
              </a:tr>
              <a:tr h="343072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hreflang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Κωδικός γλώσσας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Γλώσσα εγγράφου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565687"/>
                  </a:ext>
                </a:extLst>
              </a:tr>
              <a:tr h="592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Ορίζει μέσα/συσκευή για βέλτιστη εμφάνιση εγγράφου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7890551"/>
                  </a:ext>
                </a:extLst>
              </a:tr>
              <a:tr h="845932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rel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alternate,author,bookmark,help,licence,next,nofollow,noreffer,prefetch,prev,searh,tag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Σχέση τρέχοντος και διασυνδεδεμένου εγγράφου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7757405"/>
                  </a:ext>
                </a:extLst>
              </a:tr>
              <a:tr h="3430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target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_blank, self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Πού θα εμφανιστεί έγγραφο συνδέσμου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203359"/>
                  </a:ext>
                </a:extLst>
              </a:tr>
              <a:tr h="592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Ορίζει τύπος διασυνδεδεμένου εγγράφου (πχ. </a:t>
                      </a:r>
                      <a:r>
                        <a:rPr lang="en-US" dirty="0"/>
                        <a:t>Text/html)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6743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334173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ABEECF-FC6E-E33B-A80F-BB5EB2472C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EAC33-928C-3518-C1D2-1169164B8F8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Ετικέτα 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a&gt;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Ονόματα στόχων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F67F938-3935-077F-A61D-B85525D5035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1EFAA7-BE97-4E86-05AA-D6DD89FFAF9B}"/>
              </a:ext>
            </a:extLst>
          </p:cNvPr>
          <p:cNvSpPr txBox="1"/>
          <p:nvPr/>
        </p:nvSpPr>
        <p:spPr>
          <a:xfrm>
            <a:off x="682808" y="1944297"/>
            <a:ext cx="10168128" cy="637097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target 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που θα εμφανιστεί διασυνδεδεμένο αρχείο  όλα ξεκινούν με _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_blank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ανοίγει νέο παράθυρο χωρίς όνομα  εμφανίζει έγγραφο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_</a:t>
            </a:r>
            <a:r>
              <a:rPr lang="en-US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self  </a:t>
            </a:r>
            <a:r>
              <a:rPr lang="el-GR" sz="2400" b="0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προκαθισμένο</a:t>
            </a: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target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φορτώνει έγγραφο στην ίδια καρτέλα / παράθυρο με πρωτότυπο  δεν χρειάζεται με το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χρήσιμο στην ετικέτα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&lt;base&gt;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του εγγράφου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_parent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φορτώνεται σε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γονικό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πλαίσιο  υψηλή ιεραρχία πλαισίων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_top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παράθυρο ανώτατου επιπέδου  αντικαθιστά κάθε πλαίσιο που εμφανίζονταν μέχρι τότε  απευθείας στον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</a:t>
            </a: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b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</a:b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FDF3CBC-FDD2-1832-A963-8EB5EF49E1C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28274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945BD-2C77-9EE4-8585-56DA4E0BC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25DD8-1AE2-C2D8-F476-CF2455EBE8E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Σελιδοδείκτες προς τμήματα στο τρέχον έγγραφο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D52B8F4-428F-4F84-E697-0BF3E7AA497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FF2ABC-8A26-5E47-7082-EA7FD8B465AC}"/>
              </a:ext>
            </a:extLst>
          </p:cNvPr>
          <p:cNvSpPr txBox="1"/>
          <p:nvPr/>
        </p:nvSpPr>
        <p:spPr>
          <a:xfrm>
            <a:off x="682808" y="1944297"/>
            <a:ext cx="1016812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Μερικά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URIs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δείχνουν σε σημεία στο  ίδιο έγγραφο ως σελιδοδείκτες  τελειώνουν με το σύμβολο # ακολουθούμενο από δείκτη (άγκυρας)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  <a:hlinkClick r:id="rId3"/>
              </a:rPr>
              <a:t>http://mysite.com/html/top.html#section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  <a:hlinkClick r:id="rId3"/>
              </a:rPr>
              <a:t>2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(δείχνει το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section 2)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Άγκυρες χρησιμοποιούνται και για μεταφορά σε ειδικό τμήμα περιεχομένου του τρέχοντος εγγράφου (ή/και σε διαφορετικό)  ιστοσελίδα εμφανίζει ειδικό τμήμα 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named anchor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10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6B423D-0775-7204-FA97-2AAE5B10F9B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92567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10C8-FCAD-B5A6-EFF8-8EAF4CFED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03860-2732-8714-4C0D-A0C3B14A679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 fontScale="90000"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Σελιδοδείκτες προς τμήματα διαφορετικών εγγράφων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F5D3877-ACCA-7516-90AF-302C85CF0A6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49091A3-33F7-D8AF-4556-00A4E475B00D}"/>
              </a:ext>
            </a:extLst>
          </p:cNvPr>
          <p:cNvSpPr txBox="1"/>
          <p:nvPr/>
        </p:nvSpPr>
        <p:spPr>
          <a:xfrm>
            <a:off x="682808" y="1944297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Σύνδεσμος από έγγραφο Α (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documentA.html)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 συγκεκριμένο τμήμα σε άλλο έγγραφο Β (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main.html)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 Α 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</a:t>
            </a:r>
            <a:r>
              <a:rPr lang="en-US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main.html#PLH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l-G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r>
              <a:rPr lang="el-GR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ΤΜΗΜΑ ΠΛΗΡΟΦΟΡΙΚΗΣ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&lt;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el-G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 </a:t>
            </a:r>
            <a:r>
              <a:rPr lang="en-US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main.html  named anchor  PLH</a:t>
            </a: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h2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“PLH”</a:t>
            </a:r>
            <a:r>
              <a:rPr lang="el-G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&gt;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Τμήμα Πληροφορικής</a:t>
            </a:r>
            <a:r>
              <a:rPr lang="el-GR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el-G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solidFill>
                <a:srgbClr val="C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Σύνδεσμος στο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documentA.html (“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ΤΜΗΜΑ ΠΛΗΡΟΦΟΡΙΚΗΣ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 οδηγεί στην επικεφαλίδα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Τμήμα Πληροφορικής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στο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main.html</a:t>
            </a:r>
            <a:endParaRPr lang="en-US" sz="2400" b="0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706682-A0F2-9D1D-E9F6-22CA35275CA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90517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22F2E8-62BA-8568-140A-AD0466A87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C215F-5E3C-EBE0-CE8F-44FFBB21555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Mailto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Σύνδεσμοι για αποστολή ηλεκτρονικού ταχυδρομείου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FA114D6-CB6B-61E1-BE0F-65B0E0D131B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F9DB6E-4F5C-A1FB-5427-D28721589BE5}"/>
              </a:ext>
            </a:extLst>
          </p:cNvPr>
          <p:cNvSpPr txBox="1"/>
          <p:nvPr/>
        </p:nvSpPr>
        <p:spPr>
          <a:xfrm>
            <a:off x="682808" y="1944297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Επισκέπτης σελίδας μπορεί να στείλει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mail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σε παραλήπτη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href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=“mailto:emailinfo@host”&gt;Name &lt;/a&gt;</a:t>
            </a:r>
            <a:endParaRPr lang="en-US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Πχ.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href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“mailto:vrekkas@physics.auth.gr”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&gt;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Tutor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&lt;/a&gt;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solidFill>
                <a:srgbClr val="C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Δυνατότητα να προσθέσει θέμα με το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subject </a:t>
            </a:r>
          </a:p>
          <a:p>
            <a:pPr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href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“mailto:vrekkas@physics.auth.gr?subject=Question”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&gt;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Tutor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&lt;/a&gt;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Δυνατότητα να προσθέσει περιεχόμενο με το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body</a:t>
            </a:r>
          </a:p>
          <a:p>
            <a:pPr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&lt;a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href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“mailto:vrekkas@physics.auth.gr?subject=Question &amp;       body=Question1”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&gt;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Tutor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&lt;/a&gt;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Κλικάρει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σύνδεσμο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Tutor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πρόγραμμα ταχυδρομείου με μήνυμα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EFB49B-B7A1-1DA1-27BF-8C2215590E3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5901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44C454-363D-17B6-99F4-00055335E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94B58-ED3E-D89F-82F5-2D7C1A98CC7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Εικόνες - Γραφικά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AAE860E-B1FA-1A7F-8691-7EC55658693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836617-C81E-A7F7-BD24-C34112C72580}"/>
              </a:ext>
            </a:extLst>
          </p:cNvPr>
          <p:cNvSpPr txBox="1"/>
          <p:nvPr/>
        </p:nvSpPr>
        <p:spPr>
          <a:xfrm>
            <a:off x="604987" y="1594101"/>
            <a:ext cx="10168128" cy="600164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Πλειοψηφία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φυλλομετρητών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ανοίγουν ένθετες εικόνες τύπου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bitmap, gif, jpg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Αρκετός χρόνος φόρτωσης  καθυστέρηση φόρτωσης σελίδας προσοχή!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Ετικέτα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img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Περιλαμβάνει εικόνα δίπλα σε κείμενο: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img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scr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l-GR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Όνομα εικόνας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l-G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μονοπάτι αρχείου (απόλυτο/σχετικό)</a:t>
            </a: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τρέχοντας κατάλογος  φάκελος που περιέχει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αρχείο  γίνεται εισαγωγή εικόνας </a:t>
            </a: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Δίνεται στο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src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μονοπάτι  αρχείο εικόνας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Χαρακτηριστικά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height, width 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δεσμευμένα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pixels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χώρου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11)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Χαρακτηριστικό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alt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επιτρέπει καθορισμό κειμένου που θα εμφανιστεί στη θέση κάποιας εικόνας: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Εικόνα  πάνω αριστερά  ορίζεται από χρήστη με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κανόνες (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float:right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4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210924-64A9-9C19-6EC8-7136B410949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50700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47D8B6-FD23-A98B-9048-0D3329365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1AAD7-1F6D-451B-ABE1-EF66D521FD6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Χαρακτηριστικά ετικέτας &lt;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8580896-6516-802A-8A2C-8C7B638355D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F1717D-648D-C380-A49D-F5F4B066AF3C}"/>
              </a:ext>
            </a:extLst>
          </p:cNvPr>
          <p:cNvSpPr txBox="1"/>
          <p:nvPr/>
        </p:nvSpPr>
        <p:spPr>
          <a:xfrm>
            <a:off x="488255" y="2128963"/>
            <a:ext cx="10168128" cy="156966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4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F10DB06-E516-EA26-E0CA-AF9B838CA38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67</a:t>
            </a:fld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46BC331-4C40-3ED7-6F3C-3EE4632CA0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331957"/>
              </p:ext>
            </p:extLst>
          </p:nvPr>
        </p:nvGraphicFramePr>
        <p:xfrm>
          <a:off x="488255" y="2060625"/>
          <a:ext cx="10397885" cy="46300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7720">
                  <a:extLst>
                    <a:ext uri="{9D8B030D-6E8A-4147-A177-3AD203B41FA5}">
                      <a16:colId xmlns:a16="http://schemas.microsoft.com/office/drawing/2014/main" val="956842597"/>
                    </a:ext>
                  </a:extLst>
                </a:gridCol>
                <a:gridCol w="3429780">
                  <a:extLst>
                    <a:ext uri="{9D8B030D-6E8A-4147-A177-3AD203B41FA5}">
                      <a16:colId xmlns:a16="http://schemas.microsoft.com/office/drawing/2014/main" val="3045689808"/>
                    </a:ext>
                  </a:extLst>
                </a:gridCol>
                <a:gridCol w="4410385">
                  <a:extLst>
                    <a:ext uri="{9D8B030D-6E8A-4147-A177-3AD203B41FA5}">
                      <a16:colId xmlns:a16="http://schemas.microsoft.com/office/drawing/2014/main" val="902750110"/>
                    </a:ext>
                  </a:extLst>
                </a:gridCol>
              </a:tblGrid>
              <a:tr h="338373"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Χαρακτηριστικό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Τιμή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Περιγραφή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064017"/>
                  </a:ext>
                </a:extLst>
              </a:tr>
              <a:tr h="592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alt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Κείμενο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Εναλλακτικό κείμενο αν δεν μπορεί να εμφανιστεί σωστά η εικόνα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2522670"/>
                  </a:ext>
                </a:extLst>
              </a:tr>
              <a:tr h="343072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crossorigin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anonymous, use-credentials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Επιτρέπει σε εικόνες τρίτου να αξιοποιηθούν μέσω Καμβά </a:t>
                      </a:r>
                      <a:r>
                        <a:rPr lang="el-GR" dirty="0">
                          <a:sym typeface="Wingdings" panose="05000000000000000000" pitchFamily="2" charset="2"/>
                        </a:rPr>
                        <a:t> περιορισμένη πρόσβαση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6857336"/>
                  </a:ext>
                </a:extLst>
              </a:tr>
              <a:tr h="3430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pixels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Ύψος εικόνας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565687"/>
                  </a:ext>
                </a:extLst>
              </a:tr>
              <a:tr h="592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width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pixels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Πλάτος εικόνας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7890551"/>
                  </a:ext>
                </a:extLst>
              </a:tr>
              <a:tr h="46202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ismap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Ismap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Ορίζει εικόνα ως χάρτη από πλευρά εξυπηρετητή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7757405"/>
                  </a:ext>
                </a:extLst>
              </a:tr>
              <a:tr h="343072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src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url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url</a:t>
                      </a:r>
                      <a:r>
                        <a:rPr lang="en-US" dirty="0"/>
                        <a:t> </a:t>
                      </a:r>
                      <a:r>
                        <a:rPr lang="el-GR" dirty="0"/>
                        <a:t>διεύθυνση που προέρχεται εικόνα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203359"/>
                  </a:ext>
                </a:extLst>
              </a:tr>
              <a:tr h="380307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usemap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</a:t>
                      </a:r>
                      <a:r>
                        <a:rPr lang="el-GR" dirty="0"/>
                        <a:t>όνομα χάρτη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Ορίζει εικόνα ως χάρτη από πλευρά χρήστη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674358"/>
                  </a:ext>
                </a:extLst>
              </a:tr>
              <a:tr h="592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longdesc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url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Διεύθυνση </a:t>
                      </a:r>
                      <a:r>
                        <a:rPr lang="en-US" dirty="0" err="1"/>
                        <a:t>url</a:t>
                      </a:r>
                      <a:r>
                        <a:rPr lang="en-US" dirty="0"/>
                        <a:t> </a:t>
                      </a:r>
                      <a:r>
                        <a:rPr lang="el-GR" dirty="0"/>
                        <a:t>προς ιστοσελίδα με λεπτομερή περιγραφή εικόνας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33941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199736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8E2C2D-0BF0-0964-5820-B06FB92CC8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E8184-B7A9-DCE2-64F2-70F57CC6546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Εικόνες ως σύνδεσμοι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984E276-D52C-BC60-48D8-04929B043C6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D43378D-AF37-D184-FC0E-6869EE80EF36}"/>
              </a:ext>
            </a:extLst>
          </p:cNvPr>
          <p:cNvSpPr txBox="1"/>
          <p:nvPr/>
        </p:nvSpPr>
        <p:spPr>
          <a:xfrm>
            <a:off x="595259" y="2241790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href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“list.html”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&gt; &lt;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img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src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=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“BarList.gif”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alt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=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“[LIST]”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&lt;/a&gt;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Εμφανίζει εικόνα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BarList.gif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ή το κείμενο [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LIST]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Δυνατός ο συνδυασμός εικόνων: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href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“LargerImage.gif”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&gt; &lt;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img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src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=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“SmallImage.gif”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&lt;/a&gt;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Χρήστης βλέπει εικόνα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SmallImage.gif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επιλέγοντάς την μπορεί να ανοίξει και την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LargerImage.gif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4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418ABEE-6AAE-80FB-EA29-40DE4139DA5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90216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5CD63C-4B99-9E93-9F61-377BA9E81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5D8D9-5ECF-1105-D0D5-07A4865BB32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Εικόνες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χάρτες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3668EF3-DDAF-E7C4-EFBB-2EF677A05E0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DB6855-0EE7-DF51-5BE1-A0CEB8CD42EE}"/>
              </a:ext>
            </a:extLst>
          </p:cNvPr>
          <p:cNvSpPr txBox="1"/>
          <p:nvPr/>
        </p:nvSpPr>
        <p:spPr>
          <a:xfrm>
            <a:off x="595259" y="2241790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Μπορούν να δημιουργηθούν πολλαπλοί σύνδεσμοι εντός ενός γραφικού  εικόνες  χάρτες  με ετικέτες </a:t>
            </a:r>
            <a:r>
              <a:rPr lang="en-US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</a:t>
            </a: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ή/και αρχεία σεναρίου στον </a:t>
            </a:r>
            <a:r>
              <a:rPr lang="en-US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Κανονικά αρχεία  υπόβαθρο για ακριβείς συντεταγμένες </a:t>
            </a:r>
            <a:r>
              <a:rPr lang="el-GR" sz="2400" b="0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εικονοστοιχείων</a:t>
            </a: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 ειδών: (α) μεριά πελάτη (β) μεριά εξυπηρετητή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Μεριά πελάτη  πληροφορία συντεταγμένων &amp;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URL  HTML file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επανένωση κομματιών στον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από τη μεριά χρήστη  νέα τεχνολογία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Μεριά εξυπηρετητή  πληροφορία υπάρχει στον εξυπηρετητή  επεξεργασία από αυτόν ή ξεχωριστό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CGI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σενάριο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F3F5EB1-5F47-CA61-FA6B-70CE6806FD3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637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07AA14-3545-CF77-F0F5-E98FDBABA3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F287E-C6D9-F8FA-AC92-75AA6F569F3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CCFF813-761C-4F94-8F29-5776E3BB6FB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6B00BC-A984-4F07-9F17-08058C9EB42A}"/>
              </a:ext>
            </a:extLst>
          </p:cNvPr>
          <p:cNvSpPr txBox="1"/>
          <p:nvPr/>
        </p:nvSpPr>
        <p:spPr>
          <a:xfrm>
            <a:off x="405333" y="2121410"/>
            <a:ext cx="10168128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Η εντολή μέσα στα σύμβολα αυτά που αποτελεί την οδηγία. Οι ετικέτες «ανοίγουν» και «κλείνουν». Π.χ.: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	&lt;b&gt;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displayed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bold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!&lt;/b&gt;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Κάποιοι τύποι στοιχείων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χωρίς περιεχόμενα  κενά στοιχεία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Πχ. 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αλλαγή γραμμής  τερματίζει γραμμή κειμένου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Κενά στοιχεία  δεν έχουν τελική ετικέτα  μονή ετικέτα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είναι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case sensitive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πεζά-κεφαλαία)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A869486-ADC5-F1FC-25C7-BD62DAE4507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74029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19AE3F-BE8D-BE7C-A393-E190D43CC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2A343-B1DF-3AE4-721C-0762EB92439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 εικόνας-χάρτη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04C265D-2787-80AD-4606-7FBA0F6F9BC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E1FB56-FB79-5A53-4E77-77067A09D09A}"/>
              </a:ext>
            </a:extLst>
          </p:cNvPr>
          <p:cNvSpPr txBox="1"/>
          <p:nvPr/>
        </p:nvSpPr>
        <p:spPr>
          <a:xfrm>
            <a:off x="595259" y="2241790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Βάση η σύνδεση συντεταγμένων </a:t>
            </a:r>
            <a:r>
              <a:rPr lang="el-GR" sz="2400" b="0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εικονοστοιχείων</a:t>
            </a: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με </a:t>
            </a:r>
            <a:r>
              <a:rPr lang="en-US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URLs  </a:t>
            </a: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διαφορετικός χειρισμός στις 2 μεριές (πελάτη-εξυπηρετητή)ίδιο αποτέλεσμα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Χρήστης επιλέγει σημείο εντός εικόνας  </a:t>
            </a:r>
            <a:r>
              <a:rPr lang="el-GR" sz="2400" b="0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φυλλομετρητής</a:t>
            </a: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περνάει συντεταγμένες του δείκτη του ποντικιού στο χάρτη  δημιουργείται κατάλληλος σύνδεσμος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Γίνεται και χωρίς ειδικό εργαλείο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ευκολότερο με πχ.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MapEdit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(Windows)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πιθανώς ενσωματωμένο εργαλείο 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Paint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δωρεάν με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Windows</a:t>
            </a: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6BEDD3B-14E6-8371-DF88-A47B1E2AD25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79952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3216B-B55A-259B-76E5-AD32E0823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CE223-8446-9AA9-F3BC-AAC5BE61038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Καθορισμός συντεταγμένων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151CB5F-8394-7754-35B7-DD5452A8379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974DFC-3AED-80C4-C590-B13F448FA570}"/>
              </a:ext>
            </a:extLst>
          </p:cNvPr>
          <p:cNvSpPr txBox="1"/>
          <p:nvPr/>
        </p:nvSpPr>
        <p:spPr>
          <a:xfrm>
            <a:off x="595259" y="2241790"/>
            <a:ext cx="10168128" cy="563231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Διαδικασία δημιουργίας χάρτη ίσια ανεξάρτητα από εργαλείο: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Χρήστης ανοίγει εικόνα με εργαλείο (πχ. </a:t>
            </a:r>
            <a:r>
              <a:rPr lang="en-US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Paint)</a:t>
            </a: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Καθορίζει περιοχές εντός εικόνας που θα μπορεί να πατήσει χρήστης με δείκτη  </a:t>
            </a: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χρησιμοποιώντας κατάλληλα σχήματα (α) τετράγωνο, (β) κύκλος (γ) πολύγωνο (για ακανόνιστα σχήματα) </a:t>
            </a: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ανάλογα το σχήμα βλέπει συντεταγμένες </a:t>
            </a:r>
            <a:r>
              <a:rPr lang="en-US" sz="2400" b="0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x,y</a:t>
            </a:r>
            <a:r>
              <a:rPr lang="en-US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των κορυφών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AE3FF5B-5DBE-1C6E-9F15-A6351C48BEA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0478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E77CC4-AB00-F73C-6246-1C75C89FA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A8A33-7AE3-DA67-1F98-9C18E772968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Καθορισμός συντεταγμένων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B6B36CB-AF38-5004-4706-0AD640D695A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6A3CF2-7F3E-2D10-3525-4B657A8F39DC}"/>
              </a:ext>
            </a:extLst>
          </p:cNvPr>
          <p:cNvSpPr txBox="1"/>
          <p:nvPr/>
        </p:nvSpPr>
        <p:spPr>
          <a:xfrm>
            <a:off x="488255" y="2128963"/>
            <a:ext cx="10168128" cy="156966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4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DBB47B-3ECC-3366-EF9F-F4A9F008D0C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72</a:t>
            </a:fld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D0415E9-EC16-D52A-4FC6-EEED785D5A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298427"/>
              </p:ext>
            </p:extLst>
          </p:nvPr>
        </p:nvGraphicFramePr>
        <p:xfrm>
          <a:off x="1115567" y="2363017"/>
          <a:ext cx="10043111" cy="3993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0182">
                  <a:extLst>
                    <a:ext uri="{9D8B030D-6E8A-4147-A177-3AD203B41FA5}">
                      <a16:colId xmlns:a16="http://schemas.microsoft.com/office/drawing/2014/main" val="956842597"/>
                    </a:ext>
                  </a:extLst>
                </a:gridCol>
                <a:gridCol w="5752929">
                  <a:extLst>
                    <a:ext uri="{9D8B030D-6E8A-4147-A177-3AD203B41FA5}">
                      <a16:colId xmlns:a16="http://schemas.microsoft.com/office/drawing/2014/main" val="3045689808"/>
                    </a:ext>
                  </a:extLst>
                </a:gridCol>
              </a:tblGrid>
              <a:tr h="864552">
                <a:tc>
                  <a:txBody>
                    <a:bodyPr/>
                    <a:lstStyle/>
                    <a:p>
                      <a:pPr algn="ctr"/>
                      <a:r>
                        <a:rPr lang="el-GR" sz="2400" dirty="0"/>
                        <a:t>Σχήμα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/>
                        <a:t>Συντεταγμένες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064017"/>
                  </a:ext>
                </a:extLst>
              </a:tr>
              <a:tr h="1399678">
                <a:tc>
                  <a:txBody>
                    <a:bodyPr/>
                    <a:lstStyle/>
                    <a:p>
                      <a:pPr algn="ctr"/>
                      <a:r>
                        <a:rPr lang="el-GR" sz="2400" dirty="0"/>
                        <a:t>Παραλληλόγραμμο / Τετράγωνο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/>
                        <a:t>Επάνω, αριστερά, κάτω, δεξιά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2522670"/>
                  </a:ext>
                </a:extLst>
              </a:tr>
              <a:tr h="864552">
                <a:tc>
                  <a:txBody>
                    <a:bodyPr/>
                    <a:lstStyle/>
                    <a:p>
                      <a:pPr algn="ctr"/>
                      <a:r>
                        <a:rPr lang="el-GR" sz="2400" dirty="0"/>
                        <a:t>Κύκλος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/>
                        <a:t>Κέντρο </a:t>
                      </a:r>
                      <a:r>
                        <a:rPr lang="en-US" sz="2400" dirty="0"/>
                        <a:t>x, </a:t>
                      </a:r>
                      <a:r>
                        <a:rPr lang="el-GR" sz="2400" dirty="0"/>
                        <a:t>κέντρο </a:t>
                      </a:r>
                      <a:r>
                        <a:rPr lang="en-US" sz="2400" dirty="0"/>
                        <a:t>y, </a:t>
                      </a:r>
                      <a:r>
                        <a:rPr lang="el-GR" sz="2400" dirty="0"/>
                        <a:t>ακτίνα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6857336"/>
                  </a:ext>
                </a:extLst>
              </a:tr>
              <a:tr h="864552">
                <a:tc>
                  <a:txBody>
                    <a:bodyPr/>
                    <a:lstStyle/>
                    <a:p>
                      <a:pPr algn="ctr"/>
                      <a:r>
                        <a:rPr lang="el-GR" sz="2400" dirty="0"/>
                        <a:t>Πολύγωνο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x,y</a:t>
                      </a:r>
                      <a:r>
                        <a:rPr lang="en-US" sz="2400" dirty="0"/>
                        <a:t> </a:t>
                      </a:r>
                      <a:r>
                        <a:rPr lang="el-GR" sz="2400" dirty="0"/>
                        <a:t>όλων των κορυφών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5656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348398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EA4B44-F326-9DF7-2087-5277BD060D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B53CF-628D-5E75-306C-AA555D6355F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Εικόνες – χάρτες από μεριά πελάτη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AC7095F-A25D-CC90-584E-6A698E2ABDC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52C957-BDAD-660B-DA68-7034BBF0B490}"/>
              </a:ext>
            </a:extLst>
          </p:cNvPr>
          <p:cNvSpPr txBox="1"/>
          <p:nvPr/>
        </p:nvSpPr>
        <p:spPr>
          <a:xfrm>
            <a:off x="626790" y="1926479"/>
            <a:ext cx="10168128" cy="600164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Έχουν τρείς συνιστώσες: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Κανονικό αρχείο γραφικών (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.gif, 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.jpeg)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Χάρτη σε ετικέτες &lt;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map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με συντεταγμένες &amp; πληροφορία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url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 κάθε περιοχή</a:t>
            </a: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Χαρακτηριστικό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use map,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μέσα στην &lt;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img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 ποιο χάρτη είμαι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Πλεονεκτήματα: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Εντός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υπάρχει εξάρτηση από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μπορεί να δοκιμαστεί σε τοπικό υπολογιστή  μείωση φόρτου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Όλη την πληροφορία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URL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στην μπάρα κατάστασης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398A7DF-97DE-DA0E-C819-4F6469E18A5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80228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FDDAE4-3A18-4094-7E07-6567B616D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CCA6E-799D-C7AF-1338-3F50278DEB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Εικόνες – χάρτες από μεριά πελάτη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7565FA1-9154-99A8-4057-B062B9EF621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3CFF02-3F3A-208A-1C93-4F0D34DCFF91}"/>
              </a:ext>
            </a:extLst>
          </p:cNvPr>
          <p:cNvSpPr txBox="1"/>
          <p:nvPr/>
        </p:nvSpPr>
        <p:spPr>
          <a:xfrm>
            <a:off x="626790" y="1926479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δημιουργία: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Ενημέρωση στοιχείου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img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αντίστοιχο χαρακτηριστικό πως θα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χρηιμοποιηθεί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σαν χάρτης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743200" lvl="5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img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src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“\path\to\image”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usemap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=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“#</a:t>
            </a:r>
            <a:r>
              <a:rPr lang="en-US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mymap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 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+mj-lt"/>
              <a:buAutoNum type="arabicPeriod" startAt="2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Ορίζεται χάρτης με την ετικέτα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map</a:t>
            </a:r>
          </a:p>
          <a:p>
            <a:pPr marL="1371600" lvl="2" indent="-457200" algn="just">
              <a:buSzPct val="100000"/>
              <a:buFont typeface="+mj-lt"/>
              <a:buAutoNum type="arabicPeriod" startAt="2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743200" lvl="5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&lt;map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name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</a:t>
            </a:r>
            <a:r>
              <a:rPr lang="en-US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mymap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&lt;/map&gt;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286000" lvl="4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DE0C106-BE80-565F-0FB8-AF80F597FFD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12696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A81C43-5465-39FB-9FCE-1F0BEA3841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8B50C-8D26-FCBC-7F4A-20EACC07423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Εικόνες – χάρτες από μεριά πελάτη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732C07E-5140-B19B-904E-283B6C42793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DAB8207-77CF-8995-E296-445761A6A99A}"/>
              </a:ext>
            </a:extLst>
          </p:cNvPr>
          <p:cNvSpPr txBox="1"/>
          <p:nvPr/>
        </p:nvSpPr>
        <p:spPr>
          <a:xfrm>
            <a:off x="626790" y="1926479"/>
            <a:ext cx="10168128" cy="563231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Οριοθέτηση περιοχών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hotspots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στην εικόνα με ετικέτα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area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συντεταγμένες κορυφών  από πρόγραμμα επεξεργασίας εικόνας</a:t>
            </a:r>
          </a:p>
          <a:p>
            <a:pPr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&lt;area shape="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rect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 coords="224,3,378,78"</a:t>
            </a:r>
          </a:p>
          <a:p>
            <a:pPr lvl="1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href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="https://www.google.com" </a:t>
            </a:r>
          </a:p>
          <a:p>
            <a:pPr lvl="1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target="_blank" </a:t>
            </a:r>
          </a:p>
          <a:p>
            <a:pPr lvl="1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&lt;area shape="circle" coords="61,119,15"</a:t>
            </a:r>
          </a:p>
          <a:p>
            <a:pPr lvl="1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</a:t>
            </a:r>
            <a:r>
              <a:rPr lang="en-US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href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="https://www.uowm.gr"</a:t>
            </a:r>
          </a:p>
          <a:p>
            <a:pPr lvl="1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target="_blank"</a:t>
            </a:r>
            <a:endParaRPr lang="el-GR" sz="24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&lt;area shape="poly" coords="110,92,142,95,150,69,125,53,104,69"</a:t>
            </a:r>
          </a:p>
          <a:p>
            <a:pPr lvl="1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</a:t>
            </a:r>
            <a:r>
              <a:rPr lang="en-US" sz="2400" dirty="0" err="1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href</a:t>
            </a:r>
            <a:r>
              <a:rPr lang="en-US" sz="24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="informatics.html"</a:t>
            </a:r>
          </a:p>
          <a:p>
            <a:pPr lvl="1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target="_blank"</a:t>
            </a:r>
          </a:p>
          <a:p>
            <a:pPr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261F7F7-0B83-AF5E-F850-169CDE2CC14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2946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66F1D7-2AC0-1224-BE76-84608FDD77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E407F-3686-540C-6819-8E222A9FCED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Εικόνες – χάρτες από μεριά πελάτη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DB60791-8FC4-3C7C-8180-8130DC712CA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6314CA-8275-1FBE-8104-CD85E1550672}"/>
              </a:ext>
            </a:extLst>
          </p:cNvPr>
          <p:cNvSpPr txBox="1"/>
          <p:nvPr/>
        </p:nvSpPr>
        <p:spPr>
          <a:xfrm>
            <a:off x="626790" y="1926479"/>
            <a:ext cx="10168128" cy="637097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Δίνουμε  στο χάρτη όνομα (πχ.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mymap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εντός του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&lt;map&gt;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ετικέτες &lt;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area&gt;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κάθε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hotspot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εντός εικόνας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Κάθε ετικέτα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&lt;area&gt;  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προσδιοριστή σχήματος (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shape) , (ii)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συντεταγμένες σε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pixels, (iii)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url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το σύνδεσμο 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12  έχουμε ορθογώνιο παραλληλόγραμμο  για κύκλο συντεταγμένες δηλώνουν κέντρο και ακτίνα σε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pixel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πολύγωνα ζεύγη 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x,y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κάθε σημείο ή σημείο τομής κατά μήκος μονοπατιού που περιβάλλει περιοχή Για τρίγωνο  τουλάχιστον 3 ζεύγη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usemap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δηλώνει πως γραφικό μέσα στο &lt;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img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είναι εικόνα χάρτης που χρησιμοποιεί το &lt;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map&gt;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όνομα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#mymap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3EA15DF-50A0-99F0-0F20-F0CA82B56F0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87945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675585-D874-C17A-C975-01652540E8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F1BB4-6C17-8E48-21CF-D58D25EC18E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Εικόνες – χάρτες από μεριά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server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D782B8A-E7D6-8AB1-FF4C-7A58E881D3D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E3C706-FAE9-13EC-86B4-C295B58200F9}"/>
              </a:ext>
            </a:extLst>
          </p:cNvPr>
          <p:cNvSpPr txBox="1"/>
          <p:nvPr/>
        </p:nvSpPr>
        <p:spPr>
          <a:xfrm>
            <a:off x="626790" y="1926479"/>
            <a:ext cx="10168128" cy="637097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Δουλεύουν με όλους τους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πιο σύνθετη λειτουργία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Είναι στον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όχι τόσο μεταφέρσιμες  αυξάνουν φορτία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4 στοιχεία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Κανονικό αρχείο γραφικών (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.gif, .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.jpeg)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Ετικέτες χαρακτηριστικό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ismap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εντός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img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&amp;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άγκυρα  συνδέει γραφικό με αρχείο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.map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στον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Αρχείο ορισμού χάρτη (.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map)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περιέχει συντεταγμένες (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pixels)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&amp; πληροφορία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URL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κάθε περιοχή  εξαρτώμενο από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Σενάριο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CGI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που τρέχει στον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ερμηνεύει το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.map &amp;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στέλνει σωστό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URL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στον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 HTTP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F756EBD-5447-D590-A859-698F6EEF785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51745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B435A4-F98A-C319-D55A-A2C0BD9B8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B8DC7-4D95-7C23-B501-97EFDE27C9D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Εικόνες – χάρτες από μεριά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server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EA74ECA-D231-84FC-AF54-81637C7EF1A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4A5672-0219-915B-BE6E-5956139977F9}"/>
              </a:ext>
            </a:extLst>
          </p:cNvPr>
          <p:cNvSpPr txBox="1"/>
          <p:nvPr/>
        </p:nvSpPr>
        <p:spPr>
          <a:xfrm>
            <a:off x="626790" y="1926479"/>
            <a:ext cx="10168128" cy="600164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Απαραίτητη συνεργασία με διαχειριστή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ανάπτυξη εικόνας –χάρτη εξαρτάται από διαμόρφωση του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(Παράδειγμα 13)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Προκαθορισμένη διεύθυνση  μετάβαση αν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επολεγεί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οποιαήποτε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άλλη περιοχή εκτός όσων ορίζονται στις επόμενες γραμμές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Rect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ορίζει ορθογώνιο παραλληλόγραμμο  διεύθυνση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URL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προορισμός όταν επιλέξει εντός σχήματος και πατήσει εικόνα  συντεταγμένες επάνω – αριστερά &amp; κάτω – δεξιά κορυφής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circle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κύκλος , διεύθυνση προορισμού, συντεταγμένες κέντρου και ακτίνα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poly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διεύθυνση προορισμού και συντεταγμένες κορυφών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843452-6489-B242-4392-6F23EB06674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87419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30D985-B084-A5B5-F137-C531A9B9EA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B1989-9DB4-EE4A-F9B8-C8371E456D3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figcaption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18A434A-1B8A-B6D3-A337-47DA05E1D1B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046B1A-882A-7A48-4380-83A475293A0D}"/>
              </a:ext>
            </a:extLst>
          </p:cNvPr>
          <p:cNvSpPr txBox="1"/>
          <p:nvPr/>
        </p:nvSpPr>
        <p:spPr>
          <a:xfrm>
            <a:off x="626790" y="1926479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&lt;figure&gt;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καθορίζει χώρο που θα εμφανιστεί γραφικό  εικόνα/σχέδιο/διάγραμμα /κώδικας  εννοιολογικά πλήρες  αν μεταφερθεί σε άλλο σημείο  δεν επηρεάζεται το υπόλοιπο περιεχόμενο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figcaption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λεζάντα για το περιεχόμενο της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&lt;figure&gt;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μπορεί να μπει πριν ή μετά την εικόνα με βάση που θα μπει το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figcaption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εντός της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&lt;figure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15E92D-136F-C34C-009F-76CA2DEF1DB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132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F6F7C-1B68-DBC5-0853-39B05A5961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F3818-4379-59D8-2E81-C0AA034F02D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83A62A6-93C0-03D9-8830-EE3ABE869FC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0DD7A0B-CB81-7C8D-6659-01C83F7EAA4C}"/>
              </a:ext>
            </a:extLst>
          </p:cNvPr>
          <p:cNvSpPr txBox="1"/>
          <p:nvPr/>
        </p:nvSpPr>
        <p:spPr>
          <a:xfrm>
            <a:off x="405333" y="2121410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Στοιχεία μπορεί να έχουν πρόσθετες ιδιότητες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χαρακτηριστικά  μπορεί να είναι προκαθορισμένες από συγγραφέα ιστοσελίδας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Ζεύγη χαρακτηριστικών τιμών  εμφανίζονται πρι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 το τελικό &gt; της αρχικής ετικέτας στοιχείου 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Μπορεί να εμφανιστεί οποιοδήποτε αριθμός χαρακτηριστικού/ζεύγους σε μια αρχική ετικέτα  αρκεί χωρισμένο με κενά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	&lt;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h2 title = “Hypertext Markup Language”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HTML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h2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Title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όταν πάμε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cursor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πάνω από τη λέξη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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εμφανίζει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“Hypertext Markup Language”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χωρίς κάποιο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κλιλ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F2D451-EB62-BC38-5817-6FCA7C33B10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67379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237A61-EDC0-1C9B-6073-9022DA1AF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B8189-0883-26F8-28FC-83ACF4685B0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Γραφικά φόντου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514606B-A3F9-57B5-3C4B-8741E891C5C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2847C5-B92C-37BD-F084-13B37070D3E9}"/>
              </a:ext>
            </a:extLst>
          </p:cNvPr>
          <p:cNvSpPr txBox="1"/>
          <p:nvPr/>
        </p:nvSpPr>
        <p:spPr>
          <a:xfrm>
            <a:off x="626790" y="1926479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Εικόνες φόντου  έτοιμο ειδικό γραφικό ή εικόνα αντικειμένου (λογότυπο)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Δημιουργούνται ακριβώς όπως κάθε εικόνα  ένα μέρος της εικόνας 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φυλλομετρητής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λειτουργία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tiling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παίρνει εικόνα και την επαναλαμβάνει μέχρι να γεμίσει όλο το παράθυρο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HTML5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&lt;body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style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</a:t>
            </a:r>
            <a:r>
              <a:rPr lang="en-US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background-image:url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(filename.jpg)”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strike="noStrike" kern="1200" cap="none" spc="0" baseline="0" dirty="0"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Μπορούμε να παρεμποδίσουμε </a:t>
            </a:r>
            <a:r>
              <a:rPr lang="en-US" sz="2400" b="0" strike="noStrike" kern="1200" cap="none" spc="0" baseline="0" dirty="0"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tiling </a:t>
            </a:r>
            <a:r>
              <a:rPr lang="el-GR" sz="2400" b="0" strike="noStrike" kern="1200" cap="none" spc="0" baseline="0" dirty="0"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&lt;body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style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</a:t>
            </a:r>
            <a:r>
              <a:rPr lang="en-US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background-image:url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(filename.jpg)”;</a:t>
            </a:r>
            <a:r>
              <a:rPr lang="en-US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background-repeat:np-repeat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5223AF-836E-F522-4454-08DE28DDD48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95204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38FFE-2207-3C22-75BC-CA153D6F9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0982E-CD05-FF2F-7F37-E64FA158164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Χρώμα φόντου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99B2708-439D-626E-1012-EA3D14388DD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C29949-694D-F205-360E-7F6A9EDE64C0}"/>
              </a:ext>
            </a:extLst>
          </p:cNvPr>
          <p:cNvSpPr txBox="1"/>
          <p:nvPr/>
        </p:nvSpPr>
        <p:spPr>
          <a:xfrm>
            <a:off x="626790" y="1926479"/>
            <a:ext cx="10168128" cy="600164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Φυλλομετρητές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συνήθως μαύρο χρώμα σε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γκρί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/ άσπρο φόντο  δυνατή αλλαγή  προσοχή όμως να είναι ευανάγνωστη η σελίδα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HTML5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&lt;body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style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“background-color: #000000; color:#FFFFFF;”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strike="noStrike" kern="1200" cap="none" spc="0" baseline="0" dirty="0"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6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ψηφία  3 διψήφιες ακολουθίες ποσότητας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RGB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ως 16δική τιμή 00-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FF 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00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0000  black FFFFFF 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λευκό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Μπορούμε να βάλουμε απλά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“black”, “red”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κλπ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αντί για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RGB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αν δεν δοθεί κάποια τιμή  κάθε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δικές του προκαθορισμένες τιμές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14C9A76-E318-CE39-CC95-89F4533937F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62624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F96BB-5397-6BEE-E877-D649AE713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26E3D-BAD7-F81A-53F7-7921D469CF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Πίνακες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B60961A-D29B-ABCD-5FF7-909EBFA11ED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0393D28-DFBD-94F4-0080-CB51FB8EC19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914FD1-95D7-D6F2-5E02-431F60ED9690}"/>
              </a:ext>
            </a:extLst>
          </p:cNvPr>
          <p:cNvSpPr txBox="1"/>
          <p:nvPr/>
        </p:nvSpPr>
        <p:spPr>
          <a:xfrm>
            <a:off x="542707" y="2147196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table&gt; … &lt;/table&gt; 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πρώτο στοιχείο η επικεφαλίδα &lt;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caption&gt;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(προαιρετική)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Ορισμός γραμμών με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&lt;tr&gt;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&lt;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/tr&gt; (table row)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strike="noStrike" kern="1200" cap="none" spc="0" baseline="0" dirty="0"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Ορισμός κελιών </a:t>
            </a:r>
            <a:r>
              <a:rPr lang="en-US" sz="2400" b="0" strike="noStrike" kern="1200" cap="none" spc="0" baseline="0" dirty="0"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&lt;td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… &lt;/td&gt; (table data)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ή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… &lt;/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(table head)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HTML5  border 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ορίζει εμφάνιση ορίων  αν λείπει  χωρίς όρια ο πίνακας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15-16</a:t>
            </a:r>
            <a:endParaRPr lang="en-US" sz="2400" b="0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5570905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BB25C-4823-B2DE-BB1D-05F50E7787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175B1-2A3F-DCEF-8661-FFFEC432557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Στοιχεία πίνακα		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7998C68-659D-D94B-1F06-7CA27E904C6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D3D82A7-EE91-69AA-270B-4B4EDB30BA47}"/>
              </a:ext>
            </a:extLst>
          </p:cNvPr>
          <p:cNvSpPr txBox="1"/>
          <p:nvPr/>
        </p:nvSpPr>
        <p:spPr>
          <a:xfrm>
            <a:off x="488255" y="2128963"/>
            <a:ext cx="10168128" cy="156966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4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545B3C5-B55C-11B6-0588-9B4289B221D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83</a:t>
            </a:fld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4D95079-CFFD-2895-5B2A-92A96927EB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0460406"/>
              </p:ext>
            </p:extLst>
          </p:nvPr>
        </p:nvGraphicFramePr>
        <p:xfrm>
          <a:off x="488255" y="2060625"/>
          <a:ext cx="10358421" cy="46203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2173">
                  <a:extLst>
                    <a:ext uri="{9D8B030D-6E8A-4147-A177-3AD203B41FA5}">
                      <a16:colId xmlns:a16="http://schemas.microsoft.com/office/drawing/2014/main" val="956842597"/>
                    </a:ext>
                  </a:extLst>
                </a:gridCol>
                <a:gridCol w="6556248">
                  <a:extLst>
                    <a:ext uri="{9D8B030D-6E8A-4147-A177-3AD203B41FA5}">
                      <a16:colId xmlns:a16="http://schemas.microsoft.com/office/drawing/2014/main" val="902750110"/>
                    </a:ext>
                  </a:extLst>
                </a:gridCol>
              </a:tblGrid>
              <a:tr h="338373"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Στοιχείο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Περιγραφή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064017"/>
                  </a:ext>
                </a:extLst>
              </a:tr>
              <a:tr h="592152"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&lt;</a:t>
                      </a:r>
                      <a:r>
                        <a:rPr lang="en-US" dirty="0"/>
                        <a:t>table&gt;..&lt;/table&gt;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Ορίζει πίνακα </a:t>
                      </a:r>
                      <a:r>
                        <a:rPr lang="el-GR" dirty="0">
                          <a:sym typeface="Wingdings" panose="05000000000000000000" pitchFamily="2" charset="2"/>
                        </a:rPr>
                        <a:t> αν δεν οριστεί </a:t>
                      </a:r>
                      <a:r>
                        <a:rPr lang="en-US" dirty="0">
                          <a:sym typeface="Wingdings" panose="05000000000000000000" pitchFamily="2" charset="2"/>
                        </a:rPr>
                        <a:t>border  </a:t>
                      </a:r>
                      <a:r>
                        <a:rPr lang="el-GR" dirty="0">
                          <a:sym typeface="Wingdings" panose="05000000000000000000" pitchFamily="2" charset="2"/>
                        </a:rPr>
                        <a:t>χωρίς πλαίσιο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2522670"/>
                  </a:ext>
                </a:extLst>
              </a:tr>
              <a:tr h="343072"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&lt;</a:t>
                      </a:r>
                      <a:r>
                        <a:rPr lang="en-US" dirty="0"/>
                        <a:t>tr&gt;..&lt;/tr&gt;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Γραμμή πίνακα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6857336"/>
                  </a:ext>
                </a:extLst>
              </a:tr>
              <a:tr h="3430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&lt;</a:t>
                      </a:r>
                      <a:r>
                        <a:rPr lang="en-US" dirty="0"/>
                        <a:t>td&gt;..&lt;/td&gt;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Ορισμός κελιού </a:t>
                      </a:r>
                      <a:r>
                        <a:rPr lang="el-GR" dirty="0">
                          <a:sym typeface="Wingdings" panose="05000000000000000000" pitchFamily="2" charset="2"/>
                        </a:rPr>
                        <a:t> προκαθορισμένα ευθυγραμμισμένος αριστερά  κεντραρισμένα κάθετα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565687"/>
                  </a:ext>
                </a:extLst>
              </a:tr>
              <a:tr h="5921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>
                          <a:highlight>
                            <a:srgbClr val="FFFF00"/>
                          </a:highlight>
                        </a:rPr>
                        <a:t>&lt;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caption&gt;..&lt;/caption&gt;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highlight>
                            <a:srgbClr val="FFFF00"/>
                          </a:highlight>
                        </a:rPr>
                        <a:t>Επικεφαλίδα για τίτλο </a:t>
                      </a:r>
                      <a:r>
                        <a:rPr lang="el-GR" dirty="0">
                          <a:highlight>
                            <a:srgbClr val="FFFF00"/>
                          </a:highlight>
                          <a:sym typeface="Wingdings" panose="05000000000000000000" pitchFamily="2" charset="2"/>
                        </a:rPr>
                        <a:t> κέντρο κορυφής πίνακα  δυνατή κάθε είδους ετικέτα μορφοποίησης</a:t>
                      </a:r>
                      <a:endParaRPr lang="en-US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7890551"/>
                  </a:ext>
                </a:extLst>
              </a:tr>
              <a:tr h="4620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>
                          <a:highlight>
                            <a:srgbClr val="FFFF00"/>
                          </a:highlight>
                        </a:rPr>
                        <a:t>&lt;</a:t>
                      </a:r>
                      <a:r>
                        <a:rPr lang="en-US" dirty="0" err="1">
                          <a:highlight>
                            <a:srgbClr val="FFFF00"/>
                          </a:highlight>
                        </a:rPr>
                        <a:t>colgroup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&gt;..&lt;/</a:t>
                      </a:r>
                      <a:r>
                        <a:rPr lang="en-US" dirty="0" err="1">
                          <a:highlight>
                            <a:srgbClr val="FFFF00"/>
                          </a:highlight>
                        </a:rPr>
                        <a:t>colgroup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highlight>
                            <a:srgbClr val="FFFF00"/>
                          </a:highlight>
                        </a:rPr>
                        <a:t>Μία ή περισσότερες στήλες με ειδική μορφοποίηση</a:t>
                      </a:r>
                      <a:endParaRPr lang="en-US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7757405"/>
                  </a:ext>
                </a:extLst>
              </a:tr>
              <a:tr h="3430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>
                          <a:highlight>
                            <a:srgbClr val="FFFF00"/>
                          </a:highlight>
                        </a:rPr>
                        <a:t>&lt;</a:t>
                      </a:r>
                      <a:r>
                        <a:rPr lang="en-US" dirty="0" err="1">
                          <a:highlight>
                            <a:srgbClr val="FFFF00"/>
                          </a:highlight>
                        </a:rPr>
                        <a:t>th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&gt;..&lt;/</a:t>
                      </a:r>
                      <a:r>
                        <a:rPr lang="en-US" dirty="0" err="1">
                          <a:highlight>
                            <a:srgbClr val="FFFF00"/>
                          </a:highlight>
                        </a:rPr>
                        <a:t>th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highlight>
                            <a:srgbClr val="FFFF00"/>
                          </a:highlight>
                        </a:rPr>
                        <a:t>Κελί κεφαλής πίνακα </a:t>
                      </a:r>
                      <a:r>
                        <a:rPr lang="el-GR" dirty="0">
                          <a:highlight>
                            <a:srgbClr val="FFFF00"/>
                          </a:highlight>
                          <a:sym typeface="Wingdings" panose="05000000000000000000" pitchFamily="2" charset="2"/>
                        </a:rPr>
                        <a:t> έντονο και </a:t>
                      </a:r>
                      <a:r>
                        <a:rPr lang="el-GR" dirty="0" err="1">
                          <a:highlight>
                            <a:srgbClr val="FFFF00"/>
                          </a:highlight>
                          <a:sym typeface="Wingdings" panose="05000000000000000000" pitchFamily="2" charset="2"/>
                        </a:rPr>
                        <a:t>κέντραρισμένο</a:t>
                      </a:r>
                      <a:endParaRPr lang="en-US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203359"/>
                  </a:ext>
                </a:extLst>
              </a:tr>
              <a:tr h="3803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>
                          <a:highlight>
                            <a:srgbClr val="FFFF00"/>
                          </a:highlight>
                        </a:rPr>
                        <a:t>&lt;</a:t>
                      </a:r>
                      <a:r>
                        <a:rPr lang="en-US" dirty="0" err="1">
                          <a:highlight>
                            <a:srgbClr val="FFFF00"/>
                          </a:highlight>
                        </a:rPr>
                        <a:t>thead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&gt;..&lt;/</a:t>
                      </a:r>
                      <a:r>
                        <a:rPr lang="en-US" dirty="0" err="1">
                          <a:highlight>
                            <a:srgbClr val="FFFF00"/>
                          </a:highlight>
                        </a:rPr>
                        <a:t>thead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&gt;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>
                          <a:highlight>
                            <a:srgbClr val="FFFF00"/>
                          </a:highlight>
                        </a:rPr>
                        <a:t>&lt;</a:t>
                      </a:r>
                      <a:r>
                        <a:rPr lang="en-US" dirty="0" err="1">
                          <a:highlight>
                            <a:srgbClr val="FFFF00"/>
                          </a:highlight>
                        </a:rPr>
                        <a:t>tbody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&gt;..&lt;/</a:t>
                      </a:r>
                      <a:r>
                        <a:rPr lang="en-US" dirty="0" err="1">
                          <a:highlight>
                            <a:srgbClr val="FFFF00"/>
                          </a:highlight>
                        </a:rPr>
                        <a:t>tbody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&gt;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>
                          <a:highlight>
                            <a:srgbClr val="FFFF00"/>
                          </a:highlight>
                        </a:rPr>
                        <a:t>&lt;</a:t>
                      </a:r>
                      <a:r>
                        <a:rPr lang="en-US" dirty="0" err="1">
                          <a:highlight>
                            <a:srgbClr val="FFFF00"/>
                          </a:highlight>
                        </a:rPr>
                        <a:t>tfoot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&gt;..&lt;/</a:t>
                      </a:r>
                      <a:r>
                        <a:rPr lang="en-US" dirty="0" err="1">
                          <a:highlight>
                            <a:srgbClr val="FFFF00"/>
                          </a:highlight>
                        </a:rPr>
                        <a:t>tfoot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&gt;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highlight>
                            <a:srgbClr val="FFFF00"/>
                          </a:highlight>
                        </a:rPr>
                        <a:t>Προσδιορίζουν κάθε τμήμα πίνακα (κεφαλή, κύριο σώμα, υποσέλιδο)</a:t>
                      </a:r>
                      <a:endParaRPr lang="en-US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6743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079687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316B8D-EDCC-1E66-8FF8-D89F3801B3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FB4C2-6BCC-29C0-87AB-5C2B65CA3AA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Χαρακτηριστικά πινάκων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6FA0A67-15AF-443E-FCC3-47B474CFC65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6EDE5ED-4B5F-1B83-ABDD-0180F1DDA3E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84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A754E10-66D6-1806-939F-978D97E02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042284"/>
              </p:ext>
            </p:extLst>
          </p:nvPr>
        </p:nvGraphicFramePr>
        <p:xfrm>
          <a:off x="488255" y="2060625"/>
          <a:ext cx="10358421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2173">
                  <a:extLst>
                    <a:ext uri="{9D8B030D-6E8A-4147-A177-3AD203B41FA5}">
                      <a16:colId xmlns:a16="http://schemas.microsoft.com/office/drawing/2014/main" val="956842597"/>
                    </a:ext>
                  </a:extLst>
                </a:gridCol>
                <a:gridCol w="6556248">
                  <a:extLst>
                    <a:ext uri="{9D8B030D-6E8A-4147-A177-3AD203B41FA5}">
                      <a16:colId xmlns:a16="http://schemas.microsoft.com/office/drawing/2014/main" val="902750110"/>
                    </a:ext>
                  </a:extLst>
                </a:gridCol>
              </a:tblGrid>
              <a:tr h="338373"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Χαρακτηριστικά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Περιγραφή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064017"/>
                  </a:ext>
                </a:extLst>
              </a:tr>
              <a:tr h="59215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Χαρακτηριστικά που ορίζονται μέσα στα κελιά </a:t>
                      </a:r>
                      <a:r>
                        <a:rPr lang="en-US" dirty="0"/>
                        <a:t>&lt;</a:t>
                      </a:r>
                      <a:r>
                        <a:rPr lang="en-US" dirty="0" err="1"/>
                        <a:t>th</a:t>
                      </a:r>
                      <a:r>
                        <a:rPr lang="en-US" dirty="0"/>
                        <a:t>&gt;..&lt;/</a:t>
                      </a:r>
                      <a:r>
                        <a:rPr lang="en-US" dirty="0" err="1"/>
                        <a:t>th</a:t>
                      </a:r>
                      <a:r>
                        <a:rPr lang="en-US" dirty="0"/>
                        <a:t>&gt;</a:t>
                      </a:r>
                      <a:r>
                        <a:rPr lang="el-GR" dirty="0"/>
                        <a:t> ή </a:t>
                      </a:r>
                      <a:r>
                        <a:rPr lang="en-US" dirty="0"/>
                        <a:t>&lt;td&gt;..&lt;/td&gt; </a:t>
                      </a:r>
                      <a:r>
                        <a:rPr lang="en-US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l-GR" dirty="0">
                          <a:sym typeface="Wingdings" panose="05000000000000000000" pitchFamily="2" charset="2"/>
                        </a:rPr>
                        <a:t>αγνοούν προκαθορισμένη ευθυγράμμιση στο </a:t>
                      </a:r>
                      <a:r>
                        <a:rPr lang="el-GR" dirty="0"/>
                        <a:t>&lt;</a:t>
                      </a:r>
                      <a:r>
                        <a:rPr lang="en-US" dirty="0"/>
                        <a:t>tr&gt;..&lt;/tr&gt;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302979"/>
                  </a:ext>
                </a:extLst>
              </a:tr>
              <a:tr h="592152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colspan</a:t>
                      </a:r>
                      <a:r>
                        <a:rPr lang="en-US" dirty="0"/>
                        <a:t> = 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Αριθμός </a:t>
                      </a:r>
                      <a:r>
                        <a:rPr lang="en-US" dirty="0"/>
                        <a:t>n </a:t>
                      </a:r>
                      <a:r>
                        <a:rPr lang="el-GR" dirty="0"/>
                        <a:t>στηλών που καλύπτουν ένα κελί </a:t>
                      </a:r>
                      <a:r>
                        <a:rPr lang="el-GR" dirty="0">
                          <a:sym typeface="Wingdings" panose="05000000000000000000" pitchFamily="2" charset="2"/>
                        </a:rPr>
                        <a:t> χρήση στις ετικέτες </a:t>
                      </a:r>
                      <a:r>
                        <a:rPr lang="en-US" dirty="0">
                          <a:sym typeface="Wingdings" panose="05000000000000000000" pitchFamily="2" charset="2"/>
                        </a:rPr>
                        <a:t>td, </a:t>
                      </a:r>
                      <a:r>
                        <a:rPr lang="en-US" dirty="0" err="1">
                          <a:sym typeface="Wingdings" panose="05000000000000000000" pitchFamily="2" charset="2"/>
                        </a:rPr>
                        <a:t>th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2522670"/>
                  </a:ext>
                </a:extLst>
              </a:tr>
              <a:tr h="343072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rowspan</a:t>
                      </a:r>
                      <a:r>
                        <a:rPr lang="en-US" dirty="0"/>
                        <a:t> =n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Αριθμός </a:t>
                      </a:r>
                      <a:r>
                        <a:rPr lang="en-US" dirty="0"/>
                        <a:t>n </a:t>
                      </a:r>
                      <a:r>
                        <a:rPr lang="el-GR" dirty="0"/>
                        <a:t>γραμμών  που καλύπτουν ένα κελί </a:t>
                      </a:r>
                      <a:r>
                        <a:rPr lang="el-GR" dirty="0">
                          <a:sym typeface="Wingdings" panose="05000000000000000000" pitchFamily="2" charset="2"/>
                        </a:rPr>
                        <a:t> χρήση στις ετικέτες </a:t>
                      </a:r>
                      <a:r>
                        <a:rPr lang="en-US" dirty="0">
                          <a:sym typeface="Wingdings" panose="05000000000000000000" pitchFamily="2" charset="2"/>
                        </a:rPr>
                        <a:t>td, </a:t>
                      </a:r>
                      <a:r>
                        <a:rPr lang="en-US" dirty="0" err="1">
                          <a:sym typeface="Wingdings" panose="05000000000000000000" pitchFamily="2" charset="2"/>
                        </a:rPr>
                        <a:t>th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6857336"/>
                  </a:ext>
                </a:extLst>
              </a:tr>
              <a:tr h="3430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span =n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Αριθμός </a:t>
                      </a:r>
                      <a:r>
                        <a:rPr lang="en-US" dirty="0"/>
                        <a:t>n </a:t>
                      </a:r>
                      <a:r>
                        <a:rPr lang="el-GR" dirty="0"/>
                        <a:t>στηλών που καλύπτει μια ομάδα στηλών </a:t>
                      </a:r>
                      <a:r>
                        <a:rPr lang="el-GR" dirty="0">
                          <a:sym typeface="Wingdings" panose="05000000000000000000" pitchFamily="2" charset="2"/>
                        </a:rPr>
                        <a:t> χρήση σε </a:t>
                      </a:r>
                      <a:r>
                        <a:rPr lang="en-US" dirty="0">
                          <a:sym typeface="Wingdings" panose="05000000000000000000" pitchFamily="2" charset="2"/>
                        </a:rPr>
                        <a:t>col </a:t>
                      </a:r>
                      <a:r>
                        <a:rPr lang="el-GR" dirty="0">
                          <a:sym typeface="Wingdings" panose="05000000000000000000" pitchFamily="2" charset="2"/>
                        </a:rPr>
                        <a:t>συνδυαστικά με </a:t>
                      </a:r>
                      <a:r>
                        <a:rPr lang="en-US" dirty="0" err="1">
                          <a:sym typeface="Wingdings" panose="05000000000000000000" pitchFamily="2" charset="2"/>
                        </a:rPr>
                        <a:t>colgroup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5656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7674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96B1F4-D057-1079-30CB-26A8970E4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D8844-BA0A-2904-736B-4122324017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1E55886-9F9C-E024-AF74-5691D6C5704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C491FDC-C8F4-5506-B187-964F4032B44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67697FD3-CDD0-7061-EB29-1896D5B65B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10209"/>
              </p:ext>
            </p:extLst>
          </p:nvPr>
        </p:nvGraphicFramePr>
        <p:xfrm>
          <a:off x="2673788" y="2139911"/>
          <a:ext cx="6096000" cy="3657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Έκδοση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Χρονιά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HTML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1991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HTML+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1993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HTML</a:t>
                      </a:r>
                      <a:r>
                        <a:rPr sz="24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2.0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1995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HTML</a:t>
                      </a:r>
                      <a:r>
                        <a:rPr sz="24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3.2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1997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HTML</a:t>
                      </a:r>
                      <a:r>
                        <a:rPr sz="24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4.01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1999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XHTML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2000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HTML5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2012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7095501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29966</TotalTime>
  <Words>6446</Words>
  <Application>Microsoft Office PowerPoint</Application>
  <PresentationFormat>Widescreen</PresentationFormat>
  <Paragraphs>1143</Paragraphs>
  <Slides>84</Slides>
  <Notes>84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84</vt:i4>
      </vt:variant>
    </vt:vector>
  </HeadingPairs>
  <TitlesOfParts>
    <vt:vector size="90" baseType="lpstr">
      <vt:lpstr>Arial</vt:lpstr>
      <vt:lpstr>Avenir Next LT Pro</vt:lpstr>
      <vt:lpstr>Calibri</vt:lpstr>
      <vt:lpstr>Times New Roman</vt:lpstr>
      <vt:lpstr>Wingdings</vt:lpstr>
      <vt:lpstr>AccentBoxVTI</vt:lpstr>
      <vt:lpstr>Μάθημα 4ο: HTML</vt:lpstr>
      <vt:lpstr>HTML</vt:lpstr>
      <vt:lpstr>HTML</vt:lpstr>
      <vt:lpstr>HTML</vt:lpstr>
      <vt:lpstr>HTML</vt:lpstr>
      <vt:lpstr>HTML</vt:lpstr>
      <vt:lpstr>HTML</vt:lpstr>
      <vt:lpstr>HTML</vt:lpstr>
      <vt:lpstr>HTML</vt:lpstr>
      <vt:lpstr>HTML - Δομή</vt:lpstr>
      <vt:lpstr>HTML</vt:lpstr>
      <vt:lpstr>HTML – Απλό παράδειγμα</vt:lpstr>
      <vt:lpstr>HTML</vt:lpstr>
      <vt:lpstr>HTML</vt:lpstr>
      <vt:lpstr>Tags στο στοιχείο HEAD</vt:lpstr>
      <vt:lpstr>Tags στο στοιχείο HEAD</vt:lpstr>
      <vt:lpstr>Tags στο στοιχείο HEAD</vt:lpstr>
      <vt:lpstr>Tags στο στοιχείο HEAD</vt:lpstr>
      <vt:lpstr>Tags στο στοιχείο HEAD - Name</vt:lpstr>
      <vt:lpstr>Tags στο στοιχείο HEAD - Name</vt:lpstr>
      <vt:lpstr>Tags στο στοιχείο HEAD - Name</vt:lpstr>
      <vt:lpstr>http-equiv</vt:lpstr>
      <vt:lpstr>http-equiv</vt:lpstr>
      <vt:lpstr>http-equiv</vt:lpstr>
      <vt:lpstr>http-equiv</vt:lpstr>
      <vt:lpstr>Tags στο στοιχείο HEAD - link</vt:lpstr>
      <vt:lpstr>Tags στο στοιχείο HEAD - link</vt:lpstr>
      <vt:lpstr>Tags στο στοιχείο HEAD - link</vt:lpstr>
      <vt:lpstr>Tags στο στοιχείο HEAD - link</vt:lpstr>
      <vt:lpstr>Tags στο στοιχείο HEAD - base</vt:lpstr>
      <vt:lpstr>PowerPoint Presentation</vt:lpstr>
      <vt:lpstr>HTML</vt:lpstr>
      <vt:lpstr>HTML</vt:lpstr>
      <vt:lpstr>HTML</vt:lpstr>
      <vt:lpstr>Tags στο στοιχείο BODY – Μορφοποίηση κειμένου</vt:lpstr>
      <vt:lpstr>Tags στο στοιχείο BODY – Επικεφαλίδες</vt:lpstr>
      <vt:lpstr>Tags στο στοιχείο BODY – Μορφοποίηση κειμένου</vt:lpstr>
      <vt:lpstr>Tags στο στοιχείο BODY – Μορφοποίηση κειμένου</vt:lpstr>
      <vt:lpstr>Tags στο στοιχείο BODY – Μορφοποίηση κειμένου</vt:lpstr>
      <vt:lpstr>Tags στο στοιχείο BODY – Ομαδοποίηση κειμένου</vt:lpstr>
      <vt:lpstr>Διαμόρφωση χαρακτήρων</vt:lpstr>
      <vt:lpstr>Διαμόρφωση χαρακτήρων</vt:lpstr>
      <vt:lpstr>Λογική μορφοποίηση</vt:lpstr>
      <vt:lpstr>Λογική μορφοποίηση</vt:lpstr>
      <vt:lpstr>Λογική μορφοποίηση</vt:lpstr>
      <vt:lpstr>Φυσική μορφοποίηση</vt:lpstr>
      <vt:lpstr>Χαρακτήρες διαφυγής</vt:lpstr>
      <vt:lpstr>Χαρακτήρες διαφυγής</vt:lpstr>
      <vt:lpstr>PowerPoint Presentation</vt:lpstr>
      <vt:lpstr>Λίστες</vt:lpstr>
      <vt:lpstr>Λίστες</vt:lpstr>
      <vt:lpstr>Λίστες</vt:lpstr>
      <vt:lpstr>Εμφωλευμένες λίστες</vt:lpstr>
      <vt:lpstr>Σύνδεση (Linking)</vt:lpstr>
      <vt:lpstr>Εμφωλευμένες λίστες</vt:lpstr>
      <vt:lpstr>Εμφωλευμένες λίστες</vt:lpstr>
      <vt:lpstr>Εμφωλευμένες λίστες</vt:lpstr>
      <vt:lpstr>Σύνδεση (linking)</vt:lpstr>
      <vt:lpstr>Σύνδεση (linking)</vt:lpstr>
      <vt:lpstr>Σύνδεση (linking)</vt:lpstr>
      <vt:lpstr>Χαρακτηριστικά ετικέτας &lt;a&gt;</vt:lpstr>
      <vt:lpstr>Ετικέτα &lt;a&gt; - Ονόματα στόχων</vt:lpstr>
      <vt:lpstr>Σελιδοδείκτες προς τμήματα στο τρέχον έγγραφο</vt:lpstr>
      <vt:lpstr>Σελιδοδείκτες προς τμήματα διαφορετικών εγγράφων</vt:lpstr>
      <vt:lpstr>Mailto – Σύνδεσμοι για αποστολή ηλεκτρονικού ταχυδρομείου</vt:lpstr>
      <vt:lpstr>Εικόνες - Γραφικά</vt:lpstr>
      <vt:lpstr>Χαρακτηριστικά ετικέτας &lt;img&gt;</vt:lpstr>
      <vt:lpstr>Εικόνες ως σύνδεσμοι</vt:lpstr>
      <vt:lpstr>Εικόνες - χάρτες</vt:lpstr>
      <vt:lpstr>Δημιουργία εικόνας-χάρτη</vt:lpstr>
      <vt:lpstr>Καθορισμός συντεταγμένων</vt:lpstr>
      <vt:lpstr>Καθορισμός συντεταγμένων</vt:lpstr>
      <vt:lpstr>Εικόνες – χάρτες από μεριά πελάτη</vt:lpstr>
      <vt:lpstr>Εικόνες – χάρτες από μεριά πελάτη</vt:lpstr>
      <vt:lpstr>Εικόνες – χάρτες από μεριά πελάτη</vt:lpstr>
      <vt:lpstr>Εικόνες – χάρτες από μεριά πελάτη</vt:lpstr>
      <vt:lpstr>Εικόνες – χάρτες από μεριά server</vt:lpstr>
      <vt:lpstr>Εικόνες – χάρτες από μεριά server</vt:lpstr>
      <vt:lpstr>Figure και figcaption</vt:lpstr>
      <vt:lpstr>Γραφικά φόντου</vt:lpstr>
      <vt:lpstr>Χρώμα φόντου</vt:lpstr>
      <vt:lpstr>Πίνακες</vt:lpstr>
      <vt:lpstr>Στοιχεία πίνακα  </vt:lpstr>
      <vt:lpstr>Χαρακτηριστικά πινάκων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Compact Ground Bounce Sensors for SoC Energy Harvesting Applications  K. Moustakas*, T. Noulis**, S. Siskos**   *   Paul Scherrer Institute, PSI CH, Forschungsstrasse 111, 5232 Villigen, Switzerland konstantinos.moustakas@psi.ch ** Electronics Lab., Physics Dept., Aristotle University of Thessaloniki, 54124, Greece, tnoul@physics.auth.gr siskos@physics.auth.gr</dc:title>
  <dc:creator>Thomas Noulis</dc:creator>
  <cp:lastModifiedBy>Vasileios-Panagiotis Rekkas</cp:lastModifiedBy>
  <cp:revision>567</cp:revision>
  <dcterms:created xsi:type="dcterms:W3CDTF">2022-05-30T06:21:55Z</dcterms:created>
  <dcterms:modified xsi:type="dcterms:W3CDTF">2025-10-22T17:21:16Z</dcterms:modified>
</cp:coreProperties>
</file>