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8"/>
  </p:notesMasterIdLst>
  <p:sldIdLst>
    <p:sldId id="256" r:id="rId2"/>
    <p:sldId id="847" r:id="rId3"/>
    <p:sldId id="957" r:id="rId4"/>
    <p:sldId id="1035" r:id="rId5"/>
    <p:sldId id="1036" r:id="rId6"/>
    <p:sldId id="1037" r:id="rId7"/>
    <p:sldId id="1038" r:id="rId8"/>
    <p:sldId id="1039" r:id="rId9"/>
    <p:sldId id="1040" r:id="rId10"/>
    <p:sldId id="1041" r:id="rId11"/>
    <p:sldId id="1042" r:id="rId12"/>
    <p:sldId id="1046" r:id="rId13"/>
    <p:sldId id="1047" r:id="rId14"/>
    <p:sldId id="1043" r:id="rId15"/>
    <p:sldId id="1048" r:id="rId16"/>
    <p:sldId id="1049" r:id="rId17"/>
    <p:sldId id="1050" r:id="rId18"/>
    <p:sldId id="1051" r:id="rId19"/>
    <p:sldId id="1052" r:id="rId20"/>
    <p:sldId id="1053" r:id="rId21"/>
    <p:sldId id="1054" r:id="rId22"/>
    <p:sldId id="958" r:id="rId23"/>
    <p:sldId id="853" r:id="rId24"/>
    <p:sldId id="1055" r:id="rId25"/>
    <p:sldId id="959" r:id="rId26"/>
    <p:sldId id="1056" r:id="rId27"/>
    <p:sldId id="1057" r:id="rId28"/>
    <p:sldId id="1058" r:id="rId29"/>
    <p:sldId id="1059" r:id="rId30"/>
    <p:sldId id="1060" r:id="rId31"/>
    <p:sldId id="1061" r:id="rId32"/>
    <p:sldId id="960" r:id="rId33"/>
    <p:sldId id="1062" r:id="rId34"/>
    <p:sldId id="1063" r:id="rId35"/>
    <p:sldId id="1064" r:id="rId36"/>
    <p:sldId id="1065" r:id="rId37"/>
    <p:sldId id="854" r:id="rId38"/>
    <p:sldId id="1066" r:id="rId39"/>
    <p:sldId id="1067" r:id="rId40"/>
    <p:sldId id="1068" r:id="rId41"/>
    <p:sldId id="965" r:id="rId42"/>
    <p:sldId id="1069" r:id="rId43"/>
    <p:sldId id="966" r:id="rId44"/>
    <p:sldId id="1071" r:id="rId45"/>
    <p:sldId id="1072" r:id="rId46"/>
    <p:sldId id="1070" r:id="rId47"/>
    <p:sldId id="1073" r:id="rId48"/>
    <p:sldId id="1074" r:id="rId49"/>
    <p:sldId id="1075" r:id="rId50"/>
    <p:sldId id="1076" r:id="rId51"/>
    <p:sldId id="1077" r:id="rId52"/>
    <p:sldId id="967" r:id="rId53"/>
    <p:sldId id="1078" r:id="rId54"/>
    <p:sldId id="1079" r:id="rId55"/>
    <p:sldId id="969" r:id="rId56"/>
    <p:sldId id="1080" r:id="rId57"/>
    <p:sldId id="1081" r:id="rId58"/>
    <p:sldId id="1082" r:id="rId59"/>
    <p:sldId id="968" r:id="rId60"/>
    <p:sldId id="1083" r:id="rId61"/>
    <p:sldId id="856" r:id="rId62"/>
    <p:sldId id="1084" r:id="rId63"/>
    <p:sldId id="1085" r:id="rId64"/>
    <p:sldId id="1086" r:id="rId65"/>
    <p:sldId id="955" r:id="rId66"/>
    <p:sldId id="1087" r:id="rId67"/>
    <p:sldId id="1088" r:id="rId68"/>
    <p:sldId id="1089" r:id="rId69"/>
    <p:sldId id="1090" r:id="rId70"/>
    <p:sldId id="1091" r:id="rId71"/>
    <p:sldId id="1092" r:id="rId72"/>
    <p:sldId id="1093" r:id="rId73"/>
    <p:sldId id="1094" r:id="rId74"/>
    <p:sldId id="1095" r:id="rId75"/>
    <p:sldId id="1097" r:id="rId76"/>
    <p:sldId id="1096" r:id="rId77"/>
    <p:sldId id="1098" r:id="rId78"/>
    <p:sldId id="1099" r:id="rId79"/>
    <p:sldId id="1100" r:id="rId80"/>
    <p:sldId id="1101" r:id="rId81"/>
    <p:sldId id="1102" r:id="rId82"/>
    <p:sldId id="1103" r:id="rId83"/>
    <p:sldId id="1104" r:id="rId84"/>
    <p:sldId id="1105" r:id="rId85"/>
    <p:sldId id="1106" r:id="rId86"/>
    <p:sldId id="1107" r:id="rId87"/>
    <p:sldId id="1108" r:id="rId88"/>
    <p:sldId id="1109" r:id="rId89"/>
    <p:sldId id="1110" r:id="rId90"/>
    <p:sldId id="1111" r:id="rId91"/>
    <p:sldId id="1113" r:id="rId92"/>
    <p:sldId id="1114" r:id="rId93"/>
    <p:sldId id="1115" r:id="rId94"/>
    <p:sldId id="1116" r:id="rId95"/>
    <p:sldId id="1117" r:id="rId96"/>
    <p:sldId id="1118" r:id="rId9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847"/>
            <p14:sldId id="957"/>
            <p14:sldId id="1035"/>
            <p14:sldId id="1036"/>
            <p14:sldId id="1037"/>
            <p14:sldId id="1038"/>
            <p14:sldId id="1039"/>
            <p14:sldId id="1040"/>
            <p14:sldId id="1041"/>
            <p14:sldId id="1042"/>
            <p14:sldId id="1046"/>
            <p14:sldId id="1047"/>
            <p14:sldId id="1043"/>
            <p14:sldId id="1048"/>
            <p14:sldId id="1049"/>
            <p14:sldId id="1050"/>
            <p14:sldId id="1051"/>
            <p14:sldId id="1052"/>
            <p14:sldId id="1053"/>
            <p14:sldId id="1054"/>
            <p14:sldId id="958"/>
            <p14:sldId id="853"/>
            <p14:sldId id="1055"/>
            <p14:sldId id="959"/>
            <p14:sldId id="1056"/>
            <p14:sldId id="1057"/>
            <p14:sldId id="1058"/>
            <p14:sldId id="1059"/>
            <p14:sldId id="1060"/>
            <p14:sldId id="1061"/>
            <p14:sldId id="960"/>
            <p14:sldId id="1062"/>
            <p14:sldId id="1063"/>
            <p14:sldId id="1064"/>
            <p14:sldId id="1065"/>
            <p14:sldId id="854"/>
            <p14:sldId id="1066"/>
            <p14:sldId id="1067"/>
            <p14:sldId id="1068"/>
            <p14:sldId id="965"/>
            <p14:sldId id="1069"/>
            <p14:sldId id="966"/>
            <p14:sldId id="1071"/>
            <p14:sldId id="1072"/>
            <p14:sldId id="1070"/>
            <p14:sldId id="1073"/>
            <p14:sldId id="1074"/>
            <p14:sldId id="1075"/>
            <p14:sldId id="1076"/>
            <p14:sldId id="1077"/>
            <p14:sldId id="967"/>
            <p14:sldId id="1078"/>
            <p14:sldId id="1079"/>
            <p14:sldId id="969"/>
            <p14:sldId id="1080"/>
            <p14:sldId id="1081"/>
            <p14:sldId id="1082"/>
            <p14:sldId id="968"/>
            <p14:sldId id="1083"/>
            <p14:sldId id="856"/>
            <p14:sldId id="1084"/>
            <p14:sldId id="1085"/>
            <p14:sldId id="1086"/>
            <p14:sldId id="955"/>
            <p14:sldId id="1087"/>
            <p14:sldId id="1088"/>
            <p14:sldId id="1089"/>
            <p14:sldId id="1090"/>
            <p14:sldId id="1091"/>
            <p14:sldId id="1092"/>
            <p14:sldId id="1093"/>
            <p14:sldId id="1094"/>
            <p14:sldId id="1095"/>
            <p14:sldId id="1097"/>
            <p14:sldId id="1096"/>
            <p14:sldId id="1098"/>
            <p14:sldId id="1099"/>
            <p14:sldId id="1100"/>
            <p14:sldId id="1101"/>
            <p14:sldId id="1102"/>
            <p14:sldId id="1103"/>
            <p14:sldId id="1104"/>
            <p14:sldId id="1105"/>
            <p14:sldId id="1106"/>
            <p14:sldId id="1107"/>
            <p14:sldId id="1108"/>
            <p14:sldId id="1109"/>
            <p14:sldId id="1110"/>
            <p14:sldId id="1111"/>
            <p14:sldId id="1113"/>
            <p14:sldId id="1114"/>
            <p14:sldId id="1115"/>
            <p14:sldId id="1116"/>
            <p14:sldId id="1117"/>
            <p14:sldId id="1118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75" autoAdjust="0"/>
    <p:restoredTop sz="88499" autoAdjust="0"/>
  </p:normalViewPr>
  <p:slideViewPr>
    <p:cSldViewPr snapToGrid="0">
      <p:cViewPr varScale="1">
        <p:scale>
          <a:sx n="98" d="100"/>
          <a:sy n="98" d="100"/>
        </p:scale>
        <p:origin x="136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10/15/2025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9C53D-F548-493F-0902-9D9B665E4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CE29F-D6E2-BC6A-4090-59BEC9EF7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3B263B-C447-F8EF-3ECE-6121B90B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37714-62E2-40A4-A5C7-4FCCD2AF5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29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ED4C6-A090-7795-5476-D601310A5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CAF89B-5D57-9E79-3654-EC01D34475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6F16EC-2C94-13BB-3837-29ACAB94B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4CEB8-6262-0EC7-F3FF-053CC154F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62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3BA8B-3DBA-2B9D-E22C-73EE6F8CF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B8D8E2-0A57-F69B-2470-ABEAE8064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84496D-9401-9DC1-C6F3-4F11698F4B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D9822-D51D-BE01-4BBD-3824781EEF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6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D4C68-760B-8774-DFDA-29DD05806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EE2120-A3BC-4EAF-168D-734143904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5A8833-300D-0621-E01F-96FC16A5F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306B2-2A75-A982-CC64-EF92C618D1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292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ADD52-7792-5264-55EF-902DD804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E86D18-8A97-6DCE-25DB-5E4E6B18E6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25F5F8-D56A-4ED6-D10C-A6EC1C12A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164C6-2D83-C5EA-CE9E-A4A0741EC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81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B6835-66E5-9A5A-BEDC-6D5017A50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ED6347-D443-62D8-0662-76647A9F1D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9DB8CF-2FC6-DF76-F0C8-B1368FFC9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4C0B8-4228-DCCB-A18A-9D7A032ED6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17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9ABF8-0FB3-F5D8-9728-18B916A56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CBCAD0-C095-F524-B064-EA58CA24E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4CDE99-D7D8-4E24-BE78-FA310CAB00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B4D33-B5AE-BB9A-4D45-D21D0194D8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07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4D840-A8A3-5022-4669-F27615380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3963EB-4A6A-54FB-F353-0A90AF1717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3F21A-6837-C9FC-02EF-890742174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F5F12-9D10-7C5C-275D-182B61F0EC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372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F8CCA-6589-896F-7994-3B068DAF1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7844CB-9A98-0455-8C80-B2A31209A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174690-93BB-DC01-CBF7-30C1E2387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46F21-A567-0DAA-14C8-75862DA31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207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F9AD6-D97E-D3E3-67DC-95E6C8364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293F3D-6CA7-A1A2-12FE-D9B9980B2A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DC973-2BFE-A4C7-0FB0-ADCE2447F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E42F2-9352-6DA2-9A9C-D37CB66E8A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38A9E-6A3E-CB0C-26F0-60C2B8054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486B7C-0EFC-2014-90BE-9E87B56476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21D95-C849-F970-A9B1-9295CDBD2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36562-2CF6-CD8E-DD64-1DBB44D08F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100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12FD3-42B5-8EDC-21DE-1A959F882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DE416C-9C98-455F-111D-3D3F31EAF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27AB5-399B-9A42-0553-2DD46D0D4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79EB7-A978-EE83-F4E5-C3EB437763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227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51BAA-BBC8-3FA7-8274-5FCBDADAC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8238FC-A54A-671C-064F-5995F8C8FE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4E83AC-C2AE-511A-13D1-FB8D93DAB9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D527E7-11D0-C9B7-C58A-E2231E5CF5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525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E23DE-AE9E-98A7-47A0-8527408D4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8E9DA7-04CE-8BB9-0CBB-4381D8DD34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E5C0F9-EF76-AE97-DFCB-06FE3DC40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B7057-D18B-78F9-059E-77AB0B12A5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41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0A7F7-9804-0995-FCA5-7D94BFA72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6C7FBB-548C-A34A-2FAC-CC7E832E3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F62AC2-87FF-16AE-0293-8087845F9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ABB1F-C7C0-481C-62C5-84A726DF00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946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59B9B-A4AC-ECD6-DD8A-080CF6D36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8C3892-38A5-AED9-6CCF-585D23E56D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D599FA-7ADA-1951-EEDC-826ACE8CE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917B7-EA47-FB26-4E6C-F0D8F5F35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277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9276C-FFC7-DBBC-ACDD-6D9A7B63E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5D7F2D-C6A1-7EE6-5BA4-30D9983EC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290BD1-1203-5060-0CEB-5FC9181AD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38F09-8B7C-B41D-E0B5-FFC52CC90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683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0B6FC-7166-0783-40CB-ED8714AE1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51992D-2A33-83F4-71B9-9DC3C1CF1F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8D4640-57EE-0495-F6C8-C3B12C2B1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44D17-A5D4-3FD0-ED60-1BC80D35F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363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8D89D-5D77-66A7-2A42-9D9BDA4FA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3F2DB7-2AF3-DE9E-7E6A-1210A78D24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903A61-EDA7-6BF8-2A31-244AE39AD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AF1DD-DD39-18E1-8E98-A73C83590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295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DCF0-9512-CD5A-BC1C-35688087C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135C96-9C98-3E49-449B-A89C995CDF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ABFFC0-FDA9-9FB3-039D-D26A746BCB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E949A-B261-4D09-4E7C-BC8BB21ECB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15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EBFD4-28DB-8050-366E-18E2BE9C4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37EF78-F070-024F-B173-3B0B707D99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CA6A23-8130-C76D-6121-2F938DCE2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18FA0-4AAF-ADE0-C5D3-DE5443EBB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173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71ACD-9377-C6ED-2AB9-DFFA47C76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438376-4866-AE58-B9C8-99A8CE3FA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C6CBA-EE9C-E976-3C0C-1F72533F36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A516D-DE7B-324A-ECF8-31F189B31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314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CDD3E-2C2A-273D-AEAA-2DB0E7815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E05938-4DBE-C9A6-5B35-B4E5CA4C4D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6B231A-11B1-9E82-3611-CC7C6DBF6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F55A5-9BDD-E8B1-80F5-349E25094E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673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C562C-AA6F-F953-C038-7C1B1B3F8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BF470F-7C96-F220-677D-4E47FADC61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04A228-A58B-CFFB-5AC0-383A49598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0ACC7-D24B-7F7C-7FAF-B88197A0D2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58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66C83-A4DB-6482-A990-5204DDEC6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9E5945-DD1C-266B-AC02-3F0FBC0C1B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AE2BAC-A584-2967-5F9C-088E6AC15A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F5409D-FF9A-DACB-64A5-4B65A8C5DE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78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50684-C7C3-A8A2-F62B-AB4EB46F7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0078EF-0418-E6FB-A8D0-55228B9068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8F0F8C-CC56-E7FB-C524-F5E9C4E342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9C485-A6F9-3CD0-212C-3B901AB422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658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4BE59-DA87-420E-5DE1-016E82F83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01EA22-8D2D-AD21-DCF5-631A931800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1A1748-9729-1518-B871-2EE27C3E2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C9BE6-5DDA-8261-9850-4CF55B2C7D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141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1E0A0-2A11-FC3B-6C53-823A92CFC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7395A4-6576-7FDE-4216-6F309A5FA2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FC11DF-9A74-4717-0150-691AD529B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D500A-2777-9160-936C-CC79ECCC9A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780C7-E1DF-6C4A-6257-D9C19C312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36BC05-2949-01C1-EEA9-816ED8ACF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DAB0D4-711E-1638-98FF-0C3CD1DCC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1C39A-703C-6367-0CB1-666BE0466E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938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5BA3B-62EF-E64E-2530-225FEC929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1A6AB1-EA67-8F0C-52AA-D2B85945A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69300-A995-CCF4-ED96-273591437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6268B-6454-E29A-3113-8B13BA75C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370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D1028-7295-DD22-195D-5AC1833C5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7E9219-6F97-842B-638E-6FD25B7CB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25FD56-99AC-A40E-074F-5FC19047A2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DE91D-F59D-2B90-326B-075A6F99A2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97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219C2-0394-ACD5-B2F9-148FB624B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AA5F3D-3807-4C7C-DCCC-C43474FBE6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6BB51F-0981-D170-3B4E-CDA8AE778C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C5E59-D67C-F628-1809-8A1C87C244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760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93257-86E8-C741-8617-888ECD49D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441131-06E6-7FF1-66D6-C11EDCF66D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9F6EB2-7148-29C8-9C02-CDCE348B0A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25DED-5323-3FF2-0125-09900CFBC1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296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5112C-31F5-3DB4-A53E-01D33237C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EF7EC3-1496-819C-CDD0-B856103F2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752DD7-9925-0D02-7EF8-1A50983C5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9FE2F-67CD-AB6F-DD42-A95BD6A09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513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D399D-6E74-509C-BE15-1DB0326B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669B62-23F1-4F86-41B8-A55682B3E0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A903A1-7A57-3663-C74F-E9B06018AB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B9AD3-75B3-4B65-6272-299A5D715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284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8DDDE-C008-4EB2-4206-A3CA3236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B2C26E-7C1C-2667-0FCA-DA12E74AED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7CA3D4-74D4-829A-2763-64AE127C8D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7DD6D-B442-69DB-6D9D-3CF8132A31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7584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96642-B365-2D4C-85D8-575C9B941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2FB331-A5D9-E807-0753-867D682DCF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12E2E4-85E2-7696-942C-EDE891667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B1DFA-547F-364C-528F-5576E81C2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3835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57ACF-A53E-7A79-E131-BA009C270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EED40F-2D61-F8BD-65E1-EBA345499E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F900FA-A2F7-34D7-64E2-670223584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534C58-9397-92A5-67D4-4EB4513824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738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B2950-6BAC-9D7C-1990-6BCDA2004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C5EFD2-2B75-4EAE-4625-E4748E082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939628-3201-13BA-B85D-487C2A5260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FBDF3-E175-6795-6C9B-E23F0A8A83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38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CBD58-6B1F-414B-7E33-041172497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281003-C6B8-28E0-6EA3-89C643524B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3C7722-A729-7273-B746-E27939FB2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7639E-6AC1-2C51-5281-1CD28E9B17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2780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4B98-019B-50FF-2AB9-84BA9BFAD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147D8-06AB-FA48-5683-02B14F9621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C91A25-0F7C-B0CC-57CD-E5723FB06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B4A98-3BB4-C4A8-86B7-D4E577E93C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9972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13B-CF0A-63EA-26D0-12DE4EDBC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21A3B1-F0CB-E059-7F90-70431BF1A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9AE106-1154-7E60-C65A-D9FE28C097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91126-0C41-A167-9384-322B75C2C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68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8F6C8-367F-E5EE-9FAE-24500F557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3CD4A2-5F2D-B474-4FEE-5F07B110F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E891A3-2BD0-AD71-A677-EE374A453A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8B351-AD5B-8C5A-6573-5C900EDDB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7540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39410-041D-0CC5-615A-E337B1050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6A5AF7-1F9B-B14B-C6A7-6302204C23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CB50C9-FACF-6597-EC1A-AD2AAD3DE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7A1EE-475E-C0D8-7F90-2328DA413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954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40864-9F39-BE26-6A4E-FF3F37399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77DE0E-6EEB-A3A7-47BF-3AA753B5B9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7CF04-AA7F-8B98-A282-1B9E2F505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B3B32-FAEF-3F75-B8CE-60989FCC26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865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A69A2-41D2-8D2D-E44A-5D341DAB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00E3B4-43A1-4EEA-0C05-A821A330C1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9067A0-F784-AD2F-7D75-69E3DEE3B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32F2A-D85F-FB64-235F-977CFF6ABC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2920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71835-CFDF-CFDE-57E7-CC6D01891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1F24B9-239D-28B6-597F-3FF04914AF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F185F7-8B7F-BC35-F440-89A3094FC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D044E-A847-DD64-C866-2D70C7A72E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7045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423F1-EBDF-ABC6-9136-976CB0567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7BBAF5-8F32-0DAC-CB45-B7164E6371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E66759-DDBE-003A-D528-1C78E8AF59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07D23-E637-C9F2-61A4-B4419FCC0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526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F5A4F-B924-82A7-3597-CC7CE4FF9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13BD5-7E48-EA4C-B13B-DB91C1353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133B10-3633-23FA-5B23-72EB16CF8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EEC8E-20B6-EFC1-14AD-97EBC65970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337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CE6A9-DEA6-5D6E-4811-0CF74E2B9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DB8703-3F84-52CC-77F8-82FDCB74C5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8FC557-30E1-4C26-6E26-A485C26B51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D7623-0591-CA1B-9458-12DC466566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3914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DFECF-B680-5528-A96E-45FE97C7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C6C2EE-69CD-B4A6-4BD5-49FDB97D7A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28124C-8077-AFC5-8EFD-D1ECC279D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FBE21-AFFE-F922-51E7-F7F14E118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7842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DD05D-51AC-F3AB-85E7-FD2787AA5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79CE44-77FD-E549-2473-B9CC2EFD3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76D9B0-9953-9AEF-718C-B6D180AD5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19247-0B16-D789-50CA-CE6DFFEA53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1347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8392-7EAA-1249-79EE-75FC7529B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A380A2-AB16-8BC3-26FB-BA0E811FBA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DFA16-07FC-D598-63D4-148018944A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6A64B-853A-6534-9957-C6A49A90C2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97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62684-DBEF-EBD9-E682-E07C46CE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364EF1-BC58-F8E5-2337-5F9CE124D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A2FE7D-F375-AA83-5783-F349161E2B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97ED2-632F-D5EB-9749-5A372CE1D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6679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3BC79-E9E7-6373-628E-5532C958A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09B731-BC4E-FCC1-5B54-C1D0DC970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197A09-8A94-3ED7-52B6-AFAEC3B89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0E5F52-C638-DD6D-FB0B-FABA6D6A8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40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7DA1-3FDD-42A4-48DE-46C427F74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803DD9-834B-5D98-5562-7D3BC5E716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0FD2E1-3909-3E67-7B8B-9F419E106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0FD46-C9B1-099F-5A88-0887263DB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1731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5A82E-9882-5012-3F96-ABBA6E400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709B96-F442-F362-BA16-D9FB17187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9FC6FE-F136-08AD-97C8-1DCD9916C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2A6FA-E7DE-9B93-8585-75A9E65B1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9813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97E55-8A53-CB7C-A62B-EF1794C5D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94705-D382-92B2-1312-553B4E856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F5B5DC-055F-23DB-4EE9-90A79681C7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DC6BB-D93B-1697-64BC-D491E58F9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0241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F4FAE-F156-73CE-2756-EDA0B0B2A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B87AA8-FBD9-A100-72D7-C1578F0319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E4BB2C-9FBB-DCC3-8AC8-78C3263966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504369-0FF1-452D-D82F-032450ECA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555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1E8C5-42CB-E26A-4508-ADFC63D8B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FD4F54-D3B1-0EBC-C2B1-494B060467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9AF5D5-7F20-F4A5-B6BE-DB47B279C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3E085-CBCC-1391-F0E1-88A37BAC20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8959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AB0B2-D17F-F3A0-DC86-C109FF472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3A4595-7394-7B75-836E-76501547F3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ADEC2F-F0C3-B9A8-F457-779EEDB78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000E8-A500-CA7D-A284-4FE0D9A6D9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0342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D6C64-D3D9-151D-27FA-C48954F0F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32F06-C0CA-2EF5-D0E6-16A5CA173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DC0EB-4307-51A8-5244-CA1FE3DEB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9F8ECE-B819-6AEE-F3E6-2BBEDAFBC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3807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ABD2F-EFAD-CEBF-6A9B-76671D6F1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997F38-7CCB-72B3-DFEA-0B548CD4E6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08522E-A5D1-48CA-134A-65530012E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C9FDB-4124-9B96-9E9A-1A6A556D92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0594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BBA27-D6C9-8908-C945-F8D3B3A5E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BB59F8-49FF-B346-402E-F5F74BEFA0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DF426-739F-B7BF-6BA2-5E39CCC18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61E0B-E097-3C71-1139-88101C71E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79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45FE6-BDE8-B77D-C384-34FF128CB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E7D04-BC3E-D5DC-EDF8-3ABE442DCD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C2A0FA-ED19-7F93-ACFD-1CD4ED573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400C6-EC3C-3110-9B79-1FD3525AC5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6067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5A5B6-6BEE-FE8D-2A01-A97F0AB7E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394570-E31A-6A7E-A6CD-52326125F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3FEBE-E36F-4879-BCAC-F386A98C28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366C7-639E-978D-F4DD-19A4410EE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572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D9942-CBBC-70EB-B0B2-83638D51A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A10A93-9909-69AF-9663-DD2C9996F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3F2929-7AF5-9BE3-9749-685326D5C1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26CBE-8491-56AE-03F3-A4F5A5E0B3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46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B7B64-F1FE-8627-9C72-18D195A30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D6CC7A-4D1F-372A-F10A-B084F736C9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D333BF-B6CD-D02A-3A2E-B1E5CCAE0F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1DF37-E9E2-1AE5-29BF-7C61B11053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6147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04143-10BE-10A8-75ED-80D39A5B8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1F207-D650-6D7E-C0D4-92DEF59B02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A46645-D726-9D1B-23BC-EC425CFD9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19200-BE73-7D73-8534-730CED28E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1030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D7B5B-99BE-5683-37B6-2D61728A6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6ADC8D-B755-AE46-BCF1-D1A1A286A6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FD58A5-32B5-3355-1702-15042BD55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D9AFE-165C-435D-D951-B274E3C28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912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0A6F9-7717-20B6-5C80-DA37DD2AE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993F95-E2C5-D3BF-57EB-11AD9B6A3D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FF7132-56A4-B313-5343-36D1A21F40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7E5CB-EC28-AE2C-AE9D-7FB99D8363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4747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7906A-A3AC-65B7-D2F3-73CC87CAD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7D561F-CF8B-E4D3-E663-B0A012E57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733A7C-0900-27D2-A7AC-95903316A3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4D02E-2DF0-C6DE-CB05-2794682CE3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5013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D7E4E-C779-8E95-9D68-BABE0AD19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0C5E62-6B1D-39E6-ABD3-32B204659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994E68-E6CA-3245-04D0-8E86EB77B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046F4-8844-DD34-732F-E0EF9F970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7926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5757C-C7B2-0DC3-31E7-C77B7B147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3AD65A-EF57-AA1E-7C94-9241877346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EDB82E-4EA3-A14A-95B9-DFEEBE95BE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1B6C1-ACF5-DE7E-1ECB-D3C4879DF6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8944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90DA0-C4CF-5E32-79F3-0CBD05DD4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73FA92-4C5D-C158-DA14-C72F5888B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285F8-85FE-45C0-496E-8ABFA9877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A3FD6-2B28-ED19-907A-E0EFC257A5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7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7A4D8-1D11-7184-3E26-F2328E273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1CE80D-70DE-3E76-CE44-1A2711C5C0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3F51C-A0C3-38E0-B9FF-83FD31EE3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05C01-6F14-F6ED-690C-D31161BF0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5061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1145E-7F45-E804-4F32-D1CDA53BF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E2F611-97FE-0D5C-358E-6E0F0AAFCC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D7AFBD-A4EE-25E9-BCB1-461F0D287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86BE26-A2C9-E062-0E3D-CDD01D6582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5555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21287-3C8E-59C7-7911-8AFCFA86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DAC3D7-6FBF-3B26-1C3F-F7730B262B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F77C43-2C5A-101C-91B7-387D3FC50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18E41-B133-E1B0-DFDD-0FD073FE18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2339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2B64B-1657-D708-2C6B-5F842C4F2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CFE9DD-5AD1-A1BA-7239-53F22DABF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FA484A-7A92-5305-66CC-5E9DBBEF27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8715D-3787-5378-8AC9-83A814EBE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9818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45366-1162-396A-6D61-D55CA118C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190F66-C0EC-4EDE-6361-CA69C2F850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274EAD-098A-3408-A5F4-6DDCC1220D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1810D-894C-A93C-A085-E6D8ED3A16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1723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3A920-A1DF-F33F-6EE1-EB5DA3D76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A40767-FD5F-0D25-9579-49E1EA5B3E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931938-5C7A-8357-2B54-A55EAEE3D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CCEFF-6C4F-B6E7-8DAB-51774CABB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7846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93BF7-3C74-AFBD-DA4C-28F69CFCE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F21737-0688-06B6-3759-42B2548224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1A0578-CD9F-7852-3204-96366B624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5AC32-E43A-4FB9-49FE-D38D6F8D6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6155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1D4E6-6A89-1B1D-52EB-4DC3B04FB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F96355-1F4C-3747-7474-CFD0719D8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8D57C3-ED7F-44A2-29FB-44394EA9FE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AF29-F0C6-009B-5D0A-2F31E2FD5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3822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9A41D-A9B9-1840-C44B-9910470F6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D06396-27C3-499E-2845-C98EFE451F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EA8DC3-78A6-899A-9367-C5FCE0E15D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331CB-5133-89E1-31EB-EF59F6D36E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9166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47BED-5C54-5E8E-F7EB-A58FD4712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283830-C6E2-B097-B14E-7794368497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7B1D17-C6CF-74AB-E16A-2FBAA815E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76429-1806-D1A8-90CF-EA19860FB9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2884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AA743-4930-1EC5-1268-C908F067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DC202B-12F1-3320-339D-3060003073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B719AB-0E69-26F4-3B6A-D5A9C5FF1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D73D5-43E1-4413-FEFC-14CD351B95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09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FD002-6F09-9ED1-50EF-CC450D519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A7AE82-69D8-B78D-2E6D-C5AD00470E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2A1711-9771-397B-378A-7B0AB06A0A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5821E-6FAB-7BEA-56AB-1C6567069C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7694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59399-53C9-BF83-56DD-390D95009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E8882B-76B9-A1FD-13C0-E72428E1F3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4DD538-2D6C-8037-0C62-54DB617C9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E05C7-AB93-FAF0-DE7D-4642ADE153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9211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101BA-A1F9-5D63-3307-32B2B3AE2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B30CED-846C-BF9D-3C9A-2212D6B2D1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592FE0-68F5-E7F5-3BC9-60F01FE5A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BE785-7548-CF15-88E8-3F897EBFA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4402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C4145-D8FB-C878-2E28-F50080F6C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096A83-4635-5E15-6905-FA33F8DBF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A4C6B5-BFB7-4373-25CB-01FEF48D9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45C90-184E-78D6-AE27-1714ADF1D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0391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39675-04CF-5515-3745-AE7D6A020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74138E-0243-8F01-AA42-1FDEE4F4A9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64BDEC-E0AF-837B-85EF-FCBD92117E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579AA7-037C-74E4-0CF3-AF87CF0F35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4356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F8FE9-648F-6A3F-328C-E6AC6D1EF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AB5555-9A83-046E-410D-D6B97839AA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239324-90F3-4810-3532-CAEC9E5E75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9B4B7-1D7C-5B78-8C02-BD422372DE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2656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E9B70-A7C4-3E18-8574-768B8AA7A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C4D445-E320-74A1-D54B-0BE9B78A5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DB7A25-20C5-A444-B63A-E4263C63E1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76877-FC12-9FDD-57D0-D0C62E9FCB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8144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03A2E-73A3-5AFF-E0BC-4692C13F2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F7C213-1F3B-1E9D-6147-E12639AA98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FE10A1-C1BB-63A4-E724-7DCECB484A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86A9C-1A51-0403-FDE7-47432F3132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10/15/2025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10/15/2025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uowm.gr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cs.uowm.gr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Παγκόσμιος ιστός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AD231-E33E-B734-363D-A88EBF763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C65DB-59DC-5F52-3C3D-37A9D8E739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4.0 –Κινητό Διαδίκτυο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C3B74D-1B36-B37F-BD38-518C1EBBF75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9E9439-3235-C73C-4E00-6FB9CFBDD401}"/>
              </a:ext>
            </a:extLst>
          </p:cNvPr>
          <p:cNvSpPr txBox="1"/>
          <p:nvPr/>
        </p:nvSpPr>
        <p:spPr>
          <a:xfrm>
            <a:off x="472710" y="1620895"/>
            <a:ext cx="10168128" cy="26776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πραγματικά μια νέα έκδοση,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εναλλακτική έκδοση υπάρχοντος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Προσαρμογή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στο κινητό περιβάλλον του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 Web 4.0 συνδέει όλες τις συσκευές στον πραγματικό και τον εικονικό κόσμο σε πραγματικό χρόνο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41D96F-A2CC-950B-AFEE-C5A4E4348E0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1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40F9B-4D27-5E63-0C5C-C01FDA520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25D68-1F87-C2DC-2AE6-E3CBF60FE6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 – 3.0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53326A-E582-10D4-21C4-347CE2C451F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F28C46-C16C-2F32-01F9-8F600CBCDFE8}"/>
              </a:ext>
            </a:extLst>
          </p:cNvPr>
          <p:cNvSpPr txBox="1"/>
          <p:nvPr/>
        </p:nvSpPr>
        <p:spPr>
          <a:xfrm>
            <a:off x="1011936" y="2256162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΅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διαδραστικότητα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μέσω τεχνολογιών εφαρμογών: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κοινοποίηση οπτικοακουστικών μέσων (π.χ.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youtube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κυρίως κοινωνικών δικτύων (π.χ.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facebook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αποτέλεσε καινοτομία  ώθησε άνδρες / γυναίκες όλων των ηλικιών να ασχοληθούν με το Διαδίκτυο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Web 3.0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καινοτομία όχι ως προς το περιεχόμενο των ιστοσελίδων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τα περιεχόμενα θα γίνονται επεξεργάσιμα από τους ίδιους τους υπολογιστές.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2FD602-4878-0E35-D2BD-E29D93A55FD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12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1CFF3-65F4-FD89-098C-9C86A1D29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AE570-DDBF-DDB6-3DC6-E92724318C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 – 3.0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F90FD3D-BE6A-91B9-E1C9-F6CEDB960B0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FB7C1-2BD1-0181-8DE6-37C4BAE25E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8959D02-447E-8CB6-67F8-149E1AB06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20258"/>
              </p:ext>
            </p:extLst>
          </p:nvPr>
        </p:nvGraphicFramePr>
        <p:xfrm>
          <a:off x="1608489" y="2104724"/>
          <a:ext cx="8127999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4292351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032020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226837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α/α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Web 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Web 3.o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039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Ιστός εγγράφων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Ιστός </a:t>
                      </a:r>
                      <a:r>
                        <a:rPr lang="el-GR" sz="1600" dirty="0" err="1"/>
                        <a:t>μεταδεδομένων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189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Κοινωνικός Ιστός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Έξυπνος Ιστός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449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Στατικός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Κινητικός , 3</a:t>
                      </a:r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329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Γραπτή έκφραση </a:t>
                      </a:r>
                      <a:r>
                        <a:rPr lang="en-US" sz="1600" dirty="0"/>
                        <a:t>www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Εκτελέσιμη (</a:t>
                      </a:r>
                      <a:r>
                        <a:rPr lang="el-GR" sz="1600" dirty="0" err="1"/>
                        <a:t>διαδραστικές</a:t>
                      </a:r>
                      <a:r>
                        <a:rPr lang="el-GR" sz="1600" dirty="0"/>
                        <a:t> εφαρμογές, αλληλεπίδραση)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528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Ανάγνωση –εγγραφή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Σημασιολογικό Ιστό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Καταλύτης </a:t>
                      </a:r>
                      <a:r>
                        <a:rPr lang="el-G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>
                          <a:sym typeface="Wingdings" panose="05000000000000000000" pitchFamily="2" charset="2"/>
                        </a:rPr>
                        <a:t>Google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Σημασιολογικού ιστού εταιρείες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411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Εύρεση πληροφοριών </a:t>
                      </a:r>
                      <a:r>
                        <a:rPr lang="el-GR" sz="1600" dirty="0">
                          <a:sym typeface="Wingdings" panose="05000000000000000000" pitchFamily="2" charset="2"/>
                        </a:rPr>
                        <a:t> λέξεις κλειδιά </a:t>
                      </a:r>
                      <a:r>
                        <a:rPr lang="en-US" sz="1600" dirty="0">
                          <a:sym typeface="Wingdings" panose="05000000000000000000" pitchFamily="2" charset="2"/>
                        </a:rPr>
                        <a:t>Google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Εύρεση πληροφοριών </a:t>
                      </a:r>
                      <a:r>
                        <a:rPr lang="el-GR" sz="16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1600" dirty="0" err="1">
                          <a:sym typeface="Wingdings" panose="05000000000000000000" pitchFamily="2" charset="2"/>
                        </a:rPr>
                        <a:t>μεταδεδομένα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669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err="1"/>
                        <a:t>Ιστολόγια</a:t>
                      </a:r>
                      <a:r>
                        <a:rPr lang="el-GR" sz="1600" dirty="0"/>
                        <a:t>, εφαρμογές ιστού, ιογενή ενημέρωση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Drag and drop Mashups + Widgets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51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282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6B1F4-D057-1079-30CB-26A8970E4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8844-BA0A-2904-736B-4122324017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 – 3.0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1E55886-9F9C-E024-AF74-5691D6C5704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491FDC-C8F4-5506-B187-964F4032B44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8F10C1-6D55-800D-4D77-8B5BF4F72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68919"/>
              </p:ext>
            </p:extLst>
          </p:nvPr>
        </p:nvGraphicFramePr>
        <p:xfrm>
          <a:off x="2233595" y="2005184"/>
          <a:ext cx="7243545" cy="471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515">
                  <a:extLst>
                    <a:ext uri="{9D8B030D-6E8A-4147-A177-3AD203B41FA5}">
                      <a16:colId xmlns:a16="http://schemas.microsoft.com/office/drawing/2014/main" val="1429235136"/>
                    </a:ext>
                  </a:extLst>
                </a:gridCol>
                <a:gridCol w="2087921">
                  <a:extLst>
                    <a:ext uri="{9D8B030D-6E8A-4147-A177-3AD203B41FA5}">
                      <a16:colId xmlns:a16="http://schemas.microsoft.com/office/drawing/2014/main" val="310320202"/>
                    </a:ext>
                  </a:extLst>
                </a:gridCol>
                <a:gridCol w="2741109">
                  <a:extLst>
                    <a:ext uri="{9D8B030D-6E8A-4147-A177-3AD203B41FA5}">
                      <a16:colId xmlns:a16="http://schemas.microsoft.com/office/drawing/2014/main" val="122683708"/>
                    </a:ext>
                  </a:extLst>
                </a:gridCol>
              </a:tblGrid>
              <a:tr h="313651">
                <a:tc>
                  <a:txBody>
                    <a:bodyPr/>
                    <a:lstStyle/>
                    <a:p>
                      <a:r>
                        <a:rPr lang="el-GR" sz="1600" dirty="0"/>
                        <a:t>α/α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Web 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Web 3.o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039334"/>
                  </a:ext>
                </a:extLst>
              </a:tr>
              <a:tr h="548889">
                <a:tc>
                  <a:txBody>
                    <a:bodyPr/>
                    <a:lstStyle/>
                    <a:p>
                      <a:r>
                        <a:rPr lang="el-GR" sz="1600" dirty="0"/>
                        <a:t>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Εστίαση σε κοινότητες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Εστίαση σε άτομα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449833"/>
                  </a:ext>
                </a:extLst>
              </a:tr>
              <a:tr h="784127">
                <a:tc>
                  <a:txBody>
                    <a:bodyPr/>
                    <a:lstStyle/>
                    <a:p>
                      <a:r>
                        <a:rPr lang="el-GR" sz="1600" dirty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Κοινότητα γνώσης – προσθήκη ετικετών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Συστήματα διαχείρισης περιεχομένου + ΑΙ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329296"/>
                  </a:ext>
                </a:extLst>
              </a:tr>
              <a:tr h="784127">
                <a:tc>
                  <a:txBody>
                    <a:bodyPr/>
                    <a:lstStyle/>
                    <a:p>
                      <a:r>
                        <a:rPr lang="el-GR" sz="1600" dirty="0"/>
                        <a:t>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Διευκολύνει αλληλεπίδραση</a:t>
                      </a:r>
                    </a:p>
                    <a:p>
                      <a:r>
                        <a:rPr lang="el-GR" sz="1600" dirty="0"/>
                        <a:t>χρηστών </a:t>
                      </a:r>
                      <a:r>
                        <a:rPr lang="el-GR" sz="1600" dirty="0" err="1"/>
                        <a:t>ιστότοπων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Ερμηνεύει πληροφορίες </a:t>
                      </a:r>
                      <a:r>
                        <a:rPr lang="el-GR" sz="16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1600" dirty="0"/>
                        <a:t>«έξυπνο» περιεχόμενο προσαρμοσμένο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528768"/>
                  </a:ext>
                </a:extLst>
              </a:tr>
              <a:tr h="548889">
                <a:tc>
                  <a:txBody>
                    <a:bodyPr/>
                    <a:lstStyle/>
                    <a:p>
                      <a:r>
                        <a:rPr lang="el-GR" sz="1600" dirty="0"/>
                        <a:t>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/>
                        <a:t>Άφθονες πληροφορίες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/>
                        <a:t>Έλεγχος και φιλτράρισμα πληροφοριών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651457"/>
                  </a:ext>
                </a:extLst>
              </a:tr>
              <a:tr h="548889">
                <a:tc>
                  <a:txBody>
                    <a:bodyPr/>
                    <a:lstStyle/>
                    <a:p>
                      <a:r>
                        <a:rPr lang="el-GR" sz="1600" dirty="0"/>
                        <a:t>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Κοινή χρήση περιεχομένου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Σημασιολογικού ιστού εταιρείες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411749"/>
                  </a:ext>
                </a:extLst>
              </a:tr>
              <a:tr h="1019365">
                <a:tc>
                  <a:txBody>
                    <a:bodyPr/>
                    <a:lstStyle/>
                    <a:p>
                      <a:r>
                        <a:rPr lang="el-GR" sz="1600" dirty="0"/>
                        <a:t>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Τεχνολογίες: </a:t>
                      </a:r>
                      <a:r>
                        <a:rPr lang="en-US" sz="1600" dirty="0"/>
                        <a:t>Blogs, Wikis, </a:t>
                      </a:r>
                      <a:r>
                        <a:rPr lang="el-GR" sz="1600" dirty="0"/>
                        <a:t>Κοινωνικά Δίκτυα, </a:t>
                      </a:r>
                      <a:r>
                        <a:rPr lang="en-US" sz="1600" dirty="0"/>
                        <a:t>Mash-ups, eBay, LinkedIn </a:t>
                      </a:r>
                      <a:r>
                        <a:rPr lang="el-GR" sz="1600" dirty="0"/>
                        <a:t>κ.ά.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Τεχνολογίες: Οντολογίες (</a:t>
                      </a:r>
                      <a:r>
                        <a:rPr lang="el-GR" sz="1600" dirty="0" err="1"/>
                        <a:t>DBPedia</a:t>
                      </a:r>
                      <a:r>
                        <a:rPr lang="el-GR" sz="1600" dirty="0"/>
                        <a:t>), Σημασιολογική </a:t>
                      </a:r>
                      <a:r>
                        <a:rPr lang="el-GR" sz="1600" dirty="0" err="1"/>
                        <a:t>Αναζήτηση,Ψηφιακοί</a:t>
                      </a:r>
                      <a:r>
                        <a:rPr lang="el-GR" sz="1600" dirty="0"/>
                        <a:t> Βοηθοί, Βάσεις Γνώσης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669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095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28858-FE46-E3E5-E306-CC8ABD728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2D080-9FDF-5FAF-507A-806CAD1AA3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Παγκόσμιος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AE3719E-D24E-F9BC-FFCD-7FC70FE9646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52389-4D8D-E666-3F7F-DF266B1E7500}"/>
              </a:ext>
            </a:extLst>
          </p:cNvPr>
          <p:cNvSpPr txBox="1"/>
          <p:nvPr/>
        </p:nvSpPr>
        <p:spPr>
          <a:xfrm>
            <a:off x="626714" y="2362040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Συγγραφικά εργαλεία ιστοσελίδων (Web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authoring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καθέναμε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πρόσβαση σε υπολογιστή και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ιστοσελίδας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κανείς δεν ελέγχει Παγκόσμιο Ιστό ?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διεθνής οργάνωση, “World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Wide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Web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Consortium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ή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W3C 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Ανάπτυξη Ιστού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τυποποίηση πρωτοκόλλων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Ενθάρρυνση συνεργασίας μεταξύ θέσεων Internet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9B30D-C120-9EAB-EF80-B1CD5751C69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63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0097F-6826-D559-BBF9-7E4F90385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6A38-9857-234B-4E84-D042E0BECA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2BE9E9-0749-C332-1A48-609626472B2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A4C061-FA2A-6E38-B9BF-DB9D701C32CB}"/>
              </a:ext>
            </a:extLst>
          </p:cNvPr>
          <p:cNvSpPr txBox="1"/>
          <p:nvPr/>
        </p:nvSpPr>
        <p:spPr>
          <a:xfrm>
            <a:off x="626714" y="2362040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Εμπορικοί και ακαδημαϊκοί εκπρόσωποι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Ελέγχει και επιβλέπει ανάπτυξη τεχνολογιών γύρω από τον Ιστό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1994,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CERN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και 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M.I.T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υπέγραψαν συμφωνία για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ίδρυση του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WWW Consortium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Tim Berners – Lee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Δίνει πληροφορίες, κώδικα αναφοράς, πρωτότυπα και δείγματα εφαρμογών σε ερευνητές και χρήστες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M.I.T.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διευθύνει το αμερικάνικο τμήμα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γαλλικό ερευνητικό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INRIA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διευθύνει το ευρωπαϊκό τμήμα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τήμιο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Keio SFC)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Ιαπωνικό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E495B1-DB6C-8F3E-8F5F-BB8AEEBC025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04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47324-C802-C4F4-B5FD-4CD82A89F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DD4DB-A952-2941-DBAD-A58D6EC09A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EFADFB7-918A-871F-72BB-DA60EE13C7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54BEA7-FDEC-D041-7425-AC8AAABAC899}"/>
              </a:ext>
            </a:extLst>
          </p:cNvPr>
          <p:cNvSpPr txBox="1"/>
          <p:nvPr/>
        </p:nvSpPr>
        <p:spPr>
          <a:xfrm>
            <a:off x="626714" y="2362040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Ανάπτυξη προδιαγραφών Web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αποκαλούνται Συστάσεις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περιγράφουν τα πρωτόκολλα επικοινωνίας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η HTML και η XML, καθώς και άλλα δομικά στοιχεία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blocks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Κάθε Σύσταση αναπτύσσεται από ομάδα εργασίας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μέλη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members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και ειδικούς καλεσμένους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από εταιρείες και άλλους οργανισμούς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Σχέδιο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Προτεινόμενη Σύσταση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μέλη και διευθυντή W3C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επίσημη έγκριση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W3C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944C10-6CBB-D689-98F0-E53C923284A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85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DADE6-7941-D6EC-A212-455BDA374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EDC8E-0268-9F09-8CDD-D5AC745A0E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1709270-392C-4147-5511-AF2E4935954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EFE1C-E677-AF77-AD78-6A786DCE464F}"/>
              </a:ext>
            </a:extLst>
          </p:cNvPr>
          <p:cNvSpPr txBox="1"/>
          <p:nvPr/>
        </p:nvSpPr>
        <p:spPr>
          <a:xfrm>
            <a:off x="626714" y="2362040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W3C δημοσιεύει ένα νέο πρότυπο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προδιαγραφή έχει περάσει πολλές διαδικασίες που είναι οι εξής 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λαμβάνει αίτηση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Submission)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δημοσιεύει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Note.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Ομάδα Εργασίας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Group).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δημοσιεύει Σχέδιο Εργασίας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Working Draft).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δημοσιεύει Υποψήφια Σύσταση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Candidate Recommendation)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δημοσιεύει Προτεινόμενη Σύσταση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Recommendation)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δημοσιεύει Σύσταση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A9A06A-9E97-14BC-F4FB-C42081461F2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17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B5FDE-53B4-DB9F-2757-CE28BEF76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F4699-171B-4D60-C433-5F840AE2F9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8F7C691-43AB-CBA5-20E1-035813272BD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A868F4-8FEC-7455-E076-2DD6BB273CA5}"/>
              </a:ext>
            </a:extLst>
          </p:cNvPr>
          <p:cNvSpPr txBox="1"/>
          <p:nvPr/>
        </p:nvSpPr>
        <p:spPr>
          <a:xfrm>
            <a:off x="626714" y="2362040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Οποιοδήποτε μέλος του W3C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πρόταση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στην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κοινοπραξία για νέο πρότυπο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Συστάσεις του W3C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αιτήσεις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submission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προς την κοινοπραξία W3C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Αίτηση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στα πλαίσια εργασίας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αποφασίζει αν πρέπει να ξεκινήσουν οι ομάδες εργασίας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ουλέψουν για να βελτιώσουν την πρόταση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372FCC-ED4C-A197-6467-C3ED5EF600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10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6F0A8-4FA2-68E1-B403-98FDEC1AE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156DC-63E9-FAAE-06A1-99A29C5F11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C043713-B143-3C02-66C7-9E0ECDEA151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10EFF-EFED-5E35-8951-FC5D29B29E3F}"/>
              </a:ext>
            </a:extLst>
          </p:cNvPr>
          <p:cNvSpPr txBox="1"/>
          <p:nvPr/>
        </p:nvSpPr>
        <p:spPr>
          <a:xfrm>
            <a:off x="703717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Συχνά αίτηση προς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W3C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εριγραφή πρότασης που έχει βελτιωθεί σαν ένα δημόσιο έγγραφο.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γίνεται διαθέσιμο από το W3C μόνο για συζήτηση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κδοση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ΌΧΙ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επικύρωση από W3C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εριεχόμενο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μέλος που το υπέβαλε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όχι από το W3C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ενημερωθεί, αντικατασταθεί ή να καταστεί απαρχαιωμένο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Έκδοση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ΌΧΙ πως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W3C έχει ξεκινήσει οποιαδήποτε σχετική εργασία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E8499F-4604-F5ED-9983-1EEA8D40978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9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Παγκόσμιος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63094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1989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Tim Berners – Lee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Παγκόσμιος Ιστός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WWW (World Wide Web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άλλαξε υπηρεσίες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κατέστησε περισσότερο εύχρηστες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Παγκόσμια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-σύνδεση πληροφοριών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παραπομπή ή σύνδεσμος υπερκειμένου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hypertext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link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μπορεί να οδηγήσει σε: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Προσωπικό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Τοπικό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Σφαιρικό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πρόχειρο / τελειοποιημένο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5945F-7F24-6EC8-C79B-48720E830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FD38-4DA5-C4C3-2823-EFDF5CC51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Drafts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FAA7C9-ADF7-2B16-CDEC-405EA4C74B2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FD48E-13F8-9D25-EE37-0ECE1A279EE8}"/>
              </a:ext>
            </a:extLst>
          </p:cNvPr>
          <p:cNvSpPr txBox="1"/>
          <p:nvPr/>
        </p:nvSpPr>
        <p:spPr>
          <a:xfrm>
            <a:off x="588214" y="1939972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ίτηση γίνει αποδεκτή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Ομάδα Εργασίας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αποτελείται από μέλη και ενδιαφερόμενες ομάδες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Ορίζει χρονοδιάγραμμα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εκδίδει Σχέδιο Εργασίας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Draft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για το προτεινόμενο στάνταρτ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περιγράφει πρόοδο δουλειάς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Working Drafts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ιστότοπο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W3C  πρόσκληση για δημόσιο σχολιασμό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Σχέδιο Εργασίας εργασία σε πρόοδο, αλλά δεν πρέπει να χρησιμοποιηθεί σαν υλικό αναφοράς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reference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material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μπορεί να ενημερωθεί, αντικατασταθεί ή να καταστεί απαρχαιωμένο οποιαδήποτε στιγμή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6BCD90-D072-6BBF-8C4B-DB0F4C9B3E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48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A5F2-012D-8B89-7694-06EDA1A89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5CE2B-DFDB-F416-1AF8-BEE4854F81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7" y="548640"/>
            <a:ext cx="10781257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W3C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-- Candidate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237E1A8-F106-2F5C-A5EF-DAFFBA02160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60D697-7BC6-9834-38B2-56BE004A7AA3}"/>
              </a:ext>
            </a:extLst>
          </p:cNvPr>
          <p:cNvSpPr txBox="1"/>
          <p:nvPr/>
        </p:nvSpPr>
        <p:spPr>
          <a:xfrm>
            <a:off x="588214" y="1939972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Προδιαγραφές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πολύπλοκες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απαιτούν περισσότερα στοιχεία, χρόνο και δοκιμές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μέλη και πωλητές λογισμικού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vendors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Συχνά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προδιαγραφές δημοσιεύονται σαν Υποψήφιες Συστάσεις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Υποψήφια Σύσταση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εργασία σε πρόοδο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όχι σαν υλικό αναφοράς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Προτεινόμενη Σύσταση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τελικό στάδιο ομάδας εργασίας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Πάντα αποτελεί εργα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σία σε πρόοδο  πολύ κοντά στην τελική Σύσταση (σε περιεχόμενο και χρόνο)  σφραγίδα διευθυντή  Τελική Σύσταση  σταθερό έγγραφο  υλικό αναφοράς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C74FBC-8B0C-2FD2-A4D2-9598516F84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87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6E7F2-3504-1F86-39B1-9C7DF7EE8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9D69-94CC-8393-8A1A-E2FE26CAC8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Ονοματολογία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15ED2A7-14D2-C0A7-FFFD-A0573220D0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4C4653-DE36-0856-6C08-3CF909866BCD}"/>
              </a:ext>
            </a:extLst>
          </p:cNvPr>
          <p:cNvSpPr txBox="1"/>
          <p:nvPr/>
        </p:nvSpPr>
        <p:spPr>
          <a:xfrm>
            <a:off x="530461" y="1728216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DNS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Βασίζεται σε ιεραρχικό και αποκεντρωμένο σύστημα απόδοσης και ερμηνείας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ονομτων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πεδίου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Διαδικασία μετάφρασης ονόματος πεδίου προς αντίστοιχη IP 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αίτημα υπηρεσίας DNS από υπολογιστή χρήστη προς οικείο εξυπηρετητή DNS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δεν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γνωρίζει ήδη αντίστοιχη διεύθυνση IP ρωτάει εξυπηρετητή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DNS που είναι πιο «αρμόδιος» για το προς μετάφραση όνομα πεδίου (ή μέρος)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Αυτό συνεχίζεται μέχρι να βρεθεί ο κατάλληλος εξυπηρετητή / εξυπηρετητές</a:t>
            </a: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Απάντηση στο αίτημα του υπολογιστή - πελάτη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B306CB-DE31-29E2-1CEB-5DD6E740C1D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7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3D1D5-6573-E007-5582-4C84C8DE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ED7AB-1A48-56C0-720D-8C5BA1BC93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ανάκτηση εικόνας από Διαδίκτυο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92242A3-FDBD-D782-662F-11841C45A2E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E2F7D4-346F-C18F-99B3-8213BC59821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C0DE89-F2FE-6046-2E49-AAB8BEF03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3717" y="2662992"/>
            <a:ext cx="6068272" cy="355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28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DDDC4-0BB8-557D-3DDA-301BC013D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9B868-9E47-B67E-735B-D54B306931A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Ονοματολογία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FF21A4C-DE34-1A7A-6BC8-2E9A3CB2E2D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1A5C1B-4736-0BCF-3ADC-E34AB6C179A7}"/>
              </a:ext>
            </a:extLst>
          </p:cNvPr>
          <p:cNvSpPr txBox="1"/>
          <p:nvPr/>
        </p:nvSpPr>
        <p:spPr>
          <a:xfrm>
            <a:off x="530461" y="1728216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DNS επιτυγχάνεται μετάφραση φιλικών συμβολικών ονομάτων στις IP διευθύνσεις αντίστοιχων υπολογιστών στο διαδίκτυο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υπολογιστής στο διαδίκτυο φιλοξενεί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και μοιράζει πολλά αρχεία, ιστοσελίδες, υπηρεσίες κ.τ.λ.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καθένας από αυτούς τους προσφερόμενους πόρους είναι απαραίτητο να μπορεί να περιγραφεί με αναλυτικό και σαφή τρόπο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χρησιμοποιώντας ως βάση την παραπάνω διαδικασία και ένα σχήμα αναφοράς προς τον εκάστοτε πόρο παρόμοιο με αυτόν στο τοπικό σύστημα αρχείων ενός υπολογιστή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C0D635-8651-E974-1BAB-2D774490B39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588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2DF6F-06DB-B171-D2D5-746E9CE8E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0A8D0-146F-3272-3760-D86474484C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 (Uniform Resource Identifier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2CEC4DB-EB70-D474-B304-274F9AF1061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A4AFD6-AE20-7649-2C03-F7DD8B751455}"/>
              </a:ext>
            </a:extLst>
          </p:cNvPr>
          <p:cNvSpPr txBox="1"/>
          <p:nvPr/>
        </p:nvSpPr>
        <p:spPr>
          <a:xfrm>
            <a:off x="626713" y="1967406"/>
            <a:ext cx="10168128" cy="43550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Κάθε πόρος στον Ιστό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URI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ακολουθία χαρακτήρων μοναδικός προσδιορισμός  πόρου-πηγής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Identifier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είναι και ένα URL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Locator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Web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ή κάποιο άλλο είδος ξεχωριστής αναγνώρισης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Αναγνωριστής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δεν χρειάζεται κατ’ ανάγκην να επιτρέπει πρόσβαση σε πόρο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URI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όχι μόνο ως Web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Locations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αριθμοί τηλεφώνου, ISBN και γεωγραφικές τοποθεσίες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URI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αναγνωριστικό για διαδικτυακούς πόρους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3B754-6A5A-18FA-7188-8FF4522765C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51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FAECA-5EE6-5F58-FA80-7E112086D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74777-7603-22E7-122C-DA3D79D3199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Resource Name)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B0BF04A-25B0-E72E-A062-F918178E706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9EA9DA-72D0-2758-98C9-91511D02BF08}"/>
              </a:ext>
            </a:extLst>
          </p:cNvPr>
          <p:cNvSpPr txBox="1"/>
          <p:nvPr/>
        </p:nvSpPr>
        <p:spPr>
          <a:xfrm>
            <a:off x="684465" y="2294665"/>
            <a:ext cx="10168128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Λειτουργίες, όπως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όνομα ατόμου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(URL) παρομοιάζεται με διεύθυνση ατόμου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URN ορίζει ταυτότητα αντικειμένου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 παρέχει μέθοδο για την εύρεση του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URN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URI αναγνώρισης πόρου βάσει ονόματος σε ένα χώρο ονομάτων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URN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 πόρου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χωρίς να υπονοεί τη θέση του ή το πώς κάποιος θα αποκτήσει πρόσβαση στον πόρο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A3BECB-D6F3-1843-F846-A40CEEF904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7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9366F-33A2-246E-23DC-86D517CA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C2A2E-88D7-E044-A6B2-139B16E0CC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6F19732-F22A-2363-3AC4-149CB54560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21297C-F8BE-DE03-8775-E4C64664B366}"/>
              </a:ext>
            </a:extLst>
          </p:cNvPr>
          <p:cNvSpPr txBox="1"/>
          <p:nvPr/>
        </p:nvSpPr>
        <p:spPr>
          <a:xfrm>
            <a:off x="684465" y="2294665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Standard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Number (ISBN)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μοναδικής αναγνώρισης βιβλίων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το ISBN 0-486-27557-4 καθορίζει απερίφραστα συγκεκριμένη έκδοση έργου του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Shakespeare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για τον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Ρομέο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και την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Ιουλιέτα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URN για αυτήν την έκδοση θα είναι urn:isbn:0-486-27557-4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Για πρόσβαση σε αυτό και για να διαβαστεί το βιβλίο χρειάζεται η τοποθεσία για την οποία θα πρέπει να έχει προσδιοριστεί το URL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7E8CAC-C637-77D8-8737-397571B2B11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66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AD514-C531-5D05-0A3B-50F6A36AC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49CE2-D651-AE54-FED4-DC28E2AD0F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 (Uniform Resource Locator)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6689D41-6AA7-9671-D296-9EA96833737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241332-9B68-CCFF-EACE-1701585B643E}"/>
              </a:ext>
            </a:extLst>
          </p:cNvPr>
          <p:cNvSpPr txBox="1"/>
          <p:nvPr/>
        </p:nvSpPr>
        <p:spPr>
          <a:xfrm>
            <a:off x="684465" y="2294665"/>
            <a:ext cx="10168128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Κάθε πηγή πληροφορίας (έγγραφο HTML, εικόνα, βίντεο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κλπ.) διαθέσιμη στο Διαδίκτυο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που μπορεί να κωδικοποιηθεί από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URIs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αποτελούνται από τρία μέρη: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ονομαστικό σχήμα του μηχανισμού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πρόσβαση στην πηγή πληροφοριών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όνομα της μηχανής που φιλοξενεί την πηγή.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 όνομα της ίδιας της πηγής, δοσμένη ως μονοπάτι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162501-6D63-6282-535F-3FA07585BC9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0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EA8BE-047A-ABFC-30C5-DAFBEE0BD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0A1E-1937-6305-ACEF-64C7A1FB464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index1.html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80D6D1-8207-0E26-9EC0-BAA28FA1D85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13C54A-9E0C-F52C-2BA8-D956BCDBC2A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85E3E3-C105-2C42-E7F2-7073EA85C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328" y="2372265"/>
            <a:ext cx="7763674" cy="4349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7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BDECA-15E7-05C6-45BB-2ECEDD814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6AC4-C7D8-CEF3-7C58-F617F3C580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Παγκόσμιος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BC4CCF3-99DF-DF4C-1496-30D2282CEDD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85FB9D-4EBD-FA34-104B-C6103EA1F163}"/>
              </a:ext>
            </a:extLst>
          </p:cNvPr>
          <p:cNvSpPr txBox="1"/>
          <p:nvPr/>
        </p:nvSpPr>
        <p:spPr>
          <a:xfrm>
            <a:off x="405333" y="2121410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Πρωτόκολλο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βασισμένο στο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-κείμενο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hypertext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καθιστά δυνατή σύνδεση περιεχομένων στον με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-ζεύξεις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hyperlinks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ουσιαστικές τεχνολογίες: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Παγκόσμιο σύστημα μοναδικής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αναγνωρισιμότητας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πηγής ιστοσελίδας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locator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(URL) και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identifier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(URI)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Πρωτόκολλο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(Hypertext Transfer Protocol)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λώσσα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(</a:t>
            </a:r>
            <a:r>
              <a:rPr lang="en-US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HyperText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Markup Language)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371A72-ADD0-663D-658B-87DA3EC9743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3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F4AC3-C16D-66B4-A47F-CEFC62702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4F84-247C-0677-07A7-401FF5C000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82BBCB5-D70F-0BF7-5DFD-A0EB7C7E17A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2CE034-D834-8596-22BD-074C2D0EBE37}"/>
              </a:ext>
            </a:extLst>
          </p:cNvPr>
          <p:cNvSpPr txBox="1"/>
          <p:nvPr/>
        </p:nvSpPr>
        <p:spPr>
          <a:xfrm>
            <a:off x="597838" y="1592021"/>
            <a:ext cx="10168128" cy="57554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σύνταξη για τα URL είναι: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σχήμα://ονομασία μηχανής [:πύλη]/μονοπάτι/ αρχείο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σχήμα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scheme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δηλώνει το πρωτόκολλο επικοινωνίας,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όνομα μηχανής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hostname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όνομα υπολογιστή/ διακομιστή που φιλοξενεί πληροφορία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πύλη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port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προαιρετικός αριθμός που καθορίζει τη θύρα επικοινωνίας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μονοπάτι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η «διαδρομή» προς τον κατάλογο ή το αρχείο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αρχείο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το ίδιο το ζητούμενο αρχείο ή πόρος</a:t>
            </a:r>
          </a:p>
          <a:p>
            <a:pPr marL="914400" lvl="1" indent="-457200" algn="just">
              <a:buSzPct val="100000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CB45B1-1BEC-6E06-64CF-5A50DC6C84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endParaRPr lang="el-GR" dirty="0"/>
          </a:p>
          <a:p>
            <a:pPr lvl="0"/>
            <a:fld id="{042599A8-828E-4D05-A7E8-72DAB8A016A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4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42614-7F2F-A17A-BD29-DD5DB4D8A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95666-2FCB-8D65-D3AB-6140A5AB83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B359681-E1CE-DC20-BB68-2C9B9BC014E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469FF-7209-1BC9-2DCE-7FF02546D027}"/>
              </a:ext>
            </a:extLst>
          </p:cNvPr>
          <p:cNvSpPr txBox="1"/>
          <p:nvPr/>
        </p:nvSpPr>
        <p:spPr>
          <a:xfrm>
            <a:off x="607463" y="2005907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σχήμα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scheme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δηλώνει το πρωτόκολλο επικοινωνίας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file: πρόσβαση σε αρχείο στο τοπικό σύστημα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ftp: ανάκτηση αρχείων από εξυπηρετητή FTP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http: πρόσβαση σε ιστοσελίδες και πόρους του Παγκόσμιου Ιστού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news: ομάδες ειδήσεων στο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Usenet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telnet: σύνδεση σε απομακρυσμένο τερματικό.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C28A85-FDA9-1F9E-5547-FFB605D15CE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endParaRPr lang="el-GR" dirty="0"/>
          </a:p>
          <a:p>
            <a:pPr lvl="0"/>
            <a:fld id="{042599A8-828E-4D05-A7E8-72DAB8A016A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969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A0327-E758-E558-EEDC-A08296A27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D71A8-1D4D-45C0-5C87-ED597230B4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URI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478435A-DCA5-72F7-F775-004B6F95AD4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051085-D588-FC5A-4E9C-5ADBBDFB9EBE}"/>
              </a:ext>
            </a:extLst>
          </p:cNvPr>
          <p:cNvSpPr txBox="1"/>
          <p:nvPr/>
        </p:nvSpPr>
        <p:spPr>
          <a:xfrm>
            <a:off x="540086" y="1601646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 που ορίζει την σελίδα του τμήματος της Πληροφορικής του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Πανεπιστημίου: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https://cs.uowm.gr/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Πρόκειται για πόρο διαθέσιμο μέσω του πρωτοκόλλου HTTPS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βρίσκεται στη μηχανή cs.uowm.gr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προσβάσιμος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μέσω του μονοπατιού “/”,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αρχική σελίδα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ιστοτόπου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Σχήματα που μπορεί να συναντήσετε σε έγγραφα HTML είναι τα “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mailto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για ηλεκτρονική αλληλογραφία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“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για μεταφορά αρχείων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BCA042-0584-DABF-7189-330EC3B67F4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058298-91AA-3B7E-2D6D-D21855EB99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395" y="5970534"/>
            <a:ext cx="5868219" cy="7716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39AA8A-86AD-F4B6-0440-BF0C36CDFCF1}"/>
              </a:ext>
            </a:extLst>
          </p:cNvPr>
          <p:cNvSpPr txBox="1"/>
          <p:nvPr/>
        </p:nvSpPr>
        <p:spPr>
          <a:xfrm>
            <a:off x="7273811" y="5894685"/>
            <a:ext cx="3609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Παράδειγμα ενός URI, που παραπέμπει στην ταχυδρομική θυρίδα ενός χρήστη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561CB1-C03D-50B7-B6B5-9B93E71110DA}"/>
              </a:ext>
            </a:extLst>
          </p:cNvPr>
          <p:cNvSpPr txBox="1"/>
          <p:nvPr/>
        </p:nvSpPr>
        <p:spPr>
          <a:xfrm>
            <a:off x="6585614" y="6033184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268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073A9-7463-178B-9F40-CEC4E97E6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9583-5D03-B592-38D5-45392D13A8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33D89CF-26CA-CE76-651D-C20AFC5A811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838F8F-A445-3992-1DC2-157750ABCCBD}"/>
              </a:ext>
            </a:extLst>
          </p:cNvPr>
          <p:cNvSpPr txBox="1"/>
          <p:nvPr/>
        </p:nvSpPr>
        <p:spPr>
          <a:xfrm>
            <a:off x="511210" y="1592021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υποσύνολο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σαν μια ταχυδρομική διεύθυνση / διεύθυνση ηλεκτρονικού ταχυδρομείου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Σημείο που είναι τοποθετημένος ο υπολογιστής υποδοχής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Θέση του δικτυακού τόπου στον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host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ιστοσελίδας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Τύπο αρχείου κάθε εγγράφου		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ED520D-0DE5-EFB7-C9FD-F3738BED97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735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D6EB4-0987-7F76-953C-99208CFCD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9078E-5E25-EA62-B82F-E3AAE6A2D0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9520679-92EA-9A24-F9A2-834C8A3C57D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A2CE0-9F9E-5121-F11E-4D7389EC3DB1}"/>
              </a:ext>
            </a:extLst>
          </p:cNvPr>
          <p:cNvSpPr txBox="1"/>
          <p:nvPr/>
        </p:nvSpPr>
        <p:spPr>
          <a:xfrm>
            <a:off x="540086" y="1601646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Ένα τυπικό URL έχει την παρακάτω μορφή: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https://cs.uowm.gr/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Μεταφράζοντας τις εντολές του εν λόγω URL από αριστερά προς τα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δεξιά,θα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μπορούσαμε να ακολουθήσουμε τα παρακάτω βήματα: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«Συνδέσου μέσω του πρωτοκόλλου HTTPS (ασφαλής έκδοση του HTTP)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πήγαινε στον υπολογιστή υποδοχής που ονομάζεται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cs.uowm.g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Εμφάνισε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κύριο (αρχικό) έγγραφο του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ιστοτόπου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τουΤμήματος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Πληροφορικής του Πανεπιστημίου Δυτικής Μακεδονίας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BE1A7D-633B-86F2-3875-FB4623403A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284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31F65-1F54-93F7-81C0-2482BBBAC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B8E28-EDB4-BA9B-5FB8-49FD4B91E6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110DD9A-50F3-7A31-E786-E8F6D6434B3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6FF9C6-F458-7BB7-5181-A14C62E57AFE}"/>
              </a:ext>
            </a:extLst>
          </p:cNvPr>
          <p:cNvSpPr txBox="1"/>
          <p:nvPr/>
        </p:nvSpPr>
        <p:spPr>
          <a:xfrm>
            <a:off x="540086" y="1601646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URL δηλώνει στον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το έγγραφο που πρέπει να φέρει και πού ακριβώς θα το βρει σε κάποιον καθορισμένο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υπολογιστή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 πρώτο τμήμα του URL δείχνει τύπο πρωτοκόλλου μεταφοράς που χρησιμοποιείται για την ανάκληση καθορισμένου εγγράφου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συνήθως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δεύτερο τμήμα του URL αναφέρεται σε έναν καθορισμένο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υπολογιστή στον οποίο βρίσκεται το έγγραφο που θα αναζητήσει 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2AE592-02E9-79B1-A9A6-1A894C3AFC8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5512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ED621-D437-5291-750F-6B2DA790E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1614A-7F9E-3B08-56A8-344255C7238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1A61C8-7713-78FE-FD71-64ECC16BC98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8485F3-4D00-5682-E516-9D02390C1E7F}"/>
              </a:ext>
            </a:extLst>
          </p:cNvPr>
          <p:cNvSpPr txBox="1"/>
          <p:nvPr/>
        </p:nvSpPr>
        <p:spPr>
          <a:xfrm>
            <a:off x="540086" y="1601646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τρίτο τμήμα του URL αντιστοιχεί στο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του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υπολογιστή που περιέχει ένα καθορισμένο Web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ή πολλαπλά Web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sites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τοποθετείται αμέσως μετά την πρώτη μονή κάθετη γραμμή του URL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υποκατάλογος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του σκληρού δίσκου που φιλοξενεί το Web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πιθανώς και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υποκατάλογοι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τελευταίο τμήμα του URL είναι το όνομα αρχείου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μια διεύθυνση δεν έχει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εννοείται ότι το όνομα index.html περιλαμβάνει την σελίδα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πουέχει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ζητηθεί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παραδίδει εξ' ορισμού ο Web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δεν παρουσιάζεται άλλο όνομα αρχείου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index.htm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0E29A6-76B8-95A9-24F9-F8280BD5FE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5491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7DB83-BEF7-96D3-D2F5-C509FD5BB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7A89A-3D98-6B91-BB65-19C8D7D679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Πλευρά του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E0FB743-A9C6-2A04-527D-249E555E541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87B6B0-3658-2F2A-96FF-929810254587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Ιστός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παγκόσμια συλλογή εγγράφων με τη μορφή σελίδων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παραπομπές / δείκτες προς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άλλες σελίδες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hypertext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Συρμοί κειμένου  παραπομπές προς άλλες σελίδας 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hyper-links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απεικονίζονται με έντονο τρόπο:	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υπογράμμιση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συγκεκριμένο χρώμα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με τα δύο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6C8E3C-15EC-B892-70DB-D20F83FEED7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5758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9BF12-9912-902D-EDAE-495F643AC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A93B6-6CAF-6A71-FEB5-7ED64C8068B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Πρόδρομος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4D43D49-84BC-693E-5A97-32D6BD184D2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4C049-8E8A-40A1-FFE8-A32173460474}"/>
              </a:ext>
            </a:extLst>
          </p:cNvPr>
          <p:cNvSpPr txBox="1"/>
          <p:nvPr/>
        </p:nvSpPr>
        <p:spPr>
          <a:xfrm>
            <a:off x="472710" y="1620895"/>
            <a:ext cx="10168128" cy="26776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Mosaic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διεπαφή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 γραφικά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Andreessen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Andreessen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Netscape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Communications Corp. ανάπτυξη λογισμικού πελατών, εξυπηρετητών και εφαρμογών για τον Ιστό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Netscape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ήταν το δεύτερο πιο δημοφιλές πρόγραμμα που αναπτύχθηκε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AE9875-DEA7-BDF6-CB31-130084CDDC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94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EED58-BD75-B3F4-D21E-7D49D1C60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E3497-67B6-15FE-A038-556C0E2EA1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8AF7527-EEF3-5449-8F4A-91DCA06C191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35B3A5-5591-5FCC-FE33-ADB1FB7D59FD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κετοί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φυλλομετρητές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διεκδικούν ένα ισάξιο μερίδιο από την πίτα. Κάποιο από τους πιο δημοφιλείς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φυλλομετρητές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είναι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Chrome</a:t>
            </a: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Safari</a:t>
            </a: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Internet Explorer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Mozilla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Firefo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Opera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Μαζί αυτοί αποτελούν περισσότερο από το 90% της χρήσης των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φυλλομετρητών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σήμερα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80F49E-FC01-198B-192B-578B0C84F44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9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643AA-6BDE-F856-55D7-0C3A1B6C7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83E46-E35A-A4CB-97D5-225608D6FA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1.0 – Ο στατικός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DF628EC-9B77-10D0-EECE-D934D2DED1B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25674B-F37D-0B52-506C-B47E9F20F836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Δίκτυο πριν 1999 "Μόνο για ανάγνωση"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μέσος ρόλος χρήστη --&lt; ανάγνωση πληροφοριών που του υποβλήθηκαν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ιστού 1.0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εκατομμύρια στατικών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ιστότοπων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διέφεραν κατά τη διάρκεια της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boom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-com (η οποία τελικά οδήγησε στη φούσκα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dotcom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Καμία ενεργός επικοινωνία / ροή πληροφοριών από καταναλωτή στον παραγωγό (πληροφοριών)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Αρχικός ιστός αναζήτηση και ανάγνωση πληροφοριών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ελάχιστή δυνατότητα αλληλεπίδρασης με χρήστη ή συμβολής στην ανάπτυξη του περιεχομένου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A80BD8-ABEE-41A4-E6EF-B696E188586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13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F9C9D-4C26-3532-D833-7BDD0E7B6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ED02B-3FF7-D01C-C4A6-4430121158B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E797757-8C10-9B15-2C92-874021F5E88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72B982-097C-E52B-0A39-60B225EA4D60}"/>
              </a:ext>
            </a:extLst>
          </p:cNvPr>
          <p:cNvSpPr txBox="1"/>
          <p:nvPr/>
        </p:nvSpPr>
        <p:spPr>
          <a:xfrm>
            <a:off x="472710" y="1620895"/>
            <a:ext cx="10168128" cy="26776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Ανταγωνισμός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δημιουργία σειράς ιδιόκτητων στοιχείων (που έχουν αποδειχτεί πλέον όλοι), όπως για τις HTML (HTML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tags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DHTML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Dynamic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HTML), XML, HTML5, αλλά και για τη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Cascading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Sheets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μορφοποίηση των σελίδων.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οδήγησε σε ταχεία πρόοδο του μέσου γενικά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7FBC7C-4E70-BE8D-82AD-99913400351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D044D4-BFB8-6E2F-30CC-AC7CB9403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568" y="4365555"/>
            <a:ext cx="6468378" cy="23559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607A162-5081-2F00-C74B-CFFFCA64BF8A}"/>
              </a:ext>
            </a:extLst>
          </p:cNvPr>
          <p:cNvSpPr txBox="1"/>
          <p:nvPr/>
        </p:nvSpPr>
        <p:spPr>
          <a:xfrm>
            <a:off x="8141047" y="5497864"/>
            <a:ext cx="3542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Δημοτικότητα </a:t>
            </a:r>
            <a:r>
              <a:rPr lang="en-US" dirty="0"/>
              <a:t>browser (2017)</a:t>
            </a:r>
          </a:p>
        </p:txBody>
      </p:sp>
    </p:spTree>
    <p:extLst>
      <p:ext uri="{BB962C8B-B14F-4D97-AF65-F5344CB8AC3E}">
        <p14:creationId xmlns:p14="http://schemas.microsoft.com/office/powerpoint/2010/main" val="31576466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79B49-BED2-FA4E-26AE-46BB32500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8EAB-7EA6-60F4-1441-3CBA3E05BB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Ανάπτυξη Ιστοσελίδων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30234DB-CD9D-6A01-F874-17BACE6924A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0AE59B-76F5-52AE-271A-A20833BB81F5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Βασική πρόκληση στο σχεδιασμό και ανάπτυξη ιστοσελίδας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διαχείριση ιδιαιτεροτήτων κάθε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κάθε πλατφόρμα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Καθένα υποστηρίζει και υλοποιεί με τον δικό του τρόπο τις εντολές των HTML, XML, PHP και τα διάφορα σενάρια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και δυνατότητες πληθαίνουν με κάθε νέα έκδοση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σημαίνει απαραίτητα ότι παλιότερες εκδόσεις θα εκλείψουν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περισσότεροι σχεδιαστές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δεν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δουλεύουν με τις πιο νέες εκδόσεις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απλά ενημερωμένοι για νέες εκδόσεις και επιπρόσθετες δυνατότητες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D1131A-894B-6B1B-1215-FA1927D18C2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2758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25BC-7928-9073-3F44-39684A493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04EE3-FBEC-D87B-B47E-C2C68FD9DF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Ανάπτυξη Ιστοσελίδων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BFE85D5-C86F-A9FE-3178-ED62B4B2D0D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D2B3DF-B99F-3666-E823-2DE9D0A020DB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Ποιοι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φυλλομετρητές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χρησιμοποιούνται περισσότερο ??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ποιες από τις τεχνολογίες υιοθετήσουμε και που να τραβήξουμε τη γραμμή στο θέμα της συμβατότητας με προηγούμενες εκδόσεις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Πχ. λογισμικό παρακολούθησης αναλύει και ταξινομεί επισκέψεις σύμφωνα με τον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κάνει την αίτηση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 20% επισκεπτών χρησιμοποιεί την έκδοση 5.0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καλό να χρησιμοποιηθεί κάποιο είδος σχεδίασης / τεχνολογία που υποστηρίζεται μόνο στις νέες εκδόσεις.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2BB76D-19CC-A5AD-A0F9-B02B2DAB72A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28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120A4-DC35-40F1-4E37-1D9CE7ECA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8D963-707E-21F8-02C4-E34928E77D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3B047C-B9A6-0DFA-5ABA-5BA93D18209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5CF171-750A-84BF-51A8-3C2282768066}"/>
              </a:ext>
            </a:extLst>
          </p:cNvPr>
          <p:cNvSpPr txBox="1"/>
          <p:nvPr/>
        </p:nvSpPr>
        <p:spPr>
          <a:xfrm>
            <a:off x="722968" y="1883884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βασικό λογισμικό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να βρούμε, να λάβουμε, να δούμε και να αποστείλουμε πληροφορίες μέσω του Διαδικτύου: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Στείλουμε και να λάβουμε μηνύματα ηλεκτρονικού ταχυδρομείου παγκόσμια σχεδόν ακαριαία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Διαβάσουμε μηνύματα από ομάδες ειδήσεων ή από μέρη διακίνησης ιδεών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όσβαση σε συλλογή πληροφοριών κειμένου, γραφικών και αλληλεπιδραστικής πληροφορίας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Να δούμε και να ακούσουμε οπτικοακουστικό υλικό στο Διαδίκτυο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128B6E-5036-0B0B-1E77-765EAB54C5E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344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E8256-BEED-3DFE-372A-A9BDB7156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0BDC-A4DB-5733-C582-D9A0FECD9A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F628359-EE15-716C-4C20-38E6BA92E83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9D99DA-B699-3D70-808C-28E9DF5F7DC1}"/>
              </a:ext>
            </a:extLst>
          </p:cNvPr>
          <p:cNvSpPr txBox="1"/>
          <p:nvPr/>
        </p:nvSpPr>
        <p:spPr>
          <a:xfrm>
            <a:off x="722968" y="198013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Προσκομίζει τη ζητούμενη σελίδα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ερμηνεύει κείμενο και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εντολές μορφοποίησης που περιέχονται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απεικονίζει κατάλληλα σελίδα στην οθόνη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ιστοσελίδες μπορούν να περιέχουν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-κείμενο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εικονίδια / σχέδια / χάρτες /φωτογραφίες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Καθένα απ’ αυτά μπορεί να συνδεθεί με μία άλλη σελίδα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υποχρεώνει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προσκομίσει την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σελίδα στην οποία γίνεται η παραπομπή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 απεικονίσει, όπως ακριβώς και η επιλογή ενός κείμενο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A6E0C3-625B-A262-4FD2-AC365293B21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537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0FCB7-3638-F79A-9C73-C0C56AD8F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F2D6D-691F-DB11-4DA2-3268EA52F3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74F378A-B9C0-23EB-ABD9-0E6B643E752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2E3987-5426-51E5-C0AB-367B09ACCC38}"/>
              </a:ext>
            </a:extLst>
          </p:cNvPr>
          <p:cNvSpPr txBox="1"/>
          <p:nvPr/>
        </p:nvSpPr>
        <p:spPr>
          <a:xfrm>
            <a:off x="722968" y="1980137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Έχουν όλες οι σελίδες τα ίδια μέσα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απεικονίζονται με καθιερωμένο τρόπο?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8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ΌΧΙ</a:t>
            </a:r>
          </a:p>
          <a:p>
            <a:pPr marL="3943350" lvl="8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περιέχουν κομμάτια ήχου, βιντεοκλίπ ή και τα δύο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Συνυπάρχουν σελίδες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-κειμένου με άλλα μέσα, τότε λέμε ότι έχουμε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-μέσα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hypermedia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Κάποιοι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φυλλομετρητές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μπορούν να απεικονίσουν όλα τα είδη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-μέσων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Άλλοι κοιτούν στο αρχείο διάρθρωσης για να δουν με ποιόν τρόπο θα χειρισθούν τα λαμβανόμενα δεδομένα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D15708-4CCB-6EFD-AF7C-B7999EE970C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226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6DD99-3007-5C46-85A5-3D5C7FAFF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EBE8B-6713-CAF2-452B-187A9C701E3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71B371A-EBA7-D2DC-C677-43551C7F076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A820B4-3527-5ED8-08F3-8DF4B0013855}"/>
              </a:ext>
            </a:extLst>
          </p:cNvPr>
          <p:cNvSpPr txBox="1"/>
          <p:nvPr/>
        </p:nvSpPr>
        <p:spPr>
          <a:xfrm>
            <a:off x="722968" y="1980137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Αρχείο διάρθρωσης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όνομα προγράμματος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εξωτερικός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απεικονιστής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βοηθητική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helper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Τρέχει με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αφιχθείσα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σελίδα ως είσοδο. Αν δεν έχει οριστεί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απεικονιστής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ζητά από τον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χρήστη να διαλέξει έναν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 πάλι δεν υπάρχει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απεικονιστής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ο χρήστης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browser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να σώσει την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αφιχθείσα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σελίδα σε κάποιο αρχείο στο δίσκο ή να την απορρίψει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Αναλύει τον κώδικα της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καθώς και γλώσσες σεναρίων όπως η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η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VBScript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εφαρμογές, όπως τα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applets,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τρέχουν στην πλευρά του πελάτη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CF6811-5EC2-47F9-138F-18689FAB59F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930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19ABD-A1B9-A6CF-102C-B027AAF90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C594-2231-36F2-05B6-5D73D49D14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08E936-670A-790E-20C4-3033F9DE32D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CCE037-FFB1-0B53-20AA-E00711676526}"/>
              </a:ext>
            </a:extLst>
          </p:cNvPr>
          <p:cNvSpPr txBox="1"/>
          <p:nvPr/>
        </p:nvSpPr>
        <p:spPr>
          <a:xfrm>
            <a:off x="771095" y="2025908"/>
            <a:ext cx="10168128" cy="48320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κύρια οθόνη των πιο γνωστών </a:t>
            </a:r>
            <a:r>
              <a:rPr lang="el-GR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φυλλομετρητών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περιλαμβάνει: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Μπάρα τίτλου παραθύρου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Τίτλος / URL τρέχοντος υπερκειμένου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Κύριο μενού επιλογών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Ενεργοποίηση επιλογών του </a:t>
            </a:r>
            <a:r>
              <a:rPr lang="el-GR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Εργαλειοθήκη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Ενεργοποίηση σημαντικότερων λειτουργιών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broswer</a:t>
            </a: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Πεδίο θέσης (</a:t>
            </a:r>
            <a:r>
              <a:rPr lang="el-GR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URL τρέχουσας σελίδας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ορισμός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UR σελίδας στην οποία θέλει να μεταβεί κανείς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Περιοχή ιστοσελίδας: τρέχουσα ιστοσελίδα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Περιοχή μηνυμάτων κατάστασης: Κείμενο περιγραφής ιστοσελίδας/ κατάσταση μεταφοράς ιστοσελίδας από εξυπηρετητή στον τοπικό Η/Υ.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4A0BB6-4F48-D94C-D49E-C6AE5C4D2C5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773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CB8EA-2B0B-F1D5-8247-220A868AA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22B13-24F1-87B1-2645-011F1CF7480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57F672F-7A0F-1D49-12DD-AF13EE8C954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9A006C-0064-ABB6-94F2-26CAE8801C7C}"/>
              </a:ext>
            </a:extLst>
          </p:cNvPr>
          <p:cNvSpPr txBox="1"/>
          <p:nvPr/>
        </p:nvSpPr>
        <p:spPr>
          <a:xfrm>
            <a:off x="722968" y="1980137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ολυάριθμα κουμπιά και δυνατότητες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ευκολότερη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πλοήγηση στον Ιστό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Κουμπί επιστροφής στην προηγούμενη σελίδα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Κουμπί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προώθησης στην επόμενη σελίδα,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μόνο όταν ο χρήστης έχει επιστρέψει απ’ αυτήν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ένα κουμπί για την απ’ ευθείας μετάβαση στην οικεία σελίδα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homepage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κουμπί σελιδοδείκτη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bookmark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σε μια δοθείσα σελίδα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έλεγχο και τη ρύθμιση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ποικίλλουν ανάλογα με τον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94FA99-D547-263F-AD74-FB68C8DDE44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1734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C2B6C-CE0F-B349-3619-D4CA0362B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4A8DA-F6A2-1726-AF6A-B514F83EF2A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D09E832-1F08-BC80-A315-63D1D72BB4A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75FDFE-3706-A282-ED89-743C2DB4AB5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DFE77B1-27A1-9C6C-2E75-0DBCF212A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692364"/>
              </p:ext>
            </p:extLst>
          </p:nvPr>
        </p:nvGraphicFramePr>
        <p:xfrm>
          <a:off x="2638102" y="2183168"/>
          <a:ext cx="5268250" cy="453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7106900" imgH="12820650" progId="Word.Picture.8">
                  <p:embed/>
                </p:oleObj>
              </mc:Choice>
              <mc:Fallback>
                <p:oleObj r:id="rId3" imgW="17106900" imgH="12820650" progId="Word.Picture.8">
                  <p:embed/>
                  <p:pic>
                    <p:nvPicPr>
                      <p:cNvPr id="112644" name="Object 2">
                        <a:extLst>
                          <a:ext uri="{FF2B5EF4-FFF2-40B4-BE49-F238E27FC236}">
                            <a16:creationId xmlns:a16="http://schemas.microsoft.com/office/drawing/2014/main" id="{153711C4-76BF-450E-95B2-74E910B38F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102" y="2183168"/>
                        <a:ext cx="5268250" cy="4538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860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B695B-2606-01CF-324D-67AACCB1E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DB14-4F0E-7C5F-3CE3-1EBA9D3D63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1.0 – Ο στατικός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CF1500F-18E8-4E72-1139-95DD1770B63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BD2497-F65A-6B3D-0784-6759E1F47296}"/>
              </a:ext>
            </a:extLst>
          </p:cNvPr>
          <p:cNvSpPr txBox="1"/>
          <p:nvPr/>
        </p:nvSpPr>
        <p:spPr>
          <a:xfrm>
            <a:off x="472710" y="162089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Πρώτες εφαρμογές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ιστ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ότοποι ηλεκτρονικού εμπορίου 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Στόχος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παρουσίαση προϊόντων σε δυνητικούς πελάτες (πχ κατάλογος / φυλλάδιο)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Μέσω μόνο μιας ιστοσελίδας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παρο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χή μεθόδου αγοράς προϊόντων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αγοράς οπουδήποτε στον κόσμο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E890D5-25BF-6773-5126-839124293FA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41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51177-C040-A6BA-B3B2-D8FAD7451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F6E1-8698-81B2-F66B-C003479137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Λειτουργίες μπάρας εργαλείων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04DE7E0-EB49-BECD-0951-7DEBA3A5EA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41917E-D24B-0C3A-6B81-BDE1BAE5FD3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8A3E84-67F6-7247-74D8-D168AB20D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68432"/>
              </p:ext>
            </p:extLst>
          </p:nvPr>
        </p:nvGraphicFramePr>
        <p:xfrm>
          <a:off x="1251818" y="2142605"/>
          <a:ext cx="8979837" cy="4495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5605">
                  <a:extLst>
                    <a:ext uri="{9D8B030D-6E8A-4147-A177-3AD203B41FA5}">
                      <a16:colId xmlns:a16="http://schemas.microsoft.com/office/drawing/2014/main" val="1429235136"/>
                    </a:ext>
                  </a:extLst>
                </a:gridCol>
                <a:gridCol w="4164232">
                  <a:extLst>
                    <a:ext uri="{9D8B030D-6E8A-4147-A177-3AD203B41FA5}">
                      <a16:colId xmlns:a16="http://schemas.microsoft.com/office/drawing/2014/main" val="310320202"/>
                    </a:ext>
                  </a:extLst>
                </a:gridCol>
              </a:tblGrid>
              <a:tr h="313704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Όνομα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Λειτουργία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039334"/>
                  </a:ext>
                </a:extLst>
              </a:tr>
              <a:tr h="343351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Πίσω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Επιστροφή στην προηγούμενη ιστοσελίδα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449833"/>
                  </a:ext>
                </a:extLst>
              </a:tr>
              <a:tr h="490502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Εμπρός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(Forward)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Ανάκτηση επόμενης ιστοσελίδας όταν υπάρχει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329296"/>
                  </a:ext>
                </a:extLst>
              </a:tr>
              <a:tr h="490502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Αρχική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Ανάκτηση ιστοσελίδας που ορίστηκε ως αρχική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528768"/>
                  </a:ext>
                </a:extLst>
              </a:tr>
              <a:tr h="343351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Επαναφόρτωση</a:t>
                      </a:r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reload)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Επανάκτηση τρέχουσας σελίδας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651457"/>
                  </a:ext>
                </a:extLst>
              </a:tr>
              <a:tr h="541853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Διακοπή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Διακοπή φόρτωσης ιστοσελίδας, από</a:t>
                      </a:r>
                    </a:p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απομακρυσμένο εξυπηρετητή στον τοπικό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H/Y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411749"/>
                  </a:ext>
                </a:extLst>
              </a:tr>
              <a:tr h="637653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Εκτύπωση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(Print)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Εκτύπωση της τρέχουσας ιστοσελίδας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669747"/>
                  </a:ext>
                </a:extLst>
              </a:tr>
              <a:tr h="637653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Αναζήτηση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Ενεργοποιεί διαδικασία αναζήτησης στον Ιστό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45422"/>
                  </a:ext>
                </a:extLst>
              </a:tr>
              <a:tr h="637653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Σελιδοδείκτης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Bookmark)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Διαδικασία οργάνωσης και χρήσης διαδικτυακών διευθύνσεων (URL)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272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4950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6B151-71E8-03B1-AF3B-3200EB415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F5E08-011A-B11F-EF14-13F50E1142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Ρύθμιση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4F57D72-7896-5797-FB4D-72D70A5E9B5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FF469D-51E3-D5D7-9C86-D110E47F91A2}"/>
              </a:ext>
            </a:extLst>
          </p:cNvPr>
          <p:cNvSpPr txBox="1"/>
          <p:nvPr/>
        </p:nvSpPr>
        <p:spPr>
          <a:xfrm>
            <a:off x="722968" y="198013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Ρυθμίσεις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Εργαλεία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Tools) 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Internet (Internet Options)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Καρτέλα Γενικά (General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συμπληρώνοντας το πεδίο Διεύθυνση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ορισμός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αρχικής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Αριθμό ημερών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διατήρηση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των ιστοσελίδων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πεδίο Αριθμός ημερών για διατήρηση σελίδων στο ιστορικό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χρώματος, φόντο , οι σύνδεσμοι που έχουμε αλλά και αυτοί που δεν έχουμε επισκεφτεί και να αλλάξουμε τη γραμματοσειρά,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D5974D-F5D7-0C6F-A146-FB58DDD0B2F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4733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E186F-8490-2C74-231F-9853041BD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52E9D-2FE6-163F-782D-2B030E475FA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Πλευρά εξυπηρετητή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84D5D2D-D78D-E388-5DF2-A4BF3812705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2D115-4D59-2F90-5AFB-FB4CD3624385}"/>
              </a:ext>
            </a:extLst>
          </p:cNvPr>
          <p:cNvSpPr txBox="1"/>
          <p:nvPr/>
        </p:nvSpPr>
        <p:spPr>
          <a:xfrm>
            <a:off x="443834" y="1592019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υπολογιστής με λογισμικό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να απαντά σε αιτήσεις για έγγραφα και άλλα δεδομένα από τους πελάτες – χρήστες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/ συναρτήσεις στην πλευρά του εξυπηρετητή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σ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 απομακρυσμένη μηχανή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Εξυπηρετητές Ιστού 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αιτήματα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φυλλομετρητών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ανακτούν αρχείο (ή εκτελούν σενάριο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έγγραφο / αποτελέσματα σεναρίου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Φυλλομετρητές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και εξυπηρετητές επικοινωνούν διαμέσου του HTTP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0E7D4F-4DE5-655D-429F-35165B9ACD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4959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B8D85-B082-5905-39C0-F5A54DC4B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CCB3A-2AC0-3286-21C0-811DB15EDA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Πλευρά εξυπηρετητή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A5A7091-8C97-16BB-3609-DA566FC2071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CF51F7-5622-CF22-11BB-EB40133AF8F7}"/>
              </a:ext>
            </a:extLst>
          </p:cNvPr>
          <p:cNvSpPr txBox="1"/>
          <p:nvPr/>
        </p:nvSpPr>
        <p:spPr>
          <a:xfrm>
            <a:off x="473017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Θεμελιώδης αρχή στη λειτουργία του 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αρχεία έχουν αναφορές σε άλλα αρχεία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επιλογή τους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αιτήσεις μεταφοράς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Κάθε εξυπηρετητής Ιστού περιέχει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αρχεία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τύπου HTML και άλλα αρχεία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για αναμονή και επεξεργασία αιτήσεων HTTP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δαίμονας HTTP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Αίτηση αρχείου: (α) ανοίγοντας (γράφοντας URL)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(β)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σύνδεσμο υπερκειμένου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=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αίτηση HTTP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στη διεύθυνση IP που υποδηλώνεται στο URL 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Δαίμονας HTTP (μηχανή προορισμού) 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λαμβάνει αίτημα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ζητούμενο αρχείο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επικεφαλίδα ανταπόκρισης 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	παρέχει πληροφορία για το αρχείο όπως τον τύπο του μέσου 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366EF5-B26A-6B77-D8B4-FAE19BFCEF5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682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CD752-E60A-343D-6C4E-21B459B8B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E4E1E-6C18-972F-3DA7-6A355B0CA2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Πλευρά εξυπηρετητή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6F4B65E-F4FD-8BD6-5E02-A6A906C162C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4E970E-DB05-F7BF-3A67-2FD25D2E1375}"/>
              </a:ext>
            </a:extLst>
          </p:cNvPr>
          <p:cNvSpPr txBox="1"/>
          <p:nvPr/>
        </p:nvSpPr>
        <p:spPr>
          <a:xfrm>
            <a:off x="473017" y="1964353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=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αίτηση HTTP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στη διεύθυνση IP που υποδηλώνεται στο URL 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Δαίμονας HTTP (μηχανή προορισμού) 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λαμβάνει αίτημα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ζητούμενο αρχείο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Εάν αρχείο περιέχει κώδικα HTML ή κάποια γλώσσα σεναρίου που τρέχει στον πελάτη, το στέλνει χωρίς να το επεξεργαστεί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περιέχει κάποιο CGI ή κώδικα PHP,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μεταγλωττίζει ή εκτελεί το σενάριο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επιστρέφει στο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τα αποτελέσματα (κώδικας HTML) 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3CAF25-7DFA-0AA9-AE44-374B145B02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7581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79A7B-6DFD-74A2-D9CA-31906A8A0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59F7-EA05-2448-DCB3-8FA92B1672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 directory)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5921FDE-1E28-54DD-75BB-D0F793279AA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37FCB5-4144-4A35-D1F2-5579025DD334}"/>
              </a:ext>
            </a:extLst>
          </p:cNvPr>
          <p:cNvSpPr txBox="1"/>
          <p:nvPr/>
        </p:nvSpPr>
        <p:spPr>
          <a:xfrm>
            <a:off x="617088" y="2154376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απαιτεί ένα έγγραφο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εξυπηρετητής το αναζητά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αρχικό κατάλογο εγγράφων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κατάλογος που έχει δημιουργηθεί και οριστεί ώστε να περιέχει όλα τα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έγγραφα που πρόκειται να μοιραστεί διαμέσου του Ιστού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Αρχικός κατάλογος δεν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εμφανίζεται απαραίτητα στο URL που δείχνει στο έγγραφο,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απαραίτητο να ξέρει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αρχικός κατάλογο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ανεβάζει τα αρχεία στον εξυπηρετητή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B11F2E-3324-CF6B-1C47-5330E4683B1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363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6757F-A887-7C39-E77B-919F4937F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EC8F7-0F9D-C47A-2E53-9A0F19A9F58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 directory)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8AA3051-2E09-6E50-ACF5-12A1CE5222E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EB878D-91D5-E9FA-8F4F-2BFEBBF97BC7}"/>
              </a:ext>
            </a:extLst>
          </p:cNvPr>
          <p:cNvSpPr txBox="1"/>
          <p:nvPr/>
        </p:nvSpPr>
        <p:spPr>
          <a:xfrm>
            <a:off x="578177" y="2154376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αρχικός κατάλογος στον εξυπηρετητή littlechair.com είναι: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/users/httpd/www/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ζητά: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http://www.littlechair.com/super/cool.html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εξυπηρετητή ανακτά (αόρατο στο χρήστη) 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/users/httpd/www/super/cool.html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1E028-8CCC-3F6F-48EC-25F5F642FF9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98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AAAF3-52FD-F954-75D8-0C896FAB5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558C5-BB59-CB28-654E-7098BB6E74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 files)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49299C7-02DD-BAE9-51AA-E820FE4FD60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A532FC-7C47-9A48-BE23-8193D8FE14B0}"/>
              </a:ext>
            </a:extLst>
          </p:cNvPr>
          <p:cNvSpPr txBox="1"/>
          <p:nvPr/>
        </p:nvSpPr>
        <p:spPr>
          <a:xfrm>
            <a:off x="578177" y="2154376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(/) στο τέλος ενός URL συμβολίζει ?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δείχνει σε έναν κατάλογο και όχι σε κάποιο αρχείο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Εξυπηρετητές εμφανίζουν περιεχόμενο καταλόγου που καθορίζει ένα URL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Εμφανίζουν ένα συγκεκριμένο αρχείο,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αρχείο δείκτη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αντί να εμφανίζουν μια λίστα καταλόγου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Αρχείο δείκτη γενικά index.html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λέγεται και welcome.html ή default.htm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ανάλογα τον εξυπηρετητή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59ADEB-37C6-49A7-20B4-B783DD745B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902E4-2BB8-E006-9B2C-35E161114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B882C-C22E-5195-14C2-2655F66889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 response header)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84AE57F-E147-FABB-80D4-DDB5EED7D77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4D8F2A-F926-003E-5D14-F3D5F9AAD2BC}"/>
              </a:ext>
            </a:extLst>
          </p:cNvPr>
          <p:cNvSpPr txBox="1"/>
          <p:nvPr/>
        </p:nvSpPr>
        <p:spPr>
          <a:xfrm>
            <a:off x="568450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Εξυπηρετητής βρίσκει αρχείο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αποστολή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απόκρισης HTTP (HTTP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headers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και τα περιεχόμενα αρχείου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παρέχουν πληροφορία για το αρχείο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τύπο του μέσου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ype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ή “MIME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εξυπηρετητής καθορίζει τη μορφή των αρχείων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κατάληξη του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Πχ. αρχείο με κατάληξη 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gif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αρχείο εικόνας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διαβάζει πληροφορία στην επικεφαλίδα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χειρισμός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αρχείου: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παρουσιάζοντάς / προβάλλοντάς στο παράθυρο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ανοίγοντας κατάλληλη εφαρμογή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49AC37-DAF6-A84A-71E5-88EEF3868A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220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1A336-5132-C18D-D08D-F557DA404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C6B1-35E3-16CD-919B-2EEAE1AD1B5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 response header)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8379FAE-B8B7-DBD5-DA1A-1FBFEFDB933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67B4E5-C221-1F31-5190-B410CAB01B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2E1876-9F27-56C9-0310-0BE505BD7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144" y="2075806"/>
            <a:ext cx="8775162" cy="464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93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D47B8-1B63-0D4C-4290-4D81C49EE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C5A0-6BA4-9CFC-BF88-5FACE0C9A6D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 – Ο συμμετέχων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E7B83CB-FB2A-1865-3E1B-F0C96E2ABE8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3548FB-B373-DE00-CAB7-925C15CA0E4D}"/>
              </a:ext>
            </a:extLst>
          </p:cNvPr>
          <p:cNvSpPr txBox="1"/>
          <p:nvPr/>
        </p:nvSpPr>
        <p:spPr>
          <a:xfrm>
            <a:off x="472710" y="162089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1999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Read-Write-Publish era  LiveJournal, Blogger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Χρήστης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αλληλεπιδρά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ενεργά και συνεισφέρει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αλληλεπιδρά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 άλλους χρήστες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Αξιοποιεί διαφορετικές πλατφόρμες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ιστολογίων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blogs)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Ικανοποιεί ζήτηση χρηστών για εμπλοκή με ό, τι πληροφορίες έχουν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9F6C8A-A329-3E06-422E-6ECB8A498B9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942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46049-35DB-0657-DA27-7CA6CE64F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5DD44-C697-07C9-B386-989A89E2E0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λειτουργίες εξυπηρετητών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(Σενάρια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CGI)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4319AA7-577E-F02A-6702-C2D3581C87E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3E9E22-E173-8056-5B64-574513FB28DE}"/>
              </a:ext>
            </a:extLst>
          </p:cNvPr>
          <p:cNvSpPr txBox="1"/>
          <p:nvPr/>
        </p:nvSpPr>
        <p:spPr>
          <a:xfrm>
            <a:off x="753275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CGI, αντί να δείξει προς αρχείο HTML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CGI (Common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Gateway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Interface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στον εξυπηρετητή να επικοινωνήσει με άλλα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προγράμματα (CGI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εξυπηρετητή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CGI μπορεί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γραμμένα σε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C,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C++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εκτελεστεί μια σειρά από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λει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τουργίες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συναρτήσεις, όπως αναζήτηση, χειρισμός εικόνων-χαρτών 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Αποθήκευση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σεναρίων CGI σε κοινό κατάλογο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cgi-bin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(CGI-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binaries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εύλολη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διαχείριση και ασφάλεια εξυπηρετητή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ζητά σενάριο CGI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εξυπηρετητής εκτελεί τη λειτουργία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επιστρέφει δυναμικό περιεχόμενο στο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φυλλομετρητή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109D1A-89AA-0754-91A3-923C6C4AEF9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654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527CB-1968-9744-251A-96A46AE79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59B52-F626-9803-B722-DB8B90C3A14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Τύποι Αρχείων στον Παγκόσμιο Ιστό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CDD8CFB-B94B-69EB-A6E5-5DC0550900E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5CCEEF-47E0-7243-B90C-746D62CC0EC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D76E2C-9EF3-A795-98A0-CBB3EE36F88F}"/>
              </a:ext>
            </a:extLst>
          </p:cNvPr>
          <p:cNvSpPr txBox="1"/>
          <p:nvPr/>
        </p:nvSpPr>
        <p:spPr>
          <a:xfrm>
            <a:off x="606747" y="1995145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διαφορετικές τεχνολογίες  ανάκτηση και πρόσβαση σε πληροφορία: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Στατικές σελίδες αρχεία στον εξυπηρετητή τα οποία δεν αλλάζουν μετά από τη συγγραφή τους  Αποστέλλονται όπως είναι στον πελάτη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Δυναμικές σελίδες ΌΧΙ έτοιμα στον εξυπηρετητή,  κάθε φορά που ένα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τα ζητάει αίτηση  εξυπηρετητής  ένα πρόγραμμα, έξοδο στέλνει στον πελάτη. Κάθε φορά τρέχει πρόγραμμα  κάθε αίτηση δεν λαμβάνει πάντα την ίδια απάντηση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Ενεργά αρχεία 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υπηρετητής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στέλνει απάντηση για αίτηση αντίγραφο προγράμματος  χρήστης τρέχει τοπικά στον Πρόγραμμα αλληλοεπιδρά με χρήστη και αλλάζει το τι εμφανίζεται συνεχώς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464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E1872-951F-3400-FA76-EAD2130BC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39F20-69E0-8D77-2380-A8A86F36FF8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Στατικές ιστοσελίδες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2331868-73CD-E63F-9768-AC58297DA9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B10264-4C5C-82E0-1644-06FF5AE087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8E885F-A43F-91D3-7305-0E65670C2CFA}"/>
              </a:ext>
            </a:extLst>
          </p:cNvPr>
          <p:cNvSpPr txBox="1"/>
          <p:nvPr/>
        </p:nvSpPr>
        <p:spPr>
          <a:xfrm>
            <a:off x="606747" y="1995145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Απλές, αξιόπιστες και γρήγορες στο φόρτωμα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Δημιουργούνται εύκολα, ακόμη και χωρίς μεγάλη εμπειρία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Περιεχόμενό μένει σταθερό  δεν αλλάζει αν δεν τροποποιηθεί το αρχείο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Εμφανίζονται ίδιες για όλους τους χρήστες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Αποθηκεύονται σε μορφή HTML και μεταφέρονται μέσω HTTP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Χρήσιμες για σταθερές πληροφορίες (π.χ. ιστορικά στοιχεία, περιγραφές επαφές)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σελίδα “Σχετικά με εμάς” χωρίς συχνές ενημερώσεις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47818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C9EE0-06AC-5B8B-F7E7-3359F80AE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96E03-FDAE-770E-03E3-DB23BF67C4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Δυναμικές ιστοσελίδες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59A864F-B30E-60C5-2CDC-2C6B0CC856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8ED192-5165-100C-3CF3-D94EAC7F044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7C377-9627-8FAE-633F-95ACFE12B1F9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Ιδανικές όταν η πληροφορία αλλάζει συχνά (π.χ. καιρός, τιμές μετοχών)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φορά που ζητείται η σελίδα, εκτελείται πρόγραμμα στον εξυπηρετητή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λαμβάνει τελικά μια σελίδα HTML, όπως και στις στατικές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Απαιτούν: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γρήγορο εξυπηρετητή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μεγαλύτερη εμπειρία προγραμματισμού (π.χ. CGI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PHP)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Πελάτης μπορεί να δει μικρή καθυστέρηση κατά τη φόρτωση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ιστοσελίδες ειδήσεων που ενημερώνονται αυτόματα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5705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BE40D-5369-4007-A686-4E470A8CA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1579-89E5-5ED8-EB10-04EE1883E00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Ενεργές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86A5553-67F6-F101-C945-212F2FC4D2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1D6C76-5D54-9DBC-5AC1-7DBE4855C98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4CCF68-3188-7890-9A07-CB769C786F5F}"/>
              </a:ext>
            </a:extLst>
          </p:cNvPr>
          <p:cNvSpPr txBox="1"/>
          <p:nvPr/>
        </p:nvSpPr>
        <p:spPr>
          <a:xfrm>
            <a:off x="606747" y="199514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Πρόγραμμα τρέχει στην πλευρά του πελάτη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Πληροφορία που αλλάζει άμεσα (π.χ. κινούμενη εικόνα, διαγράμματα)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χρειάζεται συνεχής επικοινωνία με εξυπηρετητή πολύπλοκες &amp; ακριβές  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θέμα ασφάλειας,  πρόγραμμα μεταφέρεται &amp; εκτελείται τοπικά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</a:t>
            </a:r>
            <a:r>
              <a:rPr lang="el-GR" sz="2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τεχνολογιών: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applets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(με πηγαία, δυαδική και εκτελέσιμη μορφή)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HTML5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animations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Εφαρμογές: γραφήματα, παιχνίδια, αλληλεπιδραστικά περιβάλλοντα μάθησης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601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8EAD6-8BB1-BB8C-31BF-E80DF7134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91CAB-358D-559F-1D52-9DB42E38E76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7"/>
            <a:ext cx="12159910" cy="3317130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Κεφάλαιο 3:Οργάνωση και Σχεδιασμός μιας Εφαρμογής Διαδικτύου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53003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419D1-2098-8CEE-3D86-EAC9D455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86C5E-3C04-6060-2E41-09E18409FE7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Εφαρμογές Διαδικτύου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111CFAF-338E-D7C8-8027-CA6F6D9448B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79254D-572B-BD0F-2215-C4C1C405196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D04E17-B48B-0DB4-338D-9A5AED2BE8D5}"/>
              </a:ext>
            </a:extLst>
          </p:cNvPr>
          <p:cNvSpPr txBox="1"/>
          <p:nvPr/>
        </p:nvSpPr>
        <p:spPr>
          <a:xfrm>
            <a:off x="548381" y="1964353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Χρήστες καθημερινά σε επαφή με πολλές εφαρμογές ιστοσελίδων: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Ιδρυμάτων / οργανισμών (πανεπιστήμια, κυβερνητικές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Πύλες (ταξιδιωτική οδηγοί, σελίδες αθλητισμού, τεχνολογίας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Προσωπικές ιστοσελίδες (βιογραφικά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Εταιρικές (πώληση και προώθηση προϊόντων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Σχεδιαστές δίνουν έμφαση:</a:t>
            </a: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Ευχρηστία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9789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627EF-1633-BDAC-1EA4-82F7A28DA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DB8C3-9627-3803-7202-0C6D1100A51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Εφαρμογές Διαδικτύου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29A2F8-11DC-4887-83DB-F6936B1B84C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C6C7EB-D328-B692-C864-4BA44EE2F03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E6D7F4-5D2C-CEC0-CE3B-028967F8DEF2}"/>
              </a:ext>
            </a:extLst>
          </p:cNvPr>
          <p:cNvSpPr txBox="1"/>
          <p:nvPr/>
        </p:nvSpPr>
        <p:spPr>
          <a:xfrm>
            <a:off x="606747" y="199514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 ιστοσελίδων  απαιτητική διαδικασία, απαιτεί: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Ανάγκες και απαιτήσεις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Οργάνωση δομής φακέλων  αποθήκευση αρχείων υπό κατασκευή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ιστοχώρου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(πχ. Αρχεία κειμένου , λογότυπα – φωτογραφίες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Συνεργασία με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φυλλομετρητές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(συμβατότητα)  απαίτηση / αρχή πετυχημένης εφαρμογής  σωστή εμφάνιση σε τουλάχιστον 3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27135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21024-3A2A-6E5D-A1F8-24728D8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0DE34-33C3-0B78-1490-98F633BC904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Εφαρμογές Διαδικτύου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119775-5CBF-7775-4E3A-102FC0F6AA2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A652EA-37F8-9A96-6CC1-389D01C7E42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/>
          </a:p>
        </p:txBody>
      </p:sp>
      <p:grpSp>
        <p:nvGrpSpPr>
          <p:cNvPr id="6" name="Group 75">
            <a:extLst>
              <a:ext uri="{FF2B5EF4-FFF2-40B4-BE49-F238E27FC236}">
                <a16:creationId xmlns:a16="http://schemas.microsoft.com/office/drawing/2014/main" id="{4AEBB95C-FD33-C838-0131-0CE56B95231E}"/>
              </a:ext>
            </a:extLst>
          </p:cNvPr>
          <p:cNvGrpSpPr>
            <a:grpSpLocks/>
          </p:cNvGrpSpPr>
          <p:nvPr/>
        </p:nvGrpSpPr>
        <p:grpSpPr bwMode="auto">
          <a:xfrm>
            <a:off x="1115568" y="2219327"/>
            <a:ext cx="8262938" cy="4502154"/>
            <a:chOff x="533400" y="1752600"/>
            <a:chExt cx="8263405" cy="4502182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4A7AD72E-9FE8-3CA5-D4CC-97CFC8662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6604" y="2133602"/>
              <a:ext cx="2646966" cy="341312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50D559DD-F143-9E29-AD40-67C32ECE3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276601"/>
              <a:ext cx="2296954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Αντικείμενο/Σκοπός</a:t>
              </a:r>
            </a:p>
          </p:txBody>
        </p:sp>
        <p:sp>
          <p:nvSpPr>
            <p:cNvPr id="9" name="Text Box 6">
              <a:extLst>
                <a:ext uri="{FF2B5EF4-FFF2-40B4-BE49-F238E27FC236}">
                  <a16:creationId xmlns:a16="http://schemas.microsoft.com/office/drawing/2014/main" id="{60C02008-AE12-6A0A-2EFF-A19814453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962401"/>
              <a:ext cx="2296954" cy="692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Σε ποιους απευθύνεται</a:t>
              </a:r>
            </a:p>
          </p:txBody>
        </p:sp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5CF04570-A1D6-E9A8-8B43-589DDB754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8104" y="2428876"/>
              <a:ext cx="2382774" cy="6826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600" dirty="0" err="1"/>
                <a:t>Διεπαφή</a:t>
              </a:r>
              <a:r>
                <a:rPr lang="el-GR" sz="1600" dirty="0"/>
                <a:t> Χρήστη</a:t>
              </a:r>
            </a:p>
            <a:p>
              <a:pPr algn="ctr"/>
              <a:r>
                <a:rPr lang="el-GR" sz="1600" dirty="0"/>
                <a:t>Εμφάνιση Περιεχομένου</a:t>
              </a: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739652BC-6B0C-CBB9-8FF0-CE7EC07BDF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8104" y="4572001"/>
              <a:ext cx="2340705" cy="609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600" dirty="0"/>
                <a:t>Τεχνικά Χαρακτηριστικά</a:t>
              </a: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id="{11C74D88-27E3-B7B3-C82A-824DA3F2B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1752600"/>
              <a:ext cx="2928958" cy="609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Ομοιογένεια</a:t>
              </a:r>
            </a:p>
            <a:p>
              <a:pPr algn="ctr"/>
              <a:r>
                <a:rPr lang="el-GR" sz="1400" dirty="0"/>
                <a:t> (χρώματα, φόρμες, επικεφαλίδες)</a:t>
              </a:r>
            </a:p>
          </p:txBody>
        </p:sp>
        <p:sp>
          <p:nvSpPr>
            <p:cNvPr id="13" name="Text Box 10">
              <a:extLst>
                <a:ext uri="{FF2B5EF4-FFF2-40B4-BE49-F238E27FC236}">
                  <a16:creationId xmlns:a16="http://schemas.microsoft.com/office/drawing/2014/main" id="{AA15C501-73BF-8C87-7A33-119ECA2957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2438400"/>
              <a:ext cx="2929405" cy="4619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Ευχρηστία</a:t>
              </a:r>
            </a:p>
          </p:txBody>
        </p:sp>
        <p:sp>
          <p:nvSpPr>
            <p:cNvPr id="14" name="Text Box 11">
              <a:extLst>
                <a:ext uri="{FF2B5EF4-FFF2-40B4-BE49-F238E27FC236}">
                  <a16:creationId xmlns:a16="http://schemas.microsoft.com/office/drawing/2014/main" id="{9F1B3FAD-A5C3-A3A1-40CD-A949344C7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7348" y="3429000"/>
              <a:ext cx="2927968" cy="4079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Νομικά/Ηθικά θέματα</a:t>
              </a:r>
              <a:r>
                <a:rPr lang="en-US" sz="1800" dirty="0"/>
                <a:t> </a:t>
              </a:r>
            </a:p>
          </p:txBody>
        </p:sp>
        <p:sp>
          <p:nvSpPr>
            <p:cNvPr id="15" name="Text Box 12">
              <a:extLst>
                <a:ext uri="{FF2B5EF4-FFF2-40B4-BE49-F238E27FC236}">
                  <a16:creationId xmlns:a16="http://schemas.microsoft.com/office/drawing/2014/main" id="{88628AB4-2315-B767-5396-A19CB798F2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7884" y="3929066"/>
              <a:ext cx="2928958" cy="3667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Θέματα Ασφάλειας</a:t>
              </a: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B4AD7C32-953C-B2ED-B216-E650E022F9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6953" y="4431501"/>
              <a:ext cx="2929405" cy="8810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dirty="0" err="1"/>
                <a:t>Μεταφερσιμότητα</a:t>
              </a:r>
              <a:r>
                <a:rPr lang="el-GR" dirty="0"/>
                <a:t>, Συμβατότητα, </a:t>
              </a:r>
              <a:r>
                <a:rPr lang="el-GR" dirty="0" err="1"/>
                <a:t>Διαλειτουργικότητα</a:t>
              </a:r>
              <a:endParaRPr lang="en-US" dirty="0"/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E904C702-22D7-42F3-5D72-78235F67D4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8768" y="2571751"/>
              <a:ext cx="232220" cy="9064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9CDE8D19-F10A-5448-C9EE-2B459AC74F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8769" y="3478212"/>
              <a:ext cx="304472" cy="12366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55C2C92B-F745-CB0B-D735-776A4594AA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8769" y="3786189"/>
              <a:ext cx="304472" cy="5460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5F488380-8154-F6F9-3E31-7FD76EC47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8768" y="4332288"/>
              <a:ext cx="304472" cy="7397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21" name="Text Box 7">
              <a:extLst>
                <a:ext uri="{FF2B5EF4-FFF2-40B4-BE49-F238E27FC236}">
                  <a16:creationId xmlns:a16="http://schemas.microsoft.com/office/drawing/2014/main" id="{11175694-7BE1-CB43-92F8-103D71172A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40" y="3460755"/>
              <a:ext cx="2340705" cy="5778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600" dirty="0"/>
                <a:t>Διαχείριση Περιεχομένου</a:t>
              </a:r>
            </a:p>
          </p:txBody>
        </p:sp>
        <p:sp>
          <p:nvSpPr>
            <p:cNvPr id="22" name="Line 17">
              <a:extLst>
                <a:ext uri="{FF2B5EF4-FFF2-40B4-BE49-F238E27FC236}">
                  <a16:creationId xmlns:a16="http://schemas.microsoft.com/office/drawing/2014/main" id="{926FE41D-30A9-D388-8BAD-489A2DB551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7489" y="2786058"/>
              <a:ext cx="285752" cy="15001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23" name="Text Box 13">
              <a:extLst>
                <a:ext uri="{FF2B5EF4-FFF2-40B4-BE49-F238E27FC236}">
                  <a16:creationId xmlns:a16="http://schemas.microsoft.com/office/drawing/2014/main" id="{4AE0A033-E9DA-BDC5-B372-5B03FD0BCB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7884" y="5372114"/>
              <a:ext cx="2928958" cy="8826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l-GR" sz="1800" dirty="0"/>
                <a:t>Ολοκλήρωση με εσωτερικές εφαρμογές και εξωτερικά πληροφοριακά συστήματα</a:t>
              </a:r>
              <a:endParaRPr lang="el-GR" sz="1600" dirty="0"/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46387560-488D-6A26-D71D-6D0126F6D0ED}"/>
                </a:ext>
              </a:extLst>
            </p:cNvPr>
            <p:cNvCxnSpPr>
              <a:stCxn id="17" idx="0"/>
              <a:endCxn id="21" idx="1"/>
            </p:cNvCxnSpPr>
            <p:nvPr/>
          </p:nvCxnSpPr>
          <p:spPr>
            <a:xfrm rot="16200000" flipH="1">
              <a:off x="2855257" y="3461547"/>
              <a:ext cx="271464" cy="304817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422F2BD-815A-DC7B-98A1-3C513A8677F8}"/>
                </a:ext>
              </a:extLst>
            </p:cNvPr>
            <p:cNvCxnSpPr>
              <a:cxnSpLocks/>
              <a:stCxn id="11" idx="3"/>
              <a:endCxn id="16" idx="1"/>
            </p:cNvCxnSpPr>
            <p:nvPr/>
          </p:nvCxnSpPr>
          <p:spPr>
            <a:xfrm flipV="1">
              <a:off x="5458809" y="4872037"/>
              <a:ext cx="408144" cy="476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B890230-6FB6-8EE9-8606-D8ACCAAAC0CE}"/>
                </a:ext>
              </a:extLst>
            </p:cNvPr>
            <p:cNvCxnSpPr>
              <a:cxnSpLocks/>
              <a:stCxn id="11" idx="3"/>
              <a:endCxn id="23" idx="1"/>
            </p:cNvCxnSpPr>
            <p:nvPr/>
          </p:nvCxnSpPr>
          <p:spPr>
            <a:xfrm>
              <a:off x="5458809" y="4876800"/>
              <a:ext cx="399075" cy="93664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6B6AEBA-0AA2-C6A4-0F2B-6B30BA66D9F0}"/>
                </a:ext>
              </a:extLst>
            </p:cNvPr>
            <p:cNvCxnSpPr>
              <a:stCxn id="10" idx="3"/>
              <a:endCxn id="12" idx="1"/>
            </p:cNvCxnSpPr>
            <p:nvPr/>
          </p:nvCxnSpPr>
          <p:spPr>
            <a:xfrm flipV="1">
              <a:off x="5500969" y="2057402"/>
              <a:ext cx="366733" cy="71279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2B84576-DA69-1F54-0B2D-2EC7C162C952}"/>
                </a:ext>
              </a:extLst>
            </p:cNvPr>
            <p:cNvCxnSpPr>
              <a:stCxn id="10" idx="3"/>
              <a:endCxn id="13" idx="1"/>
            </p:cNvCxnSpPr>
            <p:nvPr/>
          </p:nvCxnSpPr>
          <p:spPr>
            <a:xfrm flipV="1">
              <a:off x="5500969" y="2668594"/>
              <a:ext cx="366733" cy="101601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51A7ED4-68B4-D6C9-8A66-A2D5CFADE385}"/>
                </a:ext>
              </a:extLst>
            </p:cNvPr>
            <p:cNvCxnSpPr>
              <a:stCxn id="21" idx="3"/>
              <a:endCxn id="14" idx="1"/>
            </p:cNvCxnSpPr>
            <p:nvPr/>
          </p:nvCxnSpPr>
          <p:spPr>
            <a:xfrm flipV="1">
              <a:off x="5483505" y="3632212"/>
              <a:ext cx="373084" cy="11747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CFF14B-2FD0-667B-599C-C3B3DA5C559C}"/>
                </a:ext>
              </a:extLst>
            </p:cNvPr>
            <p:cNvCxnSpPr>
              <a:stCxn id="21" idx="3"/>
              <a:endCxn id="15" idx="1"/>
            </p:cNvCxnSpPr>
            <p:nvPr/>
          </p:nvCxnSpPr>
          <p:spPr>
            <a:xfrm>
              <a:off x="5483505" y="3749687"/>
              <a:ext cx="374671" cy="36195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02364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B273E-CD97-60CC-E444-4D8AEE0D1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497A5-DAEB-635A-7F7A-E6AF65B89F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Σκοπός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2F28BEA-E5C8-D59E-08CE-707601C2104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2DD209-338B-10F0-A633-6B9F0C6E10C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2A261D-572B-AA41-EE36-A3481603F069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Ιστοσελίδα εταιρείας: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Υπηρεσίες που παρέχει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Αξιοπιστία / μέγεθος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Τρόπο επικοινωνίας – Δράση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Προσωπική ιστοσελίδα: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Βιογραφικό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Διαφήμιση υπηρεσιών (πχ γιατρός)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Τρόπο επικοινωνίας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92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AB7B5-C8E2-4488-11DF-1A5F96D44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BFABF-DFD8-0B55-A67E-E683BC4FE5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2.0 – Ο συμμετέχων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FC6CA53-1EE6-D402-E69B-D49BF495BD6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23A946-CB70-714D-EF2C-2E186809FB29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Νέες έννοιες όπως 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ιστολόγια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κοινωνικά μέσα δικτύωσης (Social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μεταφορά βίντεο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Video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Άλλες αξιοσημείωτες εξελίξεις στο Web 2.0 :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το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eZineArticles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Flickr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145958-2E7B-343A-9274-5F0FCB7E220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9829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83176-D038-15F1-3CE4-7FB5702C1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73F8-36F2-C26B-D008-495BA717795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Κοινό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6AFF6EE-8920-F407-03F3-61B2AD0D43B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158459-F88D-D7A9-C6B9-2927145CC9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4B8A45-63C7-D06B-9212-41A371B37D18}"/>
              </a:ext>
            </a:extLst>
          </p:cNvPr>
          <p:cNvSpPr txBox="1"/>
          <p:nvPr/>
        </p:nvSpPr>
        <p:spPr>
          <a:xfrm>
            <a:off x="606747" y="199514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Ιστοσελίδα εταιρείας: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Ενδιαφέροντα πελατών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Λιτή / επαγγελματική σχεδίαση ή πολλά γραφικά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Πελάτες είναι παιδιά / επαγγελματίες / ειδικοί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Προσωπική ιστοσελίδα: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Ίδια ενδιαφέροντα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Κατανοητή παροχή πληροφορίας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39611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EEF30-14FD-DD6E-5375-554075C0E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9C37-B71C-29A1-BE4A-FC6A52563D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662A3BA-0937-9F41-9A1B-74C6144B032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1A95E7-18F7-25B7-D70E-467558602B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BCA938-D1C8-3B6F-8753-A6060CB06E83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Ιστοσελίδα εταιρείας: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Προϊόντα / υπηρεσίες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Σχέση με πελάτες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Οργάνωση / διεύθυνση υποκαταστημάτων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Προσωπική ιστοσελίδα: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Κοινά ενδιαφέροντα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Πύλη προς άλλες ιστοσελίδες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είναι ειδικός  διαμοιρασμός γνώσης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7277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5242C-8EA4-2D2B-F333-3E98306DB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5E1D5-143E-D7A6-D52E-7F8A4CB2B1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FD16AF6-4928-E8EB-BFDE-AC33FE026DB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F1BCA4-9D34-F77A-4495-D9916679979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0BF86D-8B51-5CD7-9672-CE1432BE64B4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Ιστοσελίδα εταιρείας: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Προϊόντα / υπηρεσίες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Σχέση με πελάτες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Οργάνωση / διεύθυνση υποκαταστημάτων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Προσωπική ιστοσελίδα: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Κοινά ενδιαφέροντα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Πύλη προς άλλες ιστοσελίδες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είναι ειδικός  διαμοιρασμός γνώσης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5651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85479-8408-5476-E31A-193AAF673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8EFA9-2FA3-47E0-6767-121497245F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Ζητήματα εφαρμογής / υλοποίησης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5B0F79F-420A-117C-D799-62A1CF53784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6F7179-843E-C174-8EB4-8E3901A46E3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BB3D73-8BE0-3485-727E-1BF66E18F316}"/>
              </a:ext>
            </a:extLst>
          </p:cNvPr>
          <p:cNvSpPr txBox="1"/>
          <p:nvPr/>
        </p:nvSpPr>
        <p:spPr>
          <a:xfrm>
            <a:off x="606747" y="1995145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Μεταφερσιμότητα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λειτουργεί σε διαφορετικά μηχανήματα με διαφορετικό λειτουργικό σύστημα ή λογισμικό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Εάν απαιτείται πρόσθετο λογισμικό  εύκολη και αυτόματη εγκατάσταση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Συμβατότητα 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μπορεί να εμφανίζεται με ίδιο τρόπο σε όλους τους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φυλλομετρητές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Διαλειτουργικότητα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επικοινωνίας / ανταλλαγής δεδομένων με εξωτερικές εφαρμογές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Ολοκλήρωση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Integration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Με τα εσωτερικά πληροφοριακά συστήματα της εταιρείας/ του οργανισμού για τον οποίο αναπτύχθηκε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38141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41E69-80B9-834F-AA77-24BCA2263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561C-D34F-EDF2-64F2-0DB301B282B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Τεχνικά ζητήματα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5848ED9-6E91-1BAE-CF2E-44D1F224B1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146BA9-FE76-12C5-FB82-40A759E8C17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91A41-BAA7-30B6-E90D-C7FCA1628E29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Ανάλυση οθόνης: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Εξαρτάται από κατασκευαστή και ρυθμίσεις χρήστη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Εφαρμογή  να εμφανίζεται καλά στην χαμηλότερη ανάλυση (640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480)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Βάθος χρώματος: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από κάρτα γραφικών και ρυθμίσεις χρήστη 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Λιγότερα υποστηριζόμενα χρώματα  2</a:t>
            </a:r>
            <a:r>
              <a:rPr lang="el-GR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16  ελάχιστη σχεδίαση εφαρμογών  2</a:t>
            </a:r>
            <a:r>
              <a:rPr lang="el-GR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256  έλεγχος καλής παρουσίασης σε 16 χρώματα  μείωση χρωμάτων  μείωση μεγέθους αρχείων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7178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3DDF8-BFD6-CAB9-BA54-4A55AB0CE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1547F-9FAF-D45B-13D0-12654A4E69F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Τεχνικά ζητήματα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F76EEC5-DA14-E58C-9212-0C6460D32E4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CF25C6-C2ED-4E76-88EA-7BB0B81974C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95BFAA-74D5-DF7C-AEBD-787A3F484499}"/>
              </a:ext>
            </a:extLst>
          </p:cNvPr>
          <p:cNvSpPr txBox="1"/>
          <p:nvPr/>
        </p:nvSpPr>
        <p:spPr>
          <a:xfrm>
            <a:off x="606747" y="199514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εγγράφων: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Μεγαλύτερος όγκος δεδομένων  μεγαλύτερος χρόνος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καθορίζεται από: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κώδικα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ιστοσελίδας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bytes)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γραφικών ιστοσελίδας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bytes)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διαφόρων αρχείων, πχ. Ήχου, βίντεο κλπ.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bytes)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Διάταξη σελίδας: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Πάνω αριστερά ως κάτω δεξιά χωρίς όριο  δυτικός τρόπος ανάγνωσης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Μείωση ολίσθησης για σημείο ενδιαφέροντος  παρουσίαση στοιχείων στα πλαίσια / όρια οθόνης  ως 3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drop click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σημείο ενδιαφέροντος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73363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0B6D3-4E39-F5D8-C867-FE5931634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1BF27-0D35-DE2F-0B9C-DB27F3E6CD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Ζητήματα ασφαλείας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5378D7-4AE3-6F60-9604-03798FFDE59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2D4E02-C55E-79DA-25ED-38AAF0BF609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660C1B-DC26-B807-8DB6-47B4EBB804AE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Εμπιστευτικότητα  Προλαμβάνει διαρροή πληροφορίας  αν ευαίσθητα δεδομένα  κρίσιμη η αποτροπή αποκάλυψης σε μη εξουσιοδοτημένα άτομα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Ακεραιότητα  Προστασία πληροφορίας από τροποποίηση  σύνδεση με εμπιστευτικότητα  αποτροπή πρόσβασης σε μη εξουσιοδοτημένα άτομα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Διαθεσιμότητα  Προστασία από προσωρινή / μόνιμη παρακράτηση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Dos attacks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υπερφόρτωση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αδύνατη εξυπηρέτηση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Αυθεντικοποίηση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προσδιορίζει ξεκάθαρα τις οντότητες που εμπλέκονται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 αποποίηση  εξασφάλιση πως συμβαλλόμενα μέρη δοσοληψίας δεσμεύονται και κάνουν πίσω (οικονομικές συναλλαγές)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26441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B08EB-283A-1332-7C4A-149D26992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D514D-FFFE-6CD2-78EF-C0E3359EAF2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Νομικά – Ηθικά ζητήματα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B6180CF-82D2-0E12-17DA-2220216CF39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E2C2FA-4650-A0A3-437C-494AF4957F4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9BD0E2-3D5F-D932-449D-2B727D1F3DE4}"/>
              </a:ext>
            </a:extLst>
          </p:cNvPr>
          <p:cNvSpPr txBox="1"/>
          <p:nvPr/>
        </p:nvSpPr>
        <p:spPr>
          <a:xfrm>
            <a:off x="606747" y="199514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Τήρηση νομοθετικού περιεχομένου  πιθανώς πολλά και αντικρουόμενα νομικά πλαίσια με βάση γεωγραφική περιοχή 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  πολιτική / θρησκευτική λογοκρισία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Φορέα (παράνομο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πολυμεσικό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υλικό, εγκληματικές ενέργειες κλπ.)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Πνευματικά δικαιώματα  Μουσική, ταινίες, βιβλία  Άδειες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Ιδιωτικότητα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Προστασία προσωπικών δεδομένων, ανωνυμία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Απόρρητο πληροφορίας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7703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0572F-A5EF-232E-A2C9-F39B2C587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4BEC-4FD1-5304-56BB-99F62DCA23B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1144DCE-FAD3-BDF9-8EC3-E26036E837F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ADADD1-51DA-E299-3E4F-0729E80783B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430E07-6E4E-FFE2-0AD6-658B95065E86}"/>
              </a:ext>
            </a:extLst>
          </p:cNvPr>
          <p:cNvSpPr txBox="1"/>
          <p:nvPr/>
        </p:nvSpPr>
        <p:spPr>
          <a:xfrm>
            <a:off x="606747" y="199514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Διεπαφή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χρήστη  Στοιχεία αλληλεπίδρασης με χρήστη για την πλοήγηση σε εφαρμογή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ιστότοπο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Απαιτούνται: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Ομοιομορφία (επικεφαλίδες, κείμενο, φόντο,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Διαισθητικότητα (πχ. Ύπαρξη μενού επικοινωνίας/ αναζήτησης)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Ευχρηστία (διάταξη στοιχείων με βάση δημοφιλή πρότυπα)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Ευκολία πλοήγησης (επιστροφή στην αρχική σελίδα, χάρτης / πίνακας περιεχομένων του κόμβου και των ιστοσελίδων)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0627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516B1-E7F3-2BE6-1177-69E2D4F96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09D1-E0A7-333D-5675-B26CB6A696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991A630-B231-C91E-5315-72F59C62B9E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23F42-00C8-7FF7-5420-35DD796C6FD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D2C952-EE67-F89F-EC85-E3D2A8433D56}"/>
              </a:ext>
            </a:extLst>
          </p:cNvPr>
          <p:cNvSpPr txBox="1"/>
          <p:nvPr/>
        </p:nvSpPr>
        <p:spPr>
          <a:xfrm>
            <a:off x="606747" y="1995145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 περιεχομένου  Απαιτούνται: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Ξεκάθαρο περιεχόμενο  διαφημίσεις/λογότυπα/κινούμενα αντικείμενα  με μέτρο  ενοχλητικό για χρήστη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Γραφική ιεραρχία  ανθρώπινο μάτι  βάσει διάταξης σελίδας  σημαντικότητα πληροφορίας  τίτλο  τυπογραφικά στοιχεία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Οργάνωση και δόμηση περιεχομένου  Βαρύτητα σε: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Ανάλυση οθόνης (σωστή εμφάνιση στη χαμηλότερη)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Διάταξη σελίδας με βάση τις ανάγκες (πλάτος, μήκος κλπ.)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Μέθοδος πλοήγησης (πληκτρολόγιο, ποντίκι, οθόνη αφής)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Δυναμικότητα &amp; ευαισθησία  πρόσβαση από πολλές συσκευές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22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73F11-5544-AFB4-1F59-86B79D1E8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606B-FD42-02DA-88D4-90514537E31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 – 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τελέσιμος σημασιολογικός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5D6B1A0-35D0-CD79-0B29-A211E68B1BF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F0B4F3-879B-D71C-7CDC-84D6F78067BE}"/>
              </a:ext>
            </a:extLst>
          </p:cNvPr>
          <p:cNvSpPr txBox="1"/>
          <p:nvPr/>
        </p:nvSpPr>
        <p:spPr>
          <a:xfrm>
            <a:off x="472710" y="162089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Βασικά στοιχεία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ημασιολογική σήμανση και υπηρεσίες ιστού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ημασιολογική σήμανση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Χάσμα επικοινωνίας μεταξύ ανθρώπων και μηχανογραφικών εφαρμογών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Σημαντική πρόκληση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Εφαρμογές ιστού δεν μπορούσαν να προωθήσουν το πλαίσιο στα δεδομένα  δεν καταλάβαιναν τι ήταν σχετικό και τι όχι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Έννοια μορφοποίησης δεδομένων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δημιουργούς λογισμικού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27AAB9-4B1B-1FCC-A7FF-74F82AF5AB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4081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4C283-62E3-9D86-39B0-79E10D14A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323CE-70CA-FAA6-E935-CF8ABE9EED3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879C656-68BC-71FA-C77B-1F3A709164F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8DD014-B5D5-98D9-37C7-EA440D1E323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907C79-FCB3-70B3-79CE-D447D85638BB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Διάρθρωση περιεχομένου  Διευκόλυνση - προσέλκυση πελατών. Ζητούν: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Ξεκάθαρη δομή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Ουσιαστική και γρήγορη πληροφόρηση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Ευκολία πλοήγησης και καλή παρουσίαση πληροφορίας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Επίτευξη – βήματα: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 – υλοποίηση διάρθρωσης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Αξιολόγηση διάρθρωσης (σύγκριση σχεδιασμού αποτελέσματος  ανατροφοδότηση από χρήστες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Προσαρμογή σε νέες καταστάσεις, πχ. Απαιτήσεις χρηστών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96794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11689-09BA-D8E0-B252-9DF36C360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DCF4-1585-A052-B104-19AAE510620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C5D9755-6D91-1A89-8424-55BDD9CBF15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FF9FDE-B16D-5D93-3905-B76A388C66D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1813C-1308-E240-CEEC-0B00AC232B93}"/>
              </a:ext>
            </a:extLst>
          </p:cNvPr>
          <p:cNvSpPr txBox="1"/>
          <p:nvPr/>
        </p:nvSpPr>
        <p:spPr>
          <a:xfrm>
            <a:off x="606747" y="199514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Είδη διάρθρωσης: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Διαδοχική  ακολουθία σελίδων αρχική σελίδα  επιμέρους τελική  άμεση πλοήγηση αρχική-τελική  μηχανές αναζήτησης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Ιεραρχική Ευέλικτη  σαφής ιεραρχία  σύνδεση σελίδων με προκαθορισμένο τρόπο και σημείο αναφοράς  από αρχική σελίδα με συνδέσμους προς τα κάτω (πιο ειδικές)  κατάλογοι ηλεκτρικών καταστημάτων  δυσκολία συνεχούς ενημέρωσης  πολλά πεδία ιεραρχίας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Πλέγματος  Πολύπλοκη  αλληλεξάρτηση επιμέρους στοιχείων  συνδέσμους μεταξύ σελίδων ίδιου υποθέματος αλλά και διαγώνιους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Wikipedia, social media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δυναμικό περιεχόμενο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3314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01922-6F36-ED0C-785C-F4E7CFA21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CDA8B-2A4B-63DF-A548-B37BC3EC93C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39FBF43-5845-720A-35F6-51B0BCD7A2A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8F0DD0-0EA4-7C25-CF19-07976569540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0E0EAD-A45F-5566-89B5-7023271AE438}"/>
              </a:ext>
            </a:extLst>
          </p:cNvPr>
          <p:cNvSpPr txBox="1"/>
          <p:nvPr/>
        </p:nvSpPr>
        <p:spPr>
          <a:xfrm>
            <a:off x="606747" y="2452129"/>
            <a:ext cx="10168128" cy="26776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Διαχείριση περιεχομένου  ανάγκη αλλαγής περιεχομένου (κείμενο / εικόνα / φόρμα)  πλατφόρμες διαχείρισης περιεχομένου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CMS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Κοστολόγηση Βάσει διαδικασίες που θα απαιτεί ο πελάτης για τη πλατφόρμα</a:t>
            </a:r>
          </a:p>
          <a:p>
            <a:pPr marL="914400" lvl="1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1534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870E8-1B87-D71E-A2F5-446EFE2F1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FC38C-7BF1-8351-5E6F-CC9E5DEA3B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Πρόβλεψη σχεδίασης για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ΑμεΑ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441D2E-2D60-95FF-D91C-EFB34467E0D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E5EA73-66A2-AE2C-5BCB-C1A29764308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97016-40B6-167D-ACC1-8037E6463E5C}"/>
              </a:ext>
            </a:extLst>
          </p:cNvPr>
          <p:cNvSpPr txBox="1"/>
          <p:nvPr/>
        </p:nvSpPr>
        <p:spPr>
          <a:xfrm>
            <a:off x="606747" y="199514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W3C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οδηγίες σχεδιασμού  εξυπηρέτηση (και)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ΑμεΑ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όπως: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Έκδοση ιστοσε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λίδας υψηλής αντίθεσης  αντίγραφο περιεχομένου σε χρώματα υψηλής αντίθεσης  ευανάγνωστο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αυξομείωσης μεγέθους γραμματοσειράς  αναγνώστες με προβ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λήματα όρασης να μεγαλώσουν κείμενο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Εναλλακτικοί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τρόποι πλοήγησης  μέσω μόνο ποντικιού/πληκτρολογίου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Ειδικά σύμβ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ολα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hypertext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ευκολότερη διάκριση και πρόσβαση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φυγή δημιουργίας περιεχομένου επικίνδυνου για κρίση επιληψίας  Ζωηρές κινούμενες εικόνες/ γρήγορες αναλαμπές στην οθόνη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5212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8D6A8-B234-D8CF-B540-BDE45BA25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B633-7364-A0BC-02C4-162B147503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Βελτιστοποίηση μηχανισμών αναζήτησης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SEO)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0002F20-EF02-BAF9-E74C-FAA4E046A6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CCACEA-F8CD-7BE3-540F-DAD6119FA10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39A668-5AE4-9937-A16B-E4DD14C5E20F}"/>
              </a:ext>
            </a:extLst>
          </p:cNvPr>
          <p:cNvSpPr txBox="1"/>
          <p:nvPr/>
        </p:nvSpPr>
        <p:spPr>
          <a:xfrm>
            <a:off x="606747" y="199514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Χρήστες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πλοηγούνται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5-10 πρώτα αποτελέσματα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αναδιατυπώνουν αναζήτηση αν δεν βρουν το αποτέλεσμα εκεί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SEO: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Λέ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ξεις κλειδιά στους τίτλους παραγράφων και στοιχεία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Συνάφεια στοιχείων με κείμενο που εμπεριέχει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Ταχύτητα μεταφόρτωσης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Συχνότητα λέξης κλειδιού στο κείμενο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metadata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Υποτιτλισμός εικόνων εντός κειμένου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Ανεξάρτητο όνομα ιστοσελίδας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 name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5117838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0D07C-4533-F316-B938-76B681D56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7A0E-E0A0-64A3-91A3-4A87B709F7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AB780F2-08D4-2301-9D46-8B9E2E9CC9C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C430F2-B225-491C-ADB1-9BCE816DBE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C34950-B349-912B-FD60-59C4E7059425}"/>
              </a:ext>
            </a:extLst>
          </p:cNvPr>
          <p:cNvSpPr txBox="1"/>
          <p:nvPr/>
        </p:nvSpPr>
        <p:spPr>
          <a:xfrm>
            <a:off x="606747" y="199514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Θεώρηση και σχεδιασμός: Να γνωρίζετε: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Ποιος ο σκοπός κατασκευής ιστοσελίδας?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Ποιο το κοινό?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Ποιο το αντικείμενο?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Ποιες οι απαιτήσεις?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Νομοθετικό πλαίσιο – προστασία πνευματικών δικαιωμάτων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Κατοχύρωση ονόματος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ιστοτόπου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Κοστολόγηση - Σύμβαση</a:t>
            </a:r>
          </a:p>
        </p:txBody>
      </p:sp>
    </p:spTree>
    <p:extLst>
      <p:ext uri="{BB962C8B-B14F-4D97-AF65-F5344CB8AC3E}">
        <p14:creationId xmlns:p14="http://schemas.microsoft.com/office/powerpoint/2010/main" val="419653805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4B95-A8FF-12A5-B85C-9B17CADFA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4EA1-EFD3-03EE-0F01-165E6766DEE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B1787BF-56B3-2CE0-74E1-5EBA1F6844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2CE2B8-3281-3C62-E14B-949943CE29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25C0A8-AFE3-190C-353C-F81E1259F2F0}"/>
              </a:ext>
            </a:extLst>
          </p:cNvPr>
          <p:cNvSpPr txBox="1"/>
          <p:nvPr/>
        </p:nvSpPr>
        <p:spPr>
          <a:xfrm>
            <a:off x="606747" y="199514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Υλοποίηση – Επιλογή πακέτου ανάπτυξης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Επιλογή πακέτου ανάπτυξης Ποιο πακέτο ανάπτυξης ιστοσελίδων θα χρησιμοποιήσετε? 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Open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source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θα προβείτε στην αγορά νέου?  χαρακτηριστικά που εξυπηρετήσουν στόχους που έχουν τεθεί πιο πριν πχ. υποστηρίζει το είδος του περιεχομένου που θέλετε να προβάλετε?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Καλή διαχείριση γραφικών – πολυμέσων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Σύνδεση με βάση δεδομένων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πακέτο λογισμικού που να καλύπτει άριστα όλες τις λύσεις </a:t>
            </a:r>
          </a:p>
        </p:txBody>
      </p:sp>
    </p:spTree>
    <p:extLst>
      <p:ext uri="{BB962C8B-B14F-4D97-AF65-F5344CB8AC3E}">
        <p14:creationId xmlns:p14="http://schemas.microsoft.com/office/powerpoint/2010/main" val="248638363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6D9D6-AA14-28A5-7FB3-13284088C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C1E89-946D-E07E-EDA7-A62532D515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7109ED-0D45-02BA-3CBE-2AC6C12D0E6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7E93C1-D986-E614-DB68-9957142A054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A9437C-5A19-1134-5130-43DC9722F180}"/>
              </a:ext>
            </a:extLst>
          </p:cNvPr>
          <p:cNvSpPr txBox="1"/>
          <p:nvPr/>
        </p:nvSpPr>
        <p:spPr>
          <a:xfrm>
            <a:off x="606747" y="1995145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Επιλογή εργαλείων: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Φιλοξενία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hosting)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γίνει με ίδια μέσα ή από επαγγελματία  ποιες δυνατότητες παρέχει σε σχέση με  εγκατάσταση εργαλείων μεταφοράς δεδομένων,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modules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FTP: File Transfer Protocol: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αρχείων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upload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Οικονομικές συναλλαγές: οικονομικές συναλλαγές  με ποια τράπεζα 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Εικόνες/Γραφικά: Εργαλείο επεξεργασίας εικόνων και γραφικών  ίδια μέσα ή επαγγελματίας γραφίστας?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2959453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3A53D-D4BD-BB48-5F27-7BA4306DF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608A-48C3-C818-E4AD-C08285B552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4α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B633F74-791F-C600-E8CB-1AE52E93D03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1F05AE-3DF3-BA60-6EB0-44629933530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270C38-C4F5-2150-8CC3-03B423B584D6}"/>
              </a:ext>
            </a:extLst>
          </p:cNvPr>
          <p:cNvSpPr txBox="1"/>
          <p:nvPr/>
        </p:nvSpPr>
        <p:spPr>
          <a:xfrm>
            <a:off x="606747" y="199514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Επιμέλεια εμφάνισης: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Λιτό, περιεκτικό σχεδιάγραμμα πληροφοριών  συγκεντρωμένο υλικό που θέλετε να περιλάβετε στην παρουσίασή, όπως εικόνες, γραφικά κ.τ.λ.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Ποιο λειτουργικό σύστημα (π.χ. Windows,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Unix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και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Αναλογία περιεχομένου σε κείμενο, εικόνες, γραφικά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Πρόχειρο σχέδιο για κάθε σελίδα που θέλετε να κατασκευάσετε.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χρώματα υπόβαθρου και γραφικά σύνδεσης ιστοσελίδων   ομοιογένεια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Διάταξη σελίδας </a:t>
            </a:r>
          </a:p>
        </p:txBody>
      </p:sp>
    </p:spTree>
    <p:extLst>
      <p:ext uri="{BB962C8B-B14F-4D97-AF65-F5344CB8AC3E}">
        <p14:creationId xmlns:p14="http://schemas.microsoft.com/office/powerpoint/2010/main" val="30329957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E6ADF-BA1A-3373-68D7-F8B4504A7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E504C-FDCF-828A-8817-014BA82493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4α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1A05A26-8630-A0D2-9E62-0BC8F59BBF6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7A479-6C4E-F43B-AD04-52FAA5B68F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14C19-CFB4-A03B-C16D-C00350A4725A}"/>
              </a:ext>
            </a:extLst>
          </p:cNvPr>
          <p:cNvSpPr txBox="1"/>
          <p:nvPr/>
        </p:nvSpPr>
        <p:spPr>
          <a:xfrm>
            <a:off x="606747" y="199514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Επιμέλεια εμφάνισης: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Λιτό, περιεκτικό σχεδιάγραμμα πληροφοριών  συγκεντρωμένο υλικό που θέλετε να περιλάβετε στην παρουσίασή, όπως εικόνες, γραφικά κ.τ.λ.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Ποιο λειτουργικό σύστημα (π.χ. Windows,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Unix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και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Αναλογία περιεχομένου σε κείμενο, εικόνες, γραφικά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Πρόχειρο σχέδιο για κάθε σελίδα που θέλετε να κατασκευάσετε.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χρώματα υπόβαθρου και γραφικά σύνδεσης ιστοσελίδων   ομοιογένεια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Διάταξη σελίδας </a:t>
            </a:r>
          </a:p>
        </p:txBody>
      </p:sp>
    </p:spTree>
    <p:extLst>
      <p:ext uri="{BB962C8B-B14F-4D97-AF65-F5344CB8AC3E}">
        <p14:creationId xmlns:p14="http://schemas.microsoft.com/office/powerpoint/2010/main" val="4091634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681CF-3D7E-A3DE-8ADD-C73294A44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9792-6AB5-FB8B-1A41-CBBDE63064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 – 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</a:t>
            </a:r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τελέσιμος σημασιολογικός ιστός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E154DD-0646-F800-E7E5-4F082279DBA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50796C-57A0-A470-5CF7-992D3CBA0535}"/>
              </a:ext>
            </a:extLst>
          </p:cNvPr>
          <p:cNvSpPr txBox="1"/>
          <p:nvPr/>
        </p:nvSpPr>
        <p:spPr>
          <a:xfrm>
            <a:off x="472710" y="1595021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Ορισμός: Υπηρεσία ιστού είναι ένα σύστημα λογισμικού που έχει σχεδιαστεί υποστήριξη αλληλεπίδρασης υπολογιστή - υπολογιστή μέσω Διαδικτύου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Σημασιολογική σήμανση + υπηρεσίες ιστού  δυνατότητα για εφαρμογές που μπορούν να μιλούν μεταξύ τους άμεσα και για ευρύτερες αναζητήσεις πληροφοριών μέσω απλούστερων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διεπαφών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Αναζήτηση με βάση 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συμφραζόμενα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Προσαρμοσμένη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αξατομικευμένη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αναζήτηση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Εξέλιξη του τρισδιάστατου ιστού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Επαγωγικό συλλογισμός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D33408-B9DD-A07B-745D-955753440B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918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3283E-001D-CFCA-E832-C6C3BB11B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DFE75-CC0C-A13D-4180-0AB29833B82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4β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60AF6DA-A78E-E03B-3DB0-09F9EB98B48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07ECA9-4013-416F-19D2-7AE57918B44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0D4F93-EA5E-BC0D-5E3A-96DAFFF25A21}"/>
              </a:ext>
            </a:extLst>
          </p:cNvPr>
          <p:cNvSpPr txBox="1"/>
          <p:nvPr/>
        </p:nvSpPr>
        <p:spPr>
          <a:xfrm>
            <a:off x="606747" y="199514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Σχεδιασμός κεφαλίδας/ υποσημείωσης με πληροφορίες, κουμπιά πλοήγησης κ.τ.λ. σε κάθε σελίδα του δικτυακού χώρου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πλαίσια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divs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για οργάνωση πληροφοριών στην οθόνη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Ανάλυση οθόνης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phone, tablet, computer screen, tv screen)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Μέγεθος εγγράφων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download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time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complexity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codecs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, διαθέσιμος χώρος αποθήκευσης στον εξυπηρετητή 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Βάθος χρώματος εικόνων και γραφικών  περισσότερα χρώματα  καλύτερη ποιότητα  μεγαλύτερο μέγεθος αρχείου</a:t>
            </a:r>
          </a:p>
        </p:txBody>
      </p:sp>
    </p:spTree>
    <p:extLst>
      <p:ext uri="{BB962C8B-B14F-4D97-AF65-F5344CB8AC3E}">
        <p14:creationId xmlns:p14="http://schemas.microsoft.com/office/powerpoint/2010/main" val="353969593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1246A-E6B0-7C9F-6F58-D9C7E148C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6AE2-B32C-16F7-9D20-7EF39305E63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606E77-05DC-FC06-B203-439014682B6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AFC0CE-F3EB-4E3C-BE5D-FCDB9C51167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55684-08A9-0C55-1168-12E59DE52151}"/>
              </a:ext>
            </a:extLst>
          </p:cNvPr>
          <p:cNvSpPr txBox="1"/>
          <p:nvPr/>
        </p:nvSpPr>
        <p:spPr>
          <a:xfrm>
            <a:off x="606747" y="199514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Διαχειριστικό περιβάλλον: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Εξοικείωση με περιβάλλον διαχείρισης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την κάνει ο πελάτης  εκπαίδευση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Ευκολία εισαγωγής νέου υλικού (πχ εικόνες, ήχο, βίντεο κλπ.)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υπάρχει θέμα με έναν τύπο (πχ βίντεο)  επιλογή άλλου για προβολή πληροφοριών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αξιοποιηθεί σύστημα διαχείρισης περιεχομένου ?</a:t>
            </a:r>
          </a:p>
        </p:txBody>
      </p:sp>
    </p:spTree>
    <p:extLst>
      <p:ext uri="{BB962C8B-B14F-4D97-AF65-F5344CB8AC3E}">
        <p14:creationId xmlns:p14="http://schemas.microsoft.com/office/powerpoint/2010/main" val="32051759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FEF5C-B1C5-A57A-1EEE-0D44D87B1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BA3E6-23E3-5194-AAA7-2A10197BAF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9A60F4E-C099-9BC1-1A03-F83875D9B56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B1DB6C-6255-F23D-5836-CB574231270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83978F-8DD1-DB36-F6C4-B3847F78458D}"/>
              </a:ext>
            </a:extLst>
          </p:cNvPr>
          <p:cNvSpPr txBox="1"/>
          <p:nvPr/>
        </p:nvSpPr>
        <p:spPr>
          <a:xfrm>
            <a:off x="606747" y="199514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Ασφάλεια: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Καθορισμός πολιτικών ασφαλείας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Ρόλοι χρηστών, διαχειριστών, συντακτών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Ιδιαίτερη προσοχή όταν υπάρχουν οικονομικές συναλλαγές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Αξιοποίηση επαγγελματία για τέτοια θέματα ?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hacker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διαστρέβλωση περιεχομένου ή υποκλοπή δεδομένων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9884378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2591D-8EBD-92CF-C2F1-74051AC99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B1145-598F-A875-6D04-1BF705EEB6C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F0F7C5D-F400-EFC5-B59D-7973B7D0B7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985930-4126-2AC2-F265-AB210D4A5A9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60DF37-D50D-C61A-F6D7-C3339113F08D}"/>
              </a:ext>
            </a:extLst>
          </p:cNvPr>
          <p:cNvSpPr txBox="1"/>
          <p:nvPr/>
        </p:nvSpPr>
        <p:spPr>
          <a:xfrm>
            <a:off x="606747" y="199514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Βελτιστοποιήσεις: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SEO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Αποφυγή όρων όπως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“home page”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τίτλους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Επανάληψη σημαντικών όρων (όριο 5% σε σελίδες με κείμενο)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Τόνισε συνδέσμους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Απρόσκοπτη πλοήγηση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Ανάλυση δεδομένων  δυνατότητα βελτίωσης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936962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454-B364-808F-1501-FB9634B86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BA51-FA05-7625-6BB7-F744278871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4461163-2422-F1C8-9E7D-5665202E8E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F2BE1C-1E4E-8288-EE9C-86DFF76796E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558DE7-57F0-73FD-3FB1-A2139954CFA3}"/>
              </a:ext>
            </a:extLst>
          </p:cNvPr>
          <p:cNvSpPr txBox="1"/>
          <p:nvPr/>
        </p:nvSpPr>
        <p:spPr>
          <a:xfrm>
            <a:off x="606747" y="1995145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Συμβατότητα –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Διαλειτουργικότητα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 Ολοκλήρωση: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Αξιοποίηση δοκιμαστικού περιβάλλοντος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Αξιοποίηση σχόλια/παρατηρήσεις/προτάσεις χρηστών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Έλεγχος λειτουργικότητας σε διαφορετικούς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εκδόσεις τους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599763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C8231-226F-F629-CA0F-2E82CDF6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4950-C255-9F21-6B98-CD60315B61F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4B9E9F9-F93D-5AB9-946D-A89E786060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DECB4-1788-4FD8-525D-C8006AD281D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465BC6-98F7-BCB0-C9E9-F552321CD0B8}"/>
              </a:ext>
            </a:extLst>
          </p:cNvPr>
          <p:cNvSpPr txBox="1"/>
          <p:nvPr/>
        </p:nvSpPr>
        <p:spPr>
          <a:xfrm>
            <a:off x="606747" y="199514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Προβολή - Επικοινωνία: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Προβολή μέσω διαφημίσεων και μέσων ενημέρωσης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Εγγραφή σε μηχανές αναζήτησης 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social media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διαφημιστική τακτική, π.χ. 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-Per-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Click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(Απαρχαιωμένο)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Blog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904093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8254D-6FBF-F66D-3F8A-6A699E38E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54D6C-3C60-0368-BAAA-FF5A2C6C8A4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Ανάπτυξη Ιστοσελίδας: Βήμα 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88517A8-9944-7FB9-2864-F832F341FA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2E664F-E4BC-CDA7-0717-31E9407F873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0803EE-3EEB-4348-6DC2-BE2F25A45DB6}"/>
              </a:ext>
            </a:extLst>
          </p:cNvPr>
          <p:cNvSpPr txBox="1"/>
          <p:nvPr/>
        </p:nvSpPr>
        <p:spPr>
          <a:xfrm>
            <a:off x="606747" y="2034056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Συντήρηση: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Τήρηση συμβατικών υποχρεώσεων σε πελάτη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Έλεγχος ασφάλειας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Λογισμικό για στατιστικά δεδομένα και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SEO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Τακτική επιθεώρηση περιεχομένου, προβολής καθώς διαφημίσεων</a:t>
            </a:r>
          </a:p>
        </p:txBody>
      </p:sp>
    </p:spTree>
    <p:extLst>
      <p:ext uri="{BB962C8B-B14F-4D97-AF65-F5344CB8AC3E}">
        <p14:creationId xmlns:p14="http://schemas.microsoft.com/office/powerpoint/2010/main" val="3941577543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29031</TotalTime>
  <Words>6060</Words>
  <Application>Microsoft Office PowerPoint</Application>
  <PresentationFormat>Widescreen</PresentationFormat>
  <Paragraphs>1278</Paragraphs>
  <Slides>96</Slides>
  <Notes>96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96</vt:i4>
      </vt:variant>
    </vt:vector>
  </HeadingPairs>
  <TitlesOfParts>
    <vt:vector size="103" baseType="lpstr">
      <vt:lpstr>Arial</vt:lpstr>
      <vt:lpstr>Avenir Next LT Pro</vt:lpstr>
      <vt:lpstr>Calibri</vt:lpstr>
      <vt:lpstr>Times New Roman</vt:lpstr>
      <vt:lpstr>Wingdings</vt:lpstr>
      <vt:lpstr>AccentBoxVTI</vt:lpstr>
      <vt:lpstr>Microsoft Word Picture</vt:lpstr>
      <vt:lpstr>Μάθημα 3ο: Παγκόσμιος ιστός</vt:lpstr>
      <vt:lpstr>Παγκόσμιος Ιστός</vt:lpstr>
      <vt:lpstr>Παγκόσμιος Ιστός</vt:lpstr>
      <vt:lpstr>Web 1.0 – Ο στατικός ιστός</vt:lpstr>
      <vt:lpstr>Web 1.0 – Ο στατικός ιστός</vt:lpstr>
      <vt:lpstr>Web 2.0 – Ο συμμετέχων ιστός</vt:lpstr>
      <vt:lpstr>Web 2.0 – Ο συμμετέχων ιστός</vt:lpstr>
      <vt:lpstr>Web 3.0 – Ο εκτελέσιμος σημασιολογικός ιστός</vt:lpstr>
      <vt:lpstr>Web 3.0 – Ο εκτελέσιμος σημασιολογικός ιστός</vt:lpstr>
      <vt:lpstr>Web 4.0 –Κινητό Διαδίκτυο</vt:lpstr>
      <vt:lpstr>Σύγκριση Web 2.0 – 3.0</vt:lpstr>
      <vt:lpstr>Σύγκριση Web 2.0 – 3.0</vt:lpstr>
      <vt:lpstr>Σύγκριση Web 2.0 – 3.0</vt:lpstr>
      <vt:lpstr>Παγκόσμιος Ιστός</vt:lpstr>
      <vt:lpstr>W3C</vt:lpstr>
      <vt:lpstr>W3C</vt:lpstr>
      <vt:lpstr>W3C</vt:lpstr>
      <vt:lpstr>W3C Submissions</vt:lpstr>
      <vt:lpstr>W3C Notes</vt:lpstr>
      <vt:lpstr>W3C Working Groups /Drafts</vt:lpstr>
      <vt:lpstr>W3C Recommendations -- Candidate /Proposed</vt:lpstr>
      <vt:lpstr>Ονοματολογία</vt:lpstr>
      <vt:lpstr>Παράδειγμα ανάκτηση εικόνας από Διαδίκτυο</vt:lpstr>
      <vt:lpstr>Ονοματολογία</vt:lpstr>
      <vt:lpstr>URI (Uniform Resource Identifier)</vt:lpstr>
      <vt:lpstr>URΝ (Uniform Resource Name)</vt:lpstr>
      <vt:lpstr>Παράδειγμα URΝ</vt:lpstr>
      <vt:lpstr>URL (Uniform Resource Locator)</vt:lpstr>
      <vt:lpstr>URL για index1.html</vt:lpstr>
      <vt:lpstr>URL </vt:lpstr>
      <vt:lpstr>URL </vt:lpstr>
      <vt:lpstr>Παράδειγμα URI</vt:lpstr>
      <vt:lpstr>URL</vt:lpstr>
      <vt:lpstr>Παράδειγμα URL</vt:lpstr>
      <vt:lpstr>URL</vt:lpstr>
      <vt:lpstr>URL</vt:lpstr>
      <vt:lpstr>Πλευρά του Πελάτη</vt:lpstr>
      <vt:lpstr>Πρόδρομος browsers</vt:lpstr>
      <vt:lpstr>Browsers</vt:lpstr>
      <vt:lpstr>Browsers</vt:lpstr>
      <vt:lpstr>Browser &amp; Ανάπτυξη Ιστοσελίδων</vt:lpstr>
      <vt:lpstr>Browser &amp; Ανάπτυξη Ιστοσελίδων</vt:lpstr>
      <vt:lpstr>Λειτουργία Browser</vt:lpstr>
      <vt:lpstr>Λειτουργία Browser</vt:lpstr>
      <vt:lpstr>Λειτουργία Browser</vt:lpstr>
      <vt:lpstr>Λειτουργία Browser</vt:lpstr>
      <vt:lpstr>Παρουσίαση Browser</vt:lpstr>
      <vt:lpstr>Παρουσίαση Browser</vt:lpstr>
      <vt:lpstr>Παρουσίαση Browser</vt:lpstr>
      <vt:lpstr> Λειτουργίες μπάρας εργαλείων</vt:lpstr>
      <vt:lpstr>Ρύθμιση Browser</vt:lpstr>
      <vt:lpstr>Πλευρά εξυπηρετητή </vt:lpstr>
      <vt:lpstr>Πλευρά εξυπηρετητή </vt:lpstr>
      <vt:lpstr>Πλευρά εξυπηρετητή </vt:lpstr>
      <vt:lpstr>Βασικές λειτουργίες εξυπηρετητών (Root directory)</vt:lpstr>
      <vt:lpstr>Βασικές λειτουργίες εξυπηρετητών (Root directory)</vt:lpstr>
      <vt:lpstr>Βασικές λειτουργίες εξυπηρετητών (Index files)</vt:lpstr>
      <vt:lpstr>Βασικές λειτουργίες εξυπηρετητών (HTTP response header)</vt:lpstr>
      <vt:lpstr>Βασικές λειτουργίες εξυπηρετητών (HTTP response header)</vt:lpstr>
      <vt:lpstr>Βασικές λειτουργίες εξυπηρετητών (Σενάρια CGI)</vt:lpstr>
      <vt:lpstr>Τύποι Αρχείων στον Παγκόσμιο Ιστό</vt:lpstr>
      <vt:lpstr>Στατικές ιστοσελίδες</vt:lpstr>
      <vt:lpstr>Δυναμικές ιστοσελίδες</vt:lpstr>
      <vt:lpstr>Ενεργές σελίδες</vt:lpstr>
      <vt:lpstr>Κεφάλαιο 3:Οργάνωση και Σχεδιασμός μιας Εφαρμογής Διαδικτύου</vt:lpstr>
      <vt:lpstr>Εφαρμογές Διαδικτύου</vt:lpstr>
      <vt:lpstr>Εφαρμογές Διαδικτύου</vt:lpstr>
      <vt:lpstr>Εφαρμογές Διαδικτύου</vt:lpstr>
      <vt:lpstr>Σκοπός</vt:lpstr>
      <vt:lpstr>Κοινό</vt:lpstr>
      <vt:lpstr>Αντικείμενο</vt:lpstr>
      <vt:lpstr>Αντικείμενο</vt:lpstr>
      <vt:lpstr>Ζητήματα εφαρμογής / υλοποίησης</vt:lpstr>
      <vt:lpstr>Τεχνικά ζητήματα</vt:lpstr>
      <vt:lpstr>Τεχνικά ζητήματα</vt:lpstr>
      <vt:lpstr>Ζητήματα ασφαλείας</vt:lpstr>
      <vt:lpstr>Νομικά – Ηθικά ζητήματα</vt:lpstr>
      <vt:lpstr>Σχεδιασμός</vt:lpstr>
      <vt:lpstr>Σχεδιασμός</vt:lpstr>
      <vt:lpstr>Σχεδιασμός</vt:lpstr>
      <vt:lpstr>Σχεδιασμός</vt:lpstr>
      <vt:lpstr>Σχεδιασμός</vt:lpstr>
      <vt:lpstr>Πρόβλεψη σχεδίασης για ΑμεΑ</vt:lpstr>
      <vt:lpstr>Βελτιστοποίηση μηχανισμών αναζήτησης (SEO)</vt:lpstr>
      <vt:lpstr>Ανάπτυξη Ιστοσελίδας: Βήμα 1</vt:lpstr>
      <vt:lpstr>Ανάπτυξη Ιστοσελίδας: Βήμα 2</vt:lpstr>
      <vt:lpstr>Ανάπτυξη Ιστοσελίδας: Βήμα 3</vt:lpstr>
      <vt:lpstr>Ανάπτυξη Ιστοσελίδας: Βήμα 4α</vt:lpstr>
      <vt:lpstr>Ανάπτυξη Ιστοσελίδας: Βήμα 4α</vt:lpstr>
      <vt:lpstr>Ανάπτυξη Ιστοσελίδας: Βήμα 4β</vt:lpstr>
      <vt:lpstr>Ανάπτυξη Ιστοσελίδας: Βήμα 5</vt:lpstr>
      <vt:lpstr>Ανάπτυξη Ιστοσελίδας: Βήμα 6</vt:lpstr>
      <vt:lpstr>Ανάπτυξη Ιστοσελίδας: Βήμα 7</vt:lpstr>
      <vt:lpstr>Ανάπτυξη Ιστοσελίδας: Βήμα 8</vt:lpstr>
      <vt:lpstr>Ανάπτυξη Ιστοσελίδας: Βήμα 9</vt:lpstr>
      <vt:lpstr>Ανάπτυξη Ιστοσελίδας: Βήμα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558</cp:revision>
  <dcterms:created xsi:type="dcterms:W3CDTF">2022-05-30T06:21:55Z</dcterms:created>
  <dcterms:modified xsi:type="dcterms:W3CDTF">2025-10-15T12:42:32Z</dcterms:modified>
</cp:coreProperties>
</file>