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256" r:id="rId2"/>
    <p:sldId id="937" r:id="rId3"/>
    <p:sldId id="938" r:id="rId4"/>
    <p:sldId id="939" r:id="rId5"/>
    <p:sldId id="940" r:id="rId6"/>
    <p:sldId id="941" r:id="rId7"/>
    <p:sldId id="942" r:id="rId8"/>
    <p:sldId id="847" r:id="rId9"/>
    <p:sldId id="943" r:id="rId10"/>
    <p:sldId id="944" r:id="rId11"/>
    <p:sldId id="945" r:id="rId12"/>
    <p:sldId id="848" r:id="rId13"/>
    <p:sldId id="849" r:id="rId14"/>
    <p:sldId id="946" r:id="rId15"/>
    <p:sldId id="850" r:id="rId16"/>
    <p:sldId id="947" r:id="rId17"/>
    <p:sldId id="948" r:id="rId18"/>
    <p:sldId id="851" r:id="rId19"/>
    <p:sldId id="949" r:id="rId20"/>
    <p:sldId id="950" r:id="rId21"/>
    <p:sldId id="951" r:id="rId22"/>
    <p:sldId id="952" r:id="rId23"/>
    <p:sldId id="852" r:id="rId24"/>
    <p:sldId id="953" r:id="rId25"/>
    <p:sldId id="955" r:id="rId26"/>
    <p:sldId id="956" r:id="rId27"/>
    <p:sldId id="957" r:id="rId28"/>
    <p:sldId id="958" r:id="rId29"/>
    <p:sldId id="961" r:id="rId30"/>
    <p:sldId id="853" r:id="rId31"/>
    <p:sldId id="959" r:id="rId32"/>
    <p:sldId id="960" r:id="rId33"/>
    <p:sldId id="962" r:id="rId34"/>
    <p:sldId id="963" r:id="rId35"/>
    <p:sldId id="854" r:id="rId36"/>
    <p:sldId id="964" r:id="rId37"/>
    <p:sldId id="965" r:id="rId38"/>
    <p:sldId id="966" r:id="rId39"/>
    <p:sldId id="967" r:id="rId40"/>
    <p:sldId id="969" r:id="rId41"/>
    <p:sldId id="968" r:id="rId42"/>
    <p:sldId id="855" r:id="rId43"/>
    <p:sldId id="856" r:id="rId44"/>
    <p:sldId id="970" r:id="rId45"/>
    <p:sldId id="971" r:id="rId46"/>
    <p:sldId id="972" r:id="rId47"/>
    <p:sldId id="973" r:id="rId48"/>
    <p:sldId id="974" r:id="rId49"/>
    <p:sldId id="975" r:id="rId50"/>
    <p:sldId id="977" r:id="rId51"/>
    <p:sldId id="976" r:id="rId52"/>
    <p:sldId id="978" r:id="rId53"/>
    <p:sldId id="979" r:id="rId54"/>
    <p:sldId id="980" r:id="rId55"/>
    <p:sldId id="981" r:id="rId56"/>
    <p:sldId id="982" r:id="rId57"/>
    <p:sldId id="983" r:id="rId58"/>
    <p:sldId id="984" r:id="rId59"/>
    <p:sldId id="985" r:id="rId60"/>
    <p:sldId id="860" r:id="rId61"/>
    <p:sldId id="986" r:id="rId62"/>
    <p:sldId id="987" r:id="rId63"/>
    <p:sldId id="988" r:id="rId64"/>
    <p:sldId id="989" r:id="rId65"/>
    <p:sldId id="990" r:id="rId66"/>
    <p:sldId id="991" r:id="rId67"/>
    <p:sldId id="857" r:id="rId68"/>
    <p:sldId id="992" r:id="rId69"/>
    <p:sldId id="993" r:id="rId70"/>
    <p:sldId id="994" r:id="rId71"/>
    <p:sldId id="995" r:id="rId72"/>
    <p:sldId id="996" r:id="rId73"/>
    <p:sldId id="997" r:id="rId74"/>
    <p:sldId id="998" r:id="rId75"/>
    <p:sldId id="999" r:id="rId76"/>
    <p:sldId id="1000" r:id="rId77"/>
    <p:sldId id="1002" r:id="rId78"/>
    <p:sldId id="1001" r:id="rId79"/>
    <p:sldId id="859" r:id="rId80"/>
    <p:sldId id="1003" r:id="rId81"/>
    <p:sldId id="1004" r:id="rId82"/>
    <p:sldId id="1005" r:id="rId83"/>
    <p:sldId id="1006" r:id="rId84"/>
    <p:sldId id="1007" r:id="rId85"/>
    <p:sldId id="1008" r:id="rId86"/>
    <p:sldId id="1009" r:id="rId87"/>
    <p:sldId id="1010" r:id="rId88"/>
    <p:sldId id="1011" r:id="rId89"/>
    <p:sldId id="1012" r:id="rId90"/>
    <p:sldId id="1013" r:id="rId91"/>
    <p:sldId id="1014" r:id="rId92"/>
    <p:sldId id="1015" r:id="rId93"/>
    <p:sldId id="1016" r:id="rId94"/>
    <p:sldId id="1017" r:id="rId95"/>
    <p:sldId id="1018" r:id="rId96"/>
    <p:sldId id="1019" r:id="rId97"/>
    <p:sldId id="1020" r:id="rId98"/>
    <p:sldId id="1021" r:id="rId99"/>
    <p:sldId id="1022" r:id="rId100"/>
    <p:sldId id="1023" r:id="rId101"/>
    <p:sldId id="1025" r:id="rId102"/>
    <p:sldId id="1024" r:id="rId103"/>
    <p:sldId id="1027" r:id="rId104"/>
    <p:sldId id="1029" r:id="rId105"/>
    <p:sldId id="1028" r:id="rId106"/>
    <p:sldId id="1030" r:id="rId107"/>
    <p:sldId id="1031" r:id="rId108"/>
    <p:sldId id="1032" r:id="rId109"/>
    <p:sldId id="1033" r:id="rId110"/>
    <p:sldId id="1034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0F1A96-5047-4A3B-A39E-9E6675A2914A}">
          <p14:sldIdLst>
            <p14:sldId id="256"/>
            <p14:sldId id="937"/>
            <p14:sldId id="938"/>
            <p14:sldId id="939"/>
            <p14:sldId id="940"/>
            <p14:sldId id="941"/>
            <p14:sldId id="942"/>
            <p14:sldId id="847"/>
            <p14:sldId id="943"/>
            <p14:sldId id="944"/>
            <p14:sldId id="945"/>
            <p14:sldId id="848"/>
            <p14:sldId id="849"/>
            <p14:sldId id="946"/>
            <p14:sldId id="850"/>
            <p14:sldId id="947"/>
            <p14:sldId id="948"/>
            <p14:sldId id="851"/>
            <p14:sldId id="949"/>
            <p14:sldId id="950"/>
            <p14:sldId id="951"/>
            <p14:sldId id="952"/>
            <p14:sldId id="852"/>
            <p14:sldId id="953"/>
            <p14:sldId id="955"/>
            <p14:sldId id="956"/>
            <p14:sldId id="957"/>
            <p14:sldId id="958"/>
            <p14:sldId id="961"/>
            <p14:sldId id="853"/>
            <p14:sldId id="959"/>
            <p14:sldId id="960"/>
            <p14:sldId id="962"/>
            <p14:sldId id="963"/>
            <p14:sldId id="854"/>
            <p14:sldId id="964"/>
            <p14:sldId id="965"/>
            <p14:sldId id="966"/>
            <p14:sldId id="967"/>
            <p14:sldId id="969"/>
            <p14:sldId id="968"/>
            <p14:sldId id="855"/>
            <p14:sldId id="856"/>
            <p14:sldId id="970"/>
            <p14:sldId id="971"/>
            <p14:sldId id="972"/>
            <p14:sldId id="973"/>
            <p14:sldId id="974"/>
            <p14:sldId id="975"/>
            <p14:sldId id="977"/>
            <p14:sldId id="976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860"/>
            <p14:sldId id="986"/>
            <p14:sldId id="987"/>
            <p14:sldId id="988"/>
            <p14:sldId id="989"/>
            <p14:sldId id="990"/>
            <p14:sldId id="991"/>
            <p14:sldId id="857"/>
            <p14:sldId id="992"/>
            <p14:sldId id="993"/>
            <p14:sldId id="994"/>
            <p14:sldId id="995"/>
            <p14:sldId id="996"/>
            <p14:sldId id="997"/>
            <p14:sldId id="998"/>
            <p14:sldId id="999"/>
            <p14:sldId id="1000"/>
            <p14:sldId id="1002"/>
            <p14:sldId id="1001"/>
            <p14:sldId id="859"/>
            <p14:sldId id="1003"/>
            <p14:sldId id="1004"/>
            <p14:sldId id="1005"/>
            <p14:sldId id="1006"/>
            <p14:sldId id="1007"/>
            <p14:sldId id="1008"/>
            <p14:sldId id="1009"/>
            <p14:sldId id="1010"/>
            <p14:sldId id="1011"/>
            <p14:sldId id="1012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22"/>
            <p14:sldId id="1023"/>
            <p14:sldId id="1025"/>
            <p14:sldId id="1024"/>
            <p14:sldId id="1027"/>
            <p14:sldId id="1029"/>
            <p14:sldId id="1028"/>
            <p14:sldId id="1030"/>
            <p14:sldId id="1031"/>
            <p14:sldId id="1032"/>
            <p14:sldId id="1033"/>
            <p14:sldId id="1034"/>
          </p14:sldIdLst>
        </p14:section>
        <p14:section name="Intro" id="{8303F7AB-1526-424E-AC2C-AF8A2B32908F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531165-10DF-40D1-0F9B-68BEB71B51BE}" name="Vasiliki Gogolou" initials="VG" userId="d6a3272bdf97ba9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89831" autoAdjust="0"/>
  </p:normalViewPr>
  <p:slideViewPr>
    <p:cSldViewPr snapToGrid="0">
      <p:cViewPr varScale="1">
        <p:scale>
          <a:sx n="105" d="100"/>
          <a:sy n="105" d="100"/>
        </p:scale>
        <p:origin x="-10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8/10/relationships/authors" Target="author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AD9D872-01C4-5FDD-8FFE-7683AB6C653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A33A1D-7A35-5DC1-2B9D-CCE575C797D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10C6F0-C34D-464E-98B1-5C36EBBC21CF}" type="datetime1">
              <a:rPr lang="en-US"/>
              <a:pPr lvl="0"/>
              <a:t>10/9/2025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43D0808-E863-7483-F442-09B8011CC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64E9F92-1D8B-CFFD-E869-5D876F518C7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74BCC4-60EC-C46A-99D2-E9A605DE656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2B36D-0015-8580-4D0B-FB3610FE7A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B97F8BC-BE0B-47A3-A186-8E67B239FF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A1970B-01CF-2AC6-036D-DD811AEAE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57B4961-51C4-09CD-60ED-474AFC50F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64FDEA0-50DE-1C82-8B25-E0308F89C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832A8A-4BCD-F4BD-D0AF-8B76DF78B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39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75524B-FEC1-469F-4911-9986D5F8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E5CC980-6495-38F2-D535-147330D57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4F6526A-FF70-2B6A-375A-BE75BA32A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71424F-6CFF-B835-3650-022CA2780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16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13253C-74FC-2C21-20B2-2F983C3D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FA4EF9A-3DD6-8B7A-8922-542BCC2C1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892EEDA-9811-5DCB-2ED1-315E35898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131F54-784E-56BA-1009-139A2B1AD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152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00D8DB-5373-13EA-ACD3-F50294FC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2F49CD8-076E-58F5-67C8-D50BA7A5E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0C69326-D5AD-008C-F049-68D0AA9A5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105C50-BB9D-2DDC-04AB-296AFEB42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966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17532B-8FEF-4A8D-0844-73A166E78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F62BBC6-0087-B62F-1D35-1061A824D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0F5C0CA-09A0-C9D5-AD66-AA6555712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8EF398-6557-EE07-EA0C-0E8922C81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3362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53F04C-A74D-DBDE-2BA3-899986A9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355F78E-11A8-AE80-0F48-14ED58F0B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CFAFD2E-BC5F-04FE-12AE-A2A58D09B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AC173C-E9A6-B60A-A8D0-844CD1B78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3634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1E6E1F-5363-D6C6-ABC6-4BEC00274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6DC8575-1A55-F481-B008-6BB4E6917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BE7DFFE-5306-0AA1-25B5-A3F3EF715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94DD4D-D132-DC38-AE92-074987729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588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3A6766-4CE6-3CA7-B9C8-D0777C83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B023A87-2C0F-7A6F-F87A-02324E609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7057F46-1ECF-DB3C-F759-8FF5EAC80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9786DE-2730-7966-171F-C2B241B87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A73C4A-3E26-CC51-B84B-2D6EAEE85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422B8DD-2180-D5FE-5132-D248EC11F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40C610E-5448-073B-EC12-8EA0C5E48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F9236E-7ED4-96BE-BDB6-F09EF1637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33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36C040-CEDE-5D55-A055-50CA14E0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223963D-7FD9-170C-34E0-E8B34187F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A3E1083-3A29-40D3-4F8F-7730FC506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C92FC3-04B2-B78F-957F-D3DB0583F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390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7FD323-74EB-88F3-A7E7-884140872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D8F7C2A-0F6E-0CFB-B8D8-3BB4A81C7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A4E33B6-BE03-43E3-699C-18AB15706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C3FF1D-25E7-68FC-ACDB-4F7F144D5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FCD0A0-19B2-6F4D-E26B-59AB4CFCD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EDD53E0-1D1C-888B-9180-CCA4E484F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6887334-E2E2-26D8-3CC3-C69A6F11F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F68277-59A5-3506-25A9-857E6755F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7786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C6A020-3CCC-1EE8-4812-AF17A602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3F30DAC-2E7D-DCD6-0FAC-2970C6F84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85A99B1-1403-E31E-3B62-BE1C0B60E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8E2B44-F12C-E533-320A-8F413BDA6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F4D3F3-7952-AE5E-CF3E-7E014A9C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E73F082-F3AE-160D-CAC3-9BC535590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521E93E-EEBA-CF1F-37DB-737B8DB20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ADB212-9854-0FD7-1972-DB14FC09B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972DF5-1B4F-23F5-66F8-84A1F459A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ED10CED-3B98-A073-8A4E-1CFC11023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E96E851-F7ED-31F2-6E8F-373CE9D07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86F5B7-7C63-4D36-34F3-7AF9EE477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FC719C-2A6E-8449-021C-01910EA1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3AC7822-8CF7-17EC-76E9-E0469E30C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35BDD0B-AB3A-D4F6-A201-ADA0A2D25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05A1CA-65B4-C2C6-64A3-39B65F939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52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03C22D-1AA3-DE71-FFE0-7004A73BC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666F804-CEED-FF63-B0F1-CCB8AA782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ABD2E9-E490-43A1-CB1D-852C07C7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3BED34-6096-988F-3424-8EECDCCEB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2CF6CE-279E-5F0D-D8A2-790DA8839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20BE154-BE57-77C5-466C-BBA061AAA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3975C6D-53E9-979F-CBCD-71DEF2917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27A76D-0E80-B03E-747B-F22BAB6A7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4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1C4259-DB24-40A1-7B18-5D086DD9C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788DF51-5381-BE7C-8999-AB3462153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D9234DE-697B-5A51-BC8F-A4A489FA5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188843-8FD2-BDCC-1A46-A629AE823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D846112-D986-B2EB-B333-8F6C8B8E3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C91E9A2-C19C-5059-DFA8-E5389B425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62235A8-D1C3-F24E-5406-188CC72F6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7FBEFA-9681-36EB-F9D4-4B7F5A347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A5AACF-B144-59AA-CB7B-A4FA7560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3E90E8D-D2A3-76DC-9899-D876F4675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01DD603-847F-7B92-4758-8070A3C4D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96DAD6-6F8F-82F1-73B8-F10C5DEBA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BC3275-E6AF-7E86-2065-0AE7D2FD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E0761A7-4A74-731A-BA6A-4446350A7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A7D4EC2-7BA8-32E0-8E06-A7B6FD649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5CCE43-1675-5F06-46BD-A4DE9889B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1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3F82C2-2F99-3175-61EF-3CF828CA6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09CD6D6-663E-7C33-166B-A160E4E39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4340236-08E6-A0F4-7F5A-7BE3B994B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EA7F52-6542-7394-2187-C228F7A3B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0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81E50E-8551-13A2-23A4-24DE673A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E9EC95C-B9D3-4F43-96BA-9AA11E7F2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9EA5AFB-CE63-8691-1591-2B3E4C642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C9511B-6EA8-BE7C-718C-CC9976A16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9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134EEB-7B06-2672-15A5-72772F93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4361536-39CD-08B2-586D-4BBDAA052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34D3A96-C0FB-CEF8-5006-45D8AAC0E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0E1F24-7F6C-8741-7349-F6DD1E3B4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2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71F013-3D41-4F8A-8A28-36648891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76E6137-9D2B-F223-B688-5DCF4AD47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ADB31E8-CCAE-6BFC-891A-7D22E21E9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B41567-C2F4-4753-8A7E-FDA900270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28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6DA66E-6C4E-6D0A-43AD-FE32EDA9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FCDCCEE-1808-82EE-34C3-C02BDF359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C7CCD6D-9842-B151-EB3D-CCBF5235D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EDC786-F3D5-563C-3528-5D5688C0A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6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81E8C5-42CB-E26A-4508-ADFC63D8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5FD4F54-D3B1-0EBC-C2B1-494B06046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9AF5D5-7F20-F4A5-B6BE-DB47B279C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73E085-CBCC-1391-F0E1-88A37BAC2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9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C1DBC0-5231-1D42-4A68-27DE8587F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59CF68F-F3B6-659D-CED1-CAD933A4A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53E12BB-12C5-4F58-BE50-D6A0CECD1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159409-DC49-14C7-F8BA-433A71461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3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7EBFD4-28DB-8050-366E-18E2BE9C4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037EF78-F070-024F-B173-3B0B707D9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9CA6A23-8130-C76D-6121-2F938DCE2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518FA0-4AAF-ADE0-C5D3-DE5443EBB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7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951BAA-BBC8-3FA7-8274-5FCBDADAC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D8238FC-A54A-671C-064F-5995F8C8F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04E83AC-C2AE-511A-13D1-FB8D93DAB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D527E7-11D0-C9B7-C58A-E2231E5CF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2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6F0824-2E55-E7CB-6C74-0C14D9CB7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BB82151-7556-BA74-6D23-5298A3632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ADEBC74-0C5F-417F-2157-7D4CE1233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92BA17-274F-31AD-3C1A-B5C09AE5E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DD57B0-0ED5-B51D-F78F-1DB7101A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03053CF-DD2B-6175-3B09-0359F66B3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6B1A058-CE46-ABFC-361B-C4B697FF7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C4958D-F439-0B4E-A075-A15ADB23B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5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AE23DE-AE9E-98A7-47A0-8527408D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98E9DA7-04CE-8BB9-0CBB-4381D8DD3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2E5C0F9-EF76-AE97-DFCB-06FE3DC40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AB7057-D18B-78F9-059E-77AB0B12A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859B9B-A4AC-ECD6-DD8A-080CF6D36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68C3892-38A5-AED9-6CCF-585D23E56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8D599FA-7ADA-1951-EEDC-826ACE8CE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4917B7-EA47-FB26-4E6C-F0D8F5F35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27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DC562C-AA6F-F953-C038-7C1B1B3F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8BF470F-7C96-F220-677D-4E47FADC6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504A228-A58B-CFFB-5AC0-383A49598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0ACC7-D24B-7F7C-7FAF-B88197A0D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4D8EA-648D-CF40-ABAA-21875FC70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894F6A-31E4-B907-6E0D-6AA7BBAFB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AE94C64-F70D-6716-648F-52BF51317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DBFCC0-3A5D-8A1F-8510-CE08785AC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51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B06F3D-369A-28BB-1AE1-4130CFD00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AEECD19-FF9B-826D-8B3E-226CE0532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505A5ED-B89D-D591-79F0-BE424963C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B9A31A-FD4A-67BE-2E43-2C57A7519A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27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C780C7-E1DF-6C4A-6257-D9C19C31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836BC05-2949-01C1-EEA9-816ED8ACF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7DAB0D4-711E-1638-98FF-0C3CD1DCC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D1C39A-703C-6367-0CB1-666BE0466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D1FC10E-BBFA-A7EE-246F-5B37CCA84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52724CC-DCAD-719D-123B-F32C6598C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2547507-168E-D5E6-D14A-1394C55DF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E90921-9BAD-50EA-D987-DB95E3D5E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95112C-31F5-3DB4-A53E-01D33237C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8EF7EC3-1496-819C-CDD0-B856103F2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C752DD7-9925-0D02-7EF8-1A50983C5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B9FE2F-67CD-AB6F-DD42-A95BD6A09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13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C8DDDE-C008-4EB2-4206-A3CA3236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B2C26E-7C1C-2667-0FCA-DA12E74AE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B7CA3D4-74D4-829A-2763-64AE127C8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77DD6D-B442-69DB-6D9D-3CF8132A3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758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FA69A2-41D2-8D2D-E44A-5D341DAB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B00E3B4-43A1-4EEA-0C05-A821A330C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B9067A0-F784-AD2F-7D75-69E3DEE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532F2A-D85F-FB64-235F-977CFF6AB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FDE1A8-655C-49DB-AB72-CDE5554C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AB41143-5021-A053-AE95-B28337356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B8A1750-1576-C04A-021C-0F78A6E9D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C95F06-71C4-E820-5041-0F6E819D1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01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2F5A4F-B924-82A7-3597-CC7CE4FF9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E313BD5-7E48-EA4C-B13B-DB91C1353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0133B10-3633-23FA-5B23-72EB16CF8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CEEC8E-20B6-EFC1-14AD-97EBC6597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3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AF8392-7EAA-1249-79EE-75FC7529B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6A380A2-AB16-8BC3-26FB-BA0E811FB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86DFA16-07FC-D598-63D4-148018944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A6A64B-853A-6534-9957-C6A49A90C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7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EE8445-BDD6-8384-6F9D-024524538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BE834D8-AC42-37A7-8C80-F79EBAA0A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E0FA6A1-95C8-B926-5AF6-B7303C52E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4FB807-A161-2A7C-EAB5-06445CB2A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2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BA7DA1-3FDD-42A4-48DE-46C427F7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C803DD9-834B-5D98-5562-7D3BC5E71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E0FD2E1-3909-3E67-7B8B-9F419E106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C0FD46-C9B1-099F-5A88-0887263DB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73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2FFF57-A84C-5901-EB42-419CF9D6D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2E1BA2F-612C-72E7-F15E-8A33B962F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6D216F0-044E-C25B-7465-A1EE20CAE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9A8D38-1CF9-2BE4-DA76-3CC4B58B5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41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8AF876-BD4D-80B0-8CD7-91DBCBE97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82F4946-CD59-758D-256F-697AE2312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3595920-6171-4D0F-A018-92564D98A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6823A8-5483-E2D3-0533-0263F0F4C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51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AFBFFE-ADF1-B588-BA76-DAA5C0663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90A250F-30C7-D0E3-3B1F-C3778D0EB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E51BD07-0F43-AE8B-4B09-184939FFF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15BA51-8C22-ADE8-1E55-0C3D66818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49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B91D5E-D47E-8DDB-0C32-CA0B8E926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423FD43-99F3-5DF8-1512-99CE6120D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37A6B01-291F-606B-F493-CA0AF020B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32F266-49DB-9B79-054E-E24600DCF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68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5F1D69-517B-7E72-FF27-AB10876A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F06C9F3-5A72-8068-0117-EAA8802A6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16A1021-CAE8-1175-1C67-765D410C4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756A9C-AA17-5D3F-D967-3CF182F37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27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86FDA2-DD12-AD1D-7B4B-24F18316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6E59CA5-F455-51CC-5EF8-83E1AD3B2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B228EDF-CAFE-5458-F9FA-845C03AD4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CE04CD-3C66-6251-6400-224A74341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6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992442-C84E-9E80-9328-F5E57ED85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366BB20-43A8-D86B-9372-88DB12964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0BE0BBF-D3DA-EC1C-F7DC-9C3D71D80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52D42C-28FC-63C1-32F8-50E5735EF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93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6C8044-D354-F2EE-F17F-DDD942E44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32D655F-361A-0508-8ACC-5E27EA28F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40678A8-AD30-7C9C-3FFA-9D763FC57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287C50-F76C-6E6D-648F-B1B02E8B02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01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AC6315-8E3B-5A0E-D96C-B4EE07F3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55A71C-5A42-8F36-8917-C2533AC07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59CDAD7-FEA9-CA91-F35E-50F67F8E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DA3980-10AF-C13D-F7D1-B1DE13828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882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112BDA-5FCD-E174-3103-07E7E42F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969E06E-DC96-9133-552F-F96DA527E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C0AE7B9-FD23-C6F6-DA87-F1BF69FAB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C2396B-0BDB-1D63-2B57-65BF3666D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02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8268D3-AA3D-355E-90EC-2A033564B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CC8A09F-59EB-5B98-7CC9-A14ACE25B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EFD0178-D486-5CE5-9B33-D632C35A9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AE3EB9-088D-3149-9F13-1217AE71B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314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CF2DD9-68E2-96D9-56AA-08A31B9A8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ECA8C30-E400-A517-1211-BCB1418B2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F650FEA-40FC-9449-78EF-7DB7D6B44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AA7961-F656-D27A-5F6B-D12DA1C0E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43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256B59-0417-7F44-B0A4-FC4B87D8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749F2C8-5EBC-3416-0967-E7EE32256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4A79084-BB04-0EDB-8183-0D10E540E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3EFDF2-1125-072A-6461-536897BC5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159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50DF3E-ADEF-0EC1-2703-E0D18216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9F09FBE-7E6E-2CDD-78F1-DF79D3918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03BDAC6-686D-4945-173D-8DBB51C6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192F5B-8A36-C1D4-6B71-FB5D2E338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77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96D684-115E-3C64-8E4E-17365152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E41186E-E476-5C19-4E31-DE41EB9F5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70849E4-241B-4C01-30CC-586DAE0E8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DC1F91-7519-122A-39E1-241570BF4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601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AA43E4-C329-9809-8B5C-FCC12BD1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47027EF-84E0-7EED-73F5-7E8D2E5C6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5DE8C9D-FD2F-7FD5-4AC3-E0908F4C9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1EC9B4-8593-26C3-CDDE-B1850E9CE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4945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89FC8A-6C9A-FC7A-7595-2AEFE6993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78DE7C2-84D2-BED1-4C50-A9DB20F74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4E75843-6C12-B939-A501-6EB41C284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303D65-2571-802D-1150-A377BBC4D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3F7273-06F2-70A0-1C63-68153AE21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E27E781-BB79-1063-9EA7-B98645D93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FB93734-8B29-5979-DAFF-FB20A6B18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6488E0-71D5-BB46-62B8-4203D8185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36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46CDF6-407C-65D7-EEA8-3EFA85D28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F8FD050-038B-1BAA-4729-5CE48FB33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CD4FA39-5DBA-3FA3-93BB-842C2DFA5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35855D-91FE-EE6F-AC2E-F84995320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65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0E46BC-789F-9F6E-6CA2-FC36EB173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E9E66FA-2067-DC8E-5917-0E7BFC914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83E926E-C723-3AB7-C1B8-4D8343802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99723A-F52E-183D-5A92-DB74EE142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822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839D42-CAEA-1CE2-7137-A3003FFE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16759CB-078D-C022-9C2A-2FC24CDB9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1D94AF5-753A-F55F-2D60-D78A1255A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98F3B0-8912-549C-70D8-4DC6C41DD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311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EE861C-8471-37CE-EB2A-C5A23250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F30976A-49AD-DAFF-7CF4-6276B1079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429C233-7964-39F8-F175-39180C615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4E9485-EB89-7D21-98E0-C15530374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7422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75B1C0-13BB-0E75-0C8D-2B1227F4E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C1A9734-EBC9-0BBB-5C6A-86C850DA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2E55ECC-4AB3-18EA-F9D0-098F2D0B7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3A05A6-64A1-6AE9-3A9B-8A2924FB0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249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F12B67-8BFB-3295-67E6-4FBB91820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6884BE8-D27A-F25C-2D89-B019FE238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7390DC5-58E4-07A6-D914-5CF51D93B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12575-F9C8-14EF-9EAE-16B37465A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2313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A000EE-D133-21B0-77E4-DBEB72460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6F8CAC4-FD66-2C68-89B8-B49337298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3587D0D-941F-5E2C-342F-21483F06F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96F67B-3975-3CFC-8A39-53481EEC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7F8BC-BE0B-47A3-A186-8E67B239FF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0907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DBE5E6-AFC5-29C5-B29D-D10DD927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435D639-CA54-43CF-3F65-4090592F0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82EE3AB-5522-84D1-7E2A-7A63DD1AD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CAA856-3A6E-8AB0-0DF5-4759FCB06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71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97B4F0-4740-EFC8-DA3C-D9404FF46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30616C2-5094-6980-16BD-6ABA10A51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2147C54-3879-33FA-4AF8-9A70ADDB9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9C8913-41B1-C9F3-FEF3-B3C354009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07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58851B-21D1-5BF6-D5C5-B1FBB315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39813EA-3C2F-856F-7253-21ED609B0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992A51E-CDAC-081C-9BC3-16522DB29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6D49BD-3891-25E3-D902-91B66ABC7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826D981-377D-ADDB-E64A-ECC5D3FD0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F7B86EB-66E6-7663-37A1-6BB61D9FE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E5B86ED-61C3-0A1B-8F96-C514C1F23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0B7750-F5AA-CBAB-E647-4D672CB7F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64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E6C928-AFD0-FE6E-3CC7-5A088863B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D4CA68E-10F8-EA59-5221-60C240D7D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B192F34-0398-DCEF-8374-CFBEA5AAF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8D46A8-B652-414A-DA22-D1FC23070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41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76E771-5FE8-D555-1828-E89673861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06D2969-4A57-CE5A-D13A-0FF7CDFF6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C65C34F-9A02-0CDE-D58F-400A0523F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54401D-3F52-A0DF-D31A-04D3A7F9C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21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93E5E1-829B-7E0F-7DD2-B3E26E07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4BBA244-895F-E787-5CF7-1581E8D16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2D93E25-D0FB-1D37-83D8-E230D6E74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B586E5-B312-8012-142A-F40D3A8A4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03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C8C6E1-888E-AF32-4899-96952290E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0AF69C-A4D3-E5DF-BF26-9183FAA34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05F39F8-6A0C-1E75-1640-1D1395200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4C31D5-B965-E0EE-F3A6-5D8253803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698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775DC7-9080-5E54-B161-0B0E80F0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90538A2-0409-FED8-C1FF-FA50D66C1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E3414A9-8644-A05B-595D-B69294645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231E90-79CE-0568-A96B-EDF4F459B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66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DD8AC0-6810-AA53-807C-7C949299F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2D0B5F9-408B-4F5F-C7D9-8FC7E2C47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BD88B7F-7E09-5956-6F6E-8866995DC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43426D-F466-CCFE-36FD-AF25A230E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1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83F10C-C734-28FD-F0E2-7C74FDFBB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A01CF9F-F4AE-2BB7-51B5-8A7D26B74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1248D3B-473A-25B2-7362-DCC2497B0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29C2F1-BA75-A9F5-41E2-9A74434F5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88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FE2F45-EBD7-B8F8-3D9E-7D2104C8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622BA0E-762C-283D-1518-2E508DA3E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C0B9CA3-B58C-4371-5519-AD6695899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D7A733-2C83-4BFB-BF35-37CF2F9E9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4533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4C9297-DD57-B6C8-791E-DD4488E49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492B4EC-818F-80FC-D020-F5CC69539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249F7D7-EE7A-98BC-D7F6-99F0FA3C1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5B3EAE-BF32-8629-B21D-D3AA9E246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919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CEAACE-E8AB-8687-B680-181881B93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A1F8C0B-86B3-329D-7266-A0D2961FA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C7F52BC-C02C-3D13-4309-39D700FED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6194E6-D479-5C4B-CBD1-531318DE9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DC976F-D877-F3DF-536D-10A1E90D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29051A7-9D33-8870-BD5B-19FFDE96D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B3DCC3D-1007-06AA-10B7-2664B2A4C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0F922-B7D3-76EF-6818-14EBE1E08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27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31F22E-D5F6-5B1B-9C1F-B99C6DADF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4868E6-6F17-0011-4EC0-D712A6A1C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31C8A699-5CBD-5F64-3B25-37C08466F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A5C915-545F-C7F7-F073-88D31D281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55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B420BC-4931-482A-5EBB-A16B46A8D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92C7D36-67FE-8CF1-A7C8-D6EADBEE0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CB17F11-5036-8E4B-0008-445C4036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381DB4-F512-23E3-F974-FCCA826CF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376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471498-D57B-6578-8EF9-78053DA9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2B8A99B-5463-6796-63E3-20D31C296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1349081-8ADE-C0D6-4A35-BD707C33B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25195C-DB0B-EE2A-D178-78FF44ECB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3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551553-E47E-2789-9DB2-2A167022D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EC93D13F-3F5F-A46F-8A19-FF14D5065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AE2F3EF-1E7A-F09A-9047-8F6950DA8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1335B8-F342-73F1-1F74-36B51626C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4880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D317EE-4B09-F505-737A-5C505A34B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32729A3-FDC2-B15A-1049-D8DA53A8E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C4BF601-9F88-25FC-B6A9-42F6A799F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1D1C0A-237D-9A25-9D86-C633EB64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32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434AB5-B67C-0A46-7FC2-058C21B5F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5C6E49F-A10C-F3A3-3187-0B5A0F5B2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8B4162F-7EEE-EA41-1ED8-4248AE5A8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C0DDF7-6CA8-1A56-48E9-DECBC0650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1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69EFD8-6C1A-8B14-8A80-6DE5DFE5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96D38BB-A343-3301-B6CB-1532D75E1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E2E1D2D-18A8-E2A4-B211-A98AF05F3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BFBC19-D24D-F94B-2284-65F0C612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2247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2B85A0-D842-6064-77D6-F4EAB5E6C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75DF8C5-F10F-794E-DFD1-45028374D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50CAF47-08EB-C497-9DEB-CA6FC2591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B2CEF5-5746-199F-A0C0-21EFD3790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134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2BAE48-914A-2408-D0EC-563FF28C7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4F7C9C5-7601-8120-7827-233A38CE6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21B7D24B-6E4E-C3CB-0924-29AE460BB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BDA3F2-CAE6-82CC-E016-69EB302DF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294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7EDC00-4935-B249-4E6F-2D0642573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5B0D4D32-41DE-C47C-7AB5-1B1255D93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9F62317-06F5-B2FE-C156-D989F9E30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C7122B-1DAC-E51D-E927-90FDE853A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95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BBD29C-7941-7605-C189-5897DF656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AE83264-F12B-8C78-0E4E-7909F8FFA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D8E6F10-D6DF-36AE-5BA6-2676E491E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5F219F-B18C-430B-AE4F-E2B3FD7B9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340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79C52B-362D-8883-43B5-0A646354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02525A7-DC37-B1E4-71EC-766B8AD34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E705A44-FCC4-8872-C2F6-A9D686800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C067A4-8B45-0F98-0D1F-CC3AF74B8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87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5A611D-634C-A80C-D63A-7204EBEC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C4EC147-A2E3-3FC9-82EB-90ED01228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6C7AB57-6A22-3153-8D94-92C697B71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C82D34-A468-AFCE-5A7B-D876B6D67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431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0D3140-6607-505E-8691-B4CC3E5BF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E01D9B5-8AF1-19E9-4228-81EF1E1BB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1237CF10-2667-9F5B-2E64-FE143ED86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D471F9-5907-6144-670C-CB5606EBA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510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EB59A9-ECF5-E658-F22F-11C7BA4C5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EF5DE5C-2612-C29F-2DB9-45FD1DC08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076FE27-AB95-FE4F-94BB-88AE3B62F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7E5C91-9FE2-14AF-729E-DEA60BA23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601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4C84F3-14D3-85A0-ED64-2ED71170E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D9F08A3-406D-B1C1-3079-F03DAA6E6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6CFF6A4-6B3D-2738-D6F1-20EE6BFE3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CEA846-CAC5-CD34-A77B-ABE73FD0D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117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138524-11EE-BA8C-C35D-A9F93CC6B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16E84EC-9F6A-B45B-5636-3BFCD0805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66BDC832-1D87-DD7F-C892-17137B232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9A8065-AF81-2149-385D-08AC80307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3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1B9F6E-DFAE-AD36-B65C-4B5896028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5555070-1C38-4993-CECA-330240AA2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5381B17-DECB-A125-54C8-C8641931A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419913-DA75-AC69-C4F2-E442F55B1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4389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4DCEE5-C811-C46B-EDC4-A3109788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30C4143-5D29-2511-CCC0-7F580570C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C721D80-FF96-5A35-5542-3887A84E9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C4D6EF-1EFF-BC9F-75F4-F8F6C56A4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030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3F45CB-4554-93AE-B2DC-07836822B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2895E99-7A0C-2A0C-4206-94EBBE6D3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6BDA5D1-1A42-0B79-7B8C-47E7ED5B4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2CEB21-B311-F199-B399-FDFACB296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178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009245-141F-C5E0-A2C0-4D70C67C6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6C4A376-433E-6B4F-9CBB-139C645FD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FC208B7-9241-D478-CCE1-D73F1BBFD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09D80E-5E20-2E6E-1CDF-811D844D5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1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95454-740A-0B4B-E99F-58E5BB37C02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EAB616-BF36-AB4C-6A56-5CF3EEE465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191C8-3EC3-E1A5-0BF5-9532D248CC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76072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04A40A1-DD8E-42B0-BDF6-E817ED6B22DF}" type="datetime1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6D630F-E7F0-B8AF-B71F-72AD8C3EA4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D5332F-98A8-6FBD-6647-867B3B9AA8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76072" y="633778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B19F4AC-C57C-4D48-8A3A-50CDAC2321C1}" type="slidenum"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EBD9C8E-FE23-68D9-93C7-14CB6A59C229}"/>
              </a:ext>
            </a:extLst>
          </p:cNvPr>
          <p:cNvSpPr/>
          <p:nvPr/>
        </p:nvSpPr>
        <p:spPr>
          <a:xfrm rot="5400013">
            <a:off x="857542" y="346795"/>
            <a:ext cx="146304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F928EC57-D80F-3561-9763-0D2D2AD69E7B}"/>
              </a:ext>
            </a:extLst>
          </p:cNvPr>
          <p:cNvSpPr/>
          <p:nvPr/>
        </p:nvSpPr>
        <p:spPr>
          <a:xfrm flipV="1">
            <a:off x="578650" y="4501198"/>
            <a:ext cx="11034695" cy="18288"/>
          </a:xfrm>
          <a:prstGeom prst="rect">
            <a:avLst/>
          </a:prstGeom>
          <a:solidFill>
            <a:srgbClr val="BBBEE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10" descr="A colorful knot with different colors&#10;&#10;AI-generated content may be incorrect.">
            <a:extLst>
              <a:ext uri="{FF2B5EF4-FFF2-40B4-BE49-F238E27FC236}">
                <a16:creationId xmlns:a16="http://schemas.microsoft.com/office/drawing/2014/main" xmlns="" id="{B19D3389-E1E4-BF28-DFF3-AD5D42657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0" y="6337781"/>
            <a:ext cx="501401" cy="5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EEAA5-6D3A-3466-7A77-E8EE0D0AC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7EAD9A-4995-2F15-95B7-9AD7C003BD0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13BDC4-EDC4-FD28-82A2-B51E7DB477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CB583-46A0-4D04-8E72-324373347CF1}" type="datetime1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DC161B-EE34-3BFB-2AC7-AA14F0C960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A43B51-51D6-EF30-DC80-0FBF86A4CF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8E381-62C2-4448-827D-0022E2A700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74F377-8B5C-BEBC-CE39-FD22B0D5D95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8D2A5B-1E8E-CCA2-98D4-2A247641A73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D276F3-7DC3-5A1F-0A92-920C183874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25B610-B001-45CA-B2D3-F9647285DBD3}" type="datetime1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21B3D4-9599-E978-9D92-EC51C1FAF8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02A7BA-AF36-A931-12B4-855356107D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9997D-4FDE-4A9D-8867-CC797657DD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56E074DE-99CF-8B18-97A4-B75DB3232B0A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82ACA8B7-C59C-B9D2-3C57-08CFFB9885B9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593CE4F5-2EE6-0C4E-C081-E55A83D85273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4D1C75B-C348-9F23-17BF-76B354BC0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D7E594C-0F28-4045-0730-2DB5298B0D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5310E4E-A8C1-40E0-5857-A77D3E551C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BDE4BDB-FA9D-4BA2-9006-686E92CAE7D9}" type="datetime1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AB31F23-1AE9-C201-BA02-167A099CFF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0961796-61AE-B9DA-DE8C-B1E2C3C6CB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42599A8-828E-4D05-A7E8-72DAB8A016A8}" type="slidenum">
              <a:t>‹#›</a:t>
            </a:fld>
            <a:endParaRPr lang="en-US"/>
          </a:p>
        </p:txBody>
      </p:sp>
      <p:pic>
        <p:nvPicPr>
          <p:cNvPr id="12" name="Picture 11" descr="A colorful knot with different colors&#10;&#10;AI-generated content may be incorrect.">
            <a:extLst>
              <a:ext uri="{FF2B5EF4-FFF2-40B4-BE49-F238E27FC236}">
                <a16:creationId xmlns:a16="http://schemas.microsoft.com/office/drawing/2014/main" xmlns="" id="{7B921128-058D-BC2F-C00D-61521CD05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63" y="6279070"/>
            <a:ext cx="519689" cy="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4C35526F-EB05-E5C0-47C3-BF10D34C722D}"/>
              </a:ext>
            </a:extLst>
          </p:cNvPr>
          <p:cNvSpPr/>
          <p:nvPr/>
        </p:nvSpPr>
        <p:spPr>
          <a:xfrm>
            <a:off x="558213" y="4981422"/>
            <a:ext cx="11134959" cy="822960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BAE053E9-FBF4-CBA3-903F-D2D51DF69935}"/>
              </a:ext>
            </a:extLst>
          </p:cNvPr>
          <p:cNvSpPr/>
          <p:nvPr/>
        </p:nvSpPr>
        <p:spPr>
          <a:xfrm>
            <a:off x="498832" y="5118582"/>
            <a:ext cx="146304" cy="54864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4F1F69F-491F-E359-2873-1FEF1FD442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B7521DCA-5782-DAE5-ECFC-002677EB4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9DFD456-7FED-C770-4AAB-059F7E502B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633D6-00B0-48CE-B8BB-575F5DFB3E8A}" type="datetime1">
              <a:rPr lang="en-US" smtClean="0"/>
              <a:t>10/9/2025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78485792-3CDC-F67F-7FDF-498159B2F0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9E6331A-BD62-1FF9-B3C2-91FB121969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65F55C-40AA-4DC3-995C-5CAE4082D9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6D307800-504C-E6C8-AB97-27A22C8CA0CC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34E1CDAF-5696-1B68-AFF5-14E1AA167A7A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C8D0FCC3-046A-20E4-F0AB-35754A2900C0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50ECCEA-3444-4711-2CBC-718C62960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F20E359-9329-CB95-A538-5A99C5C31F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5568" y="2478024"/>
            <a:ext cx="4937760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6B2049B-C4D9-8091-1E55-3D74A6C75F2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45936" y="2478024"/>
            <a:ext cx="4937760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26F14062-7614-55D3-7404-CBBB4AFC41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451A7D2-6D19-43FF-A1C1-E3FC0D65A2C5}" type="datetime1">
              <a:rPr lang="en-US" smtClean="0"/>
              <a:t>10/9/2025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17D8C23B-9771-1E32-A311-EA8206D13B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4D3C0309-27FC-ECCA-3BF4-B11DB20AD9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28342B8-6363-4D91-9724-0DF11AC94F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xmlns="" id="{5B68712C-73BA-4C99-F797-CF41D7E944A6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2C7E453B-0446-657D-5AAF-08B30D23284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D918A9DF-0C27-1493-30BB-DF6266360ADF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5B5F128-B5D3-919A-A195-663F420E86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436985F-89E2-8566-A1C5-659FFD720C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5568" y="2372648"/>
            <a:ext cx="4937760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5CED3B08-8E0F-5541-3E11-1201B58252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15568" y="3203691"/>
            <a:ext cx="4937760" cy="2968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4B9DA70-3DAE-1C29-9EFF-30DD1A868BD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45936" y="2372648"/>
            <a:ext cx="4937760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A5040413-B57A-4F90-B0E1-C4D40E59FD0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45936" y="3203682"/>
            <a:ext cx="4937760" cy="2968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xmlns="" id="{61457B1C-E35E-9140-48B3-9E227A99E1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B5CD9FC-C3E0-4CCC-B85D-EB401008A2F5}" type="datetime1">
              <a:rPr lang="en-US" smtClean="0"/>
              <a:t>10/9/2025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xmlns="" id="{5251EE44-481B-A0F7-C2AD-09DADC5908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xmlns="" id="{FC502956-F5D2-B598-6E3A-702BC6F6B0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E8905B1-24F0-4CB4-9F21-CFEEF5B526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5E2D870E-EF4B-86F0-77AB-36D581ED27C3}"/>
              </a:ext>
            </a:extLst>
          </p:cNvPr>
          <p:cNvSpPr/>
          <p:nvPr/>
        </p:nvSpPr>
        <p:spPr>
          <a:xfrm>
            <a:off x="665856" y="1533521"/>
            <a:ext cx="10917067" cy="379094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71A6F5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17379EB3-D910-53C8-4363-BCE437B3C04F}"/>
              </a:ext>
            </a:extLst>
          </p:cNvPr>
          <p:cNvSpPr/>
          <p:nvPr/>
        </p:nvSpPr>
        <p:spPr>
          <a:xfrm>
            <a:off x="609081" y="2971800"/>
            <a:ext cx="128016" cy="91440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760764-F6D5-0183-CFA8-AD51752F3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xmlns="" id="{304CA21B-A904-2303-E8B7-204368828D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461A30-3A5F-4957-8201-8227A20FF186}" type="datetime1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815895AD-6283-22E7-54AE-BA5E403688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D4BCC32D-2A88-48F5-552A-C35C5FC4E9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D5C596-286A-49DD-AE62-F7CA39D45B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A271E8-88AC-350B-0AEC-E7B0AB0010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4127B7-0316-41F1-B8D3-684E58D4605E}" type="datetime1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6FABEA-7F5F-CBFE-9B27-1EE63786E4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86C2C9-DDA6-6F34-269D-3EF53EDD50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246E78-0687-4284-9504-B27FA8DD19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E9B5E84D-09D1-0D33-8A57-437EFA92365F}"/>
              </a:ext>
            </a:extLst>
          </p:cNvPr>
          <p:cNvSpPr/>
          <p:nvPr/>
        </p:nvSpPr>
        <p:spPr>
          <a:xfrm>
            <a:off x="558213" y="1162028"/>
            <a:ext cx="3740737" cy="464334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6312EABD-71B9-C8DC-832E-0C98BB2637A3}"/>
              </a:ext>
            </a:extLst>
          </p:cNvPr>
          <p:cNvSpPr/>
          <p:nvPr/>
        </p:nvSpPr>
        <p:spPr>
          <a:xfrm>
            <a:off x="498832" y="1618378"/>
            <a:ext cx="146304" cy="82296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52C9A6-7205-7B11-B1F4-38E7DCFFD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5" cy="1709928"/>
          </a:xfrm>
        </p:spPr>
        <p:txBody>
          <a:bodyPr anchor="t"/>
          <a:lstStyle>
            <a:lvl1pPr>
              <a:lnSpc>
                <a:spcPct val="100000"/>
              </a:lnSpc>
              <a:defRPr sz="3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59D0BD6-841F-0949-20BE-76702D8921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65192" y="1709928"/>
            <a:ext cx="6729983" cy="4096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F7E9642F-978C-2483-7CA8-C657D6BC39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5" cy="206654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C1268D21-1EAC-A549-16ED-FB028EA884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68680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0452DFD-8287-4665-BA5A-1E8007F84489}" type="datetime1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61DEA50C-138B-D1AB-A149-C1EFE87B6C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9B52CB39-DC06-1319-C71F-C0FFE8190E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54C15-7023-42EB-A1FA-1EE6BF8BCD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8CFDC4AC-FDD3-BDE2-CE9C-56C5902762A9}"/>
              </a:ext>
            </a:extLst>
          </p:cNvPr>
          <p:cNvSpPr/>
          <p:nvPr/>
        </p:nvSpPr>
        <p:spPr>
          <a:xfrm>
            <a:off x="558213" y="1162028"/>
            <a:ext cx="3740737" cy="464334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83F93A9A-283E-C60B-922C-39E185F785EE}"/>
              </a:ext>
            </a:extLst>
          </p:cNvPr>
          <p:cNvSpPr/>
          <p:nvPr/>
        </p:nvSpPr>
        <p:spPr>
          <a:xfrm>
            <a:off x="498832" y="1618378"/>
            <a:ext cx="146304" cy="82296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715FD07-436C-8F50-D85D-FE2F1E365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5" cy="1709928"/>
          </a:xfrm>
        </p:spPr>
        <p:txBody>
          <a:bodyPr anchor="t"/>
          <a:lstStyle>
            <a:lvl1pPr>
              <a:lnSpc>
                <a:spcPct val="100000"/>
              </a:lnSpc>
              <a:defRPr sz="3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253DCAA-13C7-6D98-3009-2CF4602732B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965192" y="1161288"/>
            <a:ext cx="6729983" cy="4645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FBAC3BD3-587C-952C-7943-F1DD06E3C5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8680" y="3438144"/>
            <a:ext cx="3099815" cy="2057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A1E0BC07-4C9D-0EA6-6E92-03303B9BB7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68680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0DB4AC0-3697-4839-A4B4-B7909F019F7F}" type="datetime1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9D0C5333-6517-F058-26D1-59EE2F7956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4027DC1D-6CFB-0076-354E-C97B3F6CB0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00528-09B1-4C5A-B5F7-A99D550659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28271C-3EA9-1C25-F915-271F10C7A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533019-B20D-39F8-DA5A-57D87D5C0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A2200-9BEA-24D1-1AAA-C6D11D5F2B4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fld id="{AF0CF75A-DA92-46AA-967B-58FF73C93E7D}" type="datetime1">
              <a:rPr lang="en-US" smtClean="0"/>
              <a:t>10/9/2025</a:t>
            </a:fld>
            <a:r>
              <a:rPr lang="en-US"/>
              <a:t> Bremen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4E37E5-CFD3-BED4-9620-591917B3DD5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83C458-7E07-3809-F914-4842101A676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fld id="{502FA967-5724-45FF-9DCE-6D9303B5567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vrekkas@physics.auth.gr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sender@mydomain.co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mailto:friend@example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FD23A2-0EB1-4C75-C909-53C9BF300F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6" y="792858"/>
            <a:ext cx="11143344" cy="1171024"/>
          </a:xfrm>
        </p:spPr>
        <p:txBody>
          <a:bodyPr>
            <a:normAutofit/>
          </a:bodyPr>
          <a:lstStyle/>
          <a:p>
            <a:pPr lvl="0"/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Μάθημα 2</a:t>
            </a:r>
            <a:r>
              <a:rPr lang="el-GR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Υπερδίκτυα</a:t>
            </a:r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Πρωτόκολλα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FCDEF0-576C-A6EB-7968-9F1CFB0338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6" y="2098713"/>
            <a:ext cx="11036808" cy="5071015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Τμήμα Πληροφορικής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Σχολή Θετικών Επιστημών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Δυτικής Μακεδονίας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Καστοριά 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Ρέκκας Βασίλειος-Παναγιώτης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vrekkas@physics.auth.gr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EB0C70-1346-A9C2-4687-704D763E4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23960-5AE2-A99A-73BF-A90071EB69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πολλών δικτύων IP σε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υπερδίκτυα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E064FDB-FCEA-0015-0F1D-27603D63FEA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23F7EE-54CC-C16F-4089-9F744331B228}"/>
              </a:ext>
            </a:extLst>
          </p:cNvPr>
          <p:cNvSpPr txBox="1"/>
          <p:nvPr/>
        </p:nvSpPr>
        <p:spPr>
          <a:xfrm>
            <a:off x="472710" y="1620895"/>
            <a:ext cx="10168128" cy="85254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Άρα για να έχω τις 512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IP,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ενώνω 2 δίκτυα κλάσης Γ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256 + 256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Κλάση Γ  Μάσκα /24  Δανείζομαι 1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bit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από τους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hosts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supernetting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σε /23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Δίκτυα κλάσης Γ: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198.10.0.0/24 (δίκτυο κλάσης Γ) --&gt; 11000110.00001010.00000000.00000000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198.10.1.0/24 (δίκτυο κλάσης Γ) </a:t>
            </a: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11000110.00001010.00000001.00000000</a:t>
            </a:r>
            <a:endParaRPr lang="el-GR" sz="24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1111111.11111111.11111111.00000000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Μάσκα: 255.255.255.0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9FC453-82C1-F15C-9E0E-8C3A5BDE7B3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DDF5D67-15B8-B441-1EF7-76005C091B69}"/>
              </a:ext>
            </a:extLst>
          </p:cNvPr>
          <p:cNvCxnSpPr/>
          <p:nvPr/>
        </p:nvCxnSpPr>
        <p:spPr>
          <a:xfrm>
            <a:off x="712269" y="5659655"/>
            <a:ext cx="538373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04EC48-840F-7D12-2A14-299145313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441FE-1065-0D64-147D-2CB61B23F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Μορφή αιτήματος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71F3B869-2CCB-BDF7-6032-25C03942720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38ECA1-D289-DDB0-6003-D27FF5659A98}"/>
              </a:ext>
            </a:extLst>
          </p:cNvPr>
          <p:cNvSpPr txBox="1"/>
          <p:nvPr/>
        </p:nvSpPr>
        <p:spPr>
          <a:xfrm>
            <a:off x="468115" y="2154376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  Carriage Return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Επιστρέφει τον κέρσορα στην αρχή της γραμμής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LF  Line Feed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Μετακινεί τον κέρσορα κάτω μία γραμμή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&lt;CR&gt;&lt;LF&gt; = «νέα γραμμή» στο Internet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Κενή γραμμή με μόνο αυτό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“τέλος επικεφαλίδων, αρχή δεδομένων”.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Γραμμή αιτήματος και τυχόν πεδία επικεφαλίδας πρέπει να τελειώνουν το καθένα με τα &lt;CR&gt;&lt;LF&gt;.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Κενή γραμμή αποτελείται μόνο από τα &lt;CR&gt;&lt;LF&gt;και κανένα άλλο κενό χώρο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HTTP/1.1 όλα τα πεδία επικεφαλίδας εκτός από το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Host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είναι προαιρετικά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Αποδεκτή από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servers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μόνο μία γραμμή αιτήματος που περιέχει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μόνο το όνομα του μονοπατιού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λόγους συμβατότητας </a:t>
            </a:r>
          </a:p>
        </p:txBody>
      </p:sp>
    </p:spTree>
    <p:extLst>
      <p:ext uri="{BB962C8B-B14F-4D97-AF65-F5344CB8AC3E}">
        <p14:creationId xmlns:p14="http://schemas.microsoft.com/office/powerpoint/2010/main" val="33592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5DE49E-CEB6-1F15-2557-F5661680C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41927-FDB7-23E0-6679-94FB8F58AD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Μορφή απόκρισης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D0A8EED-299A-78F1-2985-397D5423F1C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1D6726-2842-2DA8-52D5-BC173D73FB65}"/>
              </a:ext>
            </a:extLst>
          </p:cNvPr>
          <p:cNvSpPr txBox="1"/>
          <p:nvPr/>
        </p:nvSpPr>
        <p:spPr>
          <a:xfrm>
            <a:off x="478506" y="2452129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 απόκριση στο HTTP αποτελείται από: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γραμμή κατάστασης, που περιλαμβάνει κώδικα κατάστασης και μήνυμα (π.χ. HTTP/1.1 200 OK,  επιτυχής απάντηση στο αίτημα πελάτη)</a:t>
            </a:r>
          </a:p>
          <a:p>
            <a:pPr lvl="1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Πεδία επικεφαλίδας, π.χ.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Content-Type: text/html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Μία κενή γραμμή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(Προαιρετικό) κυρίως σώμα του μηνύματος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11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3190F4-FD80-7D7A-EE64-E5F73D889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151323-8D56-78CC-CE97-8B6400C47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Μορφή απόκρισης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DC438939-A920-939D-177C-F2E15F1AB5F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D5FD03-9030-5008-4C39-F55E5A2BCDD5}"/>
              </a:ext>
            </a:extLst>
          </p:cNvPr>
          <p:cNvSpPr txBox="1"/>
          <p:nvPr/>
        </p:nvSpPr>
        <p:spPr>
          <a:xfrm>
            <a:off x="468115" y="2154376"/>
            <a:ext cx="10168128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Γραμμή κατάστασης και τυχόν πεδία επικεφαλίδας πρέπει να τελειώνουν το καθένα με &lt;CR&gt;&lt;LF&gt;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κενή γραμμή πρέπει να αποτελείται μόνο από &lt;CR&gt;&lt;LF&gt; και κανένα άλλο κενό χώρο</a:t>
            </a:r>
          </a:p>
        </p:txBody>
      </p:sp>
    </p:spTree>
    <p:extLst>
      <p:ext uri="{BB962C8B-B14F-4D97-AF65-F5344CB8AC3E}">
        <p14:creationId xmlns:p14="http://schemas.microsoft.com/office/powerpoint/2010/main" val="9318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CFB0B9-F3AC-E6BC-6837-28FD625A4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FBADC-4A9B-90F2-0375-93167F866F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συνόδου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E915AC4-8BDF-26B6-472D-BB8DBEDB500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3D194-CCA0-5724-61C7-5DE3F6B34575}"/>
              </a:ext>
            </a:extLst>
          </p:cNvPr>
          <p:cNvSpPr txBox="1"/>
          <p:nvPr/>
        </p:nvSpPr>
        <p:spPr>
          <a:xfrm>
            <a:off x="468115" y="2154376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Δείγμα συνομιλίας μεταξύ πελάτη και εξυπηρετητή που τρέχει στο www.example.com, θύρα 80.</a:t>
            </a:r>
          </a:p>
          <a:p>
            <a:pPr marL="457200" lvl="0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0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Αίτημα Πελάτη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ζητά τη σελίδα “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index.html”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από τον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εντολή αιτήματος) 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/index.html (Διαδρομή αρχείου στον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HTTP/1.1 ( Έκδοση πρωτοκόλλου HTTP)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Host: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www.example.com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(σε ποιον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στέλνεται το αίτημα)  Υποχρεωτικό λόγο έκδοσης (HTTP/1.1 και μετά)</a:t>
            </a:r>
          </a:p>
          <a:p>
            <a:pPr marL="742950" lvl="1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0C390A-D3D7-CC34-A86D-2DB8DB892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78" y="5758374"/>
            <a:ext cx="10385602" cy="91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8D2DB2-9EF0-A5D5-0C76-6C6BE175B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15CB7-F962-DC3A-7B34-6E3567B53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συνόδου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A1BB5F12-DFE1-5295-5A2A-C68AC4184A3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3CAFB4-4493-2CAE-DD6F-BBFF560721BA}"/>
              </a:ext>
            </a:extLst>
          </p:cNvPr>
          <p:cNvSpPr txBox="1"/>
          <p:nvPr/>
        </p:nvSpPr>
        <p:spPr>
          <a:xfrm>
            <a:off x="468115" y="2154376"/>
            <a:ext cx="1016812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Απόκριση εξυπηρετητή</a:t>
            </a:r>
          </a:p>
          <a:p>
            <a:pPr marL="742950" lvl="1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65C918-B9DC-DBA7-7985-A5EFF3DFC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20" y="2746702"/>
            <a:ext cx="7923259" cy="298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E228FF-A247-90DF-1184-082AB82D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B02C9-C21E-74B7-FB10-694F293C2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συνόδου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3F579214-6BFC-02F6-2B61-59CAB190D60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DAD873-E13F-F4B7-A924-3840FECB795A}"/>
              </a:ext>
            </a:extLst>
          </p:cNvPr>
          <p:cNvSpPr txBox="1"/>
          <p:nvPr/>
        </p:nvSpPr>
        <p:spPr>
          <a:xfrm>
            <a:off x="468115" y="2154376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Απόκριση εξυπηρετητή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 OK →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Επιτυχής απόκριση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Date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Ημερομηνία αποστολής από τον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→ Πληροφορίες για το λογισμικό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Apache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Last-Modified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Πότε τροποποιήθηκε τελευταία φορά το αρχείο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ETag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Ψηφιακή «υπογραφή» αρχείου για έλεγχο εκδόσεων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Content-Type →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Είδος δεδομένων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Content-Length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Μέγεθος του περιεχομένου σε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bytes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Accept-Ranges →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Υποστηρίζεται μερική λήψη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resume download)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Connection: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close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Η σύνδεση θα τερματιστεί μετά την αποστολή.</a:t>
            </a:r>
          </a:p>
        </p:txBody>
      </p:sp>
    </p:spTree>
    <p:extLst>
      <p:ext uri="{BB962C8B-B14F-4D97-AF65-F5344CB8AC3E}">
        <p14:creationId xmlns:p14="http://schemas.microsoft.com/office/powerpoint/2010/main" val="26244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6D2708-AC80-79CB-CF6C-9503FA0D6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27039-4AB2-7456-6D09-B778B5C37B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συνόδου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B66EB0B-35C3-C2E0-D411-51D90340B7A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7767CD-8924-D988-C67B-6C0C1314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9" y="2536510"/>
            <a:ext cx="10151864" cy="36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A76269-421E-9C87-F8A0-E8034E61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F1E43-4598-4934-BA55-995B5017C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συνόδου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FE876E8-2299-D170-070F-5866D1B5D5D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12AB13-908F-957E-368D-983EB1E85D9F}"/>
              </a:ext>
            </a:extLst>
          </p:cNvPr>
          <p:cNvSpPr txBox="1"/>
          <p:nvPr/>
        </p:nvSpPr>
        <p:spPr>
          <a:xfrm>
            <a:off x="468115" y="2154376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 startAt="3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Περιεχόμενο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αρχή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HTML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ότι υπάρχει μέσα αποτελεί μέρος της ιστοσελίδας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head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πληροφορίες για σελίδα, όχι ορατό περιεχόμενο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(title, metadata)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&lt;title&gt;An Example Page&lt;/title&gt;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τίτλος της σελίδας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εμφανίζεται στη γραμμή τίτλου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ή καρτέλα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tab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&lt;/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head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Κλείνει το τμήμα της κεφαλίδας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head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body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&gt; κυρίως περιεχόμενο σελίδας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κειμένο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εικόνες, συνδέσμους κ.ά.). αυτό βλέπει ο χρήστης</a:t>
            </a: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Hello World, this is a very simple HTML document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lphaL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&lt;/body&gt; &amp; &lt;/html&gt;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τέλος του σώματος και του εγγράφου αντίστοιχα</a:t>
            </a:r>
          </a:p>
        </p:txBody>
      </p:sp>
    </p:spTree>
    <p:extLst>
      <p:ext uri="{BB962C8B-B14F-4D97-AF65-F5344CB8AC3E}">
        <p14:creationId xmlns:p14="http://schemas.microsoft.com/office/powerpoint/2010/main" val="14430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06A74-92B5-DB78-2AB0-01475EC1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C7601-C99E-0501-8C72-2814039F61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Ασφαλές Πρωτόκολλο Μεταφοράς Υπερκείμενου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97E129A-FDFA-D637-A086-79E5E141F02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403450-B2DF-B30C-3599-CE73DFB512AA}"/>
              </a:ext>
            </a:extLst>
          </p:cNvPr>
          <p:cNvSpPr txBox="1"/>
          <p:nvPr/>
        </p:nvSpPr>
        <p:spPr>
          <a:xfrm>
            <a:off x="468115" y="2154376"/>
            <a:ext cx="3927240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Επικοινωνίες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ιστοσελίδας κρυπτογραφημένες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προστασία εμπιστευτικών ηλεκτρονικών συναλλαγών  τραπεζικές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Browsers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εικονίδιο με το λουκέτο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pad-lock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979A49-C4C0-1E55-C407-E60174209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72" y="2300641"/>
            <a:ext cx="4980647" cy="4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5295FB-AA65-866F-571F-E536133CB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508DA-D5C4-A1C4-C0AE-46D4C80CC3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E9A8C59C-841C-DA56-6B51-80202AED3F6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B646B0-117A-250F-815E-EDD47633B0CE}"/>
              </a:ext>
            </a:extLst>
          </p:cNvPr>
          <p:cNvSpPr txBox="1"/>
          <p:nvPr/>
        </p:nvSpPr>
        <p:spPr>
          <a:xfrm>
            <a:off x="468115" y="2154376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Ασφαλή πρωτόκολλα για κρυπτογράφηση επικοινωνιών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SSL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&amp;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TLS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SSL (secure sockets layer)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TLS (Transport Layer Security)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ασύμμετρο σύστημα υποδομής δημόσιων κλειδιών (PKI)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PKI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κλειδιά για κρυπτογράφηση επικοινωνιών: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Δημόσιο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Ιδιωτικό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Ότι κρυπτογραφείται με το δημόσιο  ξεκλειδώνεται ΜΟΝΟ με το ιδιωτικό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Ιδιωτικό κλειδί πρέπει να διατηρείται αυστηρά προστατευμένο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Ιστότοπο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τοποθετημένο στο εξυπηρετητή ιστού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Δημόσιο κλειδί  διανεμηθεί σε οποιονδήποτε  σε θέση να αποκρυπτογραφήσουν πληροφορίες κρυπτογραφημένες με το ιδιωτικό κλειδί</a:t>
            </a:r>
          </a:p>
        </p:txBody>
      </p:sp>
    </p:spTree>
    <p:extLst>
      <p:ext uri="{BB962C8B-B14F-4D97-AF65-F5344CB8AC3E}">
        <p14:creationId xmlns:p14="http://schemas.microsoft.com/office/powerpoint/2010/main" val="24448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E4F503-31DA-ED88-4E2A-9FC67821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DE036-640C-C45D-960A-6DDDBB8971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πολλών δικτύων IP σε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υπερδίκτυα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D66A7B86-8BBE-E82E-579A-6E0A55E265B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286D01-DDED-53D1-86AF-1C00ADCFA7D5}"/>
              </a:ext>
            </a:extLst>
          </p:cNvPr>
          <p:cNvSpPr txBox="1"/>
          <p:nvPr/>
        </p:nvSpPr>
        <p:spPr>
          <a:xfrm>
            <a:off x="472710" y="1620895"/>
            <a:ext cx="10168128" cy="85254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Δανείζομαι 1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bit: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1111111.11111111.1111111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.00000000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Μάσκα: 255.255.25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.0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Μεγαλώνει το δίκτυο  /23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256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2  512 IP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δύο δίκτυα Γ ενώνονται σε ένα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υπερ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-δίκτυο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198.10.0.0/23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11000110.00001010.00000000.00000000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δίκτυο 198.10.0.0/23 λέγεται «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υπερδίκτυο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» γιατί αποτελείται από δύο δίκτυα κλάσης Γ το 198.10.0.0/24 και το 198.10.1.0/24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	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8D1E772-D254-3349-4CBC-2E6B8CFF8B6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D70239-8344-9F68-1AD5-934FA0C9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34F7F-A526-51A0-97E5-5044F4B84E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Πιστοποιητικό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CC1D010-1C10-A71B-64E4-4E13E8B4FB4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110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EA4E27-896D-994A-F397-2C48BC1FB9BA}"/>
              </a:ext>
            </a:extLst>
          </p:cNvPr>
          <p:cNvSpPr txBox="1"/>
          <p:nvPr/>
        </p:nvSpPr>
        <p:spPr>
          <a:xfrm>
            <a:off x="468115" y="2154376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σύνδεση σε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ιστότοπο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Ιστότοπος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στέλνει πιστοποιητικό SSL στο πρόγραμμα περιήγησής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Πιστοποιητικό περιέχει δημόσιο κλειδί  αρχίζει η ασφαλής συνεδρία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Χειραψία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SSL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δημιουργία κοινών μυστικών για τη δημιουργία μιας μοναδικά ασφαλούς σύνδεσης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PAD-LOCK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 υπάρχει πιστοποιητικό εκτεταμένης επικύρωσης, η γραμμή διευθύνσεων θα γίνει πράσινη</a:t>
            </a:r>
          </a:p>
        </p:txBody>
      </p:sp>
    </p:spTree>
    <p:extLst>
      <p:ext uri="{BB962C8B-B14F-4D97-AF65-F5344CB8AC3E}">
        <p14:creationId xmlns:p14="http://schemas.microsoft.com/office/powerpoint/2010/main" val="20266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12E307-766D-D034-114B-4EB077EF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30DDF-4C0D-E4E5-228D-429B90709C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Ειδικές Διευθύνσεις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0016E25-613D-4D25-06A1-8D3B29D89CB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D516679-CC17-D60B-9E6D-9E14C7C952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7DA510-2C2D-EE3D-EC17-7EDFC7DB3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83" y="2236369"/>
            <a:ext cx="6794391" cy="38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BD4538-1237-A825-17C2-89307057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2C969-A726-90C2-E29B-8010EC8348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Δρομολογητές και Διευθύνσεις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71BA0F1C-A9D4-6E99-3A8C-8815D23CE5D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3CBB3D-85EF-169D-2318-1504BD65B0B4}"/>
              </a:ext>
            </a:extLst>
          </p:cNvPr>
          <p:cNvSpPr txBox="1"/>
          <p:nvPr/>
        </p:nvSpPr>
        <p:spPr>
          <a:xfrm>
            <a:off x="410363" y="1582656"/>
            <a:ext cx="10168128" cy="3354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Δρομολόγηση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/>
              <a:t>διαδικασία επιλογής συνδέσμου για την προώθηση των πακέτων στους κόμβους μεταγωγής.</a:t>
            </a:r>
            <a:endParaRPr lang="en-US" sz="2400" dirty="0"/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Δρομολογητές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πάνω από 1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IP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συνδέονται με πολλαπλά φυσικά δίκτυα  πρέπει να αναγνωρίζονται σαν μέρη όλων των δικτύων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AFFEEEF-1B63-713C-7D8D-B9AF2C1EF31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EE03BC-F361-714D-A4C6-BCC10F8D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392E6-B600-1D63-664E-CFB73E77DA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Ειδικές Διευθύνσεις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A5D2373D-D307-60D7-6441-CE235188DAF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CB64CE2-9955-2B5F-6209-80198B331E6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8A79D8-FC28-7F44-538C-B2341FCAF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2316014"/>
            <a:ext cx="6227276" cy="44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B56259-2E7E-5FB3-9ACE-3754BB9D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F91D8-3EA4-92CE-6F01-231790E1B2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Στρώμα Μεταφοράς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A79B18E1-1BCF-DC36-77C6-1E3D3EE44C4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3FF9EC-C8A0-38C1-FBC5-23A2EDB939A2}"/>
              </a:ext>
            </a:extLst>
          </p:cNvPr>
          <p:cNvSpPr txBox="1"/>
          <p:nvPr/>
        </p:nvSpPr>
        <p:spPr>
          <a:xfrm>
            <a:off x="472710" y="1620895"/>
            <a:ext cx="10168128" cy="7048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Υπεύθυνο για την αξιόπιστη μεταφορά των δεδομένων από μια δικτυακή συσκευή σε μια άλλη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UPD, TCP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Διαδικασία εύρεσης της διεύθυνσης IP αποτελείται από τρία στάδια: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υπολογιστής αποκτά μια διεύθυνση IP με χρήση του πρωτοκόλλου DHCP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 τοπικό δίκτυο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υπολογιστής αντιστοιχίζει τη διεύθυνση του κατασκευαστή του με μια διεύθυνση IP με χρήση του πρωτοκόλλου ARP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τοπικό δίκτυο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χωρίζεται μέσω εσωτερικών και εξωτερικών πυλών σε δύο διακριτές ιεραρχίες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με αλγορίθμους οι δρομολογητές βρίσκουν ποια δίκτυα είναι κοντά τους και σε ποια απόσταση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460E042-7842-B0B2-61D7-BE8B4AC8EFA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0F38DF-1465-320E-02A0-57566FE5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5C64D-A29C-DEF7-F5EC-2F63DA52F5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Στρώμα Μεταφοράς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995FD0E1-9009-AD74-DFA1-6118044E94E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17B57E-34F1-5D9E-7EDB-B2CE1F00E154}"/>
              </a:ext>
            </a:extLst>
          </p:cNvPr>
          <p:cNvSpPr txBox="1"/>
          <p:nvPr/>
        </p:nvSpPr>
        <p:spPr>
          <a:xfrm>
            <a:off x="472710" y="1620895"/>
            <a:ext cx="10168128" cy="63094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δρομολογητής ή κρατάει πίνακα με αποστάσεις σε όσα δίκτυα γνωρίζει και μέσω ποιας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διεπαφής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μπορεί να επιτευχθεί η σύνδεση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Μαθαίνει από τους γείτονές της τις αποστάσεις προς αυτούς και μετά ενημερώνει τους πίνακές της και κατόπιν τους γείτονές της για τις κοντινότερες αποστάσεις προς κάθε προορισμό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Διαδικασία αυτή συνεχίζεται μέχρι να συγκλίνει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DAB854D-4A95-A5C9-39B3-8E9E9C81551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5BEA96-BCDF-9F03-A454-7A52959B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25B3D9-4800-1176-B1D8-1B81890547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Στρώμα Μεταφοράς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5687D6D-945C-2C9D-2775-1D4659F6937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361403-828F-BDE2-5B73-9E61462F0535}"/>
              </a:ext>
            </a:extLst>
          </p:cNvPr>
          <p:cNvSpPr txBox="1"/>
          <p:nvPr/>
        </p:nvSpPr>
        <p:spPr>
          <a:xfrm>
            <a:off x="472710" y="1620895"/>
            <a:ext cx="10168128" cy="6678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Πότε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πότε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UDP?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Εξαρτάται από πρωτόκολλο στο στρώμα εφαρμογής και από ανάγκη για αξιόπιστη μεταφορά δεδομένων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Εφαρμογές προϋποθέτουν ότι τα </a:t>
            </a:r>
            <a:r>
              <a:rPr lang="el-GR" sz="2400" b="0" i="0" u="none" strike="noStrike" baseline="0" dirty="0">
                <a:latin typeface="TimesNewRomanPSMT"/>
              </a:rPr>
              <a:t>πακέτα που στέλνουν προς μετάδοση θα πρέπει να παραληφθούν με μια συγκεκριμένη σειρά (πχ </a:t>
            </a:r>
            <a:r>
              <a:rPr lang="en-US" sz="2400" dirty="0">
                <a:latin typeface="TimesNewRomanPSMT"/>
              </a:rPr>
              <a:t>HTTP-browser, SMTP-mail)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Άλλες δεν προϋποθέτουν την ακριβή παραλαβή της σειράς των πακέτων που τους αποστέλλονται είτε μπορούν να διαχειριστούν την μικρή απώλεια πακέτων (πχ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DNS)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9EC5D8A-5CEE-31C6-F586-FB84CB57DBF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AC3283-255D-7D3B-D4E5-CF196721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35380-3997-CD86-F453-F29C20AA9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Αλληλοσύνδεση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πρωτοκόλλων στην στοίβα TCP/IP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2579F67-3263-CBD6-83D5-59732F5B344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F59410-234F-0972-6805-F0FD7A35435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D13480-6334-89E1-A706-71AA2BF1A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2" y="2082777"/>
            <a:ext cx="7649643" cy="463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1B54B9-7C78-9AC5-21ED-1B3138319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C8D83-0D8A-BDE3-C889-800B9C3EBB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Στρώμα Μεταφοράς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E7BC05F-2DB3-AEBC-47B7-E0ECD259989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234C5B-07EA-5FE1-2CFC-33F211439EA0}"/>
              </a:ext>
            </a:extLst>
          </p:cNvPr>
          <p:cNvSpPr txBox="1"/>
          <p:nvPr/>
        </p:nvSpPr>
        <p:spPr>
          <a:xfrm>
            <a:off x="472710" y="1620895"/>
            <a:ext cx="10168128" cy="6678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 χαμηλότερα στρώματα του TCP/IP (στρώματα 2</a:t>
            </a:r>
            <a:r>
              <a:rPr lang="el-GR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1</a:t>
            </a:r>
            <a:r>
              <a:rPr lang="el-GR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δεν λαμβάνονται υπόψη οι ταυτόχρονες αποστολές πακέτων από διαφορετικές εφαρμογές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Απλά αποστέλλουν / παίρνουν τα δεδομένα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Στρώμα μεταφοράς (3</a:t>
            </a:r>
            <a:r>
              <a:rPr lang="el-GR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υπεύθυνο για παράδοση δεδομένων στη σωστή εφαρμογή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TCP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UDP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CE7772-2E19-DAA1-5044-82D373DE315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0D8006-0042-D8D4-3E0F-CBB7AA9DA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9B7D9-1231-92A6-20E7-C597DB57F6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Κλάσεις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6A08534-508D-A6DB-6DD7-38E78282DD0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F6C8DF1-6E31-BC7D-A75E-5E5A80B8E4E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6A79F4-8F73-6F64-76A7-246E5EE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63" y="2386513"/>
            <a:ext cx="6884961" cy="41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C960F8-54CD-B65A-5785-14439EA00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F0B82-3D32-DD4D-B0AC-FF8A10997C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Στρώμα Μεταφοράς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F0D06EE8-A6F6-634F-9C11-C63FDB3DB4A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94C6BA-06FA-C7DA-E634-85B457E3C079}"/>
              </a:ext>
            </a:extLst>
          </p:cNvPr>
          <p:cNvSpPr txBox="1"/>
          <p:nvPr/>
        </p:nvSpPr>
        <p:spPr>
          <a:xfrm>
            <a:off x="472710" y="1620895"/>
            <a:ext cx="10168128" cy="6678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Σημαντική διαδικασία κατά την έναρξη – εδραίωση επικοινωνίας αποστολέα και παραλήπτη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τριμερής χειραψία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Παραλήπτες μηνυμάτων στέλνουν επιβεβαίωση επιτυχούς λήψης κάθε πακέτου και ζητούν επανάληψη αποστολής αν δεν επιβεβαιωθεί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Διαδικασίες ελέγχου ροής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ελέγχου συμφόρησης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congestion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Μειονέκτημα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καθυστέρηση μετάδοσης των πακέτων επικοινωνίας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απαιτούνται περισσότερη υπολογιστική ισχύς και περισσότερο εύρος ζώνης</a:t>
            </a:r>
          </a:p>
          <a:p>
            <a:pPr lvl="1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08DA392-9E28-938F-D9A6-93251936806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B41F37-500B-4902-2D87-312AE180E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79DE6-90FE-C5CB-9221-73B6BE907B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Επικεφαλίδα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09D9CEF6-A3AB-FB9D-1D06-ED899877787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2E00F1-44B3-1ACE-A803-196F17EC594C}"/>
              </a:ext>
            </a:extLst>
          </p:cNvPr>
          <p:cNvSpPr txBox="1"/>
          <p:nvPr/>
        </p:nvSpPr>
        <p:spPr>
          <a:xfrm>
            <a:off x="472710" y="1620895"/>
            <a:ext cx="10168128" cy="3724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κεφαλίδα TCP έχει δέκα υποχρεωτικά πεδία συνολικού μεγέθους 20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προαιρετικά πρόσθετο τμήμα δεδομένων ως 40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bytes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C96FF3C-A305-7252-FBB9-BF441F022A3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56CBF4-8A94-6248-FC86-C0F2A313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683" y="2792187"/>
            <a:ext cx="3018260" cy="40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413E23-21A1-2F77-8684-6BFEB916F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E79EC-BECB-A8CC-9B9D-43C0A8409B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Στρώμα Μεταφοράς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D1478456-ABA6-6841-22E5-2E718DDE136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42E90B-572B-A716-A660-30B6E4BB0075}"/>
              </a:ext>
            </a:extLst>
          </p:cNvPr>
          <p:cNvSpPr txBox="1"/>
          <p:nvPr/>
        </p:nvSpPr>
        <p:spPr>
          <a:xfrm>
            <a:off x="588213" y="1832651"/>
            <a:ext cx="10168128" cy="5909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Θύρα Πηγής 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Προσδιορίζει διεύθυνση εφαρμογής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αποστολέα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Θύρα Προορισμού 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Προσδιορίζει διεύθυνση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εφαρμογής παραλήπτη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Αριθμός ακολουθίας (32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Θέση του πρώτου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πακέτο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Αριθμός επιβεβαίωσης (32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Το επόμενο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περιμένει ο δέκτης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Μήκος επικεφαλίδας (4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Δηλώνει το μέγεθός της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Ψηφία κράτησης (6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Δεσμευμένα για μελλοντική χρήση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Ψηφία κώδικα (6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):λειτουργική σημασία για το πακέτο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Μέγεθος παραθύρου (16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Πόσα πακέτα μπορεί να δεχτεί ο δέκτης (έλεγχος ροής).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Άθροισμα ελέγχου (16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Εντοπισμός σφαλμάτων.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Δείκτης επείγουσας προτεραιότητας (16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Υποδεικνύει επείγοντα δεδομένα.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Μαξιλάρι (8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Διαχωρίζει την επικεφαλίδα από τα δεδομένα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Επιλογές (24 </a:t>
            </a:r>
            <a:r>
              <a:rPr lang="el-GR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Πρόσθετες λειτουργίες (όπως μέγιστο μέγεθος πακέτου, χρόνος ζωής)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Δεδομένα: Το περιεχόμενο που μεταφέρει η εφαρμογή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C3B16D-B4E3-D10E-F6A4-4EF862DCE27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E44E4E-EA7F-B271-CF01-B527B5708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08051-873E-AF18-95D8-DDCF2E1E28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34062143-AF32-22ED-AFA3-F43E6AD0AC8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FDB485-481C-FCB1-8724-152394EF38C4}"/>
              </a:ext>
            </a:extLst>
          </p:cNvPr>
          <p:cNvSpPr txBox="1"/>
          <p:nvPr/>
        </p:nvSpPr>
        <p:spPr>
          <a:xfrm>
            <a:off x="540086" y="1601646"/>
            <a:ext cx="10168128" cy="59400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Πιο απλό και δευτερεύον πρωτόκολλο σε σχέση με το TCP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εγκαθιστά σύνδεση πριν τη μετάδοση (λειτουργεί χωρίς “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handshake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Στέλνει πακέτα (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datagrams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από τον έναν υπολογιστή στον άλλο χωρίς εγγύηση ότι θα φτάσουν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αξιόπιστο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υπάρξουν απώλειες ή αλλαγή σειράς πακέτων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εξασφάλιση της σωστής μετάδοσης επαφίεται στο επίπεδο εφαρμογής.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ταχύτητα, μικρότερη καθυστέρηση, χαμηλό φορτίο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σε: εφαρμογές ήχου, βίντεο, τηλεδιάσκεψης,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παιχνίδια, DNS.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8DF5DE2-60C2-F62E-5974-8AD3143579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1C9153-B805-DE3E-F3E5-76E14B8A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31013-A79E-1324-D446-D916F67B58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Επικεφαλίδα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EAE057A9-638C-3995-F6E4-587F8D524F0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9AA5FC-3782-1028-3287-D344DB4D5333}"/>
              </a:ext>
            </a:extLst>
          </p:cNvPr>
          <p:cNvSpPr txBox="1"/>
          <p:nvPr/>
        </p:nvSpPr>
        <p:spPr>
          <a:xfrm>
            <a:off x="279433" y="1957779"/>
            <a:ext cx="7949395" cy="6678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8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χωρισμένα στα ακόλουθα τέσσερα υποχρεωτικά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πεδία: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Θύρα πηγής (16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Διεύθυνση εφαρμογής του αποστολέα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Θύρα προορισμού (16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Διεύθυνση εφαρμογής του παραλήπτη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Μήκος δεδομένων (16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Συνολικό μέγεθος πακέτου (κεφαλίδα + δεδομένα)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Άθροισμα ελέγχου (16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Ελέγχει για σφάλματα στα δεδομένα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E0357B3-1222-F6D9-8D69-A61F7186626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67D9B2-A97F-1E1A-EA5B-D6F88BD7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20" y="2506104"/>
            <a:ext cx="3105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B8EAD6-8BB1-BB8C-31BF-E80DF7134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91CAB-358D-559F-1D52-9DB42E38E7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6" y="792857"/>
            <a:ext cx="12159910" cy="3317130"/>
          </a:xfrm>
        </p:spPr>
        <p:txBody>
          <a:bodyPr>
            <a:normAutofit/>
          </a:bodyPr>
          <a:lstStyle/>
          <a:p>
            <a:pPr lvl="0"/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Κεφάλαιο 2:Εφρμογές και Υπηρεσίες στο Διαδίκτυο και</a:t>
            </a:r>
            <a:b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Παγκόσμιο Ιστό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274555-4F84-1FB2-9A15-02C341B3F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DD3DB-3976-928E-3D52-6DEA4A03AC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Υπηρεσία Μητρώου Ονομάτων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AF40F167-FFFE-DDAF-1DF8-6005B79B738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F58BDD-48D2-03AF-E265-5463891AAB8A}"/>
              </a:ext>
            </a:extLst>
          </p:cNvPr>
          <p:cNvSpPr txBox="1"/>
          <p:nvPr/>
        </p:nvSpPr>
        <p:spPr>
          <a:xfrm>
            <a:off x="540086" y="1601646"/>
            <a:ext cx="10168128" cy="57554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ρόπος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διευθυνσιοδότησης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κατανοητή η λειτουργία ή η προέλευση του υπολογιστή που φέρει μια διεύθυνση 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DNS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Μεταφράζει ονόματα τομέων (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σε διευθύνσεις IP (θύρα 53)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μοντέλο πελάτη – εξυπηρετητή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βάση δεδομένων δεν είναι τοποθετημένη σε κεντρικό σημείο δικτύου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κατανεμημένος τρόπος πρόσβασης μέσω εξυπηρετητών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ονοματοδοσίας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υπολογιστή ↔ τοπικού DNS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πρωτόκολλο UDP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μεταξύ DNS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πρωτόκολλο TCP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D171D9-63EF-4ECA-CB3F-AA4905DCF57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2BDECA-15E7-05C6-45BB-2ECEDD814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56AC4-C7D8-CEF3-7C58-F617F3C580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Υπηρεσία Μητρώου Ονομάτων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0BC4CCF3-99DF-DF4C-1496-30D2282CEDD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85FB9D-4EBD-FA34-104B-C6103EA1F163}"/>
              </a:ext>
            </a:extLst>
          </p:cNvPr>
          <p:cNvSpPr txBox="1"/>
          <p:nvPr/>
        </p:nvSpPr>
        <p:spPr>
          <a:xfrm>
            <a:off x="540086" y="1601646"/>
            <a:ext cx="10168128" cy="5047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TLDs (Top Level Domains):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Ανώτατες κατηγορίες ονομάτων (π.χ. .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com, .</a:t>
            </a:r>
            <a:r>
              <a:rPr lang="en-US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Είδη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TLDs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ανά κατηγορία: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 →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εμπορικές επιχειρήσεις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edu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εκπαιδευτικοί οργανισμοί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gov →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κυβερνητικοί </a:t>
            </a:r>
            <a:r>
              <a:rPr lang="el-GR" sz="23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φορείς</a:t>
            </a:r>
            <a:endParaRPr lang="en-US" sz="23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3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διεθνείς οργανισμοί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mil →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στρατιωτικές υπηρεσίες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net →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πάροχοι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δικτύου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org →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μη κερδοσκοπικοί οργανισμοί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Χώρες – εθνικά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domains: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Κάθε χώρα έχει δικό της διψήφιο κωδικό:.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 (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Ελλάδα), .</a:t>
            </a:r>
            <a:r>
              <a:rPr lang="en-US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Γαλλία), .</a:t>
            </a:r>
            <a:r>
              <a:rPr lang="en-US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Αγγλία), .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 (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Γερμανία)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Τα ονόματα είναι αποθηκευμένα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δενδρικά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για γρήγορη αναζήτηση και ανάκτηση στοιχείων στους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διακομιστές.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5371A72-ADD0-663D-658B-87DA3EC9743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E6E7F2-3504-1F86-39B1-9C7DF7EE8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F9D69-94CC-8393-8A1A-E2FE26CAC8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A15ED2A7-14D2-C0A7-FFFD-A0573220D0A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4C4653-DE36-0856-6C08-3CF909866BCD}"/>
              </a:ext>
            </a:extLst>
          </p:cNvPr>
          <p:cNvSpPr txBox="1"/>
          <p:nvPr/>
        </p:nvSpPr>
        <p:spPr>
          <a:xfrm>
            <a:off x="540086" y="1601646"/>
            <a:ext cx="10168128" cy="39857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Υπολογιστής στέλνει όνομα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που θέλει να συνδεθεί στον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DNS server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διεύθυνση ΙΡ της σελίδας προκειμένου να επιτευχθεί η επικοινωνία (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forward lookup query”)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Αν το όνομα είναι σωστό 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 όχι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DNS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στέλνει μήνυμα λάθους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 παραμετροποίησης: Αν όνομα δεν αντιστοιχεί σε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επαναδρομολόγηση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αιτήματος προς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DNS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ή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google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κλπ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CB306CB-DE31-29E2-1CEB-5DD6E740C1D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B61D3C-3DB2-40D4-E288-1F9FD25A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458AE-250A-8848-8A95-1F4567C656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λειτουργίας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7F012BC8-40B5-9C69-9552-1E5E9A737FB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466EEE-14C6-FF5F-7338-68C0C598B71A}"/>
              </a:ext>
            </a:extLst>
          </p:cNvPr>
          <p:cNvSpPr txBox="1"/>
          <p:nvPr/>
        </p:nvSpPr>
        <p:spPr>
          <a:xfrm>
            <a:off x="540086" y="1601646"/>
            <a:ext cx="10168128" cy="2215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Έστω υπολογιστής θέλει να συνδεθεί στη σελίδα cisco.com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Ζητά από τοπικό 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την IP της www.sisco.com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Στέλνει IP (209.165.200.226)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Υπολογιστής ζητά από τον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sisco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το περιεχόμενο της σελίδας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Εμφάνιση σελίδας στον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3590F67-3A7B-1957-8B6C-2A187B5E77D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CBAA08-3CC9-207D-9A0A-CC10148D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11ED7-783D-6475-C081-202A14ABBE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Κλάσεις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11EDFE2F-E930-6048-424C-000E0A7C330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F1DD4D0-EE4E-2E99-61DC-CE1E04B46B8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7940D0-54A0-E51C-4A9E-8E2A4881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01" y="2161580"/>
            <a:ext cx="5285798" cy="4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B3D1D5-6573-E007-5582-4C84C8DE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FED7AB-1A48-56C0-720D-8C5BA1BC93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λειτουργίας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992242A3-FDBD-D782-662F-11841C45A2E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6E2F7D4-346F-C18F-99B3-8213BC59821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51F845-6BE7-5FE3-6F8B-816BE148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10" y="2316633"/>
            <a:ext cx="7059037" cy="39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62DF6F-06DB-B171-D2D5-746E9CE8E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0A8D0-146F-3272-3760-D86474484C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λειτουργίας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2CEC4DB-EB70-D474-B304-274F9AF1061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A4AFD6-AE20-7649-2C03-F7DD8B751455}"/>
              </a:ext>
            </a:extLst>
          </p:cNvPr>
          <p:cNvSpPr txBox="1"/>
          <p:nvPr/>
        </p:nvSpPr>
        <p:spPr>
          <a:xfrm>
            <a:off x="626713" y="1967406"/>
            <a:ext cx="10168128" cy="4693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Υπολογιστής ζητά από τοπικό 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τη διεύθυνση IP του 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www.uowm.gr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οπικός 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ελέγχει τη βάση του, δεν τη βρίσκει, και στέλνει ερώτημα στον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απαντά με πληροφορίες για τα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TLDs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top-level domains) </a:t>
            </a:r>
            <a:r>
              <a:rPr lang="en-US" sz="23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3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en-US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οπικός DNS αποθηκεύει την απάντηση στη μνήμη (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έο ερώτημα στον 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του .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ζητώντας πληροφορίες για το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uowm.gr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του .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απαντά με πληροφορίες για τον 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του Πανεπιστημίου Δυτικής Μακεδονίας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οπικός DNS στέλνει ερώτημα στον DNS του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uowm.gr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ζητώντας IP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el-GR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DNS του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uowm.gr 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απαντά με τη διεύθυνση IP του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οπικός DNS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στέλνει την IP πίσω στον υπολογιστή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πολογιστής χρησιμοποιεί αυτήν την IP για να συνδεθεί στον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και να εμφανίσει τη σελίδα στον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3E3B754-6A5A-18FA-7188-8FF4522765C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EA0327-E758-E558-EEDC-A08296A2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D71A8-1D4D-45C0-5C87-ED597230B4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Υπηρεσία Απομακρυσμένου Τερματικού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 (Terminal Network)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9478435A-DCA5-72F7-F775-004B6F95AD4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051085-D588-FC5A-4E9C-5ADBBDFB9EBE}"/>
              </a:ext>
            </a:extLst>
          </p:cNvPr>
          <p:cNvSpPr txBox="1"/>
          <p:nvPr/>
        </p:nvSpPr>
        <p:spPr>
          <a:xfrm>
            <a:off x="540086" y="1601646"/>
            <a:ext cx="10168128" cy="5047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ρωτόκολλο που επιτρέπει στο χρήστη σύνδεση με απομακρυσμένο υπολογιστή</a:t>
            </a:r>
            <a:endParaRPr lang="en-US" sz="23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με κάποιο τοπικό τερματικό (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με απομακρυσμένο τερματικό (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r>
              <a:rPr lang="el-GR" sz="23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login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πελάτης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TELNET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συνδέεται με το απομακρυσμένο μηχάνημα / εξυπηρετητή μέσω διαδικτύου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Putty 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Πιο δημοφιλής κατηγορία με γραφικό περιβάλλον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σύνδεση με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Linux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από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windows 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υπολογιστές  Συνδέσεις ασφαλείας πρωτοκόλλου 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SSH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για την υποστήριξη γραφικών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</a:t>
            </a:r>
            <a:r>
              <a:rPr lang="el-GR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(RDT) αποτελεί την απόπειρα της Microsoft στις εφαρμογές αυτού του είδους.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3BCA042-0584-DABF-7189-330EC3B67F4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BB4182-52AC-64C4-1575-C6565F04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EEB3D-F000-3AAA-ABB8-ADA628F313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TELNET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CDC16B1-C644-35E2-8DBB-CABE6B9F426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02B28B-8A5A-F4E2-FCC9-12A3C4EA9EA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870550-440A-BB15-0D32-06274D82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" y="2481265"/>
            <a:ext cx="87249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CED44C-B4BD-1F16-228D-9887093C7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1E002-8B99-486F-16F0-A27DDBAD08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Putty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FCE0088-A991-23DF-783A-30932363724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3002F71-50BF-88D1-EFB4-14A832DC121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B02A18-698D-C9F7-C0A4-77D95770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817" y="2179458"/>
            <a:ext cx="5131895" cy="45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F7DB83-BEF7-96D3-D2F5-C509FD5B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7A89A-3D98-6B91-BB65-19C8D7D679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Υπηρεσία Μεταφοράς Αρχείων – FTP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DE0FB743-A9C6-2A04-527D-249E555E541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87B6B0-3658-2F2A-96FF-929810254587}"/>
              </a:ext>
            </a:extLst>
          </p:cNvPr>
          <p:cNvSpPr txBox="1"/>
          <p:nvPr/>
        </p:nvSpPr>
        <p:spPr>
          <a:xfrm>
            <a:off x="472710" y="1620895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FTP επιτρέπει στον πελάτη να αντιγράψει και να μεταφέρει αρχεία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ένα υπολογιστή στον άλλο μέσω του Διαδικτύου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Διαφορά με άλλες εφαρμογές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δημιουργεί δύο τύπων συνδέσεις, μεταξύ του πελάτη και του εξυπηρετητή: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του αρχείου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(θύρα 20)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 επικοινωνίας (εντολή και απόκριση) (θύρα 21)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Διαφορετικά συστήματα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διαφορετικό τρόπο αρχικοποίησης και αναπαράστασης αρχείων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Μετατροπές αρχείων για την αποτελεσματική μεταφορά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FTP 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Ασφαλές πρωτόκολλο 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TCP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μεταξύ πελάτη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FTP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διεργασίας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FTP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σε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B6C8E3C-15EC-B892-70DB-D20F83FEED7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A5F557-E69B-8C43-36DD-CE58E3FCA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64064-43A7-2A36-46E7-36039DF063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F0FBAF67-0977-DB83-9FD2-0E5799387F3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B3D2DF-7A69-471C-F6CE-7F25BE337A5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D932DD-D213-A8C3-4189-AAC76ADB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273305"/>
            <a:ext cx="81534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4279B49-BED2-FA4E-26AE-46BB32500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8EAB-7EA6-60F4-1441-3CBA3E05BB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εντολές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30234DB-CD9D-6A01-F874-17BACE6924A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0AE59B-76F5-52AE-271A-A20833BB81F5}"/>
              </a:ext>
            </a:extLst>
          </p:cNvPr>
          <p:cNvSpPr txBox="1"/>
          <p:nvPr/>
        </p:nvSpPr>
        <p:spPr>
          <a:xfrm>
            <a:off x="472710" y="1620895"/>
            <a:ext cx="10168128" cy="63709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εντολές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FTP: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Κλήση του πελάτη από την γραμμή εντολών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pwd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Εμφάνιση ονόματος τρέχοντος καταλόγου (φακέλου)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Ποιος ο τρέχων τοπικός κατάλογος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Εμφάνιση περιεχομένων τρέχοντος καταλόγου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cd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Μετάβαση σε κατάλογο με το όνομα ή διαδρομή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path)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cd/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Μετάβαση στον αρχικό κατάλογο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root)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mkdir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Μαζί με όνομα νέου καταλόγου  νέος κατάλογος μέσα 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delete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μαζί με όνομα αρχείου  διαγραφή</a:t>
            </a: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mdelete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διαγραφή όλων των αρχείων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επιβεβαίωση)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prompt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ενεργοποίηση/απενεργοποίηση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διαδραστικής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λειτουργίας (δεν χρειάζεται επιβεβαίωση χρήστη)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0D1131A-894B-6B1B-1215-FA1927D18C2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0120A4-DC35-40F1-4E37-1D9CE7EC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D963-707E-21F8-02C4-E34928E77D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εντολές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73B047C-B9A6-0DFA-5ABA-5BA93D18209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5CF171-750A-84BF-51A8-3C2282768066}"/>
              </a:ext>
            </a:extLst>
          </p:cNvPr>
          <p:cNvSpPr txBox="1"/>
          <p:nvPr/>
        </p:nvSpPr>
        <p:spPr>
          <a:xfrm>
            <a:off x="434209" y="1595021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εντολές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FTP: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rmdir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 κατάλογος άδειος  μαζί με όνομα τον διαγράφουμε</a:t>
            </a: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ren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Μετονομασία αρχείου / καταλόγου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Αποστολή αρχείου από τοπικό κατάλογο σε τοπικό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mput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Αποστολή όλων των αρχείων καταλόγου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στον τοπικό</a:t>
            </a: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λήψη αρχείου από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στον τοπικό κατάλογο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mget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Λήψη όλων των αρχείων του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στον τοπικό κατάλογο</a:t>
            </a: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open&lt;name&gt;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αίτημα σύνδεσης με απομακρυσμένη μηχανή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“name”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close&lt;name&gt;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τέλος σύνδεσης με απομακρυσμένη μηχανή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“name”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help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Εμφάνιση της λίστας των διαθέσιμων εντολών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 startAt="11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128B6E-5036-0B0B-1E77-765EAB54C5E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FE186F-8490-2C74-231F-9853041B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A52E9D-2FE6-163F-782D-2B030E475F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βασικές λειτουργίες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84D5D2D-D78D-E388-5DF2-A4BF3812705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C2D115-4D59-2F90-5AFB-FB4CD3624385}"/>
              </a:ext>
            </a:extLst>
          </p:cNvPr>
          <p:cNvSpPr txBox="1"/>
          <p:nvPr/>
        </p:nvSpPr>
        <p:spPr>
          <a:xfrm>
            <a:off x="443834" y="1592019"/>
            <a:ext cx="10168128" cy="600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Τρεις βασικές λειτουργίες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FTP: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Χρήστης στέλνει αρχείο από μια μηχανή σε άλλο υπολογιστή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Χρήστης παίρνει αρχείο από άλλο υπολογιστή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Μεταφέρει αρχεία ανάμεσα σε δύο απομακρυσμένα μηχανήματα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Μεγάλος αριθμός επιλογών για: 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Δημιουργία, μεταβολή, επισκόπηση απομακρυσμένου λογαριασμού χρήστη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Σβήσιμο, ανάκτηση απομακρυσμένου αρχείου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τρόπου μεταφοράς για αποστολή αρχείου:</a:t>
            </a:r>
          </a:p>
          <a:p>
            <a:pPr marL="1257300" lvl="2" indent="-3429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Ρεύμα</a:t>
            </a:r>
          </a:p>
          <a:p>
            <a:pPr marL="1257300" lvl="2" indent="-3429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</a:t>
            </a:r>
          </a:p>
          <a:p>
            <a:pPr marL="1257300" lvl="2" indent="-3429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Συμπίεση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0E7D4F-4DE5-655D-429F-35165B9ACD0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AD29C6-1A78-CE64-A492-AE37637E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138D5-01B9-F163-9280-1448C819DA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Κλάσεις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3C48453E-3ECA-8B69-93EB-DFC88B355FF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50BDF4-092C-C0D4-AD57-A83FDFC2D46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white rectangular table with black text&#10;&#10;AI-generated content may be incorrect.">
            <a:extLst>
              <a:ext uri="{FF2B5EF4-FFF2-40B4-BE49-F238E27FC236}">
                <a16:creationId xmlns:a16="http://schemas.microsoft.com/office/drawing/2014/main" xmlns="" id="{81C02073-3FFF-47F5-2DC0-4F76FC615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02" y="2893235"/>
            <a:ext cx="10107194" cy="23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279A7B-6DFD-74A2-D9CA-31906A8A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959F7-EA05-2448-DCB3-8FA92B1672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βασικές λειτουργίες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05921FDE-1E28-54DD-75BB-D0F793279AA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37FCB5-4144-4A35-D1F2-5579025DD334}"/>
              </a:ext>
            </a:extLst>
          </p:cNvPr>
          <p:cNvSpPr txBox="1"/>
          <p:nvPr/>
        </p:nvSpPr>
        <p:spPr>
          <a:xfrm>
            <a:off x="617088" y="2154376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Ρεύματα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Streams)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αρχείο στέλνεται χωρίς τροποποιήσεις  πιο συνηθισμένος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Τμήματα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Τεμαχισμός αρχείων και αποστολή τμηματικά  χρήσιμος για ανάκτηση σε περίπτωση σφάλματος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Συμπίεση αποφυγή αποστολής μεγάλων τμημάτων από επαναλαμβανόμενους χαρακτήρες (πχ κενά)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3B11F2E-3324-CF6B-1C47-5330E4683B1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E1A336-5132-C18D-D08D-F557DA404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1C6B1-35E3-16CD-919B-2EEAE1AD1B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 βασικές λειτουργίες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8379FAE-B8B7-DBD5-DA1A-1FBFEFDB933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8D50C0-C446-9F85-3522-8D16D9B6EB83}"/>
              </a:ext>
            </a:extLst>
          </p:cNvPr>
          <p:cNvSpPr txBox="1"/>
          <p:nvPr/>
        </p:nvSpPr>
        <p:spPr>
          <a:xfrm>
            <a:off x="443834" y="1592019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συνδέσεις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TCP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α. Μεταφορά , β. Επιβεβαίωση / Έλεγχος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κόμβος έχει πάντα μια διεργασία FTP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έτοιμη για επεξεργασία εντολών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Εντολές φτάνει σε σύνδεση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μέσω της θύρας 21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Αίτηση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άλλο υπολογιστή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συχνά απαίτηση πιστοποίησης με συνθηματικό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E67B4E5-C221-1F31-5190-B410CAB01B6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AEF3F0-F3E6-2EDF-C9FD-AB52635FF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681" y="5068118"/>
            <a:ext cx="7381082" cy="16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93F7BF-DC14-BB55-FD70-0360F7B8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25A97-375C-FD25-7CF1-09E6819BAC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D361E20-DA95-3AF7-D763-1BDCC8CB3A0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EFFE5C-39FA-02F0-5B7A-B59BA20A99A6}"/>
              </a:ext>
            </a:extLst>
          </p:cNvPr>
          <p:cNvSpPr txBox="1"/>
          <p:nvPr/>
        </p:nvSpPr>
        <p:spPr>
          <a:xfrm>
            <a:off x="687529" y="2113950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/>
              <a:t>FTP</a:t>
            </a:r>
            <a:r>
              <a:rPr lang="el-GR" sz="2400" dirty="0"/>
              <a:t> μπορεί να εφαρμοστεί σε </a:t>
            </a:r>
            <a:r>
              <a:rPr lang="el-GR" sz="2400" dirty="0" err="1"/>
              <a:t>παραθυρικό</a:t>
            </a:r>
            <a:r>
              <a:rPr lang="el-GR" sz="2400" dirty="0"/>
              <a:t> περιβάλλον (</a:t>
            </a:r>
            <a:r>
              <a:rPr lang="en-US" sz="2400" dirty="0" err="1"/>
              <a:t>cmd</a:t>
            </a:r>
            <a:r>
              <a:rPr lang="el-GR" sz="2400" dirty="0"/>
              <a:t>) είτε μέσω κάποιας εφαρμογής με γραφικό περιβάλλον, π.χ. </a:t>
            </a:r>
            <a:r>
              <a:rPr lang="en-US" sz="2400" dirty="0"/>
              <a:t>FileZilla</a:t>
            </a: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 εξυπηρετητή FTP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αλλαγή θύρας στην οποία δέχεται συνδέσεις</a:t>
            </a: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Hackers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Ψάχνουν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αυτόματα για οικιακούς εξυπηρετητές FTP στη θύρα 21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0EE6A9D-5146-BB49-08C5-57109FDA65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3527CB-1968-9744-251A-96A46AE7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159B52-F626-9803-B722-DB8B90C3A1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Ηλεκτρονικό Ταχυδρομείο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CDD8CFB-B94B-69EB-A6E5-5DC0550900E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5CCEEF-47E0-7243-B90C-746D62CC0EC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D76E2C-9EF3-A795-98A0-CBB3EE36F88F}"/>
              </a:ext>
            </a:extLst>
          </p:cNvPr>
          <p:cNvSpPr txBox="1"/>
          <p:nvPr/>
        </p:nvSpPr>
        <p:spPr>
          <a:xfrm>
            <a:off x="908304" y="2014600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Πρώτα συστήματα  πρωτόκολλα μεταφοράς αρχείων  1</a:t>
            </a:r>
            <a:r>
              <a:rPr lang="el-GR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γραμμή μηνύματος περιείχε τη διεύθυνση παραλήπτη  Πολλά μειονεκτήματα: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400" lvl="1" indent="-4572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Αδυναμία αποστολής σε πολλούς αποδέκτες</a:t>
            </a:r>
          </a:p>
          <a:p>
            <a:pPr marL="914400" lvl="1" indent="-4572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Έλλειψη δομής  δυσκολία ανάγνωσης</a:t>
            </a:r>
          </a:p>
          <a:p>
            <a:pPr marL="914400" lvl="1" indent="-4572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Έλλειψη επιβεβαίωσης επιτυχούς αποστολής</a:t>
            </a:r>
          </a:p>
          <a:p>
            <a:pPr marL="914400" lvl="1" indent="-4572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Αδυναμία αποστολής μηνύματος με ήχο και κείμενο μαζί</a:t>
            </a:r>
          </a:p>
          <a:p>
            <a:pPr marL="914400" lvl="1" indent="-457200" algn="just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Δύσκολο περιβάλλον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διεπαφής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F8EA4D-7405-DC3E-88F2-6AF28731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C999E-D62F-FAAF-2A92-BF47C11EEF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Ηλεκτρονικό Ταχυδρομείο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488DBF7-ED4E-0313-4C50-BE0CDF59A58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3815A3-3D34-F58C-2F07-CD275C45DA6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C05D7B-DCB0-4B47-F99B-3B7BEF6D0250}"/>
              </a:ext>
            </a:extLst>
          </p:cNvPr>
          <p:cNvSpPr txBox="1"/>
          <p:nvPr/>
        </p:nvSpPr>
        <p:spPr>
          <a:xfrm>
            <a:off x="908304" y="2014600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να σταλεί μήνυμα  πρέπει να υπάρχει στον δέκτη (ιδιωτική) ηλεκτρονική ταχυδρομική θυρίδα για να αποθηκεύει τα μηνύματα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Μια θυρίδα αντιστοιχεί σε ένα λογαριασμό χρήστη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ηλεκτρονική θυρίδα έχει μία μοναδική ηλεκτρονική διεύθυνση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(e-mail address)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προσδιορίζει την θυρίδα και τον υπολογιστή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vrekkas@physics.auth.gr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vrekkas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username			physics.auth.gr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υπολογιστής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Ηλεκτρονικό μήνυμα περιέχει επικεφαλίδα και κυρίως σώμα του μηνύματος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19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9800DA-6C5E-80E4-B649-6743DBA3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263BE-4248-8079-49F0-AD9C34DE46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Ηλεκτρονικό Ταχυδρομείο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F740773-6A6F-CB56-81AE-7F83F6AE4C4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8666CF-80E1-3461-60FA-890E70064BE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0278BA-4A17-185E-5555-8C5E86C3CAD9}"/>
              </a:ext>
            </a:extLst>
          </p:cNvPr>
          <p:cNvSpPr txBox="1"/>
          <p:nvPr/>
        </p:nvSpPr>
        <p:spPr>
          <a:xfrm>
            <a:off x="840928" y="2207105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Ηλεκτρονικό μήνυμα περιέχει (επικεφαλίδα και κυρίως σώμα του μηνύματος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Επικεφαλίδα  πληροφορία για αποστολέα, παραλήπτες και περιεχόμενο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Κύριο σώμα  οποιαδήποτε πληροφορία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Λογισμικό ηλεκτρονικού ταχυδρομείου αναλαμβάνει να στείλει το μήνυμα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Πρόγραμμα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διεπαφής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αλληλεπιδρά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με χρήστη για σύνθεση/ανάγνωση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Πρόγραμμα μεταφοράς  στέλνει αντίγραφο στον απομακρυσμένο Η/Υ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Σύνθεση		2. Τοποθέτηση σε ουρά για αποστολή από το πρόγραμμα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97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2B4517-C98B-F8B6-E434-A6FD3578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A7876-ECF6-AF2C-1AFE-F26B2FA0EF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Ηλεκτρονικό Ταχυδρομείο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7AD7669A-2638-E1E2-2F15-231117F1560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0C295FA-0493-26EA-2954-5A8708D66EE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987E44-EFE6-7E23-BB80-40B8E9D159EB}"/>
              </a:ext>
            </a:extLst>
          </p:cNvPr>
          <p:cNvSpPr txBox="1"/>
          <p:nvPr/>
        </p:nvSpPr>
        <p:spPr>
          <a:xfrm>
            <a:off x="812052" y="2033851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τοπικό υπολογιστή απλή αντιγραφή μηνύματος στη θυρίδα του παραλήπτη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απομακρυσμένο υπολογιστή  χρήση μοντέλου πελάτη – εξυπηρετητή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είναι στον παραλήπτη  μεταφέρει το μήνυμα στη θυρίδα παραλήπτη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Simple Mail Transfer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Program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(SMTP)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πρωτόκολλο διαχείρισης επικοινωνίας  αξιόπιστη μεταφορά δεδομένων 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αντίγραφο που αποστέλλεται σε περίπτωση λάθους κατά τη μεταφορά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βρίσκει αν υπάρχει υπολογιστής παραλήπτης</a:t>
            </a:r>
          </a:p>
          <a:p>
            <a:pPr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Μεταφορά σε πολλούς δέκτες  φροντίζει να μη φορτώνεται η σύνδεση  αποστολή μια φορά  δρομολογητές αποστέλλουν στους πολλαπλούς παραλήπτες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3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4C984E-FF50-A4AA-622D-9C66FDE1F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8AFEB-5B78-7D45-6676-C14791062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D112E116-D51D-D121-436E-228D80858CE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D1D607-E9F8-72CE-2352-40143FE9DE5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6C7A7E-4A10-01C1-C2FC-113FF586788F}"/>
              </a:ext>
            </a:extLst>
          </p:cNvPr>
          <p:cNvSpPr txBox="1"/>
          <p:nvPr/>
        </p:nvSpPr>
        <p:spPr>
          <a:xfrm>
            <a:off x="812052" y="2033851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αποστολή μηνύματος  πρόσβαση χρήστη σε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server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προγράμματα αλληλογραφίας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Outlook, Thunderbird)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ρυθμισμένα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Καθορισμός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ανταλλαγή αλληλογραφίας  δυνατότητα ανταλλαγής χωρίς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internet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τοπικό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server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SMTP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ανοιχτή έστω μια από τις θύρες 25, 587  Δυνατότητα  επικοινωνίας με άλλους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συχνά και οι 2 θύρες για συμβατότητα</a:t>
            </a:r>
          </a:p>
        </p:txBody>
      </p:sp>
    </p:spTree>
    <p:extLst>
      <p:ext uri="{BB962C8B-B14F-4D97-AF65-F5344CB8AC3E}">
        <p14:creationId xmlns:p14="http://schemas.microsoft.com/office/powerpoint/2010/main" val="20611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8F8234-FF55-83B6-6E2B-7F664265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FE751-5FA5-9659-9507-613DF2DE0B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8F7323F-8BD6-0F45-AAC9-1EB02447F9A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669A61-BDF2-06BD-AA06-121DC1CA956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890AF7-8E3E-C77E-65A6-6C8E41BE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51" y="2510995"/>
            <a:ext cx="7121615" cy="3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5BC0B9-9B18-12C6-DD00-0AD6BFEB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E7A2A-70C0-3E5E-437E-299308C6D6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D38C6DC-B043-211B-BF73-60DC4CBFC87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9D31DE6-AB9E-7B5F-EDD1-23B5C10DEC3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592A3A-77CB-F5C7-E135-15D69A9F65CF}"/>
              </a:ext>
            </a:extLst>
          </p:cNvPr>
          <p:cNvSpPr txBox="1"/>
          <p:nvPr/>
        </p:nvSpPr>
        <p:spPr>
          <a:xfrm>
            <a:off x="812052" y="2033851"/>
            <a:ext cx="5515745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σύνδεση αποστολέα (Α) και παραλήπτη (Π)</a:t>
            </a:r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telnet :</a:t>
            </a:r>
            <a:endParaRPr lang="el-GR" sz="24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telnet</a:t>
            </a:r>
            <a:r>
              <a:rPr lang="de-DE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www.example.com 2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TCP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(Α)-(Π) μέσω θύρας 25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Στέλνεται από τον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SMTP “mydomain.com”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διεύθυνση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sender@mydomain.com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Στον εξυπηρετητή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example.com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διεύθυνση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4"/>
              </a:rPr>
              <a:t>friend@example.com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“Hello</a:t>
            </a:r>
          </a:p>
          <a:p>
            <a:pPr lvl="1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is a test.</a:t>
            </a:r>
          </a:p>
          <a:p>
            <a:pPr lvl="1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Goodbye.”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5B4E7D-A092-FC3E-FC80-24368B3F5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564" y="2033851"/>
            <a:ext cx="4819048" cy="43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F6C708-DDFD-C465-9D77-C187E9AF8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EB376-8A92-2D38-9F3C-EA7E89E913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Εύρος κλάσης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7EFC00B-14DA-F9BA-3F94-9E8A89EA45F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C1D56E2-1DA4-9C8B-7D76-953A7A5716C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D75B94-5241-DD6B-511C-505FC08E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93" y="2138429"/>
            <a:ext cx="6820852" cy="1571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74D5AF-DF85-C718-CC61-A371CE778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513" y="4630625"/>
            <a:ext cx="6907732" cy="11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63EB36-D3E0-EEC8-427F-C6AA919F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8DFC2-485C-362C-2BF4-77AB6FDC2D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E5F0BB1-25D5-35B4-B7CC-92429E98B8D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C218CB1-B144-D191-0D01-2DD3EC4749D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F42622-50F3-13C2-BF0D-D0BFC4BD58EE}"/>
              </a:ext>
            </a:extLst>
          </p:cNvPr>
          <p:cNvSpPr txBox="1"/>
          <p:nvPr/>
        </p:nvSpPr>
        <p:spPr>
          <a:xfrm>
            <a:off x="388540" y="2175184"/>
            <a:ext cx="10295502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SIZE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μέγιστο μέγεθος μηνύματος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EHLO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σύνοδο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Extended SMTP (ESMTP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(Π)  SIZE για να ενημερώσει (Α) πως δεν θα δεχθεί μηνύματα &gt;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 MB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μετάδοση θα αποτύχει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5BD4AE-44D0-E935-7B28-120B88F9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04" y="4778376"/>
            <a:ext cx="5439534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6B311F-8C77-C459-A041-9FF3A2B5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5B136-F49F-6534-4DBF-22FC7AD2DE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επεξεργασίας μηνυμάτων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3C76B37-0703-7747-5587-764A8899A6A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7B94EDC-5F98-39B8-50A4-3091F1D7575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ED13CE-23EF-A779-D13E-8518248F6E3C}"/>
              </a:ext>
            </a:extLst>
          </p:cNvPr>
          <p:cNvSpPr txBox="1"/>
          <p:nvPr/>
        </p:nvSpPr>
        <p:spPr>
          <a:xfrm>
            <a:off x="812052" y="2033851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E-mail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υποβάλλεται από πελάτη σε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 SMTP port 587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δύναται και 25)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 sever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στέλνει μήνυμα στον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 transfer agent (MTA)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ίδιο λογισμικό από ίδια μηχανή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MTA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μέσω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DNS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αναζητά εγγραφή του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ανταλλαγέα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μηνυμάτων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(MX record)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για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domain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παραλήπτη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@...)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Του επιστρέφεται εγγραφή με το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username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MTA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συνδέεται με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exchange 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σαν πελάτης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MX record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δέχεται μήνυμα  προωθεί σε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 delivery agent (MDA)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να το στείλει στον παραλήπτη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MDA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αποθηκεύει μήνυμα με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format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που ορίζεται από τη θυρίδα</a:t>
            </a:r>
          </a:p>
        </p:txBody>
      </p:sp>
    </p:spTree>
    <p:extLst>
      <p:ext uri="{BB962C8B-B14F-4D97-AF65-F5344CB8AC3E}">
        <p14:creationId xmlns:p14="http://schemas.microsoft.com/office/powerpoint/2010/main" val="2353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FF1CFC-D883-E5A0-32A2-550E5894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70DCC-0283-F1CB-52DE-D46B0368E0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επεξεργασίας μηνυμάτων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09AE13F-A063-6B3B-D5A0-BA049FC888E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7C4C247-86AC-76EB-787F-0651C50DE35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8C0B01-C5EB-279E-D276-CC76BD340BBB}"/>
              </a:ext>
            </a:extLst>
          </p:cNvPr>
          <p:cNvSpPr txBox="1"/>
          <p:nvPr/>
        </p:nvSpPr>
        <p:spPr>
          <a:xfrm>
            <a:off x="812052" y="2452129"/>
            <a:ext cx="7728444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Τελική παραλαβή από ένα/πολλούς παραλήπτες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MDA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στέλνει μηνύματα σε αποθηκευτικό χώρο ή προωθεί μέσω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/ LMTP (local)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Αφού πάει στον τοπικό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αποθηκεύεται για πιθανή ανάκτηση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IMAP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πρόσβαση και διαχείριση αποθηκευμένων μηνυμάτων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9C1602-FAE6-334B-7420-CB88EB7D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96" y="2264683"/>
            <a:ext cx="3515869" cy="20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33B7CF-DF50-8C71-D6E7-3A3668EEF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700EA-BFAF-5330-30E6-B20A1A9C36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επεξεργασίας μηνυμάτων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1CD727BD-40C6-EDA0-CF14-2F3D2E7376B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56A86B8-E449-EA9D-AFC3-F6D6B60CD9D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40EEB3-BF7A-21C3-C1C2-8C605DC15BA3}"/>
              </a:ext>
            </a:extLst>
          </p:cNvPr>
          <p:cNvSpPr txBox="1"/>
          <p:nvPr/>
        </p:nvSpPr>
        <p:spPr>
          <a:xfrm>
            <a:off x="812052" y="2033851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Μήνυμα ανακτάται από τις εφαρμογές των χρηστών: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IMAP (Internet Mail Access Protocol)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πρόσβαση και διαχείριση συνόλου αποθηκευμένων μηνυμάτων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POP (post Office Protocol)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Αξιοποιεί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format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θυρίδας ή ιδιόκτητο σύστημα (πχ.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Outlook)</a:t>
            </a: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Πρωτόκολλο παραλαβής μηνυμάτων  δεν προκαθορίζεται  χρήστες/ πελάτες  όποια μέθοδο θέλουν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ορίζει την μεταφορά μηνύματος και όχι το περιεχόμενο του μηνύματος</a:t>
            </a:r>
          </a:p>
        </p:txBody>
      </p:sp>
    </p:spTree>
    <p:extLst>
      <p:ext uri="{BB962C8B-B14F-4D97-AF65-F5344CB8AC3E}">
        <p14:creationId xmlns:p14="http://schemas.microsoft.com/office/powerpoint/2010/main" val="29798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C25983-0E90-C79A-8FA1-CA5A1260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25AC0-8632-0693-FBA5-9FE6A0603A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επεξεργασίας μηνυμάτων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360BAEB-633C-7B96-F895-BA503C957AE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A405D1F-A8F3-3E0F-A4F6-282446F2148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7CFDED-345B-564F-A49F-5EB743038F01}"/>
              </a:ext>
            </a:extLst>
          </p:cNvPr>
          <p:cNvSpPr txBox="1"/>
          <p:nvPr/>
        </p:nvSpPr>
        <p:spPr>
          <a:xfrm>
            <a:off x="812052" y="2033851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ορίζει τον φάκελο του μηνύματος (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envelope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 και τις παραμέτρους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πχ. Αποστολέα)  ΌΧΙ επικεφαλίδα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ή κύριο σώμα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διαχείριση και η προώθηση των μηνυμάτων μπορεί να γίνει από ειδικά προγράμματα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Δυνατότητα δημιουργίας λίστας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Αποστολή σε πολλούς χρονοβόρο  μηχάνημα για  διαχείριση ηλεκτρονικού ταχυδρομείου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πύλη / αναμεταδότης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07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0EF427-30A8-4FD6-3779-93DA6AB1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14004-2F87-0E5C-5BF9-5C057234D1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i="0" u="none" strike="noStrike" baseline="0" dirty="0">
                <a:latin typeface="TimesNewRomanPS-BoldMT"/>
              </a:rPr>
              <a:t>Πρόσβαση στη Θυρίδα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1C66C21-697A-3663-2F2E-21A4AE35701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9428FBA-DA75-9165-CD68-FB8BA2BAAAA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79A3E-E944-E31C-1A0E-FEA22438F1C1}"/>
              </a:ext>
            </a:extLst>
          </p:cNvPr>
          <p:cNvSpPr txBox="1"/>
          <p:nvPr/>
        </p:nvSpPr>
        <p:spPr>
          <a:xfrm>
            <a:off x="812052" y="2033851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θυρίδες ηλεκτρονικού ταχυδρομείου  σε μηχανήματα με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mail server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αρκετή μνήμη και ταχύτητα για να διαχειρίζεται το φόρτο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είναι ανοικτός συνεχώς και όχι μόνο όταν είναι παρών ο χρήστης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πρωτόκολλο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POP (Post Office Protocol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 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 server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σε Η/Υ προσπελάσιμο από πολλούς  κεντρική διαχείριση  βέλτιστη χρήση πόρων  χρήστες τρέχουν πρόγραμμα πελάτη του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POP server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πρόσβαση στα μηνύματα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97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BDEB95-0493-FDF4-8D55-90E3B58A4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2C9F028-80FE-C454-ACEC-E3EE43E6DE5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DE98CF0-11B2-6CA1-E4B1-1604AE8C9BD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E9D17D-91A8-3D02-0258-6F9E2EED5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79" y="250887"/>
            <a:ext cx="8315903" cy="70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BF6CD7-8791-177B-365F-6D59032F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29562-6DA9-69A4-EE56-38879CA063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i="0" u="none" strike="noStrike" baseline="0" dirty="0">
                <a:latin typeface="TimesNewRomanPS-BoldMT"/>
              </a:rPr>
              <a:t>POP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3B754F66-361C-DC2D-8759-50AA16F5E8F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2AB4C96-BFA7-BE29-9D44-37545F567BF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4A07A-9947-D3B0-6DC1-3223596C873E}"/>
              </a:ext>
            </a:extLst>
          </p:cNvPr>
          <p:cNvSpPr txBox="1"/>
          <p:nvPr/>
        </p:nvSpPr>
        <p:spPr>
          <a:xfrm>
            <a:off x="812052" y="2033851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(A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(Π)  συνδεδεμένοι σε 2 δίκτυα και αυτά στο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Internet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(A)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με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MUA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mail user agent) 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γράφει μήνυμα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UA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στέλνει στο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 server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στο δίκτυο (Α)  μήνυμα σε ουρά αναμονής (αν υπάρχουν μηνύματα και από άλλους χρήστες του ίδιου δικτύου)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 server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του δικτύου (Α) στέλνει μήνυμα στο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(Π) μέσω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 server (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Π) επεξεργάζεται μήνυμα  θυρίδα παραλήπτη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(Π) συνδέεται στο δίκτυο και «κατεβάζει» μήνυμα μέσω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POP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δημοφιλές για αργές και όχι μόνιμες συνδέσεις  τηλεφωνικές και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modems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78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8426A2-91E9-55F9-1440-AE71B0AC7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C5947-9EA9-881F-8398-F9FB75BF20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i="0" u="none" strike="noStrike" baseline="0" dirty="0">
                <a:latin typeface="TimesNewRomanPS-BoldMT"/>
              </a:rPr>
              <a:t>POP3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23201D42-5B85-17AF-5DB1-AE9C596DE97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59FFB4-F742-811B-8974-2F159617DC3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9F63D1-0775-2BAC-01EC-5457D0099903}"/>
              </a:ext>
            </a:extLst>
          </p:cNvPr>
          <p:cNvSpPr txBox="1"/>
          <p:nvPr/>
        </p:nvSpPr>
        <p:spPr>
          <a:xfrm>
            <a:off x="812052" y="2033851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Επιτρέπει στους χρήστες να λαμβάνουν τα email τους από τον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mail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Σχεδιάστηκε για προσωρινές συνδέσεις στο Διαδίκτυο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Τα μηνύματα κατεβαίνουν στον υπολογιστή και αποθηκεύονται τοπικά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Χρήστης μπορεί να τα διαβάσει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offline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Συνήθως, μετά τη λήψη, τα email διαγράφονται από τον εξυπηρετητή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Ορισμένα προγράμματα επιτρέπουν τα μηνύματα να παραμένουν στον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θύρα 110 για να εγκαθιδρύσει μια σύνδεση TCP με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mail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20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4C9388-26E1-D663-5025-E942ED65C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DBBAD-16E4-0244-12DC-521D503B08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i="0" u="none" strike="noStrike" baseline="0" dirty="0">
                <a:latin typeface="TimesNewRomanPS-BoldMT"/>
              </a:rPr>
              <a:t>IMAP (Internet Message Access Protocol)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034CCCBB-A9B7-E22E-9659-FEEBC216693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7B2097-3591-BB69-D07F-B35F0FC9373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972C15-E9B3-2398-72EA-E0814DFD3F8C}"/>
              </a:ext>
            </a:extLst>
          </p:cNvPr>
          <p:cNvSpPr txBox="1"/>
          <p:nvPr/>
        </p:nvSpPr>
        <p:spPr>
          <a:xfrm>
            <a:off x="812052" y="2033851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Υποστηρίζει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online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και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offline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ανάγνωση μηνυμάτων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Τα email παραμένουν αποθηκευμένα στον εξυπηρετητή (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), μέχρι ο χρήστης να τα διαγράψει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Επιτρέπει στον χρήστη να προσπελάζει την ίδια αλληλογραφία από πολλούς υπολογιστές ή συσκευές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Το IMAP υποστηρίζεται από λιγότερους εξυπηρετητές σε σχέση με το POP3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POP3 και το IMAP μπορούν να λειτουργούν με κρυπτογράφηση (SSL/TLS) για ασφαλή μετάδοση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11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00C503-7755-2E25-48C7-55CB9AE5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BF28F-A478-5F01-8017-06BE17E929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Μάσκες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κλάσεων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BD2F02D-2FBF-E77A-747E-FCFC70B1FE3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E4690F-E2CC-0EC2-2012-03639B8A0F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EDAE39-5E92-EBC1-C182-C573099C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01" y="2161580"/>
            <a:ext cx="5285798" cy="4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CB28D8-4175-7CF8-5DC1-A533BAE1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C26D3-3B7E-1914-59CB-19A18D9792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Σύγκριση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POP3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11B19D0-8D13-84C6-EC06-1439E214BF0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F689DA-9BCE-C056-5C05-E400768350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D168654-418C-FE30-EC9D-F33B98F00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62157"/>
              </p:ext>
            </p:extLst>
          </p:nvPr>
        </p:nvGraphicFramePr>
        <p:xfrm>
          <a:off x="1937580" y="2156083"/>
          <a:ext cx="6950052" cy="4379683"/>
        </p:xfrm>
        <a:graphic>
          <a:graphicData uri="http://schemas.openxmlformats.org/drawingml/2006/table">
            <a:tbl>
              <a:tblPr/>
              <a:tblGrid>
                <a:gridCol w="2316684">
                  <a:extLst>
                    <a:ext uri="{9D8B030D-6E8A-4147-A177-3AD203B41FA5}">
                      <a16:colId xmlns:a16="http://schemas.microsoft.com/office/drawing/2014/main" xmlns="" val="4265760195"/>
                    </a:ext>
                  </a:extLst>
                </a:gridCol>
                <a:gridCol w="2316684">
                  <a:extLst>
                    <a:ext uri="{9D8B030D-6E8A-4147-A177-3AD203B41FA5}">
                      <a16:colId xmlns:a16="http://schemas.microsoft.com/office/drawing/2014/main" xmlns="" val="1040759569"/>
                    </a:ext>
                  </a:extLst>
                </a:gridCol>
                <a:gridCol w="2316684">
                  <a:extLst>
                    <a:ext uri="{9D8B030D-6E8A-4147-A177-3AD203B41FA5}">
                      <a16:colId xmlns:a16="http://schemas.microsoft.com/office/drawing/2014/main" xmlns="" val="3545175242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Χαρακτηριστικό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POP3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/>
                        <a:t>IMAP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0538266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Πολυπλοκότητα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Απλό, εύκολο στην υλοποίηση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Πιο σύνθετο, με περισσότερες δυνατότητες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534202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Αποθήκευση μηνυμάτων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Στον τοπικό υπολογιστή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Παραμένουν στον </a:t>
                      </a:r>
                      <a:r>
                        <a:rPr lang="en-US" sz="1200"/>
                        <a:t>mail server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0969899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Διαγραφή από </a:t>
                      </a:r>
                      <a:r>
                        <a:rPr lang="en-US" sz="1200" b="1"/>
                        <a:t>server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Συνήθως μετά τη λήψη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Μόνο όταν τα διαγράψει ο χρήστης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2858623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Οργάνωση θυρίδας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Χωρίς φακέλους – απλή αποθήκη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Υποστηρίζει φακέλους και υποφακέλους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1075304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Αιτήματα προς </a:t>
                      </a:r>
                      <a:r>
                        <a:rPr lang="en-US" sz="1200" b="1"/>
                        <a:t>server</a:t>
                      </a:r>
                      <a:endParaRPr lang="en-US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Κατεβάζει ολόκληρο το μήνυμα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Μπορεί να κατεβάσει μόνο μέρος (π.χ. κείμενο)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9801416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Ετικέτες κατάστασης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Δεν υποστηρίζονται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Ναι – διαβασμένο, απαντημένο, διαγραμμένο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069882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Ταυτόχρονη πρόσβαση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Ένας χρήστης κάθε φορά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Πολλοί χρήστες ταυτόχρονα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050205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Συγχρονισμός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Όχι – κάθε συσκευή ανεξάρτητη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Πλήρης συγχρονισμός σε όλες τις συσκευές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458088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Τρόπος λειτουργίας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Offline (</a:t>
                      </a:r>
                      <a:r>
                        <a:rPr lang="el-GR" sz="1200"/>
                        <a:t>τοπική ανάγνωση)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Online </a:t>
                      </a:r>
                      <a:r>
                        <a:rPr lang="el-GR" sz="1200"/>
                        <a:t>και </a:t>
                      </a:r>
                      <a:r>
                        <a:rPr lang="en-US" sz="1200"/>
                        <a:t>offline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6644088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Ασφάλεια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Υποστηρίζει SSL/TLS (σε νεότερες εκδόσεις)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Υποστηρίζει </a:t>
                      </a:r>
                      <a:r>
                        <a:rPr lang="en-US" sz="1200"/>
                        <a:t>SSL/TLS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736393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Κατάλληλο για</a:t>
                      </a:r>
                      <a:endParaRPr lang="el-GR" sz="1200"/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Απλή, προσωπική χρήση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Επαγγελματική</a:t>
                      </a:r>
                      <a:r>
                        <a:rPr lang="en-US" sz="1200" dirty="0"/>
                        <a:t> </a:t>
                      </a:r>
                      <a:r>
                        <a:rPr lang="el-GR" sz="1200" dirty="0"/>
                        <a:t>χρήση</a:t>
                      </a:r>
                    </a:p>
                  </a:txBody>
                  <a:tcPr marL="60435" marR="60435" marT="30218" marB="30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657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EEDA12-6AD3-0E2E-7C3F-63B91ABD0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553BE-7D17-5326-1631-F29F18D03D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NewRomanPS-BoldMT"/>
              </a:rPr>
              <a:t>P</a:t>
            </a:r>
            <a:r>
              <a:rPr lang="en-US" sz="4000" i="0" u="none" strike="noStrike" baseline="0" dirty="0">
                <a:latin typeface="TimesNewRomanPS-BoldMT"/>
              </a:rPr>
              <a:t>OP3 – </a:t>
            </a:r>
            <a:r>
              <a:rPr lang="el-GR" sz="4000" i="0" u="none" strike="noStrike" baseline="0" dirty="0">
                <a:latin typeface="TimesNewRomanPS-BoldMT"/>
              </a:rPr>
              <a:t>Βασικά Χαρακτηριστικά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9527FAA-5118-B7B4-22C6-99E52269F8A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0C33E2-5852-3BF8-505C-3BE61E00A85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C4CF4B-59BA-E5D8-AADF-6B821C61E000}"/>
              </a:ext>
            </a:extLst>
          </p:cNvPr>
          <p:cNvSpPr txBox="1"/>
          <p:nvPr/>
        </p:nvSpPr>
        <p:spPr>
          <a:xfrm>
            <a:off x="812052" y="2033851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Πρωτόκολλο επιπέδου εφαρμογής (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Application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Layer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Παρέχει δυνατότητα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download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&amp;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delete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για απομακρυσμένες θυρίδες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ρήστες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Συνδέονται στον </a:t>
            </a:r>
            <a:r>
              <a:rPr lang="el-GR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 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Κατεβάζουν μηνύματα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αποθηκεύουν τοπικά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Τα διαγράφουν από τον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Αποσυνδέονται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Το IMAP προσφέρει πιο σύνθετες λειτουργίες απομακρυσμένης πρόσβασης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Στα τέλη ’90s–2000s, οι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ISPs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προτιμούσαν POP3 λόγω μικρότερων απαιτήσεων αποθήκευσης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υποστήριξη IMAP σταδιακά.</a:t>
            </a: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OP3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“ακούει” στην θύρα 110 (TCP).Κρυπτογράφηση μέσω: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STLS (μετά την εκκίνηση) ή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POP3S (θύρα 995, με TLS/SSL).</a:t>
            </a:r>
          </a:p>
        </p:txBody>
      </p:sp>
    </p:spTree>
    <p:extLst>
      <p:ext uri="{BB962C8B-B14F-4D97-AF65-F5344CB8AC3E}">
        <p14:creationId xmlns:p14="http://schemas.microsoft.com/office/powerpoint/2010/main" val="34728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789C0-7596-619F-B411-A1A2332C3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EEC1F-91FC-3F16-902B-C6D3FAD770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NewRomanPS-BoldMT"/>
              </a:rPr>
              <a:t>P</a:t>
            </a:r>
            <a:r>
              <a:rPr lang="en-US" sz="4000" i="0" u="none" strike="noStrike" baseline="0" dirty="0">
                <a:latin typeface="TimesNewRomanPS-BoldMT"/>
              </a:rPr>
              <a:t>OP3 – </a:t>
            </a:r>
            <a:r>
              <a:rPr lang="el-GR" sz="4000" i="0" u="none" strike="noStrike" baseline="0" dirty="0" err="1">
                <a:latin typeface="TimesNewRomanPS-BoldMT"/>
              </a:rPr>
              <a:t>Αυθεντικοποίηση</a:t>
            </a:r>
            <a:r>
              <a:rPr lang="el-GR" sz="4000" i="0" u="none" strike="noStrike" baseline="0" dirty="0">
                <a:latin typeface="TimesNewRomanPS-BoldMT"/>
              </a:rPr>
              <a:t> &amp; Ασφάλεια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247B8A0E-EC35-6ACC-2532-F09491DF37C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6D625D3-92E5-F29A-A9A0-65A33A9FD96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FDCF76-2A65-BB80-8193-2C4CC464CF0B}"/>
              </a:ext>
            </a:extLst>
          </p:cNvPr>
          <p:cNvSpPr txBox="1"/>
          <p:nvPr/>
        </p:nvSpPr>
        <p:spPr>
          <a:xfrm>
            <a:off x="812052" y="2033851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Τα μηνύματα στον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οργανώνονται ανά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session 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μήνυμα έχει τοπικό αριθμό ή μοναδικό αναγνωριστικό (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UID)</a:t>
            </a: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 αλληλογραφία ανακαλείται ή διαγράφεται μέσω αυτών των αναγνωριστικών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το τέλος του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session,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τα μηνύματα που σημειώθηκαν διαγράφονται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Αρχικά υποστήριζε μη κρυπτογραφημένο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login (USER/PASS)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ή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rlogin (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θύρα 513). Πλέον υποστηρίζει πολλαπλές μεθόδους </a:t>
            </a:r>
            <a:r>
              <a:rPr lang="el-GR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αυθεντικοποίησης</a:t>
            </a: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APOP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προστατεύει από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replay attacks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διαρροή κωδικών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Υλοποιείται σε δημοφιλείς πελάτες όπως: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Mozilla Thunderbird, Opera Mail, Apple Mail, Eudora,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KMail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Windows Live Mail, </a:t>
            </a:r>
            <a:r>
              <a:rPr lang="el-GR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κ.ά.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90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E3DFA0-4C5D-2D68-033A-1DFBF626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F8978-6A04-220E-6CDF-5F91DB729C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NewRomanPS-BoldMT"/>
                <a:cs typeface="Times New Roman" panose="02020603050405020304" pitchFamily="18" charset="0"/>
              </a:rPr>
              <a:t>IMAP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37537B6-A92A-AD90-EB9B-D6D3DBC5786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1A70921-EA40-50D2-26DE-5E772B94A5E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E80EE-BBDA-0280-2939-73A16F3BA88B}"/>
              </a:ext>
            </a:extLst>
          </p:cNvPr>
          <p:cNvSpPr txBox="1"/>
          <p:nvPr/>
        </p:nvSpPr>
        <p:spPr>
          <a:xfrm>
            <a:off x="812052" y="2033851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Σχεδιάστηκε ως βελτίωση του POP3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Επιτρέπει τη δημιουργία πολλαπλών φακέλων στον εξυπηρετητή για αποθήκευση email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Ο χρήστης έχει πλήρη πρόσβαση στα μηνύματα του από οπουδήποτε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Κρατά κατάσταση των μηνυμάτων (διαβασμένο, αδιάβαστο, προς διαγραφή)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Κατεβάζει αρχικά μόνο τις επικεφαλίδες –πλήρες μήνυμα μόνο όταν επιλεγεί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Επιτρέπει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online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και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offline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λειτουργία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77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07846D-E8AE-AD3D-FD59-3F32A443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F2417-64A2-C8FC-8228-5F684787DE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NewRomanPS-BoldMT"/>
                <a:cs typeface="Times New Roman" panose="02020603050405020304" pitchFamily="18" charset="0"/>
              </a:rPr>
              <a:t>Χαρακτηριστικά και Τεχνικά Στοιχεία IMAP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8E7E19D-7AA1-9334-DE88-C433E69B625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0AD5DE3-EFCB-3C9A-8013-D1A510016A1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15F346-ADCB-D1BC-5C65-06FCCCAF1FB4}"/>
              </a:ext>
            </a:extLst>
          </p:cNvPr>
          <p:cNvSpPr txBox="1"/>
          <p:nvPr/>
        </p:nvSpPr>
        <p:spPr>
          <a:xfrm>
            <a:off x="812052" y="2033851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Πρωτόκολλο επιπέδου εφαρμογής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Application Layer)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Συνδυάζει δυνατότητες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POP3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Webmail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Υποστηρίζεται από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email clients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όπως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Mozilla Thunderbird, Outlook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κ.α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Επιτρέπει πολλαπλούς χρήστες να διαχειρίζονται τον ίδιο λογαριασμό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Πολλοί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servers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δεν το υποστηρίζουν πλήρως λόγω μεγαλύτερων απαιτήσεων αποθήκευσης.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41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6B6E04-DC3A-065C-B5A1-CA1184FC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BDBD3-A658-770E-7FF1-5561A8E16A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NewRomanPS-BoldMT"/>
                <a:cs typeface="Times New Roman" panose="02020603050405020304" pitchFamily="18" charset="0"/>
              </a:rPr>
              <a:t>Πλεονεκτήματα του IMAP έναντι POP3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0EE46BA-C59E-E766-5165-63C2C08FF63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784BED-FC9A-AE2B-8EF7-4BA175D4A30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E5550D-BC05-8468-C558-7E3FBA618987}"/>
              </a:ext>
            </a:extLst>
          </p:cNvPr>
          <p:cNvSpPr txBox="1"/>
          <p:nvPr/>
        </p:nvSpPr>
        <p:spPr>
          <a:xfrm>
            <a:off x="812052" y="2033851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Online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&amp;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Offline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λειτουργία – παραμένει συνδεδεμένο και συγχρονίζει άμεσα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Ταυτόχρονη πρόσβαση από πολλούς χρήστες στο ίδιο γραμματοκιβώτιο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Σημαίες κατάστασης (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flags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): ενημέρωση για διαβασμένα, απαντημένα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Πολλαπλά γραμματοκιβώτια και διαχείριση φακέλων (δημιουργία, μετονομασία, αντιγραφή)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Αναζήτηση στον εξυπηρετητή χωρίς λήψη όλων των μηνυμάτων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Επεκτάσεις για πρόσθετες λειτουργίες: ACL, CATENATE, BURL (LEMONADE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Group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49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FCC18C-6438-2522-F9AD-E85B6D9D0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3B19C-579B-B021-F973-248399E57C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NewRomanPS-BoldMT"/>
                <a:cs typeface="Times New Roman" panose="02020603050405020304" pitchFamily="18" charset="0"/>
              </a:rPr>
              <a:t>Μειονεκτήματα και Περιορισμοί </a:t>
            </a:r>
            <a:r>
              <a:rPr lang="en-US" dirty="0">
                <a:latin typeface="TimesNewRomanPS-BoldMT"/>
                <a:cs typeface="Times New Roman" panose="02020603050405020304" pitchFamily="18" charset="0"/>
              </a:rPr>
              <a:t>IMAP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170FFCB4-E4A0-5602-245D-D9EDFE78AE0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F9A99FA-C410-6F2D-BE9E-F4BD1BB37D2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99A8-828E-4D05-A7E8-72DAB8A016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F12837-FD6C-FAF8-0DB4-BD0C5A60031B}"/>
              </a:ext>
            </a:extLst>
          </p:cNvPr>
          <p:cNvSpPr txBox="1"/>
          <p:nvPr/>
        </p:nvSpPr>
        <p:spPr>
          <a:xfrm>
            <a:off x="812052" y="2033851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Πιο πολύπλοκο από POP3 — απαιτεί περισσότερους πόρους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Κάποιοι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servers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δεν ακολουθούν αυστηρά την προδιαγραφή (μη “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strict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” υλοποίηση).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Ελλιπής διαχείριση μοναδικών αναγνωριστικών (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IDs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)  σύγχυση.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Μεγάλα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mailboxes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μπορεί να επιβαρύνουν τον εξυπηρετητή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Οι πελάτες IMAP4 πρέπει να διατηρούν συνεχή σύνδεση TCP/IP για ειδοποιήσεις νέων μηνυμάτων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Η λύση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push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-IMAP δεν υιοθετήθηκε ευρέως· νέες προτάσεις από το IETF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Lemonade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Profile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Η αποστολή email αποθηκευμένου σε φάκελο απαιτεί διπλή μετάδοση (SMTP + IMAP)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0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BA6FAC-3E26-FE09-0651-444D3922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DD675-1CE3-5CEC-81DE-A437A937CA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Αποστολής και Λήψης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451EBC3-92EB-8960-0DA3-DEA15840008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6AFF71-BAA2-B418-4EA5-C4690844A8CA}"/>
              </a:ext>
            </a:extLst>
          </p:cNvPr>
          <p:cNvSpPr txBox="1"/>
          <p:nvPr/>
        </p:nvSpPr>
        <p:spPr>
          <a:xfrm>
            <a:off x="420755" y="2334123"/>
            <a:ext cx="10168128" cy="5632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Διαθέσιμα για όλα τα λειτουργικά συστήματα, με γραφικό – φιλικό περιβάλλον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Περιλαμβάνουν συντάκτη μηνυμάτων και υπηρεσία μεταφοράς αρχείων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Παρέχουν: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Ατζέντα επαφώ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σε φακέλους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q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Επισύναψη αρχείων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F4D7A1-D3A5-4B56-DF00-ABC24EA06ED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464017-B4BA-D66C-3288-F6CA11B00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C1AC2-8A64-E3C8-2A1D-DCAF4D3EE5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Προγράμματα Αποστολής και Λήψης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EFCACF27-BE54-8F00-34B9-0EBA00E4638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CC4052-6C8A-C87E-7FD6-C37DB96ECF4A}"/>
              </a:ext>
            </a:extLst>
          </p:cNvPr>
          <p:cNvSpPr txBox="1"/>
          <p:nvPr/>
        </p:nvSpPr>
        <p:spPr>
          <a:xfrm>
            <a:off x="420755" y="2334123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αρχικό SMTP υποστήριζε μόνο απλό κείμενο (ASCII)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Τα σύγχρονα email προγράμματα μετατρέπουν δυαδικά αρχεία σε κείμενο για αποστολή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Επιτρέπουν αποστολή πολλών αρχείων κάθε τύπου (έγγραφα, εικόνες, βίντεο,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email λειτουργεί σαν φάκελος με το μήνυμα και τα συνημμένα του.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289E04D-232F-42A8-A583-212CD34AD97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5B75AB-E612-D5A9-A3FC-71C37A669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5B1CB-9301-2983-C949-7B187FEA3D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Ηλεκτρονικό Ταχυδρομείο στον Παγκόσμιο Ιστό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07F9A47-E047-447D-2CBE-C3E67FA85F4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57417B-E96C-5EDC-8155-CB72E1BFB11A}"/>
              </a:ext>
            </a:extLst>
          </p:cNvPr>
          <p:cNvSpPr txBox="1"/>
          <p:nvPr/>
        </p:nvSpPr>
        <p:spPr>
          <a:xfrm>
            <a:off x="468881" y="1641588"/>
            <a:ext cx="10168128" cy="5632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Προσφέρει όλες τις λειτουργίες προγράμματος email μέσω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 χρήστης συνδέεται με όνομα χρήστη (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username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και κωδικό (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 πλήρη διαχείριση εισερχομένων και εξερχομένων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Περιλαμβάνει: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Διεπαφή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χρήστη (UI)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Εφαρμογή αποστολής &amp; λήψης email (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server-side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Υλοποιεί λειτουργίες POP3/IMAP και SMTP για επικοινωνία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αποθηκεύονται αποκλειστικά στον εξυπηρετητή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4504B5C-71A8-CC5B-23EC-7545A863B28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E7493A-C23F-1F07-DEE2-32692599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6BAFE-7C9C-3B72-E731-6CA0503C3D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Μάσκες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κλάσεων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F349C02B-6785-B61B-7C4A-EBBD1DE1089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974C11E-6CE3-E3AD-C1EB-01838694507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C0F43C-128A-B607-8E11-16A06272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46" y="2197941"/>
            <a:ext cx="6916115" cy="1114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C2A5B4-0704-64FD-E26D-C3478A56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486" y="4109965"/>
            <a:ext cx="687801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FD2F9E-48BF-ABFA-2D58-464F6C9EA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2C791-D410-D77C-4A8E-37A189334D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 &amp; Πρόσβαση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EFC40C69-6158-CCAC-C079-88654F28953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CAB559-BEC2-FC90-7F1C-5BDA300914CB}"/>
              </a:ext>
            </a:extLst>
          </p:cNvPr>
          <p:cNvSpPr txBox="1"/>
          <p:nvPr/>
        </p:nvSpPr>
        <p:spPr>
          <a:xfrm>
            <a:off x="478507" y="2016973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Πρόσβαση από οπουδήποτε, μόνο με έναν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Δεν απαιτεί εγκατάσταση προγράμματος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αυθεντικοποίηση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και χρησιμοποιεί ασφαλείς συνδέσεις (SSL)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Παρέχεται δωρεάν από πολλούς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Παραδείγματα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Yahoo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Outlook.co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ProtonMail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82A8996-72F2-67C6-1DE2-B1B73CE2E37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5B252C-1EE2-93B2-3BA0-530CE45F9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C35D7-7A56-D68C-DB76-C850DAE75F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Δημοφιλή Προγράμματα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EF05D6CC-08F8-AA51-2297-B0DC161ACAC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5153F9-8926-E77A-1FE1-F8427590CEBF}"/>
              </a:ext>
            </a:extLst>
          </p:cNvPr>
          <p:cNvSpPr txBox="1"/>
          <p:nvPr/>
        </p:nvSpPr>
        <p:spPr>
          <a:xfrm>
            <a:off x="449631" y="2016973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Microsoft Outlook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δημοφιλές, με ημερολόγιο, επαφές &amp; προγραμματισμό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Mozilla Thunderbird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δωρεάν, ανοιχτού κώδικα, με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add-ons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Eudora OSE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βασισμένο στο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Thunderbird,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φιλικό και αξιόπιστο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Outlook Express / Windows Live Mail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παλαιότερες εκδόσεις της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Inbox by Gmail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απλό, σύγχρονο περιβάλλον (για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Android &amp; iOS)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Sylpheed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ελαφρύ, γρήγορο,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open-source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Linux &amp; Windows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Pegasus Mail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παλιό αλλά ασφαλές, για οργανισμούς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Opera Mail –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εύχρηστο, με ισχυρό φίλτρο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anti-spam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C83D1AD-8240-BE0A-2077-9DB97A27A13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3255EF-F395-4FCC-9D5B-1CE11D71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EED7D-A566-2BE9-1E5A-B048A3F9B3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Προϋποθέσεις για τη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7601F06B-834E-00AB-B9FA-79ABFBC83E9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8B68CF-BEA1-A7B4-131B-04E7E2379D55}"/>
              </a:ext>
            </a:extLst>
          </p:cNvPr>
          <p:cNvSpPr txBox="1"/>
          <p:nvPr/>
        </p:nvSpPr>
        <p:spPr>
          <a:xfrm>
            <a:off x="449631" y="2016973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Εξοπλισμός</a:t>
            </a:r>
          </a:p>
          <a:p>
            <a:pPr marL="914400" lvl="1" indent="-457200" algn="just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Απαιτείται συσκευή συνδεδεμένη στο Διαδίκτυο (υπολογιστής, κινητό κ.λπ.)</a:t>
            </a:r>
          </a:p>
          <a:p>
            <a:pPr marL="914400" lvl="1" indent="-457200" algn="just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Πρέπει να υπάρχει εγκατεστημένο πρόγραμμα ηλεκτρονικού ταχυδρομείου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Εγγραφή Χρήστη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 χρήστης πρέπει να εγγραφεί σε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πάροχο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υπηρεσιών email ή τοπικό κέντρο διαχείρισης και λαμβάνει:</a:t>
            </a:r>
          </a:p>
          <a:p>
            <a:pPr marL="914400" lvl="1" indent="-457200" algn="just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(α) Θυρίδα για αποθήκευση			(β) διεύθυνση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</a:p>
          <a:p>
            <a:pPr marL="914400" lvl="1" indent="-457200" algn="just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Τα μηνύματα αποθηκεύονται στη θυρίδα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μοναδικά αναγνωρίσιμα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Για επιτυχή παράδοση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σωστή διεύθυνση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mail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04703DD-72AC-5C93-9537-B31636B63EA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239BE6-E571-8940-06B5-6FD84FEF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D3782-0D37-A925-4903-28073B8962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Προτερήματα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DB4DF5A2-8BA0-C0EB-BF0D-21BD4A4CDD1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5AF27A-8249-F283-9B1F-97580CC85A98}"/>
              </a:ext>
            </a:extLst>
          </p:cNvPr>
          <p:cNvSpPr txBox="1"/>
          <p:nvPr/>
        </p:nvSpPr>
        <p:spPr>
          <a:xfrm>
            <a:off x="449631" y="2016973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Ελαχιστοποιημένο κόστος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Άμεση αποστολή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Δεν απαιτούνται χαρτιά, φάκελοι ή φυσική παρουσία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 παραλήπτης μπορεί να διαβάσει το μήνυμα όποτε τον εξυπηρετεί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 αποστολής σε πολλούς παραλήπτες ταυτόχρονα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Υποστηρίζει εικόνες, ήχο, βίντεο και αρχεία κάθε τύπου.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8C9939-1D86-8F5B-A743-E9CF189950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F44749-AA05-3445-9639-2877B24F2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8D6D7-727E-855B-9C9B-7210376342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webmail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A0DBE56-C3F5-069E-4D84-79B2A51BC76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6A586B-7832-E44F-4241-75F2567E335E}"/>
              </a:ext>
            </a:extLst>
          </p:cNvPr>
          <p:cNvSpPr txBox="1"/>
          <p:nvPr/>
        </p:nvSpPr>
        <p:spPr>
          <a:xfrm>
            <a:off x="449631" y="2016973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είναι η πιο διαδεδομένη δικτυακή εφαρμογή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Αυξημένη ανάγκη για: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Αυθεντικοποίηση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Ποιος είναι ο πραγματικός αποστολέας.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Εμπιστευτικότητα: Το μήνυμα δεν πρέπει να διαβαστεί ή αλλοιωθεί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Κύριες τεχνολογίες ασφάλειας: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PGP (Pretty Good Privacy)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 (Private-Enhanced Mail)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S/MIME (Secure/Multipurpose Internet Mail Extensions)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GPG (GNU Privacy Guard)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78873CA-2F85-72E8-8E43-302FD67F5B9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F8B8FA2-8CE8-E06E-5250-B05AB3E42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5A7AF-CE72-2297-7F26-65C69EDC66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PGP – Pretty Good Privacy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Zimmerman)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F9A0C18-3D1E-909E-0863-CB1F651C8FA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F3CD2D-A2AC-3C12-297B-AAB1CE4B7776}"/>
              </a:ext>
            </a:extLst>
          </p:cNvPr>
          <p:cNvSpPr txBox="1"/>
          <p:nvPr/>
        </p:nvSpPr>
        <p:spPr>
          <a:xfrm>
            <a:off x="449631" y="2016973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 εμπιστευτικότητα &amp;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αυθεντικοποίηση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Διαθέσιμο παντού, ανεξάρτητο από πλατφόρμες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Βασίζεται σε ισχυρούς αλγορίθμους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Δεν ελέγχεται από κυβερνητικούς φορείς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λειτουργίας: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Συμπίεση μηνύματος πριν την κρυπτογράφηση (ZIP)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Χρήση δημόσιου και συμμετρικού κλειδιού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Υποστηρίζει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και ψηφιακή υπογραφή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τεμαχίζει μεγάλα μηνύματα για αποστολή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Ορίζει επίπεδα εμπιστοσύνης (καθόλου, μερική, πλήρης).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A637599-6866-9CD6-E566-E936573B0F2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108B6E-A65A-0C0E-7C5D-A584C85D0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6921A-8070-6818-796F-74A2870154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GPG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6787656B-B09B-3FB6-3C5A-4082F558490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757A0D-2942-D68A-7C8E-2C195272C0F2}"/>
              </a:ext>
            </a:extLst>
          </p:cNvPr>
          <p:cNvSpPr txBox="1"/>
          <p:nvPr/>
        </p:nvSpPr>
        <p:spPr>
          <a:xfrm>
            <a:off x="449631" y="2016973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GPG (GNU Privacy Guard)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Δωρεάν και ανοιχτού κώδικα εναλλακτική του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PGP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Μέρος του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GNU Project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Συνδυάζει: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Συμμετρική κρυπτογράφηση για ταχύτητα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Δημόσιο κλειδί για ασφαλή ανταλλαγή.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CC475F6-51B9-5081-FD2F-EC34D2171A7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57B22A-5D1A-CB65-D1E0-2F11B0DB0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2898B-34B7-DB16-79AC-349F185ABA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GPG &amp; S/MIME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7E74C905-3A39-557F-4020-3E60664C944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D53928-BF21-A47D-470F-566A4120EEDA}"/>
              </a:ext>
            </a:extLst>
          </p:cNvPr>
          <p:cNvSpPr txBox="1"/>
          <p:nvPr/>
        </p:nvSpPr>
        <p:spPr>
          <a:xfrm>
            <a:off x="449631" y="2016973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S/MIME (Secure / Multipurpose Internet Mail Extensions)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Πρότυπο κρυπτογράφησης δημόσιου κλειδιού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PKI)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Αυθεντικοποίηση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Ακεραιότητα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Ιδιωτικότητα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και ασφάλεια δεδομένων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Υποστηρίζεται από τα περισσότερα σύγχρονα προγράμματα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email.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4DDDF2C-0F71-8E10-1834-BBC99DACF52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4F9F5D-0B19-9F28-2E79-861053907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749B5-7B16-A9EE-D484-BDF88A54EE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 – Private Enhanced Mail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25CBDD5-0EDF-2978-C537-F7CB95BA63C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5023BB-B4C0-7BB1-4468-8C85B554DFB5}"/>
              </a:ext>
            </a:extLst>
          </p:cNvPr>
          <p:cNvSpPr txBox="1"/>
          <p:nvPr/>
        </p:nvSpPr>
        <p:spPr>
          <a:xfrm>
            <a:off x="699888" y="1964353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Πρότυπο για ασφαλές ηλεκτρονικό ταχυδρομείο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εφαρμογής, ανεξάρτητο από λειτουργικό ή δίκτυο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Συμβατό με όλους τους τύπους email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Υποστηρίζει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mailing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&amp; πολλαπλές μεθόδους διαχείρισης κλειδιών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Διαδικασία επεξεργασίας μηνύματος: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Μετατροπή σε κανονική μορφή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Έλεγχος ακεραιότητας &amp;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αυθεντικοποίησης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Κρυπτογράφηση (προαιρετική)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Μετατροπή σε εκτυπώσιμη μορφή (ASCII)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71A33E-372D-D365-3588-5C28A66FD1A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AADED5-C316-E5AF-7CEB-46BA7C99D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47A48-50AF-1367-89FE-AA54AD758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Υπερκείμενου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2208581-2A95-3915-2815-C4B0101D8EE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35ECD2-23D6-14E5-C784-37677AFA038B}"/>
              </a:ext>
            </a:extLst>
          </p:cNvPr>
          <p:cNvSpPr txBox="1"/>
          <p:nvPr/>
        </p:nvSpPr>
        <p:spPr>
          <a:xfrm>
            <a:off x="420755" y="2334123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HTTP-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HyperText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Transfer Protocol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Βασικότερο πρωτόκολλο στρώματος Εφαρμογής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Επιτρέπει πρόσβαση στα δεδομένα του Παγκοσμίου Ιστού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Επιτρέπει την χρήση ενός περιβάλλοντος υπερκειμένων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χρήστης περνάει γρήγορα από μια σελίδα στην άλλη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Λειτ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ουργία του μοιάζει με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SMTP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FTP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Μεταφέρει αρχεία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Χρ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ησιμοποιεί μια σύνδεση (σε αντίθεση με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FTP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που θέλει 2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TCP)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Μοιάζει με μεταφορά μηνυμάτων, αλλά στο HTTP απαιτείται ειδικό λογισμικό ώστε να μεταφραστούν 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browsers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ηνύματα HTTP μεταφέρονται αμέσως στον πελάτη, ενώ τα SMTP έχουν χαμηλότερη προτεραιότητα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AFE8A7E-1533-B81E-09AE-4C8D99C6EFF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C70F0A-00FB-E1E3-5074-01745827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750A0-EDBC-25EF-7368-1C952ECCF0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πολλών δικτύων IP σε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υπερδίκτυα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0C14EA68-79E1-C2DE-06F6-3F85C88A173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9EEFC3-CBD7-DBF8-01BB-EF60010CA2BB}"/>
              </a:ext>
            </a:extLst>
          </p:cNvPr>
          <p:cNvSpPr txBox="1"/>
          <p:nvPr/>
        </p:nvSpPr>
        <p:spPr>
          <a:xfrm>
            <a:off x="472710" y="1620895"/>
            <a:ext cx="10168128" cy="6678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Σύνθεση πολλαπλών δικτύων κάποιας IP κλάσης μεταξύ συσκευών στο ίδιο δίκτυο σε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υπερδίκτυο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την κάλυψη των απαιτούμενων IP διευθύνσεων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Οργάνωση χρειάζεται λίγες περισσότερες από 300 IP διευθύνσεις για τους υπολογιστές της: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ταξική απόδοση ομάδων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φτάνει το δίκτυο κλάσης Γ (2</a:t>
            </a:r>
            <a:r>
              <a:rPr lang="el-GR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256)</a:t>
            </a: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Θα δοθεί δίκτυο κλάσης Β (2</a:t>
            </a:r>
            <a:r>
              <a:rPr lang="el-GR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65336)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πάρα πολλές αχρησιμοποίητες διευθύνσεις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IP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E1251D1-F387-D9C3-2DB7-76EC293F555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591EC7-5939-644A-DB66-67A8FCE7F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E8A27-46D0-E346-7D40-817D11A8F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Υπερκείμενου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D6107DB0-03A5-AF41-461C-99BC9CA7BAF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0387AE-4995-45EF-D947-AB1FCAD88D69}"/>
              </a:ext>
            </a:extLst>
          </p:cNvPr>
          <p:cNvSpPr txBox="1"/>
          <p:nvPr/>
        </p:nvSpPr>
        <p:spPr>
          <a:xfrm>
            <a:off x="382254" y="2334123"/>
            <a:ext cx="10168128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Χρήστης ζητά πρόσβαση σε ιστοσελίδα, μέσω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φυλλομετρητή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για να εμφανίσει τα περιεχόμενά της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τέλνει μήνυμα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στην θύρα 80 του Web Server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Web ser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στέλνει HTTP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την επίτευξη της επικοινωνίας και τη διαθεσιμότητα της ιστοσελίδας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3188AEC-E7DD-659B-C954-21C6F14FB74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94D099-8999-1F29-48B4-E4E4ECD3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627" y="4642021"/>
            <a:ext cx="5663381" cy="18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9F76EF-8EC6-922F-839E-900B15356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FD618-690C-8F72-63BD-9F3B38FA77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Υπερκείμενου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1751D27-11B7-7777-C738-87BB9BB037F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E22ACA-EEE7-9CFF-2BA4-7F0C4644D10C}"/>
              </a:ext>
            </a:extLst>
          </p:cNvPr>
          <p:cNvSpPr txBox="1"/>
          <p:nvPr/>
        </p:nvSpPr>
        <p:spPr>
          <a:xfrm>
            <a:off x="353378" y="2314873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Αρχικά το πρωτόκολλο είχε την εξής διαδικασία:</a:t>
            </a:r>
          </a:p>
          <a:p>
            <a:pPr marL="914400" lvl="1" indent="-457200" algn="just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στον εξυπηρετητή</a:t>
            </a:r>
          </a:p>
          <a:p>
            <a:pPr marL="914400" lvl="1" indent="-457200" algn="just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Ερώτηση προς τον εξυπηρετητή</a:t>
            </a:r>
          </a:p>
          <a:p>
            <a:pPr marL="914400" lvl="1" indent="-457200" algn="just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Απάντηση από τον εξυπηρετητή</a:t>
            </a:r>
          </a:p>
          <a:p>
            <a:pPr marL="914400" lvl="1" indent="-457200" algn="just"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Αποσύνδεση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 λειτουργεί ως ένα πρωτόκολλο του τύπου «αίτημα-απόκριση» στο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Πελάτης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bowser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Εξυπηρετητής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εφαρμογή 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FDF7C44-9FE7-D914-568E-75BB668DF3A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78B5D1-35E4-FF3C-686F-A172D6EB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704429-E450-A656-03CD-B7DF820AB4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Υπερκείμενου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5BA2F5F9-FC53-0CD6-30DE-1C37344A274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C648E8-1004-D0AC-A118-7CA42CE43D60}"/>
              </a:ext>
            </a:extLst>
          </p:cNvPr>
          <p:cNvSpPr txBox="1"/>
          <p:nvPr/>
        </p:nvSpPr>
        <p:spPr>
          <a:xfrm>
            <a:off x="353378" y="2314873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ελάτης υποβάλλει ένα μήνυμα αιτήματος HTTP στον εξυπηρετητή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Εξυπηρετητής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παρέχει πόρους (πχ. αρχεία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HTML)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επιστρέφει ένα μήνυμα απόκρισης στον πελάτη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απόκριση περιέχει ολοκληρωμένες πληροφορίες κατάστασης για το αίτημα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και συναφές περιεχόμενο στο κυρίως σώμα του μηνύματος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Browser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user agent (UA)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UA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λογισμικό ανεύρεσης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επιτρέπει στα ενδιάμεσα δομικά συστατικά Διαδικτύου να βελτιώσουν ή να επιτρέψουν τις επικοινωνίες μεταξύ πελάτη και εξυπηρετητή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4212358-8804-6058-B2A3-D95AA8CF297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A40D21-E15B-E624-5416-79C9C71F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D7CFD-AC66-F34D-BD98-38C102C897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Υπερκείμενου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52ADF6E-561B-1748-8107-1B5B81206EC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6E5D52-5FBB-BCC9-8D0A-1B834910F9AC}"/>
              </a:ext>
            </a:extLst>
          </p:cNvPr>
          <p:cNvSpPr txBox="1"/>
          <p:nvPr/>
        </p:nvSpPr>
        <p:spPr>
          <a:xfrm>
            <a:off x="353378" y="2314873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Ιστοσελίδες μεγάλης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επισκεψιμότητας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επωφελούνται από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cache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διακινούν περιεχόμενο για άλλους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βελτίωση χρόνου απόκρισης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Browsers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αποθηκεύουν στην κρυφή μνήμη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cache)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πόρους που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προσπελάστηκαν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σε προηγούμενη στιγμή  επαναχρησιμοποίηση  μείωση κίνηση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  </a:t>
            </a:r>
            <a:r>
              <a:rPr lang="en-US" sz="2400" b="0" i="0" u="none" strike="noStrike" baseline="0" dirty="0">
                <a:latin typeface="TimesNewRomanPSMT"/>
              </a:rPr>
              <a:t>proxy servers</a:t>
            </a:r>
            <a:r>
              <a:rPr lang="el-GR" sz="2400" b="0" i="0" u="none" strike="noStrike" baseline="0" dirty="0">
                <a:latin typeface="TimesNewRomanPSMT"/>
              </a:rPr>
              <a:t> σε  όρια ιδιωτικών δικτύων </a:t>
            </a:r>
            <a:r>
              <a:rPr lang="el-GR" sz="2400" b="0" i="0" u="none" strike="noStrike" baseline="0" dirty="0">
                <a:latin typeface="TimesNewRomanPSMT"/>
                <a:sym typeface="Wingdings" panose="05000000000000000000" pitchFamily="2" charset="2"/>
              </a:rPr>
              <a:t>διευκολύνουν επικοινωνία για πελάτες  δεν είναι αναγκαία παγκόσμια διακινούμενη διεύθυνση΄ αναμεταδίδοντας μηνύματα με εξωτερικούς δρομολογητές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D82FE13-BE21-3808-E884-BDA4423D413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531DD1-D64B-1D09-CB50-6BC38F61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E8308-4AD9-6C69-DC2E-28F7C38DF2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Υπερκείμενου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9BB8DAA1-7F95-A079-0E7E-A98CA48D656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30AC93-7D2E-BFF2-20A7-129020F3A451}"/>
              </a:ext>
            </a:extLst>
          </p:cNvPr>
          <p:cNvSpPr txBox="1"/>
          <p:nvPr/>
        </p:nvSpPr>
        <p:spPr>
          <a:xfrm>
            <a:off x="353378" y="2314873"/>
            <a:ext cx="10168128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 κυρίως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υποστηρίζει και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UDP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Πόροι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εντοπίζονται στο δίκτυο μέσω των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URIs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ή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https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 και οι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υπερσύνδεσμοι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στα έγγραφα HTML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σελίδες /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ιστοτόπους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από διασυνδεδεμένα έγγραφα υπερκειμένου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314FE44-6B84-0172-0AE5-0AC4B119338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9DF756-4393-9DEB-CF44-46281C0C6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94" y="4677352"/>
            <a:ext cx="6739425" cy="6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708C97-1C95-5017-153F-04CDCC666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F74D3C-F3E8-AC85-BD55-659706F49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Μεταφοράς Υπερκείμενου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DEA608B-29A7-0EB8-EF65-6DFC770BDF9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B6141E-2205-6979-5CE0-517C81D381AD}"/>
              </a:ext>
            </a:extLst>
          </p:cNvPr>
          <p:cNvSpPr txBox="1"/>
          <p:nvPr/>
        </p:nvSpPr>
        <p:spPr>
          <a:xfrm>
            <a:off x="353378" y="2314873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HTTP/1.0: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αίτημα (π.χ. εικόνα,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script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σελίδα) απαιτεί ξεχωριστή TCP σύνδεση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Προκαλεί καθυστέρηση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latency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λόγω δημιουργίας πολλών συνδέσεων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HTTP/1.1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Εισάγει επαναχρησιμοποίηση συνδέσεων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Μία σύνδεση μπορεί να χρησιμοποιηθεί για πολλαπλά αιτήματα (εικόνες, CSS, JS κ.λπ.)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Μειώνει καθυστέρηση και φορτίο στους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Οφέλη:Ταχύτερη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φόρτωση ιστοσελίδων – καλύτερη αξιοποίηση πόρων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14759BA-ADAC-1D24-EE9C-F2DF25B1410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C53E3C-F27C-B1C2-C3E9-BF62A5D3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9352E-E3A7-1323-E663-A9E691B03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HTTP/2.0 –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Επόμενη Γενιά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E21BB95C-195A-1E32-5931-DA6053D404F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29B10F-32DD-B768-FF73-AB778BAB6F49}"/>
              </a:ext>
            </a:extLst>
          </p:cNvPr>
          <p:cNvSpPr txBox="1"/>
          <p:nvPr/>
        </p:nvSpPr>
        <p:spPr>
          <a:xfrm>
            <a:off x="478506" y="1964353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Υποστηρίζεται από όλους τους σύγχρονους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Chrome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Firefox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Safari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κ.ά.)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Επιτρέπει διαπραγμάτευση πρωτοκόλλου (HTTP/1.1 ή HTTP/2.0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Κύρια βελτίωση: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Multiplexing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αποστολή πολλών αιτημάτων μέσα στην ίδια σύνδεση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Compression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headers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→ μικρότερος όγκος δεδομένων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Push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εξυπηρετητής μπορεί να στείλει δεδομένα πριν τα ζητήσει  πελάτης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Αποτέλεσμα  Ταχύτερη φόρτωση, μικρότερη καθυστέρηση, καλύτερη εμπειρία χρήστη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9211C16-DCAF-76ED-BB78-B1659CEC378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C722B8-E08B-F683-E9E0-0C5C5B35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31E61-074D-52EF-5CBE-71AC6766D4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 –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 στην Επικοινωνία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10E2826F-CDC5-36BB-3600-3C40ADD20E0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7EFFCD-1F20-2B0C-C8C4-6BD8D9F25FEE}"/>
              </a:ext>
            </a:extLst>
          </p:cNvPr>
          <p:cNvSpPr txBox="1"/>
          <p:nvPr/>
        </p:nvSpPr>
        <p:spPr>
          <a:xfrm>
            <a:off x="478506" y="1964353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HTTPS είναι το HTTP + SSL/TLS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Secure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Socket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Layer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Transport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Layer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Security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Παρέχει κρυπτογράφηση, ασφάλεια, και εμπιστευτικότητα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Προστατεύει από υποκλοπές δεδομένων και αλλοίωση μηνυμάτων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Τεχνικά χαρακτηριστικά: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Χρησιμοποιεί θύρα 443 (αντί της 80 του HTTP)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Προσθέτει μικρή καθυστέρηση, καθώς απαιτεί κρυπτογράφηση / αποκρυπτογράφηση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Χρησιμοποιείται για πληρωμές,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login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email και ευαίσθητα δεδομένα.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Εξασφάλιση ασφαλούς αξιόπιστης επικοινωνία πελάτη και εξυπηρετητή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58DB3BD-772B-613C-57B5-A669F5C9A84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181895F-698B-512B-E4DB-9B6B45DCF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3EA05-4BD3-E747-914A-312706D29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6EC9AAB-ECCF-59D0-8377-B4E39C71A55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161E430-55FE-00F8-39A7-404C4C0A4B9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2ADCC4-976D-DA3D-E38A-1451D8C1C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81" y="2251990"/>
            <a:ext cx="6224557" cy="2092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D3C138-588B-6A2F-3B9F-4635BBEB1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296" y="2412882"/>
            <a:ext cx="3581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6746AD-56F6-93AF-35FC-6414AA6D1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7C811-9381-5B77-6822-1A1AD6FDDC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FDD8A52A-B2F1-5230-40E5-E7718940E79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AB373C-7E39-C027-9200-BA6D983D1407}"/>
              </a:ext>
            </a:extLst>
          </p:cNvPr>
          <p:cNvSpPr txBox="1"/>
          <p:nvPr/>
        </p:nvSpPr>
        <p:spPr>
          <a:xfrm>
            <a:off x="478506" y="1964353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Σύνοδος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ακολουθία μεταδόσεων «αίτημα-απόκριση» εντός δικτύου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Πελάτης HTTP αρχίζει την μετάδοση αιτήματος  σύνδεση TCP σε συγκεκριμένη θύρα εξυπηρετητή (συνήθως 80, λιγότερο στην 8080)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Εξυπηρετητής HTTP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που ακούει στη θύρα περιμένει αίτημα πελάτη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Μόλις το πάρει επιστρέφει πίσω μια γραμμή κατάστασης, «HTTP/1.1 200 OK» καθώς και ένα μήνυμα απόκρισης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Κυρίως σώμα μηνύματος τυπικά είναι ο πόρος (ή οι πόροι) συστήματος που ζήτησε ο πελάτης  μπορεί να επιστραφεί σφάλμα ή άλλη πληροφορία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8535EEF-B093-4C7E-A3D4-40B532DB1EE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8F9CF1-13B0-594E-4B49-F1BA7C530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3FF17-4469-32E3-E854-042A59B90B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πολλών δικτύων IP σε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-δίκτυα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23401C81-AF01-6294-4CB4-98E878F9CF1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8F34B7-CAE5-6131-BF38-7DF9770A8219}"/>
              </a:ext>
            </a:extLst>
          </p:cNvPr>
          <p:cNvSpPr txBox="1"/>
          <p:nvPr/>
        </p:nvSpPr>
        <p:spPr>
          <a:xfrm>
            <a:off x="472710" y="1620895"/>
            <a:ext cx="10168128" cy="7048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57300" lvl="2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SzPct val="100000"/>
              <a:buFont typeface="+mj-lt"/>
              <a:buAutoNum type="arabicPeriod" startA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αταξική απόδοση ομάδων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  <a:p>
            <a:pPr marL="914400" lvl="1" indent="-457200" algn="just">
              <a:buSzPct val="100000"/>
              <a:buFont typeface="+mj-lt"/>
              <a:buAutoNum type="arabicPeriod" startA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Δίνεται δίκτυο 198.10.0/ 23 </a:t>
            </a: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πρώτα 23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πεδίο δικτύου</a:t>
            </a: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(32-23 = 9) 9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bits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πεδίο υπολογιστών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(hosts)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l-GR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512 διευθύνσεις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IP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Χάνω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μόνο 212 διευθύνσεις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512 – 300 = 212)</a:t>
            </a: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08FA75D-37A2-734B-852B-95749EF924D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FBA6A1-3F5C-31E6-9929-24B44ECE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595A-40CC-E951-ECED-B527E1E3C3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A6660B5-D324-397B-EE86-0F1C29FD4DB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08CB70-3FE3-F042-F81D-F1F4472EA8FA}"/>
              </a:ext>
            </a:extLst>
          </p:cNvPr>
          <p:cNvSpPr txBox="1"/>
          <p:nvPr/>
        </p:nvSpPr>
        <p:spPr>
          <a:xfrm>
            <a:off x="478506" y="1964353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ορίζει μεθόδους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επιθυμητή ενέργεια εκτέλεσης προς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αναζήτηση 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πόρο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Συνήθως αντιστοιχεί σε αρχείο ή έξοδο από την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εκτέλεση συγκεκριμένης ενέργειας στον διακομιστή.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HTTP/1.0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όριζε τις μεθόδους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GET, POST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HEAD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HTTP/1.1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άλλες 5: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OPTIONS, PUT, DELETE, TRACE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CONNECT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Άγνωστη μέθοδος μη προκαθορισμένη και ασφαλής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ΟΧΙ όριο στον αριθμό μεθόδων που μπορούν να οριστούν (πχ νέες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WebDAV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+7,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RFC 5789 – PATCH)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21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4A941D-1804-068A-8C70-FDF610EA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D4BDC-579F-5001-09D9-30986B88A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EB03690-7A65-6779-E753-B99D44FF98A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91A11D-D551-A630-D4AC-E5D337D3D553}"/>
              </a:ext>
            </a:extLst>
          </p:cNvPr>
          <p:cNvSpPr txBox="1"/>
          <p:nvPr/>
        </p:nvSpPr>
        <p:spPr>
          <a:xfrm>
            <a:off x="707106" y="2452129"/>
            <a:ext cx="10168128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Αίτημα για τον προς αναζήτηση πόρο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Αιτήματα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μόνο ανακαλούν δεδομένα  καμία άλλη ενέργεια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Σχεδίαση διαδικτυακών εφαρμογών ενημέρωση από τους παραπάνω κανόνες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Σχετικοί περιορισμοί να εφαρμόζονται στη σχεδίαση εφαρμογών</a:t>
            </a:r>
          </a:p>
        </p:txBody>
      </p:sp>
    </p:spTree>
    <p:extLst>
      <p:ext uri="{BB962C8B-B14F-4D97-AF65-F5344CB8AC3E}">
        <p14:creationId xmlns:p14="http://schemas.microsoft.com/office/powerpoint/2010/main" val="18234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04FA7B-175D-2641-0BC1-5A606B57D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95C1C-A26D-D293-6B1D-EDD89BCD8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2F50BE6B-EE50-9041-9F65-27425F5C9EB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DB3EEA-8488-7D47-776C-BE94E7B7E825}"/>
              </a:ext>
            </a:extLst>
          </p:cNvPr>
          <p:cNvSpPr txBox="1"/>
          <p:nvPr/>
        </p:nvSpPr>
        <p:spPr>
          <a:xfrm>
            <a:off x="478506" y="2452129"/>
            <a:ext cx="10168128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Αίτημα απόκρισης  πρέπει ίδια με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χωρίς κύριο σώμα απόκρισης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Χρήσιμο για ανάκληση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δεδομένων που είναι στις επικεφαλίδες των αποκρίσεων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Δεν χρειάζεται να σταλεί όλο το περιεχόμενο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52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004355-30F2-10AF-C9CF-559D97D5E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56BC4-3773-3AF6-CBD8-175BFCC330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4347B7F-0F4C-8B6B-3649-43B60A89044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83FD9E-AAFF-B89E-F897-0A7C14981B2E}"/>
              </a:ext>
            </a:extLst>
          </p:cNvPr>
          <p:cNvSpPr txBox="1"/>
          <p:nvPr/>
        </p:nvSpPr>
        <p:spPr>
          <a:xfrm>
            <a:off x="478506" y="2452129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Δήλωση αποδοχής από τον εξυπηρετητή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Αφορά τα δεδομένα κυρίως σώματος της απόκρισης για αποθήκευση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Χρήση κατά μεταφόρτωση αρχείου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Χρήση υποβολής ολοκληρωμένης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web form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10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B92E5B-0413-5511-F913-60D0F1FD0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F52A5-FC25-EECE-B24C-47833A8B5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8B2C0068-958B-07B9-1C73-9C553EB4168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157ACD-FA63-5274-19CC-67FCA1CD0D0B}"/>
              </a:ext>
            </a:extLst>
          </p:cNvPr>
          <p:cNvSpPr txBox="1"/>
          <p:nvPr/>
        </p:nvSpPr>
        <p:spPr>
          <a:xfrm>
            <a:off x="478506" y="2452129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Δήλωση αποθήκευσης δεδομένων με βάση το παρεχόμενο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URL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URL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αναφέρεται σε υπάρχοντα πόρο  τροποποιείται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 δεν αναφέρεται σε υπάρχοντα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δημιουργεί πόρο με βάση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URL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DELETE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Διαγράφει τον πόρο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83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969730-2DB1-1035-A6AE-4CA9DEAA3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DA9D2-AEBE-6ACF-E3C6-F4A433BD8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22B21B85-8FFC-D0F9-D3E1-48C6013B055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1721B4-B785-80FA-3865-2E3B863D885A}"/>
              </a:ext>
            </a:extLst>
          </p:cNvPr>
          <p:cNvSpPr txBox="1"/>
          <p:nvPr/>
        </p:nvSpPr>
        <p:spPr>
          <a:xfrm>
            <a:off x="478506" y="2452129"/>
            <a:ext cx="10168128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Εντοπίζει και ανασύρει την απόκριση στο αίτημα του πελάτη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Πελάτης βλέπει (αν υπάρχουν) αλλαγές / προσθήκες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Αλλαγές / προσθήκες μπορεί να γίνουν σε ενδιάμεσους εξυπηρετητές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74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9BC5C0-108E-0D0E-6D78-3B5AB666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1EB37-28B1-A9F6-4FE4-471A62166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C811CC92-8CB5-1FCF-0AF2-D91C31435EA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18FB53-27D0-FCE3-22CF-02FC98FDBB92}"/>
              </a:ext>
            </a:extLst>
          </p:cNvPr>
          <p:cNvSpPr txBox="1"/>
          <p:nvPr/>
        </p:nvSpPr>
        <p:spPr>
          <a:xfrm>
            <a:off x="478506" y="2452129"/>
            <a:ext cx="10168128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Δίνει τις μεθόδου που υποστηρίζει 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το συγκεκριμένο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URL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Ελέγχεται η λειτουργικότητα ενός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web server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ΠΩΣ?  Δηλώνει 	σαν αίτημα το σύμβολο «*» αντί για κάποιο συγκεκριμένο πόρο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60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06BFF0-BB30-88D6-40F0-CDF78872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72863-69B5-B547-A768-34DC5F7677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/ PATCH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4665C887-748E-E321-01E4-DB1453B49B2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CD20B2-69D1-2FE8-0D2A-620201262500}"/>
              </a:ext>
            </a:extLst>
          </p:cNvPr>
          <p:cNvSpPr txBox="1"/>
          <p:nvPr/>
        </p:nvSpPr>
        <p:spPr>
          <a:xfrm>
            <a:off x="478506" y="2452129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Μετατρέπει την αρχική σύνδεση σε ένα διαφανές κανάλι TCP/IP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διευκολύνει περιπτώσεις που έχουμε κρυπτογραφημένη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επικοινωνία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HTTPS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μέσω μη κρυπτογραφημένου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proxy server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Κρυπτογράφηση με βάση το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SSL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PATCH 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Εφαρμόζει τροποποιήσεις σε ένα πόρο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88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91899F-382B-516A-F0FD-FE0CE466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F28D1E-2C84-8C5B-7CAB-13E5F319E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771BCC72-90A6-B195-A262-0FEF10DA76F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CF755A-994A-D04B-CA7C-D08DFA5C303F}"/>
              </a:ext>
            </a:extLst>
          </p:cNvPr>
          <p:cNvSpPr txBox="1"/>
          <p:nvPr/>
        </p:nvSpPr>
        <p:spPr>
          <a:xfrm>
            <a:off x="478506" y="2452129"/>
            <a:ext cx="2950494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Εξυπηρετητές HTTP  απαίτηση υλοποίησης τουλάχιστον μεθόδων GET και HEAD και όποτε παραστεί ανάγκη και την μέθοδο OPTIONS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4BB4A0-BE01-B5FC-A577-ECB5D9FE7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32" y="2413091"/>
            <a:ext cx="6725589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FDF730-1CAA-52C3-61E7-28DBCC2B7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BAA04-879B-0ED0-712B-4FAFE1C0C2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1378024" cy="1179576"/>
          </a:xfrm>
        </p:spPr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Μορφή αιτήματος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xmlns="" id="{B542FECE-097B-6B0E-504E-0A41744FC2B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0A041B-572A-508B-D3EA-9C91B142CC32}"/>
              </a:ext>
            </a:extLst>
          </p:cNvPr>
          <p:cNvSpPr txBox="1"/>
          <p:nvPr/>
        </p:nvSpPr>
        <p:spPr>
          <a:xfrm>
            <a:off x="478506" y="2452129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αίτημα στο HTTP αποτελείται από: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γραμμή αιτήματος (πχ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GET /images/logo.png HTTP/1.1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για αναζήτηση πόρου από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τον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images/logo.png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Πεδία επικεφαλίδας, όπως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Accept-Language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Μία κενή γραμμή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(Προαιρετικό) κυρίως σώμα του μηνύματος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7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AccentBox</Template>
  <TotalTime>28605</TotalTime>
  <Words>5925</Words>
  <Application>Microsoft Office PowerPoint</Application>
  <PresentationFormat>Προσαρμογή</PresentationFormat>
  <Paragraphs>1290</Paragraphs>
  <Slides>110</Slides>
  <Notes>110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110</vt:i4>
      </vt:variant>
    </vt:vector>
  </HeadingPairs>
  <TitlesOfParts>
    <vt:vector size="111" baseType="lpstr">
      <vt:lpstr>AccentBoxVTI</vt:lpstr>
      <vt:lpstr>Μάθημα 2ο: Υπερδίκτυα – Πρωτόκολλα</vt:lpstr>
      <vt:lpstr>Κλάσεις</vt:lpstr>
      <vt:lpstr>Κλάσεις</vt:lpstr>
      <vt:lpstr>Κλάσεις</vt:lpstr>
      <vt:lpstr>Εύρος κλάσης</vt:lpstr>
      <vt:lpstr>Μάσκες υποδικτύου κλάσεων</vt:lpstr>
      <vt:lpstr>Μάσκες υποδικτύου κλάσεων</vt:lpstr>
      <vt:lpstr>Σύνδεση πολλών δικτύων IP σε υπερδίκτυα</vt:lpstr>
      <vt:lpstr>Σύνδεση πολλών δικτύων IP σε υπερ-δίκτυα</vt:lpstr>
      <vt:lpstr>Σύνδεση πολλών δικτύων IP σε υπερδίκτυα</vt:lpstr>
      <vt:lpstr>Σύνδεση πολλών δικτύων IP σε υπερδίκτυα</vt:lpstr>
      <vt:lpstr>Ειδικές Διευθύνσεις IP</vt:lpstr>
      <vt:lpstr>Δρομολογητές και Διευθύνσεις IP</vt:lpstr>
      <vt:lpstr>Ειδικές Διευθύνσεις IP</vt:lpstr>
      <vt:lpstr>Στρώμα Μεταφοράς</vt:lpstr>
      <vt:lpstr>Στρώμα Μεταφοράς</vt:lpstr>
      <vt:lpstr>Στρώμα Μεταφοράς</vt:lpstr>
      <vt:lpstr>Αλληλοσύνδεση πρωτοκόλλων στην στοίβα TCP/IP</vt:lpstr>
      <vt:lpstr>Στρώμα Μεταφοράς</vt:lpstr>
      <vt:lpstr>Στρώμα Μεταφοράς TCP</vt:lpstr>
      <vt:lpstr>Επικεφαλίδα TCP</vt:lpstr>
      <vt:lpstr>Στρώμα Μεταφοράς TCP</vt:lpstr>
      <vt:lpstr>Πρωτόκολλο Μεταφοράς UDP</vt:lpstr>
      <vt:lpstr>Επικεφαλίδα UDP</vt:lpstr>
      <vt:lpstr>Κεφάλαιο 2:Εφρμογές και Υπηρεσίες στο Διαδίκτυο και τον Παγκόσμιο Ιστό</vt:lpstr>
      <vt:lpstr>Υπηρεσία Μητρώου Ονομάτων DNS</vt:lpstr>
      <vt:lpstr>Υπηρεσία Μητρώου Ονομάτων DNS</vt:lpstr>
      <vt:lpstr>Λειτουργία DNS</vt:lpstr>
      <vt:lpstr>Παράδειγμα λειτουργίας DNS</vt:lpstr>
      <vt:lpstr>Παράδειγμα λειτουργίας DNS</vt:lpstr>
      <vt:lpstr>Παράδειγμα λειτουργίας DNS</vt:lpstr>
      <vt:lpstr>Υπηρεσία Απομακρυσμένου Τερματικού –TELNET (Terminal Network)</vt:lpstr>
      <vt:lpstr>TELNET</vt:lpstr>
      <vt:lpstr>Putty</vt:lpstr>
      <vt:lpstr>Υπηρεσία Μεταφοράς Αρχείων – FTP (File Transfer Protocol)</vt:lpstr>
      <vt:lpstr>FTP</vt:lpstr>
      <vt:lpstr>FTP εντολές</vt:lpstr>
      <vt:lpstr>FTP εντολές</vt:lpstr>
      <vt:lpstr>FTP βασικές λειτουργίες</vt:lpstr>
      <vt:lpstr>FTP βασικές λειτουργίες</vt:lpstr>
      <vt:lpstr>FTP βασικές λειτουργίες</vt:lpstr>
      <vt:lpstr>FTP</vt:lpstr>
      <vt:lpstr>Ηλεκτρονικό Ταχυδρομείο</vt:lpstr>
      <vt:lpstr>Ηλεκτρονικό Ταχυδρομείο</vt:lpstr>
      <vt:lpstr>Ηλεκτρονικό Ταχυδρομείο</vt:lpstr>
      <vt:lpstr>Ηλεκτρονικό Ταχυδρομείο</vt:lpstr>
      <vt:lpstr>SMTP</vt:lpstr>
      <vt:lpstr>SMTP</vt:lpstr>
      <vt:lpstr>Παράδειγμα SMTP</vt:lpstr>
      <vt:lpstr>Παράδειγμα SMTP</vt:lpstr>
      <vt:lpstr>Μοντέλο επεξεργασίας μηνυμάτων στο SMTP</vt:lpstr>
      <vt:lpstr>Μοντέλο επεξεργασίας μηνυμάτων στο SMTP</vt:lpstr>
      <vt:lpstr>Μοντέλο επεξεργασίας μηνυμάτων στο SMTP</vt:lpstr>
      <vt:lpstr>Μοντέλο επεξεργασίας μηνυμάτων στο SMTP</vt:lpstr>
      <vt:lpstr>Πρόσβαση στη Θυρίδα</vt:lpstr>
      <vt:lpstr>Παρουσίαση του PowerPoint</vt:lpstr>
      <vt:lpstr>POP</vt:lpstr>
      <vt:lpstr>POP3</vt:lpstr>
      <vt:lpstr>IMAP (Internet Message Access Protocol)</vt:lpstr>
      <vt:lpstr>Σύγκριση POP3 και IMAP</vt:lpstr>
      <vt:lpstr>POP3 – Βασικά Χαρακτηριστικά</vt:lpstr>
      <vt:lpstr>POP3 – Αυθεντικοποίηση &amp; Ασφάλεια</vt:lpstr>
      <vt:lpstr>IMAP</vt:lpstr>
      <vt:lpstr>Χαρακτηριστικά και Τεχνικά Στοιχεία IMAP</vt:lpstr>
      <vt:lpstr>Πλεονεκτήματα του IMAP έναντι POP3</vt:lpstr>
      <vt:lpstr>Μειονεκτήματα και Περιορισμοί IMAP</vt:lpstr>
      <vt:lpstr>Προγράμματα Αποστολής και Λήψης mail</vt:lpstr>
      <vt:lpstr>Προγράμματα Αποστολής και Λήψης mail</vt:lpstr>
      <vt:lpstr>Webmail – Ηλεκτρονικό Ταχυδρομείο στον Παγκόσμιο Ιστό</vt:lpstr>
      <vt:lpstr>Πλεονεκτήματα &amp; Πρόσβαση Webmail</vt:lpstr>
      <vt:lpstr>Δημοφιλή ΠρογράμματαWebmail</vt:lpstr>
      <vt:lpstr>Προϋποθέσεις για τη webmail</vt:lpstr>
      <vt:lpstr>Προτερήματα webmail</vt:lpstr>
      <vt:lpstr>Ασφάλεια webmail</vt:lpstr>
      <vt:lpstr>PGP – Pretty Good Privacy (Phil Zimmerman)</vt:lpstr>
      <vt:lpstr>GPG</vt:lpstr>
      <vt:lpstr>GPG &amp; S/MIME</vt:lpstr>
      <vt:lpstr>PEM – Private Enhanced Mail</vt:lpstr>
      <vt:lpstr>Πρωτόκολλο Μεταφοράς Υπερκείμενου HTTP</vt:lpstr>
      <vt:lpstr>Πρωτόκολλο Μεταφοράς Υπερκείμενου HTTP</vt:lpstr>
      <vt:lpstr>Πρωτόκολλο Μεταφοράς Υπερκείμενου HTTP</vt:lpstr>
      <vt:lpstr>Πρωτόκολλο Μεταφοράς Υπερκείμενου HTTP</vt:lpstr>
      <vt:lpstr>Πρωτόκολλο Μεταφοράς Υπερκείμενου HTTP</vt:lpstr>
      <vt:lpstr>Πρωτόκολλο Μεταφοράς Υπερκείμενου HTTP</vt:lpstr>
      <vt:lpstr>Πρωτόκολλο Μεταφοράς Υπερκείμενου HTTP</vt:lpstr>
      <vt:lpstr>HTTP/2.0 – Επόμενη Γενιά</vt:lpstr>
      <vt:lpstr>HTTPS – Ασφάλεια στην Επικοινωνία</vt:lpstr>
      <vt:lpstr>HTTPS</vt:lpstr>
      <vt:lpstr>HTTP</vt:lpstr>
      <vt:lpstr>Μέθοδοι HTTP</vt:lpstr>
      <vt:lpstr>Μέθοδος GET</vt:lpstr>
      <vt:lpstr>Μέθοδος HEAD</vt:lpstr>
      <vt:lpstr>Μέθοδος POST</vt:lpstr>
      <vt:lpstr>Μέθοδος PUT /  DELETE</vt:lpstr>
      <vt:lpstr>Μέθοδος TRACE</vt:lpstr>
      <vt:lpstr>Μέθοδος OPTIONS</vt:lpstr>
      <vt:lpstr>Μέθοδος CONNECT / PATCH</vt:lpstr>
      <vt:lpstr>Μέθοδοι HTTP</vt:lpstr>
      <vt:lpstr>Μορφή αιτήματος</vt:lpstr>
      <vt:lpstr>Μορφή αιτήματος</vt:lpstr>
      <vt:lpstr>Μορφή απόκρισης</vt:lpstr>
      <vt:lpstr>Μορφή απόκρισης</vt:lpstr>
      <vt:lpstr>Παράδειγμα συνόδου</vt:lpstr>
      <vt:lpstr>Παράδειγμα συνόδου</vt:lpstr>
      <vt:lpstr>Παράδειγμα συνόδου</vt:lpstr>
      <vt:lpstr>Παράδειγμα συνόδου</vt:lpstr>
      <vt:lpstr>Παράδειγμα συνόδου</vt:lpstr>
      <vt:lpstr>Ασφαλές Πρωτόκολλο Μεταφοράς Υπερκείμενου  HTTPS</vt:lpstr>
      <vt:lpstr>HTTPS</vt:lpstr>
      <vt:lpstr>Πιστοποιητικό HTTPS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Ground Bounce Sensors for SoC Energy Harvesting Applications  K. Moustakas*, T. Noulis**, S. Siskos**   *   Paul Scherrer Institute, PSI CH, Forschungsstrasse 111, 5232 Villigen, Switzerland konstantinos.moustakas@psi.ch ** Electronics Lab., Physics Dept., Aristotle University of Thessaloniki, 54124, Greece, tnoul@physics.auth.gr siskos@physics.auth.gr</dc:title>
  <dc:creator>Thomas Noulis</dc:creator>
  <cp:lastModifiedBy>user</cp:lastModifiedBy>
  <cp:revision>540</cp:revision>
  <dcterms:created xsi:type="dcterms:W3CDTF">2022-05-30T06:21:55Z</dcterms:created>
  <dcterms:modified xsi:type="dcterms:W3CDTF">2025-10-09T16:26:20Z</dcterms:modified>
</cp:coreProperties>
</file>