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7"/>
  </p:notesMasterIdLst>
  <p:sldIdLst>
    <p:sldId id="256" r:id="rId2"/>
    <p:sldId id="1316" r:id="rId3"/>
    <p:sldId id="1544" r:id="rId4"/>
    <p:sldId id="1545" r:id="rId5"/>
    <p:sldId id="1546" r:id="rId6"/>
    <p:sldId id="1433" r:id="rId7"/>
    <p:sldId id="1547" r:id="rId8"/>
    <p:sldId id="1510" r:id="rId9"/>
    <p:sldId id="1548" r:id="rId10"/>
    <p:sldId id="1511" r:id="rId11"/>
    <p:sldId id="1549" r:id="rId12"/>
    <p:sldId id="1512" r:id="rId13"/>
    <p:sldId id="1513" r:id="rId14"/>
    <p:sldId id="1550" r:id="rId15"/>
    <p:sldId id="1551" r:id="rId16"/>
    <p:sldId id="1514" r:id="rId17"/>
    <p:sldId id="1515" r:id="rId18"/>
    <p:sldId id="1552" r:id="rId19"/>
    <p:sldId id="1553" r:id="rId20"/>
    <p:sldId id="1701" r:id="rId21"/>
    <p:sldId id="1702" r:id="rId22"/>
    <p:sldId id="1703" r:id="rId23"/>
    <p:sldId id="1704" r:id="rId24"/>
    <p:sldId id="1706" r:id="rId25"/>
    <p:sldId id="1705" r:id="rId26"/>
    <p:sldId id="1707" r:id="rId27"/>
    <p:sldId id="1708" r:id="rId28"/>
    <p:sldId id="1709" r:id="rId29"/>
    <p:sldId id="1710" r:id="rId30"/>
    <p:sldId id="1711" r:id="rId31"/>
    <p:sldId id="1712" r:id="rId32"/>
    <p:sldId id="1713" r:id="rId33"/>
    <p:sldId id="1714" r:id="rId34"/>
    <p:sldId id="1715" r:id="rId35"/>
    <p:sldId id="1716" r:id="rId36"/>
    <p:sldId id="1717" r:id="rId37"/>
    <p:sldId id="1718" r:id="rId38"/>
    <p:sldId id="1719" r:id="rId39"/>
    <p:sldId id="1720" r:id="rId40"/>
    <p:sldId id="1721" r:id="rId41"/>
    <p:sldId id="1722" r:id="rId42"/>
    <p:sldId id="1723" r:id="rId43"/>
    <p:sldId id="1724" r:id="rId44"/>
    <p:sldId id="1725" r:id="rId45"/>
    <p:sldId id="1726" r:id="rId46"/>
    <p:sldId id="1727" r:id="rId47"/>
    <p:sldId id="1728" r:id="rId48"/>
    <p:sldId id="1729" r:id="rId49"/>
    <p:sldId id="1730" r:id="rId50"/>
    <p:sldId id="1731" r:id="rId51"/>
    <p:sldId id="1732" r:id="rId52"/>
    <p:sldId id="1733" r:id="rId53"/>
    <p:sldId id="1734" r:id="rId54"/>
    <p:sldId id="1735" r:id="rId55"/>
    <p:sldId id="1736" r:id="rId56"/>
    <p:sldId id="1737" r:id="rId57"/>
    <p:sldId id="1738" r:id="rId58"/>
    <p:sldId id="1739" r:id="rId59"/>
    <p:sldId id="1740" r:id="rId60"/>
    <p:sldId id="1741" r:id="rId61"/>
    <p:sldId id="1742" r:id="rId62"/>
    <p:sldId id="1743" r:id="rId63"/>
    <p:sldId id="1744" r:id="rId64"/>
    <p:sldId id="1745" r:id="rId65"/>
    <p:sldId id="1746" r:id="rId66"/>
    <p:sldId id="1747" r:id="rId67"/>
    <p:sldId id="1748" r:id="rId68"/>
    <p:sldId id="1749" r:id="rId69"/>
    <p:sldId id="1750" r:id="rId70"/>
    <p:sldId id="1751" r:id="rId71"/>
    <p:sldId id="1752" r:id="rId72"/>
    <p:sldId id="1753" r:id="rId73"/>
    <p:sldId id="1754" r:id="rId74"/>
    <p:sldId id="1755" r:id="rId75"/>
    <p:sldId id="1756" r:id="rId76"/>
    <p:sldId id="1757" r:id="rId77"/>
    <p:sldId id="1758" r:id="rId78"/>
    <p:sldId id="1759" r:id="rId79"/>
    <p:sldId id="1760" r:id="rId80"/>
    <p:sldId id="1761" r:id="rId81"/>
    <p:sldId id="1762" r:id="rId82"/>
    <p:sldId id="1763" r:id="rId83"/>
    <p:sldId id="1764" r:id="rId84"/>
    <p:sldId id="1765" r:id="rId85"/>
    <p:sldId id="1766" r:id="rId8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316"/>
            <p14:sldId id="1544"/>
            <p14:sldId id="1545"/>
            <p14:sldId id="1546"/>
            <p14:sldId id="1433"/>
            <p14:sldId id="1547"/>
            <p14:sldId id="1510"/>
            <p14:sldId id="1548"/>
            <p14:sldId id="1511"/>
            <p14:sldId id="1549"/>
            <p14:sldId id="1512"/>
            <p14:sldId id="1513"/>
            <p14:sldId id="1550"/>
            <p14:sldId id="1551"/>
            <p14:sldId id="1514"/>
            <p14:sldId id="1515"/>
            <p14:sldId id="1552"/>
            <p14:sldId id="1553"/>
            <p14:sldId id="1701"/>
            <p14:sldId id="1702"/>
            <p14:sldId id="1703"/>
            <p14:sldId id="1704"/>
            <p14:sldId id="1706"/>
            <p14:sldId id="1705"/>
            <p14:sldId id="1707"/>
            <p14:sldId id="1708"/>
            <p14:sldId id="1709"/>
            <p14:sldId id="1710"/>
            <p14:sldId id="1711"/>
            <p14:sldId id="1712"/>
            <p14:sldId id="1713"/>
            <p14:sldId id="1714"/>
            <p14:sldId id="1715"/>
            <p14:sldId id="1716"/>
            <p14:sldId id="1717"/>
            <p14:sldId id="1718"/>
            <p14:sldId id="1719"/>
            <p14:sldId id="1720"/>
            <p14:sldId id="1721"/>
            <p14:sldId id="1722"/>
            <p14:sldId id="1723"/>
            <p14:sldId id="1724"/>
            <p14:sldId id="1725"/>
            <p14:sldId id="1726"/>
            <p14:sldId id="1727"/>
            <p14:sldId id="1728"/>
            <p14:sldId id="1729"/>
            <p14:sldId id="1730"/>
            <p14:sldId id="1731"/>
            <p14:sldId id="1732"/>
            <p14:sldId id="1733"/>
            <p14:sldId id="1734"/>
            <p14:sldId id="1735"/>
            <p14:sldId id="1736"/>
            <p14:sldId id="1737"/>
            <p14:sldId id="1738"/>
            <p14:sldId id="1739"/>
            <p14:sldId id="1740"/>
            <p14:sldId id="1741"/>
            <p14:sldId id="1742"/>
            <p14:sldId id="1743"/>
            <p14:sldId id="1744"/>
            <p14:sldId id="1745"/>
            <p14:sldId id="1746"/>
            <p14:sldId id="1747"/>
            <p14:sldId id="1748"/>
            <p14:sldId id="1749"/>
            <p14:sldId id="1750"/>
            <p14:sldId id="1751"/>
            <p14:sldId id="1752"/>
            <p14:sldId id="1753"/>
            <p14:sldId id="1754"/>
            <p14:sldId id="1755"/>
            <p14:sldId id="1756"/>
            <p14:sldId id="1757"/>
            <p14:sldId id="1758"/>
            <p14:sldId id="1759"/>
            <p14:sldId id="1760"/>
            <p14:sldId id="1761"/>
            <p14:sldId id="1762"/>
            <p14:sldId id="1763"/>
            <p14:sldId id="1764"/>
            <p14:sldId id="1765"/>
            <p14:sldId id="1766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5621" autoAdjust="0"/>
  </p:normalViewPr>
  <p:slideViewPr>
    <p:cSldViewPr snapToGrid="0">
      <p:cViewPr varScale="1">
        <p:scale>
          <a:sx n="70" d="100"/>
          <a:sy n="70" d="100"/>
        </p:scale>
        <p:origin x="1190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microsoft.com/office/2018/10/relationships/authors" Target="author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12/18/2025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89442-3650-CFF5-DF7B-4F5A2D5BD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E4ABC-69CB-6661-6432-4219D8B0A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3E3451-C62F-8684-ECB6-5ACAFC17E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704632-7006-8778-EBAA-E91028077A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18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7102C-A355-E490-EAFE-CE2AC1488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4DB60C-C5FD-0FEF-A26C-70896672D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DDF4DA-808A-E149-4E90-2CB30339D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38E249-52A9-4E40-5104-C09C0EA1D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407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D9F0F-0C8C-C2E6-EBFC-48D8F1440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F291E6-684C-B375-CD5B-D0C30019A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57CFA5-A335-8C3F-A8C0-0BA20D12F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679988-CC7C-2CD6-838E-B485F9567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257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C7643-F4E1-8FA8-F713-E1D59FC3C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361699-0715-BC1E-F188-23F51D08E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5528E-A983-94B2-34DB-AE9FF1E6D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C10B8-F409-B223-829F-DE56865832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0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21867-656D-7933-BBE0-D3E52AC13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01065D-EFD7-3DA9-661E-D01AF209D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7EC2B5-F3EB-6045-27F5-B5DBE3B393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F2797-F46E-ECC3-24A5-A5B559B253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19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4168B-9552-CEC9-51B4-65163A6F4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CDFF90-8D85-442A-7A6F-0B6CA747D3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27E46F-89E7-BF24-7F9C-0337613889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F32293-7BF1-BB47-292C-6264FD35B3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43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378BB-1448-A424-F943-7DCC4FBEB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F7CE0F-33A3-9893-6481-FA2A76B2C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4FB3DC-7FA4-7CB5-DB4A-574496546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F746D-A732-1547-2307-DF01E9EA8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978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3CB28-654A-77D2-DDDE-079458E1A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32545-C560-7214-3730-71309EC230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F84FD-5482-98C7-965F-40E587792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8FE21-F6CB-4103-A26C-43472999C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622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21AFF-B426-CAA0-E09C-1E46CD844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2CDA28-8DD4-2931-2002-06605CB4E5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C25768-8D02-C9DC-6379-5493B210E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6DFB9-D063-09AB-AABD-A260F99E9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703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78AD9-8ECD-36D9-B854-86D1B9525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DBD46B-379B-9CB5-6815-58F12554A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18C5EF-C010-33F8-4E57-A2C763F7D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4769E-71EF-3ECF-FB68-4F1F21202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0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011B-6C5A-5FFA-1ADA-F7E22EAC0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8A8988-FF93-8CF4-4518-FADD6E51E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7A405-03FA-0732-6556-8ED2A62B2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6D340-C545-38B2-0CBF-90DCD02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2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5D2F2-4920-DB30-8798-F164BF2FF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6DD21D-4E97-A303-1DB5-E6480EE871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C1833-C94C-7996-E640-A7D229C18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6657D-D510-D96E-BB33-685DE05854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787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1932-67A8-ECD0-9E8D-A860F171C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7E5EBA-01A1-6825-2089-F9F465AAA2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9542F7-16E3-16CC-5288-AF84E14B5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516F0-1A93-8534-E1CC-B3A0F9EC62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238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0CB1A-BF6E-6FB2-C8E0-796009D42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07CED6-9BF6-E2C7-6966-0DE49F9749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742D8F-D6D7-C024-E850-BACEC0D7F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F29E8-C41F-FF25-0999-6CE23BA377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456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D948D-5B43-DEBA-80F4-8039EBE86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CABD7-636A-A061-7B58-48A2541EB1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2FD587-65DF-7FBD-3B2D-E554898D4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2BA93-A310-260C-B30E-B831A86E9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330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069C8-A195-8B7D-4A92-313D6C44F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A3296F-8C27-F080-643A-472AAEAC3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DB6BAC-39F2-7D86-206E-4B3AA73F1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57440-7849-757C-2FEA-27D084C757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129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AA296-95D8-4A9F-93FB-7771FF98C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A2BB5A-9669-0CAF-8A0B-B5FD0E4D1C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F9FAEC-1B24-8E8B-D592-79D56C102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96103-EC07-4FAA-FE0E-B428EBC3D0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071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E74D3-DBCB-6A07-5821-A98DC8831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FF284F-7F3B-578E-BA24-219ACCF7F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D7D570-7EB5-5B19-5086-0259F220CD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5B378-4D8C-487D-3DD5-23417866C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280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C7280-BFFA-6F2E-C55F-61EE4FC4E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10784C-493B-6C2E-54E1-E46AB18675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D9182-C169-E6B7-C5A6-54DD853B5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51F494-8828-4607-9E05-97EEE0F70F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422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7671C-5139-18EE-5F45-514AF5C81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065A7A-08A8-BF8A-1086-1ADCCE93D1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E4D08C-B5B9-E2CE-D3FA-2A728EE3DF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601EB-25FC-9666-0BFE-9C1388CD03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55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28E45-47A6-21BC-1D12-1A30C021B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319B3D-F37E-FEB0-D764-9FCC6EDF9F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A9E19E-30CF-F34F-61AD-EDD0F80AC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8F7677-AFCA-00DD-8EAC-FA21658F7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09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B090A-319F-ADAF-DFB5-5BFA3D07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6B0969-85E3-7EFD-C81B-8AF8FC598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CD720-CFE2-C9F9-CA3C-E11E16F3A2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41F7F-AA85-F962-5255-328B4A7F2A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065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53F1A-ABB4-CC04-1236-517EB28BC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4A46F4-9AC4-7448-0AAC-7B76314201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3FF072-8404-1E68-16F2-C0EEF39040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124D2-1D70-2DD8-D8B3-18AD4DE79E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490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5E313-C5CD-4D88-E1BD-984095170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CC18C8-95BA-C5C6-2D39-41B6302303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99DFCD-376B-F709-2F35-3AD6A7CF82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0B90F-F14B-752B-AB13-1408E2F720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14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ED645-0E38-97B6-A9AA-61EB124EC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2A6A65-C3D2-B813-23B7-D253902C6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88656A-56DB-431C-AD7E-218662EA3F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917F9-DF6E-C360-4387-16267E8E0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82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0ED9A-EEC2-8B22-D500-090E02C22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B97134-B7D6-57E5-58B0-0B3DDFC70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88BB4-1C52-860A-99E5-C6DC8259A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777FA-2A3E-4488-46EC-BD7B6414B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957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25DE8-27FE-12DC-2A0A-F6AD67F74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250B5-01F7-692E-7F93-7751F5DFEB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5AB1D9-79A2-95E9-02A4-9CF13C55D1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926FF-73DC-D376-DDD2-07232F175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91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7974D-CADE-5508-F1DF-D77AB29A2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9244D-8C5A-ACFA-504E-40E8FC81C4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197C0-E184-0119-A9B8-67CA0F0C0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B69B5-16F1-14F8-85B2-46C0207F1C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591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AD251-9E7F-30CF-0351-C3F78047A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7BE1FB-9D03-1137-0029-A527674538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509EFC-5E96-FB2C-4E0F-64242DBCBE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1AC53-7D66-8750-1DFB-4FD34910F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746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C5C22-B169-8A04-C21D-40137E8BF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F753BB-59FD-75C0-7595-7D90352E0D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FD2C36-988C-47EB-AF46-2FF4FBDD6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8CC23A-E42F-1C4C-0959-6C9E6B4470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229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70990-9421-0138-7B11-9AE256267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BBC338-962B-E701-0CCF-730FC01FFA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F03995-32D6-8B1F-24A5-F6A18C950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FE8AA4-CD74-C9CB-5844-45EACBD406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039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863BB-C220-8966-4F82-540BD79CB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087F27-450B-D5B8-1B82-AE361B0D14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9F816B-F17F-4B8E-1997-89C06CDE29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52DE0-32B5-68C2-0920-A5E3254BD1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95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C50D0-9692-C160-ACA2-77369E623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94AAFA-0498-D3D7-364F-E5B0538255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C4FDFE-1708-44F9-DBE1-D9BDEBCAF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556ED-31A6-FCF4-B56C-1363884A5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721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62A5D-0D67-56CB-C03D-FEFA40ACC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A6AB89-FFA4-4C2A-D542-C5C1ECD54A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BCC0B2-CD4F-4A4E-EB8F-C4CC141F5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8A67CC-F26C-EACC-1694-B27A4D4E2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505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BF199-2A82-C19A-9DB8-069909CA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8D4E73-F2B3-96C0-83C3-3F0991C74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8B19DA-B51C-6FA4-0559-7CF3DD5BEC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E2A25-111B-8031-3BF7-0C248BC69D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6137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26B8E-2FD1-F980-148A-40AEF7FEA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BCADD8-5A7D-C21E-8A23-B3B247FFBC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FD195A-E288-61E5-7E15-D3FF66337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F87EE-A3F3-32C9-C8DC-3AB5A7E88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252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2D116-D3BD-B128-8E0D-405106D97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AA5559-139D-343B-5B3A-433F267B6B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6D437-E9FE-51D1-2E0E-A34ED26B25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D209F-3B52-EBF8-5AA4-2C230413D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51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DAAD0-C594-4AC7-7C9B-6977CB4CE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8E1620-567E-F4A8-8A0C-1D331A118F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AA8CBD-D7DB-D037-849F-A0F65EABC5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E0F36-7351-8DD6-F86F-E770031FD2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6272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08307-DE13-DB23-130B-B425558CD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38C524-C380-7DCB-91C1-035963D2B6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DDABCF-5065-24B2-B1FE-B4D71AF51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2DCB2-37B8-8562-6A97-CA1B7C07A4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079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FD2B2-79A0-ABD2-A92A-18B1EE628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61A83B-E93A-0221-F7D7-4872C0D141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B5549D-175E-A34E-E779-F6DD92ABFB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7D78D1-3938-DB09-6B52-9ED3142D0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6663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7C894-37BE-B8B0-11B7-A74E0BA21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A0EF28-DEB5-D320-566D-3BB665F8A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D5E0C6-C879-CCC9-6B5F-88C05CE905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E680D-9BE4-AE54-0972-CFF5CA2C8B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2156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CCCAB-9D70-3002-2B14-A0226449A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4D312C-CB91-51D2-C02A-EAB565DF64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984DAC-7A4B-3621-E995-195F2E0D6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4088D-95FA-EE97-AA77-992567F629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615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ED75E-6A27-47C6-FBF7-255513484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E52B4F-5A75-DAB1-01BE-67B2DD07A8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23B264-9B80-19A9-FB91-0296CF0BFB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4AA88-F341-D1BA-71C6-709B4A80A6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26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94E69-F7EE-FC31-3055-B21DD2D50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59C05A-1AEB-B472-1890-6EE866255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F39721-F1AB-F19C-7120-5B892CF03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47383-4744-1DEF-8D0B-0A325AB4A3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5679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6509D-2D05-A3C7-1C1C-0DEC8296C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460E8C-2A9C-E86F-CCD8-E0F35E660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54EED7-CAFB-26D6-8E31-A1CCDBBF6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84BDE-8C86-1F17-F561-6FE09ADE47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8097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2E4F2-21A4-5D61-B1A9-2D868614A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082DF8-ED37-3DCC-004F-9FEAE1B0B5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FA5E49-E621-5F37-E8C3-ECEE09744D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44FA2-E099-2FA3-84AD-ADCA68689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0152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1716B-D1C7-B5AA-8A5D-5F3965B3C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D5D7E2-E32E-D524-96EB-3F7FEFE13D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F9B86D-EEB9-637F-2DE6-24BB2AA17B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88432-14CB-B432-B34C-1346DDCA21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6050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C3C28-699B-BCA0-06E7-5D6A9B27A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D42D7-062C-F45C-B155-F30C698D0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7D5798-36EF-E5C4-7414-AC7DA417EE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CF85F-D870-F948-5DBE-9AE942D331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6791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EA735-BD21-6528-3B41-1FC975D9B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5FDD38-6BAF-E124-49CB-5BD0AA4E16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D07743-951D-B9A0-C089-FFFBCFE7DB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30431-50BE-ACAD-78D9-28A6622FDB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0755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32DED-CB78-F102-5D81-2B045D52B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A34FA8-98BD-C064-E361-5C8C03849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B95D38-A657-7180-A397-6BBB3711D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070D4-E743-DC73-DA9C-6FD5CEF78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378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D1339-205D-C7EF-BFB8-CCCD8D038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90B2A1-EBC8-02C0-B7CA-9A0E80213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13974B-578C-D50F-2CBA-5C20B3D3DB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7C7CF-092C-89E6-CD37-AF92A9FAE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9137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E9D34-AF71-110B-DA0C-9F7CFC5FF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228E85-1CB9-FE16-C967-F87A52905A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15986D-0086-ED6F-884D-F6A108BEE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663EF-1E97-53EF-A694-0EA8E60867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381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B615E-37B9-49DA-C0B1-B935ABF4F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04FFA1-E818-3749-CE08-49C068BC71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337D14-D435-4AF9-1E81-CB8532B84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C759C-BCBF-552C-1659-76B6906A2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4902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2C59F-7F47-779F-CA81-2BEAC8711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A2766C-9E67-5389-1480-0A2969F676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7F9723-EFB9-D486-DD2B-CAE9ECD5C6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00003-588E-CC6C-6400-953BDA0E59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00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F032D-263E-E46B-B97D-AB1530DF7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3726A-40F8-0027-7FEB-39FAE68FB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675876-F95D-59DC-0DEC-F9DD5A489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67D8C-DBC9-7DD9-61DB-EC6E80D20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5993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9EB00-1559-A674-FB39-49AF9D4C5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4A1895-D2C5-A55E-0EB0-EE4D086F7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924992-DC40-E126-23FD-53F5901ED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15D4E-B06A-240B-EBEE-FB7F341677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92022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2C348-8471-FF4F-5609-715463389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020A2A-3987-6469-6121-2F306D397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7EDF7-C277-1F1F-1824-B19D577A4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3072E-1310-9827-2C12-1023A4B56E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5778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A0BCF-59ED-7D3D-5EC8-AAC6400F6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C2CFF9-1D63-47A8-F0A4-AA69C8A7C5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F6B833-EA7C-A24A-2B6F-650DF8847E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ADB9F-E02C-CF91-ED78-ECBEE1AEE5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6277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70605-52C2-B927-D2E5-5D56A7F51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460458-02A9-1EBD-FD47-5420ED9016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A90F58-12A8-355D-7CDC-64A8C314C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1DC06-CDFB-F09E-D8A3-152052CEEA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9536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31EFE-10D9-9E3D-8520-33094F0D0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00CC75-9714-4B1E-6DAD-BD8CABDF7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9BE1D4-ED03-50BD-D0A1-72B7C0B79C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6F93C-E821-9AE6-A47A-C06C1BDDAC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26803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073C5-33A9-71F8-6D83-EEE452B2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8E4DAE-738F-42F6-78C3-802031587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71DD41-CCCD-0713-0A4E-6202719EC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7B0ED-DB55-E931-C4B4-AAAED90157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4286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7DA1-6ADD-375C-EE62-8E109BF28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3D0B08-BFF7-CF59-4FD0-A247796981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86E787-3D3C-4C29-1770-9EA868CDF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22667-E169-DB56-C195-FC75A5B31A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8114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4945E-B253-1B03-0E24-7410F8D5C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CEA570-349E-290B-DDE5-BF8200268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9CA669-6296-5869-8ED3-1D903B385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346C5C-C831-6AAD-5B84-0C3BB5D723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8992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D8F17-3159-F662-E349-0FE1CD499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D6645-E6C8-3D42-510D-05299F4028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BCD5FA-2D2B-0845-99DD-2ADC20CE52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81C66-C72B-4A36-8BF7-18DFD75CC3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2898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131E9-C232-1C44-4372-430367C48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9D4FC7-F0FB-8523-DCDD-5BA0630616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4983DC-4808-9BC9-896F-A0CCA3B99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084F6-CBB1-6F6D-BC2F-874D338C82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485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08C0D-C67A-93E5-3BEB-D7A797834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B1DF74-91E2-AEAC-126A-E1A0D2A7F8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2C4E23-8A23-95AC-7583-49424A5CDC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59744-7673-3925-E122-3202F16A6B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2362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9F5F5-0234-AB9C-336A-50C2E348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38F83E-1EE6-7044-DE2C-CDC6E1C0E6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EAC43E-A8A5-2305-34E8-939B95551D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2E3D7-6724-F663-3BD1-3B6083302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1188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DD878-A0A8-C190-9C83-A18A45E79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DFC8BB-DDC9-C7F2-B28E-06A5768235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280A7B-8287-05A4-BAD9-387350580F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7A58F-6A7C-3E4C-26DB-101E09843D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9543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A8174-12C6-C5B1-5E2E-8B17F6251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178314-577A-D35F-8855-9B8621744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4FBD98-559B-C807-AC4C-E5FF85FE9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1E827-0404-6370-19ED-D60766A1B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03307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4190E-B04B-7A99-F8E2-F85D27104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80C4E8-3CA9-3B1A-8740-232812E05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D3C2B5-7A50-6268-AC3B-7C06431F4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88FCE-65D2-6094-04B7-E91C6C88AE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9070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76226-7F78-0DCD-5D65-CFC31B4F8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B20440-AD39-7517-5D44-F7B97C9FD5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1BFD6E-4A47-5475-776B-341B212828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13C76B-2238-4434-8ED9-58ADB7FD20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531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2BBFF-003B-EF1F-A300-54D088D35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B2F2E3-DD62-8F86-B7C0-669F7DDCEF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81B1A8-D941-4B03-214B-51458F50B5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967BF-83B3-5276-D7D3-82E3C030F6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2772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96D59-3A19-0C45-7F9C-54A6069F8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A8817F-4D01-960E-96E4-18A625B78B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6FDB31-6D23-C5DB-F582-4D81259E4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3F7D5-5288-BD58-2D87-2F8E071C2D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668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96DED-495D-F454-B8FA-FB33E9AB1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36272F-AC75-DC39-FC1B-C131A2041D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19CD96-595A-C6AD-4C08-6E589EA6A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86C35-A5B9-2676-0429-6B0786DB3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8588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207B8-1731-F423-C42E-711D74F85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AF019C-D041-9FE2-1BE2-E0DB96742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588AA0-8E69-183B-FDB9-AA81131DD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5DE95-78BA-1BAE-0E1E-1AC4429AE2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1745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0CE70-3985-8BEE-0841-82092C192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7C7D16-CF36-A760-85F0-43460FCBC6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3B3E85-1673-3375-DBB9-EF63E19F7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0BB65-8830-E7A4-142C-0463FF009F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75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7D905-4EB3-BA78-D250-012F78150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648B4D-96F8-8731-DF7D-EB8743B69E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810A8-7D5E-517F-1874-6A7612EE55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64D29-1B97-3C71-5458-E56392F554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3983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AC7DE-2818-9B04-1089-2F8205F0A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381BFE-BF5F-7F28-055D-540162A60E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ED6E3D-BFAC-54C9-814A-2C962E4D06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366A8-C1B4-78DD-9A52-7F2368890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6392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698074-4AAC-4024-0B45-6E70A2F21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8EF502-40A9-3CDE-100A-990C6FA68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D9D84B-76F2-EAD9-46C3-9880FFF359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B57DE-E739-F98A-D433-279A174BFE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614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BDFBB-3FA4-C539-133C-995BF6807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A9A4CE-78C9-271B-5CC6-3692657DE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F754FF-8122-4E8B-B743-744FD5BCE1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9EB07-A7D1-B6BE-CA90-54C6C7992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5130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E7F26-12FA-10AF-9B51-AC351714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7930FF-0F32-2D0C-CDA9-B44529690F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EAA32F-A6B7-011C-16C9-18590EDAA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478571-7561-E9D6-F6F8-1C7F75122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5185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FC0E8-8205-03B8-A244-D5025A5E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3D41E2-4F31-FC7E-4BF8-169AC69738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56C806-0A5F-F26E-2880-0FB99AF47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DDCBE-D7CB-13AB-1881-25F136A458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6894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F9BEC-893C-EE52-3098-82E5AACD0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33B68C-C529-EC53-5160-BFA924589F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93D4EF-B0E0-3519-AE8D-34416D3D4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65C4C-BE64-BE66-C2CB-459B7C1584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74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1489D-7755-9B6D-B50D-5BF471A55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0E81B3-A243-3AFF-C6D5-6B778EA990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3D3EB9-91CF-8580-6F3C-70911F6B9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395E0-C45F-7872-AD51-420436D150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73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12/18/2025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12/18/2025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12/18/2025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12/18/2025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mailto:to=vrekkas@physics.auth.gr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omeone@gmail.com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1999/XSL/Transform" TargetMode="Externa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2191994" cy="1171024"/>
          </a:xfrm>
        </p:spPr>
        <p:txBody>
          <a:bodyPr>
            <a:normAutofit fontScale="90000"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12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Προγραμματισμός στην πλευρά του εξυπηρετητή – Πρότυπα ανταλλαγής δεδομένων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120485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9BDD4-F158-C3D5-7031-99D728D64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EB14-BCEA-4B14-D01D-DA9CE7B705B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Αλληλοεπίδραση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µε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0D48734-24A2-CA9C-53AE-ACC91D2B5B3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3F4735-ED4E-A1F9-164F-FB3D300B0550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δέχεται ένα κάλεσμα από τον πελάτη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client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λαμβάνει δύο αντικείμενα 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που εξασφαλίζει την επικοινωνία από τον πελάτη προς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ServletResponse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που εξασφαλίζει την επικοινωνία από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πίσω στον πελάτη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ServletResponse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interfaces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ορισµένα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package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711444-740C-30F2-0201-FD6B5991FD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27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F3AC0-D8B3-5817-8A1F-329DFD78C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53005-202A-F3C4-48D2-F57CB6CE0FE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Αλληλοεπίδραση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µε πελάτη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C7C6568-5301-FC96-293D-6553A84E997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6FEFB3-3683-5CD2-B5BA-4EB981C9251A}"/>
              </a:ext>
            </a:extLst>
          </p:cNvPr>
          <p:cNvSpPr txBox="1"/>
          <p:nvPr/>
        </p:nvSpPr>
        <p:spPr>
          <a:xfrm>
            <a:off x="366422" y="2101954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Βασικές μέθοδοι: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από 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container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αρχικοποίηση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doGet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µε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Get request)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doPost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µε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Post request)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µε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Put request)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service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από 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container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κάθε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request)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destroy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καλείται από 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container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πρόκειται να ‘σβηστεί’ από τη µ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νήµη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EDA862-BC17-1A2E-0FD7-DA2A9733F6E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362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DFFB3-8520-CE61-667B-19BCD3E5F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8255-B644-C769-7501-EC3ED01F2ED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“Hello World”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C8B041-D4D2-03B6-92D1-77D8F0040EA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904A19-8156-C30D-F82A-B2D46A72ACA3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java.io.IOException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java.io.PrintWriter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javax.servlet.ServletException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javax.servlet.http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.*;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public class HelloWorld extends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protected void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processRequest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HttpServletRequest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request,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HttpServletResponse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response) throws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ServletException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IOException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out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response.getWriter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 try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("Hello World");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finally {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0E6518-6085-720E-E27F-4D6C14897C6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635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075ED-0C52-7A27-F0D4-3022C3431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165D2-3F0C-CA15-8AED-C51C6E322E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Προϋποθέσεις για να τρέξουμε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57E8458-A00C-0CF8-425F-4CB95C5EA32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B1D1A8-EA5B-B57A-9FE6-563B2B748376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Κάνουμε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compilation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file: SimpleServlet.java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-&gt;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SimpleServlet.class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είναι εγκατεστημένο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Servlet API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περιέχει τις κλάσεις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javax.servlet.http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Απαιτείται ένας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Application Server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Engine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Container),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οι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Oracle OC4J, Tomcat,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JavaServer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...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Μπορούμε να «τρέξουμε»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απ’ ευθείας από κάποιο περιβάλλον προγραμματισμού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NetBeans)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προτιμάτε τη χρήση πακέτων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68997-E9FC-6639-5F38-B483D1CB187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54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9FC27-8973-1651-D033-11E4FDFB6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1554E-17DA-2E3F-A70F-59D32686FAB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Πως τρέχουμε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3432CDA-4835-8D3A-397C-0C74801907F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8EE138-E7E7-9588-1528-0A5FAD0E5CE9}"/>
              </a:ext>
            </a:extLst>
          </p:cNvPr>
          <p:cNvSpPr txBox="1"/>
          <p:nvPr/>
        </p:nvSpPr>
        <p:spPr>
          <a:xfrm>
            <a:off x="366422" y="2101954"/>
            <a:ext cx="10168128" cy="22159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ανήκει σε μια εφαρμογή (π.χ.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Netbeans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project)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ονομάζεται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ServletExamples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αποθηκεύσαμε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class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 που προκύπτει από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compilation)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directory,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το: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ServletsExamples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\build\web\WEB-INF\classes\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Κλήση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servlet: http://localhost:8080/ServletExamples/TestServlet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39FD63-CF6E-5300-FCC8-C0301E2D5F5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5" name="object 5">
            <a:extLst>
              <a:ext uri="{FF2B5EF4-FFF2-40B4-BE49-F238E27FC236}">
                <a16:creationId xmlns:a16="http://schemas.microsoft.com/office/drawing/2014/main" id="{CC890344-E4E2-9040-7578-F053909AFC31}"/>
              </a:ext>
            </a:extLst>
          </p:cNvPr>
          <p:cNvGrpSpPr/>
          <p:nvPr/>
        </p:nvGrpSpPr>
        <p:grpSpPr>
          <a:xfrm>
            <a:off x="1657450" y="4317945"/>
            <a:ext cx="2813685" cy="1588135"/>
            <a:chOff x="457200" y="4535423"/>
            <a:chExt cx="2813685" cy="1588135"/>
          </a:xfrm>
        </p:grpSpPr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A0AAC6A2-DBDC-93A2-DC57-E89BE07200B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4547615"/>
              <a:ext cx="2808732" cy="1571244"/>
            </a:xfrm>
            <a:prstGeom prst="rect">
              <a:avLst/>
            </a:prstGeom>
          </p:spPr>
        </p:pic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4CAA9342-EA68-5850-ECF5-C6262A3D2D11}"/>
                </a:ext>
              </a:extLst>
            </p:cNvPr>
            <p:cNvSpPr/>
            <p:nvPr/>
          </p:nvSpPr>
          <p:spPr>
            <a:xfrm>
              <a:off x="457200" y="4535423"/>
              <a:ext cx="2813685" cy="1588135"/>
            </a:xfrm>
            <a:custGeom>
              <a:avLst/>
              <a:gdLst/>
              <a:ahLst/>
              <a:cxnLst/>
              <a:rect l="l" t="t" r="r" b="b"/>
              <a:pathLst>
                <a:path w="2813685" h="1588135">
                  <a:moveTo>
                    <a:pt x="0" y="1578864"/>
                  </a:moveTo>
                  <a:lnTo>
                    <a:pt x="0" y="1588008"/>
                  </a:lnTo>
                  <a:lnTo>
                    <a:pt x="2813304" y="1588008"/>
                  </a:lnTo>
                  <a:lnTo>
                    <a:pt x="2813304" y="1583436"/>
                  </a:lnTo>
                  <a:lnTo>
                    <a:pt x="6095" y="1583436"/>
                  </a:lnTo>
                  <a:lnTo>
                    <a:pt x="0" y="1578864"/>
                  </a:lnTo>
                  <a:close/>
                </a:path>
                <a:path w="2813685" h="1588135">
                  <a:moveTo>
                    <a:pt x="6095" y="646176"/>
                  </a:moveTo>
                  <a:lnTo>
                    <a:pt x="0" y="652272"/>
                  </a:lnTo>
                  <a:lnTo>
                    <a:pt x="0" y="1578864"/>
                  </a:lnTo>
                  <a:lnTo>
                    <a:pt x="6095" y="1583436"/>
                  </a:lnTo>
                  <a:lnTo>
                    <a:pt x="6095" y="646176"/>
                  </a:lnTo>
                  <a:close/>
                </a:path>
                <a:path w="2813685" h="1588135">
                  <a:moveTo>
                    <a:pt x="2804160" y="1578864"/>
                  </a:moveTo>
                  <a:lnTo>
                    <a:pt x="6095" y="1578864"/>
                  </a:lnTo>
                  <a:lnTo>
                    <a:pt x="6095" y="1583436"/>
                  </a:lnTo>
                  <a:lnTo>
                    <a:pt x="2804160" y="1583436"/>
                  </a:lnTo>
                  <a:lnTo>
                    <a:pt x="2804160" y="1578864"/>
                  </a:lnTo>
                  <a:close/>
                </a:path>
                <a:path w="2813685" h="1588135">
                  <a:moveTo>
                    <a:pt x="2804160" y="646176"/>
                  </a:moveTo>
                  <a:lnTo>
                    <a:pt x="2804160" y="1583436"/>
                  </a:lnTo>
                  <a:lnTo>
                    <a:pt x="2808732" y="1578864"/>
                  </a:lnTo>
                  <a:lnTo>
                    <a:pt x="2813304" y="1578864"/>
                  </a:lnTo>
                  <a:lnTo>
                    <a:pt x="2813304" y="652272"/>
                  </a:lnTo>
                  <a:lnTo>
                    <a:pt x="2808732" y="652272"/>
                  </a:lnTo>
                  <a:lnTo>
                    <a:pt x="2804160" y="646176"/>
                  </a:lnTo>
                  <a:close/>
                </a:path>
                <a:path w="2813685" h="1588135">
                  <a:moveTo>
                    <a:pt x="2813304" y="1578864"/>
                  </a:moveTo>
                  <a:lnTo>
                    <a:pt x="2808732" y="1578864"/>
                  </a:lnTo>
                  <a:lnTo>
                    <a:pt x="2804160" y="1583436"/>
                  </a:lnTo>
                  <a:lnTo>
                    <a:pt x="2813304" y="1583436"/>
                  </a:lnTo>
                  <a:lnTo>
                    <a:pt x="2813304" y="1578864"/>
                  </a:lnTo>
                  <a:close/>
                </a:path>
                <a:path w="2813685" h="1588135">
                  <a:moveTo>
                    <a:pt x="1637126" y="641603"/>
                  </a:moveTo>
                  <a:lnTo>
                    <a:pt x="0" y="641603"/>
                  </a:lnTo>
                  <a:lnTo>
                    <a:pt x="0" y="652272"/>
                  </a:lnTo>
                  <a:lnTo>
                    <a:pt x="6095" y="646176"/>
                  </a:lnTo>
                  <a:lnTo>
                    <a:pt x="1647320" y="646176"/>
                  </a:lnTo>
                  <a:lnTo>
                    <a:pt x="1651068" y="643127"/>
                  </a:lnTo>
                  <a:lnTo>
                    <a:pt x="1635252" y="643127"/>
                  </a:lnTo>
                  <a:lnTo>
                    <a:pt x="1637126" y="641603"/>
                  </a:lnTo>
                  <a:close/>
                </a:path>
                <a:path w="2813685" h="1588135">
                  <a:moveTo>
                    <a:pt x="1647320" y="646176"/>
                  </a:moveTo>
                  <a:lnTo>
                    <a:pt x="6095" y="646176"/>
                  </a:lnTo>
                  <a:lnTo>
                    <a:pt x="6095" y="652272"/>
                  </a:lnTo>
                  <a:lnTo>
                    <a:pt x="1639823" y="652272"/>
                  </a:lnTo>
                  <a:lnTo>
                    <a:pt x="1647320" y="646176"/>
                  </a:lnTo>
                  <a:close/>
                </a:path>
                <a:path w="2813685" h="1588135">
                  <a:moveTo>
                    <a:pt x="2424877" y="10668"/>
                  </a:moveTo>
                  <a:lnTo>
                    <a:pt x="2415540" y="10668"/>
                  </a:lnTo>
                  <a:lnTo>
                    <a:pt x="2423160" y="15239"/>
                  </a:lnTo>
                  <a:lnTo>
                    <a:pt x="2414061" y="22639"/>
                  </a:lnTo>
                  <a:lnTo>
                    <a:pt x="2336292" y="652272"/>
                  </a:lnTo>
                  <a:lnTo>
                    <a:pt x="2804160" y="652272"/>
                  </a:lnTo>
                  <a:lnTo>
                    <a:pt x="2804160" y="647700"/>
                  </a:lnTo>
                  <a:lnTo>
                    <a:pt x="2345436" y="647700"/>
                  </a:lnTo>
                  <a:lnTo>
                    <a:pt x="2340864" y="641603"/>
                  </a:lnTo>
                  <a:lnTo>
                    <a:pt x="2346196" y="641603"/>
                  </a:lnTo>
                  <a:lnTo>
                    <a:pt x="2424877" y="10668"/>
                  </a:lnTo>
                  <a:close/>
                </a:path>
                <a:path w="2813685" h="1588135">
                  <a:moveTo>
                    <a:pt x="2813304" y="646176"/>
                  </a:moveTo>
                  <a:lnTo>
                    <a:pt x="2804160" y="646176"/>
                  </a:lnTo>
                  <a:lnTo>
                    <a:pt x="2808732" y="652272"/>
                  </a:lnTo>
                  <a:lnTo>
                    <a:pt x="2813304" y="652272"/>
                  </a:lnTo>
                  <a:lnTo>
                    <a:pt x="2813304" y="646176"/>
                  </a:lnTo>
                  <a:close/>
                </a:path>
                <a:path w="2813685" h="1588135">
                  <a:moveTo>
                    <a:pt x="2346196" y="641603"/>
                  </a:moveTo>
                  <a:lnTo>
                    <a:pt x="2340864" y="641603"/>
                  </a:lnTo>
                  <a:lnTo>
                    <a:pt x="2345436" y="647700"/>
                  </a:lnTo>
                  <a:lnTo>
                    <a:pt x="2346196" y="641603"/>
                  </a:lnTo>
                  <a:close/>
                </a:path>
                <a:path w="2813685" h="1588135">
                  <a:moveTo>
                    <a:pt x="2813304" y="641603"/>
                  </a:moveTo>
                  <a:lnTo>
                    <a:pt x="2346196" y="641603"/>
                  </a:lnTo>
                  <a:lnTo>
                    <a:pt x="2345436" y="647700"/>
                  </a:lnTo>
                  <a:lnTo>
                    <a:pt x="2804160" y="647700"/>
                  </a:lnTo>
                  <a:lnTo>
                    <a:pt x="2804160" y="646176"/>
                  </a:lnTo>
                  <a:lnTo>
                    <a:pt x="2813304" y="646176"/>
                  </a:lnTo>
                  <a:lnTo>
                    <a:pt x="2813304" y="641603"/>
                  </a:lnTo>
                  <a:close/>
                </a:path>
                <a:path w="2813685" h="1588135">
                  <a:moveTo>
                    <a:pt x="2426208" y="0"/>
                  </a:moveTo>
                  <a:lnTo>
                    <a:pt x="1635252" y="643127"/>
                  </a:lnTo>
                  <a:lnTo>
                    <a:pt x="1638300" y="641603"/>
                  </a:lnTo>
                  <a:lnTo>
                    <a:pt x="1652942" y="641603"/>
                  </a:lnTo>
                  <a:lnTo>
                    <a:pt x="2414061" y="22639"/>
                  </a:lnTo>
                  <a:lnTo>
                    <a:pt x="2415540" y="10668"/>
                  </a:lnTo>
                  <a:lnTo>
                    <a:pt x="2424877" y="10668"/>
                  </a:lnTo>
                  <a:lnTo>
                    <a:pt x="2426208" y="0"/>
                  </a:lnTo>
                  <a:close/>
                </a:path>
                <a:path w="2813685" h="1588135">
                  <a:moveTo>
                    <a:pt x="1652942" y="641603"/>
                  </a:moveTo>
                  <a:lnTo>
                    <a:pt x="1638300" y="641603"/>
                  </a:lnTo>
                  <a:lnTo>
                    <a:pt x="1635252" y="643127"/>
                  </a:lnTo>
                  <a:lnTo>
                    <a:pt x="1651068" y="643127"/>
                  </a:lnTo>
                  <a:lnTo>
                    <a:pt x="1652942" y="641603"/>
                  </a:lnTo>
                  <a:close/>
                </a:path>
                <a:path w="2813685" h="1588135">
                  <a:moveTo>
                    <a:pt x="2415540" y="10668"/>
                  </a:moveTo>
                  <a:lnTo>
                    <a:pt x="2414061" y="22639"/>
                  </a:lnTo>
                  <a:lnTo>
                    <a:pt x="2423160" y="15239"/>
                  </a:lnTo>
                  <a:lnTo>
                    <a:pt x="2415540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9">
            <a:extLst>
              <a:ext uri="{FF2B5EF4-FFF2-40B4-BE49-F238E27FC236}">
                <a16:creationId xmlns:a16="http://schemas.microsoft.com/office/drawing/2014/main" id="{4B79F9F0-A325-E4B1-7DBD-F1F93E61AAC6}"/>
              </a:ext>
            </a:extLst>
          </p:cNvPr>
          <p:cNvGrpSpPr/>
          <p:nvPr/>
        </p:nvGrpSpPr>
        <p:grpSpPr>
          <a:xfrm>
            <a:off x="5215997" y="4256531"/>
            <a:ext cx="3970020" cy="1598930"/>
            <a:chOff x="3800855" y="4453128"/>
            <a:chExt cx="3970020" cy="1598930"/>
          </a:xfrm>
        </p:grpSpPr>
        <p:pic>
          <p:nvPicPr>
            <p:cNvPr id="13" name="object 10">
              <a:extLst>
                <a:ext uri="{FF2B5EF4-FFF2-40B4-BE49-F238E27FC236}">
                  <a16:creationId xmlns:a16="http://schemas.microsoft.com/office/drawing/2014/main" id="{21F162A1-8559-5A03-1A90-0A0B95B4F18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32859" y="4469892"/>
              <a:ext cx="3933443" cy="1577339"/>
            </a:xfrm>
            <a:prstGeom prst="rect">
              <a:avLst/>
            </a:prstGeom>
          </p:spPr>
        </p:pic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865CBD1F-E789-4F28-4A40-451F0D95B770}"/>
                </a:ext>
              </a:extLst>
            </p:cNvPr>
            <p:cNvSpPr/>
            <p:nvPr/>
          </p:nvSpPr>
          <p:spPr>
            <a:xfrm>
              <a:off x="3800855" y="4453128"/>
              <a:ext cx="3970020" cy="1598930"/>
            </a:xfrm>
            <a:custGeom>
              <a:avLst/>
              <a:gdLst/>
              <a:ahLst/>
              <a:cxnLst/>
              <a:rect l="l" t="t" r="r" b="b"/>
              <a:pathLst>
                <a:path w="3970020" h="1598929">
                  <a:moveTo>
                    <a:pt x="949852" y="652272"/>
                  </a:moveTo>
                  <a:lnTo>
                    <a:pt x="361188" y="652272"/>
                  </a:lnTo>
                  <a:lnTo>
                    <a:pt x="361188" y="1598676"/>
                  </a:lnTo>
                  <a:lnTo>
                    <a:pt x="3970020" y="1598676"/>
                  </a:lnTo>
                  <a:lnTo>
                    <a:pt x="3970020" y="1594104"/>
                  </a:lnTo>
                  <a:lnTo>
                    <a:pt x="370332" y="1594104"/>
                  </a:lnTo>
                  <a:lnTo>
                    <a:pt x="365760" y="1589532"/>
                  </a:lnTo>
                  <a:lnTo>
                    <a:pt x="370332" y="1589532"/>
                  </a:lnTo>
                  <a:lnTo>
                    <a:pt x="370332" y="662940"/>
                  </a:lnTo>
                  <a:lnTo>
                    <a:pt x="365760" y="662940"/>
                  </a:lnTo>
                  <a:lnTo>
                    <a:pt x="370332" y="658368"/>
                  </a:lnTo>
                  <a:lnTo>
                    <a:pt x="958729" y="658368"/>
                  </a:lnTo>
                  <a:lnTo>
                    <a:pt x="949852" y="652272"/>
                  </a:lnTo>
                  <a:close/>
                </a:path>
                <a:path w="3970020" h="1598929">
                  <a:moveTo>
                    <a:pt x="370332" y="1589532"/>
                  </a:moveTo>
                  <a:lnTo>
                    <a:pt x="365760" y="1589532"/>
                  </a:lnTo>
                  <a:lnTo>
                    <a:pt x="370332" y="1594104"/>
                  </a:lnTo>
                  <a:lnTo>
                    <a:pt x="370332" y="1589532"/>
                  </a:lnTo>
                  <a:close/>
                </a:path>
                <a:path w="3970020" h="1598929">
                  <a:moveTo>
                    <a:pt x="3960876" y="1589532"/>
                  </a:moveTo>
                  <a:lnTo>
                    <a:pt x="370332" y="1589532"/>
                  </a:lnTo>
                  <a:lnTo>
                    <a:pt x="370332" y="1594104"/>
                  </a:lnTo>
                  <a:lnTo>
                    <a:pt x="3960876" y="1594104"/>
                  </a:lnTo>
                  <a:lnTo>
                    <a:pt x="3960876" y="1589532"/>
                  </a:lnTo>
                  <a:close/>
                </a:path>
                <a:path w="3970020" h="1598929">
                  <a:moveTo>
                    <a:pt x="3960876" y="658368"/>
                  </a:moveTo>
                  <a:lnTo>
                    <a:pt x="3960876" y="1594104"/>
                  </a:lnTo>
                  <a:lnTo>
                    <a:pt x="3965448" y="1589532"/>
                  </a:lnTo>
                  <a:lnTo>
                    <a:pt x="3970020" y="1589532"/>
                  </a:lnTo>
                  <a:lnTo>
                    <a:pt x="3970020" y="662940"/>
                  </a:lnTo>
                  <a:lnTo>
                    <a:pt x="3965448" y="662940"/>
                  </a:lnTo>
                  <a:lnTo>
                    <a:pt x="3960876" y="658368"/>
                  </a:lnTo>
                  <a:close/>
                </a:path>
                <a:path w="3970020" h="1598929">
                  <a:moveTo>
                    <a:pt x="3970020" y="1589532"/>
                  </a:moveTo>
                  <a:lnTo>
                    <a:pt x="3965448" y="1589532"/>
                  </a:lnTo>
                  <a:lnTo>
                    <a:pt x="3960876" y="1594104"/>
                  </a:lnTo>
                  <a:lnTo>
                    <a:pt x="3970020" y="1594104"/>
                  </a:lnTo>
                  <a:lnTo>
                    <a:pt x="3970020" y="1589532"/>
                  </a:lnTo>
                  <a:close/>
                </a:path>
                <a:path w="3970020" h="1598929">
                  <a:moveTo>
                    <a:pt x="370332" y="658368"/>
                  </a:moveTo>
                  <a:lnTo>
                    <a:pt x="365760" y="662940"/>
                  </a:lnTo>
                  <a:lnTo>
                    <a:pt x="370332" y="662940"/>
                  </a:lnTo>
                  <a:lnTo>
                    <a:pt x="370332" y="658368"/>
                  </a:lnTo>
                  <a:close/>
                </a:path>
                <a:path w="3970020" h="1598929">
                  <a:moveTo>
                    <a:pt x="958729" y="658368"/>
                  </a:moveTo>
                  <a:lnTo>
                    <a:pt x="370332" y="658368"/>
                  </a:lnTo>
                  <a:lnTo>
                    <a:pt x="370332" y="662940"/>
                  </a:lnTo>
                  <a:lnTo>
                    <a:pt x="981456" y="662940"/>
                  </a:lnTo>
                  <a:lnTo>
                    <a:pt x="979239" y="661416"/>
                  </a:lnTo>
                  <a:lnTo>
                    <a:pt x="963168" y="661416"/>
                  </a:lnTo>
                  <a:lnTo>
                    <a:pt x="958729" y="658368"/>
                  </a:lnTo>
                  <a:close/>
                </a:path>
                <a:path w="3970020" h="1598929">
                  <a:moveTo>
                    <a:pt x="35299" y="12361"/>
                  </a:moveTo>
                  <a:lnTo>
                    <a:pt x="66841" y="34050"/>
                  </a:lnTo>
                  <a:lnTo>
                    <a:pt x="1865376" y="662940"/>
                  </a:lnTo>
                  <a:lnTo>
                    <a:pt x="3960876" y="662940"/>
                  </a:lnTo>
                  <a:lnTo>
                    <a:pt x="3960876" y="658368"/>
                  </a:lnTo>
                  <a:lnTo>
                    <a:pt x="3970020" y="658368"/>
                  </a:lnTo>
                  <a:lnTo>
                    <a:pt x="3970020" y="653796"/>
                  </a:lnTo>
                  <a:lnTo>
                    <a:pt x="1866900" y="653796"/>
                  </a:lnTo>
                  <a:lnTo>
                    <a:pt x="35299" y="12361"/>
                  </a:lnTo>
                  <a:close/>
                </a:path>
                <a:path w="3970020" h="1598929">
                  <a:moveTo>
                    <a:pt x="3970020" y="658368"/>
                  </a:moveTo>
                  <a:lnTo>
                    <a:pt x="3960876" y="658368"/>
                  </a:lnTo>
                  <a:lnTo>
                    <a:pt x="3965448" y="662940"/>
                  </a:lnTo>
                  <a:lnTo>
                    <a:pt x="3970020" y="662940"/>
                  </a:lnTo>
                  <a:lnTo>
                    <a:pt x="3970020" y="658368"/>
                  </a:lnTo>
                  <a:close/>
                </a:path>
                <a:path w="3970020" h="1598929">
                  <a:moveTo>
                    <a:pt x="31681" y="21756"/>
                  </a:moveTo>
                  <a:lnTo>
                    <a:pt x="963168" y="661416"/>
                  </a:lnTo>
                  <a:lnTo>
                    <a:pt x="966164" y="652425"/>
                  </a:lnTo>
                  <a:lnTo>
                    <a:pt x="66841" y="34050"/>
                  </a:lnTo>
                  <a:lnTo>
                    <a:pt x="31681" y="21756"/>
                  </a:lnTo>
                  <a:close/>
                </a:path>
                <a:path w="3970020" h="1598929">
                  <a:moveTo>
                    <a:pt x="966164" y="652425"/>
                  </a:moveTo>
                  <a:lnTo>
                    <a:pt x="963168" y="661416"/>
                  </a:lnTo>
                  <a:lnTo>
                    <a:pt x="979239" y="661416"/>
                  </a:lnTo>
                  <a:lnTo>
                    <a:pt x="966164" y="652425"/>
                  </a:lnTo>
                  <a:close/>
                </a:path>
                <a:path w="3970020" h="1598929">
                  <a:moveTo>
                    <a:pt x="3970020" y="652272"/>
                  </a:moveTo>
                  <a:lnTo>
                    <a:pt x="1865376" y="652272"/>
                  </a:lnTo>
                  <a:lnTo>
                    <a:pt x="1866900" y="653796"/>
                  </a:lnTo>
                  <a:lnTo>
                    <a:pt x="3970020" y="653796"/>
                  </a:lnTo>
                  <a:lnTo>
                    <a:pt x="3970020" y="652272"/>
                  </a:lnTo>
                  <a:close/>
                </a:path>
                <a:path w="3970020" h="1598929">
                  <a:moveTo>
                    <a:pt x="966216" y="652272"/>
                  </a:moveTo>
                  <a:lnTo>
                    <a:pt x="965941" y="652272"/>
                  </a:lnTo>
                  <a:lnTo>
                    <a:pt x="966164" y="652425"/>
                  </a:lnTo>
                  <a:lnTo>
                    <a:pt x="966216" y="652272"/>
                  </a:lnTo>
                  <a:close/>
                </a:path>
                <a:path w="3970020" h="1598929">
                  <a:moveTo>
                    <a:pt x="35299" y="12361"/>
                  </a:moveTo>
                  <a:lnTo>
                    <a:pt x="34967" y="12361"/>
                  </a:lnTo>
                  <a:lnTo>
                    <a:pt x="30630" y="21034"/>
                  </a:lnTo>
                  <a:lnTo>
                    <a:pt x="31681" y="21756"/>
                  </a:lnTo>
                  <a:lnTo>
                    <a:pt x="66841" y="34050"/>
                  </a:lnTo>
                  <a:lnTo>
                    <a:pt x="35299" y="12361"/>
                  </a:lnTo>
                  <a:close/>
                </a:path>
                <a:path w="3970020" h="1598929">
                  <a:moveTo>
                    <a:pt x="30630" y="21034"/>
                  </a:moveTo>
                  <a:lnTo>
                    <a:pt x="30480" y="21336"/>
                  </a:lnTo>
                  <a:lnTo>
                    <a:pt x="31681" y="21756"/>
                  </a:lnTo>
                  <a:lnTo>
                    <a:pt x="30630" y="21034"/>
                  </a:lnTo>
                  <a:close/>
                </a:path>
                <a:path w="3970020" h="1598929">
                  <a:moveTo>
                    <a:pt x="0" y="0"/>
                  </a:moveTo>
                  <a:lnTo>
                    <a:pt x="30630" y="21034"/>
                  </a:lnTo>
                  <a:lnTo>
                    <a:pt x="34967" y="12361"/>
                  </a:lnTo>
                  <a:lnTo>
                    <a:pt x="35299" y="123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25C6761-6B72-2BCE-1B15-8D4EE6A72D7F}"/>
              </a:ext>
            </a:extLst>
          </p:cNvPr>
          <p:cNvSpPr txBox="1"/>
          <p:nvPr/>
        </p:nvSpPr>
        <p:spPr>
          <a:xfrm>
            <a:off x="1689453" y="5055996"/>
            <a:ext cx="28136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Το όνομα (ή IP </a:t>
            </a:r>
            <a:r>
              <a:rPr lang="el-GR" dirty="0" err="1"/>
              <a:t>address</a:t>
            </a:r>
            <a:r>
              <a:rPr lang="el-GR" dirty="0"/>
              <a:t>) του Η/Υ που τρέχει ο </a:t>
            </a:r>
            <a:r>
              <a:rPr lang="el-GR" dirty="0" err="1"/>
              <a:t>servlet</a:t>
            </a:r>
            <a:endParaRPr lang="el-GR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9870CC-B899-DFA9-2DBD-99CAD103711A}"/>
              </a:ext>
            </a:extLst>
          </p:cNvPr>
          <p:cNvSpPr txBox="1"/>
          <p:nvPr/>
        </p:nvSpPr>
        <p:spPr>
          <a:xfrm>
            <a:off x="5719786" y="4944068"/>
            <a:ext cx="3461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800" b="1" dirty="0">
                <a:latin typeface="Arial"/>
                <a:cs typeface="Arial"/>
              </a:rPr>
              <a:t>H</a:t>
            </a:r>
            <a:r>
              <a:rPr lang="en-US" sz="1800" b="1" spc="-70" dirty="0">
                <a:latin typeface="Arial"/>
                <a:cs typeface="Arial"/>
              </a:rPr>
              <a:t> </a:t>
            </a:r>
            <a:r>
              <a:rPr lang="el-GR" sz="1800" b="1" dirty="0">
                <a:latin typeface="Arial"/>
                <a:cs typeface="Arial"/>
              </a:rPr>
              <a:t>πόρτα</a:t>
            </a:r>
            <a:r>
              <a:rPr lang="el-GR" sz="1800" b="1" spc="-80" dirty="0">
                <a:latin typeface="Arial"/>
                <a:cs typeface="Arial"/>
              </a:rPr>
              <a:t> </a:t>
            </a:r>
            <a:r>
              <a:rPr lang="el-GR" sz="1800" b="1" dirty="0">
                <a:latin typeface="Arial"/>
                <a:cs typeface="Arial"/>
              </a:rPr>
              <a:t>(</a:t>
            </a:r>
            <a:r>
              <a:rPr lang="en-US" sz="1800" b="1" dirty="0">
                <a:latin typeface="Arial"/>
                <a:cs typeface="Arial"/>
              </a:rPr>
              <a:t>port)</a:t>
            </a:r>
            <a:r>
              <a:rPr lang="en-US" sz="1800" b="1" spc="-80" dirty="0">
                <a:latin typeface="Arial"/>
                <a:cs typeface="Arial"/>
              </a:rPr>
              <a:t> </a:t>
            </a:r>
            <a:r>
              <a:rPr lang="el-GR" sz="1800" b="1" spc="-10" dirty="0">
                <a:latin typeface="Arial"/>
                <a:cs typeface="Arial"/>
              </a:rPr>
              <a:t>όπου</a:t>
            </a:r>
            <a:r>
              <a:rPr lang="el-GR" sz="1800" b="1" spc="-70" dirty="0">
                <a:latin typeface="Arial"/>
                <a:cs typeface="Arial"/>
              </a:rPr>
              <a:t> </a:t>
            </a:r>
            <a:r>
              <a:rPr lang="el-GR" sz="1800" b="1" spc="-10" dirty="0">
                <a:latin typeface="Arial"/>
                <a:cs typeface="Arial"/>
              </a:rPr>
              <a:t>«ακούει» </a:t>
            </a:r>
            <a:r>
              <a:rPr lang="en-US" sz="1800" b="1" dirty="0">
                <a:latin typeface="Arial"/>
                <a:cs typeface="Arial"/>
              </a:rPr>
              <a:t>o</a:t>
            </a:r>
            <a:r>
              <a:rPr lang="en-US" sz="1800" b="1" spc="-50" dirty="0">
                <a:latin typeface="Arial"/>
                <a:cs typeface="Arial"/>
              </a:rPr>
              <a:t> </a:t>
            </a:r>
            <a:r>
              <a:rPr lang="en-US" sz="1800" b="1" dirty="0">
                <a:latin typeface="Arial"/>
                <a:cs typeface="Arial"/>
              </a:rPr>
              <a:t>application</a:t>
            </a:r>
            <a:r>
              <a:rPr lang="en-US" sz="1800" b="1" spc="-50" dirty="0">
                <a:latin typeface="Arial"/>
                <a:cs typeface="Arial"/>
              </a:rPr>
              <a:t> </a:t>
            </a:r>
            <a:r>
              <a:rPr lang="en-US" sz="1800" b="1" dirty="0">
                <a:latin typeface="Arial"/>
                <a:cs typeface="Arial"/>
              </a:rPr>
              <a:t>server</a:t>
            </a:r>
            <a:r>
              <a:rPr lang="en-US" sz="1800" b="1" spc="-15" dirty="0">
                <a:latin typeface="Arial"/>
                <a:cs typeface="Arial"/>
              </a:rPr>
              <a:t> </a:t>
            </a:r>
            <a:r>
              <a:rPr lang="en-US" sz="1800" b="1" spc="-10" dirty="0">
                <a:latin typeface="Arial"/>
                <a:cs typeface="Arial"/>
              </a:rPr>
              <a:t>(8080: </a:t>
            </a:r>
            <a:r>
              <a:rPr lang="en-US" sz="1800" b="1" dirty="0">
                <a:latin typeface="Arial"/>
                <a:cs typeface="Arial"/>
              </a:rPr>
              <a:t>default</a:t>
            </a:r>
            <a:r>
              <a:rPr lang="en-US" sz="1800" b="1" spc="-40" dirty="0">
                <a:latin typeface="Arial"/>
                <a:cs typeface="Arial"/>
              </a:rPr>
              <a:t> </a:t>
            </a:r>
            <a:r>
              <a:rPr lang="en-US" sz="1800" b="1" dirty="0">
                <a:latin typeface="Arial"/>
                <a:cs typeface="Arial"/>
              </a:rPr>
              <a:t>port</a:t>
            </a:r>
            <a:r>
              <a:rPr lang="en-US" sz="1800" b="1" spc="-35" dirty="0">
                <a:latin typeface="Arial"/>
                <a:cs typeface="Arial"/>
              </a:rPr>
              <a:t> </a:t>
            </a:r>
            <a:r>
              <a:rPr lang="el-GR" sz="1800" b="1" dirty="0">
                <a:latin typeface="Arial"/>
                <a:cs typeface="Arial"/>
              </a:rPr>
              <a:t>του</a:t>
            </a:r>
            <a:r>
              <a:rPr lang="el-GR" sz="1800" b="1" spc="-50" dirty="0">
                <a:latin typeface="Arial"/>
                <a:cs typeface="Arial"/>
              </a:rPr>
              <a:t> </a:t>
            </a:r>
            <a:r>
              <a:rPr lang="en-US" sz="1800" b="1" spc="-10" dirty="0">
                <a:latin typeface="Arial"/>
                <a:cs typeface="Arial"/>
              </a:rPr>
              <a:t>Tomcat)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877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4A97E-33E4-E89C-2529-0509E8446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DEDEE-5BCF-0897-C9C0-C19B648D31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NetBeans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844ED33-F182-6AF4-C211-F86D37C9457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A3EEA5-3A25-EB4B-FB7E-0B036AE7C0E0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ανεπτυγμένο από την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Sun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Χρησιμότητα των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IDEs 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Ολοκληρωμένα περιβάλλοντα για ανάπτυξη εφαρμογών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Εύκολη και γρήγορη συγγραφή κώδικα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compiler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Ta IDEs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ενσωματώνουν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interpreter, applet viewer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6A028FC-1DC5-5999-44F5-84881EA1F90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53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C1284-3678-F3E8-E2D8-0A10EA3E0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2C6F4-958B-CEC8-4A85-CD5D4CF2AE4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NetBeans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5E1036-0E67-6120-89DF-04CEAF4173A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01C77-63DE-7092-9A64-0B7C97F4586A}"/>
              </a:ext>
            </a:extLst>
          </p:cNvPr>
          <p:cNvSpPr txBox="1"/>
          <p:nvPr/>
        </p:nvSpPr>
        <p:spPr>
          <a:xfrm>
            <a:off x="366422" y="2101954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Εύκολος εντοπισμός και διόρθωση λαθών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debugger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documentation, help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Άλλα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IDEs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ανάπτυξη εφαρμογών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Servlets): Eclipse, JBuilder (Borland), Java Sun One (Sun)…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5F92BF-313C-C287-7BEC-28340CC0B03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66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43377-2278-D6B1-5045-F03F7F9B2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40014-F52A-F883-F164-3C5A30E1BB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Περνώντας παραμέτρους στο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HTML φόρμα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292DA1-5A2D-17A7-825A-00C8D068609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6FB34B-C941-877B-D879-2DB2931A18EF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&lt;html&gt;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&lt;head&gt;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&lt;title&gt; Servlet Example - Passing Parameters&lt;/title&gt;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&lt;/head&gt;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&lt;form method="GET" action="Servlet2"&gt;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&lt;p&gt;Give your name: &lt;input type="text" name="username" «size="20"&gt;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type="submit" value="Try it"&gt;&lt;/p&gt;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&lt;/form&gt;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&lt;/body&gt;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&lt;/html&gt;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5C93BE-D955-0ABC-C802-462A597483F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100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35635-D33C-AA2B-6306-F2069EFD4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1EBA1-4D88-B2EE-D76D-32E6E61763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Περνώντας παραμέτρους στο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κώδικας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52EC6A-3236-BF06-7BA4-D0150C9197C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C7ABD2-AA13-240A-CB9C-6FDF4BED1220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.*; 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javax.servlet.http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.*; 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java.io.PrintWriter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import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java.io.IOException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public class Servlet2 extends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private static final String CONTENT_TYPE = "text/html; charset=windows-1253"; public void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ServletConfig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config) throws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ServletException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super.init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(config);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FF41C8-F944-537E-C6A3-F9926373B59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42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ABC66-3EB1-E933-C100-E5C82D26C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28032-38E3-8837-4014-F7D9D13C07E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Περνώντας παραμέτρους στο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κώδικας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60BD397-BFAE-6B3D-10F9-BB6594E0FAA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AF4827-C7E0-CE29-56A3-8480D5C78C0B}"/>
              </a:ext>
            </a:extLst>
          </p:cNvPr>
          <p:cNvSpPr txBox="1"/>
          <p:nvPr/>
        </p:nvSpPr>
        <p:spPr>
          <a:xfrm>
            <a:off x="366422" y="2101954"/>
            <a:ext cx="10168128" cy="57554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public void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doGet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HttpServletRequest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request,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HttpServletResponse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response) throws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ServletException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IOException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response.setContentType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(CONTENT_TYPE);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out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response.getWriter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//Store the parameter value passed by the form String user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request.getParameter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("username");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// then write the data of the response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("&lt;html&gt;");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("&lt;head&gt;&lt;title&gt;Servlet talking to an HTML form!...&lt;/title&gt;&lt;/head&gt;");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("&lt;body&gt;");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("&lt;h2&gt;Hello " + user + "&lt;/h2&gt;");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("&lt;h5&gt;The time is: " + new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java.util.Date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+ "&lt;/h5&gt;");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out.println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("&lt;/body&gt;&lt;/html&gt;");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out.close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// class Servlet2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E4B190-B228-E1F3-E8C9-973FBD844B3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14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0332-B425-4881-2DE1-C9C0B674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1AB3-A65E-47DB-6AEA-AF8B89F526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725E-847D-D84C-7CE5-54A987CADA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F63D91-CDD6-6DE7-BF41-EB9D06FF0C58}"/>
              </a:ext>
            </a:extLst>
          </p:cNvPr>
          <p:cNvSpPr txBox="1"/>
          <p:nvPr/>
        </p:nvSpPr>
        <p:spPr>
          <a:xfrm>
            <a:off x="366422" y="2101954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μικρά προγράμματα γραμμένα στη γλώσσα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 λειτουργούν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επεκτείνουν τις λειτουργίες ενός Web Server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Όπως και οι άλλες αντίστοιχες τεχνολογίες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CGIs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ASP, PHP, ..), χρησιμοποιείται για την δημιουργία Web σελίδων που το περιεχόμενό τους δεν είναι στατικό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Εξαρτάται από τα δεδομένα που εισαγάγει ο χρήστης και χρειάζεται να ανακτηθεί από ΒΔ ή από άλλα συστήματα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Εκτελούνται σε 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Servlets: server-side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πρόσωπο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Applets: client-side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πρόσωπο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Browsers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03059-05D3-6668-ED7A-DDDBC46E92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15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7FF48-26F1-BA88-02A1-676638790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0936E-6C5B-92EC-118A-C17C54A04A1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7"/>
            <a:ext cx="12159910" cy="3317130"/>
          </a:xfrm>
        </p:spPr>
        <p:txBody>
          <a:bodyPr>
            <a:normAutofit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Κεφάλαιο 7: Πρότυπα ανταλλαγής</a:t>
            </a:r>
            <a:b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δεδομένων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048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04597-C0A4-893A-4719-6A24D3AEA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E9A93-C74B-C056-261A-3D92A2E7BF9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Πρότυπα ανταλλαγής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δεδομένων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6538D7-31EC-5913-E40C-9A7FB4CB67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4F02BF-346C-2E14-CE50-CF435F284FFF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Ανταλλαγή δεδομένων  διαδικασία λήψης δομημένων δεδομένων  βάσει πηγαίας διάταξης  μετατροπή σε δεδομένα  δομηθεί βάσει σχήματος στόχου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Τελικά δεδομένα  ακριβή αναπαράσταση δεδομένων προέλευσης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Δυνατή η μεταφορά μεταξύ διαφορετικών υπολογιστικών συστημάτων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Διαφορετική διαδικασία από μετάπτωση δεδομένων  γίνεται πχ. κατά μεταφορά δεδομένων από βάση δεδομένων σε άλλη βάση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Κύρια διαφορά  ανταλλαγή δεδομένων  αλλαγή δομής δεδομένων κατά μεταφορά από πηγαίο σύστημα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επαναδόμηση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 τερματικό υπολογιστικό σύστημα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87DF62-DF70-B29D-E2E1-B6848B3FFD6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03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E8AC1-1274-DED4-B257-9AF1726B6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9A4F0-4BE7-5DBD-2E1C-D95A9CFDB9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 σήμανσης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BCD4FA-F437-F9E2-F8E7-BEFDDE63647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D087D8-7A7D-8298-2C76-B04F134283D0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Extensible Markup Language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πρότυπο επεξεργασίας κειμένων από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W3C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Απλοποιημένη μορφή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SGML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σχεδιάστηκε για περιγραφή &amp; δόμηση δεδομένων εγγράφου με απλό &amp; ευέλικτο τρόπο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σήμανσης και μορφοποίησης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markup)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όπως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Εστιάζει σε περιγραφή δεδομένων κυρίως  όχι σε τρόπο εμφάνισής τους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προκαθορισμένες όπως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επεκτάσιμη &amp; ευέλικτη  επιτρέπει προσθήκη νέων ετικετών &amp; στοιχείων  περιγραφή δεδομένων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293C6B-8F1D-CEE4-9FB3-029762CAF83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007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AF1F2-2AAB-35DD-C46E-11D3C5FA4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E8110-C3B9-03BD-F461-0AA9940F3ED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 σήμανσης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6DE3165-468E-390F-3E61-2F8F8F1BD1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118D88-750E-274C-D0A1-1FFBFD14BA49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Περιγραφή &amp; ορισμός στοιχείων  χρήση προσδιορισμού τύπου εγγράφου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DTD: Document Type Definition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Καθορισμός μορφοποίησης &amp; τρόπου εμφάνισης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(Extensible Stylesheet Language)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επεκτάσιμη προδιαγραφή μορφοποίησης εγγράφων  διασφάλιση πως έγγραφα παρουσιάζονται με ίδιο τρόπο ανεξάρτητα από εφαρμογή / πλατφόρμα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απλά γλώσσα σήμανσης / μορφοποίησης  «μεταγλώσσα»  καθένας μπορεί να ορίσει δικές του ετικέτες και στοιχεία μορφοποίησης εγγράφων Μπορεί να καθορίσει νέες γλώσσες σήμανσης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WML (Wireless Markup Language)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βασισμένη σε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μορφοποίηση / σήμανση εφαρμογών διαδικτύου για συσκευές χειρός (πχ. Κινητά)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3E40F6-48AC-B69F-87E2-82EBB3C3F46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153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69B71-BB5D-B1F8-471F-3CC6DAFC7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614BA-B04A-3907-1E01-7BFA0C3E6D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4EC68E5-2AB7-E7F1-587D-D6C249EBD30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FB4123-294C-33B6-9D9F-E49BD4D37C97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κυρίως εστιάζει σε τρόπο εμφάνισης περιεχομένου εγγράφου  όχι τόσο στην περιγραφή περιεχομένου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εστιάζει σε δόμηση &amp; περιγραφή δεδομένων εγγράφου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ανάπτυξη εφαρμογών διαδικτύου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περιγραφή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μορφοποίηση και εμφάνιση δεδομένων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διαχωρίσει δεδομένα από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αποθήκευση σε ξεχωριστά αρχεία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επικεντρώνεται σε διάταξη &amp; εμφάνιση δεδομένων  αλλαγές σε δεδομένα  όχι αλλαγές σε κώδικα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αποθηκευτούν εντός των σελίδων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C475E9-630D-70DA-5F3F-484144D25C5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268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0B6D8-C58D-CBE3-B25A-5202EBF60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F006-62AC-180E-E40A-A4A782FE1D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D3CC23-2C22-3361-7A47-4603BEC8F2B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3B70F1-D74A-5187-9AD9-031419A15084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χρήσης σε κάθε πλατφόρμα  εργαλείο μετάδοσης δεδομένων ανεξάρτητο από εγκαταστημένο λογισμικό και υπάρχον υλικό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Επεκτάσιμη, προσφέρεται δωρεάν  γρήγορη ανάπτυξη  μεγάλη χρήση από εταιρείες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ανταλλαγής δεδομένων μεταξύ διαφορετικών εφαρμογών ή/και συστημάτων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Υπολογιστικά συστήματα / βάσεις δεδομένων  συχνά δεδομένα σε ασύμβατες μορφές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Ανταλλαγή δεδομένων μεταξύ τέτοιων συστημάτων μέσω διαδικτύου  χρονοβόρο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Μετατροπή δεδομένων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μείωση πολυπλοκότητας  δημιουργία δεδομένων που μπορούν να διαβαστούν από πολλές διαφορετικές εφαρμογές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EABEEA-5F15-9D72-FB5B-2589AB31DF3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256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BD0D9-7ABE-5AA2-F991-F4B8E091A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F99AC-529C-6C99-9152-42E99FFD2E2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BE5F02-27C6-FF80-A9EC-95A31484FEF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278F23-A44A-4D1D-106F-25A7DBD389CE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αποθηκεύονται σε μορφή απλού κειμένου  δυνατή επεξεργασία από πολλών ειδών πλατφόρμες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παρέχει ανεξάρτητο τρόπο παρουσίασης &amp; δόμησης δεδομένων από λογισμικό / υλικό  διευκολύνει διανομή, χρήση και επεξεργασία από διαφορετικές εφαρμογές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διαθέσιμα σε πολλούς χρήστες  εφαρμογές πελάτη έχουν πρόσβαση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αρχεία ως πηγές / βάσεις δεδομένων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Λύση σε ηλεκτρονικό εμπόριο  πελάτης – επιχείρηση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εύλικτο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τρόπο δόμησης πληροφοριών  παρουσιάζονται σε πελάτη (πχ. Πληροφορίες καλαθιού/προϊόντος)  διαχωρισμός δεδομένων από σελίδα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εμφάνιση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 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XSL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CD2885-A987-AE80-AAF8-B8513ECEA5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61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1BFB2-A827-AF85-6A58-A506773E1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10815-B4B0-D639-23B8-3924EB9EF5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2DF4923-1F17-76CE-6FE7-94DC73F3599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FF7E51-896B-276C-F683-676247DCCF19}"/>
              </a:ext>
            </a:extLst>
          </p:cNvPr>
          <p:cNvSpPr txBox="1"/>
          <p:nvPr/>
        </p:nvSpPr>
        <p:spPr>
          <a:xfrm>
            <a:off x="366421" y="2101954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Πλήρες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απλούς κανόνες  μορφή: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version=“1.0” encoding=“ISO-8859-1”?&gt;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&lt;message&gt;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&lt;to&gt; John &lt;/to&gt;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&lt;from&gt; Mary &lt;/from&gt;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&lt;date&gt; 18 - 12 -23 &lt;/date&gt;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&lt;subject&gt; meeting &lt;/subject&gt;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&lt;content&gt; Meeting reminder at 11 am! &lt;content&gt;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&lt;/message&gt;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γραμμή 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έκδοση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κωδικοποίηση χαρακτήρων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590290-105D-E4A1-549B-CCC8D73F4DB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78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66DEA-F3D7-333E-4080-F0EF6155A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14ABA-72A1-ED8B-D65D-AEE103BB0C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D1CF28B-9D20-DAF6-D5F2-D7BCE93BF5E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B5D1F8-DDA7-66F3-7273-7A0C46D7C442}"/>
              </a:ext>
            </a:extLst>
          </p:cNvPr>
          <p:cNvSpPr txBox="1"/>
          <p:nvPr/>
        </p:nvSpPr>
        <p:spPr>
          <a:xfrm>
            <a:off x="366421" y="2101954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γραμμή 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μορφή: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version=“number” [encoding=“encoding”] [standalone= “yes| no]?&gt;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Γραμμή όχι υποχρεωτική  συνήθως όμως έγγραφα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την περιέχουν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χαρακτηριστικό  έκδοση  υποχρεωτικό να υπάρχει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, 3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χαρακτηριστικά  όχι υποχρεωτικό  κωδικοποίηση (πχ.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Latin-1/West European)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Standalone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για ανάλυση κώδικα απαιτείται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(document type definition)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DC39B9-5047-DD62-6476-7FB441CD379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79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E7B24-0A9D-FD12-7202-7D87F3327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44B2C-3455-41F8-2CB6-4DABC3BECA5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7062C57-C922-BD9B-3D70-50A44D5AED4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F15A60-A653-5CDF-B850-7286024413DE}"/>
              </a:ext>
            </a:extLst>
          </p:cNvPr>
          <p:cNvSpPr txBox="1"/>
          <p:nvPr/>
        </p:nvSpPr>
        <p:spPr>
          <a:xfrm>
            <a:off x="366421" y="2101954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Απαγορεύεται η παράλειψη ετικέτας τέλους (αντίθετα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ΜΟΝΟ η ετικέτα &lt;?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απαιτεί ετικέτα τέλους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δυνατότητα προσθήκης ετικέτας χωρίς ετικέτα τέλους  τελειώνει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 για &gt;  δεν έχει περιεχόμενο  κενή ετικέτα  πχ. Χρήση σε σήμανση σπουδαιότητας μηνύματος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Κενή ετικέτα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&lt;flag/&gt;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αντικαθιστά ετικέτα &lt;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flag&gt;…&lt;/flag&gt;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απαλλαγή άσκοπης προσθήκης ετικέτας τέλους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4264E9-B75C-2282-CABC-4041C87BC30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02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DB387-CCDA-23BF-8C36-FB9D1C693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FE91D-A322-20A1-C8B8-894B3BC349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915FF72-019B-9CDA-65E9-1093FE72FDA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A4D0A4-651F-59A9-4248-5136B581FB3E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εγκατεστημένα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Server,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δέχονται δεδομένα µέσω του πρωτοκόλλου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απαντούν στέλνοντας στον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προγραμματίσουµε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απαραίτητο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JSDK (Java Servlet Development Kit)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API (Application Programming Interface)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είναι ενσωματωμένο σε αρκετά εργαλεία προγραμματισμού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NetBeans)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API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 πλέον μέρος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JDK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υποστηρίζονται από (μπορούν να τρέξουν σε) σε πολλούς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 servers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Apache, Microsoft IIS,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κλπ.)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65C7EC-2996-75C6-0494-7F6677EB4C3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849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0383B-52CC-189D-D71B-212A29FC3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AB2B7-A72D-4CFF-9BEB-F0E727A6C42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D5C4A6A-7FD0-1131-57A3-F640622E16D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24E2BD-7668-D284-C283-DE5BAE579EBA}"/>
              </a:ext>
            </a:extLst>
          </p:cNvPr>
          <p:cNvSpPr txBox="1"/>
          <p:nvPr/>
        </p:nvSpPr>
        <p:spPr>
          <a:xfrm>
            <a:off x="366421" y="2101954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case sensitive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διαφέρουν πεζά / κεφαλαία γράμματα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έχω τέτοιο θέμα πχ.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ίδιο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&lt;body&gt;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 BODY&gt;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παράδειγμα ετικέτα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&lt;Lesson&gt;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διαφορετική από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lesson&gt;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ετικέτα 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Κενή ετικέτα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&lt;flag/&gt;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αντικαθιστά ετικέτα &lt;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flag&gt;…&lt;/flag&gt;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απαλλαγή άσκοπης προσθήκης ετικέτας τέλους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3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 σωστά τοποθετημένα το ένα μέσα στο άλλο  στοιχεία με τη σωστή σειρά το ένα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OK  &lt;b&gt;&lt;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Text bold and italic &lt;/b&gt;&lt;/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αυστηρή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Text bold and italic 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&gt;&lt;/b&gt;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8C0F29-CBB0-8184-B3E3-F6764E9595B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9700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BB1D7-DE62-694B-B525-C160C643E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1A745-97A9-C9DD-6228-85F32E0DBC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09AEDDC-339F-6D9E-623E-E186EE1BE6F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27D7A4-9E05-6BFC-356F-AE31D9A2D471}"/>
              </a:ext>
            </a:extLst>
          </p:cNvPr>
          <p:cNvSpPr txBox="1"/>
          <p:nvPr/>
        </p:nvSpPr>
        <p:spPr>
          <a:xfrm>
            <a:off x="386518" y="1941180"/>
            <a:ext cx="1124863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4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τα έγγραφα  πρέπει να έχουν αρχικό στοιχείο / ρίζα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Ζεύγος ετικετών  ορίζουν ρίζα  υπόλοιπα στοιχεία εντός αυτών (πχ.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Message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κλπ.)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5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τα στοιχεία μπορούν να έχουν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υποστοιχεία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(παιδιά)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&lt;root&gt;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&lt;child1&gt;..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&lt;subchild1&gt;…&lt;/subchild1&gt;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&lt;/child1&gt;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&lt;child2&gt;..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&lt;subchild2&gt;…&lt;/subchild2&gt;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&lt;/child2&gt;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&lt;/root&gt;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D76B20-BAE1-3C79-B49B-75A85BE61B2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403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3EBE-0A48-A77C-DA0B-46890FA4B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8EC5F-07CA-97FC-6392-0A25A04E2E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 σύνταξης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EAB8701-5496-4E26-55CE-21B09EE71AF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F4A043-0CD7-4EB5-0B3D-83ACC5A6CEA9}"/>
              </a:ext>
            </a:extLst>
          </p:cNvPr>
          <p:cNvSpPr txBox="1"/>
          <p:nvPr/>
        </p:nvSpPr>
        <p:spPr>
          <a:xfrm>
            <a:off x="356373" y="1931132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6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έχουν χαρακτηριστικά  τιμές  πάντα μέσα σε εισαγωγικά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σε ζεύγη ονομάτων – τιμών (όπως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σε εισαγωγικά  αν παραλειφθούν  λάθος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 startAt="7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Σχόλια όμοια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1371600" lvl="2" indent="-457200" algn="just">
              <a:buSzPct val="100000"/>
              <a:buFont typeface="+mj-lt"/>
              <a:buAutoNum type="arabicPeriod" startAt="7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 –-This is a comment -- &gt;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749E7E-753D-7290-60B8-3906292ACED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86831E-9625-A4BF-0E3D-17768DAA3CC8}"/>
              </a:ext>
            </a:extLst>
          </p:cNvPr>
          <p:cNvSpPr txBox="1"/>
          <p:nvPr/>
        </p:nvSpPr>
        <p:spPr>
          <a:xfrm>
            <a:off x="7084088" y="3607359"/>
            <a:ext cx="3084844" cy="2618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E38B6-B862-59BD-B951-57AAAA560C58}"/>
              </a:ext>
            </a:extLst>
          </p:cNvPr>
          <p:cNvSpPr txBox="1"/>
          <p:nvPr/>
        </p:nvSpPr>
        <p:spPr>
          <a:xfrm>
            <a:off x="894302" y="3737987"/>
            <a:ext cx="4753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/>
              <a:t>&lt;</a:t>
            </a:r>
            <a:r>
              <a:rPr lang="en-US" dirty="0"/>
              <a:t>?xml version=“1.0” encoding = “ISO-8859-1”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&lt;price currency = Euro&gt;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&lt;value&gt;20&lt;/value&gt;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&lt;/price&gt;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1B7A79-05C3-E4F5-3E25-95F25C236BD3}"/>
              </a:ext>
            </a:extLst>
          </p:cNvPr>
          <p:cNvSpPr txBox="1"/>
          <p:nvPr/>
        </p:nvSpPr>
        <p:spPr>
          <a:xfrm>
            <a:off x="6372329" y="3716212"/>
            <a:ext cx="4753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dirty="0"/>
              <a:t>&lt;</a:t>
            </a:r>
            <a:r>
              <a:rPr lang="en-US" dirty="0"/>
              <a:t>?xml version=“1.0” encoding = “ISO-8859-1”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&lt;price currency = “Euro”&gt;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&lt;value&gt;20&lt;/value&gt;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&lt;/price&gt;</a:t>
            </a:r>
          </a:p>
        </p:txBody>
      </p:sp>
    </p:spTree>
    <p:extLst>
      <p:ext uri="{BB962C8B-B14F-4D97-AF65-F5344CB8AC3E}">
        <p14:creationId xmlns:p14="http://schemas.microsoft.com/office/powerpoint/2010/main" val="4664158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A537E-FCC7-131B-F738-6A3AD92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EA53-226C-E5F8-4F44-FCA027F629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14187A1-DE8F-EC0B-FA78-F40987540A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A1C2E6-B827-C92F-5CB4-3F4DF1BFB7B2}"/>
              </a:ext>
            </a:extLst>
          </p:cNvPr>
          <p:cNvSpPr txBox="1"/>
          <p:nvPr/>
        </p:nvSpPr>
        <p:spPr>
          <a:xfrm>
            <a:off x="386518" y="1941180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περιγράφουν πληροφορία  μπορεί να περιλαμβάνουν πληροφορία, άλλα στοιχεία ή συνδυασμό των 2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paragraph&gt; Paragraph contains &lt;emphasis&gt; emphasized words &lt;/emphasis&gt;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&lt;/paragraph&gt;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περιλαμβάνουν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-στοιχεία  επέκταση για περισσότερη πληροφορία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&lt;book&gt;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&lt;title&gt; One Hundred Years of Solitude&lt;/title&gt;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&lt;author&gt; Gabriel García Márquez &lt;/author&gt;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&lt;chapter&gt; Chapter 1&lt;/chapter&gt;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&lt;chapter&gt; Chapter 2&lt;/chapter&gt;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&lt;book&gt;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1598F7-AFC3-C146-F0DE-C5C6F6DB699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7524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74A9-8017-8BDE-327B-F10D8D95E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3766-EBFA-1A3E-9698-DE73727BFA9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44F40D3-7D42-D3A8-5F8A-716EC8D770D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3381EC-314C-E04B-F0CB-1F3E4E138FD9}"/>
              </a:ext>
            </a:extLst>
          </p:cNvPr>
          <p:cNvSpPr txBox="1"/>
          <p:nvPr/>
        </p:nvSpPr>
        <p:spPr>
          <a:xfrm>
            <a:off x="386518" y="1941180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συμβολίζονται με ετικέτες  ονόματα ετικετών με βάση κανόνες: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Περιλαμβάνουν γράμματα, αριθμούς, άλλους χαρακτήρες (πχ. _) 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_Budget&gt;, &lt;Italic&gt; &lt;Chapter1&gt;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σωστά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πρέπει να ξεκινούν με αριθμό, σημείο στίξης, ή με τα γράμματα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25euro&gt;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λάθος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πρέπει να περιέχουν κενά  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 title&gt;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λάθος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εσωτερικό ονομάτων  αποφυγή τελείας και μείον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739310-1411-C275-6418-86B36267652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36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1C7CD-4669-C8E3-D5C2-869BA7054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CB64-11AA-D3B9-A2BF-22773F06D6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92C7170-F0FC-661E-8B20-F2E9933D357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9D1870-3ED7-96AF-E1C7-17543039C0B6}"/>
              </a:ext>
            </a:extLst>
          </p:cNvPr>
          <p:cNvSpPr txBox="1"/>
          <p:nvPr/>
        </p:nvSpPr>
        <p:spPr>
          <a:xfrm>
            <a:off x="386518" y="1941180"/>
            <a:ext cx="11248635" cy="57554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Ετικέτες μπορεί να περιλαμβάνουν χαρακτηριστικά  επιπρόσθετη πληροφορία εντός ετικέτας  μπαίνει σαν επιπρόσθετο μέρος της ετικέτας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&lt;message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to=vrekkas@physics.auth.gr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from=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4"/>
              </a:rPr>
              <a:t>someone@gmail.com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subject=“XML”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&lt;text&gt; XML is good! &lt;/text&gt;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&lt;/message&gt;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Όπως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όνομα χαρακτηριστικού  μετά σύμβολο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“=“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τιμή χαρακτηριστικού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χωρίζονται με κενά  ΌΧΙ κόμμα (όπως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 ΛΑΘΟΣ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ανάμεσα σε διπλά/μονά εισαγωγικά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&lt;meeting day=“Monday”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‘Monday’&lt;/meeting&gt;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D0276B-AD23-DDA6-ADAF-50933D3B586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604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4F8D1-BADC-D570-4FE0-A9C8FE439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7F82-BEA0-D1C2-9E6F-D48FFD6E5D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EF3B107-6CE2-6F26-9085-CC2379D44AE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C4B29C-0420-0A5C-0EAC-6DF723E058B7}"/>
              </a:ext>
            </a:extLst>
          </p:cNvPr>
          <p:cNvSpPr txBox="1"/>
          <p:nvPr/>
        </p:nvSpPr>
        <p:spPr>
          <a:xfrm>
            <a:off x="386518" y="1941180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Επιλογή χρήσης στοιχείων ή χαρακτηριστικών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Πληροφορία θα παρουσιαστεί σαν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-στοιχείο ή σαν χαρακτηριστικό υπάρχοντος στοιχείου?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&lt;slide&gt;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&lt;title&gt; This is a slide &lt;/title&gt;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&lt;/slide&gt;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&lt;slide title=“This is a slide” &lt;/slide&gt;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Επιλογή  βασίζεται σε τύπο ή χαρακτηριστικά δεδομένων που θα απεικονιστούν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E2989A-E210-6E32-2AC2-16E251D321F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28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4645-D72D-0C34-6950-4C11F8F18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DE03-3477-6A61-D3E3-E3A310C4EC4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91803FC-4BDE-B81F-1FED-A1A597C9FF4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C5A4E0-D87B-259A-965E-78BC540FFD15}"/>
              </a:ext>
            </a:extLst>
          </p:cNvPr>
          <p:cNvSpPr txBox="1"/>
          <p:nvPr/>
        </p:nvSpPr>
        <p:spPr>
          <a:xfrm>
            <a:off x="386518" y="1941180"/>
            <a:ext cx="1124863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περιέχουν υποδομές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Καλύτερο να παρουσιάζονται με στοιχεία  παράδειγμα τίτλος με έντονο κείμενο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Best 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Choice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καλύτερα με στοιχείο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 παίρνουν 1 μόνο τιμή αλφαριθμητικού τύπου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περιέχουν πολλαπλές γραμμές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Καλύτερο να παρουσιάζονται με στοιχεία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Χαρακτηριστικά  εντός ετικετών των στοιχείων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 χαρακτηριστικά  περιορισμένου μήκους τιμές  πιο εύκολα αναγνώσιμα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B31B43-CCF2-4EEE-DBAE-F988C40D7AB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526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3CB35-9FE7-7B0C-39AC-D4B391EE1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B125-963E-0F27-89A4-64468E12F19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D208826-FE09-A6E8-00E7-B15A1EEAD4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924B45-2CE5-F8CE-9490-AEB0F96852B5}"/>
              </a:ext>
            </a:extLst>
          </p:cNvPr>
          <p:cNvSpPr txBox="1"/>
          <p:nvPr/>
        </p:nvSpPr>
        <p:spPr>
          <a:xfrm>
            <a:off x="386518" y="1941180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αλλάζουν συχνά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Καλύτερο να παρουσιάζονται με στοιχεία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Ιδιαίτερα αν αλλάζουν / τροποποιούνται από τελικό χρήστη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Αναζήτηση &amp; τροποποίηση χαρακτηριστικών πολύ πιο δύσκολη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Δεδομένα μικρό, απλό κείμενο που δεν τροποποιείται συχνά  χαρακτηριστικά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δεδομένων συγκεκριμένες &amp; περιορίζονται σε μικρό αριθμό επιλογών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Καλύτερο να παρουσιάζονται με χαρακτηριστικό  μέσω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προσδιορισμού λίστας δυνατών τιμών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μπορεί να υπάρχουν τιμές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δεν περιγράφονται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προσθήκη τιμής  αλλαγή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21D11D-2F37-E540-5C30-AD8E48992B9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3720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C10C7-997E-D25A-3DFF-DD1CF63B7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D61B1-29C1-133A-E253-2469EC9EDC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&amp; χαρακτηριστικά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01930DD-C018-BE4A-164A-1C708AA2B8D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C1F5BE-DF97-87B2-818E-30F051D9CDBA}"/>
              </a:ext>
            </a:extLst>
          </p:cNvPr>
          <p:cNvSpPr txBox="1"/>
          <p:nvPr/>
        </p:nvSpPr>
        <p:spPr>
          <a:xfrm>
            <a:off x="386518" y="1941180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 δεδομένων στον τελικό χρήστη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Καλύτερο να παρουσιάζονται με στοιχεία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Πληροφορία συμβάλλει σε επεξεργασία εγγράφου αλλά δεν θα εμφανιστεί πουθενά  καλύτερα με χαρακτηριστικά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δεδομένα παραγγελίας στοιχείο, κωδικός κατασκευαστή  χαρακτηριστικό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Εισαγωγή πληροφορίας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αυτόματη εισαγωγή  μέσω εφαρμογής  χαρακτηριστικό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εισαγωγή από κάποιον πχ. Υπάλληλος στοιχείο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v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C49237-BF40-0201-26EE-F97BF112848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826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AE9C4-96BC-BADD-3146-879930989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2B481-2405-79A9-344D-DAFD4D6E5FF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Server Pages (JSP)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8816749-915B-8E14-0F45-8AD19212191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3A86D6-8851-FED1-BC13-3D6DC6FB3DBF}"/>
              </a:ext>
            </a:extLst>
          </p:cNvPr>
          <p:cNvSpPr txBox="1"/>
          <p:nvPr/>
        </p:nvSpPr>
        <p:spPr>
          <a:xfrm>
            <a:off x="366422" y="2101954"/>
            <a:ext cx="10168128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Μεγάλο μέρος μίας δυναμικής σελίδας είναι στατικό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λόγος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να δημιουργεί το στατικό μέρος σελίδας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println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Μία JSP σελίδα περιέχει κανονικό HTML κώδικα για τα στατικά μέρη, και ενσωματωμένο κώδικα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για τα δυναμικά μέρη (όπως και στο PHP)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Στην πραγματικότητα, την πρώτη φορά που θα ζητηθεί μία JSP σελίδα, αυτή μεταγλωττίζεται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επόμενα αιτήματα λειτουργεί σαν κανονικό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F9DD7E-675F-42B9-D606-2510C44CCF3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6761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BF3C7-C462-FA61-F694-3B554C520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DD3D0-8FC0-FFCE-8AAA-A875BFE1FB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Αναφορές οντοτήτων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Entity References)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566397B-B747-78B0-1CD7-F42F227F4D8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F3FD3B-2627-F8B5-C7E7-832E0A3154B4}"/>
              </a:ext>
            </a:extLst>
          </p:cNvPr>
          <p:cNvSpPr txBox="1"/>
          <p:nvPr/>
        </p:nvSpPr>
        <p:spPr>
          <a:xfrm>
            <a:off x="386518" y="1949889"/>
            <a:ext cx="11248635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Κάποιοι χαρακτήρες δεσμευμένοι  δεν μπορούν να τοποθετηθούν στο περιεχόμενο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εισαγωγή στα δεδομένα με αναφορές στις οντότητες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Αναφορές οντοτήτων  υποκαθιστούν οντότητες που θα είχαν μεταφραστεί σαν χαρακτήρες σήμανσης &amp; μορφοποίησης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Εισαγωγή αναφοράς σε οντότητα  εισαγωγή της ίδιας της οντότητας  δηλαδή του ειδικού αυτού χαρακτήρα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FD6C9D-CAAE-EFF0-5093-AF2117DFCD4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0025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1A85A-D716-D515-E248-B26D27832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E299-82BB-636B-8407-D704F664EB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Αναφορές οντοτήτων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Entity References)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3D26-F35F-6E16-C703-D2549F5EB0D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33212A-4F2A-C259-9169-27B9D87F8F78}"/>
              </a:ext>
            </a:extLst>
          </p:cNvPr>
          <p:cNvSpPr txBox="1"/>
          <p:nvPr/>
        </p:nvSpPr>
        <p:spPr>
          <a:xfrm>
            <a:off x="386518" y="1949889"/>
            <a:ext cx="1124863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Προκαθορισμένες 5 αναφορές οντοτήτων  αφορούν βασικούς χαρακτήρες μορφοποίησης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προσδιορισμού νέων αναφορών σε οντότητες  μέσω του που συνοδεύει πάντα ένα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Αναφορά σε οντότητες  πάντα ξεκινούν με &amp; και τελειώνουν με ;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033ACB-C621-0AF0-AAE1-DAD7F9952B3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560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45D8A-12A3-3441-2900-2D25080DD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C4ACF-488C-08F9-864E-FBD765D182B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Αναφορές οντοτήτων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Entity References)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F9C298C-3551-8DA0-60F6-79E3FD61D63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FFA4E8-B8AF-13CF-E81E-BD8B1E7F8E51}"/>
              </a:ext>
            </a:extLst>
          </p:cNvPr>
          <p:cNvSpPr txBox="1"/>
          <p:nvPr/>
        </p:nvSpPr>
        <p:spPr>
          <a:xfrm>
            <a:off x="1304657" y="5434784"/>
            <a:ext cx="11248635" cy="4462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Ειδικοί χαρακτήρες και αντίστοιχες αναφορές / οντότητες	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6EAD7C-019A-EFB8-84B2-4925C16D636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FC9C08-435E-E4E7-FF2C-C2B22A662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994626"/>
              </p:ext>
            </p:extLst>
          </p:nvPr>
        </p:nvGraphicFramePr>
        <p:xfrm>
          <a:off x="1585686" y="2138589"/>
          <a:ext cx="81280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9655807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55430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Χαρακτήρας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Αναφορά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421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&amp;amp;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970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</a:t>
                      </a:r>
                      <a:r>
                        <a:rPr lang="en-US" sz="2800" dirty="0" err="1"/>
                        <a:t>lt</a:t>
                      </a:r>
                      <a:r>
                        <a:rPr lang="en-US" sz="2800" dirty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12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</a:t>
                      </a:r>
                      <a:r>
                        <a:rPr lang="en-US" sz="2800" dirty="0" err="1"/>
                        <a:t>gt</a:t>
                      </a:r>
                      <a:r>
                        <a:rPr lang="en-US" sz="2800" dirty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435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</a:t>
                      </a:r>
                      <a:r>
                        <a:rPr lang="en-US" sz="2800" dirty="0" err="1"/>
                        <a:t>quot</a:t>
                      </a:r>
                      <a:r>
                        <a:rPr lang="en-US" sz="2800" dirty="0"/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533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800" dirty="0"/>
                        <a:t>‘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&amp;apos;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93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1421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42FAB-7511-1218-CC0B-2E68B9FF6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A390B-62EB-EF6C-F87D-5B220D71A50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Αναφορές οντοτήτων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Entity References)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3961FE0-12F0-33E9-3F99-E62A7B89D6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2DDDE6-9DED-B188-0651-2E360D5FD0C5}"/>
              </a:ext>
            </a:extLst>
          </p:cNvPr>
          <p:cNvSpPr txBox="1"/>
          <p:nvPr/>
        </p:nvSpPr>
        <p:spPr>
          <a:xfrm>
            <a:off x="386518" y="1949889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Προκαθορισμένες 5 αναφορές οντοτήτων  αφορούν βασικούς χαρακτήρες μορφοποίησης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προσδιορισμού νέων αναφορών σε οντότητες  μέσω του που συνοδεύει ένα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Αναφορά σε οντότητες  πάντα ξεκινούν με &amp; και τελειώνουν με ;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θέλω να γράψω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Market Size &lt;predicted 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Market size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predicted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FD5C52-61EA-21CE-1D40-6316A22F577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3128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168FE-3835-36B8-A130-E861F60A7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F9054-2F66-54E5-2536-018E7D5CB0A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Εγκυρότητα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604709A-A210-124B-1AAB-0D23B116295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1C742D-3B3B-D33D-54E8-1C70639ED3AF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Συντακτικά σωστό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καλά σχηματισμένο  δεν περιλαμβάνει αγκύλες που δεν είναι μέρος των ετικετών  αν χρειαστεί να μπουν στο περιεχόμενο του εγγράφου  αναφορές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;.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έχουν τελική ετικέτα  μονές κλείνουν μόνες τους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σωστά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εμφωλευμένες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&lt;slide&gt;&lt;image&gt;…&lt;/slide&gt;&lt;/image&gt;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Καλά σχηματισμένο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απαραίτητα έγκυρο  πέρα από συντακτικά σωστό  να βασίζεται και να ακολουθεί κανόνες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132F64-8959-124F-5CF1-12B8DD98196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700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15C4E-4869-25C4-E042-6CB883878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4A3F9-DFEB-7989-EE84-7C2F9FC2D2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8E18B95-507C-FB90-2624-5C30BCCC161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0CB04A-3C1E-23D3-B2BA-7AC316EB9EF5}"/>
              </a:ext>
            </a:extLst>
          </p:cNvPr>
          <p:cNvSpPr txBox="1"/>
          <p:nvPr/>
        </p:nvSpPr>
        <p:spPr>
          <a:xfrm>
            <a:off x="386518" y="1949889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προσδιορίζει δομή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λίστα στοιχείων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(α) Παρέχει γραμματικούς κανόνες εγγράφου – στοιχείων (β) προσδιορίζει χαρακτηριστικά στοιχείων (γ) καθορίζει ετικέτες που θα συμπεριληφθούν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πολύ καλά σχηματισμένο  όχι απαραίτητο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να προκύψει αυτόματα  δομή και περιεχόμενο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πιθανοί περιορισμοί σε δυνατότητες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ένα έγγραφο δεν συνοδεύεται από κάποιο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είναι έγκυρο θα πρέπει να ακολουθεί 4 κανόνες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A7505C-9758-746E-0CD8-DAFCE8D1B59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658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467BD-B601-AF3C-AB7E-78362A1B3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912F1-5633-67EC-055B-23102BD861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A65A9D-E0B6-ACDF-CDA3-07EA9B33ACB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F9EB85-E9B6-E4C8-EFF6-2BE70429E269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έχουν προσδιοριστεί τιμές για όλα τα χαρακτηριστικά  δεν είναι δυνατή η ύπαρξη προκαθορισμένων τιμών για τα χαρακτηριστικά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μπορούν να συμπεριληφθούν αναφορές σε οντότητες πέρα από τις 5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&amp;amp; ,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,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 , &amp;apos; 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quot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προκαθορισμένες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μπορεί να υπάρχουν χαρακτηριστικά που οι τιμές χρειάζονται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κανονικοποίηση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πρέπει να υπάρχει κενό ανάμεσα σε ετικέτα αρχής στοιχείου και ετικέτα αρχής ενός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υποστοιχείου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 Παράδειγμα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&lt;chapter&gt; &lt;title&gt; … &lt;/title&gt;&lt;/chapter&gt;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μπερδεύει επεξεργαστή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ξέρει αν το κενό είναι μέρος τιμής στοιχείου ή πρέπει να αγνοηθεί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2868CB-0662-8E8A-2EA3-6C8E9A71208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152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0BA37-49D7-98E3-0BF9-DD9EF2439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A11E3-E4BF-6178-E7AB-8DAC6F84E1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9EBE4D-BA1D-DBAD-05E2-98287D605BF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41133-27C4-AB69-FA07-A576C2D2043F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υπάρχει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υπάρχουν οι παραπάνω περιορισμοί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περιγράφει μοντέλο για δομή και περιεχόμενο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Περιγράφει σχέσεις ανάμεσα στοιχεία εγγράφου  προσδιορίζει ποια απαραίτητα και ποια μπορεί να παραλειφθούν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έχει μόνο 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DTD, 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δημιουργία διαφορετικού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εφαρμογή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προσδιορίζεται για κάθε εφαρμογή  βασίζεται ο έλεγχος εγκυρότητας  έλεγχος δομής και περιεχομένου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ξεκινούν με &lt;!  μετά δεσμευμένη λέξη  είδος οντότητας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E27AD1-84FE-78B9-3637-6BE3A12D56F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939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A5AFF-D988-B5CF-B934-165C16EA1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AB4AB-9B75-EB39-62DD-F93898F945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09D39E3-5847-2E37-86AA-99FEE34404F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AEECBB-311C-DB25-50D7-726517BADF77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υπάρχει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υπάρχουν οι παραπάνω περιορισμοί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περιγράφει μοντέλο για δομή και περιεχόμενο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Περιγράφει σχέσεις ανάμεσα στοιχεία εγγράφου  προσδιορίζει ποια απαραίτητα και ποια μπορεί να παραλειφθούν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έχει μόνο 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DTD, 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δημιουργία διαφορετικού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κάθε εφαρμογή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προσδιορίζεται για κάθε εφαρμογή  βασίζεται ο έλεγχος εγκυρότητας  έλεγχος δομής και περιεχομένου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024FEE-4182-E07D-F8F6-3A1CB120F16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700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156DC-5CB7-4C4B-C17B-4E39C6BFE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8F761-BFF5-9F72-BE8D-55CF796A1E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4997353-F230-8E1F-AE9B-0E17179CF3D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C4DB9E-A99F-A928-DC99-90FD8F296604}"/>
              </a:ext>
            </a:extLst>
          </p:cNvPr>
          <p:cNvSpPr txBox="1"/>
          <p:nvPr/>
        </p:nvSpPr>
        <p:spPr>
          <a:xfrm>
            <a:off x="386518" y="1949889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product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name,category?,color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 Description&gt;?, product-number?, price?)&gt;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name(#PCDATA)*&gt;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description (#PCDATA)*&gt;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 ELEMENT product-number (#PCDATA)*&gt;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price (#PCDATA)*&gt;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&lt;ATTLIST product price valid-from #required&gt;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Ετικέτες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ξεκινούν με &lt;!  μετά δεσμευμένη λέξη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(ELEMENT, ENTITY, ATTLIST,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κ.α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 είδος οντότητας  ορισμός στοιχείου, αναφορά σε οντότητα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χαρακηριστικό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CDBCCA-7ED7-7A00-56AC-3FE991C6DD7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17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D795E-8F9F-C7A4-8C5A-EF8F0C5AA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FE730-6288-6CC1-B310-789B41AF79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B6605B7-7BC6-E6D9-E209-0E45D67E5E9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C53732-1392-12FD-269C-BB22E9A20524}"/>
              </a:ext>
            </a:extLst>
          </p:cNvPr>
          <p:cNvSpPr txBox="1"/>
          <p:nvPr/>
        </p:nvSpPr>
        <p:spPr>
          <a:xfrm>
            <a:off x="366422" y="2101954"/>
            <a:ext cx="10168128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γραμμένα σε γλώσσα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κατά συνέπεια είναι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platform independent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Εκμεταλλεύονται πλήρως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 API, RMI, CORBA, Database Connectivity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Αποδοτικότητα &amp; Αντοχή : Μένουν στην μνήμη μεταξύ διαδοχικών καλεσμάτων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Κομψότητα (Ε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legance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Object-Oriented, Clean Code, Modular, Simple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Λειτουργούν µε το πρωτόκολλο ΗΤΤ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FC5BDE-900F-5681-93B5-668FE429835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716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A3216-BCC3-3232-AC5B-D61CD4658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6C4E4-0AD7-1423-0D17-47519DEC71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90189A-5E26-DAA5-812F-CB7CC6FD9C9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C51D0F-BAE9-C847-EB1D-B0601CC4E9DE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Αναφορά και κλήση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Διασύνδεση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– 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προσθήκη δήλωσης μετά τη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πριν το αρχικό στοιχείο του αρχείου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&lt;!DOCTYPE root-element SYSTEM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URI_of_DTD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”&gt;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&lt;&lt;!DOCTYPE root-element PUBLIC “name”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URI_of_DTD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”&gt; 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DOCTYPE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DTD, root-element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αρχικού στοιχείου / ρίζας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SYSTEM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δίνει διεύθυνση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ορισμένο για συγκεκριμένο αρχείο,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PUBLIC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έχει δημοσιευτεί  μπορεί αν χρησιμοποιηθεί από πολλά έγγραφα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74C4BB-8FCC-7FAD-705B-142A30F620B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1194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DDB4A-00AF-8BB5-2D05-DB550EFD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28D5-4EDB-3598-2A65-6E239638A19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3DED1F1-9A3C-CF2A-9F60-6D6C91FE4A7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7ADD1F-1053-8E9D-FB92-FB3C0C132C72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στοιχείων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χρήση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rule&gt;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στοιχείου με όνομα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κανόνας που αφορά είτε τιμή στοιχείου είτε σχέσεις με άλλα στοιχεία του εγγράφου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Τιμή στοιχείου  οποιοσδήποτε τύπος συνόλου χαρακτήρων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PCDATA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χαρακτήρες που έχουν αναλυθεί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parsed character data)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αλφαριθμητικά  χρήση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PCDATA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δηλώνει ειδική λέξη και όχι όνομα στοιχείου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035B25-417A-2D4A-8D02-65714FA1B9B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490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9A8FC-2F9B-A15E-216A-0688D3897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8798-0CF3-0D10-AE63-891FFB8E19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B940A02-C3DD-2A4B-195F-CB249A64B7A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895FBE-C4DA-C54F-4082-55C4AA36AC86}"/>
              </a:ext>
            </a:extLst>
          </p:cNvPr>
          <p:cNvSpPr txBox="1"/>
          <p:nvPr/>
        </p:nvSpPr>
        <p:spPr>
          <a:xfrm>
            <a:off x="386518" y="1949889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#PCDATA)&gt;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με όνομα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πάρει οποιαδήποτε τιμή αρκεί να μην πρόκειται για κάποιο άλλο στοιχείο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παρουσιαστεί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ως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&gt;one sentence&lt;/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όμως 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other_element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&gt;value&lt;/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other_element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B66B8-3AED-A797-36EC-CE08F4EF55B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9535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E854F-96E6-5C6F-7B22-99F51BC5F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A53D2-911E-77FF-72FA-93E03472EE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D174078-F3B3-00F7-DD35-2AEF5296652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15E396-6FFF-425E-B9BF-ACBD8EF92EF5}"/>
              </a:ext>
            </a:extLst>
          </p:cNvPr>
          <p:cNvSpPr txBox="1"/>
          <p:nvPr/>
        </p:nvSpPr>
        <p:spPr>
          <a:xfrm>
            <a:off x="386518" y="1949889"/>
            <a:ext cx="1124863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οριστεί στοιχείο που περιλαμβάνει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-στοιχείο  εκ νέου χρήση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ακολουθούμενη από όνομα στοιχείο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 όμως 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#PCDATA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όνομα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-στοιχείου σε παρένθεση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product(price)&gt;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price(#PCDATA)&gt;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Ορίζεται στοιχείο με όνομα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product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-στοιχείο με όνομα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price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 δεύτερη δήλωση  ορίζεται 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price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περιέχει τιμή τύπου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PCDATA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57573E-0511-DE36-B4F0-B802C96764E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948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50DF3-BC2D-DBFB-C748-BF4A99FDD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7A4DA-CE9B-C16C-7B7B-F5D70BF6B36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7A6DEF-10D9-169A-766A-8CB881C2EDB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59642E-4214-E01D-190A-9888B55BD78F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Ίδιο στοιχείο  πολλά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υποστοιχεία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στη δήλωση στοιχείου χωρισμένα με ?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product(name, price)&gt;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name(#PCDATA)&gt;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price(#PCDATA)&gt;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ορισμού στοιχείου με 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υποστοιχείων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ορισμό  με χρήση |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book(title | author)&gt;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title(#PCDATA)&gt;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author(#PCDATA)&gt;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περιλαμβάνει είτε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title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είτε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author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και τα 2 μαζί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1B5E7B-CC81-52D6-A28A-F76A1688133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465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BEC7F-4B61-5ADD-CFC3-2F54FB39C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69CD-8F72-8C89-CC6B-6F0CF44B7F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D781466-4134-6081-C888-A5BEB145C57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10B0AA-951E-958E-0F91-914E6BE542CA}"/>
              </a:ext>
            </a:extLst>
          </p:cNvPr>
          <p:cNvSpPr txBox="1"/>
          <p:nvPr/>
        </p:nvSpPr>
        <p:spPr>
          <a:xfrm>
            <a:off x="386518" y="1949889"/>
            <a:ext cx="1124863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Ομαδοποίηση &amp; επαναλήψεις στοιχείων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προσθήκη παρενθέσεων που περικλείουν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-στοιχεία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product((name, code) | price)&gt;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name(#PCDATA)&gt;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code(#PCDATA)&gt;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CFC708-537B-6CC2-94E2-53CCC64E07F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1B70C8D-F322-9172-AAC7-785397AC9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39345"/>
              </p:ext>
            </p:extLst>
          </p:nvPr>
        </p:nvGraphicFramePr>
        <p:xfrm>
          <a:off x="1411513" y="4826000"/>
          <a:ext cx="875574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7872">
                  <a:extLst>
                    <a:ext uri="{9D8B030D-6E8A-4147-A177-3AD203B41FA5}">
                      <a16:colId xmlns:a16="http://schemas.microsoft.com/office/drawing/2014/main" val="1323952053"/>
                    </a:ext>
                  </a:extLst>
                </a:gridCol>
                <a:gridCol w="4377872">
                  <a:extLst>
                    <a:ext uri="{9D8B030D-6E8A-4147-A177-3AD203B41FA5}">
                      <a16:colId xmlns:a16="http://schemas.microsoft.com/office/drawing/2014/main" val="2771316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Σύμβολο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Σημασία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541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Προαιρετικό (κανένα ή ένα)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026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Κανένα ή περισσότερα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379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/>
                        <a:t>Ένα ή περισσότερα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027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30969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9FE30-77B8-D581-EDD5-3548A89C1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DB06-D2D3-7674-E88B-645941921E3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FE957B9-69AD-2693-3EE7-1D82F9F8E53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C97388-0C3F-16FD-D862-3D1B75626BB9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Παραπάνω σύμβολα  επηρεάζουν ορισμό  πχ. Ορισμός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slide, title, item, list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slideshow(slide+)&gt;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slide(title, item*)&gt;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title(#PCDATA)&gt;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item(#PCDATA | item*)&gt;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γραμμή  διαφάνεια προβολής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slideshow)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αποτελείται από 1 ή περισσότερα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slides  slide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αποτελείται από τίτλο και κανένα ή περισσότερα στοιχεία τύπου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item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γραμμή  τίτλος περιλαμβάνει δεδομένα τύπου κειμένου  4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γραμμή έχει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(|)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εμφανίζονται καμία ή περισσότερες φορές λόγω *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item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μία η περισσότερες τιμές τύπου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PCDATA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κανένα ή περισσότερα στοιχεία τύπου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item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AA0FDF-11E0-7068-9ED1-96C26F67E5E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148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54444-6DA4-7615-BE6F-509E83E4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18A4D-84E9-BDF5-4060-826A505166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DFD6CAF-B54A-0999-4A47-61A211738AD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D23699-8BF0-7B8B-CC5B-065A400E5E3C}"/>
              </a:ext>
            </a:extLst>
          </p:cNvPr>
          <p:cNvSpPr txBox="1"/>
          <p:nvPr/>
        </p:nvSpPr>
        <p:spPr>
          <a:xfrm>
            <a:off x="386518" y="1949889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3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Ειδικές τιμές στοιχείων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Αντί στοιχείο να καθορίζεται σε παρένθεση  τιμή ή λίστα με στοιχεία  ειδικές τιμές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ANY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δηλώνει ότι στοιχείο περιέχει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PCDATA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κάθε άλλο ορισμένο στοιχείο  εφαρμόζεται συνήθως για αρχικό στοιχείο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 για οποιοδήποτε στοιχείο περιλαμβάνει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-στοιχεία που μπορούν να εμφανιστούν με οποιαδήποτε σειρά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EMPTY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στοιχείο δεν έχει περιεχόμενα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2D1E1B-72CD-D7FF-6635-4318F49C948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453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30B62-A85F-8EDD-0A9E-A66C169CF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D6210-175D-400E-AAD3-B1B7D78DE7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C7E248-714D-AA99-B34B-B2F7372EC21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AB242B-02E4-F23F-3498-3A3825E6354C}"/>
              </a:ext>
            </a:extLst>
          </p:cNvPr>
          <p:cNvSpPr txBox="1"/>
          <p:nvPr/>
        </p:nvSpPr>
        <p:spPr>
          <a:xfrm>
            <a:off x="386518" y="1949889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4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χαρακτηριστικών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Δήλωση χαρακτηριστικών στοιχείου  ετικέτα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ATTLIST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ακολουθείται από όνομα στοιχείου που αναφέρεται  ακολουθία δηλώσεων χαρακτηριστικών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 book (chapters+)&gt;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&lt;!ATTLIST book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Title CDATA #REQUIRED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 CDATA #IMPLIED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Autor CDATA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uknown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chapters (title)&gt;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&lt;!ELEMENT title (#PCDATA)&gt;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AA1341-4BF9-8982-D26B-928404F42FF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7376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CA0C8-9CE5-8B00-5380-28696A5A9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14D28-0AD9-E7B6-EDE4-5840A1B999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953A659-A87D-1500-1B0C-A057BDC5B64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00EC66-C15C-87B1-187E-62C1A26BA017}"/>
              </a:ext>
            </a:extLst>
          </p:cNvPr>
          <p:cNvSpPr txBox="1"/>
          <p:nvPr/>
        </p:nvSpPr>
        <p:spPr>
          <a:xfrm>
            <a:off x="386518" y="1949889"/>
            <a:ext cx="1124863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χαρακτηριστικό  ορίζεται από σειρά 3 δηλώσεων  χωρίζονται με κενά: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δήλωση  όνομα χαρακτηριστικού\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δήλωση  τύπο τιμής</a:t>
            </a:r>
          </a:p>
          <a:p>
            <a:pPr marL="1371600" lvl="2" indent="-457200" algn="just">
              <a:buSzPct val="100000"/>
              <a:buFont typeface="+mj-lt"/>
              <a:buAutoNum type="alphaLcParenR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l-GR" sz="2300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δήλωση  προκαθορισμένη τιμή  δεν υπάρχει  παρακάτω λέξεις-κλειδιά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187508-D4DB-B69A-4E83-1F9CC48432F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91B279-227F-5508-C918-FAD03B441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330974"/>
              </p:ext>
            </p:extLst>
          </p:nvPr>
        </p:nvGraphicFramePr>
        <p:xfrm>
          <a:off x="812800" y="3962400"/>
          <a:ext cx="9948382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3114">
                  <a:extLst>
                    <a:ext uri="{9D8B030D-6E8A-4147-A177-3AD203B41FA5}">
                      <a16:colId xmlns:a16="http://schemas.microsoft.com/office/drawing/2014/main" val="3585048180"/>
                    </a:ext>
                  </a:extLst>
                </a:gridCol>
                <a:gridCol w="5895268">
                  <a:extLst>
                    <a:ext uri="{9D8B030D-6E8A-4147-A177-3AD203B41FA5}">
                      <a16:colId xmlns:a16="http://schemas.microsoft.com/office/drawing/2014/main" val="3504853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Δήλωση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Περιγραφή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312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“</a:t>
                      </a:r>
                      <a:r>
                        <a:rPr lang="en-US" sz="2000" dirty="0" err="1"/>
                        <a:t>defaultValue</a:t>
                      </a:r>
                      <a:r>
                        <a:rPr lang="en-US" sz="2000" dirty="0"/>
                        <a:t>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Προκαθορισμένη τιμή χαρακτηριστικού αν δεν οριστεί τιμή στο έγγραφο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592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#REQUIRED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Τιμή ΠΡΕΠΕΙ να καθοριστεί στο έγγραφο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164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#</a:t>
                      </a:r>
                      <a:r>
                        <a:rPr lang="en-US" sz="2000" dirty="0"/>
                        <a:t>IMPLIED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Τιμή δεν είναι απαραίτητο να καθοριστεί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αν δεν γίνει  εφαρμογή έχει προκαθορισμένη τιμή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13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#</a:t>
                      </a:r>
                      <a:r>
                        <a:rPr lang="en-US" sz="2000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/>
                        <a:t>Τιμή που δίνεται στο χαρακτηριστικό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αν έγγραφο ορίζει τιμή  πρέπει να συμπίπτουν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837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14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AC85-859A-9D67-DD3A-5D5B04940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E3C4-2AC0-CAD4-ACFD-6612EA8E84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vs. Servlets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C1AAC4-0279-2F39-3D77-4A9045F8FC3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5A82-16F1-6DBF-D64B-549A9F017F8C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PHP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εναλλακτικές για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server-side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προγραμματισμό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«φορτώνονται» µία φορά και όχι κάθε φορά που καλούνται, αντίθετα µε τα PHP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τεχνολογία που βασίζεται σε μια πλήρη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αντικειμενοστρεφή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γλώσσα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), η PHP είναι γλώσσα σεναρίου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μοιάζει περισσότερο µε την τεχνολογία JSP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ενσωματωμένος σε HTML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στατικό HTML διακρίνεται από το HTML που παράγει δυναμικά η PHP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κλάσεις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παράγουν HTML κώδικα (στατικό &amp;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δυναµικό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BA42A5-2953-D406-393C-F5BC27F8197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994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CE798-C77D-5E0F-962C-0A0F9D60E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C7301-52F4-BB7E-FA08-BC6F75828BB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9AFBA29-1A77-5737-2C94-C6F9538082C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A987B-8EA2-855B-9FA4-E19EC9D2F797}"/>
              </a:ext>
            </a:extLst>
          </p:cNvPr>
          <p:cNvSpPr txBox="1"/>
          <p:nvPr/>
        </p:nvSpPr>
        <p:spPr>
          <a:xfrm>
            <a:off x="386518" y="1949889"/>
            <a:ext cx="11248635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lphaL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4A8A8A-34FC-37B1-5ACC-AF6532D0B35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AC0C07-1A3C-C1EF-A307-21ED73866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881813"/>
              </p:ext>
            </p:extLst>
          </p:nvPr>
        </p:nvGraphicFramePr>
        <p:xfrm>
          <a:off x="908304" y="2149480"/>
          <a:ext cx="1012566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2029">
                  <a:extLst>
                    <a:ext uri="{9D8B030D-6E8A-4147-A177-3AD203B41FA5}">
                      <a16:colId xmlns:a16="http://schemas.microsoft.com/office/drawing/2014/main" val="3789188404"/>
                    </a:ext>
                  </a:extLst>
                </a:gridCol>
                <a:gridCol w="7683639">
                  <a:extLst>
                    <a:ext uri="{9D8B030D-6E8A-4147-A177-3AD203B41FA5}">
                      <a16:colId xmlns:a16="http://schemas.microsoft.com/office/drawing/2014/main" val="26236442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000" dirty="0"/>
                        <a:t>Τύπος χαρακτηριστικού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Καθορίζει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359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000" dirty="0"/>
                        <a:t>(</a:t>
                      </a:r>
                      <a:r>
                        <a:rPr lang="en-US" sz="2000" dirty="0"/>
                        <a:t>value1 | value 2|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Λίστα τιμών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χωρίζονται με |  παίρνει μια από αυτές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315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“Unparsed character data”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κείμενο αλφαριθμητικών χαρακτήρων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513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Τιμή που προσδιορίζει μοναδικά το στοιχείο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968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IDREF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Αναφορά σε </a:t>
                      </a:r>
                      <a:r>
                        <a:rPr lang="en-US" sz="2000" dirty="0"/>
                        <a:t>ID </a:t>
                      </a:r>
                      <a:r>
                        <a:rPr lang="el-GR" sz="2000" dirty="0"/>
                        <a:t>άλλου στοιχείου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55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IDREFS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Λίστα από 1 ή περισσότερες αναφορές σε </a:t>
                      </a:r>
                      <a:r>
                        <a:rPr lang="en-US" sz="2000" dirty="0"/>
                        <a:t>ID 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 χωρίζονται με κενά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6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Όνομα οντότητας που ορίζεται στο </a:t>
                      </a:r>
                      <a:r>
                        <a:rPr lang="en-US" sz="2000" dirty="0"/>
                        <a:t>DTD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866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NMTOKEN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Έγκυρο </a:t>
                      </a:r>
                      <a:r>
                        <a:rPr lang="en-US" sz="2000" dirty="0"/>
                        <a:t>XML </a:t>
                      </a:r>
                      <a:r>
                        <a:rPr lang="el-GR" sz="2000" dirty="0"/>
                        <a:t>όνομα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965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NMTOKENS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dirty="0"/>
                        <a:t>Λίστα Έγκυρων </a:t>
                      </a:r>
                      <a:r>
                        <a:rPr lang="en-US" sz="2000" dirty="0"/>
                        <a:t>XML </a:t>
                      </a:r>
                      <a:r>
                        <a:rPr lang="el-GR" sz="2000" dirty="0"/>
                        <a:t>ονομάτων</a:t>
                      </a:r>
                      <a:r>
                        <a:rPr lang="en-US" sz="200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 χωρίζονται με κενά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474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NOTATION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Συμβολίζει συγκεκριμένη ενέργεια </a:t>
                      </a:r>
                      <a:r>
                        <a:rPr lang="el-GR" sz="2000" dirty="0">
                          <a:sym typeface="Wingdings" panose="05000000000000000000" pitchFamily="2" charset="2"/>
                        </a:rPr>
                        <a:t> συσχετισμός ονόματος - ενέργειας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503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41386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4F0A0-BFB5-77FC-D18B-5BF1FBD48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BBA1B-D4CC-B8B9-251D-326BA8E84B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8B4B3B-F677-AC30-2148-A43F14552EF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13F69C-0941-FABB-7CA0-210A70230A47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5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οντοτήτων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οριστούν οντότητες που δεν ορίστηκαν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επιτρέπουν προσδιορισμό αναφορών οντοτήτων  αντικατάσταση χαρακτήρων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άλλους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υποστηρίζει 5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&amp;amp, &amp;apos, 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quot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προσδιορισμός νέων: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ENTITY name “replacement characters”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ENTITY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ορισμός οντότητας  ορίζεται όνομα και το κείμενο αυτής που αναφέρεται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αντικατάστασης έχει διπλά εισαγωγικά!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6810B9-D7D7-438F-3C1B-A89ABBD5A5D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49741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88F12-7624-D325-99F6-E84235F7A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777B-A8DF-07CF-5556-C3CB580F206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748EB44-557A-B33C-AF50-8DC8D79F46C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3C611D-F54B-065B-2CB9-B4CBFD25F325}"/>
              </a:ext>
            </a:extLst>
          </p:cNvPr>
          <p:cNvSpPr txBox="1"/>
          <p:nvPr/>
        </p:nvSpPr>
        <p:spPr>
          <a:xfrm>
            <a:off x="386518" y="1949889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Ορίζω οντότητα για χαρακτήρα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copyright ©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ENTITY copyright “&amp;#xA9;” 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Αντιστοιχώ οντότητα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copyright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“&amp;#xA9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n-US" dirty="0"/>
              <a:t>©</a:t>
            </a:r>
            <a:r>
              <a:rPr lang="el-GR" dirty="0"/>
              <a:t>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Άρα μπορεί μετά να προστεθεί περιεχόμενο σε ετικέτα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copyright&gt; &amp;copyright; 2025 University of Western Macedonia &lt;/copyright&gt;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F864AC-2628-6828-EEC3-2EC501907FD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5780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F45CC-836F-EB27-2A01-E3D6F1789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FE1FB-EBD5-E979-2CC0-D57D7DA0265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Προσδιορισμός τύπου εγγράφου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9FEBF93-9234-5C76-2F8B-7A4B9C108E4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D9DE13-899C-306A-1411-A955EA263D73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6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Παραπομπή σε εξωτερικές οντότητες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Σύνταξη: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ENTITY entity-name SYSTEM “URI/URL”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SYSTEM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URI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εξωτερικού αρχείου που αντικαθιστά οντότητα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entity-name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&lt;!DOCTYPE bookstore SYSTEM “bookstore.dtd”[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&lt;!ENTITY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thematicarea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“Computer science”&gt;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&lt;!ENTITY booklist SYSTEM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htttp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///…/books/booklist.xml&gt;]&gt;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Εμφανίζεται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Booklist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αντικαθίσταται από περιεχόμενα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booklist.xml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91620B-CD24-0121-9E33-C6B8B4163AD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116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8C780-C6B8-33DE-D070-5C6D68361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56DD7-DEF6-3015-D62E-0F50BCD542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216143B-4724-1AAF-B38E-D60FC64ABBC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4F7509-EE0A-F1A2-6C26-14E7018BECD7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εμφανιστεί περιεχόμενο εγγράφου σε ιστοσελίδα  τροποποίηση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στοιχεία μορφοποίησης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έμφαση σε δόμηση περιεχομένου και όχι τρόπο εμφάνισης 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ξεχωριστό από παρουσίαση  σχεδιασμός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δεν καθορίζεται εντός εγγράφου ή μέσα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DTD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εμφανίζεται σε ιστοσελίδα  αν ενσωματωθεί σε σελίδα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μορφή «νησίδων δεδομένων»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 islands)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συνδυαστούν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ή/και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μικρή απήχηση  δεν έχει προκαθορισμένες ετικέτες  όχι άμεσα κατανοητό νόημα  ανεπαρκής περιγραφή εμφάνισης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απλά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 XSL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75594C-3ABE-77AF-A7C6-A4B05B29232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107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F3F1A-2EE7-4BBE-80BB-0DC33634D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64B22-5058-D30A-72CF-29160C9D82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- XSL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B262082-431D-CB09-1EDD-C45A1AB84CD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4DFB0E-0820-0C9A-C284-2C55CBF97513}"/>
              </a:ext>
            </a:extLst>
          </p:cNvPr>
          <p:cNvSpPr txBox="1"/>
          <p:nvPr/>
        </p:nvSpPr>
        <p:spPr>
          <a:xfrm>
            <a:off x="386518" y="194988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πως θα παρουσιαστεί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καθορίζεται σε φύλλο στυλ από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  πιθανά πολλά φύλλα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πολλοί πιθανοί τρόποι παρουσίασης εγγράφου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μορφοποίησης  δυνατή η μετάφραση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 XHTML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Αποτελείται από τρία μέρη: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XLST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για μεταμόρφωση / τροποποίηση εγγράφων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XPath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που ορίζει τμήματα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XSL-FO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μορφοποίησης εγγράφων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7901C9-EB9A-E812-51B1-F2898D7C576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1961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A3DAA-1792-8978-D5F1-27A87AB27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9174-DC7E-B67F-E15D-28870BA9525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- XSL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B4EEC9-10F0-7DA1-0E72-C4DBC68CB40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F77565-0CDB-4908-1FE8-1AA2203F71BE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άρα ένα σύνολο από γλώσσες που: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Τροποποιεί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XHTML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Φιλτράρει &amp; ταξινομεί δεδομένα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τμήματα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Μορφοποιεί δεδομένα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βασισμένη σε τιμή των δεδομένων (πχ. Αριθμοί μικρότεροι από το 100  κόκκινο χρώμα)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Εξάγει δεδομένα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διάφορες συσκευές (οθόνη, χαρτί, φωνή)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2C0E18-0148-C1D7-3C41-125181E5E1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16236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1CABE-57B1-765B-79D7-095CAC836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069B-3F1D-BA19-D10E-68F9395CE9D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A9E4D10-6D60-0045-2232-F7F6F9A6F98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4EF40D-4506-DD80-008A-81D696CDCC43}"/>
              </a:ext>
            </a:extLst>
          </p:cNvPr>
          <p:cNvSpPr txBox="1"/>
          <p:nvPr/>
        </p:nvSpPr>
        <p:spPr>
          <a:xfrm>
            <a:off x="386518" y="1949889"/>
            <a:ext cx="11248635" cy="48628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Γλώσσα για τροποποίηση εγγράφων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άλλα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έγγραφα ή άλλου τύπου έγγραφα (πχ.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XHTML)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αναγνωρίζεται από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XSLT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τροποποιεί δομή δένδρου ενός εγγράφου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νέα δομή δένδρου στο τελικό έγγραφο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περισσότερες δυνατότητες από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που απλά αλλάζουν εμφάνιση στοιχείων σε μια ιστοσελίδα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(α) Επιτρέπει αλλαγή σειράς στοιχείων εγγράφου (β) προσθήκη / αφαίρεση στοιχείων εγγράφου (γ) δυνατότητα επιλογής στοιχείων που θα εμφανιστούν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XLST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χρησιμοποιεί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Xpath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ορίσει τμήματα αρχικού εγγράφου  ταιριάζουν σε 1/περισσότερες φόρμες/πρότυπα  μετασχηματίζει τμήματα αρχικού εγγράφου που ταιριάζουν και βάζει σε τελικό  αν δεν ταιριάζει  μπαίνουν χωρίς αλλαγές</a:t>
            </a:r>
            <a:endParaRPr lang="el-GR" sz="2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0917F9-BCB4-9232-BC01-EE97634421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1467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09910-06FF-F6E3-62D0-34F9746B5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E5E0-90C4-0417-218E-CE05407B5A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εγγράφων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XML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Τροποποίηση αρχείων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2F87A41-0C3C-24BE-18CF-88848D7338E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79C2E8-BC29-378A-A7AD-02D990C5BD36}"/>
              </a:ext>
            </a:extLst>
          </p:cNvPr>
          <p:cNvSpPr txBox="1"/>
          <p:nvPr/>
        </p:nvSpPr>
        <p:spPr>
          <a:xfrm>
            <a:off x="386518" y="1949889"/>
            <a:ext cx="11248635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Πως τροποποιώ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XHTML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περιεχόμενα να εμφανιστούν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φυλλομετρητή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Books.xml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για να παρουσιαστεί σε ιστοσελίδα  απαραίτητο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τρόπο που θα εμφανιστεί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books.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διασυνδέεται με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προσθήκη στον κώδικα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&lt;?xml-stylesheet type=“text/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href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=“books.xsl”?&gt;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1633AE-21E6-9B89-F7FD-F149A09620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7440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FFAC2-A216-FF89-7A3D-703BB3AD2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6E30-3B7B-6A58-AF15-0B57FBE896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7F537E-4119-E3E1-8F1C-F28982317C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5DB660-BA1F-1666-856C-B0AF003BC94D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Ρίζας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ξεκινάει με δήλωση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αρχικό στοιχείο /ρίζα  δηλώνει 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είναι είτε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xsl:stylesheet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είτε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xsl:transform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συνώνυμα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Σωστός τρόπος ορισμού (σύμφωνα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W3C):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xsl:stylesheet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version=“1.0”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xmlns:xsl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http://www.w3.org/1999/XSL/Transform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xsl:transform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version=“1.0”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xmlns:xsl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  <a:hlinkClick r:id="rId3"/>
              </a:rPr>
              <a:t>http://www.w3.org/1999/XSL/Transform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6AC72-FC3B-2AE2-B398-E71179535E0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390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F8936-D0C7-D551-3CA1-EC92F63B3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CAD5C-D960-FFA4-6195-5F4105E6E8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vs. Servlets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22BD0E-46BE-6902-F219-9CBA05A6389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E8C3B0-C61B-EA88-B33D-1D2DA90CA2DE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κλήσεις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built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-in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συναρτήσεις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γρηγορότερες από κλήσεις σε συναρτήσεις των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αντίστροφο όμως ισχύει για τον επιπλέον κώδικα που γράφεται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 PHP προσφέρεται για γρήγορη ανάπτυξη κώδικα λόγω απλής σύνταξης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προσφέρονται για μεγαλύτερης κλίμακας έργα λόγω της εκμετάλλευσης των πλούσιων βιβλιοθηκών αλλά και της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αντικειμενοστρεφούς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object-oriented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φύσης της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τους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εύκολη η μετάβαση από µ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Β∆ σε άλλη (µε αλλαγή λίγων γραμμών κώδικα)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3D0D22-0C35-A50E-6FB1-113669322AF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252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9323F-C941-0EEF-435F-D984C33DC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9532-8D0A-D36B-3EDC-D42C66D0BC5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13C50B0-766A-509C-A4E0-3430288A4DB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84C12D-34A2-2C94-EBEA-3C3EE1DFC468}"/>
              </a:ext>
            </a:extLst>
          </p:cNvPr>
          <p:cNvSpPr txBox="1"/>
          <p:nvPr/>
        </p:nvSpPr>
        <p:spPr>
          <a:xfrm>
            <a:off x="386518" y="1949889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http://www.w3.org/1999/XSL/Transform  επίσημη περιοχή ονόματος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μπαίνει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μπροστα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όλα τα στοιχεία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xsl:template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xsl:select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xsl:choose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Προσθήκη ονόματος στην αρχή κάθε στοιχείου &amp; προσδιορισμός περιοχής ονόματος  εξασφάλιση μοναδικότητας στοιχείων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χρησιμοποιηθεί αυτή η περιοχή ονόματος  στην ετικέτα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xsl:transform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συμπεριληφθεί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version=“1.0”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Ανάμεσα στις ετικέτες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xsl:stylesheet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xsl:stylesheet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 που θα εφαρμοστούν στο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χωρίζονται σε 2 κατηγορίες: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(α) περιγράφουν πρότυπο σχήμα εγγράφου (β) εφαρμογή προτύπου 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0B7148-83A9-5F8B-D03E-BEB708E4F3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41727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99C23-8EC4-3DA1-DF0D-346A5A9D4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BB33-35C4-BAF6-849B-A4CE4E138A3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091DB24-AAD0-9B86-46C0-34091C5CE83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DD5DD5-4708-157B-BDCC-96C45AA191A8}"/>
              </a:ext>
            </a:extLst>
          </p:cNvPr>
          <p:cNvSpPr txBox="1"/>
          <p:nvPr/>
        </p:nvSpPr>
        <p:spPr>
          <a:xfrm>
            <a:off x="386518" y="1949889"/>
            <a:ext cx="1124863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xsl:template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Ορίζει την αρχή προτύπου σχήματος εγγράφου  κανόνες που προσδιορίζουν πρότυπο σχήμα εγγράφου  εφαρμογή στα στοιχεία του εγγράφου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Χαρακτηριστικό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match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προσδιορίζει στοιχείο / σύνολο στοιχείων  εφαρμοστεί πρότυπο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xsl:template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match = “/”&gt;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Αναφέρεται στη ρίζα στοιχείου  αφορά όλο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έγγραφο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0B8DF4-A4A5-D92A-39BC-3936DF2A4DA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1553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02E10-4DA9-CEA6-B0EB-30BBA4F9E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B28FC-B1AD-0431-5514-EAC07471D79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48D7D7B-BD67-4E95-A7C0-CC0997E6777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C7E24C-2D0D-C401-9156-429A72806E6E}"/>
              </a:ext>
            </a:extLst>
          </p:cNvPr>
          <p:cNvSpPr txBox="1"/>
          <p:nvPr/>
        </p:nvSpPr>
        <p:spPr>
          <a:xfrm>
            <a:off x="386518" y="1949889"/>
            <a:ext cx="1124863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Αποσπά τιμή επιλεγμένου στοιχείου  ορίζει τιμή στοιχείου που πρόκειται να τροποποιηθεί και να προστεθεί σε τελικό έγγραφο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select=“collection/book”/&gt;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Τιμή του χαρακτηριστικού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 έκφραση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Xpath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προσδιορίζει τη θέση του στοιχείου σε μια δομή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XML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C3D4E8-B585-8553-FF3A-901ED9F0FA4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37795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4A87B-512B-5A35-2C6E-CFCEFAC74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A8EEA-E515-3E8E-0E89-E5001F66A9A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452E238-788A-E44E-EE6F-89BF3B53CB9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B19E80-1F7F-8411-C026-688A6AF0F350}"/>
              </a:ext>
            </a:extLst>
          </p:cNvPr>
          <p:cNvSpPr txBox="1"/>
          <p:nvPr/>
        </p:nvSpPr>
        <p:spPr>
          <a:xfrm>
            <a:off x="386518" y="1949889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Δημιουργία βρόχων και επανάληψη εντολής τροποποίησης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επιλογή σειράς από στοιχεία ίδιου τύπου  εφαρμόζονται ίδιοι κανόνες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select=“collection/book”/&gt;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&lt;tr&gt;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select=“title”/&gt;&lt;/td&gt;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select=“author”/&gt;&lt;/td&gt;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select=“editor”/&gt;&lt;/td&gt;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select=“year”/&gt;&lt;/td&gt;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&lt;/tr&gt;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13A0B0-5D29-1E3B-F62A-2583FA631A6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28277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73AE4-D7B2-6C24-769F-62224BC4A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EA4B4-D1F5-6EB6-77BB-ABB2911C571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F914CB1-BEFD-550D-1AE8-DFA4D7056C9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B3049A-8A74-4D0A-8306-201FF15AC0BE}"/>
              </a:ext>
            </a:extLst>
          </p:cNvPr>
          <p:cNvSpPr txBox="1"/>
          <p:nvPr/>
        </p:nvSpPr>
        <p:spPr>
          <a:xfrm>
            <a:off x="575314" y="2027887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5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xsl:sort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ταξινόμηση δεδομένων  δεδομένα που θα τροποποιηθούν  ταξινομημένα στο τελικό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select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στοιχείου βάσει του οποίου ταξινομούνται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xsl:sort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select=“keyword”/&gt;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 startAt="6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xsl:if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Πρότυπο που εφαρμόζεται αν καθορισμένη συνθήκη αληθής: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select=“stock/shirt”&gt;</a:t>
            </a: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xsl:if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test=“size&amp;gt;10”&gt; &lt;tr&gt;</a:t>
            </a: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&lt;td&gt;&lt;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xsl:value-of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select=“designer”/&gt;&lt;/td&gt;</a:t>
            </a: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&lt;/tr&gt;</a:t>
            </a: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xsl:if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45720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9749A3-86CD-B60D-15CD-25E142F0797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4244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7AD50-1EB4-6638-E570-B2EBAE468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8FF8-3379-0638-345E-84F36BABC97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5CF3B4C-A1A3-E2FA-EF62-8E8BB7044D1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DAF160-0584-BA1C-9E31-4CD115375058}"/>
              </a:ext>
            </a:extLst>
          </p:cNvPr>
          <p:cNvSpPr txBox="1"/>
          <p:nvPr/>
        </p:nvSpPr>
        <p:spPr>
          <a:xfrm>
            <a:off x="575314" y="2027887"/>
            <a:ext cx="1124863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+mj-lt"/>
              <a:buAutoNum type="arabicPeriod" startAt="6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xsl:choose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συνδυαστικά με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xsl:when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xsl:otherwise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 έκφραση υπό συνθήκη εντολών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xsl:choose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xsl:when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test=“size&amp;gt;10”&gt; ……code….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xsl:when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xsl:otherwise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….OTHER code…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xsl:otherwise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xsl:choose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+mj-lt"/>
              <a:buAutoNum type="arabicPeriod" startAt="6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Στοιχείο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xsl:apply-template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εφαρμόζει πρότυπο κανόνα σε τρέχον στοιχείο/παιδιά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χαρακτηριστικό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τιμή όνομα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υποστοιχείου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επεξεργασία μόνο αυτού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παιδού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στην τιμή χαρακτηριστικού 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μπορώ να καθορίσω σειρά επεξεργασίας παιδιών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131DF0-6F7E-C176-04DD-4CA0E142676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8588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978E9A-1D41-A043-2F5C-73ECFA513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644C0-899A-2DDE-9697-7879CE89F1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3392682-DBDD-318A-74A6-7C620FFD08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7E2DCD-1C97-6397-039A-F4305F2BB3B8}"/>
              </a:ext>
            </a:extLst>
          </p:cNvPr>
          <p:cNvSpPr txBox="1"/>
          <p:nvPr/>
        </p:nvSpPr>
        <p:spPr>
          <a:xfrm>
            <a:off x="575314" y="1875487"/>
            <a:ext cx="1124863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Μπορώ να φιλτράρω δεδομένα εξόδου  με κριτήριο στο χαρακτηριστικό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στοιχείο 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xsl:for-each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select=“catalog/cd[artist=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‘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Beatles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’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]”&gt;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Τελεστές που μπορούμε να αξιοποιήσουμε: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equal)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!= (not equal)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(less than)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(greater than)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E6C5DB-949A-E1A3-9FFC-AB18FA91BA5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0032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46F69-C805-EABC-BEA4-1FF75F4BE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EFD91-1EA9-FE00-130A-8D0093844F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Μορφοποιητής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8C12EF8-F8F5-769F-6DB0-65A9D3CD956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A469F1-380A-D038-AD55-298B91B04866}"/>
              </a:ext>
            </a:extLst>
          </p:cNvPr>
          <p:cNvSpPr txBox="1"/>
          <p:nvPr/>
        </p:nvSpPr>
        <p:spPr>
          <a:xfrm>
            <a:off x="575314" y="212585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  JavaScript Object Notation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διαδεδομένο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μορφότυπο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ανταλλαγής δεδομένων  εμπνευσμένο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μορφότυπο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αντικειμένων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πρότυπα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ECMA 404  2013  ECMA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RFC 7159 2014  IETF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αναφέρεται πέρα από κανόνες δομής / γραμματικής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σε θέματα ασφαλείας και συμβατότητας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Βασικά χαρακτηριστικά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Αναπαράσταση δεδομένων με χρήση κειμένου  κείμενο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Μικρός αριθμός κανόνων δομής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A23D0B-6657-C0A8-9D71-60B70267442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76432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C0A8F-E075-273D-CCB2-44F67A4F2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9C63-6548-4351-8E33-05D03687AE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97D3010-67F0-3434-14A8-E4922086D2A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8EA9CB-463D-402F-0529-953B5A7596E4}"/>
              </a:ext>
            </a:extLst>
          </p:cNvPr>
          <p:cNvSpPr txBox="1"/>
          <p:nvPr/>
        </p:nvSpPr>
        <p:spPr>
          <a:xfrm>
            <a:off x="575314" y="212585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Κείμενο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ακολουθία από λεκτικές μονάδες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tokens)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αποτελούμενες από χαρακτήρες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Unicode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 δομικοί χαρακτήρες, συμβολοσειρές, αριθμοί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κυριολεκτικά ονόματα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true, false, null)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9985A4-4E82-ACE7-E2E3-44500D6C05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A73D12-CD33-B235-559D-F1F79CA6F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81688"/>
              </p:ext>
            </p:extLst>
          </p:nvPr>
        </p:nvGraphicFramePr>
        <p:xfrm>
          <a:off x="2968173" y="3065857"/>
          <a:ext cx="6025846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923">
                  <a:extLst>
                    <a:ext uri="{9D8B030D-6E8A-4147-A177-3AD203B41FA5}">
                      <a16:colId xmlns:a16="http://schemas.microsoft.com/office/drawing/2014/main" val="262205758"/>
                    </a:ext>
                  </a:extLst>
                </a:gridCol>
                <a:gridCol w="3012923">
                  <a:extLst>
                    <a:ext uri="{9D8B030D-6E8A-4147-A177-3AD203B41FA5}">
                      <a16:colId xmlns:a16="http://schemas.microsoft.com/office/drawing/2014/main" val="3228868772"/>
                    </a:ext>
                  </a:extLst>
                </a:gridCol>
              </a:tblGrid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Χαρακτήρας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Κωδικός </a:t>
                      </a:r>
                      <a:r>
                        <a:rPr lang="en-US" sz="2200" dirty="0"/>
                        <a:t>Unicode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464819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[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005B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2127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{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007B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001941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005D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552090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007D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380208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003A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845889"/>
                  </a:ext>
                </a:extLst>
              </a:tr>
              <a:tr h="42354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002C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836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0350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92FAE-A07D-7062-D17E-96595A558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ACE9-281F-4F6A-C762-B998290BBD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523148F-DB7C-F9D6-D314-EF224E4B263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F1D423-FC1B-7354-8162-A3B0C102E742}"/>
              </a:ext>
            </a:extLst>
          </p:cNvPr>
          <p:cNvSpPr txBox="1"/>
          <p:nvPr/>
        </p:nvSpPr>
        <p:spPr>
          <a:xfrm>
            <a:off x="575314" y="2125859"/>
            <a:ext cx="11248635" cy="29238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και μετά από κάθε λεκτική μονάδα  επιτρέπεται ύπαρξη ασήμαντων κενών διαστημάτων από 1 ή περισσότερους χαρακτήρες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7D6096-0271-CCB1-866E-B2F60F38775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79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C4BEE0C-8A0C-47F0-000D-405FC33C2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28957"/>
              </p:ext>
            </p:extLst>
          </p:nvPr>
        </p:nvGraphicFramePr>
        <p:xfrm>
          <a:off x="1926822" y="3429000"/>
          <a:ext cx="5834692" cy="2579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7346">
                  <a:extLst>
                    <a:ext uri="{9D8B030D-6E8A-4147-A177-3AD203B41FA5}">
                      <a16:colId xmlns:a16="http://schemas.microsoft.com/office/drawing/2014/main" val="3228868772"/>
                    </a:ext>
                  </a:extLst>
                </a:gridCol>
                <a:gridCol w="2917346">
                  <a:extLst>
                    <a:ext uri="{9D8B030D-6E8A-4147-A177-3AD203B41FA5}">
                      <a16:colId xmlns:a16="http://schemas.microsoft.com/office/drawing/2014/main" val="343792100"/>
                    </a:ext>
                  </a:extLst>
                </a:gridCol>
              </a:tblGrid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Κωδικός </a:t>
                      </a:r>
                      <a:r>
                        <a:rPr lang="en-US" sz="2200" dirty="0"/>
                        <a:t>Unicode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Ονομασία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464819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</a:t>
                      </a:r>
                      <a:r>
                        <a:rPr lang="el-GR" sz="2200" dirty="0"/>
                        <a:t>09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Οριζόντιος </a:t>
                      </a:r>
                      <a:r>
                        <a:rPr lang="el-GR" sz="2200" dirty="0" err="1"/>
                        <a:t>στηλοθέτης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2127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</a:t>
                      </a:r>
                      <a:r>
                        <a:rPr lang="el-GR" sz="2200" dirty="0"/>
                        <a:t>0Α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Αλλαγή γραμμής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001941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</a:t>
                      </a:r>
                      <a:r>
                        <a:rPr lang="el-GR" sz="2200" dirty="0"/>
                        <a:t>0</a:t>
                      </a:r>
                      <a:r>
                        <a:rPr lang="en-US" sz="2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Επαναφορά κεφαλής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552090"/>
                  </a:ext>
                </a:extLst>
              </a:tr>
              <a:tr h="51598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0020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200" dirty="0"/>
                        <a:t>Κενό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380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450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68BA5-658C-14EB-5BC1-C7667D748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EA73-EB12-74C0-1094-75AED866D5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κύκλος ζωής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E3100D5-0C72-1009-7871-870D1D26100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322773-E53B-AD06-67A3-BCB302819DD5}"/>
              </a:ext>
            </a:extLst>
          </p:cNvPr>
          <p:cNvSpPr txBox="1"/>
          <p:nvPr/>
        </p:nvSpPr>
        <p:spPr>
          <a:xfrm>
            <a:off x="442622" y="1895125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κάνει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load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αρχικοποιεί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«τρέχει» η μέθοδος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δέχεται μηδέν ή και περισσότερα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client 	requests: «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τρέχουν» οι μέθοδοι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service()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doGet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doPost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κλήση (αίτηση χρήστη) δημιουργεί ένα νήμα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thread)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για διάφορους λόγους θέλουμε να εμποδίσουμε την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πολυνηματική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πρόσβαση υλοποιούμε την διασύνδεση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SingleThreadModel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είναι καλή πρακτική όμως)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κάνει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remove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ορισμένοι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 	αυτό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βήµα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µόνο όταν κάνουν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shut down): «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τρέχει» η 	μέθοδος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destroy()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FDD8FE-7D58-37A1-20F1-CA021CA7453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93268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1415D-251C-82AB-2328-21AEF9CD8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C59F-78B2-442A-17A7-7BF9BED774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Γραμματική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01ADCAC-A30C-76F1-C6D4-1EDA1D9E549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1C6B95-1542-4C8B-589A-A1B3F2C0FDEA}"/>
              </a:ext>
            </a:extLst>
          </p:cNvPr>
          <p:cNvSpPr txBox="1"/>
          <p:nvPr/>
        </p:nvSpPr>
        <p:spPr>
          <a:xfrm>
            <a:off x="575314" y="2125859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ακολουθία λεκτικών μονάδων  αναπαριστά κείμενο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τιμή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Αριθμός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Συμβολοσειρά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Λογική 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Κενή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Πιο κλασσικές η λογική και η κενή  αντιπροσωπεύονται με κυριολεκτικά ονόματα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true, false, null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μπορεί 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εμφωλευτεί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σε αντικείμενο (και το αντίθετο)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1BFDA6-660E-F259-130B-EC029A5443F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2280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332C9-3E04-2C45-322F-977D1F6D3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C1023-E680-A28B-2D21-BBA80CD2697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8262DD0-22B5-4C3F-D852-E84482AC8D6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83BE40-7095-7477-4773-1C5E4012947E}"/>
              </a:ext>
            </a:extLst>
          </p:cNvPr>
          <p:cNvSpPr txBox="1"/>
          <p:nvPr/>
        </p:nvSpPr>
        <p:spPr>
          <a:xfrm>
            <a:off x="662400" y="1646888"/>
            <a:ext cx="1124863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  ζεύγος αγκίστρων  περικλείει μηδέν ή περισσότερα ζεύγη ( αντιστοιχίσεις) ονόματος – τιμής  χωρίζονται με κόμμα  όχι διατεταγμένα: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διαχωρίζεται από τιμή με : 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πρέπει να είναι συμβολοσειρά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string)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Τιμή πρέπει να είναι τιμή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 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Μάθημα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Τεχνολογίες διαδικτύου και κινητός υπολογισμός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”.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Εξάμηνο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: 5,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Διδάσκοντες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: [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Β. Ρέκκας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 Ρέκκας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91C2A0-DC0C-4683-194E-66329134C64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4461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1FAEC-783D-C560-7B60-4CD565534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219D2-1135-7CE7-B375-0FA317B399F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0E6EE00-47FE-02F2-9A9F-FEC1396CE7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4B9ACD-2B26-BBBE-0D13-3F8EE86263C6}"/>
              </a:ext>
            </a:extLst>
          </p:cNvPr>
          <p:cNvSpPr txBox="1"/>
          <p:nvPr/>
        </p:nvSpPr>
        <p:spPr>
          <a:xfrm>
            <a:off x="390257" y="2125859"/>
            <a:ext cx="1124863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{Γλώσσα: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“Java”, 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Έκδοση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: 8}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OrderID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: 2     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CustomerID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: 10}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{“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: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Κώστας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,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Ηλικία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25}</a:t>
            </a: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4400" lvl="1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ΌΛΑ ΛΑΘΟΣ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28948E-1226-C7E7-7E73-A4E3F67D555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071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369CF-2701-B060-5DC3-E4FA687B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62C5-91C7-DEBB-C948-BA7F56DDA6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Πίνακες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39B4BD-6971-3A57-7972-609FA1DC6A5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FDA778-331A-5D0D-1CA3-697047CF20DF}"/>
              </a:ext>
            </a:extLst>
          </p:cNvPr>
          <p:cNvSpPr txBox="1"/>
          <p:nvPr/>
        </p:nvSpPr>
        <p:spPr>
          <a:xfrm>
            <a:off x="695057" y="2212945"/>
            <a:ext cx="1124863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 ζεύγος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περιέχει μηδέν ή περισσότερες τιμές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Διαχωριστής τιμών είναι το κόμμα, 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διατεταγμένες  σειρά που καταγράφονται είναι σημαντική!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Τιμές δεν απαιτείται να είναι ίδιου τύπου αρκεί να είναι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JSON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[1,2,3,4,5]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Δευτέρα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Τρίτη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Τετάρτη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]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“a”,1,[2,null,6], “b”, {“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c”:true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}]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700CAD-0EA4-CD0D-0C03-D790D62252F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2521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2787C-7C86-93AC-374A-7FF3010FD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52E3-E90E-FBC8-4322-E673587C83C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Αριθμοί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3655033-812B-C06D-CA34-A20A3007287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B178A-A0C1-ABC1-EC5E-9E8AEEA22B77}"/>
              </a:ext>
            </a:extLst>
          </p:cNvPr>
          <p:cNvSpPr txBox="1"/>
          <p:nvPr/>
        </p:nvSpPr>
        <p:spPr>
          <a:xfrm>
            <a:off x="695057" y="2212945"/>
            <a:ext cx="11248635" cy="40164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Κανόνες αναπαράστασής αριθμών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Υποχρεωτικά στο δεκαδικό σύστημα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επιτρέπεται + στην αρχή αριθμού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Επιτρέπεται  - στην αρχή αριθμού  αρνητικός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πρέπει να υπάρχου περιττά μηδενικά στην αρχή αριθμού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Αριθμός μπορεί να έχει κλασματικό μέρος  υποδιαστολή η τελεία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αριθμό με υποδιαστολή και μηδενικό ακέραιο ή κλασματικό μέρος  απαγορεύεται παράλειψη αντίστοιχου μέρους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Χρήση χαρακτήρα εκτός δεκαδικών  επιτρέπεται αν ακολουθεί παραπάνω κανόνες (πχ. Χωρίς κενά)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F85CED-AC7C-DC87-77E9-4E1D5A5E7FF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02525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364FD-2758-9972-863D-4EA4D5D9B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40915-117C-E3C9-6C63-9B941BEAF22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Συμβολοσειρές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D3499BF-979E-86AA-0390-2331BD04B2A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A73260-1EA8-F0CC-F089-CED70996635E}"/>
              </a:ext>
            </a:extLst>
          </p:cNvPr>
          <p:cNvSpPr txBox="1"/>
          <p:nvPr/>
        </p:nvSpPr>
        <p:spPr>
          <a:xfrm>
            <a:off x="695057" y="2212945"/>
            <a:ext cx="11248635" cy="18620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Συμβολοσειρά  ακολουθία χαρακτήρων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Unicode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περικλείεται από εισαγωγικά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Δυνατοί όλοι οι χαρακτήρες  ΑΠΑΙΤΗΣΗ χρήσης ακολουθιών διαφυγής σε: (α) διπλά εισαγωγικά (β) πλάγια γραμμή (γ) ειδικούς χαρακτήρες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U+0000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ως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 + 001F</a:t>
            </a: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0" indent="-4572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252B2B-443A-270C-3AAE-78B0895844D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3B7DE5-53B3-EE5F-30D8-0EC7C00F9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9622"/>
              </p:ext>
            </p:extLst>
          </p:nvPr>
        </p:nvGraphicFramePr>
        <p:xfrm>
          <a:off x="1784096" y="3331029"/>
          <a:ext cx="8128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546">
                  <a:extLst>
                    <a:ext uri="{9D8B030D-6E8A-4147-A177-3AD203B41FA5}">
                      <a16:colId xmlns:a16="http://schemas.microsoft.com/office/drawing/2014/main" val="1973803102"/>
                    </a:ext>
                  </a:extLst>
                </a:gridCol>
                <a:gridCol w="2198807">
                  <a:extLst>
                    <a:ext uri="{9D8B030D-6E8A-4147-A177-3AD203B41FA5}">
                      <a16:colId xmlns:a16="http://schemas.microsoft.com/office/drawing/2014/main" val="1932955973"/>
                    </a:ext>
                  </a:extLst>
                </a:gridCol>
                <a:gridCol w="4431647">
                  <a:extLst>
                    <a:ext uri="{9D8B030D-6E8A-4147-A177-3AD203B41FA5}">
                      <a16:colId xmlns:a16="http://schemas.microsoft.com/office/drawing/2014/main" val="1134454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Ακολουθία διαφυγής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Κωδικός </a:t>
                      </a:r>
                      <a:r>
                        <a:rPr lang="en-US" dirty="0"/>
                        <a:t>Unicode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Ερμηνεία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71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Διπλά εισαγωγικά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544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005C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Πλάγια γραμμή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86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Ανάστροφη κάθετος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11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err="1"/>
                        <a:t>Οπισθοδιάστημα</a:t>
                      </a:r>
                      <a:r>
                        <a:rPr lang="el-GR" dirty="0"/>
                        <a:t> (</a:t>
                      </a:r>
                      <a:r>
                        <a:rPr lang="en-US" dirty="0"/>
                        <a:t>backspace)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041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Τροφοδοσία σελίδας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44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Αλλαγή γραμμής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799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000D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Επαναφορά κεφαλής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76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\t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Οριζόντιος </a:t>
                      </a:r>
                      <a:r>
                        <a:rPr lang="el-GR"/>
                        <a:t>στηλοθέτης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998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40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A5A9B-7A2D-0BAA-32D8-27A905F51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AD9E-97E6-8980-983F-612CEA8BBA5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κύκλος ζωής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Servlet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4E325FC-7279-B4EC-BE65-96E9220572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F93802-C718-15AB-49A1-0F0EC2DCAAD4}"/>
              </a:ext>
            </a:extLst>
          </p:cNvPr>
          <p:cNvSpPr txBox="1"/>
          <p:nvPr/>
        </p:nvSpPr>
        <p:spPr>
          <a:xfrm>
            <a:off x="366422" y="2101954"/>
            <a:ext cx="10168128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δημιουργείται για πρώτη φορά μια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καλείται η μέθοδός της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init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η οποία καλείται μια φορά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από αυτό κάθε αίτηση χρήστη δημιουργεί ένα νήμα το οποίο καλεί τη μέθοδο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service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στιγμιότυπου που έχει δημιουργηθεί προηγουμένως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Ελέγχει τον τύπο της αίτησης HTTP (GET, POST, PUT, DELETE)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Κατόπιν η μέθοδος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service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καλεί τις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doGet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doPost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ή 	κάποια άλλη μέθοδο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doXxx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ανάλογα με τον τύπο της 	αίτησης HTTP που έχει ληφθεί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Τέλος, αν ο διακομιστής αποφασίσει να απομακρύνει 	από την μνήμη μια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servlet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καλεί τη μέθοδο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destroy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229FDD-DE34-0320-0EF2-3FFE91D92B3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8853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33968</TotalTime>
  <Words>6841</Words>
  <Application>Microsoft Office PowerPoint</Application>
  <PresentationFormat>Widescreen</PresentationFormat>
  <Paragraphs>1217</Paragraphs>
  <Slides>85</Slides>
  <Notes>85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91" baseType="lpstr">
      <vt:lpstr>Arial</vt:lpstr>
      <vt:lpstr>Avenir Next LT Pro</vt:lpstr>
      <vt:lpstr>Calibri</vt:lpstr>
      <vt:lpstr>Times New Roman</vt:lpstr>
      <vt:lpstr>Wingdings</vt:lpstr>
      <vt:lpstr>AccentBoxVTI</vt:lpstr>
      <vt:lpstr>Μάθημα 12ο: Προγραμματισμός στην πλευρά του εξυπηρετητή – Πρότυπα ανταλλαγής δεδομένων</vt:lpstr>
      <vt:lpstr>Servlet (SERVer appLET)</vt:lpstr>
      <vt:lpstr>Servlet (SERVer appLET)</vt:lpstr>
      <vt:lpstr>Java Server Pages (JSP)</vt:lpstr>
      <vt:lpstr>Servlet (SERVer appLET)</vt:lpstr>
      <vt:lpstr>PHP vs. Servlets </vt:lpstr>
      <vt:lpstr>PHP vs. Servlets </vt:lpstr>
      <vt:lpstr>Ο κύκλος ζωής Servlet</vt:lpstr>
      <vt:lpstr>Ο κύκλος ζωής Servlet</vt:lpstr>
      <vt:lpstr>Αλληλοεπίδραση servlet µε πελάτη</vt:lpstr>
      <vt:lpstr>Αλληλοεπίδραση servlet µε πελάτη</vt:lpstr>
      <vt:lpstr>Servlet “Hello World”</vt:lpstr>
      <vt:lpstr>Προϋποθέσεις για να τρέξουμε servlet</vt:lpstr>
      <vt:lpstr>Πως τρέχουμε servlet</vt:lpstr>
      <vt:lpstr>NetBeans</vt:lpstr>
      <vt:lpstr>NetBeans</vt:lpstr>
      <vt:lpstr>Περνώντας παραμέτρους στο servlet:  HTML φόρμα</vt:lpstr>
      <vt:lpstr>Περνώντας παραμέτρους στο servlet:  servlet κώδικας</vt:lpstr>
      <vt:lpstr>Περνώντας παραμέτρους στο servlet:  servlet κώδικας</vt:lpstr>
      <vt:lpstr>Κεφάλαιο 7: Πρότυπα ανταλλαγής  δεδομένων</vt:lpstr>
      <vt:lpstr>Πρότυπα ανταλλαγής  δεδομένων</vt:lpstr>
      <vt:lpstr>Γλώσσα σήμανσης XML</vt:lpstr>
      <vt:lpstr>Γλώσσα σήμανσης XML</vt:lpstr>
      <vt:lpstr>Διαφορές XML και HTML </vt:lpstr>
      <vt:lpstr>Χρήση XML</vt:lpstr>
      <vt:lpstr>Χρήση XML</vt:lpstr>
      <vt:lpstr>Κανόνες σύνταξης XML</vt:lpstr>
      <vt:lpstr>Κανόνες σύνταξης XML</vt:lpstr>
      <vt:lpstr>Κανόνες σύνταξης XML</vt:lpstr>
      <vt:lpstr>Κανόνες σύνταξης XML</vt:lpstr>
      <vt:lpstr>Κανόνες σύνταξης XML</vt:lpstr>
      <vt:lpstr>Κανόνες σύνταξης XML</vt:lpstr>
      <vt:lpstr>Στοιχεία &amp; χαρακτηριστικά XML</vt:lpstr>
      <vt:lpstr>Στοιχεία &amp; χαρακτηριστικά XML</vt:lpstr>
      <vt:lpstr>Στοιχεία &amp; χαρακτηριστικά XML</vt:lpstr>
      <vt:lpstr>Στοιχεία &amp; χαρακτηριστικά XML</vt:lpstr>
      <vt:lpstr>Στοιχεία &amp; χαρακτηριστικά XML</vt:lpstr>
      <vt:lpstr>Στοιχεία &amp; χαρακτηριστικά XML</vt:lpstr>
      <vt:lpstr>Στοιχεία &amp; χαρακτηριστικά XML</vt:lpstr>
      <vt:lpstr>Αναφορές οντοτήτων (Entity References)</vt:lpstr>
      <vt:lpstr>Αναφορές οντοτήτων (Entity References)</vt:lpstr>
      <vt:lpstr>Αναφορές οντοτήτων (Entity References)</vt:lpstr>
      <vt:lpstr>Αναφορές οντοτήτων (Entity References)</vt:lpstr>
      <vt:lpstr>Εγκυρότητα εγγράφων XML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Προσδιορισμός τύπου εγγράφου DTD</vt:lpstr>
      <vt:lpstr>Παρουσίαση εγγράφων XML </vt:lpstr>
      <vt:lpstr>Παρουσίαση εγγράφων XML - XSL </vt:lpstr>
      <vt:lpstr>Παρουσίαση εγγράφων XML - XSL </vt:lpstr>
      <vt:lpstr>Παρουσίαση εγγράφων XML - XSLT </vt:lpstr>
      <vt:lpstr>Παρουσίαση εγγράφων XML – XSLT – Τροποποίηση αρχείων </vt:lpstr>
      <vt:lpstr>Στοιχεία XSL</vt:lpstr>
      <vt:lpstr>Στοιχεία XSL</vt:lpstr>
      <vt:lpstr>Στοιχεία XSL</vt:lpstr>
      <vt:lpstr>Στοιχεία XSL</vt:lpstr>
      <vt:lpstr>Στοιχεία XSL</vt:lpstr>
      <vt:lpstr>Στοιχεία XSL</vt:lpstr>
      <vt:lpstr>Στοιχεία XSL</vt:lpstr>
      <vt:lpstr>Στοιχεία XSL</vt:lpstr>
      <vt:lpstr>Μορφοποιητής JSON</vt:lpstr>
      <vt:lpstr>Γραμματική JSON</vt:lpstr>
      <vt:lpstr>Γραμματική JSON</vt:lpstr>
      <vt:lpstr>Γραμματική JSON</vt:lpstr>
      <vt:lpstr>Αντικείμενα JSON</vt:lpstr>
      <vt:lpstr>Αντικείμενα JSON</vt:lpstr>
      <vt:lpstr>Πίνακες JSON</vt:lpstr>
      <vt:lpstr>Αριθμοί JSON</vt:lpstr>
      <vt:lpstr>Συμβολοσειρές JSON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606</cp:revision>
  <dcterms:created xsi:type="dcterms:W3CDTF">2022-05-30T06:21:55Z</dcterms:created>
  <dcterms:modified xsi:type="dcterms:W3CDTF">2025-12-18T12:10:38Z</dcterms:modified>
</cp:coreProperties>
</file>