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6" r:id="rId2"/>
    <p:sldId id="1316" r:id="rId3"/>
    <p:sldId id="1433" r:id="rId4"/>
    <p:sldId id="1510" r:id="rId5"/>
    <p:sldId id="1511" r:id="rId6"/>
    <p:sldId id="1512" r:id="rId7"/>
    <p:sldId id="1513" r:id="rId8"/>
    <p:sldId id="1514" r:id="rId9"/>
    <p:sldId id="1515" r:id="rId10"/>
    <p:sldId id="1516" r:id="rId11"/>
    <p:sldId id="1517" r:id="rId12"/>
    <p:sldId id="1518" r:id="rId13"/>
    <p:sldId id="1519" r:id="rId14"/>
    <p:sldId id="1520" r:id="rId15"/>
    <p:sldId id="1521" r:id="rId16"/>
    <p:sldId id="1522" r:id="rId17"/>
    <p:sldId id="1523" r:id="rId18"/>
    <p:sldId id="1524" r:id="rId19"/>
    <p:sldId id="1525" r:id="rId20"/>
    <p:sldId id="1526" r:id="rId21"/>
    <p:sldId id="1527" r:id="rId22"/>
    <p:sldId id="1528" r:id="rId23"/>
    <p:sldId id="1529" r:id="rId24"/>
    <p:sldId id="1530" r:id="rId25"/>
    <p:sldId id="1531" r:id="rId26"/>
    <p:sldId id="1430" r:id="rId27"/>
    <p:sldId id="1532" r:id="rId28"/>
    <p:sldId id="1533" r:id="rId29"/>
    <p:sldId id="1534" r:id="rId30"/>
    <p:sldId id="1535" r:id="rId31"/>
    <p:sldId id="1536" r:id="rId32"/>
    <p:sldId id="1537" r:id="rId33"/>
    <p:sldId id="1538" r:id="rId34"/>
    <p:sldId id="1539" r:id="rId35"/>
    <p:sldId id="1431" r:id="rId36"/>
    <p:sldId id="1540" r:id="rId37"/>
    <p:sldId id="1541" r:id="rId38"/>
    <p:sldId id="1542" r:id="rId39"/>
    <p:sldId id="1432" r:id="rId40"/>
    <p:sldId id="1543" r:id="rId41"/>
    <p:sldId id="1544" r:id="rId42"/>
    <p:sldId id="1545" r:id="rId43"/>
    <p:sldId id="1547" r:id="rId44"/>
    <p:sldId id="1546" r:id="rId45"/>
    <p:sldId id="1548" r:id="rId46"/>
    <p:sldId id="1550" r:id="rId47"/>
    <p:sldId id="1549" r:id="rId48"/>
    <p:sldId id="1551" r:id="rId49"/>
    <p:sldId id="1552" r:id="rId50"/>
    <p:sldId id="1553" r:id="rId51"/>
    <p:sldId id="1554" r:id="rId52"/>
    <p:sldId id="1555" r:id="rId53"/>
    <p:sldId id="1556" r:id="rId54"/>
    <p:sldId id="1557" r:id="rId55"/>
    <p:sldId id="1558" r:id="rId5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1316"/>
            <p14:sldId id="1433"/>
            <p14:sldId id="1510"/>
            <p14:sldId id="1511"/>
            <p14:sldId id="1512"/>
            <p14:sldId id="1513"/>
            <p14:sldId id="1514"/>
            <p14:sldId id="1515"/>
            <p14:sldId id="1516"/>
            <p14:sldId id="1517"/>
            <p14:sldId id="1518"/>
            <p14:sldId id="1519"/>
            <p14:sldId id="1520"/>
            <p14:sldId id="1521"/>
            <p14:sldId id="1522"/>
            <p14:sldId id="1523"/>
            <p14:sldId id="1524"/>
            <p14:sldId id="1525"/>
            <p14:sldId id="1526"/>
            <p14:sldId id="1527"/>
            <p14:sldId id="1528"/>
            <p14:sldId id="1529"/>
            <p14:sldId id="1530"/>
            <p14:sldId id="1531"/>
            <p14:sldId id="1430"/>
            <p14:sldId id="1532"/>
            <p14:sldId id="1533"/>
            <p14:sldId id="1534"/>
            <p14:sldId id="1535"/>
            <p14:sldId id="1536"/>
            <p14:sldId id="1537"/>
            <p14:sldId id="1538"/>
            <p14:sldId id="1539"/>
            <p14:sldId id="1431"/>
            <p14:sldId id="1540"/>
            <p14:sldId id="1541"/>
            <p14:sldId id="1542"/>
            <p14:sldId id="1432"/>
            <p14:sldId id="1543"/>
            <p14:sldId id="1544"/>
            <p14:sldId id="1545"/>
            <p14:sldId id="1547"/>
            <p14:sldId id="1546"/>
            <p14:sldId id="1548"/>
            <p14:sldId id="1550"/>
            <p14:sldId id="1549"/>
            <p14:sldId id="1551"/>
            <p14:sldId id="1552"/>
            <p14:sldId id="1553"/>
            <p14:sldId id="1554"/>
            <p14:sldId id="1555"/>
            <p14:sldId id="1556"/>
            <p14:sldId id="1557"/>
            <p14:sldId id="1558"/>
          </p14:sldIdLst>
        </p14:section>
        <p14:section name="Intro" id="{8303F7AB-1526-424E-AC2C-AF8A2B32908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85621" autoAdjust="0"/>
  </p:normalViewPr>
  <p:slideViewPr>
    <p:cSldViewPr snapToGrid="0">
      <p:cViewPr varScale="1">
        <p:scale>
          <a:sx n="70" d="100"/>
          <a:sy n="70" d="100"/>
        </p:scale>
        <p:origin x="1190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12/10/2025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750AF-3D10-5961-BD8A-643433736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0372F4-A9BF-854B-658F-FED77974D6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463B55-D671-1A84-2BAF-09F0D76348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26A20-6763-B964-8561-7DAC1ED9D0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50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11844-F98F-CB2D-A82B-B66A3DB15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8E6BEC-10E7-6757-0B30-A80B0517E5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FA91E2-3EC3-006C-2F07-F5F817974E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27FDB-6958-6A0E-BBA1-FEEF250A90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27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31733-D116-9429-A62C-296F46739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B2A502-38C4-3942-31C4-43672A7FB6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BB6DB8-0DF9-0E30-B788-779114C7A0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2AA2C-0921-A74C-677A-C21CA0B3C0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07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41763-6252-8741-3560-EA3E9B32B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F27990-1890-9B42-CD7E-C581B13CFC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EA5430-53B5-7D11-0DA1-41111BCAA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E708F-9472-BDCB-6D18-7BC4B773E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73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D8257-C4C3-F8C4-A996-BBC7B6708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3F7ECA-6475-FC54-4DC3-0777FA2018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FB5DA6-D44C-E35A-711A-079D877A50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6F9DF-1232-6114-9172-A0F4F958AE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584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90F74-CC44-58CF-61D5-E74480F2B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BF20D8-CA24-D54F-7861-A9A097A8B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222623-CD69-01F9-8E17-5C1A68520D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2145B-CA64-0E7E-A422-48C50FBF74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623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323DB-7E91-9278-6125-7FA84D2DD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545749-6E1F-83D8-FCFA-AF8B0657EF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AD0856-D830-80DA-F977-B032A552BD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7A195B-2FA5-167F-91B1-903DDFD8B8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33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C2E46-9D0B-45F1-B70C-1C1C93BD9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8F0E48-A230-049D-BE63-A79CCB8603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BF5CEA-6378-860A-45D7-53B899C56E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C9DAB-F84E-8573-7CF1-68A7D61255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344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D1D0C-35B8-54EB-D270-2D0CF13C1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F6EC4C-B2C5-6475-B7A6-83652196A0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33166A-2464-9505-77C3-79F5DE366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CB0DC-DCDC-AEA6-6858-DCFF678F7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7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76807-091D-92F1-EA68-98BD8866A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B56327-180E-B9C1-F477-26AAC5DEF2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1C75F9-9D30-ADA5-DC12-D135177B2A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495F3-6C3F-4E30-FBCA-81DEB6A5F2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3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0011B-6C5A-5FFA-1ADA-F7E22EAC0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8A8988-FF93-8CF4-4518-FADD6E51E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7A405-03FA-0732-6556-8ED2A62B2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6D340-C545-38B2-0CBF-90DCD02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12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FC7AA-0968-9F44-B1C0-0B0F896B6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1AF74C-EE9A-BE44-EE24-AEF6177749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65AD68-9AFF-0BF1-2F8C-88D10C1BE5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D722F-3275-059F-8A89-12E9B21F6E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919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81BF5-D038-6E9D-85E6-A95BDE8F3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E95A1E-5B33-C194-330B-19E19C0DD2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F1A9E-7165-03FF-919C-8FE756FA41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FF293-8D1D-2B4E-2247-EF4A9E71F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99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69558-61A3-1CCE-1BBB-0A60908D5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0572B2-6E71-6320-CF7F-BC3E7D12D6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FAF6BB-CECA-F11D-488A-7C4DA87DC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FF2E5-18BC-4A94-0D45-171D0CD176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4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6C39-7E60-7418-8A85-7ED6F1EB8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324ED5-286C-7F0A-4F3A-5E42F42AF0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7DD0C6-618C-9C7A-F9D6-93802F6032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265793-1D20-F3A8-167A-7DD842703D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478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0A6B6-179A-2679-9D4F-D58840DE3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5E8158-4CA3-E920-643E-E302D6FF67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4AC13D-E3FC-4C0B-5DAC-8C56054990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6A0B8-1C3D-6686-2E58-4C3388F1B3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219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7A1A7-A6B7-52DA-0D91-4683869F4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46C919-CEB7-4808-9B92-043B8F3D2B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287745-7666-E284-325F-9E6AC7C3E3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829E0-9913-67E2-27A2-C567902CE2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451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D5751-7C20-57FE-767D-4BF7D28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6EA8F0-8D06-C871-941E-068F332700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CCD431-4C35-7227-5307-7EBD0554C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523B6E-D254-74E0-EBCC-9DEF6441D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247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7D27F-80A0-B7E1-9A88-BCA68D916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5BFB36-9056-C923-9821-DFE1756D08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68DA53-FF74-3177-F468-7F0F5377A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D94D5-CDFC-8FCD-0BC8-0D2735B57A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299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2899A-2241-109E-4219-B7E69B294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2A0A6B-A2AA-7B18-3BBB-3853112325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D45C8D-F26D-297E-8C7B-E796DA69F5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165C4-45D6-1369-2A96-93C519C1D7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372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BCC35-4D42-E11C-F7FB-2D5F42081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52F42D-3BA9-6933-6291-106AB60E3A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0AFD10-5A34-200E-4626-3D35A2EE41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1579D-41A7-260A-6FB9-EE007C36F9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38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F032D-263E-E46B-B97D-AB1530DF7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3726A-40F8-0027-7FEB-39FAE68FB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675876-F95D-59DC-0DEC-F9DD5A4898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67D8C-DBC9-7DD9-61DB-EC6E80D20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599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F0BDE-9D2B-B98D-3741-AF1C2DC15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22BB0A-47C6-23EE-91B8-AFA4B93A31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FDD7A7-0F14-E36D-0B75-9C98FD0E1B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8EBF4-FEBD-852E-E5EE-639EE337DF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845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7E3BB-A29A-AB7D-EED1-42EF8F9A4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B943A5-F1AD-F093-2763-EB3207F491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88B745-DFEE-C1B9-64E5-F9189D137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255C6-8D7D-C891-BAF9-11ACFB252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5604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E072D-3C8B-0E30-A43B-6EFCCC8A9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6D75AA-A429-8F2B-0CA3-9D1ADDA7BB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65517C-1D35-F7DC-9E1A-17C91A6029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B9C57-3AC5-9E41-DB84-DAFC11F01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912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00C02-EAE8-E0FC-3D2F-F11AEBC72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B94294-6B71-421A-8B8A-C440F7CDDA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799447-70FA-C6A3-1400-E9042C025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3D143-52CD-485E-836D-7D0C569545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9702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04C91-E1DF-D477-FD17-7014745EB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AE9801-10BF-B385-45A6-8D8727B1E5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DC3F0E-0035-4C5C-1363-1EC942507C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DF7ED-9A40-06A6-1EDE-AC0168A58E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770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1F496-A32F-A342-88EE-998299662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742BD9-228A-9692-F2B7-7C36746FC5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8AD8CC-7A97-7806-1C75-26E9EC323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498BB-0DB7-01D8-7CAE-01AE4946A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83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4013C-2304-6B7A-1BAA-620AAF43A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7A72F2-CB64-BF38-B205-D1E2E89144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B9A8C2-87DF-D9A7-32C8-3A2A04C0B6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4A06A-8672-C22C-0CAD-C2583734E0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086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ED55B-8FFF-F96C-35C1-D5B401B73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F35625-CC59-A428-C614-E871A6417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82229E-EE7B-ED6E-2607-B9AA004D52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10B1E-990D-41C8-01A4-AB9EEDEA27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767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8C603-D4C9-9FE7-0DF7-C309CAE42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4EFEFA-3C83-E589-E0D6-6B30F08AF5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FCC67B-7BEF-B98A-55F5-903342D48B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AF5F1-3881-ABA1-D7F1-6F90B8405F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1610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C28B5-23FF-AC95-6B30-E65D72358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EC3FC2-1F91-1F04-1A1A-D6DB4A7EBF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4ED621-4F83-F370-7067-B1F7C230E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044F4-38CA-7F50-A1C9-A577E5513B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7D905-4EB3-BA78-D250-012F78150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648B4D-96F8-8731-DF7D-EB8743B69E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2810A8-7D5E-517F-1874-6A7612EE55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64D29-1B97-3C71-5458-E56392F554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3983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EEB3D-191E-F5B6-8919-DC4D63933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507BB6-0CB3-9538-1FEB-361525635B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EA11A-5731-CFB4-0E25-E46A5C1C3E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A7EB1-DF7E-2B64-0CF6-AF26DC17DB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032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46F29-40AC-8CB2-9680-01D33BA43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F208EB-CEC4-D954-2AC1-AF445726A0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4B6AB0-F501-977B-4E34-A7AC147D1D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09FB1-0A30-CD6E-F680-0891C8E4C6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5244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85885-1D19-CA8E-EC46-D0F2FA3D9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071732-7AEB-A4B7-B80E-D12B1E1185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7284D2-32F1-3D64-C72D-535F37E4DA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9A59C-387F-A36B-6FED-AEBF882E1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226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FEAA2-BD3C-56EE-867E-E401DCA69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F2C6A2-2195-F990-B72D-A1619DE85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84570B-F8F7-24B0-E87F-5BF4812CD4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E14A0-CD95-2F88-6A13-D3DC7B60E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9677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1EDA6-B985-D37F-B20B-62934E6E3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F0D89D-B3F7-EC53-4EAD-E9622BC8C9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DF7B0E-408E-E199-CD47-96F8ECEF3E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647924-F597-48E2-E083-42A82348E3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8395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DDA48-1CE2-F3CB-54CC-94C47A9CA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1FE2B2-C84A-7F48-3BBD-55ABFC8F84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656E25-7DEC-0A73-41A8-004EFCE4D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EDD7A-ACBB-A17F-74B7-FF44FFAEBC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618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3FD8D-B2FC-87D4-3E84-309843BC2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A23581-BA7F-EC86-B964-6CD425EDEC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9D4AB0-20F0-2930-BF63-05579975F3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26D57-9241-1CCF-1ECD-76C4A6BFD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449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718B9-FACA-957A-AEF5-04DB223E9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12A822-986E-380F-9647-F57912D73E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0198BD-F7B5-3011-13BF-61D23D29A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BFBE27-D3B2-7D6F-4F19-9438F17E6C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4455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9E1DB-8BA5-273E-6103-914C17D54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5F7BD5-396E-2975-6158-5DDD77488C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2EC98C-9B67-41B1-6DD4-03E72A0C11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C5E35-FA48-6029-FD9F-6FF4482620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418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B3D2A-0528-E020-7A39-424BAA4E4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67285F-1641-50CD-FEA5-FC0603769F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224AD6-DE4E-38B7-4E4C-736087FB0B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E7454-CEC1-26CD-EB08-FF34A63D5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44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89442-3650-CFF5-DF7B-4F5A2D5BD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7E4ABC-69CB-6661-6432-4219D8B0A3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3E3451-C62F-8684-ECB6-5ACAFC17E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04632-7006-8778-EBAA-E91028077A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1812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18116-8D2A-83F9-6A30-00D22F350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8566A8-3250-6CAF-6593-40C3167CF3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C37DD9-5BC1-0D97-E6DE-8A356DF14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607071-9AEE-4760-241A-8E3E91395B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8783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88907-9049-CB00-7A33-978F7FA97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C4FA93-64A4-E7D5-E925-0289E6793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D385EA-03C8-6DB4-4F5C-0BF3DB778D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CB371-1C00-3CE6-F381-02A1AC1E2C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8414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89640-B66F-42B0-908E-979560BB2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AC2614-3F4A-532F-3ABE-C51497D848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FFF44D-14D9-508A-1FD1-A1E1B889D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4890EC-BCF2-194C-5C1F-E0E2FE98BD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5084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FFA71-5089-8362-3B73-2B914DF7D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28C622-7615-DA0D-F850-D8F7F967DA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39FEF5-0DAF-DBFC-B5A3-F8421D427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291AE-8BF1-A7C4-85EC-399487B915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4828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8ABD0-97B9-8797-5AF7-F9C9E39E1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1ADD76-9E7D-4760-0F93-2301554295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0C7E48-E6B5-F96A-7576-EF48D50A48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6976F-F623-6D80-1B51-FA5658B4F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5054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DA939-8C1E-B8EA-C28F-1AE6F65E3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3B2B1-21D2-6661-5D9F-37B20DEF0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7C1F91-C5C3-DA06-16E0-F8594CB9C7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898E4-A602-412F-E5BD-5DF0809B94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31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D9F0F-0C8C-C2E6-EBFC-48D8F1440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F291E6-684C-B375-CD5B-D0C30019A0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57CFA5-A335-8C3F-A8C0-0BA20D12FD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79988-CC7C-2CD6-838E-B485F9567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25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C7643-F4E1-8FA8-F713-E1D59FC3C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361699-0715-BC1E-F188-23F51D08E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5528E-A983-94B2-34DB-AE9FF1E6D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C10B8-F409-B223-829F-DE56865832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70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378BB-1448-A424-F943-7DCC4FBEB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F7CE0F-33A3-9893-6481-FA2A76B2C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4FB3DC-7FA4-7CB5-DB4A-574496546B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F746D-A732-1547-2307-DF01E9EA89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7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3CB28-654A-77D2-DDDE-079458E1A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C32545-C560-7214-3730-71309EC230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BF84FD-5482-98C7-965F-40E587792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8FE21-F6CB-4103-A26C-43472999C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6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12/10/2025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12/10/2025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12/10/2025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12/10/2025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 fontScale="90000"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11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Προγραμματισμός στην πλευρά του εξυπηρετητή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665A1-D431-0146-A8A7-0BD12F6B5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7E81E-94D8-E625-8548-C470860A500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F5F01E5-8F1D-29DB-78AD-C3DBE585710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DFB87B-CA4F-277F-BC93-4F7653DA245D}"/>
              </a:ext>
            </a:extLst>
          </p:cNvPr>
          <p:cNvSpPr txBox="1"/>
          <p:nvPr/>
        </p:nvSpPr>
        <p:spPr>
          <a:xfrm>
            <a:off x="366422" y="2101954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Καμία δυναμική εφαρμογή δεν μπορεί να υπάρξει χωρίς αποθήκευση δεδομένων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λειτουργεί ως ο πρωταγωνιστής σε αυτό τον χώρο, παρέχοντας έναν τρόπο αποθήκευσης οργανωμένων πληροφοριών σε πίνακες, με σειρές και στήλες, όπου κάθε εγγραφή έχει νόημα και συσχετίζεται με τις υπόλοιπες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PHP επικοινωνεί με τη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σαν να ήταν προέκταση του δικού της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συστήματο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Μέσα από SQL εκτελεί αναζητήσεις, καταχωρεί νέα δεδομένα, τροποποιεί υπάρχοντα, διαγράφει περιεχόμενο και δημιουργεί πολύπλοκες συνδέσεις  συνεχής επικοινωνίας PHP ↔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03246C-2729-CA14-65F8-C00005A499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381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3F372-F11C-02E0-47EB-971261B1D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2F226-EA9E-828F-A9C2-91AC6465B69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D592EAC-4C25-1931-C51A-2E24D6EB15E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BECFA7-70BB-F18F-E7F0-F70FCCAADA36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καλούμε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mysqli_connect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(), δημιουργείται ενεργή σύνδεση με 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database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Αυτή η σύνδεση είναι σαν μια ασφαλής γραμμή επικοινωνίας: όσο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εκτελείται, η PHP μπορεί να στέλνει εντολές SQL και να λαμβάνει δεδομένα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αποτύχει η σύνδεση: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σύστημα δεν μπορεί να λειτουργήσει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μπορούμε να εμφανίσουμε πίνακες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μπορούν να αποθηκευτούν δεδομένα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είναι δυνατή καμία CRUD διαδικασία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ελέγχουμε πάντα αν η σύνδεση έγινε επιτυχώς &amp; ρυθμίζουμε UTF-8 για ελληνικά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68BD88-D331-FE15-2F90-AE63ACBA5AD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200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B0476-EBF3-6630-BFA3-DEF039EE4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0A96-BD95-52F5-E4A3-C2DEF7D19CD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1F5321F-29D3-6C6E-54C2-AAF8AD874BD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A450E0-2C3F-2882-7A6D-C0B4966E2FDA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SELECT είναι η πιο συχνά χρησιμοποιούμενη εντολή SQL. Με αυτή αναζητούμε δεδομένα με βάση συγκεκριμένα κριτήρια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 * FROM classics;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PHP δεν λαμβάνει αμέσως τις γραμμές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Λαμβάνει 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result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object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μια “δομή κενή” που περιέχει 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pointer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(δείκτη)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pointer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ξεκινά στην πρώτη γραμμή και με κάθε κλήση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fetch_assoc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μετακινείται στην επόμενη, μέχρι να μην υπάρχουν άλλες γραμμές.  οικονομία μνήμης και ταχύτητα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E7B916-5AC3-621E-232E-A9D13973126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179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FABF7-188A-EC89-082C-CA361AFD8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D5AF3-03ED-AF7E-F436-803109E54A4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5733509-FCD3-652C-D2AE-A4EE5100236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A2D5A2-4363-E247-5FEE-ADC3EF61C2A9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result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object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είναι πίνακας· είναι μηχανισμός ανάγνωσης.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Μπορούμε να το φανταστούμε σαν έναν “διάδρομο” που οδηγεί σε κάθε εγγραφή της βάσης μία-μία, χωρίς να φορτώνει όλες τις εγγραφές στη μνήμη ταυτόχρονα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Αυτό κάνει την SQL αποδοτική ακόμη και σε βάσεις με εκατομμύρια εγγραφές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Η PHP καλεί συνεχώς τη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fetch_assoc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για να πάρει την επόμενη γραμμή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 από τα πιο ισχυρά σημεία της PHP είναι η δυνατότητα να συνδυάσει SQL και HTML σε πραγματικό χρόνο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7933A2-4031-636B-FFDA-BF56E53FCA7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617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7753C-A4D3-44C7-5C7B-42A5D3844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454BC-30C1-AF4A-A4A6-49B31E5356B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18C311D-E145-B765-6D72-AC3A51D6E7F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548EDC-143F-0CAF-D834-6852616876E5}"/>
              </a:ext>
            </a:extLst>
          </p:cNvPr>
          <p:cNvSpPr txBox="1"/>
          <p:nvPr/>
        </p:nvSpPr>
        <p:spPr>
          <a:xfrm>
            <a:off x="388193" y="2164407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Create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(Δημιουργία Νέας Εγγραφής)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Read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(Ανάγνωση)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Update (Ενημέρωση)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(Διαγραφή)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Όλες οι εφαρμογές —από e-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shop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μέχρι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social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media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— λειτουργούν πάνω σε αυτές τις τέσσερις ενέργειες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 μπορείς να κάνεις CRUD, μπορείς να χτίσεις οποιαδήποτε εφαρμογή βασίζεται σε δεδομένα.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14F9FE-77D9-0E8E-FBF8-AEF339FC073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01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6CC21-BA4E-31A7-FE68-4E73CB0A7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4B0CF-C78D-84EE-2427-A7F451C9040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A1E1EF0-60B1-C4BF-E111-9F841AFFED6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C01B43-F174-A72D-A56E-77A92C198817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εισαγωγή νέας εγγραφής γίνεται με την εντολή INSERT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742950" lvl="1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INSERT INTO users (name, email) VALUES ('Maria', 'maria@gmail.com');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Όμως, για να είναι ασφαλές: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έχουν γίνει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validations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έχει γίνει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sanitization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έχουν ελεγχθεί ειδικοί χαρακτήρες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βάση πρέπει να αποδέχεται τον τύπο των δεδομένων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INSERT μπορεί να δημιουργήσει νέους χρήστες, νέες παραγγελίες, νέα μηνύματα, νέες καταχωρήσεις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blog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κ.λπ.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F9D357-8C17-CC81-F9BC-F4A870BE974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06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1829C-97E2-7029-4848-2A4FA3B8C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781F7-EA8E-C880-CB61-1584CC53DAF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6E53CA7-6A9D-0983-D48A-7676F9E986B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9D4049-45D6-E270-65B9-5A07B20836B5}"/>
              </a:ext>
            </a:extLst>
          </p:cNvPr>
          <p:cNvSpPr txBox="1"/>
          <p:nvPr/>
        </p:nvSpPr>
        <p:spPr>
          <a:xfrm>
            <a:off x="366422" y="2101954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UPDATE χρησιμοποιείται όταν θέλουμε να αλλάξουμε ένα υπάρχον δεδομένο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ΠΡΟΣΟΧΗ  Αν λείπει το WHERE, η εντολή θα αλλάξει ΟΛΕΣ τις γραμμές του πίνακα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UPDATE users SET name='Maria’;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αλλάξει ΟΛΟΥΣ τους χρήστες.  ΛΑΘΟΣ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Σωστό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UPDATE users SET name='Maria' WHERE id=5;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A04FBD-3EDA-93BB-3432-9946127422F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71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66AA7-1C51-E0EF-6069-5E0B867D2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457D2-3142-231C-2DB7-5BF0B5ED34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3C530B2-FFEB-FD83-91F9-0F858831AFC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F409A6-E921-8034-581E-D4150AF88D5B}"/>
              </a:ext>
            </a:extLst>
          </p:cNvPr>
          <p:cNvSpPr txBox="1"/>
          <p:nvPr/>
        </p:nvSpPr>
        <p:spPr>
          <a:xfrm>
            <a:off x="366422" y="2101954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DELETE διαγράφει δεδομένα από τη βάση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Κλασικό λάθος: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 FROM users;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ΠΡΟΣΟΧΗ  Αν λείπει το WHERE, η εντολή θα τα σβήσει όλα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αυτό πολλά συστήματα χρησιμοποιούν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soft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αντί να διαγράψουν εγγραφή, θέτουν 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flag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active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0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Έτσι τα δεδομένα δεν χάνονται μόνιμα και μπορούν να ανακτηθούν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8BC135-0647-9713-7F72-5C081879473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83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FB0D1-3E07-6551-7BAE-FACDA4366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0DC58-2C5D-6AEE-17A4-C1AE02D5CBD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6D6120D-664D-6B6F-2A33-A9B65949439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7E3831-72EB-B8F2-93F2-9047DB5629A0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SQL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injection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είναι επίθεση κατά την οποία ο επιτιθέμενος εισάγει SQL εντολές μέσα σε πεδία φόρμας ή URL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?id=1 OR 1=1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Αυτό αναγκάζει τη SQL να επιστρέψει όλες τις εγγραφές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από τις πιο επικίνδυνες επιθέσεις γιατί επιτρέπει: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ανάγνωση οποιουδήποτε δεδομένου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τροποποίηση εγγραφών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διαγραφή βάσης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δημιουργία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admin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λογαριασμών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69ED04-F07D-DF60-68BD-4D58DECAB86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604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82CBA-CBEE-8024-7699-BC669C8F0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B28FF-47CE-EB37-87BE-A7F2CC2155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22043BA-BDC6-71D1-7E03-F7F9747E98C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DB314C-FAFA-5D7B-4E31-AEC5443AB618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Αντιμετώπιση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SQL Injection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prepared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statements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καλύτερη λύση  επειδή διαχωρίζουν τα δεδομένα από τη δομή της SQL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mysqli_real_escape_string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prepared statements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Ποτέ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SQL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συνδυάζει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raw input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Πάντα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sanitization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εισόδου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Πάντα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validation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πριν την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SQL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3C80AD-0373-3C5E-7DF8-F3DE89B9B13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0332-B425-4881-2DE1-C9C0B6741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1AB3-A65E-47DB-6AEA-AF8B89F526F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3D725E-847D-D84C-7CE5-54A987CADA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F63D91-CDD6-6DE7-BF41-EB9D06FF0C58}"/>
              </a:ext>
            </a:extLst>
          </p:cNvPr>
          <p:cNvSpPr txBox="1"/>
          <p:nvPr/>
        </p:nvSpPr>
        <p:spPr>
          <a:xfrm>
            <a:off x="366422" y="2101954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Μια σελίδα είναι δυναμική όταν το περιεχόμενό της εξαρτάται από εξωτερικούς παράγοντες.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Αυτοί μπορεί να είναι η ώρα ημέρας, ο τύπος χρήστη, τα δεδομένα που υπάρχουν στη βάση ή ακόμα και οι ρυθμίσεις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Ένα σύστημα ηλεκτρονικού εμπορίου, για παράδειγμα, δεν μπορεί να δείχνει σε όλους τους χρήστες τα ίδια προϊόντα με τον ίδιο τρόπο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Χρειάζεται προσωπικές προτάσεις, συνεδρίες χρήστη, καλάθια, προηγούμενες αγορές, αποθήκευση στοιχείων και επεξεργασία πληρωμών — όλα αυτά επιτυγχάνονται μόνο μέσω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server-side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γλωσσών όπως η PHP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C03059-05D3-6668-ED7A-DDDBC46E92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15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4F8FB-8056-8DE6-2D0A-A102E84DC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83694-934A-B630-ADA8-A23D6A37F22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DB65319-4D00-2C3C-53EC-8C7DF8214CE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53E71C-2434-457A-DCCF-3D4A18B9DB3C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Αντιμετώπιση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SQL Injection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prepared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statements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καλύτερη λύση  επειδή διαχωρίζουν τα δεδομένα από τη δομή της SQL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mysqli_real_escape_string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prepared statements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Ποτέ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SQL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συνδυάζει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raw input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Πάντα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sanitization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εισόδου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Πάντα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validation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πριν την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SQL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EB6B85-D29C-38C2-1A3C-A4B23B06C18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961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1B125-4F8C-E6B2-9F8C-304278A44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BD212-E5B8-2419-BB1F-B769E61A877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122C39E-CFE6-68D2-06F9-E47DB45D6A5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E969F9-050E-32AB-B188-94C49AC1F4CC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αποθηκεύονται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όχι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Περιέχουν μικρές ποσότητες δεδομένων που συνοδεύουν κάθε αίτημα από τον χρήστη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Χρησιμοποιούνται για: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προσωπικές ρυθμίσεις χρήστη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διεπαφής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προτιμήσεις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layout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καλάθια αγορών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remember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λειτουργίες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προστατεύονται για να μην διαρρεύσουν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40E856-9793-6B12-E23F-080A526D03D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40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A5C28-FAA0-B989-1FF6-D81F5A0E5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8DC2C-AB61-B506-EF80-77A25E7E57E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B3B9149-0AB7-9E7A-844F-E8CD5A66FD1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0578DB-CAC8-35FE-46BD-2761ED7B5F4E}"/>
              </a:ext>
            </a:extLst>
          </p:cNvPr>
          <p:cNvSpPr txBox="1"/>
          <p:nvPr/>
        </p:nvSpPr>
        <p:spPr>
          <a:xfrm>
            <a:off x="366422" y="2101954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μπορούν να κλαπούν μέσω XSS.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Γι’ αυτό χρησιμοποιούμε: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HttpOnly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δεν επιτρέπει πρόσβαση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Secure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αποστολή μόνο μέσω HTTPS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SameSite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αποτρέπει CSRF επιθέσεις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 κλεμμένο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μπορεί να επιτρέψει σε κάποιον να “μπει” ως άλλος χρήστης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11634F-A4B3-F05A-CDD9-244D1C8DDB4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317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C3217-D0C2-C73A-0E2E-91948AA56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BCFB-3FF8-C20C-1389-0BEC2E0C805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C0A203-BAB2-887B-025A-0ED60D85932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036BEB-7823-EBF2-5781-6732509982C3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αποθηκεύουν δεδομένα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κρατά μόνο ένα μοναδικό ID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μπορούμε: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κρατήσουμε τον χρήστη συνδεδεμένο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αποθηκεύσουμε προσωρινές πληροφορίες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δημιουργήσουμε καλάθια αγορών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υποστηρίξουμε πολύπλοκη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stateful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λογική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ID είναι πολύτιμο και πρέπει να προστατεύεται.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F1CAC4-3517-94DC-C11D-9DED1315E53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677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38E5D-189D-6350-BD90-5A40673FE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EAB40-5FB3-652C-9E9A-DC1C7A09453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8B05977-4C61-769F-110B-05DDA136DEA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3C7508-F067-2041-49E9-7A620E3ABA34}"/>
              </a:ext>
            </a:extLst>
          </p:cNvPr>
          <p:cNvSpPr txBox="1"/>
          <p:nvPr/>
        </p:nvSpPr>
        <p:spPr>
          <a:xfrm>
            <a:off x="366422" y="2101954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PHP έχει δυνατότητα τροποποίησης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system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Αυτό σημαίνει ότι μπορεί: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δημιουργεί αρχεία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διαβάζει οποιοδήποτε επιτρεπόμενο αρχείο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διαγράφει δεδομένα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αλλάζει φακέλους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έχει σωστά δικαιώματα, ένας επιτιθέμενος μπορεί να αποκτήσει πρόσβαση στο σύστημα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3111FE-8569-1CDB-DD3D-99966F56A57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11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25B92-12ED-B210-5535-730CA2DC3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3DC3-DEA6-31A1-A155-5E5150BAD4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BF76A4C-3B87-AC49-9780-2AAB059500E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CA8C23-BFA5-D790-55AE-798B5A993B15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Secure Upload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Ελέγχουμε: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extension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MIME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μέγεθος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πραγματικό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binary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του αρχείου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ότι το αρχείο δεν μπορεί να εκτελεστεί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Χρησιμοποιούμε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move_uploaded_file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για ασφαλή μετακίνηση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F4577F-946C-45FE-7D0A-4A0C536AD57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3431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26364-95B9-7A03-B567-9AA1A2B6E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9ED55-01AC-22E3-C0D8-F6FC8782F4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Σενάρια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CGI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698D522-5A23-3E91-047D-81EB2A1AFD1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9EB20A-6E68-5BE9-104F-5ABC18A5EE70}"/>
              </a:ext>
            </a:extLst>
          </p:cNvPr>
          <p:cNvSpPr txBox="1"/>
          <p:nvPr/>
        </p:nvSpPr>
        <p:spPr>
          <a:xfrm>
            <a:off x="592853" y="2081770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CGI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Common Gateway Interface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μέθοδος προγραμματισμού στο Διαδίκτυο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σενάρια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υπολογιστής  λαμβάνει στοιχεία από βάσεις δεδομένων / έγγραφα / άλλα προγράμματα  παρουσιάζει σε ιστοσελίδες Διαδικτύου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Κανονικά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ανατρέχει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υπολογιστής σε επαφή με εξυπηρετητή Παγκοσμίου Ιστού  φιλοξενεί σελίδα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εξετάζει όνομα αρχείου που ζητείται από υπολογιστή και το στέλνει 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υπολογιστή  παρουσιάζει αρχείο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Περίπτωση που δεν επιστρέφεται αρχείο αλλά εκτελείται και επιστρέφονται τα αποτελέσματα αυτής τη εκτέλεσης 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CGI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Γράφονται σε πολλές γλώσσες προγραμματισμού  πιο δημοφιλής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891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33C17-A9CC-4185-2323-6C1F8DABC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D7A5-73EC-F71A-6AA7-879682C1CA2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κατασκευής σεναρίων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CGI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098E861-6009-CBEA-1BD2-F509AC14337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D95E7A-26C2-5F5A-83C1-E0225B000E45}"/>
              </a:ext>
            </a:extLst>
          </p:cNvPr>
          <p:cNvSpPr txBox="1"/>
          <p:nvPr/>
        </p:nvSpPr>
        <p:spPr>
          <a:xfrm>
            <a:off x="592853" y="2081770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Υποχρεωτικά στην κορυφή του σεναρίου έχουμε: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#!/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local / bin /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#!/ </a:t>
            </a:r>
            <a:r>
              <a:rPr lang="en-US" sz="23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usr</a:t>
            </a:r>
            <a:r>
              <a:rPr lang="en-US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bin / </a:t>
            </a:r>
            <a:r>
              <a:rPr lang="en-US" sz="23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evn</a:t>
            </a:r>
            <a:r>
              <a:rPr lang="en-US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  <a:r>
              <a:rPr lang="en-US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l-GR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βρίσκει σύστημα που είναι το </a:t>
            </a:r>
            <a:r>
              <a:rPr lang="en-US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Perl)</a:t>
            </a:r>
            <a:endParaRPr lang="el-GR" sz="23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Λέμε στον εξυπηρετητή που θα εκτελέσει σενάριο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κώδικας γραμμένος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τέλος κάθε γραμμής κλείνω πάντα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ξεχάσω  δεν εκτελείται πρόγραμμα!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Σχόλιο με #  εξαίρεση η πρώτη γραμμή!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  κατασκευή μεταβλητής που η τιμή αποθηκεύεται σε αρχείο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log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50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94841-DCA9-A205-4F6F-6731BB5CC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3D691-9A93-8150-BE96-865EE8BD27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54FD5C9-17B6-A15F-DA0F-94E492821C8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9C76B4-7EDC-62AC-901B-08FCB77B0133}"/>
              </a:ext>
            </a:extLst>
          </p:cNvPr>
          <p:cNvSpPr txBox="1"/>
          <p:nvPr/>
        </p:nvSpPr>
        <p:spPr>
          <a:xfrm>
            <a:off x="592853" y="2081770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Απαγορεύονται κενά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Επιτρέπεται _ για διαχώριση λέξεων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χρήσης πεζών &amp; κεφαλαίων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ΌΧΙ ειδικούς χαρακτήρες (πχ.! @ κλπ.)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Τύποι μεταβλητών: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Βαθμωτή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Πίνακας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Συσχετιζόμενος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πίνακας</a:t>
            </a:r>
          </a:p>
        </p:txBody>
      </p:sp>
    </p:spTree>
    <p:extLst>
      <p:ext uri="{BB962C8B-B14F-4D97-AF65-F5344CB8AC3E}">
        <p14:creationId xmlns:p14="http://schemas.microsoft.com/office/powerpoint/2010/main" val="2525147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59AEB-FB9C-2F47-EA8E-83ED4C0BF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3A760-1EF9-0D9C-AADB-8D705C7A7F0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F706B7B-2D98-6AA8-870A-FF82EDFAB5D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35676D-7F61-BF5C-0CD0-E97E10A5C31B}"/>
              </a:ext>
            </a:extLst>
          </p:cNvPr>
          <p:cNvSpPr txBox="1"/>
          <p:nvPr/>
        </p:nvSpPr>
        <p:spPr>
          <a:xfrm>
            <a:off x="592853" y="2081770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Απαγορεύονται κενά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Επιτρέπεται _ για διαχώριση λέξεων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χρήσης πεζών &amp; κεφαλαίων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ΌΧΙ ειδικούς χαρακτήρες (πχ.! @ κλπ.)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Τύποι μεταβλητών: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Βαθμωτή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Πίνακας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Συσχετιζόμενος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πίνακας</a:t>
            </a:r>
          </a:p>
        </p:txBody>
      </p:sp>
    </p:spTree>
    <p:extLst>
      <p:ext uri="{BB962C8B-B14F-4D97-AF65-F5344CB8AC3E}">
        <p14:creationId xmlns:p14="http://schemas.microsoft.com/office/powerpoint/2010/main" val="74728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BAC85-859A-9D67-DD3A-5D5B04940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EE3C4-2AC0-CAD4-ACFD-6612EA8E84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C1AAC4-0279-2F39-3D77-4A9045F8FC3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5A82-16F1-6DBF-D64B-549A9F017F8C}"/>
              </a:ext>
            </a:extLst>
          </p:cNvPr>
          <p:cNvSpPr txBox="1"/>
          <p:nvPr/>
        </p:nvSpPr>
        <p:spPr>
          <a:xfrm>
            <a:off x="366422" y="2101954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απαιτεί πολύπλοκη εγκατάσταση ή εργαλεία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Τρέχει γρήγορα, σε φτηνό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hardware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σε κάθε λειτουργικό σύστημα και συνεργάζεται εξαιρετικά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Επιτρέπει τη γρήγορη δημιουργία πρωτοτύπων αλλά και την ανάπτυξη ολοκληρωμένων επιχειρησιακών λύσεων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Από τα πρώτα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blogs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μέχρι πλατφόρμες δισεκατομμυρίων (π.χ.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WordPress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η PHP έχει καλύψει κάθε πιθανή ανάγκη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BA42A5-2953-D406-393C-F5BC27F8197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994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2574-53CD-B823-6175-13341F9E5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F6EB1-C456-1B76-C2E6-969AE1ACD33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2EBD1BA-6C24-EC12-FE24-D02F18F5CA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1F699B-D1FE-24DC-7AE9-193CCB4EDAD5}"/>
              </a:ext>
            </a:extLst>
          </p:cNvPr>
          <p:cNvSpPr txBox="1"/>
          <p:nvPr/>
        </p:nvSpPr>
        <p:spPr>
          <a:xfrm>
            <a:off x="592853" y="2081770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Βαθμωτή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μεταβλητή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περιέχει αριθμούς, γράμματα φράσεις κλ.  προηγείται πάντα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Μπορώ να δώσω σε μεταβλητή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Λέξη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 = ‘word”;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Φράση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“This is a phrase”;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Αριθμό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=4;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Άθροισμα / διαφορά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=4+2: 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904595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AAD26-118F-4D05-538B-22A9CA7E4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FB01-49BB-F8C3-A66D-73987D71048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57155D-ED3B-C4C8-6899-F9F2601B266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EF5ACE-F5A0-B40D-405C-AE3670BFFF17}"/>
              </a:ext>
            </a:extLst>
          </p:cNvPr>
          <p:cNvSpPr txBox="1"/>
          <p:nvPr/>
        </p:nvSpPr>
        <p:spPr>
          <a:xfrm>
            <a:off x="592853" y="2081770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Μεταβλητή  πίνακα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περιέχει πολλές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βαθμωτές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μεταβλητές σε αριθμημένες θέσεις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δυναμικής πρόσθεσης εξτρά θέσεων  αύξηση μεταβλητής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Μεταβλητή πίνακα  προηγείται @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αναφερόμαστε σε μια μόνο θέση μπορώ να βάζω και $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 = (“1”,”2”, “one”, “hello word”, “Perl”)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αναφορά σε θέση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$var[3]  “hello word”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  JavaScript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αρίθμηση από 0!  με το $#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var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ελέγχω αριθμό θέσεων =4</a:t>
            </a:r>
          </a:p>
        </p:txBody>
      </p:sp>
    </p:spTree>
    <p:extLst>
      <p:ext uri="{BB962C8B-B14F-4D97-AF65-F5344CB8AC3E}">
        <p14:creationId xmlns:p14="http://schemas.microsoft.com/office/powerpoint/2010/main" val="426334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2D4A0-E528-CB6A-9BBB-CCBF186BA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7243-A946-F962-3D93-90AF19B3EB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50EB827-1B36-5E6C-573D-ADFDC2B7621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AFAC83-0B8B-7206-8E2C-BA2E612C6636}"/>
              </a:ext>
            </a:extLst>
          </p:cNvPr>
          <p:cNvSpPr txBox="1"/>
          <p:nvPr/>
        </p:nvSpPr>
        <p:spPr>
          <a:xfrm>
            <a:off x="592853" y="2081770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σχετιζόμενου πίνακα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για αποθήκευση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συσχετιζόμενης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πληροφορίας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εύκολοι από απλούς πίνακες  δεν χρειάζεται να θυμόμαστε θέση που είναι αποθηκευμένη πληροφορία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%  προηγείται ονόματος σχετιζόμενου πίνακα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Όπως και πριν μπορώ να αναφερθώ σε μια θέση με το #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%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var = (“song”, “track”, “lyrics”, “music”, artist”, “band”,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year”,”drink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τιμή  κλειδί για την επόμενη τιμή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$var{“song”} ”track”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869470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0A38C-CCAD-AEB3-B172-7E6AA852C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15B91-FFDD-AACC-1A57-798BFD6430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Τελεστές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63C12FD-12C1-6ED2-718F-B3BD0C4A9F5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7BD898-29A6-BDA5-AFD0-A302F0532EEA}"/>
              </a:ext>
            </a:extLst>
          </p:cNvPr>
          <p:cNvSpPr txBox="1"/>
          <p:nvPr/>
        </p:nvSpPr>
        <p:spPr>
          <a:xfrm>
            <a:off x="592853" y="2081770"/>
            <a:ext cx="11450337" cy="11541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Τελεστές εκχώρησης  δίνουν τιμή σε μεταβλητή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FF7F85-6542-256A-8093-DC071B8DF5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82117"/>
              </p:ext>
            </p:extLst>
          </p:nvPr>
        </p:nvGraphicFramePr>
        <p:xfrm>
          <a:off x="1115567" y="2847805"/>
          <a:ext cx="9966090" cy="3502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3045">
                  <a:extLst>
                    <a:ext uri="{9D8B030D-6E8A-4147-A177-3AD203B41FA5}">
                      <a16:colId xmlns:a16="http://schemas.microsoft.com/office/drawing/2014/main" val="236751428"/>
                    </a:ext>
                  </a:extLst>
                </a:gridCol>
                <a:gridCol w="4983045">
                  <a:extLst>
                    <a:ext uri="{9D8B030D-6E8A-4147-A177-3AD203B41FA5}">
                      <a16:colId xmlns:a16="http://schemas.microsoft.com/office/drawing/2014/main" val="2656679854"/>
                    </a:ext>
                  </a:extLst>
                </a:gridCol>
              </a:tblGrid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Τελεστής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Περιγραφή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575642"/>
                  </a:ext>
                </a:extLst>
              </a:tr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Τιμή μεταβλητής αριστερά ίση με δεξιά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871879"/>
                  </a:ext>
                </a:extLst>
              </a:tr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+=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Προσθέτει ποσότητα που είναι δεξιά στη μεταβλητή που είναι αριστερά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239464"/>
                  </a:ext>
                </a:extLst>
              </a:tr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-=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/>
                        <a:t>Αφαιρεί ποσότητα που είναι δεξιά στη μεταβλητή που είναι αριστερά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7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315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3F57C-D3A3-AEEB-E722-D12C3EEC1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C3EE1-3C8A-69D4-54ED-138D9761D9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Τελεστές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4CF23A-C0E7-8C96-BD9B-9D2E656F11C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E07F80-5F24-459D-29AC-736362121450}"/>
              </a:ext>
            </a:extLst>
          </p:cNvPr>
          <p:cNvSpPr txBox="1"/>
          <p:nvPr/>
        </p:nvSpPr>
        <p:spPr>
          <a:xfrm>
            <a:off x="592853" y="2081770"/>
            <a:ext cx="11450337" cy="800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Τελεστές σύγκρισης  συγκρίνουν τιμές  δίνουν τρίτη τιμή  εξαρτάται από αποτέλεσμα σύγκρισης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4E1E05-A6CE-0517-17AB-08C946B51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227908"/>
              </p:ext>
            </p:extLst>
          </p:nvPr>
        </p:nvGraphicFramePr>
        <p:xfrm>
          <a:off x="712796" y="3097917"/>
          <a:ext cx="10570900" cy="3405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8947">
                  <a:extLst>
                    <a:ext uri="{9D8B030D-6E8A-4147-A177-3AD203B41FA5}">
                      <a16:colId xmlns:a16="http://schemas.microsoft.com/office/drawing/2014/main" val="236751428"/>
                    </a:ext>
                  </a:extLst>
                </a:gridCol>
                <a:gridCol w="6591953">
                  <a:extLst>
                    <a:ext uri="{9D8B030D-6E8A-4147-A177-3AD203B41FA5}">
                      <a16:colId xmlns:a16="http://schemas.microsoft.com/office/drawing/2014/main" val="2656679854"/>
                    </a:ext>
                  </a:extLst>
                </a:gridCol>
              </a:tblGrid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Τελεστής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Περιγραφή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575642"/>
                  </a:ext>
                </a:extLst>
              </a:tr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&lt;</a:t>
                      </a:r>
                      <a:r>
                        <a:rPr lang="en-US" sz="2000" dirty="0"/>
                        <a:t> </a:t>
                      </a:r>
                      <a:r>
                        <a:rPr lang="el-GR" sz="2000" dirty="0"/>
                        <a:t>ή &lt;=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True </a:t>
                      </a:r>
                      <a:r>
                        <a:rPr lang="el-GR" sz="2000" dirty="0"/>
                        <a:t>αν αριστερά τιμή &lt; δεξιά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 αλλιώς </a:t>
                      </a:r>
                      <a:r>
                        <a:rPr lang="en-US" sz="2000" dirty="0">
                          <a:sym typeface="Wingdings" panose="05000000000000000000" pitchFamily="2" charset="2"/>
                        </a:rPr>
                        <a:t>false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871879"/>
                  </a:ext>
                </a:extLst>
              </a:tr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&gt;</a:t>
                      </a:r>
                      <a:r>
                        <a:rPr lang="el-GR" sz="2000" dirty="0"/>
                        <a:t> Ή &gt;=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True </a:t>
                      </a:r>
                      <a:r>
                        <a:rPr lang="el-GR" sz="2000" dirty="0"/>
                        <a:t>αν αριστερά τιμή &lt; δεξιά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 αλλιώς </a:t>
                      </a:r>
                      <a:r>
                        <a:rPr lang="en-US" sz="2000" dirty="0">
                          <a:sym typeface="Wingdings" panose="05000000000000000000" pitchFamily="2" charset="2"/>
                        </a:rPr>
                        <a:t>false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239464"/>
                  </a:ext>
                </a:extLst>
              </a:tr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==</a:t>
                      </a:r>
                      <a:r>
                        <a:rPr lang="en-US" sz="2000" dirty="0"/>
                        <a:t> </a:t>
                      </a:r>
                      <a:r>
                        <a:rPr lang="el-GR" sz="2000" dirty="0"/>
                        <a:t>ή !=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True </a:t>
                      </a:r>
                      <a:r>
                        <a:rPr lang="el-GR" sz="2000" dirty="0"/>
                        <a:t>αν αριστερά τιμή == ή != δεξιά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 αλλιώς </a:t>
                      </a:r>
                      <a:r>
                        <a:rPr lang="en-US" sz="2000" dirty="0">
                          <a:sym typeface="Wingdings" panose="05000000000000000000" pitchFamily="2" charset="2"/>
                        </a:rPr>
                        <a:t>false</a:t>
                      </a:r>
                      <a:endParaRPr lang="en-US" sz="2000" dirty="0"/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78794"/>
                  </a:ext>
                </a:extLst>
              </a:tr>
              <a:tr h="66781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Eq </a:t>
                      </a:r>
                      <a:r>
                        <a:rPr lang="el-GR" sz="2000" dirty="0"/>
                        <a:t>και </a:t>
                      </a:r>
                      <a:r>
                        <a:rPr lang="en-US" sz="2000" dirty="0"/>
                        <a:t>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Eq </a:t>
                      </a:r>
                      <a:r>
                        <a:rPr lang="en-US" sz="20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ίδια λειτουργία με == αλλά για αλφαριθμητικά /κείμενο</a:t>
                      </a:r>
                    </a:p>
                    <a:p>
                      <a:pPr algn="ctr"/>
                      <a:r>
                        <a:rPr lang="en-US" sz="2000" dirty="0">
                          <a:sym typeface="Wingdings" panose="05000000000000000000" pitchFamily="2" charset="2"/>
                        </a:rPr>
                        <a:t>ne 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ίδια λειτουργία με !=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821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7537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C6584-68CA-98EA-806B-E069FF385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BF86B-12B4-3C98-03EC-3A140A862C4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Εντολές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9B6C1E8-675F-445F-4909-4537BD39FE4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9B6A81-2BE0-6AF1-AA31-3DB9F5D307B4}"/>
              </a:ext>
            </a:extLst>
          </p:cNvPr>
          <p:cNvSpPr txBox="1"/>
          <p:nvPr/>
        </p:nvSpPr>
        <p:spPr>
          <a:xfrm>
            <a:off x="702781" y="2199265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– elseif – else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Foreach 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χαλαρή εκδοχή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χρήσιμος για προσπέλαση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συσχετιζόμενων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στοιχείων  δεν υπάρχει αρίθμηση σε θέσεις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Είσοδος δεδομένων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$guess = &lt;STDIN&gt; ;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Οτιδήποτε εισάγει χρήστης αποθηκεύεται στην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&amp;guess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0233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7568D-5E98-51A8-7618-DCA63271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A9C3A-A47F-27AC-45C3-B4A47AD31E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Εντολές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811E81-7FB0-6447-6E8F-E2B8B26AC11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BB7478-BBC1-0B4A-1C9E-E149DEAD685D}"/>
              </a:ext>
            </a:extLst>
          </p:cNvPr>
          <p:cNvSpPr txBox="1"/>
          <p:nvPr/>
        </p:nvSpPr>
        <p:spPr>
          <a:xfrm>
            <a:off x="702781" y="2110053"/>
            <a:ext cx="1058091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Αρχεία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αναγνωρίζονται εσωτερικά από πρόγραμμα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 handler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Ονόματα σε αυτά με κεφαλαία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$stuff = &lt;FILE_HANDLER&gt;;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Διαβάζει γραμμή εισόδου και την αποθηκεύει στην μεταβλητή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$stuff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 handler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με όνομα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FILE_HANDLER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προκαθορισμένη έξοδος δεδομένων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2  μαντεύουμε αριθμό μέχρι να δώσει 20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5951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711A9-FB32-DF85-0740-A58D21786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4C09-C90F-4FC5-58EC-75824FF1206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Εντολές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5DC64DE-9644-584D-DDC9-BA3333DC686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A23B0C-7473-9055-C4F4-1EFB00715D92}"/>
              </a:ext>
            </a:extLst>
          </p:cNvPr>
          <p:cNvSpPr txBox="1"/>
          <p:nvPr/>
        </p:nvSpPr>
        <p:spPr>
          <a:xfrm>
            <a:off x="702781" y="2110053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Ζητάει από τον χρήστη να δώσει έναν αριθμό μέχρι να πληκτρολογήσει το 20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Βάζουμε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κάνουμε νέα γραμμή κάθε φορά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εντολή &lt;STDIN&gt; διαβάζει ό,τι γράψει ο χρήστης στο πληκτρολόγιο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chomp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αφαιρεί τον χαρακτήρα της νέας γραμμής (\n)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δημιουργεί έναν βρόχο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βρόχος συνεχίζεται όσο ο αριθμός ΔΕΝ είναι 20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ο αριθμός είναι λάθος, τυπώνεται μήνυμα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ξαναζητείται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νέα τιμή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5862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19E10-EB41-16FD-D144-EA77016A8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F787F-1F13-F516-39F9-2F2CC18E1BC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Εντολές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8AA8886-9EBE-7935-0B32-D14E6A7C84C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ADBE7A-0B92-F66C-68DC-238E44136C5F}"/>
              </a:ext>
            </a:extLst>
          </p:cNvPr>
          <p:cNvSpPr txBox="1"/>
          <p:nvPr/>
        </p:nvSpPr>
        <p:spPr>
          <a:xfrm>
            <a:off x="702781" y="2110053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Ζητάει από τον χρήστη να δώσει έναν αριθμό μέχρι να πληκτρολογήσει το 20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Βάζουμε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κάνουμε νέα γραμμή κάθε φορά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εντολή &lt;STDIN&gt; διαβάζει ό,τι γράψει ο χρήστης στο πληκτρολόγιο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chomp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αφαιρεί τον χαρακτήρα της νέας γραμμής (\n)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δημιουργεί έναν βρόχο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βρόχος συνεχίζεται όσο ο αριθμός ΔΕΝ είναι 20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ο αριθμός είναι λάθος, τυπώνεται μήνυμα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ξαναζητείται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νέα τιμή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0323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78CBA-521A-C9BF-B48B-5CEEE8834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5AF37-DE27-8ACE-3481-9141C637F9D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split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2CCD987-396B-F816-29FA-A813DBD87F7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B8DD8E-B623-0D6F-FE83-DCA38102214A}"/>
              </a:ext>
            </a:extLst>
          </p:cNvPr>
          <p:cNvSpPr txBox="1"/>
          <p:nvPr/>
        </p:nvSpPr>
        <p:spPr>
          <a:xfrm>
            <a:off x="702781" y="2059811"/>
            <a:ext cx="10580915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Ψάχνει για δείγμα σε αλφαριθμητικό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σπάει το αλφαριθμητικό σε πίνακα βασισμένη στο δείγμα: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split(/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έκφραση_διαχωρισμού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έκφραση_προς_διαχωρισμό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$stuff  = split(/ / , $stuff)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διασπά περιεχόμενα με διαχωριστικό το κενό  Παράδειγμα 4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07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68BA5-658C-14EB-5BC1-C7667D748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EA73-EB12-74C0-1094-75AED866D5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E3100D5-0C72-1009-7871-870D1D26100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322773-E53B-AD06-67A3-BCB302819DD5}"/>
              </a:ext>
            </a:extLst>
          </p:cNvPr>
          <p:cNvSpPr txBox="1"/>
          <p:nvPr/>
        </p:nvSpPr>
        <p:spPr>
          <a:xfrm>
            <a:off x="366422" y="2101954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ο χρήστης ζητήσει τη σελίδα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home.php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εκτελεί την PHP γραμμή-γραμμή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στέλνει τίποτα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μέχρι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τερματιστε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παράγει HTML μέσω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heredoc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τότε αυτό ακριβώς το HTML θα λάβει 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 μέσα στην PHP γίνουν υπολογισμοί, έλεγχοι,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queries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λογικές αποφάσεις, όλα αυτά συμβαίνουν πριν σταλεί μία γραμμή HTML στον χρήστη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FDD8FE-7D58-37A1-20F1-CA021CA7453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9326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2B027-661A-01CF-6D5A-F6588C240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BA884-9AC1-75DE-0E92-651D6B1BE2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B6859D-9728-81B4-C65C-229FFCD1598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6575DE-D129-AC08-8107-9E0815DAF8C9}"/>
              </a:ext>
            </a:extLst>
          </p:cNvPr>
          <p:cNvSpPr txBox="1"/>
          <p:nvPr/>
        </p:nvSpPr>
        <p:spPr>
          <a:xfrm>
            <a:off x="702781" y="205981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Υποχρεωτική χρήση φόρμας για σενάριο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είσοδος είτε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είτε με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POST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επεξεργάζεται δεδομένα εισόδου  μετατρέπει σε μεταβλητές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είμαι σίγουρος για τύπο πρόσβασης βάζω μόνο έναν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είμαι σίγουρος γράφω για όλες τις περιπτώσεις όμως, γράφω: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($ENV {“REQUEST_METHOD”} eq “GET) {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$in = $ENV {“QUERY_STRING”};	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else {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$in = &lt;STDIN&gt;;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794707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3C876-8823-F584-FE2D-F429774BC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3E803-D967-3E50-5B24-2E3D01C3F79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ED0DCAE-5ED3-9E17-A9C2-DD8A20A11D4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5456F9-40C9-BF9B-7580-2174B0D6C195}"/>
              </a:ext>
            </a:extLst>
          </p:cNvPr>
          <p:cNvSpPr txBox="1"/>
          <p:nvPr/>
        </p:nvSpPr>
        <p:spPr>
          <a:xfrm>
            <a:off x="805542" y="1810464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Θέλουμε να υλοποιήσουμε ένα απλό σύστημα αναζήτησης τραγουδιών: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χρήστης δίνει τίτλο τραγουδιού σε μια HTML φόρμα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CGI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λαμβάνει το δεδομένο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πρόγραμμα αναζητά τον τίτλο μέσα σε ένα αρχείο δεδομένων music.dat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στον χρήστη: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τον πραγματικό τίτλο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την περιγραφή του τραγουδιού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ο τίτλος δεν υπάρχει → εμφανίζεται μήνυμα λάθους.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339739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4C0F3-0A0A-71ED-1F07-4975B06E6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AFD5A-B78B-8425-58DD-070FEE48B83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C08E544-1B27-ACC0-35E1-66C9C4F9F6D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A5CF31-32B1-50F2-E563-AFAAD3302C19}"/>
              </a:ext>
            </a:extLst>
          </p:cNvPr>
          <p:cNvSpPr txBox="1"/>
          <p:nvPr/>
        </p:nvSpPr>
        <p:spPr>
          <a:xfrm>
            <a:off x="908304" y="1962864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φόρμα εισαγωγής δεδομένων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Κώδικας: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&lt;form action="/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-bin/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to_cgi_programma_mas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method="get"&gt;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&lt;input type="text" length="20" name="title"&gt;&lt;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&lt;input type="submit" value="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τραγούδια που προτιμώ"&gt;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action="/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-bin/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to_cgi_programma_mas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Ορίζει ποιο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script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εκτελεστεί όταν ο χρήστης κάνει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Submit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method="get”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Τα δεδομένα θα σταλούν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μέσω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(QUERY_STRING).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ζητάμε απλά δεδομένα, όχι κωδικούς κ.λπ.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 type="text" name="title"&gt;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Πεδίο στο οποίο ο χρήστης πληκτρολογεί τον τίτλο τραγουδιού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γίνει μεταβλητή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 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type="submit"&gt;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Στέλνει τα δεδομένα και ενεργοποιεί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script</a:t>
            </a:r>
          </a:p>
        </p:txBody>
      </p:sp>
    </p:spTree>
    <p:extLst>
      <p:ext uri="{BB962C8B-B14F-4D97-AF65-F5344CB8AC3E}">
        <p14:creationId xmlns:p14="http://schemas.microsoft.com/office/powerpoint/2010/main" val="28128626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91D65-82AE-C352-17E4-26D8BC752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25E00-797C-25CA-3EED-7977F2C194E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1F31594-F8F3-A65A-A593-19D184E22FD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13C4B1-E971-0B14-CF63-19435934CB75}"/>
              </a:ext>
            </a:extLst>
          </p:cNvPr>
          <p:cNvSpPr txBox="1"/>
          <p:nvPr/>
        </p:nvSpPr>
        <p:spPr>
          <a:xfrm>
            <a:off x="908304" y="1962864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φόρμα εισαγωγής δεδομένων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Κώδικας: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&lt;form action="/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-bin/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to_cgi_programma_mas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method="get"&gt;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&lt;input type="text" length="20" name="title"&gt;&lt;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&lt;input type="submit" value="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τραγούδια που προτιμώ"&gt;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action="/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-bin/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to_cgi_programma_mas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Ορίζει ποιο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script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εκτελεστεί όταν ο χρήστης κάνει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Submit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method="get”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Τα δεδομένα θα σταλούν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μέσω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(QUERY_STRING).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ζητάμε απλά δεδομένα, όχι κωδικούς κ.λπ.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 type="text" name="title"&gt;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Πεδίο στο οποίο ο χρήστης πληκτρολογεί τον τίτλο τραγουδιού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γίνει μεταβλητή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 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type="submit"&gt;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Στέλνει τα δεδομένα και ενεργοποιεί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 script</a:t>
            </a:r>
          </a:p>
        </p:txBody>
      </p:sp>
    </p:spTree>
    <p:extLst>
      <p:ext uri="{BB962C8B-B14F-4D97-AF65-F5344CB8AC3E}">
        <p14:creationId xmlns:p14="http://schemas.microsoft.com/office/powerpoint/2010/main" val="9727351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FDAD2-8DFB-0AEC-D1ED-2467DE267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56D5A-A0A2-5F86-303A-B35059BCD6C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A558B5E-88EF-7CB7-BF9B-790EDEF8F6A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4CE08B-73F2-3214-115F-866CD8E140E4}"/>
              </a:ext>
            </a:extLst>
          </p:cNvPr>
          <p:cNvSpPr txBox="1"/>
          <p:nvPr/>
        </p:nvSpPr>
        <p:spPr>
          <a:xfrm>
            <a:off x="908304" y="1962864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Έστω αρχείο δεδομένων απλού κειμένου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music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 ορισμένη μορφοποίηση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----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τίτλος_με_πεζά_γράμματα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----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πραγματική μορφή του τίτλου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περιγραφή του τραγουδιού (μπορεί να είναι πολλές γραμμές)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 is gone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 is gone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ένα τραγούδι των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Lynyrd Skynyrd...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---- eagle ----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Fly like an eagle</a:t>
            </a:r>
          </a:p>
        </p:txBody>
      </p:sp>
    </p:spTree>
    <p:extLst>
      <p:ext uri="{BB962C8B-B14F-4D97-AF65-F5344CB8AC3E}">
        <p14:creationId xmlns:p14="http://schemas.microsoft.com/office/powerpoint/2010/main" val="3667726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2FF74-8C00-B915-CBF3-A5FE8A3BF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E5C28-2853-D6DB-959B-D6679B2B2B0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6E097BC-BE6C-57FC-E524-97958F29AD1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47CE40-9DAA-174F-6F53-EC7B07DA242A}"/>
              </a:ext>
            </a:extLst>
          </p:cNvPr>
          <p:cNvSpPr txBox="1"/>
          <p:nvPr/>
        </p:nvSpPr>
        <p:spPr>
          <a:xfrm>
            <a:off x="908304" y="1962864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τίτλος με πεζά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αναζήτηση γίνεται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χωρίς διάκριση πεζών/κεφαλαίων (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Έτσι αποφεύγονται ασυμβατότητες όπως "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Tuesday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tuesday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πρόγραμμα φορτώνει ΟΛΟ το αρχείο music.dat σε έναν πίνακα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Σαρώνει γραμμή-γραμμή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φορά που συναντά μια γραμμή τύπου: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Τίτλος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ελέγχει αν ταιριάζει με τον τίτλο που έδωσε ο χρήστης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βρεθεί ταύτιση: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γραμμή επόμενη έχει τον πραγματικό τίτλο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γραμμή μετά από αυτή έχει την περιγραφή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354158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EA0C5-4737-6EC9-D51E-602BC0071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E0038-5B05-3652-C720-5E6C35FF819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39F9BD3-C202-E1EE-6F79-5CC5936FB13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9878BA-F911-C231-46B3-F92E028CDE12}"/>
              </a:ext>
            </a:extLst>
          </p:cNvPr>
          <p:cNvSpPr txBox="1"/>
          <p:nvPr/>
        </p:nvSpPr>
        <p:spPr>
          <a:xfrm>
            <a:off x="908304" y="1962864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Φόρτωση του αρχείου δεδομένων music.dat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ανοίγει αρχείο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handler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open (DATA, "/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/people/music.dat");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@data = &lt;DATA&gt;;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close (DATA);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open (DATA, "...")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Ανοίγει αρχείο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συνδέει περιεχόμενό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handler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DATA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@data = &lt;DATA&gt;;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Διαβάζει όλες τις γραμμές του αρχείου  αποθηκεύει στον πίνακα @data  Κάθε στοιχείο πίνακα=μία γραμμή από αρχείο  διατήρηση σειράς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close(DATA);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Κλείνει το αρχείο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45854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D956C-9132-C3A8-B251-55F8141ED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678FA-4AE6-1E90-49A3-A516E42E9B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20C45EA-C519-623C-C4BC-A9644281813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43751D-7692-EFA4-1A5B-C84D76DE4D6A}"/>
              </a:ext>
            </a:extLst>
          </p:cNvPr>
          <p:cNvSpPr txBox="1"/>
          <p:nvPr/>
        </p:nvSpPr>
        <p:spPr>
          <a:xfrm>
            <a:off x="908304" y="1962864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Τοποθέτηση των δεδομένων εισόδου στη μεταβλητή $in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$in;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($ENV{'REQUEST_METHOD'} eq "GET") {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$in = $ENV{'QUERY_STRING'};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else {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$in = &lt;STDIN&gt;;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$in θα περιέχει τη συμβολοσειρά εισόδου ανεξάρτητα από τον τρόπο με τον οποίο στάλθηκαν τα δεδομένα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322917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ABE32-9177-02FA-4224-A1953E621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6E8CA-438C-1773-53EA-611339945D6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BBE3B5C-2F68-D774-D9BC-992B917F873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622A5A-B197-8622-53F8-7A89A488C4C7}"/>
              </a:ext>
            </a:extLst>
          </p:cNvPr>
          <p:cNvSpPr txBox="1"/>
          <p:nvPr/>
        </p:nvSpPr>
        <p:spPr>
          <a:xfrm>
            <a:off x="908304" y="1962864"/>
            <a:ext cx="10580915" cy="57554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Αφαίρεση της νέας γραμμής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βάζει αυτόματα το χαρακτήρα \n στο τέλος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διαβάζεται από &lt;STDIN&gt;  πρέπει να αφαιρείται   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chomp($in);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Μετατροπή ειδικών χαρακτήρων URL  URL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encoding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ειδικοί χαρακτήρες (όπως: κενό, %, &amp;, /, :, ?, +, !) κωδικοποιούνται σε μορφή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%xx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μετατρέπουμε σε κανονικούς χαρακτήρες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$in =~ s/%(..)/pack("c", hex($1))/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s/.../.../ → εντολή αναζήτησης &amp; αντικατάστασης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%(..) → βρίσκει οποιαδήποτε ακολουθία % + δύο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δεκαεξαδικούς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χαρακτήρες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($1) → μετατρέπει 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δεκαεξαδικό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αριθμό σε δεκαδικό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χpack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("c", ...) → μετατρέπει τον αριθμό σε ASCII χαρακτήρα/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 → αξιολογεί την αντικατάσταση σαν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κώδικα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/g → επαναλαμβάνει σε όλο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string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833807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F4AE2-8A98-B14E-61C6-64B0B3082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D9353-D4C3-08A2-33B0-CB809E8B530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DC0CE65-0D08-CA0E-1424-4506DCE5ED3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B865AD-2094-9AEE-02CB-59FC54DFAF84}"/>
              </a:ext>
            </a:extLst>
          </p:cNvPr>
          <p:cNvSpPr txBox="1"/>
          <p:nvPr/>
        </p:nvSpPr>
        <p:spPr>
          <a:xfrm>
            <a:off x="908304" y="1962864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Μετατροπή του σύμβολου "+" σε κενό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ο GET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encoding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αντικαθιστά όλα τα κενά με +  επαναφέρουμε με 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$in =~ s/\+/ /g;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Τώρα που το $in είναι καθαρό, πρέπει να απομονώσουμε το όνομα του πεδίου της φόρμας και την τιμή του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 %music = split(/=/, $in);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Χωρίζει το $in όπου βρει το σύμβολο =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Τοποθετεί τα μέρη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συσχετιζόμενο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πίνακα: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πρώτο στοιχείο → κλειδί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key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δεύτερο στοιχείο → τιμή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97839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9BDD4-F158-C3D5-7031-99D728D64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EB14-BCEA-4B14-D01D-DA9CE7B705B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0D48734-24A2-CA9C-53AE-ACC91D2B5B3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3F4735-ED4E-A1F9-164F-FB3D300B0550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Πίνακας $_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περιέχει ολόκληρη την ταυτότητα του χρήστη και της τρέχουσας αίτησης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Με πληροφορίες όπως IP, τύπος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το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που εκτελείται, τα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headers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HTTP, τις μεταβλητές περιβάλλοντος, την πλήρη διαδρομή εκτέλεσης, το πρωτόκολλο σύνδεσης και ό,τι αφορά το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request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η PHP δίνει στον προγραμματιστή απόλυτο έλεγχο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Πραγματικά προηγμένα συστήματα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routing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logs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και διαχείρισης προσβάσεων βασίζονται σε αυτόν τον πίνακα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711444-740C-30F2-0201-FD6B5991FD3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278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1BE30-5486-296E-E475-1E408DABC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CBCAE-92D2-0751-86DB-96C710B0175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9215046-0662-D33E-7445-1F9D2B91289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7683DD-CB0C-527B-6FD5-DA36A6020ACC}"/>
              </a:ext>
            </a:extLst>
          </p:cNvPr>
          <p:cNvSpPr txBox="1"/>
          <p:nvPr/>
        </p:nvSpPr>
        <p:spPr>
          <a:xfrm>
            <a:off x="908304" y="1908436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τραγούδι στο αρχείο έχει δομή: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----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----       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γραμμή τίτλου)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 is gone         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εμφανιζόμενος τίτλος)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 is gone...   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περιγραφή τραγουδιού)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Εντοπίζουμε τη γραμμή που περιέχει τίτλο με την μορφή ---- κάτι ----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Ελέγχουμε αν το “κάτι” ταιριάζει με το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music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{'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title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’}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βρεθεί ταύτιση: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επόμενη γραμμή ($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[$i+1]) έχει τον εμφανίσιμο τίτλο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μεθεπόμενη ($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[$i+2]) έχει την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περιγραφη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Εκτυπώνουμε τις δύο γραμμές ως αποτέλεσμα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093506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102ED-668D-F619-D7BF-954AA505C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2384F-C9C3-FE8B-6518-F430BB54ACA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3A993D1-66A1-4FDC-72B6-30BB20DD37C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9E8C4E-D7B0-0190-040A-4A01B7A7EAFD}"/>
              </a:ext>
            </a:extLst>
          </p:cNvPr>
          <p:cNvSpPr txBox="1"/>
          <p:nvPr/>
        </p:nvSpPr>
        <p:spPr>
          <a:xfrm>
            <a:off x="908304" y="1908436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πρόγραμμα χρησιμοποιεί for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για να διατρέξει ολόκληρο τον πίνακα @data: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n-NO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 ($i = 0; $i &lt;= $#data; $i++) {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έλεγχος γίνεται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regular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expression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($data[$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] =~ /-- $music{'title'} --/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$data[$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]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τρέχουσα γραμμή του αρχείου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/-- κάτι --/ → αναζητά τίτλο με μορφή ---- όνομα ----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music{'title'}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τίτλος που πληκτρολόγησε ο χρήστης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τέλος σημαίνει "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case insensitive",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άρα: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ταιριάζει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Tuesday, TUESDAY,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TueSDaY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κ.λπ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η συνθήκη γίνει αληθής, το πρόγραμμα έχει εντοπίσει το τραγούδι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191259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2E921-3ED2-46C9-5061-3D8BD00C7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2BDD0-EDC4-9052-BC1C-2E3490ED98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45EE79D-F4F2-DEFD-4E19-BD5DD6240FC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CA7FFD-250A-12B3-5614-E45E7CFD8F55}"/>
              </a:ext>
            </a:extLst>
          </p:cNvPr>
          <p:cNvSpPr txBox="1"/>
          <p:nvPr/>
        </p:nvSpPr>
        <p:spPr>
          <a:xfrm>
            <a:off x="908304" y="1908436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Μόλις βρεθεί ταύτιση, το πρόγραμμα τυπώνει HTML με τα στοιχεία του τραγουδιού: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&lt;&lt;END;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&lt;b&gt;&lt;font size="+1"&gt;$data[$i + 1]&lt;/font&gt;&lt;/b&gt;&lt;br&gt;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$data[$i + 2]&lt;br&gt;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END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last;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[$i+1] → ο τίτλος (όπως πρέπει να εμφανιστεί στον χρήστη)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[$i+2] → η περιγραφή του τραγουδιού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μορφοποίηση για να εμφανιστεί όμορφα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εντολή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στη συνέχεια τερματίζει τον βρόχο  επειδή βρέθηκε το τραγούδι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3589104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CD70A-9AA9-31FE-546E-140DF4A4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30022-1AE2-754F-32CB-A892E360C3A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897309D-A566-5C6A-7B50-64DDC26319B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48A2F1-4D41-DD54-A03F-5C53D4060002}"/>
              </a:ext>
            </a:extLst>
          </p:cNvPr>
          <p:cNvSpPr txBox="1"/>
          <p:nvPr/>
        </p:nvSpPr>
        <p:spPr>
          <a:xfrm>
            <a:off x="908304" y="1908436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HTML εξόδου μέσα από CGI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για να εμφανίσει σωστά τα αποτελέσματα στο πρόγραμμα περιήγησης HTML τεχνική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heredocs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στην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&lt;&lt;END;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...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END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ολόκληρα μπλοκ HTML μέσα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πρόγραμμα χωρίς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escaping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χαρακτήρες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CGI πρόγραμμα πρέπει να αρχίζει με: </a:t>
            </a:r>
            <a:r>
              <a:rPr lang="fr-F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fr-F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"Content-Type: </a:t>
            </a:r>
            <a:r>
              <a:rPr lang="fr-F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</a:t>
            </a:r>
            <a:r>
              <a:rPr lang="fr-F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/html\n\n";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πρώτη γραμμή ενημερώνει 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ότι η έξοδος είναι HTML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newline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 τέλος (\n\n) τέλος των HTTP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headers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έναρξη HTML σώματος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αυτή η γραμμή λείπει → η σελίδα δεν θα φορτώσει σωστά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094152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3F710-1CAE-F56D-2A0C-8978BAB4C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5E9C6-557F-BEF0-7A79-D36599D3652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AF486D7-EF73-4FFF-79BE-21D767E3E82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F1DC2E-7519-A0F8-8E83-750F31DB0121}"/>
              </a:ext>
            </a:extLst>
          </p:cNvPr>
          <p:cNvSpPr txBox="1"/>
          <p:nvPr/>
        </p:nvSpPr>
        <p:spPr>
          <a:xfrm>
            <a:off x="908304" y="1908436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&lt;&lt;END;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&lt;html&gt;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&lt;head&gt;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&lt;title&gt;Results&lt;/title&gt;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&lt;/head&gt;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bgcolor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="#000000" text="#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ffffff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&lt;center&gt;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&lt;h2&gt;Results&lt;/h2&gt;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&lt;/center&gt;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END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5</a:t>
            </a:r>
          </a:p>
        </p:txBody>
      </p:sp>
    </p:spTree>
    <p:extLst>
      <p:ext uri="{BB962C8B-B14F-4D97-AF65-F5344CB8AC3E}">
        <p14:creationId xmlns:p14="http://schemas.microsoft.com/office/powerpoint/2010/main" val="38824745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85D90-F12B-FF20-2B34-A07483F55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BB8E5-A524-B332-1C91-FF22C34C9C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CGI για αναζήτηση τραγουδιών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83A1B14-052C-8579-0541-81973BE4D4D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8B6136-2896-E204-717F-0D3D701A88AD}"/>
              </a:ext>
            </a:extLst>
          </p:cNvPr>
          <p:cNvSpPr txBox="1"/>
          <p:nvPr/>
        </p:nvSpPr>
        <p:spPr>
          <a:xfrm>
            <a:off x="908304" y="1908436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HTML εξόδου μέσα από CGI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για να εμφανίσει σωστά τα αποτελέσματα στο πρόγραμμα περιήγησης HTML τεχνική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heredocs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στην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 &lt;&lt;END;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...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END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ολόκληρα μπλοκ HTML μέσα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πρόγραμμα χωρίς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escaping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χαρακτήρες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CGI πρόγραμμα πρέπει να αρχίζει με: </a:t>
            </a:r>
            <a:r>
              <a:rPr lang="fr-F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</a:t>
            </a:r>
            <a:r>
              <a:rPr lang="fr-F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"Content-Type: </a:t>
            </a:r>
            <a:r>
              <a:rPr lang="fr-F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</a:t>
            </a:r>
            <a:r>
              <a:rPr lang="fr-F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/html\n\n";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πρώτη γραμμή ενημερώνει 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ότι η έξοδος είναι HTML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newline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 τέλος (\n\n) τέλος των HTTP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headers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έναρξη HTML σώματος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αυτή η γραμμή λείπει → η σελίδα δεν θα φορτώσει σωστά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4013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DFFB3-8520-CE61-667B-19BCD3E5F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8255-B644-C769-7501-EC3ED01F2ED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5C8B041-D4D2-03B6-92D1-77D8F0040EA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904A19-8156-C30D-F82A-B2D46A72ACA3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ο χρήστης πατά έναν σύνδεσμο όπως: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profile.php?user=Maria&amp;id=52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λαμβάνει την πληροφορία μετά το ερωτηματικό και τη μετατρέπει σε πίνακα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Καμία από αυτές τις τιμές δεν θεωρείται ασφαλής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Όλα πρέπει να ελεγχθούν, να καθαριστούν και να επαληθευτούν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GET είναι κατάλληλη για αναζητήσεις, φίλτρα, ταξινομήσεις και ενέργειες που δεν αποθηκεύουν ή τροποποιούν κρίσιμα δεδομένα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0E6518-6085-720E-E27F-4D6C14897C6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35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075ED-0C52-7A27-F0D4-3022C3431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165D2-3F0C-CA15-8AED-C51C6E322EA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57E8458-A00C-0CF8-425F-4CB95C5EA32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B1D1A8-EA5B-B57A-9FE6-563B2B748376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POST λειτουργεί ως το κρυφό κανάλι επικοινωνίας μεταξύ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Μεταφέρει μεγάλα κείμενα, κωδικούς πρόσβασης, προσωπικά στοιχεία,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uploads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δεδομένα που δεν πρέπει να φαίνονται στο URL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εφαρμογές με λογαριασμούς χρήστη, με σύνδεση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με ενέργειες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γράφής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η POST είναι μονόδρομος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alidation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λειτουργεί ως φίλτρο που διαχωρίζει το σωστό από το λάθος, το ασφαλές από το επικίνδυνο. Αν λείπει, όλο το σύστημα μπορεί να διαβρωθεί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68997-E9FC-6639-5F38-B483D1CB187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5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C1284-3678-F3E8-E2D8-0A10EA3E0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2C6F4-958B-CEC8-4A85-CD5D4CF2AE4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5E1036-0E67-6120-89DF-04CEAF4173A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601C77-63DE-7092-9A64-0B7C97F4586A}"/>
              </a:ext>
            </a:extLst>
          </p:cNvPr>
          <p:cNvSpPr txBox="1"/>
          <p:nvPr/>
        </p:nvSpPr>
        <p:spPr>
          <a:xfrm>
            <a:off x="366422" y="2101954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sanitization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ελέγχει αν τα δεδομένα είναι σωστά· τα καθαρίζει ώστε να μην είναι επικίνδυνα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αφαίρεση περιττών κενών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εξουδετέρωση χαρακτήρων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μετατροπή HTML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tags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harmless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entities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απομάκρυνση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escape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sequences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κρίσιμη διαδικασία που προηγείται της αποθήκευσης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5F92BF-313C-C287-7BEC-28340CC0B03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66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43377-2278-D6B1-5045-F03F7F9B2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40014-F52A-F883-F164-3C5A30E1BB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292DA1-5A2D-17A7-825A-00C8D068609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6FB34B-C941-877B-D879-2DB2931A18EF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regex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μπορούμε να ορίσουμε πολύπλοκα μοτίβα όπως: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επιτρέπονται μόνο λατινικά γράμματα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email πρέπει να έχει το σύμβολο @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αριθμός πρέπει να έχει 10 ψηφία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κωδικός πρέπει να έχει κεφαλαίο, πεζό, αριθμό και σύμβολο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RegEx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ακριβές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validation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επιπέδου παραγωγικού συστήματος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5C93BE-D955-0ABC-C802-462A597483F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10039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33473</TotalTime>
  <Words>4222</Words>
  <Application>Microsoft Office PowerPoint</Application>
  <PresentationFormat>Widescreen</PresentationFormat>
  <Paragraphs>784</Paragraphs>
  <Slides>55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Arial</vt:lpstr>
      <vt:lpstr>Avenir Next LT Pro</vt:lpstr>
      <vt:lpstr>Calibri</vt:lpstr>
      <vt:lpstr>Times New Roman</vt:lpstr>
      <vt:lpstr>Wingdings</vt:lpstr>
      <vt:lpstr>AccentBoxVTI</vt:lpstr>
      <vt:lpstr>Μάθημα 11ο: Προγραμματισμός στην πλευρά του εξυπηρετητή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PHP  και δυναμικές σελίδες</vt:lpstr>
      <vt:lpstr>Σενάρια CGI</vt:lpstr>
      <vt:lpstr>Κανόνες κατασκευής σεναρίων CGI σε Perl</vt:lpstr>
      <vt:lpstr>Μεταβλητές Perl</vt:lpstr>
      <vt:lpstr>Μεταβλητές Perl</vt:lpstr>
      <vt:lpstr>Μεταβλητές Perl</vt:lpstr>
      <vt:lpstr>Μεταβλητές Perl</vt:lpstr>
      <vt:lpstr>Μεταβλητές Perl</vt:lpstr>
      <vt:lpstr>Τελεστές Perl</vt:lpstr>
      <vt:lpstr>Τελεστές Perl</vt:lpstr>
      <vt:lpstr>Εντολές Perl</vt:lpstr>
      <vt:lpstr>Εντολές Perl</vt:lpstr>
      <vt:lpstr>Εντολές Perl</vt:lpstr>
      <vt:lpstr>Εντολές Perl</vt:lpstr>
      <vt:lpstr>Συνάρτηση split</vt:lpstr>
      <vt:lpstr>Perl  CGI 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  <vt:lpstr>Πρόγραμμα CGI για αναζήτηση τραγουδιών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594</cp:revision>
  <dcterms:created xsi:type="dcterms:W3CDTF">2022-05-30T06:21:55Z</dcterms:created>
  <dcterms:modified xsi:type="dcterms:W3CDTF">2025-12-10T20:25:14Z</dcterms:modified>
</cp:coreProperties>
</file>